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7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8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9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0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4" r:id="rId2"/>
    <p:sldMasterId id="2147483687" r:id="rId3"/>
    <p:sldMasterId id="2147483705" r:id="rId4"/>
    <p:sldMasterId id="2147483717" r:id="rId5"/>
    <p:sldMasterId id="2147483735" r:id="rId6"/>
    <p:sldMasterId id="2147483753" r:id="rId7"/>
    <p:sldMasterId id="2147483771" r:id="rId8"/>
    <p:sldMasterId id="2147483783" r:id="rId9"/>
    <p:sldMasterId id="2147483795" r:id="rId10"/>
    <p:sldMasterId id="2147483807" r:id="rId11"/>
  </p:sldMasterIdLst>
  <p:notesMasterIdLst>
    <p:notesMasterId r:id="rId57"/>
  </p:notesMasterIdLst>
  <p:sldIdLst>
    <p:sldId id="256" r:id="rId12"/>
    <p:sldId id="305" r:id="rId13"/>
    <p:sldId id="357" r:id="rId14"/>
    <p:sldId id="408" r:id="rId15"/>
    <p:sldId id="413" r:id="rId16"/>
    <p:sldId id="410" r:id="rId17"/>
    <p:sldId id="418" r:id="rId18"/>
    <p:sldId id="419" r:id="rId19"/>
    <p:sldId id="420" r:id="rId20"/>
    <p:sldId id="417" r:id="rId21"/>
    <p:sldId id="430" r:id="rId22"/>
    <p:sldId id="422" r:id="rId23"/>
    <p:sldId id="423" r:id="rId24"/>
    <p:sldId id="424" r:id="rId25"/>
    <p:sldId id="425" r:id="rId26"/>
    <p:sldId id="426" r:id="rId27"/>
    <p:sldId id="427" r:id="rId28"/>
    <p:sldId id="431" r:id="rId29"/>
    <p:sldId id="432" r:id="rId30"/>
    <p:sldId id="439" r:id="rId31"/>
    <p:sldId id="438" r:id="rId32"/>
    <p:sldId id="448" r:id="rId33"/>
    <p:sldId id="433" r:id="rId34"/>
    <p:sldId id="409" r:id="rId35"/>
    <p:sldId id="400" r:id="rId36"/>
    <p:sldId id="391" r:id="rId37"/>
    <p:sldId id="444" r:id="rId38"/>
    <p:sldId id="446" r:id="rId39"/>
    <p:sldId id="394" r:id="rId40"/>
    <p:sldId id="440" r:id="rId41"/>
    <p:sldId id="395" r:id="rId42"/>
    <p:sldId id="397" r:id="rId43"/>
    <p:sldId id="401" r:id="rId44"/>
    <p:sldId id="402" r:id="rId45"/>
    <p:sldId id="405" r:id="rId46"/>
    <p:sldId id="406" r:id="rId47"/>
    <p:sldId id="442" r:id="rId48"/>
    <p:sldId id="414" r:id="rId49"/>
    <p:sldId id="415" r:id="rId50"/>
    <p:sldId id="416" r:id="rId51"/>
    <p:sldId id="443" r:id="rId52"/>
    <p:sldId id="447" r:id="rId53"/>
    <p:sldId id="441" r:id="rId54"/>
    <p:sldId id="436" r:id="rId55"/>
    <p:sldId id="437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4" autoAdjust="0"/>
    <p:restoredTop sz="93379" autoAdjust="0"/>
  </p:normalViewPr>
  <p:slideViewPr>
    <p:cSldViewPr>
      <p:cViewPr varScale="1">
        <p:scale>
          <a:sx n="104" d="100"/>
          <a:sy n="104" d="100"/>
        </p:scale>
        <p:origin x="58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279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viewProps" Target="viewProp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EA0F97-8C09-4622-899F-256B72C953A2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3E6A2E4-FA9F-4EA9-98EA-FE8DFC58C136}">
      <dgm:prSet/>
      <dgm:spPr/>
      <dgm:t>
        <a:bodyPr/>
        <a:lstStyle/>
        <a:p>
          <a:pPr rtl="0"/>
          <a:r>
            <a:rPr lang="it-IT" dirty="0" err="1" smtClean="0"/>
            <a:t>Since</a:t>
          </a:r>
          <a:r>
            <a:rPr lang="it-IT" dirty="0" smtClean="0"/>
            <a:t> 2010:</a:t>
          </a:r>
          <a:endParaRPr lang="en-US" dirty="0"/>
        </a:p>
      </dgm:t>
    </dgm:pt>
    <dgm:pt modelId="{E6D72C6A-EDD8-48AA-8EA3-7A89C08DF0F4}" type="parTrans" cxnId="{CADA3686-18C8-49B7-925B-46FFF6A749F5}">
      <dgm:prSet/>
      <dgm:spPr/>
      <dgm:t>
        <a:bodyPr/>
        <a:lstStyle/>
        <a:p>
          <a:endParaRPr lang="en-US"/>
        </a:p>
      </dgm:t>
    </dgm:pt>
    <dgm:pt modelId="{AE4B2303-E90A-4769-BF34-8863B3469551}" type="sibTrans" cxnId="{CADA3686-18C8-49B7-925B-46FFF6A749F5}">
      <dgm:prSet/>
      <dgm:spPr/>
      <dgm:t>
        <a:bodyPr/>
        <a:lstStyle/>
        <a:p>
          <a:endParaRPr lang="en-US"/>
        </a:p>
      </dgm:t>
    </dgm:pt>
    <dgm:pt modelId="{48D5302D-7824-4B1A-BEE0-706E7AD032FC}">
      <dgm:prSet/>
      <dgm:spPr/>
      <dgm:t>
        <a:bodyPr/>
        <a:lstStyle/>
        <a:p>
          <a:pPr rtl="0"/>
          <a:r>
            <a:rPr lang="it-IT" b="1" dirty="0" smtClean="0"/>
            <a:t>AM chip v. 4 </a:t>
          </a:r>
          <a:r>
            <a:rPr lang="it-IT" dirty="0" smtClean="0"/>
            <a:t>designed and characterized 2012 – area: 14 mm² – cost: 50 k€ –            8 kpattens</a:t>
          </a:r>
          <a:endParaRPr lang="en-US" dirty="0"/>
        </a:p>
      </dgm:t>
    </dgm:pt>
    <dgm:pt modelId="{D5598528-6B54-48FC-8AA6-5C96BAAE8AA1}" type="parTrans" cxnId="{EF55B113-2A59-4330-B2F6-750A6338D193}">
      <dgm:prSet/>
      <dgm:spPr/>
      <dgm:t>
        <a:bodyPr/>
        <a:lstStyle/>
        <a:p>
          <a:endParaRPr lang="en-US"/>
        </a:p>
      </dgm:t>
    </dgm:pt>
    <dgm:pt modelId="{B4729164-C8F5-4E3A-AFE3-972336528A6F}" type="sibTrans" cxnId="{EF55B113-2A59-4330-B2F6-750A6338D193}">
      <dgm:prSet/>
      <dgm:spPr/>
      <dgm:t>
        <a:bodyPr/>
        <a:lstStyle/>
        <a:p>
          <a:endParaRPr lang="en-US"/>
        </a:p>
      </dgm:t>
    </dgm:pt>
    <dgm:pt modelId="{A656119E-9129-4BC6-83C0-B6E64B972FFB}">
      <dgm:prSet/>
      <dgm:spPr/>
      <dgm:t>
        <a:bodyPr/>
        <a:lstStyle/>
        <a:p>
          <a:pPr rtl="0"/>
          <a:r>
            <a:rPr lang="it-IT" dirty="0" err="1" smtClean="0"/>
            <a:t>Since</a:t>
          </a:r>
          <a:r>
            <a:rPr lang="it-IT" dirty="0" smtClean="0"/>
            <a:t> 2011:</a:t>
          </a:r>
          <a:endParaRPr lang="en-US" dirty="0"/>
        </a:p>
      </dgm:t>
    </dgm:pt>
    <dgm:pt modelId="{507F79BC-FB0A-4D5A-BE3B-03C5695E325A}" type="parTrans" cxnId="{2D5B9DD2-ACE3-410F-A5F6-1DCBFF674414}">
      <dgm:prSet/>
      <dgm:spPr/>
      <dgm:t>
        <a:bodyPr/>
        <a:lstStyle/>
        <a:p>
          <a:endParaRPr lang="en-US"/>
        </a:p>
      </dgm:t>
    </dgm:pt>
    <dgm:pt modelId="{BA04E993-B4E6-44C8-BC14-3BC2FF59B2D8}" type="sibTrans" cxnId="{2D5B9DD2-ACE3-410F-A5F6-1DCBFF674414}">
      <dgm:prSet/>
      <dgm:spPr/>
      <dgm:t>
        <a:bodyPr/>
        <a:lstStyle/>
        <a:p>
          <a:endParaRPr lang="en-US"/>
        </a:p>
      </dgm:t>
    </dgm:pt>
    <dgm:pt modelId="{9BF22548-D7FD-4D6B-9A5F-BBBE862D7C01}">
      <dgm:prSet/>
      <dgm:spPr/>
      <dgm:t>
        <a:bodyPr/>
        <a:lstStyle/>
        <a:p>
          <a:pPr rtl="0"/>
          <a:r>
            <a:rPr lang="it-IT" b="1" dirty="0" smtClean="0"/>
            <a:t>AM chip v. 5-mini@sic </a:t>
          </a:r>
          <a:r>
            <a:rPr lang="it-IT" dirty="0" smtClean="0"/>
            <a:t>designed and characterized 2012 – area: 4 mm² – cost: 20 k€ –   256 pattens for cell test</a:t>
          </a:r>
          <a:endParaRPr lang="en-US" dirty="0"/>
        </a:p>
      </dgm:t>
    </dgm:pt>
    <dgm:pt modelId="{B355E647-31DD-4459-87C9-3F4C04281CB9}" type="parTrans" cxnId="{CEB7CFE6-F864-4B5B-8ED6-84097E72C7ED}">
      <dgm:prSet/>
      <dgm:spPr/>
      <dgm:t>
        <a:bodyPr/>
        <a:lstStyle/>
        <a:p>
          <a:endParaRPr lang="en-US"/>
        </a:p>
      </dgm:t>
    </dgm:pt>
    <dgm:pt modelId="{0EE1619C-D6BB-4CC0-BCD2-7F74E6A3D7CA}" type="sibTrans" cxnId="{CEB7CFE6-F864-4B5B-8ED6-84097E72C7ED}">
      <dgm:prSet/>
      <dgm:spPr/>
      <dgm:t>
        <a:bodyPr/>
        <a:lstStyle/>
        <a:p>
          <a:endParaRPr lang="en-US"/>
        </a:p>
      </dgm:t>
    </dgm:pt>
    <dgm:pt modelId="{0541621C-5CB4-4DAA-BDA5-1206A715E083}">
      <dgm:prSet/>
      <dgm:spPr/>
      <dgm:t>
        <a:bodyPr/>
        <a:lstStyle/>
        <a:p>
          <a:pPr rtl="0"/>
          <a:r>
            <a:rPr lang="it-IT" b="1" dirty="0" smtClean="0"/>
            <a:t>AM chip v. 6 </a:t>
          </a:r>
          <a:r>
            <a:rPr lang="it-IT" b="1" dirty="0" err="1" smtClean="0"/>
            <a:t>submitted</a:t>
          </a:r>
          <a:r>
            <a:rPr lang="it-IT" b="1" dirty="0" smtClean="0"/>
            <a:t> in </a:t>
          </a:r>
          <a:r>
            <a:rPr lang="it-IT" b="1" dirty="0" err="1" smtClean="0"/>
            <a:t>Jun</a:t>
          </a:r>
          <a:r>
            <a:rPr lang="it-IT" b="1" dirty="0" smtClean="0"/>
            <a:t>. 2015 </a:t>
          </a:r>
          <a:r>
            <a:rPr lang="it-IT" dirty="0" smtClean="0"/>
            <a:t>– area: 160 mm² – cost: 550 k€ – 128 kpattens</a:t>
          </a:r>
          <a:endParaRPr lang="en-US" dirty="0"/>
        </a:p>
      </dgm:t>
    </dgm:pt>
    <dgm:pt modelId="{03C21B5A-FB3E-4C52-8B5A-C6A216FD9820}" type="sibTrans" cxnId="{498CDADB-CBED-4268-8B26-B2DB091FB6C3}">
      <dgm:prSet/>
      <dgm:spPr/>
      <dgm:t>
        <a:bodyPr/>
        <a:lstStyle/>
        <a:p>
          <a:endParaRPr lang="en-US"/>
        </a:p>
      </dgm:t>
    </dgm:pt>
    <dgm:pt modelId="{F79C4447-B3A1-4FDF-AE5D-90374CC3811C}" type="parTrans" cxnId="{498CDADB-CBED-4268-8B26-B2DB091FB6C3}">
      <dgm:prSet/>
      <dgm:spPr/>
      <dgm:t>
        <a:bodyPr/>
        <a:lstStyle/>
        <a:p>
          <a:endParaRPr lang="en-US"/>
        </a:p>
      </dgm:t>
    </dgm:pt>
    <dgm:pt modelId="{81D894B9-12C8-4A31-A984-6772A10E13EB}">
      <dgm:prSet/>
      <dgm:spPr/>
      <dgm:t>
        <a:bodyPr/>
        <a:lstStyle/>
        <a:p>
          <a:pPr rtl="0"/>
          <a:r>
            <a:rPr lang="it-IT" b="1" dirty="0" smtClean="0"/>
            <a:t>AM chip v. 5-mpw </a:t>
          </a:r>
          <a:r>
            <a:rPr lang="it-IT" dirty="0" smtClean="0"/>
            <a:t>designed and characterized 2013 – area: 12 mm² – cost: 75 k€ – 5 kpattens</a:t>
          </a:r>
          <a:endParaRPr lang="en-US" dirty="0"/>
        </a:p>
      </dgm:t>
    </dgm:pt>
    <dgm:pt modelId="{EFF4B1C5-65F0-492F-A9FD-152B48248B86}" type="sibTrans" cxnId="{0DF350F9-7761-4A96-9631-854E83E8CD20}">
      <dgm:prSet/>
      <dgm:spPr/>
      <dgm:t>
        <a:bodyPr/>
        <a:lstStyle/>
        <a:p>
          <a:endParaRPr lang="en-US"/>
        </a:p>
      </dgm:t>
    </dgm:pt>
    <dgm:pt modelId="{2AAD6C99-B7D2-4D9C-A1CC-89C2102339E3}" type="parTrans" cxnId="{0DF350F9-7761-4A96-9631-854E83E8CD20}">
      <dgm:prSet/>
      <dgm:spPr/>
      <dgm:t>
        <a:bodyPr/>
        <a:lstStyle/>
        <a:p>
          <a:endParaRPr lang="en-US"/>
        </a:p>
      </dgm:t>
    </dgm:pt>
    <dgm:pt modelId="{7245F9E0-1DD9-49DA-B660-9BBD25142ED1}">
      <dgm:prSet/>
      <dgm:spPr/>
      <dgm:t>
        <a:bodyPr/>
        <a:lstStyle/>
        <a:p>
          <a:pPr rtl="0"/>
          <a:r>
            <a:rPr lang="it-IT" dirty="0" smtClean="0"/>
            <a:t>2015-2016</a:t>
          </a:r>
          <a:endParaRPr lang="en-US" dirty="0"/>
        </a:p>
      </dgm:t>
    </dgm:pt>
    <dgm:pt modelId="{C878ADBB-173D-43B3-914F-A7495992E7FE}" type="parTrans" cxnId="{2340213E-E81A-4C0A-9DF8-34940ECF602F}">
      <dgm:prSet/>
      <dgm:spPr/>
      <dgm:t>
        <a:bodyPr/>
        <a:lstStyle/>
        <a:p>
          <a:endParaRPr lang="en-US"/>
        </a:p>
      </dgm:t>
    </dgm:pt>
    <dgm:pt modelId="{70A3648B-FC4D-4FE6-8A3A-6AF706DE331C}" type="sibTrans" cxnId="{2340213E-E81A-4C0A-9DF8-34940ECF602F}">
      <dgm:prSet/>
      <dgm:spPr/>
      <dgm:t>
        <a:bodyPr/>
        <a:lstStyle/>
        <a:p>
          <a:endParaRPr lang="en-US"/>
        </a:p>
      </dgm:t>
    </dgm:pt>
    <dgm:pt modelId="{7E57F4A1-79C6-493D-8E5C-626AA6D83FC2}">
      <dgm:prSet/>
      <dgm:spPr/>
      <dgm:t>
        <a:bodyPr/>
        <a:lstStyle/>
        <a:p>
          <a:pPr rtl="0"/>
          <a:r>
            <a:rPr lang="it-IT" b="1" dirty="0" smtClean="0"/>
            <a:t>AM chip v.7a </a:t>
          </a:r>
          <a:r>
            <a:rPr lang="it-IT" b="1" dirty="0" err="1" smtClean="0"/>
            <a:t>submitted</a:t>
          </a:r>
          <a:r>
            <a:rPr lang="it-IT" b="1" dirty="0" smtClean="0"/>
            <a:t> in </a:t>
          </a:r>
          <a:r>
            <a:rPr lang="it-IT" b="1" dirty="0" err="1" smtClean="0"/>
            <a:t>Jun</a:t>
          </a:r>
          <a:r>
            <a:rPr lang="it-IT" b="1" dirty="0" smtClean="0"/>
            <a:t>. 2015, AM  chip v.7b will be </a:t>
          </a:r>
          <a:r>
            <a:rPr lang="it-IT" b="0" dirty="0" err="1" smtClean="0"/>
            <a:t>designed</a:t>
          </a:r>
          <a:r>
            <a:rPr lang="it-IT" b="0" dirty="0" smtClean="0"/>
            <a:t> in </a:t>
          </a:r>
          <a:r>
            <a:rPr lang="it-IT" b="0" dirty="0" err="1" smtClean="0"/>
            <a:t>Feb</a:t>
          </a:r>
          <a:r>
            <a:rPr lang="it-IT" b="0" dirty="0" smtClean="0"/>
            <a:t> 2016</a:t>
          </a:r>
          <a:endParaRPr lang="en-US" b="1" dirty="0"/>
        </a:p>
      </dgm:t>
    </dgm:pt>
    <dgm:pt modelId="{A41E2947-F5E9-45FF-B3C9-9A41C78BBC93}" type="parTrans" cxnId="{DFCE0730-D521-4A5B-8F4B-D30E4DA70CEA}">
      <dgm:prSet/>
      <dgm:spPr/>
      <dgm:t>
        <a:bodyPr/>
        <a:lstStyle/>
        <a:p>
          <a:endParaRPr lang="en-US"/>
        </a:p>
      </dgm:t>
    </dgm:pt>
    <dgm:pt modelId="{7E1A534D-B098-4A63-B3B5-BA3D2A6EAB88}" type="sibTrans" cxnId="{DFCE0730-D521-4A5B-8F4B-D30E4DA70CEA}">
      <dgm:prSet/>
      <dgm:spPr/>
      <dgm:t>
        <a:bodyPr/>
        <a:lstStyle/>
        <a:p>
          <a:endParaRPr lang="en-US"/>
        </a:p>
      </dgm:t>
    </dgm:pt>
    <dgm:pt modelId="{CBCE09BC-376C-4D63-B735-428826350F22}" type="pres">
      <dgm:prSet presAssocID="{19EA0F97-8C09-4622-899F-256B72C953A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66F05AC-DA77-49DA-B0C3-7216CAAA86A0}" type="pres">
      <dgm:prSet presAssocID="{19EA0F97-8C09-4622-899F-256B72C953A2}" presName="arrow" presStyleLbl="bgShp" presStyleIdx="0" presStyleCnt="1" custScaleX="72383" custLinFactNeighborX="-30038" custLinFactNeighborY="-36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D654FB36-8BE8-4D08-B42B-6160D6654786}" type="pres">
      <dgm:prSet presAssocID="{19EA0F97-8C09-4622-899F-256B72C953A2}" presName="points" presStyleCnt="0"/>
      <dgm:spPr/>
    </dgm:pt>
    <dgm:pt modelId="{A05F5D99-E2C0-4522-80F2-0A2775B9C6DE}" type="pres">
      <dgm:prSet presAssocID="{73E6A2E4-FA9F-4EA9-98EA-FE8DFC58C136}" presName="compositeA" presStyleCnt="0"/>
      <dgm:spPr/>
    </dgm:pt>
    <dgm:pt modelId="{7DE5BA98-CA82-41D6-9592-F0379D3F717D}" type="pres">
      <dgm:prSet presAssocID="{73E6A2E4-FA9F-4EA9-98EA-FE8DFC58C136}" presName="textA" presStyleLbl="revTx" presStyleIdx="0" presStyleCnt="3" custScaleX="860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D5B6B6-E4C1-4DBB-8C3A-D2288950F25A}" type="pres">
      <dgm:prSet presAssocID="{73E6A2E4-FA9F-4EA9-98EA-FE8DFC58C136}" presName="circleA" presStyleLbl="node1" presStyleIdx="0" presStyleCnt="3"/>
      <dgm:spPr/>
    </dgm:pt>
    <dgm:pt modelId="{FB337412-D42D-4036-AE30-6D47930F815B}" type="pres">
      <dgm:prSet presAssocID="{73E6A2E4-FA9F-4EA9-98EA-FE8DFC58C136}" presName="spaceA" presStyleCnt="0"/>
      <dgm:spPr/>
    </dgm:pt>
    <dgm:pt modelId="{0CA3193A-C573-4759-8095-DCA244146D43}" type="pres">
      <dgm:prSet presAssocID="{AE4B2303-E90A-4769-BF34-8863B3469551}" presName="space" presStyleCnt="0"/>
      <dgm:spPr/>
    </dgm:pt>
    <dgm:pt modelId="{1CC56D95-5B96-4341-9791-6DBCEB18A69E}" type="pres">
      <dgm:prSet presAssocID="{A656119E-9129-4BC6-83C0-B6E64B972FFB}" presName="compositeB" presStyleCnt="0"/>
      <dgm:spPr/>
    </dgm:pt>
    <dgm:pt modelId="{11B08C1E-6219-4165-B9A3-1E9693844487}" type="pres">
      <dgm:prSet presAssocID="{A656119E-9129-4BC6-83C0-B6E64B972FFB}" presName="textB" presStyleLbl="revTx" presStyleIdx="1" presStyleCnt="3" custScaleX="2124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62F215-1A68-4C60-9D87-114F5F7D6223}" type="pres">
      <dgm:prSet presAssocID="{A656119E-9129-4BC6-83C0-B6E64B972FFB}" presName="circleB" presStyleLbl="node1" presStyleIdx="1" presStyleCnt="3"/>
      <dgm:spPr/>
    </dgm:pt>
    <dgm:pt modelId="{9D3563DA-CBCC-4469-B67B-11E5945B35F1}" type="pres">
      <dgm:prSet presAssocID="{A656119E-9129-4BC6-83C0-B6E64B972FFB}" presName="spaceB" presStyleCnt="0"/>
      <dgm:spPr/>
    </dgm:pt>
    <dgm:pt modelId="{89DBA36E-D1CB-41DF-8882-20630A5A8D5E}" type="pres">
      <dgm:prSet presAssocID="{BA04E993-B4E6-44C8-BC14-3BC2FF59B2D8}" presName="space" presStyleCnt="0"/>
      <dgm:spPr/>
    </dgm:pt>
    <dgm:pt modelId="{A26411E7-68DC-4285-90D5-7519569BA0E4}" type="pres">
      <dgm:prSet presAssocID="{7245F9E0-1DD9-49DA-B660-9BBD25142ED1}" presName="compositeA" presStyleCnt="0"/>
      <dgm:spPr/>
    </dgm:pt>
    <dgm:pt modelId="{9468CF30-A51B-4ABE-B168-3040B7399CCE}" type="pres">
      <dgm:prSet presAssocID="{7245F9E0-1DD9-49DA-B660-9BBD25142ED1}" presName="textA" presStyleLbl="revTx" presStyleIdx="2" presStyleCnt="3" custLinFactNeighborX="-53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C81340-9487-4A4D-A35A-9E8777698937}" type="pres">
      <dgm:prSet presAssocID="{7245F9E0-1DD9-49DA-B660-9BBD25142ED1}" presName="circleA" presStyleLbl="node1" presStyleIdx="2" presStyleCnt="3" custLinFactNeighborX="-84714" custLinFactNeighborY="-102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1AFDAD45-6105-48CF-97C4-5AEDCE45E4D4}" type="pres">
      <dgm:prSet presAssocID="{7245F9E0-1DD9-49DA-B660-9BBD25142ED1}" presName="spaceA" presStyleCnt="0"/>
      <dgm:spPr/>
    </dgm:pt>
  </dgm:ptLst>
  <dgm:cxnLst>
    <dgm:cxn modelId="{705CD50C-EB43-4A58-97A5-A52EE1421C45}" type="presOf" srcId="{81D894B9-12C8-4A31-A984-6772A10E13EB}" destId="{11B08C1E-6219-4165-B9A3-1E9693844487}" srcOrd="0" destOrd="2" presId="urn:microsoft.com/office/officeart/2005/8/layout/hProcess11"/>
    <dgm:cxn modelId="{102BA4A4-5E0F-435C-8A3D-BCB6057160AB}" type="presOf" srcId="{19EA0F97-8C09-4622-899F-256B72C953A2}" destId="{CBCE09BC-376C-4D63-B735-428826350F22}" srcOrd="0" destOrd="0" presId="urn:microsoft.com/office/officeart/2005/8/layout/hProcess11"/>
    <dgm:cxn modelId="{0DF350F9-7761-4A96-9631-854E83E8CD20}" srcId="{A656119E-9129-4BC6-83C0-B6E64B972FFB}" destId="{81D894B9-12C8-4A31-A984-6772A10E13EB}" srcOrd="1" destOrd="0" parTransId="{2AAD6C99-B7D2-4D9C-A1CC-89C2102339E3}" sibTransId="{EFF4B1C5-65F0-492F-A9FD-152B48248B86}"/>
    <dgm:cxn modelId="{CADA3686-18C8-49B7-925B-46FFF6A749F5}" srcId="{19EA0F97-8C09-4622-899F-256B72C953A2}" destId="{73E6A2E4-FA9F-4EA9-98EA-FE8DFC58C136}" srcOrd="0" destOrd="0" parTransId="{E6D72C6A-EDD8-48AA-8EA3-7A89C08DF0F4}" sibTransId="{AE4B2303-E90A-4769-BF34-8863B3469551}"/>
    <dgm:cxn modelId="{2340213E-E81A-4C0A-9DF8-34940ECF602F}" srcId="{19EA0F97-8C09-4622-899F-256B72C953A2}" destId="{7245F9E0-1DD9-49DA-B660-9BBD25142ED1}" srcOrd="2" destOrd="0" parTransId="{C878ADBB-173D-43B3-914F-A7495992E7FE}" sibTransId="{70A3648B-FC4D-4FE6-8A3A-6AF706DE331C}"/>
    <dgm:cxn modelId="{498CDADB-CBED-4268-8B26-B2DB091FB6C3}" srcId="{A656119E-9129-4BC6-83C0-B6E64B972FFB}" destId="{0541621C-5CB4-4DAA-BDA5-1206A715E083}" srcOrd="2" destOrd="0" parTransId="{F79C4447-B3A1-4FDF-AE5D-90374CC3811C}" sibTransId="{03C21B5A-FB3E-4C52-8B5A-C6A216FD9820}"/>
    <dgm:cxn modelId="{25B127C7-151F-492F-B94E-A418E22392E5}" type="presOf" srcId="{48D5302D-7824-4B1A-BEE0-706E7AD032FC}" destId="{7DE5BA98-CA82-41D6-9592-F0379D3F717D}" srcOrd="0" destOrd="1" presId="urn:microsoft.com/office/officeart/2005/8/layout/hProcess11"/>
    <dgm:cxn modelId="{CEB7CFE6-F864-4B5B-8ED6-84097E72C7ED}" srcId="{A656119E-9129-4BC6-83C0-B6E64B972FFB}" destId="{9BF22548-D7FD-4D6B-9A5F-BBBE862D7C01}" srcOrd="0" destOrd="0" parTransId="{B355E647-31DD-4459-87C9-3F4C04281CB9}" sibTransId="{0EE1619C-D6BB-4CC0-BCD2-7F74E6A3D7CA}"/>
    <dgm:cxn modelId="{DFCE0730-D521-4A5B-8F4B-D30E4DA70CEA}" srcId="{7245F9E0-1DD9-49DA-B660-9BBD25142ED1}" destId="{7E57F4A1-79C6-493D-8E5C-626AA6D83FC2}" srcOrd="0" destOrd="0" parTransId="{A41E2947-F5E9-45FF-B3C9-9A41C78BBC93}" sibTransId="{7E1A534D-B098-4A63-B3B5-BA3D2A6EAB88}"/>
    <dgm:cxn modelId="{827BDC3F-F8D4-4717-AE17-20FE64E4BA5B}" type="presOf" srcId="{9BF22548-D7FD-4D6B-9A5F-BBBE862D7C01}" destId="{11B08C1E-6219-4165-B9A3-1E9693844487}" srcOrd="0" destOrd="1" presId="urn:microsoft.com/office/officeart/2005/8/layout/hProcess11"/>
    <dgm:cxn modelId="{A4F7FE27-C3B6-4D47-9F79-6B40D8AF4E48}" type="presOf" srcId="{0541621C-5CB4-4DAA-BDA5-1206A715E083}" destId="{11B08C1E-6219-4165-B9A3-1E9693844487}" srcOrd="0" destOrd="3" presId="urn:microsoft.com/office/officeart/2005/8/layout/hProcess11"/>
    <dgm:cxn modelId="{B27017E6-0B03-465F-AF17-42F19ADFAA88}" type="presOf" srcId="{A656119E-9129-4BC6-83C0-B6E64B972FFB}" destId="{11B08C1E-6219-4165-B9A3-1E9693844487}" srcOrd="0" destOrd="0" presId="urn:microsoft.com/office/officeart/2005/8/layout/hProcess11"/>
    <dgm:cxn modelId="{EF55B113-2A59-4330-B2F6-750A6338D193}" srcId="{73E6A2E4-FA9F-4EA9-98EA-FE8DFC58C136}" destId="{48D5302D-7824-4B1A-BEE0-706E7AD032FC}" srcOrd="0" destOrd="0" parTransId="{D5598528-6B54-48FC-8AA6-5C96BAAE8AA1}" sibTransId="{B4729164-C8F5-4E3A-AFE3-972336528A6F}"/>
    <dgm:cxn modelId="{87A82E0D-22C3-4FBE-ACCF-A4349277D609}" type="presOf" srcId="{7E57F4A1-79C6-493D-8E5C-626AA6D83FC2}" destId="{9468CF30-A51B-4ABE-B168-3040B7399CCE}" srcOrd="0" destOrd="1" presId="urn:microsoft.com/office/officeart/2005/8/layout/hProcess11"/>
    <dgm:cxn modelId="{2D5B9DD2-ACE3-410F-A5F6-1DCBFF674414}" srcId="{19EA0F97-8C09-4622-899F-256B72C953A2}" destId="{A656119E-9129-4BC6-83C0-B6E64B972FFB}" srcOrd="1" destOrd="0" parTransId="{507F79BC-FB0A-4D5A-BE3B-03C5695E325A}" sibTransId="{BA04E993-B4E6-44C8-BC14-3BC2FF59B2D8}"/>
    <dgm:cxn modelId="{2BA0281F-E8F5-435B-B7A4-A3054DFC8F07}" type="presOf" srcId="{7245F9E0-1DD9-49DA-B660-9BBD25142ED1}" destId="{9468CF30-A51B-4ABE-B168-3040B7399CCE}" srcOrd="0" destOrd="0" presId="urn:microsoft.com/office/officeart/2005/8/layout/hProcess11"/>
    <dgm:cxn modelId="{426C6855-46FF-4531-BCEC-315EE676DC24}" type="presOf" srcId="{73E6A2E4-FA9F-4EA9-98EA-FE8DFC58C136}" destId="{7DE5BA98-CA82-41D6-9592-F0379D3F717D}" srcOrd="0" destOrd="0" presId="urn:microsoft.com/office/officeart/2005/8/layout/hProcess11"/>
    <dgm:cxn modelId="{4246EA4D-3FD5-4567-B4BB-8B90B37955EC}" type="presParOf" srcId="{CBCE09BC-376C-4D63-B735-428826350F22}" destId="{D66F05AC-DA77-49DA-B0C3-7216CAAA86A0}" srcOrd="0" destOrd="0" presId="urn:microsoft.com/office/officeart/2005/8/layout/hProcess11"/>
    <dgm:cxn modelId="{24D7C1F9-F912-4A27-B086-E3B8BF38ED96}" type="presParOf" srcId="{CBCE09BC-376C-4D63-B735-428826350F22}" destId="{D654FB36-8BE8-4D08-B42B-6160D6654786}" srcOrd="1" destOrd="0" presId="urn:microsoft.com/office/officeart/2005/8/layout/hProcess11"/>
    <dgm:cxn modelId="{0684B67C-E1D9-411C-B00A-8DA680832E5D}" type="presParOf" srcId="{D654FB36-8BE8-4D08-B42B-6160D6654786}" destId="{A05F5D99-E2C0-4522-80F2-0A2775B9C6DE}" srcOrd="0" destOrd="0" presId="urn:microsoft.com/office/officeart/2005/8/layout/hProcess11"/>
    <dgm:cxn modelId="{8698E0F7-C37E-48C7-AD21-0C77B19723E5}" type="presParOf" srcId="{A05F5D99-E2C0-4522-80F2-0A2775B9C6DE}" destId="{7DE5BA98-CA82-41D6-9592-F0379D3F717D}" srcOrd="0" destOrd="0" presId="urn:microsoft.com/office/officeart/2005/8/layout/hProcess11"/>
    <dgm:cxn modelId="{ACACC9EA-B366-43A4-A7EA-CB2695FA9629}" type="presParOf" srcId="{A05F5D99-E2C0-4522-80F2-0A2775B9C6DE}" destId="{81D5B6B6-E4C1-4DBB-8C3A-D2288950F25A}" srcOrd="1" destOrd="0" presId="urn:microsoft.com/office/officeart/2005/8/layout/hProcess11"/>
    <dgm:cxn modelId="{E9F887BA-4E2D-43C1-A7DF-DE2D14EB6C78}" type="presParOf" srcId="{A05F5D99-E2C0-4522-80F2-0A2775B9C6DE}" destId="{FB337412-D42D-4036-AE30-6D47930F815B}" srcOrd="2" destOrd="0" presId="urn:microsoft.com/office/officeart/2005/8/layout/hProcess11"/>
    <dgm:cxn modelId="{2C39FF49-4876-43C2-BE0E-CFE9A54D479F}" type="presParOf" srcId="{D654FB36-8BE8-4D08-B42B-6160D6654786}" destId="{0CA3193A-C573-4759-8095-DCA244146D43}" srcOrd="1" destOrd="0" presId="urn:microsoft.com/office/officeart/2005/8/layout/hProcess11"/>
    <dgm:cxn modelId="{0B7948E7-FF8C-46A0-AE05-6B249B1A4FD9}" type="presParOf" srcId="{D654FB36-8BE8-4D08-B42B-6160D6654786}" destId="{1CC56D95-5B96-4341-9791-6DBCEB18A69E}" srcOrd="2" destOrd="0" presId="urn:microsoft.com/office/officeart/2005/8/layout/hProcess11"/>
    <dgm:cxn modelId="{1B963658-8841-4032-B1A1-8583BBBFA8D6}" type="presParOf" srcId="{1CC56D95-5B96-4341-9791-6DBCEB18A69E}" destId="{11B08C1E-6219-4165-B9A3-1E9693844487}" srcOrd="0" destOrd="0" presId="urn:microsoft.com/office/officeart/2005/8/layout/hProcess11"/>
    <dgm:cxn modelId="{654423A0-D0BA-4115-894E-2FF2757E42E8}" type="presParOf" srcId="{1CC56D95-5B96-4341-9791-6DBCEB18A69E}" destId="{E762F215-1A68-4C60-9D87-114F5F7D6223}" srcOrd="1" destOrd="0" presId="urn:microsoft.com/office/officeart/2005/8/layout/hProcess11"/>
    <dgm:cxn modelId="{82B25FFA-73BC-4F0D-A64F-8726E04C3AA8}" type="presParOf" srcId="{1CC56D95-5B96-4341-9791-6DBCEB18A69E}" destId="{9D3563DA-CBCC-4469-B67B-11E5945B35F1}" srcOrd="2" destOrd="0" presId="urn:microsoft.com/office/officeart/2005/8/layout/hProcess11"/>
    <dgm:cxn modelId="{DF78D4EB-9368-4BA8-9DCB-3A28608AB7A9}" type="presParOf" srcId="{D654FB36-8BE8-4D08-B42B-6160D6654786}" destId="{89DBA36E-D1CB-41DF-8882-20630A5A8D5E}" srcOrd="3" destOrd="0" presId="urn:microsoft.com/office/officeart/2005/8/layout/hProcess11"/>
    <dgm:cxn modelId="{262A51F9-16C4-4DF3-A6D2-38A36C16939A}" type="presParOf" srcId="{D654FB36-8BE8-4D08-B42B-6160D6654786}" destId="{A26411E7-68DC-4285-90D5-7519569BA0E4}" srcOrd="4" destOrd="0" presId="urn:microsoft.com/office/officeart/2005/8/layout/hProcess11"/>
    <dgm:cxn modelId="{61F153FA-A33C-466B-9E80-F02381D5F4D7}" type="presParOf" srcId="{A26411E7-68DC-4285-90D5-7519569BA0E4}" destId="{9468CF30-A51B-4ABE-B168-3040B7399CCE}" srcOrd="0" destOrd="0" presId="urn:microsoft.com/office/officeart/2005/8/layout/hProcess11"/>
    <dgm:cxn modelId="{B80A8145-C720-4ABE-9895-571AFF8C2026}" type="presParOf" srcId="{A26411E7-68DC-4285-90D5-7519569BA0E4}" destId="{29C81340-9487-4A4D-A35A-9E8777698937}" srcOrd="1" destOrd="0" presId="urn:microsoft.com/office/officeart/2005/8/layout/hProcess11"/>
    <dgm:cxn modelId="{EFA8F46E-CE9D-47D7-82AE-20331B577DDE}" type="presParOf" srcId="{A26411E7-68DC-4285-90D5-7519569BA0E4}" destId="{1AFDAD45-6105-48CF-97C4-5AEDCE45E4D4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C6C9BF-24B3-470C-9B6C-83E8519A6646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1BDE949-AB7E-4570-87E2-EB0F34AA13D3}">
      <dgm:prSet/>
      <dgm:spPr/>
      <dgm:t>
        <a:bodyPr/>
        <a:lstStyle/>
        <a:p>
          <a:pPr algn="ctr" rtl="0"/>
          <a:r>
            <a:rPr lang="it-IT" dirty="0" smtClean="0"/>
            <a:t>A new </a:t>
          </a:r>
          <a:r>
            <a:rPr lang="it-IT" dirty="0" err="1" smtClean="0"/>
            <a:t>little</a:t>
          </a:r>
          <a:r>
            <a:rPr lang="it-IT" dirty="0" smtClean="0"/>
            <a:t> </a:t>
          </a:r>
          <a:r>
            <a:rPr lang="it-IT" b="1" dirty="0" smtClean="0"/>
            <a:t>AMchip07a </a:t>
          </a:r>
          <a:r>
            <a:rPr lang="it-IT" dirty="0" err="1" smtClean="0"/>
            <a:t>has</a:t>
          </a:r>
          <a:r>
            <a:rPr lang="it-IT" dirty="0" smtClean="0"/>
            <a:t> be designed for the </a:t>
          </a:r>
          <a:r>
            <a:rPr lang="it-IT" b="1" dirty="0" err="1" smtClean="0"/>
            <a:t>project</a:t>
          </a:r>
          <a:r>
            <a:rPr lang="it-IT" b="1" dirty="0" smtClean="0"/>
            <a:t>          (in </a:t>
          </a:r>
          <a:r>
            <a:rPr lang="it-IT" b="1" dirty="0" err="1" smtClean="0"/>
            <a:t>collaboration</a:t>
          </a:r>
          <a:r>
            <a:rPr lang="it-IT" b="1" dirty="0" smtClean="0"/>
            <a:t> with Milano Bicocca)</a:t>
          </a:r>
          <a:endParaRPr lang="en-US" dirty="0"/>
        </a:p>
      </dgm:t>
    </dgm:pt>
    <dgm:pt modelId="{65071E8F-EBF9-42C3-AF40-3D63804CA91A}" type="parTrans" cxnId="{2C03BE7A-ACFA-4ECB-A227-3A5CB6D0605D}">
      <dgm:prSet/>
      <dgm:spPr/>
      <dgm:t>
        <a:bodyPr/>
        <a:lstStyle/>
        <a:p>
          <a:endParaRPr lang="en-US"/>
        </a:p>
      </dgm:t>
    </dgm:pt>
    <dgm:pt modelId="{EF2E886C-59D3-4CB0-8032-8937ED168EE4}" type="sibTrans" cxnId="{2C03BE7A-ACFA-4ECB-A227-3A5CB6D0605D}">
      <dgm:prSet/>
      <dgm:spPr/>
      <dgm:t>
        <a:bodyPr/>
        <a:lstStyle/>
        <a:p>
          <a:endParaRPr lang="en-US"/>
        </a:p>
      </dgm:t>
    </dgm:pt>
    <dgm:pt modelId="{AB24B4E9-87EB-4D70-903D-219FAA5A83A3}">
      <dgm:prSet/>
      <dgm:spPr/>
      <dgm:t>
        <a:bodyPr/>
        <a:lstStyle/>
        <a:p>
          <a:pPr rtl="0"/>
          <a:r>
            <a:rPr lang="en-US" b="1" dirty="0" smtClean="0"/>
            <a:t>Silicon area: </a:t>
          </a:r>
          <a:r>
            <a:rPr lang="en-US" b="0" dirty="0" smtClean="0"/>
            <a:t>0.6</a:t>
          </a:r>
          <a:r>
            <a:rPr lang="en-US" dirty="0" smtClean="0"/>
            <a:t> mm</a:t>
          </a:r>
          <a:r>
            <a:rPr lang="en-US" baseline="30000" dirty="0" smtClean="0"/>
            <a:t>2</a:t>
          </a:r>
          <a:endParaRPr lang="en-US" dirty="0"/>
        </a:p>
      </dgm:t>
    </dgm:pt>
    <dgm:pt modelId="{28CFB400-EC9B-4A28-AB5C-C43295984EEE}" type="parTrans" cxnId="{8E99745D-2CA5-4AA9-AF22-8D55E646EEA1}">
      <dgm:prSet/>
      <dgm:spPr/>
      <dgm:t>
        <a:bodyPr/>
        <a:lstStyle/>
        <a:p>
          <a:endParaRPr lang="en-US"/>
        </a:p>
      </dgm:t>
    </dgm:pt>
    <dgm:pt modelId="{AE8D8555-B407-4ED0-9B1B-58552E9C4C0B}" type="sibTrans" cxnId="{8E99745D-2CA5-4AA9-AF22-8D55E646EEA1}">
      <dgm:prSet/>
      <dgm:spPr/>
      <dgm:t>
        <a:bodyPr/>
        <a:lstStyle/>
        <a:p>
          <a:endParaRPr lang="en-US"/>
        </a:p>
      </dgm:t>
    </dgm:pt>
    <dgm:pt modelId="{364B084C-F780-4C91-9491-8DFB29A352A1}">
      <dgm:prSet/>
      <dgm:spPr/>
      <dgm:t>
        <a:bodyPr/>
        <a:lstStyle/>
        <a:p>
          <a:pPr rtl="0"/>
          <a:r>
            <a:rPr lang="en-US" b="1" dirty="0" smtClean="0"/>
            <a:t>Memory depth: </a:t>
          </a:r>
          <a:r>
            <a:rPr lang="en-US" dirty="0" smtClean="0"/>
            <a:t>~48 </a:t>
          </a:r>
          <a:r>
            <a:rPr lang="en-US" dirty="0" err="1" smtClean="0"/>
            <a:t>kbit</a:t>
          </a:r>
          <a:r>
            <a:rPr lang="en-US" dirty="0" smtClean="0"/>
            <a:t> (i.e., 2688 patterns: 18×1 bits) </a:t>
          </a:r>
          <a:endParaRPr lang="en-US" dirty="0"/>
        </a:p>
      </dgm:t>
    </dgm:pt>
    <dgm:pt modelId="{07C746E8-E9F3-48D7-9AC9-BE1BA47C7EEC}" type="parTrans" cxnId="{874E1442-D078-49CA-8D4C-D1D1FAF173AC}">
      <dgm:prSet/>
      <dgm:spPr/>
      <dgm:t>
        <a:bodyPr/>
        <a:lstStyle/>
        <a:p>
          <a:endParaRPr lang="en-US"/>
        </a:p>
      </dgm:t>
    </dgm:pt>
    <dgm:pt modelId="{2FA8673E-DC5A-4CAE-9AC2-69543AE11A2A}" type="sibTrans" cxnId="{874E1442-D078-49CA-8D4C-D1D1FAF173AC}">
      <dgm:prSet/>
      <dgm:spPr/>
      <dgm:t>
        <a:bodyPr/>
        <a:lstStyle/>
        <a:p>
          <a:endParaRPr lang="en-US"/>
        </a:p>
      </dgm:t>
    </dgm:pt>
    <dgm:pt modelId="{DEFEDE64-2493-47CF-938E-30549493EDD0}">
      <dgm:prSet/>
      <dgm:spPr/>
      <dgm:t>
        <a:bodyPr/>
        <a:lstStyle/>
        <a:p>
          <a:pPr rtl="0"/>
          <a:r>
            <a:rPr lang="en-US" b="1" dirty="0" smtClean="0"/>
            <a:t>Word comparisons in parallel per second:</a:t>
          </a:r>
          <a:r>
            <a:rPr lang="en-US" dirty="0" smtClean="0"/>
            <a:t> 9,6×10</a:t>
          </a:r>
          <a:r>
            <a:rPr lang="en-US" baseline="30000" dirty="0" smtClean="0"/>
            <a:t>12</a:t>
          </a:r>
          <a:endParaRPr lang="en-US" dirty="0"/>
        </a:p>
      </dgm:t>
    </dgm:pt>
    <dgm:pt modelId="{BE328A48-5352-4D45-A02B-3190A646D55A}" type="parTrans" cxnId="{BBEF4808-7E5B-43D8-93D3-E5D0C145B3B9}">
      <dgm:prSet/>
      <dgm:spPr/>
      <dgm:t>
        <a:bodyPr/>
        <a:lstStyle/>
        <a:p>
          <a:endParaRPr lang="en-US"/>
        </a:p>
      </dgm:t>
    </dgm:pt>
    <dgm:pt modelId="{607C3B83-7D26-4B22-B690-4D6FD084CDCB}" type="sibTrans" cxnId="{BBEF4808-7E5B-43D8-93D3-E5D0C145B3B9}">
      <dgm:prSet/>
      <dgm:spPr/>
      <dgm:t>
        <a:bodyPr/>
        <a:lstStyle/>
        <a:p>
          <a:endParaRPr lang="en-US"/>
        </a:p>
      </dgm:t>
    </dgm:pt>
    <dgm:pt modelId="{B01F2594-B3D4-4575-87E8-CC405FFABCAB}">
      <dgm:prSet/>
      <dgm:spPr/>
      <dgm:t>
        <a:bodyPr/>
        <a:lstStyle/>
        <a:p>
          <a:pPr algn="ctr" rtl="0"/>
          <a:r>
            <a:rPr lang="en-US" dirty="0" smtClean="0"/>
            <a:t>After this a new prototype </a:t>
          </a:r>
          <a:r>
            <a:rPr lang="en-US" b="1" dirty="0" smtClean="0"/>
            <a:t>AMchip07b</a:t>
          </a:r>
          <a:r>
            <a:rPr lang="en-US" dirty="0" smtClean="0"/>
            <a:t> will be designed with an mixed approach (</a:t>
          </a:r>
          <a:r>
            <a:rPr lang="en-US" dirty="0" err="1" smtClean="0"/>
            <a:t>std</a:t>
          </a:r>
          <a:r>
            <a:rPr lang="en-US" dirty="0" smtClean="0"/>
            <a:t>-cell + full-custom): 500 </a:t>
          </a:r>
          <a:r>
            <a:rPr lang="en-US" dirty="0" err="1" smtClean="0"/>
            <a:t>kbit</a:t>
          </a:r>
          <a:r>
            <a:rPr lang="en-US" dirty="0" smtClean="0"/>
            <a:t> and 6 mm</a:t>
          </a:r>
          <a:r>
            <a:rPr lang="en-US" baseline="30000" dirty="0" smtClean="0"/>
            <a:t>2</a:t>
          </a:r>
          <a:endParaRPr lang="en-US" dirty="0"/>
        </a:p>
      </dgm:t>
    </dgm:pt>
    <dgm:pt modelId="{FF6A5DCA-3C4D-4B9F-9BD3-3AF6A913EE2B}" type="parTrans" cxnId="{F0B0134B-F607-4F14-953E-9F403BB3C74D}">
      <dgm:prSet/>
      <dgm:spPr/>
      <dgm:t>
        <a:bodyPr/>
        <a:lstStyle/>
        <a:p>
          <a:endParaRPr lang="en-US"/>
        </a:p>
      </dgm:t>
    </dgm:pt>
    <dgm:pt modelId="{6887E678-365B-4341-B51B-4E42EC316172}" type="sibTrans" cxnId="{F0B0134B-F607-4F14-953E-9F403BB3C74D}">
      <dgm:prSet/>
      <dgm:spPr/>
      <dgm:t>
        <a:bodyPr/>
        <a:lstStyle/>
        <a:p>
          <a:endParaRPr lang="en-US"/>
        </a:p>
      </dgm:t>
    </dgm:pt>
    <dgm:pt modelId="{882C9780-DAC4-4FA2-81FD-CC3AE68A188D}" type="pres">
      <dgm:prSet presAssocID="{CAC6C9BF-24B3-470C-9B6C-83E8519A664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9019466-8119-452E-B37E-079B1F7535DE}" type="pres">
      <dgm:prSet presAssocID="{D1BDE949-AB7E-4570-87E2-EB0F34AA13D3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559178-EE5E-4E03-BCE5-55A953911856}" type="pres">
      <dgm:prSet presAssocID="{D1BDE949-AB7E-4570-87E2-EB0F34AA13D3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958CB1-D058-4CB3-BE6F-21C74E8D5AE6}" type="pres">
      <dgm:prSet presAssocID="{B01F2594-B3D4-4575-87E8-CC405FFABCAB}" presName="parentText" presStyleLbl="node1" presStyleIdx="1" presStyleCnt="2" custLinFactNeighborX="-1128" custLinFactNeighborY="4072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E99745D-2CA5-4AA9-AF22-8D55E646EEA1}" srcId="{D1BDE949-AB7E-4570-87E2-EB0F34AA13D3}" destId="{AB24B4E9-87EB-4D70-903D-219FAA5A83A3}" srcOrd="0" destOrd="0" parTransId="{28CFB400-EC9B-4A28-AB5C-C43295984EEE}" sibTransId="{AE8D8555-B407-4ED0-9B1B-58552E9C4C0B}"/>
    <dgm:cxn modelId="{83BD7FC2-4E24-4BDA-B0E4-A36777A8B530}" type="presOf" srcId="{DEFEDE64-2493-47CF-938E-30549493EDD0}" destId="{62559178-EE5E-4E03-BCE5-55A953911856}" srcOrd="0" destOrd="2" presId="urn:microsoft.com/office/officeart/2005/8/layout/vList2"/>
    <dgm:cxn modelId="{E7FE2522-7C32-4BF3-AAFA-65966F713CFE}" type="presOf" srcId="{D1BDE949-AB7E-4570-87E2-EB0F34AA13D3}" destId="{69019466-8119-452E-B37E-079B1F7535DE}" srcOrd="0" destOrd="0" presId="urn:microsoft.com/office/officeart/2005/8/layout/vList2"/>
    <dgm:cxn modelId="{A49478B1-4567-4CCF-AD87-23C54BFD5BDD}" type="presOf" srcId="{CAC6C9BF-24B3-470C-9B6C-83E8519A6646}" destId="{882C9780-DAC4-4FA2-81FD-CC3AE68A188D}" srcOrd="0" destOrd="0" presId="urn:microsoft.com/office/officeart/2005/8/layout/vList2"/>
    <dgm:cxn modelId="{874E1442-D078-49CA-8D4C-D1D1FAF173AC}" srcId="{D1BDE949-AB7E-4570-87E2-EB0F34AA13D3}" destId="{364B084C-F780-4C91-9491-8DFB29A352A1}" srcOrd="1" destOrd="0" parTransId="{07C746E8-E9F3-48D7-9AC9-BE1BA47C7EEC}" sibTransId="{2FA8673E-DC5A-4CAE-9AC2-69543AE11A2A}"/>
    <dgm:cxn modelId="{1A8CFD9A-AC43-4C6E-BAC4-4F0958BDEF0B}" type="presOf" srcId="{364B084C-F780-4C91-9491-8DFB29A352A1}" destId="{62559178-EE5E-4E03-BCE5-55A953911856}" srcOrd="0" destOrd="1" presId="urn:microsoft.com/office/officeart/2005/8/layout/vList2"/>
    <dgm:cxn modelId="{2C03BE7A-ACFA-4ECB-A227-3A5CB6D0605D}" srcId="{CAC6C9BF-24B3-470C-9B6C-83E8519A6646}" destId="{D1BDE949-AB7E-4570-87E2-EB0F34AA13D3}" srcOrd="0" destOrd="0" parTransId="{65071E8F-EBF9-42C3-AF40-3D63804CA91A}" sibTransId="{EF2E886C-59D3-4CB0-8032-8937ED168EE4}"/>
    <dgm:cxn modelId="{C4FFF40E-469A-4E93-BF7C-DE6DF70FA765}" type="presOf" srcId="{B01F2594-B3D4-4575-87E8-CC405FFABCAB}" destId="{11958CB1-D058-4CB3-BE6F-21C74E8D5AE6}" srcOrd="0" destOrd="0" presId="urn:microsoft.com/office/officeart/2005/8/layout/vList2"/>
    <dgm:cxn modelId="{30E30736-9D00-49CD-8F65-D9E35CC1449D}" type="presOf" srcId="{AB24B4E9-87EB-4D70-903D-219FAA5A83A3}" destId="{62559178-EE5E-4E03-BCE5-55A953911856}" srcOrd="0" destOrd="0" presId="urn:microsoft.com/office/officeart/2005/8/layout/vList2"/>
    <dgm:cxn modelId="{F0B0134B-F607-4F14-953E-9F403BB3C74D}" srcId="{CAC6C9BF-24B3-470C-9B6C-83E8519A6646}" destId="{B01F2594-B3D4-4575-87E8-CC405FFABCAB}" srcOrd="1" destOrd="0" parTransId="{FF6A5DCA-3C4D-4B9F-9BD3-3AF6A913EE2B}" sibTransId="{6887E678-365B-4341-B51B-4E42EC316172}"/>
    <dgm:cxn modelId="{BBEF4808-7E5B-43D8-93D3-E5D0C145B3B9}" srcId="{D1BDE949-AB7E-4570-87E2-EB0F34AA13D3}" destId="{DEFEDE64-2493-47CF-938E-30549493EDD0}" srcOrd="2" destOrd="0" parTransId="{BE328A48-5352-4D45-A02B-3190A646D55A}" sibTransId="{607C3B83-7D26-4B22-B690-4D6FD084CDCB}"/>
    <dgm:cxn modelId="{D88AC124-7D99-40C5-9B05-C09D59564D1B}" type="presParOf" srcId="{882C9780-DAC4-4FA2-81FD-CC3AE68A188D}" destId="{69019466-8119-452E-B37E-079B1F7535DE}" srcOrd="0" destOrd="0" presId="urn:microsoft.com/office/officeart/2005/8/layout/vList2"/>
    <dgm:cxn modelId="{786284E3-EC1E-4744-8B92-EE259742CA19}" type="presParOf" srcId="{882C9780-DAC4-4FA2-81FD-CC3AE68A188D}" destId="{62559178-EE5E-4E03-BCE5-55A953911856}" srcOrd="1" destOrd="0" presId="urn:microsoft.com/office/officeart/2005/8/layout/vList2"/>
    <dgm:cxn modelId="{3838947C-92DB-46B0-840F-6A1F39B1F24C}" type="presParOf" srcId="{882C9780-DAC4-4FA2-81FD-CC3AE68A188D}" destId="{11958CB1-D058-4CB3-BE6F-21C74E8D5AE6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BE153D7-6F53-4109-94E4-BBB7C09604C2}" type="doc">
      <dgm:prSet loTypeId="urn:microsoft.com/office/officeart/2005/8/layout/venn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2A5E499-A973-4BB3-93BE-63275E9DD9E7}">
      <dgm:prSet/>
      <dgm:spPr/>
      <dgm:t>
        <a:bodyPr/>
        <a:lstStyle/>
        <a:p>
          <a:pPr rtl="0"/>
          <a:r>
            <a:rPr lang="en-US" smtClean="0"/>
            <a:t>IMPART project </a:t>
          </a:r>
          <a:endParaRPr lang="en-US"/>
        </a:p>
      </dgm:t>
    </dgm:pt>
    <dgm:pt modelId="{528FEFBF-6DEA-40D1-A2BC-4E45F6C616C3}" type="parTrans" cxnId="{699CB32A-174A-47D8-8D8F-47AC1B5B28B0}">
      <dgm:prSet/>
      <dgm:spPr/>
      <dgm:t>
        <a:bodyPr/>
        <a:lstStyle/>
        <a:p>
          <a:endParaRPr lang="en-US"/>
        </a:p>
      </dgm:t>
    </dgm:pt>
    <dgm:pt modelId="{1034A9F7-4438-4F65-AFC1-E2B841B39966}" type="sibTrans" cxnId="{699CB32A-174A-47D8-8D8F-47AC1B5B28B0}">
      <dgm:prSet/>
      <dgm:spPr/>
      <dgm:t>
        <a:bodyPr/>
        <a:lstStyle/>
        <a:p>
          <a:endParaRPr lang="en-US"/>
        </a:p>
      </dgm:t>
    </dgm:pt>
    <dgm:pt modelId="{40276342-F99E-464E-BB16-7748E0287BCD}">
      <dgm:prSet/>
      <dgm:spPr/>
      <dgm:t>
        <a:bodyPr/>
        <a:lstStyle/>
        <a:p>
          <a:pPr rtl="0"/>
          <a:r>
            <a:rPr lang="en-US" dirty="0" smtClean="0"/>
            <a:t>Team leader: A. Stabile</a:t>
          </a:r>
          <a:endParaRPr lang="en-US" dirty="0"/>
        </a:p>
      </dgm:t>
    </dgm:pt>
    <dgm:pt modelId="{05E37133-3A07-4835-8A51-34F62C741AED}" type="parTrans" cxnId="{32B2A81F-1A95-4C20-9ECC-E88687052C8F}">
      <dgm:prSet/>
      <dgm:spPr/>
      <dgm:t>
        <a:bodyPr/>
        <a:lstStyle/>
        <a:p>
          <a:endParaRPr lang="en-US"/>
        </a:p>
      </dgm:t>
    </dgm:pt>
    <dgm:pt modelId="{FFD002ED-1582-4349-BD6B-A2F93D8B1DAA}" type="sibTrans" cxnId="{32B2A81F-1A95-4C20-9ECC-E88687052C8F}">
      <dgm:prSet/>
      <dgm:spPr/>
      <dgm:t>
        <a:bodyPr/>
        <a:lstStyle/>
        <a:p>
          <a:endParaRPr lang="en-US"/>
        </a:p>
      </dgm:t>
    </dgm:pt>
    <dgm:pt modelId="{6D038FCC-34D6-4646-B826-968DA7161BA2}">
      <dgm:prSet/>
      <dgm:spPr/>
      <dgm:t>
        <a:bodyPr/>
        <a:lstStyle/>
        <a:p>
          <a:pPr rtl="0"/>
          <a:r>
            <a:rPr lang="it-IT" dirty="0" smtClean="0"/>
            <a:t>RD_FASE2 TrackTrigger </a:t>
          </a:r>
          <a:endParaRPr lang="en-US" dirty="0"/>
        </a:p>
      </dgm:t>
    </dgm:pt>
    <dgm:pt modelId="{00AE682D-2558-431A-932E-745E57E11900}" type="parTrans" cxnId="{83862A63-C1BD-4F12-99CB-7F44CCD5E6F2}">
      <dgm:prSet/>
      <dgm:spPr/>
      <dgm:t>
        <a:bodyPr/>
        <a:lstStyle/>
        <a:p>
          <a:endParaRPr lang="en-US"/>
        </a:p>
      </dgm:t>
    </dgm:pt>
    <dgm:pt modelId="{71B31FF8-F27A-4500-B2C8-47C22DAB21CE}" type="sibTrans" cxnId="{83862A63-C1BD-4F12-99CB-7F44CCD5E6F2}">
      <dgm:prSet/>
      <dgm:spPr/>
      <dgm:t>
        <a:bodyPr/>
        <a:lstStyle/>
        <a:p>
          <a:endParaRPr lang="en-US"/>
        </a:p>
      </dgm:t>
    </dgm:pt>
    <dgm:pt modelId="{62784561-2007-4F69-B31A-E9E72020E350}">
      <dgm:prSet/>
      <dgm:spPr/>
      <dgm:t>
        <a:bodyPr/>
        <a:lstStyle/>
        <a:p>
          <a:pPr rtl="0"/>
          <a:r>
            <a:rPr lang="it-IT" dirty="0" smtClean="0"/>
            <a:t>Team leaders: A. Annovi e F</a:t>
          </a:r>
          <a:r>
            <a:rPr lang="it-IT" smtClean="0"/>
            <a:t>. Palla</a:t>
          </a:r>
          <a:endParaRPr lang="en-US" dirty="0"/>
        </a:p>
      </dgm:t>
    </dgm:pt>
    <dgm:pt modelId="{AF94426C-DD1B-4FDC-8514-AEE4A93B4371}" type="parTrans" cxnId="{A81F954B-803F-4C05-AB09-98D9773ADBD8}">
      <dgm:prSet/>
      <dgm:spPr/>
      <dgm:t>
        <a:bodyPr/>
        <a:lstStyle/>
        <a:p>
          <a:endParaRPr lang="en-US"/>
        </a:p>
      </dgm:t>
    </dgm:pt>
    <dgm:pt modelId="{5242E561-A65D-4C1F-8E15-0F63BDE97D15}" type="sibTrans" cxnId="{A81F954B-803F-4C05-AB09-98D9773ADBD8}">
      <dgm:prSet/>
      <dgm:spPr/>
      <dgm:t>
        <a:bodyPr/>
        <a:lstStyle/>
        <a:p>
          <a:endParaRPr lang="en-US"/>
        </a:p>
      </dgm:t>
    </dgm:pt>
    <dgm:pt modelId="{0A429421-6F0C-4B4E-B29B-BB33AFC35633}">
      <dgm:prSet/>
      <dgm:spPr/>
      <dgm:t>
        <a:bodyPr/>
        <a:lstStyle/>
        <a:p>
          <a:pPr rtl="0"/>
          <a:r>
            <a:rPr lang="it-IT" dirty="0" smtClean="0"/>
            <a:t>Team leader: G. Calderini</a:t>
          </a:r>
          <a:endParaRPr lang="en-US" dirty="0"/>
        </a:p>
      </dgm:t>
    </dgm:pt>
    <dgm:pt modelId="{77D4FA46-BF24-434C-8817-E20FD824E60E}" type="parTrans" cxnId="{47F50AC3-84D3-40FC-AD3E-63EB264A56AD}">
      <dgm:prSet/>
      <dgm:spPr/>
      <dgm:t>
        <a:bodyPr/>
        <a:lstStyle/>
        <a:p>
          <a:endParaRPr lang="en-US"/>
        </a:p>
      </dgm:t>
    </dgm:pt>
    <dgm:pt modelId="{1A4EE031-A778-43C4-B888-FB13B4FC62C5}" type="sibTrans" cxnId="{47F50AC3-84D3-40FC-AD3E-63EB264A56AD}">
      <dgm:prSet/>
      <dgm:spPr/>
      <dgm:t>
        <a:bodyPr/>
        <a:lstStyle/>
        <a:p>
          <a:endParaRPr lang="en-US"/>
        </a:p>
      </dgm:t>
    </dgm:pt>
    <dgm:pt modelId="{44343AC3-66A4-4647-83A6-293331D7F08C}">
      <dgm:prSet/>
      <dgm:spPr/>
      <dgm:t>
        <a:bodyPr/>
        <a:lstStyle/>
        <a:p>
          <a:pPr rtl="0"/>
          <a:r>
            <a:rPr lang="it-IT" dirty="0" smtClean="0"/>
            <a:t>ANR </a:t>
          </a:r>
          <a:r>
            <a:rPr lang="it-IT" dirty="0" err="1" smtClean="0"/>
            <a:t>FastTrack</a:t>
          </a:r>
          <a:r>
            <a:rPr lang="it-IT" dirty="0" smtClean="0"/>
            <a:t> </a:t>
          </a:r>
          <a:endParaRPr lang="en-US" dirty="0"/>
        </a:p>
      </dgm:t>
    </dgm:pt>
    <dgm:pt modelId="{1C4DCE9F-2E29-4D8D-AAC9-536FD5303B29}" type="sibTrans" cxnId="{31E60C4A-33BC-40BE-A986-199DF8AE2A70}">
      <dgm:prSet/>
      <dgm:spPr/>
      <dgm:t>
        <a:bodyPr/>
        <a:lstStyle/>
        <a:p>
          <a:endParaRPr lang="en-US"/>
        </a:p>
      </dgm:t>
    </dgm:pt>
    <dgm:pt modelId="{4AE802C5-7E73-4ADF-85A7-6918A6657A05}" type="parTrans" cxnId="{31E60C4A-33BC-40BE-A986-199DF8AE2A70}">
      <dgm:prSet/>
      <dgm:spPr/>
      <dgm:t>
        <a:bodyPr/>
        <a:lstStyle/>
        <a:p>
          <a:endParaRPr lang="en-US"/>
        </a:p>
      </dgm:t>
    </dgm:pt>
    <dgm:pt modelId="{36F93C8C-9A1A-446B-8407-F3D2D85239CA}">
      <dgm:prSet/>
      <dgm:spPr/>
      <dgm:t>
        <a:bodyPr/>
        <a:lstStyle/>
        <a:p>
          <a:pPr rtl="0"/>
          <a:r>
            <a:rPr lang="it-IT" dirty="0" smtClean="0"/>
            <a:t>Amchip &amp; ATCA</a:t>
          </a:r>
          <a:endParaRPr lang="en-US" dirty="0"/>
        </a:p>
      </dgm:t>
    </dgm:pt>
    <dgm:pt modelId="{9E6DEB5D-8EA3-4A38-8DFD-0CD16B0FC0DC}" type="sibTrans" cxnId="{139D1685-1197-4EFF-9C77-19C4FE7A6AA6}">
      <dgm:prSet/>
      <dgm:spPr/>
      <dgm:t>
        <a:bodyPr/>
        <a:lstStyle/>
        <a:p>
          <a:endParaRPr lang="en-US"/>
        </a:p>
      </dgm:t>
    </dgm:pt>
    <dgm:pt modelId="{EFAB484D-C59E-4685-A8C9-A230A8AAC8DB}" type="parTrans" cxnId="{139D1685-1197-4EFF-9C77-19C4FE7A6AA6}">
      <dgm:prSet/>
      <dgm:spPr/>
      <dgm:t>
        <a:bodyPr/>
        <a:lstStyle/>
        <a:p>
          <a:endParaRPr lang="en-US"/>
        </a:p>
      </dgm:t>
    </dgm:pt>
    <dgm:pt modelId="{A430A624-246B-435F-A201-746E8556C761}" type="pres">
      <dgm:prSet presAssocID="{8BE153D7-6F53-4109-94E4-BBB7C09604C2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F10C8D1-6284-4295-8476-6E5AD04AD86D}" type="pres">
      <dgm:prSet presAssocID="{42A5E499-A973-4BB3-93BE-63275E9DD9E7}" presName="circ1" presStyleLbl="vennNode1" presStyleIdx="0" presStyleCnt="3"/>
      <dgm:spPr/>
      <dgm:t>
        <a:bodyPr/>
        <a:lstStyle/>
        <a:p>
          <a:endParaRPr lang="en-US"/>
        </a:p>
      </dgm:t>
    </dgm:pt>
    <dgm:pt modelId="{F4BC3995-4BA1-4E22-9B65-C678A10A9CCD}" type="pres">
      <dgm:prSet presAssocID="{42A5E499-A973-4BB3-93BE-63275E9DD9E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50D670-DE85-4099-AE73-3A61F96032D7}" type="pres">
      <dgm:prSet presAssocID="{6D038FCC-34D6-4646-B826-968DA7161BA2}" presName="circ2" presStyleLbl="vennNode1" presStyleIdx="1" presStyleCnt="3"/>
      <dgm:spPr/>
      <dgm:t>
        <a:bodyPr/>
        <a:lstStyle/>
        <a:p>
          <a:endParaRPr lang="en-US"/>
        </a:p>
      </dgm:t>
    </dgm:pt>
    <dgm:pt modelId="{B6CDC189-4267-4EBA-B61B-AD2A86653C30}" type="pres">
      <dgm:prSet presAssocID="{6D038FCC-34D6-4646-B826-968DA7161BA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CD2183-50C8-4732-9138-4D8D9653EFC0}" type="pres">
      <dgm:prSet presAssocID="{44343AC3-66A4-4647-83A6-293331D7F08C}" presName="circ3" presStyleLbl="vennNode1" presStyleIdx="2" presStyleCnt="3"/>
      <dgm:spPr/>
      <dgm:t>
        <a:bodyPr/>
        <a:lstStyle/>
        <a:p>
          <a:endParaRPr lang="en-US"/>
        </a:p>
      </dgm:t>
    </dgm:pt>
    <dgm:pt modelId="{4FBFBF1E-BDDF-4CE0-B318-B603D1358376}" type="pres">
      <dgm:prSet presAssocID="{44343AC3-66A4-4647-83A6-293331D7F08C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EF0BD4E-AB29-4099-BD4C-6C140C3C65D0}" type="presOf" srcId="{44343AC3-66A4-4647-83A6-293331D7F08C}" destId="{1ECD2183-50C8-4732-9138-4D8D9653EFC0}" srcOrd="0" destOrd="0" presId="urn:microsoft.com/office/officeart/2005/8/layout/venn1"/>
    <dgm:cxn modelId="{34DCA426-7322-4C4A-B887-042E9EBAEC3C}" type="presOf" srcId="{6D038FCC-34D6-4646-B826-968DA7161BA2}" destId="{E250D670-DE85-4099-AE73-3A61F96032D7}" srcOrd="0" destOrd="0" presId="urn:microsoft.com/office/officeart/2005/8/layout/venn1"/>
    <dgm:cxn modelId="{FC3221FD-58BC-469C-98CE-01351C286372}" type="presOf" srcId="{36F93C8C-9A1A-446B-8407-F3D2D85239CA}" destId="{E250D670-DE85-4099-AE73-3A61F96032D7}" srcOrd="0" destOrd="2" presId="urn:microsoft.com/office/officeart/2005/8/layout/venn1"/>
    <dgm:cxn modelId="{139D1685-1197-4EFF-9C77-19C4FE7A6AA6}" srcId="{6D038FCC-34D6-4646-B826-968DA7161BA2}" destId="{36F93C8C-9A1A-446B-8407-F3D2D85239CA}" srcOrd="1" destOrd="0" parTransId="{EFAB484D-C59E-4685-A8C9-A230A8AAC8DB}" sibTransId="{9E6DEB5D-8EA3-4A38-8DFD-0CD16B0FC0DC}"/>
    <dgm:cxn modelId="{B8834C1F-2561-4FA4-9D79-E7D1EAFE11FC}" type="presOf" srcId="{40276342-F99E-464E-BB16-7748E0287BCD}" destId="{F4BC3995-4BA1-4E22-9B65-C678A10A9CCD}" srcOrd="1" destOrd="1" presId="urn:microsoft.com/office/officeart/2005/8/layout/venn1"/>
    <dgm:cxn modelId="{32B2A81F-1A95-4C20-9ECC-E88687052C8F}" srcId="{42A5E499-A973-4BB3-93BE-63275E9DD9E7}" destId="{40276342-F99E-464E-BB16-7748E0287BCD}" srcOrd="0" destOrd="0" parTransId="{05E37133-3A07-4835-8A51-34F62C741AED}" sibTransId="{FFD002ED-1582-4349-BD6B-A2F93D8B1DAA}"/>
    <dgm:cxn modelId="{F05424C9-8725-4BD0-957B-8F3296D2AE4E}" type="presOf" srcId="{6D038FCC-34D6-4646-B826-968DA7161BA2}" destId="{B6CDC189-4267-4EBA-B61B-AD2A86653C30}" srcOrd="1" destOrd="0" presId="urn:microsoft.com/office/officeart/2005/8/layout/venn1"/>
    <dgm:cxn modelId="{13C7F774-5176-4AF7-AE45-DC4C3DCF50C4}" type="presOf" srcId="{42A5E499-A973-4BB3-93BE-63275E9DD9E7}" destId="{F4BC3995-4BA1-4E22-9B65-C678A10A9CCD}" srcOrd="1" destOrd="0" presId="urn:microsoft.com/office/officeart/2005/8/layout/venn1"/>
    <dgm:cxn modelId="{CB638930-16DE-4ACE-9D6D-2E997D3F78B7}" type="presOf" srcId="{8BE153D7-6F53-4109-94E4-BBB7C09604C2}" destId="{A430A624-246B-435F-A201-746E8556C761}" srcOrd="0" destOrd="0" presId="urn:microsoft.com/office/officeart/2005/8/layout/venn1"/>
    <dgm:cxn modelId="{CF606D83-9AA2-459E-907C-834FA2CBCEDD}" type="presOf" srcId="{36F93C8C-9A1A-446B-8407-F3D2D85239CA}" destId="{B6CDC189-4267-4EBA-B61B-AD2A86653C30}" srcOrd="1" destOrd="2" presId="urn:microsoft.com/office/officeart/2005/8/layout/venn1"/>
    <dgm:cxn modelId="{83862A63-C1BD-4F12-99CB-7F44CCD5E6F2}" srcId="{8BE153D7-6F53-4109-94E4-BBB7C09604C2}" destId="{6D038FCC-34D6-4646-B826-968DA7161BA2}" srcOrd="1" destOrd="0" parTransId="{00AE682D-2558-431A-932E-745E57E11900}" sibTransId="{71B31FF8-F27A-4500-B2C8-47C22DAB21CE}"/>
    <dgm:cxn modelId="{A81F954B-803F-4C05-AB09-98D9773ADBD8}" srcId="{6D038FCC-34D6-4646-B826-968DA7161BA2}" destId="{62784561-2007-4F69-B31A-E9E72020E350}" srcOrd="0" destOrd="0" parTransId="{AF94426C-DD1B-4FDC-8514-AEE4A93B4371}" sibTransId="{5242E561-A65D-4C1F-8E15-0F63BDE97D15}"/>
    <dgm:cxn modelId="{31E60C4A-33BC-40BE-A986-199DF8AE2A70}" srcId="{8BE153D7-6F53-4109-94E4-BBB7C09604C2}" destId="{44343AC3-66A4-4647-83A6-293331D7F08C}" srcOrd="2" destOrd="0" parTransId="{4AE802C5-7E73-4ADF-85A7-6918A6657A05}" sibTransId="{1C4DCE9F-2E29-4D8D-AAC9-536FD5303B29}"/>
    <dgm:cxn modelId="{5A8EC561-7CA0-4546-8908-774658D6A62F}" type="presOf" srcId="{44343AC3-66A4-4647-83A6-293331D7F08C}" destId="{4FBFBF1E-BDDF-4CE0-B318-B603D1358376}" srcOrd="1" destOrd="0" presId="urn:microsoft.com/office/officeart/2005/8/layout/venn1"/>
    <dgm:cxn modelId="{98904C56-966E-4848-A725-1B0B2AD49253}" type="presOf" srcId="{62784561-2007-4F69-B31A-E9E72020E350}" destId="{E250D670-DE85-4099-AE73-3A61F96032D7}" srcOrd="0" destOrd="1" presId="urn:microsoft.com/office/officeart/2005/8/layout/venn1"/>
    <dgm:cxn modelId="{699CB32A-174A-47D8-8D8F-47AC1B5B28B0}" srcId="{8BE153D7-6F53-4109-94E4-BBB7C09604C2}" destId="{42A5E499-A973-4BB3-93BE-63275E9DD9E7}" srcOrd="0" destOrd="0" parTransId="{528FEFBF-6DEA-40D1-A2BC-4E45F6C616C3}" sibTransId="{1034A9F7-4438-4F65-AFC1-E2B841B39966}"/>
    <dgm:cxn modelId="{47F50AC3-84D3-40FC-AD3E-63EB264A56AD}" srcId="{44343AC3-66A4-4647-83A6-293331D7F08C}" destId="{0A429421-6F0C-4B4E-B29B-BB33AFC35633}" srcOrd="0" destOrd="0" parTransId="{77D4FA46-BF24-434C-8817-E20FD824E60E}" sibTransId="{1A4EE031-A778-43C4-B888-FB13B4FC62C5}"/>
    <dgm:cxn modelId="{082C06BB-0A04-4FA3-ADE7-86D57505BD1E}" type="presOf" srcId="{0A429421-6F0C-4B4E-B29B-BB33AFC35633}" destId="{1ECD2183-50C8-4732-9138-4D8D9653EFC0}" srcOrd="0" destOrd="1" presId="urn:microsoft.com/office/officeart/2005/8/layout/venn1"/>
    <dgm:cxn modelId="{B965F837-D037-4403-9E33-755DFF16399B}" type="presOf" srcId="{42A5E499-A973-4BB3-93BE-63275E9DD9E7}" destId="{DF10C8D1-6284-4295-8476-6E5AD04AD86D}" srcOrd="0" destOrd="0" presId="urn:microsoft.com/office/officeart/2005/8/layout/venn1"/>
    <dgm:cxn modelId="{988A5D6F-9A72-4A58-A007-CA26AE731BF6}" type="presOf" srcId="{40276342-F99E-464E-BB16-7748E0287BCD}" destId="{DF10C8D1-6284-4295-8476-6E5AD04AD86D}" srcOrd="0" destOrd="1" presId="urn:microsoft.com/office/officeart/2005/8/layout/venn1"/>
    <dgm:cxn modelId="{CEE9DCF9-15E6-4A6D-A302-07AC5072EBBB}" type="presOf" srcId="{62784561-2007-4F69-B31A-E9E72020E350}" destId="{B6CDC189-4267-4EBA-B61B-AD2A86653C30}" srcOrd="1" destOrd="1" presId="urn:microsoft.com/office/officeart/2005/8/layout/venn1"/>
    <dgm:cxn modelId="{109A35D8-5370-4334-8705-3A0622694A4E}" type="presOf" srcId="{0A429421-6F0C-4B4E-B29B-BB33AFC35633}" destId="{4FBFBF1E-BDDF-4CE0-B318-B603D1358376}" srcOrd="1" destOrd="1" presId="urn:microsoft.com/office/officeart/2005/8/layout/venn1"/>
    <dgm:cxn modelId="{CBA38368-515A-4A40-9254-137DF72E6D04}" type="presParOf" srcId="{A430A624-246B-435F-A201-746E8556C761}" destId="{DF10C8D1-6284-4295-8476-6E5AD04AD86D}" srcOrd="0" destOrd="0" presId="urn:microsoft.com/office/officeart/2005/8/layout/venn1"/>
    <dgm:cxn modelId="{6AE24CCF-FF9C-471E-A40C-C76CBEFE5B0A}" type="presParOf" srcId="{A430A624-246B-435F-A201-746E8556C761}" destId="{F4BC3995-4BA1-4E22-9B65-C678A10A9CCD}" srcOrd="1" destOrd="0" presId="urn:microsoft.com/office/officeart/2005/8/layout/venn1"/>
    <dgm:cxn modelId="{5C28315E-AE2B-47D9-AC2C-BBC6519729EB}" type="presParOf" srcId="{A430A624-246B-435F-A201-746E8556C761}" destId="{E250D670-DE85-4099-AE73-3A61F96032D7}" srcOrd="2" destOrd="0" presId="urn:microsoft.com/office/officeart/2005/8/layout/venn1"/>
    <dgm:cxn modelId="{412A72F0-210D-4E46-9FC6-7E250DF85224}" type="presParOf" srcId="{A430A624-246B-435F-A201-746E8556C761}" destId="{B6CDC189-4267-4EBA-B61B-AD2A86653C30}" srcOrd="3" destOrd="0" presId="urn:microsoft.com/office/officeart/2005/8/layout/venn1"/>
    <dgm:cxn modelId="{97E8AAE6-6458-42AF-A7EF-4114A4131475}" type="presParOf" srcId="{A430A624-246B-435F-A201-746E8556C761}" destId="{1ECD2183-50C8-4732-9138-4D8D9653EFC0}" srcOrd="4" destOrd="0" presId="urn:microsoft.com/office/officeart/2005/8/layout/venn1"/>
    <dgm:cxn modelId="{F5DB96AD-616B-4D37-8398-E9B571B26407}" type="presParOf" srcId="{A430A624-246B-435F-A201-746E8556C761}" destId="{4FBFBF1E-BDDF-4CE0-B318-B603D1358376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019466-8119-452E-B37E-079B1F7535DE}">
      <dsp:nvSpPr>
        <dsp:cNvPr id="0" name=""/>
        <dsp:cNvSpPr/>
      </dsp:nvSpPr>
      <dsp:spPr>
        <a:xfrm>
          <a:off x="0" y="289877"/>
          <a:ext cx="5373665" cy="115713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300" kern="1200" dirty="0" smtClean="0"/>
            <a:t>A new </a:t>
          </a:r>
          <a:r>
            <a:rPr lang="it-IT" sz="2300" kern="1200" dirty="0" err="1" smtClean="0"/>
            <a:t>little</a:t>
          </a:r>
          <a:r>
            <a:rPr lang="it-IT" sz="2300" kern="1200" dirty="0" smtClean="0"/>
            <a:t> </a:t>
          </a:r>
          <a:r>
            <a:rPr lang="it-IT" sz="2300" b="1" kern="1200" dirty="0" smtClean="0"/>
            <a:t>AMchip07a </a:t>
          </a:r>
          <a:r>
            <a:rPr lang="it-IT" sz="2300" kern="1200" dirty="0" err="1" smtClean="0"/>
            <a:t>has</a:t>
          </a:r>
          <a:r>
            <a:rPr lang="it-IT" sz="2300" kern="1200" dirty="0" smtClean="0"/>
            <a:t> be designed for the </a:t>
          </a:r>
          <a:r>
            <a:rPr lang="it-IT" sz="2300" b="1" kern="1200" dirty="0" err="1" smtClean="0"/>
            <a:t>project</a:t>
          </a:r>
          <a:r>
            <a:rPr lang="it-IT" sz="2300" b="1" kern="1200" dirty="0" smtClean="0"/>
            <a:t>          (in </a:t>
          </a:r>
          <a:r>
            <a:rPr lang="it-IT" sz="2300" b="1" kern="1200" dirty="0" err="1" smtClean="0"/>
            <a:t>collaboration</a:t>
          </a:r>
          <a:r>
            <a:rPr lang="it-IT" sz="2300" b="1" kern="1200" dirty="0" smtClean="0"/>
            <a:t> with Milano Bicocca)</a:t>
          </a:r>
          <a:endParaRPr lang="en-US" sz="2300" kern="1200" dirty="0"/>
        </a:p>
      </dsp:txBody>
      <dsp:txXfrm>
        <a:off x="56486" y="346363"/>
        <a:ext cx="5260693" cy="1044158"/>
      </dsp:txXfrm>
    </dsp:sp>
    <dsp:sp modelId="{62559178-EE5E-4E03-BCE5-55A953911856}">
      <dsp:nvSpPr>
        <dsp:cNvPr id="0" name=""/>
        <dsp:cNvSpPr/>
      </dsp:nvSpPr>
      <dsp:spPr>
        <a:xfrm>
          <a:off x="0" y="1447007"/>
          <a:ext cx="5373665" cy="1071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14" tIns="29210" rIns="163576" bIns="29210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800" b="1" kern="1200" dirty="0" smtClean="0"/>
            <a:t>Silicon area: </a:t>
          </a:r>
          <a:r>
            <a:rPr lang="en-US" sz="1800" b="0" kern="1200" dirty="0" smtClean="0"/>
            <a:t>0.6</a:t>
          </a:r>
          <a:r>
            <a:rPr lang="en-US" sz="1800" kern="1200" dirty="0" smtClean="0"/>
            <a:t> mm</a:t>
          </a:r>
          <a:r>
            <a:rPr lang="en-US" sz="1800" kern="1200" baseline="30000" dirty="0" smtClean="0"/>
            <a:t>2</a:t>
          </a:r>
          <a:endParaRPr lang="en-US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800" b="1" kern="1200" dirty="0" smtClean="0"/>
            <a:t>Memory depth: </a:t>
          </a:r>
          <a:r>
            <a:rPr lang="en-US" sz="1800" kern="1200" dirty="0" smtClean="0"/>
            <a:t>~48 </a:t>
          </a:r>
          <a:r>
            <a:rPr lang="en-US" sz="1800" kern="1200" dirty="0" err="1" smtClean="0"/>
            <a:t>kbit</a:t>
          </a:r>
          <a:r>
            <a:rPr lang="en-US" sz="1800" kern="1200" dirty="0" smtClean="0"/>
            <a:t> (i.e., 2688 patterns: 18×1 bits) </a:t>
          </a:r>
          <a:endParaRPr lang="en-US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800" b="1" kern="1200" dirty="0" smtClean="0"/>
            <a:t>Word comparisons in parallel per second:</a:t>
          </a:r>
          <a:r>
            <a:rPr lang="en-US" sz="1800" kern="1200" dirty="0" smtClean="0"/>
            <a:t> 9,6×10</a:t>
          </a:r>
          <a:r>
            <a:rPr lang="en-US" sz="1800" kern="1200" baseline="30000" dirty="0" smtClean="0"/>
            <a:t>12</a:t>
          </a:r>
          <a:endParaRPr lang="en-US" sz="1800" kern="1200" dirty="0"/>
        </a:p>
      </dsp:txBody>
      <dsp:txXfrm>
        <a:off x="0" y="1447007"/>
        <a:ext cx="5373665" cy="1071225"/>
      </dsp:txXfrm>
    </dsp:sp>
    <dsp:sp modelId="{11958CB1-D058-4CB3-BE6F-21C74E8D5AE6}">
      <dsp:nvSpPr>
        <dsp:cNvPr id="0" name=""/>
        <dsp:cNvSpPr/>
      </dsp:nvSpPr>
      <dsp:spPr>
        <a:xfrm>
          <a:off x="0" y="2808110"/>
          <a:ext cx="5373665" cy="115713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After this a new prototype </a:t>
          </a:r>
          <a:r>
            <a:rPr lang="en-US" sz="2300" b="1" kern="1200" dirty="0" smtClean="0"/>
            <a:t>AMchip07b</a:t>
          </a:r>
          <a:r>
            <a:rPr lang="en-US" sz="2300" kern="1200" dirty="0" smtClean="0"/>
            <a:t> will be designed with an mixed approach (</a:t>
          </a:r>
          <a:r>
            <a:rPr lang="en-US" sz="2300" kern="1200" dirty="0" err="1" smtClean="0"/>
            <a:t>std</a:t>
          </a:r>
          <a:r>
            <a:rPr lang="en-US" sz="2300" kern="1200" dirty="0" smtClean="0"/>
            <a:t>-cell + full-custom): 500 </a:t>
          </a:r>
          <a:r>
            <a:rPr lang="en-US" sz="2300" kern="1200" dirty="0" err="1" smtClean="0"/>
            <a:t>kbit</a:t>
          </a:r>
          <a:r>
            <a:rPr lang="en-US" sz="2300" kern="1200" dirty="0" smtClean="0"/>
            <a:t> and 6 mm</a:t>
          </a:r>
          <a:r>
            <a:rPr lang="en-US" sz="2300" kern="1200" baseline="30000" dirty="0" smtClean="0"/>
            <a:t>2</a:t>
          </a:r>
          <a:endParaRPr lang="en-US" sz="2300" kern="1200" dirty="0"/>
        </a:p>
      </dsp:txBody>
      <dsp:txXfrm>
        <a:off x="56486" y="2864596"/>
        <a:ext cx="5260693" cy="10441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10C8D1-6284-4295-8476-6E5AD04AD86D}">
      <dsp:nvSpPr>
        <dsp:cNvPr id="0" name=""/>
        <dsp:cNvSpPr/>
      </dsp:nvSpPr>
      <dsp:spPr>
        <a:xfrm>
          <a:off x="714927" y="514917"/>
          <a:ext cx="1981322" cy="1981322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smtClean="0"/>
            <a:t>IMPART project </a:t>
          </a:r>
          <a:endParaRPr lang="en-US" sz="1600" kern="120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Team leader: A. Stabile</a:t>
          </a:r>
          <a:endParaRPr lang="en-US" sz="1200" kern="1200" dirty="0"/>
        </a:p>
      </dsp:txBody>
      <dsp:txXfrm>
        <a:off x="979103" y="861649"/>
        <a:ext cx="1452969" cy="891595"/>
      </dsp:txXfrm>
    </dsp:sp>
    <dsp:sp modelId="{E250D670-DE85-4099-AE73-3A61F96032D7}">
      <dsp:nvSpPr>
        <dsp:cNvPr id="0" name=""/>
        <dsp:cNvSpPr/>
      </dsp:nvSpPr>
      <dsp:spPr>
        <a:xfrm>
          <a:off x="1429854" y="1753244"/>
          <a:ext cx="1981322" cy="1981322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 smtClean="0"/>
            <a:t>RD_FASE2 TrackTrigger </a:t>
          </a:r>
          <a:endParaRPr lang="en-US" sz="16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kern="1200" dirty="0" smtClean="0"/>
            <a:t>Team leaders: A. Annovi e F</a:t>
          </a:r>
          <a:r>
            <a:rPr lang="it-IT" sz="1200" kern="1200" smtClean="0"/>
            <a:t>. Palla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kern="1200" dirty="0" smtClean="0"/>
            <a:t>Amchip &amp; ATCA</a:t>
          </a:r>
          <a:endParaRPr lang="en-US" sz="1200" kern="1200" dirty="0"/>
        </a:p>
      </dsp:txBody>
      <dsp:txXfrm>
        <a:off x="2035808" y="2265086"/>
        <a:ext cx="1188793" cy="1089727"/>
      </dsp:txXfrm>
    </dsp:sp>
    <dsp:sp modelId="{1ECD2183-50C8-4732-9138-4D8D9653EFC0}">
      <dsp:nvSpPr>
        <dsp:cNvPr id="0" name=""/>
        <dsp:cNvSpPr/>
      </dsp:nvSpPr>
      <dsp:spPr>
        <a:xfrm>
          <a:off x="0" y="1753244"/>
          <a:ext cx="1981322" cy="1981322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 smtClean="0"/>
            <a:t>ANR </a:t>
          </a:r>
          <a:r>
            <a:rPr lang="it-IT" sz="1600" kern="1200" dirty="0" err="1" smtClean="0"/>
            <a:t>FastTrack</a:t>
          </a:r>
          <a:r>
            <a:rPr lang="it-IT" sz="1600" kern="1200" dirty="0" smtClean="0"/>
            <a:t> </a:t>
          </a:r>
          <a:endParaRPr lang="en-US" sz="16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kern="1200" dirty="0" smtClean="0"/>
            <a:t>Team leader: G. Calderini</a:t>
          </a:r>
          <a:endParaRPr lang="en-US" sz="1200" kern="1200" dirty="0"/>
        </a:p>
      </dsp:txBody>
      <dsp:txXfrm>
        <a:off x="186574" y="2265086"/>
        <a:ext cx="1188793" cy="10897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C8090F-360B-4279-A4EE-B6BE6E21FD83}" type="datetimeFigureOut">
              <a:rPr lang="en-US" smtClean="0"/>
              <a:pPr/>
              <a:t>7/9/2015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02D3CA-30AB-4256-B241-02DEFDC444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811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2D3CA-30AB-4256-B241-02DEFDC4443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8041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2D3CA-30AB-4256-B241-02DEFDC4443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8281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2D3CA-30AB-4256-B241-02DEFDC4443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2834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CE54B-B93D-4F04-BB9A-E9281954B9B6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4541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CE54B-B93D-4F04-BB9A-E9281954B9B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3000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Ho detto troppi Noi e non è utile entrare nei dettagli di ogni chip dalla versione 4 alla versione 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6CC5FC-9E8F-42BE-A79F-D522EE6FE64D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188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2D3CA-30AB-4256-B241-02DEFDC4443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031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2D3CA-30AB-4256-B241-02DEFDC4443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940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9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889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889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889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889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3CC53CB8-C4B9-45A8-89AD-5F7269F55363}" type="slidenum">
              <a:rPr lang="it-IT" altLang="en-US" sz="1200">
                <a:solidFill>
                  <a:prstClr val="black"/>
                </a:solidFill>
                <a:latin typeface="CG Omega" pitchFamily="34" charset="0"/>
              </a:rPr>
              <a:pPr eaLnBrk="1" hangingPunct="1"/>
              <a:t>14</a:t>
            </a:fld>
            <a:endParaRPr lang="it-IT" altLang="en-US" sz="1200">
              <a:solidFill>
                <a:prstClr val="black"/>
              </a:solidFill>
              <a:latin typeface="CG Omega" pitchFamily="34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102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9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889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889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889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889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59B013C0-3537-4E85-9D79-A98F6AB17961}" type="slidenum">
              <a:rPr lang="it-IT" altLang="en-US" sz="1200">
                <a:solidFill>
                  <a:prstClr val="black"/>
                </a:solidFill>
                <a:latin typeface="CG Omega" pitchFamily="34" charset="0"/>
              </a:rPr>
              <a:pPr eaLnBrk="1" hangingPunct="1"/>
              <a:t>15</a:t>
            </a:fld>
            <a:endParaRPr lang="it-IT" altLang="en-US" sz="1200">
              <a:solidFill>
                <a:prstClr val="black"/>
              </a:solidFill>
              <a:latin typeface="CG Omega" pitchFamily="34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11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9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889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889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889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889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5D3BC513-F095-496A-9C1B-B04F8844CC74}" type="slidenum">
              <a:rPr lang="it-IT" altLang="en-US" sz="1200">
                <a:solidFill>
                  <a:prstClr val="black"/>
                </a:solidFill>
                <a:latin typeface="CG Omega" pitchFamily="34" charset="0"/>
              </a:rPr>
              <a:pPr eaLnBrk="1" hangingPunct="1"/>
              <a:t>16</a:t>
            </a:fld>
            <a:endParaRPr lang="it-IT" altLang="en-US" sz="1200">
              <a:solidFill>
                <a:prstClr val="black"/>
              </a:solidFill>
              <a:latin typeface="CG Omega" pitchFamily="34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8601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9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889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889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889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889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9C3E5B50-6F31-4DAB-BDED-2941232E40DC}" type="slidenum">
              <a:rPr lang="it-IT" altLang="en-US" sz="1200">
                <a:solidFill>
                  <a:prstClr val="black"/>
                </a:solidFill>
                <a:latin typeface="CG Omega" pitchFamily="34" charset="0"/>
              </a:rPr>
              <a:pPr eaLnBrk="1" hangingPunct="1"/>
              <a:t>17</a:t>
            </a:fld>
            <a:endParaRPr lang="it-IT" altLang="en-US" sz="1200">
              <a:solidFill>
                <a:prstClr val="black"/>
              </a:solidFill>
              <a:latin typeface="CG Omega" pitchFamily="34" charset="0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8743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9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889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889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889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889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E3BF3AB4-BC7F-4BC5-84EF-7EBB6047FA06}" type="slidenum">
              <a:rPr lang="it-IT" altLang="en-US" sz="1200">
                <a:solidFill>
                  <a:prstClr val="black"/>
                </a:solidFill>
                <a:latin typeface="CG Omega" pitchFamily="34" charset="0"/>
              </a:rPr>
              <a:pPr eaLnBrk="1" hangingPunct="1"/>
              <a:t>18</a:t>
            </a:fld>
            <a:endParaRPr lang="it-IT" altLang="en-US" sz="1200">
              <a:solidFill>
                <a:prstClr val="black"/>
              </a:solidFill>
              <a:latin typeface="CG Omega" pitchFamily="34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9626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9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889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889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889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889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F2C5DEEB-B59D-4D28-8918-EDAC3017DC92}" type="slidenum">
              <a:rPr lang="it-IT" altLang="en-US" sz="1200">
                <a:solidFill>
                  <a:prstClr val="black"/>
                </a:solidFill>
                <a:latin typeface="CG Omega" pitchFamily="34" charset="0"/>
              </a:rPr>
              <a:pPr eaLnBrk="1" hangingPunct="1"/>
              <a:t>19</a:t>
            </a:fld>
            <a:endParaRPr lang="it-IT" altLang="en-US" sz="1200">
              <a:solidFill>
                <a:prstClr val="black"/>
              </a:solidFill>
              <a:latin typeface="CG Omega" pitchFamily="34" charset="0"/>
            </a:endParaRPr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532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2514600" y="5410200"/>
            <a:ext cx="6324600" cy="1447800"/>
          </a:xfrm>
        </p:spPr>
        <p:txBody>
          <a:bodyPr>
            <a:normAutofit/>
          </a:bodyPr>
          <a:lstStyle>
            <a:lvl1pPr>
              <a:buNone/>
              <a:defRPr sz="2000" baseline="0"/>
            </a:lvl1pPr>
          </a:lstStyle>
          <a:p>
            <a:pPr lvl="0"/>
            <a:r>
              <a:rPr lang="en-GB" dirty="0" smtClean="0"/>
              <a:t>Text here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1292352" y="2514600"/>
            <a:ext cx="6480048" cy="3810000"/>
          </a:xfrm>
        </p:spPr>
        <p:txBody>
          <a:bodyPr rIns="45720" anchor="t">
            <a:normAutofit/>
          </a:bodyPr>
          <a:lstStyle>
            <a:lvl1pPr algn="ctr">
              <a:defRPr lang="en-US" sz="3200" b="1" cap="all" baseline="0" dirty="0">
                <a:ln w="5000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Calibri" panose="020F0502020204030204" pitchFamily="34" charset="0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295400" y="3124200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 smtClean="0"/>
              <a:t>Click to edit Master subtitle style</a:t>
            </a:r>
            <a:endParaRPr kumimoji="0" lang="en-US" dirty="0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F. Tartarelli</a:t>
            </a:r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Cds, 9/Jul/2015</a:t>
            </a:r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 Tartarelli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Cds, 9/Jul/2015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032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25538"/>
            <a:ext cx="8229600" cy="2425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703638"/>
            <a:ext cx="8229600" cy="2427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5A15A-10AE-BB41-B931-5E9135CAE7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212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032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125538"/>
            <a:ext cx="4038600" cy="5005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125538"/>
            <a:ext cx="4038600" cy="5005387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8F393D-3ECC-6A4A-ABB7-FAAF46CA56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1179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032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125538"/>
            <a:ext cx="8229600" cy="2425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703638"/>
            <a:ext cx="8229600" cy="2427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42F9C-F16E-004E-A011-0E34D57176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94135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634257" y="850257"/>
            <a:ext cx="7211567" cy="612409"/>
          </a:xfrm>
          <a:prstGeom prst="rect">
            <a:avLst/>
          </a:prstGeom>
        </p:spPr>
        <p:txBody>
          <a:bodyPr vert="horz" lIns="91440" tIns="0" rIns="91440" bIns="0" rtlCol="0" anchor="t" anchorCtr="0">
            <a:normAutofit/>
          </a:bodyPr>
          <a:lstStyle>
            <a:lvl1pPr algn="l">
              <a:defRPr sz="2300" b="1" baseline="0"/>
            </a:lvl1pPr>
          </a:lstStyle>
          <a:p>
            <a:r>
              <a:rPr lang="fr-CH" dirty="0" smtClean="0"/>
              <a:t>YOUR TITLE HERE</a:t>
            </a:r>
            <a:endParaRPr lang="fr-FR" dirty="0"/>
          </a:p>
        </p:txBody>
      </p:sp>
      <p:sp>
        <p:nvSpPr>
          <p:cNvPr id="24" name="Espace réservé du contenu 23"/>
          <p:cNvSpPr>
            <a:spLocks noGrp="1"/>
          </p:cNvSpPr>
          <p:nvPr>
            <p:ph sz="quarter" idx="10" hasCustomPrompt="1"/>
          </p:nvPr>
        </p:nvSpPr>
        <p:spPr>
          <a:xfrm>
            <a:off x="634258" y="1219343"/>
            <a:ext cx="7211534" cy="399656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fr-CH" dirty="0" smtClean="0"/>
              <a:t>YOUR SUBTITLE HERE IF NEEDED</a:t>
            </a:r>
            <a:endParaRPr lang="fr-FR" dirty="0"/>
          </a:p>
        </p:txBody>
      </p:sp>
      <p:sp>
        <p:nvSpPr>
          <p:cNvPr id="26" name="Espace réservé du contenu 25"/>
          <p:cNvSpPr>
            <a:spLocks noGrp="1"/>
          </p:cNvSpPr>
          <p:nvPr>
            <p:ph sz="quarter" idx="11" hasCustomPrompt="1"/>
          </p:nvPr>
        </p:nvSpPr>
        <p:spPr>
          <a:xfrm>
            <a:off x="634257" y="2027238"/>
            <a:ext cx="7794315" cy="4000500"/>
          </a:xfrm>
        </p:spPr>
        <p:txBody>
          <a:bodyPr lIns="108000" tIns="0" rIns="108000" bIns="0">
            <a:noAutofit/>
          </a:bodyPr>
          <a:lstStyle>
            <a:lvl1pPr marL="0" indent="0">
              <a:lnSpc>
                <a:spcPct val="150000"/>
              </a:lnSpc>
              <a:buNone/>
              <a:defRPr sz="1300" baseline="0"/>
            </a:lvl1pPr>
          </a:lstStyle>
          <a:p>
            <a:pPr lvl="0"/>
            <a:r>
              <a:rPr lang="fr-FR" dirty="0" err="1" smtClean="0"/>
              <a:t>Your</a:t>
            </a:r>
            <a:r>
              <a:rPr lang="fr-FR" dirty="0" smtClean="0"/>
              <a:t> </a:t>
            </a:r>
            <a:r>
              <a:rPr lang="fr-FR" dirty="0" err="1" smtClean="0"/>
              <a:t>text</a:t>
            </a:r>
            <a:r>
              <a:rPr lang="fr-FR" dirty="0" smtClean="0"/>
              <a:t> </a:t>
            </a:r>
            <a:r>
              <a:rPr lang="fr-FR" dirty="0" err="1" smtClean="0"/>
              <a:t>here</a:t>
            </a:r>
            <a:endParaRPr lang="fr-FR" dirty="0"/>
          </a:p>
        </p:txBody>
      </p:sp>
      <p:sp>
        <p:nvSpPr>
          <p:cNvPr id="2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202482" y="6356350"/>
            <a:ext cx="50782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>
                <a:solidFill>
                  <a:srgbClr val="141313">
                    <a:tint val="75000"/>
                  </a:srgbClr>
                </a:solidFill>
                <a:latin typeface="Arial"/>
              </a:rPr>
              <a:t>Cds, 9/Jul/2015</a:t>
            </a:r>
            <a:endParaRPr lang="en-US">
              <a:solidFill>
                <a:srgbClr val="141313">
                  <a:tint val="75000"/>
                </a:srgbClr>
              </a:solidFill>
              <a:latin typeface="Arial"/>
            </a:endParaRPr>
          </a:p>
        </p:txBody>
      </p:sp>
      <p:sp>
        <p:nvSpPr>
          <p:cNvPr id="2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02418" y="6356350"/>
            <a:ext cx="4843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A114E-5A20-7342-8F49-BE93EDFA9D78}" type="slidenum">
              <a:rPr lang="en-US" smtClean="0">
                <a:solidFill>
                  <a:srgbClr val="141313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141313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7778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F. Tartarelli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Cds, 9/Jul/2015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541B-5D20-F94A-AAD0-7FCC9D1EA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30281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F. Tartarelli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Cds, 9/Jul/2015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541B-5D20-F94A-AAD0-7FCC9D1EA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68413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F. Tartarelli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Cds, 9/Jul/2015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541B-5D20-F94A-AAD0-7FCC9D1EA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55226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F. Tartarelli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Cds, 9/Jul/2015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541B-5D20-F94A-AAD0-7FCC9D1EA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21899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F. Tartarelli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Cds, 9/Jul/2015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541B-5D20-F94A-AAD0-7FCC9D1EA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70974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F. Tartarelli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Cds, 9/Jul/2015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541B-5D20-F94A-AAD0-7FCC9D1EA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403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r>
              <a:rPr lang="en-US" smtClean="0"/>
              <a:t>F. Tartarelli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Cds, 9/Jul/2015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F. Tartarelli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Cds, 9/Jul/2015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541B-5D20-F94A-AAD0-7FCC9D1EA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30664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F. Tartarelli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Cds, 9/Jul/2015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541B-5D20-F94A-AAD0-7FCC9D1EA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04570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F. Tartarelli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Cds, 9/Jul/2015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541B-5D20-F94A-AAD0-7FCC9D1EA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03953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F. Tartarelli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Cds, 9/Jul/2015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541B-5D20-F94A-AAD0-7FCC9D1EA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01053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F. Tartarelli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Cds, 9/Jul/2015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541B-5D20-F94A-AAD0-7FCC9D1EA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50225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F. Tartarelli</a:t>
            </a: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Cds, 9/Jul/2015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B512E9-DAAB-4481-BA05-4A52346DCFE4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8724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F. Tartarelli</a:t>
            </a: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Cds, 9/Jul/2015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D75AD9-805A-41CE-866D-F8D7BB1638B0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6294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F. Tartarelli</a:t>
            </a: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Cds, 9/Jul/2015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58FA3A-7707-4D68-BD24-B77366CF612D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04779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F. Tartarelli</a:t>
            </a: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Cds, 9/Jul/2015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A2927A-C803-49CF-B35C-4409E381E69B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32189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F. Tartarelli</a:t>
            </a: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Cds, 9/Jul/2015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5A9AED-3045-40ED-8BCC-AA0CD9E13381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9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 Tartarelli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Cds, 9/Jul/2015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F. Tartarelli</a:t>
            </a: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Cds, 9/Jul/2015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184D83-3E13-4CC0-B7AF-273F2442CD46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86502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F. Tartarelli</a:t>
            </a: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Cds, 9/Jul/2015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354BDE-8267-4174-B7C9-E470EC4E3CF2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90776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F. Tartarelli</a:t>
            </a: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Cds, 9/Jul/2015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066988-5BC3-483F-B6EF-5549CD833AFD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56597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F. Tartarelli</a:t>
            </a: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Cds, 9/Jul/2015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DA53D3-FFCF-4F72-9A26-D20BCF950EA2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31267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F. Tartarelli</a:t>
            </a: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Cds, 9/Jul/2015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FB45AA-AE82-465C-915B-24382A4984EA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76776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F. Tartarelli</a:t>
            </a: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Cds, 9/Jul/2015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91E6DD-99A8-4D2E-BA75-B3F02AC2DE96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2772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F. Tartarelli</a:t>
            </a: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Cds, 9/Jul/2015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9E620C-130C-478B-B3B2-E042AF7FC40C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7192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F. Tartarelli</a:t>
            </a: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Cds, 9/Jul/2015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5B5C3D-1922-4C42-AE24-133C54331C46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65717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F. Tartarelli</a:t>
            </a: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Cds, 9/Jul/2015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88A4A6-2C9F-403D-BA69-9FA70FE9787B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79186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F. Tartarelli</a:t>
            </a: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Cds, 9/Jul/2015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07CEAD-F2A3-4DB0-8069-BA5E857BF575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9207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 Tartarelli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Cds, 9/Jul/2015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F. Tartarelli</a:t>
            </a: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Cds, 9/Jul/2015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2F6923-1E4F-4E18-B42B-29B95725C472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97070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F. Tartarelli</a:t>
            </a: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Cds, 9/Jul/2015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B9E662-7BFC-4F47-925F-3DED7E7CB5DF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32897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F. Tartarelli</a:t>
            </a: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Cds, 9/Jul/2015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E2D120-EA89-41E4-A471-03C93E1DA661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15997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F. Tartarelli</a:t>
            </a: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Cds, 9/Jul/2015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FD8DB0-8727-4B0A-9E5C-1E68F3378341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73346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F. Tartarelli</a:t>
            </a: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Cds, 9/Jul/2015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397D85-51F7-4AE4-9A23-786E730535E9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33188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F. Tartarelli</a:t>
            </a: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Cds, 9/Jul/2015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A003A1-40CD-411E-9526-5DE3C9E3EC08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84963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>
                <a:solidFill>
                  <a:srgbClr val="000000"/>
                </a:solidFill>
              </a:rPr>
              <a:t>F. Tartarelli</a:t>
            </a: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Cds, 9/Jul/2015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C527F8-EC55-4509-BD0B-BBD875015706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17768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1524002"/>
            <a:ext cx="7772400" cy="14700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INFN: Plan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352800"/>
            <a:ext cx="6400800" cy="2362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Participants: </a:t>
            </a:r>
          </a:p>
          <a:p>
            <a:r>
              <a:rPr lang="en-US" dirty="0" smtClean="0"/>
              <a:t>Milano</a:t>
            </a:r>
          </a:p>
          <a:p>
            <a:r>
              <a:rPr lang="en-US" dirty="0" smtClean="0"/>
              <a:t>Pisa </a:t>
            </a:r>
          </a:p>
          <a:p>
            <a:r>
              <a:rPr lang="en-US" dirty="0" smtClean="0"/>
              <a:t>Perugia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6356352"/>
            <a:ext cx="2133600" cy="365125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F. Tartarelli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356352"/>
            <a:ext cx="3200400" cy="365125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Cds, 9/Jul/2015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56352"/>
            <a:ext cx="2133600" cy="365125"/>
          </a:xfrm>
        </p:spPr>
        <p:txBody>
          <a:bodyPr/>
          <a:lstStyle/>
          <a:p>
            <a:fld id="{3E654395-3044-4223-A0A1-7D73907492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7" descr="INFN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1295400" cy="8810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791209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F. Tartarelli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Cds, 9/Jul/2015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4395-3044-4223-A0A1-7D73907492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76629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F. Tartarelli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Cds, 9/Jul/2015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4395-3044-4223-A0A1-7D73907492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466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14" y="6"/>
            <a:ext cx="9143987" cy="4571997"/>
          </a:xfrm>
          <a:custGeom>
            <a:avLst/>
            <a:gdLst/>
            <a:ahLst/>
            <a:cxnLst/>
            <a:rect l="l" t="t" r="r" b="b"/>
            <a:pathLst>
              <a:path w="9143987" h="4571997">
                <a:moveTo>
                  <a:pt x="1" y="4316132"/>
                </a:moveTo>
                <a:lnTo>
                  <a:pt x="255863" y="4571994"/>
                </a:lnTo>
                <a:lnTo>
                  <a:pt x="203619" y="4571994"/>
                </a:lnTo>
                <a:lnTo>
                  <a:pt x="1" y="4368376"/>
                </a:lnTo>
                <a:close/>
                <a:moveTo>
                  <a:pt x="9143985" y="4208793"/>
                </a:moveTo>
                <a:lnTo>
                  <a:pt x="9143985" y="4261037"/>
                </a:lnTo>
                <a:lnTo>
                  <a:pt x="8833027" y="4571996"/>
                </a:lnTo>
                <a:lnTo>
                  <a:pt x="8780783" y="4571996"/>
                </a:lnTo>
                <a:close/>
                <a:moveTo>
                  <a:pt x="8664832" y="4076819"/>
                </a:moveTo>
                <a:lnTo>
                  <a:pt x="8775657" y="4076819"/>
                </a:lnTo>
                <a:lnTo>
                  <a:pt x="8775657" y="4187644"/>
                </a:lnTo>
                <a:lnTo>
                  <a:pt x="8664832" y="4187644"/>
                </a:lnTo>
                <a:close/>
                <a:moveTo>
                  <a:pt x="7614024" y="4076819"/>
                </a:moveTo>
                <a:lnTo>
                  <a:pt x="7724849" y="4076819"/>
                </a:lnTo>
                <a:lnTo>
                  <a:pt x="7724849" y="4187644"/>
                </a:lnTo>
                <a:lnTo>
                  <a:pt x="7614024" y="4187644"/>
                </a:lnTo>
                <a:close/>
                <a:moveTo>
                  <a:pt x="6563216" y="4076819"/>
                </a:moveTo>
                <a:lnTo>
                  <a:pt x="6674041" y="4076819"/>
                </a:lnTo>
                <a:lnTo>
                  <a:pt x="6674041" y="4187644"/>
                </a:lnTo>
                <a:lnTo>
                  <a:pt x="6563216" y="4187644"/>
                </a:lnTo>
                <a:close/>
                <a:moveTo>
                  <a:pt x="5512408" y="4076819"/>
                </a:moveTo>
                <a:lnTo>
                  <a:pt x="5623233" y="4076819"/>
                </a:lnTo>
                <a:lnTo>
                  <a:pt x="5623233" y="4187644"/>
                </a:lnTo>
                <a:lnTo>
                  <a:pt x="5512408" y="4187644"/>
                </a:lnTo>
                <a:close/>
                <a:moveTo>
                  <a:pt x="4461600" y="4076819"/>
                </a:moveTo>
                <a:lnTo>
                  <a:pt x="4572425" y="4076819"/>
                </a:lnTo>
                <a:lnTo>
                  <a:pt x="4572425" y="4187644"/>
                </a:lnTo>
                <a:lnTo>
                  <a:pt x="4461600" y="4187644"/>
                </a:lnTo>
                <a:close/>
                <a:moveTo>
                  <a:pt x="3410793" y="4076819"/>
                </a:moveTo>
                <a:lnTo>
                  <a:pt x="3521618" y="4076819"/>
                </a:lnTo>
                <a:lnTo>
                  <a:pt x="3521618" y="4187644"/>
                </a:lnTo>
                <a:lnTo>
                  <a:pt x="3410793" y="4187644"/>
                </a:lnTo>
                <a:close/>
                <a:moveTo>
                  <a:pt x="2359985" y="4076819"/>
                </a:moveTo>
                <a:lnTo>
                  <a:pt x="2470810" y="4076819"/>
                </a:lnTo>
                <a:lnTo>
                  <a:pt x="2470810" y="4187644"/>
                </a:lnTo>
                <a:lnTo>
                  <a:pt x="2359985" y="4187644"/>
                </a:lnTo>
                <a:close/>
                <a:moveTo>
                  <a:pt x="1309177" y="4076819"/>
                </a:moveTo>
                <a:lnTo>
                  <a:pt x="1420002" y="4076819"/>
                </a:lnTo>
                <a:lnTo>
                  <a:pt x="1420002" y="4187644"/>
                </a:lnTo>
                <a:lnTo>
                  <a:pt x="1309177" y="4187644"/>
                </a:lnTo>
                <a:close/>
                <a:moveTo>
                  <a:pt x="258369" y="4076819"/>
                </a:moveTo>
                <a:lnTo>
                  <a:pt x="369194" y="4076819"/>
                </a:lnTo>
                <a:lnTo>
                  <a:pt x="369194" y="4187644"/>
                </a:lnTo>
                <a:lnTo>
                  <a:pt x="258369" y="4187644"/>
                </a:lnTo>
                <a:close/>
                <a:moveTo>
                  <a:pt x="8139428" y="3551212"/>
                </a:moveTo>
                <a:lnTo>
                  <a:pt x="8250253" y="3551212"/>
                </a:lnTo>
                <a:lnTo>
                  <a:pt x="8250253" y="3662037"/>
                </a:lnTo>
                <a:lnTo>
                  <a:pt x="8139428" y="3662037"/>
                </a:lnTo>
                <a:close/>
                <a:moveTo>
                  <a:pt x="7088620" y="3551212"/>
                </a:moveTo>
                <a:lnTo>
                  <a:pt x="7199445" y="3551212"/>
                </a:lnTo>
                <a:lnTo>
                  <a:pt x="7199445" y="3662037"/>
                </a:lnTo>
                <a:lnTo>
                  <a:pt x="7088620" y="3662037"/>
                </a:lnTo>
                <a:close/>
                <a:moveTo>
                  <a:pt x="6037812" y="3551212"/>
                </a:moveTo>
                <a:lnTo>
                  <a:pt x="6148637" y="3551212"/>
                </a:lnTo>
                <a:lnTo>
                  <a:pt x="6148637" y="3662037"/>
                </a:lnTo>
                <a:lnTo>
                  <a:pt x="6037812" y="3662037"/>
                </a:lnTo>
                <a:close/>
                <a:moveTo>
                  <a:pt x="4987004" y="3551212"/>
                </a:moveTo>
                <a:lnTo>
                  <a:pt x="5097829" y="3551212"/>
                </a:lnTo>
                <a:lnTo>
                  <a:pt x="5097829" y="3662037"/>
                </a:lnTo>
                <a:lnTo>
                  <a:pt x="4987004" y="3662037"/>
                </a:lnTo>
                <a:close/>
                <a:moveTo>
                  <a:pt x="3936204" y="3551212"/>
                </a:moveTo>
                <a:lnTo>
                  <a:pt x="4047028" y="3551212"/>
                </a:lnTo>
                <a:lnTo>
                  <a:pt x="4047028" y="3662037"/>
                </a:lnTo>
                <a:lnTo>
                  <a:pt x="3936204" y="3662037"/>
                </a:lnTo>
                <a:close/>
                <a:moveTo>
                  <a:pt x="2885395" y="3551212"/>
                </a:moveTo>
                <a:lnTo>
                  <a:pt x="2996220" y="3551212"/>
                </a:lnTo>
                <a:lnTo>
                  <a:pt x="2996220" y="3662037"/>
                </a:lnTo>
                <a:lnTo>
                  <a:pt x="2885395" y="3662037"/>
                </a:lnTo>
                <a:close/>
                <a:moveTo>
                  <a:pt x="1834587" y="3551212"/>
                </a:moveTo>
                <a:lnTo>
                  <a:pt x="1945412" y="3551212"/>
                </a:lnTo>
                <a:lnTo>
                  <a:pt x="1945412" y="3662037"/>
                </a:lnTo>
                <a:lnTo>
                  <a:pt x="1834587" y="3662037"/>
                </a:lnTo>
                <a:close/>
                <a:moveTo>
                  <a:pt x="783778" y="3551212"/>
                </a:moveTo>
                <a:lnTo>
                  <a:pt x="894603" y="3551212"/>
                </a:lnTo>
                <a:lnTo>
                  <a:pt x="894603" y="3662037"/>
                </a:lnTo>
                <a:lnTo>
                  <a:pt x="783778" y="3662037"/>
                </a:lnTo>
                <a:close/>
                <a:moveTo>
                  <a:pt x="2942310" y="3107962"/>
                </a:moveTo>
                <a:lnTo>
                  <a:pt x="2470818" y="3579456"/>
                </a:lnTo>
                <a:lnTo>
                  <a:pt x="2470818" y="3634904"/>
                </a:lnTo>
                <a:lnTo>
                  <a:pt x="2942310" y="4106399"/>
                </a:lnTo>
                <a:lnTo>
                  <a:pt x="3410800" y="3637911"/>
                </a:lnTo>
                <a:lnTo>
                  <a:pt x="3410800" y="3576450"/>
                </a:lnTo>
                <a:close/>
                <a:moveTo>
                  <a:pt x="8195700" y="3107962"/>
                </a:moveTo>
                <a:lnTo>
                  <a:pt x="7724849" y="3578813"/>
                </a:lnTo>
                <a:lnTo>
                  <a:pt x="7724849" y="3635545"/>
                </a:lnTo>
                <a:lnTo>
                  <a:pt x="8195702" y="4106398"/>
                </a:lnTo>
                <a:lnTo>
                  <a:pt x="8664832" y="3637268"/>
                </a:lnTo>
                <a:lnTo>
                  <a:pt x="8664832" y="3577094"/>
                </a:lnTo>
                <a:close/>
                <a:moveTo>
                  <a:pt x="5043655" y="3107962"/>
                </a:moveTo>
                <a:lnTo>
                  <a:pt x="4572425" y="3579192"/>
                </a:lnTo>
                <a:lnTo>
                  <a:pt x="4572425" y="3635169"/>
                </a:lnTo>
                <a:lnTo>
                  <a:pt x="5043654" y="4106399"/>
                </a:lnTo>
                <a:lnTo>
                  <a:pt x="5512408" y="3637645"/>
                </a:lnTo>
                <a:lnTo>
                  <a:pt x="5512408" y="3576714"/>
                </a:lnTo>
                <a:close/>
                <a:moveTo>
                  <a:pt x="840943" y="3107962"/>
                </a:moveTo>
                <a:lnTo>
                  <a:pt x="369199" y="3579705"/>
                </a:lnTo>
                <a:lnTo>
                  <a:pt x="369199" y="3634656"/>
                </a:lnTo>
                <a:lnTo>
                  <a:pt x="840943" y="4106401"/>
                </a:lnTo>
                <a:lnTo>
                  <a:pt x="1309186" y="3638165"/>
                </a:lnTo>
                <a:lnTo>
                  <a:pt x="1309186" y="3576196"/>
                </a:lnTo>
                <a:close/>
                <a:moveTo>
                  <a:pt x="3992991" y="3107961"/>
                </a:moveTo>
                <a:lnTo>
                  <a:pt x="3521625" y="3579327"/>
                </a:lnTo>
                <a:lnTo>
                  <a:pt x="3521625" y="3635034"/>
                </a:lnTo>
                <a:lnTo>
                  <a:pt x="3992992" y="4106400"/>
                </a:lnTo>
                <a:lnTo>
                  <a:pt x="4461600" y="3637773"/>
                </a:lnTo>
                <a:lnTo>
                  <a:pt x="4461600" y="3576588"/>
                </a:lnTo>
                <a:close/>
                <a:moveTo>
                  <a:pt x="1891629" y="3107961"/>
                </a:moveTo>
                <a:lnTo>
                  <a:pt x="1420011" y="3579585"/>
                </a:lnTo>
                <a:lnTo>
                  <a:pt x="1420011" y="3634777"/>
                </a:lnTo>
                <a:lnTo>
                  <a:pt x="1891629" y="4106400"/>
                </a:lnTo>
                <a:lnTo>
                  <a:pt x="2359993" y="3638038"/>
                </a:lnTo>
                <a:lnTo>
                  <a:pt x="2359993" y="3576322"/>
                </a:lnTo>
                <a:close/>
                <a:moveTo>
                  <a:pt x="6094336" y="3107961"/>
                </a:moveTo>
                <a:lnTo>
                  <a:pt x="5623233" y="3579064"/>
                </a:lnTo>
                <a:lnTo>
                  <a:pt x="5623233" y="3635295"/>
                </a:lnTo>
                <a:lnTo>
                  <a:pt x="6094336" y="4106399"/>
                </a:lnTo>
                <a:lnTo>
                  <a:pt x="6563216" y="3637520"/>
                </a:lnTo>
                <a:lnTo>
                  <a:pt x="6563216" y="3576841"/>
                </a:lnTo>
                <a:close/>
                <a:moveTo>
                  <a:pt x="7145019" y="3107960"/>
                </a:moveTo>
                <a:lnTo>
                  <a:pt x="6674041" y="3578938"/>
                </a:lnTo>
                <a:lnTo>
                  <a:pt x="6674041" y="3635421"/>
                </a:lnTo>
                <a:lnTo>
                  <a:pt x="7145018" y="4106399"/>
                </a:lnTo>
                <a:lnTo>
                  <a:pt x="7614024" y="3637394"/>
                </a:lnTo>
                <a:lnTo>
                  <a:pt x="7614024" y="3576965"/>
                </a:lnTo>
                <a:close/>
                <a:moveTo>
                  <a:pt x="8664832" y="3027337"/>
                </a:moveTo>
                <a:lnTo>
                  <a:pt x="8775657" y="3027337"/>
                </a:lnTo>
                <a:lnTo>
                  <a:pt x="8775657" y="3138162"/>
                </a:lnTo>
                <a:lnTo>
                  <a:pt x="8664832" y="3138162"/>
                </a:lnTo>
                <a:close/>
                <a:moveTo>
                  <a:pt x="7614024" y="3027337"/>
                </a:moveTo>
                <a:lnTo>
                  <a:pt x="7724849" y="3027337"/>
                </a:lnTo>
                <a:lnTo>
                  <a:pt x="7724849" y="3138162"/>
                </a:lnTo>
                <a:lnTo>
                  <a:pt x="7614024" y="3138162"/>
                </a:lnTo>
                <a:close/>
                <a:moveTo>
                  <a:pt x="6563216" y="3027337"/>
                </a:moveTo>
                <a:lnTo>
                  <a:pt x="6674041" y="3027337"/>
                </a:lnTo>
                <a:lnTo>
                  <a:pt x="6674041" y="3138162"/>
                </a:lnTo>
                <a:lnTo>
                  <a:pt x="6563216" y="3138162"/>
                </a:lnTo>
                <a:close/>
                <a:moveTo>
                  <a:pt x="5512408" y="3027337"/>
                </a:moveTo>
                <a:lnTo>
                  <a:pt x="5623233" y="3027337"/>
                </a:lnTo>
                <a:lnTo>
                  <a:pt x="5623233" y="3138162"/>
                </a:lnTo>
                <a:lnTo>
                  <a:pt x="5512408" y="3138162"/>
                </a:lnTo>
                <a:close/>
                <a:moveTo>
                  <a:pt x="4461600" y="3027337"/>
                </a:moveTo>
                <a:lnTo>
                  <a:pt x="4572425" y="3027337"/>
                </a:lnTo>
                <a:lnTo>
                  <a:pt x="4572425" y="3138162"/>
                </a:lnTo>
                <a:lnTo>
                  <a:pt x="4461600" y="3138162"/>
                </a:lnTo>
                <a:close/>
                <a:moveTo>
                  <a:pt x="3410798" y="3027337"/>
                </a:moveTo>
                <a:lnTo>
                  <a:pt x="3521622" y="3027337"/>
                </a:lnTo>
                <a:lnTo>
                  <a:pt x="3521622" y="3138162"/>
                </a:lnTo>
                <a:lnTo>
                  <a:pt x="3410798" y="3138162"/>
                </a:lnTo>
                <a:close/>
                <a:moveTo>
                  <a:pt x="2359990" y="3027337"/>
                </a:moveTo>
                <a:lnTo>
                  <a:pt x="2470815" y="3027337"/>
                </a:lnTo>
                <a:lnTo>
                  <a:pt x="2470815" y="3138162"/>
                </a:lnTo>
                <a:lnTo>
                  <a:pt x="2359990" y="3138162"/>
                </a:lnTo>
                <a:close/>
                <a:moveTo>
                  <a:pt x="1309183" y="3027337"/>
                </a:moveTo>
                <a:lnTo>
                  <a:pt x="1420008" y="3027337"/>
                </a:lnTo>
                <a:lnTo>
                  <a:pt x="1420008" y="3138162"/>
                </a:lnTo>
                <a:lnTo>
                  <a:pt x="1309183" y="3138162"/>
                </a:lnTo>
                <a:close/>
                <a:moveTo>
                  <a:pt x="258373" y="3027337"/>
                </a:moveTo>
                <a:lnTo>
                  <a:pt x="369197" y="3027337"/>
                </a:lnTo>
                <a:lnTo>
                  <a:pt x="369197" y="3138162"/>
                </a:lnTo>
                <a:lnTo>
                  <a:pt x="258373" y="3138162"/>
                </a:lnTo>
                <a:close/>
                <a:moveTo>
                  <a:pt x="7642081" y="2610898"/>
                </a:moveTo>
                <a:lnTo>
                  <a:pt x="7171142" y="3081837"/>
                </a:lnTo>
                <a:lnTo>
                  <a:pt x="7640516" y="3551212"/>
                </a:lnTo>
                <a:lnTo>
                  <a:pt x="7700206" y="3551212"/>
                </a:lnTo>
                <a:lnTo>
                  <a:pt x="8169578" y="3081840"/>
                </a:lnTo>
                <a:lnTo>
                  <a:pt x="7698636" y="2610898"/>
                </a:lnTo>
                <a:close/>
                <a:moveTo>
                  <a:pt x="6591400" y="2610898"/>
                </a:moveTo>
                <a:lnTo>
                  <a:pt x="6120458" y="3081839"/>
                </a:lnTo>
                <a:lnTo>
                  <a:pt x="6589831" y="3551212"/>
                </a:lnTo>
                <a:lnTo>
                  <a:pt x="6649523" y="3551212"/>
                </a:lnTo>
                <a:lnTo>
                  <a:pt x="7118897" y="3081838"/>
                </a:lnTo>
                <a:lnTo>
                  <a:pt x="6647958" y="2610898"/>
                </a:lnTo>
                <a:close/>
                <a:moveTo>
                  <a:pt x="5540719" y="2610898"/>
                </a:moveTo>
                <a:lnTo>
                  <a:pt x="5069777" y="3081840"/>
                </a:lnTo>
                <a:lnTo>
                  <a:pt x="5539149" y="3551212"/>
                </a:lnTo>
                <a:lnTo>
                  <a:pt x="5598841" y="3551212"/>
                </a:lnTo>
                <a:lnTo>
                  <a:pt x="6068214" y="3081839"/>
                </a:lnTo>
                <a:lnTo>
                  <a:pt x="5597273" y="2610898"/>
                </a:lnTo>
                <a:close/>
                <a:moveTo>
                  <a:pt x="4490037" y="2610898"/>
                </a:moveTo>
                <a:lnTo>
                  <a:pt x="4019113" y="3081839"/>
                </a:lnTo>
                <a:lnTo>
                  <a:pt x="4488468" y="3551212"/>
                </a:lnTo>
                <a:lnTo>
                  <a:pt x="4548161" y="3551212"/>
                </a:lnTo>
                <a:lnTo>
                  <a:pt x="5017533" y="3081840"/>
                </a:lnTo>
                <a:lnTo>
                  <a:pt x="4546591" y="2610898"/>
                </a:lnTo>
                <a:close/>
                <a:moveTo>
                  <a:pt x="3439375" y="2610898"/>
                </a:moveTo>
                <a:lnTo>
                  <a:pt x="2968432" y="3081840"/>
                </a:lnTo>
                <a:lnTo>
                  <a:pt x="3437804" y="3551212"/>
                </a:lnTo>
                <a:lnTo>
                  <a:pt x="3497496" y="3551212"/>
                </a:lnTo>
                <a:lnTo>
                  <a:pt x="3966869" y="3081840"/>
                </a:lnTo>
                <a:lnTo>
                  <a:pt x="3495925" y="2610898"/>
                </a:lnTo>
                <a:close/>
                <a:moveTo>
                  <a:pt x="2388694" y="2610898"/>
                </a:moveTo>
                <a:lnTo>
                  <a:pt x="1917751" y="3081839"/>
                </a:lnTo>
                <a:lnTo>
                  <a:pt x="2387125" y="3551212"/>
                </a:lnTo>
                <a:lnTo>
                  <a:pt x="2446818" y="3551212"/>
                </a:lnTo>
                <a:lnTo>
                  <a:pt x="2916188" y="3081841"/>
                </a:lnTo>
                <a:lnTo>
                  <a:pt x="2445246" y="2610898"/>
                </a:lnTo>
                <a:close/>
                <a:moveTo>
                  <a:pt x="1338016" y="2610898"/>
                </a:moveTo>
                <a:lnTo>
                  <a:pt x="867065" y="3081840"/>
                </a:lnTo>
                <a:lnTo>
                  <a:pt x="1336446" y="3551212"/>
                </a:lnTo>
                <a:lnTo>
                  <a:pt x="1396142" y="3551212"/>
                </a:lnTo>
                <a:lnTo>
                  <a:pt x="1865507" y="3081839"/>
                </a:lnTo>
                <a:lnTo>
                  <a:pt x="1394572" y="2610898"/>
                </a:lnTo>
                <a:close/>
                <a:moveTo>
                  <a:pt x="8139428" y="2500073"/>
                </a:moveTo>
                <a:lnTo>
                  <a:pt x="8250253" y="2500073"/>
                </a:lnTo>
                <a:lnTo>
                  <a:pt x="8250253" y="2610898"/>
                </a:lnTo>
                <a:lnTo>
                  <a:pt x="8139428" y="2610898"/>
                </a:lnTo>
                <a:close/>
                <a:moveTo>
                  <a:pt x="7088620" y="2500073"/>
                </a:moveTo>
                <a:lnTo>
                  <a:pt x="7199445" y="2500073"/>
                </a:lnTo>
                <a:lnTo>
                  <a:pt x="7199445" y="2610898"/>
                </a:lnTo>
                <a:lnTo>
                  <a:pt x="7088620" y="2610898"/>
                </a:lnTo>
                <a:close/>
                <a:moveTo>
                  <a:pt x="6037812" y="2500073"/>
                </a:moveTo>
                <a:lnTo>
                  <a:pt x="6148637" y="2500073"/>
                </a:lnTo>
                <a:lnTo>
                  <a:pt x="6148637" y="2610898"/>
                </a:lnTo>
                <a:lnTo>
                  <a:pt x="6037812" y="2610898"/>
                </a:lnTo>
                <a:close/>
                <a:moveTo>
                  <a:pt x="4987004" y="2500073"/>
                </a:moveTo>
                <a:lnTo>
                  <a:pt x="5097829" y="2500073"/>
                </a:lnTo>
                <a:lnTo>
                  <a:pt x="5097829" y="2610898"/>
                </a:lnTo>
                <a:lnTo>
                  <a:pt x="4987004" y="2610898"/>
                </a:lnTo>
                <a:close/>
                <a:moveTo>
                  <a:pt x="3936207" y="2500073"/>
                </a:moveTo>
                <a:lnTo>
                  <a:pt x="4047031" y="2500073"/>
                </a:lnTo>
                <a:lnTo>
                  <a:pt x="4047031" y="2610898"/>
                </a:lnTo>
                <a:lnTo>
                  <a:pt x="3936207" y="2610898"/>
                </a:lnTo>
                <a:close/>
                <a:moveTo>
                  <a:pt x="2885399" y="2500073"/>
                </a:moveTo>
                <a:lnTo>
                  <a:pt x="2996223" y="2500073"/>
                </a:lnTo>
                <a:lnTo>
                  <a:pt x="2996223" y="2610898"/>
                </a:lnTo>
                <a:lnTo>
                  <a:pt x="2885399" y="2610898"/>
                </a:lnTo>
                <a:close/>
                <a:moveTo>
                  <a:pt x="1834589" y="2500073"/>
                </a:moveTo>
                <a:lnTo>
                  <a:pt x="1945415" y="2500073"/>
                </a:lnTo>
                <a:lnTo>
                  <a:pt x="1945415" y="2610898"/>
                </a:lnTo>
                <a:lnTo>
                  <a:pt x="1834589" y="2610898"/>
                </a:lnTo>
                <a:close/>
                <a:moveTo>
                  <a:pt x="783780" y="2500073"/>
                </a:moveTo>
                <a:lnTo>
                  <a:pt x="894605" y="2500073"/>
                </a:lnTo>
                <a:lnTo>
                  <a:pt x="894605" y="2610898"/>
                </a:lnTo>
                <a:lnTo>
                  <a:pt x="783780" y="2610898"/>
                </a:lnTo>
                <a:close/>
                <a:moveTo>
                  <a:pt x="1891628" y="2057290"/>
                </a:moveTo>
                <a:lnTo>
                  <a:pt x="1420016" y="2528900"/>
                </a:lnTo>
                <a:lnTo>
                  <a:pt x="1420016" y="2584097"/>
                </a:lnTo>
                <a:lnTo>
                  <a:pt x="1891629" y="3055718"/>
                </a:lnTo>
                <a:lnTo>
                  <a:pt x="2359995" y="2587353"/>
                </a:lnTo>
                <a:lnTo>
                  <a:pt x="2359995" y="2525647"/>
                </a:lnTo>
                <a:close/>
                <a:moveTo>
                  <a:pt x="2942310" y="2057290"/>
                </a:moveTo>
                <a:lnTo>
                  <a:pt x="2470820" y="2528772"/>
                </a:lnTo>
                <a:lnTo>
                  <a:pt x="2470820" y="2584228"/>
                </a:lnTo>
                <a:lnTo>
                  <a:pt x="2942310" y="3055719"/>
                </a:lnTo>
                <a:lnTo>
                  <a:pt x="3410803" y="2587227"/>
                </a:lnTo>
                <a:lnTo>
                  <a:pt x="3410803" y="2525772"/>
                </a:lnTo>
                <a:close/>
                <a:moveTo>
                  <a:pt x="3992992" y="2057289"/>
                </a:moveTo>
                <a:lnTo>
                  <a:pt x="3521627" y="2528644"/>
                </a:lnTo>
                <a:lnTo>
                  <a:pt x="3521627" y="2584355"/>
                </a:lnTo>
                <a:lnTo>
                  <a:pt x="3992992" y="3055718"/>
                </a:lnTo>
                <a:lnTo>
                  <a:pt x="4461600" y="2587092"/>
                </a:lnTo>
                <a:lnTo>
                  <a:pt x="4461600" y="2525906"/>
                </a:lnTo>
                <a:close/>
                <a:moveTo>
                  <a:pt x="7145018" y="2057289"/>
                </a:moveTo>
                <a:lnTo>
                  <a:pt x="6674041" y="2528257"/>
                </a:lnTo>
                <a:lnTo>
                  <a:pt x="6674041" y="2584737"/>
                </a:lnTo>
                <a:lnTo>
                  <a:pt x="7145020" y="3055716"/>
                </a:lnTo>
                <a:lnTo>
                  <a:pt x="7614024" y="2586712"/>
                </a:lnTo>
                <a:lnTo>
                  <a:pt x="7614024" y="2526286"/>
                </a:lnTo>
                <a:close/>
                <a:moveTo>
                  <a:pt x="5043655" y="2057288"/>
                </a:moveTo>
                <a:lnTo>
                  <a:pt x="4572425" y="2528510"/>
                </a:lnTo>
                <a:lnTo>
                  <a:pt x="4572425" y="2584487"/>
                </a:lnTo>
                <a:lnTo>
                  <a:pt x="5043655" y="3055718"/>
                </a:lnTo>
                <a:lnTo>
                  <a:pt x="5512408" y="2586964"/>
                </a:lnTo>
                <a:lnTo>
                  <a:pt x="5512408" y="2526033"/>
                </a:lnTo>
                <a:close/>
                <a:moveTo>
                  <a:pt x="840943" y="2057288"/>
                </a:moveTo>
                <a:lnTo>
                  <a:pt x="369202" y="2529021"/>
                </a:lnTo>
                <a:lnTo>
                  <a:pt x="369202" y="2583976"/>
                </a:lnTo>
                <a:lnTo>
                  <a:pt x="840943" y="3055718"/>
                </a:lnTo>
                <a:lnTo>
                  <a:pt x="1309190" y="2587479"/>
                </a:lnTo>
                <a:lnTo>
                  <a:pt x="1309190" y="2525518"/>
                </a:lnTo>
                <a:close/>
                <a:moveTo>
                  <a:pt x="8195701" y="2057287"/>
                </a:moveTo>
                <a:lnTo>
                  <a:pt x="7724849" y="2528130"/>
                </a:lnTo>
                <a:lnTo>
                  <a:pt x="7724849" y="2584867"/>
                </a:lnTo>
                <a:lnTo>
                  <a:pt x="8195700" y="3055717"/>
                </a:lnTo>
                <a:lnTo>
                  <a:pt x="8664832" y="2586585"/>
                </a:lnTo>
                <a:lnTo>
                  <a:pt x="8664832" y="2526410"/>
                </a:lnTo>
                <a:close/>
                <a:moveTo>
                  <a:pt x="6094339" y="2057287"/>
                </a:moveTo>
                <a:lnTo>
                  <a:pt x="5623233" y="2528385"/>
                </a:lnTo>
                <a:lnTo>
                  <a:pt x="5623233" y="2584613"/>
                </a:lnTo>
                <a:lnTo>
                  <a:pt x="6094336" y="3055717"/>
                </a:lnTo>
                <a:lnTo>
                  <a:pt x="6563216" y="2586838"/>
                </a:lnTo>
                <a:lnTo>
                  <a:pt x="6563216" y="2526156"/>
                </a:lnTo>
                <a:close/>
                <a:moveTo>
                  <a:pt x="1309181" y="1973451"/>
                </a:moveTo>
                <a:lnTo>
                  <a:pt x="1420005" y="1973451"/>
                </a:lnTo>
                <a:lnTo>
                  <a:pt x="1420005" y="2084276"/>
                </a:lnTo>
                <a:lnTo>
                  <a:pt x="1309181" y="2084276"/>
                </a:lnTo>
                <a:close/>
                <a:moveTo>
                  <a:pt x="258371" y="1973451"/>
                </a:moveTo>
                <a:lnTo>
                  <a:pt x="369196" y="1973451"/>
                </a:lnTo>
                <a:lnTo>
                  <a:pt x="369196" y="2084276"/>
                </a:lnTo>
                <a:lnTo>
                  <a:pt x="258371" y="2084276"/>
                </a:lnTo>
                <a:close/>
                <a:moveTo>
                  <a:pt x="3410796" y="1973451"/>
                </a:moveTo>
                <a:lnTo>
                  <a:pt x="3521621" y="1973451"/>
                </a:lnTo>
                <a:lnTo>
                  <a:pt x="3521621" y="2084276"/>
                </a:lnTo>
                <a:lnTo>
                  <a:pt x="3410796" y="2084276"/>
                </a:lnTo>
                <a:close/>
                <a:moveTo>
                  <a:pt x="2359988" y="1973451"/>
                </a:moveTo>
                <a:lnTo>
                  <a:pt x="2470813" y="1973451"/>
                </a:lnTo>
                <a:lnTo>
                  <a:pt x="2470813" y="2084276"/>
                </a:lnTo>
                <a:lnTo>
                  <a:pt x="2359988" y="2084276"/>
                </a:lnTo>
                <a:close/>
                <a:moveTo>
                  <a:pt x="4461600" y="1973451"/>
                </a:moveTo>
                <a:lnTo>
                  <a:pt x="4572425" y="1973451"/>
                </a:lnTo>
                <a:lnTo>
                  <a:pt x="4572425" y="2084276"/>
                </a:lnTo>
                <a:lnTo>
                  <a:pt x="4461600" y="2084276"/>
                </a:lnTo>
                <a:close/>
                <a:moveTo>
                  <a:pt x="6563216" y="1973451"/>
                </a:moveTo>
                <a:lnTo>
                  <a:pt x="6674041" y="1973451"/>
                </a:lnTo>
                <a:lnTo>
                  <a:pt x="6674041" y="2084276"/>
                </a:lnTo>
                <a:lnTo>
                  <a:pt x="6563216" y="2084276"/>
                </a:lnTo>
                <a:close/>
                <a:moveTo>
                  <a:pt x="5512408" y="1973451"/>
                </a:moveTo>
                <a:lnTo>
                  <a:pt x="5623233" y="1973451"/>
                </a:lnTo>
                <a:lnTo>
                  <a:pt x="5623233" y="2084276"/>
                </a:lnTo>
                <a:lnTo>
                  <a:pt x="5512408" y="2084276"/>
                </a:lnTo>
                <a:close/>
                <a:moveTo>
                  <a:pt x="8664832" y="1973450"/>
                </a:moveTo>
                <a:lnTo>
                  <a:pt x="8775657" y="1973450"/>
                </a:lnTo>
                <a:lnTo>
                  <a:pt x="8775657" y="2084275"/>
                </a:lnTo>
                <a:lnTo>
                  <a:pt x="8664832" y="2084275"/>
                </a:lnTo>
                <a:close/>
                <a:moveTo>
                  <a:pt x="7614024" y="1973450"/>
                </a:moveTo>
                <a:lnTo>
                  <a:pt x="7724849" y="1973450"/>
                </a:lnTo>
                <a:lnTo>
                  <a:pt x="7724849" y="2084275"/>
                </a:lnTo>
                <a:lnTo>
                  <a:pt x="7614024" y="2084275"/>
                </a:lnTo>
                <a:close/>
                <a:moveTo>
                  <a:pt x="1340281" y="1557960"/>
                </a:moveTo>
                <a:lnTo>
                  <a:pt x="867065" y="2031167"/>
                </a:lnTo>
                <a:lnTo>
                  <a:pt x="1335989" y="2500073"/>
                </a:lnTo>
                <a:lnTo>
                  <a:pt x="1396599" y="2500073"/>
                </a:lnTo>
                <a:lnTo>
                  <a:pt x="1865505" y="2031168"/>
                </a:lnTo>
                <a:lnTo>
                  <a:pt x="1392304" y="1557960"/>
                </a:lnTo>
                <a:close/>
                <a:moveTo>
                  <a:pt x="3441642" y="1557959"/>
                </a:moveTo>
                <a:lnTo>
                  <a:pt x="2968432" y="2031168"/>
                </a:lnTo>
                <a:lnTo>
                  <a:pt x="3437347" y="2500073"/>
                </a:lnTo>
                <a:lnTo>
                  <a:pt x="3497954" y="2500073"/>
                </a:lnTo>
                <a:lnTo>
                  <a:pt x="3966871" y="2031167"/>
                </a:lnTo>
                <a:lnTo>
                  <a:pt x="3493660" y="1557959"/>
                </a:lnTo>
                <a:close/>
                <a:moveTo>
                  <a:pt x="2390960" y="1557959"/>
                </a:moveTo>
                <a:lnTo>
                  <a:pt x="1917749" y="2031168"/>
                </a:lnTo>
                <a:lnTo>
                  <a:pt x="2386666" y="2500073"/>
                </a:lnTo>
                <a:lnTo>
                  <a:pt x="2447276" y="2500073"/>
                </a:lnTo>
                <a:lnTo>
                  <a:pt x="2916188" y="2031168"/>
                </a:lnTo>
                <a:lnTo>
                  <a:pt x="2442982" y="1557959"/>
                </a:lnTo>
                <a:close/>
                <a:moveTo>
                  <a:pt x="5542984" y="1557959"/>
                </a:moveTo>
                <a:lnTo>
                  <a:pt x="5069777" y="2031166"/>
                </a:lnTo>
                <a:lnTo>
                  <a:pt x="5538692" y="2500073"/>
                </a:lnTo>
                <a:lnTo>
                  <a:pt x="5599300" y="2500073"/>
                </a:lnTo>
                <a:lnTo>
                  <a:pt x="6068216" y="2031165"/>
                </a:lnTo>
                <a:lnTo>
                  <a:pt x="5595011" y="1557959"/>
                </a:lnTo>
                <a:close/>
                <a:moveTo>
                  <a:pt x="4492304" y="1557959"/>
                </a:moveTo>
                <a:lnTo>
                  <a:pt x="4019114" y="2031167"/>
                </a:lnTo>
                <a:lnTo>
                  <a:pt x="4488010" y="2500073"/>
                </a:lnTo>
                <a:lnTo>
                  <a:pt x="4548618" y="2500073"/>
                </a:lnTo>
                <a:lnTo>
                  <a:pt x="5017533" y="2031166"/>
                </a:lnTo>
                <a:lnTo>
                  <a:pt x="4544326" y="1557959"/>
                </a:lnTo>
                <a:close/>
                <a:moveTo>
                  <a:pt x="7644348" y="1557959"/>
                </a:moveTo>
                <a:lnTo>
                  <a:pt x="7171139" y="2031167"/>
                </a:lnTo>
                <a:lnTo>
                  <a:pt x="7640054" y="2500073"/>
                </a:lnTo>
                <a:lnTo>
                  <a:pt x="7700663" y="2500073"/>
                </a:lnTo>
                <a:lnTo>
                  <a:pt x="8169579" y="2031166"/>
                </a:lnTo>
                <a:lnTo>
                  <a:pt x="7696373" y="1557959"/>
                </a:lnTo>
                <a:close/>
                <a:moveTo>
                  <a:pt x="6593666" y="1557959"/>
                </a:moveTo>
                <a:lnTo>
                  <a:pt x="6120461" y="2031165"/>
                </a:lnTo>
                <a:lnTo>
                  <a:pt x="6589377" y="2500073"/>
                </a:lnTo>
                <a:lnTo>
                  <a:pt x="6649981" y="2500073"/>
                </a:lnTo>
                <a:lnTo>
                  <a:pt x="7118896" y="2031167"/>
                </a:lnTo>
                <a:lnTo>
                  <a:pt x="6645688" y="1557959"/>
                </a:lnTo>
                <a:close/>
                <a:moveTo>
                  <a:pt x="783783" y="1447135"/>
                </a:moveTo>
                <a:lnTo>
                  <a:pt x="894607" y="1447135"/>
                </a:lnTo>
                <a:lnTo>
                  <a:pt x="894607" y="1557960"/>
                </a:lnTo>
                <a:lnTo>
                  <a:pt x="783783" y="1557960"/>
                </a:lnTo>
                <a:close/>
                <a:moveTo>
                  <a:pt x="3936210" y="1447134"/>
                </a:moveTo>
                <a:lnTo>
                  <a:pt x="4047034" y="1447134"/>
                </a:lnTo>
                <a:lnTo>
                  <a:pt x="4047034" y="1557959"/>
                </a:lnTo>
                <a:lnTo>
                  <a:pt x="3936210" y="1557959"/>
                </a:lnTo>
                <a:close/>
                <a:moveTo>
                  <a:pt x="2885402" y="1447134"/>
                </a:moveTo>
                <a:lnTo>
                  <a:pt x="2996226" y="1447134"/>
                </a:lnTo>
                <a:lnTo>
                  <a:pt x="2996226" y="1557959"/>
                </a:lnTo>
                <a:lnTo>
                  <a:pt x="2885402" y="1557959"/>
                </a:lnTo>
                <a:close/>
                <a:moveTo>
                  <a:pt x="1834592" y="1447134"/>
                </a:moveTo>
                <a:lnTo>
                  <a:pt x="1945417" y="1447134"/>
                </a:lnTo>
                <a:lnTo>
                  <a:pt x="1945417" y="1557959"/>
                </a:lnTo>
                <a:lnTo>
                  <a:pt x="1834592" y="1557959"/>
                </a:lnTo>
                <a:close/>
                <a:moveTo>
                  <a:pt x="6037812" y="1447134"/>
                </a:moveTo>
                <a:lnTo>
                  <a:pt x="6148637" y="1447134"/>
                </a:lnTo>
                <a:lnTo>
                  <a:pt x="6148637" y="1557959"/>
                </a:lnTo>
                <a:lnTo>
                  <a:pt x="6037812" y="1557959"/>
                </a:lnTo>
                <a:close/>
                <a:moveTo>
                  <a:pt x="4987004" y="1447134"/>
                </a:moveTo>
                <a:lnTo>
                  <a:pt x="5097829" y="1447134"/>
                </a:lnTo>
                <a:lnTo>
                  <a:pt x="5097829" y="1557959"/>
                </a:lnTo>
                <a:lnTo>
                  <a:pt x="4987004" y="1557959"/>
                </a:lnTo>
                <a:close/>
                <a:moveTo>
                  <a:pt x="8139428" y="1447134"/>
                </a:moveTo>
                <a:lnTo>
                  <a:pt x="8250253" y="1447134"/>
                </a:lnTo>
                <a:lnTo>
                  <a:pt x="8250253" y="1557959"/>
                </a:lnTo>
                <a:lnTo>
                  <a:pt x="8139428" y="1557959"/>
                </a:lnTo>
                <a:close/>
                <a:moveTo>
                  <a:pt x="7088620" y="1447134"/>
                </a:moveTo>
                <a:lnTo>
                  <a:pt x="7199445" y="1447134"/>
                </a:lnTo>
                <a:lnTo>
                  <a:pt x="7199445" y="1557959"/>
                </a:lnTo>
                <a:lnTo>
                  <a:pt x="7088620" y="1557959"/>
                </a:lnTo>
                <a:close/>
                <a:moveTo>
                  <a:pt x="2942311" y="1006606"/>
                </a:moveTo>
                <a:lnTo>
                  <a:pt x="2470823" y="1478096"/>
                </a:lnTo>
                <a:lnTo>
                  <a:pt x="2470823" y="1533557"/>
                </a:lnTo>
                <a:lnTo>
                  <a:pt x="2942310" y="2005046"/>
                </a:lnTo>
                <a:lnTo>
                  <a:pt x="3410807" y="1536551"/>
                </a:lnTo>
                <a:lnTo>
                  <a:pt x="3410807" y="1475102"/>
                </a:lnTo>
                <a:close/>
                <a:moveTo>
                  <a:pt x="1891628" y="1006606"/>
                </a:moveTo>
                <a:lnTo>
                  <a:pt x="1420020" y="1478222"/>
                </a:lnTo>
                <a:lnTo>
                  <a:pt x="1420020" y="1533430"/>
                </a:lnTo>
                <a:lnTo>
                  <a:pt x="1891628" y="2005046"/>
                </a:lnTo>
                <a:lnTo>
                  <a:pt x="2359999" y="1536677"/>
                </a:lnTo>
                <a:lnTo>
                  <a:pt x="2359999" y="1474976"/>
                </a:lnTo>
                <a:close/>
                <a:moveTo>
                  <a:pt x="840942" y="1006606"/>
                </a:moveTo>
                <a:lnTo>
                  <a:pt x="369204" y="1478346"/>
                </a:lnTo>
                <a:lnTo>
                  <a:pt x="369204" y="1533304"/>
                </a:lnTo>
                <a:lnTo>
                  <a:pt x="840943" y="2005045"/>
                </a:lnTo>
                <a:lnTo>
                  <a:pt x="1309193" y="1536802"/>
                </a:lnTo>
                <a:lnTo>
                  <a:pt x="1309193" y="1474850"/>
                </a:lnTo>
                <a:close/>
                <a:moveTo>
                  <a:pt x="3992992" y="1006606"/>
                </a:moveTo>
                <a:lnTo>
                  <a:pt x="3521631" y="1477968"/>
                </a:lnTo>
                <a:lnTo>
                  <a:pt x="3521631" y="1533684"/>
                </a:lnTo>
                <a:lnTo>
                  <a:pt x="3992992" y="2005046"/>
                </a:lnTo>
                <a:lnTo>
                  <a:pt x="4461600" y="1536420"/>
                </a:lnTo>
                <a:lnTo>
                  <a:pt x="4461600" y="1475233"/>
                </a:lnTo>
                <a:close/>
                <a:moveTo>
                  <a:pt x="6094336" y="1006605"/>
                </a:moveTo>
                <a:lnTo>
                  <a:pt x="5623233" y="1477710"/>
                </a:lnTo>
                <a:lnTo>
                  <a:pt x="5623233" y="1533937"/>
                </a:lnTo>
                <a:lnTo>
                  <a:pt x="6094338" y="2005043"/>
                </a:lnTo>
                <a:lnTo>
                  <a:pt x="6563216" y="1536165"/>
                </a:lnTo>
                <a:lnTo>
                  <a:pt x="6563216" y="1475486"/>
                </a:lnTo>
                <a:close/>
                <a:moveTo>
                  <a:pt x="7145020" y="1006604"/>
                </a:moveTo>
                <a:lnTo>
                  <a:pt x="6674041" y="1477584"/>
                </a:lnTo>
                <a:lnTo>
                  <a:pt x="6674041" y="1534069"/>
                </a:lnTo>
                <a:lnTo>
                  <a:pt x="7145018" y="2005045"/>
                </a:lnTo>
                <a:lnTo>
                  <a:pt x="7614024" y="1536039"/>
                </a:lnTo>
                <a:lnTo>
                  <a:pt x="7614024" y="1475610"/>
                </a:lnTo>
                <a:close/>
                <a:moveTo>
                  <a:pt x="8195701" y="1006604"/>
                </a:moveTo>
                <a:lnTo>
                  <a:pt x="7724849" y="1477457"/>
                </a:lnTo>
                <a:lnTo>
                  <a:pt x="7724849" y="1534190"/>
                </a:lnTo>
                <a:lnTo>
                  <a:pt x="8195702" y="2005044"/>
                </a:lnTo>
                <a:lnTo>
                  <a:pt x="8664832" y="1535914"/>
                </a:lnTo>
                <a:lnTo>
                  <a:pt x="8664832" y="1475735"/>
                </a:lnTo>
                <a:close/>
                <a:moveTo>
                  <a:pt x="5043657" y="1006604"/>
                </a:moveTo>
                <a:lnTo>
                  <a:pt x="4572425" y="1477838"/>
                </a:lnTo>
                <a:lnTo>
                  <a:pt x="4572425" y="1533814"/>
                </a:lnTo>
                <a:lnTo>
                  <a:pt x="5043655" y="2005045"/>
                </a:lnTo>
                <a:lnTo>
                  <a:pt x="5512408" y="1536292"/>
                </a:lnTo>
                <a:lnTo>
                  <a:pt x="5512408" y="1475356"/>
                </a:lnTo>
                <a:close/>
                <a:moveTo>
                  <a:pt x="2359987" y="922636"/>
                </a:moveTo>
                <a:lnTo>
                  <a:pt x="2470812" y="922636"/>
                </a:lnTo>
                <a:lnTo>
                  <a:pt x="2470812" y="1033461"/>
                </a:lnTo>
                <a:lnTo>
                  <a:pt x="2359987" y="1033461"/>
                </a:lnTo>
                <a:close/>
                <a:moveTo>
                  <a:pt x="1309178" y="922636"/>
                </a:moveTo>
                <a:lnTo>
                  <a:pt x="1420004" y="922636"/>
                </a:lnTo>
                <a:lnTo>
                  <a:pt x="1420004" y="1033461"/>
                </a:lnTo>
                <a:lnTo>
                  <a:pt x="1309178" y="1033461"/>
                </a:lnTo>
                <a:close/>
                <a:moveTo>
                  <a:pt x="258370" y="922636"/>
                </a:moveTo>
                <a:lnTo>
                  <a:pt x="369195" y="922636"/>
                </a:lnTo>
                <a:lnTo>
                  <a:pt x="369195" y="1033461"/>
                </a:lnTo>
                <a:lnTo>
                  <a:pt x="258370" y="1033461"/>
                </a:lnTo>
                <a:close/>
                <a:moveTo>
                  <a:pt x="4461600" y="922636"/>
                </a:moveTo>
                <a:lnTo>
                  <a:pt x="4572425" y="922636"/>
                </a:lnTo>
                <a:lnTo>
                  <a:pt x="4572425" y="1033461"/>
                </a:lnTo>
                <a:lnTo>
                  <a:pt x="4461600" y="1033461"/>
                </a:lnTo>
                <a:close/>
                <a:moveTo>
                  <a:pt x="3410794" y="922636"/>
                </a:moveTo>
                <a:lnTo>
                  <a:pt x="3521620" y="922636"/>
                </a:lnTo>
                <a:lnTo>
                  <a:pt x="3521620" y="1033461"/>
                </a:lnTo>
                <a:lnTo>
                  <a:pt x="3410794" y="1033461"/>
                </a:lnTo>
                <a:close/>
                <a:moveTo>
                  <a:pt x="7614024" y="922636"/>
                </a:moveTo>
                <a:lnTo>
                  <a:pt x="7724849" y="922636"/>
                </a:lnTo>
                <a:lnTo>
                  <a:pt x="7724849" y="1033461"/>
                </a:lnTo>
                <a:lnTo>
                  <a:pt x="7614024" y="1033461"/>
                </a:lnTo>
                <a:close/>
                <a:moveTo>
                  <a:pt x="6563216" y="922636"/>
                </a:moveTo>
                <a:lnTo>
                  <a:pt x="6674041" y="922636"/>
                </a:lnTo>
                <a:lnTo>
                  <a:pt x="6674041" y="1033461"/>
                </a:lnTo>
                <a:lnTo>
                  <a:pt x="6563216" y="1033461"/>
                </a:lnTo>
                <a:close/>
                <a:moveTo>
                  <a:pt x="5512408" y="922636"/>
                </a:moveTo>
                <a:lnTo>
                  <a:pt x="5623233" y="922636"/>
                </a:lnTo>
                <a:lnTo>
                  <a:pt x="5623233" y="1033461"/>
                </a:lnTo>
                <a:lnTo>
                  <a:pt x="5512408" y="1033461"/>
                </a:lnTo>
                <a:close/>
                <a:moveTo>
                  <a:pt x="8664832" y="922635"/>
                </a:moveTo>
                <a:lnTo>
                  <a:pt x="8775657" y="922635"/>
                </a:lnTo>
                <a:lnTo>
                  <a:pt x="8775657" y="1033460"/>
                </a:lnTo>
                <a:lnTo>
                  <a:pt x="8664832" y="1033460"/>
                </a:lnTo>
                <a:close/>
                <a:moveTo>
                  <a:pt x="1337494" y="510063"/>
                </a:moveTo>
                <a:lnTo>
                  <a:pt x="867064" y="980485"/>
                </a:lnTo>
                <a:lnTo>
                  <a:pt x="1333721" y="1447135"/>
                </a:lnTo>
                <a:lnTo>
                  <a:pt x="1398862" y="1447135"/>
                </a:lnTo>
                <a:lnTo>
                  <a:pt x="1865505" y="980485"/>
                </a:lnTo>
                <a:lnTo>
                  <a:pt x="1395091" y="510063"/>
                </a:lnTo>
                <a:close/>
                <a:moveTo>
                  <a:pt x="2388172" y="510063"/>
                </a:moveTo>
                <a:lnTo>
                  <a:pt x="1917749" y="980485"/>
                </a:lnTo>
                <a:lnTo>
                  <a:pt x="2384400" y="1447135"/>
                </a:lnTo>
                <a:lnTo>
                  <a:pt x="2449540" y="1447135"/>
                </a:lnTo>
                <a:lnTo>
                  <a:pt x="2916188" y="980485"/>
                </a:lnTo>
                <a:lnTo>
                  <a:pt x="2445768" y="510063"/>
                </a:lnTo>
                <a:close/>
                <a:moveTo>
                  <a:pt x="3438854" y="510063"/>
                </a:moveTo>
                <a:lnTo>
                  <a:pt x="2968432" y="980485"/>
                </a:lnTo>
                <a:lnTo>
                  <a:pt x="3435082" y="1447134"/>
                </a:lnTo>
                <a:lnTo>
                  <a:pt x="3500221" y="1447134"/>
                </a:lnTo>
                <a:lnTo>
                  <a:pt x="3966871" y="980485"/>
                </a:lnTo>
                <a:lnTo>
                  <a:pt x="3496446" y="510063"/>
                </a:lnTo>
                <a:close/>
                <a:moveTo>
                  <a:pt x="4489516" y="510063"/>
                </a:moveTo>
                <a:lnTo>
                  <a:pt x="4019114" y="980485"/>
                </a:lnTo>
                <a:lnTo>
                  <a:pt x="4485745" y="1447134"/>
                </a:lnTo>
                <a:lnTo>
                  <a:pt x="4550885" y="1447134"/>
                </a:lnTo>
                <a:lnTo>
                  <a:pt x="5017536" y="980482"/>
                </a:lnTo>
                <a:lnTo>
                  <a:pt x="4547117" y="510063"/>
                </a:lnTo>
                <a:close/>
                <a:moveTo>
                  <a:pt x="5540197" y="510063"/>
                </a:moveTo>
                <a:lnTo>
                  <a:pt x="5069779" y="980483"/>
                </a:lnTo>
                <a:lnTo>
                  <a:pt x="5536430" y="1447134"/>
                </a:lnTo>
                <a:lnTo>
                  <a:pt x="5601565" y="1447134"/>
                </a:lnTo>
                <a:lnTo>
                  <a:pt x="6068214" y="980484"/>
                </a:lnTo>
                <a:lnTo>
                  <a:pt x="5597794" y="510063"/>
                </a:lnTo>
                <a:close/>
                <a:moveTo>
                  <a:pt x="6590878" y="510062"/>
                </a:moveTo>
                <a:lnTo>
                  <a:pt x="6120457" y="980484"/>
                </a:lnTo>
                <a:lnTo>
                  <a:pt x="6587106" y="1447134"/>
                </a:lnTo>
                <a:lnTo>
                  <a:pt x="6652247" y="1447134"/>
                </a:lnTo>
                <a:lnTo>
                  <a:pt x="7118898" y="980483"/>
                </a:lnTo>
                <a:lnTo>
                  <a:pt x="6648479" y="510062"/>
                </a:lnTo>
                <a:close/>
                <a:moveTo>
                  <a:pt x="7641560" y="510062"/>
                </a:moveTo>
                <a:lnTo>
                  <a:pt x="7171142" y="980482"/>
                </a:lnTo>
                <a:lnTo>
                  <a:pt x="7637793" y="1447134"/>
                </a:lnTo>
                <a:lnTo>
                  <a:pt x="7702929" y="1447134"/>
                </a:lnTo>
                <a:lnTo>
                  <a:pt x="8169579" y="980483"/>
                </a:lnTo>
                <a:lnTo>
                  <a:pt x="7699160" y="510062"/>
                </a:lnTo>
                <a:close/>
                <a:moveTo>
                  <a:pt x="783785" y="399238"/>
                </a:moveTo>
                <a:lnTo>
                  <a:pt x="894609" y="399238"/>
                </a:lnTo>
                <a:lnTo>
                  <a:pt x="894609" y="510063"/>
                </a:lnTo>
                <a:lnTo>
                  <a:pt x="783785" y="510063"/>
                </a:lnTo>
                <a:close/>
                <a:moveTo>
                  <a:pt x="1834594" y="399238"/>
                </a:moveTo>
                <a:lnTo>
                  <a:pt x="1945420" y="399238"/>
                </a:lnTo>
                <a:lnTo>
                  <a:pt x="1945420" y="510063"/>
                </a:lnTo>
                <a:lnTo>
                  <a:pt x="1834594" y="510063"/>
                </a:lnTo>
                <a:close/>
                <a:moveTo>
                  <a:pt x="3936212" y="399238"/>
                </a:moveTo>
                <a:lnTo>
                  <a:pt x="4047037" y="399238"/>
                </a:lnTo>
                <a:lnTo>
                  <a:pt x="4047037" y="510063"/>
                </a:lnTo>
                <a:lnTo>
                  <a:pt x="3936212" y="510063"/>
                </a:lnTo>
                <a:close/>
                <a:moveTo>
                  <a:pt x="2885405" y="399238"/>
                </a:moveTo>
                <a:lnTo>
                  <a:pt x="2996229" y="399238"/>
                </a:lnTo>
                <a:lnTo>
                  <a:pt x="2996229" y="510063"/>
                </a:lnTo>
                <a:lnTo>
                  <a:pt x="2885405" y="510063"/>
                </a:lnTo>
                <a:close/>
                <a:moveTo>
                  <a:pt x="4987004" y="399238"/>
                </a:moveTo>
                <a:lnTo>
                  <a:pt x="5097829" y="399238"/>
                </a:lnTo>
                <a:lnTo>
                  <a:pt x="5097829" y="510063"/>
                </a:lnTo>
                <a:lnTo>
                  <a:pt x="4987004" y="510063"/>
                </a:lnTo>
                <a:close/>
                <a:moveTo>
                  <a:pt x="6037812" y="399238"/>
                </a:moveTo>
                <a:lnTo>
                  <a:pt x="6148637" y="399238"/>
                </a:lnTo>
                <a:lnTo>
                  <a:pt x="6148637" y="510062"/>
                </a:lnTo>
                <a:lnTo>
                  <a:pt x="6037812" y="510062"/>
                </a:lnTo>
                <a:close/>
                <a:moveTo>
                  <a:pt x="7088620" y="399237"/>
                </a:moveTo>
                <a:lnTo>
                  <a:pt x="7199445" y="399237"/>
                </a:lnTo>
                <a:lnTo>
                  <a:pt x="7199445" y="510062"/>
                </a:lnTo>
                <a:lnTo>
                  <a:pt x="7088620" y="510062"/>
                </a:lnTo>
                <a:close/>
                <a:moveTo>
                  <a:pt x="8139428" y="399237"/>
                </a:moveTo>
                <a:lnTo>
                  <a:pt x="8250253" y="399237"/>
                </a:lnTo>
                <a:lnTo>
                  <a:pt x="8250253" y="510062"/>
                </a:lnTo>
                <a:lnTo>
                  <a:pt x="8139428" y="510062"/>
                </a:lnTo>
                <a:close/>
                <a:moveTo>
                  <a:pt x="6138416" y="0"/>
                </a:moveTo>
                <a:lnTo>
                  <a:pt x="6190660" y="0"/>
                </a:lnTo>
                <a:lnTo>
                  <a:pt x="6589898" y="399238"/>
                </a:lnTo>
                <a:lnTo>
                  <a:pt x="6649459" y="399238"/>
                </a:lnTo>
                <a:lnTo>
                  <a:pt x="7048695" y="2"/>
                </a:lnTo>
                <a:lnTo>
                  <a:pt x="7100939" y="2"/>
                </a:lnTo>
                <a:lnTo>
                  <a:pt x="6674041" y="426899"/>
                </a:lnTo>
                <a:lnTo>
                  <a:pt x="6674041" y="483380"/>
                </a:lnTo>
                <a:lnTo>
                  <a:pt x="7145020" y="954361"/>
                </a:lnTo>
                <a:lnTo>
                  <a:pt x="7614024" y="485355"/>
                </a:lnTo>
                <a:lnTo>
                  <a:pt x="7614024" y="424926"/>
                </a:lnTo>
                <a:lnTo>
                  <a:pt x="7189097" y="1"/>
                </a:lnTo>
                <a:lnTo>
                  <a:pt x="7241340" y="1"/>
                </a:lnTo>
                <a:lnTo>
                  <a:pt x="7640577" y="399237"/>
                </a:lnTo>
                <a:lnTo>
                  <a:pt x="7700142" y="399237"/>
                </a:lnTo>
                <a:lnTo>
                  <a:pt x="8099378" y="1"/>
                </a:lnTo>
                <a:lnTo>
                  <a:pt x="8151622" y="1"/>
                </a:lnTo>
                <a:lnTo>
                  <a:pt x="7724849" y="426774"/>
                </a:lnTo>
                <a:lnTo>
                  <a:pt x="7724849" y="483509"/>
                </a:lnTo>
                <a:lnTo>
                  <a:pt x="8195700" y="954363"/>
                </a:lnTo>
                <a:lnTo>
                  <a:pt x="8664832" y="485228"/>
                </a:lnTo>
                <a:lnTo>
                  <a:pt x="8664832" y="425054"/>
                </a:lnTo>
                <a:lnTo>
                  <a:pt x="8239778" y="1"/>
                </a:lnTo>
                <a:lnTo>
                  <a:pt x="8292022" y="1"/>
                </a:lnTo>
                <a:lnTo>
                  <a:pt x="8691259" y="399237"/>
                </a:lnTo>
                <a:lnTo>
                  <a:pt x="8750823" y="399237"/>
                </a:lnTo>
                <a:lnTo>
                  <a:pt x="9143986" y="6075"/>
                </a:lnTo>
                <a:lnTo>
                  <a:pt x="9143986" y="58319"/>
                </a:lnTo>
                <a:lnTo>
                  <a:pt x="8775657" y="426647"/>
                </a:lnTo>
                <a:lnTo>
                  <a:pt x="8775657" y="483635"/>
                </a:lnTo>
                <a:lnTo>
                  <a:pt x="9143986" y="851966"/>
                </a:lnTo>
                <a:lnTo>
                  <a:pt x="9143986" y="904210"/>
                </a:lnTo>
                <a:lnTo>
                  <a:pt x="8749840" y="510062"/>
                </a:lnTo>
                <a:lnTo>
                  <a:pt x="8692242" y="510062"/>
                </a:lnTo>
                <a:lnTo>
                  <a:pt x="8221822" y="980484"/>
                </a:lnTo>
                <a:lnTo>
                  <a:pt x="8688471" y="1447133"/>
                </a:lnTo>
                <a:lnTo>
                  <a:pt x="8753611" y="1447133"/>
                </a:lnTo>
                <a:lnTo>
                  <a:pt x="9143986" y="1056762"/>
                </a:lnTo>
                <a:lnTo>
                  <a:pt x="9143986" y="1109003"/>
                </a:lnTo>
                <a:lnTo>
                  <a:pt x="8775657" y="1477331"/>
                </a:lnTo>
                <a:lnTo>
                  <a:pt x="8775657" y="1534319"/>
                </a:lnTo>
                <a:lnTo>
                  <a:pt x="9143986" y="1902649"/>
                </a:lnTo>
                <a:lnTo>
                  <a:pt x="9143987" y="1954891"/>
                </a:lnTo>
                <a:lnTo>
                  <a:pt x="8747055" y="1557959"/>
                </a:lnTo>
                <a:lnTo>
                  <a:pt x="8695029" y="1557959"/>
                </a:lnTo>
                <a:lnTo>
                  <a:pt x="8221823" y="2031165"/>
                </a:lnTo>
                <a:lnTo>
                  <a:pt x="8690741" y="2500073"/>
                </a:lnTo>
                <a:lnTo>
                  <a:pt x="8751345" y="2500073"/>
                </a:lnTo>
                <a:lnTo>
                  <a:pt x="9143986" y="2107432"/>
                </a:lnTo>
                <a:lnTo>
                  <a:pt x="9143986" y="2159677"/>
                </a:lnTo>
                <a:lnTo>
                  <a:pt x="8775657" y="2528005"/>
                </a:lnTo>
                <a:lnTo>
                  <a:pt x="8775657" y="2584989"/>
                </a:lnTo>
                <a:lnTo>
                  <a:pt x="9143987" y="2953319"/>
                </a:lnTo>
                <a:lnTo>
                  <a:pt x="9143987" y="3005564"/>
                </a:lnTo>
                <a:lnTo>
                  <a:pt x="8749321" y="2610898"/>
                </a:lnTo>
                <a:lnTo>
                  <a:pt x="8692765" y="2610898"/>
                </a:lnTo>
                <a:lnTo>
                  <a:pt x="8221822" y="3081840"/>
                </a:lnTo>
                <a:lnTo>
                  <a:pt x="8691194" y="3551212"/>
                </a:lnTo>
                <a:lnTo>
                  <a:pt x="8750888" y="3551212"/>
                </a:lnTo>
                <a:lnTo>
                  <a:pt x="9143986" y="3158114"/>
                </a:lnTo>
                <a:lnTo>
                  <a:pt x="9143986" y="3210356"/>
                </a:lnTo>
                <a:lnTo>
                  <a:pt x="8775657" y="3578686"/>
                </a:lnTo>
                <a:lnTo>
                  <a:pt x="8775657" y="3635674"/>
                </a:lnTo>
                <a:lnTo>
                  <a:pt x="9143986" y="4004003"/>
                </a:lnTo>
                <a:lnTo>
                  <a:pt x="9143986" y="4056248"/>
                </a:lnTo>
                <a:lnTo>
                  <a:pt x="8749774" y="3662037"/>
                </a:lnTo>
                <a:lnTo>
                  <a:pt x="8692306" y="3662037"/>
                </a:lnTo>
                <a:lnTo>
                  <a:pt x="8221823" y="4132519"/>
                </a:lnTo>
                <a:lnTo>
                  <a:pt x="8661299" y="4571995"/>
                </a:lnTo>
                <a:lnTo>
                  <a:pt x="8609053" y="4571995"/>
                </a:lnTo>
                <a:lnTo>
                  <a:pt x="8195700" y="4158642"/>
                </a:lnTo>
                <a:lnTo>
                  <a:pt x="7782346" y="4571997"/>
                </a:lnTo>
                <a:lnTo>
                  <a:pt x="7730103" y="4571997"/>
                </a:lnTo>
                <a:lnTo>
                  <a:pt x="8169579" y="4132521"/>
                </a:lnTo>
                <a:lnTo>
                  <a:pt x="7699096" y="3662037"/>
                </a:lnTo>
                <a:lnTo>
                  <a:pt x="7641624" y="3662037"/>
                </a:lnTo>
                <a:lnTo>
                  <a:pt x="7171140" y="4132521"/>
                </a:lnTo>
                <a:lnTo>
                  <a:pt x="7610615" y="4571996"/>
                </a:lnTo>
                <a:lnTo>
                  <a:pt x="7558371" y="4571996"/>
                </a:lnTo>
                <a:lnTo>
                  <a:pt x="7145018" y="4158643"/>
                </a:lnTo>
                <a:lnTo>
                  <a:pt x="6731665" y="4571996"/>
                </a:lnTo>
                <a:lnTo>
                  <a:pt x="6679421" y="4571997"/>
                </a:lnTo>
                <a:lnTo>
                  <a:pt x="7118896" y="4132521"/>
                </a:lnTo>
                <a:lnTo>
                  <a:pt x="6648412" y="3662037"/>
                </a:lnTo>
                <a:lnTo>
                  <a:pt x="6590942" y="3662037"/>
                </a:lnTo>
                <a:lnTo>
                  <a:pt x="6120458" y="4132521"/>
                </a:lnTo>
                <a:lnTo>
                  <a:pt x="6559933" y="4571996"/>
                </a:lnTo>
                <a:lnTo>
                  <a:pt x="6507689" y="4571996"/>
                </a:lnTo>
                <a:lnTo>
                  <a:pt x="6094336" y="4158643"/>
                </a:lnTo>
                <a:lnTo>
                  <a:pt x="5680986" y="4571994"/>
                </a:lnTo>
                <a:lnTo>
                  <a:pt x="5628742" y="4571994"/>
                </a:lnTo>
                <a:lnTo>
                  <a:pt x="6068215" y="4132521"/>
                </a:lnTo>
                <a:lnTo>
                  <a:pt x="5597730" y="3662037"/>
                </a:lnTo>
                <a:lnTo>
                  <a:pt x="5540260" y="3662037"/>
                </a:lnTo>
                <a:lnTo>
                  <a:pt x="5069776" y="4132521"/>
                </a:lnTo>
                <a:lnTo>
                  <a:pt x="5509251" y="4571996"/>
                </a:lnTo>
                <a:lnTo>
                  <a:pt x="5457007" y="4571996"/>
                </a:lnTo>
                <a:lnTo>
                  <a:pt x="5043654" y="4158643"/>
                </a:lnTo>
                <a:lnTo>
                  <a:pt x="4630302" y="4571995"/>
                </a:lnTo>
                <a:lnTo>
                  <a:pt x="4578058" y="4571995"/>
                </a:lnTo>
                <a:lnTo>
                  <a:pt x="5017532" y="4132521"/>
                </a:lnTo>
                <a:lnTo>
                  <a:pt x="4547048" y="3662037"/>
                </a:lnTo>
                <a:lnTo>
                  <a:pt x="4489581" y="3662037"/>
                </a:lnTo>
                <a:lnTo>
                  <a:pt x="4019114" y="4132522"/>
                </a:lnTo>
                <a:lnTo>
                  <a:pt x="4458569" y="4571996"/>
                </a:lnTo>
                <a:lnTo>
                  <a:pt x="4406325" y="4571996"/>
                </a:lnTo>
                <a:lnTo>
                  <a:pt x="3992992" y="4158644"/>
                </a:lnTo>
                <a:lnTo>
                  <a:pt x="3579640" y="4571995"/>
                </a:lnTo>
                <a:lnTo>
                  <a:pt x="3527396" y="4571995"/>
                </a:lnTo>
                <a:lnTo>
                  <a:pt x="3966870" y="4132522"/>
                </a:lnTo>
                <a:lnTo>
                  <a:pt x="3496383" y="3662037"/>
                </a:lnTo>
                <a:lnTo>
                  <a:pt x="3438916" y="3662037"/>
                </a:lnTo>
                <a:lnTo>
                  <a:pt x="2968432" y="4132520"/>
                </a:lnTo>
                <a:lnTo>
                  <a:pt x="3407909" y="4571995"/>
                </a:lnTo>
                <a:lnTo>
                  <a:pt x="3355664" y="4571995"/>
                </a:lnTo>
                <a:lnTo>
                  <a:pt x="2942310" y="4158642"/>
                </a:lnTo>
                <a:lnTo>
                  <a:pt x="2528960" y="4571994"/>
                </a:lnTo>
                <a:lnTo>
                  <a:pt x="2476716" y="4571994"/>
                </a:lnTo>
                <a:lnTo>
                  <a:pt x="2916189" y="4132521"/>
                </a:lnTo>
                <a:lnTo>
                  <a:pt x="2445706" y="3662037"/>
                </a:lnTo>
                <a:lnTo>
                  <a:pt x="2388237" y="3662037"/>
                </a:lnTo>
                <a:lnTo>
                  <a:pt x="1917750" y="4132522"/>
                </a:lnTo>
                <a:lnTo>
                  <a:pt x="2357226" y="4571995"/>
                </a:lnTo>
                <a:lnTo>
                  <a:pt x="2304983" y="4571996"/>
                </a:lnTo>
                <a:lnTo>
                  <a:pt x="1891628" y="4158644"/>
                </a:lnTo>
                <a:lnTo>
                  <a:pt x="1478287" y="4571994"/>
                </a:lnTo>
                <a:lnTo>
                  <a:pt x="1426043" y="4571994"/>
                </a:lnTo>
                <a:lnTo>
                  <a:pt x="1865506" y="4132522"/>
                </a:lnTo>
                <a:lnTo>
                  <a:pt x="1395028" y="3662037"/>
                </a:lnTo>
                <a:lnTo>
                  <a:pt x="1337560" y="3662037"/>
                </a:lnTo>
                <a:lnTo>
                  <a:pt x="867065" y="4132523"/>
                </a:lnTo>
                <a:lnTo>
                  <a:pt x="1306545" y="4571995"/>
                </a:lnTo>
                <a:lnTo>
                  <a:pt x="1254301" y="4571995"/>
                </a:lnTo>
                <a:lnTo>
                  <a:pt x="840943" y="4158645"/>
                </a:lnTo>
                <a:lnTo>
                  <a:pt x="427592" y="4571996"/>
                </a:lnTo>
                <a:lnTo>
                  <a:pt x="375348" y="4571996"/>
                </a:lnTo>
                <a:lnTo>
                  <a:pt x="814821" y="4132522"/>
                </a:lnTo>
                <a:lnTo>
                  <a:pt x="344336" y="3662037"/>
                </a:lnTo>
                <a:lnTo>
                  <a:pt x="286868" y="3662037"/>
                </a:lnTo>
                <a:lnTo>
                  <a:pt x="2" y="3948903"/>
                </a:lnTo>
                <a:lnTo>
                  <a:pt x="2" y="3896659"/>
                </a:lnTo>
                <a:lnTo>
                  <a:pt x="258375" y="3638287"/>
                </a:lnTo>
                <a:lnTo>
                  <a:pt x="258375" y="3576075"/>
                </a:lnTo>
                <a:lnTo>
                  <a:pt x="1" y="3317701"/>
                </a:lnTo>
                <a:lnTo>
                  <a:pt x="1" y="3265457"/>
                </a:lnTo>
                <a:lnTo>
                  <a:pt x="285755" y="3551212"/>
                </a:lnTo>
                <a:lnTo>
                  <a:pt x="345449" y="3551212"/>
                </a:lnTo>
                <a:lnTo>
                  <a:pt x="814821" y="3081840"/>
                </a:lnTo>
                <a:lnTo>
                  <a:pt x="343879" y="2610898"/>
                </a:lnTo>
                <a:lnTo>
                  <a:pt x="287325" y="2610898"/>
                </a:lnTo>
                <a:lnTo>
                  <a:pt x="4" y="2898220"/>
                </a:lnTo>
                <a:lnTo>
                  <a:pt x="4" y="2845976"/>
                </a:lnTo>
                <a:lnTo>
                  <a:pt x="258377" y="2587602"/>
                </a:lnTo>
                <a:lnTo>
                  <a:pt x="258377" y="2525395"/>
                </a:lnTo>
                <a:lnTo>
                  <a:pt x="1" y="2267018"/>
                </a:lnTo>
                <a:lnTo>
                  <a:pt x="0" y="2214773"/>
                </a:lnTo>
                <a:lnTo>
                  <a:pt x="285299" y="2500073"/>
                </a:lnTo>
                <a:lnTo>
                  <a:pt x="345906" y="2500073"/>
                </a:lnTo>
                <a:lnTo>
                  <a:pt x="814821" y="2031167"/>
                </a:lnTo>
                <a:lnTo>
                  <a:pt x="341615" y="1557960"/>
                </a:lnTo>
                <a:lnTo>
                  <a:pt x="289591" y="1557960"/>
                </a:lnTo>
                <a:lnTo>
                  <a:pt x="1" y="1847551"/>
                </a:lnTo>
                <a:lnTo>
                  <a:pt x="1" y="1795307"/>
                </a:lnTo>
                <a:lnTo>
                  <a:pt x="258379" y="1536928"/>
                </a:lnTo>
                <a:lnTo>
                  <a:pt x="258379" y="1474723"/>
                </a:lnTo>
                <a:lnTo>
                  <a:pt x="1" y="1216345"/>
                </a:lnTo>
                <a:lnTo>
                  <a:pt x="1" y="1164102"/>
                </a:lnTo>
                <a:lnTo>
                  <a:pt x="283034" y="1447135"/>
                </a:lnTo>
                <a:lnTo>
                  <a:pt x="348172" y="1447135"/>
                </a:lnTo>
                <a:lnTo>
                  <a:pt x="814820" y="980485"/>
                </a:lnTo>
                <a:lnTo>
                  <a:pt x="344400" y="510063"/>
                </a:lnTo>
                <a:lnTo>
                  <a:pt x="286802" y="510063"/>
                </a:lnTo>
                <a:lnTo>
                  <a:pt x="2" y="796868"/>
                </a:lnTo>
                <a:lnTo>
                  <a:pt x="2" y="744627"/>
                </a:lnTo>
                <a:lnTo>
                  <a:pt x="258382" y="486240"/>
                </a:lnTo>
                <a:lnTo>
                  <a:pt x="258382" y="424044"/>
                </a:lnTo>
                <a:lnTo>
                  <a:pt x="2" y="165665"/>
                </a:lnTo>
                <a:lnTo>
                  <a:pt x="2" y="113421"/>
                </a:lnTo>
                <a:lnTo>
                  <a:pt x="285819" y="399238"/>
                </a:lnTo>
                <a:lnTo>
                  <a:pt x="345383" y="399238"/>
                </a:lnTo>
                <a:lnTo>
                  <a:pt x="744619" y="2"/>
                </a:lnTo>
                <a:lnTo>
                  <a:pt x="796863" y="2"/>
                </a:lnTo>
                <a:lnTo>
                  <a:pt x="369206" y="427659"/>
                </a:lnTo>
                <a:lnTo>
                  <a:pt x="369206" y="482625"/>
                </a:lnTo>
                <a:lnTo>
                  <a:pt x="840942" y="954363"/>
                </a:lnTo>
                <a:lnTo>
                  <a:pt x="1309198" y="486115"/>
                </a:lnTo>
                <a:lnTo>
                  <a:pt x="1309198" y="424170"/>
                </a:lnTo>
                <a:lnTo>
                  <a:pt x="885018" y="1"/>
                </a:lnTo>
                <a:lnTo>
                  <a:pt x="937262" y="1"/>
                </a:lnTo>
                <a:lnTo>
                  <a:pt x="1336510" y="399238"/>
                </a:lnTo>
                <a:lnTo>
                  <a:pt x="1396075" y="399238"/>
                </a:lnTo>
                <a:lnTo>
                  <a:pt x="1795305" y="3"/>
                </a:lnTo>
                <a:lnTo>
                  <a:pt x="1847547" y="3"/>
                </a:lnTo>
                <a:lnTo>
                  <a:pt x="1420024" y="427535"/>
                </a:lnTo>
                <a:lnTo>
                  <a:pt x="1420024" y="482750"/>
                </a:lnTo>
                <a:lnTo>
                  <a:pt x="1891628" y="954364"/>
                </a:lnTo>
                <a:lnTo>
                  <a:pt x="2360002" y="485990"/>
                </a:lnTo>
                <a:lnTo>
                  <a:pt x="2360002" y="424295"/>
                </a:lnTo>
                <a:lnTo>
                  <a:pt x="1935703" y="1"/>
                </a:lnTo>
                <a:lnTo>
                  <a:pt x="1987946" y="1"/>
                </a:lnTo>
                <a:lnTo>
                  <a:pt x="2387188" y="399238"/>
                </a:lnTo>
                <a:lnTo>
                  <a:pt x="2446753" y="399238"/>
                </a:lnTo>
                <a:lnTo>
                  <a:pt x="2845989" y="2"/>
                </a:lnTo>
                <a:lnTo>
                  <a:pt x="2898233" y="2"/>
                </a:lnTo>
                <a:lnTo>
                  <a:pt x="2470826" y="427409"/>
                </a:lnTo>
                <a:lnTo>
                  <a:pt x="2470826" y="482876"/>
                </a:lnTo>
                <a:lnTo>
                  <a:pt x="2942310" y="954364"/>
                </a:lnTo>
                <a:lnTo>
                  <a:pt x="3410810" y="485864"/>
                </a:lnTo>
                <a:lnTo>
                  <a:pt x="3410810" y="424421"/>
                </a:lnTo>
                <a:lnTo>
                  <a:pt x="2986387" y="1"/>
                </a:lnTo>
                <a:lnTo>
                  <a:pt x="3038634" y="1"/>
                </a:lnTo>
                <a:lnTo>
                  <a:pt x="3437870" y="399238"/>
                </a:lnTo>
                <a:lnTo>
                  <a:pt x="3497432" y="399238"/>
                </a:lnTo>
                <a:lnTo>
                  <a:pt x="3896671" y="2"/>
                </a:lnTo>
                <a:lnTo>
                  <a:pt x="3948916" y="2"/>
                </a:lnTo>
                <a:lnTo>
                  <a:pt x="3521633" y="427284"/>
                </a:lnTo>
                <a:lnTo>
                  <a:pt x="3521633" y="483002"/>
                </a:lnTo>
                <a:lnTo>
                  <a:pt x="3992992" y="954363"/>
                </a:lnTo>
                <a:lnTo>
                  <a:pt x="4461600" y="485736"/>
                </a:lnTo>
                <a:lnTo>
                  <a:pt x="4461600" y="424545"/>
                </a:lnTo>
                <a:lnTo>
                  <a:pt x="4037073" y="1"/>
                </a:lnTo>
                <a:lnTo>
                  <a:pt x="4089316" y="1"/>
                </a:lnTo>
                <a:lnTo>
                  <a:pt x="4488536" y="399238"/>
                </a:lnTo>
                <a:lnTo>
                  <a:pt x="4548098" y="399238"/>
                </a:lnTo>
                <a:lnTo>
                  <a:pt x="4947332" y="4"/>
                </a:lnTo>
                <a:lnTo>
                  <a:pt x="4999576" y="4"/>
                </a:lnTo>
                <a:lnTo>
                  <a:pt x="4572425" y="427154"/>
                </a:lnTo>
                <a:lnTo>
                  <a:pt x="4572425" y="483127"/>
                </a:lnTo>
                <a:lnTo>
                  <a:pt x="5043657" y="954361"/>
                </a:lnTo>
                <a:lnTo>
                  <a:pt x="5512408" y="485609"/>
                </a:lnTo>
                <a:lnTo>
                  <a:pt x="5512408" y="424676"/>
                </a:lnTo>
                <a:lnTo>
                  <a:pt x="5087732" y="1"/>
                </a:lnTo>
                <a:lnTo>
                  <a:pt x="5139975" y="1"/>
                </a:lnTo>
                <a:lnTo>
                  <a:pt x="5539212" y="399238"/>
                </a:lnTo>
                <a:lnTo>
                  <a:pt x="5598779" y="399238"/>
                </a:lnTo>
                <a:lnTo>
                  <a:pt x="5998015" y="2"/>
                </a:lnTo>
                <a:lnTo>
                  <a:pt x="6050259" y="2"/>
                </a:lnTo>
                <a:lnTo>
                  <a:pt x="5623233" y="427027"/>
                </a:lnTo>
                <a:lnTo>
                  <a:pt x="5623233" y="483258"/>
                </a:lnTo>
                <a:lnTo>
                  <a:pt x="6094336" y="954363"/>
                </a:lnTo>
                <a:lnTo>
                  <a:pt x="6563216" y="485481"/>
                </a:lnTo>
                <a:lnTo>
                  <a:pt x="6563216" y="4247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t>F. Tartarelli</a:t>
            </a:r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t>Cds, 9/Jul/2015</a:t>
            </a:r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427270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F. Tartarelli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Cds, 9/Jul/2015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4395-3044-4223-A0A1-7D73907492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55811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F. Tartarelli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Cds, 9/Jul/2015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4395-3044-4223-A0A1-7D73907492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68206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F. Tartarelli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Cds, 9/Jul/2015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4395-3044-4223-A0A1-7D73907492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9889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52400" y="6356352"/>
            <a:ext cx="2133600" cy="365125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F. Tartarelli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71800" y="6356352"/>
            <a:ext cx="3276600" cy="365125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Cds, 9/Jul/2015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81800" y="6356352"/>
            <a:ext cx="2133600" cy="365125"/>
          </a:xfrm>
        </p:spPr>
        <p:txBody>
          <a:bodyPr/>
          <a:lstStyle/>
          <a:p>
            <a:fld id="{3E654395-3044-4223-A0A1-7D73907492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7" descr="INFN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1295400" cy="8810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608633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F. Tartarelli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Cds, 9/Jul/2015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4395-3044-4223-A0A1-7D73907492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23843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F. Tartarelli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Cds, 9/Jul/2015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4395-3044-4223-A0A1-7D73907492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65250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F. Tartarelli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Cds, 9/Jul/2015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4395-3044-4223-A0A1-7D73907492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35130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F. Tartarelli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Cds, 9/Jul/2015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4395-3044-4223-A0A1-7D73907492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437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t>F. Tartarelli</a:t>
            </a:r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t>Cds, 9/Jul/2015</a:t>
            </a:r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5774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t>F. Tartarelli</a:t>
            </a:r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t>Cds, 9/Jul/2015</a:t>
            </a:r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14" y="6"/>
            <a:ext cx="9143987" cy="4571997"/>
          </a:xfrm>
          <a:custGeom>
            <a:avLst/>
            <a:gdLst/>
            <a:ahLst/>
            <a:cxnLst/>
            <a:rect l="l" t="t" r="r" b="b"/>
            <a:pathLst>
              <a:path w="9143987" h="4571997">
                <a:moveTo>
                  <a:pt x="1" y="4316132"/>
                </a:moveTo>
                <a:lnTo>
                  <a:pt x="255863" y="4571994"/>
                </a:lnTo>
                <a:lnTo>
                  <a:pt x="203619" y="4571994"/>
                </a:lnTo>
                <a:lnTo>
                  <a:pt x="1" y="4368376"/>
                </a:lnTo>
                <a:close/>
                <a:moveTo>
                  <a:pt x="9143985" y="4208793"/>
                </a:moveTo>
                <a:lnTo>
                  <a:pt x="9143985" y="4261037"/>
                </a:lnTo>
                <a:lnTo>
                  <a:pt x="8833027" y="4571996"/>
                </a:lnTo>
                <a:lnTo>
                  <a:pt x="8780783" y="4571996"/>
                </a:lnTo>
                <a:close/>
                <a:moveTo>
                  <a:pt x="8664832" y="4076819"/>
                </a:moveTo>
                <a:lnTo>
                  <a:pt x="8775657" y="4076819"/>
                </a:lnTo>
                <a:lnTo>
                  <a:pt x="8775657" y="4187644"/>
                </a:lnTo>
                <a:lnTo>
                  <a:pt x="8664832" y="4187644"/>
                </a:lnTo>
                <a:close/>
                <a:moveTo>
                  <a:pt x="7614024" y="4076819"/>
                </a:moveTo>
                <a:lnTo>
                  <a:pt x="7724849" y="4076819"/>
                </a:lnTo>
                <a:lnTo>
                  <a:pt x="7724849" y="4187644"/>
                </a:lnTo>
                <a:lnTo>
                  <a:pt x="7614024" y="4187644"/>
                </a:lnTo>
                <a:close/>
                <a:moveTo>
                  <a:pt x="6563216" y="4076819"/>
                </a:moveTo>
                <a:lnTo>
                  <a:pt x="6674041" y="4076819"/>
                </a:lnTo>
                <a:lnTo>
                  <a:pt x="6674041" y="4187644"/>
                </a:lnTo>
                <a:lnTo>
                  <a:pt x="6563216" y="4187644"/>
                </a:lnTo>
                <a:close/>
                <a:moveTo>
                  <a:pt x="5512408" y="4076819"/>
                </a:moveTo>
                <a:lnTo>
                  <a:pt x="5623233" y="4076819"/>
                </a:lnTo>
                <a:lnTo>
                  <a:pt x="5623233" y="4187644"/>
                </a:lnTo>
                <a:lnTo>
                  <a:pt x="5512408" y="4187644"/>
                </a:lnTo>
                <a:close/>
                <a:moveTo>
                  <a:pt x="4461600" y="4076819"/>
                </a:moveTo>
                <a:lnTo>
                  <a:pt x="4572425" y="4076819"/>
                </a:lnTo>
                <a:lnTo>
                  <a:pt x="4572425" y="4187644"/>
                </a:lnTo>
                <a:lnTo>
                  <a:pt x="4461600" y="4187644"/>
                </a:lnTo>
                <a:close/>
                <a:moveTo>
                  <a:pt x="3410793" y="4076819"/>
                </a:moveTo>
                <a:lnTo>
                  <a:pt x="3521618" y="4076819"/>
                </a:lnTo>
                <a:lnTo>
                  <a:pt x="3521618" y="4187644"/>
                </a:lnTo>
                <a:lnTo>
                  <a:pt x="3410793" y="4187644"/>
                </a:lnTo>
                <a:close/>
                <a:moveTo>
                  <a:pt x="2359985" y="4076819"/>
                </a:moveTo>
                <a:lnTo>
                  <a:pt x="2470810" y="4076819"/>
                </a:lnTo>
                <a:lnTo>
                  <a:pt x="2470810" y="4187644"/>
                </a:lnTo>
                <a:lnTo>
                  <a:pt x="2359985" y="4187644"/>
                </a:lnTo>
                <a:close/>
                <a:moveTo>
                  <a:pt x="1309177" y="4076819"/>
                </a:moveTo>
                <a:lnTo>
                  <a:pt x="1420002" y="4076819"/>
                </a:lnTo>
                <a:lnTo>
                  <a:pt x="1420002" y="4187644"/>
                </a:lnTo>
                <a:lnTo>
                  <a:pt x="1309177" y="4187644"/>
                </a:lnTo>
                <a:close/>
                <a:moveTo>
                  <a:pt x="258369" y="4076819"/>
                </a:moveTo>
                <a:lnTo>
                  <a:pt x="369194" y="4076819"/>
                </a:lnTo>
                <a:lnTo>
                  <a:pt x="369194" y="4187644"/>
                </a:lnTo>
                <a:lnTo>
                  <a:pt x="258369" y="4187644"/>
                </a:lnTo>
                <a:close/>
                <a:moveTo>
                  <a:pt x="8139428" y="3551212"/>
                </a:moveTo>
                <a:lnTo>
                  <a:pt x="8250253" y="3551212"/>
                </a:lnTo>
                <a:lnTo>
                  <a:pt x="8250253" y="3662037"/>
                </a:lnTo>
                <a:lnTo>
                  <a:pt x="8139428" y="3662037"/>
                </a:lnTo>
                <a:close/>
                <a:moveTo>
                  <a:pt x="7088620" y="3551212"/>
                </a:moveTo>
                <a:lnTo>
                  <a:pt x="7199445" y="3551212"/>
                </a:lnTo>
                <a:lnTo>
                  <a:pt x="7199445" y="3662037"/>
                </a:lnTo>
                <a:lnTo>
                  <a:pt x="7088620" y="3662037"/>
                </a:lnTo>
                <a:close/>
                <a:moveTo>
                  <a:pt x="6037812" y="3551212"/>
                </a:moveTo>
                <a:lnTo>
                  <a:pt x="6148637" y="3551212"/>
                </a:lnTo>
                <a:lnTo>
                  <a:pt x="6148637" y="3662037"/>
                </a:lnTo>
                <a:lnTo>
                  <a:pt x="6037812" y="3662037"/>
                </a:lnTo>
                <a:close/>
                <a:moveTo>
                  <a:pt x="4987004" y="3551212"/>
                </a:moveTo>
                <a:lnTo>
                  <a:pt x="5097829" y="3551212"/>
                </a:lnTo>
                <a:lnTo>
                  <a:pt x="5097829" y="3662037"/>
                </a:lnTo>
                <a:lnTo>
                  <a:pt x="4987004" y="3662037"/>
                </a:lnTo>
                <a:close/>
                <a:moveTo>
                  <a:pt x="3936204" y="3551212"/>
                </a:moveTo>
                <a:lnTo>
                  <a:pt x="4047028" y="3551212"/>
                </a:lnTo>
                <a:lnTo>
                  <a:pt x="4047028" y="3662037"/>
                </a:lnTo>
                <a:lnTo>
                  <a:pt x="3936204" y="3662037"/>
                </a:lnTo>
                <a:close/>
                <a:moveTo>
                  <a:pt x="2885395" y="3551212"/>
                </a:moveTo>
                <a:lnTo>
                  <a:pt x="2996220" y="3551212"/>
                </a:lnTo>
                <a:lnTo>
                  <a:pt x="2996220" y="3662037"/>
                </a:lnTo>
                <a:lnTo>
                  <a:pt x="2885395" y="3662037"/>
                </a:lnTo>
                <a:close/>
                <a:moveTo>
                  <a:pt x="1834587" y="3551212"/>
                </a:moveTo>
                <a:lnTo>
                  <a:pt x="1945412" y="3551212"/>
                </a:lnTo>
                <a:lnTo>
                  <a:pt x="1945412" y="3662037"/>
                </a:lnTo>
                <a:lnTo>
                  <a:pt x="1834587" y="3662037"/>
                </a:lnTo>
                <a:close/>
                <a:moveTo>
                  <a:pt x="783778" y="3551212"/>
                </a:moveTo>
                <a:lnTo>
                  <a:pt x="894603" y="3551212"/>
                </a:lnTo>
                <a:lnTo>
                  <a:pt x="894603" y="3662037"/>
                </a:lnTo>
                <a:lnTo>
                  <a:pt x="783778" y="3662037"/>
                </a:lnTo>
                <a:close/>
                <a:moveTo>
                  <a:pt x="2942310" y="3107962"/>
                </a:moveTo>
                <a:lnTo>
                  <a:pt x="2470818" y="3579456"/>
                </a:lnTo>
                <a:lnTo>
                  <a:pt x="2470818" y="3634904"/>
                </a:lnTo>
                <a:lnTo>
                  <a:pt x="2942310" y="4106399"/>
                </a:lnTo>
                <a:lnTo>
                  <a:pt x="3410800" y="3637911"/>
                </a:lnTo>
                <a:lnTo>
                  <a:pt x="3410800" y="3576450"/>
                </a:lnTo>
                <a:close/>
                <a:moveTo>
                  <a:pt x="8195700" y="3107962"/>
                </a:moveTo>
                <a:lnTo>
                  <a:pt x="7724849" y="3578813"/>
                </a:lnTo>
                <a:lnTo>
                  <a:pt x="7724849" y="3635545"/>
                </a:lnTo>
                <a:lnTo>
                  <a:pt x="8195702" y="4106398"/>
                </a:lnTo>
                <a:lnTo>
                  <a:pt x="8664832" y="3637268"/>
                </a:lnTo>
                <a:lnTo>
                  <a:pt x="8664832" y="3577094"/>
                </a:lnTo>
                <a:close/>
                <a:moveTo>
                  <a:pt x="5043655" y="3107962"/>
                </a:moveTo>
                <a:lnTo>
                  <a:pt x="4572425" y="3579192"/>
                </a:lnTo>
                <a:lnTo>
                  <a:pt x="4572425" y="3635169"/>
                </a:lnTo>
                <a:lnTo>
                  <a:pt x="5043654" y="4106399"/>
                </a:lnTo>
                <a:lnTo>
                  <a:pt x="5512408" y="3637645"/>
                </a:lnTo>
                <a:lnTo>
                  <a:pt x="5512408" y="3576714"/>
                </a:lnTo>
                <a:close/>
                <a:moveTo>
                  <a:pt x="840943" y="3107962"/>
                </a:moveTo>
                <a:lnTo>
                  <a:pt x="369199" y="3579705"/>
                </a:lnTo>
                <a:lnTo>
                  <a:pt x="369199" y="3634656"/>
                </a:lnTo>
                <a:lnTo>
                  <a:pt x="840943" y="4106401"/>
                </a:lnTo>
                <a:lnTo>
                  <a:pt x="1309186" y="3638165"/>
                </a:lnTo>
                <a:lnTo>
                  <a:pt x="1309186" y="3576196"/>
                </a:lnTo>
                <a:close/>
                <a:moveTo>
                  <a:pt x="3992991" y="3107961"/>
                </a:moveTo>
                <a:lnTo>
                  <a:pt x="3521625" y="3579327"/>
                </a:lnTo>
                <a:lnTo>
                  <a:pt x="3521625" y="3635034"/>
                </a:lnTo>
                <a:lnTo>
                  <a:pt x="3992992" y="4106400"/>
                </a:lnTo>
                <a:lnTo>
                  <a:pt x="4461600" y="3637773"/>
                </a:lnTo>
                <a:lnTo>
                  <a:pt x="4461600" y="3576588"/>
                </a:lnTo>
                <a:close/>
                <a:moveTo>
                  <a:pt x="1891629" y="3107961"/>
                </a:moveTo>
                <a:lnTo>
                  <a:pt x="1420011" y="3579585"/>
                </a:lnTo>
                <a:lnTo>
                  <a:pt x="1420011" y="3634777"/>
                </a:lnTo>
                <a:lnTo>
                  <a:pt x="1891629" y="4106400"/>
                </a:lnTo>
                <a:lnTo>
                  <a:pt x="2359993" y="3638038"/>
                </a:lnTo>
                <a:lnTo>
                  <a:pt x="2359993" y="3576322"/>
                </a:lnTo>
                <a:close/>
                <a:moveTo>
                  <a:pt x="6094336" y="3107961"/>
                </a:moveTo>
                <a:lnTo>
                  <a:pt x="5623233" y="3579064"/>
                </a:lnTo>
                <a:lnTo>
                  <a:pt x="5623233" y="3635295"/>
                </a:lnTo>
                <a:lnTo>
                  <a:pt x="6094336" y="4106399"/>
                </a:lnTo>
                <a:lnTo>
                  <a:pt x="6563216" y="3637520"/>
                </a:lnTo>
                <a:lnTo>
                  <a:pt x="6563216" y="3576841"/>
                </a:lnTo>
                <a:close/>
                <a:moveTo>
                  <a:pt x="7145019" y="3107960"/>
                </a:moveTo>
                <a:lnTo>
                  <a:pt x="6674041" y="3578938"/>
                </a:lnTo>
                <a:lnTo>
                  <a:pt x="6674041" y="3635421"/>
                </a:lnTo>
                <a:lnTo>
                  <a:pt x="7145018" y="4106399"/>
                </a:lnTo>
                <a:lnTo>
                  <a:pt x="7614024" y="3637394"/>
                </a:lnTo>
                <a:lnTo>
                  <a:pt x="7614024" y="3576965"/>
                </a:lnTo>
                <a:close/>
                <a:moveTo>
                  <a:pt x="8664832" y="3027337"/>
                </a:moveTo>
                <a:lnTo>
                  <a:pt x="8775657" y="3027337"/>
                </a:lnTo>
                <a:lnTo>
                  <a:pt x="8775657" y="3138162"/>
                </a:lnTo>
                <a:lnTo>
                  <a:pt x="8664832" y="3138162"/>
                </a:lnTo>
                <a:close/>
                <a:moveTo>
                  <a:pt x="7614024" y="3027337"/>
                </a:moveTo>
                <a:lnTo>
                  <a:pt x="7724849" y="3027337"/>
                </a:lnTo>
                <a:lnTo>
                  <a:pt x="7724849" y="3138162"/>
                </a:lnTo>
                <a:lnTo>
                  <a:pt x="7614024" y="3138162"/>
                </a:lnTo>
                <a:close/>
                <a:moveTo>
                  <a:pt x="6563216" y="3027337"/>
                </a:moveTo>
                <a:lnTo>
                  <a:pt x="6674041" y="3027337"/>
                </a:lnTo>
                <a:lnTo>
                  <a:pt x="6674041" y="3138162"/>
                </a:lnTo>
                <a:lnTo>
                  <a:pt x="6563216" y="3138162"/>
                </a:lnTo>
                <a:close/>
                <a:moveTo>
                  <a:pt x="5512408" y="3027337"/>
                </a:moveTo>
                <a:lnTo>
                  <a:pt x="5623233" y="3027337"/>
                </a:lnTo>
                <a:lnTo>
                  <a:pt x="5623233" y="3138162"/>
                </a:lnTo>
                <a:lnTo>
                  <a:pt x="5512408" y="3138162"/>
                </a:lnTo>
                <a:close/>
                <a:moveTo>
                  <a:pt x="4461600" y="3027337"/>
                </a:moveTo>
                <a:lnTo>
                  <a:pt x="4572425" y="3027337"/>
                </a:lnTo>
                <a:lnTo>
                  <a:pt x="4572425" y="3138162"/>
                </a:lnTo>
                <a:lnTo>
                  <a:pt x="4461600" y="3138162"/>
                </a:lnTo>
                <a:close/>
                <a:moveTo>
                  <a:pt x="3410798" y="3027337"/>
                </a:moveTo>
                <a:lnTo>
                  <a:pt x="3521622" y="3027337"/>
                </a:lnTo>
                <a:lnTo>
                  <a:pt x="3521622" y="3138162"/>
                </a:lnTo>
                <a:lnTo>
                  <a:pt x="3410798" y="3138162"/>
                </a:lnTo>
                <a:close/>
                <a:moveTo>
                  <a:pt x="2359990" y="3027337"/>
                </a:moveTo>
                <a:lnTo>
                  <a:pt x="2470815" y="3027337"/>
                </a:lnTo>
                <a:lnTo>
                  <a:pt x="2470815" y="3138162"/>
                </a:lnTo>
                <a:lnTo>
                  <a:pt x="2359990" y="3138162"/>
                </a:lnTo>
                <a:close/>
                <a:moveTo>
                  <a:pt x="1309183" y="3027337"/>
                </a:moveTo>
                <a:lnTo>
                  <a:pt x="1420008" y="3027337"/>
                </a:lnTo>
                <a:lnTo>
                  <a:pt x="1420008" y="3138162"/>
                </a:lnTo>
                <a:lnTo>
                  <a:pt x="1309183" y="3138162"/>
                </a:lnTo>
                <a:close/>
                <a:moveTo>
                  <a:pt x="258373" y="3027337"/>
                </a:moveTo>
                <a:lnTo>
                  <a:pt x="369197" y="3027337"/>
                </a:lnTo>
                <a:lnTo>
                  <a:pt x="369197" y="3138162"/>
                </a:lnTo>
                <a:lnTo>
                  <a:pt x="258373" y="3138162"/>
                </a:lnTo>
                <a:close/>
                <a:moveTo>
                  <a:pt x="7642081" y="2610898"/>
                </a:moveTo>
                <a:lnTo>
                  <a:pt x="7171142" y="3081837"/>
                </a:lnTo>
                <a:lnTo>
                  <a:pt x="7640516" y="3551212"/>
                </a:lnTo>
                <a:lnTo>
                  <a:pt x="7700206" y="3551212"/>
                </a:lnTo>
                <a:lnTo>
                  <a:pt x="8169578" y="3081840"/>
                </a:lnTo>
                <a:lnTo>
                  <a:pt x="7698636" y="2610898"/>
                </a:lnTo>
                <a:close/>
                <a:moveTo>
                  <a:pt x="6591400" y="2610898"/>
                </a:moveTo>
                <a:lnTo>
                  <a:pt x="6120458" y="3081839"/>
                </a:lnTo>
                <a:lnTo>
                  <a:pt x="6589831" y="3551212"/>
                </a:lnTo>
                <a:lnTo>
                  <a:pt x="6649523" y="3551212"/>
                </a:lnTo>
                <a:lnTo>
                  <a:pt x="7118897" y="3081838"/>
                </a:lnTo>
                <a:lnTo>
                  <a:pt x="6647958" y="2610898"/>
                </a:lnTo>
                <a:close/>
                <a:moveTo>
                  <a:pt x="5540719" y="2610898"/>
                </a:moveTo>
                <a:lnTo>
                  <a:pt x="5069777" y="3081840"/>
                </a:lnTo>
                <a:lnTo>
                  <a:pt x="5539149" y="3551212"/>
                </a:lnTo>
                <a:lnTo>
                  <a:pt x="5598841" y="3551212"/>
                </a:lnTo>
                <a:lnTo>
                  <a:pt x="6068214" y="3081839"/>
                </a:lnTo>
                <a:lnTo>
                  <a:pt x="5597273" y="2610898"/>
                </a:lnTo>
                <a:close/>
                <a:moveTo>
                  <a:pt x="4490037" y="2610898"/>
                </a:moveTo>
                <a:lnTo>
                  <a:pt x="4019113" y="3081839"/>
                </a:lnTo>
                <a:lnTo>
                  <a:pt x="4488468" y="3551212"/>
                </a:lnTo>
                <a:lnTo>
                  <a:pt x="4548161" y="3551212"/>
                </a:lnTo>
                <a:lnTo>
                  <a:pt x="5017533" y="3081840"/>
                </a:lnTo>
                <a:lnTo>
                  <a:pt x="4546591" y="2610898"/>
                </a:lnTo>
                <a:close/>
                <a:moveTo>
                  <a:pt x="3439375" y="2610898"/>
                </a:moveTo>
                <a:lnTo>
                  <a:pt x="2968432" y="3081840"/>
                </a:lnTo>
                <a:lnTo>
                  <a:pt x="3437804" y="3551212"/>
                </a:lnTo>
                <a:lnTo>
                  <a:pt x="3497496" y="3551212"/>
                </a:lnTo>
                <a:lnTo>
                  <a:pt x="3966869" y="3081840"/>
                </a:lnTo>
                <a:lnTo>
                  <a:pt x="3495925" y="2610898"/>
                </a:lnTo>
                <a:close/>
                <a:moveTo>
                  <a:pt x="2388694" y="2610898"/>
                </a:moveTo>
                <a:lnTo>
                  <a:pt x="1917751" y="3081839"/>
                </a:lnTo>
                <a:lnTo>
                  <a:pt x="2387125" y="3551212"/>
                </a:lnTo>
                <a:lnTo>
                  <a:pt x="2446818" y="3551212"/>
                </a:lnTo>
                <a:lnTo>
                  <a:pt x="2916188" y="3081841"/>
                </a:lnTo>
                <a:lnTo>
                  <a:pt x="2445246" y="2610898"/>
                </a:lnTo>
                <a:close/>
                <a:moveTo>
                  <a:pt x="1338016" y="2610898"/>
                </a:moveTo>
                <a:lnTo>
                  <a:pt x="867065" y="3081840"/>
                </a:lnTo>
                <a:lnTo>
                  <a:pt x="1336446" y="3551212"/>
                </a:lnTo>
                <a:lnTo>
                  <a:pt x="1396142" y="3551212"/>
                </a:lnTo>
                <a:lnTo>
                  <a:pt x="1865507" y="3081839"/>
                </a:lnTo>
                <a:lnTo>
                  <a:pt x="1394572" y="2610898"/>
                </a:lnTo>
                <a:close/>
                <a:moveTo>
                  <a:pt x="8139428" y="2500073"/>
                </a:moveTo>
                <a:lnTo>
                  <a:pt x="8250253" y="2500073"/>
                </a:lnTo>
                <a:lnTo>
                  <a:pt x="8250253" y="2610898"/>
                </a:lnTo>
                <a:lnTo>
                  <a:pt x="8139428" y="2610898"/>
                </a:lnTo>
                <a:close/>
                <a:moveTo>
                  <a:pt x="7088620" y="2500073"/>
                </a:moveTo>
                <a:lnTo>
                  <a:pt x="7199445" y="2500073"/>
                </a:lnTo>
                <a:lnTo>
                  <a:pt x="7199445" y="2610898"/>
                </a:lnTo>
                <a:lnTo>
                  <a:pt x="7088620" y="2610898"/>
                </a:lnTo>
                <a:close/>
                <a:moveTo>
                  <a:pt x="6037812" y="2500073"/>
                </a:moveTo>
                <a:lnTo>
                  <a:pt x="6148637" y="2500073"/>
                </a:lnTo>
                <a:lnTo>
                  <a:pt x="6148637" y="2610898"/>
                </a:lnTo>
                <a:lnTo>
                  <a:pt x="6037812" y="2610898"/>
                </a:lnTo>
                <a:close/>
                <a:moveTo>
                  <a:pt x="4987004" y="2500073"/>
                </a:moveTo>
                <a:lnTo>
                  <a:pt x="5097829" y="2500073"/>
                </a:lnTo>
                <a:lnTo>
                  <a:pt x="5097829" y="2610898"/>
                </a:lnTo>
                <a:lnTo>
                  <a:pt x="4987004" y="2610898"/>
                </a:lnTo>
                <a:close/>
                <a:moveTo>
                  <a:pt x="3936207" y="2500073"/>
                </a:moveTo>
                <a:lnTo>
                  <a:pt x="4047031" y="2500073"/>
                </a:lnTo>
                <a:lnTo>
                  <a:pt x="4047031" y="2610898"/>
                </a:lnTo>
                <a:lnTo>
                  <a:pt x="3936207" y="2610898"/>
                </a:lnTo>
                <a:close/>
                <a:moveTo>
                  <a:pt x="2885399" y="2500073"/>
                </a:moveTo>
                <a:lnTo>
                  <a:pt x="2996223" y="2500073"/>
                </a:lnTo>
                <a:lnTo>
                  <a:pt x="2996223" y="2610898"/>
                </a:lnTo>
                <a:lnTo>
                  <a:pt x="2885399" y="2610898"/>
                </a:lnTo>
                <a:close/>
                <a:moveTo>
                  <a:pt x="1834589" y="2500073"/>
                </a:moveTo>
                <a:lnTo>
                  <a:pt x="1945415" y="2500073"/>
                </a:lnTo>
                <a:lnTo>
                  <a:pt x="1945415" y="2610898"/>
                </a:lnTo>
                <a:lnTo>
                  <a:pt x="1834589" y="2610898"/>
                </a:lnTo>
                <a:close/>
                <a:moveTo>
                  <a:pt x="783780" y="2500073"/>
                </a:moveTo>
                <a:lnTo>
                  <a:pt x="894605" y="2500073"/>
                </a:lnTo>
                <a:lnTo>
                  <a:pt x="894605" y="2610898"/>
                </a:lnTo>
                <a:lnTo>
                  <a:pt x="783780" y="2610898"/>
                </a:lnTo>
                <a:close/>
                <a:moveTo>
                  <a:pt x="1891628" y="2057290"/>
                </a:moveTo>
                <a:lnTo>
                  <a:pt x="1420016" y="2528900"/>
                </a:lnTo>
                <a:lnTo>
                  <a:pt x="1420016" y="2584097"/>
                </a:lnTo>
                <a:lnTo>
                  <a:pt x="1891629" y="3055718"/>
                </a:lnTo>
                <a:lnTo>
                  <a:pt x="2359995" y="2587353"/>
                </a:lnTo>
                <a:lnTo>
                  <a:pt x="2359995" y="2525647"/>
                </a:lnTo>
                <a:close/>
                <a:moveTo>
                  <a:pt x="2942310" y="2057290"/>
                </a:moveTo>
                <a:lnTo>
                  <a:pt x="2470820" y="2528772"/>
                </a:lnTo>
                <a:lnTo>
                  <a:pt x="2470820" y="2584228"/>
                </a:lnTo>
                <a:lnTo>
                  <a:pt x="2942310" y="3055719"/>
                </a:lnTo>
                <a:lnTo>
                  <a:pt x="3410803" y="2587227"/>
                </a:lnTo>
                <a:lnTo>
                  <a:pt x="3410803" y="2525772"/>
                </a:lnTo>
                <a:close/>
                <a:moveTo>
                  <a:pt x="3992992" y="2057289"/>
                </a:moveTo>
                <a:lnTo>
                  <a:pt x="3521627" y="2528644"/>
                </a:lnTo>
                <a:lnTo>
                  <a:pt x="3521627" y="2584355"/>
                </a:lnTo>
                <a:lnTo>
                  <a:pt x="3992992" y="3055718"/>
                </a:lnTo>
                <a:lnTo>
                  <a:pt x="4461600" y="2587092"/>
                </a:lnTo>
                <a:lnTo>
                  <a:pt x="4461600" y="2525906"/>
                </a:lnTo>
                <a:close/>
                <a:moveTo>
                  <a:pt x="7145018" y="2057289"/>
                </a:moveTo>
                <a:lnTo>
                  <a:pt x="6674041" y="2528257"/>
                </a:lnTo>
                <a:lnTo>
                  <a:pt x="6674041" y="2584737"/>
                </a:lnTo>
                <a:lnTo>
                  <a:pt x="7145020" y="3055716"/>
                </a:lnTo>
                <a:lnTo>
                  <a:pt x="7614024" y="2586712"/>
                </a:lnTo>
                <a:lnTo>
                  <a:pt x="7614024" y="2526286"/>
                </a:lnTo>
                <a:close/>
                <a:moveTo>
                  <a:pt x="5043655" y="2057288"/>
                </a:moveTo>
                <a:lnTo>
                  <a:pt x="4572425" y="2528510"/>
                </a:lnTo>
                <a:lnTo>
                  <a:pt x="4572425" y="2584487"/>
                </a:lnTo>
                <a:lnTo>
                  <a:pt x="5043655" y="3055718"/>
                </a:lnTo>
                <a:lnTo>
                  <a:pt x="5512408" y="2586964"/>
                </a:lnTo>
                <a:lnTo>
                  <a:pt x="5512408" y="2526033"/>
                </a:lnTo>
                <a:close/>
                <a:moveTo>
                  <a:pt x="840943" y="2057288"/>
                </a:moveTo>
                <a:lnTo>
                  <a:pt x="369202" y="2529021"/>
                </a:lnTo>
                <a:lnTo>
                  <a:pt x="369202" y="2583976"/>
                </a:lnTo>
                <a:lnTo>
                  <a:pt x="840943" y="3055718"/>
                </a:lnTo>
                <a:lnTo>
                  <a:pt x="1309190" y="2587479"/>
                </a:lnTo>
                <a:lnTo>
                  <a:pt x="1309190" y="2525518"/>
                </a:lnTo>
                <a:close/>
                <a:moveTo>
                  <a:pt x="8195701" y="2057287"/>
                </a:moveTo>
                <a:lnTo>
                  <a:pt x="7724849" y="2528130"/>
                </a:lnTo>
                <a:lnTo>
                  <a:pt x="7724849" y="2584867"/>
                </a:lnTo>
                <a:lnTo>
                  <a:pt x="8195700" y="3055717"/>
                </a:lnTo>
                <a:lnTo>
                  <a:pt x="8664832" y="2586585"/>
                </a:lnTo>
                <a:lnTo>
                  <a:pt x="8664832" y="2526410"/>
                </a:lnTo>
                <a:close/>
                <a:moveTo>
                  <a:pt x="6094339" y="2057287"/>
                </a:moveTo>
                <a:lnTo>
                  <a:pt x="5623233" y="2528385"/>
                </a:lnTo>
                <a:lnTo>
                  <a:pt x="5623233" y="2584613"/>
                </a:lnTo>
                <a:lnTo>
                  <a:pt x="6094336" y="3055717"/>
                </a:lnTo>
                <a:lnTo>
                  <a:pt x="6563216" y="2586838"/>
                </a:lnTo>
                <a:lnTo>
                  <a:pt x="6563216" y="2526156"/>
                </a:lnTo>
                <a:close/>
                <a:moveTo>
                  <a:pt x="1309181" y="1973451"/>
                </a:moveTo>
                <a:lnTo>
                  <a:pt x="1420005" y="1973451"/>
                </a:lnTo>
                <a:lnTo>
                  <a:pt x="1420005" y="2084276"/>
                </a:lnTo>
                <a:lnTo>
                  <a:pt x="1309181" y="2084276"/>
                </a:lnTo>
                <a:close/>
                <a:moveTo>
                  <a:pt x="258371" y="1973451"/>
                </a:moveTo>
                <a:lnTo>
                  <a:pt x="369196" y="1973451"/>
                </a:lnTo>
                <a:lnTo>
                  <a:pt x="369196" y="2084276"/>
                </a:lnTo>
                <a:lnTo>
                  <a:pt x="258371" y="2084276"/>
                </a:lnTo>
                <a:close/>
                <a:moveTo>
                  <a:pt x="3410796" y="1973451"/>
                </a:moveTo>
                <a:lnTo>
                  <a:pt x="3521621" y="1973451"/>
                </a:lnTo>
                <a:lnTo>
                  <a:pt x="3521621" y="2084276"/>
                </a:lnTo>
                <a:lnTo>
                  <a:pt x="3410796" y="2084276"/>
                </a:lnTo>
                <a:close/>
                <a:moveTo>
                  <a:pt x="2359988" y="1973451"/>
                </a:moveTo>
                <a:lnTo>
                  <a:pt x="2470813" y="1973451"/>
                </a:lnTo>
                <a:lnTo>
                  <a:pt x="2470813" y="2084276"/>
                </a:lnTo>
                <a:lnTo>
                  <a:pt x="2359988" y="2084276"/>
                </a:lnTo>
                <a:close/>
                <a:moveTo>
                  <a:pt x="4461600" y="1973451"/>
                </a:moveTo>
                <a:lnTo>
                  <a:pt x="4572425" y="1973451"/>
                </a:lnTo>
                <a:lnTo>
                  <a:pt x="4572425" y="2084276"/>
                </a:lnTo>
                <a:lnTo>
                  <a:pt x="4461600" y="2084276"/>
                </a:lnTo>
                <a:close/>
                <a:moveTo>
                  <a:pt x="6563216" y="1973451"/>
                </a:moveTo>
                <a:lnTo>
                  <a:pt x="6674041" y="1973451"/>
                </a:lnTo>
                <a:lnTo>
                  <a:pt x="6674041" y="2084276"/>
                </a:lnTo>
                <a:lnTo>
                  <a:pt x="6563216" y="2084276"/>
                </a:lnTo>
                <a:close/>
                <a:moveTo>
                  <a:pt x="5512408" y="1973451"/>
                </a:moveTo>
                <a:lnTo>
                  <a:pt x="5623233" y="1973451"/>
                </a:lnTo>
                <a:lnTo>
                  <a:pt x="5623233" y="2084276"/>
                </a:lnTo>
                <a:lnTo>
                  <a:pt x="5512408" y="2084276"/>
                </a:lnTo>
                <a:close/>
                <a:moveTo>
                  <a:pt x="8664832" y="1973450"/>
                </a:moveTo>
                <a:lnTo>
                  <a:pt x="8775657" y="1973450"/>
                </a:lnTo>
                <a:lnTo>
                  <a:pt x="8775657" y="2084275"/>
                </a:lnTo>
                <a:lnTo>
                  <a:pt x="8664832" y="2084275"/>
                </a:lnTo>
                <a:close/>
                <a:moveTo>
                  <a:pt x="7614024" y="1973450"/>
                </a:moveTo>
                <a:lnTo>
                  <a:pt x="7724849" y="1973450"/>
                </a:lnTo>
                <a:lnTo>
                  <a:pt x="7724849" y="2084275"/>
                </a:lnTo>
                <a:lnTo>
                  <a:pt x="7614024" y="2084275"/>
                </a:lnTo>
                <a:close/>
                <a:moveTo>
                  <a:pt x="1340281" y="1557960"/>
                </a:moveTo>
                <a:lnTo>
                  <a:pt x="867065" y="2031167"/>
                </a:lnTo>
                <a:lnTo>
                  <a:pt x="1335989" y="2500073"/>
                </a:lnTo>
                <a:lnTo>
                  <a:pt x="1396599" y="2500073"/>
                </a:lnTo>
                <a:lnTo>
                  <a:pt x="1865505" y="2031168"/>
                </a:lnTo>
                <a:lnTo>
                  <a:pt x="1392304" y="1557960"/>
                </a:lnTo>
                <a:close/>
                <a:moveTo>
                  <a:pt x="3441642" y="1557959"/>
                </a:moveTo>
                <a:lnTo>
                  <a:pt x="2968432" y="2031168"/>
                </a:lnTo>
                <a:lnTo>
                  <a:pt x="3437347" y="2500073"/>
                </a:lnTo>
                <a:lnTo>
                  <a:pt x="3497954" y="2500073"/>
                </a:lnTo>
                <a:lnTo>
                  <a:pt x="3966871" y="2031167"/>
                </a:lnTo>
                <a:lnTo>
                  <a:pt x="3493660" y="1557959"/>
                </a:lnTo>
                <a:close/>
                <a:moveTo>
                  <a:pt x="2390960" y="1557959"/>
                </a:moveTo>
                <a:lnTo>
                  <a:pt x="1917749" y="2031168"/>
                </a:lnTo>
                <a:lnTo>
                  <a:pt x="2386666" y="2500073"/>
                </a:lnTo>
                <a:lnTo>
                  <a:pt x="2447276" y="2500073"/>
                </a:lnTo>
                <a:lnTo>
                  <a:pt x="2916188" y="2031168"/>
                </a:lnTo>
                <a:lnTo>
                  <a:pt x="2442982" y="1557959"/>
                </a:lnTo>
                <a:close/>
                <a:moveTo>
                  <a:pt x="5542984" y="1557959"/>
                </a:moveTo>
                <a:lnTo>
                  <a:pt x="5069777" y="2031166"/>
                </a:lnTo>
                <a:lnTo>
                  <a:pt x="5538692" y="2500073"/>
                </a:lnTo>
                <a:lnTo>
                  <a:pt x="5599300" y="2500073"/>
                </a:lnTo>
                <a:lnTo>
                  <a:pt x="6068216" y="2031165"/>
                </a:lnTo>
                <a:lnTo>
                  <a:pt x="5595011" y="1557959"/>
                </a:lnTo>
                <a:close/>
                <a:moveTo>
                  <a:pt x="4492304" y="1557959"/>
                </a:moveTo>
                <a:lnTo>
                  <a:pt x="4019114" y="2031167"/>
                </a:lnTo>
                <a:lnTo>
                  <a:pt x="4488010" y="2500073"/>
                </a:lnTo>
                <a:lnTo>
                  <a:pt x="4548618" y="2500073"/>
                </a:lnTo>
                <a:lnTo>
                  <a:pt x="5017533" y="2031166"/>
                </a:lnTo>
                <a:lnTo>
                  <a:pt x="4544326" y="1557959"/>
                </a:lnTo>
                <a:close/>
                <a:moveTo>
                  <a:pt x="7644348" y="1557959"/>
                </a:moveTo>
                <a:lnTo>
                  <a:pt x="7171139" y="2031167"/>
                </a:lnTo>
                <a:lnTo>
                  <a:pt x="7640054" y="2500073"/>
                </a:lnTo>
                <a:lnTo>
                  <a:pt x="7700663" y="2500073"/>
                </a:lnTo>
                <a:lnTo>
                  <a:pt x="8169579" y="2031166"/>
                </a:lnTo>
                <a:lnTo>
                  <a:pt x="7696373" y="1557959"/>
                </a:lnTo>
                <a:close/>
                <a:moveTo>
                  <a:pt x="6593666" y="1557959"/>
                </a:moveTo>
                <a:lnTo>
                  <a:pt x="6120461" y="2031165"/>
                </a:lnTo>
                <a:lnTo>
                  <a:pt x="6589377" y="2500073"/>
                </a:lnTo>
                <a:lnTo>
                  <a:pt x="6649981" y="2500073"/>
                </a:lnTo>
                <a:lnTo>
                  <a:pt x="7118896" y="2031167"/>
                </a:lnTo>
                <a:lnTo>
                  <a:pt x="6645688" y="1557959"/>
                </a:lnTo>
                <a:close/>
                <a:moveTo>
                  <a:pt x="783783" y="1447135"/>
                </a:moveTo>
                <a:lnTo>
                  <a:pt x="894607" y="1447135"/>
                </a:lnTo>
                <a:lnTo>
                  <a:pt x="894607" y="1557960"/>
                </a:lnTo>
                <a:lnTo>
                  <a:pt x="783783" y="1557960"/>
                </a:lnTo>
                <a:close/>
                <a:moveTo>
                  <a:pt x="3936210" y="1447134"/>
                </a:moveTo>
                <a:lnTo>
                  <a:pt x="4047034" y="1447134"/>
                </a:lnTo>
                <a:lnTo>
                  <a:pt x="4047034" y="1557959"/>
                </a:lnTo>
                <a:lnTo>
                  <a:pt x="3936210" y="1557959"/>
                </a:lnTo>
                <a:close/>
                <a:moveTo>
                  <a:pt x="2885402" y="1447134"/>
                </a:moveTo>
                <a:lnTo>
                  <a:pt x="2996226" y="1447134"/>
                </a:lnTo>
                <a:lnTo>
                  <a:pt x="2996226" y="1557959"/>
                </a:lnTo>
                <a:lnTo>
                  <a:pt x="2885402" y="1557959"/>
                </a:lnTo>
                <a:close/>
                <a:moveTo>
                  <a:pt x="1834592" y="1447134"/>
                </a:moveTo>
                <a:lnTo>
                  <a:pt x="1945417" y="1447134"/>
                </a:lnTo>
                <a:lnTo>
                  <a:pt x="1945417" y="1557959"/>
                </a:lnTo>
                <a:lnTo>
                  <a:pt x="1834592" y="1557959"/>
                </a:lnTo>
                <a:close/>
                <a:moveTo>
                  <a:pt x="6037812" y="1447134"/>
                </a:moveTo>
                <a:lnTo>
                  <a:pt x="6148637" y="1447134"/>
                </a:lnTo>
                <a:lnTo>
                  <a:pt x="6148637" y="1557959"/>
                </a:lnTo>
                <a:lnTo>
                  <a:pt x="6037812" y="1557959"/>
                </a:lnTo>
                <a:close/>
                <a:moveTo>
                  <a:pt x="4987004" y="1447134"/>
                </a:moveTo>
                <a:lnTo>
                  <a:pt x="5097829" y="1447134"/>
                </a:lnTo>
                <a:lnTo>
                  <a:pt x="5097829" y="1557959"/>
                </a:lnTo>
                <a:lnTo>
                  <a:pt x="4987004" y="1557959"/>
                </a:lnTo>
                <a:close/>
                <a:moveTo>
                  <a:pt x="8139428" y="1447134"/>
                </a:moveTo>
                <a:lnTo>
                  <a:pt x="8250253" y="1447134"/>
                </a:lnTo>
                <a:lnTo>
                  <a:pt x="8250253" y="1557959"/>
                </a:lnTo>
                <a:lnTo>
                  <a:pt x="8139428" y="1557959"/>
                </a:lnTo>
                <a:close/>
                <a:moveTo>
                  <a:pt x="7088620" y="1447134"/>
                </a:moveTo>
                <a:lnTo>
                  <a:pt x="7199445" y="1447134"/>
                </a:lnTo>
                <a:lnTo>
                  <a:pt x="7199445" y="1557959"/>
                </a:lnTo>
                <a:lnTo>
                  <a:pt x="7088620" y="1557959"/>
                </a:lnTo>
                <a:close/>
                <a:moveTo>
                  <a:pt x="2942311" y="1006606"/>
                </a:moveTo>
                <a:lnTo>
                  <a:pt x="2470823" y="1478096"/>
                </a:lnTo>
                <a:lnTo>
                  <a:pt x="2470823" y="1533557"/>
                </a:lnTo>
                <a:lnTo>
                  <a:pt x="2942310" y="2005046"/>
                </a:lnTo>
                <a:lnTo>
                  <a:pt x="3410807" y="1536551"/>
                </a:lnTo>
                <a:lnTo>
                  <a:pt x="3410807" y="1475102"/>
                </a:lnTo>
                <a:close/>
                <a:moveTo>
                  <a:pt x="1891628" y="1006606"/>
                </a:moveTo>
                <a:lnTo>
                  <a:pt x="1420020" y="1478222"/>
                </a:lnTo>
                <a:lnTo>
                  <a:pt x="1420020" y="1533430"/>
                </a:lnTo>
                <a:lnTo>
                  <a:pt x="1891628" y="2005046"/>
                </a:lnTo>
                <a:lnTo>
                  <a:pt x="2359999" y="1536677"/>
                </a:lnTo>
                <a:lnTo>
                  <a:pt x="2359999" y="1474976"/>
                </a:lnTo>
                <a:close/>
                <a:moveTo>
                  <a:pt x="840942" y="1006606"/>
                </a:moveTo>
                <a:lnTo>
                  <a:pt x="369204" y="1478346"/>
                </a:lnTo>
                <a:lnTo>
                  <a:pt x="369204" y="1533304"/>
                </a:lnTo>
                <a:lnTo>
                  <a:pt x="840943" y="2005045"/>
                </a:lnTo>
                <a:lnTo>
                  <a:pt x="1309193" y="1536802"/>
                </a:lnTo>
                <a:lnTo>
                  <a:pt x="1309193" y="1474850"/>
                </a:lnTo>
                <a:close/>
                <a:moveTo>
                  <a:pt x="3992992" y="1006606"/>
                </a:moveTo>
                <a:lnTo>
                  <a:pt x="3521631" y="1477968"/>
                </a:lnTo>
                <a:lnTo>
                  <a:pt x="3521631" y="1533684"/>
                </a:lnTo>
                <a:lnTo>
                  <a:pt x="3992992" y="2005046"/>
                </a:lnTo>
                <a:lnTo>
                  <a:pt x="4461600" y="1536420"/>
                </a:lnTo>
                <a:lnTo>
                  <a:pt x="4461600" y="1475233"/>
                </a:lnTo>
                <a:close/>
                <a:moveTo>
                  <a:pt x="6094336" y="1006605"/>
                </a:moveTo>
                <a:lnTo>
                  <a:pt x="5623233" y="1477710"/>
                </a:lnTo>
                <a:lnTo>
                  <a:pt x="5623233" y="1533937"/>
                </a:lnTo>
                <a:lnTo>
                  <a:pt x="6094338" y="2005043"/>
                </a:lnTo>
                <a:lnTo>
                  <a:pt x="6563216" y="1536165"/>
                </a:lnTo>
                <a:lnTo>
                  <a:pt x="6563216" y="1475486"/>
                </a:lnTo>
                <a:close/>
                <a:moveTo>
                  <a:pt x="7145020" y="1006604"/>
                </a:moveTo>
                <a:lnTo>
                  <a:pt x="6674041" y="1477584"/>
                </a:lnTo>
                <a:lnTo>
                  <a:pt x="6674041" y="1534069"/>
                </a:lnTo>
                <a:lnTo>
                  <a:pt x="7145018" y="2005045"/>
                </a:lnTo>
                <a:lnTo>
                  <a:pt x="7614024" y="1536039"/>
                </a:lnTo>
                <a:lnTo>
                  <a:pt x="7614024" y="1475610"/>
                </a:lnTo>
                <a:close/>
                <a:moveTo>
                  <a:pt x="8195701" y="1006604"/>
                </a:moveTo>
                <a:lnTo>
                  <a:pt x="7724849" y="1477457"/>
                </a:lnTo>
                <a:lnTo>
                  <a:pt x="7724849" y="1534190"/>
                </a:lnTo>
                <a:lnTo>
                  <a:pt x="8195702" y="2005044"/>
                </a:lnTo>
                <a:lnTo>
                  <a:pt x="8664832" y="1535914"/>
                </a:lnTo>
                <a:lnTo>
                  <a:pt x="8664832" y="1475735"/>
                </a:lnTo>
                <a:close/>
                <a:moveTo>
                  <a:pt x="5043657" y="1006604"/>
                </a:moveTo>
                <a:lnTo>
                  <a:pt x="4572425" y="1477838"/>
                </a:lnTo>
                <a:lnTo>
                  <a:pt x="4572425" y="1533814"/>
                </a:lnTo>
                <a:lnTo>
                  <a:pt x="5043655" y="2005045"/>
                </a:lnTo>
                <a:lnTo>
                  <a:pt x="5512408" y="1536292"/>
                </a:lnTo>
                <a:lnTo>
                  <a:pt x="5512408" y="1475356"/>
                </a:lnTo>
                <a:close/>
                <a:moveTo>
                  <a:pt x="2359987" y="922636"/>
                </a:moveTo>
                <a:lnTo>
                  <a:pt x="2470812" y="922636"/>
                </a:lnTo>
                <a:lnTo>
                  <a:pt x="2470812" y="1033461"/>
                </a:lnTo>
                <a:lnTo>
                  <a:pt x="2359987" y="1033461"/>
                </a:lnTo>
                <a:close/>
                <a:moveTo>
                  <a:pt x="1309178" y="922636"/>
                </a:moveTo>
                <a:lnTo>
                  <a:pt x="1420004" y="922636"/>
                </a:lnTo>
                <a:lnTo>
                  <a:pt x="1420004" y="1033461"/>
                </a:lnTo>
                <a:lnTo>
                  <a:pt x="1309178" y="1033461"/>
                </a:lnTo>
                <a:close/>
                <a:moveTo>
                  <a:pt x="258370" y="922636"/>
                </a:moveTo>
                <a:lnTo>
                  <a:pt x="369195" y="922636"/>
                </a:lnTo>
                <a:lnTo>
                  <a:pt x="369195" y="1033461"/>
                </a:lnTo>
                <a:lnTo>
                  <a:pt x="258370" y="1033461"/>
                </a:lnTo>
                <a:close/>
                <a:moveTo>
                  <a:pt x="4461600" y="922636"/>
                </a:moveTo>
                <a:lnTo>
                  <a:pt x="4572425" y="922636"/>
                </a:lnTo>
                <a:lnTo>
                  <a:pt x="4572425" y="1033461"/>
                </a:lnTo>
                <a:lnTo>
                  <a:pt x="4461600" y="1033461"/>
                </a:lnTo>
                <a:close/>
                <a:moveTo>
                  <a:pt x="3410794" y="922636"/>
                </a:moveTo>
                <a:lnTo>
                  <a:pt x="3521620" y="922636"/>
                </a:lnTo>
                <a:lnTo>
                  <a:pt x="3521620" y="1033461"/>
                </a:lnTo>
                <a:lnTo>
                  <a:pt x="3410794" y="1033461"/>
                </a:lnTo>
                <a:close/>
                <a:moveTo>
                  <a:pt x="7614024" y="922636"/>
                </a:moveTo>
                <a:lnTo>
                  <a:pt x="7724849" y="922636"/>
                </a:lnTo>
                <a:lnTo>
                  <a:pt x="7724849" y="1033461"/>
                </a:lnTo>
                <a:lnTo>
                  <a:pt x="7614024" y="1033461"/>
                </a:lnTo>
                <a:close/>
                <a:moveTo>
                  <a:pt x="6563216" y="922636"/>
                </a:moveTo>
                <a:lnTo>
                  <a:pt x="6674041" y="922636"/>
                </a:lnTo>
                <a:lnTo>
                  <a:pt x="6674041" y="1033461"/>
                </a:lnTo>
                <a:lnTo>
                  <a:pt x="6563216" y="1033461"/>
                </a:lnTo>
                <a:close/>
                <a:moveTo>
                  <a:pt x="5512408" y="922636"/>
                </a:moveTo>
                <a:lnTo>
                  <a:pt x="5623233" y="922636"/>
                </a:lnTo>
                <a:lnTo>
                  <a:pt x="5623233" y="1033461"/>
                </a:lnTo>
                <a:lnTo>
                  <a:pt x="5512408" y="1033461"/>
                </a:lnTo>
                <a:close/>
                <a:moveTo>
                  <a:pt x="8664832" y="922635"/>
                </a:moveTo>
                <a:lnTo>
                  <a:pt x="8775657" y="922635"/>
                </a:lnTo>
                <a:lnTo>
                  <a:pt x="8775657" y="1033460"/>
                </a:lnTo>
                <a:lnTo>
                  <a:pt x="8664832" y="1033460"/>
                </a:lnTo>
                <a:close/>
                <a:moveTo>
                  <a:pt x="1337494" y="510063"/>
                </a:moveTo>
                <a:lnTo>
                  <a:pt x="867064" y="980485"/>
                </a:lnTo>
                <a:lnTo>
                  <a:pt x="1333721" y="1447135"/>
                </a:lnTo>
                <a:lnTo>
                  <a:pt x="1398862" y="1447135"/>
                </a:lnTo>
                <a:lnTo>
                  <a:pt x="1865505" y="980485"/>
                </a:lnTo>
                <a:lnTo>
                  <a:pt x="1395091" y="510063"/>
                </a:lnTo>
                <a:close/>
                <a:moveTo>
                  <a:pt x="2388172" y="510063"/>
                </a:moveTo>
                <a:lnTo>
                  <a:pt x="1917749" y="980485"/>
                </a:lnTo>
                <a:lnTo>
                  <a:pt x="2384400" y="1447135"/>
                </a:lnTo>
                <a:lnTo>
                  <a:pt x="2449540" y="1447135"/>
                </a:lnTo>
                <a:lnTo>
                  <a:pt x="2916188" y="980485"/>
                </a:lnTo>
                <a:lnTo>
                  <a:pt x="2445768" y="510063"/>
                </a:lnTo>
                <a:close/>
                <a:moveTo>
                  <a:pt x="3438854" y="510063"/>
                </a:moveTo>
                <a:lnTo>
                  <a:pt x="2968432" y="980485"/>
                </a:lnTo>
                <a:lnTo>
                  <a:pt x="3435082" y="1447134"/>
                </a:lnTo>
                <a:lnTo>
                  <a:pt x="3500221" y="1447134"/>
                </a:lnTo>
                <a:lnTo>
                  <a:pt x="3966871" y="980485"/>
                </a:lnTo>
                <a:lnTo>
                  <a:pt x="3496446" y="510063"/>
                </a:lnTo>
                <a:close/>
                <a:moveTo>
                  <a:pt x="4489516" y="510063"/>
                </a:moveTo>
                <a:lnTo>
                  <a:pt x="4019114" y="980485"/>
                </a:lnTo>
                <a:lnTo>
                  <a:pt x="4485745" y="1447134"/>
                </a:lnTo>
                <a:lnTo>
                  <a:pt x="4550885" y="1447134"/>
                </a:lnTo>
                <a:lnTo>
                  <a:pt x="5017536" y="980482"/>
                </a:lnTo>
                <a:lnTo>
                  <a:pt x="4547117" y="510063"/>
                </a:lnTo>
                <a:close/>
                <a:moveTo>
                  <a:pt x="5540197" y="510063"/>
                </a:moveTo>
                <a:lnTo>
                  <a:pt x="5069779" y="980483"/>
                </a:lnTo>
                <a:lnTo>
                  <a:pt x="5536430" y="1447134"/>
                </a:lnTo>
                <a:lnTo>
                  <a:pt x="5601565" y="1447134"/>
                </a:lnTo>
                <a:lnTo>
                  <a:pt x="6068214" y="980484"/>
                </a:lnTo>
                <a:lnTo>
                  <a:pt x="5597794" y="510063"/>
                </a:lnTo>
                <a:close/>
                <a:moveTo>
                  <a:pt x="6590878" y="510062"/>
                </a:moveTo>
                <a:lnTo>
                  <a:pt x="6120457" y="980484"/>
                </a:lnTo>
                <a:lnTo>
                  <a:pt x="6587106" y="1447134"/>
                </a:lnTo>
                <a:lnTo>
                  <a:pt x="6652247" y="1447134"/>
                </a:lnTo>
                <a:lnTo>
                  <a:pt x="7118898" y="980483"/>
                </a:lnTo>
                <a:lnTo>
                  <a:pt x="6648479" y="510062"/>
                </a:lnTo>
                <a:close/>
                <a:moveTo>
                  <a:pt x="7641560" y="510062"/>
                </a:moveTo>
                <a:lnTo>
                  <a:pt x="7171142" y="980482"/>
                </a:lnTo>
                <a:lnTo>
                  <a:pt x="7637793" y="1447134"/>
                </a:lnTo>
                <a:lnTo>
                  <a:pt x="7702929" y="1447134"/>
                </a:lnTo>
                <a:lnTo>
                  <a:pt x="8169579" y="980483"/>
                </a:lnTo>
                <a:lnTo>
                  <a:pt x="7699160" y="510062"/>
                </a:lnTo>
                <a:close/>
                <a:moveTo>
                  <a:pt x="783785" y="399238"/>
                </a:moveTo>
                <a:lnTo>
                  <a:pt x="894609" y="399238"/>
                </a:lnTo>
                <a:lnTo>
                  <a:pt x="894609" y="510063"/>
                </a:lnTo>
                <a:lnTo>
                  <a:pt x="783785" y="510063"/>
                </a:lnTo>
                <a:close/>
                <a:moveTo>
                  <a:pt x="1834594" y="399238"/>
                </a:moveTo>
                <a:lnTo>
                  <a:pt x="1945420" y="399238"/>
                </a:lnTo>
                <a:lnTo>
                  <a:pt x="1945420" y="510063"/>
                </a:lnTo>
                <a:lnTo>
                  <a:pt x="1834594" y="510063"/>
                </a:lnTo>
                <a:close/>
                <a:moveTo>
                  <a:pt x="3936212" y="399238"/>
                </a:moveTo>
                <a:lnTo>
                  <a:pt x="4047037" y="399238"/>
                </a:lnTo>
                <a:lnTo>
                  <a:pt x="4047037" y="510063"/>
                </a:lnTo>
                <a:lnTo>
                  <a:pt x="3936212" y="510063"/>
                </a:lnTo>
                <a:close/>
                <a:moveTo>
                  <a:pt x="2885405" y="399238"/>
                </a:moveTo>
                <a:lnTo>
                  <a:pt x="2996229" y="399238"/>
                </a:lnTo>
                <a:lnTo>
                  <a:pt x="2996229" y="510063"/>
                </a:lnTo>
                <a:lnTo>
                  <a:pt x="2885405" y="510063"/>
                </a:lnTo>
                <a:close/>
                <a:moveTo>
                  <a:pt x="4987004" y="399238"/>
                </a:moveTo>
                <a:lnTo>
                  <a:pt x="5097829" y="399238"/>
                </a:lnTo>
                <a:lnTo>
                  <a:pt x="5097829" y="510063"/>
                </a:lnTo>
                <a:lnTo>
                  <a:pt x="4987004" y="510063"/>
                </a:lnTo>
                <a:close/>
                <a:moveTo>
                  <a:pt x="6037812" y="399238"/>
                </a:moveTo>
                <a:lnTo>
                  <a:pt x="6148637" y="399238"/>
                </a:lnTo>
                <a:lnTo>
                  <a:pt x="6148637" y="510062"/>
                </a:lnTo>
                <a:lnTo>
                  <a:pt x="6037812" y="510062"/>
                </a:lnTo>
                <a:close/>
                <a:moveTo>
                  <a:pt x="7088620" y="399237"/>
                </a:moveTo>
                <a:lnTo>
                  <a:pt x="7199445" y="399237"/>
                </a:lnTo>
                <a:lnTo>
                  <a:pt x="7199445" y="510062"/>
                </a:lnTo>
                <a:lnTo>
                  <a:pt x="7088620" y="510062"/>
                </a:lnTo>
                <a:close/>
                <a:moveTo>
                  <a:pt x="8139428" y="399237"/>
                </a:moveTo>
                <a:lnTo>
                  <a:pt x="8250253" y="399237"/>
                </a:lnTo>
                <a:lnTo>
                  <a:pt x="8250253" y="510062"/>
                </a:lnTo>
                <a:lnTo>
                  <a:pt x="8139428" y="510062"/>
                </a:lnTo>
                <a:close/>
                <a:moveTo>
                  <a:pt x="6138416" y="0"/>
                </a:moveTo>
                <a:lnTo>
                  <a:pt x="6190660" y="0"/>
                </a:lnTo>
                <a:lnTo>
                  <a:pt x="6589898" y="399238"/>
                </a:lnTo>
                <a:lnTo>
                  <a:pt x="6649459" y="399238"/>
                </a:lnTo>
                <a:lnTo>
                  <a:pt x="7048695" y="2"/>
                </a:lnTo>
                <a:lnTo>
                  <a:pt x="7100939" y="2"/>
                </a:lnTo>
                <a:lnTo>
                  <a:pt x="6674041" y="426899"/>
                </a:lnTo>
                <a:lnTo>
                  <a:pt x="6674041" y="483380"/>
                </a:lnTo>
                <a:lnTo>
                  <a:pt x="7145020" y="954361"/>
                </a:lnTo>
                <a:lnTo>
                  <a:pt x="7614024" y="485355"/>
                </a:lnTo>
                <a:lnTo>
                  <a:pt x="7614024" y="424926"/>
                </a:lnTo>
                <a:lnTo>
                  <a:pt x="7189097" y="1"/>
                </a:lnTo>
                <a:lnTo>
                  <a:pt x="7241340" y="1"/>
                </a:lnTo>
                <a:lnTo>
                  <a:pt x="7640577" y="399237"/>
                </a:lnTo>
                <a:lnTo>
                  <a:pt x="7700142" y="399237"/>
                </a:lnTo>
                <a:lnTo>
                  <a:pt x="8099378" y="1"/>
                </a:lnTo>
                <a:lnTo>
                  <a:pt x="8151622" y="1"/>
                </a:lnTo>
                <a:lnTo>
                  <a:pt x="7724849" y="426774"/>
                </a:lnTo>
                <a:lnTo>
                  <a:pt x="7724849" y="483509"/>
                </a:lnTo>
                <a:lnTo>
                  <a:pt x="8195700" y="954363"/>
                </a:lnTo>
                <a:lnTo>
                  <a:pt x="8664832" y="485228"/>
                </a:lnTo>
                <a:lnTo>
                  <a:pt x="8664832" y="425054"/>
                </a:lnTo>
                <a:lnTo>
                  <a:pt x="8239778" y="1"/>
                </a:lnTo>
                <a:lnTo>
                  <a:pt x="8292022" y="1"/>
                </a:lnTo>
                <a:lnTo>
                  <a:pt x="8691259" y="399237"/>
                </a:lnTo>
                <a:lnTo>
                  <a:pt x="8750823" y="399237"/>
                </a:lnTo>
                <a:lnTo>
                  <a:pt x="9143986" y="6075"/>
                </a:lnTo>
                <a:lnTo>
                  <a:pt x="9143986" y="58319"/>
                </a:lnTo>
                <a:lnTo>
                  <a:pt x="8775657" y="426647"/>
                </a:lnTo>
                <a:lnTo>
                  <a:pt x="8775657" y="483635"/>
                </a:lnTo>
                <a:lnTo>
                  <a:pt x="9143986" y="851966"/>
                </a:lnTo>
                <a:lnTo>
                  <a:pt x="9143986" y="904210"/>
                </a:lnTo>
                <a:lnTo>
                  <a:pt x="8749840" y="510062"/>
                </a:lnTo>
                <a:lnTo>
                  <a:pt x="8692242" y="510062"/>
                </a:lnTo>
                <a:lnTo>
                  <a:pt x="8221822" y="980484"/>
                </a:lnTo>
                <a:lnTo>
                  <a:pt x="8688471" y="1447133"/>
                </a:lnTo>
                <a:lnTo>
                  <a:pt x="8753611" y="1447133"/>
                </a:lnTo>
                <a:lnTo>
                  <a:pt x="9143986" y="1056762"/>
                </a:lnTo>
                <a:lnTo>
                  <a:pt x="9143986" y="1109003"/>
                </a:lnTo>
                <a:lnTo>
                  <a:pt x="8775657" y="1477331"/>
                </a:lnTo>
                <a:lnTo>
                  <a:pt x="8775657" y="1534319"/>
                </a:lnTo>
                <a:lnTo>
                  <a:pt x="9143986" y="1902649"/>
                </a:lnTo>
                <a:lnTo>
                  <a:pt x="9143987" y="1954891"/>
                </a:lnTo>
                <a:lnTo>
                  <a:pt x="8747055" y="1557959"/>
                </a:lnTo>
                <a:lnTo>
                  <a:pt x="8695029" y="1557959"/>
                </a:lnTo>
                <a:lnTo>
                  <a:pt x="8221823" y="2031165"/>
                </a:lnTo>
                <a:lnTo>
                  <a:pt x="8690741" y="2500073"/>
                </a:lnTo>
                <a:lnTo>
                  <a:pt x="8751345" y="2500073"/>
                </a:lnTo>
                <a:lnTo>
                  <a:pt x="9143986" y="2107432"/>
                </a:lnTo>
                <a:lnTo>
                  <a:pt x="9143986" y="2159677"/>
                </a:lnTo>
                <a:lnTo>
                  <a:pt x="8775657" y="2528005"/>
                </a:lnTo>
                <a:lnTo>
                  <a:pt x="8775657" y="2584989"/>
                </a:lnTo>
                <a:lnTo>
                  <a:pt x="9143987" y="2953319"/>
                </a:lnTo>
                <a:lnTo>
                  <a:pt x="9143987" y="3005564"/>
                </a:lnTo>
                <a:lnTo>
                  <a:pt x="8749321" y="2610898"/>
                </a:lnTo>
                <a:lnTo>
                  <a:pt x="8692765" y="2610898"/>
                </a:lnTo>
                <a:lnTo>
                  <a:pt x="8221822" y="3081840"/>
                </a:lnTo>
                <a:lnTo>
                  <a:pt x="8691194" y="3551212"/>
                </a:lnTo>
                <a:lnTo>
                  <a:pt x="8750888" y="3551212"/>
                </a:lnTo>
                <a:lnTo>
                  <a:pt x="9143986" y="3158114"/>
                </a:lnTo>
                <a:lnTo>
                  <a:pt x="9143986" y="3210356"/>
                </a:lnTo>
                <a:lnTo>
                  <a:pt x="8775657" y="3578686"/>
                </a:lnTo>
                <a:lnTo>
                  <a:pt x="8775657" y="3635674"/>
                </a:lnTo>
                <a:lnTo>
                  <a:pt x="9143986" y="4004003"/>
                </a:lnTo>
                <a:lnTo>
                  <a:pt x="9143986" y="4056248"/>
                </a:lnTo>
                <a:lnTo>
                  <a:pt x="8749774" y="3662037"/>
                </a:lnTo>
                <a:lnTo>
                  <a:pt x="8692306" y="3662037"/>
                </a:lnTo>
                <a:lnTo>
                  <a:pt x="8221823" y="4132519"/>
                </a:lnTo>
                <a:lnTo>
                  <a:pt x="8661299" y="4571995"/>
                </a:lnTo>
                <a:lnTo>
                  <a:pt x="8609053" y="4571995"/>
                </a:lnTo>
                <a:lnTo>
                  <a:pt x="8195700" y="4158642"/>
                </a:lnTo>
                <a:lnTo>
                  <a:pt x="7782346" y="4571997"/>
                </a:lnTo>
                <a:lnTo>
                  <a:pt x="7730103" y="4571997"/>
                </a:lnTo>
                <a:lnTo>
                  <a:pt x="8169579" y="4132521"/>
                </a:lnTo>
                <a:lnTo>
                  <a:pt x="7699096" y="3662037"/>
                </a:lnTo>
                <a:lnTo>
                  <a:pt x="7641624" y="3662037"/>
                </a:lnTo>
                <a:lnTo>
                  <a:pt x="7171140" y="4132521"/>
                </a:lnTo>
                <a:lnTo>
                  <a:pt x="7610615" y="4571996"/>
                </a:lnTo>
                <a:lnTo>
                  <a:pt x="7558371" y="4571996"/>
                </a:lnTo>
                <a:lnTo>
                  <a:pt x="7145018" y="4158643"/>
                </a:lnTo>
                <a:lnTo>
                  <a:pt x="6731665" y="4571996"/>
                </a:lnTo>
                <a:lnTo>
                  <a:pt x="6679421" y="4571997"/>
                </a:lnTo>
                <a:lnTo>
                  <a:pt x="7118896" y="4132521"/>
                </a:lnTo>
                <a:lnTo>
                  <a:pt x="6648412" y="3662037"/>
                </a:lnTo>
                <a:lnTo>
                  <a:pt x="6590942" y="3662037"/>
                </a:lnTo>
                <a:lnTo>
                  <a:pt x="6120458" y="4132521"/>
                </a:lnTo>
                <a:lnTo>
                  <a:pt x="6559933" y="4571996"/>
                </a:lnTo>
                <a:lnTo>
                  <a:pt x="6507689" y="4571996"/>
                </a:lnTo>
                <a:lnTo>
                  <a:pt x="6094336" y="4158643"/>
                </a:lnTo>
                <a:lnTo>
                  <a:pt x="5680986" y="4571994"/>
                </a:lnTo>
                <a:lnTo>
                  <a:pt x="5628742" y="4571994"/>
                </a:lnTo>
                <a:lnTo>
                  <a:pt x="6068215" y="4132521"/>
                </a:lnTo>
                <a:lnTo>
                  <a:pt x="5597730" y="3662037"/>
                </a:lnTo>
                <a:lnTo>
                  <a:pt x="5540260" y="3662037"/>
                </a:lnTo>
                <a:lnTo>
                  <a:pt x="5069776" y="4132521"/>
                </a:lnTo>
                <a:lnTo>
                  <a:pt x="5509251" y="4571996"/>
                </a:lnTo>
                <a:lnTo>
                  <a:pt x="5457007" y="4571996"/>
                </a:lnTo>
                <a:lnTo>
                  <a:pt x="5043654" y="4158643"/>
                </a:lnTo>
                <a:lnTo>
                  <a:pt x="4630302" y="4571995"/>
                </a:lnTo>
                <a:lnTo>
                  <a:pt x="4578058" y="4571995"/>
                </a:lnTo>
                <a:lnTo>
                  <a:pt x="5017532" y="4132521"/>
                </a:lnTo>
                <a:lnTo>
                  <a:pt x="4547048" y="3662037"/>
                </a:lnTo>
                <a:lnTo>
                  <a:pt x="4489581" y="3662037"/>
                </a:lnTo>
                <a:lnTo>
                  <a:pt x="4019114" y="4132522"/>
                </a:lnTo>
                <a:lnTo>
                  <a:pt x="4458569" y="4571996"/>
                </a:lnTo>
                <a:lnTo>
                  <a:pt x="4406325" y="4571996"/>
                </a:lnTo>
                <a:lnTo>
                  <a:pt x="3992992" y="4158644"/>
                </a:lnTo>
                <a:lnTo>
                  <a:pt x="3579640" y="4571995"/>
                </a:lnTo>
                <a:lnTo>
                  <a:pt x="3527396" y="4571995"/>
                </a:lnTo>
                <a:lnTo>
                  <a:pt x="3966870" y="4132522"/>
                </a:lnTo>
                <a:lnTo>
                  <a:pt x="3496383" y="3662037"/>
                </a:lnTo>
                <a:lnTo>
                  <a:pt x="3438916" y="3662037"/>
                </a:lnTo>
                <a:lnTo>
                  <a:pt x="2968432" y="4132520"/>
                </a:lnTo>
                <a:lnTo>
                  <a:pt x="3407909" y="4571995"/>
                </a:lnTo>
                <a:lnTo>
                  <a:pt x="3355664" y="4571995"/>
                </a:lnTo>
                <a:lnTo>
                  <a:pt x="2942310" y="4158642"/>
                </a:lnTo>
                <a:lnTo>
                  <a:pt x="2528960" y="4571994"/>
                </a:lnTo>
                <a:lnTo>
                  <a:pt x="2476716" y="4571994"/>
                </a:lnTo>
                <a:lnTo>
                  <a:pt x="2916189" y="4132521"/>
                </a:lnTo>
                <a:lnTo>
                  <a:pt x="2445706" y="3662037"/>
                </a:lnTo>
                <a:lnTo>
                  <a:pt x="2388237" y="3662037"/>
                </a:lnTo>
                <a:lnTo>
                  <a:pt x="1917750" y="4132522"/>
                </a:lnTo>
                <a:lnTo>
                  <a:pt x="2357226" y="4571995"/>
                </a:lnTo>
                <a:lnTo>
                  <a:pt x="2304983" y="4571996"/>
                </a:lnTo>
                <a:lnTo>
                  <a:pt x="1891628" y="4158644"/>
                </a:lnTo>
                <a:lnTo>
                  <a:pt x="1478287" y="4571994"/>
                </a:lnTo>
                <a:lnTo>
                  <a:pt x="1426043" y="4571994"/>
                </a:lnTo>
                <a:lnTo>
                  <a:pt x="1865506" y="4132522"/>
                </a:lnTo>
                <a:lnTo>
                  <a:pt x="1395028" y="3662037"/>
                </a:lnTo>
                <a:lnTo>
                  <a:pt x="1337560" y="3662037"/>
                </a:lnTo>
                <a:lnTo>
                  <a:pt x="867065" y="4132523"/>
                </a:lnTo>
                <a:lnTo>
                  <a:pt x="1306545" y="4571995"/>
                </a:lnTo>
                <a:lnTo>
                  <a:pt x="1254301" y="4571995"/>
                </a:lnTo>
                <a:lnTo>
                  <a:pt x="840943" y="4158645"/>
                </a:lnTo>
                <a:lnTo>
                  <a:pt x="427592" y="4571996"/>
                </a:lnTo>
                <a:lnTo>
                  <a:pt x="375348" y="4571996"/>
                </a:lnTo>
                <a:lnTo>
                  <a:pt x="814821" y="4132522"/>
                </a:lnTo>
                <a:lnTo>
                  <a:pt x="344336" y="3662037"/>
                </a:lnTo>
                <a:lnTo>
                  <a:pt x="286868" y="3662037"/>
                </a:lnTo>
                <a:lnTo>
                  <a:pt x="2" y="3948903"/>
                </a:lnTo>
                <a:lnTo>
                  <a:pt x="2" y="3896659"/>
                </a:lnTo>
                <a:lnTo>
                  <a:pt x="258375" y="3638287"/>
                </a:lnTo>
                <a:lnTo>
                  <a:pt x="258375" y="3576075"/>
                </a:lnTo>
                <a:lnTo>
                  <a:pt x="1" y="3317701"/>
                </a:lnTo>
                <a:lnTo>
                  <a:pt x="1" y="3265457"/>
                </a:lnTo>
                <a:lnTo>
                  <a:pt x="285755" y="3551212"/>
                </a:lnTo>
                <a:lnTo>
                  <a:pt x="345449" y="3551212"/>
                </a:lnTo>
                <a:lnTo>
                  <a:pt x="814821" y="3081840"/>
                </a:lnTo>
                <a:lnTo>
                  <a:pt x="343879" y="2610898"/>
                </a:lnTo>
                <a:lnTo>
                  <a:pt x="287325" y="2610898"/>
                </a:lnTo>
                <a:lnTo>
                  <a:pt x="4" y="2898220"/>
                </a:lnTo>
                <a:lnTo>
                  <a:pt x="4" y="2845976"/>
                </a:lnTo>
                <a:lnTo>
                  <a:pt x="258377" y="2587602"/>
                </a:lnTo>
                <a:lnTo>
                  <a:pt x="258377" y="2525395"/>
                </a:lnTo>
                <a:lnTo>
                  <a:pt x="1" y="2267018"/>
                </a:lnTo>
                <a:lnTo>
                  <a:pt x="0" y="2214773"/>
                </a:lnTo>
                <a:lnTo>
                  <a:pt x="285299" y="2500073"/>
                </a:lnTo>
                <a:lnTo>
                  <a:pt x="345906" y="2500073"/>
                </a:lnTo>
                <a:lnTo>
                  <a:pt x="814821" y="2031167"/>
                </a:lnTo>
                <a:lnTo>
                  <a:pt x="341615" y="1557960"/>
                </a:lnTo>
                <a:lnTo>
                  <a:pt x="289591" y="1557960"/>
                </a:lnTo>
                <a:lnTo>
                  <a:pt x="1" y="1847551"/>
                </a:lnTo>
                <a:lnTo>
                  <a:pt x="1" y="1795307"/>
                </a:lnTo>
                <a:lnTo>
                  <a:pt x="258379" y="1536928"/>
                </a:lnTo>
                <a:lnTo>
                  <a:pt x="258379" y="1474723"/>
                </a:lnTo>
                <a:lnTo>
                  <a:pt x="1" y="1216345"/>
                </a:lnTo>
                <a:lnTo>
                  <a:pt x="1" y="1164102"/>
                </a:lnTo>
                <a:lnTo>
                  <a:pt x="283034" y="1447135"/>
                </a:lnTo>
                <a:lnTo>
                  <a:pt x="348172" y="1447135"/>
                </a:lnTo>
                <a:lnTo>
                  <a:pt x="814820" y="980485"/>
                </a:lnTo>
                <a:lnTo>
                  <a:pt x="344400" y="510063"/>
                </a:lnTo>
                <a:lnTo>
                  <a:pt x="286802" y="510063"/>
                </a:lnTo>
                <a:lnTo>
                  <a:pt x="2" y="796868"/>
                </a:lnTo>
                <a:lnTo>
                  <a:pt x="2" y="744627"/>
                </a:lnTo>
                <a:lnTo>
                  <a:pt x="258382" y="486240"/>
                </a:lnTo>
                <a:lnTo>
                  <a:pt x="258382" y="424044"/>
                </a:lnTo>
                <a:lnTo>
                  <a:pt x="2" y="165665"/>
                </a:lnTo>
                <a:lnTo>
                  <a:pt x="2" y="113421"/>
                </a:lnTo>
                <a:lnTo>
                  <a:pt x="285819" y="399238"/>
                </a:lnTo>
                <a:lnTo>
                  <a:pt x="345383" y="399238"/>
                </a:lnTo>
                <a:lnTo>
                  <a:pt x="744619" y="2"/>
                </a:lnTo>
                <a:lnTo>
                  <a:pt x="796863" y="2"/>
                </a:lnTo>
                <a:lnTo>
                  <a:pt x="369206" y="427659"/>
                </a:lnTo>
                <a:lnTo>
                  <a:pt x="369206" y="482625"/>
                </a:lnTo>
                <a:lnTo>
                  <a:pt x="840942" y="954363"/>
                </a:lnTo>
                <a:lnTo>
                  <a:pt x="1309198" y="486115"/>
                </a:lnTo>
                <a:lnTo>
                  <a:pt x="1309198" y="424170"/>
                </a:lnTo>
                <a:lnTo>
                  <a:pt x="885018" y="1"/>
                </a:lnTo>
                <a:lnTo>
                  <a:pt x="937262" y="1"/>
                </a:lnTo>
                <a:lnTo>
                  <a:pt x="1336510" y="399238"/>
                </a:lnTo>
                <a:lnTo>
                  <a:pt x="1396075" y="399238"/>
                </a:lnTo>
                <a:lnTo>
                  <a:pt x="1795305" y="3"/>
                </a:lnTo>
                <a:lnTo>
                  <a:pt x="1847547" y="3"/>
                </a:lnTo>
                <a:lnTo>
                  <a:pt x="1420024" y="427535"/>
                </a:lnTo>
                <a:lnTo>
                  <a:pt x="1420024" y="482750"/>
                </a:lnTo>
                <a:lnTo>
                  <a:pt x="1891628" y="954364"/>
                </a:lnTo>
                <a:lnTo>
                  <a:pt x="2360002" y="485990"/>
                </a:lnTo>
                <a:lnTo>
                  <a:pt x="2360002" y="424295"/>
                </a:lnTo>
                <a:lnTo>
                  <a:pt x="1935703" y="1"/>
                </a:lnTo>
                <a:lnTo>
                  <a:pt x="1987946" y="1"/>
                </a:lnTo>
                <a:lnTo>
                  <a:pt x="2387188" y="399238"/>
                </a:lnTo>
                <a:lnTo>
                  <a:pt x="2446753" y="399238"/>
                </a:lnTo>
                <a:lnTo>
                  <a:pt x="2845989" y="2"/>
                </a:lnTo>
                <a:lnTo>
                  <a:pt x="2898233" y="2"/>
                </a:lnTo>
                <a:lnTo>
                  <a:pt x="2470826" y="427409"/>
                </a:lnTo>
                <a:lnTo>
                  <a:pt x="2470826" y="482876"/>
                </a:lnTo>
                <a:lnTo>
                  <a:pt x="2942310" y="954364"/>
                </a:lnTo>
                <a:lnTo>
                  <a:pt x="3410810" y="485864"/>
                </a:lnTo>
                <a:lnTo>
                  <a:pt x="3410810" y="424421"/>
                </a:lnTo>
                <a:lnTo>
                  <a:pt x="2986387" y="1"/>
                </a:lnTo>
                <a:lnTo>
                  <a:pt x="3038634" y="1"/>
                </a:lnTo>
                <a:lnTo>
                  <a:pt x="3437870" y="399238"/>
                </a:lnTo>
                <a:lnTo>
                  <a:pt x="3497432" y="399238"/>
                </a:lnTo>
                <a:lnTo>
                  <a:pt x="3896671" y="2"/>
                </a:lnTo>
                <a:lnTo>
                  <a:pt x="3948916" y="2"/>
                </a:lnTo>
                <a:lnTo>
                  <a:pt x="3521633" y="427284"/>
                </a:lnTo>
                <a:lnTo>
                  <a:pt x="3521633" y="483002"/>
                </a:lnTo>
                <a:lnTo>
                  <a:pt x="3992992" y="954363"/>
                </a:lnTo>
                <a:lnTo>
                  <a:pt x="4461600" y="485736"/>
                </a:lnTo>
                <a:lnTo>
                  <a:pt x="4461600" y="424545"/>
                </a:lnTo>
                <a:lnTo>
                  <a:pt x="4037073" y="1"/>
                </a:lnTo>
                <a:lnTo>
                  <a:pt x="4089316" y="1"/>
                </a:lnTo>
                <a:lnTo>
                  <a:pt x="4488536" y="399238"/>
                </a:lnTo>
                <a:lnTo>
                  <a:pt x="4548098" y="399238"/>
                </a:lnTo>
                <a:lnTo>
                  <a:pt x="4947332" y="4"/>
                </a:lnTo>
                <a:lnTo>
                  <a:pt x="4999576" y="4"/>
                </a:lnTo>
                <a:lnTo>
                  <a:pt x="4572425" y="427154"/>
                </a:lnTo>
                <a:lnTo>
                  <a:pt x="4572425" y="483127"/>
                </a:lnTo>
                <a:lnTo>
                  <a:pt x="5043657" y="954361"/>
                </a:lnTo>
                <a:lnTo>
                  <a:pt x="5512408" y="485609"/>
                </a:lnTo>
                <a:lnTo>
                  <a:pt x="5512408" y="424676"/>
                </a:lnTo>
                <a:lnTo>
                  <a:pt x="5087732" y="1"/>
                </a:lnTo>
                <a:lnTo>
                  <a:pt x="5139975" y="1"/>
                </a:lnTo>
                <a:lnTo>
                  <a:pt x="5539212" y="399238"/>
                </a:lnTo>
                <a:lnTo>
                  <a:pt x="5598779" y="399238"/>
                </a:lnTo>
                <a:lnTo>
                  <a:pt x="5998015" y="2"/>
                </a:lnTo>
                <a:lnTo>
                  <a:pt x="6050259" y="2"/>
                </a:lnTo>
                <a:lnTo>
                  <a:pt x="5623233" y="427027"/>
                </a:lnTo>
                <a:lnTo>
                  <a:pt x="5623233" y="483258"/>
                </a:lnTo>
                <a:lnTo>
                  <a:pt x="6094336" y="954363"/>
                </a:lnTo>
                <a:lnTo>
                  <a:pt x="6563216" y="485481"/>
                </a:lnTo>
                <a:lnTo>
                  <a:pt x="6563216" y="4247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541386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t>F. Tartarelli</a:t>
            </a:r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t>Cds, 9/Jul/2015</a:t>
            </a:r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3930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t>F. Tartarelli</a:t>
            </a:r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t>Cds, 9/Jul/2015</a:t>
            </a:r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0599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t>F. Tartarelli</a:t>
            </a:r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t>Cds, 9/Jul/2015</a:t>
            </a:r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568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Sepa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57200" y="2335696"/>
            <a:ext cx="7239000" cy="2236304"/>
          </a:xfrm>
        </p:spPr>
        <p:txBody>
          <a:bodyPr rIns="45720" anchor="t">
            <a:normAutofit/>
          </a:bodyPr>
          <a:lstStyle>
            <a:lvl1pPr algn="l">
              <a:defRPr lang="en-US" sz="2200" b="1" cap="none" baseline="0" dirty="0">
                <a:ln w="5000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Calibri" panose="020F0502020204030204" pitchFamily="34" charset="0"/>
              </a:defRPr>
            </a:lvl1pPr>
          </a:lstStyle>
          <a:p>
            <a:endParaRPr kumimoji="0"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57200" y="3836504"/>
            <a:ext cx="7239000" cy="1802296"/>
          </a:xfrm>
        </p:spPr>
        <p:txBody>
          <a:bodyPr tIns="0" rIns="45720" bIns="0" anchor="t" anchorCtr="0"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 smtClean="0"/>
              <a:t>Click to edit Master subtitle style</a:t>
            </a:r>
            <a:endParaRPr kumimoji="0" lang="en-US" dirty="0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F. Tartarelli</a:t>
            </a:r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Cds, 9/Jul/2015</a:t>
            </a:r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7214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t>F. Tartarelli</a:t>
            </a:r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t>Cds, 9/Jul/2015</a:t>
            </a:r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7125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t>F. Tartarelli</a:t>
            </a:r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t>Cds, 9/Jul/2015</a:t>
            </a:r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1218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t>F. Tartarelli</a:t>
            </a:r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t>Cds, 9/Jul/2015</a:t>
            </a:r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65070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t>F. Tartarelli</a:t>
            </a:r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t>Cds, 9/Jul/2015</a:t>
            </a:r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1129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0" y="762000"/>
            <a:ext cx="5686425" cy="54102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t>F. Tartarelli</a:t>
            </a:r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t>Cds, 9/Jul/2015</a:t>
            </a:r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37141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5221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457200" y="1947332"/>
            <a:ext cx="8229600" cy="46202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98718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590800"/>
            <a:ext cx="7623175" cy="17526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AB515-FF47-AD42-B801-0DC2ECC4BF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0050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BF2CBB-2AA2-0244-AAEA-8361790842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4101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FCB757-0814-E749-935E-A15192B0E8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3587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25538"/>
            <a:ext cx="4038600" cy="5005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25538"/>
            <a:ext cx="4038600" cy="5005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E3C312-694E-B246-834B-7C198F7B50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693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609600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839200" cy="5638800"/>
          </a:xfrm>
        </p:spPr>
        <p:txBody>
          <a:bodyPr>
            <a:normAutofit/>
          </a:bodyPr>
          <a:lstStyle>
            <a:lvl1pPr marL="379476" indent="-342900">
              <a:buClr>
                <a:schemeClr val="tx1"/>
              </a:buClr>
              <a:buFont typeface="Wingdings" panose="05000000000000000000" pitchFamily="2" charset="2"/>
              <a:buChar char="Ø"/>
              <a:defRPr sz="2200" i="0">
                <a:latin typeface="Calibri" panose="020F0502020204030204" pitchFamily="34" charset="0"/>
              </a:defRPr>
            </a:lvl1pPr>
            <a:lvl2pPr marL="790956" indent="-342900">
              <a:buClr>
                <a:schemeClr val="tx1"/>
              </a:buClr>
              <a:buFont typeface="Wingdings" panose="05000000000000000000" pitchFamily="2" charset="2"/>
              <a:buChar char="Ø"/>
              <a:defRPr sz="2200" b="0" i="0" baseline="0">
                <a:latin typeface="Calibri" panose="020F0502020204030204" pitchFamily="34" charset="0"/>
              </a:defRPr>
            </a:lvl2pPr>
            <a:lvl3pPr marL="1092708" indent="-342900">
              <a:buClr>
                <a:schemeClr val="tx1"/>
              </a:buClr>
              <a:buFont typeface="Wingdings" panose="05000000000000000000" pitchFamily="2" charset="2"/>
              <a:buChar char="Ø"/>
              <a:defRPr sz="2200" b="0" i="0" baseline="0">
                <a:latin typeface="Calibri" panose="020F0502020204030204" pitchFamily="34" charset="0"/>
              </a:defRPr>
            </a:lvl3pPr>
            <a:lvl4pPr marL="1042416" indent="0">
              <a:buFontTx/>
              <a:buNone/>
              <a:defRPr sz="2400" b="0" i="0" baseline="0">
                <a:latin typeface="Calibri" panose="020F0502020204030204" pitchFamily="34" charset="0"/>
              </a:defRPr>
            </a:lvl4pPr>
            <a:lvl5pPr marL="1307592" indent="0">
              <a:buFontTx/>
              <a:buNone/>
              <a:defRPr sz="2400" b="0" i="0" baseline="0">
                <a:latin typeface="Calibri" panose="020F0502020204030204" pitchFamily="34" charset="0"/>
              </a:defRPr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6422064"/>
            <a:ext cx="2133600" cy="365125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F. Tartarelli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Cds, 9/Jul/2015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600" y="6422064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19E62-362F-5443-BF0A-D97BEE3866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688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12C05C-C1F7-924D-8046-5923FC3095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9413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182FA-0329-D048-B539-160DB9A22A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8575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BDA1FD-1F35-CD4A-A2A9-96F2F885F0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2825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312853-4EB3-C14F-9255-901209AC5E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0329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E0882-61B1-2D45-9BD8-079E47858A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5311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D0A3C-A461-0B45-AAFC-908CE188BB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9798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032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125538"/>
            <a:ext cx="4038600" cy="5005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25538"/>
            <a:ext cx="4038600" cy="5005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D2A279-DD85-6A4D-A85E-53DE141484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4167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032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25538"/>
            <a:ext cx="4038600" cy="2425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125538"/>
            <a:ext cx="4038600" cy="2425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703638"/>
            <a:ext cx="8229600" cy="2427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2B4CE-308C-BC4C-944A-0F0F9F8BC2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6939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032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25538"/>
            <a:ext cx="8229600" cy="2425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703638"/>
            <a:ext cx="8229600" cy="2427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5A15A-10AE-BB41-B931-5E9135CAE7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622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2400" y="152400"/>
            <a:ext cx="8839200" cy="6248400"/>
          </a:xfrm>
        </p:spPr>
        <p:txBody>
          <a:bodyPr lIns="108000">
            <a:noAutofit/>
          </a:bodyPr>
          <a:lstStyle>
            <a:lvl1pPr marL="0">
              <a:spcBef>
                <a:spcPts val="0"/>
              </a:spcBef>
              <a:buFont typeface="Arial" pitchFamily="34" charset="0"/>
              <a:buNone/>
              <a:defRPr sz="2000"/>
            </a:lvl1pPr>
            <a:lvl2pPr marL="363538" indent="-188913">
              <a:tabLst/>
              <a:defRPr sz="2000"/>
            </a:lvl2pPr>
          </a:lstStyle>
          <a:p>
            <a:pPr lvl="0" eaLnBrk="1" latinLnBrk="0" hangingPunct="1"/>
            <a:r>
              <a:rPr kumimoji="0" lang="en-GB" dirty="0" smtClean="0"/>
              <a:t>Text</a:t>
            </a:r>
          </a:p>
          <a:p>
            <a:pPr lvl="0" eaLnBrk="1" latinLnBrk="0" hangingPunct="1"/>
            <a:endParaRPr kumimoji="0" lang="en-GB" dirty="0" smtClean="0"/>
          </a:p>
          <a:p>
            <a:pPr lvl="0" eaLnBrk="1" latinLnBrk="0" hangingPunct="1"/>
            <a:r>
              <a:rPr kumimoji="0" lang="en-GB" dirty="0" smtClean="0"/>
              <a:t>Text</a:t>
            </a:r>
          </a:p>
          <a:p>
            <a:pPr lvl="0" eaLnBrk="1" latinLnBrk="0" hangingPunct="1"/>
            <a:endParaRPr kumimoji="0" lang="en-GB" dirty="0" smtClean="0"/>
          </a:p>
          <a:p>
            <a:pPr lvl="1" eaLnBrk="1" latinLnBrk="0" hangingPunct="1"/>
            <a:r>
              <a:rPr kumimoji="0" lang="en-GB" dirty="0" err="1" smtClean="0"/>
              <a:t>jkjkjk</a:t>
            </a:r>
            <a:endParaRPr kumimoji="0" lang="en-GB" dirty="0" smtClean="0"/>
          </a:p>
          <a:p>
            <a:pPr lvl="1" eaLnBrk="1" latinLnBrk="0" hangingPunct="1"/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6422064"/>
            <a:ext cx="2133600" cy="365125"/>
          </a:xfrm>
        </p:spPr>
        <p:txBody>
          <a:bodyPr/>
          <a:lstStyle/>
          <a:p>
            <a:r>
              <a:rPr lang="en-US" smtClean="0"/>
              <a:t>F. Tartarelli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Cds, 9/Jul/2015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600" y="6422064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032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125538"/>
            <a:ext cx="4038600" cy="5005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125538"/>
            <a:ext cx="4038600" cy="5005387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8F393D-3ECC-6A4A-ABB7-FAAF46CA56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0676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032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125538"/>
            <a:ext cx="8229600" cy="2425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703638"/>
            <a:ext cx="8229600" cy="2427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42F9C-F16E-004E-A011-0E34D57176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0412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8110C5-4971-4A05-B3B6-4CD6FA4BF60E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Cds, 9/Jul/2015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8614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E8B553-E910-4ADD-82F7-A55E7C221A62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Cds, 9/Jul/2015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6841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E4E31C-A878-447F-9A3C-DAC923DAAE2F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Cds, 9/Jul/2015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4254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31D715-D28C-4E69-A435-A1A04296F284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Cds, 9/Jul/2015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1392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0F2A93-E9C9-40D8-86B0-58A80C801B58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Cds, 9/Jul/2015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6640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5EABBB-CCE3-4A8A-BB83-7AFEE8058C64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Cds, 9/Jul/2015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4402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8F2370-F796-4083-AD69-ECB01273F991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Cds, 9/Jul/2015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7701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605CD9-6847-44E5-8567-6D10546B8AA8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Cds, 9/Jul/2015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99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755037"/>
            <a:ext cx="6629400" cy="1826363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none"/>
        </p:style>
        <p:txBody>
          <a:bodyPr tIns="0" bIns="0" anchor="t">
            <a:normAutofit/>
          </a:bodyPr>
          <a:lstStyle>
            <a:lvl1pPr algn="l">
              <a:buNone/>
              <a:defRPr sz="2200" b="0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solidFill>
                  <a:srgbClr val="FFFF00"/>
                </a:solidFill>
                <a:effectLst/>
                <a:latin typeface="Calibri" panose="020F0502020204030204" pitchFamily="34" charset="0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887" y="3631353"/>
            <a:ext cx="6629400" cy="1723688"/>
          </a:xfrm>
        </p:spPr>
        <p:txBody>
          <a:bodyPr lIns="45720" tIns="0" rIns="45720" bIns="0" anchor="t" anchorCtr="0"/>
          <a:lstStyle>
            <a:lvl1pPr marL="0" indent="0" algn="l">
              <a:buNone/>
              <a:defRPr sz="2200">
                <a:solidFill>
                  <a:schemeClr val="tx1"/>
                </a:solidFill>
                <a:effectLst/>
                <a:latin typeface="Calibri" panose="020F0502020204030204" pitchFamily="34" charset="0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 Tartarelli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Cds, 9/Jul/2015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33FE7D-C6FC-48DB-B34A-7C7EE077A288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Cds, 9/Jul/2015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3450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D7D942-D72D-4A27-8F6A-2BA0B88883E0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Cds, 9/Jul/2015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7775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5DAE31-1F77-4349-AE3C-02022DE0311F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Cds, 9/Jul/2015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3660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590800"/>
            <a:ext cx="7623175" cy="17526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AB515-FF47-AD42-B801-0DC2ECC4BF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3462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BF2CBB-2AA2-0244-AAEA-8361790842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2636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FCB757-0814-E749-935E-A15192B0E8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7088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25538"/>
            <a:ext cx="4038600" cy="5005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25538"/>
            <a:ext cx="4038600" cy="5005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E3C312-694E-B246-834B-7C198F7B50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7546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19E62-362F-5443-BF0A-D97BEE3866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315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12C05C-C1F7-924D-8046-5923FC3095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347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182FA-0329-D048-B539-160DB9A22A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994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 Tartarelli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Cds, 9/Jul/2015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BDA1FD-1F35-CD4A-A2A9-96F2F885F0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4499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312853-4EB3-C14F-9255-901209AC5E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6790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E0882-61B1-2D45-9BD8-079E47858A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0881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D0A3C-A461-0B45-AAFC-908CE188BB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2118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032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125538"/>
            <a:ext cx="4038600" cy="5005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25538"/>
            <a:ext cx="4038600" cy="5005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D2A279-DD85-6A4D-A85E-53DE141484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9239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032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25538"/>
            <a:ext cx="4038600" cy="2425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125538"/>
            <a:ext cx="4038600" cy="2425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703638"/>
            <a:ext cx="8229600" cy="2427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2B4CE-308C-BC4C-944A-0F0F9F8BC2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14933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032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25538"/>
            <a:ext cx="8229600" cy="2425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703638"/>
            <a:ext cx="8229600" cy="2427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5A15A-10AE-BB41-B931-5E9135CAE7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5447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032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125538"/>
            <a:ext cx="4038600" cy="5005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125538"/>
            <a:ext cx="4038600" cy="5005387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8F393D-3ECC-6A4A-ABB7-FAAF46CA56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9521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032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125538"/>
            <a:ext cx="8229600" cy="2425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703638"/>
            <a:ext cx="8229600" cy="2427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42F9C-F16E-004E-A011-0E34D57176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6000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634257" y="850257"/>
            <a:ext cx="7211567" cy="612409"/>
          </a:xfrm>
          <a:prstGeom prst="rect">
            <a:avLst/>
          </a:prstGeom>
        </p:spPr>
        <p:txBody>
          <a:bodyPr vert="horz" lIns="91440" tIns="0" rIns="91440" bIns="0" rtlCol="0" anchor="t" anchorCtr="0">
            <a:normAutofit/>
          </a:bodyPr>
          <a:lstStyle>
            <a:lvl1pPr algn="l">
              <a:defRPr sz="2300" b="1" baseline="0"/>
            </a:lvl1pPr>
          </a:lstStyle>
          <a:p>
            <a:r>
              <a:rPr lang="fr-CH" dirty="0" smtClean="0"/>
              <a:t>YOUR TITLE HERE</a:t>
            </a:r>
            <a:endParaRPr lang="fr-FR" dirty="0"/>
          </a:p>
        </p:txBody>
      </p:sp>
      <p:sp>
        <p:nvSpPr>
          <p:cNvPr id="24" name="Espace réservé du contenu 23"/>
          <p:cNvSpPr>
            <a:spLocks noGrp="1"/>
          </p:cNvSpPr>
          <p:nvPr>
            <p:ph sz="quarter" idx="10" hasCustomPrompt="1"/>
          </p:nvPr>
        </p:nvSpPr>
        <p:spPr>
          <a:xfrm>
            <a:off x="634258" y="1219343"/>
            <a:ext cx="7211534" cy="399656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fr-CH" dirty="0" smtClean="0"/>
              <a:t>YOUR SUBTITLE HERE IF NEEDED</a:t>
            </a:r>
            <a:endParaRPr lang="fr-FR" dirty="0"/>
          </a:p>
        </p:txBody>
      </p:sp>
      <p:sp>
        <p:nvSpPr>
          <p:cNvPr id="26" name="Espace réservé du contenu 25"/>
          <p:cNvSpPr>
            <a:spLocks noGrp="1"/>
          </p:cNvSpPr>
          <p:nvPr>
            <p:ph sz="quarter" idx="11" hasCustomPrompt="1"/>
          </p:nvPr>
        </p:nvSpPr>
        <p:spPr>
          <a:xfrm>
            <a:off x="634257" y="2027238"/>
            <a:ext cx="7794315" cy="4000500"/>
          </a:xfrm>
        </p:spPr>
        <p:txBody>
          <a:bodyPr lIns="108000" tIns="0" rIns="108000" bIns="0">
            <a:noAutofit/>
          </a:bodyPr>
          <a:lstStyle>
            <a:lvl1pPr marL="0" indent="0">
              <a:lnSpc>
                <a:spcPct val="150000"/>
              </a:lnSpc>
              <a:buNone/>
              <a:defRPr sz="1300" baseline="0"/>
            </a:lvl1pPr>
          </a:lstStyle>
          <a:p>
            <a:pPr lvl="0"/>
            <a:r>
              <a:rPr lang="fr-FR" dirty="0" err="1" smtClean="0"/>
              <a:t>Your</a:t>
            </a:r>
            <a:r>
              <a:rPr lang="fr-FR" dirty="0" smtClean="0"/>
              <a:t> </a:t>
            </a:r>
            <a:r>
              <a:rPr lang="fr-FR" dirty="0" err="1" smtClean="0"/>
              <a:t>text</a:t>
            </a:r>
            <a:r>
              <a:rPr lang="fr-FR" dirty="0" smtClean="0"/>
              <a:t> </a:t>
            </a:r>
            <a:r>
              <a:rPr lang="fr-FR" dirty="0" err="1" smtClean="0"/>
              <a:t>here</a:t>
            </a:r>
            <a:endParaRPr lang="fr-FR" dirty="0"/>
          </a:p>
        </p:txBody>
      </p:sp>
      <p:sp>
        <p:nvSpPr>
          <p:cNvPr id="2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202482" y="6356350"/>
            <a:ext cx="50782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>
                <a:solidFill>
                  <a:srgbClr val="141313">
                    <a:tint val="75000"/>
                  </a:srgbClr>
                </a:solidFill>
                <a:latin typeface="Arial"/>
              </a:rPr>
              <a:t>Cds, 9/Jul/2015</a:t>
            </a:r>
            <a:endParaRPr lang="en-US">
              <a:solidFill>
                <a:srgbClr val="141313">
                  <a:tint val="75000"/>
                </a:srgbClr>
              </a:solidFill>
              <a:latin typeface="Arial"/>
            </a:endParaRPr>
          </a:p>
        </p:txBody>
      </p:sp>
      <p:sp>
        <p:nvSpPr>
          <p:cNvPr id="2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02418" y="6356350"/>
            <a:ext cx="4843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A114E-5A20-7342-8F49-BE93EDFA9D78}" type="slidenum">
              <a:rPr lang="en-US" smtClean="0">
                <a:solidFill>
                  <a:srgbClr val="141313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141313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4635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 Tartarelli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Cds, 9/Jul/2015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590800"/>
            <a:ext cx="7623175" cy="17526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AB515-FF47-AD42-B801-0DC2ECC4BF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8669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BF2CBB-2AA2-0244-AAEA-8361790842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85602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FCB757-0814-E749-935E-A15192B0E8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0845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25538"/>
            <a:ext cx="4038600" cy="5005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25538"/>
            <a:ext cx="4038600" cy="5005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E3C312-694E-B246-834B-7C198F7B50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6573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19E62-362F-5443-BF0A-D97BEE3866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8589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12C05C-C1F7-924D-8046-5923FC3095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54364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182FA-0329-D048-B539-160DB9A22A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466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BDA1FD-1F35-CD4A-A2A9-96F2F885F0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8808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312853-4EB3-C14F-9255-901209AC5E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10372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E0882-61B1-2D45-9BD8-079E47858A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145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 Tartarelli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Cds, 9/Jul/2015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D0A3C-A461-0B45-AAFC-908CE188BB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39711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032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125538"/>
            <a:ext cx="4038600" cy="5005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25538"/>
            <a:ext cx="4038600" cy="5005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D2A279-DD85-6A4D-A85E-53DE141484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9255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032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25538"/>
            <a:ext cx="4038600" cy="2425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125538"/>
            <a:ext cx="4038600" cy="2425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703638"/>
            <a:ext cx="8229600" cy="2427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2B4CE-308C-BC4C-944A-0F0F9F8BC2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5307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032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25538"/>
            <a:ext cx="8229600" cy="2425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703638"/>
            <a:ext cx="8229600" cy="2427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5A15A-10AE-BB41-B931-5E9135CAE7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23410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032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125538"/>
            <a:ext cx="4038600" cy="5005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125538"/>
            <a:ext cx="4038600" cy="5005387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8F393D-3ECC-6A4A-ABB7-FAAF46CA56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85919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032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125538"/>
            <a:ext cx="8229600" cy="2425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703638"/>
            <a:ext cx="8229600" cy="2427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42F9C-F16E-004E-A011-0E34D57176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28766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634257" y="850257"/>
            <a:ext cx="7211567" cy="612409"/>
          </a:xfrm>
          <a:prstGeom prst="rect">
            <a:avLst/>
          </a:prstGeom>
        </p:spPr>
        <p:txBody>
          <a:bodyPr vert="horz" lIns="91440" tIns="0" rIns="91440" bIns="0" rtlCol="0" anchor="t" anchorCtr="0">
            <a:normAutofit/>
          </a:bodyPr>
          <a:lstStyle>
            <a:lvl1pPr algn="l">
              <a:defRPr sz="2300" b="1" baseline="0"/>
            </a:lvl1pPr>
          </a:lstStyle>
          <a:p>
            <a:r>
              <a:rPr lang="fr-CH" dirty="0" smtClean="0"/>
              <a:t>YOUR TITLE HERE</a:t>
            </a:r>
            <a:endParaRPr lang="fr-FR" dirty="0"/>
          </a:p>
        </p:txBody>
      </p:sp>
      <p:sp>
        <p:nvSpPr>
          <p:cNvPr id="24" name="Espace réservé du contenu 23"/>
          <p:cNvSpPr>
            <a:spLocks noGrp="1"/>
          </p:cNvSpPr>
          <p:nvPr>
            <p:ph sz="quarter" idx="10" hasCustomPrompt="1"/>
          </p:nvPr>
        </p:nvSpPr>
        <p:spPr>
          <a:xfrm>
            <a:off x="634258" y="1219343"/>
            <a:ext cx="7211534" cy="399656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fr-CH" dirty="0" smtClean="0"/>
              <a:t>YOUR SUBTITLE HERE IF NEEDED</a:t>
            </a:r>
            <a:endParaRPr lang="fr-FR" dirty="0"/>
          </a:p>
        </p:txBody>
      </p:sp>
      <p:sp>
        <p:nvSpPr>
          <p:cNvPr id="26" name="Espace réservé du contenu 25"/>
          <p:cNvSpPr>
            <a:spLocks noGrp="1"/>
          </p:cNvSpPr>
          <p:nvPr>
            <p:ph sz="quarter" idx="11" hasCustomPrompt="1"/>
          </p:nvPr>
        </p:nvSpPr>
        <p:spPr>
          <a:xfrm>
            <a:off x="634257" y="2027238"/>
            <a:ext cx="7794315" cy="4000500"/>
          </a:xfrm>
        </p:spPr>
        <p:txBody>
          <a:bodyPr lIns="108000" tIns="0" rIns="108000" bIns="0">
            <a:noAutofit/>
          </a:bodyPr>
          <a:lstStyle>
            <a:lvl1pPr marL="0" indent="0">
              <a:lnSpc>
                <a:spcPct val="150000"/>
              </a:lnSpc>
              <a:buNone/>
              <a:defRPr sz="1300" baseline="0"/>
            </a:lvl1pPr>
          </a:lstStyle>
          <a:p>
            <a:pPr lvl="0"/>
            <a:r>
              <a:rPr lang="fr-FR" dirty="0" err="1" smtClean="0"/>
              <a:t>Your</a:t>
            </a:r>
            <a:r>
              <a:rPr lang="fr-FR" dirty="0" smtClean="0"/>
              <a:t> </a:t>
            </a:r>
            <a:r>
              <a:rPr lang="fr-FR" dirty="0" err="1" smtClean="0"/>
              <a:t>text</a:t>
            </a:r>
            <a:r>
              <a:rPr lang="fr-FR" dirty="0" smtClean="0"/>
              <a:t> </a:t>
            </a:r>
            <a:r>
              <a:rPr lang="fr-FR" dirty="0" err="1" smtClean="0"/>
              <a:t>here</a:t>
            </a:r>
            <a:endParaRPr lang="fr-FR" dirty="0"/>
          </a:p>
        </p:txBody>
      </p:sp>
      <p:sp>
        <p:nvSpPr>
          <p:cNvPr id="2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202482" y="6356350"/>
            <a:ext cx="50782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>
                <a:solidFill>
                  <a:srgbClr val="141313">
                    <a:tint val="75000"/>
                  </a:srgbClr>
                </a:solidFill>
                <a:latin typeface="Arial"/>
              </a:rPr>
              <a:t>Cds, 9/Jul/2015</a:t>
            </a:r>
            <a:endParaRPr lang="en-US">
              <a:solidFill>
                <a:srgbClr val="141313">
                  <a:tint val="75000"/>
                </a:srgbClr>
              </a:solidFill>
              <a:latin typeface="Arial"/>
            </a:endParaRPr>
          </a:p>
        </p:txBody>
      </p:sp>
      <p:sp>
        <p:nvSpPr>
          <p:cNvPr id="2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02418" y="6356350"/>
            <a:ext cx="4843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A114E-5A20-7342-8F49-BE93EDFA9D78}" type="slidenum">
              <a:rPr lang="en-US" smtClean="0">
                <a:solidFill>
                  <a:srgbClr val="141313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141313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3503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590800"/>
            <a:ext cx="7623175" cy="17526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AB515-FF47-AD42-B801-0DC2ECC4BF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30360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BF2CBB-2AA2-0244-AAEA-8361790842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99792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FCB757-0814-E749-935E-A15192B0E8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538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 Tartarelli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Cds, 9/Jul/2015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25538"/>
            <a:ext cx="4038600" cy="5005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25538"/>
            <a:ext cx="4038600" cy="5005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E3C312-694E-B246-834B-7C198F7B50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08020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19E62-362F-5443-BF0A-D97BEE3866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9819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12C05C-C1F7-924D-8046-5923FC3095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6628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182FA-0329-D048-B539-160DB9A22A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59134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BDA1FD-1F35-CD4A-A2A9-96F2F885F0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7344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312853-4EB3-C14F-9255-901209AC5E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95576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E0882-61B1-2D45-9BD8-079E47858A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98507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D0A3C-A461-0B45-AAFC-908CE188BB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96288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032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125538"/>
            <a:ext cx="4038600" cy="5005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25538"/>
            <a:ext cx="4038600" cy="5005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D2A279-DD85-6A4D-A85E-53DE141484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39286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032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25538"/>
            <a:ext cx="4038600" cy="2425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125538"/>
            <a:ext cx="4038600" cy="2425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703638"/>
            <a:ext cx="8229600" cy="2427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2B4CE-308C-BC4C-944A-0F0F9F8BC2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868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85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17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88.xml"/><Relationship Id="rId16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r>
              <a:rPr lang="en-US" smtClean="0"/>
              <a:t>F. Tartarelli</a:t>
            </a: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r>
              <a:rPr lang="en-US" smtClean="0"/>
              <a:t>Cds, 9/Jul/2015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62" r:id="rId3"/>
    <p:sldLayoutId id="214748367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  <a:ea typeface="MS PGothic" panose="020B0600070205080204" pitchFamily="34" charset="-128"/>
              </a:rPr>
              <a:t>F. Tartarelli</a:t>
            </a:r>
            <a:endParaRPr lang="en-GB" altLang="en-US" smtClean="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mtClean="0">
                <a:solidFill>
                  <a:srgbClr val="000000"/>
                </a:solidFill>
              </a:rPr>
              <a:t>Cds, 9/Jul/2015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51530FA-BE04-43CE-9E19-59752D1EDD73}" type="slidenum">
              <a:rPr lang="en-GB" altLang="en-US" smtClean="0">
                <a:solidFill>
                  <a:srgbClr val="000000"/>
                </a:solidFill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en-US" smtClean="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1361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anose="020B0600070205080204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F. Tartarelli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Cds, 9/Jul/2015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654395-3044-4223-A0A1-7D73907492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726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hf hdr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4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6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defTabSz="457200"/>
            <a:r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t>F. Tartarelli</a:t>
            </a:r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199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defTabSz="457200"/>
            <a:r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t>Cds, 9/Jul/2015</a:t>
            </a:r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defTabSz="457200"/>
            <a:fld id="{4FAB73BC-B049-4115-A692-8D63A059BFB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5755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25538"/>
            <a:ext cx="8229600" cy="500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867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Garamond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F. Tartarelli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867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867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Garamond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27EB88-F8AE-C949-B207-C97294A0C682}" type="slidenum">
              <a:rPr lang="en-US">
                <a:solidFill>
                  <a:srgbClr val="000000"/>
                </a:solidFill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457200" y="6451600"/>
            <a:ext cx="8229600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FF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963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0000"/>
          </a:solidFill>
          <a:latin typeface="Palatino Linotype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bg2"/>
          </a:solidFill>
          <a:latin typeface="Verdana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bg2"/>
          </a:solidFill>
          <a:latin typeface="Verdana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bg2"/>
          </a:solidFill>
          <a:latin typeface="Verdana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bg2"/>
          </a:solidFill>
          <a:latin typeface="Verdana" pitchFamily="34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bg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bg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bg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bg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n"/>
        <a:defRPr sz="3000">
          <a:solidFill>
            <a:schemeClr val="tx1"/>
          </a:solidFill>
          <a:latin typeface="Palatino Linotype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charset="0"/>
        <a:buChar char="n"/>
        <a:defRPr sz="2600">
          <a:solidFill>
            <a:schemeClr val="tx1"/>
          </a:solidFill>
          <a:latin typeface="Palatino Linotype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55000"/>
        <a:buFont typeface="Wingdings" charset="0"/>
        <a:buChar char="n"/>
        <a:defRPr sz="2200">
          <a:solidFill>
            <a:schemeClr val="tx1"/>
          </a:solidFill>
          <a:latin typeface="Palatino Linotype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50000"/>
        <a:buFont typeface="Wingdings" charset="0"/>
        <a:buChar char="n"/>
        <a:defRPr sz="2000">
          <a:solidFill>
            <a:schemeClr val="tx1"/>
          </a:solidFill>
          <a:latin typeface="Palatino Linotype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50000"/>
        <a:buFont typeface="Wingdings" charset="0"/>
        <a:buChar char="n"/>
        <a:defRPr sz="2000">
          <a:solidFill>
            <a:schemeClr val="tx1"/>
          </a:solidFill>
          <a:latin typeface="Palatino Linotype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tx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tx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tx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tx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2845369-CE51-416D-99E9-423FD278EE7D}" type="slidenum">
              <a:rPr lang="en-GB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mtClean="0">
                <a:solidFill>
                  <a:srgbClr val="000000"/>
                </a:solidFill>
              </a:rPr>
              <a:t>Cds, 9/Jul/2015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Haga clic para modificar el estilo de texto del patrón</a:t>
            </a:r>
          </a:p>
          <a:p>
            <a:pPr lvl="1"/>
            <a:r>
              <a:rPr lang="en-GB" altLang="en-US" smtClean="0"/>
              <a:t>Segundo nivel</a:t>
            </a:r>
          </a:p>
          <a:p>
            <a:pPr lvl="2"/>
            <a:r>
              <a:rPr lang="en-GB" altLang="en-US" smtClean="0"/>
              <a:t>Tercer nivel</a:t>
            </a:r>
          </a:p>
          <a:p>
            <a:pPr lvl="3"/>
            <a:r>
              <a:rPr lang="en-GB" altLang="en-US" smtClean="0"/>
              <a:t>Cuarto nivel</a:t>
            </a:r>
          </a:p>
          <a:p>
            <a:pPr lvl="4"/>
            <a:r>
              <a:rPr lang="en-GB" altLang="en-US" smtClean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225089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25538"/>
            <a:ext cx="8229600" cy="500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867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Garamond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F. Tartarelli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867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867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Garamond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27EB88-F8AE-C949-B207-C97294A0C682}" type="slidenum">
              <a:rPr lang="en-US">
                <a:solidFill>
                  <a:srgbClr val="000000"/>
                </a:solidFill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457200" y="6451600"/>
            <a:ext cx="8229600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FF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75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0000"/>
          </a:solidFill>
          <a:latin typeface="Palatino Linotype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bg2"/>
          </a:solidFill>
          <a:latin typeface="Verdana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bg2"/>
          </a:solidFill>
          <a:latin typeface="Verdana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bg2"/>
          </a:solidFill>
          <a:latin typeface="Verdana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bg2"/>
          </a:solidFill>
          <a:latin typeface="Verdana" pitchFamily="34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bg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bg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bg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bg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n"/>
        <a:defRPr sz="3000">
          <a:solidFill>
            <a:schemeClr val="tx1"/>
          </a:solidFill>
          <a:latin typeface="Palatino Linotype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charset="0"/>
        <a:buChar char="n"/>
        <a:defRPr sz="2600">
          <a:solidFill>
            <a:schemeClr val="tx1"/>
          </a:solidFill>
          <a:latin typeface="Palatino Linotype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55000"/>
        <a:buFont typeface="Wingdings" charset="0"/>
        <a:buChar char="n"/>
        <a:defRPr sz="2200">
          <a:solidFill>
            <a:schemeClr val="tx1"/>
          </a:solidFill>
          <a:latin typeface="Palatino Linotype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50000"/>
        <a:buFont typeface="Wingdings" charset="0"/>
        <a:buChar char="n"/>
        <a:defRPr sz="2000">
          <a:solidFill>
            <a:schemeClr val="tx1"/>
          </a:solidFill>
          <a:latin typeface="Palatino Linotype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50000"/>
        <a:buFont typeface="Wingdings" charset="0"/>
        <a:buChar char="n"/>
        <a:defRPr sz="2000">
          <a:solidFill>
            <a:schemeClr val="tx1"/>
          </a:solidFill>
          <a:latin typeface="Palatino Linotype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tx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tx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tx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tx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25538"/>
            <a:ext cx="8229600" cy="500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867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Garamond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F. Tartarelli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867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867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Garamond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27EB88-F8AE-C949-B207-C97294A0C682}" type="slidenum">
              <a:rPr lang="en-US">
                <a:solidFill>
                  <a:srgbClr val="000000"/>
                </a:solidFill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457200" y="6451600"/>
            <a:ext cx="8229600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FF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826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0000"/>
          </a:solidFill>
          <a:latin typeface="Palatino Linotype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bg2"/>
          </a:solidFill>
          <a:latin typeface="Verdana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bg2"/>
          </a:solidFill>
          <a:latin typeface="Verdana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bg2"/>
          </a:solidFill>
          <a:latin typeface="Verdana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bg2"/>
          </a:solidFill>
          <a:latin typeface="Verdana" pitchFamily="34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bg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bg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bg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bg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n"/>
        <a:defRPr sz="3000">
          <a:solidFill>
            <a:schemeClr val="tx1"/>
          </a:solidFill>
          <a:latin typeface="Palatino Linotype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charset="0"/>
        <a:buChar char="n"/>
        <a:defRPr sz="2600">
          <a:solidFill>
            <a:schemeClr val="tx1"/>
          </a:solidFill>
          <a:latin typeface="Palatino Linotype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55000"/>
        <a:buFont typeface="Wingdings" charset="0"/>
        <a:buChar char="n"/>
        <a:defRPr sz="2200">
          <a:solidFill>
            <a:schemeClr val="tx1"/>
          </a:solidFill>
          <a:latin typeface="Palatino Linotype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50000"/>
        <a:buFont typeface="Wingdings" charset="0"/>
        <a:buChar char="n"/>
        <a:defRPr sz="2000">
          <a:solidFill>
            <a:schemeClr val="tx1"/>
          </a:solidFill>
          <a:latin typeface="Palatino Linotype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50000"/>
        <a:buFont typeface="Wingdings" charset="0"/>
        <a:buChar char="n"/>
        <a:defRPr sz="2000">
          <a:solidFill>
            <a:schemeClr val="tx1"/>
          </a:solidFill>
          <a:latin typeface="Palatino Linotype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tx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tx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tx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tx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25538"/>
            <a:ext cx="8229600" cy="500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867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Garamond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F. Tartarelli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867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867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Garamond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27EB88-F8AE-C949-B207-C97294A0C682}" type="slidenum">
              <a:rPr lang="en-US">
                <a:solidFill>
                  <a:srgbClr val="000000"/>
                </a:solidFill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457200" y="6451600"/>
            <a:ext cx="8229600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FF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230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0000"/>
          </a:solidFill>
          <a:latin typeface="Palatino Linotype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bg2"/>
          </a:solidFill>
          <a:latin typeface="Verdana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bg2"/>
          </a:solidFill>
          <a:latin typeface="Verdana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bg2"/>
          </a:solidFill>
          <a:latin typeface="Verdana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bg2"/>
          </a:solidFill>
          <a:latin typeface="Verdana" pitchFamily="34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bg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bg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bg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bg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n"/>
        <a:defRPr sz="3000">
          <a:solidFill>
            <a:schemeClr val="tx1"/>
          </a:solidFill>
          <a:latin typeface="Palatino Linotype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charset="0"/>
        <a:buChar char="n"/>
        <a:defRPr sz="2600">
          <a:solidFill>
            <a:schemeClr val="tx1"/>
          </a:solidFill>
          <a:latin typeface="Palatino Linotype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55000"/>
        <a:buFont typeface="Wingdings" charset="0"/>
        <a:buChar char="n"/>
        <a:defRPr sz="2200">
          <a:solidFill>
            <a:schemeClr val="tx1"/>
          </a:solidFill>
          <a:latin typeface="Palatino Linotype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50000"/>
        <a:buFont typeface="Wingdings" charset="0"/>
        <a:buChar char="n"/>
        <a:defRPr sz="2000">
          <a:solidFill>
            <a:schemeClr val="tx1"/>
          </a:solidFill>
          <a:latin typeface="Palatino Linotype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50000"/>
        <a:buFont typeface="Wingdings" charset="0"/>
        <a:buChar char="n"/>
        <a:defRPr sz="2000">
          <a:solidFill>
            <a:schemeClr val="tx1"/>
          </a:solidFill>
          <a:latin typeface="Palatino Linotype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tx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tx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tx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tx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F. Tartarelli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Cds, 9/Jul/2015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EDF541B-5D20-F94A-AAD0-7FCC9D1EA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023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  <a:ea typeface="MS PGothic" panose="020B0600070205080204" pitchFamily="34" charset="-128"/>
              </a:rPr>
              <a:t>F. Tartarelli</a:t>
            </a:r>
            <a:endParaRPr lang="en-GB" altLang="en-US" smtClean="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mtClean="0">
                <a:solidFill>
                  <a:srgbClr val="000000"/>
                </a:solidFill>
              </a:rPr>
              <a:t>Cds, 9/Jul/2015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52BDF56-E4C5-4D7B-AF66-5514BD02E792}" type="slidenum">
              <a:rPr lang="en-GB" altLang="en-US" smtClean="0">
                <a:solidFill>
                  <a:srgbClr val="000000"/>
                </a:solidFill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en-US" smtClean="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88456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anose="020B0600070205080204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04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0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1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3.xml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2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3.jpeg"/><Relationship Id="rId9" Type="http://schemas.microsoft.com/office/2007/relationships/diagramDrawing" Target="../diagrams/drawing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cms.cern.ch/" TargetMode="External"/><Relationship Id="rId2" Type="http://schemas.openxmlformats.org/officeDocument/2006/relationships/hyperlink" Target="http://atlas.ch/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cern.ch/HL-LHC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GB" dirty="0" err="1" smtClean="0"/>
              <a:t>CdS</a:t>
            </a:r>
            <a:r>
              <a:rPr lang="en-GB" dirty="0" smtClean="0"/>
              <a:t>, 9 </a:t>
            </a:r>
            <a:r>
              <a:rPr lang="en-GB" dirty="0" err="1" smtClean="0"/>
              <a:t>Luglio</a:t>
            </a:r>
            <a:r>
              <a:rPr lang="en-GB" dirty="0" smtClean="0"/>
              <a:t> 2015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ATLAS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 anchor="t" anchorCtr="0"/>
          <a:lstStyle/>
          <a:p>
            <a:r>
              <a:rPr lang="en-GB" dirty="0" smtClean="0"/>
              <a:t>F. </a:t>
            </a:r>
            <a:r>
              <a:rPr lang="en-GB" dirty="0" err="1" smtClean="0"/>
              <a:t>Tartarelli</a:t>
            </a: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Liquid Argon calorimeter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60400"/>
            <a:ext cx="4495800" cy="5638800"/>
          </a:xfrm>
        </p:spPr>
        <p:txBody>
          <a:bodyPr/>
          <a:lstStyle/>
          <a:p>
            <a:r>
              <a:rPr lang="it-IT" dirty="0" smtClean="0">
                <a:solidFill>
                  <a:srgbClr val="FFFF00"/>
                </a:solidFill>
              </a:rPr>
              <a:t>Gestione sistema DCS HV</a:t>
            </a:r>
          </a:p>
          <a:p>
            <a:r>
              <a:rPr lang="it-IT" dirty="0" smtClean="0"/>
              <a:t>Durante lo shutdown:</a:t>
            </a:r>
          </a:p>
          <a:p>
            <a:pPr lvl="1"/>
            <a:r>
              <a:rPr lang="it-IT" dirty="0" smtClean="0"/>
              <a:t>Sostituzione PC, passaggio a Linux</a:t>
            </a:r>
          </a:p>
          <a:p>
            <a:pPr lvl="1"/>
            <a:r>
              <a:rPr lang="it-IT" dirty="0" smtClean="0"/>
              <a:t>Moduli HV di nuova generazione,</a:t>
            </a:r>
            <a:r>
              <a:rPr lang="en-GB" dirty="0"/>
              <a:t> </a:t>
            </a:r>
            <a:r>
              <a:rPr lang="en-GB" dirty="0" err="1" smtClean="0"/>
              <a:t>meno</a:t>
            </a:r>
            <a:r>
              <a:rPr lang="en-GB" dirty="0" smtClean="0"/>
              <a:t> </a:t>
            </a:r>
            <a:r>
              <a:rPr lang="en-GB" dirty="0" err="1" smtClean="0"/>
              <a:t>sensibili</a:t>
            </a:r>
            <a:r>
              <a:rPr lang="en-GB" dirty="0" smtClean="0"/>
              <a:t> </a:t>
            </a:r>
            <a:r>
              <a:rPr lang="en-GB" dirty="0" err="1" smtClean="0"/>
              <a:t>ai</a:t>
            </a:r>
            <a:r>
              <a:rPr lang="en-GB" dirty="0" smtClean="0"/>
              <a:t> trip </a:t>
            </a:r>
            <a:r>
              <a:rPr lang="en-GB" dirty="0" err="1" smtClean="0"/>
              <a:t>durante</a:t>
            </a:r>
            <a:r>
              <a:rPr lang="en-GB" dirty="0" smtClean="0"/>
              <a:t> la </a:t>
            </a:r>
            <a:r>
              <a:rPr lang="en-GB" dirty="0" err="1" smtClean="0"/>
              <a:t>presa</a:t>
            </a:r>
            <a:r>
              <a:rPr lang="en-GB" dirty="0" smtClean="0"/>
              <a:t> </a:t>
            </a:r>
            <a:r>
              <a:rPr lang="en-GB" dirty="0" err="1" smtClean="0"/>
              <a:t>dati</a:t>
            </a:r>
            <a:endParaRPr lang="en-GB" dirty="0" smtClean="0"/>
          </a:p>
          <a:p>
            <a:pPr lvl="1"/>
            <a:r>
              <a:rPr lang="it-IT" dirty="0" smtClean="0"/>
              <a:t>F. Tartarelli, R. Turra</a:t>
            </a:r>
            <a:endParaRPr lang="en-GB" dirty="0" smtClean="0"/>
          </a:p>
          <a:p>
            <a:r>
              <a:rPr lang="it-IT" dirty="0" smtClean="0">
                <a:solidFill>
                  <a:srgbClr val="FFFF00"/>
                </a:solidFill>
              </a:rPr>
              <a:t>Calibrazione di elettroni e fotoni:</a:t>
            </a:r>
          </a:p>
          <a:p>
            <a:pPr lvl="1"/>
            <a:r>
              <a:rPr lang="en-GB" sz="2400" dirty="0" err="1" smtClean="0"/>
              <a:t>prerecommendation</a:t>
            </a:r>
            <a:r>
              <a:rPr lang="en-GB" sz="2400" dirty="0" smtClean="0"/>
              <a:t> </a:t>
            </a:r>
            <a:r>
              <a:rPr lang="en-GB" sz="2400" dirty="0"/>
              <a:t>released in June, based on 2012 reprocessed data and 2012 </a:t>
            </a:r>
            <a:r>
              <a:rPr lang="en-GB" sz="2400" dirty="0" smtClean="0"/>
              <a:t>MC and </a:t>
            </a:r>
            <a:r>
              <a:rPr lang="en-GB" sz="2400" dirty="0"/>
              <a:t>2015 MC. </a:t>
            </a:r>
            <a:endParaRPr lang="en-GB" sz="2400" dirty="0" smtClean="0"/>
          </a:p>
          <a:p>
            <a:r>
              <a:rPr lang="en-GB" sz="2400" dirty="0"/>
              <a:t>Now focusing on data driven recommendation with Z  </a:t>
            </a:r>
            <a:r>
              <a:rPr lang="en-GB" sz="2400" dirty="0" smtClean="0"/>
              <a:t>-&gt; </a:t>
            </a:r>
            <a:r>
              <a:rPr lang="en-GB" sz="2400" dirty="0" err="1" smtClean="0"/>
              <a:t>ee</a:t>
            </a:r>
            <a:endParaRPr lang="en-GB" sz="2400" dirty="0"/>
          </a:p>
          <a:p>
            <a:endParaRPr lang="en-GB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 Tartarelli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Cds, 9/Jul/2015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116" y="76200"/>
            <a:ext cx="3616484" cy="360000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648200" y="3904800"/>
            <a:ext cx="4343400" cy="26484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7947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defRPr kumimoji="0" sz="220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9095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Wingdings" panose="05000000000000000000" pitchFamily="2" charset="2"/>
              <a:buChar char="Ø"/>
              <a:defRPr kumimoji="0" sz="220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Ø"/>
              <a:defRPr kumimoji="0" sz="220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042416" indent="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Tx/>
              <a:buNone/>
              <a:defRPr kumimoji="0" sz="240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307592" indent="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Tx/>
              <a:buNone/>
              <a:defRPr kumimoji="0" sz="240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MVA </a:t>
            </a:r>
            <a:r>
              <a:rPr lang="en-GB" dirty="0"/>
              <a:t>MC calibration, </a:t>
            </a:r>
            <a:r>
              <a:rPr lang="en-GB" dirty="0" smtClean="0"/>
              <a:t> diagonalization </a:t>
            </a:r>
            <a:r>
              <a:rPr lang="en-GB" dirty="0"/>
              <a:t>of </a:t>
            </a:r>
            <a:r>
              <a:rPr lang="en-GB" dirty="0" smtClean="0"/>
              <a:t>the systematics</a:t>
            </a:r>
            <a:endParaRPr lang="en-GB" dirty="0"/>
          </a:p>
          <a:p>
            <a:r>
              <a:rPr lang="en-GB" dirty="0"/>
              <a:t>implementation and tool </a:t>
            </a:r>
            <a:r>
              <a:rPr lang="en-GB" dirty="0" err="1" smtClean="0"/>
              <a:t>maintainance</a:t>
            </a:r>
            <a:endParaRPr lang="en-GB" dirty="0" smtClean="0"/>
          </a:p>
          <a:p>
            <a:r>
              <a:rPr lang="it-IT" dirty="0" smtClean="0"/>
              <a:t>R. Turra, S. Manzoni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193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RUN 2 analysis</a:t>
            </a:r>
            <a:endParaRPr lang="en-GB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 Tartarelli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Cds, 9/Jul/2015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99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735766"/>
          </a:xfrm>
        </p:spPr>
        <p:txBody>
          <a:bodyPr/>
          <a:lstStyle/>
          <a:p>
            <a:r>
              <a:rPr lang="en-US" dirty="0" smtClean="0"/>
              <a:t>Scalar top search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1" y="1103773"/>
            <a:ext cx="1778818" cy="28326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145" y="1103773"/>
            <a:ext cx="1832130" cy="32722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4414824"/>
            <a:ext cx="37468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</a:rPr>
              <a:t>In </a:t>
            </a:r>
            <a:r>
              <a:rPr lang="en-US" dirty="0" err="1" smtClean="0">
                <a:solidFill>
                  <a:prstClr val="black"/>
                </a:solidFill>
              </a:rPr>
              <a:t>supersymmetry</a:t>
            </a:r>
            <a:r>
              <a:rPr lang="en-US" dirty="0" smtClean="0">
                <a:solidFill>
                  <a:prstClr val="black"/>
                </a:solidFill>
              </a:rPr>
              <a:t>, the scalar top is key to the naturalness of the Higgs mass, and expected to have a mass below the </a:t>
            </a:r>
            <a:r>
              <a:rPr lang="en-US" dirty="0" err="1" smtClean="0">
                <a:solidFill>
                  <a:prstClr val="black"/>
                </a:solidFill>
              </a:rPr>
              <a:t>TeV</a:t>
            </a:r>
            <a:r>
              <a:rPr lang="en-US" dirty="0" smtClean="0">
                <a:solidFill>
                  <a:prstClr val="black"/>
                </a:solidFill>
              </a:rPr>
              <a:t>. 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16310" y="1136046"/>
            <a:ext cx="25276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</a:rPr>
              <a:t>Our analysis targets the decay to bW</a:t>
            </a:r>
            <a:r>
              <a:rPr lang="en-US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c</a:t>
            </a:r>
            <a:r>
              <a:rPr lang="en-US" baseline="30000" dirty="0" smtClean="0">
                <a:solidFill>
                  <a:prstClr val="black"/>
                </a:solidFill>
              </a:rPr>
              <a:t>0</a:t>
            </a:r>
            <a:r>
              <a:rPr lang="en-US" baseline="-25000" dirty="0" smtClean="0">
                <a:solidFill>
                  <a:prstClr val="black"/>
                </a:solidFill>
              </a:rPr>
              <a:t>1</a:t>
            </a:r>
            <a:r>
              <a:rPr lang="en-US" dirty="0" smtClean="0">
                <a:solidFill>
                  <a:prstClr val="black"/>
                </a:solidFill>
              </a:rPr>
              <a:t> via </a:t>
            </a:r>
            <a:r>
              <a:rPr lang="en-US" dirty="0" err="1" smtClean="0">
                <a:solidFill>
                  <a:prstClr val="black"/>
                </a:solidFill>
              </a:rPr>
              <a:t>chargino</a:t>
            </a:r>
            <a:r>
              <a:rPr lang="en-US" dirty="0" smtClean="0">
                <a:solidFill>
                  <a:prstClr val="black"/>
                </a:solidFill>
              </a:rPr>
              <a:t>.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4136" y="3191838"/>
            <a:ext cx="4033785" cy="27414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0970" y="1053858"/>
            <a:ext cx="2476500" cy="20193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30698" y="5941798"/>
            <a:ext cx="50794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</a:rPr>
              <a:t>Run1 limits. We expect to need a few fb-1 to exceed</a:t>
            </a:r>
          </a:p>
          <a:p>
            <a:pPr defTabSz="457200"/>
            <a:r>
              <a:rPr lang="en-US" dirty="0">
                <a:solidFill>
                  <a:prstClr val="black"/>
                </a:solidFill>
              </a:rPr>
              <a:t>t</a:t>
            </a:r>
            <a:r>
              <a:rPr lang="en-US" dirty="0" smtClean="0">
                <a:solidFill>
                  <a:prstClr val="black"/>
                </a:solidFill>
              </a:rPr>
              <a:t>he run1 sensitivity at high mass. 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6587470" y="5055083"/>
            <a:ext cx="793112" cy="36467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dirty="0" smtClean="0">
                <a:solidFill>
                  <a:prstClr val="white"/>
                </a:solidFill>
              </a:rPr>
              <a:t>run2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74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673" y="0"/>
            <a:ext cx="8229600" cy="555658"/>
          </a:xfrm>
        </p:spPr>
        <p:txBody>
          <a:bodyPr/>
          <a:lstStyle/>
          <a:p>
            <a:r>
              <a:rPr lang="en-US" dirty="0" smtClean="0"/>
              <a:t>Scalar top 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" y="533400"/>
            <a:ext cx="9144000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Analysis strategy similar to that of run1 </a:t>
            </a:r>
          </a:p>
          <a:p>
            <a:r>
              <a:rPr lang="en-US" sz="2000" dirty="0"/>
              <a:t>A</a:t>
            </a:r>
            <a:r>
              <a:rPr lang="en-US" sz="2000" dirty="0" smtClean="0"/>
              <a:t>iming for a result for winter conferences</a:t>
            </a:r>
          </a:p>
          <a:p>
            <a:r>
              <a:rPr lang="en-US" sz="2000" dirty="0" smtClean="0"/>
              <a:t>Tommaso Lari (supervisor) and Claudia </a:t>
            </a:r>
            <a:r>
              <a:rPr lang="en-US" sz="2000" dirty="0" err="1" smtClean="0"/>
              <a:t>Merlassino</a:t>
            </a:r>
            <a:r>
              <a:rPr lang="en-US" sz="2000" dirty="0" smtClean="0"/>
              <a:t> (diploma student) working on the estimation of the QCD (</a:t>
            </a:r>
            <a:r>
              <a:rPr lang="en-US" sz="2000" dirty="0" err="1" smtClean="0"/>
              <a:t>multijet</a:t>
            </a:r>
            <a:r>
              <a:rPr lang="en-US" sz="2000" dirty="0" smtClean="0"/>
              <a:t>) background.  </a:t>
            </a:r>
          </a:p>
          <a:p>
            <a:r>
              <a:rPr lang="en-US" sz="2000" dirty="0" smtClean="0"/>
              <a:t>Bern, Lecce, Pavia, Texas and Irvine also involved in the analysis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3763" y="2438400"/>
            <a:ext cx="3266392" cy="31321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38400"/>
            <a:ext cx="3232620" cy="31648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60436" y="2562761"/>
            <a:ext cx="28452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 smtClean="0">
                <a:solidFill>
                  <a:srgbClr val="008000"/>
                </a:solidFill>
              </a:rPr>
              <a:t>Electron efficiency as a function of transverse momentum for a sample with fake electrons (QCD sample, left) and good electrons (Z sample, right).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41437" y="3657600"/>
            <a:ext cx="2378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</a:rPr>
              <a:t>ATLAS work in progress</a:t>
            </a:r>
          </a:p>
          <a:p>
            <a:pPr defTabSz="457200"/>
            <a:r>
              <a:rPr lang="en-US" dirty="0" smtClean="0">
                <a:solidFill>
                  <a:prstClr val="black"/>
                </a:solidFill>
              </a:rPr>
              <a:t>√s = 13 </a:t>
            </a:r>
            <a:r>
              <a:rPr lang="en-US" dirty="0" err="1" smtClean="0">
                <a:solidFill>
                  <a:prstClr val="black"/>
                </a:solidFill>
              </a:rPr>
              <a:t>TeV</a:t>
            </a:r>
            <a:r>
              <a:rPr lang="en-US" dirty="0" smtClean="0">
                <a:solidFill>
                  <a:prstClr val="black"/>
                </a:solidFill>
              </a:rPr>
              <a:t>, 7 pb</a:t>
            </a:r>
            <a:r>
              <a:rPr lang="en-US" baseline="30000" dirty="0" smtClean="0">
                <a:solidFill>
                  <a:prstClr val="black"/>
                </a:solidFill>
              </a:rPr>
              <a:t>-1</a:t>
            </a:r>
            <a:endParaRPr lang="en-US" baseline="30000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7615" y="3733800"/>
            <a:ext cx="2378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</a:rPr>
              <a:t>ATLAS work in progress</a:t>
            </a:r>
          </a:p>
          <a:p>
            <a:pPr defTabSz="457200"/>
            <a:r>
              <a:rPr lang="en-US" dirty="0" smtClean="0">
                <a:solidFill>
                  <a:prstClr val="black"/>
                </a:solidFill>
              </a:rPr>
              <a:t>√s = 13 </a:t>
            </a:r>
            <a:r>
              <a:rPr lang="en-US" dirty="0" err="1" smtClean="0">
                <a:solidFill>
                  <a:prstClr val="black"/>
                </a:solidFill>
              </a:rPr>
              <a:t>TeV</a:t>
            </a:r>
            <a:r>
              <a:rPr lang="en-US" dirty="0" smtClean="0">
                <a:solidFill>
                  <a:prstClr val="black"/>
                </a:solidFill>
              </a:rPr>
              <a:t>, 7 pb</a:t>
            </a:r>
            <a:r>
              <a:rPr lang="en-US" baseline="30000" dirty="0" smtClean="0">
                <a:solidFill>
                  <a:prstClr val="black"/>
                </a:solidFill>
              </a:rPr>
              <a:t>-1</a:t>
            </a:r>
            <a:endParaRPr lang="en-US" baseline="30000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867400"/>
            <a:ext cx="91039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+ Luciano Mandelli, EB chair dell’analisi «one lepton» con i primi dati del RUN 2:</a:t>
            </a:r>
          </a:p>
          <a:p>
            <a:r>
              <a:rPr lang="en-GB" sz="2000" i="1" dirty="0"/>
              <a:t>Search for top </a:t>
            </a:r>
            <a:r>
              <a:rPr lang="en-GB" sz="2000" i="1" dirty="0" err="1"/>
              <a:t>squark</a:t>
            </a:r>
            <a:r>
              <a:rPr lang="en-GB" sz="2000" i="1" dirty="0"/>
              <a:t> pair production in final states with one isolated lepton, jets, and </a:t>
            </a:r>
            <a:endParaRPr lang="en-GB" sz="2000" i="1" dirty="0" smtClean="0"/>
          </a:p>
          <a:p>
            <a:r>
              <a:rPr lang="en-GB" sz="2000" i="1" dirty="0" smtClean="0"/>
              <a:t>missing </a:t>
            </a:r>
            <a:r>
              <a:rPr lang="en-GB" sz="2000" i="1" dirty="0"/>
              <a:t>transverse momentum in </a:t>
            </a:r>
            <a:r>
              <a:rPr lang="en-GB" sz="2000" i="1" dirty="0" err="1"/>
              <a:t>sqrt</a:t>
            </a:r>
            <a:r>
              <a:rPr lang="en-GB" sz="2000" i="1" dirty="0"/>
              <a:t>(s)=13 </a:t>
            </a:r>
            <a:r>
              <a:rPr lang="en-GB" sz="2000" i="1" dirty="0" err="1"/>
              <a:t>TeV</a:t>
            </a:r>
            <a:r>
              <a:rPr lang="en-GB" sz="2000" i="1" dirty="0"/>
              <a:t> pp collisions with the ATLAS </a:t>
            </a:r>
            <a:r>
              <a:rPr lang="en-GB" sz="2000" i="1" dirty="0" smtClean="0"/>
              <a:t>detector</a:t>
            </a:r>
            <a:endParaRPr lang="en-GB" sz="2000" i="1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F. Tartarelli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Cds, 9/Jul/2015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541B-5D20-F94A-AAD0-7FCC9D1EA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4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 smtClean="0">
                <a:solidFill>
                  <a:srgbClr val="000000"/>
                </a:solidFill>
              </a:rPr>
              <a:t>F. Tartarelli</a:t>
            </a:r>
            <a:endParaRPr lang="it-IT" altLang="en-US" sz="1400">
              <a:solidFill>
                <a:srgbClr val="000000"/>
              </a:solidFill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BA3662D7-E1EB-496F-9B75-627D17B1D1FA}" type="slidenum">
              <a:rPr lang="it-IT" altLang="en-US" sz="1400">
                <a:solidFill>
                  <a:srgbClr val="000000"/>
                </a:solidFill>
              </a:rPr>
              <a:pPr eaLnBrk="1" hangingPunct="1"/>
              <a:t>14</a:t>
            </a:fld>
            <a:endParaRPr lang="it-IT" altLang="en-US" sz="1400" dirty="0">
              <a:solidFill>
                <a:srgbClr val="000000"/>
              </a:solidFill>
            </a:endParaRPr>
          </a:p>
        </p:txBody>
      </p:sp>
      <p:sp>
        <p:nvSpPr>
          <p:cNvPr id="17412" name="Line 2"/>
          <p:cNvSpPr>
            <a:spLocks noChangeShapeType="1"/>
          </p:cNvSpPr>
          <p:nvPr/>
        </p:nvSpPr>
        <p:spPr bwMode="auto">
          <a:xfrm>
            <a:off x="304800" y="6629400"/>
            <a:ext cx="8610600" cy="0"/>
          </a:xfrm>
          <a:prstGeom prst="line">
            <a:avLst/>
          </a:prstGeom>
          <a:noFill/>
          <a:ln w="952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17413" name="Line 3"/>
          <p:cNvSpPr>
            <a:spLocks noChangeShapeType="1"/>
          </p:cNvSpPr>
          <p:nvPr/>
        </p:nvSpPr>
        <p:spPr bwMode="auto">
          <a:xfrm>
            <a:off x="304800" y="304800"/>
            <a:ext cx="8610600" cy="0"/>
          </a:xfrm>
          <a:prstGeom prst="line">
            <a:avLst/>
          </a:prstGeom>
          <a:noFill/>
          <a:ln w="952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17414" name="Text Box 5"/>
          <p:cNvSpPr txBox="1">
            <a:spLocks noChangeArrowheads="1"/>
          </p:cNvSpPr>
          <p:nvPr/>
        </p:nvSpPr>
        <p:spPr bwMode="auto">
          <a:xfrm>
            <a:off x="303213" y="500063"/>
            <a:ext cx="82788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en-US" sz="2000" dirty="0" smtClean="0">
                <a:solidFill>
                  <a:srgbClr val="FF9900"/>
                </a:solidFill>
                <a:latin typeface="Tahoma" panose="020B0604030504040204" pitchFamily="34" charset="0"/>
              </a:rPr>
              <a:t>Searches in the di-photon channel</a:t>
            </a:r>
            <a:endParaRPr lang="it-IT" altLang="en-US" sz="2000" dirty="0" smtClean="0">
              <a:solidFill>
                <a:srgbClr val="FF9900"/>
              </a:solidFill>
              <a:latin typeface="CG Omega" pitchFamily="34" charset="0"/>
            </a:endParaRPr>
          </a:p>
        </p:txBody>
      </p:sp>
      <p:pic>
        <p:nvPicPr>
          <p:cNvPr id="1741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982663"/>
            <a:ext cx="5473700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 Box 7"/>
          <p:cNvSpPr txBox="1">
            <a:spLocks noChangeArrowheads="1"/>
          </p:cNvSpPr>
          <p:nvPr/>
        </p:nvSpPr>
        <p:spPr bwMode="auto">
          <a:xfrm>
            <a:off x="250825" y="3916363"/>
            <a:ext cx="3457575" cy="2249487"/>
          </a:xfrm>
          <a:prstGeom prst="rect">
            <a:avLst/>
          </a:prstGeom>
          <a:noFill/>
          <a:ln w="254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en-US" sz="2000" smtClean="0">
                <a:solidFill>
                  <a:srgbClr val="CC3300"/>
                </a:solidFill>
                <a:latin typeface="Tahoma" panose="020B0604030504040204" pitchFamily="34" charset="0"/>
              </a:rPr>
              <a:t>Dominated by irreducible QCD di-photon background ( known at NNLO 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en-US" sz="2000" smtClean="0">
                <a:solidFill>
                  <a:srgbClr val="CC3300"/>
                </a:solidFill>
                <a:latin typeface="Tahoma" panose="020B0604030504040204" pitchFamily="34" charset="0"/>
              </a:rPr>
              <a:t>Reducible background (</a:t>
            </a:r>
            <a:r>
              <a:rPr lang="en-US" altLang="en-US" sz="2000" smtClean="0">
                <a:solidFill>
                  <a:srgbClr val="CC3300"/>
                </a:solidFill>
                <a:latin typeface="Symbol" panose="05050102010706020507" pitchFamily="18" charset="2"/>
              </a:rPr>
              <a:t>g</a:t>
            </a:r>
            <a:r>
              <a:rPr lang="en-US" altLang="en-US" sz="2000" smtClean="0">
                <a:solidFill>
                  <a:srgbClr val="CC3300"/>
                </a:solidFill>
                <a:latin typeface="Tahoma" panose="020B0604030504040204" pitchFamily="34" charset="0"/>
              </a:rPr>
              <a:t>+jet) shape determined from data</a:t>
            </a:r>
          </a:p>
        </p:txBody>
      </p:sp>
      <p:sp>
        <p:nvSpPr>
          <p:cNvPr id="17417" name="Text Box 7"/>
          <p:cNvSpPr txBox="1">
            <a:spLocks noChangeArrowheads="1"/>
          </p:cNvSpPr>
          <p:nvPr/>
        </p:nvSpPr>
        <p:spPr bwMode="auto">
          <a:xfrm>
            <a:off x="3924300" y="5157788"/>
            <a:ext cx="4895850" cy="1017587"/>
          </a:xfrm>
          <a:prstGeom prst="rect">
            <a:avLst/>
          </a:prstGeom>
          <a:noFill/>
          <a:ln w="254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en-US" sz="2000" dirty="0" smtClean="0">
                <a:solidFill>
                  <a:srgbClr val="CC3300"/>
                </a:solidFill>
                <a:latin typeface="Tahoma" panose="020B0604030504040204" pitchFamily="34" charset="0"/>
              </a:rPr>
              <a:t>Might want to look at both (broad) resonances (RS) or quasi-continuous excess (ADD) </a:t>
            </a:r>
          </a:p>
        </p:txBody>
      </p:sp>
      <p:sp>
        <p:nvSpPr>
          <p:cNvPr id="17418" name="Text Box 7"/>
          <p:cNvSpPr txBox="1">
            <a:spLocks noChangeArrowheads="1"/>
          </p:cNvSpPr>
          <p:nvPr/>
        </p:nvSpPr>
        <p:spPr bwMode="auto">
          <a:xfrm>
            <a:off x="250825" y="1179513"/>
            <a:ext cx="3457575" cy="2249487"/>
          </a:xfrm>
          <a:prstGeom prst="rect">
            <a:avLst/>
          </a:prstGeom>
          <a:noFill/>
          <a:ln w="254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en-US" sz="2000" dirty="0" smtClean="0">
                <a:solidFill>
                  <a:srgbClr val="CC3300"/>
                </a:solidFill>
                <a:latin typeface="Tahoma" panose="020B0604030504040204" pitchFamily="34" charset="0"/>
              </a:rPr>
              <a:t>2 photons with P</a:t>
            </a:r>
            <a:r>
              <a:rPr lang="en-US" altLang="en-US" sz="2000" baseline="-25000" dirty="0" smtClean="0">
                <a:solidFill>
                  <a:srgbClr val="CC3300"/>
                </a:solidFill>
                <a:latin typeface="Tahoma" panose="020B0604030504040204" pitchFamily="34" charset="0"/>
              </a:rPr>
              <a:t>T</a:t>
            </a:r>
            <a:r>
              <a:rPr lang="en-US" altLang="en-US" sz="2000" dirty="0" smtClean="0">
                <a:solidFill>
                  <a:srgbClr val="CC3300"/>
                </a:solidFill>
                <a:latin typeface="Tahoma" panose="020B0604030504040204" pitchFamily="34" charset="0"/>
              </a:rPr>
              <a:t> &gt; 50 GeV and 0&lt;|</a:t>
            </a:r>
            <a:r>
              <a:rPr lang="en-US" altLang="en-US" sz="2000" dirty="0" smtClean="0">
                <a:solidFill>
                  <a:srgbClr val="CC3300"/>
                </a:solidFill>
                <a:latin typeface="Symbol" panose="05050102010706020507" pitchFamily="18" charset="2"/>
              </a:rPr>
              <a:t>h</a:t>
            </a:r>
            <a:r>
              <a:rPr lang="en-US" altLang="en-US" sz="2000" dirty="0" smtClean="0">
                <a:solidFill>
                  <a:srgbClr val="CC3300"/>
                </a:solidFill>
                <a:latin typeface="Tahoma" panose="020B0604030504040204" pitchFamily="34" charset="0"/>
              </a:rPr>
              <a:t>|&lt;2.37 (crack 1.37 1.52 excluded)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en-US" sz="2000" dirty="0" smtClean="0">
                <a:solidFill>
                  <a:srgbClr val="CC3300"/>
                </a:solidFill>
                <a:latin typeface="Tahoma" panose="020B0604030504040204" pitchFamily="34" charset="0"/>
              </a:rPr>
              <a:t>Tight selection ( quality cuts and cleaning 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en-US" sz="2000" dirty="0" smtClean="0">
                <a:solidFill>
                  <a:srgbClr val="CC3300"/>
                </a:solidFill>
                <a:latin typeface="Tahoma" panose="020B0604030504040204" pitchFamily="34" charset="0"/>
              </a:rPr>
              <a:t>Isolation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16434" y="4826556"/>
            <a:ext cx="2768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Search for extra dimensions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647729" y="6153150"/>
            <a:ext cx="5448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 </a:t>
            </a:r>
            <a:r>
              <a:rPr lang="en-GB" dirty="0" err="1"/>
              <a:t>Nima</a:t>
            </a:r>
            <a:r>
              <a:rPr lang="en-GB" dirty="0"/>
              <a:t> </a:t>
            </a:r>
            <a:r>
              <a:rPr lang="en-GB" dirty="0" err="1"/>
              <a:t>Arkani-Hamed</a:t>
            </a:r>
            <a:r>
              <a:rPr lang="en-GB" dirty="0"/>
              <a:t>, </a:t>
            </a:r>
            <a:r>
              <a:rPr lang="en-GB" dirty="0" err="1"/>
              <a:t>Savas</a:t>
            </a:r>
            <a:r>
              <a:rPr lang="en-GB" dirty="0"/>
              <a:t> </a:t>
            </a:r>
            <a:r>
              <a:rPr lang="en-GB" dirty="0" err="1"/>
              <a:t>Dimopoulos</a:t>
            </a:r>
            <a:r>
              <a:rPr lang="en-GB" dirty="0"/>
              <a:t>, and </a:t>
            </a:r>
            <a:r>
              <a:rPr lang="en-GB" dirty="0" err="1"/>
              <a:t>Gia</a:t>
            </a:r>
            <a:r>
              <a:rPr lang="en-GB" dirty="0"/>
              <a:t> </a:t>
            </a:r>
            <a:r>
              <a:rPr lang="en-GB" dirty="0" err="1"/>
              <a:t>Dvali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Cds, 9/Jul/2015</a:t>
            </a:r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7428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 smtClean="0">
                <a:solidFill>
                  <a:srgbClr val="000000"/>
                </a:solidFill>
              </a:rPr>
              <a:t>F. Tartarelli</a:t>
            </a:r>
            <a:endParaRPr lang="it-IT" altLang="en-US" sz="1400">
              <a:solidFill>
                <a:srgbClr val="000000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>
                <a:solidFill>
                  <a:srgbClr val="000000"/>
                </a:solidFill>
              </a:rPr>
              <a:t>Cds, 9/Jul/2015</a:t>
            </a:r>
            <a:endParaRPr lang="it-IT">
              <a:solidFill>
                <a:srgbClr val="000000"/>
              </a:solidFill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B2EEA7BA-35EC-4C7E-8FCB-FA25AA355D88}" type="slidenum">
              <a:rPr lang="it-IT" altLang="en-US" sz="1400">
                <a:solidFill>
                  <a:srgbClr val="000000"/>
                </a:solidFill>
              </a:rPr>
              <a:pPr eaLnBrk="1" hangingPunct="1"/>
              <a:t>15</a:t>
            </a:fld>
            <a:endParaRPr lang="it-IT" altLang="en-US" sz="1400">
              <a:solidFill>
                <a:srgbClr val="000000"/>
              </a:solidFill>
            </a:endParaRPr>
          </a:p>
        </p:txBody>
      </p:sp>
      <p:sp>
        <p:nvSpPr>
          <p:cNvPr id="19460" name="Line 2"/>
          <p:cNvSpPr>
            <a:spLocks noChangeShapeType="1"/>
          </p:cNvSpPr>
          <p:nvPr/>
        </p:nvSpPr>
        <p:spPr bwMode="auto">
          <a:xfrm>
            <a:off x="304800" y="6629400"/>
            <a:ext cx="8610600" cy="0"/>
          </a:xfrm>
          <a:prstGeom prst="line">
            <a:avLst/>
          </a:prstGeom>
          <a:noFill/>
          <a:ln w="952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19461" name="Line 3"/>
          <p:cNvSpPr>
            <a:spLocks noChangeShapeType="1"/>
          </p:cNvSpPr>
          <p:nvPr/>
        </p:nvSpPr>
        <p:spPr bwMode="auto">
          <a:xfrm>
            <a:off x="304800" y="304800"/>
            <a:ext cx="8610600" cy="0"/>
          </a:xfrm>
          <a:prstGeom prst="line">
            <a:avLst/>
          </a:prstGeom>
          <a:noFill/>
          <a:ln w="952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19462" name="Text Box 5"/>
          <p:cNvSpPr txBox="1">
            <a:spLocks noChangeArrowheads="1"/>
          </p:cNvSpPr>
          <p:nvPr/>
        </p:nvSpPr>
        <p:spPr bwMode="auto">
          <a:xfrm>
            <a:off x="303213" y="500063"/>
            <a:ext cx="82788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en-US" sz="2000" smtClean="0">
                <a:solidFill>
                  <a:srgbClr val="FF9900"/>
                </a:solidFill>
                <a:latin typeface="Tahoma" panose="020B0604030504040204" pitchFamily="34" charset="0"/>
              </a:rPr>
              <a:t>Perspectives in graviton to diphoton </a:t>
            </a:r>
            <a:endParaRPr lang="it-IT" altLang="en-US" sz="2000" smtClean="0">
              <a:solidFill>
                <a:srgbClr val="FF9900"/>
              </a:solidFill>
              <a:latin typeface="CG Omega" pitchFamily="34" charset="0"/>
            </a:endParaRPr>
          </a:p>
        </p:txBody>
      </p:sp>
      <p:pic>
        <p:nvPicPr>
          <p:cNvPr id="1946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781300"/>
            <a:ext cx="455295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Text Box 7"/>
          <p:cNvSpPr txBox="1">
            <a:spLocks noChangeArrowheads="1"/>
          </p:cNvSpPr>
          <p:nvPr/>
        </p:nvSpPr>
        <p:spPr bwMode="auto">
          <a:xfrm>
            <a:off x="179388" y="981075"/>
            <a:ext cx="8642350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571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srgbClr val="CC3300"/>
                </a:solidFill>
                <a:latin typeface="Tahoma" panose="020B0604030504040204" pitchFamily="34" charset="0"/>
              </a:rPr>
              <a:t>Expected to extend RUN1 limits with &gt; 5 fb</a:t>
            </a:r>
            <a:r>
              <a:rPr lang="en-US" altLang="en-US" sz="2000" baseline="30000" smtClean="0">
                <a:solidFill>
                  <a:srgbClr val="CC3300"/>
                </a:solidFill>
                <a:latin typeface="Tahoma" panose="020B0604030504040204" pitchFamily="34" charset="0"/>
              </a:rPr>
              <a:t>-1 </a:t>
            </a:r>
            <a:r>
              <a:rPr lang="en-US" altLang="en-US" sz="2000" smtClean="0">
                <a:solidFill>
                  <a:srgbClr val="CC3300"/>
                </a:solidFill>
                <a:latin typeface="Tahoma" panose="020B0604030504040204" pitchFamily="34" charset="0"/>
              </a:rPr>
              <a:t>of integrated luminosity at 13 TeV (approximately fall 2015). Working in close collaboration with high-low mass Higgs to diphoton searches.</a:t>
            </a:r>
            <a:endParaRPr lang="en-US" altLang="en-US" sz="2000" baseline="30000" smtClean="0">
              <a:solidFill>
                <a:srgbClr val="CC33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79388" y="2133600"/>
            <a:ext cx="8856662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571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400050" indent="-342900" eaLnBrk="1" fontAlgn="base" hangingPunct="1">
              <a:spcBef>
                <a:spcPct val="0"/>
              </a:spcBef>
              <a:spcAft>
                <a:spcPct val="0"/>
              </a:spcAft>
              <a:buFont typeface="Wingdings" charset="2"/>
              <a:buChar char="q"/>
              <a:defRPr/>
            </a:pPr>
            <a:r>
              <a:rPr lang="en-US" sz="1800" dirty="0" smtClean="0">
                <a:solidFill>
                  <a:srgbClr val="FF9900"/>
                </a:solidFill>
                <a:latin typeface="Tahoma" charset="0"/>
              </a:rPr>
              <a:t>Milano group involved with S. </a:t>
            </a:r>
            <a:r>
              <a:rPr lang="en-US" sz="1800" dirty="0" err="1" smtClean="0">
                <a:solidFill>
                  <a:srgbClr val="FF9900"/>
                </a:solidFill>
                <a:latin typeface="Tahoma" charset="0"/>
              </a:rPr>
              <a:t>Mazza</a:t>
            </a:r>
            <a:r>
              <a:rPr lang="en-US" sz="1800" dirty="0" smtClean="0">
                <a:solidFill>
                  <a:srgbClr val="FF9900"/>
                </a:solidFill>
                <a:latin typeface="Tahoma" charset="0"/>
              </a:rPr>
              <a:t> (analysis contact, PhD student) and L. Carminati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000" baseline="30000" dirty="0" smtClean="0">
              <a:solidFill>
                <a:srgbClr val="CC3300"/>
              </a:solidFill>
              <a:latin typeface="Tahoma" charset="0"/>
              <a:cs typeface="Tahoma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 smtClean="0">
              <a:solidFill>
                <a:srgbClr val="CC3300"/>
              </a:solidFill>
              <a:latin typeface="Tahoma" charset="0"/>
              <a:cs typeface="Tahoma" charset="0"/>
            </a:endParaRPr>
          </a:p>
        </p:txBody>
      </p:sp>
      <p:pic>
        <p:nvPicPr>
          <p:cNvPr id="19466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765425"/>
            <a:ext cx="4537075" cy="325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643521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 smtClean="0">
                <a:solidFill>
                  <a:srgbClr val="000000"/>
                </a:solidFill>
              </a:rPr>
              <a:t>F. Tartarelli</a:t>
            </a:r>
            <a:endParaRPr lang="it-IT" altLang="en-US" sz="1400">
              <a:solidFill>
                <a:srgbClr val="000000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>
                <a:solidFill>
                  <a:srgbClr val="000000"/>
                </a:solidFill>
              </a:rPr>
              <a:t>Cds, 9/Jul/2015</a:t>
            </a:r>
            <a:endParaRPr lang="it-IT">
              <a:solidFill>
                <a:srgbClr val="000000"/>
              </a:solidFill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958F69F3-423E-459D-AF08-4F1D24C8470A}" type="slidenum">
              <a:rPr lang="it-IT" altLang="en-US" sz="1400">
                <a:solidFill>
                  <a:srgbClr val="000000"/>
                </a:solidFill>
              </a:rPr>
              <a:pPr eaLnBrk="1" hangingPunct="1"/>
              <a:t>16</a:t>
            </a:fld>
            <a:endParaRPr lang="it-IT" altLang="en-US" sz="1400">
              <a:solidFill>
                <a:srgbClr val="000000"/>
              </a:solidFill>
            </a:endParaRPr>
          </a:p>
        </p:txBody>
      </p:sp>
      <p:sp>
        <p:nvSpPr>
          <p:cNvPr id="21508" name="Line 2"/>
          <p:cNvSpPr>
            <a:spLocks noChangeShapeType="1"/>
          </p:cNvSpPr>
          <p:nvPr/>
        </p:nvSpPr>
        <p:spPr bwMode="auto">
          <a:xfrm>
            <a:off x="304800" y="6629400"/>
            <a:ext cx="8610600" cy="0"/>
          </a:xfrm>
          <a:prstGeom prst="line">
            <a:avLst/>
          </a:prstGeom>
          <a:noFill/>
          <a:ln w="952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21509" name="Line 3"/>
          <p:cNvSpPr>
            <a:spLocks noChangeShapeType="1"/>
          </p:cNvSpPr>
          <p:nvPr/>
        </p:nvSpPr>
        <p:spPr bwMode="auto">
          <a:xfrm>
            <a:off x="304800" y="304800"/>
            <a:ext cx="8610600" cy="0"/>
          </a:xfrm>
          <a:prstGeom prst="line">
            <a:avLst/>
          </a:prstGeom>
          <a:noFill/>
          <a:ln w="952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21510" name="Text Box 5"/>
          <p:cNvSpPr txBox="1">
            <a:spLocks noChangeArrowheads="1"/>
          </p:cNvSpPr>
          <p:nvPr/>
        </p:nvSpPr>
        <p:spPr bwMode="auto">
          <a:xfrm>
            <a:off x="303213" y="500063"/>
            <a:ext cx="82788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en-US" sz="2000" smtClean="0">
                <a:solidFill>
                  <a:srgbClr val="FF9900"/>
                </a:solidFill>
                <a:latin typeface="Tahoma" panose="020B0604030504040204" pitchFamily="34" charset="0"/>
              </a:rPr>
              <a:t>Exotics photon+jets resonances</a:t>
            </a:r>
            <a:endParaRPr lang="it-IT" altLang="en-US" sz="2000" smtClean="0">
              <a:solidFill>
                <a:srgbClr val="FF9900"/>
              </a:solidFill>
              <a:latin typeface="CG Omega" pitchFamily="34" charset="0"/>
            </a:endParaRP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179388" y="1125538"/>
            <a:ext cx="8569325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srgbClr val="CC3300"/>
                </a:solidFill>
                <a:latin typeface="Tahoma" panose="020B0604030504040204" pitchFamily="34" charset="0"/>
              </a:rPr>
              <a:t>Exotics (BSM) models predict decays into a photon and a jet ( typically resonant ): excited quarks and quantum black holes.</a:t>
            </a:r>
          </a:p>
        </p:txBody>
      </p:sp>
      <p:pic>
        <p:nvPicPr>
          <p:cNvPr id="2151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00225"/>
            <a:ext cx="4549775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3" name="Text Box 7"/>
          <p:cNvSpPr txBox="1">
            <a:spLocks noChangeArrowheads="1"/>
          </p:cNvSpPr>
          <p:nvPr/>
        </p:nvSpPr>
        <p:spPr bwMode="auto">
          <a:xfrm>
            <a:off x="4787900" y="2190750"/>
            <a:ext cx="4032250" cy="332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en-US" sz="1800" smtClean="0">
                <a:solidFill>
                  <a:srgbClr val="CC3300"/>
                </a:solidFill>
                <a:latin typeface="Tahoma" panose="020B0604030504040204" pitchFamily="34" charset="0"/>
              </a:rPr>
              <a:t>Select an high E</a:t>
            </a:r>
            <a:r>
              <a:rPr lang="en-US" altLang="en-US" sz="1800" baseline="-25000" smtClean="0">
                <a:solidFill>
                  <a:srgbClr val="CC3300"/>
                </a:solidFill>
                <a:latin typeface="Tahoma" panose="020B0604030504040204" pitchFamily="34" charset="0"/>
              </a:rPr>
              <a:t>T </a:t>
            </a:r>
            <a:r>
              <a:rPr lang="en-US" altLang="en-US" sz="1800" smtClean="0">
                <a:solidFill>
                  <a:srgbClr val="CC3300"/>
                </a:solidFill>
                <a:latin typeface="Tahoma" panose="020B0604030504040204" pitchFamily="34" charset="0"/>
              </a:rPr>
              <a:t>photon with an energetic jet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endParaRPr lang="en-US" altLang="en-US" sz="1800" baseline="-25000" smtClean="0">
              <a:solidFill>
                <a:srgbClr val="CC3300"/>
              </a:solidFill>
              <a:latin typeface="Tahoma" panose="020B0604030504040204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en-US" sz="1800" smtClean="0">
                <a:solidFill>
                  <a:srgbClr val="CC3300"/>
                </a:solidFill>
                <a:latin typeface="Tahoma" panose="020B0604030504040204" pitchFamily="34" charset="0"/>
              </a:rPr>
              <a:t>Look for (broad) resonances over a continuous falling background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endParaRPr lang="en-US" altLang="en-US" sz="1800" smtClean="0">
              <a:solidFill>
                <a:srgbClr val="CC3300"/>
              </a:solidFill>
              <a:latin typeface="Tahoma" panose="020B0604030504040204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en-US" sz="1800" smtClean="0">
                <a:solidFill>
                  <a:srgbClr val="CC33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Non-thermal quantum black holes are excluded below masses of 4.6 TeV and excited quarks are excluded below masses of 3.5 TeV from RUN I analysis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endParaRPr lang="en-US" altLang="en-US" sz="1800" smtClean="0">
              <a:solidFill>
                <a:srgbClr val="CC33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4846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 smtClean="0">
                <a:solidFill>
                  <a:srgbClr val="000000"/>
                </a:solidFill>
              </a:rPr>
              <a:t>F. Tartarelli</a:t>
            </a:r>
            <a:endParaRPr lang="it-IT" altLang="en-US" sz="1400">
              <a:solidFill>
                <a:srgbClr val="000000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>
                <a:solidFill>
                  <a:srgbClr val="000000"/>
                </a:solidFill>
              </a:rPr>
              <a:t>Cds, 9/Jul/2015</a:t>
            </a:r>
            <a:endParaRPr lang="it-IT">
              <a:solidFill>
                <a:srgbClr val="000000"/>
              </a:solidFill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B58D3D4B-F88F-491E-B2AB-DEA6B57767F1}" type="slidenum">
              <a:rPr lang="it-IT" altLang="en-US" sz="1400">
                <a:solidFill>
                  <a:srgbClr val="000000"/>
                </a:solidFill>
              </a:rPr>
              <a:pPr eaLnBrk="1" hangingPunct="1"/>
              <a:t>17</a:t>
            </a:fld>
            <a:endParaRPr lang="it-IT" altLang="en-US" sz="1400">
              <a:solidFill>
                <a:srgbClr val="000000"/>
              </a:solidFill>
            </a:endParaRPr>
          </a:p>
        </p:txBody>
      </p:sp>
      <p:sp>
        <p:nvSpPr>
          <p:cNvPr id="23556" name="Line 2"/>
          <p:cNvSpPr>
            <a:spLocks noChangeShapeType="1"/>
          </p:cNvSpPr>
          <p:nvPr/>
        </p:nvSpPr>
        <p:spPr bwMode="auto">
          <a:xfrm>
            <a:off x="304800" y="6629400"/>
            <a:ext cx="8610600" cy="0"/>
          </a:xfrm>
          <a:prstGeom prst="line">
            <a:avLst/>
          </a:prstGeom>
          <a:noFill/>
          <a:ln w="952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23557" name="Line 3"/>
          <p:cNvSpPr>
            <a:spLocks noChangeShapeType="1"/>
          </p:cNvSpPr>
          <p:nvPr/>
        </p:nvSpPr>
        <p:spPr bwMode="auto">
          <a:xfrm>
            <a:off x="304800" y="304800"/>
            <a:ext cx="8610600" cy="0"/>
          </a:xfrm>
          <a:prstGeom prst="line">
            <a:avLst/>
          </a:prstGeom>
          <a:noFill/>
          <a:ln w="952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23558" name="Text Box 5"/>
          <p:cNvSpPr txBox="1">
            <a:spLocks noChangeArrowheads="1"/>
          </p:cNvSpPr>
          <p:nvPr/>
        </p:nvSpPr>
        <p:spPr bwMode="auto">
          <a:xfrm>
            <a:off x="303213" y="500063"/>
            <a:ext cx="82788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en-US" sz="2000" smtClean="0">
                <a:solidFill>
                  <a:srgbClr val="FF9900"/>
                </a:solidFill>
                <a:latin typeface="Tahoma" panose="020B0604030504040204" pitchFamily="34" charset="0"/>
              </a:rPr>
              <a:t>Exotics photon+jets resonances</a:t>
            </a:r>
            <a:endParaRPr lang="it-IT" altLang="en-US" sz="2000" smtClean="0">
              <a:solidFill>
                <a:srgbClr val="FF9900"/>
              </a:solidFill>
              <a:latin typeface="CG Omega" pitchFamily="34" charset="0"/>
            </a:endParaRP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179388" y="1125538"/>
            <a:ext cx="8713787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srgbClr val="CC3300"/>
                </a:solidFill>
                <a:latin typeface="Tahoma" panose="020B0604030504040204" pitchFamily="34" charset="0"/>
              </a:rPr>
              <a:t>Large increase of the cross sections when moving to 13 TeV : very early analysis, could improve the limits already with 1 fb</a:t>
            </a:r>
            <a:r>
              <a:rPr lang="en-US" altLang="en-US" sz="2000" baseline="30000" smtClean="0">
                <a:solidFill>
                  <a:srgbClr val="CC3300"/>
                </a:solidFill>
                <a:latin typeface="Tahoma" panose="020B0604030504040204" pitchFamily="34" charset="0"/>
              </a:rPr>
              <a:t>-1</a:t>
            </a:r>
            <a:r>
              <a:rPr lang="en-US" altLang="en-US" sz="2000" smtClean="0">
                <a:solidFill>
                  <a:srgbClr val="CC3300"/>
                </a:solidFill>
                <a:latin typeface="Tahoma" panose="020B0604030504040204" pitchFamily="34" charset="0"/>
              </a:rPr>
              <a:t> of integrated luminosity at 13 TeV</a:t>
            </a:r>
            <a:endParaRPr lang="en-US" altLang="en-US" sz="2000" baseline="30000" smtClean="0">
              <a:solidFill>
                <a:srgbClr val="CC3300"/>
              </a:solidFill>
              <a:latin typeface="Tahoma" panose="020B0604030504040204" pitchFamily="34" charset="0"/>
            </a:endParaRPr>
          </a:p>
        </p:txBody>
      </p:sp>
      <p:sp>
        <p:nvSpPr>
          <p:cNvPr id="23560" name="Text Box 7"/>
          <p:cNvSpPr txBox="1">
            <a:spLocks noChangeArrowheads="1"/>
          </p:cNvSpPr>
          <p:nvPr/>
        </p:nvSpPr>
        <p:spPr bwMode="auto">
          <a:xfrm>
            <a:off x="5724525" y="2786063"/>
            <a:ext cx="3095625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en-US" sz="1800" smtClean="0">
                <a:solidFill>
                  <a:srgbClr val="CC3300"/>
                </a:solidFill>
                <a:latin typeface="Tahoma" panose="020B0604030504040204" pitchFamily="34" charset="0"/>
              </a:rPr>
              <a:t>Milano group involved with M. Villaplana ( analysis contact, PRIN-STOA post-doc ), R. Turra and L. Carminati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en-US" sz="1800" smtClean="0">
                <a:solidFill>
                  <a:srgbClr val="CC33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Presently under strong pressure to have a public document already by the end of July (!)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endParaRPr lang="en-US" altLang="en-US" sz="1800" smtClean="0">
              <a:solidFill>
                <a:srgbClr val="CC3300"/>
              </a:solidFill>
              <a:latin typeface="Tahoma" panose="020B0604030504040204" pitchFamily="34" charset="0"/>
            </a:endParaRPr>
          </a:p>
        </p:txBody>
      </p:sp>
      <p:pic>
        <p:nvPicPr>
          <p:cNvPr id="23561" name="Picture 1" descr="ex_c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072" y="2253983"/>
            <a:ext cx="2933547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085079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 smtClean="0">
                <a:solidFill>
                  <a:srgbClr val="000000"/>
                </a:solidFill>
              </a:rPr>
              <a:t>F. Tartarelli</a:t>
            </a:r>
            <a:endParaRPr lang="it-IT" altLang="en-US" sz="1400">
              <a:solidFill>
                <a:srgbClr val="000000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>
                <a:solidFill>
                  <a:srgbClr val="000000"/>
                </a:solidFill>
              </a:rPr>
              <a:t>Cds, 9/Jul/2015</a:t>
            </a:r>
            <a:endParaRPr lang="it-IT">
              <a:solidFill>
                <a:srgbClr val="000000"/>
              </a:solidFill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FC43C94C-506E-4101-B80D-0CE183E2EBF8}" type="slidenum">
              <a:rPr lang="it-IT" altLang="en-US" sz="1400">
                <a:solidFill>
                  <a:srgbClr val="000000"/>
                </a:solidFill>
              </a:rPr>
              <a:pPr eaLnBrk="1" hangingPunct="1"/>
              <a:t>18</a:t>
            </a:fld>
            <a:endParaRPr lang="it-IT" altLang="en-US" sz="1400">
              <a:solidFill>
                <a:srgbClr val="000000"/>
              </a:solidFill>
            </a:endParaRPr>
          </a:p>
        </p:txBody>
      </p:sp>
      <p:sp>
        <p:nvSpPr>
          <p:cNvPr id="25604" name="Line 2"/>
          <p:cNvSpPr>
            <a:spLocks noChangeShapeType="1"/>
          </p:cNvSpPr>
          <p:nvPr/>
        </p:nvSpPr>
        <p:spPr bwMode="auto">
          <a:xfrm>
            <a:off x="304800" y="6629400"/>
            <a:ext cx="8610600" cy="0"/>
          </a:xfrm>
          <a:prstGeom prst="line">
            <a:avLst/>
          </a:prstGeom>
          <a:noFill/>
          <a:ln w="952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25605" name="Line 3"/>
          <p:cNvSpPr>
            <a:spLocks noChangeShapeType="1"/>
          </p:cNvSpPr>
          <p:nvPr/>
        </p:nvSpPr>
        <p:spPr bwMode="auto">
          <a:xfrm>
            <a:off x="304800" y="304800"/>
            <a:ext cx="8610600" cy="0"/>
          </a:xfrm>
          <a:prstGeom prst="line">
            <a:avLst/>
          </a:prstGeom>
          <a:noFill/>
          <a:ln w="952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25606" name="Text Box 5"/>
          <p:cNvSpPr txBox="1">
            <a:spLocks noChangeArrowheads="1"/>
          </p:cNvSpPr>
          <p:nvPr/>
        </p:nvSpPr>
        <p:spPr bwMode="auto">
          <a:xfrm>
            <a:off x="303213" y="500063"/>
            <a:ext cx="82788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en-US" sz="2000" smtClean="0">
                <a:solidFill>
                  <a:srgbClr val="FF9900"/>
                </a:solidFill>
                <a:latin typeface="Tahoma" panose="020B0604030504040204" pitchFamily="34" charset="0"/>
              </a:rPr>
              <a:t>Diphoton + MET</a:t>
            </a:r>
            <a:endParaRPr lang="it-IT" altLang="en-US" sz="2000" smtClean="0">
              <a:solidFill>
                <a:srgbClr val="FF9900"/>
              </a:solidFill>
              <a:latin typeface="CG Omega" pitchFamily="34" charset="0"/>
            </a:endParaRP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179388" y="1412875"/>
            <a:ext cx="6048375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571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srgbClr val="CC3300"/>
                </a:solidFill>
                <a:latin typeface="Tahoma" panose="020B0604030504040204" pitchFamily="34" charset="0"/>
              </a:rPr>
              <a:t>In Gauge Mediated SUSY Breaking the LSP is the Gravitino. In this model the NLSP is a bino-like lightest neutralino : assuming R-parity conservation 2 photons and 2 gravitinos ( MET ) are observed  </a:t>
            </a:r>
            <a:endParaRPr lang="en-US" altLang="en-US" sz="2000" smtClean="0">
              <a:solidFill>
                <a:srgbClr val="CC33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60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363" y="2227263"/>
            <a:ext cx="2655887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13" y="404813"/>
            <a:ext cx="24257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284538"/>
            <a:ext cx="5291138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1" name="Text Box 7"/>
          <p:cNvSpPr txBox="1">
            <a:spLocks noChangeArrowheads="1"/>
          </p:cNvSpPr>
          <p:nvPr/>
        </p:nvSpPr>
        <p:spPr bwMode="auto">
          <a:xfrm>
            <a:off x="5435600" y="4508500"/>
            <a:ext cx="316865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571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srgbClr val="CC3300"/>
                </a:solidFill>
                <a:latin typeface="Tahoma" panose="020B0604030504040204" pitchFamily="34" charset="0"/>
              </a:rPr>
              <a:t>Look for 2 high E</a:t>
            </a:r>
            <a:r>
              <a:rPr lang="en-US" altLang="en-US" sz="2000" baseline="-25000" smtClean="0">
                <a:solidFill>
                  <a:srgbClr val="CC3300"/>
                </a:solidFill>
                <a:latin typeface="Tahoma" panose="020B0604030504040204" pitchFamily="34" charset="0"/>
              </a:rPr>
              <a:t>T</a:t>
            </a:r>
            <a:r>
              <a:rPr lang="en-US" altLang="en-US" sz="2000" smtClean="0">
                <a:solidFill>
                  <a:srgbClr val="CC3300"/>
                </a:solidFill>
                <a:latin typeface="Tahoma" panose="020B0604030504040204" pitchFamily="34" charset="0"/>
              </a:rPr>
              <a:t> photons ( &gt; 50 GeV) and typically  large MET ( ~ 150 )</a:t>
            </a:r>
            <a:endParaRPr lang="en-US" altLang="en-US" sz="2000" smtClean="0">
              <a:solidFill>
                <a:srgbClr val="CC33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97755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 smtClean="0">
                <a:solidFill>
                  <a:srgbClr val="000000"/>
                </a:solidFill>
              </a:rPr>
              <a:t>F. Tartarelli</a:t>
            </a:r>
            <a:endParaRPr lang="it-IT" altLang="en-US" sz="1400">
              <a:solidFill>
                <a:srgbClr val="000000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>
                <a:solidFill>
                  <a:srgbClr val="000000"/>
                </a:solidFill>
              </a:rPr>
              <a:t>Cds, 9/Jul/2015</a:t>
            </a:r>
            <a:endParaRPr lang="it-IT">
              <a:solidFill>
                <a:srgbClr val="000000"/>
              </a:solidFill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A82E0580-6B22-40FE-B292-2568AA1CF5DA}" type="slidenum">
              <a:rPr lang="it-IT" altLang="en-US" sz="1400">
                <a:solidFill>
                  <a:srgbClr val="000000"/>
                </a:solidFill>
              </a:rPr>
              <a:pPr eaLnBrk="1" hangingPunct="1"/>
              <a:t>19</a:t>
            </a:fld>
            <a:endParaRPr lang="it-IT" altLang="en-US" sz="1400">
              <a:solidFill>
                <a:srgbClr val="000000"/>
              </a:solidFill>
            </a:endParaRPr>
          </a:p>
        </p:txBody>
      </p:sp>
      <p:sp>
        <p:nvSpPr>
          <p:cNvPr id="27652" name="Line 2"/>
          <p:cNvSpPr>
            <a:spLocks noChangeShapeType="1"/>
          </p:cNvSpPr>
          <p:nvPr/>
        </p:nvSpPr>
        <p:spPr bwMode="auto">
          <a:xfrm>
            <a:off x="304800" y="6629400"/>
            <a:ext cx="8610600" cy="0"/>
          </a:xfrm>
          <a:prstGeom prst="line">
            <a:avLst/>
          </a:prstGeom>
          <a:noFill/>
          <a:ln w="952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27653" name="Line 3"/>
          <p:cNvSpPr>
            <a:spLocks noChangeShapeType="1"/>
          </p:cNvSpPr>
          <p:nvPr/>
        </p:nvSpPr>
        <p:spPr bwMode="auto">
          <a:xfrm>
            <a:off x="304800" y="304800"/>
            <a:ext cx="8610600" cy="0"/>
          </a:xfrm>
          <a:prstGeom prst="line">
            <a:avLst/>
          </a:prstGeom>
          <a:noFill/>
          <a:ln w="952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27654" name="Text Box 5"/>
          <p:cNvSpPr txBox="1">
            <a:spLocks noChangeArrowheads="1"/>
          </p:cNvSpPr>
          <p:nvPr/>
        </p:nvSpPr>
        <p:spPr bwMode="auto">
          <a:xfrm>
            <a:off x="303213" y="500063"/>
            <a:ext cx="82788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en-US" sz="2000" smtClean="0">
                <a:solidFill>
                  <a:srgbClr val="FF9900"/>
                </a:solidFill>
                <a:latin typeface="Tahoma" panose="020B0604030504040204" pitchFamily="34" charset="0"/>
              </a:rPr>
              <a:t>Diphoton + MET</a:t>
            </a:r>
            <a:endParaRPr lang="it-IT" altLang="en-US" sz="2000" smtClean="0">
              <a:solidFill>
                <a:srgbClr val="FF9900"/>
              </a:solidFill>
              <a:latin typeface="CG Omega" pitchFamily="34" charset="0"/>
            </a:endParaRPr>
          </a:p>
        </p:txBody>
      </p:sp>
      <p:pic>
        <p:nvPicPr>
          <p:cNvPr id="2765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284538"/>
            <a:ext cx="5291138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Text Box 7"/>
          <p:cNvSpPr txBox="1">
            <a:spLocks noChangeArrowheads="1"/>
          </p:cNvSpPr>
          <p:nvPr/>
        </p:nvSpPr>
        <p:spPr bwMode="auto">
          <a:xfrm>
            <a:off x="323850" y="1052513"/>
            <a:ext cx="8496300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571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srgbClr val="CC3300"/>
                </a:solidFill>
                <a:latin typeface="Tahoma" panose="020B0604030504040204" pitchFamily="34" charset="0"/>
              </a:rPr>
              <a:t>NLSP and NNLSP masses are free parameters in the model. Expect to extend RUN1 sensitivity already with 2 fb</a:t>
            </a:r>
            <a:r>
              <a:rPr lang="en-US" altLang="en-US" sz="2000" baseline="30000" smtClean="0">
                <a:solidFill>
                  <a:srgbClr val="CC3300"/>
                </a:solidFill>
                <a:latin typeface="Tahoma" panose="020B0604030504040204" pitchFamily="34" charset="0"/>
              </a:rPr>
              <a:t>-1</a:t>
            </a:r>
            <a:r>
              <a:rPr lang="en-US" altLang="en-US" sz="2000" smtClean="0">
                <a:solidFill>
                  <a:srgbClr val="CC3300"/>
                </a:solidFill>
                <a:latin typeface="Tahoma" panose="020B0604030504040204" pitchFamily="34" charset="0"/>
              </a:rPr>
              <a:t> of integrated luminosity at 13 TeV.   </a:t>
            </a:r>
            <a:endParaRPr lang="en-US" altLang="en-US" sz="2000" smtClean="0">
              <a:solidFill>
                <a:srgbClr val="CC33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765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133600"/>
            <a:ext cx="6048375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8" name="Text Box 7"/>
          <p:cNvSpPr txBox="1">
            <a:spLocks noChangeArrowheads="1"/>
          </p:cNvSpPr>
          <p:nvPr/>
        </p:nvSpPr>
        <p:spPr bwMode="auto">
          <a:xfrm>
            <a:off x="6084888" y="2528888"/>
            <a:ext cx="2879725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40005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en-US" sz="2000" smtClean="0">
                <a:solidFill>
                  <a:srgbClr val="CC3300"/>
                </a:solidFill>
                <a:latin typeface="Tahoma" panose="020B0604030504040204" pitchFamily="34" charset="0"/>
              </a:rPr>
              <a:t>Milano group involved with L. Carminati, T. Lari, S. Manzoni ( PhD student) and S. Zecchinelli (master student)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altLang="en-US" sz="2000" smtClean="0">
                <a:solidFill>
                  <a:srgbClr val="CC33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Expect public document available in the fall</a:t>
            </a:r>
          </a:p>
        </p:txBody>
      </p:sp>
    </p:spTree>
    <p:extLst>
      <p:ext uri="{BB962C8B-B14F-4D97-AF65-F5344CB8AC3E}">
        <p14:creationId xmlns:p14="http://schemas.microsoft.com/office/powerpoint/2010/main" val="25474821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4648200" cy="5638800"/>
          </a:xfrm>
        </p:spPr>
        <p:txBody>
          <a:bodyPr>
            <a:normAutofit/>
          </a:bodyPr>
          <a:lstStyle/>
          <a:p>
            <a:r>
              <a:rPr lang="it-IT" dirty="0" smtClean="0"/>
              <a:t>RUN 1 (2010-2012), main pp data </a:t>
            </a:r>
            <a:r>
              <a:rPr lang="it-IT" dirty="0" err="1" smtClean="0"/>
              <a:t>samples</a:t>
            </a:r>
            <a:r>
              <a:rPr lang="it-IT" dirty="0" smtClean="0"/>
              <a:t> </a:t>
            </a:r>
            <a:r>
              <a:rPr lang="it-IT" dirty="0" err="1" smtClean="0"/>
              <a:t>used</a:t>
            </a:r>
            <a:r>
              <a:rPr lang="it-IT" dirty="0" smtClean="0"/>
              <a:t> for </a:t>
            </a:r>
            <a:r>
              <a:rPr lang="it-IT" dirty="0" err="1" smtClean="0"/>
              <a:t>analysis</a:t>
            </a:r>
            <a:r>
              <a:rPr lang="it-IT" dirty="0" smtClean="0"/>
              <a:t> in ATLAS:</a:t>
            </a:r>
          </a:p>
          <a:p>
            <a:pPr lvl="1"/>
            <a:r>
              <a:rPr lang="it-IT" dirty="0" smtClean="0"/>
              <a:t>4.57 fb</a:t>
            </a:r>
            <a:r>
              <a:rPr lang="it-IT" baseline="30000" dirty="0" smtClean="0"/>
              <a:t>-1</a:t>
            </a:r>
            <a:r>
              <a:rPr lang="it-IT" dirty="0" smtClean="0"/>
              <a:t> pp collisions at √s = 7 TeV</a:t>
            </a:r>
            <a:r>
              <a:rPr lang="it-IT" dirty="0"/>
              <a:t> </a:t>
            </a:r>
            <a:r>
              <a:rPr lang="it-IT" dirty="0" smtClean="0"/>
              <a:t>recorded in 2011</a:t>
            </a:r>
          </a:p>
          <a:p>
            <a:pPr lvl="1"/>
            <a:r>
              <a:rPr lang="it-IT" dirty="0" smtClean="0"/>
              <a:t>20.3 fb</a:t>
            </a:r>
            <a:r>
              <a:rPr lang="it-IT" baseline="30000" dirty="0" smtClean="0"/>
              <a:t>-1</a:t>
            </a:r>
            <a:r>
              <a:rPr lang="it-IT" dirty="0" smtClean="0"/>
              <a:t> pp collisions at √s = 8 TeV</a:t>
            </a:r>
            <a:r>
              <a:rPr lang="it-IT" dirty="0"/>
              <a:t> </a:t>
            </a:r>
            <a:r>
              <a:rPr lang="it-IT" dirty="0" smtClean="0"/>
              <a:t>recorded in 2012</a:t>
            </a:r>
          </a:p>
          <a:p>
            <a:r>
              <a:rPr lang="en-GB" dirty="0">
                <a:solidFill>
                  <a:srgbClr val="FFFF00"/>
                </a:solidFill>
              </a:rPr>
              <a:t>424 </a:t>
            </a:r>
            <a:r>
              <a:rPr lang="en-GB" dirty="0" err="1">
                <a:solidFill>
                  <a:srgbClr val="FFFF00"/>
                </a:solidFill>
              </a:rPr>
              <a:t>articoli</a:t>
            </a:r>
            <a:r>
              <a:rPr lang="en-GB" dirty="0">
                <a:solidFill>
                  <a:srgbClr val="FFFF00"/>
                </a:solidFill>
              </a:rPr>
              <a:t> e 625 “</a:t>
            </a:r>
            <a:r>
              <a:rPr lang="en-GB" dirty="0" err="1">
                <a:solidFill>
                  <a:srgbClr val="FFFF00"/>
                </a:solidFill>
              </a:rPr>
              <a:t>ConfNote</a:t>
            </a:r>
            <a:r>
              <a:rPr lang="en-GB" dirty="0">
                <a:solidFill>
                  <a:srgbClr val="FFFF00"/>
                </a:solidFill>
              </a:rPr>
              <a:t>” </a:t>
            </a:r>
            <a:r>
              <a:rPr lang="en-GB" dirty="0" err="1">
                <a:solidFill>
                  <a:srgbClr val="FFFF00"/>
                </a:solidFill>
              </a:rPr>
              <a:t>pubblicate</a:t>
            </a:r>
            <a:r>
              <a:rPr lang="en-GB" dirty="0">
                <a:solidFill>
                  <a:srgbClr val="FFFF00"/>
                </a:solidFill>
              </a:rPr>
              <a:t> a </a:t>
            </a:r>
            <a:r>
              <a:rPr lang="en-GB" dirty="0" err="1">
                <a:solidFill>
                  <a:srgbClr val="FFFF00"/>
                </a:solidFill>
              </a:rPr>
              <a:t>Giugno</a:t>
            </a:r>
            <a:r>
              <a:rPr lang="en-GB" dirty="0">
                <a:solidFill>
                  <a:srgbClr val="FFFF00"/>
                </a:solidFill>
              </a:rPr>
              <a:t> 2015 </a:t>
            </a:r>
            <a:endParaRPr lang="en-GB" dirty="0"/>
          </a:p>
          <a:p>
            <a:pPr marL="36576" indent="0">
              <a:buNone/>
            </a:pPr>
            <a:endParaRPr lang="it-IT" dirty="0"/>
          </a:p>
          <a:p>
            <a:pPr marL="36576" indent="0">
              <a:buNone/>
            </a:pPr>
            <a:endParaRPr lang="it-IT" dirty="0"/>
          </a:p>
          <a:p>
            <a:pPr marL="448056" lvl="1" indent="0">
              <a:buNone/>
            </a:pPr>
            <a:endParaRPr lang="it-IT" dirty="0" smtClean="0"/>
          </a:p>
          <a:p>
            <a:pPr lvl="1"/>
            <a:endParaRPr lang="en-GB" dirty="0" smtClean="0"/>
          </a:p>
          <a:p>
            <a:pPr lvl="1">
              <a:buNone/>
            </a:pPr>
            <a:endParaRPr lang="en-GB" dirty="0" smtClean="0"/>
          </a:p>
          <a:p>
            <a:pPr algn="ctr">
              <a:buNone/>
            </a:pPr>
            <a:endParaRPr lang="en-US" sz="2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 Tartarelli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Cds, 9/Jul/2015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768" y="396910"/>
            <a:ext cx="4007832" cy="288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768" y="3520800"/>
            <a:ext cx="4007832" cy="28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>
                <a:solidFill>
                  <a:srgbClr val="000000"/>
                </a:solidFill>
              </a:rPr>
              <a:t>F. Tartarelli</a:t>
            </a: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Cds, 9/Jul/2015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54BDE-8267-4174-B7C9-E470EC4E3CF2}" type="slidenum">
              <a:rPr lang="en-GB" altLang="en-US" smtClean="0">
                <a:solidFill>
                  <a:srgbClr val="000000"/>
                </a:solidFill>
              </a:rPr>
              <a:pPr/>
              <a:t>20</a:t>
            </a:fld>
            <a:endParaRPr lang="en-GB" alt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99" y="167711"/>
            <a:ext cx="8746201" cy="653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13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>
                <a:solidFill>
                  <a:srgbClr val="000000"/>
                </a:solidFill>
              </a:rPr>
              <a:t>F. Tartarelli</a:t>
            </a: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Cds, 9/Jul/2015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54BDE-8267-4174-B7C9-E470EC4E3CF2}" type="slidenum">
              <a:rPr lang="en-GB" altLang="en-US" smtClean="0">
                <a:solidFill>
                  <a:srgbClr val="000000"/>
                </a:solidFill>
              </a:rPr>
              <a:pPr/>
              <a:t>21</a:t>
            </a:fld>
            <a:endParaRPr lang="en-GB" alt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99" y="91511"/>
            <a:ext cx="8746201" cy="653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02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Calcolo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 Tartarelli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Cds, 9/Jul/2015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" name="Immagine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600" y="76200"/>
            <a:ext cx="384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4750" y="3097306"/>
            <a:ext cx="5756850" cy="144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5688" y="4559718"/>
            <a:ext cx="6179359" cy="1440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81712" y="6235294"/>
            <a:ext cx="4592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L. Carminati, L. Perini, D. Rebatto, L. Vaccarossa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190500" y="877313"/>
            <a:ext cx="4191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Tier2</a:t>
            </a:r>
          </a:p>
          <a:p>
            <a:endParaRPr lang="it-IT" sz="2400" dirty="0"/>
          </a:p>
          <a:p>
            <a:r>
              <a:rPr lang="it-IT" sz="2400" dirty="0" smtClean="0"/>
              <a:t>Tier3, cluster proof, LOCALGROUP disk per calcolo </a:t>
            </a:r>
          </a:p>
          <a:p>
            <a:r>
              <a:rPr lang="it-IT" sz="2400" dirty="0" smtClean="0"/>
              <a:t>locale 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46316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ATLAS Upgrades</a:t>
            </a:r>
            <a:endParaRPr lang="en-GB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>
                <a:solidFill>
                  <a:srgbClr val="000000"/>
                </a:solidFill>
              </a:rPr>
              <a:t>F. Tartarelli</a:t>
            </a: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Cds, 9/Jul/2015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54BDE-8267-4174-B7C9-E470EC4E3CF2}" type="slidenum">
              <a:rPr lang="en-GB" altLang="en-US" smtClean="0">
                <a:solidFill>
                  <a:srgbClr val="000000"/>
                </a:solidFill>
              </a:rPr>
              <a:pPr/>
              <a:t>23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59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Schedule LHC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 Tartarelli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Cds, 9/Jul/2015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-8101" t="2428" r="6844" b="1222"/>
          <a:stretch/>
        </p:blipFill>
        <p:spPr>
          <a:xfrm>
            <a:off x="-533399" y="816936"/>
            <a:ext cx="9524999" cy="520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16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Fase</a:t>
            </a:r>
            <a:r>
              <a:rPr lang="en-GB" dirty="0" smtClean="0"/>
              <a:t> I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 Tartarelli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Cds, 9/Jul/2015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55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Lar Phase I upgrade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4343400" cy="5638800"/>
          </a:xfrm>
        </p:spPr>
        <p:txBody>
          <a:bodyPr>
            <a:normAutofit/>
          </a:bodyPr>
          <a:lstStyle/>
          <a:p>
            <a:r>
              <a:rPr lang="en-GB" dirty="0" smtClean="0"/>
              <a:t>Upgrade del trigger di L1 del Lar</a:t>
            </a:r>
          </a:p>
          <a:p>
            <a:r>
              <a:rPr lang="en-GB" dirty="0" err="1" smtClean="0">
                <a:latin typeface="+mn-lt"/>
              </a:rPr>
              <a:t>Aumento</a:t>
            </a:r>
            <a:r>
              <a:rPr lang="en-GB" dirty="0" smtClean="0">
                <a:latin typeface="+mn-lt"/>
              </a:rPr>
              <a:t> </a:t>
            </a:r>
            <a:r>
              <a:rPr lang="en-GB" dirty="0" err="1" smtClean="0">
                <a:latin typeface="+mn-lt"/>
              </a:rPr>
              <a:t>della</a:t>
            </a:r>
            <a:r>
              <a:rPr lang="en-GB" dirty="0" smtClean="0">
                <a:latin typeface="+mn-lt"/>
              </a:rPr>
              <a:t> </a:t>
            </a:r>
            <a:r>
              <a:rPr lang="en-GB" dirty="0" err="1" smtClean="0">
                <a:latin typeface="+mn-lt"/>
              </a:rPr>
              <a:t>granularita</a:t>
            </a:r>
            <a:r>
              <a:rPr lang="en-GB" dirty="0" smtClean="0">
                <a:latin typeface="+mn-lt"/>
              </a:rPr>
              <a:t>’ </a:t>
            </a:r>
            <a:r>
              <a:rPr lang="en-GB" dirty="0" err="1" smtClean="0">
                <a:latin typeface="+mn-lt"/>
              </a:rPr>
              <a:t>permette</a:t>
            </a:r>
            <a:r>
              <a:rPr lang="en-GB" dirty="0" smtClean="0">
                <a:latin typeface="+mn-lt"/>
              </a:rPr>
              <a:t> di </a:t>
            </a:r>
            <a:r>
              <a:rPr lang="en-GB" dirty="0" err="1" smtClean="0">
                <a:latin typeface="+mn-lt"/>
              </a:rPr>
              <a:t>usare</a:t>
            </a:r>
            <a:r>
              <a:rPr lang="en-GB" dirty="0" smtClean="0">
                <a:latin typeface="+mn-lt"/>
              </a:rPr>
              <a:t> </a:t>
            </a:r>
            <a:r>
              <a:rPr lang="en-GB" dirty="0" err="1" smtClean="0">
                <a:latin typeface="+mn-lt"/>
              </a:rPr>
              <a:t>algoritmi</a:t>
            </a:r>
            <a:r>
              <a:rPr lang="en-GB" dirty="0" smtClean="0">
                <a:latin typeface="+mn-lt"/>
              </a:rPr>
              <a:t> </a:t>
            </a:r>
            <a:r>
              <a:rPr lang="en-GB" dirty="0" err="1" smtClean="0">
                <a:latin typeface="+mn-lt"/>
              </a:rPr>
              <a:t>piu</a:t>
            </a:r>
            <a:r>
              <a:rPr lang="en-GB" dirty="0" smtClean="0">
                <a:latin typeface="+mn-lt"/>
              </a:rPr>
              <a:t>’ </a:t>
            </a:r>
            <a:r>
              <a:rPr lang="en-GB" dirty="0" err="1" smtClean="0">
                <a:latin typeface="+mn-lt"/>
              </a:rPr>
              <a:t>sofisticati</a:t>
            </a:r>
            <a:r>
              <a:rPr lang="en-GB" dirty="0" smtClean="0">
                <a:latin typeface="+mn-lt"/>
              </a:rPr>
              <a:t>, per </a:t>
            </a:r>
            <a:r>
              <a:rPr lang="en-GB" dirty="0" err="1" smtClean="0">
                <a:latin typeface="+mn-lt"/>
              </a:rPr>
              <a:t>esempio</a:t>
            </a:r>
            <a:r>
              <a:rPr lang="en-GB" dirty="0" smtClean="0">
                <a:latin typeface="+mn-lt"/>
              </a:rPr>
              <a:t>, per </a:t>
            </a:r>
            <a:r>
              <a:rPr lang="en-GB" dirty="0" err="1" smtClean="0">
                <a:latin typeface="+mn-lt"/>
              </a:rPr>
              <a:t>separazione</a:t>
            </a:r>
            <a:r>
              <a:rPr lang="en-GB" dirty="0" smtClean="0">
                <a:latin typeface="+mn-lt"/>
              </a:rPr>
              <a:t> e/jet</a:t>
            </a:r>
          </a:p>
          <a:p>
            <a:r>
              <a:rPr lang="it-IT" dirty="0" smtClean="0">
                <a:latin typeface="+mn-lt"/>
              </a:rPr>
              <a:t>Upgrade dell’elettronica, introduce nuove componenti  con compatibilita’ all’indietro</a:t>
            </a:r>
            <a:endParaRPr lang="en-GB" dirty="0" smtClean="0">
              <a:latin typeface="+mn-lt"/>
            </a:endParaRPr>
          </a:p>
          <a:p>
            <a:r>
              <a:rPr lang="en-GB" dirty="0" err="1" smtClean="0">
                <a:latin typeface="+mn-lt"/>
              </a:rPr>
              <a:t>Richiede</a:t>
            </a:r>
            <a:r>
              <a:rPr lang="en-GB" dirty="0" smtClean="0">
                <a:latin typeface="+mn-lt"/>
              </a:rPr>
              <a:t>:</a:t>
            </a:r>
          </a:p>
          <a:p>
            <a:pPr lvl="1"/>
            <a:r>
              <a:rPr lang="en-GB" dirty="0" err="1" smtClean="0">
                <a:latin typeface="+mn-lt"/>
              </a:rPr>
              <a:t>una</a:t>
            </a:r>
            <a:r>
              <a:rPr lang="en-GB" dirty="0" smtClean="0">
                <a:latin typeface="+mn-lt"/>
              </a:rPr>
              <a:t> </a:t>
            </a:r>
            <a:r>
              <a:rPr lang="en-GB" dirty="0" err="1" smtClean="0">
                <a:latin typeface="+mn-lt"/>
              </a:rPr>
              <a:t>nuova</a:t>
            </a:r>
            <a:r>
              <a:rPr lang="en-GB" dirty="0" smtClean="0">
                <a:latin typeface="+mn-lt"/>
              </a:rPr>
              <a:t> </a:t>
            </a:r>
            <a:r>
              <a:rPr lang="en-GB" dirty="0" err="1" smtClean="0">
                <a:latin typeface="+mn-lt"/>
              </a:rPr>
              <a:t>scheda</a:t>
            </a:r>
            <a:r>
              <a:rPr lang="en-GB" dirty="0" smtClean="0">
                <a:latin typeface="+mn-lt"/>
              </a:rPr>
              <a:t> di trigger</a:t>
            </a:r>
          </a:p>
          <a:p>
            <a:pPr lvl="1"/>
            <a:r>
              <a:rPr lang="en-GB" dirty="0" err="1" smtClean="0">
                <a:latin typeface="+mn-lt"/>
              </a:rPr>
              <a:t>nuovo</a:t>
            </a:r>
            <a:r>
              <a:rPr lang="en-GB" dirty="0" smtClean="0">
                <a:latin typeface="+mn-lt"/>
              </a:rPr>
              <a:t> </a:t>
            </a:r>
            <a:r>
              <a:rPr lang="en-GB" dirty="0" err="1" smtClean="0">
                <a:latin typeface="+mn-lt"/>
              </a:rPr>
              <a:t>baseplane</a:t>
            </a:r>
            <a:r>
              <a:rPr lang="en-GB" dirty="0" smtClean="0">
                <a:latin typeface="+mn-lt"/>
              </a:rPr>
              <a:t> del crate </a:t>
            </a:r>
            <a:r>
              <a:rPr lang="en-GB" dirty="0" err="1" smtClean="0">
                <a:latin typeface="+mn-lt"/>
              </a:rPr>
              <a:t>che</a:t>
            </a:r>
            <a:r>
              <a:rPr lang="en-GB" dirty="0" smtClean="0">
                <a:latin typeface="+mn-lt"/>
              </a:rPr>
              <a:t> </a:t>
            </a:r>
            <a:r>
              <a:rPr lang="en-GB" dirty="0" err="1" smtClean="0">
                <a:latin typeface="+mn-lt"/>
              </a:rPr>
              <a:t>ospita</a:t>
            </a:r>
            <a:r>
              <a:rPr lang="en-GB" dirty="0" smtClean="0">
                <a:latin typeface="+mn-lt"/>
              </a:rPr>
              <a:t> la </a:t>
            </a:r>
            <a:r>
              <a:rPr lang="en-GB" dirty="0" err="1" smtClean="0">
                <a:latin typeface="+mn-lt"/>
              </a:rPr>
              <a:t>scheda</a:t>
            </a:r>
            <a:r>
              <a:rPr lang="en-GB" dirty="0" smtClean="0">
                <a:latin typeface="+mn-lt"/>
              </a:rPr>
              <a:t> di trigger e le </a:t>
            </a:r>
            <a:r>
              <a:rPr lang="en-GB" dirty="0" err="1" smtClean="0">
                <a:latin typeface="+mn-lt"/>
              </a:rPr>
              <a:t>schede</a:t>
            </a:r>
            <a:r>
              <a:rPr lang="en-GB" dirty="0" smtClean="0">
                <a:latin typeface="+mn-lt"/>
              </a:rPr>
              <a:t> di front-end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 Tartarelli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Cds, 9/Jul/2015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762000"/>
            <a:ext cx="1678050" cy="19288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6100" y="876210"/>
            <a:ext cx="1525500" cy="1700460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6630900" y="1484124"/>
            <a:ext cx="60810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6300" y="3147881"/>
            <a:ext cx="4118850" cy="293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43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F. Tartarelli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Cds, 9/Jul/2015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4395-3044-4223-A0A1-7D73907492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766033" y="1269298"/>
            <a:ext cx="5444728" cy="4286030"/>
            <a:chOff x="4802343" y="398352"/>
            <a:chExt cx="7259637" cy="571470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2343" y="398352"/>
              <a:ext cx="7259637" cy="5714706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8474041" y="905256"/>
              <a:ext cx="3386" cy="497433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/>
          <p:cNvSpPr txBox="1"/>
          <p:nvPr/>
        </p:nvSpPr>
        <p:spPr>
          <a:xfrm>
            <a:off x="1562591" y="911949"/>
            <a:ext cx="64837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</a:rPr>
              <a:t>EMEC Special </a:t>
            </a:r>
            <a:r>
              <a:rPr lang="en-US" sz="2100" b="1" dirty="0" err="1">
                <a:solidFill>
                  <a:prstClr val="black"/>
                </a:solidFill>
              </a:rPr>
              <a:t>Baseplane</a:t>
            </a:r>
            <a:r>
              <a:rPr lang="en-US" sz="2100" b="1" dirty="0">
                <a:solidFill>
                  <a:prstClr val="black"/>
                </a:solidFill>
              </a:rPr>
              <a:t> layout develop along two LTDBs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37665" y="1596077"/>
            <a:ext cx="2133600" cy="39356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</a:rPr>
              <a:t>The LTDB on the right part of the boards handles </a:t>
            </a:r>
            <a:r>
              <a:rPr lang="en-US" sz="1350" b="1" dirty="0">
                <a:solidFill>
                  <a:prstClr val="black"/>
                </a:solidFill>
              </a:rPr>
              <a:t>240</a:t>
            </a:r>
            <a:r>
              <a:rPr lang="en-US" sz="1350" dirty="0">
                <a:solidFill>
                  <a:prstClr val="black"/>
                </a:solidFill>
              </a:rPr>
              <a:t> supercells</a:t>
            </a:r>
          </a:p>
          <a:p>
            <a:endParaRPr lang="en-US" sz="600" dirty="0">
              <a:solidFill>
                <a:prstClr val="black"/>
              </a:solidFill>
            </a:endParaRPr>
          </a:p>
          <a:p>
            <a:r>
              <a:rPr lang="en-US" sz="1350" dirty="0">
                <a:solidFill>
                  <a:prstClr val="black"/>
                </a:solidFill>
              </a:rPr>
              <a:t>One TBB board on the right part</a:t>
            </a:r>
          </a:p>
          <a:p>
            <a:endParaRPr lang="en-US" sz="600" dirty="0">
              <a:solidFill>
                <a:prstClr val="black"/>
              </a:solidFill>
            </a:endParaRPr>
          </a:p>
          <a:p>
            <a:r>
              <a:rPr lang="en-US" sz="1350" dirty="0">
                <a:solidFill>
                  <a:prstClr val="black"/>
                </a:solidFill>
              </a:rPr>
              <a:t>Maximum density of traces in the right part of the board</a:t>
            </a:r>
          </a:p>
          <a:p>
            <a:endParaRPr lang="en-US" sz="600" dirty="0">
              <a:solidFill>
                <a:prstClr val="black"/>
              </a:solidFill>
            </a:endParaRPr>
          </a:p>
          <a:p>
            <a:r>
              <a:rPr lang="en-US" sz="1350" dirty="0">
                <a:solidFill>
                  <a:srgbClr val="FF0000"/>
                </a:solidFill>
                <a:sym typeface="Wingdings" panose="05000000000000000000" pitchFamily="2" charset="2"/>
              </a:rPr>
              <a:t>Layout completed</a:t>
            </a:r>
            <a:endParaRPr lang="en-US" sz="600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endParaRPr lang="en-US" sz="600" dirty="0">
              <a:solidFill>
                <a:prstClr val="black"/>
              </a:solidFill>
            </a:endParaRPr>
          </a:p>
          <a:p>
            <a:r>
              <a:rPr lang="en-US" sz="1350" dirty="0">
                <a:solidFill>
                  <a:prstClr val="black"/>
                </a:solidFill>
                <a:sym typeface="Wingdings" panose="05000000000000000000" pitchFamily="2" charset="2"/>
              </a:rPr>
              <a:t>Layout implemented to be compatible with “the generic LTDB pinout”</a:t>
            </a:r>
          </a:p>
          <a:p>
            <a:endParaRPr lang="en-US" sz="675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r>
              <a:rPr lang="en-US" sz="1350" dirty="0">
                <a:solidFill>
                  <a:prstClr val="black"/>
                </a:solidFill>
                <a:sym typeface="Wingdings" panose="05000000000000000000" pitchFamily="2" charset="2"/>
              </a:rPr>
              <a:t>Connectivity has been checked</a:t>
            </a:r>
          </a:p>
          <a:p>
            <a:endParaRPr lang="en-US" sz="600" dirty="0">
              <a:solidFill>
                <a:prstClr val="black"/>
              </a:solidFill>
            </a:endParaRPr>
          </a:p>
          <a:p>
            <a:r>
              <a:rPr lang="en-US" sz="1200" i="1" dirty="0">
                <a:solidFill>
                  <a:prstClr val="black"/>
                </a:solidFill>
                <a:sym typeface="Wingdings" panose="05000000000000000000" pitchFamily="2" charset="2"/>
              </a:rPr>
              <a:t>Signal polarity: assumed POSITIVE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552" y="1591320"/>
            <a:ext cx="2567254" cy="41780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</a:rPr>
              <a:t>The LTDB on the left part of the board will serve </a:t>
            </a:r>
            <a:r>
              <a:rPr lang="en-US" sz="1350" b="1" dirty="0">
                <a:solidFill>
                  <a:prstClr val="black"/>
                </a:solidFill>
              </a:rPr>
              <a:t>160</a:t>
            </a:r>
            <a:r>
              <a:rPr lang="en-US" sz="1350" dirty="0">
                <a:solidFill>
                  <a:prstClr val="black"/>
                </a:solidFill>
              </a:rPr>
              <a:t> supercells</a:t>
            </a:r>
          </a:p>
          <a:p>
            <a:endParaRPr lang="en-US" sz="600" dirty="0">
              <a:solidFill>
                <a:prstClr val="black"/>
              </a:solidFill>
            </a:endParaRPr>
          </a:p>
          <a:p>
            <a:r>
              <a:rPr lang="en-US" sz="1350" dirty="0">
                <a:solidFill>
                  <a:prstClr val="black"/>
                </a:solidFill>
              </a:rPr>
              <a:t>Two TBB boards on the left part</a:t>
            </a:r>
          </a:p>
          <a:p>
            <a:endParaRPr lang="en-US" sz="600" dirty="0">
              <a:solidFill>
                <a:prstClr val="black"/>
              </a:solidFill>
            </a:endParaRPr>
          </a:p>
          <a:p>
            <a:r>
              <a:rPr lang="en-US" sz="1350" dirty="0">
                <a:solidFill>
                  <a:srgbClr val="FF0000"/>
                </a:solidFill>
                <a:sym typeface="Wingdings" panose="05000000000000000000" pitchFamily="2" charset="2"/>
              </a:rPr>
              <a:t>Layout completed:</a:t>
            </a:r>
          </a:p>
          <a:p>
            <a:endParaRPr lang="en-US" sz="60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sym typeface="Wingdings" panose="05000000000000000000" pitchFamily="2" charset="2"/>
              </a:rPr>
              <a:t>Debug/cross-check is on-going</a:t>
            </a:r>
          </a:p>
          <a:p>
            <a:endParaRPr lang="en-US" sz="675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The “patch card” used to correct some calorimeter cabling error in the current </a:t>
            </a:r>
            <a:r>
              <a:rPr lang="en-US" sz="1200" dirty="0" err="1">
                <a:solidFill>
                  <a:prstClr val="black"/>
                </a:solidFill>
              </a:rPr>
              <a:t>baseplane</a:t>
            </a:r>
            <a:r>
              <a:rPr lang="en-US" sz="1200" dirty="0">
                <a:solidFill>
                  <a:prstClr val="black"/>
                </a:solidFill>
              </a:rPr>
              <a:t> cannot be re-used due to a different slot assignments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the card is being redone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issue on how to properly hold in place the patch card is under discussion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sym typeface="Wingdings" panose="05000000000000000000" pitchFamily="2" charset="2"/>
              </a:rPr>
              <a:t>Not optimal use of fibers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sym typeface="Wingdings" panose="05000000000000000000" pitchFamily="2" charset="2"/>
              </a:rPr>
              <a:t>adjustment will be done after finalizing the new patch card </a:t>
            </a:r>
          </a:p>
          <a:p>
            <a:endParaRPr lang="en-US" sz="675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r>
              <a:rPr lang="en-US" sz="1200" i="1" dirty="0">
                <a:solidFill>
                  <a:prstClr val="black"/>
                </a:solidFill>
                <a:sym typeface="Wingdings" panose="05000000000000000000" pitchFamily="2" charset="2"/>
              </a:rPr>
              <a:t>Signal polarity: assumed POSITIVE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10856" y="1756125"/>
            <a:ext cx="4219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TB2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40810" y="1883083"/>
            <a:ext cx="4219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TB1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99614" y="1883083"/>
            <a:ext cx="4219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TB0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75665" y="111234"/>
            <a:ext cx="2917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prstClr val="black"/>
                </a:solidFill>
              </a:rPr>
              <a:t>M. Citterio, F. Sabatini</a:t>
            </a:r>
            <a:endParaRPr lang="en-GB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539" y="3206704"/>
            <a:ext cx="3779338" cy="258200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F. Tartarelli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Cds, 9/Jul/2015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utoShape 2" descr="imap://citterio@idefix.mi.infn.it:993/fetch%3EUID%3E/INBOX%3E193565?part=1.2.2&amp;filename=fffgdach.png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8" name="TextBox 7"/>
          <p:cNvSpPr txBox="1"/>
          <p:nvPr/>
        </p:nvSpPr>
        <p:spPr>
          <a:xfrm>
            <a:off x="3477148" y="883640"/>
            <a:ext cx="236763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PATCH CARD design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52401" y="1607836"/>
            <a:ext cx="5591174" cy="159886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 dirty="0"/>
              <a:t>Two different cards to be designed</a:t>
            </a:r>
          </a:p>
          <a:p>
            <a:r>
              <a:rPr lang="en-US" sz="1500" b="1" dirty="0"/>
              <a:t>Having decreased the space between the L1 and L2, that are now two consecutive slots: new placement of the connectors in the match card</a:t>
            </a:r>
          </a:p>
          <a:p>
            <a:pPr lvl="1"/>
            <a:r>
              <a:rPr lang="en-US" sz="1350" dirty="0">
                <a:solidFill>
                  <a:prstClr val="black"/>
                </a:solidFill>
              </a:rPr>
              <a:t>Two connectors on the left (A and B) toward the </a:t>
            </a:r>
            <a:r>
              <a:rPr lang="en-US" sz="1350" dirty="0" err="1">
                <a:solidFill>
                  <a:prstClr val="black"/>
                </a:solidFill>
              </a:rPr>
              <a:t>baseplane</a:t>
            </a:r>
            <a:r>
              <a:rPr lang="en-US" sz="1350" dirty="0">
                <a:solidFill>
                  <a:prstClr val="black"/>
                </a:solidFill>
              </a:rPr>
              <a:t> </a:t>
            </a:r>
          </a:p>
          <a:p>
            <a:pPr lvl="1"/>
            <a:r>
              <a:rPr lang="en-US" sz="1350" dirty="0">
                <a:solidFill>
                  <a:prstClr val="black"/>
                </a:solidFill>
              </a:rPr>
              <a:t>Two connectors on the right (C and D) to the Warm Cable</a:t>
            </a:r>
          </a:p>
          <a:p>
            <a:pPr marL="342900" lvl="1" indent="0">
              <a:spcBef>
                <a:spcPts val="0"/>
              </a:spcBef>
              <a:buNone/>
            </a:pPr>
            <a:endParaRPr lang="en-US" sz="1350" dirty="0">
              <a:solidFill>
                <a:prstClr val="black"/>
              </a:solidFill>
            </a:endParaRPr>
          </a:p>
          <a:p>
            <a:endParaRPr lang="en-US" sz="15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4395-3044-4223-A0A1-7D73907492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683" y="940203"/>
            <a:ext cx="2817068" cy="47388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88166" y="1579555"/>
            <a:ext cx="33510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39736" y="1581514"/>
            <a:ext cx="33510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59928" y="1587801"/>
            <a:ext cx="33510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18568" y="1582690"/>
            <a:ext cx="33510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6681" y="3717083"/>
            <a:ext cx="24356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1350" dirty="0"/>
          </a:p>
          <a:p>
            <a:pPr lvl="1"/>
            <a:r>
              <a:rPr lang="en-US" sz="1350" dirty="0"/>
              <a:t>No of “signal layers” increased</a:t>
            </a:r>
          </a:p>
          <a:p>
            <a:pPr lvl="1"/>
            <a:endParaRPr lang="en-US" sz="1350" dirty="0"/>
          </a:p>
          <a:p>
            <a:pPr lvl="1"/>
            <a:r>
              <a:rPr lang="en-US" sz="1350" dirty="0"/>
              <a:t>GND planes added to</a:t>
            </a:r>
          </a:p>
          <a:p>
            <a:pPr lvl="1"/>
            <a:r>
              <a:rPr lang="en-US" sz="1350" dirty="0"/>
              <a:t>obtain 50 Ohm impedance</a:t>
            </a:r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07188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Power section LTDB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4419600" cy="5638800"/>
          </a:xfrm>
        </p:spPr>
        <p:txBody>
          <a:bodyPr/>
          <a:lstStyle/>
          <a:p>
            <a:r>
              <a:rPr lang="en-GB" dirty="0" smtClean="0"/>
              <a:t>Design </a:t>
            </a:r>
            <a:r>
              <a:rPr lang="en-GB" dirty="0" err="1" smtClean="0"/>
              <a:t>della</a:t>
            </a:r>
            <a:r>
              <a:rPr lang="en-GB" dirty="0" smtClean="0"/>
              <a:t> parte di powering </a:t>
            </a:r>
            <a:r>
              <a:rPr lang="en-GB" dirty="0" err="1" smtClean="0"/>
              <a:t>della</a:t>
            </a:r>
            <a:r>
              <a:rPr lang="en-GB" dirty="0" smtClean="0"/>
              <a:t> </a:t>
            </a:r>
            <a:r>
              <a:rPr lang="en-GB" dirty="0" err="1" smtClean="0"/>
              <a:t>nuova</a:t>
            </a:r>
            <a:r>
              <a:rPr lang="en-GB" dirty="0" smtClean="0"/>
              <a:t> </a:t>
            </a:r>
            <a:r>
              <a:rPr lang="en-GB" dirty="0" err="1" smtClean="0"/>
              <a:t>scheda</a:t>
            </a:r>
            <a:r>
              <a:rPr lang="en-GB" dirty="0" smtClean="0"/>
              <a:t> di trigger </a:t>
            </a:r>
          </a:p>
          <a:p>
            <a:r>
              <a:rPr lang="en-GB" dirty="0" smtClean="0">
                <a:solidFill>
                  <a:srgbClr val="FFFF00"/>
                </a:solidFill>
              </a:rPr>
              <a:t>Step 1:</a:t>
            </a:r>
          </a:p>
          <a:p>
            <a:pPr lvl="1"/>
            <a:r>
              <a:rPr lang="en-GB" dirty="0" err="1" smtClean="0"/>
              <a:t>Sviluppare</a:t>
            </a:r>
            <a:r>
              <a:rPr lang="en-GB" dirty="0" smtClean="0"/>
              <a:t> </a:t>
            </a:r>
            <a:r>
              <a:rPr lang="en-GB" dirty="0" err="1" smtClean="0"/>
              <a:t>una</a:t>
            </a:r>
            <a:r>
              <a:rPr lang="en-GB" dirty="0" smtClean="0"/>
              <a:t> board </a:t>
            </a:r>
            <a:r>
              <a:rPr lang="en-GB" dirty="0" err="1" smtClean="0"/>
              <a:t>che</a:t>
            </a:r>
            <a:r>
              <a:rPr lang="en-GB" dirty="0" smtClean="0"/>
              <a:t> </a:t>
            </a:r>
            <a:r>
              <a:rPr lang="en-GB" dirty="0" err="1" smtClean="0"/>
              <a:t>possa</a:t>
            </a:r>
            <a:r>
              <a:rPr lang="en-GB" dirty="0" smtClean="0"/>
              <a:t> </a:t>
            </a:r>
            <a:r>
              <a:rPr lang="en-GB" dirty="0" err="1" smtClean="0"/>
              <a:t>essere</a:t>
            </a:r>
            <a:r>
              <a:rPr lang="en-GB" dirty="0" smtClean="0"/>
              <a:t> </a:t>
            </a:r>
            <a:r>
              <a:rPr lang="en-GB" dirty="0" err="1" smtClean="0"/>
              <a:t>inserita</a:t>
            </a:r>
            <a:r>
              <a:rPr lang="en-GB" dirty="0" smtClean="0"/>
              <a:t> </a:t>
            </a:r>
            <a:r>
              <a:rPr lang="en-GB" dirty="0" err="1" smtClean="0"/>
              <a:t>sulla</a:t>
            </a:r>
            <a:r>
              <a:rPr lang="en-GB" dirty="0" smtClean="0"/>
              <a:t> LTDB</a:t>
            </a:r>
          </a:p>
          <a:p>
            <a:pPr lvl="1"/>
            <a:r>
              <a:rPr lang="en-GB" dirty="0" err="1" smtClean="0"/>
              <a:t>Testare</a:t>
            </a:r>
            <a:r>
              <a:rPr lang="en-GB" dirty="0" smtClean="0"/>
              <a:t> design e </a:t>
            </a:r>
            <a:r>
              <a:rPr lang="en-GB" dirty="0" err="1" smtClean="0"/>
              <a:t>componenti</a:t>
            </a:r>
            <a:r>
              <a:rPr lang="en-GB" dirty="0" smtClean="0"/>
              <a:t> (POL FEASTMP del CERN)</a:t>
            </a:r>
          </a:p>
          <a:p>
            <a:r>
              <a:rPr lang="en-GB" dirty="0" smtClean="0">
                <a:solidFill>
                  <a:srgbClr val="FFFF00"/>
                </a:solidFill>
              </a:rPr>
              <a:t>Step 2:</a:t>
            </a:r>
          </a:p>
          <a:p>
            <a:pPr lvl="1"/>
            <a:r>
              <a:rPr lang="en-GB" dirty="0" err="1" smtClean="0"/>
              <a:t>Integrazione</a:t>
            </a:r>
            <a:r>
              <a:rPr lang="en-GB" dirty="0" smtClean="0"/>
              <a:t> complete </a:t>
            </a:r>
            <a:r>
              <a:rPr lang="en-GB" dirty="0" err="1" smtClean="0"/>
              <a:t>della</a:t>
            </a:r>
            <a:r>
              <a:rPr lang="en-GB" dirty="0" smtClean="0"/>
              <a:t> parte di powering </a:t>
            </a:r>
            <a:r>
              <a:rPr lang="en-GB" dirty="0" err="1" smtClean="0"/>
              <a:t>nella</a:t>
            </a:r>
            <a:r>
              <a:rPr lang="en-GB" dirty="0" smtClean="0"/>
              <a:t> LTDB</a:t>
            </a:r>
          </a:p>
          <a:p>
            <a:r>
              <a:rPr lang="it-IT" dirty="0" smtClean="0"/>
              <a:t>M. Citterio, M. Lazzaroni, S. Latorre</a:t>
            </a:r>
            <a:endParaRPr lang="en-GB" dirty="0" smtClean="0"/>
          </a:p>
          <a:p>
            <a:pPr lvl="1"/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 Tartarelli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Cds, 9/Jul/2015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7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887" y="118805"/>
            <a:ext cx="2258128" cy="396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913" y="4185992"/>
            <a:ext cx="3031428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2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Articolo</a:t>
            </a:r>
            <a:r>
              <a:rPr lang="en-GB" dirty="0" smtClean="0"/>
              <a:t> </a:t>
            </a:r>
            <a:r>
              <a:rPr lang="en-GB" dirty="0" err="1" smtClean="0"/>
              <a:t>recenti</a:t>
            </a:r>
            <a:r>
              <a:rPr lang="en-GB" dirty="0" smtClean="0"/>
              <a:t> con </a:t>
            </a:r>
            <a:r>
              <a:rPr lang="en-GB" dirty="0" err="1" smtClean="0"/>
              <a:t>nostro</a:t>
            </a:r>
            <a:r>
              <a:rPr lang="en-GB" dirty="0" smtClean="0"/>
              <a:t> </a:t>
            </a:r>
            <a:r>
              <a:rPr lang="en-GB" dirty="0" err="1" smtClean="0"/>
              <a:t>coinvolgimento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Coinvolgimento</a:t>
            </a:r>
            <a:r>
              <a:rPr lang="en-GB" dirty="0" smtClean="0"/>
              <a:t> da </a:t>
            </a:r>
            <a:r>
              <a:rPr lang="en-GB" dirty="0" err="1" smtClean="0"/>
              <a:t>tanti</a:t>
            </a:r>
            <a:r>
              <a:rPr lang="en-GB" dirty="0" smtClean="0"/>
              <a:t> </a:t>
            </a:r>
            <a:r>
              <a:rPr lang="en-GB" dirty="0" err="1" smtClean="0"/>
              <a:t>anni</a:t>
            </a:r>
            <a:r>
              <a:rPr lang="en-GB" dirty="0" smtClean="0"/>
              <a:t> </a:t>
            </a:r>
            <a:r>
              <a:rPr lang="en-GB" dirty="0" err="1" smtClean="0"/>
              <a:t>nelle</a:t>
            </a:r>
            <a:r>
              <a:rPr lang="en-GB" dirty="0" smtClean="0"/>
              <a:t> </a:t>
            </a:r>
            <a:r>
              <a:rPr lang="en-GB" dirty="0" err="1" smtClean="0"/>
              <a:t>ricerche</a:t>
            </a:r>
            <a:r>
              <a:rPr lang="en-GB" dirty="0" smtClean="0"/>
              <a:t> di SUSY e in </a:t>
            </a:r>
            <a:r>
              <a:rPr lang="en-GB" dirty="0" err="1" smtClean="0"/>
              <a:t>particolare</a:t>
            </a:r>
            <a:r>
              <a:rPr lang="en-GB" dirty="0" smtClean="0"/>
              <a:t> di stop </a:t>
            </a:r>
          </a:p>
          <a:p>
            <a:r>
              <a:rPr lang="en-GB" dirty="0" err="1"/>
              <a:t>Lunga</a:t>
            </a:r>
            <a:r>
              <a:rPr lang="en-GB" dirty="0"/>
              <a:t> </a:t>
            </a:r>
            <a:r>
              <a:rPr lang="en-GB" dirty="0" err="1"/>
              <a:t>esperienza</a:t>
            </a:r>
            <a:r>
              <a:rPr lang="en-GB" dirty="0"/>
              <a:t> in </a:t>
            </a:r>
            <a:r>
              <a:rPr lang="en-GB" dirty="0" err="1"/>
              <a:t>misure</a:t>
            </a:r>
            <a:r>
              <a:rPr lang="en-GB" dirty="0"/>
              <a:t> con </a:t>
            </a:r>
            <a:r>
              <a:rPr lang="en-GB" dirty="0" err="1"/>
              <a:t>fotoni</a:t>
            </a:r>
            <a:r>
              <a:rPr lang="en-GB" dirty="0"/>
              <a:t> e </a:t>
            </a:r>
            <a:r>
              <a:rPr lang="en-GB" dirty="0" err="1"/>
              <a:t>importante</a:t>
            </a:r>
            <a:r>
              <a:rPr lang="en-GB" dirty="0"/>
              <a:t> </a:t>
            </a:r>
            <a:r>
              <a:rPr lang="en-GB" dirty="0" err="1"/>
              <a:t>coinvolgimento</a:t>
            </a:r>
            <a:r>
              <a:rPr lang="en-GB" dirty="0"/>
              <a:t> in </a:t>
            </a:r>
            <a:r>
              <a:rPr lang="en-GB" dirty="0" err="1"/>
              <a:t>misure</a:t>
            </a:r>
            <a:r>
              <a:rPr lang="en-GB" dirty="0"/>
              <a:t> di </a:t>
            </a:r>
            <a:r>
              <a:rPr lang="en-GB" dirty="0" err="1"/>
              <a:t>precisione</a:t>
            </a:r>
            <a:r>
              <a:rPr lang="en-GB" dirty="0"/>
              <a:t> </a:t>
            </a:r>
            <a:r>
              <a:rPr lang="en-GB" dirty="0" err="1"/>
              <a:t>dell’Higgs</a:t>
            </a:r>
            <a:endParaRPr lang="en-GB" dirty="0" smtClean="0"/>
          </a:p>
          <a:p>
            <a:r>
              <a:rPr lang="en-GB" dirty="0" smtClean="0">
                <a:solidFill>
                  <a:srgbClr val="FFFF00"/>
                </a:solidFill>
              </a:rPr>
              <a:t>“ATLAS </a:t>
            </a:r>
            <a:r>
              <a:rPr lang="en-GB" dirty="0">
                <a:solidFill>
                  <a:srgbClr val="FFFF00"/>
                </a:solidFill>
              </a:rPr>
              <a:t>Run 1 searches for direct pair production </a:t>
            </a:r>
            <a:r>
              <a:rPr lang="en-GB" dirty="0" smtClean="0">
                <a:solidFill>
                  <a:srgbClr val="FFFF00"/>
                </a:solidFill>
              </a:rPr>
              <a:t>of third-generation </a:t>
            </a:r>
            <a:r>
              <a:rPr lang="en-GB" dirty="0" err="1">
                <a:solidFill>
                  <a:srgbClr val="FFFF00"/>
                </a:solidFill>
              </a:rPr>
              <a:t>squarks</a:t>
            </a:r>
            <a:r>
              <a:rPr lang="en-GB" dirty="0">
                <a:solidFill>
                  <a:srgbClr val="FFFF00"/>
                </a:solidFill>
              </a:rPr>
              <a:t> at the Large Hadron </a:t>
            </a:r>
            <a:r>
              <a:rPr lang="en-GB" dirty="0" smtClean="0">
                <a:solidFill>
                  <a:srgbClr val="FFFF00"/>
                </a:solidFill>
              </a:rPr>
              <a:t>Collider”</a:t>
            </a:r>
          </a:p>
          <a:p>
            <a:pPr lvl="1"/>
            <a:r>
              <a:rPr lang="en-GB" dirty="0" err="1" smtClean="0"/>
              <a:t>Sottomesso</a:t>
            </a:r>
            <a:r>
              <a:rPr lang="en-GB" dirty="0" smtClean="0"/>
              <a:t> a EPJC </a:t>
            </a:r>
            <a:r>
              <a:rPr lang="en-GB" dirty="0" err="1" smtClean="0"/>
              <a:t>il</a:t>
            </a:r>
            <a:r>
              <a:rPr lang="en-GB" dirty="0" smtClean="0"/>
              <a:t> 29/06/2015</a:t>
            </a:r>
          </a:p>
          <a:p>
            <a:pPr lvl="1"/>
            <a:r>
              <a:rPr lang="en-GB" dirty="0" smtClean="0"/>
              <a:t>Editor: T. </a:t>
            </a:r>
            <a:r>
              <a:rPr lang="en-GB" dirty="0" err="1" smtClean="0"/>
              <a:t>Lari</a:t>
            </a:r>
            <a:r>
              <a:rPr lang="en-GB" dirty="0" smtClean="0"/>
              <a:t>, C. </a:t>
            </a:r>
            <a:r>
              <a:rPr lang="en-GB" dirty="0" err="1" smtClean="0"/>
              <a:t>Troncon</a:t>
            </a:r>
            <a:r>
              <a:rPr lang="en-GB" dirty="0" smtClean="0"/>
              <a:t>,…</a:t>
            </a:r>
          </a:p>
          <a:p>
            <a:pPr lvl="1"/>
            <a:r>
              <a:rPr lang="en-GB" dirty="0" smtClean="0"/>
              <a:t>L. </a:t>
            </a:r>
            <a:r>
              <a:rPr lang="en-GB" dirty="0" err="1" smtClean="0"/>
              <a:t>Mandelli</a:t>
            </a:r>
            <a:r>
              <a:rPr lang="en-GB" dirty="0" smtClean="0"/>
              <a:t>, chair </a:t>
            </a:r>
            <a:r>
              <a:rPr lang="en-GB" dirty="0" err="1" smtClean="0"/>
              <a:t>dell’Editorial</a:t>
            </a:r>
            <a:r>
              <a:rPr lang="en-GB" dirty="0" smtClean="0"/>
              <a:t> Board </a:t>
            </a:r>
            <a:endParaRPr lang="en-GB" dirty="0"/>
          </a:p>
          <a:p>
            <a:r>
              <a:rPr lang="en-GB" dirty="0" smtClean="0">
                <a:solidFill>
                  <a:srgbClr val="FFFF00"/>
                </a:solidFill>
              </a:rPr>
              <a:t>“Study </a:t>
            </a:r>
            <a:r>
              <a:rPr lang="en-GB" dirty="0">
                <a:solidFill>
                  <a:srgbClr val="FFFF00"/>
                </a:solidFill>
              </a:rPr>
              <a:t>of the spin and parity of the Higgs boson in </a:t>
            </a:r>
            <a:r>
              <a:rPr lang="en-GB" dirty="0" err="1">
                <a:solidFill>
                  <a:srgbClr val="FFFF00"/>
                </a:solidFill>
              </a:rPr>
              <a:t>diboson</a:t>
            </a:r>
            <a:r>
              <a:rPr lang="en-GB" dirty="0">
                <a:solidFill>
                  <a:srgbClr val="FFFF00"/>
                </a:solidFill>
              </a:rPr>
              <a:t> decays with the ATLAS </a:t>
            </a:r>
            <a:r>
              <a:rPr lang="en-GB" dirty="0" smtClean="0">
                <a:solidFill>
                  <a:srgbClr val="FFFF00"/>
                </a:solidFill>
              </a:rPr>
              <a:t>detector”</a:t>
            </a:r>
          </a:p>
          <a:p>
            <a:pPr lvl="1"/>
            <a:r>
              <a:rPr lang="en-GB" dirty="0" err="1" smtClean="0"/>
              <a:t>Sottomesso</a:t>
            </a:r>
            <a:r>
              <a:rPr lang="en-GB" dirty="0" smtClean="0"/>
              <a:t> a EPJC </a:t>
            </a:r>
            <a:r>
              <a:rPr lang="en-GB" dirty="0" err="1" smtClean="0"/>
              <a:t>il</a:t>
            </a:r>
            <a:r>
              <a:rPr lang="en-GB" dirty="0" smtClean="0"/>
              <a:t> 18/06/2015</a:t>
            </a:r>
          </a:p>
          <a:p>
            <a:pPr lvl="1"/>
            <a:r>
              <a:rPr lang="en-GB" dirty="0" smtClean="0"/>
              <a:t>Contact editor: M. Fanti,…</a:t>
            </a:r>
          </a:p>
          <a:p>
            <a:pPr lvl="1"/>
            <a:endParaRPr lang="en-GB" dirty="0" smtClean="0"/>
          </a:p>
          <a:p>
            <a:pPr lvl="1"/>
            <a:endParaRPr lang="it-IT" dirty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 Tartarelli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Cds, 9/Jul/2015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6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3769" y="206870"/>
            <a:ext cx="8329231" cy="627013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 Tartarelli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Cds, 9/Jul/2015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0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881" y="4812052"/>
            <a:ext cx="602320" cy="4483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87" y="1865625"/>
            <a:ext cx="1380930" cy="1204642"/>
          </a:xfrm>
          <a:prstGeom prst="rect">
            <a:avLst/>
          </a:prstGeom>
        </p:spPr>
      </p:pic>
      <p:sp>
        <p:nvSpPr>
          <p:cNvPr id="11" name="Notched Right Arrow 10"/>
          <p:cNvSpPr/>
          <p:nvPr/>
        </p:nvSpPr>
        <p:spPr>
          <a:xfrm>
            <a:off x="4973215" y="2779005"/>
            <a:ext cx="4071743" cy="2013204"/>
          </a:xfrm>
          <a:prstGeom prst="notchedRigh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-1"/>
            <a:ext cx="7842504" cy="2556165"/>
          </a:xfrm>
        </p:spPr>
        <p:txBody>
          <a:bodyPr/>
          <a:lstStyle/>
          <a:p>
            <a:r>
              <a:rPr lang="it-IT" dirty="0" err="1" smtClean="0"/>
              <a:t>AmchipS</a:t>
            </a:r>
            <a:r>
              <a:rPr lang="it-IT" dirty="0" smtClean="0"/>
              <a:t> SUBMISSIONS</a:t>
            </a:r>
            <a:endParaRPr lang="en-US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/>
          </p:nvPr>
        </p:nvGraphicFramePr>
        <p:xfrm>
          <a:off x="1" y="1276350"/>
          <a:ext cx="9039224" cy="50330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t>F. Tartarelli</a:t>
            </a:r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31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88023" y="3631719"/>
            <a:ext cx="6997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it-IT" sz="1400" dirty="0">
                <a:solidFill>
                  <a:prstClr val="white"/>
                </a:solidFill>
              </a:rPr>
              <a:t>65 nm 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88897" y="3624366"/>
            <a:ext cx="6997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it-IT" sz="1400" dirty="0">
                <a:solidFill>
                  <a:prstClr val="white"/>
                </a:solidFill>
              </a:rPr>
              <a:t>65 nm 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592317" y="3535933"/>
            <a:ext cx="503301" cy="503301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6832295" y="3639754"/>
            <a:ext cx="13413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it-IT" sz="1400" dirty="0" smtClean="0">
                <a:solidFill>
                  <a:prstClr val="white"/>
                </a:solidFill>
              </a:rPr>
              <a:t>28 nm </a:t>
            </a:r>
            <a:r>
              <a:rPr lang="it-IT" sz="1400" dirty="0" smtClean="0">
                <a:solidFill>
                  <a:prstClr val="black"/>
                </a:solidFill>
              </a:rPr>
              <a:t>+</a:t>
            </a:r>
            <a:r>
              <a:rPr lang="it-IT" sz="1400" dirty="0" smtClean="0">
                <a:solidFill>
                  <a:prstClr val="white"/>
                </a:solidFill>
              </a:rPr>
              <a:t> FPGA</a:t>
            </a:r>
          </a:p>
        </p:txBody>
      </p:sp>
      <p:sp>
        <p:nvSpPr>
          <p:cNvPr id="5" name="Freccia a destra 4"/>
          <p:cNvSpPr/>
          <p:nvPr/>
        </p:nvSpPr>
        <p:spPr>
          <a:xfrm rot="13600252">
            <a:off x="5286473" y="5971935"/>
            <a:ext cx="906308" cy="5259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Freccia a destra 14"/>
          <p:cNvSpPr/>
          <p:nvPr/>
        </p:nvSpPr>
        <p:spPr>
          <a:xfrm rot="8096934">
            <a:off x="7897084" y="1763038"/>
            <a:ext cx="906308" cy="5259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4613" y="-152400"/>
            <a:ext cx="74449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0" dirty="0" smtClean="0"/>
              <a:t>FTK (Fast TracK Trigger)</a:t>
            </a:r>
            <a:endParaRPr lang="en-GB" sz="6000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t>Cds, 9/Jul/2015</a:t>
            </a:r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25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8098" y="274637"/>
            <a:ext cx="7918702" cy="1522199"/>
          </a:xfrm>
        </p:spPr>
        <p:txBody>
          <a:bodyPr/>
          <a:lstStyle/>
          <a:p>
            <a:r>
              <a:rPr lang="en-US" dirty="0" smtClean="0"/>
              <a:t>AMCHIP06 testing</a:t>
            </a:r>
            <a:endParaRPr lang="en-US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/>
          <a:srcRect l="11138" t="18056" r="53256" b="32802"/>
          <a:stretch/>
        </p:blipFill>
        <p:spPr>
          <a:xfrm>
            <a:off x="476251" y="1833790"/>
            <a:ext cx="8382000" cy="3802239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4294967295"/>
          </p:nvPr>
        </p:nvSpPr>
        <p:spPr>
          <a:xfrm>
            <a:off x="8128000" y="6470704"/>
            <a:ext cx="730251" cy="274320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32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4294967295"/>
          </p:nvPr>
        </p:nvSpPr>
        <p:spPr>
          <a:xfrm>
            <a:off x="768098" y="6470704"/>
            <a:ext cx="1615607" cy="274320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t>F. Tartarelli</a:t>
            </a:r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graphicFrame>
        <p:nvGraphicFramePr>
          <p:cNvPr id="10" name="Tabella 9"/>
          <p:cNvGraphicFramePr>
            <a:graphicFrameLocks noGrp="1"/>
          </p:cNvGraphicFramePr>
          <p:nvPr>
            <p:extLst/>
          </p:nvPr>
        </p:nvGraphicFramePr>
        <p:xfrm>
          <a:off x="3134311" y="1947257"/>
          <a:ext cx="5552490" cy="7635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5249"/>
                <a:gridCol w="555249"/>
                <a:gridCol w="555249"/>
                <a:gridCol w="555249"/>
                <a:gridCol w="555249"/>
                <a:gridCol w="555249"/>
                <a:gridCol w="555249"/>
                <a:gridCol w="555249"/>
                <a:gridCol w="555249"/>
                <a:gridCol w="555249"/>
              </a:tblGrid>
              <a:tr h="381787">
                <a:tc gridSpan="7">
                  <a:txBody>
                    <a:bodyPr/>
                    <a:lstStyle/>
                    <a:p>
                      <a:r>
                        <a:rPr lang="en-US" dirty="0" smtClean="0"/>
                        <a:t>2015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dirty="0" smtClean="0"/>
                        <a:t>2016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81787">
                <a:tc>
                  <a:txBody>
                    <a:bodyPr/>
                    <a:lstStyle/>
                    <a:p>
                      <a:r>
                        <a:rPr lang="en-US" dirty="0" smtClean="0"/>
                        <a:t>Jun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Jul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Aug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Feb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48542" y="6101372"/>
            <a:ext cx="4189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V. Liberali, A. Stabile, J. Shojai, A. Andreani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900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Fase</a:t>
            </a:r>
            <a:r>
              <a:rPr lang="en-GB" dirty="0" smtClean="0"/>
              <a:t> 2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t>F. Tartarelli</a:t>
            </a:r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33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Cds, 9/Jul/2015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21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CasellaDiTesto 6"/>
          <p:cNvSpPr txBox="1">
            <a:spLocks noChangeArrowheads="1"/>
          </p:cNvSpPr>
          <p:nvPr/>
        </p:nvSpPr>
        <p:spPr bwMode="auto">
          <a:xfrm>
            <a:off x="754482" y="4362385"/>
            <a:ext cx="7703717" cy="91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145" tIns="40073" rIns="80145" bIns="40073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b="1" i="1" dirty="0" err="1">
                <a:solidFill>
                  <a:srgbClr val="002060"/>
                </a:solidFill>
                <a:latin typeface="Arial" charset="0"/>
                <a:ea typeface="ＭＳ Ｐゴシック" charset="0"/>
              </a:rPr>
              <a:t>All</a:t>
            </a:r>
            <a:r>
              <a:rPr lang="it-IT" b="1" i="1" dirty="0">
                <a:solidFill>
                  <a:srgbClr val="002060"/>
                </a:solidFill>
                <a:latin typeface="Arial" charset="0"/>
                <a:ea typeface="ＭＳ Ｐゴシック" charset="0"/>
              </a:rPr>
              <a:t> </a:t>
            </a:r>
            <a:r>
              <a:rPr lang="it-IT" b="1" i="1" dirty="0" err="1">
                <a:solidFill>
                  <a:srgbClr val="002060"/>
                </a:solidFill>
                <a:latin typeface="Arial" charset="0"/>
                <a:ea typeface="ＭＳ Ｐゴシック" charset="0"/>
              </a:rPr>
              <a:t>Silicon</a:t>
            </a:r>
            <a:r>
              <a:rPr lang="it-IT" b="1" i="1" dirty="0">
                <a:solidFill>
                  <a:srgbClr val="002060"/>
                </a:solidFill>
                <a:latin typeface="Arial" charset="0"/>
                <a:ea typeface="ＭＳ Ｐゴシック" charset="0"/>
              </a:rPr>
              <a:t> </a:t>
            </a:r>
            <a:r>
              <a:rPr lang="it-IT" b="1" i="1" dirty="0" err="1">
                <a:solidFill>
                  <a:srgbClr val="002060"/>
                </a:solidFill>
                <a:latin typeface="Arial" charset="0"/>
                <a:ea typeface="ＭＳ Ｐゴシック" charset="0"/>
              </a:rPr>
              <a:t>tracker</a:t>
            </a:r>
            <a:r>
              <a:rPr lang="it-IT" b="1" i="1" dirty="0">
                <a:solidFill>
                  <a:srgbClr val="002060"/>
                </a:solidFill>
                <a:latin typeface="Arial" charset="0"/>
                <a:ea typeface="ＭＳ Ｐゴシック" charset="0"/>
              </a:rPr>
              <a:t> </a:t>
            </a:r>
            <a:r>
              <a:rPr lang="it-IT" b="1" i="1" dirty="0" err="1">
                <a:solidFill>
                  <a:srgbClr val="002060"/>
                </a:solidFill>
                <a:latin typeface="Arial" charset="0"/>
                <a:ea typeface="ＭＳ Ｐゴシック" charset="0"/>
              </a:rPr>
              <a:t>for</a:t>
            </a:r>
            <a:r>
              <a:rPr lang="it-IT" b="1" i="1" dirty="0">
                <a:solidFill>
                  <a:srgbClr val="002060"/>
                </a:solidFill>
                <a:latin typeface="Arial" charset="0"/>
                <a:ea typeface="ＭＳ Ｐゴシック" charset="0"/>
              </a:rPr>
              <a:t> </a:t>
            </a:r>
            <a:r>
              <a:rPr lang="it-IT" b="1" i="1" dirty="0" err="1">
                <a:solidFill>
                  <a:srgbClr val="002060"/>
                </a:solidFill>
                <a:latin typeface="Arial" charset="0"/>
                <a:ea typeface="ＭＳ Ｐゴシック" charset="0"/>
              </a:rPr>
              <a:t>Phase</a:t>
            </a:r>
            <a:r>
              <a:rPr lang="it-IT" b="1" i="1" dirty="0">
                <a:solidFill>
                  <a:srgbClr val="002060"/>
                </a:solidFill>
                <a:latin typeface="Arial" charset="0"/>
                <a:ea typeface="ＭＳ Ｐゴシック" charset="0"/>
              </a:rPr>
              <a:t> </a:t>
            </a:r>
            <a:r>
              <a:rPr lang="it-IT" b="1" i="1" dirty="0" err="1">
                <a:solidFill>
                  <a:srgbClr val="002060"/>
                </a:solidFill>
                <a:latin typeface="Arial" charset="0"/>
                <a:ea typeface="ＭＳ Ｐゴシック" charset="0"/>
              </a:rPr>
              <a:t>2</a:t>
            </a:r>
            <a:r>
              <a:rPr lang="it-IT" b="1" i="1" dirty="0">
                <a:solidFill>
                  <a:srgbClr val="002060"/>
                </a:solidFill>
                <a:latin typeface="Arial" charset="0"/>
                <a:ea typeface="ＭＳ Ｐゴシック" charset="0"/>
              </a:rPr>
              <a:t> (TRT </a:t>
            </a:r>
            <a:r>
              <a:rPr lang="it-IT" b="1" i="1" dirty="0" err="1">
                <a:solidFill>
                  <a:srgbClr val="002060"/>
                </a:solidFill>
                <a:latin typeface="Arial" charset="0"/>
                <a:ea typeface="ＭＳ Ｐゴシック" charset="0"/>
              </a:rPr>
              <a:t>would</a:t>
            </a:r>
            <a:r>
              <a:rPr lang="it-IT" b="1" i="1" dirty="0">
                <a:solidFill>
                  <a:srgbClr val="002060"/>
                </a:solidFill>
                <a:latin typeface="Arial" charset="0"/>
                <a:ea typeface="ＭＳ Ｐゴシック" charset="0"/>
              </a:rPr>
              <a:t> </a:t>
            </a:r>
            <a:r>
              <a:rPr lang="it-IT" b="1" i="1" dirty="0" err="1">
                <a:solidFill>
                  <a:srgbClr val="002060"/>
                </a:solidFill>
                <a:latin typeface="Arial" charset="0"/>
                <a:ea typeface="ＭＳ Ｐゴシック" charset="0"/>
              </a:rPr>
              <a:t>not</a:t>
            </a:r>
            <a:r>
              <a:rPr lang="it-IT" b="1" i="1" dirty="0">
                <a:solidFill>
                  <a:srgbClr val="002060"/>
                </a:solidFill>
                <a:latin typeface="Arial" charset="0"/>
                <a:ea typeface="ＭＳ Ｐゴシック" charset="0"/>
              </a:rPr>
              <a:t> </a:t>
            </a:r>
            <a:r>
              <a:rPr lang="it-IT" b="1" i="1" dirty="0" err="1">
                <a:solidFill>
                  <a:srgbClr val="002060"/>
                </a:solidFill>
                <a:latin typeface="Arial" charset="0"/>
                <a:ea typeface="ＭＳ Ｐゴシック" charset="0"/>
              </a:rPr>
              <a:t>cope</a:t>
            </a:r>
            <a:r>
              <a:rPr lang="it-IT" b="1" i="1" dirty="0">
                <a:solidFill>
                  <a:srgbClr val="002060"/>
                </a:solidFill>
                <a:latin typeface="Arial" charset="0"/>
                <a:ea typeface="ＭＳ Ｐゴシック" charset="0"/>
              </a:rPr>
              <a:t> </a:t>
            </a:r>
            <a:r>
              <a:rPr lang="it-IT" b="1" i="1" dirty="0" err="1">
                <a:solidFill>
                  <a:srgbClr val="002060"/>
                </a:solidFill>
                <a:latin typeface="Arial" charset="0"/>
                <a:ea typeface="ＭＳ Ｐゴシック" charset="0"/>
              </a:rPr>
              <a:t>with</a:t>
            </a:r>
            <a:r>
              <a:rPr lang="it-IT" b="1" i="1" dirty="0">
                <a:solidFill>
                  <a:srgbClr val="002060"/>
                </a:solidFill>
                <a:latin typeface="Arial" charset="0"/>
                <a:ea typeface="ＭＳ Ｐゴシック" charset="0"/>
              </a:rPr>
              <a:t> </a:t>
            </a:r>
            <a:r>
              <a:rPr lang="it-IT" b="1" i="1" dirty="0" err="1">
                <a:solidFill>
                  <a:srgbClr val="002060"/>
                </a:solidFill>
                <a:latin typeface="Arial" charset="0"/>
                <a:ea typeface="ＭＳ Ｐゴシック" charset="0"/>
              </a:rPr>
              <a:t>occupancy</a:t>
            </a:r>
            <a:r>
              <a:rPr lang="it-IT" b="1" i="1" dirty="0">
                <a:solidFill>
                  <a:srgbClr val="002060"/>
                </a:solidFill>
                <a:latin typeface="Arial" charset="0"/>
                <a:ea typeface="ＭＳ Ｐゴシック" charset="0"/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b="1" i="1" dirty="0" err="1">
                <a:solidFill>
                  <a:srgbClr val="002060"/>
                </a:solidFill>
                <a:latin typeface="Arial" charset="0"/>
                <a:ea typeface="ＭＳ Ｐゴシック" charset="0"/>
              </a:rPr>
              <a:t>Baseline</a:t>
            </a:r>
            <a:r>
              <a:rPr lang="it-IT" b="1" i="1" dirty="0">
                <a:solidFill>
                  <a:srgbClr val="002060"/>
                </a:solidFill>
                <a:latin typeface="Arial" charset="0"/>
                <a:ea typeface="ＭＳ Ｐゴシック" charset="0"/>
              </a:rPr>
              <a:t> layout </a:t>
            </a:r>
            <a:r>
              <a:rPr lang="it-IT" b="1" i="1" dirty="0" err="1">
                <a:solidFill>
                  <a:srgbClr val="002060"/>
                </a:solidFill>
                <a:latin typeface="Arial" charset="0"/>
                <a:ea typeface="ＭＳ Ｐゴシック" charset="0"/>
              </a:rPr>
              <a:t>of</a:t>
            </a:r>
            <a:r>
              <a:rPr lang="it-IT" b="1" i="1" dirty="0">
                <a:solidFill>
                  <a:srgbClr val="002060"/>
                </a:solidFill>
                <a:latin typeface="Arial" charset="0"/>
                <a:ea typeface="ＭＳ Ｐゴシック" charset="0"/>
              </a:rPr>
              <a:t> the </a:t>
            </a:r>
            <a:r>
              <a:rPr lang="it-IT" b="1" i="1" dirty="0" err="1">
                <a:solidFill>
                  <a:srgbClr val="002060"/>
                </a:solidFill>
                <a:latin typeface="Arial" charset="0"/>
                <a:ea typeface="ＭＳ Ｐゴシック" charset="0"/>
              </a:rPr>
              <a:t>new</a:t>
            </a:r>
            <a:r>
              <a:rPr lang="it-IT" b="1" i="1" dirty="0">
                <a:solidFill>
                  <a:srgbClr val="002060"/>
                </a:solidFill>
                <a:latin typeface="Arial" charset="0"/>
                <a:ea typeface="ＭＳ Ｐゴシック" charset="0"/>
              </a:rPr>
              <a:t> ATLAS </a:t>
            </a:r>
            <a:r>
              <a:rPr lang="it-IT" b="1" i="1" dirty="0" err="1">
                <a:solidFill>
                  <a:srgbClr val="002060"/>
                </a:solidFill>
                <a:latin typeface="Arial" charset="0"/>
                <a:ea typeface="ＭＳ Ｐゴシック" charset="0"/>
              </a:rPr>
              <a:t>inner</a:t>
            </a:r>
            <a:r>
              <a:rPr lang="it-IT" b="1" i="1" dirty="0">
                <a:solidFill>
                  <a:srgbClr val="002060"/>
                </a:solidFill>
                <a:latin typeface="Arial" charset="0"/>
                <a:ea typeface="ＭＳ Ｐゴシック" charset="0"/>
              </a:rPr>
              <a:t> </a:t>
            </a:r>
            <a:r>
              <a:rPr lang="it-IT" b="1" i="1" dirty="0" err="1">
                <a:solidFill>
                  <a:srgbClr val="002060"/>
                </a:solidFill>
                <a:latin typeface="Arial" charset="0"/>
                <a:ea typeface="ＭＳ Ｐゴシック" charset="0"/>
              </a:rPr>
              <a:t>tracker</a:t>
            </a:r>
            <a:r>
              <a:rPr lang="it-IT" b="1" i="1" dirty="0">
                <a:solidFill>
                  <a:srgbClr val="002060"/>
                </a:solidFill>
                <a:latin typeface="Arial" charset="0"/>
                <a:ea typeface="ＭＳ Ｐゴシック" charset="0"/>
              </a:rPr>
              <a:t> </a:t>
            </a:r>
            <a:r>
              <a:rPr lang="it-IT" b="1" i="1" dirty="0" err="1">
                <a:solidFill>
                  <a:srgbClr val="002060"/>
                </a:solidFill>
                <a:latin typeface="Arial" charset="0"/>
                <a:ea typeface="ＭＳ Ｐゴシック" charset="0"/>
              </a:rPr>
              <a:t>for</a:t>
            </a:r>
            <a:r>
              <a:rPr lang="it-IT" b="1" i="1" dirty="0">
                <a:solidFill>
                  <a:srgbClr val="002060"/>
                </a:solidFill>
                <a:latin typeface="Arial" charset="0"/>
                <a:ea typeface="ＭＳ Ｐゴシック" charset="0"/>
              </a:rPr>
              <a:t> HL-LHC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b="1" i="1" dirty="0" err="1">
                <a:solidFill>
                  <a:srgbClr val="002060"/>
                </a:solidFill>
                <a:latin typeface="Arial" charset="0"/>
                <a:ea typeface="ＭＳ Ｐゴシック" charset="0"/>
              </a:rPr>
              <a:t>Aim</a:t>
            </a:r>
            <a:r>
              <a:rPr lang="it-IT" b="1" i="1" dirty="0">
                <a:solidFill>
                  <a:srgbClr val="002060"/>
                </a:solidFill>
                <a:latin typeface="Arial" charset="0"/>
                <a:ea typeface="ＭＳ Ｐゴシック" charset="0"/>
              </a:rPr>
              <a:t> </a:t>
            </a:r>
            <a:r>
              <a:rPr lang="it-IT" b="1" i="1" dirty="0" err="1">
                <a:solidFill>
                  <a:srgbClr val="002060"/>
                </a:solidFill>
                <a:latin typeface="Arial" charset="0"/>
                <a:ea typeface="ＭＳ Ｐゴシック" charset="0"/>
              </a:rPr>
              <a:t>to</a:t>
            </a:r>
            <a:r>
              <a:rPr lang="it-IT" b="1" i="1" dirty="0">
                <a:solidFill>
                  <a:srgbClr val="002060"/>
                </a:solidFill>
                <a:latin typeface="Arial" charset="0"/>
                <a:ea typeface="ＭＳ Ｐゴシック" charset="0"/>
              </a:rPr>
              <a:t> </a:t>
            </a:r>
            <a:r>
              <a:rPr lang="it-IT" b="1" i="1" dirty="0" err="1">
                <a:solidFill>
                  <a:srgbClr val="002060"/>
                </a:solidFill>
                <a:latin typeface="Arial" charset="0"/>
                <a:ea typeface="ＭＳ Ｐゴシック" charset="0"/>
              </a:rPr>
              <a:t>have</a:t>
            </a:r>
            <a:r>
              <a:rPr lang="it-IT" b="1" i="1" dirty="0">
                <a:solidFill>
                  <a:srgbClr val="002060"/>
                </a:solidFill>
                <a:latin typeface="Arial" charset="0"/>
                <a:ea typeface="ＭＳ Ｐゴシック" charset="0"/>
              </a:rPr>
              <a:t> at </a:t>
            </a:r>
            <a:r>
              <a:rPr lang="it-IT" b="1" i="1" dirty="0" err="1">
                <a:solidFill>
                  <a:srgbClr val="002060"/>
                </a:solidFill>
                <a:latin typeface="Arial" charset="0"/>
                <a:ea typeface="ＭＳ Ｐゴシック" charset="0"/>
              </a:rPr>
              <a:t>least</a:t>
            </a:r>
            <a:r>
              <a:rPr lang="it-IT" b="1" i="1" dirty="0">
                <a:solidFill>
                  <a:srgbClr val="002060"/>
                </a:solidFill>
                <a:latin typeface="Arial" charset="0"/>
                <a:ea typeface="ＭＳ Ｐゴシック" charset="0"/>
              </a:rPr>
              <a:t> 14 </a:t>
            </a:r>
            <a:r>
              <a:rPr lang="it-IT" b="1" i="1" dirty="0" err="1">
                <a:solidFill>
                  <a:srgbClr val="002060"/>
                </a:solidFill>
                <a:latin typeface="Arial" charset="0"/>
                <a:ea typeface="ＭＳ Ｐゴシック" charset="0"/>
              </a:rPr>
              <a:t>silicon</a:t>
            </a:r>
            <a:r>
              <a:rPr lang="it-IT" b="1" i="1" dirty="0">
                <a:solidFill>
                  <a:srgbClr val="002060"/>
                </a:solidFill>
                <a:latin typeface="Arial" charset="0"/>
                <a:ea typeface="ＭＳ Ｐゴシック" charset="0"/>
              </a:rPr>
              <a:t> </a:t>
            </a:r>
            <a:r>
              <a:rPr lang="it-IT" b="1" i="1" dirty="0" err="1">
                <a:solidFill>
                  <a:srgbClr val="002060"/>
                </a:solidFill>
                <a:latin typeface="Arial" charset="0"/>
                <a:ea typeface="ＭＳ Ｐゴシック" charset="0"/>
              </a:rPr>
              <a:t>hits</a:t>
            </a:r>
            <a:r>
              <a:rPr lang="it-IT" b="1" i="1" dirty="0">
                <a:solidFill>
                  <a:srgbClr val="002060"/>
                </a:solidFill>
                <a:latin typeface="Arial" charset="0"/>
                <a:ea typeface="ＭＳ Ｐゴシック" charset="0"/>
              </a:rPr>
              <a:t> </a:t>
            </a:r>
            <a:r>
              <a:rPr lang="it-IT" b="1" i="1" dirty="0" err="1">
                <a:solidFill>
                  <a:srgbClr val="002060"/>
                </a:solidFill>
                <a:latin typeface="Arial" charset="0"/>
                <a:ea typeface="ＭＳ Ｐゴシック" charset="0"/>
              </a:rPr>
              <a:t>everywhere</a:t>
            </a:r>
            <a:r>
              <a:rPr lang="it-IT" b="1" i="1" dirty="0">
                <a:solidFill>
                  <a:srgbClr val="002060"/>
                </a:solidFill>
                <a:latin typeface="Arial" charset="0"/>
                <a:ea typeface="ＭＳ Ｐゴシック" charset="0"/>
              </a:rPr>
              <a:t> (</a:t>
            </a:r>
            <a:r>
              <a:rPr lang="it-IT" b="1" i="1" dirty="0" err="1">
                <a:solidFill>
                  <a:srgbClr val="002060"/>
                </a:solidFill>
                <a:latin typeface="Arial" charset="0"/>
                <a:ea typeface="ＭＳ Ｐゴシック" charset="0"/>
              </a:rPr>
              <a:t>robust</a:t>
            </a:r>
            <a:r>
              <a:rPr lang="it-IT" b="1" i="1" dirty="0">
                <a:solidFill>
                  <a:srgbClr val="002060"/>
                </a:solidFill>
                <a:latin typeface="Arial" charset="0"/>
                <a:ea typeface="ＭＳ Ｐゴシック" charset="0"/>
              </a:rPr>
              <a:t> </a:t>
            </a:r>
            <a:r>
              <a:rPr lang="it-IT" b="1" i="1" dirty="0" err="1">
                <a:solidFill>
                  <a:srgbClr val="002060"/>
                </a:solidFill>
                <a:latin typeface="Arial" charset="0"/>
                <a:ea typeface="ＭＳ Ｐゴシック" charset="0"/>
              </a:rPr>
              <a:t>tracking</a:t>
            </a:r>
            <a:r>
              <a:rPr lang="it-IT" b="1" i="1" dirty="0">
                <a:solidFill>
                  <a:srgbClr val="002060"/>
                </a:solidFill>
                <a:latin typeface="Arial" charset="0"/>
                <a:ea typeface="ＭＳ Ｐゴシック" charset="0"/>
              </a:rPr>
              <a:t>) </a:t>
            </a:r>
            <a:endParaRPr lang="en-US" b="1" i="1" dirty="0">
              <a:solidFill>
                <a:srgbClr val="002060"/>
              </a:solidFill>
              <a:latin typeface="Arial" charset="0"/>
              <a:ea typeface="ＭＳ Ｐゴシック" charset="0"/>
            </a:endParaRPr>
          </a:p>
        </p:txBody>
      </p: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2667000" y="1063619"/>
            <a:ext cx="6118398" cy="3054084"/>
            <a:chOff x="52136" y="1161339"/>
            <a:chExt cx="9442357" cy="4712942"/>
          </a:xfrm>
        </p:grpSpPr>
        <p:pic>
          <p:nvPicPr>
            <p:cNvPr id="57355" name="Picture 2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334272" y="1902793"/>
              <a:ext cx="7221670" cy="3971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356" name="CasellaDiTesto 7"/>
            <p:cNvSpPr txBox="1">
              <a:spLocks noChangeArrowheads="1"/>
            </p:cNvSpPr>
            <p:nvPr/>
          </p:nvSpPr>
          <p:spPr bwMode="auto">
            <a:xfrm>
              <a:off x="7645401" y="4648199"/>
              <a:ext cx="1849092" cy="470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13988" tIns="56995" rIns="113988" bIns="56995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1400" b="1" u="sng" dirty="0" err="1">
                  <a:solidFill>
                    <a:srgbClr val="FF0000"/>
                  </a:solidFill>
                  <a:latin typeface="Candara" pitchFamily="43" charset="0"/>
                  <a:ea typeface="ＭＳ Ｐゴシック" charset="0"/>
                </a:rPr>
                <a:t>Forward</a:t>
              </a:r>
              <a:r>
                <a:rPr lang="it-IT" sz="1400" b="1" u="sng" dirty="0">
                  <a:solidFill>
                    <a:srgbClr val="FF0000"/>
                  </a:solidFill>
                  <a:latin typeface="Candara" pitchFamily="43" charset="0"/>
                  <a:ea typeface="ＭＳ Ｐゴシック" charset="0"/>
                </a:rPr>
                <a:t> pixel</a:t>
              </a:r>
              <a:endParaRPr lang="en-US" sz="1400" b="1" u="sng" dirty="0">
                <a:solidFill>
                  <a:srgbClr val="FF0000"/>
                </a:solidFill>
                <a:latin typeface="Candara" pitchFamily="43" charset="0"/>
                <a:ea typeface="ＭＳ Ｐゴシック" charset="0"/>
              </a:endParaRPr>
            </a:p>
          </p:txBody>
        </p:sp>
        <p:sp>
          <p:nvSpPr>
            <p:cNvPr id="57357" name="CasellaDiTesto 9"/>
            <p:cNvSpPr txBox="1">
              <a:spLocks noChangeArrowheads="1"/>
            </p:cNvSpPr>
            <p:nvPr/>
          </p:nvSpPr>
          <p:spPr bwMode="auto">
            <a:xfrm>
              <a:off x="2417522" y="1161339"/>
              <a:ext cx="2297167" cy="470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13988" tIns="56995" rIns="113988" bIns="56995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1400" b="1" u="sng" dirty="0">
                  <a:solidFill>
                    <a:srgbClr val="0070C0"/>
                  </a:solidFill>
                  <a:latin typeface="Candara" pitchFamily="43" charset="0"/>
                  <a:ea typeface="ＭＳ Ｐゴシック" charset="0"/>
                </a:rPr>
                <a:t>Long </a:t>
              </a:r>
              <a:r>
                <a:rPr lang="it-IT" sz="1400" b="1" u="sng" dirty="0" err="1">
                  <a:solidFill>
                    <a:srgbClr val="0070C0"/>
                  </a:solidFill>
                  <a:latin typeface="Candara" pitchFamily="43" charset="0"/>
                  <a:ea typeface="ＭＳ Ｐゴシック" charset="0"/>
                </a:rPr>
                <a:t>Barrel</a:t>
              </a:r>
              <a:r>
                <a:rPr lang="it-IT" sz="1400" b="1" u="sng" dirty="0">
                  <a:solidFill>
                    <a:srgbClr val="0070C0"/>
                  </a:solidFill>
                  <a:latin typeface="Candara" pitchFamily="43" charset="0"/>
                  <a:ea typeface="ＭＳ Ｐゴシック" charset="0"/>
                </a:rPr>
                <a:t> </a:t>
              </a:r>
              <a:r>
                <a:rPr lang="it-IT" sz="1400" b="1" u="sng" dirty="0" err="1">
                  <a:solidFill>
                    <a:srgbClr val="0070C0"/>
                  </a:solidFill>
                  <a:latin typeface="Candara" pitchFamily="43" charset="0"/>
                  <a:ea typeface="ＭＳ Ｐゴシック" charset="0"/>
                </a:rPr>
                <a:t>Strips</a:t>
              </a:r>
              <a:endParaRPr lang="en-US" sz="1400" b="1" u="sng" dirty="0">
                <a:solidFill>
                  <a:srgbClr val="0070C0"/>
                </a:solidFill>
                <a:latin typeface="Candara" pitchFamily="43" charset="0"/>
                <a:ea typeface="ＭＳ Ｐゴシック" charset="0"/>
              </a:endParaRPr>
            </a:p>
          </p:txBody>
        </p:sp>
        <p:sp>
          <p:nvSpPr>
            <p:cNvPr id="57358" name="CasellaDiTesto 11"/>
            <p:cNvSpPr txBox="1">
              <a:spLocks noChangeArrowheads="1"/>
            </p:cNvSpPr>
            <p:nvPr/>
          </p:nvSpPr>
          <p:spPr bwMode="auto">
            <a:xfrm>
              <a:off x="4902627" y="1253506"/>
              <a:ext cx="2355160" cy="470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13988" tIns="56995" rIns="113988" bIns="56995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1400" b="1" u="sng" dirty="0">
                  <a:solidFill>
                    <a:srgbClr val="0070C0"/>
                  </a:solidFill>
                  <a:latin typeface="Candara" pitchFamily="43" charset="0"/>
                  <a:ea typeface="ＭＳ Ｐゴシック" charset="0"/>
                </a:rPr>
                <a:t>Short </a:t>
              </a:r>
              <a:r>
                <a:rPr lang="it-IT" sz="1400" b="1" u="sng" dirty="0" err="1">
                  <a:solidFill>
                    <a:srgbClr val="0070C0"/>
                  </a:solidFill>
                  <a:latin typeface="Candara" pitchFamily="43" charset="0"/>
                  <a:ea typeface="ＭＳ Ｐゴシック" charset="0"/>
                </a:rPr>
                <a:t>Barrel</a:t>
              </a:r>
              <a:r>
                <a:rPr lang="it-IT" sz="1400" b="1" u="sng" dirty="0">
                  <a:solidFill>
                    <a:srgbClr val="0070C0"/>
                  </a:solidFill>
                  <a:latin typeface="Candara" pitchFamily="43" charset="0"/>
                  <a:ea typeface="ＭＳ Ｐゴシック" charset="0"/>
                </a:rPr>
                <a:t> </a:t>
              </a:r>
              <a:r>
                <a:rPr lang="it-IT" sz="1400" b="1" u="sng" dirty="0" err="1">
                  <a:solidFill>
                    <a:srgbClr val="0070C0"/>
                  </a:solidFill>
                  <a:latin typeface="Candara" pitchFamily="43" charset="0"/>
                  <a:ea typeface="ＭＳ Ｐゴシック" charset="0"/>
                </a:rPr>
                <a:t>Strips</a:t>
              </a:r>
              <a:endParaRPr lang="en-US" sz="1400" b="1" u="sng" dirty="0">
                <a:solidFill>
                  <a:srgbClr val="0070C0"/>
                </a:solidFill>
                <a:latin typeface="Candara" pitchFamily="43" charset="0"/>
                <a:ea typeface="ＭＳ Ｐゴシック" charset="0"/>
              </a:endParaRPr>
            </a:p>
          </p:txBody>
        </p:sp>
        <p:sp>
          <p:nvSpPr>
            <p:cNvPr id="57359" name="CasellaDiTesto 12"/>
            <p:cNvSpPr txBox="1">
              <a:spLocks noChangeArrowheads="1"/>
            </p:cNvSpPr>
            <p:nvPr/>
          </p:nvSpPr>
          <p:spPr bwMode="auto">
            <a:xfrm>
              <a:off x="7507448" y="1357968"/>
              <a:ext cx="1952575" cy="470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13988" tIns="56995" rIns="113988" bIns="56995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1400" b="1" u="sng" dirty="0" err="1">
                  <a:solidFill>
                    <a:srgbClr val="0070C0"/>
                  </a:solidFill>
                  <a:latin typeface="Candara" pitchFamily="43" charset="0"/>
                  <a:ea typeface="ＭＳ Ｐゴシック" charset="0"/>
                </a:rPr>
                <a:t>Forward</a:t>
              </a:r>
              <a:r>
                <a:rPr lang="it-IT" sz="1400" b="1" u="sng" dirty="0">
                  <a:solidFill>
                    <a:srgbClr val="0070C0"/>
                  </a:solidFill>
                  <a:latin typeface="Candara" pitchFamily="43" charset="0"/>
                  <a:ea typeface="ＭＳ Ｐゴシック" charset="0"/>
                </a:rPr>
                <a:t> </a:t>
              </a:r>
              <a:r>
                <a:rPr lang="it-IT" sz="1400" b="1" u="sng" dirty="0" err="1">
                  <a:solidFill>
                    <a:srgbClr val="0070C0"/>
                  </a:solidFill>
                  <a:latin typeface="Candara" pitchFamily="43" charset="0"/>
                  <a:ea typeface="ＭＳ Ｐゴシック" charset="0"/>
                </a:rPr>
                <a:t>Strips</a:t>
              </a:r>
              <a:endParaRPr lang="en-US" sz="1400" b="1" u="sng" dirty="0">
                <a:solidFill>
                  <a:srgbClr val="0070C0"/>
                </a:solidFill>
                <a:latin typeface="Candara" pitchFamily="43" charset="0"/>
                <a:ea typeface="ＭＳ Ｐゴシック" charset="0"/>
              </a:endParaRPr>
            </a:p>
          </p:txBody>
        </p:sp>
        <p:cxnSp>
          <p:nvCxnSpPr>
            <p:cNvPr id="9" name="Connettore 2 13"/>
            <p:cNvCxnSpPr>
              <a:stCxn id="57357" idx="2"/>
            </p:cNvCxnSpPr>
            <p:nvPr/>
          </p:nvCxnSpPr>
          <p:spPr>
            <a:xfrm rot="5400000">
              <a:off x="2199810" y="1849117"/>
              <a:ext cx="1583997" cy="1148596"/>
            </a:xfrm>
            <a:prstGeom prst="straightConnector1">
              <a:avLst/>
            </a:prstGeom>
            <a:ln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ttore 2 15"/>
            <p:cNvCxnSpPr>
              <a:stCxn id="57357" idx="2"/>
            </p:cNvCxnSpPr>
            <p:nvPr/>
          </p:nvCxnSpPr>
          <p:spPr>
            <a:xfrm rot="5400000">
              <a:off x="2065676" y="1983251"/>
              <a:ext cx="1852266" cy="1148596"/>
            </a:xfrm>
            <a:prstGeom prst="straightConnector1">
              <a:avLst/>
            </a:prstGeom>
            <a:ln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2 18"/>
            <p:cNvCxnSpPr/>
            <p:nvPr/>
          </p:nvCxnSpPr>
          <p:spPr>
            <a:xfrm rot="10800000" flipV="1">
              <a:off x="2825496" y="1635967"/>
              <a:ext cx="2492373" cy="2115982"/>
            </a:xfrm>
            <a:prstGeom prst="straightConnector1">
              <a:avLst/>
            </a:prstGeom>
            <a:ln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2 20"/>
            <p:cNvCxnSpPr/>
            <p:nvPr/>
          </p:nvCxnSpPr>
          <p:spPr>
            <a:xfrm flipH="1">
              <a:off x="3173159" y="1635967"/>
              <a:ext cx="2144710" cy="2184240"/>
            </a:xfrm>
            <a:prstGeom prst="straightConnector1">
              <a:avLst/>
            </a:prstGeom>
            <a:ln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2 21"/>
            <p:cNvCxnSpPr/>
            <p:nvPr/>
          </p:nvCxnSpPr>
          <p:spPr>
            <a:xfrm flipH="1">
              <a:off x="3357309" y="1635967"/>
              <a:ext cx="1976436" cy="2381075"/>
            </a:xfrm>
            <a:prstGeom prst="straightConnector1">
              <a:avLst/>
            </a:prstGeom>
            <a:ln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2 26"/>
            <p:cNvCxnSpPr/>
            <p:nvPr/>
          </p:nvCxnSpPr>
          <p:spPr>
            <a:xfrm flipH="1">
              <a:off x="6254493" y="1847089"/>
              <a:ext cx="1577974" cy="1379437"/>
            </a:xfrm>
            <a:prstGeom prst="straightConnector1">
              <a:avLst/>
            </a:prstGeom>
            <a:ln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2 23552"/>
            <p:cNvCxnSpPr/>
            <p:nvPr/>
          </p:nvCxnSpPr>
          <p:spPr>
            <a:xfrm flipV="1">
              <a:off x="1614235" y="4437698"/>
              <a:ext cx="596900" cy="49208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2 34"/>
            <p:cNvCxnSpPr>
              <a:stCxn id="57356" idx="1"/>
            </p:cNvCxnSpPr>
            <p:nvPr/>
          </p:nvCxnSpPr>
          <p:spPr>
            <a:xfrm rot="10800000">
              <a:off x="4825745" y="4267851"/>
              <a:ext cx="2819656" cy="61538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368" name="CasellaDiTesto 37"/>
            <p:cNvSpPr txBox="1">
              <a:spLocks noChangeArrowheads="1"/>
            </p:cNvSpPr>
            <p:nvPr/>
          </p:nvSpPr>
          <p:spPr bwMode="auto">
            <a:xfrm>
              <a:off x="52136" y="4690412"/>
              <a:ext cx="1588765" cy="470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13988" tIns="56995" rIns="113988" bIns="56995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1400" b="1" u="sng" dirty="0" err="1">
                  <a:solidFill>
                    <a:srgbClr val="FF0000"/>
                  </a:solidFill>
                  <a:latin typeface="Candara" pitchFamily="43" charset="0"/>
                  <a:ea typeface="ＭＳ Ｐゴシック" charset="0"/>
                </a:rPr>
                <a:t>Barrel</a:t>
              </a:r>
              <a:r>
                <a:rPr lang="it-IT" sz="1400" b="1" u="sng" dirty="0">
                  <a:solidFill>
                    <a:srgbClr val="FF0000"/>
                  </a:solidFill>
                  <a:latin typeface="Candara" pitchFamily="43" charset="0"/>
                  <a:ea typeface="ＭＳ Ｐゴシック" charset="0"/>
                </a:rPr>
                <a:t> pixel</a:t>
              </a:r>
              <a:endParaRPr lang="en-US" sz="1400" b="1" u="sng" dirty="0">
                <a:solidFill>
                  <a:srgbClr val="FF0000"/>
                </a:solidFill>
                <a:latin typeface="Candara" pitchFamily="43" charset="0"/>
                <a:ea typeface="ＭＳ Ｐゴシック" charset="0"/>
              </a:endParaRPr>
            </a:p>
          </p:txBody>
        </p:sp>
      </p:grpSp>
      <p:pic>
        <p:nvPicPr>
          <p:cNvPr id="57351" name="Picture 3" descr="Screen Shot 2013-02-28 at 13.48.40 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24000"/>
            <a:ext cx="2723885" cy="2213671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28" name="Right Arrow 27"/>
          <p:cNvSpPr/>
          <p:nvPr/>
        </p:nvSpPr>
        <p:spPr bwMode="auto">
          <a:xfrm>
            <a:off x="2885869" y="2496322"/>
            <a:ext cx="543131" cy="246878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 w="127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lIns="35717" tIns="35717" rIns="35717" bIns="35717" anchor="ctr">
            <a:prstTxWarp prst="textNoShape">
              <a:avLst/>
            </a:prstTxWarp>
          </a:bodyPr>
          <a:lstStyle/>
          <a:p>
            <a:pPr marL="24109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FF"/>
              </a:solidFill>
              <a:latin typeface="Gill Sans" pitchFamily="-109" charset="0"/>
              <a:ea typeface="Gill Sans" pitchFamily="-109" charset="0"/>
              <a:cs typeface="Gill Sans" pitchFamily="-109" charset="0"/>
              <a:sym typeface="Gill Sans" pitchFamily="-109" charset="0"/>
            </a:endParaRPr>
          </a:p>
        </p:txBody>
      </p:sp>
      <p:sp>
        <p:nvSpPr>
          <p:cNvPr id="57353" name="CasellaDiTesto 12"/>
          <p:cNvSpPr txBox="1">
            <a:spLocks noChangeArrowheads="1"/>
          </p:cNvSpPr>
          <p:nvPr/>
        </p:nvSpPr>
        <p:spPr bwMode="auto">
          <a:xfrm>
            <a:off x="7989837" y="1952101"/>
            <a:ext cx="889313" cy="296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145" tIns="40073" rIns="80145" bIns="40073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400" b="1" u="sng" dirty="0" err="1">
                <a:solidFill>
                  <a:srgbClr val="0000FF"/>
                </a:solidFill>
                <a:latin typeface="Candara" pitchFamily="43" charset="0"/>
                <a:ea typeface="ＭＳ Ｐゴシック" charset="0"/>
              </a:rPr>
              <a:t>Cryostat</a:t>
            </a:r>
            <a:endParaRPr lang="en-US" sz="1400" b="1" u="sng" dirty="0">
              <a:solidFill>
                <a:srgbClr val="0000FF"/>
              </a:solidFill>
              <a:latin typeface="Candara" pitchFamily="43" charset="0"/>
              <a:ea typeface="ＭＳ Ｐゴシック" charset="0"/>
            </a:endParaRPr>
          </a:p>
        </p:txBody>
      </p:sp>
      <p:cxnSp>
        <p:nvCxnSpPr>
          <p:cNvPr id="25" name="Connettore 2 26"/>
          <p:cNvCxnSpPr/>
          <p:nvPr/>
        </p:nvCxnSpPr>
        <p:spPr bwMode="auto">
          <a:xfrm rot="10800000" flipV="1">
            <a:off x="8012553" y="2089546"/>
            <a:ext cx="42027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ITK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661737" y="5638800"/>
            <a:ext cx="77964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~Grad &amp; 10</a:t>
            </a:r>
            <a:r>
              <a:rPr lang="en-US" baseline="30000" dirty="0"/>
              <a:t>16</a:t>
            </a:r>
            <a:r>
              <a:rPr lang="en-US" dirty="0"/>
              <a:t>/cm</a:t>
            </a:r>
            <a:r>
              <a:rPr lang="en-US" baseline="30000" dirty="0"/>
              <a:t>2</a:t>
            </a:r>
            <a:r>
              <a:rPr lang="en-US" dirty="0"/>
              <a:t> 1MeV neutron equivalent NIEL on the innermost layer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12C05C-C1F7-924D-8046-5923FC30953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3090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457200" y="98630"/>
            <a:ext cx="8229600" cy="703262"/>
          </a:xfrm>
        </p:spPr>
        <p:txBody>
          <a:bodyPr/>
          <a:lstStyle/>
          <a:p>
            <a:r>
              <a:rPr lang="en-US" dirty="0" smtClean="0"/>
              <a:t>ITK - Tracker performance</a:t>
            </a:r>
          </a:p>
        </p:txBody>
      </p:sp>
      <p:sp>
        <p:nvSpPr>
          <p:cNvPr id="4" name="Content Placeholder 4"/>
          <p:cNvSpPr txBox="1">
            <a:spLocks/>
          </p:cNvSpPr>
          <p:nvPr/>
        </p:nvSpPr>
        <p:spPr bwMode="auto">
          <a:xfrm>
            <a:off x="178594" y="910828"/>
            <a:ext cx="5534174" cy="1415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3180" tIns="36589" rIns="73180" bIns="36589">
            <a:prstTxWarp prst="textNoShape">
              <a:avLst/>
            </a:prstTxWarp>
          </a:bodyPr>
          <a:lstStyle/>
          <a:p>
            <a:pPr marL="272346" indent="-272346" defTabSz="731093" eaLnBrk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Tx/>
              <a:buChar char="•"/>
              <a:defRPr/>
            </a:pPr>
            <a:r>
              <a:rPr lang="en-US" sz="2200" kern="0" dirty="0">
                <a:solidFill>
                  <a:srgbClr val="0000FF"/>
                </a:solidFill>
                <a:latin typeface="Arial" charset="0"/>
                <a:ea typeface="ＭＳ Ｐゴシック" charset="0"/>
                <a:sym typeface="Gill Sans" pitchFamily="-109" charset="0"/>
              </a:rPr>
              <a:t>New Inner Detector Improved granularity </a:t>
            </a:r>
          </a:p>
          <a:p>
            <a:pPr marL="321457" lvl="1" defTabSz="731093" eaLnBrk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en-US" sz="1700" kern="0" dirty="0">
                <a:solidFill>
                  <a:srgbClr val="0000FF"/>
                </a:solidFill>
                <a:latin typeface="Arial" charset="0"/>
                <a:ea typeface="ＭＳ Ｐゴシック" pitchFamily="-109" charset="-128"/>
                <a:cs typeface="Gill Sans" pitchFamily="-109" charset="0"/>
                <a:sym typeface="Gill Sans" pitchFamily="-109" charset="0"/>
              </a:rPr>
              <a:t>(Smaller pixels and 4.9cm and 9.8cm strips (74.5</a:t>
            </a:r>
            <a:r>
              <a:rPr lang="el-GR" sz="1700" kern="0" dirty="0">
                <a:solidFill>
                  <a:srgbClr val="0000FF"/>
                </a:solidFill>
                <a:latin typeface="Arial" charset="0"/>
                <a:ea typeface="ＭＳ Ｐゴシック" pitchFamily="-109" charset="-128"/>
                <a:cs typeface="Gill Sans" pitchFamily="-109" charset="0"/>
                <a:sym typeface="Gill Sans" pitchFamily="-109" charset="0"/>
              </a:rPr>
              <a:t>μ</a:t>
            </a:r>
            <a:r>
              <a:rPr lang="en-GB" sz="1700" kern="0" dirty="0" err="1">
                <a:solidFill>
                  <a:srgbClr val="0000FF"/>
                </a:solidFill>
                <a:latin typeface="Arial" charset="0"/>
                <a:ea typeface="ＭＳ Ｐゴシック" pitchFamily="-109" charset="-128"/>
                <a:cs typeface="Gill Sans" pitchFamily="-109" charset="0"/>
                <a:sym typeface="Gill Sans" pitchFamily="-109" charset="0"/>
              </a:rPr>
              <a:t>m</a:t>
            </a:r>
            <a:r>
              <a:rPr lang="en-GB" sz="1700" kern="0" dirty="0">
                <a:solidFill>
                  <a:srgbClr val="0000FF"/>
                </a:solidFill>
                <a:latin typeface="Arial" charset="0"/>
                <a:ea typeface="ＭＳ Ｐゴシック" pitchFamily="-109" charset="-128"/>
                <a:cs typeface="Gill Sans" pitchFamily="-109" charset="0"/>
                <a:sym typeface="Gill Sans" pitchFamily="-109" charset="0"/>
              </a:rPr>
              <a:t> pitch</a:t>
            </a:r>
            <a:r>
              <a:rPr lang="en-GB" sz="2000" kern="0" dirty="0">
                <a:solidFill>
                  <a:srgbClr val="0000FF"/>
                </a:solidFill>
                <a:latin typeface="Arial" charset="0"/>
                <a:ea typeface="ＭＳ Ｐゴシック" pitchFamily="-109" charset="-128"/>
                <a:cs typeface="Gill Sans" pitchFamily="-109" charset="0"/>
                <a:sym typeface="Gill Sans" pitchFamily="-109" charset="0"/>
              </a:rPr>
              <a:t>)</a:t>
            </a:r>
            <a:endParaRPr lang="en-US" sz="2000" kern="0" dirty="0">
              <a:solidFill>
                <a:srgbClr val="0000FF"/>
              </a:solidFill>
              <a:latin typeface="Arial" charset="0"/>
              <a:ea typeface="ＭＳ Ｐゴシック" pitchFamily="-109" charset="-128"/>
              <a:cs typeface="Gill Sans" pitchFamily="-109" charset="0"/>
              <a:sym typeface="Gill Sans" pitchFamily="-109" charset="0"/>
            </a:endParaRPr>
          </a:p>
          <a:p>
            <a:pPr marL="321457" lvl="1" defTabSz="731093" eaLnBrk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-109" charset="2"/>
              <a:buChar char="Ø"/>
              <a:defRPr/>
            </a:pPr>
            <a:r>
              <a:rPr lang="en-US" sz="2000" kern="0" dirty="0">
                <a:solidFill>
                  <a:srgbClr val="0000FF"/>
                </a:solidFill>
                <a:latin typeface="Arial" charset="0"/>
                <a:ea typeface="ＭＳ Ｐゴシック" pitchFamily="-109" charset="-128"/>
                <a:cs typeface="Gill Sans" pitchFamily="-109" charset="0"/>
                <a:sym typeface="Gill Sans" pitchFamily="-109" charset="0"/>
              </a:rPr>
              <a:t>Improved radiation hardness</a:t>
            </a:r>
          </a:p>
          <a:p>
            <a:pPr marL="321457" lvl="1" defTabSz="731093" eaLnBrk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-109" charset="2"/>
              <a:buChar char="Ø"/>
              <a:defRPr/>
            </a:pPr>
            <a:r>
              <a:rPr lang="en-US" sz="2000" kern="0" dirty="0">
                <a:solidFill>
                  <a:srgbClr val="0000FF"/>
                </a:solidFill>
                <a:latin typeface="Arial" charset="0"/>
                <a:ea typeface="ＭＳ Ｐゴシック" pitchFamily="-109" charset="-128"/>
                <a:cs typeface="Gill Sans" pitchFamily="-109" charset="0"/>
                <a:sym typeface="Gill Sans" pitchFamily="-109" charset="0"/>
              </a:rPr>
              <a:t>Reduced material</a:t>
            </a:r>
          </a:p>
          <a:p>
            <a:pPr marL="321457" lvl="1" defTabSz="731093" eaLnBrk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-109" charset="2"/>
              <a:buChar char="Ø"/>
              <a:defRPr/>
            </a:pPr>
            <a:r>
              <a:rPr lang="en-US" sz="2000" kern="0" dirty="0">
                <a:solidFill>
                  <a:srgbClr val="0000FF"/>
                </a:solidFill>
                <a:latin typeface="Arial" charset="0"/>
                <a:ea typeface="ＭＳ Ｐゴシック" pitchFamily="-109" charset="-128"/>
                <a:cs typeface="Gill Sans" pitchFamily="-109" charset="0"/>
                <a:sym typeface="Gill Sans" pitchFamily="-109" charset="0"/>
              </a:rPr>
              <a:t>Extended forward coverage</a:t>
            </a:r>
          </a:p>
          <a:p>
            <a:pPr marL="321457" lvl="1" defTabSz="731093" eaLnBrk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-109" charset="2"/>
              <a:buChar char="Ø"/>
              <a:defRPr/>
            </a:pPr>
            <a:r>
              <a:rPr lang="en-US" sz="2000" kern="0" dirty="0">
                <a:solidFill>
                  <a:srgbClr val="0000FF"/>
                </a:solidFill>
                <a:latin typeface="Arial" charset="0"/>
                <a:ea typeface="ＭＳ Ｐゴシック" pitchFamily="-109" charset="-128"/>
                <a:cs typeface="Gill Sans" pitchFamily="-109" charset="0"/>
                <a:sym typeface="Gill Sans" pitchFamily="-109" charset="0"/>
              </a:rPr>
              <a:t>Robust tracking (14 layers</a:t>
            </a:r>
            <a:r>
              <a:rPr lang="en-US" sz="2000" kern="0" dirty="0" smtClean="0">
                <a:solidFill>
                  <a:srgbClr val="0000FF"/>
                </a:solidFill>
                <a:latin typeface="Arial" charset="0"/>
                <a:ea typeface="ＭＳ Ｐゴシック" pitchFamily="-109" charset="-128"/>
                <a:cs typeface="Gill Sans" pitchFamily="-109" charset="0"/>
                <a:sym typeface="Gill Sans" pitchFamily="-109" charset="0"/>
              </a:rPr>
              <a:t>)</a:t>
            </a:r>
          </a:p>
          <a:p>
            <a:pPr marL="321457" lvl="1" defTabSz="731093" eaLnBrk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-109" charset="2"/>
              <a:buChar char="Ø"/>
              <a:defRPr/>
            </a:pPr>
            <a:r>
              <a:rPr lang="en-US" sz="2000" kern="0" dirty="0" smtClean="0">
                <a:solidFill>
                  <a:srgbClr val="0000FF"/>
                </a:solidFill>
                <a:latin typeface="Arial" charset="0"/>
                <a:ea typeface="ＭＳ Ｐゴシック" pitchFamily="-109" charset="-128"/>
                <a:cs typeface="Gill Sans" pitchFamily="-109" charset="0"/>
                <a:sym typeface="Gill Sans" pitchFamily="-109" charset="0"/>
              </a:rPr>
              <a:t>Exact distribution of layers (how many pixel &amp; strips under study, extension to </a:t>
            </a:r>
            <a:r>
              <a:rPr lang="en-US" sz="2000" kern="0" dirty="0" err="1" smtClean="0">
                <a:solidFill>
                  <a:srgbClr val="0000FF"/>
                </a:solidFill>
                <a:latin typeface="Arial" charset="0"/>
                <a:ea typeface="ＭＳ Ｐゴシック" pitchFamily="-109" charset="-128"/>
                <a:cs typeface="Gill Sans" pitchFamily="-109" charset="0"/>
                <a:sym typeface="Gill Sans" pitchFamily="-109" charset="0"/>
              </a:rPr>
              <a:t>eta</a:t>
            </a:r>
            <a:r>
              <a:rPr lang="en-US" sz="2000" kern="0" dirty="0" smtClean="0">
                <a:solidFill>
                  <a:srgbClr val="0000FF"/>
                </a:solidFill>
                <a:latin typeface="Arial" charset="0"/>
                <a:ea typeface="ＭＳ Ｐゴシック" pitchFamily="-109" charset="-128"/>
                <a:cs typeface="Gill Sans" pitchFamily="-109" charset="0"/>
                <a:sym typeface="Gill Sans" pitchFamily="-109" charset="0"/>
              </a:rPr>
              <a:t> &lt;4?))</a:t>
            </a:r>
          </a:p>
          <a:p>
            <a:pPr marL="321457" lvl="1" defTabSz="731093" eaLnBrk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Arial" pitchFamily="-109" charset="0"/>
              <a:buChar char="•"/>
              <a:defRPr/>
            </a:pPr>
            <a:endParaRPr lang="en-US" sz="2000" kern="0" dirty="0">
              <a:solidFill>
                <a:srgbClr val="0000FF"/>
              </a:solidFill>
              <a:latin typeface="Arial" charset="0"/>
              <a:ea typeface="ＭＳ Ｐゴシック" pitchFamily="-109" charset="-128"/>
              <a:cs typeface="Gill Sans" pitchFamily="-109" charset="0"/>
              <a:sym typeface="Gill Sans" pitchFamily="-109" charset="0"/>
            </a:endParaRPr>
          </a:p>
        </p:txBody>
      </p:sp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57875" y="1071563"/>
            <a:ext cx="2991445" cy="203820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5209" y="3462784"/>
            <a:ext cx="5076527" cy="118541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</p:pic>
      <p:pic>
        <p:nvPicPr>
          <p:cNvPr id="58374" name="Picture 9"/>
          <p:cNvPicPr>
            <a:picLocks noChangeAspect="1"/>
          </p:cNvPicPr>
          <p:nvPr/>
        </p:nvPicPr>
        <p:blipFill>
          <a:blip r:embed="rId4"/>
          <a:srcRect b="12366"/>
          <a:stretch>
            <a:fillRect/>
          </a:stretch>
        </p:blipFill>
        <p:spPr bwMode="auto">
          <a:xfrm>
            <a:off x="5697141" y="4799470"/>
            <a:ext cx="3018234" cy="1900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5" name="TextBox 11"/>
          <p:cNvSpPr txBox="1">
            <a:spLocks noChangeArrowheads="1"/>
          </p:cNvSpPr>
          <p:nvPr/>
        </p:nvSpPr>
        <p:spPr bwMode="auto">
          <a:xfrm>
            <a:off x="6103441" y="6416116"/>
            <a:ext cx="2333023" cy="289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3324" tIns="36662" rIns="73324" bIns="36662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FF"/>
                </a:solidFill>
                <a:latin typeface="Arial" charset="0"/>
                <a:ea typeface="ＭＳ Ｐゴシック" charset="0"/>
              </a:rPr>
              <a:t>Occupancy for &lt;</a:t>
            </a:r>
            <a:r>
              <a:rPr lang="en-US" sz="1400" dirty="0" err="1">
                <a:solidFill>
                  <a:srgbClr val="0000FF"/>
                </a:solidFill>
                <a:latin typeface="Symbol" pitchFamily="43" charset="2"/>
                <a:ea typeface="ＭＳ Ｐゴシック" charset="0"/>
              </a:rPr>
              <a:t>m</a:t>
            </a:r>
            <a:r>
              <a:rPr lang="en-US" sz="1400" dirty="0">
                <a:solidFill>
                  <a:srgbClr val="0000FF"/>
                </a:solidFill>
                <a:latin typeface="Arial" charset="0"/>
                <a:ea typeface="ＭＳ Ｐゴシック" charset="0"/>
              </a:rPr>
              <a:t>&gt;=200 (in %)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5"/>
          <a:srcRect t="1460" r="10536"/>
          <a:stretch/>
        </p:blipFill>
        <p:spPr bwMode="auto">
          <a:xfrm>
            <a:off x="2643188" y="4661297"/>
            <a:ext cx="2625328" cy="18573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5016" y="4661297"/>
            <a:ext cx="2573982" cy="183728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</p:pic>
      <p:sp>
        <p:nvSpPr>
          <p:cNvPr id="58378" name="TextBox 11"/>
          <p:cNvSpPr txBox="1">
            <a:spLocks noChangeArrowheads="1"/>
          </p:cNvSpPr>
          <p:nvPr/>
        </p:nvSpPr>
        <p:spPr bwMode="auto">
          <a:xfrm>
            <a:off x="982266" y="3643313"/>
            <a:ext cx="2586565" cy="37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291" tIns="32146" rIns="64291" bIns="32146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FF"/>
                </a:solidFill>
                <a:latin typeface="Arial" charset="0"/>
                <a:ea typeface="ＭＳ Ｐゴシック" charset="0"/>
              </a:rPr>
              <a:t>Tracker - now and then:</a:t>
            </a:r>
          </a:p>
        </p:txBody>
      </p:sp>
      <p:sp>
        <p:nvSpPr>
          <p:cNvPr id="58379" name="TextBox 12"/>
          <p:cNvSpPr txBox="1">
            <a:spLocks noChangeArrowheads="1"/>
          </p:cNvSpPr>
          <p:nvPr/>
        </p:nvSpPr>
        <p:spPr bwMode="auto">
          <a:xfrm>
            <a:off x="5715000" y="696516"/>
            <a:ext cx="3424885" cy="37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291" tIns="32146" rIns="64291" bIns="32146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FF"/>
                </a:solidFill>
                <a:latin typeface="Arial" charset="0"/>
                <a:ea typeface="ＭＳ Ｐゴシック" charset="0"/>
              </a:rPr>
              <a:t>Basic numbers of </a:t>
            </a:r>
            <a:r>
              <a:rPr lang="en-US" sz="2000" dirty="0" smtClean="0">
                <a:solidFill>
                  <a:srgbClr val="0000FF"/>
                </a:solidFill>
                <a:latin typeface="Arial" charset="0"/>
                <a:ea typeface="ＭＳ Ｐゴシック" charset="0"/>
              </a:rPr>
              <a:t>baseline (</a:t>
            </a:r>
            <a:r>
              <a:rPr lang="en-US" sz="2000" dirty="0" err="1" smtClean="0">
                <a:solidFill>
                  <a:srgbClr val="0000FF"/>
                </a:solidFill>
                <a:latin typeface="Arial" charset="0"/>
                <a:ea typeface="ＭＳ Ｐゴシック" charset="0"/>
              </a:rPr>
              <a:t>LoI</a:t>
            </a:r>
            <a:r>
              <a:rPr lang="en-US" sz="2000" dirty="0" smtClean="0">
                <a:solidFill>
                  <a:srgbClr val="0000FF"/>
                </a:solidFill>
                <a:latin typeface="Arial" charset="0"/>
                <a:ea typeface="ＭＳ Ｐゴシック" charset="0"/>
              </a:rPr>
              <a:t>):</a:t>
            </a:r>
            <a:endParaRPr lang="en-US" sz="2000" dirty="0">
              <a:solidFill>
                <a:srgbClr val="0000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58380" name="Rectangle 11"/>
          <p:cNvSpPr>
            <a:spLocks noChangeArrowheads="1"/>
          </p:cNvSpPr>
          <p:nvPr/>
        </p:nvSpPr>
        <p:spPr bwMode="auto">
          <a:xfrm>
            <a:off x="4839891" y="4661297"/>
            <a:ext cx="428625" cy="160734"/>
          </a:xfrm>
          <a:prstGeom prst="rect">
            <a:avLst/>
          </a:prstGeom>
          <a:solidFill>
            <a:schemeClr val="bg1"/>
          </a:solidFill>
          <a:ln w="12700">
            <a:noFill/>
            <a:miter lim="0"/>
            <a:headEnd/>
            <a:tailEnd/>
          </a:ln>
        </p:spPr>
        <p:txBody>
          <a:bodyPr lIns="35717" tIns="35717" rIns="35717" bIns="35717" anchor="ctr">
            <a:prstTxWarp prst="textNoShape">
              <a:avLst/>
            </a:prstTxWarp>
          </a:bodyPr>
          <a:lstStyle/>
          <a:p>
            <a:pPr marL="241093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BF2CBB-2AA2-0244-AAEA-8361790842E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0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94" name="Picture 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3048000"/>
            <a:ext cx="1835051" cy="178482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66477"/>
            <a:ext cx="8228707" cy="752233"/>
          </a:xfrm>
        </p:spPr>
        <p:txBody>
          <a:bodyPr/>
          <a:lstStyle/>
          <a:p>
            <a:pPr defTabSz="912991">
              <a:defRPr/>
            </a:pPr>
            <a:r>
              <a:rPr lang="en-GB" dirty="0" smtClean="0">
                <a:effectLst>
                  <a:outerShdw blurRad="38100" dist="38100" dir="2700000" algn="tl">
                    <a:srgbClr val="DDDDDD"/>
                  </a:outerShdw>
                </a:effectLst>
                <a:sym typeface="Times New Roman" pitchFamily="-109" charset="0"/>
              </a:rPr>
              <a:t>ATLAS ITK pixels</a:t>
            </a:r>
            <a:endParaRPr lang="en-GB" dirty="0">
              <a:effectLst>
                <a:outerShdw blurRad="38100" dist="38100" dir="2700000" algn="tl">
                  <a:srgbClr val="DDDDDD"/>
                </a:outerShdw>
              </a:effectLst>
              <a:sym typeface="Times New Roman" pitchFamily="-109" charset="0"/>
            </a:endParaRPr>
          </a:p>
        </p:txBody>
      </p:sp>
      <p:sp>
        <p:nvSpPr>
          <p:cNvPr id="59397" name="TextBox 2"/>
          <p:cNvSpPr txBox="1">
            <a:spLocks noChangeArrowheads="1"/>
          </p:cNvSpPr>
          <p:nvPr/>
        </p:nvSpPr>
        <p:spPr bwMode="auto">
          <a:xfrm>
            <a:off x="123900" y="695001"/>
            <a:ext cx="8944198" cy="4728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45" tIns="40073" rIns="80145" bIns="40073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GB" sz="2500" dirty="0">
                <a:solidFill>
                  <a:srgbClr val="0070C0"/>
                </a:solidFill>
                <a:latin typeface="Arial" charset="0"/>
                <a:ea typeface="ＭＳ Ｐゴシック" charset="0"/>
              </a:rPr>
              <a:t>Pixel </a:t>
            </a:r>
            <a:r>
              <a:rPr lang="en-GB" sz="2500" dirty="0" smtClean="0">
                <a:solidFill>
                  <a:srgbClr val="0070C0"/>
                </a:solidFill>
                <a:latin typeface="Arial" charset="0"/>
                <a:ea typeface="ＭＳ Ｐゴシック" charset="0"/>
              </a:rPr>
              <a:t>Detector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Arial" pitchFamily="43" charset="0"/>
              <a:buChar char="•"/>
            </a:pPr>
            <a:r>
              <a:rPr lang="en-GB" sz="2100" dirty="0">
                <a:solidFill>
                  <a:srgbClr val="CC9900"/>
                </a:solidFill>
                <a:latin typeface="Arial" charset="0"/>
                <a:ea typeface="ＭＳ Ｐゴシック" charset="0"/>
              </a:rPr>
              <a:t> </a:t>
            </a:r>
            <a:r>
              <a:rPr lang="en-GB" sz="2000" dirty="0">
                <a:solidFill>
                  <a:srgbClr val="006633"/>
                </a:solidFill>
                <a:latin typeface="Arial" charset="0"/>
                <a:ea typeface="ＭＳ Ｐゴシック" charset="0"/>
              </a:rPr>
              <a:t>Pixel sensors in several technologies proved to high</a:t>
            </a:r>
            <a:r>
              <a:rPr lang="en-GB" sz="2000" dirty="0" smtClean="0">
                <a:solidFill>
                  <a:srgbClr val="006633"/>
                </a:solidFill>
                <a:latin typeface="Arial" charset="0"/>
                <a:ea typeface="ＭＳ Ｐゴシック" charset="0"/>
              </a:rPr>
              <a:t> doses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GB" sz="2000" dirty="0" smtClean="0">
                <a:solidFill>
                  <a:srgbClr val="006633"/>
                </a:solidFill>
                <a:latin typeface="Arial" charset="0"/>
                <a:ea typeface="ＭＳ Ｐゴシック" charset="0"/>
              </a:rPr>
              <a:t>(</a:t>
            </a:r>
            <a:r>
              <a:rPr lang="en-GB" sz="2000" dirty="0">
                <a:solidFill>
                  <a:srgbClr val="006633"/>
                </a:solidFill>
                <a:latin typeface="Arial" charset="0"/>
                <a:ea typeface="ＭＳ Ｐゴシック" charset="0"/>
              </a:rPr>
              <a:t>planar/3D/diamond shown to 2×10</a:t>
            </a:r>
            <a:r>
              <a:rPr lang="en-GB" sz="2000" baseline="30000" dirty="0">
                <a:solidFill>
                  <a:srgbClr val="006633"/>
                </a:solidFill>
                <a:latin typeface="Arial" charset="0"/>
                <a:ea typeface="ＭＳ Ｐゴシック" charset="0"/>
              </a:rPr>
              <a:t>16</a:t>
            </a:r>
            <a:r>
              <a:rPr lang="en-GB" sz="2000" dirty="0">
                <a:solidFill>
                  <a:srgbClr val="006633"/>
                </a:solidFill>
                <a:latin typeface="Arial" charset="0"/>
                <a:ea typeface="ＭＳ Ｐゴシック" charset="0"/>
              </a:rPr>
              <a:t>n</a:t>
            </a:r>
            <a:r>
              <a:rPr lang="en-GB" sz="2000" baseline="-25000" dirty="0">
                <a:solidFill>
                  <a:srgbClr val="006633"/>
                </a:solidFill>
                <a:latin typeface="Arial" charset="0"/>
                <a:ea typeface="ＭＳ Ｐゴシック" charset="0"/>
              </a:rPr>
              <a:t>eq</a:t>
            </a:r>
            <a:r>
              <a:rPr lang="en-GB" sz="2000" dirty="0">
                <a:solidFill>
                  <a:srgbClr val="006633"/>
                </a:solidFill>
                <a:latin typeface="Arial" charset="0"/>
                <a:ea typeface="ＭＳ Ｐゴシック" charset="0"/>
              </a:rPr>
              <a:t>/cm</a:t>
            </a:r>
            <a:r>
              <a:rPr lang="en-GB" sz="2000" baseline="30000" dirty="0">
                <a:solidFill>
                  <a:srgbClr val="006633"/>
                </a:solidFill>
                <a:latin typeface="Arial" charset="0"/>
                <a:ea typeface="ＭＳ Ｐゴシック" charset="0"/>
              </a:rPr>
              <a:t>2</a:t>
            </a:r>
            <a:r>
              <a:rPr lang="en-GB" sz="2000" dirty="0">
                <a:solidFill>
                  <a:srgbClr val="006633"/>
                </a:solidFill>
                <a:latin typeface="Arial" charset="0"/>
                <a:ea typeface="ＭＳ Ｐゴシック" charset="0"/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Arial" pitchFamily="43" charset="0"/>
              <a:buChar char="•"/>
            </a:pPr>
            <a:r>
              <a:rPr lang="en-GB" sz="2000" dirty="0" smtClean="0">
                <a:solidFill>
                  <a:srgbClr val="006633"/>
                </a:solidFill>
                <a:latin typeface="Arial" charset="0"/>
                <a:ea typeface="ＭＳ Ｐゴシック" charset="0"/>
              </a:rPr>
              <a:t> Next front end chip has to deal with 1Gbps per chip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GB" sz="2000" dirty="0" smtClean="0">
                <a:solidFill>
                  <a:srgbClr val="006633"/>
                </a:solidFill>
                <a:latin typeface="Arial" charset="0"/>
                <a:ea typeface="ＭＳ Ｐゴシック" charset="0"/>
              </a:rPr>
              <a:t>scheme, go </a:t>
            </a:r>
            <a:r>
              <a:rPr lang="en-GB" sz="2000" dirty="0">
                <a:solidFill>
                  <a:srgbClr val="006633"/>
                </a:solidFill>
                <a:latin typeface="Arial" charset="0"/>
                <a:ea typeface="ＭＳ Ｐゴシック" charset="0"/>
              </a:rPr>
              <a:t>down to 25µm×125µm pixels with 65 nm CMOS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Arial" pitchFamily="43" charset="0"/>
              <a:buChar char="•"/>
            </a:pPr>
            <a:r>
              <a:rPr lang="en-GB" sz="2000" dirty="0" smtClean="0">
                <a:solidFill>
                  <a:srgbClr val="006633"/>
                </a:solidFill>
                <a:latin typeface="Arial" charset="0"/>
                <a:ea typeface="ＭＳ Ｐゴシック" charset="0"/>
              </a:rPr>
              <a:t> Common effort to develop pixel chip at 65nm (RD-53)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Arial" pitchFamily="43" charset="0"/>
              <a:buChar char="•"/>
            </a:pPr>
            <a:r>
              <a:rPr lang="en-GB" sz="2000" dirty="0">
                <a:solidFill>
                  <a:srgbClr val="006633"/>
                </a:solidFill>
                <a:latin typeface="Arial" charset="0"/>
                <a:ea typeface="ＭＳ Ｐゴシック" charset="0"/>
              </a:rPr>
              <a:t> Larger area sensors quads/sextuplets produced on 150mm diameter wafers with several foundries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Arial" pitchFamily="43" charset="0"/>
              <a:buChar char="•"/>
            </a:pPr>
            <a:r>
              <a:rPr lang="en-GB" sz="2000" dirty="0">
                <a:solidFill>
                  <a:srgbClr val="006633"/>
                </a:solidFill>
                <a:latin typeface="Arial" charset="0"/>
                <a:ea typeface="ＭＳ Ｐゴシック" charset="0"/>
              </a:rPr>
              <a:t> Quad pixel module produced, being                                                                      tested and results look promising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Arial" pitchFamily="43" charset="0"/>
              <a:buChar char="•"/>
            </a:pPr>
            <a:r>
              <a:rPr lang="en-GB" sz="2000" dirty="0">
                <a:solidFill>
                  <a:srgbClr val="006633"/>
                </a:solidFill>
                <a:latin typeface="Arial" charset="0"/>
                <a:ea typeface="ＭＳ Ｐゴシック" charset="0"/>
              </a:rPr>
              <a:t> Prototyping of local supports for </a:t>
            </a:r>
            <a:r>
              <a:rPr lang="en-GB" sz="2000" dirty="0" smtClean="0">
                <a:solidFill>
                  <a:srgbClr val="006633"/>
                </a:solidFill>
                <a:latin typeface="Arial" charset="0"/>
                <a:ea typeface="ＭＳ Ｐゴシック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GB" sz="2000" dirty="0" smtClean="0">
                <a:solidFill>
                  <a:srgbClr val="006633"/>
                </a:solidFill>
                <a:latin typeface="Arial" charset="0"/>
                <a:ea typeface="ＭＳ Ｐゴシック" charset="0"/>
              </a:rPr>
              <a:t>various </a:t>
            </a:r>
            <a:r>
              <a:rPr lang="en-GB" sz="2000" dirty="0">
                <a:solidFill>
                  <a:srgbClr val="006633"/>
                </a:solidFill>
                <a:latin typeface="Arial" charset="0"/>
                <a:ea typeface="ＭＳ Ｐゴシック" charset="0"/>
              </a:rPr>
              <a:t>concepts has been carried out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Arial" pitchFamily="43" charset="0"/>
              <a:buChar char="•"/>
            </a:pPr>
            <a:r>
              <a:rPr lang="en-GB" sz="2000" dirty="0">
                <a:solidFill>
                  <a:srgbClr val="006633"/>
                </a:solidFill>
                <a:latin typeface="Arial" charset="0"/>
                <a:ea typeface="ＭＳ Ｐゴシック" charset="0"/>
              </a:rPr>
              <a:t> A number of support designs and                                                                         service routings</a:t>
            </a:r>
            <a:r>
              <a:rPr lang="en-GB" sz="2000" dirty="0" smtClean="0">
                <a:solidFill>
                  <a:srgbClr val="006633"/>
                </a:solidFill>
                <a:latin typeface="Arial" charset="0"/>
                <a:ea typeface="ＭＳ Ｐゴシック" charset="0"/>
              </a:rPr>
              <a:t> are   </a:t>
            </a:r>
            <a:r>
              <a:rPr lang="en-GB" sz="2000" dirty="0">
                <a:solidFill>
                  <a:srgbClr val="006633"/>
                </a:solidFill>
                <a:latin typeface="Arial" charset="0"/>
                <a:ea typeface="ＭＳ Ｐゴシック" charset="0"/>
              </a:rPr>
              <a:t>been studied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Arial" pitchFamily="43" charset="0"/>
              <a:buChar char="•"/>
            </a:pPr>
            <a:endParaRPr lang="en-GB" sz="1600" dirty="0">
              <a:solidFill>
                <a:srgbClr val="0000FF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59398" name="Picture 11" descr="DSC01603croppe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55072" y="3167807"/>
            <a:ext cx="2001367" cy="1378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9" name="Segnaposto data 3"/>
          <p:cNvSpPr txBox="1">
            <a:spLocks/>
          </p:cNvSpPr>
          <p:nvPr/>
        </p:nvSpPr>
        <p:spPr bwMode="auto">
          <a:xfrm>
            <a:off x="7548041" y="4223742"/>
            <a:ext cx="1367359" cy="331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45" tIns="40073" rIns="80145" bIns="40073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FF"/>
                </a:solidFill>
                <a:latin typeface="Arial" charset="0"/>
                <a:ea typeface="ＭＳ Ｐゴシック" charset="0"/>
              </a:rPr>
              <a:t>Quad module prototype</a:t>
            </a:r>
            <a:endParaRPr lang="it-IT" sz="1300" dirty="0">
              <a:solidFill>
                <a:srgbClr val="0000FF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59400" name="Picture 2" descr="C:\Documents and Settings\affolder.livad\Desktop\thinthickthicker\thinthickthicker-comparison-26mevprotons-900v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57265" y="1043937"/>
            <a:ext cx="2227957" cy="1574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92" name="Picture 2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65043" y="4948163"/>
            <a:ext cx="1908721" cy="187858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</p:pic>
      <p:pic>
        <p:nvPicPr>
          <p:cNvPr id="59403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80387" y="5323210"/>
            <a:ext cx="1707803" cy="1271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4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88473" y="4817567"/>
            <a:ext cx="1631900" cy="1419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12C05C-C1F7-924D-8046-5923FC30953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2691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ITK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Milano interests:</a:t>
            </a:r>
          </a:p>
          <a:p>
            <a:pPr lvl="1"/>
            <a:r>
              <a:rPr lang="it-IT" dirty="0" smtClean="0">
                <a:solidFill>
                  <a:srgbClr val="FFFF00"/>
                </a:solidFill>
              </a:rPr>
              <a:t>Local supports and cooling: </a:t>
            </a:r>
            <a:r>
              <a:rPr lang="it-IT" dirty="0" smtClean="0"/>
              <a:t>sviluppo comune con LHCb di un sistema di CO</a:t>
            </a:r>
            <a:r>
              <a:rPr lang="it-IT" baseline="-25000" dirty="0" smtClean="0"/>
              <a:t>2</a:t>
            </a:r>
            <a:r>
              <a:rPr lang="it-IT" dirty="0" smtClean="0"/>
              <a:t> cooling in sezione</a:t>
            </a:r>
          </a:p>
          <a:p>
            <a:pPr lvl="1"/>
            <a:r>
              <a:rPr lang="it-IT" dirty="0" smtClean="0">
                <a:solidFill>
                  <a:srgbClr val="FFFF00"/>
                </a:solidFill>
              </a:rPr>
              <a:t>CERN R&amp;D RD53: </a:t>
            </a:r>
            <a:r>
              <a:rPr lang="en-GB" dirty="0"/>
              <a:t>develop the tools and designs needed to produce the next generation of pixel readout chips needed by </a:t>
            </a:r>
            <a:r>
              <a:rPr lang="en-GB" dirty="0">
                <a:hlinkClick r:id="rId2"/>
              </a:rPr>
              <a:t>ATLAS</a:t>
            </a:r>
            <a:r>
              <a:rPr lang="en-GB" dirty="0"/>
              <a:t> and </a:t>
            </a:r>
            <a:r>
              <a:rPr lang="en-GB" dirty="0">
                <a:hlinkClick r:id="rId3"/>
              </a:rPr>
              <a:t>CMS</a:t>
            </a:r>
            <a:r>
              <a:rPr lang="en-GB" dirty="0"/>
              <a:t> at the </a:t>
            </a:r>
            <a:r>
              <a:rPr lang="en-GB" dirty="0">
                <a:hlinkClick r:id="rId4"/>
              </a:rPr>
              <a:t>HL-LHC</a:t>
            </a:r>
            <a:endParaRPr lang="it-IT" dirty="0" smtClean="0"/>
          </a:p>
          <a:p>
            <a:pPr lvl="1"/>
            <a:r>
              <a:rPr lang="it-IT" dirty="0" smtClean="0">
                <a:solidFill>
                  <a:srgbClr val="FFFF00"/>
                </a:solidFill>
              </a:rPr>
              <a:t>Gruppo V </a:t>
            </a:r>
            <a:r>
              <a:rPr lang="en-GB" dirty="0" smtClean="0">
                <a:solidFill>
                  <a:srgbClr val="FFFF00"/>
                </a:solidFill>
              </a:rPr>
              <a:t>HVR_CCPD: </a:t>
            </a:r>
            <a:r>
              <a:rPr lang="en-GB" dirty="0"/>
              <a:t>prototype an active CCPD (Capacitive Coupled Pixel Detector) by developing, testing and characterizing an HV/HR-CMOS design and its integration with a pixel detector chip for R/O. </a:t>
            </a:r>
            <a:endParaRPr lang="en-GB" dirty="0" smtClean="0"/>
          </a:p>
          <a:p>
            <a:pPr lvl="1"/>
            <a:endParaRPr lang="it-IT" dirty="0">
              <a:solidFill>
                <a:srgbClr val="FFFF00"/>
              </a:solidFill>
            </a:endParaRPr>
          </a:p>
          <a:p>
            <a:pPr lvl="1"/>
            <a:endParaRPr lang="it-IT" dirty="0" smtClean="0">
              <a:solidFill>
                <a:srgbClr val="FFFF00"/>
              </a:solidFill>
            </a:endParaRPr>
          </a:p>
          <a:p>
            <a:r>
              <a:rPr lang="it-IT" dirty="0" smtClean="0">
                <a:solidFill>
                  <a:srgbClr val="FFFF00"/>
                </a:solidFill>
              </a:rPr>
              <a:t>A. Andreazza, S. Coelli, C. Meroni, C. Troncon, V. Liberali, F. Ragusa, G. Alimonti, M. Citterio, S. Shojai</a:t>
            </a:r>
            <a:endParaRPr lang="en-GB" dirty="0">
              <a:solidFill>
                <a:srgbClr val="FFFF00"/>
              </a:solidFill>
            </a:endParaRPr>
          </a:p>
          <a:p>
            <a:pPr lvl="1"/>
            <a:endParaRPr lang="it-IT" dirty="0" smtClean="0"/>
          </a:p>
          <a:p>
            <a:pPr lvl="1"/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 Tartarelli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Cds, 9/Jul/2015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4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7" name="Text Box 5"/>
          <p:cNvSpPr txBox="1">
            <a:spLocks noGrp="1" noChangeArrowheads="1"/>
          </p:cNvSpPr>
          <p:nvPr>
            <p:ph type="body" idx="1"/>
          </p:nvPr>
        </p:nvSpPr>
        <p:spPr>
          <a:xfrm>
            <a:off x="179388" y="2205038"/>
            <a:ext cx="8713787" cy="4319587"/>
          </a:xfrm>
          <a:solidFill>
            <a:schemeClr val="bg1"/>
          </a:solidFill>
        </p:spPr>
        <p:txBody>
          <a:bodyPr/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en-US" altLang="en-US" sz="2000" smtClean="0"/>
              <a:t>IBL did not use Indium BB; nevertheless </a:t>
            </a:r>
            <a:r>
              <a:rPr lang="en-US" altLang="en-US" sz="2000" smtClean="0">
                <a:solidFill>
                  <a:srgbClr val="FF0000"/>
                </a:solidFill>
              </a:rPr>
              <a:t>modules produced both with planar and 3D sensors have shown that the Selex indium bonding process can be used with large FE-I4 thinned down to 100 μm</a:t>
            </a:r>
            <a:endParaRPr lang="en-US" altLang="en-US" sz="2400" smtClean="0"/>
          </a:p>
          <a:p>
            <a:pPr marL="0" indent="0" algn="ctr">
              <a:lnSpc>
                <a:spcPct val="60000"/>
              </a:lnSpc>
              <a:buFontTx/>
              <a:buNone/>
            </a:pPr>
            <a:endParaRPr lang="en-US" altLang="en-US" sz="2400" smtClean="0"/>
          </a:p>
          <a:p>
            <a:pPr marL="0" indent="0" algn="ctr">
              <a:lnSpc>
                <a:spcPct val="60000"/>
              </a:lnSpc>
              <a:buFontTx/>
              <a:buNone/>
            </a:pPr>
            <a:endParaRPr lang="en-US" altLang="en-US" sz="2400" smtClean="0"/>
          </a:p>
          <a:p>
            <a:pPr marL="0" indent="0" algn="ctr">
              <a:lnSpc>
                <a:spcPct val="60000"/>
              </a:lnSpc>
              <a:buFontTx/>
              <a:buNone/>
            </a:pPr>
            <a:endParaRPr lang="en-US" altLang="en-US" sz="2400" smtClean="0"/>
          </a:p>
          <a:p>
            <a:pPr marL="0" indent="0" algn="ctr">
              <a:lnSpc>
                <a:spcPct val="60000"/>
              </a:lnSpc>
              <a:buFontTx/>
              <a:buNone/>
            </a:pPr>
            <a:endParaRPr lang="en-US" altLang="en-US" sz="2400" smtClean="0"/>
          </a:p>
          <a:p>
            <a:pPr marL="0" indent="0" algn="ctr">
              <a:lnSpc>
                <a:spcPct val="60000"/>
              </a:lnSpc>
              <a:buFontTx/>
              <a:buNone/>
            </a:pPr>
            <a:endParaRPr lang="en-US" altLang="en-US" sz="2400" smtClean="0"/>
          </a:p>
          <a:p>
            <a:pPr marL="0" indent="0" algn="ctr">
              <a:lnSpc>
                <a:spcPct val="60000"/>
              </a:lnSpc>
              <a:buFontTx/>
              <a:buNone/>
            </a:pPr>
            <a:endParaRPr lang="en-US" altLang="en-US" sz="2400" smtClean="0"/>
          </a:p>
          <a:p>
            <a:pPr marL="0" indent="0" algn="ctr">
              <a:lnSpc>
                <a:spcPct val="60000"/>
              </a:lnSpc>
              <a:buFontTx/>
              <a:buNone/>
            </a:pPr>
            <a:endParaRPr lang="en-US" altLang="en-US" sz="2400" smtClean="0"/>
          </a:p>
          <a:p>
            <a:pPr marL="0" indent="0" algn="ctr">
              <a:lnSpc>
                <a:spcPct val="60000"/>
              </a:lnSpc>
              <a:buFontTx/>
              <a:buNone/>
            </a:pPr>
            <a:endParaRPr lang="en-US" altLang="en-US" sz="2400" smtClean="0"/>
          </a:p>
          <a:p>
            <a:pPr marL="0" indent="0" algn="ctr">
              <a:lnSpc>
                <a:spcPct val="60000"/>
              </a:lnSpc>
              <a:buFontTx/>
              <a:buNone/>
            </a:pPr>
            <a:endParaRPr lang="en-US" altLang="en-US" sz="2400" smtClean="0"/>
          </a:p>
          <a:p>
            <a:pPr marL="0" indent="0" algn="ctr">
              <a:lnSpc>
                <a:spcPct val="60000"/>
              </a:lnSpc>
              <a:buFontTx/>
              <a:buNone/>
            </a:pPr>
            <a:endParaRPr lang="en-US" altLang="en-US" sz="2400" smtClean="0"/>
          </a:p>
          <a:p>
            <a:pPr marL="0" indent="0">
              <a:buFontTx/>
              <a:buNone/>
            </a:pPr>
            <a:r>
              <a:rPr lang="en-US" altLang="en-US" sz="1600" b="1" smtClean="0"/>
              <a:t>Development of Indium bump bonding for the ATLAS Insertable B-Layer (IBL)</a:t>
            </a:r>
          </a:p>
          <a:p>
            <a:pPr marL="0" indent="0">
              <a:buFontTx/>
              <a:buNone/>
            </a:pPr>
            <a:r>
              <a:rPr lang="it-IT" altLang="en-US" sz="1600" smtClean="0"/>
              <a:t>G Alimonti </a:t>
            </a:r>
            <a:r>
              <a:rPr lang="it-IT" altLang="en-US" sz="1600" i="1" smtClean="0"/>
              <a:t>et al</a:t>
            </a:r>
            <a:r>
              <a:rPr lang="it-IT" altLang="en-US" sz="1600" smtClean="0"/>
              <a:t> 2013 </a:t>
            </a:r>
            <a:r>
              <a:rPr lang="it-IT" altLang="en-US" sz="1600" i="1" smtClean="0"/>
              <a:t>JINST</a:t>
            </a:r>
            <a:r>
              <a:rPr lang="it-IT" altLang="en-US" sz="1600" smtClean="0"/>
              <a:t> </a:t>
            </a:r>
            <a:r>
              <a:rPr lang="it-IT" altLang="en-US" sz="1600" b="1" smtClean="0"/>
              <a:t>8</a:t>
            </a:r>
            <a:r>
              <a:rPr lang="it-IT" altLang="en-US" sz="1600" smtClean="0"/>
              <a:t> P01024 doi:10.1088/1748-0221/8/01/P01024</a:t>
            </a:r>
          </a:p>
        </p:txBody>
      </p:sp>
      <p:pic>
        <p:nvPicPr>
          <p:cNvPr id="15362" name="Picture 4" descr="Fig9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3263900"/>
            <a:ext cx="2427288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5" descr="Fig9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276600"/>
            <a:ext cx="2500313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90501"/>
            <a:ext cx="4572000" cy="573087"/>
          </a:xfrm>
        </p:spPr>
        <p:txBody>
          <a:bodyPr/>
          <a:lstStyle/>
          <a:p>
            <a:pPr eaLnBrk="1" hangingPunct="1">
              <a:defRPr/>
            </a:pPr>
            <a:r>
              <a:rPr lang="it-IT" sz="2800" dirty="0" smtClean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it-IT" sz="2800" dirty="0" err="1" smtClean="0">
                <a:solidFill>
                  <a:srgbClr val="FF0000"/>
                </a:solidFill>
                <a:ea typeface="+mj-ea"/>
                <a:cs typeface="+mj-cs"/>
              </a:rPr>
              <a:t>Indium</a:t>
            </a:r>
            <a:r>
              <a:rPr lang="it-IT" sz="2800" dirty="0" smtClean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it-IT" sz="2800" dirty="0" err="1" smtClean="0">
                <a:solidFill>
                  <a:srgbClr val="FF0000"/>
                </a:solidFill>
                <a:ea typeface="+mj-ea"/>
                <a:cs typeface="+mj-cs"/>
              </a:rPr>
              <a:t>bonding</a:t>
            </a:r>
            <a:r>
              <a:rPr lang="it-IT" sz="2800" dirty="0" smtClean="0">
                <a:solidFill>
                  <a:srgbClr val="FF0000"/>
                </a:solidFill>
                <a:ea typeface="+mj-ea"/>
                <a:cs typeface="+mj-cs"/>
              </a:rPr>
              <a:t> @</a:t>
            </a:r>
            <a:r>
              <a:rPr lang="it-IT" sz="2800" dirty="0" err="1" smtClean="0">
                <a:solidFill>
                  <a:srgbClr val="FF0000"/>
                </a:solidFill>
                <a:ea typeface="+mj-ea"/>
                <a:cs typeface="+mj-cs"/>
              </a:rPr>
              <a:t>Selex</a:t>
            </a:r>
            <a:r>
              <a:rPr lang="it-IT" sz="2800" dirty="0" smtClean="0">
                <a:solidFill>
                  <a:srgbClr val="FF0000"/>
                </a:solidFill>
                <a:ea typeface="+mj-ea"/>
                <a:cs typeface="+mj-cs"/>
              </a:rPr>
              <a:t/>
            </a:r>
            <a:br>
              <a:rPr lang="it-IT" sz="2800" dirty="0" smtClean="0">
                <a:solidFill>
                  <a:srgbClr val="FF0000"/>
                </a:solidFill>
                <a:ea typeface="+mj-ea"/>
                <a:cs typeface="+mj-cs"/>
              </a:rPr>
            </a:br>
            <a:endParaRPr lang="it-IT" sz="2800" dirty="0" smtClean="0">
              <a:solidFill>
                <a:schemeClr val="folHlink"/>
              </a:solidFill>
              <a:ea typeface="+mj-ea"/>
              <a:cs typeface="+mj-cs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53988" y="968375"/>
            <a:ext cx="8964612" cy="116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it-IT" altLang="en-US" sz="2000" smtClean="0">
                <a:solidFill>
                  <a:srgbClr val="000000"/>
                </a:solidFill>
              </a:rPr>
              <a:t>Same technology used for about half the Atlas Pixel Detector modules but: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it-IT" altLang="en-US" sz="2000" smtClean="0">
                <a:solidFill>
                  <a:srgbClr val="FF0000"/>
                </a:solidFill>
              </a:rPr>
              <a:t>For IBL: </a:t>
            </a:r>
            <a:r>
              <a:rPr lang="it-IT" altLang="en-US" sz="2000" smtClean="0">
                <a:solidFill>
                  <a:srgbClr val="000000"/>
                </a:solidFill>
              </a:rPr>
              <a:t>larger (</a:t>
            </a:r>
            <a:r>
              <a:rPr lang="en-GB" altLang="en-US" sz="2000" smtClean="0">
                <a:solidFill>
                  <a:srgbClr val="000000"/>
                </a:solidFill>
              </a:rPr>
              <a:t>~</a:t>
            </a:r>
            <a:r>
              <a:rPr lang="it-IT" altLang="en-US" sz="2000" smtClean="0">
                <a:solidFill>
                  <a:srgbClr val="000000"/>
                </a:solidFill>
              </a:rPr>
              <a:t>19x20 mm</a:t>
            </a:r>
            <a:r>
              <a:rPr lang="it-IT" altLang="en-US" sz="2000" baseline="30000" smtClean="0">
                <a:solidFill>
                  <a:srgbClr val="000000"/>
                </a:solidFill>
              </a:rPr>
              <a:t>2</a:t>
            </a:r>
            <a:r>
              <a:rPr lang="it-IT" altLang="en-US" sz="2000" smtClean="0">
                <a:solidFill>
                  <a:srgbClr val="000000"/>
                </a:solidFill>
              </a:rPr>
              <a:t> instead of 7x11 mm</a:t>
            </a:r>
            <a:r>
              <a:rPr lang="it-IT" altLang="en-US" sz="2000" baseline="30000" smtClean="0">
                <a:solidFill>
                  <a:srgbClr val="000000"/>
                </a:solidFill>
              </a:rPr>
              <a:t>2</a:t>
            </a:r>
            <a:r>
              <a:rPr lang="it-IT" altLang="en-US" sz="2000" smtClean="0">
                <a:solidFill>
                  <a:srgbClr val="000000"/>
                </a:solidFill>
              </a:rPr>
              <a:t>) and thinner (100 </a:t>
            </a:r>
            <a:r>
              <a:rPr lang="el-GR" altLang="en-US" sz="2000" smtClean="0">
                <a:solidFill>
                  <a:srgbClr val="000000"/>
                </a:solidFill>
              </a:rPr>
              <a:t>μ</a:t>
            </a:r>
            <a:r>
              <a:rPr lang="it-IT" altLang="en-US" sz="2000" smtClean="0">
                <a:solidFill>
                  <a:srgbClr val="000000"/>
                </a:solidFill>
              </a:rPr>
              <a:t>m) chips with  one order of magnitude more bumps (26880 instead of 2880)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86600" y="173484"/>
            <a:ext cx="1672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G. Alimonti</a:t>
            </a:r>
            <a:endParaRPr lang="en-GB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Cds, 9/Jul/2015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E8B553-E910-4ADD-82F7-A55E7C221A62}" type="slidenum">
              <a:rPr lang="en-GB" altLang="en-US" smtClean="0">
                <a:solidFill>
                  <a:srgbClr val="000000"/>
                </a:solidFill>
              </a:rPr>
              <a:pPr/>
              <a:t>38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9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987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it-IT" sz="2800" dirty="0" smtClean="0">
                <a:solidFill>
                  <a:srgbClr val="FF0000"/>
                </a:solidFill>
                <a:ea typeface="+mj-ea"/>
                <a:cs typeface="+mj-cs"/>
              </a:rPr>
              <a:t>ATLAS upgrade</a:t>
            </a:r>
            <a:endParaRPr lang="it-IT" sz="2800" dirty="0" smtClean="0">
              <a:solidFill>
                <a:schemeClr val="folHlink"/>
              </a:solidFill>
              <a:ea typeface="+mj-ea"/>
              <a:cs typeface="+mj-cs"/>
            </a:endParaRPr>
          </a:p>
        </p:txBody>
      </p:sp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153988" y="1125538"/>
            <a:ext cx="896461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2000" dirty="0" err="1">
                <a:solidFill>
                  <a:srgbClr val="000000"/>
                </a:solidFill>
              </a:rPr>
              <a:t>Higher</a:t>
            </a:r>
            <a:r>
              <a:rPr lang="it-IT" sz="2000" dirty="0">
                <a:solidFill>
                  <a:srgbClr val="000000"/>
                </a:solidFill>
              </a:rPr>
              <a:t> (x5) </a:t>
            </a:r>
            <a:r>
              <a:rPr lang="it-IT" sz="2000" dirty="0" err="1">
                <a:solidFill>
                  <a:srgbClr val="000000"/>
                </a:solidFill>
              </a:rPr>
              <a:t>density</a:t>
            </a:r>
            <a:r>
              <a:rPr lang="it-IT" sz="2000" dirty="0">
                <a:solidFill>
                  <a:srgbClr val="000000"/>
                </a:solidFill>
              </a:rPr>
              <a:t> </a:t>
            </a:r>
            <a:r>
              <a:rPr lang="it-IT" sz="2000" dirty="0" err="1">
                <a:solidFill>
                  <a:srgbClr val="000000"/>
                </a:solidFill>
              </a:rPr>
              <a:t>bumps</a:t>
            </a:r>
            <a:r>
              <a:rPr lang="it-IT" sz="2000" dirty="0">
                <a:solidFill>
                  <a:srgbClr val="000000"/>
                </a:solidFill>
              </a:rPr>
              <a:t> due to a </a:t>
            </a:r>
            <a:r>
              <a:rPr lang="it-IT" sz="2000" dirty="0" err="1">
                <a:solidFill>
                  <a:srgbClr val="000000"/>
                </a:solidFill>
              </a:rPr>
              <a:t>smaller</a:t>
            </a:r>
            <a:r>
              <a:rPr lang="it-IT" sz="2000" dirty="0">
                <a:solidFill>
                  <a:srgbClr val="000000"/>
                </a:solidFill>
              </a:rPr>
              <a:t> pixel </a:t>
            </a:r>
            <a:r>
              <a:rPr lang="it-IT" sz="2000" dirty="0" err="1">
                <a:solidFill>
                  <a:srgbClr val="000000"/>
                </a:solidFill>
              </a:rPr>
              <a:t>size</a:t>
            </a:r>
            <a:r>
              <a:rPr lang="it-IT" sz="2000" dirty="0">
                <a:solidFill>
                  <a:srgbClr val="000000"/>
                </a:solidFill>
              </a:rPr>
              <a:t>   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468313" y="1773238"/>
          <a:ext cx="5543550" cy="2600325"/>
        </p:xfrm>
        <a:graphic>
          <a:graphicData uri="http://schemas.openxmlformats.org/drawingml/2006/table">
            <a:tbl>
              <a:tblPr/>
              <a:tblGrid>
                <a:gridCol w="3154362"/>
                <a:gridCol w="2389188"/>
              </a:tblGrid>
              <a:tr h="371475">
                <a:tc>
                  <a:txBody>
                    <a:bodyPr/>
                    <a:lstStyle>
                      <a:lvl1pPr marL="342900" indent="-342900"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457200" marR="0" lvl="1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FE thickness</a:t>
                      </a:r>
                    </a:p>
                  </a:txBody>
                  <a:tcPr marL="91437" marR="91437" marT="45714" marB="45714" horzOverflow="overflow">
                    <a:lnL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≤ 150 µm </a:t>
                      </a:r>
                    </a:p>
                  </a:txBody>
                  <a:tcPr marL="91437" marR="91437" marT="45714" marB="45714" horzOverflow="overflow">
                    <a:lnL>
                      <a:noFill/>
                    </a:lnL>
                    <a:lnR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marL="342900" indent="-342900"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457200" marR="0" lvl="1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Detector area </a:t>
                      </a:r>
                    </a:p>
                  </a:txBody>
                  <a:tcPr marL="91437" marR="91437" marT="45714" marB="45714" horzOverflow="overflow">
                    <a:lnL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15 m</a:t>
                      </a:r>
                      <a:r>
                        <a:rPr kumimoji="0" lang="en-GB" alt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2</a:t>
                      </a:r>
                    </a:p>
                  </a:txBody>
                  <a:tcPr marL="91437" marR="91437" marT="45714" marB="45714" horzOverflow="overflow">
                    <a:lnL>
                      <a:noFill/>
                    </a:lnL>
                    <a:lnR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BUMP-BONDING SPECS</a:t>
                      </a:r>
                    </a:p>
                  </a:txBody>
                  <a:tcPr marL="91437" marR="91437" marT="45714" marB="45714" horzOverflow="overflow">
                    <a:lnL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–––––––––––––––––––</a:t>
                      </a:r>
                    </a:p>
                  </a:txBody>
                  <a:tcPr marL="91437" marR="91437" marT="45714" marB="45714" horzOverflow="overflow">
                    <a:lnL>
                      <a:noFill/>
                    </a:lnL>
                    <a:lnR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>
                      <a:lvl1pPr marL="342900" indent="-342900"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457200" marR="0" lvl="1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Bump-pitch</a:t>
                      </a:r>
                    </a:p>
                  </a:txBody>
                  <a:tcPr marL="91437" marR="91437" marT="45714" marB="45714" horzOverflow="overflow">
                    <a:lnL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50 µm</a:t>
                      </a:r>
                    </a:p>
                  </a:txBody>
                  <a:tcPr marL="91437" marR="91437" marT="45714" marB="45714" horzOverflow="overflow">
                    <a:lnL>
                      <a:noFill/>
                    </a:lnL>
                    <a:lnR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marL="342900" indent="-342900"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457200" marR="0" lvl="1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No. bumps / FE</a:t>
                      </a:r>
                    </a:p>
                  </a:txBody>
                  <a:tcPr marL="91437" marR="91437" marT="45714" marB="45714" horzOverflow="overflow">
                    <a:lnL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120 ÷ 150 k</a:t>
                      </a:r>
                    </a:p>
                  </a:txBody>
                  <a:tcPr marL="91437" marR="91437" marT="45714" marB="45714" horzOverflow="overflow">
                    <a:lnL>
                      <a:noFill/>
                    </a:lnL>
                    <a:lnR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BUMP_BONDING COST</a:t>
                      </a:r>
                    </a:p>
                  </a:txBody>
                  <a:tcPr marL="91437" marR="91437" marT="45714" marB="45714" horzOverflow="overflow">
                    <a:lnL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–––––––––––––––––––</a:t>
                      </a:r>
                    </a:p>
                  </a:txBody>
                  <a:tcPr marL="91437" marR="91437" marT="45714" marB="45714" horzOverflow="overflow">
                    <a:lnL>
                      <a:noFill/>
                    </a:lnL>
                    <a:lnR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>
                      <a:lvl1pPr marL="342900" indent="-342900"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457200" marR="0" lvl="1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BB cost total</a:t>
                      </a:r>
                    </a:p>
                  </a:txBody>
                  <a:tcPr marL="91437" marR="91437" marT="45714" marB="45714" horzOverflow="overflow">
                    <a:lnL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6000 k€</a:t>
                      </a:r>
                    </a:p>
                  </a:txBody>
                  <a:tcPr marL="91437" marR="91437" marT="45714" marB="45714" horzOverflow="overflow">
                    <a:lnL>
                      <a:noFill/>
                    </a:lnL>
                    <a:lnR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F2F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41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863" y="2405063"/>
            <a:ext cx="2701925" cy="419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250825" y="4652963"/>
            <a:ext cx="5905500" cy="2089150"/>
          </a:xfrm>
        </p:spPr>
        <p:txBody>
          <a:bodyPr/>
          <a:lstStyle/>
          <a:p>
            <a:pPr lvl="1">
              <a:defRPr/>
            </a:pPr>
            <a:r>
              <a:rPr lang="en-GB" sz="2000" dirty="0" smtClean="0">
                <a:latin typeface="Calibri"/>
                <a:ea typeface="+mn-ea"/>
                <a:cs typeface="Calibri"/>
              </a:rPr>
              <a:t>Is it possible any optimization of the bump pads and bump dimensions?</a:t>
            </a:r>
          </a:p>
          <a:p>
            <a:pPr lvl="1">
              <a:defRPr/>
            </a:pPr>
            <a:r>
              <a:rPr lang="en-GB" sz="2000" dirty="0" smtClean="0">
                <a:latin typeface="Calibri"/>
                <a:ea typeface="+mn-ea"/>
                <a:cs typeface="Calibri"/>
              </a:rPr>
              <a:t>Any micron gained in the metal would make safer the layout of the 3D sensors</a:t>
            </a:r>
          </a:p>
          <a:p>
            <a:pPr lvl="1">
              <a:defRPr/>
            </a:pPr>
            <a:r>
              <a:rPr lang="en-GB" sz="2000" dirty="0" smtClean="0">
                <a:latin typeface="Calibri"/>
                <a:ea typeface="+mn-ea"/>
                <a:cs typeface="Calibri"/>
              </a:rPr>
              <a:t>Would it be possible to place the bump on top of the n-type (or p-type) columns? </a:t>
            </a:r>
            <a:r>
              <a:rPr lang="en-GB" sz="2000" dirty="0">
                <a:latin typeface="Calibri"/>
                <a:ea typeface="+mn-ea"/>
                <a:cs typeface="Calibri"/>
              </a:rPr>
              <a:t>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Cds, 9/Jul/2015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E8B553-E910-4ADD-82F7-A55E7C221A62}" type="slidenum">
              <a:rPr lang="en-GB" altLang="en-US" smtClean="0">
                <a:solidFill>
                  <a:srgbClr val="000000"/>
                </a:solidFill>
              </a:rPr>
              <a:pPr/>
              <a:t>39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27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FF00"/>
                </a:solidFill>
              </a:rPr>
              <a:t>“Measurement </a:t>
            </a:r>
            <a:r>
              <a:rPr lang="en-GB" dirty="0">
                <a:solidFill>
                  <a:srgbClr val="FFFF00"/>
                </a:solidFill>
              </a:rPr>
              <a:t>of Higgs boson production in the </a:t>
            </a:r>
            <a:r>
              <a:rPr lang="en-GB" dirty="0" err="1">
                <a:solidFill>
                  <a:srgbClr val="FFFF00"/>
                </a:solidFill>
              </a:rPr>
              <a:t>diphoton</a:t>
            </a:r>
            <a:r>
              <a:rPr lang="en-GB" dirty="0">
                <a:solidFill>
                  <a:srgbClr val="FFFF00"/>
                </a:solidFill>
              </a:rPr>
              <a:t> decay channel in pp collisions at </a:t>
            </a:r>
            <a:r>
              <a:rPr lang="en-GB" dirty="0" err="1">
                <a:solidFill>
                  <a:srgbClr val="FFFF00"/>
                </a:solidFill>
              </a:rPr>
              <a:t>center</a:t>
            </a:r>
            <a:r>
              <a:rPr lang="en-GB" dirty="0">
                <a:solidFill>
                  <a:srgbClr val="FFFF00"/>
                </a:solidFill>
              </a:rPr>
              <a:t>-of-mass energies of 7 and 8 </a:t>
            </a:r>
            <a:r>
              <a:rPr lang="en-GB" dirty="0" err="1">
                <a:solidFill>
                  <a:srgbClr val="FFFF00"/>
                </a:solidFill>
              </a:rPr>
              <a:t>TeV</a:t>
            </a:r>
            <a:r>
              <a:rPr lang="en-GB" dirty="0">
                <a:solidFill>
                  <a:srgbClr val="FFFF00"/>
                </a:solidFill>
              </a:rPr>
              <a:t> with the ATLAS </a:t>
            </a:r>
            <a:r>
              <a:rPr lang="en-GB" dirty="0" smtClean="0">
                <a:solidFill>
                  <a:srgbClr val="FFFF00"/>
                </a:solidFill>
              </a:rPr>
              <a:t>detector”</a:t>
            </a:r>
          </a:p>
          <a:p>
            <a:pPr lvl="1"/>
            <a:r>
              <a:rPr lang="en-GB" dirty="0" smtClean="0"/>
              <a:t>Contact editor: Leonardo Carminati,…</a:t>
            </a:r>
          </a:p>
          <a:p>
            <a:pPr lvl="1"/>
            <a:r>
              <a:rPr lang="en-GB" dirty="0" smtClean="0"/>
              <a:t>Phys</a:t>
            </a:r>
            <a:r>
              <a:rPr lang="en-GB" dirty="0"/>
              <a:t>. Rev. D 90, 112015 (2014</a:t>
            </a:r>
            <a:r>
              <a:rPr lang="en-GB" dirty="0" smtClean="0"/>
              <a:t>)</a:t>
            </a:r>
          </a:p>
          <a:p>
            <a:r>
              <a:rPr lang="en-GB" dirty="0" smtClean="0">
                <a:solidFill>
                  <a:srgbClr val="FFFF00"/>
                </a:solidFill>
              </a:rPr>
              <a:t>“Electron </a:t>
            </a:r>
            <a:r>
              <a:rPr lang="en-GB" dirty="0">
                <a:solidFill>
                  <a:srgbClr val="FFFF00"/>
                </a:solidFill>
              </a:rPr>
              <a:t>and photon energy calibration with the ATLAS detector using LHC Run 1 </a:t>
            </a:r>
            <a:r>
              <a:rPr lang="en-GB" dirty="0" smtClean="0">
                <a:solidFill>
                  <a:srgbClr val="FFFF00"/>
                </a:solidFill>
              </a:rPr>
              <a:t>data”</a:t>
            </a:r>
          </a:p>
          <a:p>
            <a:pPr lvl="1"/>
            <a:r>
              <a:rPr lang="en-GB" dirty="0" smtClean="0"/>
              <a:t>Contact editor: L. Carminati,…</a:t>
            </a:r>
          </a:p>
          <a:p>
            <a:pPr lvl="1"/>
            <a:r>
              <a:rPr lang="fr-FR" dirty="0" err="1" smtClean="0"/>
              <a:t>Eur</a:t>
            </a:r>
            <a:r>
              <a:rPr lang="fr-FR" dirty="0"/>
              <a:t>. Phys. J. C (2014) </a:t>
            </a:r>
            <a:r>
              <a:rPr lang="fr-FR" dirty="0" smtClean="0"/>
              <a:t>74:3071</a:t>
            </a:r>
            <a:endParaRPr lang="en-GB" dirty="0" smtClean="0">
              <a:solidFill>
                <a:srgbClr val="FFFF00"/>
              </a:solidFill>
            </a:endParaRPr>
          </a:p>
          <a:p>
            <a:r>
              <a:rPr lang="en-GB" dirty="0" smtClean="0">
                <a:solidFill>
                  <a:srgbClr val="FFFF00"/>
                </a:solidFill>
              </a:rPr>
              <a:t>“Search </a:t>
            </a:r>
            <a:r>
              <a:rPr lang="en-GB" dirty="0">
                <a:solidFill>
                  <a:srgbClr val="FFFF00"/>
                </a:solidFill>
              </a:rPr>
              <a:t>for new phenomena in events with a photon and missing transverse momentum in pp collisions at </a:t>
            </a:r>
            <a:r>
              <a:rPr lang="en-GB" dirty="0" err="1">
                <a:solidFill>
                  <a:srgbClr val="FFFF00"/>
                </a:solidFill>
              </a:rPr>
              <a:t>sqrt</a:t>
            </a:r>
            <a:r>
              <a:rPr lang="en-GB" dirty="0">
                <a:solidFill>
                  <a:srgbClr val="FFFF00"/>
                </a:solidFill>
              </a:rPr>
              <a:t>{s}=8 </a:t>
            </a:r>
            <a:r>
              <a:rPr lang="en-GB" dirty="0" err="1">
                <a:solidFill>
                  <a:srgbClr val="FFFF00"/>
                </a:solidFill>
              </a:rPr>
              <a:t>TeV</a:t>
            </a:r>
            <a:r>
              <a:rPr lang="en-GB" dirty="0">
                <a:solidFill>
                  <a:srgbClr val="FFFF00"/>
                </a:solidFill>
              </a:rPr>
              <a:t> with the ATLAS </a:t>
            </a:r>
            <a:r>
              <a:rPr lang="en-GB" dirty="0" smtClean="0">
                <a:solidFill>
                  <a:srgbClr val="FFFF00"/>
                </a:solidFill>
              </a:rPr>
              <a:t>detector”</a:t>
            </a:r>
          </a:p>
          <a:p>
            <a:pPr lvl="1"/>
            <a:r>
              <a:rPr lang="en-GB" dirty="0" smtClean="0"/>
              <a:t>Contact editor: D. </a:t>
            </a:r>
            <a:r>
              <a:rPr lang="en-GB" dirty="0" err="1" smtClean="0"/>
              <a:t>Cavalli</a:t>
            </a:r>
            <a:r>
              <a:rPr lang="en-GB" dirty="0" smtClean="0"/>
              <a:t>,…</a:t>
            </a:r>
          </a:p>
          <a:p>
            <a:pPr lvl="1"/>
            <a:r>
              <a:rPr lang="en-GB" dirty="0"/>
              <a:t>Phys. Rev. D 91, 012008 (2015)</a:t>
            </a:r>
            <a:endParaRPr lang="en-GB" dirty="0" smtClean="0"/>
          </a:p>
          <a:p>
            <a:pPr lvl="1"/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 Tartarelli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Cds, 9/Jul/2015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05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 smtClean="0">
                <a:solidFill>
                  <a:srgbClr val="FF0000"/>
                </a:solidFill>
                <a:ea typeface="+mj-ea"/>
              </a:rPr>
              <a:t>Next steps</a:t>
            </a:r>
            <a:endParaRPr lang="en-US" sz="2800" dirty="0">
              <a:solidFill>
                <a:srgbClr val="FF0000"/>
              </a:solidFill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6863"/>
            <a:ext cx="8229600" cy="4525962"/>
          </a:xfrm>
        </p:spPr>
        <p:txBody>
          <a:bodyPr/>
          <a:lstStyle/>
          <a:p>
            <a:r>
              <a:rPr lang="en-US" altLang="en-US" sz="2000" smtClean="0">
                <a:solidFill>
                  <a:srgbClr val="000000"/>
                </a:solidFill>
              </a:rPr>
              <a:t>Two 6” sensor wafer ready for deposition: planar and 3D modules will soon be assembled </a:t>
            </a:r>
            <a:r>
              <a:rPr lang="en-US" altLang="en-US" sz="2000" smtClean="0">
                <a:solidFill>
                  <a:srgbClr val="FF0000"/>
                </a:solidFill>
              </a:rPr>
              <a:t>to test the new 6” production lines</a:t>
            </a:r>
            <a:endParaRPr lang="en-US" altLang="en-US" sz="2000" smtClean="0"/>
          </a:p>
        </p:txBody>
      </p:sp>
      <p:sp>
        <p:nvSpPr>
          <p:cNvPr id="17411" name="TextBox 6"/>
          <p:cNvSpPr txBox="1">
            <a:spLocks noChangeArrowheads="1"/>
          </p:cNvSpPr>
          <p:nvPr/>
        </p:nvSpPr>
        <p:spPr bwMode="auto">
          <a:xfrm>
            <a:off x="539750" y="2420938"/>
            <a:ext cx="8280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srgbClr val="000000"/>
                </a:solidFill>
              </a:rPr>
              <a:t>After testing the two upgraded lines, new developments can be tested: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539750" y="2997200"/>
            <a:ext cx="822960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 smtClean="0">
                <a:solidFill>
                  <a:srgbClr val="000000"/>
                </a:solidFill>
              </a:rPr>
              <a:t>Test new 3D sensors from FBK: </a:t>
            </a:r>
            <a:r>
              <a:rPr lang="en-US" altLang="en-US" sz="2000" smtClean="0">
                <a:solidFill>
                  <a:srgbClr val="FF0000"/>
                </a:solidFill>
              </a:rPr>
              <a:t>first production by the end of 2015 will also test the “bump on column” solution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en-US" altLang="en-US" sz="2000" smtClean="0">
              <a:solidFill>
                <a:srgbClr val="000000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en-US" altLang="en-US" sz="2000" smtClean="0">
              <a:solidFill>
                <a:srgbClr val="FF0000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560388" y="3429000"/>
            <a:ext cx="8569325" cy="168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  <a:defRPr/>
            </a:pPr>
            <a:endParaRPr lang="en-US" sz="2000" dirty="0" smtClean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Assemble dummy modules with higher density (x5) bumps. Design, produce and measure resistivity bump chains dummies with high density bumps: </a:t>
            </a:r>
            <a:r>
              <a:rPr lang="en-US" sz="2000" dirty="0" smtClean="0">
                <a:solidFill>
                  <a:srgbClr val="FF0000"/>
                </a:solidFill>
              </a:rPr>
              <a:t>masks are being designed with different bump and openings size for wafer production at FBK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7414" name="Picture 7" descr="Fig2Bo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5157788"/>
            <a:ext cx="52832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Cds, 9/Jul/2015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E8B553-E910-4ADD-82F7-A55E7C221A62}" type="slidenum">
              <a:rPr lang="en-GB" altLang="en-US" smtClean="0">
                <a:solidFill>
                  <a:srgbClr val="000000"/>
                </a:solidFill>
              </a:rPr>
              <a:pPr/>
              <a:t>40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06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639762"/>
          </a:xfrm>
        </p:spPr>
        <p:txBody>
          <a:bodyPr/>
          <a:lstStyle/>
          <a:p>
            <a:r>
              <a:rPr lang="it-IT" dirty="0" smtClean="0"/>
              <a:t>Lar Fase 2</a:t>
            </a:r>
            <a:endParaRPr lang="en-GB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029200" y="357981"/>
            <a:ext cx="3924792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304800" y="762000"/>
            <a:ext cx="4572000" cy="5943600"/>
          </a:xfrm>
        </p:spPr>
        <p:txBody>
          <a:bodyPr>
            <a:normAutofit/>
          </a:bodyPr>
          <a:lstStyle/>
          <a:p>
            <a:r>
              <a:rPr lang="it-IT" sz="2200" dirty="0" smtClean="0"/>
              <a:t>Completazione sostituzione dell’elettronica di Front end del calorimetro Lar:</a:t>
            </a:r>
          </a:p>
          <a:p>
            <a:pPr lvl="1"/>
            <a:r>
              <a:rPr lang="it-IT" dirty="0" smtClean="0"/>
              <a:t>Ageing, resistenza alle radiazioni, incompatibilita’ con la nuova architettura di read-out</a:t>
            </a:r>
          </a:p>
          <a:p>
            <a:r>
              <a:rPr lang="it-IT" sz="2200" dirty="0" smtClean="0"/>
              <a:t>Interessi di Milano:</a:t>
            </a:r>
          </a:p>
          <a:p>
            <a:pPr lvl="1"/>
            <a:r>
              <a:rPr lang="it-IT" dirty="0" smtClean="0"/>
              <a:t>Vogliamo studiare il powering delle nuove schede di front-end</a:t>
            </a:r>
          </a:p>
          <a:p>
            <a:pPr lvl="1"/>
            <a:r>
              <a:rPr lang="it-IT" dirty="0" smtClean="0"/>
              <a:t>Nuovi main converter che produrranno una tensione intermedia 12 o 24V da cui creare sulla scheda le altre tensioni necessarie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4902200" y="6019800"/>
            <a:ext cx="3839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M. Citterio, M. Lazzaroni, S. Latorre</a:t>
            </a:r>
            <a:endParaRPr lang="en-GB" sz="20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3235962"/>
            <a:ext cx="3102632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 Tartarelli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Cds, 9/Jul/2015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96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467600" cy="533400"/>
          </a:xfrm>
        </p:spPr>
        <p:txBody>
          <a:bodyPr/>
          <a:lstStyle/>
          <a:p>
            <a:r>
              <a:rPr lang="it-IT" dirty="0" smtClean="0"/>
              <a:t>Lar Fase 2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609600"/>
            <a:ext cx="8610600" cy="5812464"/>
          </a:xfrm>
        </p:spPr>
        <p:txBody>
          <a:bodyPr>
            <a:normAutofit/>
          </a:bodyPr>
          <a:lstStyle/>
          <a:p>
            <a:r>
              <a:rPr lang="it-IT" sz="2200" dirty="0" smtClean="0"/>
              <a:t>La nuova elettronica di read-out permette di implementare algoritmi di trigger molto sofisticati gia’ a Livello 1 su FPGA</a:t>
            </a:r>
          </a:p>
          <a:p>
            <a:r>
              <a:rPr lang="it-IT" sz="2200" dirty="0"/>
              <a:t>S</a:t>
            </a:r>
            <a:r>
              <a:rPr lang="it-IT" sz="2200" dirty="0" smtClean="0"/>
              <a:t>tudiare nuovi algoritmi di trigger per il riconoscimento di e/</a:t>
            </a:r>
            <a:r>
              <a:rPr lang="it-IT" sz="2200" dirty="0" smtClean="0">
                <a:latin typeface="Symbol" panose="05050102010706020507" pitchFamily="18" charset="2"/>
              </a:rPr>
              <a:t>g</a:t>
            </a:r>
            <a:r>
              <a:rPr lang="it-IT" sz="2200" dirty="0" smtClean="0"/>
              <a:t>/</a:t>
            </a:r>
            <a:r>
              <a:rPr lang="it-IT" sz="2200" dirty="0" smtClean="0">
                <a:latin typeface="Symbol" panose="05050102010706020507" pitchFamily="18" charset="2"/>
              </a:rPr>
              <a:t>t</a:t>
            </a:r>
            <a:endParaRPr lang="en-GB" sz="2200" dirty="0" smtClean="0">
              <a:latin typeface="Symbol" panose="05050102010706020507" pitchFamily="18" charset="2"/>
            </a:endParaRPr>
          </a:p>
          <a:p>
            <a:pPr lvl="1"/>
            <a:r>
              <a:rPr lang="en-GB" dirty="0"/>
              <a:t>Development of the </a:t>
            </a:r>
            <a:r>
              <a:rPr lang="en-GB" dirty="0" smtClean="0"/>
              <a:t>algorithms</a:t>
            </a:r>
            <a:endParaRPr lang="en-GB" dirty="0"/>
          </a:p>
          <a:p>
            <a:pPr lvl="1"/>
            <a:r>
              <a:rPr lang="en-GB" dirty="0"/>
              <a:t>Study of the system architecture: partitions, # FPGA </a:t>
            </a:r>
            <a:r>
              <a:rPr lang="en-GB" dirty="0" smtClean="0"/>
              <a:t>requested</a:t>
            </a:r>
            <a:r>
              <a:rPr lang="en-GB" dirty="0"/>
              <a:t>,...</a:t>
            </a:r>
          </a:p>
          <a:p>
            <a:r>
              <a:rPr lang="en-GB" sz="2200" dirty="0">
                <a:solidFill>
                  <a:srgbClr val="FFFF00"/>
                </a:solidFill>
              </a:rPr>
              <a:t>I</a:t>
            </a:r>
            <a:r>
              <a:rPr lang="en-GB" sz="2200" dirty="0" smtClean="0">
                <a:solidFill>
                  <a:srgbClr val="FFFF00"/>
                </a:solidFill>
              </a:rPr>
              <a:t>mplement </a:t>
            </a:r>
            <a:r>
              <a:rPr lang="en-GB" sz="2200" dirty="0">
                <a:solidFill>
                  <a:srgbClr val="FFFF00"/>
                </a:solidFill>
              </a:rPr>
              <a:t>this on a mezzanine card that can be used in an ATCA crate</a:t>
            </a:r>
          </a:p>
          <a:p>
            <a:pPr lvl="1"/>
            <a:r>
              <a:rPr lang="en-GB" dirty="0"/>
              <a:t>Make communication tests (data transfer rates</a:t>
            </a:r>
            <a:r>
              <a:rPr lang="en-GB" dirty="0" smtClean="0"/>
              <a:t>,...)</a:t>
            </a:r>
          </a:p>
          <a:p>
            <a:pPr lvl="1"/>
            <a:r>
              <a:rPr lang="it-IT" dirty="0" smtClean="0"/>
              <a:t>We are setting up a test system</a:t>
            </a:r>
          </a:p>
          <a:p>
            <a:r>
              <a:rPr lang="it-IT" sz="2200" dirty="0" smtClean="0"/>
              <a:t>A. Camplani, M. Citterio, </a:t>
            </a:r>
          </a:p>
          <a:p>
            <a:pPr marL="448056" lvl="1" indent="0">
              <a:buNone/>
            </a:pPr>
            <a:r>
              <a:rPr lang="it-IT" dirty="0" smtClean="0"/>
              <a:t>F. Tartarelli</a:t>
            </a:r>
          </a:p>
          <a:p>
            <a:pPr marL="448056" lvl="1" indent="0">
              <a:buNone/>
            </a:pPr>
            <a:r>
              <a:rPr lang="it-IT" dirty="0" smtClean="0"/>
              <a:t>+ PRIN 2013 H_TEAM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 Tartarelli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Cds, 9/Jul/2015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  <p:grpSp>
        <p:nvGrpSpPr>
          <p:cNvPr id="8" name="Group 4"/>
          <p:cNvGrpSpPr>
            <a:grpSpLocks noChangeAspect="1"/>
          </p:cNvGrpSpPr>
          <p:nvPr/>
        </p:nvGrpSpPr>
        <p:grpSpPr bwMode="auto">
          <a:xfrm>
            <a:off x="4941887" y="3553932"/>
            <a:ext cx="3948113" cy="2947988"/>
            <a:chOff x="3024" y="258"/>
            <a:chExt cx="2487" cy="1857"/>
          </a:xfrm>
        </p:grpSpPr>
        <p:sp>
          <p:nvSpPr>
            <p:cNvPr id="9" name="AutoShape 3"/>
            <p:cNvSpPr>
              <a:spLocks noChangeAspect="1" noChangeArrowheads="1" noTextEdit="1"/>
            </p:cNvSpPr>
            <p:nvPr/>
          </p:nvSpPr>
          <p:spPr bwMode="auto">
            <a:xfrm>
              <a:off x="3024" y="258"/>
              <a:ext cx="2487" cy="1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258"/>
              <a:ext cx="2488" cy="1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3411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Amchip07 for </a:t>
            </a:r>
            <a:r>
              <a:rPr lang="it-IT" dirty="0" err="1" smtClean="0"/>
              <a:t>phase</a:t>
            </a:r>
            <a:r>
              <a:rPr lang="it-IT" dirty="0" smtClean="0"/>
              <a:t> II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300625" y="1896940"/>
          <a:ext cx="5373666" cy="3965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t>F. Tartarelli</a:t>
            </a:r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43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graphicFrame>
        <p:nvGraphicFramePr>
          <p:cNvPr id="8" name="Diagramma 7"/>
          <p:cNvGraphicFramePr/>
          <p:nvPr>
            <p:extLst/>
          </p:nvPr>
        </p:nvGraphicFramePr>
        <p:xfrm>
          <a:off x="5732823" y="1512488"/>
          <a:ext cx="3411177" cy="42494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t>Cds, 9/Jul/2015</a:t>
            </a:r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35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Responsabilita</a:t>
            </a:r>
            <a:r>
              <a:rPr lang="en-GB" dirty="0" smtClean="0"/>
              <a:t>’ (ATLAS)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rgbClr val="FFFF00"/>
                </a:solidFill>
              </a:rPr>
              <a:t>A. </a:t>
            </a:r>
            <a:r>
              <a:rPr lang="en-GB" dirty="0" err="1">
                <a:solidFill>
                  <a:srgbClr val="FFFF00"/>
                </a:solidFill>
              </a:rPr>
              <a:t>Andreazza</a:t>
            </a:r>
            <a:r>
              <a:rPr lang="en-GB" dirty="0">
                <a:solidFill>
                  <a:srgbClr val="FFFF00"/>
                </a:solidFill>
              </a:rPr>
              <a:t>: Tau CP </a:t>
            </a:r>
            <a:r>
              <a:rPr lang="en-GB" dirty="0" smtClean="0">
                <a:solidFill>
                  <a:srgbClr val="FFFF00"/>
                </a:solidFill>
              </a:rPr>
              <a:t>convenor</a:t>
            </a:r>
          </a:p>
          <a:p>
            <a:pPr lvl="1"/>
            <a:r>
              <a:rPr lang="en-GB" dirty="0" err="1" smtClean="0"/>
              <a:t>Finisce</a:t>
            </a:r>
            <a:r>
              <a:rPr lang="en-GB" dirty="0" smtClean="0"/>
              <a:t> </a:t>
            </a:r>
            <a:r>
              <a:rPr lang="en-GB" dirty="0" err="1" smtClean="0"/>
              <a:t>mandato</a:t>
            </a:r>
            <a:r>
              <a:rPr lang="en-GB" dirty="0" smtClean="0"/>
              <a:t> biennale ad </a:t>
            </a:r>
            <a:r>
              <a:rPr lang="en-GB" dirty="0" err="1" smtClean="0"/>
              <a:t>Ottobre</a:t>
            </a:r>
            <a:r>
              <a:rPr lang="en-GB" dirty="0" smtClean="0"/>
              <a:t> 2015</a:t>
            </a:r>
            <a:endParaRPr lang="en-GB" dirty="0"/>
          </a:p>
          <a:p>
            <a:r>
              <a:rPr lang="en-GB" dirty="0">
                <a:solidFill>
                  <a:srgbClr val="FFFF00"/>
                </a:solidFill>
              </a:rPr>
              <a:t>T. </a:t>
            </a:r>
            <a:r>
              <a:rPr lang="en-GB" dirty="0" err="1">
                <a:solidFill>
                  <a:srgbClr val="FFFF00"/>
                </a:solidFill>
              </a:rPr>
              <a:t>Lari</a:t>
            </a:r>
            <a:r>
              <a:rPr lang="en-GB" dirty="0">
                <a:solidFill>
                  <a:srgbClr val="FFFF00"/>
                </a:solidFill>
              </a:rPr>
              <a:t>: SUSY </a:t>
            </a:r>
            <a:r>
              <a:rPr lang="en-GB" dirty="0" smtClean="0">
                <a:solidFill>
                  <a:srgbClr val="FFFF00"/>
                </a:solidFill>
              </a:rPr>
              <a:t>convener</a:t>
            </a:r>
          </a:p>
          <a:p>
            <a:pPr lvl="1"/>
            <a:r>
              <a:rPr lang="en-GB" dirty="0" smtClean="0"/>
              <a:t>Da </a:t>
            </a:r>
            <a:r>
              <a:rPr lang="en-GB" dirty="0" err="1" smtClean="0"/>
              <a:t>Ottobre</a:t>
            </a:r>
            <a:r>
              <a:rPr lang="en-GB" dirty="0" smtClean="0"/>
              <a:t> 2014 a </a:t>
            </a:r>
            <a:r>
              <a:rPr lang="en-GB" dirty="0" err="1" smtClean="0"/>
              <a:t>Ottobre</a:t>
            </a:r>
            <a:r>
              <a:rPr lang="en-GB" dirty="0" smtClean="0"/>
              <a:t> 2016</a:t>
            </a:r>
            <a:endParaRPr lang="en-GB" dirty="0"/>
          </a:p>
          <a:p>
            <a:r>
              <a:rPr lang="en-GB" dirty="0">
                <a:solidFill>
                  <a:srgbClr val="FFFF00"/>
                </a:solidFill>
              </a:rPr>
              <a:t>C. </a:t>
            </a:r>
            <a:r>
              <a:rPr lang="en-GB" dirty="0" err="1">
                <a:solidFill>
                  <a:srgbClr val="FFFF00"/>
                </a:solidFill>
              </a:rPr>
              <a:t>Troncon</a:t>
            </a:r>
            <a:r>
              <a:rPr lang="en-GB" dirty="0">
                <a:solidFill>
                  <a:srgbClr val="FFFF00"/>
                </a:solidFill>
              </a:rPr>
              <a:t>: Inner Det. Speaker Comm. Chair</a:t>
            </a:r>
          </a:p>
          <a:p>
            <a:r>
              <a:rPr lang="en-GB" dirty="0">
                <a:solidFill>
                  <a:srgbClr val="FFFF00"/>
                </a:solidFill>
              </a:rPr>
              <a:t>R. </a:t>
            </a:r>
            <a:r>
              <a:rPr lang="en-GB" dirty="0" err="1">
                <a:solidFill>
                  <a:srgbClr val="FFFF00"/>
                </a:solidFill>
              </a:rPr>
              <a:t>Turra</a:t>
            </a:r>
            <a:r>
              <a:rPr lang="en-GB" dirty="0">
                <a:solidFill>
                  <a:srgbClr val="FFFF00"/>
                </a:solidFill>
              </a:rPr>
              <a:t>: </a:t>
            </a:r>
            <a:r>
              <a:rPr lang="en-GB" dirty="0" err="1" smtClean="0">
                <a:solidFill>
                  <a:srgbClr val="FFFF00"/>
                </a:solidFill>
              </a:rPr>
              <a:t>elettroni</a:t>
            </a:r>
            <a:r>
              <a:rPr lang="en-GB" dirty="0" smtClean="0">
                <a:solidFill>
                  <a:srgbClr val="FFFF00"/>
                </a:solidFill>
              </a:rPr>
              <a:t>/gamma calibration convener</a:t>
            </a:r>
          </a:p>
          <a:p>
            <a:pPr lvl="1"/>
            <a:r>
              <a:rPr lang="en-GB" dirty="0" smtClean="0"/>
              <a:t>Da </a:t>
            </a:r>
            <a:r>
              <a:rPr lang="en-GB" dirty="0" err="1" smtClean="0"/>
              <a:t>Ottobre</a:t>
            </a:r>
            <a:r>
              <a:rPr lang="en-GB" dirty="0" smtClean="0"/>
              <a:t> 2014</a:t>
            </a:r>
            <a:endParaRPr lang="en-GB" dirty="0">
              <a:solidFill>
                <a:srgbClr val="FFFF00"/>
              </a:solidFill>
            </a:endParaRPr>
          </a:p>
          <a:p>
            <a:r>
              <a:rPr lang="en-GB" dirty="0">
                <a:solidFill>
                  <a:srgbClr val="FFFF00"/>
                </a:solidFill>
              </a:rPr>
              <a:t>F. </a:t>
            </a:r>
            <a:r>
              <a:rPr lang="en-GB" dirty="0" err="1">
                <a:solidFill>
                  <a:srgbClr val="FFFF00"/>
                </a:solidFill>
              </a:rPr>
              <a:t>Tartarelli</a:t>
            </a:r>
            <a:r>
              <a:rPr lang="en-GB" dirty="0">
                <a:solidFill>
                  <a:srgbClr val="FFFF00"/>
                </a:solidFill>
              </a:rPr>
              <a:t>: Lar HV system </a:t>
            </a:r>
            <a:r>
              <a:rPr lang="en-GB" dirty="0" smtClean="0">
                <a:solidFill>
                  <a:srgbClr val="FFFF00"/>
                </a:solidFill>
              </a:rPr>
              <a:t>DCS</a:t>
            </a:r>
            <a:endParaRPr lang="en-GB" dirty="0">
              <a:solidFill>
                <a:srgbClr val="FFFF00"/>
              </a:solidFill>
            </a:endParaRPr>
          </a:p>
          <a:p>
            <a:r>
              <a:rPr lang="en-GB" dirty="0">
                <a:solidFill>
                  <a:srgbClr val="FFFF00"/>
                </a:solidFill>
              </a:rPr>
              <a:t>D. </a:t>
            </a:r>
            <a:r>
              <a:rPr lang="en-GB" dirty="0" err="1">
                <a:solidFill>
                  <a:srgbClr val="FFFF00"/>
                </a:solidFill>
              </a:rPr>
              <a:t>Giugni</a:t>
            </a:r>
            <a:r>
              <a:rPr lang="en-GB" dirty="0">
                <a:solidFill>
                  <a:srgbClr val="FFFF00"/>
                </a:solidFill>
              </a:rPr>
              <a:t>: PIXEL ITK </a:t>
            </a:r>
            <a:r>
              <a:rPr lang="en-GB" dirty="0" smtClean="0">
                <a:solidFill>
                  <a:srgbClr val="FFFF00"/>
                </a:solidFill>
              </a:rPr>
              <a:t>engineer, PIXEL engineer and Design Group</a:t>
            </a:r>
            <a:endParaRPr lang="en-GB" dirty="0">
              <a:solidFill>
                <a:srgbClr val="FFFF00"/>
              </a:solidFill>
            </a:endParaRPr>
          </a:p>
          <a:p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F8F8F8">
                    <a:shade val="50000"/>
                  </a:srgbClr>
                </a:solidFill>
              </a:rPr>
              <a:t>F. Tartarelli</a:t>
            </a:r>
            <a:endParaRPr lang="en-US" dirty="0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8F8F8">
                    <a:shade val="50000"/>
                  </a:srgbClr>
                </a:solidFill>
              </a:rPr>
              <a:t>Cds, 9/Jul/2015</a:t>
            </a:r>
            <a:endParaRPr lang="en-US" dirty="0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F8F8F8">
                    <a:shade val="50000"/>
                  </a:srgbClr>
                </a:solidFill>
              </a:rPr>
              <a:pPr/>
              <a:t>44</a:t>
            </a:fld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79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Responsabilita</a:t>
            </a:r>
            <a:r>
              <a:rPr lang="en-GB" dirty="0" smtClean="0"/>
              <a:t>’ (ATLAS Italia)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FF00"/>
                </a:solidFill>
              </a:rPr>
              <a:t>C. </a:t>
            </a:r>
            <a:r>
              <a:rPr lang="en-GB" dirty="0" err="1" smtClean="0">
                <a:solidFill>
                  <a:srgbClr val="FFFF00"/>
                </a:solidFill>
              </a:rPr>
              <a:t>Troncon</a:t>
            </a:r>
            <a:r>
              <a:rPr lang="en-GB" dirty="0" smtClean="0">
                <a:solidFill>
                  <a:srgbClr val="FFFF00"/>
                </a:solidFill>
              </a:rPr>
              <a:t>: </a:t>
            </a:r>
            <a:r>
              <a:rPr lang="en-GB" dirty="0" err="1" smtClean="0">
                <a:solidFill>
                  <a:srgbClr val="FFFF00"/>
                </a:solidFill>
              </a:rPr>
              <a:t>coordinatrice</a:t>
            </a:r>
            <a:r>
              <a:rPr lang="en-GB" dirty="0" smtClean="0">
                <a:solidFill>
                  <a:srgbClr val="FFFF00"/>
                </a:solidFill>
              </a:rPr>
              <a:t> PIXEL Italia</a:t>
            </a:r>
          </a:p>
          <a:p>
            <a:endParaRPr lang="en-GB" dirty="0" smtClean="0">
              <a:solidFill>
                <a:srgbClr val="FFFF00"/>
              </a:solidFill>
            </a:endParaRPr>
          </a:p>
          <a:p>
            <a:r>
              <a:rPr lang="en-GB" dirty="0" smtClean="0">
                <a:solidFill>
                  <a:srgbClr val="FFFF00"/>
                </a:solidFill>
              </a:rPr>
              <a:t>V. </a:t>
            </a:r>
            <a:r>
              <a:rPr lang="en-GB" dirty="0" err="1" smtClean="0">
                <a:solidFill>
                  <a:srgbClr val="FFFF00"/>
                </a:solidFill>
              </a:rPr>
              <a:t>Liberali</a:t>
            </a:r>
            <a:r>
              <a:rPr lang="en-GB" dirty="0" smtClean="0">
                <a:solidFill>
                  <a:srgbClr val="FFFF00"/>
                </a:solidFill>
              </a:rPr>
              <a:t>: </a:t>
            </a:r>
            <a:r>
              <a:rPr lang="en-GB" dirty="0" err="1" smtClean="0">
                <a:solidFill>
                  <a:srgbClr val="FFFF00"/>
                </a:solidFill>
              </a:rPr>
              <a:t>coordinatore</a:t>
            </a:r>
            <a:r>
              <a:rPr lang="en-GB" dirty="0" smtClean="0">
                <a:solidFill>
                  <a:srgbClr val="FFFF00"/>
                </a:solidFill>
              </a:rPr>
              <a:t> FTK Italia</a:t>
            </a:r>
          </a:p>
          <a:p>
            <a:endParaRPr lang="en-GB" dirty="0" smtClean="0">
              <a:solidFill>
                <a:srgbClr val="FFFF00"/>
              </a:solidFill>
            </a:endParaRPr>
          </a:p>
          <a:p>
            <a:r>
              <a:rPr lang="en-GB" dirty="0" smtClean="0">
                <a:solidFill>
                  <a:srgbClr val="FFFF00"/>
                </a:solidFill>
              </a:rPr>
              <a:t>F. </a:t>
            </a:r>
            <a:r>
              <a:rPr lang="en-GB" dirty="0" err="1" smtClean="0">
                <a:solidFill>
                  <a:srgbClr val="FFFF00"/>
                </a:solidFill>
              </a:rPr>
              <a:t>Tartarelli</a:t>
            </a:r>
            <a:r>
              <a:rPr lang="en-GB" dirty="0" smtClean="0">
                <a:solidFill>
                  <a:srgbClr val="FFFF00"/>
                </a:solidFill>
              </a:rPr>
              <a:t>: </a:t>
            </a:r>
            <a:r>
              <a:rPr lang="en-GB" dirty="0" err="1" smtClean="0">
                <a:solidFill>
                  <a:srgbClr val="FFFF00"/>
                </a:solidFill>
              </a:rPr>
              <a:t>coordinatore</a:t>
            </a:r>
            <a:r>
              <a:rPr lang="en-GB" dirty="0" smtClean="0">
                <a:solidFill>
                  <a:srgbClr val="FFFF00"/>
                </a:solidFill>
              </a:rPr>
              <a:t> </a:t>
            </a:r>
            <a:r>
              <a:rPr lang="en-GB" dirty="0" err="1" smtClean="0">
                <a:solidFill>
                  <a:srgbClr val="FFFF00"/>
                </a:solidFill>
              </a:rPr>
              <a:t>LAr</a:t>
            </a:r>
            <a:r>
              <a:rPr lang="en-GB" dirty="0" smtClean="0">
                <a:solidFill>
                  <a:srgbClr val="FFFF00"/>
                </a:solidFill>
              </a:rPr>
              <a:t> Italia 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F8F8F8">
                    <a:shade val="50000"/>
                  </a:srgbClr>
                </a:solidFill>
              </a:rPr>
              <a:t>F. Tartarelli</a:t>
            </a:r>
            <a:endParaRPr lang="en-US" dirty="0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8F8F8">
                    <a:shade val="50000"/>
                  </a:srgbClr>
                </a:solidFill>
              </a:rPr>
              <a:t>Cds, 9/Jul/2015</a:t>
            </a:r>
            <a:endParaRPr lang="en-US" dirty="0">
              <a:solidFill>
                <a:srgbClr val="F8F8F8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F8F8F8">
                    <a:shade val="50000"/>
                  </a:srgbClr>
                </a:solidFill>
              </a:rPr>
              <a:pPr/>
              <a:t>45</a:t>
            </a:fld>
            <a:endParaRPr lang="en-US">
              <a:solidFill>
                <a:srgbClr val="F8F8F8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7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Analisi</a:t>
            </a:r>
            <a:r>
              <a:rPr lang="en-GB" dirty="0" smtClean="0"/>
              <a:t> run I </a:t>
            </a:r>
            <a:r>
              <a:rPr lang="en-GB" dirty="0" err="1" smtClean="0"/>
              <a:t>ancora</a:t>
            </a:r>
            <a:r>
              <a:rPr lang="en-GB" dirty="0" smtClean="0"/>
              <a:t> in </a:t>
            </a:r>
            <a:r>
              <a:rPr lang="en-GB" dirty="0" err="1" smtClean="0"/>
              <a:t>corso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FF00"/>
                </a:solidFill>
              </a:rPr>
              <a:t>“Search </a:t>
            </a:r>
            <a:r>
              <a:rPr lang="en-GB" dirty="0">
                <a:solidFill>
                  <a:srgbClr val="FFFF00"/>
                </a:solidFill>
              </a:rPr>
              <a:t>for a high-mass Higgs boson decaying to W boson pairs in pp collisions at </a:t>
            </a:r>
            <a:r>
              <a:rPr lang="en-GB" dirty="0" smtClean="0">
                <a:solidFill>
                  <a:srgbClr val="FFFF00"/>
                </a:solidFill>
              </a:rPr>
              <a:t>√</a:t>
            </a:r>
            <a:r>
              <a:rPr lang="en-GB" dirty="0">
                <a:solidFill>
                  <a:srgbClr val="FFFF00"/>
                </a:solidFill>
              </a:rPr>
              <a:t>s</a:t>
            </a:r>
            <a:r>
              <a:rPr lang="en-GB" dirty="0" smtClean="0">
                <a:solidFill>
                  <a:srgbClr val="FFFF00"/>
                </a:solidFill>
              </a:rPr>
              <a:t>=8 </a:t>
            </a:r>
            <a:r>
              <a:rPr lang="en-GB" dirty="0" err="1">
                <a:solidFill>
                  <a:srgbClr val="FFFF00"/>
                </a:solidFill>
              </a:rPr>
              <a:t>TeV</a:t>
            </a:r>
            <a:r>
              <a:rPr lang="en-GB" dirty="0">
                <a:solidFill>
                  <a:srgbClr val="FFFF00"/>
                </a:solidFill>
              </a:rPr>
              <a:t> </a:t>
            </a:r>
            <a:r>
              <a:rPr lang="en-GB" dirty="0" smtClean="0">
                <a:solidFill>
                  <a:srgbClr val="FFFF00"/>
                </a:solidFill>
              </a:rPr>
              <a:t>with </a:t>
            </a:r>
            <a:r>
              <a:rPr lang="en-GB" dirty="0">
                <a:solidFill>
                  <a:srgbClr val="FFFF00"/>
                </a:solidFill>
              </a:rPr>
              <a:t>the ATLAS </a:t>
            </a:r>
            <a:r>
              <a:rPr lang="en-GB" dirty="0" smtClean="0">
                <a:solidFill>
                  <a:srgbClr val="FFFF00"/>
                </a:solidFill>
              </a:rPr>
              <a:t>detector”</a:t>
            </a:r>
          </a:p>
          <a:p>
            <a:pPr lvl="1"/>
            <a:r>
              <a:rPr lang="en-GB" dirty="0"/>
              <a:t>L. </a:t>
            </a:r>
            <a:r>
              <a:rPr lang="en-GB" dirty="0" err="1"/>
              <a:t>Mandelli</a:t>
            </a:r>
            <a:r>
              <a:rPr lang="en-GB" dirty="0"/>
              <a:t>, chair </a:t>
            </a:r>
            <a:r>
              <a:rPr lang="en-GB" dirty="0" err="1"/>
              <a:t>dell’Editorial</a:t>
            </a:r>
            <a:r>
              <a:rPr lang="en-GB" dirty="0"/>
              <a:t> </a:t>
            </a:r>
            <a:r>
              <a:rPr lang="en-GB" dirty="0" smtClean="0"/>
              <a:t>Board</a:t>
            </a:r>
          </a:p>
          <a:p>
            <a:r>
              <a:rPr lang="it-IT" dirty="0" smtClean="0">
                <a:solidFill>
                  <a:srgbClr val="FFFF00"/>
                </a:solidFill>
              </a:rPr>
              <a:t>Standard Model 2</a:t>
            </a:r>
            <a:r>
              <a:rPr lang="it-IT" dirty="0" smtClean="0">
                <a:solidFill>
                  <a:srgbClr val="FFFF00"/>
                </a:solidFill>
                <a:latin typeface="Symbol" panose="05050102010706020507" pitchFamily="18" charset="2"/>
              </a:rPr>
              <a:t>g</a:t>
            </a:r>
            <a:r>
              <a:rPr lang="it-IT" dirty="0" smtClean="0">
                <a:solidFill>
                  <a:srgbClr val="FFFF00"/>
                </a:solidFill>
              </a:rPr>
              <a:t>+jets</a:t>
            </a:r>
          </a:p>
          <a:p>
            <a:pPr lvl="1"/>
            <a:r>
              <a:rPr lang="it-IT" dirty="0" smtClean="0"/>
              <a:t>M. Fanti</a:t>
            </a:r>
          </a:p>
          <a:p>
            <a:r>
              <a:rPr lang="en-GB" dirty="0" smtClean="0">
                <a:solidFill>
                  <a:srgbClr val="FFFF00"/>
                </a:solidFill>
              </a:rPr>
              <a:t>“Search </a:t>
            </a:r>
            <a:r>
              <a:rPr lang="en-GB" dirty="0">
                <a:solidFill>
                  <a:srgbClr val="FFFF00"/>
                </a:solidFill>
              </a:rPr>
              <a:t>for a pair produced scalar top decaying in final states with two tau leptons and missing transverse </a:t>
            </a:r>
            <a:r>
              <a:rPr lang="en-GB" dirty="0" smtClean="0">
                <a:solidFill>
                  <a:srgbClr val="FFFF00"/>
                </a:solidFill>
              </a:rPr>
              <a:t>momentum”</a:t>
            </a:r>
            <a:endParaRPr lang="it-IT" dirty="0" smtClean="0">
              <a:solidFill>
                <a:srgbClr val="FFFF00"/>
              </a:solidFill>
            </a:endParaRPr>
          </a:p>
          <a:p>
            <a:pPr lvl="1"/>
            <a:r>
              <a:rPr lang="it-IT" dirty="0" smtClean="0"/>
              <a:t>Contact editor: T. Lari</a:t>
            </a:r>
          </a:p>
          <a:p>
            <a:endParaRPr lang="it-IT" dirty="0" smtClean="0"/>
          </a:p>
          <a:p>
            <a:endParaRPr lang="en-GB" dirty="0" smtClean="0"/>
          </a:p>
          <a:p>
            <a:pPr lvl="1"/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 Tartarelli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Cds, 9/Jul/2015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31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RUN 2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RUN 2 </a:t>
            </a:r>
            <a:r>
              <a:rPr lang="it-IT" dirty="0" smtClean="0"/>
              <a:t>e’ appena iniziato con collisioni pp a </a:t>
            </a:r>
            <a:r>
              <a:rPr lang="it-IT" dirty="0"/>
              <a:t>√s=13 TeV </a:t>
            </a:r>
            <a:r>
              <a:rPr lang="it-IT" dirty="0" smtClean="0"/>
              <a:t>(Giugno </a:t>
            </a:r>
            <a:r>
              <a:rPr lang="it-IT" dirty="0"/>
              <a:t>2015</a:t>
            </a:r>
            <a:r>
              <a:rPr lang="it-IT" dirty="0" smtClean="0"/>
              <a:t>)</a:t>
            </a:r>
          </a:p>
          <a:p>
            <a:endParaRPr lang="it-IT" dirty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 Tartarelli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Cds, 9/Jul/2015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200" y="1295400"/>
            <a:ext cx="7200000" cy="15151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200" y="2957962"/>
            <a:ext cx="7200000" cy="351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65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05200"/>
            <a:ext cx="5861400" cy="2916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ATLAS IBL</a:t>
            </a:r>
            <a:endParaRPr lang="en-US" dirty="0"/>
          </a:p>
        </p:txBody>
      </p:sp>
      <p:sp>
        <p:nvSpPr>
          <p:cNvPr id="16" name="ZoneTexte 11"/>
          <p:cNvSpPr txBox="1"/>
          <p:nvPr/>
        </p:nvSpPr>
        <p:spPr>
          <a:xfrm>
            <a:off x="228600" y="1219200"/>
            <a:ext cx="527099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u="sng" dirty="0" smtClean="0">
                <a:solidFill>
                  <a:srgbClr val="006633"/>
                </a:solidFill>
                <a:latin typeface="Arial"/>
                <a:ea typeface="ＭＳ Ｐゴシック" charset="0"/>
                <a:cs typeface="Arial"/>
              </a:rPr>
              <a:t>The ATLAS </a:t>
            </a:r>
            <a:r>
              <a:rPr lang="en-US" sz="2000" b="1" u="sng" dirty="0" err="1" smtClean="0">
                <a:solidFill>
                  <a:srgbClr val="006633"/>
                </a:solidFill>
                <a:latin typeface="Arial"/>
                <a:ea typeface="ＭＳ Ｐゴシック" charset="0"/>
                <a:cs typeface="Arial"/>
              </a:rPr>
              <a:t>Insertable</a:t>
            </a:r>
            <a:r>
              <a:rPr lang="en-US" sz="2000" b="1" u="sng" dirty="0" smtClean="0">
                <a:solidFill>
                  <a:srgbClr val="006633"/>
                </a:solidFill>
                <a:latin typeface="Arial"/>
                <a:ea typeface="ＭＳ Ｐゴシック" charset="0"/>
                <a:cs typeface="Arial"/>
              </a:rPr>
              <a:t> B-Layer: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US" sz="2000" dirty="0" smtClean="0">
                <a:solidFill>
                  <a:srgbClr val="006633"/>
                </a:solidFill>
                <a:latin typeface="Arial"/>
                <a:ea typeface="ＭＳ Ｐゴシック" charset="0"/>
                <a:cs typeface="Arial"/>
              </a:rPr>
              <a:t>4</a:t>
            </a:r>
            <a:r>
              <a:rPr lang="en-US" sz="2000" baseline="30000" dirty="0" smtClean="0">
                <a:solidFill>
                  <a:srgbClr val="006633"/>
                </a:solidFill>
                <a:latin typeface="Arial"/>
                <a:ea typeface="ＭＳ Ｐゴシック" charset="0"/>
                <a:cs typeface="Arial"/>
              </a:rPr>
              <a:t>th</a:t>
            </a:r>
            <a:r>
              <a:rPr lang="en-US" sz="2000" dirty="0" smtClean="0">
                <a:solidFill>
                  <a:srgbClr val="006633"/>
                </a:solidFill>
                <a:latin typeface="Arial"/>
                <a:ea typeface="ＭＳ Ｐゴシック" charset="0"/>
                <a:cs typeface="Arial"/>
              </a:rPr>
              <a:t> Pix. layer (instead of b-layer repl.)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US" sz="2000" dirty="0" smtClean="0">
                <a:solidFill>
                  <a:srgbClr val="006633"/>
                </a:solidFill>
                <a:latin typeface="Arial"/>
                <a:ea typeface="ＭＳ Ｐゴシック" charset="0"/>
                <a:cs typeface="Arial"/>
              </a:rPr>
              <a:t> Closer interaction point (5.05 </a:t>
            </a:r>
            <a:r>
              <a:rPr lang="en-US" sz="2000" dirty="0" smtClean="0">
                <a:solidFill>
                  <a:srgbClr val="006633"/>
                </a:solidFill>
                <a:latin typeface="Arial"/>
                <a:ea typeface="ＭＳ Ｐゴシック" charset="0"/>
                <a:cs typeface="Arial"/>
                <a:sym typeface="Wingdings" pitchFamily="2" charset="2"/>
              </a:rPr>
              <a:t> 3.27cm)</a:t>
            </a:r>
            <a:r>
              <a:rPr lang="en-US" sz="2000" dirty="0" smtClean="0">
                <a:solidFill>
                  <a:srgbClr val="006633"/>
                </a:solidFill>
                <a:latin typeface="Arial"/>
                <a:ea typeface="ＭＳ Ｐゴシック" charset="0"/>
                <a:cs typeface="Arial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de-DE" sz="2000" dirty="0" smtClean="0">
                <a:solidFill>
                  <a:srgbClr val="006633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2000" dirty="0" smtClean="0">
                <a:solidFill>
                  <a:srgbClr val="006633"/>
                </a:solidFill>
                <a:latin typeface="Arial"/>
                <a:ea typeface="ＭＳ Ｐゴシック" charset="0"/>
                <a:cs typeface="Arial"/>
              </a:rPr>
              <a:t>Smaller pixels (50 x 250 μm2)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US" sz="2000" dirty="0" smtClean="0">
                <a:solidFill>
                  <a:srgbClr val="006633"/>
                </a:solidFill>
                <a:latin typeface="Arial"/>
                <a:ea typeface="ＭＳ Ｐゴシック" charset="0"/>
                <a:cs typeface="Arial"/>
              </a:rPr>
              <a:t> Better sensors, better R/O chip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US" sz="2000" dirty="0" smtClean="0">
                <a:solidFill>
                  <a:srgbClr val="006633"/>
                </a:solidFill>
                <a:latin typeface="Arial"/>
                <a:ea typeface="ＭＳ Ｐゴシック" charset="0"/>
                <a:cs typeface="Arial"/>
              </a:rPr>
              <a:t> Significantly reduced X0/Layer</a:t>
            </a:r>
          </a:p>
        </p:txBody>
      </p:sp>
      <p:pic>
        <p:nvPicPr>
          <p:cNvPr id="17" name="Picture 16" descr="Screen Shot 2014-08-20 at 17.53.3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9584" y="3810000"/>
            <a:ext cx="3094416" cy="3048000"/>
          </a:xfrm>
          <a:prstGeom prst="rect">
            <a:avLst/>
          </a:prstGeom>
        </p:spPr>
      </p:pic>
      <p:pic>
        <p:nvPicPr>
          <p:cNvPr id="8" name="Picture 7" descr="Screen Shot 2014-05-16 at 09.45.1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6816" y="277813"/>
            <a:ext cx="3761510" cy="2520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BF2CBB-2AA2-0244-AAEA-8361790842E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93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448"/>
            <a:ext cx="8229600" cy="703262"/>
          </a:xfrm>
        </p:spPr>
        <p:txBody>
          <a:bodyPr/>
          <a:lstStyle/>
          <a:p>
            <a:r>
              <a:rPr lang="en-US" dirty="0" smtClean="0"/>
              <a:t>IBL new technologies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99" y="731837"/>
            <a:ext cx="8632686" cy="5937523"/>
          </a:xfrm>
        </p:spPr>
        <p:txBody>
          <a:bodyPr>
            <a:noAutofit/>
          </a:bodyPr>
          <a:lstStyle/>
          <a:p>
            <a:endParaRPr lang="en-US" sz="2000" dirty="0" smtClean="0"/>
          </a:p>
          <a:p>
            <a:r>
              <a:rPr lang="en-US" sz="2000" dirty="0" smtClean="0"/>
              <a:t>For the IBL we have developed several new technologies to match the requirements for the IBL:</a:t>
            </a:r>
          </a:p>
          <a:p>
            <a:r>
              <a:rPr lang="en-US" sz="2000" b="1" dirty="0" smtClean="0"/>
              <a:t>New Sensors at smaller radius</a:t>
            </a:r>
            <a:r>
              <a:rPr lang="en-US" sz="2000" dirty="0" smtClean="0"/>
              <a:t>:</a:t>
            </a:r>
          </a:p>
          <a:p>
            <a:pPr lvl="1"/>
            <a:r>
              <a:rPr lang="en-US" sz="1600" dirty="0" smtClean="0"/>
              <a:t>Radiation hard 5x10</a:t>
            </a:r>
            <a:r>
              <a:rPr lang="en-US" sz="1600" baseline="30000" dirty="0" smtClean="0"/>
              <a:t>15</a:t>
            </a:r>
            <a:r>
              <a:rPr lang="en-US" sz="1600" dirty="0" smtClean="0"/>
              <a:t> n</a:t>
            </a:r>
            <a:r>
              <a:rPr lang="en-US" sz="1600" baseline="-25000" dirty="0" smtClean="0"/>
              <a:t>eq</a:t>
            </a:r>
            <a:r>
              <a:rPr lang="en-US" sz="1600" dirty="0" smtClean="0"/>
              <a:t>/cm</a:t>
            </a:r>
            <a:r>
              <a:rPr lang="en-US" sz="1600" baseline="30000" dirty="0" smtClean="0"/>
              <a:t>2</a:t>
            </a:r>
          </a:p>
          <a:p>
            <a:pPr lvl="1"/>
            <a:r>
              <a:rPr lang="en-US" sz="1600" dirty="0" smtClean="0"/>
              <a:t>Geometrical acceptance &gt;97%, Efficiency after irradiation &gt;97%</a:t>
            </a:r>
            <a:endParaRPr lang="en-US" sz="1600" baseline="30000" dirty="0" smtClean="0"/>
          </a:p>
          <a:p>
            <a:pPr lvl="1"/>
            <a:r>
              <a:rPr lang="en-US" sz="1600" dirty="0" smtClean="0"/>
              <a:t>Developed slim-edge planar and 3D silicon sensors</a:t>
            </a:r>
          </a:p>
          <a:p>
            <a:r>
              <a:rPr lang="en-US" sz="2000" b="1" dirty="0" smtClean="0"/>
              <a:t>New Front-end readout ASIC: FEI4 in IBM 130nm process</a:t>
            </a:r>
          </a:p>
          <a:p>
            <a:pPr lvl="1"/>
            <a:r>
              <a:rPr lang="en-US" sz="1600" dirty="0" smtClean="0"/>
              <a:t>Improved data buffering/transfer architecture for higher hit-rate capability and eliminate readout inefficiency at higher luminosity and reduced radius.</a:t>
            </a:r>
          </a:p>
          <a:p>
            <a:pPr lvl="1"/>
            <a:r>
              <a:rPr lang="en-US" sz="1600" dirty="0" smtClean="0"/>
              <a:t>Larger size (~4cm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) for cost reduction and larger active area/physical size (FEI3:74% to FEI4:90%).</a:t>
            </a:r>
          </a:p>
          <a:p>
            <a:pPr lvl="1"/>
            <a:r>
              <a:rPr lang="en-US" sz="1600" dirty="0" smtClean="0"/>
              <a:t>Thinned to 150 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/>
              <a:t>m and solder bump-bonded to sensor</a:t>
            </a:r>
          </a:p>
          <a:p>
            <a:r>
              <a:rPr lang="en-US" sz="2000" b="1" dirty="0" smtClean="0"/>
              <a:t>New support structures and cooling</a:t>
            </a:r>
          </a:p>
          <a:p>
            <a:pPr lvl="1"/>
            <a:r>
              <a:rPr lang="en-US" sz="1600" dirty="0" smtClean="0"/>
              <a:t>Reduce X0/Layer from ~3% to 1.9% including all supports</a:t>
            </a:r>
          </a:p>
          <a:p>
            <a:pPr lvl="1"/>
            <a:r>
              <a:rPr lang="en-US" sz="1600" dirty="0" smtClean="0"/>
              <a:t>Cooled with CO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at </a:t>
            </a:r>
            <a:r>
              <a:rPr lang="en-US" sz="1600" dirty="0" err="1" smtClean="0"/>
              <a:t>T</a:t>
            </a:r>
            <a:r>
              <a:rPr lang="en-US" sz="1400" dirty="0" err="1" smtClean="0"/>
              <a:t>coolant</a:t>
            </a:r>
            <a:r>
              <a:rPr lang="en-US" sz="1600" dirty="0" smtClean="0"/>
              <a:t> = - 40C</a:t>
            </a:r>
          </a:p>
          <a:p>
            <a:r>
              <a:rPr lang="en-US" sz="2000" b="1" dirty="0" smtClean="0"/>
              <a:t>New readout system with higher bandwidth and processing power</a:t>
            </a:r>
            <a:r>
              <a:rPr lang="en-US" b="1" dirty="0" smtClean="0"/>
              <a:t>  </a:t>
            </a:r>
          </a:p>
          <a:p>
            <a:pPr lvl="1"/>
            <a:endParaRPr lang="en-US" sz="20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BF2CBB-2AA2-0244-AAEA-8361790842E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30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59" r="-9969"/>
          <a:stretch/>
        </p:blipFill>
        <p:spPr>
          <a:xfrm>
            <a:off x="-18510" y="0"/>
            <a:ext cx="10396521" cy="6858000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F. Tartarelli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altLang="en-US" smtClean="0">
                <a:solidFill>
                  <a:srgbClr val="000000"/>
                </a:solidFill>
              </a:rPr>
              <a:t>Cds, 9/Jul/2015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BF2CBB-2AA2-0244-AAEA-8361790842E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76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chnic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ntegrale">
  <a:themeElements>
    <a:clrScheme name="Integrale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Integrale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e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125000"/>
              </a:schemeClr>
              <a:schemeClr val="phClr">
                <a:tint val="92000"/>
                <a:shade val="70000"/>
                <a:satMod val="110000"/>
              </a:schemeClr>
            </a:duotone>
          </a:blip>
          <a:tile tx="0" ty="0" sx="22000" sy="2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E736489A-00C3-4E0A-AAA8-D4D3127BA5B3}"/>
    </a:ext>
  </a:extLst>
</a:theme>
</file>

<file path=ppt/theme/theme3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13601</TotalTime>
  <Words>3209</Words>
  <Application>Microsoft Office PowerPoint</Application>
  <PresentationFormat>On-screen Show (4:3)</PresentationFormat>
  <Paragraphs>500</Paragraphs>
  <Slides>45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45</vt:i4>
      </vt:variant>
    </vt:vector>
  </HeadingPairs>
  <TitlesOfParts>
    <vt:vector size="74" baseType="lpstr">
      <vt:lpstr>MS PGothic</vt:lpstr>
      <vt:lpstr>MS PGothic</vt:lpstr>
      <vt:lpstr>Arial</vt:lpstr>
      <vt:lpstr>Calibri</vt:lpstr>
      <vt:lpstr>Candara</vt:lpstr>
      <vt:lpstr>CG Omega</vt:lpstr>
      <vt:lpstr>Garamond</vt:lpstr>
      <vt:lpstr>Gill Sans</vt:lpstr>
      <vt:lpstr>Palatino Linotype</vt:lpstr>
      <vt:lpstr>Symbol</vt:lpstr>
      <vt:lpstr>Tahoma</vt:lpstr>
      <vt:lpstr>Times New Roman</vt:lpstr>
      <vt:lpstr>Tw Cen MT</vt:lpstr>
      <vt:lpstr>Tw Cen MT Condensed</vt:lpstr>
      <vt:lpstr>Verdana</vt:lpstr>
      <vt:lpstr>Wingdings</vt:lpstr>
      <vt:lpstr>Wingdings 2</vt:lpstr>
      <vt:lpstr>Wingdings 3</vt:lpstr>
      <vt:lpstr>Technic</vt:lpstr>
      <vt:lpstr>Integrale</vt:lpstr>
      <vt:lpstr>Edge</vt:lpstr>
      <vt:lpstr>Diseño predeterminado</vt:lpstr>
      <vt:lpstr>1_Edge</vt:lpstr>
      <vt:lpstr>2_Edge</vt:lpstr>
      <vt:lpstr>3_Edge</vt:lpstr>
      <vt:lpstr>Office Theme</vt:lpstr>
      <vt:lpstr>Default Design</vt:lpstr>
      <vt:lpstr>1_Default Design</vt:lpstr>
      <vt:lpstr>1_Office Theme</vt:lpstr>
      <vt:lpstr>ATLAS</vt:lpstr>
      <vt:lpstr>RUN 1</vt:lpstr>
      <vt:lpstr>Articolo recenti con nostro coinvolgimento</vt:lpstr>
      <vt:lpstr>PowerPoint Presentation</vt:lpstr>
      <vt:lpstr>Analisi run I ancora in corso</vt:lpstr>
      <vt:lpstr>RUN 2</vt:lpstr>
      <vt:lpstr>The ATLAS IBL</vt:lpstr>
      <vt:lpstr>IBL new technologies</vt:lpstr>
      <vt:lpstr>PowerPoint Presentation</vt:lpstr>
      <vt:lpstr>Liquid Argon calorimeter</vt:lpstr>
      <vt:lpstr>RUN 2 analysis</vt:lpstr>
      <vt:lpstr>Scalar top search</vt:lpstr>
      <vt:lpstr>Scalar top search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Calcolo</vt:lpstr>
      <vt:lpstr>ATLAS Upgrades</vt:lpstr>
      <vt:lpstr>Schedule LHC</vt:lpstr>
      <vt:lpstr>Fase I</vt:lpstr>
      <vt:lpstr>Lar Phase I upgrade</vt:lpstr>
      <vt:lpstr>PowerPoint Presentation</vt:lpstr>
      <vt:lpstr>PowerPoint Presentation</vt:lpstr>
      <vt:lpstr>Power section LTDB</vt:lpstr>
      <vt:lpstr>PowerPoint Presentation</vt:lpstr>
      <vt:lpstr>AmchipS SUBMISSIONS</vt:lpstr>
      <vt:lpstr>AMCHIP06 testing</vt:lpstr>
      <vt:lpstr>Fase 2</vt:lpstr>
      <vt:lpstr>ITK</vt:lpstr>
      <vt:lpstr>ITK - Tracker performance</vt:lpstr>
      <vt:lpstr>ATLAS ITK pixels</vt:lpstr>
      <vt:lpstr>ITK</vt:lpstr>
      <vt:lpstr> Indium bonding @Selex </vt:lpstr>
      <vt:lpstr>ATLAS upgrade</vt:lpstr>
      <vt:lpstr>Next steps</vt:lpstr>
      <vt:lpstr>Lar Fase 2</vt:lpstr>
      <vt:lpstr>Lar Fase 2</vt:lpstr>
      <vt:lpstr>Amchip07 for phase II</vt:lpstr>
      <vt:lpstr>Responsabilita’ (ATLAS)</vt:lpstr>
      <vt:lpstr>Responsabilita’ (ATLAS Italia)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Photons</dc:title>
  <dc:creator>tarta</dc:creator>
  <cp:lastModifiedBy>tarta</cp:lastModifiedBy>
  <cp:revision>517</cp:revision>
  <dcterms:created xsi:type="dcterms:W3CDTF">2006-08-16T00:00:00Z</dcterms:created>
  <dcterms:modified xsi:type="dcterms:W3CDTF">2015-07-09T07:22:49Z</dcterms:modified>
</cp:coreProperties>
</file>