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2"/>
  </p:notesMasterIdLst>
  <p:handoutMasterIdLst>
    <p:handoutMasterId r:id="rId43"/>
  </p:handoutMasterIdLst>
  <p:sldIdLst>
    <p:sldId id="855" r:id="rId2"/>
    <p:sldId id="887" r:id="rId3"/>
    <p:sldId id="828" r:id="rId4"/>
    <p:sldId id="800" r:id="rId5"/>
    <p:sldId id="837" r:id="rId6"/>
    <p:sldId id="873" r:id="rId7"/>
    <p:sldId id="854" r:id="rId8"/>
    <p:sldId id="845" r:id="rId9"/>
    <p:sldId id="878" r:id="rId10"/>
    <p:sldId id="881" r:id="rId11"/>
    <p:sldId id="882" r:id="rId12"/>
    <p:sldId id="883" r:id="rId13"/>
    <p:sldId id="886" r:id="rId14"/>
    <p:sldId id="885" r:id="rId15"/>
    <p:sldId id="838" r:id="rId16"/>
    <p:sldId id="813" r:id="rId17"/>
    <p:sldId id="825" r:id="rId18"/>
    <p:sldId id="819" r:id="rId19"/>
    <p:sldId id="849" r:id="rId20"/>
    <p:sldId id="872" r:id="rId21"/>
    <p:sldId id="877" r:id="rId22"/>
    <p:sldId id="839" r:id="rId23"/>
    <p:sldId id="844" r:id="rId24"/>
    <p:sldId id="852" r:id="rId25"/>
    <p:sldId id="853" r:id="rId26"/>
    <p:sldId id="850" r:id="rId27"/>
    <p:sldId id="851" r:id="rId28"/>
    <p:sldId id="861" r:id="rId29"/>
    <p:sldId id="846" r:id="rId30"/>
    <p:sldId id="871" r:id="rId31"/>
    <p:sldId id="869" r:id="rId32"/>
    <p:sldId id="862" r:id="rId33"/>
    <p:sldId id="874" r:id="rId34"/>
    <p:sldId id="875" r:id="rId35"/>
    <p:sldId id="863" r:id="rId36"/>
    <p:sldId id="879" r:id="rId37"/>
    <p:sldId id="865" r:id="rId38"/>
    <p:sldId id="866" r:id="rId39"/>
    <p:sldId id="867" r:id="rId40"/>
    <p:sldId id="880" r:id="rId41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1CAE2D"/>
    <a:srgbClr val="00FFFF"/>
    <a:srgbClr val="00CC66"/>
    <a:srgbClr val="66FF66"/>
    <a:srgbClr val="ACFF8B"/>
    <a:srgbClr val="A3FFA3"/>
    <a:srgbClr val="C1FF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3590" autoAdjust="0"/>
  </p:normalViewPr>
  <p:slideViewPr>
    <p:cSldViewPr>
      <p:cViewPr>
        <p:scale>
          <a:sx n="90" d="100"/>
          <a:sy n="90" d="100"/>
        </p:scale>
        <p:origin x="-305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399332-4431-4429-9777-865B06EC758E}" type="datetimeFigureOut">
              <a:rPr lang="it-IT" smtClean="0"/>
              <a:pPr/>
              <a:t>22/06/15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2ED9D5-F5FC-4DF2-A653-1779E7C90EC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263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E18333-FA3E-4395-B820-8A2D9D9845AF}" type="datetimeFigureOut">
              <a:rPr lang="it-IT" smtClean="0"/>
              <a:pPr/>
              <a:t>22/06/15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4285F9-C1EB-4C27-A116-3424729E824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519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3C5E-ED4B-DE4B-BEC9-8F6C95FF6BAF}" type="slidenum">
              <a:rPr lang="fr-FR"/>
              <a:pPr/>
              <a:t>2</a:t>
            </a:fld>
            <a:endParaRPr lang="fr-FR"/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9876" name="Segnaposto piè di pagina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Marco Calviani for the n_TOF Collaboration</a:t>
            </a:r>
          </a:p>
        </p:txBody>
      </p:sp>
      <p:sp>
        <p:nvSpPr>
          <p:cNvPr id="7987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AA0A8-6FD4-469A-82B2-913B2ECAEA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08AC-DEDD-4925-9E93-5D4BEC791E22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68DC-1E1F-4BA1-9A27-8245E0D310BE}" type="slidenum">
              <a:rPr lang="it-IT" smtClean="0">
                <a:latin typeface="Arial" charset="0"/>
                <a:cs typeface="Arial" charset="0"/>
              </a:rPr>
              <a:pPr/>
              <a:t>25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8100" cy="38385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3219"/>
            <a:ext cx="5209440" cy="460735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C1A78-4B92-4B73-B5F9-60A168756DCD}" type="slidenum">
              <a:rPr lang="en-US"/>
              <a:pPr/>
              <a:t>40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44575" y="788988"/>
            <a:ext cx="5049838" cy="37877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007" y="4893424"/>
            <a:ext cx="5214371" cy="457892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000">
                <a:solidFill>
                  <a:srgbClr val="A31C08"/>
                </a:solidFill>
                <a:latin typeface="Arial" charset="0"/>
                <a:ea typeface="ＭＳ Ｐゴシック" charset="-128"/>
              </a:rPr>
              <a:t>Low mass AGBs</a:t>
            </a:r>
            <a:r>
              <a:rPr lang="en-US" sz="3000">
                <a:latin typeface="Arial" charset="0"/>
                <a:ea typeface="ＭＳ Ｐゴシック" charset="-128"/>
              </a:rPr>
              <a:t>                    </a:t>
            </a:r>
            <a:r>
              <a:rPr lang="en-US" sz="3000">
                <a:solidFill>
                  <a:srgbClr val="006600"/>
                </a:solidFill>
                <a:latin typeface="Arial" charset="0"/>
                <a:ea typeface="ＭＳ Ｐゴシック" charset="-128"/>
              </a:rPr>
              <a:t>Intermediate mass AGBs</a:t>
            </a:r>
            <a:endParaRPr lang="en-US" sz="3000">
              <a:latin typeface="Lucida Grande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  Lower temperature   ~4.5 M</a:t>
            </a:r>
            <a:r>
              <a:rPr lang="en-US" sz="3000" baseline="-25000">
                <a:latin typeface="Lucida Grande" charset="0"/>
                <a:ea typeface="ＭＳ Ｐゴシック" charset="-128"/>
                <a:sym typeface="Wingdings" charset="2"/>
              </a:rPr>
              <a:t></a:t>
            </a:r>
            <a:r>
              <a:rPr lang="en-US" sz="3000">
                <a:latin typeface="Arial" charset="0"/>
                <a:ea typeface="ＭＳ Ｐゴシック" charset="-128"/>
              </a:rPr>
              <a:t>      Higher temperature</a:t>
            </a: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Larger intershell mass                Smaller intershell mass </a:t>
            </a:r>
          </a:p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Motivazioni </a:t>
            </a:r>
            <a:r>
              <a:rPr lang="it-IT" dirty="0" err="1" smtClean="0"/>
              <a:t>Zr</a:t>
            </a:r>
            <a:r>
              <a:rPr lang="it-IT" dirty="0" smtClean="0"/>
              <a:t>, Mg</a:t>
            </a:r>
            <a:r>
              <a:rPr lang="it-IT" baseline="0" dirty="0" smtClean="0"/>
              <a:t> / Misure precedenti </a:t>
            </a:r>
            <a:r>
              <a:rPr lang="it-IT" baseline="0" dirty="0" err="1" smtClean="0"/>
              <a:t>Os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orela</a:t>
            </a:r>
            <a:r>
              <a:rPr lang="it-IT" baseline="0" dirty="0" smtClean="0"/>
              <a:t> ’80) / Proprietà nucleari (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radiative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strength</a:t>
            </a:r>
            <a:r>
              <a:rPr lang="it-IT" baseline="0" dirty="0" smtClean="0"/>
              <a:t>) / ISO 2919</a:t>
            </a:r>
            <a:endParaRPr lang="it-IT" dirty="0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0775-FC6D-485A-8258-8A5A8F886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giuseppe.tagliente@ba.infn.it</a:t>
            </a: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D11F6-EAB4-4F87-A69C-0F0F90EBBA71}" type="slidenum">
              <a:rPr lang="it-IT" smtClean="0">
                <a:latin typeface="Arial" charset="0"/>
                <a:cs typeface="Arial" charset="0"/>
              </a:rPr>
              <a:pPr/>
              <a:t>5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3D746-B8CB-4092-9D0B-15C876587FFF}" type="slidenum">
              <a:rPr lang="it-IT" smtClean="0">
                <a:latin typeface="Arial" charset="0"/>
                <a:cs typeface="Arial" charset="0"/>
              </a:rPr>
              <a:pPr/>
              <a:t>6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0162" cy="38338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3219"/>
            <a:ext cx="5206153" cy="460379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B585-D63B-4014-9B8D-95BE373F787B}" type="slidenum">
              <a:rPr lang="it-IT" smtClean="0">
                <a:latin typeface="Arial" charset="0"/>
                <a:cs typeface="Arial" charset="0"/>
              </a:rPr>
              <a:pPr/>
              <a:t>10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93400" y="-7242175"/>
            <a:ext cx="21388388" cy="16041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1224" cy="4603800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804763" indent="-309524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38098" indent="-247620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33337" indent="-247620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28576" indent="-247620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22CFAD-7B15-2B42-93DC-A7B82B898727}" type="slidenum">
              <a:rPr lang="fr-FR" sz="1300">
                <a:latin typeface="Times New Roman" charset="0"/>
              </a:rPr>
              <a:pPr/>
              <a:t>11</a:t>
            </a:fld>
            <a:endParaRPr lang="fr-FR" sz="1300">
              <a:latin typeface="Times New Roman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804763" indent="-309524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238098" indent="-247620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733337" indent="-247620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28576" indent="-247620"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22CFAD-7B15-2B42-93DC-A7B82B898727}" type="slidenum">
              <a:rPr lang="fr-FR" sz="1300">
                <a:latin typeface="Times New Roman" charset="0"/>
              </a:rPr>
              <a:pPr/>
              <a:t>12</a:t>
            </a:fld>
            <a:endParaRPr lang="fr-FR" sz="1300">
              <a:latin typeface="Times New Roman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FBAE4-351B-ED4E-9247-CF85C24EEB38}" type="slidenum">
              <a:rPr lang="fr-FR"/>
              <a:pPr/>
              <a:t>13</a:t>
            </a:fld>
            <a:endParaRPr lang="fr-FR"/>
          </a:p>
        </p:txBody>
      </p:sp>
      <p:sp>
        <p:nvSpPr>
          <p:cNvPr id="220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9508-9208-46AD-A832-F11A34ACEB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6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wm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slide" Target="slide32.xml"/><Relationship Id="rId5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2" Type="http://schemas.openxmlformats.org/officeDocument/2006/relationships/slide" Target="slide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4.wmf"/><Relationship Id="rId9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hyperlink" Target="http://images.google.de/imgres?imgurl=www.br-online.de/wissen-bildung/thema/sonne/foto/redgiant.jpg&amp;imgrefurl=http://www.br-online.de/wissen-bildung/thema/sonne/riesen.shtml&amp;h=176&amp;w=132&amp;prev=/images?q=rote+riesen&amp;svnum=10&amp;hl=de&amp;lr=&amp;ie=UTF-8" TargetMode="External"/><Relationship Id="rId7" Type="http://schemas.openxmlformats.org/officeDocument/2006/relationships/image" Target="../media/image41.jpeg"/><Relationship Id="rId8" Type="http://schemas.openxmlformats.org/officeDocument/2006/relationships/oleObject" Target="../embeddings/oleObject4.bin"/><Relationship Id="rId9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wmf"/><Relationship Id="rId5" Type="http://schemas.openxmlformats.org/officeDocument/2006/relationships/slide" Target="slide16.xml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Relationship Id="rId3" Type="http://schemas.openxmlformats.org/officeDocument/2006/relationships/slide" Target="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Relationship Id="rId3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slide" Target="slide7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6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100" dirty="0" smtClean="0"/>
              <a:t>Recent results in Nuclear </a:t>
            </a:r>
            <a:r>
              <a:rPr lang="en-US" sz="3100" dirty="0"/>
              <a:t>Astrophysics @</a:t>
            </a:r>
            <a:r>
              <a:rPr lang="en-US" sz="3100" dirty="0" smtClean="0"/>
              <a:t> </a:t>
            </a:r>
            <a:r>
              <a:rPr lang="en-US" sz="3100" dirty="0" err="1"/>
              <a:t>n_TOF</a:t>
            </a:r>
            <a:r>
              <a:rPr lang="en-US" sz="3100" dirty="0"/>
              <a:t>, CERN</a:t>
            </a:r>
            <a:endParaRPr lang="it-IT" sz="3100" b="1" dirty="0" smtClean="0"/>
          </a:p>
        </p:txBody>
      </p:sp>
      <p:pic>
        <p:nvPicPr>
          <p:cNvPr id="7" name="Picture 1" descr="infn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905" y="2503256"/>
            <a:ext cx="1536559" cy="15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1"/>
          <p:cNvSpPr/>
          <p:nvPr/>
        </p:nvSpPr>
        <p:spPr>
          <a:xfrm>
            <a:off x="2500330" y="2850960"/>
            <a:ext cx="4572000" cy="1163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Tagliente Giuseppe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 err="1" smtClean="0"/>
              <a:t>Istituto</a:t>
            </a:r>
            <a:r>
              <a:rPr lang="en-US" b="1" i="1" dirty="0" smtClean="0"/>
              <a:t> </a:t>
            </a:r>
            <a:r>
              <a:rPr lang="en-US" b="1" i="1" dirty="0" err="1" smtClean="0"/>
              <a:t>Nazionale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Fisica</a:t>
            </a:r>
            <a:r>
              <a:rPr lang="en-US" b="1" i="1" dirty="0" smtClean="0"/>
              <a:t> </a:t>
            </a:r>
            <a:r>
              <a:rPr lang="en-US" b="1" i="1" dirty="0" err="1" smtClean="0"/>
              <a:t>Nucleare</a:t>
            </a:r>
            <a:r>
              <a:rPr lang="en-US" b="1" i="1" dirty="0" smtClean="0"/>
              <a:t>, </a:t>
            </a:r>
            <a:r>
              <a:rPr lang="en-US" b="1" i="1" dirty="0" err="1" smtClean="0"/>
              <a:t>Sez</a:t>
            </a:r>
            <a:r>
              <a:rPr lang="en-US" b="1" i="1" dirty="0" smtClean="0"/>
              <a:t>. di Bari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/>
              <a:t>(on behalf of the </a:t>
            </a:r>
            <a:r>
              <a:rPr lang="en-US" b="1" i="1" dirty="0" err="1"/>
              <a:t>n_TOF</a:t>
            </a:r>
            <a:r>
              <a:rPr lang="en-US" b="1" i="1" dirty="0"/>
              <a:t> collaboration)</a:t>
            </a:r>
            <a:endParaRPr lang="en-US" b="1" i="1" dirty="0" smtClean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9489"/>
            <a:ext cx="2209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799268"/>
            <a:ext cx="2232248" cy="20536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46449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6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a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052513"/>
            <a:ext cx="8066087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6011863" y="5013325"/>
            <a:ext cx="1366837" cy="1322388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727825" y="5853113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PS 20GeV</a:t>
            </a:r>
            <a:endParaRPr lang="fr-F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255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5651500" y="4941888"/>
            <a:ext cx="360363" cy="358775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5795963" y="5229225"/>
            <a:ext cx="173037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932363" y="5810250"/>
            <a:ext cx="1100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Linac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50 MeV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292725" y="4225925"/>
            <a:ext cx="111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Booster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1.4 GeV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132138" y="2133600"/>
            <a:ext cx="115252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56100" y="3213100"/>
            <a:ext cx="1655763" cy="2736850"/>
          </a:xfrm>
          <a:prstGeom prst="line">
            <a:avLst/>
          </a:prstGeom>
          <a:noFill/>
          <a:ln w="5715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627313" y="2565400"/>
            <a:ext cx="12239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Comic Sans MS" pitchFamily="66" charset="0"/>
              </a:rPr>
              <a:t>n_TOF 200m Tunnel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4140200" y="2924175"/>
            <a:ext cx="360363" cy="504825"/>
          </a:xfrm>
          <a:prstGeom prst="irregularSeal2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323850" y="4292600"/>
            <a:ext cx="3744913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187450" y="4221163"/>
            <a:ext cx="3743325" cy="1782762"/>
            <a:chOff x="1066" y="2341"/>
            <a:chExt cx="2358" cy="1123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1066" y="2341"/>
              <a:ext cx="2358" cy="1123"/>
              <a:chOff x="1882" y="2795"/>
              <a:chExt cx="2358" cy="1123"/>
            </a:xfrm>
          </p:grpSpPr>
          <p:sp>
            <p:nvSpPr>
              <p:cNvPr id="15436" name="Rectangle 66"/>
              <p:cNvSpPr>
                <a:spLocks noChangeArrowheads="1"/>
              </p:cNvSpPr>
              <p:nvPr/>
            </p:nvSpPr>
            <p:spPr bwMode="auto">
              <a:xfrm>
                <a:off x="1927" y="2795"/>
                <a:ext cx="2313" cy="108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2154" y="3022"/>
                <a:ext cx="1856" cy="681"/>
                <a:chOff x="567" y="2840"/>
                <a:chExt cx="1856" cy="681"/>
              </a:xfrm>
            </p:grpSpPr>
            <p:sp>
              <p:nvSpPr>
                <p:cNvPr id="15441" name="Rectangle 68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680" cy="681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2" name="Rectangle 69"/>
                <p:cNvSpPr>
                  <a:spLocks noChangeArrowheads="1"/>
                </p:cNvSpPr>
                <p:nvPr/>
              </p:nvSpPr>
              <p:spPr bwMode="auto">
                <a:xfrm rot="360000">
                  <a:off x="1383" y="3113"/>
                  <a:ext cx="408" cy="13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5" name="Group 70"/>
                <p:cNvGrpSpPr>
                  <a:grpSpLocks/>
                </p:cNvGrpSpPr>
                <p:nvPr/>
              </p:nvGrpSpPr>
              <p:grpSpPr bwMode="auto">
                <a:xfrm>
                  <a:off x="1879" y="3202"/>
                  <a:ext cx="544" cy="98"/>
                  <a:chOff x="1879" y="3202"/>
                  <a:chExt cx="544" cy="98"/>
                </a:xfrm>
              </p:grpSpPr>
              <p:sp>
                <p:nvSpPr>
                  <p:cNvPr id="15448" name="Rectangle 71"/>
                  <p:cNvSpPr>
                    <a:spLocks noChangeArrowheads="1"/>
                  </p:cNvSpPr>
                  <p:nvPr/>
                </p:nvSpPr>
                <p:spPr bwMode="auto">
                  <a:xfrm rot="360000">
                    <a:off x="1879" y="3202"/>
                    <a:ext cx="544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5449" name="Line 72"/>
                  <p:cNvSpPr>
                    <a:spLocks noChangeShapeType="1"/>
                  </p:cNvSpPr>
                  <p:nvPr/>
                </p:nvSpPr>
                <p:spPr bwMode="auto">
                  <a:xfrm rot="-180000" flipH="1" flipV="1">
                    <a:off x="1973" y="3225"/>
                    <a:ext cx="317" cy="4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15444" name="Rectangle 73"/>
                <p:cNvSpPr>
                  <a:spLocks noChangeArrowheads="1"/>
                </p:cNvSpPr>
                <p:nvPr/>
              </p:nvSpPr>
              <p:spPr bwMode="auto">
                <a:xfrm>
                  <a:off x="1066" y="3067"/>
                  <a:ext cx="45" cy="227"/>
                </a:xfrm>
                <a:prstGeom prst="rect">
                  <a:avLst/>
                </a:prstGeom>
                <a:solidFill>
                  <a:schemeClr val="bg1"/>
                </a:solidFill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5" name="Rectangle 74"/>
                <p:cNvSpPr>
                  <a:spLocks noChangeArrowheads="1"/>
                </p:cNvSpPr>
                <p:nvPr/>
              </p:nvSpPr>
              <p:spPr bwMode="auto">
                <a:xfrm>
                  <a:off x="567" y="3067"/>
                  <a:ext cx="499" cy="2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67" y="3294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7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657" y="3158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5438" name="Text Box 77"/>
              <p:cNvSpPr txBox="1">
                <a:spLocks noChangeArrowheads="1"/>
              </p:cNvSpPr>
              <p:nvPr/>
            </p:nvSpPr>
            <p:spPr bwMode="auto">
              <a:xfrm>
                <a:off x="3469" y="2795"/>
                <a:ext cx="771" cy="5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Proton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20GeV/c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7x10</a:t>
                </a:r>
                <a:r>
                  <a:rPr lang="es-ES" sz="1200" b="1" baseline="30000">
                    <a:solidFill>
                      <a:schemeClr val="accent2"/>
                    </a:solidFill>
                    <a:latin typeface="Comic Sans MS" pitchFamily="66" charset="0"/>
                  </a:rPr>
                  <a:t>12</a:t>
                </a: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 ppp</a:t>
                </a:r>
              </a:p>
            </p:txBody>
          </p:sp>
          <p:sp>
            <p:nvSpPr>
              <p:cNvPr id="15439" name="Text Box 78"/>
              <p:cNvSpPr txBox="1">
                <a:spLocks noChangeArrowheads="1"/>
              </p:cNvSpPr>
              <p:nvPr/>
            </p:nvSpPr>
            <p:spPr bwMode="auto">
              <a:xfrm>
                <a:off x="2653" y="2840"/>
                <a:ext cx="1043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latin typeface="Comic Sans MS" pitchFamily="66" charset="0"/>
                  </a:rPr>
                  <a:t>Pb Spallation Target</a:t>
                </a:r>
              </a:p>
            </p:txBody>
          </p:sp>
          <p:sp>
            <p:nvSpPr>
              <p:cNvPr id="15440" name="Text Box 79"/>
              <p:cNvSpPr txBox="1">
                <a:spLocks noChangeArrowheads="1"/>
              </p:cNvSpPr>
              <p:nvPr/>
            </p:nvSpPr>
            <p:spPr bwMode="auto">
              <a:xfrm>
                <a:off x="1882" y="3475"/>
                <a:ext cx="1134" cy="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Neutron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10</a:t>
                </a:r>
                <a:r>
                  <a:rPr lang="es-ES" sz="1600" b="1" baseline="30000">
                    <a:solidFill>
                      <a:srgbClr val="FF0000"/>
                    </a:solidFill>
                    <a:latin typeface="Comic Sans MS" pitchFamily="66" charset="0"/>
                  </a:rPr>
                  <a:t>o</a:t>
                </a: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 prod. angle</a:t>
                </a:r>
              </a:p>
            </p:txBody>
          </p:sp>
        </p:grpSp>
        <p:sp>
          <p:nvSpPr>
            <p:cNvPr id="15435" name="Line 80"/>
            <p:cNvSpPr>
              <a:spLocks noChangeShapeType="1"/>
            </p:cNvSpPr>
            <p:nvPr/>
          </p:nvSpPr>
          <p:spPr bwMode="auto">
            <a:xfrm flipH="1">
              <a:off x="1338" y="2795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684213" y="4005263"/>
            <a:ext cx="2016125" cy="936625"/>
            <a:chOff x="431" y="2523"/>
            <a:chExt cx="1270" cy="590"/>
          </a:xfrm>
        </p:grpSpPr>
        <p:sp>
          <p:nvSpPr>
            <p:cNvPr id="15429" name="Text Box 86"/>
            <p:cNvSpPr txBox="1">
              <a:spLocks noChangeArrowheads="1"/>
            </p:cNvSpPr>
            <p:nvPr/>
          </p:nvSpPr>
          <p:spPr bwMode="auto">
            <a:xfrm>
              <a:off x="431" y="2523"/>
              <a:ext cx="127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>
                  <a:solidFill>
                    <a:srgbClr val="FF0000"/>
                  </a:solidFill>
                  <a:latin typeface="Comic Sans MS" pitchFamily="66" charset="0"/>
                </a:rPr>
                <a:t>Sample</a:t>
              </a:r>
            </a:p>
          </p:txBody>
        </p:sp>
        <p:sp>
          <p:nvSpPr>
            <p:cNvPr id="15430" name="Line 87"/>
            <p:cNvSpPr>
              <a:spLocks noChangeShapeType="1"/>
            </p:cNvSpPr>
            <p:nvPr/>
          </p:nvSpPr>
          <p:spPr bwMode="auto">
            <a:xfrm>
              <a:off x="1383" y="2750"/>
              <a:ext cx="227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5427" name="Rectangle 88"/>
          <p:cNvSpPr>
            <a:spLocks noChangeArrowheads="1"/>
          </p:cNvSpPr>
          <p:nvPr/>
        </p:nvSpPr>
        <p:spPr bwMode="auto">
          <a:xfrm>
            <a:off x="755576" y="188640"/>
            <a:ext cx="7992888" cy="586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CERN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Facility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43808" y="6597352"/>
            <a:ext cx="4320480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71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7" grpId="1" animBg="1"/>
      <p:bldP spid="41988" grpId="0"/>
      <p:bldP spid="41988" grpId="1"/>
      <p:bldP spid="41990" grpId="0" animBg="1"/>
      <p:bldP spid="41990" grpId="1" animBg="1"/>
      <p:bldP spid="41991" grpId="0" animBg="1"/>
      <p:bldP spid="41992" grpId="0"/>
      <p:bldP spid="41992" grpId="1"/>
      <p:bldP spid="41993" grpId="0"/>
      <p:bldP spid="41993" grpId="1"/>
      <p:bldP spid="41994" grpId="0" animBg="1"/>
      <p:bldP spid="41995" grpId="0" animBg="1"/>
      <p:bldP spid="41996" grpId="0"/>
      <p:bldP spid="419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 descr="Granite"/>
          <p:cNvSpPr>
            <a:spLocks noChangeArrowheads="1"/>
          </p:cNvSpPr>
          <p:nvPr/>
        </p:nvSpPr>
        <p:spPr bwMode="auto">
          <a:xfrm>
            <a:off x="1576388" y="4494113"/>
            <a:ext cx="280987" cy="9239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668" name="Line 5"/>
          <p:cNvSpPr>
            <a:spLocks noChangeShapeType="1"/>
          </p:cNvSpPr>
          <p:nvPr/>
        </p:nvSpPr>
        <p:spPr bwMode="auto">
          <a:xfrm>
            <a:off x="1981200" y="5733256"/>
            <a:ext cx="5715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Text Box 13"/>
          <p:cNvSpPr txBox="1">
            <a:spLocks noChangeArrowheads="1"/>
          </p:cNvSpPr>
          <p:nvPr/>
        </p:nvSpPr>
        <p:spPr bwMode="auto">
          <a:xfrm>
            <a:off x="3962400" y="5713313"/>
            <a:ext cx="71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Helvetica" charset="0"/>
              </a:rPr>
              <a:t>185 m</a:t>
            </a:r>
            <a:endParaRPr lang="en-US" sz="1400" i="1" dirty="0">
              <a:latin typeface="Helvetica" charset="0"/>
            </a:endParaRPr>
          </a:p>
        </p:txBody>
      </p:sp>
      <p:sp>
        <p:nvSpPr>
          <p:cNvPr id="241673" name="Line 14"/>
          <p:cNvSpPr>
            <a:spLocks noChangeShapeType="1"/>
          </p:cNvSpPr>
          <p:nvPr/>
        </p:nvSpPr>
        <p:spPr bwMode="auto">
          <a:xfrm>
            <a:off x="450850" y="4978301"/>
            <a:ext cx="10556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4" name="Rectangle 16" descr="Water droplets"/>
          <p:cNvSpPr>
            <a:spLocks noChangeArrowheads="1"/>
          </p:cNvSpPr>
          <p:nvPr/>
        </p:nvSpPr>
        <p:spPr bwMode="auto">
          <a:xfrm>
            <a:off x="1895475" y="4494113"/>
            <a:ext cx="85725" cy="9239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685" name="Text Box 16"/>
          <p:cNvSpPr txBox="1">
            <a:spLocks noChangeArrowheads="1"/>
          </p:cNvSpPr>
          <p:nvPr/>
        </p:nvSpPr>
        <p:spPr bwMode="auto">
          <a:xfrm>
            <a:off x="533400" y="4983063"/>
            <a:ext cx="933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Helvetica" charset="0"/>
              </a:rPr>
              <a:t>20 </a:t>
            </a:r>
            <a:r>
              <a:rPr lang="en-US" sz="1400" dirty="0" err="1" smtClean="0">
                <a:latin typeface="Helvetica" charset="0"/>
              </a:rPr>
              <a:t>GeV</a:t>
            </a:r>
            <a:r>
              <a:rPr lang="en-US" sz="1400" dirty="0" smtClean="0">
                <a:latin typeface="Helvetica" charset="0"/>
              </a:rPr>
              <a:t>/c </a:t>
            </a:r>
            <a:br>
              <a:rPr lang="en-US" sz="1400" dirty="0" smtClean="0">
                <a:latin typeface="Helvetica" charset="0"/>
              </a:rPr>
            </a:br>
            <a:r>
              <a:rPr lang="en-US" sz="1400" dirty="0" smtClean="0">
                <a:latin typeface="Helvetica" charset="0"/>
              </a:rPr>
              <a:t>protons</a:t>
            </a:r>
            <a:endParaRPr lang="en-US" sz="1400" dirty="0">
              <a:latin typeface="Helvetica" charset="0"/>
            </a:endParaRPr>
          </a:p>
        </p:txBody>
      </p:sp>
      <p:sp>
        <p:nvSpPr>
          <p:cNvPr id="33" name="Rectangle 16" descr="Water droplets"/>
          <p:cNvSpPr>
            <a:spLocks noChangeArrowheads="1"/>
          </p:cNvSpPr>
          <p:nvPr/>
        </p:nvSpPr>
        <p:spPr bwMode="auto">
          <a:xfrm>
            <a:off x="1560364" y="4411712"/>
            <a:ext cx="435893" cy="4571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51720" y="4725144"/>
            <a:ext cx="5644480" cy="432048"/>
            <a:chOff x="2051720" y="4725144"/>
            <a:chExt cx="5644480" cy="432048"/>
          </a:xfrm>
        </p:grpSpPr>
        <p:sp>
          <p:nvSpPr>
            <p:cNvPr id="241667" name="Rectangle 4"/>
            <p:cNvSpPr>
              <a:spLocks noChangeArrowheads="1"/>
            </p:cNvSpPr>
            <p:nvPr/>
          </p:nvSpPr>
          <p:spPr bwMode="auto">
            <a:xfrm>
              <a:off x="7624763" y="4725144"/>
              <a:ext cx="71437" cy="381000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6" name="Oval 18"/>
            <p:cNvSpPr>
              <a:spLocks noChangeArrowheads="1"/>
            </p:cNvSpPr>
            <p:nvPr/>
          </p:nvSpPr>
          <p:spPr bwMode="auto">
            <a:xfrm>
              <a:off x="4157663" y="4875113"/>
              <a:ext cx="109537" cy="119063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2F2F76"/>
                </a:gs>
              </a:gsLst>
              <a:path path="shape">
                <a:fillToRect l="50000" t="50000" r="50000" b="50000"/>
              </a:path>
            </a:gradFill>
            <a:ln w="31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7" name="Line 19"/>
            <p:cNvSpPr>
              <a:spLocks noChangeShapeType="1"/>
            </p:cNvSpPr>
            <p:nvPr/>
          </p:nvSpPr>
          <p:spPr bwMode="auto">
            <a:xfrm>
              <a:off x="4419600" y="4929088"/>
              <a:ext cx="304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2051720" y="5157192"/>
              <a:ext cx="5472608" cy="0"/>
            </a:xfrm>
            <a:prstGeom prst="line">
              <a:avLst/>
            </a:prstGeom>
            <a:noFill/>
            <a:ln w="28575" cap="sq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051720" y="4725144"/>
              <a:ext cx="5472608" cy="0"/>
            </a:xfrm>
            <a:prstGeom prst="line">
              <a:avLst/>
            </a:prstGeom>
            <a:noFill/>
            <a:ln w="28575" cap="sq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187624" y="5498068"/>
            <a:ext cx="973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Helvetica" charset="0"/>
              </a:rPr>
              <a:t>S</a:t>
            </a:r>
            <a:r>
              <a:rPr lang="en-US" sz="1400" dirty="0" smtClean="0">
                <a:latin typeface="Helvetica" charset="0"/>
              </a:rPr>
              <a:t>pallation</a:t>
            </a:r>
          </a:p>
          <a:p>
            <a:r>
              <a:rPr lang="en-US" sz="1400" dirty="0" smtClean="0">
                <a:latin typeface="Helvetica" charset="0"/>
              </a:rPr>
              <a:t>Target</a:t>
            </a:r>
            <a:endParaRPr lang="en-US" sz="1400" dirty="0">
              <a:latin typeface="Helvetica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380312" y="4005064"/>
            <a:ext cx="693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 smtClean="0">
                <a:latin typeface="Helvetica" charset="0"/>
              </a:rPr>
              <a:t>EAR1</a:t>
            </a:r>
            <a:endParaRPr lang="en-US" sz="1400" b="1" i="1" dirty="0">
              <a:latin typeface="Helvetica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43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EAR1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768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 descr="Granite"/>
          <p:cNvSpPr>
            <a:spLocks noChangeArrowheads="1"/>
          </p:cNvSpPr>
          <p:nvPr/>
        </p:nvSpPr>
        <p:spPr bwMode="auto">
          <a:xfrm>
            <a:off x="1576388" y="4494113"/>
            <a:ext cx="280987" cy="9239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668" name="Line 5"/>
          <p:cNvSpPr>
            <a:spLocks noChangeShapeType="1"/>
          </p:cNvSpPr>
          <p:nvPr/>
        </p:nvSpPr>
        <p:spPr bwMode="auto">
          <a:xfrm>
            <a:off x="1981200" y="5733256"/>
            <a:ext cx="5715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Text Box 13"/>
          <p:cNvSpPr txBox="1">
            <a:spLocks noChangeArrowheads="1"/>
          </p:cNvSpPr>
          <p:nvPr/>
        </p:nvSpPr>
        <p:spPr bwMode="auto">
          <a:xfrm>
            <a:off x="3962400" y="5713313"/>
            <a:ext cx="71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Helvetica" charset="0"/>
              </a:rPr>
              <a:t>185 m</a:t>
            </a:r>
            <a:endParaRPr lang="en-US" sz="1400" i="1" dirty="0">
              <a:latin typeface="Helvetica" charset="0"/>
            </a:endParaRPr>
          </a:p>
        </p:txBody>
      </p:sp>
      <p:sp>
        <p:nvSpPr>
          <p:cNvPr id="241673" name="Line 14"/>
          <p:cNvSpPr>
            <a:spLocks noChangeShapeType="1"/>
          </p:cNvSpPr>
          <p:nvPr/>
        </p:nvSpPr>
        <p:spPr bwMode="auto">
          <a:xfrm>
            <a:off x="450850" y="4978301"/>
            <a:ext cx="10556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4" name="Rectangle 16" descr="Water droplets"/>
          <p:cNvSpPr>
            <a:spLocks noChangeArrowheads="1"/>
          </p:cNvSpPr>
          <p:nvPr/>
        </p:nvSpPr>
        <p:spPr bwMode="auto">
          <a:xfrm>
            <a:off x="1895475" y="4494113"/>
            <a:ext cx="85725" cy="9239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685" name="Text Box 16"/>
          <p:cNvSpPr txBox="1">
            <a:spLocks noChangeArrowheads="1"/>
          </p:cNvSpPr>
          <p:nvPr/>
        </p:nvSpPr>
        <p:spPr bwMode="auto">
          <a:xfrm>
            <a:off x="533400" y="4983063"/>
            <a:ext cx="933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Helvetica" charset="0"/>
              </a:rPr>
              <a:t>20 </a:t>
            </a:r>
            <a:r>
              <a:rPr lang="en-US" sz="1400" dirty="0" err="1" smtClean="0">
                <a:latin typeface="Helvetica" charset="0"/>
              </a:rPr>
              <a:t>GeV</a:t>
            </a:r>
            <a:r>
              <a:rPr lang="en-US" sz="1400" dirty="0" smtClean="0">
                <a:latin typeface="Helvetica" charset="0"/>
              </a:rPr>
              <a:t>/c </a:t>
            </a:r>
            <a:br>
              <a:rPr lang="en-US" sz="1400" dirty="0" smtClean="0">
                <a:latin typeface="Helvetica" charset="0"/>
              </a:rPr>
            </a:br>
            <a:r>
              <a:rPr lang="en-US" sz="1400" dirty="0" smtClean="0">
                <a:latin typeface="Helvetica" charset="0"/>
              </a:rPr>
              <a:t>protons</a:t>
            </a:r>
            <a:endParaRPr lang="en-US" sz="1400" dirty="0">
              <a:latin typeface="Helvetica" charset="0"/>
            </a:endParaRPr>
          </a:p>
        </p:txBody>
      </p:sp>
      <p:sp>
        <p:nvSpPr>
          <p:cNvPr id="33" name="Rectangle 16" descr="Water droplets"/>
          <p:cNvSpPr>
            <a:spLocks noChangeArrowheads="1"/>
          </p:cNvSpPr>
          <p:nvPr/>
        </p:nvSpPr>
        <p:spPr bwMode="auto">
          <a:xfrm>
            <a:off x="1560364" y="4411712"/>
            <a:ext cx="435893" cy="4571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51720" y="4725144"/>
            <a:ext cx="5644480" cy="432048"/>
            <a:chOff x="2051720" y="4725144"/>
            <a:chExt cx="5644480" cy="432048"/>
          </a:xfrm>
        </p:grpSpPr>
        <p:sp>
          <p:nvSpPr>
            <p:cNvPr id="241667" name="Rectangle 4"/>
            <p:cNvSpPr>
              <a:spLocks noChangeArrowheads="1"/>
            </p:cNvSpPr>
            <p:nvPr/>
          </p:nvSpPr>
          <p:spPr bwMode="auto">
            <a:xfrm>
              <a:off x="7624763" y="4737844"/>
              <a:ext cx="71437" cy="381000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6" name="Oval 18"/>
            <p:cNvSpPr>
              <a:spLocks noChangeArrowheads="1"/>
            </p:cNvSpPr>
            <p:nvPr/>
          </p:nvSpPr>
          <p:spPr bwMode="auto">
            <a:xfrm>
              <a:off x="4157663" y="4875113"/>
              <a:ext cx="109537" cy="119063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2F2F76"/>
                </a:gs>
              </a:gsLst>
              <a:path path="shape">
                <a:fillToRect l="50000" t="50000" r="50000" b="50000"/>
              </a:path>
            </a:gradFill>
            <a:ln w="31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7" name="Line 19"/>
            <p:cNvSpPr>
              <a:spLocks noChangeShapeType="1"/>
            </p:cNvSpPr>
            <p:nvPr/>
          </p:nvSpPr>
          <p:spPr bwMode="auto">
            <a:xfrm>
              <a:off x="4419600" y="4929088"/>
              <a:ext cx="304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2051720" y="5157192"/>
              <a:ext cx="5472608" cy="0"/>
            </a:xfrm>
            <a:prstGeom prst="line">
              <a:avLst/>
            </a:prstGeom>
            <a:noFill/>
            <a:ln w="28575" cap="sq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2051720" y="4725144"/>
              <a:ext cx="5472608" cy="0"/>
            </a:xfrm>
            <a:prstGeom prst="line">
              <a:avLst/>
            </a:prstGeom>
            <a:noFill/>
            <a:ln w="28575" cap="sq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7664" y="2046920"/>
            <a:ext cx="432048" cy="2174168"/>
            <a:chOff x="8100392" y="678768"/>
            <a:chExt cx="432048" cy="2174168"/>
          </a:xfrm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 rot="16200000">
              <a:off x="8280574" y="523987"/>
              <a:ext cx="71437" cy="381000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8"/>
            <p:cNvSpPr>
              <a:spLocks noChangeArrowheads="1"/>
            </p:cNvSpPr>
            <p:nvPr/>
          </p:nvSpPr>
          <p:spPr bwMode="auto">
            <a:xfrm rot="16200000">
              <a:off x="8255124" y="1865213"/>
              <a:ext cx="109537" cy="119063"/>
            </a:xfrm>
            <a:prstGeom prst="ellipse">
              <a:avLst/>
            </a:prstGeom>
            <a:gradFill rotWithShape="0">
              <a:gsLst>
                <a:gs pos="0">
                  <a:srgbClr val="6666FF"/>
                </a:gs>
                <a:gs pos="100000">
                  <a:srgbClr val="2F2F76"/>
                </a:gs>
              </a:gsLst>
              <a:path path="shape">
                <a:fillToRect l="50000" t="50000" r="50000" b="50000"/>
              </a:path>
            </a:gradFill>
            <a:ln w="31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rot="16200000">
              <a:off x="8151936" y="1565176"/>
              <a:ext cx="3048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 rot="16200000">
              <a:off x="7531292" y="1851788"/>
              <a:ext cx="2002296" cy="0"/>
            </a:xfrm>
            <a:prstGeom prst="line">
              <a:avLst/>
            </a:prstGeom>
            <a:noFill/>
            <a:ln w="28575" cap="sq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 rot="16200000">
              <a:off x="7099244" y="1851788"/>
              <a:ext cx="2002296" cy="0"/>
            </a:xfrm>
            <a:prstGeom prst="line">
              <a:avLst/>
            </a:prstGeom>
            <a:noFill/>
            <a:ln w="28575" cap="sq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Line 5"/>
          <p:cNvSpPr>
            <a:spLocks noChangeShapeType="1"/>
          </p:cNvSpPr>
          <p:nvPr/>
        </p:nvSpPr>
        <p:spPr bwMode="auto">
          <a:xfrm flipH="1" flipV="1">
            <a:off x="899592" y="2348880"/>
            <a:ext cx="9872" cy="19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57836" y="2852936"/>
            <a:ext cx="613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Helvetica" charset="0"/>
              </a:rPr>
              <a:t>20 m</a:t>
            </a:r>
            <a:endParaRPr lang="en-US" sz="1400" i="1" dirty="0">
              <a:latin typeface="Helvetica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187624" y="5498068"/>
            <a:ext cx="973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Helvetica" charset="0"/>
              </a:rPr>
              <a:t>S</a:t>
            </a:r>
            <a:r>
              <a:rPr lang="en-US" sz="1400" dirty="0" smtClean="0">
                <a:latin typeface="Helvetica" charset="0"/>
              </a:rPr>
              <a:t>pallation</a:t>
            </a:r>
          </a:p>
          <a:p>
            <a:r>
              <a:rPr lang="en-US" sz="1400" dirty="0" smtClean="0">
                <a:latin typeface="Helvetica" charset="0"/>
              </a:rPr>
              <a:t>Target</a:t>
            </a:r>
            <a:endParaRPr lang="en-US" sz="1400" dirty="0">
              <a:latin typeface="Helvetica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380312" y="4005064"/>
            <a:ext cx="693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 smtClean="0">
                <a:latin typeface="Helvetica" charset="0"/>
              </a:rPr>
              <a:t>EAR1</a:t>
            </a:r>
            <a:endParaRPr lang="en-US" sz="1400" b="1" i="1" dirty="0">
              <a:latin typeface="Helvetica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331640" y="1484784"/>
            <a:ext cx="693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 dirty="0" smtClean="0">
                <a:latin typeface="Helvetica" charset="0"/>
              </a:rPr>
              <a:t>EAR2</a:t>
            </a:r>
            <a:endParaRPr lang="en-US" sz="1400" b="1" i="1" dirty="0">
              <a:latin typeface="Helvetica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EAR1 &amp; EAR2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3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9512" y="907504"/>
            <a:ext cx="7086600" cy="5257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8600" indent="0">
              <a:lnSpc>
                <a:spcPct val="9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 marL="228600" indent="0">
              <a:lnSpc>
                <a:spcPct val="90000"/>
              </a:lnSpc>
              <a:buNone/>
            </a:pPr>
            <a:endParaRPr lang="en-US" sz="1800" dirty="0"/>
          </a:p>
          <a:p>
            <a:pPr marL="228600" indent="0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Pulsed </a:t>
            </a:r>
            <a:r>
              <a:rPr lang="en-US" sz="1800" b="1" dirty="0">
                <a:solidFill>
                  <a:srgbClr val="0000FF"/>
                </a:solidFill>
              </a:rPr>
              <a:t>white neutron source</a:t>
            </a:r>
            <a:r>
              <a:rPr lang="en-US" sz="1800" b="1" dirty="0" smtClean="0">
                <a:solidFill>
                  <a:srgbClr val="0000FF"/>
                </a:solidFill>
              </a:rPr>
              <a:t>:</a:t>
            </a: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20 </a:t>
            </a:r>
            <a:r>
              <a:rPr lang="en-US" sz="1800" b="0" dirty="0" err="1">
                <a:solidFill>
                  <a:schemeClr val="tx1"/>
                </a:solidFill>
              </a:rPr>
              <a:t>GeV</a:t>
            </a:r>
            <a:r>
              <a:rPr lang="en-US" sz="1800" b="0" dirty="0">
                <a:solidFill>
                  <a:schemeClr val="tx1"/>
                </a:solidFill>
              </a:rPr>
              <a:t>/c </a:t>
            </a:r>
            <a:r>
              <a:rPr lang="en-US" sz="1800" b="0" dirty="0" smtClean="0">
                <a:solidFill>
                  <a:schemeClr val="tx1"/>
                </a:solidFill>
              </a:rPr>
              <a:t>protons</a:t>
            </a: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neutrons </a:t>
            </a:r>
            <a:r>
              <a:rPr lang="en-US" sz="1800" b="0" dirty="0">
                <a:solidFill>
                  <a:schemeClr val="tx1"/>
                </a:solidFill>
              </a:rPr>
              <a:t>from </a:t>
            </a:r>
            <a:r>
              <a:rPr lang="en-US" sz="1800" b="0" dirty="0" smtClean="0">
                <a:solidFill>
                  <a:schemeClr val="tx1"/>
                </a:solidFill>
              </a:rPr>
              <a:t>spallation</a:t>
            </a: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6 </a:t>
            </a:r>
            <a:r>
              <a:rPr lang="en-US" sz="1800" b="0" dirty="0">
                <a:solidFill>
                  <a:schemeClr val="tx1"/>
                </a:solidFill>
              </a:rPr>
              <a:t>ns </a:t>
            </a:r>
            <a:r>
              <a:rPr lang="en-US" sz="1800" b="0" dirty="0" err="1">
                <a:solidFill>
                  <a:schemeClr val="tx1"/>
                </a:solidFill>
              </a:rPr>
              <a:t>rms</a:t>
            </a:r>
            <a:r>
              <a:rPr lang="en-US" sz="1800" b="0" dirty="0">
                <a:solidFill>
                  <a:schemeClr val="tx1"/>
                </a:solidFill>
              </a:rPr>
              <a:t> pulse </a:t>
            </a:r>
            <a:r>
              <a:rPr lang="en-US" sz="1800" b="0" dirty="0" smtClean="0">
                <a:solidFill>
                  <a:schemeClr val="tx1"/>
                </a:solidFill>
              </a:rPr>
              <a:t>width</a:t>
            </a: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frequency </a:t>
            </a:r>
            <a:r>
              <a:rPr lang="en-US" sz="1800" b="0" dirty="0">
                <a:solidFill>
                  <a:schemeClr val="tx1"/>
                </a:solidFill>
              </a:rPr>
              <a:t>1 pulse/2.4 </a:t>
            </a:r>
            <a:r>
              <a:rPr lang="en-US" sz="1800" b="0" dirty="0" smtClean="0">
                <a:solidFill>
                  <a:schemeClr val="tx1"/>
                </a:solidFill>
              </a:rPr>
              <a:t>seconds</a:t>
            </a: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separate </a:t>
            </a:r>
            <a:r>
              <a:rPr lang="en-US" sz="1800" b="0" dirty="0" smtClean="0">
                <a:solidFill>
                  <a:schemeClr val="tx1"/>
                </a:solidFill>
              </a:rPr>
              <a:t>cooling </a:t>
            </a:r>
            <a:r>
              <a:rPr lang="en-US" sz="1800" b="0" dirty="0">
                <a:solidFill>
                  <a:schemeClr val="tx1"/>
                </a:solidFill>
              </a:rPr>
              <a:t>and </a:t>
            </a:r>
            <a:r>
              <a:rPr lang="en-US" sz="1800" b="0" dirty="0" smtClean="0">
                <a:solidFill>
                  <a:schemeClr val="tx1"/>
                </a:solidFill>
              </a:rPr>
              <a:t>moderation</a:t>
            </a: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flight </a:t>
            </a:r>
            <a:r>
              <a:rPr lang="en-US" sz="1800" b="0" dirty="0">
                <a:solidFill>
                  <a:schemeClr val="tx1"/>
                </a:solidFill>
              </a:rPr>
              <a:t>path length </a:t>
            </a:r>
            <a:r>
              <a:rPr lang="en-US" sz="1800" b="0" dirty="0" smtClean="0">
                <a:solidFill>
                  <a:schemeClr val="tx1"/>
                </a:solidFill>
              </a:rPr>
              <a:t>EAR1: 185 m</a:t>
            </a:r>
            <a:r>
              <a:rPr lang="en-US" sz="1800" b="1" dirty="0" smtClean="0">
                <a:solidFill>
                  <a:srgbClr val="800000"/>
                </a:solidFill>
              </a:rPr>
              <a:t>, since </a:t>
            </a:r>
            <a:r>
              <a:rPr lang="en-US" sz="1800" b="1" dirty="0" smtClean="0">
                <a:solidFill>
                  <a:srgbClr val="800000"/>
                </a:solidFill>
              </a:rPr>
              <a:t>2000</a:t>
            </a:r>
            <a:endParaRPr lang="en-US" sz="1800" b="1" dirty="0">
              <a:solidFill>
                <a:srgbClr val="800000"/>
              </a:solidFill>
            </a:endParaRP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 smtClean="0"/>
              <a:t>flight </a:t>
            </a:r>
            <a:r>
              <a:rPr lang="en-US" sz="1800" dirty="0"/>
              <a:t>path length </a:t>
            </a:r>
            <a:r>
              <a:rPr lang="en-US" sz="1800" dirty="0" smtClean="0"/>
              <a:t>EAR2:  20 m</a:t>
            </a:r>
            <a:r>
              <a:rPr lang="en-US" sz="1800" b="1" dirty="0" smtClean="0">
                <a:solidFill>
                  <a:srgbClr val="800000"/>
                </a:solidFill>
              </a:rPr>
              <a:t>, since </a:t>
            </a:r>
            <a:r>
              <a:rPr lang="en-US" sz="1800" b="1" dirty="0" smtClean="0">
                <a:solidFill>
                  <a:srgbClr val="800000"/>
                </a:solidFill>
              </a:rPr>
              <a:t>2014</a:t>
            </a:r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@</a:t>
            </a:r>
            <a:r>
              <a:rPr lang="en-US" sz="1800" b="0" dirty="0" smtClean="0">
                <a:solidFill>
                  <a:schemeClr val="tx1"/>
                </a:solidFill>
              </a:rPr>
              <a:t>source: 7x10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12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protons/</a:t>
            </a:r>
            <a:r>
              <a:rPr lang="en-US" sz="1800" b="0" dirty="0" smtClean="0">
                <a:solidFill>
                  <a:schemeClr val="tx1"/>
                </a:solidFill>
              </a:rPr>
              <a:t>pulse</a:t>
            </a:r>
            <a:endParaRPr lang="en-US" sz="1800" dirty="0"/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@</a:t>
            </a:r>
            <a:r>
              <a:rPr lang="en-US" sz="1800" b="0" dirty="0" smtClean="0">
                <a:solidFill>
                  <a:schemeClr val="tx1"/>
                </a:solidFill>
              </a:rPr>
              <a:t>source: 2x10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15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neutrons/pulse </a:t>
            </a:r>
            <a:endParaRPr lang="en-US" sz="1800" dirty="0"/>
          </a:p>
          <a:p>
            <a:pPr marL="514350" indent="-285750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@</a:t>
            </a:r>
            <a:r>
              <a:rPr lang="en-US" sz="1800" b="0" dirty="0" smtClean="0">
                <a:solidFill>
                  <a:schemeClr val="tx1"/>
                </a:solidFill>
              </a:rPr>
              <a:t>EAR1: 5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</a:rPr>
              <a:t>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5</a:t>
            </a:r>
            <a:r>
              <a:rPr lang="en-US" sz="1800" b="0" dirty="0" smtClean="0">
                <a:solidFill>
                  <a:schemeClr val="tx1"/>
                </a:solidFill>
              </a:rPr>
              <a:t>(capture) – 5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.</a:t>
            </a:r>
            <a:r>
              <a:rPr lang="en-US" sz="1800" b="0" dirty="0" smtClean="0">
                <a:solidFill>
                  <a:schemeClr val="tx1"/>
                </a:solidFill>
              </a:rPr>
              <a:t>10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7</a:t>
            </a:r>
            <a:r>
              <a:rPr lang="en-US" sz="1800" b="0" dirty="0" smtClean="0">
                <a:solidFill>
                  <a:schemeClr val="tx1"/>
                </a:solidFill>
              </a:rPr>
              <a:t>(fission)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neutrons/</a:t>
            </a:r>
            <a:r>
              <a:rPr lang="en-US" sz="1800" b="0" dirty="0" smtClean="0">
                <a:solidFill>
                  <a:schemeClr val="tx1"/>
                </a:solidFill>
              </a:rPr>
              <a:t>pulse</a:t>
            </a:r>
            <a:r>
              <a:rPr lang="en-US" sz="1800" b="0" dirty="0">
                <a:solidFill>
                  <a:schemeClr val="tx1"/>
                </a:solidFill>
              </a:rPr>
              <a:t>	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28600" indent="0">
              <a:lnSpc>
                <a:spcPct val="90000"/>
              </a:lnSpc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marL="22860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0000"/>
                </a:solidFill>
              </a:rPr>
              <a:t>Main </a:t>
            </a:r>
            <a:r>
              <a:rPr lang="en-US" sz="2000" b="1" dirty="0" smtClean="0">
                <a:solidFill>
                  <a:srgbClr val="FF0000"/>
                </a:solidFill>
              </a:rPr>
              <a:t>features: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	• Large energy range in one experiment </a:t>
            </a:r>
            <a:r>
              <a:rPr lang="en-US" sz="1800" b="0" dirty="0" smtClean="0">
                <a:solidFill>
                  <a:schemeClr val="tx1"/>
                </a:solidFill>
              </a:rPr>
              <a:t>(0.1 </a:t>
            </a:r>
            <a:r>
              <a:rPr lang="en-US" sz="1800" b="0" dirty="0" err="1">
                <a:solidFill>
                  <a:schemeClr val="tx1"/>
                </a:solidFill>
              </a:rPr>
              <a:t>eV</a:t>
            </a:r>
            <a:r>
              <a:rPr lang="en-US" sz="1800" b="0" dirty="0">
                <a:solidFill>
                  <a:schemeClr val="tx1"/>
                </a:solidFill>
              </a:rPr>
              <a:t> - 250 MeV)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	• Favorable signal to noise ratio for capture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	  on </a:t>
            </a:r>
            <a:r>
              <a:rPr lang="en-US" sz="1800" b="0" dirty="0" smtClean="0">
                <a:solidFill>
                  <a:schemeClr val="tx1"/>
                </a:solidFill>
              </a:rPr>
              <a:t>radioactive </a:t>
            </a:r>
            <a:r>
              <a:rPr lang="en-US" sz="1800" b="0" dirty="0">
                <a:solidFill>
                  <a:schemeClr val="tx1"/>
                </a:solidFill>
              </a:rPr>
              <a:t>isotopes (actinides, fission products)</a:t>
            </a:r>
            <a:br>
              <a:rPr lang="en-US" sz="1800" b="0" dirty="0">
                <a:solidFill>
                  <a:schemeClr val="tx1"/>
                </a:solidFill>
              </a:rPr>
            </a:br>
            <a:endParaRPr kumimoji="1" lang="en-US" sz="1800" b="0" dirty="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17" name="Group 88"/>
          <p:cNvGrpSpPr>
            <a:grpSpLocks noChangeAspect="1"/>
          </p:cNvGrpSpPr>
          <p:nvPr/>
        </p:nvGrpSpPr>
        <p:grpSpPr bwMode="auto">
          <a:xfrm>
            <a:off x="4369573" y="1124745"/>
            <a:ext cx="2272797" cy="1728192"/>
            <a:chOff x="3485" y="948"/>
            <a:chExt cx="1784" cy="1356"/>
          </a:xfrm>
        </p:grpSpPr>
        <p:sp>
          <p:nvSpPr>
            <p:cNvPr id="18" name="Text Box 77"/>
            <p:cNvSpPr txBox="1">
              <a:spLocks noChangeAspect="1" noChangeArrowheads="1"/>
            </p:cNvSpPr>
            <p:nvPr/>
          </p:nvSpPr>
          <p:spPr bwMode="auto">
            <a:xfrm>
              <a:off x="4581" y="948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endParaRPr lang="en-US" sz="800">
                <a:latin typeface="Arial" charset="0"/>
              </a:endParaRPr>
            </a:p>
          </p:txBody>
        </p:sp>
        <p:sp>
          <p:nvSpPr>
            <p:cNvPr id="19" name="Text Box 79"/>
            <p:cNvSpPr txBox="1">
              <a:spLocks noChangeAspect="1" noChangeArrowheads="1"/>
            </p:cNvSpPr>
            <p:nvPr/>
          </p:nvSpPr>
          <p:spPr bwMode="auto">
            <a:xfrm>
              <a:off x="3485" y="1306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endParaRPr lang="en-US" sz="800">
                <a:latin typeface="Arial" charset="0"/>
              </a:endParaRPr>
            </a:p>
          </p:txBody>
        </p:sp>
        <p:pic>
          <p:nvPicPr>
            <p:cNvPr id="20" name="Picture 7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" y="1183"/>
              <a:ext cx="1784" cy="1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30"/>
          <p:cNvGrpSpPr>
            <a:grpSpLocks/>
          </p:cNvGrpSpPr>
          <p:nvPr/>
        </p:nvGrpSpPr>
        <p:grpSpPr bwMode="auto">
          <a:xfrm rot="5400000">
            <a:off x="7280793" y="1340770"/>
            <a:ext cx="1440161" cy="1728192"/>
            <a:chOff x="5943600" y="1752600"/>
            <a:chExt cx="2693406" cy="2895600"/>
          </a:xfrm>
        </p:grpSpPr>
        <p:pic>
          <p:nvPicPr>
            <p:cNvPr id="22" name="Picture 2" descr="\\cern.ch\dfs\Services\MechanicalCAD\Catia\CERN\TOF\TOFLCT__\Images\TOFLCT__0007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71" t="17155" r="19354" b="9183"/>
            <a:stretch>
              <a:fillRect/>
            </a:stretch>
          </p:blipFill>
          <p:spPr bwMode="auto">
            <a:xfrm>
              <a:off x="5943600" y="1981200"/>
              <a:ext cx="2693406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Up Arrow 22"/>
            <p:cNvSpPr/>
            <p:nvPr/>
          </p:nvSpPr>
          <p:spPr>
            <a:xfrm flipH="1">
              <a:off x="6703848" y="1754187"/>
              <a:ext cx="990386" cy="533400"/>
            </a:xfrm>
            <a:prstGeom prst="upArrow">
              <a:avLst/>
            </a:prstGeom>
            <a:solidFill>
              <a:srgbClr val="0000FF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7084765" y="4116387"/>
              <a:ext cx="76184" cy="533400"/>
            </a:xfrm>
            <a:prstGeom prst="upArrow">
              <a:avLst/>
            </a:prstGeom>
            <a:solidFill>
              <a:srgbClr val="008000">
                <a:alpha val="63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92561" y="764704"/>
            <a:ext cx="1439416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404040"/>
                </a:solidFill>
                <a:latin typeface="+mj-lt"/>
              </a:rPr>
              <a:t>phase I target</a:t>
            </a:r>
          </a:p>
          <a:p>
            <a:pPr algn="ctr">
              <a:defRPr/>
            </a:pPr>
            <a:r>
              <a:rPr lang="en-US" sz="1600" dirty="0">
                <a:solidFill>
                  <a:srgbClr val="404040"/>
                </a:solidFill>
                <a:latin typeface="+mj-lt"/>
              </a:rPr>
              <a:t>2001-2004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96057" y="764704"/>
            <a:ext cx="1496423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404040"/>
                </a:solidFill>
                <a:latin typeface="+mj-lt"/>
              </a:rPr>
              <a:t>phase II target</a:t>
            </a:r>
            <a:br>
              <a:rPr lang="en-US" sz="1600" dirty="0">
                <a:solidFill>
                  <a:srgbClr val="404040"/>
                </a:solidFill>
                <a:latin typeface="+mj-lt"/>
              </a:rPr>
            </a:br>
            <a:r>
              <a:rPr lang="en-US" sz="1600" dirty="0" smtClean="0">
                <a:solidFill>
                  <a:srgbClr val="404040"/>
                </a:solidFill>
                <a:latin typeface="+mj-lt"/>
              </a:rPr>
              <a:t>2009--present</a:t>
            </a:r>
            <a:endParaRPr lang="en-US" sz="16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facility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@ CERN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46449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346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6477"/>
            <a:ext cx="8064896" cy="54388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35696" y="2204864"/>
            <a:ext cx="0" cy="16561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19872" y="2924944"/>
            <a:ext cx="0" cy="1944216"/>
          </a:xfrm>
          <a:prstGeom prst="straightConnector1">
            <a:avLst/>
          </a:prstGeom>
          <a:ln>
            <a:solidFill>
              <a:srgbClr val="5DFFB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1880" y="3717032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212976"/>
            <a:ext cx="5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908720"/>
            <a:ext cx="38884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772816"/>
            <a:ext cx="80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EAR2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4077072"/>
            <a:ext cx="80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EAR1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982469"/>
            <a:ext cx="5256584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energy range mapped into 10 times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smaller time span: additional factor 10 S/N ratio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EAR1 &amp; EAR2 – </a:t>
            </a:r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flux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320480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91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/>
          </p:cNvSpPr>
          <p:nvPr/>
        </p:nvSpPr>
        <p:spPr>
          <a:xfrm>
            <a:off x="1140126" y="-27384"/>
            <a:ext cx="7104282" cy="7675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Time line</a:t>
            </a:r>
            <a:endParaRPr lang="it-IT" sz="3200" b="1" dirty="0" smtClean="0"/>
          </a:p>
        </p:txBody>
      </p:sp>
      <p:grpSp>
        <p:nvGrpSpPr>
          <p:cNvPr id="47" name="Group 52"/>
          <p:cNvGrpSpPr>
            <a:grpSpLocks/>
          </p:cNvGrpSpPr>
          <p:nvPr/>
        </p:nvGrpSpPr>
        <p:grpSpPr bwMode="auto">
          <a:xfrm>
            <a:off x="76200" y="3675781"/>
            <a:ext cx="1633538" cy="2849563"/>
            <a:chOff x="684683" y="3717032"/>
            <a:chExt cx="1633111" cy="2849592"/>
          </a:xfrm>
        </p:grpSpPr>
        <p:sp>
          <p:nvSpPr>
            <p:cNvPr id="48" name="TextBox 7"/>
            <p:cNvSpPr txBox="1">
              <a:spLocks noChangeArrowheads="1"/>
            </p:cNvSpPr>
            <p:nvPr/>
          </p:nvSpPr>
          <p:spPr bwMode="auto">
            <a:xfrm>
              <a:off x="1032255" y="5612527"/>
              <a:ext cx="1285539" cy="9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Concept</a:t>
              </a:r>
              <a:br>
                <a:rPr lang="en-US" sz="1600" b="1">
                  <a:solidFill>
                    <a:schemeClr val="tx2"/>
                  </a:solidFill>
                  <a:latin typeface="Calibri" charset="0"/>
                </a:rPr>
              </a:br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by C.Rubbia</a:t>
              </a:r>
            </a:p>
            <a:p>
              <a:pPr eaLnBrk="1" hangingPunct="1"/>
              <a:r>
                <a:rPr lang="en-US" sz="1200">
                  <a:solidFill>
                    <a:schemeClr val="tx2"/>
                  </a:solidFill>
                  <a:latin typeface="Calibri" charset="0"/>
                </a:rPr>
                <a:t>CERN/ET/Int. Note 97-19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</p:txBody>
        </p:sp>
        <p:cxnSp>
          <p:nvCxnSpPr>
            <p:cNvPr id="49" name="Straight Connector 18"/>
            <p:cNvCxnSpPr>
              <a:cxnSpLocks noChangeShapeType="1"/>
            </p:cNvCxnSpPr>
            <p:nvPr/>
          </p:nvCxnSpPr>
          <p:spPr bwMode="auto">
            <a:xfrm flipH="1">
              <a:off x="1000737" y="3717032"/>
              <a:ext cx="20913" cy="277815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 rot="-5400000">
              <a:off x="554461" y="6099940"/>
              <a:ext cx="596906" cy="33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1997</a:t>
              </a:r>
            </a:p>
          </p:txBody>
        </p:sp>
      </p:grpSp>
      <p:grpSp>
        <p:nvGrpSpPr>
          <p:cNvPr id="51" name="Group 64"/>
          <p:cNvGrpSpPr>
            <a:grpSpLocks/>
          </p:cNvGrpSpPr>
          <p:nvPr/>
        </p:nvGrpSpPr>
        <p:grpSpPr bwMode="auto">
          <a:xfrm>
            <a:off x="1062038" y="1875556"/>
            <a:ext cx="1766887" cy="1624013"/>
            <a:chOff x="2573387" y="1578278"/>
            <a:chExt cx="1765729" cy="1622674"/>
          </a:xfrm>
        </p:grpSpPr>
        <p:sp>
          <p:nvSpPr>
            <p:cNvPr id="52" name="TextBox 27"/>
            <p:cNvSpPr txBox="1">
              <a:spLocks noChangeArrowheads="1"/>
            </p:cNvSpPr>
            <p:nvPr/>
          </p:nvSpPr>
          <p:spPr bwMode="auto">
            <a:xfrm rot="-5400000">
              <a:off x="2443348" y="1808247"/>
              <a:ext cx="596408" cy="33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2000</a:t>
              </a:r>
            </a:p>
          </p:txBody>
        </p:sp>
        <p:sp>
          <p:nvSpPr>
            <p:cNvPr id="53" name="TextBox 11"/>
            <p:cNvSpPr txBox="1">
              <a:spLocks noChangeArrowheads="1"/>
            </p:cNvSpPr>
            <p:nvPr/>
          </p:nvSpPr>
          <p:spPr bwMode="auto">
            <a:xfrm>
              <a:off x="2838918" y="1578278"/>
              <a:ext cx="1500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Commissioning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</p:txBody>
        </p:sp>
        <p:cxnSp>
          <p:nvCxnSpPr>
            <p:cNvPr id="54" name="Straight Connector 26"/>
            <p:cNvCxnSpPr>
              <a:cxnSpLocks noChangeShapeType="1"/>
              <a:stCxn id="53" idx="1"/>
            </p:cNvCxnSpPr>
            <p:nvPr/>
          </p:nvCxnSpPr>
          <p:spPr bwMode="auto">
            <a:xfrm>
              <a:off x="2838918" y="1747555"/>
              <a:ext cx="20915" cy="14533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41" y="1973231"/>
              <a:ext cx="1296144" cy="1023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844550" y="3596406"/>
            <a:ext cx="1944688" cy="2168525"/>
            <a:chOff x="1928290" y="3637666"/>
            <a:chExt cx="1944216" cy="2167598"/>
          </a:xfrm>
        </p:grpSpPr>
        <p:sp>
          <p:nvSpPr>
            <p:cNvPr id="57" name="TextBox 10"/>
            <p:cNvSpPr txBox="1">
              <a:spLocks noChangeArrowheads="1"/>
            </p:cNvSpPr>
            <p:nvPr/>
          </p:nvSpPr>
          <p:spPr bwMode="auto">
            <a:xfrm>
              <a:off x="2196512" y="3951857"/>
              <a:ext cx="1285564" cy="58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Construction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  <a:p>
              <a:pPr eaLnBrk="1" hangingPunct="1"/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started</a:t>
              </a:r>
            </a:p>
          </p:txBody>
        </p:sp>
        <p:cxnSp>
          <p:nvCxnSpPr>
            <p:cNvPr id="58" name="Straight Connector 24"/>
            <p:cNvCxnSpPr>
              <a:cxnSpLocks noChangeShapeType="1"/>
            </p:cNvCxnSpPr>
            <p:nvPr/>
          </p:nvCxnSpPr>
          <p:spPr bwMode="auto">
            <a:xfrm rot="5400000">
              <a:off x="1802666" y="4051321"/>
              <a:ext cx="82731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9" name="TextBox 25"/>
            <p:cNvSpPr txBox="1">
              <a:spLocks noChangeArrowheads="1"/>
            </p:cNvSpPr>
            <p:nvPr/>
          </p:nvSpPr>
          <p:spPr bwMode="auto">
            <a:xfrm rot="-5400000">
              <a:off x="1798201" y="4099401"/>
              <a:ext cx="596645" cy="33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1999</a:t>
              </a:r>
            </a:p>
          </p:txBody>
        </p:sp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3" t="7635" b="8070"/>
            <a:stretch>
              <a:fillRect/>
            </a:stretch>
          </p:blipFill>
          <p:spPr bwMode="auto">
            <a:xfrm>
              <a:off x="2864394" y="4564670"/>
              <a:ext cx="1008112" cy="124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57"/>
          <p:cNvGrpSpPr>
            <a:grpSpLocks/>
          </p:cNvGrpSpPr>
          <p:nvPr/>
        </p:nvGrpSpPr>
        <p:grpSpPr bwMode="auto">
          <a:xfrm>
            <a:off x="3905250" y="3748806"/>
            <a:ext cx="1547813" cy="1900238"/>
            <a:chOff x="5738147" y="901362"/>
            <a:chExt cx="1548561" cy="1900820"/>
          </a:xfrm>
        </p:grpSpPr>
        <p:sp>
          <p:nvSpPr>
            <p:cNvPr id="62" name="TextBox 14"/>
            <p:cNvSpPr txBox="1">
              <a:spLocks noChangeArrowheads="1"/>
            </p:cNvSpPr>
            <p:nvPr/>
          </p:nvSpPr>
          <p:spPr bwMode="auto">
            <a:xfrm>
              <a:off x="6000211" y="1180848"/>
              <a:ext cx="1286497" cy="58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New Target</a:t>
              </a:r>
            </a:p>
            <a:p>
              <a:pPr eaLnBrk="1" hangingPunct="1"/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installed</a:t>
              </a:r>
            </a:p>
          </p:txBody>
        </p:sp>
        <p:cxnSp>
          <p:nvCxnSpPr>
            <p:cNvPr id="63" name="Straight Connector 32"/>
            <p:cNvCxnSpPr>
              <a:cxnSpLocks noChangeShapeType="1"/>
            </p:cNvCxnSpPr>
            <p:nvPr/>
          </p:nvCxnSpPr>
          <p:spPr bwMode="auto">
            <a:xfrm>
              <a:off x="6000826" y="901362"/>
              <a:ext cx="2279" cy="792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4" name="TextBox 33"/>
            <p:cNvSpPr txBox="1">
              <a:spLocks noChangeArrowheads="1"/>
            </p:cNvSpPr>
            <p:nvPr/>
          </p:nvSpPr>
          <p:spPr bwMode="auto">
            <a:xfrm rot="-5400000">
              <a:off x="5607962" y="1322149"/>
              <a:ext cx="597083" cy="33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2008</a:t>
              </a:r>
            </a:p>
          </p:txBody>
        </p:sp>
        <p:pic>
          <p:nvPicPr>
            <p:cNvPr id="65" name="Picture 6" descr="P101073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4" r="11784" b="2698"/>
            <a:stretch>
              <a:fillRect/>
            </a:stretch>
          </p:blipFill>
          <p:spPr bwMode="auto">
            <a:xfrm>
              <a:off x="5990564" y="1837466"/>
              <a:ext cx="1038683" cy="96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68"/>
          <p:cNvGrpSpPr>
            <a:grpSpLocks/>
          </p:cNvGrpSpPr>
          <p:nvPr/>
        </p:nvGrpSpPr>
        <p:grpSpPr bwMode="auto">
          <a:xfrm>
            <a:off x="2862263" y="1092919"/>
            <a:ext cx="1677987" cy="2295525"/>
            <a:chOff x="3287769" y="3550227"/>
            <a:chExt cx="1676691" cy="2296316"/>
          </a:xfrm>
        </p:grpSpPr>
        <p:sp>
          <p:nvSpPr>
            <p:cNvPr id="67" name="TextBox 29"/>
            <p:cNvSpPr txBox="1">
              <a:spLocks noChangeArrowheads="1"/>
            </p:cNvSpPr>
            <p:nvPr/>
          </p:nvSpPr>
          <p:spPr bwMode="auto">
            <a:xfrm rot="-5400000">
              <a:off x="2919948" y="3918048"/>
              <a:ext cx="1071932" cy="33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800000"/>
                  </a:solidFill>
                  <a:latin typeface="Calibri" charset="0"/>
                  <a:cs typeface="Tahoma" charset="0"/>
                </a:rPr>
                <a:t>2001-</a:t>
              </a:r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2004</a:t>
              </a:r>
            </a:p>
          </p:txBody>
        </p:sp>
        <p:sp>
          <p:nvSpPr>
            <p:cNvPr id="68" name="TextBox 12"/>
            <p:cNvSpPr txBox="1">
              <a:spLocks noChangeArrowheads="1"/>
            </p:cNvSpPr>
            <p:nvPr/>
          </p:nvSpPr>
          <p:spPr bwMode="auto">
            <a:xfrm>
              <a:off x="3655785" y="4869894"/>
              <a:ext cx="1286467" cy="7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charset="0"/>
                </a:rPr>
                <a:t>Phase I</a:t>
              </a:r>
            </a:p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Calibri" charset="0"/>
                </a:rPr>
                <a:t>Measurement campaign</a:t>
              </a:r>
            </a:p>
          </p:txBody>
        </p:sp>
        <p:cxnSp>
          <p:nvCxnSpPr>
            <p:cNvPr id="69" name="Straight Connector 28"/>
            <p:cNvCxnSpPr>
              <a:cxnSpLocks noChangeShapeType="1"/>
            </p:cNvCxnSpPr>
            <p:nvPr/>
          </p:nvCxnSpPr>
          <p:spPr bwMode="auto">
            <a:xfrm flipH="1">
              <a:off x="3571934" y="3614295"/>
              <a:ext cx="2280" cy="2232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" t="9453" r="4813" b="5922"/>
            <a:stretch>
              <a:fillRect/>
            </a:stretch>
          </p:blipFill>
          <p:spPr bwMode="auto">
            <a:xfrm>
              <a:off x="3571932" y="3614295"/>
              <a:ext cx="1392528" cy="97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 49"/>
          <p:cNvGrpSpPr>
            <a:grpSpLocks/>
          </p:cNvGrpSpPr>
          <p:nvPr/>
        </p:nvGrpSpPr>
        <p:grpSpPr bwMode="auto">
          <a:xfrm>
            <a:off x="303213" y="3382094"/>
            <a:ext cx="7113587" cy="357187"/>
            <a:chOff x="285784" y="3423352"/>
            <a:chExt cx="8572496" cy="35719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</a:schemeClr>
                </a:gs>
                <a:gs pos="100000">
                  <a:schemeClr val="tx2"/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8807" y="3423352"/>
              <a:ext cx="78089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1997 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55096" y="3423352"/>
              <a:ext cx="67853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2012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5" name="Gruppo 82"/>
          <p:cNvGrpSpPr>
            <a:grpSpLocks/>
          </p:cNvGrpSpPr>
          <p:nvPr/>
        </p:nvGrpSpPr>
        <p:grpSpPr bwMode="auto">
          <a:xfrm>
            <a:off x="6535738" y="1084981"/>
            <a:ext cx="1870075" cy="2303463"/>
            <a:chOff x="6661820" y="1124744"/>
            <a:chExt cx="1870620" cy="2304256"/>
          </a:xfrm>
        </p:grpSpPr>
        <p:grpSp>
          <p:nvGrpSpPr>
            <p:cNvPr id="76" name="Group 6"/>
            <p:cNvGrpSpPr>
              <a:grpSpLocks/>
            </p:cNvGrpSpPr>
            <p:nvPr/>
          </p:nvGrpSpPr>
          <p:grpSpPr bwMode="auto">
            <a:xfrm>
              <a:off x="6948264" y="1124744"/>
              <a:ext cx="1584176" cy="1152128"/>
              <a:chOff x="602051" y="1892754"/>
              <a:chExt cx="6953250" cy="4265839"/>
            </a:xfrm>
          </p:grpSpPr>
          <p:pic>
            <p:nvPicPr>
              <p:cNvPr id="82" name="Picture 7" descr="Ni62Ni6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51" y="1892754"/>
                <a:ext cx="6953250" cy="4265839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auto">
              <a:xfrm>
                <a:off x="2281142" y="4160817"/>
                <a:ext cx="2208598" cy="12809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800" b="1" baseline="30000"/>
                  <a:t>63</a:t>
                </a:r>
                <a:r>
                  <a:rPr lang="de-DE" sz="800" b="1"/>
                  <a:t>Ni</a:t>
                </a:r>
              </a:p>
              <a:p>
                <a:pPr eaLnBrk="1" hangingPunct="1"/>
                <a:r>
                  <a:rPr lang="de-DE" sz="800" b="1" baseline="30000">
                    <a:solidFill>
                      <a:srgbClr val="FF0000"/>
                    </a:solidFill>
                  </a:rPr>
                  <a:t>62</a:t>
                </a:r>
                <a:r>
                  <a:rPr lang="de-DE" sz="800" b="1">
                    <a:solidFill>
                      <a:srgbClr val="FF0000"/>
                    </a:solidFill>
                  </a:rPr>
                  <a:t>Ni</a:t>
                </a:r>
              </a:p>
            </p:txBody>
          </p:sp>
        </p:grpSp>
        <p:grpSp>
          <p:nvGrpSpPr>
            <p:cNvPr id="77" name="Gruppo 51"/>
            <p:cNvGrpSpPr>
              <a:grpSpLocks/>
            </p:cNvGrpSpPr>
            <p:nvPr/>
          </p:nvGrpSpPr>
          <p:grpSpPr bwMode="auto">
            <a:xfrm>
              <a:off x="6661820" y="1132685"/>
              <a:ext cx="1654595" cy="2296315"/>
              <a:chOff x="6877845" y="1132685"/>
              <a:chExt cx="1654595" cy="2296315"/>
            </a:xfrm>
          </p:grpSpPr>
          <p:grpSp>
            <p:nvGrpSpPr>
              <p:cNvPr id="78" name="Group 59"/>
              <p:cNvGrpSpPr>
                <a:grpSpLocks/>
              </p:cNvGrpSpPr>
              <p:nvPr/>
            </p:nvGrpSpPr>
            <p:grpSpPr bwMode="auto">
              <a:xfrm>
                <a:off x="6877845" y="1132685"/>
                <a:ext cx="1654595" cy="2121711"/>
                <a:chOff x="6501909" y="3284427"/>
                <a:chExt cx="1654595" cy="2121711"/>
              </a:xfrm>
            </p:grpSpPr>
            <p:sp>
              <p:nvSpPr>
                <p:cNvPr id="80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6870303" y="4643847"/>
                  <a:ext cx="1286201" cy="762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rgbClr val="FF0000"/>
                      </a:solidFill>
                      <a:latin typeface="Calibri" charset="0"/>
                    </a:rPr>
                    <a:t>Phase II</a:t>
                  </a:r>
                </a:p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Calibri" charset="0"/>
                    </a:rPr>
                    <a:t>Measurement campaign</a:t>
                  </a:r>
                </a:p>
              </p:txBody>
            </p:sp>
            <p:sp>
              <p:nvSpPr>
                <p:cNvPr id="81" name="TextBox 3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134241" y="3652095"/>
                  <a:ext cx="1071972" cy="336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2009-2012</a:t>
                  </a:r>
                </a:p>
              </p:txBody>
            </p:sp>
          </p:grpSp>
          <p:cxnSp>
            <p:nvCxnSpPr>
              <p:cNvPr id="79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7162008" y="1196752"/>
                <a:ext cx="2280" cy="223224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7326313" y="3378919"/>
            <a:ext cx="1584325" cy="357187"/>
            <a:chOff x="285784" y="3423352"/>
            <a:chExt cx="8659458" cy="357190"/>
          </a:xfrm>
        </p:grpSpPr>
        <p:sp>
          <p:nvSpPr>
            <p:cNvPr id="85" name="Rounded Rectangle 40"/>
            <p:cNvSpPr>
              <a:spLocks noChangeArrowheads="1"/>
            </p:cNvSpPr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it-IT" sz="1800">
                <a:cs typeface="Times New Roman" charset="0"/>
              </a:endParaRPr>
            </a:p>
          </p:txBody>
        </p:sp>
        <p:sp>
          <p:nvSpPr>
            <p:cNvPr id="86" name="TextBox 42"/>
            <p:cNvSpPr txBox="1"/>
            <p:nvPr/>
          </p:nvSpPr>
          <p:spPr>
            <a:xfrm>
              <a:off x="5402742" y="3423352"/>
              <a:ext cx="35425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2015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Gruppo 81"/>
          <p:cNvGrpSpPr>
            <a:grpSpLocks/>
          </p:cNvGrpSpPr>
          <p:nvPr/>
        </p:nvGrpSpPr>
        <p:grpSpPr bwMode="auto">
          <a:xfrm>
            <a:off x="4662488" y="1888256"/>
            <a:ext cx="1778000" cy="1500188"/>
            <a:chOff x="4883104" y="1916832"/>
            <a:chExt cx="1777128" cy="1500144"/>
          </a:xfrm>
        </p:grpSpPr>
        <p:grpSp>
          <p:nvGrpSpPr>
            <p:cNvPr id="88" name="Gruppo 50"/>
            <p:cNvGrpSpPr>
              <a:grpSpLocks/>
            </p:cNvGrpSpPr>
            <p:nvPr/>
          </p:nvGrpSpPr>
          <p:grpSpPr bwMode="auto">
            <a:xfrm>
              <a:off x="4883104" y="1916832"/>
              <a:ext cx="1777128" cy="1500144"/>
              <a:chOff x="5099129" y="1916832"/>
              <a:chExt cx="1777128" cy="1500144"/>
            </a:xfrm>
          </p:grpSpPr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099129" y="1916832"/>
                <a:ext cx="1777128" cy="718357"/>
                <a:chOff x="6470591" y="2065278"/>
                <a:chExt cx="1777128" cy="718357"/>
              </a:xfrm>
            </p:grpSpPr>
            <p:sp>
              <p:nvSpPr>
                <p:cNvPr id="9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747521" y="2065278"/>
                  <a:ext cx="150019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chemeClr val="tx2"/>
                      </a:solidFill>
                      <a:latin typeface="Calibri" charset="0"/>
                    </a:rPr>
                    <a:t>Commissioning</a:t>
                  </a:r>
                  <a:endParaRPr lang="en-US" sz="1600">
                    <a:solidFill>
                      <a:schemeClr val="tx2"/>
                    </a:solidFill>
                    <a:latin typeface="Calibri" charset="0"/>
                  </a:endParaRPr>
                </a:p>
              </p:txBody>
            </p:sp>
            <p:sp>
              <p:nvSpPr>
                <p:cNvPr id="96" name="TextBox 3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317664" y="2294322"/>
                  <a:ext cx="642240" cy="336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 </a:t>
                  </a:r>
                  <a:r>
                    <a:rPr lang="en-US" sz="1600" b="1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2009</a:t>
                  </a:r>
                </a:p>
              </p:txBody>
            </p:sp>
          </p:grpSp>
          <p:cxnSp>
            <p:nvCxnSpPr>
              <p:cNvPr id="93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5364088" y="2060848"/>
                <a:ext cx="1" cy="135612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" name="Gruppo 65"/>
            <p:cNvGrpSpPr>
              <a:grpSpLocks/>
            </p:cNvGrpSpPr>
            <p:nvPr/>
          </p:nvGrpSpPr>
          <p:grpSpPr bwMode="auto">
            <a:xfrm>
              <a:off x="5220072" y="2204864"/>
              <a:ext cx="1440160" cy="1008112"/>
              <a:chOff x="467544" y="908720"/>
              <a:chExt cx="2808312" cy="2018034"/>
            </a:xfrm>
          </p:grpSpPr>
          <p:pic>
            <p:nvPicPr>
              <p:cNvPr id="90" name="Picture 5" descr="nTOF_Flux2009_PTB-Allnor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908720"/>
                <a:ext cx="2808312" cy="201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Rettangolo 70"/>
              <p:cNvSpPr/>
              <p:nvPr/>
            </p:nvSpPr>
            <p:spPr>
              <a:xfrm>
                <a:off x="2592058" y="2203839"/>
                <a:ext cx="349635" cy="155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/>
              </a:p>
            </p:txBody>
          </p:sp>
        </p:grpSp>
      </p:grpSp>
      <p:grpSp>
        <p:nvGrpSpPr>
          <p:cNvPr id="97" name="Gruppo 84"/>
          <p:cNvGrpSpPr>
            <a:grpSpLocks/>
          </p:cNvGrpSpPr>
          <p:nvPr/>
        </p:nvGrpSpPr>
        <p:grpSpPr bwMode="auto">
          <a:xfrm>
            <a:off x="7696200" y="3751981"/>
            <a:ext cx="1271588" cy="2287588"/>
            <a:chOff x="7740355" y="3789040"/>
            <a:chExt cx="1272377" cy="2288413"/>
          </a:xfrm>
        </p:grpSpPr>
        <p:grpSp>
          <p:nvGrpSpPr>
            <p:cNvPr id="98" name="Group 57"/>
            <p:cNvGrpSpPr>
              <a:grpSpLocks/>
            </p:cNvGrpSpPr>
            <p:nvPr/>
          </p:nvGrpSpPr>
          <p:grpSpPr bwMode="auto">
            <a:xfrm>
              <a:off x="7740355" y="3789040"/>
              <a:ext cx="1272377" cy="815884"/>
              <a:chOff x="5743018" y="901362"/>
              <a:chExt cx="1234348" cy="815884"/>
            </a:xfrm>
          </p:grpSpPr>
          <p:sp>
            <p:nvSpPr>
              <p:cNvPr id="100" name="TextBox 14"/>
              <p:cNvSpPr txBox="1">
                <a:spLocks noChangeArrowheads="1"/>
              </p:cNvSpPr>
              <p:nvPr/>
            </p:nvSpPr>
            <p:spPr bwMode="auto">
              <a:xfrm>
                <a:off x="5743018" y="972792"/>
                <a:ext cx="1074083" cy="58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2</a:t>
                </a:r>
                <a:r>
                  <a:rPr lang="en-US" sz="1600" b="1" baseline="30000">
                    <a:solidFill>
                      <a:schemeClr val="tx2"/>
                    </a:solidFill>
                    <a:latin typeface="Calibri" charset="0"/>
                  </a:rPr>
                  <a:t>nd</a:t>
                </a:r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 Exp. area</a:t>
                </a:r>
                <a:endParaRPr lang="en-US" sz="1600">
                  <a:solidFill>
                    <a:schemeClr val="tx2"/>
                  </a:solidFill>
                  <a:latin typeface="Calibri" charset="0"/>
                </a:endParaRPr>
              </a:p>
            </p:txBody>
          </p:sp>
          <p:cxnSp>
            <p:nvCxnSpPr>
              <p:cNvPr id="105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6718718" y="901362"/>
                <a:ext cx="2279" cy="7920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06" name="TextBox 33"/>
              <p:cNvSpPr txBox="1">
                <a:spLocks noChangeArrowheads="1"/>
              </p:cNvSpPr>
              <p:nvPr/>
            </p:nvSpPr>
            <p:spPr bwMode="auto">
              <a:xfrm rot="-5400000">
                <a:off x="6515602" y="1255482"/>
                <a:ext cx="596834" cy="32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800000"/>
                    </a:solidFill>
                    <a:latin typeface="Calibri" charset="0"/>
                    <a:cs typeface="Tahoma" charset="0"/>
                  </a:rPr>
                  <a:t>2014</a:t>
                </a:r>
              </a:p>
            </p:txBody>
          </p:sp>
        </p:grpSp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498" y="4653136"/>
              <a:ext cx="1106982" cy="142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uppo 88"/>
          <p:cNvGrpSpPr>
            <a:grpSpLocks/>
          </p:cNvGrpSpPr>
          <p:nvPr/>
        </p:nvGrpSpPr>
        <p:grpSpPr bwMode="auto">
          <a:xfrm>
            <a:off x="5670550" y="3748806"/>
            <a:ext cx="1695450" cy="2592388"/>
            <a:chOff x="5653707" y="3789040"/>
            <a:chExt cx="1695020" cy="2592288"/>
          </a:xfrm>
        </p:grpSpPr>
        <p:grpSp>
          <p:nvGrpSpPr>
            <p:cNvPr id="108" name="Group 60"/>
            <p:cNvGrpSpPr>
              <a:grpSpLocks/>
            </p:cNvGrpSpPr>
            <p:nvPr/>
          </p:nvGrpSpPr>
          <p:grpSpPr bwMode="auto">
            <a:xfrm>
              <a:off x="5653707" y="3789040"/>
              <a:ext cx="1572265" cy="1512168"/>
              <a:chOff x="7574048" y="3780544"/>
              <a:chExt cx="1572265" cy="1512168"/>
            </a:xfrm>
          </p:grpSpPr>
          <p:sp>
            <p:nvSpPr>
              <p:cNvPr id="110" name="TextBox 17"/>
              <p:cNvSpPr txBox="1">
                <a:spLocks noChangeArrowheads="1"/>
              </p:cNvSpPr>
              <p:nvPr/>
            </p:nvSpPr>
            <p:spPr bwMode="auto">
              <a:xfrm>
                <a:off x="7861212" y="4356532"/>
                <a:ext cx="1285101" cy="82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Upgrades</a:t>
                </a:r>
              </a:p>
              <a:p>
                <a:pPr eaLnBrk="1" hangingPunct="1"/>
                <a:r>
                  <a:rPr lang="en-US" sz="1600" baseline="30000">
                    <a:solidFill>
                      <a:schemeClr val="tx2"/>
                    </a:solidFill>
                    <a:latin typeface="Calibri" charset="0"/>
                  </a:rPr>
                  <a:t>10</a:t>
                </a:r>
                <a:r>
                  <a:rPr lang="en-US" sz="1600">
                    <a:solidFill>
                      <a:schemeClr val="tx2"/>
                    </a:solidFill>
                    <a:latin typeface="Calibri" charset="0"/>
                  </a:rPr>
                  <a:t>B-water </a:t>
                </a:r>
              </a:p>
              <a:p>
                <a:pPr eaLnBrk="1" hangingPunct="1"/>
                <a:r>
                  <a:rPr lang="en-US" sz="1600">
                    <a:solidFill>
                      <a:schemeClr val="tx2"/>
                    </a:solidFill>
                    <a:latin typeface="Calibri" charset="0"/>
                  </a:rPr>
                  <a:t>Class-A area</a:t>
                </a:r>
              </a:p>
            </p:txBody>
          </p:sp>
          <p:cxnSp>
            <p:nvCxnSpPr>
              <p:cNvPr id="11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859831" y="3780544"/>
                <a:ext cx="662" cy="151216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16" name="TextBox 39"/>
              <p:cNvSpPr txBox="1">
                <a:spLocks noChangeArrowheads="1"/>
              </p:cNvSpPr>
              <p:nvPr/>
            </p:nvSpPr>
            <p:spPr bwMode="auto">
              <a:xfrm rot="-5400000">
                <a:off x="7443914" y="4824643"/>
                <a:ext cx="596616" cy="336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800000"/>
                    </a:solidFill>
                    <a:latin typeface="Calibri" charset="0"/>
                    <a:cs typeface="Tahoma" charset="0"/>
                  </a:rPr>
                  <a:t>2010</a:t>
                </a:r>
              </a:p>
            </p:txBody>
          </p:sp>
        </p:grpSp>
        <p:pic>
          <p:nvPicPr>
            <p:cNvPr id="109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395716"/>
              <a:ext cx="1480583" cy="98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" name="Text Box 76"/>
          <p:cNvSpPr txBox="1">
            <a:spLocks noChangeArrowheads="1"/>
          </p:cNvSpPr>
          <p:nvPr/>
        </p:nvSpPr>
        <p:spPr bwMode="auto">
          <a:xfrm>
            <a:off x="8077200" y="245658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>
                <a:solidFill>
                  <a:schemeClr val="hlink"/>
                </a:solidFill>
                <a:latin typeface="Calibri" charset="0"/>
              </a:rPr>
              <a:t>Phase III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46449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809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5857909" y="980728"/>
            <a:ext cx="2602523" cy="345735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151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Sm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204,206,207,208</a:t>
            </a:r>
            <a:r>
              <a:rPr lang="it-IT" sz="2400" dirty="0" smtClean="0">
                <a:sym typeface="Symbol" pitchFamily="18" charset="2"/>
              </a:rPr>
              <a:t>Pb</a:t>
            </a:r>
            <a:r>
              <a:rPr lang="it-IT" sz="2400" baseline="30000" dirty="0" smtClean="0">
                <a:sym typeface="Symbol" pitchFamily="18" charset="2"/>
              </a:rPr>
              <a:t>,209</a:t>
            </a:r>
            <a:r>
              <a:rPr lang="it-IT" sz="2400" dirty="0" smtClean="0">
                <a:sym typeface="Symbol" pitchFamily="18" charset="2"/>
              </a:rPr>
              <a:t>Bi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</a:rPr>
              <a:t>24,25,26</a:t>
            </a:r>
            <a:r>
              <a:rPr lang="it-IT" sz="2400" dirty="0">
                <a:sym typeface="Symbol" pitchFamily="18" charset="2"/>
              </a:rPr>
              <a:t>Mg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3" action="ppaction://hlinksldjump"/>
              </a:rPr>
              <a:t>90,91,92,94,96</a:t>
            </a:r>
            <a:r>
              <a:rPr lang="it-IT" sz="2400" dirty="0">
                <a:sym typeface="Symbol" pitchFamily="18" charset="2"/>
                <a:hlinkClick r:id="rId3" action="ppaction://hlinksldjump"/>
              </a:rPr>
              <a:t>Zr,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 </a:t>
            </a:r>
            <a:r>
              <a:rPr lang="it-IT" sz="2400" baseline="300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93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Zr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139</a:t>
            </a:r>
            <a:r>
              <a:rPr lang="it-IT" sz="2400" dirty="0" smtClean="0">
                <a:sym typeface="Symbol" pitchFamily="18" charset="2"/>
              </a:rPr>
              <a:t>La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4" action="ppaction://hlinksldjump"/>
              </a:rPr>
              <a:t>186,187,188</a:t>
            </a:r>
            <a:r>
              <a:rPr lang="it-IT" sz="2400" dirty="0">
                <a:sym typeface="Symbol" pitchFamily="18" charset="2"/>
                <a:hlinkClick r:id="rId4" action="ppaction://hlinksldjump"/>
              </a:rPr>
              <a:t>Os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205490" y="1475905"/>
            <a:ext cx="5518638" cy="22411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ED181E"/>
                </a:solidFill>
              </a:rPr>
              <a:t>C</a:t>
            </a:r>
            <a:r>
              <a:rPr lang="en-US" sz="2000" dirty="0"/>
              <a:t>ross sections relevant in</a:t>
            </a:r>
            <a:br>
              <a:rPr lang="en-US" sz="2000" dirty="0"/>
            </a:br>
            <a:r>
              <a:rPr lang="en-US" sz="2000" dirty="0"/>
              <a:t>Nuclear 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s-process</a:t>
            </a:r>
            <a:r>
              <a:rPr lang="it-IT" sz="2000" dirty="0"/>
              <a:t>: </a:t>
            </a:r>
            <a:r>
              <a:rPr lang="it-IT" sz="2000" dirty="0" err="1"/>
              <a:t>branchings</a:t>
            </a:r>
            <a:endParaRPr lang="it-IT" sz="20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abundancies</a:t>
            </a:r>
            <a:r>
              <a:rPr lang="it-IT" sz="2000" dirty="0"/>
              <a:t> in </a:t>
            </a:r>
            <a:r>
              <a:rPr lang="it-IT" sz="2000" dirty="0" err="1"/>
              <a:t>presolar</a:t>
            </a:r>
            <a:r>
              <a:rPr lang="it-IT" sz="2000" dirty="0"/>
              <a:t> </a:t>
            </a:r>
            <a:r>
              <a:rPr lang="it-IT" sz="2000" dirty="0" err="1" smtClean="0"/>
              <a:t>grains</a:t>
            </a:r>
            <a:endParaRPr lang="it-IT" sz="2000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smtClean="0"/>
              <a:t>Magic nuclei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 smtClean="0"/>
              <a:t>Isotopes</a:t>
            </a:r>
            <a:r>
              <a:rPr lang="it-IT" sz="2000" dirty="0" smtClean="0"/>
              <a:t> of </a:t>
            </a:r>
            <a:r>
              <a:rPr lang="it-IT" sz="2000" dirty="0" err="1" smtClean="0"/>
              <a:t>particular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interess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</a:pPr>
            <a:endParaRPr lang="en-US" sz="1400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1331640" y="4494012"/>
            <a:ext cx="5644662" cy="2103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2" tIns="40231" rIns="80462" bIns="40231">
            <a:spAutoFit/>
          </a:bodyPr>
          <a:lstStyle/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2002-2004 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36 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18 of which radioactive.</a:t>
            </a:r>
          </a:p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The unprecedented combination of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excellent resolution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unique brightness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and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low background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has allowed to collect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high-accuracy data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in some cases for the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first time ever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4462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at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 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75252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02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0126" y="2852936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n_TOF</a:t>
            </a:r>
            <a:r>
              <a:rPr lang="en-GB" sz="3200" b="1" dirty="0" smtClean="0"/>
              <a:t> Phase II 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320480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95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228184" y="1196752"/>
            <a:ext cx="2602523" cy="24232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000000"/>
                </a:solidFill>
                <a:sym typeface="Symbol" pitchFamily="18" charset="2"/>
              </a:rPr>
              <a:t>54,56,57</a:t>
            </a:r>
            <a:r>
              <a:rPr lang="it-IT" sz="2400" dirty="0" smtClean="0">
                <a:solidFill>
                  <a:srgbClr val="000000"/>
                </a:solidFill>
                <a:sym typeface="Symbol" pitchFamily="18" charset="2"/>
              </a:rPr>
              <a:t>Fe</a:t>
            </a:r>
            <a:endParaRPr lang="it-IT" sz="2400" dirty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58,60,62</a:t>
            </a:r>
            <a:r>
              <a:rPr lang="it-IT" sz="2400" dirty="0" smtClean="0">
                <a:sym typeface="Symbol" pitchFamily="18" charset="2"/>
              </a:rPr>
              <a:t>Ni,</a:t>
            </a: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63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Ni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25</a:t>
            </a:r>
            <a:r>
              <a:rPr lang="it-IT" sz="2400" dirty="0" smtClean="0">
                <a:sym typeface="Symbol" pitchFamily="18" charset="2"/>
              </a:rPr>
              <a:t>Mg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</a:rPr>
              <a:t>93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</a:rPr>
              <a:t>Zr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23528" y="1844824"/>
            <a:ext cx="5518638" cy="65094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/>
              <a:t>ross sections relevant </a:t>
            </a:r>
            <a:r>
              <a:rPr lang="en-US" dirty="0" smtClean="0"/>
              <a:t>in Nuclear </a:t>
            </a:r>
            <a:r>
              <a:rPr lang="en-US" dirty="0"/>
              <a:t>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dirty="0" err="1"/>
              <a:t>s-process</a:t>
            </a:r>
            <a:r>
              <a:rPr lang="it-IT" dirty="0"/>
              <a:t>: </a:t>
            </a:r>
            <a:r>
              <a:rPr lang="it-IT" dirty="0" err="1" smtClean="0"/>
              <a:t>seeds</a:t>
            </a:r>
            <a:r>
              <a:rPr lang="it-IT" dirty="0" smtClean="0"/>
              <a:t> </a:t>
            </a:r>
            <a:r>
              <a:rPr lang="it-IT" dirty="0" err="1" smtClean="0"/>
              <a:t>isotopes</a:t>
            </a:r>
            <a:endParaRPr lang="it-IT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2051720" y="4572001"/>
            <a:ext cx="5665477" cy="912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80462" tIns="40231" rIns="80462" bIns="40231">
            <a:spAutoFit/>
          </a:bodyPr>
          <a:lstStyle/>
          <a:p>
            <a:pPr algn="just" defTabSz="804863" eaLnBrk="0" hangingPunct="0">
              <a:spcBef>
                <a:spcPct val="30000"/>
              </a:spcBef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2009-2012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 smtClean="0">
                <a:solidFill>
                  <a:srgbClr val="003399"/>
                </a:solidFill>
                <a:latin typeface="Times New Roman" pitchFamily="18" charset="0"/>
              </a:rPr>
              <a:t>22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14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of which radioactive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@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II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46449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26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2526" y="3005336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n_TOF</a:t>
            </a:r>
            <a:r>
              <a:rPr lang="en-GB" sz="3200" b="1" dirty="0" smtClean="0"/>
              <a:t> Phase III 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410445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07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2054225" y="2970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45150"/>
            <a:ext cx="7848872" cy="54921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0126" y="-27384"/>
            <a:ext cx="7104282" cy="5760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2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29431"/>
              </p:ext>
            </p:extLst>
          </p:nvPr>
        </p:nvGraphicFramePr>
        <p:xfrm>
          <a:off x="2384293" y="3212976"/>
          <a:ext cx="4563971" cy="159615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16405"/>
                <a:gridCol w="944270"/>
                <a:gridCol w="2203296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147</a:t>
                      </a:r>
                      <a:r>
                        <a:rPr lang="en-GB" sz="1600" dirty="0" smtClean="0"/>
                        <a:t>Pm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</a:t>
                      </a:r>
                      <a:r>
                        <a:rPr lang="en-GB" sz="1600" baseline="0" dirty="0" smtClean="0"/>
                        <a:t> point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8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2" action="ppaction://hlinksldjump"/>
                        </a:rPr>
                        <a:t>26</a:t>
                      </a:r>
                      <a:r>
                        <a:rPr lang="en-GB" sz="1600" dirty="0" smtClean="0">
                          <a:hlinkClick r:id="rId2" action="ppaction://hlinksldjump"/>
                        </a:rPr>
                        <a:t>Al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n,p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26</a:t>
                      </a:r>
                      <a:r>
                        <a:rPr lang="en-GB" sz="1600" dirty="0" smtClean="0"/>
                        <a:t>Al galactic abundance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3" action="ppaction://hlinksldjump"/>
                        </a:rPr>
                        <a:t>7</a:t>
                      </a:r>
                      <a:r>
                        <a:rPr lang="en-GB" sz="1600" dirty="0" smtClean="0">
                          <a:hlinkClick r:id="rId3" action="ppaction://hlinksldjump"/>
                        </a:rPr>
                        <a:t>Be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 capture in light nuclei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04849"/>
              </p:ext>
            </p:extLst>
          </p:nvPr>
        </p:nvGraphicFramePr>
        <p:xfrm>
          <a:off x="2699793" y="1639600"/>
          <a:ext cx="3744415" cy="1058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0120"/>
                <a:gridCol w="576064"/>
                <a:gridCol w="2088231"/>
              </a:tblGrid>
              <a:tr h="3248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4" action="ppaction://hlinksldjump"/>
                        </a:rPr>
                        <a:t>70,72,73</a:t>
                      </a:r>
                      <a:r>
                        <a:rPr lang="en-GB" sz="1600" dirty="0" smtClean="0">
                          <a:hlinkClick r:id="rId4" action="ppaction://hlinksldjump"/>
                        </a:rPr>
                        <a:t>Ge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s-process flow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40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5" action="ppaction://hlinksldjump"/>
                        </a:rPr>
                        <a:t>171</a:t>
                      </a:r>
                      <a:r>
                        <a:rPr lang="en-GB" sz="1600" dirty="0" smtClean="0">
                          <a:hlinkClick r:id="rId5" action="ppaction://hlinksldjump"/>
                        </a:rPr>
                        <a:t>Tm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30000" dirty="0" smtClean="0"/>
                        <a:t>204</a:t>
                      </a:r>
                      <a:r>
                        <a:rPr lang="en-GB" sz="1600" dirty="0" smtClean="0"/>
                        <a:t>Tl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 points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320306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AstroPhysics</a:t>
            </a:r>
            <a:r>
              <a:rPr lang="en-GB" sz="3200" b="1" dirty="0" smtClean="0"/>
              <a:t> program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 I</a:t>
            </a:r>
            <a:r>
              <a:rPr lang="en-GB" sz="3200" b="1" dirty="0" smtClean="0"/>
              <a:t> &amp;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EAR II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39248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3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096" y="1477808"/>
            <a:ext cx="7774336" cy="39087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lvl="0" indent="-35877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There is need of </a:t>
            </a:r>
            <a:r>
              <a:rPr lang="en-GB" b="1" dirty="0" smtClean="0">
                <a:solidFill>
                  <a:srgbClr val="FF0000"/>
                </a:solidFill>
              </a:rPr>
              <a:t>accurate new data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on neutron cross-</a:t>
            </a:r>
            <a:r>
              <a:rPr lang="en-GB" dirty="0" smtClean="0">
                <a:solidFill>
                  <a:schemeClr val="tx1"/>
                </a:solidFill>
              </a:rPr>
              <a:t>section for </a:t>
            </a:r>
            <a:r>
              <a:rPr lang="en-GB" b="1" dirty="0" smtClean="0">
                <a:solidFill>
                  <a:srgbClr val="FF0000"/>
                </a:solidFill>
              </a:rPr>
              <a:t>astrophysics.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Since 2001, </a:t>
            </a:r>
            <a:r>
              <a:rPr lang="en-US" b="1" dirty="0" err="1" smtClean="0">
                <a:solidFill>
                  <a:srgbClr val="FF0000"/>
                </a:solidFill>
              </a:rPr>
              <a:t>n_TOF@CERN</a:t>
            </a:r>
            <a:r>
              <a:rPr lang="en-US" dirty="0" smtClean="0">
                <a:solidFill>
                  <a:schemeClr val="tx1"/>
                </a:solidFill>
              </a:rPr>
              <a:t> has provided an important contribution to the field, with an intense activity on </a:t>
            </a:r>
            <a:r>
              <a:rPr lang="en-US" b="1" dirty="0" smtClean="0">
                <a:solidFill>
                  <a:srgbClr val="FF0000"/>
                </a:solidFill>
              </a:rPr>
              <a:t>capture </a:t>
            </a:r>
            <a:r>
              <a:rPr lang="en-US" b="1" dirty="0" smtClean="0">
                <a:solidFill>
                  <a:srgbClr val="FF0000"/>
                </a:solidFill>
              </a:rPr>
              <a:t>and fission measurements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Several results of interest for </a:t>
            </a:r>
            <a:r>
              <a:rPr lang="en-US" b="1" dirty="0" smtClean="0">
                <a:solidFill>
                  <a:srgbClr val="FF0000"/>
                </a:solidFill>
              </a:rPr>
              <a:t>stellar </a:t>
            </a:r>
            <a:r>
              <a:rPr lang="en-US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Sm</a:t>
            </a:r>
            <a:r>
              <a:rPr lang="en-US" dirty="0" smtClean="0">
                <a:solidFill>
                  <a:schemeClr val="tx1"/>
                </a:solidFill>
              </a:rPr>
              <a:t>, Os, </a:t>
            </a:r>
            <a:r>
              <a:rPr lang="en-US" dirty="0" err="1" smtClean="0">
                <a:solidFill>
                  <a:schemeClr val="tx1"/>
                </a:solidFill>
              </a:rPr>
              <a:t>Zr</a:t>
            </a:r>
            <a:r>
              <a:rPr lang="en-US" dirty="0" smtClean="0">
                <a:solidFill>
                  <a:schemeClr val="tx1"/>
                </a:solidFill>
              </a:rPr>
              <a:t>, Ni, Fe,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To date, high resolution measurements performed in </a:t>
            </a:r>
            <a:r>
              <a:rPr lang="en-US" b="1" dirty="0" smtClean="0">
                <a:solidFill>
                  <a:srgbClr val="FF0000"/>
                </a:solidFill>
              </a:rPr>
              <a:t>EAR1</a:t>
            </a:r>
            <a:r>
              <a:rPr lang="en-US" dirty="0" smtClean="0">
                <a:solidFill>
                  <a:schemeClr val="tx1"/>
                </a:solidFill>
              </a:rPr>
              <a:t> in optimal conditions (borated water moderator, Class-A experimental area,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The EAR2 </a:t>
            </a:r>
            <a:r>
              <a:rPr lang="en-US" dirty="0" smtClean="0">
                <a:solidFill>
                  <a:schemeClr val="tx1"/>
                </a:solidFill>
              </a:rPr>
              <a:t>has opened </a:t>
            </a:r>
            <a:r>
              <a:rPr lang="en-US" b="1" dirty="0" smtClean="0">
                <a:solidFill>
                  <a:srgbClr val="FF0000"/>
                </a:solidFill>
              </a:rPr>
              <a:t>new perspectives</a:t>
            </a:r>
            <a:r>
              <a:rPr lang="en-US" dirty="0" smtClean="0">
                <a:solidFill>
                  <a:schemeClr val="tx1"/>
                </a:solidFill>
              </a:rPr>
              <a:t> for frontier measurements on short-lived radionuclides.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Segnaposto numero diapositiva 19"/>
          <p:cNvSpPr txBox="1">
            <a:spLocks/>
          </p:cNvSpPr>
          <p:nvPr/>
        </p:nvSpPr>
        <p:spPr>
          <a:xfrm>
            <a:off x="65532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9A30-F12D-44C9-A012-427D5C4D61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51520" y="162880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Conclusions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9248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1873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7345E-6 L 8.33333E-7 0.104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0509 L 8.33333E-7 0.1995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9953 L 8.33333E-7 0.304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0462 L 8.33333E-7 0.3988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3" animBg="1"/>
      <p:bldP spid="12" grpId="4" animBg="1"/>
      <p:bldP spid="12" grpId="6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>
            <a:off x="899592" y="6021288"/>
            <a:ext cx="720080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763688" y="602128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691680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1835696" y="5445224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48376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923928" y="5299620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20384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64400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99593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71601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43609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15617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436096" y="5299620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4716017" y="4581128"/>
            <a:ext cx="648075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6200000" flipV="1">
            <a:off x="3923928" y="3789040"/>
            <a:ext cx="648072" cy="648072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6084168" y="2996952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6228184" y="5301208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rot="10800000">
            <a:off x="5364088" y="3789042"/>
            <a:ext cx="648072" cy="648071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156176" y="4581128"/>
            <a:ext cx="648072" cy="576064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3648" y="188641"/>
            <a:ext cx="6267327" cy="2882251"/>
            <a:chOff x="144" y="2396"/>
            <a:chExt cx="2382" cy="1493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144" y="2396"/>
              <a:ext cx="2382" cy="14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" y="2521"/>
              <a:ext cx="2195" cy="13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1" name="Connettore 1 50"/>
          <p:cNvCxnSpPr/>
          <p:nvPr/>
        </p:nvCxnSpPr>
        <p:spPr>
          <a:xfrm>
            <a:off x="363589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3707904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7799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99593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40847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13995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851920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435597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2371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448251"/>
            <a:ext cx="403244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00827"/>
              </p:ext>
            </p:extLst>
          </p:nvPr>
        </p:nvGraphicFramePr>
        <p:xfrm>
          <a:off x="1271499" y="1268760"/>
          <a:ext cx="6684877" cy="3288975"/>
        </p:xfrm>
        <a:graphic>
          <a:graphicData uri="http://schemas.openxmlformats.org/drawingml/2006/table">
            <a:tbl>
              <a:tblPr/>
              <a:tblGrid>
                <a:gridCol w="1135755"/>
                <a:gridCol w="1858734"/>
                <a:gridCol w="1858734"/>
                <a:gridCol w="1831654"/>
              </a:tblGrid>
              <a:tr h="146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Nucleus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Normalized to N(Si)=10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atoms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Old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_TOF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5.546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0.789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1.066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1.024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1.848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1.052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0.981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1.873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1.217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1.152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0.302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302949"/>
            <a:ext cx="8083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/>
              <a:t>The s-abundances, N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, are calculated using the TP stellar model for low mass AGB star (1.5 - 3 M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892" y="4724400"/>
            <a:ext cx="618570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Solar abundances, N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, from  </a:t>
            </a:r>
            <a:r>
              <a:rPr lang="en-US" sz="1800" dirty="0" err="1" smtClean="0"/>
              <a:t>Lodders</a:t>
            </a:r>
            <a:r>
              <a:rPr lang="en-US" sz="1800" dirty="0" smtClean="0"/>
              <a:t> 2009, accuracy 10%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95157" y="990600"/>
            <a:ext cx="300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Courtesy </a:t>
            </a:r>
            <a:r>
              <a:rPr lang="en-US" sz="1400" dirty="0" smtClean="0"/>
              <a:t>of R. </a:t>
            </a:r>
            <a:r>
              <a:rPr lang="en-US" sz="1400" dirty="0" err="1" smtClean="0"/>
              <a:t>Gallino</a:t>
            </a:r>
            <a:r>
              <a:rPr lang="en-US" sz="1400" dirty="0" smtClean="0"/>
              <a:t> and S. </a:t>
            </a:r>
            <a:r>
              <a:rPr lang="en-US" sz="1400" dirty="0" err="1" smtClean="0"/>
              <a:t>Bisterzio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/>
              <a:t>Zr</a:t>
            </a:r>
            <a:r>
              <a:rPr lang="en-GB" sz="3200" b="1" dirty="0" smtClean="0"/>
              <a:t> isotopes</a:t>
            </a:r>
            <a:endParaRPr lang="en-GB" sz="3200" b="1" dirty="0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6678">
            <a:off x="0" y="1739900"/>
            <a:ext cx="9144000" cy="33582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248472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7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72350" r="35750"/>
          <a:stretch>
            <a:fillRect/>
          </a:stretch>
        </p:blipFill>
        <p:spPr bwMode="auto">
          <a:xfrm>
            <a:off x="42854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72350" r="35750"/>
          <a:stretch>
            <a:fillRect/>
          </a:stretch>
        </p:blipFill>
        <p:spPr bwMode="auto">
          <a:xfrm>
            <a:off x="5516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3400" y="4033837"/>
          <a:ext cx="35385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6" name="Equation" r:id="rId5" imgW="1803240" imgH="419040" progId="Equation.3">
                  <p:embed/>
                </p:oleObj>
              </mc:Choice>
              <mc:Fallback>
                <p:oleObj name="Equation" r:id="rId5" imgW="1803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3837"/>
                        <a:ext cx="3538538" cy="779463"/>
                      </a:xfrm>
                      <a:prstGeom prst="rect">
                        <a:avLst/>
                      </a:pr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33400" y="5003800"/>
          <a:ext cx="35147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7" name="Formel" r:id="rId7" imgW="1333440" imgH="419040" progId="Equation.3">
                  <p:embed/>
                </p:oleObj>
              </mc:Choice>
              <mc:Fallback>
                <p:oleObj name="Formel" r:id="rId7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03800"/>
                        <a:ext cx="3514725" cy="1104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289300"/>
            <a:ext cx="4953000" cy="303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2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40188" y="60594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SimSun" pitchFamily="2" charset="-122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0988" y="1692374"/>
            <a:ext cx="8510587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Cosmological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Astronomical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/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Nuclear way: Re/Os clock                 Th/U clock</a:t>
            </a:r>
            <a:r>
              <a:rPr lang="en-US" sz="240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7663" y="2286000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13.7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0.2 Gyr</a:t>
            </a:r>
            <a:r>
              <a:rPr lang="en-US" sz="2400"/>
              <a:t>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7813" y="3573463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 Gyr</a:t>
            </a:r>
            <a:r>
              <a:rPr lang="en-US" sz="2400"/>
              <a:t> 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19250" y="5157788"/>
            <a:ext cx="2592388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14.9 </a:t>
            </a:r>
            <a:r>
              <a:rPr lang="en-US" sz="2400" b="1">
                <a:sym typeface="Symbol" pitchFamily="18" charset="2"/>
              </a:rPr>
              <a:t> 2</a:t>
            </a:r>
            <a:r>
              <a:rPr lang="en-US" sz="2400" b="1"/>
              <a:t> Gyr(*)</a:t>
            </a:r>
            <a:r>
              <a:rPr lang="en-US" sz="2400"/>
              <a:t>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9850" y="5949280"/>
            <a:ext cx="3866864" cy="31803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dirty="0"/>
              <a:t>(*) 0.4 </a:t>
            </a:r>
            <a:r>
              <a:rPr lang="en-US" sz="1600" dirty="0" err="1"/>
              <a:t>Gyr</a:t>
            </a:r>
            <a:r>
              <a:rPr lang="en-US" sz="1600" dirty="0"/>
              <a:t> uncertainty due to </a:t>
            </a:r>
            <a:r>
              <a:rPr lang="en-US" sz="1600" dirty="0" smtClean="0"/>
              <a:t>cross-</a:t>
            </a:r>
            <a:r>
              <a:rPr lang="en-US" sz="1600" dirty="0"/>
              <a:t>sections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64163" y="5153025"/>
            <a:ext cx="2532062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14.5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2.5 Gyr</a:t>
            </a:r>
            <a:r>
              <a:rPr lang="en-US" sz="2400"/>
              <a:t>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116632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057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2089150" y="1476375"/>
            <a:ext cx="611188" cy="1793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35"/>
          <p:cNvSpPr>
            <a:spLocks noChangeShapeType="1"/>
          </p:cNvSpPr>
          <p:nvPr/>
        </p:nvSpPr>
        <p:spPr bwMode="auto">
          <a:xfrm flipH="1" flipV="1">
            <a:off x="5678488" y="3038475"/>
            <a:ext cx="571500" cy="357188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4" name="Line 135"/>
          <p:cNvSpPr>
            <a:spLocks noChangeShapeType="1"/>
          </p:cNvSpPr>
          <p:nvPr/>
        </p:nvSpPr>
        <p:spPr bwMode="auto">
          <a:xfrm flipH="1" flipV="1">
            <a:off x="5678488" y="2252663"/>
            <a:ext cx="571500" cy="35718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3" name="Line 135"/>
          <p:cNvSpPr>
            <a:spLocks noChangeShapeType="1"/>
          </p:cNvSpPr>
          <p:nvPr/>
        </p:nvSpPr>
        <p:spPr bwMode="auto">
          <a:xfrm flipH="1" flipV="1">
            <a:off x="3678238" y="3038475"/>
            <a:ext cx="571500" cy="357188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22"/>
          <p:cNvSpPr>
            <a:spLocks noChangeShapeType="1"/>
          </p:cNvSpPr>
          <p:nvPr/>
        </p:nvSpPr>
        <p:spPr bwMode="auto">
          <a:xfrm rot="300000" flipV="1">
            <a:off x="5607050" y="2824163"/>
            <a:ext cx="500063" cy="4603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Line 119"/>
          <p:cNvSpPr>
            <a:spLocks noChangeShapeType="1"/>
          </p:cNvSpPr>
          <p:nvPr/>
        </p:nvSpPr>
        <p:spPr bwMode="auto">
          <a:xfrm rot="-240000">
            <a:off x="2392363" y="3494088"/>
            <a:ext cx="719137" cy="4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0"/>
          <p:cNvSpPr>
            <a:spLocks noChangeShapeType="1"/>
          </p:cNvSpPr>
          <p:nvPr/>
        </p:nvSpPr>
        <p:spPr bwMode="auto">
          <a:xfrm>
            <a:off x="3678238" y="3538538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21"/>
          <p:cNvSpPr>
            <a:spLocks noChangeShapeType="1"/>
          </p:cNvSpPr>
          <p:nvPr/>
        </p:nvSpPr>
        <p:spPr bwMode="auto">
          <a:xfrm>
            <a:off x="4606925" y="3538538"/>
            <a:ext cx="433388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Line 122"/>
          <p:cNvSpPr>
            <a:spLocks noChangeShapeType="1"/>
          </p:cNvSpPr>
          <p:nvPr/>
        </p:nvSpPr>
        <p:spPr bwMode="auto">
          <a:xfrm>
            <a:off x="5530850" y="3538538"/>
            <a:ext cx="576263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563" name="Line 135"/>
          <p:cNvSpPr>
            <a:spLocks noChangeShapeType="1"/>
          </p:cNvSpPr>
          <p:nvPr/>
        </p:nvSpPr>
        <p:spPr bwMode="auto">
          <a:xfrm flipH="1" flipV="1">
            <a:off x="3678238" y="2252663"/>
            <a:ext cx="571500" cy="357187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Text Box 142"/>
          <p:cNvSpPr txBox="1">
            <a:spLocks noChangeArrowheads="1"/>
          </p:cNvSpPr>
          <p:nvPr/>
        </p:nvSpPr>
        <p:spPr bwMode="auto">
          <a:xfrm>
            <a:off x="2168525" y="3090863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Calibri" charset="0"/>
                <a:cs typeface="Arial" charset="0"/>
              </a:rPr>
              <a:t>s-Process</a:t>
            </a:r>
          </a:p>
        </p:txBody>
      </p:sp>
      <p:sp>
        <p:nvSpPr>
          <p:cNvPr id="97319" name="Rectangle 103"/>
          <p:cNvSpPr>
            <a:spLocks noChangeArrowheads="1"/>
          </p:cNvSpPr>
          <p:nvPr/>
        </p:nvSpPr>
        <p:spPr bwMode="auto">
          <a:xfrm>
            <a:off x="3106738" y="3324225"/>
            <a:ext cx="552450" cy="500063"/>
          </a:xfrm>
          <a:prstGeom prst="rect">
            <a:avLst/>
          </a:prstGeom>
          <a:solidFill>
            <a:srgbClr val="4F81BD">
              <a:alpha val="50195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150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20" name="Rectangle 105"/>
          <p:cNvSpPr>
            <a:spLocks noChangeArrowheads="1"/>
          </p:cNvSpPr>
          <p:nvPr/>
        </p:nvSpPr>
        <p:spPr bwMode="auto">
          <a:xfrm>
            <a:off x="5081588" y="3322638"/>
            <a:ext cx="552450" cy="500062"/>
          </a:xfrm>
          <a:prstGeom prst="rect">
            <a:avLst/>
          </a:prstGeom>
          <a:solidFill>
            <a:srgbClr val="4F81BD">
              <a:alpha val="7097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</a:t>
            </a:r>
          </a:p>
        </p:txBody>
      </p:sp>
      <p:sp>
        <p:nvSpPr>
          <p:cNvPr id="97321" name="Rectangle 107"/>
          <p:cNvSpPr>
            <a:spLocks noChangeArrowheads="1"/>
          </p:cNvSpPr>
          <p:nvPr/>
        </p:nvSpPr>
        <p:spPr bwMode="auto">
          <a:xfrm>
            <a:off x="310673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2" name="Rectangle 109"/>
          <p:cNvSpPr>
            <a:spLocks noChangeArrowheads="1"/>
          </p:cNvSpPr>
          <p:nvPr/>
        </p:nvSpPr>
        <p:spPr bwMode="auto">
          <a:xfrm>
            <a:off x="508158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3" name="Rectangle 112"/>
          <p:cNvSpPr>
            <a:spLocks noChangeArrowheads="1"/>
          </p:cNvSpPr>
          <p:nvPr/>
        </p:nvSpPr>
        <p:spPr bwMode="auto">
          <a:xfrm>
            <a:off x="310673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7324" name="Rectangle 114"/>
          <p:cNvSpPr>
            <a:spLocks noChangeArrowheads="1"/>
          </p:cNvSpPr>
          <p:nvPr/>
        </p:nvSpPr>
        <p:spPr bwMode="auto">
          <a:xfrm>
            <a:off x="508158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0" name="Line 120"/>
          <p:cNvSpPr>
            <a:spLocks noChangeShapeType="1"/>
          </p:cNvSpPr>
          <p:nvPr/>
        </p:nvSpPr>
        <p:spPr bwMode="auto">
          <a:xfrm>
            <a:off x="3678238" y="2824163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CasellaDiTesto 98"/>
          <p:cNvSpPr txBox="1">
            <a:spLocks noChangeArrowheads="1"/>
          </p:cNvSpPr>
          <p:nvPr/>
        </p:nvSpPr>
        <p:spPr bwMode="auto">
          <a:xfrm>
            <a:off x="860425" y="4329113"/>
            <a:ext cx="4143375" cy="169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603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sz="1800">
                <a:latin typeface="Calibri" charset="0"/>
                <a:cs typeface="Arial" charset="0"/>
              </a:rPr>
              <a:t>The branching ratio for </a:t>
            </a:r>
            <a:r>
              <a:rPr lang="it-IT" sz="18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Sm</a:t>
            </a:r>
            <a:r>
              <a:rPr lang="it-IT" sz="1800">
                <a:latin typeface="Calibri" charset="0"/>
                <a:cs typeface="Arial" charset="0"/>
              </a:rPr>
              <a:t> depends on: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Termodynamical  condition</a:t>
            </a:r>
            <a:r>
              <a:rPr lang="it-IT" sz="1600" b="1">
                <a:latin typeface="Calibri" charset="0"/>
                <a:cs typeface="Arial" charset="0"/>
              </a:rPr>
              <a:t> </a:t>
            </a:r>
            <a:r>
              <a:rPr lang="it-IT" sz="1600">
                <a:latin typeface="Calibri" charset="0"/>
                <a:cs typeface="Arial" charset="0"/>
              </a:rPr>
              <a:t>of the stellar site (temperature, neutron density, etc…) </a:t>
            </a:r>
            <a:endParaRPr lang="it-IT" sz="1600" b="1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>
                <a:latin typeface="Calibri" charset="0"/>
                <a:cs typeface="Arial" charset="0"/>
              </a:rPr>
              <a:t>Cross-section of </a:t>
            </a:r>
            <a:r>
              <a:rPr lang="it-IT" sz="16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Sm(n,</a:t>
            </a:r>
            <a:r>
              <a:rPr lang="it-IT" sz="1600" b="1">
                <a:solidFill>
                  <a:srgbClr val="FF0000"/>
                </a:solidFill>
                <a:latin typeface="Symbol" charset="0"/>
                <a:cs typeface="Arial" charset="0"/>
              </a:rPr>
              <a:t>g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)</a:t>
            </a:r>
            <a:endParaRPr lang="it-IT" sz="1800" baseline="30000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it-IT" sz="1800" baseline="30000">
                <a:latin typeface="Calibri" charset="0"/>
                <a:cs typeface="Arial" charset="0"/>
              </a:rPr>
              <a:t>151</a:t>
            </a:r>
            <a:r>
              <a:rPr lang="it-IT" sz="1800">
                <a:latin typeface="Calibri" charset="0"/>
                <a:cs typeface="Arial" charset="0"/>
              </a:rPr>
              <a:t>Sm used as 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stellar thermometer</a:t>
            </a:r>
            <a:r>
              <a:rPr lang="it-IT" sz="1800">
                <a:latin typeface="Calibri" charset="0"/>
                <a:cs typeface="Arial" charset="0"/>
              </a:rPr>
              <a:t> !!</a:t>
            </a:r>
          </a:p>
        </p:txBody>
      </p:sp>
      <p:sp>
        <p:nvSpPr>
          <p:cNvPr id="92" name="Ovale 91"/>
          <p:cNvSpPr/>
          <p:nvPr/>
        </p:nvSpPr>
        <p:spPr>
          <a:xfrm>
            <a:off x="3857625" y="3148013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97330" name="Rectangle 103"/>
          <p:cNvSpPr>
            <a:spLocks noChangeArrowheads="1"/>
          </p:cNvSpPr>
          <p:nvPr/>
        </p:nvSpPr>
        <p:spPr bwMode="auto">
          <a:xfrm>
            <a:off x="4054475" y="3362325"/>
            <a:ext cx="552450" cy="500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31" name="Rectangle 103"/>
          <p:cNvSpPr>
            <a:spLocks noChangeArrowheads="1"/>
          </p:cNvSpPr>
          <p:nvPr/>
        </p:nvSpPr>
        <p:spPr bwMode="auto">
          <a:xfrm>
            <a:off x="40354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2" name="Rectangle 103"/>
          <p:cNvSpPr>
            <a:spLocks noChangeArrowheads="1"/>
          </p:cNvSpPr>
          <p:nvPr/>
        </p:nvSpPr>
        <p:spPr bwMode="auto">
          <a:xfrm>
            <a:off x="60547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3" name="Rectangle 103"/>
          <p:cNvSpPr>
            <a:spLocks noChangeArrowheads="1"/>
          </p:cNvSpPr>
          <p:nvPr/>
        </p:nvSpPr>
        <p:spPr bwMode="auto">
          <a:xfrm>
            <a:off x="6107113" y="3290888"/>
            <a:ext cx="552450" cy="5000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grpSp>
        <p:nvGrpSpPr>
          <p:cNvPr id="2" name="Group 982"/>
          <p:cNvGrpSpPr>
            <a:grpSpLocks/>
          </p:cNvGrpSpPr>
          <p:nvPr/>
        </p:nvGrpSpPr>
        <p:grpSpPr bwMode="auto">
          <a:xfrm>
            <a:off x="6300788" y="4437063"/>
            <a:ext cx="1492250" cy="1485900"/>
            <a:chOff x="4032" y="48"/>
            <a:chExt cx="1722" cy="1824"/>
          </a:xfrm>
        </p:grpSpPr>
        <p:pic>
          <p:nvPicPr>
            <p:cNvPr id="97335" name="Picture 983" descr="redgian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1" b="7201"/>
            <a:stretch>
              <a:fillRect/>
            </a:stretch>
          </p:blipFill>
          <p:spPr bwMode="auto">
            <a:xfrm>
              <a:off x="4032" y="48"/>
              <a:ext cx="172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7336" name="Object 984"/>
            <p:cNvGraphicFramePr>
              <a:graphicFrameLocks noChangeAspect="1"/>
            </p:cNvGraphicFramePr>
            <p:nvPr/>
          </p:nvGraphicFramePr>
          <p:xfrm>
            <a:off x="4992" y="48"/>
            <a:ext cx="676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1" name="Photo Editor Photo" r:id="rId8" imgW="819048" imgH="1104762" progId="">
                    <p:embed/>
                  </p:oleObj>
                </mc:Choice>
                <mc:Fallback>
                  <p:oleObj name="Photo Editor Photo" r:id="rId8" imgW="819048" imgH="11047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48"/>
                          <a:ext cx="676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sp>
        <p:nvSpPr>
          <p:cNvPr id="40" name="Text Box 253"/>
          <p:cNvSpPr txBox="1">
            <a:spLocks noChangeArrowheads="1"/>
          </p:cNvSpPr>
          <p:nvPr/>
        </p:nvSpPr>
        <p:spPr bwMode="auto">
          <a:xfrm>
            <a:off x="5148064" y="980728"/>
            <a:ext cx="4104455" cy="64633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Laboratory t</a:t>
            </a:r>
            <a:r>
              <a:rPr lang="de-DE" baseline="-25000" dirty="0"/>
              <a:t>1/2</a:t>
            </a:r>
            <a:r>
              <a:rPr lang="de-DE" dirty="0"/>
              <a:t> </a:t>
            </a:r>
            <a:r>
              <a:rPr lang="de-DE" dirty="0" smtClean="0"/>
              <a:t>= 93 </a:t>
            </a:r>
            <a:r>
              <a:rPr lang="de-DE" dirty="0"/>
              <a:t>yr</a:t>
            </a:r>
          </a:p>
          <a:p>
            <a:r>
              <a:rPr lang="de-DE" dirty="0"/>
              <a:t>reduced to  t</a:t>
            </a:r>
            <a:r>
              <a:rPr lang="de-DE" baseline="-25000" dirty="0"/>
              <a:t>1/2</a:t>
            </a:r>
            <a:r>
              <a:rPr lang="de-DE" dirty="0"/>
              <a:t> = 3 </a:t>
            </a:r>
            <a:r>
              <a:rPr lang="de-DE" dirty="0" err="1"/>
              <a:t>yr</a:t>
            </a:r>
            <a:r>
              <a:rPr lang="de-DE" dirty="0"/>
              <a:t> </a:t>
            </a:r>
            <a:r>
              <a:rPr lang="de-DE" dirty="0" smtClean="0"/>
              <a:t>@ </a:t>
            </a:r>
            <a:r>
              <a:rPr lang="de-DE" i="1" dirty="0"/>
              <a:t>s</a:t>
            </a:r>
            <a:r>
              <a:rPr lang="de-DE" dirty="0"/>
              <a:t>-process </a:t>
            </a:r>
            <a:r>
              <a:rPr lang="de-DE" dirty="0" smtClean="0"/>
              <a:t>site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11760" y="6448251"/>
            <a:ext cx="439248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2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73"/>
          <p:cNvSpPr txBox="1">
            <a:spLocks noChangeArrowheads="1"/>
          </p:cNvSpPr>
          <p:nvPr/>
        </p:nvSpPr>
        <p:spPr bwMode="auto">
          <a:xfrm>
            <a:off x="785613" y="5027285"/>
            <a:ext cx="3522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6" name="Text Box 974"/>
          <p:cNvSpPr txBox="1">
            <a:spLocks noChangeArrowheads="1"/>
          </p:cNvSpPr>
          <p:nvPr/>
        </p:nvSpPr>
        <p:spPr bwMode="auto">
          <a:xfrm>
            <a:off x="4516238" y="3163341"/>
            <a:ext cx="44815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Measured </a:t>
            </a:r>
            <a:r>
              <a:rPr lang="en-US" sz="1200" dirty="0">
                <a:latin typeface="Verdana" pitchFamily="34" charset="0"/>
                <a:cs typeface="Arial" charset="0"/>
              </a:rPr>
              <a:t>for the first time at a time-of-flight facility </a:t>
            </a:r>
          </a:p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Resonance </a:t>
            </a:r>
            <a:r>
              <a:rPr lang="en-US" sz="1200" dirty="0">
                <a:latin typeface="Verdana" pitchFamily="34" charset="0"/>
                <a:cs typeface="Arial" charset="0"/>
              </a:rPr>
              <a:t>analysis with SAMMY </a:t>
            </a:r>
            <a:r>
              <a:rPr lang="en-US" sz="1200" dirty="0" smtClean="0">
                <a:latin typeface="Verdana" pitchFamily="34" charset="0"/>
                <a:cs typeface="Arial" charset="0"/>
              </a:rPr>
              <a:t>code</a:t>
            </a:r>
            <a:r>
              <a:rPr lang="en-US" sz="12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.</a:t>
            </a:r>
            <a:endParaRPr lang="en-US" sz="1200" dirty="0">
              <a:latin typeface="Verdana" pitchFamily="34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400" t="6485" r="3200"/>
          <a:stretch>
            <a:fillRect/>
          </a:stretch>
        </p:blipFill>
        <p:spPr bwMode="auto">
          <a:xfrm>
            <a:off x="912613" y="4463722"/>
            <a:ext cx="3227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73351" y="5714672"/>
            <a:ext cx="4267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Maxwellian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averaged (n,</a:t>
            </a:r>
            <a:r>
              <a:rPr lang="el-GR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γ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 cross section of the </a:t>
            </a:r>
            <a:r>
              <a:rPr lang="en-US" sz="1200" b="1" baseline="300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151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Sm and previous calculation (symbol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NO PREVIOUS MEASUREMENTS!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44351" y="3823959"/>
            <a:ext cx="5562600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Maxwellian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averaged cross-section experimentally determined for the first time</a:t>
            </a:r>
            <a:r>
              <a:rPr lang="it-IT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5789413" y="4571672"/>
            <a:ext cx="2522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s-process in AGB stars produces 77% of </a:t>
            </a:r>
            <a:r>
              <a:rPr lang="en-US" b="1" baseline="30000" dirty="0">
                <a:cs typeface="Arial" charset="0"/>
              </a:rPr>
              <a:t>152</a:t>
            </a:r>
            <a:r>
              <a:rPr lang="en-US" b="1" dirty="0">
                <a:cs typeface="Arial" charset="0"/>
              </a:rPr>
              <a:t>Gd,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23% from p process</a:t>
            </a:r>
            <a:endParaRPr lang="it-IT" b="1" dirty="0">
              <a:cs typeface="Arial" charset="0"/>
            </a:endParaRPr>
          </a:p>
        </p:txBody>
      </p:sp>
      <p:sp>
        <p:nvSpPr>
          <p:cNvPr id="11" name="AutoShape 961"/>
          <p:cNvSpPr>
            <a:spLocks noChangeArrowheads="1"/>
          </p:cNvSpPr>
          <p:nvPr/>
        </p:nvSpPr>
        <p:spPr bwMode="auto">
          <a:xfrm>
            <a:off x="4584501" y="487647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18859"/>
            <a:ext cx="3886200" cy="27308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pic>
        <p:nvPicPr>
          <p:cNvPr id="14" name="Picture 3" descr="RES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430" y="980728"/>
            <a:ext cx="3231938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4" y="2996952"/>
            <a:ext cx="1047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background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8460432" y="6093296"/>
            <a:ext cx="504056" cy="360040"/>
          </a:xfrm>
          <a:prstGeom prst="rightArrow">
            <a:avLst>
              <a:gd name="adj1" fmla="val 6567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4733">
            <a:off x="-268833" y="3198379"/>
            <a:ext cx="9144000" cy="1404503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248472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4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74" r="2362" b="8535"/>
          <a:stretch/>
        </p:blipFill>
        <p:spPr>
          <a:xfrm>
            <a:off x="2151026" y="1445467"/>
            <a:ext cx="6696000" cy="460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496" y="1723261"/>
            <a:ext cx="220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Scenarios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in massive </a:t>
            </a:r>
            <a:r>
              <a:rPr lang="it-IT" sz="2400" b="1" dirty="0" err="1" smtClean="0"/>
              <a:t>stars</a:t>
            </a:r>
            <a:endParaRPr lang="it-IT" sz="2400" b="1" dirty="0" smtClean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720104" y="1815855"/>
            <a:ext cx="442496" cy="115088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730232" y="2083343"/>
            <a:ext cx="432368" cy="1015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84104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90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79388" y="1008063"/>
            <a:ext cx="2160587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5496" y="836712"/>
            <a:ext cx="44644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600" baseline="30000" dirty="0" smtClean="0"/>
              <a:t>63</a:t>
            </a:r>
            <a:r>
              <a:rPr lang="en-GB" sz="1600" dirty="0" smtClean="0"/>
              <a:t>Ni (t</a:t>
            </a:r>
            <a:r>
              <a:rPr lang="en-GB" sz="1600" baseline="-25000" dirty="0" smtClean="0"/>
              <a:t>1/2</a:t>
            </a:r>
            <a:r>
              <a:rPr lang="en-GB" sz="1600" dirty="0" smtClean="0"/>
              <a:t>=100 y) represents the </a:t>
            </a:r>
            <a:r>
              <a:rPr lang="en-GB" sz="1600" b="1" dirty="0" smtClean="0">
                <a:solidFill>
                  <a:srgbClr val="FF0000"/>
                </a:solidFill>
              </a:rPr>
              <a:t>first branching point</a:t>
            </a:r>
            <a:r>
              <a:rPr lang="en-GB" sz="1600" dirty="0" smtClean="0"/>
              <a:t> in the s-process, and determines the </a:t>
            </a:r>
            <a:r>
              <a:rPr lang="en-GB" sz="1600" b="1" dirty="0" smtClean="0">
                <a:solidFill>
                  <a:srgbClr val="FF0000"/>
                </a:solidFill>
              </a:rPr>
              <a:t>abundance</a:t>
            </a:r>
            <a:r>
              <a:rPr lang="en-GB" sz="1600" dirty="0" smtClean="0"/>
              <a:t>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63,65</a:t>
            </a:r>
            <a:r>
              <a:rPr lang="en-GB" sz="1600" b="1" dirty="0" smtClean="0">
                <a:solidFill>
                  <a:srgbClr val="FF0000"/>
                </a:solidFill>
              </a:rPr>
              <a:t>Cu</a:t>
            </a:r>
            <a:endParaRPr lang="en-GB" sz="1600" dirty="0"/>
          </a:p>
        </p:txBody>
      </p:sp>
      <p:pic>
        <p:nvPicPr>
          <p:cNvPr id="21" name="Picture 9" descr="IMGP3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5"/>
          <a:stretch>
            <a:fillRect/>
          </a:stretch>
        </p:blipFill>
        <p:spPr bwMode="auto">
          <a:xfrm>
            <a:off x="179388" y="2564904"/>
            <a:ext cx="14414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/>
          </p:cNvSpPr>
          <p:nvPr/>
        </p:nvSpPr>
        <p:spPr bwMode="auto">
          <a:xfrm>
            <a:off x="228600" y="5486400"/>
            <a:ext cx="4572000" cy="6858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800" b="1" u="sng" dirty="0">
                <a:solidFill>
                  <a:srgbClr val="FF0000"/>
                </a:solidFill>
                <a:latin typeface="Calibri" charset="0"/>
              </a:rPr>
              <a:t>First</a:t>
            </a:r>
            <a:r>
              <a:rPr lang="en-GB" sz="1800" b="1" dirty="0">
                <a:solidFill>
                  <a:srgbClr val="FF0000"/>
                </a:solidFill>
                <a:latin typeface="Calibri" charset="0"/>
              </a:rPr>
              <a:t> high-resolution </a:t>
            </a:r>
            <a:r>
              <a:rPr lang="en-GB" sz="1800" dirty="0">
                <a:latin typeface="Calibri" charset="0"/>
              </a:rPr>
              <a:t>measurement of </a:t>
            </a:r>
            <a:r>
              <a:rPr lang="en-GB" sz="1800" baseline="30000" dirty="0">
                <a:latin typeface="Calibri" charset="0"/>
              </a:rPr>
              <a:t>63</a:t>
            </a:r>
            <a:r>
              <a:rPr lang="en-GB" sz="1800" dirty="0">
                <a:latin typeface="Calibri" charset="0"/>
              </a:rPr>
              <a:t>Ni(</a:t>
            </a:r>
            <a:r>
              <a:rPr lang="en-GB" sz="1800" dirty="0" err="1">
                <a:latin typeface="Calibri" charset="0"/>
              </a:rPr>
              <a:t>n,</a:t>
            </a:r>
            <a:r>
              <a:rPr lang="en-GB" sz="1800" dirty="0" err="1">
                <a:latin typeface="Symbol" charset="0"/>
              </a:rPr>
              <a:t>g</a:t>
            </a:r>
            <a:r>
              <a:rPr lang="en-GB" sz="1800" dirty="0">
                <a:latin typeface="Calibri" charset="0"/>
              </a:rPr>
              <a:t>) in the astrophysical energy range.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497" y="1752600"/>
            <a:ext cx="439248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000000"/>
              </a:buClr>
              <a:buSzPct val="100000"/>
            </a:pP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62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sample </a:t>
            </a:r>
            <a:r>
              <a:rPr lang="de-DE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(1g)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irradiated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in thermal </a:t>
            </a:r>
            <a:r>
              <a:rPr lang="de-DE" sz="1600" b="1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reactor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(1984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1992),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leading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to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enrichment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in </a:t>
            </a: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</a:t>
            </a:r>
            <a:r>
              <a:rPr lang="de-DE" sz="16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of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~13 % 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(131 mg)</a:t>
            </a:r>
          </a:p>
        </p:txBody>
      </p: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4499992" y="908720"/>
            <a:ext cx="4608513" cy="2987675"/>
            <a:chOff x="4355977" y="2458063"/>
            <a:chExt cx="4608511" cy="2987161"/>
          </a:xfrm>
        </p:grpSpPr>
        <p:pic>
          <p:nvPicPr>
            <p:cNvPr id="1096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458063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2"/>
            <p:cNvSpPr/>
            <p:nvPr/>
          </p:nvSpPr>
          <p:spPr>
            <a:xfrm>
              <a:off x="6876926" y="3069146"/>
              <a:ext cx="287338" cy="36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692275" y="2636912"/>
            <a:ext cx="2735263" cy="164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/>
              <a:t>In 2011 ~</a:t>
            </a:r>
            <a:r>
              <a:rPr lang="de-DE" sz="1600" b="1" dirty="0">
                <a:solidFill>
                  <a:srgbClr val="FF0000"/>
                </a:solidFill>
              </a:rPr>
              <a:t>15.4 mg </a:t>
            </a:r>
            <a:r>
              <a:rPr lang="de-DE" sz="1600" b="1" baseline="30000" dirty="0">
                <a:solidFill>
                  <a:srgbClr val="FF0000"/>
                </a:solidFill>
              </a:rPr>
              <a:t>63</a:t>
            </a:r>
            <a:r>
              <a:rPr lang="de-DE" sz="1600" b="1" dirty="0">
                <a:solidFill>
                  <a:srgbClr val="FF0000"/>
                </a:solidFill>
              </a:rPr>
              <a:t>Cu </a:t>
            </a:r>
            <a:r>
              <a:rPr lang="de-DE" sz="1600" dirty="0"/>
              <a:t>in </a:t>
            </a:r>
            <a:r>
              <a:rPr lang="de-DE" sz="1600" dirty="0" err="1"/>
              <a:t>the</a:t>
            </a:r>
            <a:r>
              <a:rPr lang="de-DE" sz="1600" dirty="0"/>
              <a:t> sample (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baseline="30000" dirty="0"/>
              <a:t>63</a:t>
            </a:r>
            <a:r>
              <a:rPr lang="de-DE" sz="1600" dirty="0"/>
              <a:t>Ni </a:t>
            </a:r>
            <a:r>
              <a:rPr lang="de-DE" sz="1600" dirty="0" err="1"/>
              <a:t>decay</a:t>
            </a:r>
            <a:r>
              <a:rPr lang="de-DE" sz="1600" dirty="0"/>
              <a:t>).  </a:t>
            </a:r>
            <a:endParaRPr lang="de-DE" sz="1600" b="1" dirty="0">
              <a:solidFill>
                <a:srgbClr val="FF0000"/>
              </a:solidFill>
              <a:sym typeface="Wingdings" charset="0"/>
            </a:endParaRPr>
          </a:p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>
                <a:sym typeface="Wingdings" charset="0"/>
              </a:rPr>
              <a:t>After </a:t>
            </a:r>
            <a:r>
              <a:rPr lang="de-DE" sz="1600" b="1" dirty="0" err="1">
                <a:solidFill>
                  <a:srgbClr val="FF0000"/>
                </a:solidFill>
                <a:sym typeface="Wingdings" charset="0"/>
              </a:rPr>
              <a:t>chemical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separation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at</a:t>
            </a:r>
            <a:r>
              <a:rPr lang="de-DE" sz="1600" dirty="0">
                <a:sym typeface="Wingdings" charset="0"/>
              </a:rPr>
              <a:t> PSI, </a:t>
            </a:r>
            <a:r>
              <a:rPr lang="de-DE" sz="1600" b="1" baseline="30000" dirty="0">
                <a:solidFill>
                  <a:srgbClr val="FF0000"/>
                </a:solidFill>
                <a:sym typeface="Wingdings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Cu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contamination</a:t>
            </a:r>
            <a:r>
              <a:rPr lang="de-DE" sz="1600" dirty="0">
                <a:sym typeface="Wingdings" charset="0"/>
              </a:rPr>
              <a:t> &lt;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0.01 mg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362" b="-7779"/>
          <a:stretch/>
        </p:blipFill>
        <p:spPr bwMode="auto">
          <a:xfrm>
            <a:off x="5148556" y="3861048"/>
            <a:ext cx="3887940" cy="31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605">
            <a:off x="4876800" y="5648325"/>
            <a:ext cx="4787900" cy="1285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>
            <a:hlinkClick r:id="rId7" action="ppaction://hlinksldjump"/>
          </p:cNvPr>
          <p:cNvSpPr/>
          <p:nvPr/>
        </p:nvSpPr>
        <p:spPr>
          <a:xfrm>
            <a:off x="4067944" y="6237312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520259"/>
            <a:ext cx="440012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64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835696" y="1124744"/>
            <a:ext cx="5976664" cy="51768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F7D68"/>
              </a:buClr>
            </a:pP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~</a:t>
            </a:r>
            <a:r>
              <a:rPr lang="en-US" i="1" dirty="0" smtClean="0">
                <a:latin typeface="Calibri" pitchFamily="34" charset="0"/>
              </a:rPr>
              <a:t>100 Researchers from 30 Institutes)</a:t>
            </a:r>
          </a:p>
          <a:p>
            <a:pPr>
              <a:spcBef>
                <a:spcPts val="1200"/>
              </a:spcBef>
              <a:buClr>
                <a:srgbClr val="0F7D68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CERN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Technische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Universitat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Wien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 			Austria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IRMM EC-Joint Research Center,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Geel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Belgium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Charles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(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Prague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)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Czech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 Republic</a:t>
            </a:r>
            <a:endParaRPr lang="it-IT" sz="14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IN2P3-Orsay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CEA-Saclay		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France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KIT –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Karlsruhe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,</a:t>
            </a:r>
            <a:r>
              <a:rPr lang="it-IT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Goethe University, Frankfurt	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Germany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Univ. of Athens,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Ioannina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Demokritos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Greece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INFN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Bari,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Bologna, LNL, LNS, Trieste, ENEA – Bologna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Italy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Tokio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Japan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Lodz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ITN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Lisbon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Portugal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IFIN – Bucarest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Rumania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CIEMAT, Univ. of Valencia, Santiago de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Compostela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</a:p>
          <a:p>
            <a:pPr eaLnBrk="0" hangingPunct="0"/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University of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Cataluna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Sevilla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Spain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University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of Basel, PSI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Switzerland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Manchester,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York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UK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116632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032448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37742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/>
          <p:nvPr/>
        </p:nvSpPr>
        <p:spPr>
          <a:xfrm>
            <a:off x="4932040" y="156549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Isotope production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@ILL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(n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Er (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7.5h)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Tm (enrichment 1.8%)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3.6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mg of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(1.9 y) [1.3x10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atoms]</a:t>
            </a:r>
          </a:p>
          <a:p>
            <a:pPr>
              <a:defRPr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Chemical separation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and sample preparation @PSI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Tm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(97.9%)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169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(2.1%)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Tm(0.07%) 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572000" y="5552979"/>
            <a:ext cx="4613026" cy="900357"/>
            <a:chOff x="1980204" y="2611593"/>
            <a:chExt cx="7238113" cy="1321364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220071" y="2611593"/>
              <a:ext cx="399824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aseline="30000" dirty="0">
                  <a:solidFill>
                    <a:srgbClr val="000000"/>
                  </a:solidFill>
                  <a:latin typeface="Calibri" pitchFamily="34" charset="0"/>
                </a:rPr>
                <a:t>171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Tm deposit (20 mm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980204" y="3212170"/>
              <a:ext cx="287697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571344" y="3212170"/>
              <a:ext cx="289564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" name="Straight Connector 13"/>
            <p:cNvCxnSpPr/>
            <p:nvPr/>
          </p:nvCxnSpPr>
          <p:spPr>
            <a:xfrm>
              <a:off x="2267901" y="3244788"/>
              <a:ext cx="2303443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4"/>
            <p:cNvSpPr/>
            <p:nvPr/>
          </p:nvSpPr>
          <p:spPr>
            <a:xfrm>
              <a:off x="2555598" y="3139945"/>
              <a:ext cx="1728050" cy="722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5" name="Rectangle 15"/>
            <p:cNvSpPr/>
            <p:nvPr/>
          </p:nvSpPr>
          <p:spPr>
            <a:xfrm>
              <a:off x="2882527" y="3058403"/>
              <a:ext cx="1137710" cy="6989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5220072" y="3166287"/>
              <a:ext cx="316056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rame 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(50 mm 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7" name="Straight Arrow Connector 18"/>
            <p:cNvCxnSpPr>
              <a:stCxn id="16" idx="1"/>
              <a:endCxn id="12" idx="3"/>
            </p:cNvCxnSpPr>
            <p:nvPr/>
          </p:nvCxnSpPr>
          <p:spPr>
            <a:xfrm flipH="1" flipV="1">
              <a:off x="4860908" y="3284395"/>
              <a:ext cx="359164" cy="10773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5220072" y="3481263"/>
              <a:ext cx="1784237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Mylar (5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Arrow Connector 20"/>
            <p:cNvCxnSpPr>
              <a:stCxn id="18" idx="1"/>
            </p:cNvCxnSpPr>
            <p:nvPr/>
          </p:nvCxnSpPr>
          <p:spPr>
            <a:xfrm flipH="1" flipV="1">
              <a:off x="4283649" y="3284395"/>
              <a:ext cx="936423" cy="42271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220072" y="2852935"/>
              <a:ext cx="3243508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Aluminum (7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backing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2"/>
            <p:cNvCxnSpPr>
              <a:stCxn id="20" idx="1"/>
              <a:endCxn id="14" idx="3"/>
            </p:cNvCxnSpPr>
            <p:nvPr/>
          </p:nvCxnSpPr>
          <p:spPr>
            <a:xfrm flipH="1">
              <a:off x="4283648" y="3078783"/>
              <a:ext cx="936424" cy="972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4"/>
            <p:cNvCxnSpPr>
              <a:stCxn id="22" idx="1"/>
              <a:endCxn id="15" idx="3"/>
            </p:cNvCxnSpPr>
            <p:nvPr/>
          </p:nvCxnSpPr>
          <p:spPr>
            <a:xfrm flipH="1">
              <a:off x="4020236" y="2837441"/>
              <a:ext cx="1199835" cy="255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62"/>
          <p:cNvGrpSpPr>
            <a:grpSpLocks/>
          </p:cNvGrpSpPr>
          <p:nvPr/>
        </p:nvGrpSpPr>
        <p:grpSpPr bwMode="auto">
          <a:xfrm>
            <a:off x="-108520" y="1311152"/>
            <a:ext cx="5400600" cy="4577717"/>
            <a:chOff x="1074606" y="1092175"/>
            <a:chExt cx="7199921" cy="4578428"/>
          </a:xfrm>
        </p:grpSpPr>
        <p:sp>
          <p:nvSpPr>
            <p:cNvPr id="84" name="Rectangle 63"/>
            <p:cNvSpPr/>
            <p:nvPr/>
          </p:nvSpPr>
          <p:spPr>
            <a:xfrm>
              <a:off x="1829526" y="1524000"/>
              <a:ext cx="6019075" cy="358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85" name="Straight Connector 64"/>
            <p:cNvCxnSpPr/>
            <p:nvPr/>
          </p:nvCxnSpPr>
          <p:spPr>
            <a:xfrm>
              <a:off x="1829526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5"/>
            <p:cNvCxnSpPr/>
            <p:nvPr/>
          </p:nvCxnSpPr>
          <p:spPr>
            <a:xfrm>
              <a:off x="259143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6"/>
            <p:cNvCxnSpPr/>
            <p:nvPr/>
          </p:nvCxnSpPr>
          <p:spPr>
            <a:xfrm>
              <a:off x="3353342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67"/>
            <p:cNvCxnSpPr/>
            <p:nvPr/>
          </p:nvCxnSpPr>
          <p:spPr>
            <a:xfrm>
              <a:off x="4115251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8"/>
            <p:cNvCxnSpPr/>
            <p:nvPr/>
          </p:nvCxnSpPr>
          <p:spPr>
            <a:xfrm>
              <a:off x="4877159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9"/>
            <p:cNvCxnSpPr/>
            <p:nvPr/>
          </p:nvCxnSpPr>
          <p:spPr>
            <a:xfrm>
              <a:off x="5639067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70"/>
            <p:cNvCxnSpPr/>
            <p:nvPr/>
          </p:nvCxnSpPr>
          <p:spPr>
            <a:xfrm>
              <a:off x="6400975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1"/>
            <p:cNvCxnSpPr/>
            <p:nvPr/>
          </p:nvCxnSpPr>
          <p:spPr>
            <a:xfrm>
              <a:off x="716288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72"/>
            <p:cNvSpPr txBox="1">
              <a:spLocks noChangeArrowheads="1"/>
            </p:cNvSpPr>
            <p:nvPr/>
          </p:nvSpPr>
          <p:spPr bwMode="auto">
            <a:xfrm rot="16200000">
              <a:off x="2242066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1975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73"/>
            <p:cNvSpPr txBox="1">
              <a:spLocks noChangeArrowheads="1"/>
            </p:cNvSpPr>
            <p:nvPr/>
          </p:nvSpPr>
          <p:spPr bwMode="auto">
            <a:xfrm rot="16200000">
              <a:off x="3015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74"/>
            <p:cNvSpPr txBox="1">
              <a:spLocks noChangeArrowheads="1"/>
            </p:cNvSpPr>
            <p:nvPr/>
          </p:nvSpPr>
          <p:spPr bwMode="auto">
            <a:xfrm rot="16200000">
              <a:off x="3777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75"/>
            <p:cNvSpPr txBox="1">
              <a:spLocks noChangeArrowheads="1"/>
            </p:cNvSpPr>
            <p:nvPr/>
          </p:nvSpPr>
          <p:spPr bwMode="auto">
            <a:xfrm rot="16200000">
              <a:off x="4539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76"/>
            <p:cNvSpPr txBox="1">
              <a:spLocks noChangeArrowheads="1"/>
            </p:cNvSpPr>
            <p:nvPr/>
          </p:nvSpPr>
          <p:spPr bwMode="auto">
            <a:xfrm rot="16200000">
              <a:off x="5301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77"/>
            <p:cNvSpPr txBox="1">
              <a:spLocks noChangeArrowheads="1"/>
            </p:cNvSpPr>
            <p:nvPr/>
          </p:nvSpPr>
          <p:spPr bwMode="auto">
            <a:xfrm rot="16200000">
              <a:off x="6063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Box 78"/>
            <p:cNvSpPr txBox="1">
              <a:spLocks noChangeArrowheads="1"/>
            </p:cNvSpPr>
            <p:nvPr/>
          </p:nvSpPr>
          <p:spPr bwMode="auto">
            <a:xfrm rot="16200000">
              <a:off x="6825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Connector 79"/>
            <p:cNvCxnSpPr/>
            <p:nvPr/>
          </p:nvCxnSpPr>
          <p:spPr>
            <a:xfrm>
              <a:off x="1829526" y="5105956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80"/>
            <p:cNvCxnSpPr/>
            <p:nvPr/>
          </p:nvCxnSpPr>
          <p:spPr>
            <a:xfrm>
              <a:off x="1829526" y="4648685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1"/>
            <p:cNvCxnSpPr/>
            <p:nvPr/>
          </p:nvCxnSpPr>
          <p:spPr>
            <a:xfrm>
              <a:off x="1829526" y="4191414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82"/>
            <p:cNvCxnSpPr/>
            <p:nvPr/>
          </p:nvCxnSpPr>
          <p:spPr>
            <a:xfrm>
              <a:off x="1829526" y="3734143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83"/>
            <p:cNvCxnSpPr/>
            <p:nvPr/>
          </p:nvCxnSpPr>
          <p:spPr>
            <a:xfrm>
              <a:off x="1829526" y="3276872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84"/>
            <p:cNvCxnSpPr/>
            <p:nvPr/>
          </p:nvCxnSpPr>
          <p:spPr>
            <a:xfrm>
              <a:off x="1829526" y="2819601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85"/>
            <p:cNvCxnSpPr/>
            <p:nvPr/>
          </p:nvCxnSpPr>
          <p:spPr>
            <a:xfrm>
              <a:off x="1829526" y="2362330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86"/>
            <p:cNvCxnSpPr/>
            <p:nvPr/>
          </p:nvCxnSpPr>
          <p:spPr>
            <a:xfrm>
              <a:off x="1829526" y="1905059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87"/>
            <p:cNvSpPr txBox="1">
              <a:spLocks noChangeArrowheads="1"/>
            </p:cNvSpPr>
            <p:nvPr/>
          </p:nvSpPr>
          <p:spPr bwMode="auto">
            <a:xfrm>
              <a:off x="1170605" y="4486481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88"/>
            <p:cNvSpPr txBox="1">
              <a:spLocks noChangeArrowheads="1"/>
            </p:cNvSpPr>
            <p:nvPr/>
          </p:nvSpPr>
          <p:spPr bwMode="auto">
            <a:xfrm>
              <a:off x="1170605" y="4019550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89"/>
            <p:cNvSpPr txBox="1">
              <a:spLocks noChangeArrowheads="1"/>
            </p:cNvSpPr>
            <p:nvPr/>
          </p:nvSpPr>
          <p:spPr bwMode="auto">
            <a:xfrm>
              <a:off x="1170605" y="358225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600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TextBox 90"/>
            <p:cNvSpPr txBox="1">
              <a:spLocks noChangeArrowheads="1"/>
            </p:cNvSpPr>
            <p:nvPr/>
          </p:nvSpPr>
          <p:spPr bwMode="auto">
            <a:xfrm>
              <a:off x="1170605" y="313833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800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TextBox 91"/>
            <p:cNvSpPr txBox="1">
              <a:spLocks noChangeArrowheads="1"/>
            </p:cNvSpPr>
            <p:nvPr/>
          </p:nvSpPr>
          <p:spPr bwMode="auto">
            <a:xfrm>
              <a:off x="1074606" y="2656829"/>
              <a:ext cx="83337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1000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92"/>
            <p:cNvSpPr txBox="1">
              <a:spLocks noChangeArrowheads="1"/>
            </p:cNvSpPr>
            <p:nvPr/>
          </p:nvSpPr>
          <p:spPr bwMode="auto">
            <a:xfrm>
              <a:off x="1074606" y="2210652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1200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93"/>
            <p:cNvSpPr txBox="1">
              <a:spLocks noChangeArrowheads="1"/>
            </p:cNvSpPr>
            <p:nvPr/>
          </p:nvSpPr>
          <p:spPr bwMode="auto">
            <a:xfrm>
              <a:off x="1074606" y="1752600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Oval 96"/>
            <p:cNvSpPr/>
            <p:nvPr/>
          </p:nvSpPr>
          <p:spPr>
            <a:xfrm>
              <a:off x="6324785" y="410250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97"/>
            <p:cNvSpPr/>
            <p:nvPr/>
          </p:nvSpPr>
          <p:spPr>
            <a:xfrm>
              <a:off x="6553357" y="4331136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98"/>
            <p:cNvSpPr/>
            <p:nvPr/>
          </p:nvSpPr>
          <p:spPr>
            <a:xfrm>
              <a:off x="7086693" y="445498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0" name="Straight Connector 99"/>
            <p:cNvCxnSpPr/>
            <p:nvPr/>
          </p:nvCxnSpPr>
          <p:spPr>
            <a:xfrm flipV="1">
              <a:off x="1848574" y="3996122"/>
              <a:ext cx="5980980" cy="238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00"/>
            <p:cNvSpPr txBox="1">
              <a:spLocks noChangeArrowheads="1"/>
            </p:cNvSpPr>
            <p:nvPr/>
          </p:nvSpPr>
          <p:spPr bwMode="auto">
            <a:xfrm>
              <a:off x="2127766" y="3200400"/>
              <a:ext cx="958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637 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2" name="TextBox 101"/>
            <p:cNvSpPr txBox="1">
              <a:spLocks noChangeArrowheads="1"/>
            </p:cNvSpPr>
            <p:nvPr/>
          </p:nvSpPr>
          <p:spPr bwMode="auto">
            <a:xfrm>
              <a:off x="2773156" y="1771650"/>
              <a:ext cx="1200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1332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3" name="TextBox 102"/>
            <p:cNvSpPr txBox="1">
              <a:spLocks noChangeArrowheads="1"/>
            </p:cNvSpPr>
            <p:nvPr/>
          </p:nvSpPr>
          <p:spPr bwMode="auto">
            <a:xfrm>
              <a:off x="5586557" y="4012168"/>
              <a:ext cx="967143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399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4" name="TextBox 103"/>
            <p:cNvSpPr txBox="1">
              <a:spLocks noChangeArrowheads="1"/>
            </p:cNvSpPr>
            <p:nvPr/>
          </p:nvSpPr>
          <p:spPr bwMode="auto">
            <a:xfrm>
              <a:off x="5970554" y="4410075"/>
              <a:ext cx="942456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309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5" name="TextBox 104"/>
            <p:cNvSpPr txBox="1">
              <a:spLocks noChangeArrowheads="1"/>
            </p:cNvSpPr>
            <p:nvPr/>
          </p:nvSpPr>
          <p:spPr bwMode="auto">
            <a:xfrm>
              <a:off x="7204731" y="4362659"/>
              <a:ext cx="877798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243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6" name="TextBox 105"/>
            <p:cNvSpPr txBox="1">
              <a:spLocks noChangeArrowheads="1"/>
            </p:cNvSpPr>
            <p:nvPr/>
          </p:nvSpPr>
          <p:spPr bwMode="auto">
            <a:xfrm>
              <a:off x="3581399" y="3669268"/>
              <a:ext cx="2485151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3366CC"/>
                  </a:solidFill>
                </a:rPr>
                <a:t>KADoNiS</a:t>
              </a:r>
              <a:r>
                <a:rPr lang="en-US" altLang="en-US" dirty="0">
                  <a:solidFill>
                    <a:srgbClr val="3366CC"/>
                  </a:solidFill>
                </a:rPr>
                <a:t> = 486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7" name="TextBox 106"/>
            <p:cNvSpPr txBox="1">
              <a:spLocks noChangeArrowheads="1"/>
            </p:cNvSpPr>
            <p:nvPr/>
          </p:nvSpPr>
          <p:spPr bwMode="auto">
            <a:xfrm>
              <a:off x="4277084" y="1092175"/>
              <a:ext cx="3709446" cy="46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+mn-lt"/>
                </a:rPr>
                <a:t>MACS @30 </a:t>
              </a:r>
              <a:r>
                <a:rPr lang="en-US" altLang="en-US" sz="2400" dirty="0" err="1">
                  <a:latin typeface="+mn-lt"/>
                </a:rPr>
                <a:t>keV</a:t>
              </a:r>
              <a:r>
                <a:rPr lang="en-US" altLang="en-US" sz="2400" dirty="0">
                  <a:latin typeface="+mn-lt"/>
                </a:rPr>
                <a:t> (</a:t>
              </a:r>
              <a:r>
                <a:rPr lang="en-US" altLang="en-US" sz="2400" dirty="0" err="1">
                  <a:latin typeface="+mn-lt"/>
                </a:rPr>
                <a:t>mb</a:t>
              </a:r>
              <a:r>
                <a:rPr lang="en-US" altLang="en-US" sz="2400" dirty="0">
                  <a:latin typeface="+mn-lt"/>
                </a:rPr>
                <a:t>)</a:t>
              </a:r>
              <a:endParaRPr lang="en-GB" altLang="en-US" sz="2400" dirty="0">
                <a:latin typeface="+mn-lt"/>
              </a:endParaRPr>
            </a:p>
          </p:txBody>
        </p:sp>
        <p:sp>
          <p:nvSpPr>
            <p:cNvPr id="128" name="TextBox 107"/>
            <p:cNvSpPr txBox="1">
              <a:spLocks noChangeArrowheads="1"/>
            </p:cNvSpPr>
            <p:nvPr/>
          </p:nvSpPr>
          <p:spPr bwMode="auto">
            <a:xfrm>
              <a:off x="7372112" y="5135122"/>
              <a:ext cx="90241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YEAR</a:t>
              </a:r>
              <a:endPara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2" name="Oval 97"/>
          <p:cNvSpPr/>
          <p:nvPr/>
        </p:nvSpPr>
        <p:spPr bwMode="auto">
          <a:xfrm>
            <a:off x="1577884" y="230424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" name="Oval 97"/>
          <p:cNvSpPr/>
          <p:nvPr/>
        </p:nvSpPr>
        <p:spPr bwMode="auto">
          <a:xfrm>
            <a:off x="991144" y="371648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448251"/>
            <a:ext cx="411209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05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290" r="3881" b="3334"/>
          <a:stretch/>
        </p:blipFill>
        <p:spPr>
          <a:xfrm>
            <a:off x="395536" y="1484086"/>
            <a:ext cx="6272296" cy="499914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0" name="Text Box 974"/>
          <p:cNvSpPr txBox="1">
            <a:spLocks noChangeArrowheads="1"/>
          </p:cNvSpPr>
          <p:nvPr/>
        </p:nvSpPr>
        <p:spPr bwMode="auto">
          <a:xfrm>
            <a:off x="6444208" y="3573016"/>
            <a:ext cx="262778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>
                <a:latin typeface="Calibri" panose="020F0502020204030204" pitchFamily="34" charset="0"/>
                <a:cs typeface="Arial" charset="0"/>
              </a:rPr>
              <a:t>F</a:t>
            </a:r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irst </a:t>
            </a:r>
          </a:p>
          <a:p>
            <a:pPr algn="just" eaLnBrk="1" hangingPunct="1"/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experimental measurement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448251"/>
            <a:ext cx="4536504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877272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J.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Lerendegui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7" y="948187"/>
            <a:ext cx="7325947" cy="51995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30562" y="4313206"/>
            <a:ext cx="3986187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neutron capture cross </a:t>
            </a:r>
            <a:r>
              <a:rPr lang="en-US" dirty="0" smtClean="0"/>
              <a:t>section on Ge</a:t>
            </a:r>
          </a:p>
          <a:p>
            <a:r>
              <a:rPr lang="en-US" dirty="0" smtClean="0"/>
              <a:t>affects </a:t>
            </a:r>
            <a:r>
              <a:rPr lang="en-US" dirty="0"/>
              <a:t>the abundances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number of heavier isotopes</a:t>
            </a:r>
          </a:p>
          <a:p>
            <a:r>
              <a:rPr lang="en-US" dirty="0"/>
              <a:t>up to a mass number of A = 90.</a:t>
            </a:r>
            <a:endParaRPr lang="it-IT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>
                <a:solidFill>
                  <a:srgbClr val="000000"/>
                </a:solidFill>
              </a:rPr>
              <a:t>Ge</a:t>
            </a:r>
            <a:r>
              <a:rPr lang="en-GB" sz="3200" b="1" dirty="0" smtClean="0">
                <a:solidFill>
                  <a:srgbClr val="000000"/>
                </a:solidFill>
              </a:rPr>
              <a:t>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448251"/>
            <a:ext cx="4248472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19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4644008" cy="30432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73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56992"/>
            <a:ext cx="4687574" cy="3068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417722"/>
            <a:ext cx="4392488" cy="2963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412776"/>
            <a:ext cx="4644008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3573016"/>
            <a:ext cx="67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8028384" y="359450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800" dirty="0"/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92389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11760" y="6448251"/>
            <a:ext cx="4536504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14773" y="6156012"/>
            <a:ext cx="17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Lederer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" y="715516"/>
            <a:ext cx="4698701" cy="29295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70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0108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84784"/>
            <a:ext cx="4572000" cy="1028700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98167" y="854352"/>
            <a:ext cx="584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</a:t>
            </a:r>
            <a:r>
              <a:rPr lang="en-US" sz="1100" dirty="0" smtClean="0"/>
              <a:t>ounts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750272" y="836712"/>
            <a:ext cx="82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1100" dirty="0" err="1">
                <a:solidFill>
                  <a:srgbClr val="0000CC"/>
                </a:solidFill>
              </a:rPr>
              <a:t>n</a:t>
            </a:r>
            <a:r>
              <a:rPr lang="en-US" sz="1100" dirty="0" err="1" smtClean="0">
                <a:solidFill>
                  <a:srgbClr val="0000CC"/>
                </a:solidFill>
              </a:rPr>
              <a:t>_TOF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3968080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14773" y="6156012"/>
            <a:ext cx="17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Lederer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73" y="920567"/>
            <a:ext cx="5950715" cy="55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5434479"/>
            <a:ext cx="8310581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Observation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the cosmic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ray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emitter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is proof that nucleosynthesis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is ongoing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our galaxy.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 neutron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destruction reactions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p) and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l-GR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are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main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uncertainties to predict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galactic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abundance.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only few experimental data on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these reactions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they exhibit severe discrepancies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it-IT" sz="1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4112096" cy="365125"/>
          </a:xfrm>
        </p:spPr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92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708920"/>
            <a:ext cx="3065388" cy="31082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143" y="2339588"/>
            <a:ext cx="912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p and 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 will be detected by double sided silicon strip detectors arranged as E –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6600"/>
                </a:solidFill>
              </a:rPr>
              <a:t>E telescope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630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sample was produced by IRMM in collaboration with LANCSE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23764"/>
            <a:ext cx="537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neutron </a:t>
            </a:r>
            <a:r>
              <a:rPr lang="en-US" dirty="0" err="1" smtClean="0">
                <a:solidFill>
                  <a:srgbClr val="FF6600"/>
                </a:solidFill>
              </a:rPr>
              <a:t>fluence</a:t>
            </a:r>
            <a:r>
              <a:rPr lang="en-US" dirty="0" smtClean="0">
                <a:solidFill>
                  <a:srgbClr val="FF6600"/>
                </a:solidFill>
              </a:rPr>
              <a:t> will be monitored by a </a:t>
            </a:r>
            <a:r>
              <a:rPr lang="en-US" baseline="30000" dirty="0" smtClean="0">
                <a:solidFill>
                  <a:srgbClr val="FF6600"/>
                </a:solidFill>
              </a:rPr>
              <a:t>10</a:t>
            </a:r>
            <a:r>
              <a:rPr lang="en-US" dirty="0" smtClean="0">
                <a:solidFill>
                  <a:srgbClr val="FF6600"/>
                </a:solidFill>
              </a:rPr>
              <a:t>B sample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ight Arrow 7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608512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71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7"/>
          <p:cNvSpPr txBox="1">
            <a:spLocks noChangeArrowheads="1"/>
          </p:cNvSpPr>
          <p:nvPr/>
        </p:nvSpPr>
        <p:spPr bwMode="auto">
          <a:xfrm>
            <a:off x="985423" y="1510686"/>
            <a:ext cx="32497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latin typeface="+mn-lt"/>
                <a:cs typeface="Times New Roman" panose="02020603050405020304" pitchFamily="18" charset="0"/>
              </a:rPr>
              <a:t>BBN 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successfully predicts the abundances of primordial  elements such as </a:t>
            </a:r>
            <a:r>
              <a:rPr lang="en-US" altLang="it-IT" sz="1800" baseline="30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He, D and </a:t>
            </a:r>
            <a:r>
              <a:rPr lang="en-US" altLang="it-IT" sz="1800" baseline="30000" dirty="0" smtClean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it-IT" sz="1800" dirty="0" smtClean="0">
                <a:latin typeface="+mn-lt"/>
                <a:cs typeface="Times New Roman" panose="02020603050405020304" pitchFamily="18" charset="0"/>
              </a:rPr>
              <a:t>He</a:t>
            </a:r>
            <a:endParaRPr lang="en-US" altLang="it-IT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19" y="1282085"/>
            <a:ext cx="36004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22"/>
          <p:cNvSpPr txBox="1">
            <a:spLocks noChangeArrowheads="1"/>
          </p:cNvSpPr>
          <p:nvPr/>
        </p:nvSpPr>
        <p:spPr bwMode="auto">
          <a:xfrm>
            <a:off x="7750404" y="1317011"/>
            <a:ext cx="316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/>
              <a:t>*</a:t>
            </a:r>
          </a:p>
        </p:txBody>
      </p:sp>
      <p:sp>
        <p:nvSpPr>
          <p:cNvPr id="5" name="CasellaDiTesto 17"/>
          <p:cNvSpPr txBox="1">
            <a:spLocks noChangeArrowheads="1"/>
          </p:cNvSpPr>
          <p:nvPr/>
        </p:nvSpPr>
        <p:spPr bwMode="auto">
          <a:xfrm>
            <a:off x="1005396" y="2731179"/>
            <a:ext cx="3535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 serious discrepancy  (factor  2-4)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between the predicted abundance of  </a:t>
            </a:r>
            <a:r>
              <a:rPr lang="en-US" altLang="it-IT" sz="1800" b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Li 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and the value inferred by </a:t>
            </a:r>
            <a:r>
              <a:rPr lang="en-US" altLang="it-IT" sz="18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measurements</a:t>
            </a:r>
            <a:endParaRPr lang="en-US" altLang="it-IT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265819" y="5396885"/>
            <a:ext cx="1143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7" name="Gruppo 18"/>
          <p:cNvGrpSpPr>
            <a:grpSpLocks/>
          </p:cNvGrpSpPr>
          <p:nvPr/>
        </p:nvGrpSpPr>
        <p:grpSpPr bwMode="auto">
          <a:xfrm>
            <a:off x="983407" y="4101486"/>
            <a:ext cx="3326783" cy="1951911"/>
            <a:chOff x="-168510" y="3276600"/>
            <a:chExt cx="4435710" cy="1951911"/>
          </a:xfrm>
        </p:grpSpPr>
        <p:sp>
          <p:nvSpPr>
            <p:cNvPr id="8" name="Freccia in giù 7"/>
            <p:cNvSpPr/>
            <p:nvPr/>
          </p:nvSpPr>
          <p:spPr>
            <a:xfrm>
              <a:off x="1686468" y="3276600"/>
              <a:ext cx="457200" cy="990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CasellaDiTesto 17"/>
            <p:cNvSpPr txBox="1">
              <a:spLocks noChangeArrowheads="1"/>
            </p:cNvSpPr>
            <p:nvPr/>
          </p:nvSpPr>
          <p:spPr bwMode="auto">
            <a:xfrm>
              <a:off x="-168510" y="4397514"/>
              <a:ext cx="44357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t-IT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Cosmological  Lithium  Problem </a:t>
              </a:r>
              <a:endParaRPr lang="en-US" altLang="it-IT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e 9"/>
          <p:cNvSpPr>
            <a:spLocks noChangeAspect="1"/>
          </p:cNvSpPr>
          <p:nvPr/>
        </p:nvSpPr>
        <p:spPr bwMode="auto">
          <a:xfrm flipV="1">
            <a:off x="7300125" y="2054252"/>
            <a:ext cx="50006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>
            <a:spLocks/>
          </p:cNvSpPr>
          <p:nvPr/>
        </p:nvSpPr>
        <p:spPr bwMode="auto">
          <a:xfrm>
            <a:off x="7286059" y="3918277"/>
            <a:ext cx="75009" cy="984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 bwMode="auto">
          <a:xfrm>
            <a:off x="7260573" y="4112596"/>
            <a:ext cx="126206" cy="1666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483768" y="6448251"/>
            <a:ext cx="4320480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3" y="3068960"/>
            <a:ext cx="4017749" cy="36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7"/>
          <p:cNvSpPr txBox="1">
            <a:spLocks noChangeArrowheads="1"/>
          </p:cNvSpPr>
          <p:nvPr/>
        </p:nvSpPr>
        <p:spPr bwMode="auto">
          <a:xfrm>
            <a:off x="57150" y="692696"/>
            <a:ext cx="908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Approximately  95% of primordial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Li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 is produced from the electron capture decay of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Be 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(T</a:t>
            </a:r>
            <a:r>
              <a:rPr lang="en-US" altLang="it-IT" sz="1600" baseline="-25000" dirty="0">
                <a:latin typeface="+mn-lt"/>
                <a:cs typeface="Times New Roman" panose="02020603050405020304" pitchFamily="18" charset="0"/>
              </a:rPr>
              <a:t>1/2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=53.2 d</a:t>
            </a:r>
            <a:r>
              <a:rPr lang="en-US" altLang="it-IT" sz="16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altLang="it-IT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1738" y="1340768"/>
            <a:ext cx="6457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Be is destroyed via (</a:t>
            </a:r>
            <a:r>
              <a:rPr lang="en-US" altLang="it-IT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it-IT" sz="16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,p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(≈97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and (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n, </a:t>
            </a:r>
            <a:r>
              <a:rPr lang="el-GR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(≈2.5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reactions </a:t>
            </a:r>
            <a:endParaRPr lang="it-IT" altLang="it-IT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114300" y="2276872"/>
            <a:ext cx="902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higher destruction rate of  </a:t>
            </a:r>
            <a:r>
              <a:rPr lang="en-US" altLang="it-IT" sz="160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Be can solve or at least partially explain the  </a:t>
            </a:r>
            <a:r>
              <a:rPr lang="en-US" altLang="it-IT" sz="16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Cosmological Lithium Problem</a:t>
            </a:r>
            <a:endParaRPr lang="en-US" altLang="it-IT" sz="16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ccia curva 6"/>
          <p:cNvSpPr/>
          <p:nvPr/>
        </p:nvSpPr>
        <p:spPr>
          <a:xfrm rot="5400000">
            <a:off x="5207489" y="1601902"/>
            <a:ext cx="813816" cy="651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8" descr="enne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" y="2996952"/>
            <a:ext cx="40005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67744" y="4005064"/>
            <a:ext cx="1588264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94279" y="5772894"/>
            <a:ext cx="1886033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328957" y="4954429"/>
            <a:ext cx="1143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4932040" y="2492896"/>
            <a:ext cx="4176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Only one </a:t>
            </a:r>
            <a:r>
              <a:rPr lang="en-US" altLang="it-IT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direct measurement </a:t>
            </a:r>
            <a:endParaRPr lang="en-US" altLang="it-IT" sz="2000" dirty="0" smtClean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20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P. </a:t>
            </a:r>
            <a:r>
              <a:rPr lang="en-US" altLang="it-IT" sz="2000" dirty="0" err="1">
                <a:latin typeface="+mn-lt"/>
                <a:cs typeface="Times New Roman" panose="02020603050405020304" pitchFamily="18" charset="0"/>
              </a:rPr>
              <a:t>Bassi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 et al., 1963, </a:t>
            </a:r>
            <a:r>
              <a:rPr lang="en-US" altLang="it-IT" sz="2000" b="1" dirty="0">
                <a:latin typeface="+mn-lt"/>
                <a:cs typeface="Times New Roman" panose="02020603050405020304" pitchFamily="18" charset="0"/>
              </a:rPr>
              <a:t>@ </a:t>
            </a:r>
            <a:r>
              <a:rPr lang="en-US" altLang="it-IT" sz="2000" b="1" u="sng" dirty="0">
                <a:latin typeface="+mn-lt"/>
                <a:cs typeface="Times New Roman" panose="02020603050405020304" pitchFamily="18" charset="0"/>
              </a:rPr>
              <a:t>0.025 eV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) </a:t>
            </a:r>
            <a:endParaRPr lang="en-US" altLang="it-IT" sz="20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520259"/>
            <a:ext cx="4176464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569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>
            <a:spLocks noChangeArrowheads="1"/>
          </p:cNvSpPr>
          <p:nvPr/>
        </p:nvSpPr>
        <p:spPr bwMode="auto">
          <a:xfrm rot="16037329">
            <a:off x="5164609" y="2303441"/>
            <a:ext cx="1389063" cy="664369"/>
          </a:xfrm>
          <a:prstGeom prst="parallelogram">
            <a:avLst>
              <a:gd name="adj" fmla="val 40364"/>
            </a:avLst>
          </a:prstGeom>
          <a:solidFill>
            <a:srgbClr val="558ED5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arallelogramma 5"/>
          <p:cNvSpPr>
            <a:spLocks noChangeArrowheads="1"/>
          </p:cNvSpPr>
          <p:nvPr/>
        </p:nvSpPr>
        <p:spPr bwMode="auto">
          <a:xfrm rot="16037329">
            <a:off x="5277720" y="2424884"/>
            <a:ext cx="1136650" cy="531019"/>
          </a:xfrm>
          <a:prstGeom prst="parallelogram">
            <a:avLst>
              <a:gd name="adj" fmla="val 40476"/>
            </a:avLst>
          </a:prstGeom>
          <a:solidFill>
            <a:srgbClr val="FF0000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arallelogramma 6"/>
          <p:cNvSpPr>
            <a:spLocks noChangeArrowheads="1"/>
          </p:cNvSpPr>
          <p:nvPr/>
        </p:nvSpPr>
        <p:spPr bwMode="auto">
          <a:xfrm rot="16037329">
            <a:off x="5025704" y="2380434"/>
            <a:ext cx="1390650" cy="664369"/>
          </a:xfrm>
          <a:prstGeom prst="parallelogram">
            <a:avLst>
              <a:gd name="adj" fmla="val 40410"/>
            </a:avLst>
          </a:prstGeom>
          <a:solidFill>
            <a:srgbClr val="558ED5">
              <a:alpha val="75000"/>
            </a:srgb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4988794" y="2779293"/>
            <a:ext cx="85725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2"/>
          <p:cNvSpPr txBox="1">
            <a:spLocks noChangeArrowheads="1"/>
          </p:cNvSpPr>
          <p:nvPr/>
        </p:nvSpPr>
        <p:spPr bwMode="auto">
          <a:xfrm>
            <a:off x="3869456" y="2931694"/>
            <a:ext cx="1494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 err="1"/>
              <a:t>neutrons</a:t>
            </a:r>
            <a:endParaRPr lang="it-IT" alt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2371306"/>
            <a:ext cx="124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46094" y="2980906"/>
            <a:ext cx="1062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12" name="CasellaDiTesto 28"/>
          <p:cNvSpPr txBox="1">
            <a:spLocks noChangeArrowheads="1"/>
          </p:cNvSpPr>
          <p:nvPr/>
        </p:nvSpPr>
        <p:spPr bwMode="auto">
          <a:xfrm>
            <a:off x="6246094" y="2417344"/>
            <a:ext cx="127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3" name="CasellaDiTesto 29"/>
          <p:cNvSpPr txBox="1">
            <a:spLocks noChangeArrowheads="1"/>
          </p:cNvSpPr>
          <p:nvPr/>
        </p:nvSpPr>
        <p:spPr bwMode="auto">
          <a:xfrm>
            <a:off x="531094" y="1102894"/>
            <a:ext cx="70652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Sandwich of silicon  detectors 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2000" b="1" u="sng" dirty="0">
                <a:solidFill>
                  <a:srgbClr val="FF0000"/>
                </a:solidFill>
                <a:latin typeface="+mn-lt"/>
              </a:rPr>
              <a:t>directly inserted in the </a:t>
            </a:r>
            <a:r>
              <a:rPr lang="en-US" altLang="it-IT" sz="2000" b="1" u="sng" dirty="0" smtClean="0">
                <a:solidFill>
                  <a:srgbClr val="FF0000"/>
                </a:solidFill>
                <a:latin typeface="+mn-lt"/>
              </a:rPr>
              <a:t>beam</a:t>
            </a:r>
            <a:endParaRPr lang="en-US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it-IT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Detection of both alpha particles  (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it-I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9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MeV)</a:t>
            </a:r>
            <a:r>
              <a:rPr lang="en-US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US" alt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188444" y="2398293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33"/>
          <p:cNvSpPr txBox="1">
            <a:spLocks noChangeArrowheads="1"/>
          </p:cNvSpPr>
          <p:nvPr/>
        </p:nvSpPr>
        <p:spPr bwMode="auto">
          <a:xfrm>
            <a:off x="611560" y="2996952"/>
            <a:ext cx="325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000000"/>
                </a:solidFill>
              </a:rPr>
              <a:t>Coincidence technique</a:t>
            </a:r>
            <a:r>
              <a:rPr lang="en-US" altLang="it-IT" sz="20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eaLnBrk="1" hangingPunct="1"/>
            <a:r>
              <a:rPr lang="en-US" altLang="it-IT" sz="2000" b="1" dirty="0">
                <a:solidFill>
                  <a:srgbClr val="0000FF"/>
                </a:solidFill>
              </a:rPr>
              <a:t>Strong rejection of background </a:t>
            </a:r>
          </a:p>
        </p:txBody>
      </p:sp>
      <p:sp>
        <p:nvSpPr>
          <p:cNvPr id="16" name="CasellaDiTesto 34"/>
          <p:cNvSpPr txBox="1">
            <a:spLocks noChangeArrowheads="1"/>
          </p:cNvSpPr>
          <p:nvPr/>
        </p:nvSpPr>
        <p:spPr bwMode="auto">
          <a:xfrm>
            <a:off x="179512" y="4125267"/>
            <a:ext cx="6912768" cy="200054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Sample:</a:t>
            </a:r>
          </a:p>
          <a:p>
            <a:pPr eaLnBrk="1" hangingPunct="1"/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1-10 </a:t>
            </a:r>
            <a:r>
              <a:rPr lang="it-IT" altLang="it-IT" sz="2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>
                <a:solidFill>
                  <a:srgbClr val="000000"/>
                </a:solidFill>
              </a:rPr>
              <a:t>g of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 from water </a:t>
            </a:r>
            <a:r>
              <a:rPr lang="it-IT" altLang="it-IT" sz="2000" dirty="0" err="1">
                <a:solidFill>
                  <a:srgbClr val="000000"/>
                </a:solidFill>
              </a:rPr>
              <a:t>cooling</a:t>
            </a:r>
            <a:r>
              <a:rPr lang="it-IT" altLang="it-IT" sz="2000" dirty="0">
                <a:solidFill>
                  <a:srgbClr val="000000"/>
                </a:solidFill>
              </a:rPr>
              <a:t> of SINQ </a:t>
            </a:r>
            <a:r>
              <a:rPr lang="it-IT" altLang="it-IT" sz="2000" dirty="0" err="1">
                <a:solidFill>
                  <a:srgbClr val="000000"/>
                </a:solidFill>
              </a:rPr>
              <a:t>spallation</a:t>
            </a:r>
            <a:r>
              <a:rPr lang="it-IT" altLang="it-IT" sz="2000" dirty="0">
                <a:solidFill>
                  <a:srgbClr val="000000"/>
                </a:solidFill>
              </a:rPr>
              <a:t> target.</a:t>
            </a: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 (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activity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>
                <a:solidFill>
                  <a:srgbClr val="000000"/>
                </a:solidFill>
              </a:rPr>
              <a:t>of 478 </a:t>
            </a:r>
            <a:r>
              <a:rPr lang="it-IT" altLang="it-IT" sz="2000" dirty="0" err="1">
                <a:solidFill>
                  <a:srgbClr val="000000"/>
                </a:solidFill>
              </a:rPr>
              <a:t>keV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sz="20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it-IT" altLang="it-IT" sz="2000" dirty="0">
                <a:solidFill>
                  <a:srgbClr val="000000"/>
                </a:solidFill>
              </a:rPr>
              <a:t>-</a:t>
            </a:r>
            <a:r>
              <a:rPr lang="it-IT" altLang="it-IT" sz="2000" dirty="0" err="1">
                <a:solidFill>
                  <a:srgbClr val="000000"/>
                </a:solidFill>
              </a:rPr>
              <a:t>rays</a:t>
            </a:r>
            <a:r>
              <a:rPr lang="it-IT" altLang="it-IT" dirty="0">
                <a:solidFill>
                  <a:srgbClr val="000000"/>
                </a:solidFill>
              </a:rPr>
              <a:t>   </a:t>
            </a:r>
            <a:r>
              <a:rPr lang="it-IT" altLang="it-IT" sz="2000" dirty="0">
                <a:solidFill>
                  <a:srgbClr val="000000"/>
                </a:solidFill>
              </a:rPr>
              <a:t> 1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GBq</a:t>
            </a:r>
            <a:r>
              <a:rPr lang="it-IT" altLang="it-IT" sz="2000" dirty="0" smtClean="0">
                <a:solidFill>
                  <a:srgbClr val="000000"/>
                </a:solidFill>
              </a:rPr>
              <a:t>/</a:t>
            </a:r>
            <a:r>
              <a:rPr lang="it-IT" altLang="it-IT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 smtClean="0">
                <a:solidFill>
                  <a:srgbClr val="000000"/>
                </a:solidFill>
              </a:rPr>
              <a:t>g)</a:t>
            </a: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rgbClr val="000000"/>
                </a:solidFill>
              </a:rPr>
              <a:t>Isotopic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</a:rPr>
              <a:t>composition</a:t>
            </a:r>
            <a:r>
              <a:rPr lang="it-IT" altLang="it-IT" sz="2000" dirty="0">
                <a:solidFill>
                  <a:srgbClr val="000000"/>
                </a:solidFill>
              </a:rPr>
              <a:t>:   	1:1 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>
                <a:solidFill>
                  <a:srgbClr val="000000"/>
                </a:solidFill>
              </a:rPr>
              <a:t>10</a:t>
            </a:r>
            <a:r>
              <a:rPr lang="it-IT" altLang="it-IT" sz="2000" dirty="0">
                <a:solidFill>
                  <a:srgbClr val="000000"/>
                </a:solidFill>
              </a:rPr>
              <a:t>Be	 1:5  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7</a:t>
            </a:r>
            <a:r>
              <a:rPr lang="it-IT" altLang="it-IT" sz="2000" dirty="0" smtClean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9</a:t>
            </a:r>
            <a:r>
              <a:rPr lang="it-IT" altLang="it-IT" sz="2000" dirty="0" smtClean="0">
                <a:solidFill>
                  <a:srgbClr val="000000"/>
                </a:solidFill>
              </a:rPr>
              <a:t>Be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grpSp>
        <p:nvGrpSpPr>
          <p:cNvPr id="18" name="Group 28"/>
          <p:cNvGrpSpPr>
            <a:grpSpLocks/>
          </p:cNvGrpSpPr>
          <p:nvPr/>
        </p:nvGrpSpPr>
        <p:grpSpPr bwMode="auto">
          <a:xfrm rot="1494655">
            <a:off x="5617444" y="2550693"/>
            <a:ext cx="400050" cy="457200"/>
            <a:chOff x="4704" y="2064"/>
            <a:chExt cx="432" cy="336"/>
          </a:xfrm>
        </p:grpSpPr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V="1">
              <a:off x="4944" y="2064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4704" y="2256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5" y="3249426"/>
            <a:ext cx="1743727" cy="309995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21" name="Right Arrow 20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7744" y="6453336"/>
            <a:ext cx="446449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5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19050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it-IT" sz="2400" dirty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 cross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sections relevant for Nuclear Astrophysics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Measurements of neutron cross sections relevant for Nuclear Waste Transmutation and related Nuclear Technologies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(ADS)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Neutrons as probes for fundamental Nuclear Physics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0126" y="548680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Scientific Motivations</a:t>
            </a:r>
            <a:endParaRPr lang="it-IT" sz="32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97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gbev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43200" y="4419600"/>
            <a:ext cx="1038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800">
                <a:solidFill>
                  <a:srgbClr val="A31C08"/>
                </a:solidFill>
              </a:rPr>
              <a:t>proton diffusion</a:t>
            </a:r>
            <a:endParaRPr lang="en-GB" sz="1800">
              <a:solidFill>
                <a:srgbClr val="853182"/>
              </a:solidFill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971800" y="4267200"/>
            <a:ext cx="63500" cy="3143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657600" y="4343400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CC0000"/>
                </a:solidFill>
              </a:rPr>
              <a:t>13</a:t>
            </a:r>
            <a:r>
              <a:rPr lang="en-GB">
                <a:solidFill>
                  <a:srgbClr val="CC0000"/>
                </a:solidFill>
              </a:rPr>
              <a:t>C</a:t>
            </a:r>
            <a:r>
              <a:rPr lang="en-GB">
                <a:solidFill>
                  <a:srgbClr val="CC0000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CC0000"/>
                </a:solidFill>
              </a:rPr>
              <a:t>n)</a:t>
            </a:r>
            <a:r>
              <a:rPr lang="en-GB" baseline="30000">
                <a:solidFill>
                  <a:srgbClr val="CC0000"/>
                </a:solidFill>
              </a:rPr>
              <a:t>16</a:t>
            </a:r>
            <a:r>
              <a:rPr lang="en-GB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0" y="4114800"/>
            <a:ext cx="71438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2633F7"/>
          </a:solidFill>
          <a:ln w="38100">
            <a:solidFill>
              <a:srgbClr val="2633F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62663" y="5029200"/>
            <a:ext cx="209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2633F7"/>
                </a:solidFill>
              </a:rPr>
              <a:t>22</a:t>
            </a:r>
            <a:r>
              <a:rPr lang="en-GB">
                <a:solidFill>
                  <a:srgbClr val="2633F7"/>
                </a:solidFill>
              </a:rPr>
              <a:t>Ne</a:t>
            </a:r>
            <a:r>
              <a:rPr lang="en-GB">
                <a:solidFill>
                  <a:srgbClr val="2633F7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2633F7"/>
                </a:solidFill>
              </a:rPr>
              <a:t>n)</a:t>
            </a:r>
            <a:r>
              <a:rPr lang="en-GB" baseline="30000">
                <a:solidFill>
                  <a:srgbClr val="2633F7"/>
                </a:solidFill>
              </a:rPr>
              <a:t>25</a:t>
            </a:r>
            <a:r>
              <a:rPr lang="en-GB">
                <a:solidFill>
                  <a:srgbClr val="2633F7"/>
                </a:solidFill>
              </a:rPr>
              <a:t>Mg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733800" y="4124325"/>
            <a:ext cx="1728788" cy="142875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048000" y="4114800"/>
            <a:ext cx="2514600" cy="152400"/>
          </a:xfrm>
          <a:prstGeom prst="rect">
            <a:avLst/>
          </a:prstGeom>
          <a:noFill/>
          <a:ln w="28575">
            <a:solidFill>
              <a:srgbClr val="A31C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3605213" y="935038"/>
            <a:ext cx="1728787" cy="588962"/>
          </a:xfrm>
          <a:custGeom>
            <a:avLst/>
            <a:gdLst>
              <a:gd name="T0" fmla="*/ 0 w 1089"/>
              <a:gd name="T1" fmla="*/ 2147483647 h 371"/>
              <a:gd name="T2" fmla="*/ 2147483647 w 1089"/>
              <a:gd name="T3" fmla="*/ 2147483647 h 371"/>
              <a:gd name="T4" fmla="*/ 2147483647 w 1089"/>
              <a:gd name="T5" fmla="*/ 2147483647 h 371"/>
              <a:gd name="T6" fmla="*/ 2147483647 w 1089"/>
              <a:gd name="T7" fmla="*/ 2147483647 h 371"/>
              <a:gd name="T8" fmla="*/ 2147483647 w 1089"/>
              <a:gd name="T9" fmla="*/ 2147483647 h 371"/>
              <a:gd name="T10" fmla="*/ 2147483647 w 1089"/>
              <a:gd name="T11" fmla="*/ 2147483647 h 371"/>
              <a:gd name="T12" fmla="*/ 2147483647 w 1089"/>
              <a:gd name="T13" fmla="*/ 2147483647 h 371"/>
              <a:gd name="T14" fmla="*/ 2147483647 w 1089"/>
              <a:gd name="T15" fmla="*/ 2147483647 h 3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89"/>
              <a:gd name="T25" fmla="*/ 0 h 371"/>
              <a:gd name="T26" fmla="*/ 1089 w 1089"/>
              <a:gd name="T27" fmla="*/ 371 h 3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89" h="371">
                <a:moveTo>
                  <a:pt x="0" y="371"/>
                </a:moveTo>
                <a:cubicBezTo>
                  <a:pt x="41" y="307"/>
                  <a:pt x="83" y="243"/>
                  <a:pt x="136" y="190"/>
                </a:cubicBezTo>
                <a:cubicBezTo>
                  <a:pt x="189" y="137"/>
                  <a:pt x="258" y="84"/>
                  <a:pt x="318" y="54"/>
                </a:cubicBezTo>
                <a:cubicBezTo>
                  <a:pt x="378" y="24"/>
                  <a:pt x="446" y="16"/>
                  <a:pt x="499" y="8"/>
                </a:cubicBezTo>
                <a:cubicBezTo>
                  <a:pt x="552" y="0"/>
                  <a:pt x="590" y="0"/>
                  <a:pt x="635" y="8"/>
                </a:cubicBezTo>
                <a:cubicBezTo>
                  <a:pt x="680" y="16"/>
                  <a:pt x="718" y="24"/>
                  <a:pt x="771" y="54"/>
                </a:cubicBezTo>
                <a:cubicBezTo>
                  <a:pt x="824" y="84"/>
                  <a:pt x="900" y="137"/>
                  <a:pt x="953" y="190"/>
                </a:cubicBezTo>
                <a:cubicBezTo>
                  <a:pt x="1006" y="243"/>
                  <a:pt x="1047" y="307"/>
                  <a:pt x="1089" y="371"/>
                </a:cubicBezTo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3581400" y="588963"/>
            <a:ext cx="0" cy="935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614738" y="1524000"/>
            <a:ext cx="187166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7010400" y="857250"/>
            <a:ext cx="1008063" cy="1657350"/>
          </a:xfrm>
          <a:custGeom>
            <a:avLst/>
            <a:gdLst>
              <a:gd name="T0" fmla="*/ 0 w 635"/>
              <a:gd name="T1" fmla="*/ 2147483647 h 1044"/>
              <a:gd name="T2" fmla="*/ 2147483647 w 635"/>
              <a:gd name="T3" fmla="*/ 0 h 1044"/>
              <a:gd name="T4" fmla="*/ 2147483647 w 635"/>
              <a:gd name="T5" fmla="*/ 2147483647 h 1044"/>
              <a:gd name="T6" fmla="*/ 2147483647 w 635"/>
              <a:gd name="T7" fmla="*/ 2147483647 h 1044"/>
              <a:gd name="T8" fmla="*/ 2147483647 w 635"/>
              <a:gd name="T9" fmla="*/ 2147483647 h 1044"/>
              <a:gd name="T10" fmla="*/ 2147483647 w 635"/>
              <a:gd name="T11" fmla="*/ 2147483647 h 1044"/>
              <a:gd name="T12" fmla="*/ 2147483647 w 635"/>
              <a:gd name="T13" fmla="*/ 2147483647 h 1044"/>
              <a:gd name="T14" fmla="*/ 2147483647 w 635"/>
              <a:gd name="T15" fmla="*/ 2147483647 h 1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044"/>
              <a:gd name="T26" fmla="*/ 635 w 635"/>
              <a:gd name="T27" fmla="*/ 1044 h 10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044">
                <a:moveTo>
                  <a:pt x="0" y="1044"/>
                </a:moveTo>
                <a:lnTo>
                  <a:pt x="91" y="0"/>
                </a:lnTo>
                <a:lnTo>
                  <a:pt x="137" y="454"/>
                </a:lnTo>
                <a:lnTo>
                  <a:pt x="182" y="635"/>
                </a:lnTo>
                <a:lnTo>
                  <a:pt x="227" y="772"/>
                </a:lnTo>
                <a:lnTo>
                  <a:pt x="318" y="908"/>
                </a:lnTo>
                <a:lnTo>
                  <a:pt x="499" y="998"/>
                </a:lnTo>
                <a:lnTo>
                  <a:pt x="635" y="1044"/>
                </a:lnTo>
              </a:path>
            </a:pathLst>
          </a:custGeom>
          <a:solidFill>
            <a:srgbClr val="2633F7"/>
          </a:solidFill>
          <a:ln w="9525">
            <a:solidFill>
              <a:srgbClr val="2633F7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7010400" y="498475"/>
            <a:ext cx="0" cy="2016125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7010400" y="2514600"/>
            <a:ext cx="1331913" cy="0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8146" name="Text Box 20"/>
          <p:cNvSpPr txBox="1">
            <a:spLocks noChangeArrowheads="1"/>
          </p:cNvSpPr>
          <p:nvPr/>
        </p:nvSpPr>
        <p:spPr bwMode="auto">
          <a:xfrm>
            <a:off x="1355725" y="4795838"/>
            <a:ext cx="557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- C</a:t>
            </a:r>
            <a:endParaRPr lang="en-US"/>
          </a:p>
        </p:txBody>
      </p:sp>
      <p:sp>
        <p:nvSpPr>
          <p:cNvPr id="39960" name="TextBox 27"/>
          <p:cNvSpPr txBox="1">
            <a:spLocks noChangeArrowheads="1"/>
          </p:cNvSpPr>
          <p:nvPr/>
        </p:nvSpPr>
        <p:spPr bwMode="auto">
          <a:xfrm>
            <a:off x="304800" y="2162175"/>
            <a:ext cx="492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dirty="0"/>
              <a:t>10</a:t>
            </a:r>
            <a:r>
              <a:rPr lang="en-AU" sz="1400" baseline="30000" dirty="0"/>
              <a:t>-4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-5400000">
            <a:off x="2640013" y="8651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neutron density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81600" y="1524000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-5400000">
            <a:off x="6065838" y="11064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neutron density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10525" y="251142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2" name="Right Arrow 1">
            <a:hlinkHover r:id="rId4" action="ppaction://hlinksldjump"/>
          </p:cNvPr>
          <p:cNvSpPr/>
          <p:nvPr/>
        </p:nvSpPr>
        <p:spPr>
          <a:xfrm>
            <a:off x="7380312" y="6597352"/>
            <a:ext cx="216024" cy="2606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776" y="6448251"/>
            <a:ext cx="410445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3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 animBg="1"/>
      <p:bldP spid="39941" grpId="0"/>
      <p:bldP spid="39942" grpId="0" animBg="1"/>
      <p:bldP spid="39943" grpId="0" animBg="1"/>
      <p:bldP spid="39944" grpId="0" animBg="1"/>
      <p:bldP spid="39945" grpId="0"/>
      <p:bldP spid="39946" grpId="0" animBg="1"/>
      <p:bldP spid="39947" grpId="0" animBg="1"/>
      <p:bldP spid="39948" grpId="0" animBg="1"/>
      <p:bldP spid="39949" grpId="0" animBg="1"/>
      <p:bldP spid="39950" grpId="0" animBg="1"/>
      <p:bldP spid="39953" grpId="0" animBg="1"/>
      <p:bldP spid="39954" grpId="0" animBg="1"/>
      <p:bldP spid="39955" grpId="0" animBg="1"/>
      <p:bldP spid="39960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7339013" y="3236913"/>
            <a:ext cx="16414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H   30 000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C         10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Fe         1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Au   2 10</a:t>
            </a:r>
            <a:r>
              <a:rPr lang="de-DE" sz="2000" b="1" baseline="30000">
                <a:solidFill>
                  <a:schemeClr val="bg1"/>
                </a:solidFill>
                <a:latin typeface="Comic Sans MS" pitchFamily="66" charset="0"/>
              </a:rPr>
              <a:t>-7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280120"/>
            <a:ext cx="91440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16"/>
          <p:cNvSpPr>
            <a:spLocks noChangeShapeType="1"/>
          </p:cNvSpPr>
          <p:nvPr/>
        </p:nvSpPr>
        <p:spPr bwMode="auto">
          <a:xfrm flipH="1">
            <a:off x="7153274" y="3718520"/>
            <a:ext cx="9525" cy="1220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" name="Picture 97" descr="solab_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89720"/>
            <a:ext cx="8864600" cy="436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1708150" y="1896070"/>
            <a:ext cx="0" cy="138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>
            <a:off x="1065213" y="1365845"/>
            <a:ext cx="79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Gap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 err="1">
                <a:solidFill>
                  <a:srgbClr val="FF0000"/>
                </a:solidFill>
              </a:rPr>
              <a:t>B,Be,Li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Line 102"/>
          <p:cNvSpPr>
            <a:spLocks noChangeShapeType="1"/>
          </p:cNvSpPr>
          <p:nvPr/>
        </p:nvSpPr>
        <p:spPr bwMode="auto">
          <a:xfrm flipH="1">
            <a:off x="1820863" y="1740495"/>
            <a:ext cx="201612" cy="1249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03"/>
          <p:cNvSpPr>
            <a:spLocks noChangeShapeType="1"/>
          </p:cNvSpPr>
          <p:nvPr/>
        </p:nvSpPr>
        <p:spPr bwMode="auto">
          <a:xfrm flipH="1">
            <a:off x="1946275" y="1651595"/>
            <a:ext cx="349250" cy="1235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04"/>
          <p:cNvSpPr>
            <a:spLocks noChangeShapeType="1"/>
          </p:cNvSpPr>
          <p:nvPr/>
        </p:nvSpPr>
        <p:spPr bwMode="auto">
          <a:xfrm flipH="1">
            <a:off x="2057400" y="1697632"/>
            <a:ext cx="673100" cy="13414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05"/>
          <p:cNvSpPr>
            <a:spLocks noChangeShapeType="1"/>
          </p:cNvSpPr>
          <p:nvPr/>
        </p:nvSpPr>
        <p:spPr bwMode="auto">
          <a:xfrm flipH="1">
            <a:off x="2182813" y="1716682"/>
            <a:ext cx="955675" cy="14874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06"/>
          <p:cNvSpPr>
            <a:spLocks noChangeShapeType="1"/>
          </p:cNvSpPr>
          <p:nvPr/>
        </p:nvSpPr>
        <p:spPr bwMode="auto">
          <a:xfrm flipH="1">
            <a:off x="2605088" y="1748432"/>
            <a:ext cx="1263650" cy="1836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7"/>
          <p:cNvSpPr>
            <a:spLocks noChangeShapeType="1"/>
          </p:cNvSpPr>
          <p:nvPr/>
        </p:nvSpPr>
        <p:spPr bwMode="auto">
          <a:xfrm>
            <a:off x="3106738" y="4261445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108"/>
          <p:cNvSpPr txBox="1">
            <a:spLocks noChangeArrowheads="1"/>
          </p:cNvSpPr>
          <p:nvPr/>
        </p:nvSpPr>
        <p:spPr bwMode="auto">
          <a:xfrm>
            <a:off x="2700338" y="4912320"/>
            <a:ext cx="754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</a:rPr>
              <a:t>Fe </a:t>
            </a:r>
            <a:r>
              <a:rPr lang="en-US" sz="1400" b="1" dirty="0" smtClean="0">
                <a:solidFill>
                  <a:srgbClr val="009900"/>
                </a:solidFill>
              </a:rPr>
              <a:t>peak</a:t>
            </a:r>
            <a:endParaRPr lang="en-US" sz="1400" b="1" dirty="0">
              <a:solidFill>
                <a:srgbClr val="009900"/>
              </a:solidFill>
            </a:endParaRPr>
          </a:p>
        </p:txBody>
      </p:sp>
      <p:sp>
        <p:nvSpPr>
          <p:cNvPr id="36" name="Line 111"/>
          <p:cNvSpPr>
            <a:spLocks noChangeShapeType="1"/>
          </p:cNvSpPr>
          <p:nvPr/>
        </p:nvSpPr>
        <p:spPr bwMode="auto">
          <a:xfrm>
            <a:off x="4033838" y="4167782"/>
            <a:ext cx="0" cy="30956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12"/>
          <p:cNvSpPr>
            <a:spLocks noChangeShapeType="1"/>
          </p:cNvSpPr>
          <p:nvPr/>
        </p:nvSpPr>
        <p:spPr bwMode="auto">
          <a:xfrm>
            <a:off x="5540375" y="4153495"/>
            <a:ext cx="0" cy="525462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13"/>
          <p:cNvSpPr>
            <a:spLocks noChangeShapeType="1"/>
          </p:cNvSpPr>
          <p:nvPr/>
        </p:nvSpPr>
        <p:spPr bwMode="auto">
          <a:xfrm>
            <a:off x="7556500" y="4140795"/>
            <a:ext cx="0" cy="6048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115"/>
          <p:cNvSpPr>
            <a:spLocks noChangeShapeType="1"/>
          </p:cNvSpPr>
          <p:nvPr/>
        </p:nvSpPr>
        <p:spPr bwMode="auto">
          <a:xfrm flipH="1">
            <a:off x="5253038" y="3718520"/>
            <a:ext cx="4762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089400" y="3855045"/>
            <a:ext cx="361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FF"/>
                </a:solidFill>
              </a:rPr>
              <a:t>s-process peaks (nuclear shell closures)</a:t>
            </a:r>
          </a:p>
        </p:txBody>
      </p:sp>
      <p:sp>
        <p:nvSpPr>
          <p:cNvPr id="41" name="Line 109"/>
          <p:cNvSpPr>
            <a:spLocks noChangeShapeType="1"/>
          </p:cNvSpPr>
          <p:nvPr/>
        </p:nvSpPr>
        <p:spPr bwMode="auto">
          <a:xfrm>
            <a:off x="4033838" y="4166195"/>
            <a:ext cx="3535362" cy="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17"/>
          <p:cNvSpPr>
            <a:spLocks noChangeShapeType="1"/>
          </p:cNvSpPr>
          <p:nvPr/>
        </p:nvSpPr>
        <p:spPr bwMode="auto">
          <a:xfrm>
            <a:off x="5245100" y="3718520"/>
            <a:ext cx="190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4560888" y="3412232"/>
            <a:ext cx="358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</a:rPr>
              <a:t>r-process peaks (nuclear shell closures)</a:t>
            </a:r>
          </a:p>
        </p:txBody>
      </p:sp>
      <p:sp>
        <p:nvSpPr>
          <p:cNvPr id="44" name="Text Box 119"/>
          <p:cNvSpPr txBox="1">
            <a:spLocks noChangeArrowheads="1"/>
          </p:cNvSpPr>
          <p:nvPr/>
        </p:nvSpPr>
        <p:spPr bwMode="auto">
          <a:xfrm>
            <a:off x="7005638" y="5384120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7315200" y="538412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Pb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7999413" y="4856757"/>
            <a:ext cx="63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66"/>
                </a:solidFill>
              </a:rPr>
              <a:t>Th</a:t>
            </a:r>
            <a:r>
              <a:rPr lang="en-US" sz="1600" b="1" dirty="0" smtClean="0">
                <a:solidFill>
                  <a:srgbClr val="FF0066"/>
                </a:solidFill>
              </a:rPr>
              <a:t>, U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3200400" y="3108920"/>
            <a:ext cx="4419600" cy="304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4495800" y="2727920"/>
            <a:ext cx="161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4114800" y="1889720"/>
            <a:ext cx="4953000" cy="68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1" hangingPunct="1"/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Elements heavier than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Fe are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the result of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neutron capture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processes</a:t>
            </a:r>
            <a:r>
              <a:rPr lang="de-DE" sz="20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1891035" y="1183283"/>
            <a:ext cx="232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1400" b="1" dirty="0">
                <a:solidFill>
                  <a:schemeClr val="accent2"/>
                </a:solidFill>
              </a:rPr>
              <a:t>-nuclei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baseline="30000" dirty="0">
                <a:solidFill>
                  <a:schemeClr val="accent2"/>
                </a:solidFill>
              </a:rPr>
              <a:t>12</a:t>
            </a:r>
            <a:r>
              <a:rPr lang="en-US" sz="1400" b="1" dirty="0">
                <a:solidFill>
                  <a:schemeClr val="accent2"/>
                </a:solidFill>
              </a:rPr>
              <a:t>C,</a:t>
            </a:r>
            <a:r>
              <a:rPr lang="en-US" sz="1400" b="1" baseline="30000" dirty="0">
                <a:solidFill>
                  <a:schemeClr val="accent2"/>
                </a:solidFill>
              </a:rPr>
              <a:t>16</a:t>
            </a:r>
            <a:r>
              <a:rPr lang="en-US" sz="1400" b="1" dirty="0">
                <a:solidFill>
                  <a:schemeClr val="accent2"/>
                </a:solidFill>
              </a:rPr>
              <a:t>O,</a:t>
            </a:r>
            <a:r>
              <a:rPr lang="en-US" sz="1400" b="1" baseline="30000" dirty="0">
                <a:solidFill>
                  <a:schemeClr val="accent2"/>
                </a:solidFill>
              </a:rPr>
              <a:t>20</a:t>
            </a:r>
            <a:r>
              <a:rPr lang="en-US" sz="1400" b="1" dirty="0">
                <a:solidFill>
                  <a:schemeClr val="accent2"/>
                </a:solidFill>
              </a:rPr>
              <a:t>Ne,</a:t>
            </a:r>
            <a:r>
              <a:rPr lang="en-US" sz="1400" b="1" baseline="30000" dirty="0">
                <a:solidFill>
                  <a:schemeClr val="accent2"/>
                </a:solidFill>
              </a:rPr>
              <a:t>24</a:t>
            </a:r>
            <a:r>
              <a:rPr lang="en-US" sz="1400" b="1" dirty="0">
                <a:solidFill>
                  <a:schemeClr val="accent2"/>
                </a:solidFill>
              </a:rPr>
              <a:t>Mg, …. </a:t>
            </a:r>
            <a:r>
              <a:rPr lang="en-US" sz="1400" b="1" baseline="30000" dirty="0">
                <a:solidFill>
                  <a:schemeClr val="accent2"/>
                </a:solidFill>
              </a:rPr>
              <a:t>40</a:t>
            </a:r>
            <a:r>
              <a:rPr lang="en-US" sz="1400" b="1" dirty="0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Abundances beyond Fe–ashes of  stellar burning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1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7" grpId="0" animBg="1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Abund_Z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725" y="1093788"/>
            <a:ext cx="50641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6189663" y="4114800"/>
            <a:ext cx="23209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597650" y="3657600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ED181E"/>
                </a:solidFill>
              </a:rPr>
              <a:t>neutrons</a:t>
            </a:r>
            <a:endParaRPr lang="en-US" sz="2400" b="1">
              <a:solidFill>
                <a:srgbClr val="ED181E"/>
              </a:solidFill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print"/>
          <a:srcRect r="34691" b="32710"/>
          <a:stretch>
            <a:fillRect/>
          </a:stretch>
        </p:blipFill>
        <p:spPr bwMode="auto">
          <a:xfrm>
            <a:off x="0" y="4049713"/>
            <a:ext cx="4572000" cy="283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3117EF"/>
            </a:solidFill>
            <a:miter lim="800000"/>
            <a:headEnd/>
            <a:tailEnd/>
          </a:ln>
        </p:spPr>
      </p:pic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120775" y="639762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758950" y="6400800"/>
            <a:ext cx="6318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390775" y="640080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2320925" y="5715000"/>
            <a:ext cx="703263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320925" y="5715000"/>
            <a:ext cx="703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 flipV="1">
            <a:off x="2320925" y="5029200"/>
            <a:ext cx="703263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320925" y="5029200"/>
            <a:ext cx="703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024188" y="5029200"/>
            <a:ext cx="6334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3516313" y="4343400"/>
            <a:ext cx="703262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657600" y="502920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3516313" y="4343400"/>
            <a:ext cx="703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 flipV="1">
            <a:off x="3516313" y="3657600"/>
            <a:ext cx="703262" cy="685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79388" y="3068638"/>
            <a:ext cx="3816350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ym typeface="Symbol" pitchFamily="18" charset="2"/>
              </a:rPr>
              <a:t>The canonical s-process</a:t>
            </a:r>
            <a:endParaRPr lang="en-US" sz="2400" baseline="30000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0" y="1406525"/>
            <a:ext cx="543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err="1">
                <a:solidFill>
                  <a:srgbClr val="FF0000"/>
                </a:solidFill>
              </a:rPr>
              <a:t>s-process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lifetime</a:t>
            </a:r>
            <a:r>
              <a:rPr lang="it-IT" dirty="0"/>
              <a:t> 10</a:t>
            </a:r>
            <a:r>
              <a:rPr lang="it-IT" baseline="30000" dirty="0"/>
              <a:t>4</a:t>
            </a:r>
            <a:r>
              <a:rPr lang="it-IT" dirty="0"/>
              <a:t> </a:t>
            </a:r>
            <a:r>
              <a:rPr lang="it-IT" dirty="0" err="1"/>
              <a:t>years</a:t>
            </a:r>
            <a:r>
              <a:rPr lang="it-IT" dirty="0"/>
              <a:t> n</a:t>
            </a:r>
            <a:r>
              <a:rPr lang="it-IT" baseline="-25000" dirty="0"/>
              <a:t>n</a:t>
            </a:r>
            <a:r>
              <a:rPr lang="it-IT" dirty="0"/>
              <a:t>≈</a:t>
            </a:r>
            <a:r>
              <a:rPr lang="it-IT" dirty="0" smtClean="0"/>
              <a:t>10</a:t>
            </a:r>
            <a:r>
              <a:rPr lang="it-IT" baseline="30000" dirty="0" smtClean="0"/>
              <a:t>6</a:t>
            </a:r>
            <a:r>
              <a:rPr lang="it-IT" dirty="0" smtClean="0"/>
              <a:t>-10</a:t>
            </a:r>
            <a:r>
              <a:rPr lang="it-IT" baseline="30000" dirty="0" smtClean="0"/>
              <a:t>12</a:t>
            </a:r>
            <a:r>
              <a:rPr lang="it-IT" dirty="0" smtClean="0"/>
              <a:t> </a:t>
            </a:r>
            <a:r>
              <a:rPr lang="it-IT" dirty="0" err="1"/>
              <a:t>neutron</a:t>
            </a:r>
            <a:r>
              <a:rPr lang="it-IT" dirty="0"/>
              <a:t>/cm</a:t>
            </a:r>
            <a:r>
              <a:rPr lang="it-IT" baseline="30000" dirty="0"/>
              <a:t>3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0" y="1916113"/>
            <a:ext cx="4643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r-process </a:t>
            </a:r>
            <a:r>
              <a:rPr lang="it-IT"/>
              <a:t>lifetime  </a:t>
            </a:r>
            <a:r>
              <a:rPr lang="it-IT">
                <a:latin typeface="Symbol" pitchFamily="18" charset="2"/>
              </a:rPr>
              <a:t>m</a:t>
            </a:r>
            <a:r>
              <a:rPr lang="it-IT"/>
              <a:t>s  n</a:t>
            </a:r>
            <a:r>
              <a:rPr lang="it-IT" baseline="-25000"/>
              <a:t>n</a:t>
            </a:r>
            <a:r>
              <a:rPr lang="it-IT"/>
              <a:t>≈10</a:t>
            </a:r>
            <a:r>
              <a:rPr lang="it-IT" baseline="30000"/>
              <a:t>22</a:t>
            </a:r>
            <a:r>
              <a:rPr lang="it-IT"/>
              <a:t> neutron/cm</a:t>
            </a:r>
            <a:r>
              <a:rPr lang="it-IT" baseline="30000"/>
              <a:t>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5875" y="2338388"/>
            <a:ext cx="3980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-decay</a:t>
            </a:r>
            <a:r>
              <a:rPr lang="en-US" dirty="0"/>
              <a:t> lifetime: few hours </a:t>
            </a:r>
            <a:r>
              <a:rPr lang="en-US" dirty="0" smtClean="0"/>
              <a:t>to few years</a:t>
            </a:r>
            <a:endParaRPr lang="en-US" dirty="0"/>
          </a:p>
        </p:txBody>
      </p:sp>
      <p:pic>
        <p:nvPicPr>
          <p:cNvPr id="35869" name="Picture 29" descr="NucChar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276475"/>
            <a:ext cx="54006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70" name="Object 30"/>
          <p:cNvGraphicFramePr>
            <a:graphicFrameLocks noChangeAspect="1"/>
          </p:cNvGraphicFramePr>
          <p:nvPr/>
        </p:nvGraphicFramePr>
        <p:xfrm>
          <a:off x="4838700" y="3683000"/>
          <a:ext cx="1063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Equation" r:id="rId7" imgW="72720" imgH="168120" progId="Equation.3">
                  <p:embed/>
                </p:oleObj>
              </mc:Choice>
              <mc:Fallback>
                <p:oleObj name="Equation" r:id="rId7" imgW="72720" imgH="168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683000"/>
                        <a:ext cx="106363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4716463" y="3213100"/>
            <a:ext cx="2735262" cy="1511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ucleosynthesis</a:t>
            </a:r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69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 animBg="1"/>
      <p:bldP spid="35849" grpId="1" animBg="1"/>
      <p:bldP spid="35850" grpId="0" animBg="1"/>
      <p:bldP spid="35850" grpId="1" animBg="1"/>
      <p:bldP spid="35851" grpId="0" animBg="1"/>
      <p:bldP spid="35851" grpId="1" animBg="1"/>
      <p:bldP spid="35852" grpId="0" animBg="1"/>
      <p:bldP spid="35852" grpId="1" animBg="1"/>
      <p:bldP spid="35853" grpId="0" animBg="1"/>
      <p:bldP spid="35853" grpId="1" animBg="1"/>
      <p:bldP spid="35854" grpId="0" animBg="1"/>
      <p:bldP spid="35854" grpId="1" animBg="1"/>
      <p:bldP spid="35855" grpId="0" animBg="1"/>
      <p:bldP spid="35855" grpId="1" animBg="1"/>
      <p:bldP spid="35856" grpId="0" animBg="1"/>
      <p:bldP spid="35856" grpId="1" animBg="1"/>
      <p:bldP spid="35857" grpId="0" animBg="1"/>
      <p:bldP spid="35857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  <p:bldP spid="35861" grpId="0" animBg="1" autoUpdateAnimBg="0"/>
      <p:bldP spid="35861" grpId="1" animBg="1"/>
      <p:bldP spid="35866" grpId="0"/>
      <p:bldP spid="35867" grpId="0"/>
      <p:bldP spid="35868" grpId="0"/>
      <p:bldP spid="358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tcyg_olofsson1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504" y="836712"/>
            <a:ext cx="2418344" cy="237626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55776" y="908720"/>
            <a:ext cx="64807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Low mass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Asympotic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Giant Branch (AGB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M≈</a:t>
            </a:r>
            <a:r>
              <a:rPr lang="en-US" sz="2000" b="1" dirty="0" smtClean="0"/>
              <a:t>1.5 </a:t>
            </a:r>
            <a:r>
              <a:rPr lang="en-US" sz="2000" b="1" dirty="0"/>
              <a:t>- 3 M</a:t>
            </a:r>
            <a:r>
              <a:rPr lang="en-US" sz="2000" b="1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3768" y="1556792"/>
            <a:ext cx="666023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baseline="30000" dirty="0" smtClean="0">
                <a:solidFill>
                  <a:srgbClr val="FF6600"/>
                </a:solidFill>
              </a:rPr>
              <a:t>13</a:t>
            </a:r>
            <a:r>
              <a:rPr lang="it-IT" sz="2200" b="1" dirty="0" smtClean="0">
                <a:solidFill>
                  <a:srgbClr val="FF6600"/>
                </a:solidFill>
              </a:rPr>
              <a:t>C(</a:t>
            </a:r>
            <a:r>
              <a:rPr lang="it-IT" sz="2200" b="1" dirty="0" err="1" smtClean="0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200" b="1" dirty="0" err="1" smtClean="0">
                <a:solidFill>
                  <a:srgbClr val="FF6600"/>
                </a:solidFill>
              </a:rPr>
              <a:t>,n</a:t>
            </a:r>
            <a:r>
              <a:rPr lang="it-IT" sz="2200" b="1" dirty="0" smtClean="0">
                <a:solidFill>
                  <a:srgbClr val="FF6600"/>
                </a:solidFill>
              </a:rPr>
              <a:t>)</a:t>
            </a:r>
            <a:r>
              <a:rPr lang="it-IT" sz="2200" b="1" baseline="30000" dirty="0" smtClean="0">
                <a:solidFill>
                  <a:srgbClr val="FF6600"/>
                </a:solidFill>
              </a:rPr>
              <a:t>16</a:t>
            </a:r>
            <a:r>
              <a:rPr lang="it-IT" sz="2200" b="1" dirty="0" smtClean="0">
                <a:solidFill>
                  <a:srgbClr val="FF6600"/>
                </a:solidFill>
              </a:rPr>
              <a:t>O  </a:t>
            </a:r>
            <a:r>
              <a:rPr lang="it-IT" sz="2200" dirty="0" smtClean="0"/>
              <a:t>    T </a:t>
            </a:r>
            <a:r>
              <a:rPr lang="en-US" sz="2200" dirty="0" smtClean="0"/>
              <a:t>~ </a:t>
            </a:r>
            <a:r>
              <a:rPr lang="it-IT" sz="2200" dirty="0"/>
              <a:t>8</a:t>
            </a:r>
            <a:r>
              <a:rPr lang="it-IT" sz="2200" baseline="30000" dirty="0" smtClean="0"/>
              <a:t>  </a:t>
            </a:r>
            <a:r>
              <a:rPr lang="it-IT" sz="2200" dirty="0" err="1" smtClean="0"/>
              <a:t>keV</a:t>
            </a:r>
            <a:r>
              <a:rPr lang="it-IT" sz="2200" dirty="0" smtClean="0"/>
              <a:t>  </a:t>
            </a:r>
            <a:r>
              <a:rPr lang="it-IT" sz="2200" dirty="0" err="1" smtClean="0"/>
              <a:t>N</a:t>
            </a:r>
            <a:r>
              <a:rPr lang="it-IT" sz="2200" baseline="-25000" dirty="0" err="1" smtClean="0"/>
              <a:t>n</a:t>
            </a:r>
            <a:r>
              <a:rPr lang="it-IT" sz="2200" dirty="0" smtClean="0"/>
              <a:t> &lt; 10</a:t>
            </a:r>
            <a:r>
              <a:rPr lang="it-IT" sz="2200" baseline="30000" dirty="0" smtClean="0"/>
              <a:t>7 </a:t>
            </a:r>
            <a:r>
              <a:rPr lang="it-IT" sz="2200" dirty="0" err="1" smtClean="0"/>
              <a:t>n</a:t>
            </a:r>
            <a:r>
              <a:rPr lang="it-IT" sz="2200" dirty="0" smtClean="0"/>
              <a:t>/cm</a:t>
            </a:r>
            <a:r>
              <a:rPr lang="it-IT" sz="2200" baseline="30000" dirty="0" smtClean="0"/>
              <a:t>3</a:t>
            </a:r>
          </a:p>
          <a:p>
            <a:pPr marL="0" indent="0">
              <a:buNone/>
            </a:pPr>
            <a:endParaRPr lang="it-IT" sz="2200" baseline="30000" dirty="0" smtClean="0"/>
          </a:p>
          <a:p>
            <a:r>
              <a:rPr lang="it-IT" sz="2200" b="1" baseline="30000" dirty="0" smtClean="0">
                <a:solidFill>
                  <a:srgbClr val="FF6600"/>
                </a:solidFill>
              </a:rPr>
              <a:t>22</a:t>
            </a:r>
            <a:r>
              <a:rPr lang="it-IT" sz="2200" b="1" dirty="0" smtClean="0">
                <a:solidFill>
                  <a:srgbClr val="FF6600"/>
                </a:solidFill>
              </a:rPr>
              <a:t>Ne(</a:t>
            </a:r>
            <a:r>
              <a:rPr lang="it-IT" sz="2200" b="1" dirty="0" err="1" smtClean="0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200" b="1" dirty="0" err="1" smtClean="0">
                <a:solidFill>
                  <a:srgbClr val="FF6600"/>
                </a:solidFill>
              </a:rPr>
              <a:t>,n</a:t>
            </a:r>
            <a:r>
              <a:rPr lang="it-IT" sz="2200" b="1" dirty="0" smtClean="0">
                <a:solidFill>
                  <a:srgbClr val="FF6600"/>
                </a:solidFill>
              </a:rPr>
              <a:t>)</a:t>
            </a:r>
            <a:r>
              <a:rPr lang="it-IT" sz="2200" b="1" baseline="30000" dirty="0" smtClean="0">
                <a:solidFill>
                  <a:srgbClr val="FF6600"/>
                </a:solidFill>
              </a:rPr>
              <a:t>25</a:t>
            </a:r>
            <a:r>
              <a:rPr lang="it-IT" sz="2200" b="1" dirty="0" smtClean="0">
                <a:solidFill>
                  <a:srgbClr val="FF6600"/>
                </a:solidFill>
              </a:rPr>
              <a:t>Mg</a:t>
            </a:r>
            <a:r>
              <a:rPr lang="it-IT" sz="2200" dirty="0" smtClean="0"/>
              <a:t>  T </a:t>
            </a:r>
            <a:r>
              <a:rPr lang="en-US" sz="2200" dirty="0" smtClean="0"/>
              <a:t>~</a:t>
            </a:r>
            <a:r>
              <a:rPr lang="it-IT" sz="2200" dirty="0" smtClean="0"/>
              <a:t> 23 </a:t>
            </a:r>
            <a:r>
              <a:rPr lang="it-IT" sz="2200" dirty="0" err="1" smtClean="0"/>
              <a:t>keV</a:t>
            </a:r>
            <a:r>
              <a:rPr lang="it-IT" sz="2200" dirty="0" smtClean="0"/>
              <a:t>  </a:t>
            </a:r>
            <a:r>
              <a:rPr lang="it-IT" sz="2200" dirty="0" err="1" smtClean="0"/>
              <a:t>N</a:t>
            </a:r>
            <a:r>
              <a:rPr lang="it-IT" sz="2200" baseline="-25000" dirty="0" err="1" smtClean="0"/>
              <a:t>n</a:t>
            </a:r>
            <a:r>
              <a:rPr lang="en-US" sz="2200" dirty="0" smtClean="0"/>
              <a:t>~</a:t>
            </a:r>
            <a:r>
              <a:rPr lang="it-IT" sz="2200" dirty="0" smtClean="0"/>
              <a:t>10</a:t>
            </a:r>
            <a:r>
              <a:rPr lang="it-IT" sz="2200" baseline="30000" dirty="0" smtClean="0"/>
              <a:t>10</a:t>
            </a:r>
            <a:r>
              <a:rPr lang="it-IT" sz="2200" dirty="0" smtClean="0"/>
              <a:t>-10</a:t>
            </a:r>
            <a:r>
              <a:rPr lang="it-IT" sz="2200" baseline="30000" dirty="0" smtClean="0"/>
              <a:t>12</a:t>
            </a:r>
            <a:r>
              <a:rPr lang="it-IT" sz="2200" dirty="0" smtClean="0"/>
              <a:t> </a:t>
            </a:r>
            <a:r>
              <a:rPr lang="it-IT" sz="2200" dirty="0" err="1" smtClean="0"/>
              <a:t>n</a:t>
            </a:r>
            <a:r>
              <a:rPr lang="it-IT" sz="2200" dirty="0" smtClean="0"/>
              <a:t>/cm</a:t>
            </a:r>
            <a:r>
              <a:rPr lang="it-IT" sz="2200" baseline="30000" dirty="0" smtClean="0"/>
              <a:t>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27784" y="4048472"/>
            <a:ext cx="6444208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baseline="30000" dirty="0">
                <a:solidFill>
                  <a:srgbClr val="FF6600"/>
                </a:solidFill>
              </a:rPr>
              <a:t>22</a:t>
            </a:r>
            <a:r>
              <a:rPr lang="it-IT" sz="2400" b="1" dirty="0">
                <a:solidFill>
                  <a:srgbClr val="FF6600"/>
                </a:solidFill>
              </a:rPr>
              <a:t>Ne(</a:t>
            </a:r>
            <a:r>
              <a:rPr lang="it-IT" sz="2400" b="1" dirty="0" err="1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400" b="1" dirty="0" err="1">
                <a:solidFill>
                  <a:srgbClr val="FF6600"/>
                </a:solidFill>
              </a:rPr>
              <a:t>,n</a:t>
            </a:r>
            <a:r>
              <a:rPr lang="it-IT" sz="2400" b="1" dirty="0">
                <a:solidFill>
                  <a:srgbClr val="FF6600"/>
                </a:solidFill>
              </a:rPr>
              <a:t>)</a:t>
            </a:r>
            <a:r>
              <a:rPr lang="it-IT" sz="2400" b="1" baseline="30000" dirty="0">
                <a:solidFill>
                  <a:srgbClr val="FF6600"/>
                </a:solidFill>
              </a:rPr>
              <a:t>25</a:t>
            </a:r>
            <a:r>
              <a:rPr lang="it-IT" sz="2400" b="1" dirty="0">
                <a:solidFill>
                  <a:srgbClr val="FF6600"/>
                </a:solidFill>
              </a:rPr>
              <a:t>Mg </a:t>
            </a:r>
            <a:endParaRPr lang="it-IT" sz="2400" b="1" dirty="0" smtClean="0">
              <a:solidFill>
                <a:srgbClr val="FF6600"/>
              </a:solidFill>
            </a:endParaRPr>
          </a:p>
          <a:p>
            <a:r>
              <a:rPr lang="it-IT" sz="2400" dirty="0" smtClean="0"/>
              <a:t>In core  He-</a:t>
            </a:r>
            <a:r>
              <a:rPr lang="it-IT" sz="2400" dirty="0" err="1" smtClean="0"/>
              <a:t>burning</a:t>
            </a:r>
            <a:r>
              <a:rPr lang="it-IT" sz="2400" dirty="0" smtClean="0"/>
              <a:t>  T </a:t>
            </a:r>
            <a:r>
              <a:rPr lang="en-US" sz="2400" dirty="0" smtClean="0"/>
              <a:t>~ </a:t>
            </a:r>
            <a:r>
              <a:rPr lang="it-IT" sz="2400" dirty="0" smtClean="0"/>
              <a:t>26</a:t>
            </a:r>
            <a:r>
              <a:rPr lang="it-IT" sz="2400" baseline="30000" dirty="0" smtClean="0"/>
              <a:t> </a:t>
            </a:r>
            <a:r>
              <a:rPr lang="it-IT" sz="2400" dirty="0" err="1" smtClean="0"/>
              <a:t>keV</a:t>
            </a:r>
            <a:r>
              <a:rPr lang="it-IT" sz="2400" dirty="0" smtClean="0"/>
              <a:t>  </a:t>
            </a:r>
            <a:r>
              <a:rPr lang="it-IT" sz="2400" dirty="0" err="1" smtClean="0"/>
              <a:t>N</a:t>
            </a:r>
            <a:r>
              <a:rPr lang="it-IT" sz="2400" baseline="-25000" dirty="0" err="1" smtClean="0"/>
              <a:t>n</a:t>
            </a:r>
            <a:r>
              <a:rPr lang="it-IT" sz="2400" dirty="0" smtClean="0"/>
              <a:t> </a:t>
            </a:r>
            <a:r>
              <a:rPr lang="en-US" sz="2400" dirty="0"/>
              <a:t>~</a:t>
            </a:r>
            <a:r>
              <a:rPr lang="it-IT" sz="2400" dirty="0" smtClean="0"/>
              <a:t> 10</a:t>
            </a:r>
            <a:r>
              <a:rPr lang="it-IT" sz="2400" baseline="30000" dirty="0"/>
              <a:t>6</a:t>
            </a:r>
            <a:r>
              <a:rPr lang="it-IT" sz="2400" baseline="30000" dirty="0" smtClean="0"/>
              <a:t> </a:t>
            </a:r>
            <a:r>
              <a:rPr lang="it-IT" sz="2400" dirty="0" err="1" smtClean="0"/>
              <a:t>n</a:t>
            </a:r>
            <a:r>
              <a:rPr lang="it-IT" sz="2400" dirty="0" smtClean="0"/>
              <a:t>/cm</a:t>
            </a:r>
            <a:r>
              <a:rPr lang="it-IT" sz="2400" baseline="30000" dirty="0" smtClean="0"/>
              <a:t>3</a:t>
            </a:r>
          </a:p>
          <a:p>
            <a:pPr marL="0" indent="0">
              <a:buNone/>
            </a:pPr>
            <a:endParaRPr lang="it-IT" sz="2400" baseline="30000" dirty="0" smtClean="0"/>
          </a:p>
          <a:p>
            <a:r>
              <a:rPr lang="it-IT" sz="2400" dirty="0" smtClean="0"/>
              <a:t>In core C-</a:t>
            </a:r>
            <a:r>
              <a:rPr lang="it-IT" sz="2400" dirty="0" err="1" smtClean="0"/>
              <a:t>burnig</a:t>
            </a:r>
            <a:r>
              <a:rPr lang="it-IT" sz="2400" dirty="0" smtClean="0"/>
              <a:t> T </a:t>
            </a:r>
            <a:r>
              <a:rPr lang="en-US" sz="2400" dirty="0" smtClean="0"/>
              <a:t>~ </a:t>
            </a:r>
            <a:r>
              <a:rPr lang="it-IT" sz="2400" dirty="0" smtClean="0"/>
              <a:t>90 </a:t>
            </a:r>
            <a:r>
              <a:rPr lang="it-IT" sz="2400" dirty="0" err="1" smtClean="0"/>
              <a:t>keV</a:t>
            </a:r>
            <a:r>
              <a:rPr lang="it-IT" sz="2400" dirty="0" smtClean="0"/>
              <a:t>  </a:t>
            </a:r>
            <a:r>
              <a:rPr lang="it-IT" sz="2400" dirty="0" err="1" smtClean="0"/>
              <a:t>N</a:t>
            </a:r>
            <a:r>
              <a:rPr lang="it-IT" sz="2400" baseline="-25000" dirty="0" err="1" smtClean="0"/>
              <a:t>n</a:t>
            </a:r>
            <a:r>
              <a:rPr lang="en-US" sz="2400" dirty="0" smtClean="0"/>
              <a:t>~</a:t>
            </a:r>
            <a:r>
              <a:rPr lang="it-IT" sz="2400" dirty="0" smtClean="0"/>
              <a:t>10</a:t>
            </a:r>
            <a:r>
              <a:rPr lang="it-IT" sz="2400" baseline="30000" dirty="0" smtClean="0"/>
              <a:t>11</a:t>
            </a:r>
            <a:r>
              <a:rPr lang="it-IT" sz="2400" dirty="0" smtClean="0"/>
              <a:t> </a:t>
            </a:r>
            <a:r>
              <a:rPr lang="it-IT" sz="2400" dirty="0" err="1" smtClean="0"/>
              <a:t>n</a:t>
            </a:r>
            <a:r>
              <a:rPr lang="it-IT" sz="2400" dirty="0" smtClean="0"/>
              <a:t>/cm</a:t>
            </a:r>
            <a:r>
              <a:rPr lang="it-IT" sz="2400" baseline="30000" dirty="0" smtClean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3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s-process stellar sites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99792" y="3501008"/>
            <a:ext cx="64807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Massive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stars   M≈</a:t>
            </a:r>
            <a:r>
              <a:rPr lang="en-US" sz="2000" b="1" dirty="0" smtClean="0"/>
              <a:t>15 </a:t>
            </a:r>
            <a:r>
              <a:rPr lang="en-US" sz="2000" b="1" dirty="0"/>
              <a:t>- </a:t>
            </a:r>
            <a:r>
              <a:rPr lang="en-US" sz="2000" b="1" dirty="0" smtClean="0"/>
              <a:t>25 </a:t>
            </a:r>
            <a:r>
              <a:rPr lang="en-US" sz="2000" b="1" dirty="0"/>
              <a:t>M</a:t>
            </a:r>
            <a:r>
              <a:rPr lang="en-US" sz="2000" b="1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" y="4077072"/>
            <a:ext cx="2826277" cy="22322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5328592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329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4006" y="-93646"/>
            <a:ext cx="4616285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403648" y="5369644"/>
            <a:ext cx="6751637" cy="11557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cross section uncertainties</a:t>
            </a:r>
            <a:r>
              <a:rPr lang="de-DE" sz="2000">
                <a:latin typeface="Comic Sans MS" pitchFamily="66" charset="0"/>
              </a:rPr>
              <a:t> </a:t>
            </a:r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&lt;5%</a:t>
            </a:r>
          </a:p>
          <a:p>
            <a:endParaRPr lang="de-DE" sz="2000">
              <a:latin typeface="Comic Sans MS" pitchFamily="66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de-DE"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safe control of systematic uncertainties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3896072" cy="365125"/>
          </a:xfrm>
        </p:spPr>
        <p:txBody>
          <a:bodyPr/>
          <a:lstStyle/>
          <a:p>
            <a:r>
              <a:rPr lang="it-IT" dirty="0" smtClean="0"/>
              <a:t>NN 2015 – Catania, </a:t>
            </a:r>
            <a:r>
              <a:rPr lang="it-IT" dirty="0" err="1" smtClean="0"/>
              <a:t>June</a:t>
            </a:r>
            <a:r>
              <a:rPr lang="it-IT" dirty="0" smtClean="0"/>
              <a:t> 21-26,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2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76"/>
          <a:stretch/>
        </p:blipFill>
        <p:spPr bwMode="auto">
          <a:xfrm>
            <a:off x="35427" y="846226"/>
            <a:ext cx="6398461" cy="42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2764018" y="1646632"/>
            <a:ext cx="6336940" cy="51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764018" y="1966572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771786" y="4063185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772892" y="5849077"/>
            <a:ext cx="378677" cy="181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779550" y="6497147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arrotondato 7"/>
          <p:cNvSpPr/>
          <p:nvPr/>
        </p:nvSpPr>
        <p:spPr>
          <a:xfrm>
            <a:off x="2771800" y="3751231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NN 2015 – Catania, June 21-26, 2015 G. Tagliente – INFN Bari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21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77777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57002</TotalTime>
  <Words>2627</Words>
  <Application>Microsoft Macintosh PowerPoint</Application>
  <PresentationFormat>On-screen Show (4:3)</PresentationFormat>
  <Paragraphs>447</Paragraphs>
  <Slides>40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Tema di Office</vt:lpstr>
      <vt:lpstr>Equation</vt:lpstr>
      <vt:lpstr>Formel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Achivments</dc:title>
  <dc:creator>Nicola Colonna</dc:creator>
  <cp:lastModifiedBy>Giuseppe Tagliente</cp:lastModifiedBy>
  <cp:revision>554</cp:revision>
  <dcterms:created xsi:type="dcterms:W3CDTF">2008-03-10T15:09:25Z</dcterms:created>
  <dcterms:modified xsi:type="dcterms:W3CDTF">2015-06-25T09:29:23Z</dcterms:modified>
</cp:coreProperties>
</file>