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7"/>
  </p:notesMasterIdLst>
  <p:handoutMasterIdLst>
    <p:handoutMasterId r:id="rId38"/>
  </p:handoutMasterIdLst>
  <p:sldIdLst>
    <p:sldId id="855" r:id="rId2"/>
    <p:sldId id="828" r:id="rId3"/>
    <p:sldId id="800" r:id="rId4"/>
    <p:sldId id="837" r:id="rId5"/>
    <p:sldId id="873" r:id="rId6"/>
    <p:sldId id="856" r:id="rId7"/>
    <p:sldId id="854" r:id="rId8"/>
    <p:sldId id="845" r:id="rId9"/>
    <p:sldId id="878" r:id="rId10"/>
    <p:sldId id="838" r:id="rId11"/>
    <p:sldId id="813" r:id="rId12"/>
    <p:sldId id="825" r:id="rId13"/>
    <p:sldId id="819" r:id="rId14"/>
    <p:sldId id="849" r:id="rId15"/>
    <p:sldId id="872" r:id="rId16"/>
    <p:sldId id="876" r:id="rId17"/>
    <p:sldId id="839" r:id="rId18"/>
    <p:sldId id="844" r:id="rId19"/>
    <p:sldId id="852" r:id="rId20"/>
    <p:sldId id="853" r:id="rId21"/>
    <p:sldId id="850" r:id="rId22"/>
    <p:sldId id="851" r:id="rId23"/>
    <p:sldId id="861" r:id="rId24"/>
    <p:sldId id="846" r:id="rId25"/>
    <p:sldId id="871" r:id="rId26"/>
    <p:sldId id="869" r:id="rId27"/>
    <p:sldId id="862" r:id="rId28"/>
    <p:sldId id="874" r:id="rId29"/>
    <p:sldId id="875" r:id="rId30"/>
    <p:sldId id="863" r:id="rId31"/>
    <p:sldId id="879" r:id="rId32"/>
    <p:sldId id="865" r:id="rId33"/>
    <p:sldId id="866" r:id="rId34"/>
    <p:sldId id="867" r:id="rId35"/>
    <p:sldId id="880" r:id="rId36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1CAE2D"/>
    <a:srgbClr val="00FFFF"/>
    <a:srgbClr val="00CC66"/>
    <a:srgbClr val="66FF66"/>
    <a:srgbClr val="ACFF8B"/>
    <a:srgbClr val="A3FFA3"/>
    <a:srgbClr val="C1FF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3590" autoAdjust="0"/>
  </p:normalViewPr>
  <p:slideViewPr>
    <p:cSldViewPr>
      <p:cViewPr varScale="1">
        <p:scale>
          <a:sx n="94" d="100"/>
          <a:sy n="94" d="100"/>
        </p:scale>
        <p:origin x="113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399332-4431-4429-9777-865B06EC758E}" type="datetimeFigureOut">
              <a:rPr lang="it-IT" smtClean="0"/>
              <a:pPr/>
              <a:t>01/07/2015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2ED9D5-F5FC-4DF2-A653-1779E7C90EC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5263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E18333-FA3E-4395-B820-8A2D9D9845AF}" type="datetimeFigureOut">
              <a:rPr lang="it-IT" smtClean="0"/>
              <a:pPr/>
              <a:t>01/07/2015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Nicola Colonna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4285F9-C1EB-4C27-A116-3424729E82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4519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 smtClean="0"/>
              <a:t>Motivazioni </a:t>
            </a:r>
            <a:r>
              <a:rPr lang="it-IT" dirty="0" err="1" smtClean="0"/>
              <a:t>Zr</a:t>
            </a:r>
            <a:r>
              <a:rPr lang="it-IT" dirty="0" smtClean="0"/>
              <a:t>, Mg</a:t>
            </a:r>
            <a:r>
              <a:rPr lang="it-IT" baseline="0" dirty="0" smtClean="0"/>
              <a:t> / Misure precedenti </a:t>
            </a:r>
            <a:r>
              <a:rPr lang="it-IT" baseline="0" dirty="0" err="1" smtClean="0"/>
              <a:t>Os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orela</a:t>
            </a:r>
            <a:r>
              <a:rPr lang="it-IT" baseline="0" dirty="0" smtClean="0"/>
              <a:t> ’80) / Proprietà nucleari (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level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spacing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radiative </a:t>
            </a:r>
            <a:r>
              <a:rPr lang="it-IT" baseline="0" dirty="0" err="1" smtClean="0"/>
              <a:t>width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average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neutron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strength</a:t>
            </a:r>
            <a:r>
              <a:rPr lang="it-IT" baseline="0" dirty="0" smtClean="0"/>
              <a:t>) / ISO 2919</a:t>
            </a:r>
            <a:endParaRPr lang="it-IT" dirty="0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80775-FC6D-485A-8258-8A5A8F886ED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62628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89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C1A78-4B92-4B73-B5F9-60A168756DCD}" type="slidenum">
              <a:rPr lang="en-US"/>
              <a:pPr/>
              <a:t>35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44575" y="788988"/>
            <a:ext cx="5049838" cy="378777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007" y="4893424"/>
            <a:ext cx="5214371" cy="457892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000">
                <a:solidFill>
                  <a:srgbClr val="A31C08"/>
                </a:solidFill>
                <a:latin typeface="Arial" charset="0"/>
                <a:ea typeface="ＭＳ Ｐゴシック" charset="-128"/>
              </a:rPr>
              <a:t>Low mass AGBs</a:t>
            </a:r>
            <a:r>
              <a:rPr lang="en-US" sz="3000">
                <a:latin typeface="Arial" charset="0"/>
                <a:ea typeface="ＭＳ Ｐゴシック" charset="-128"/>
              </a:rPr>
              <a:t>                    </a:t>
            </a:r>
            <a:r>
              <a:rPr lang="en-US" sz="3000">
                <a:solidFill>
                  <a:srgbClr val="006600"/>
                </a:solidFill>
                <a:latin typeface="Arial" charset="0"/>
                <a:ea typeface="ＭＳ Ｐゴシック" charset="-128"/>
              </a:rPr>
              <a:t>Intermediate mass AGBs</a:t>
            </a:r>
            <a:endParaRPr lang="en-US" sz="3000">
              <a:latin typeface="Lucida Grande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  Lower temperature   ~4.5 M</a:t>
            </a:r>
            <a:r>
              <a:rPr lang="en-US" sz="3000" baseline="-25000">
                <a:latin typeface="Lucida Grande" charset="0"/>
                <a:ea typeface="ＭＳ Ｐゴシック" charset="-128"/>
                <a:sym typeface="Wingdings" charset="2"/>
              </a:rPr>
              <a:t></a:t>
            </a:r>
            <a:r>
              <a:rPr lang="en-US" sz="3000">
                <a:latin typeface="Arial" charset="0"/>
                <a:ea typeface="ＭＳ Ｐゴシック" charset="-128"/>
              </a:rPr>
              <a:t>      Higher temperature</a:t>
            </a:r>
          </a:p>
          <a:p>
            <a:pPr>
              <a:spcBef>
                <a:spcPct val="0"/>
              </a:spcBef>
            </a:pPr>
            <a:r>
              <a:rPr lang="en-US" sz="3000">
                <a:latin typeface="Arial" charset="0"/>
                <a:ea typeface="ＭＳ Ｐゴシック" charset="-128"/>
              </a:rPr>
              <a:t>Larger intershell mass                Smaller intershell mass </a:t>
            </a:r>
          </a:p>
          <a:p>
            <a:endParaRPr lang="en-US" smtClean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8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giuseppe.tagliente@ba.infn.it</a:t>
            </a: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D11F6-EAB4-4F87-A69C-0F0F90EBBA71}" type="slidenum">
              <a:rPr lang="it-IT" smtClean="0">
                <a:latin typeface="Arial" charset="0"/>
                <a:cs typeface="Arial" charset="0"/>
              </a:rPr>
              <a:pPr/>
              <a:t>4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8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3D746-B8CB-4092-9D0B-15C876587FFF}" type="slidenum">
              <a:rPr lang="it-IT" smtClean="0">
                <a:latin typeface="Arial" charset="0"/>
                <a:cs typeface="Arial" charset="0"/>
              </a:rPr>
              <a:pPr/>
              <a:t>5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0162" cy="38338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5" y="4863219"/>
            <a:ext cx="5206153" cy="460379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56780-EFDA-4569-B00D-98FF09015FA3}" type="slidenum">
              <a:rPr lang="it-IT"/>
              <a:pPr/>
              <a:t>6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6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9876" name="Segnaposto piè di pagina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Marco Calviani for the n_TOF Collaboration</a:t>
            </a:r>
          </a:p>
        </p:txBody>
      </p:sp>
      <p:sp>
        <p:nvSpPr>
          <p:cNvPr id="7987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AA0A8-6FD4-469A-82B2-913B2ECAEA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08AC-DEDD-4925-9E93-5D4BEC791E2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38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468DC-1E1F-4BA1-9A27-8245E0D310BE}" type="slidenum">
              <a:rPr lang="it-IT" smtClean="0">
                <a:latin typeface="Arial" charset="0"/>
                <a:cs typeface="Arial" charset="0"/>
              </a:rPr>
              <a:pPr/>
              <a:t>20</a:t>
            </a:fld>
            <a:endParaRPr lang="it-IT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3588"/>
            <a:ext cx="5118100" cy="3838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931" y="4863219"/>
            <a:ext cx="5209440" cy="460735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16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9508-9208-46AD-A832-F11A34ACEB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56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9A30-F12D-44C9-A012-427D5C4D61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http://images.google.de/imgres?imgurl=www.br-online.de/wissen-bildung/thema/sonne/foto/redgiant.jpg&amp;imgrefurl=http://www.br-online.de/wissen-bildung/thema/sonne/riesen.shtml&amp;h=176&amp;w=132&amp;prev=/images?q=rote+riesen&amp;svnum=10&amp;hl=de&amp;lr=&amp;ie=UTF-8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11.x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cumento_di_Microsoft_Word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92343" cy="68853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100" dirty="0" smtClean="0"/>
              <a:t>Recent results in Nuclear </a:t>
            </a:r>
            <a:r>
              <a:rPr lang="en-US" sz="3100" dirty="0"/>
              <a:t>Astrophysics @</a:t>
            </a:r>
            <a:r>
              <a:rPr lang="en-US" sz="3100" dirty="0" smtClean="0"/>
              <a:t> </a:t>
            </a:r>
            <a:r>
              <a:rPr lang="en-US" sz="3100" dirty="0" err="1"/>
              <a:t>n_TOF</a:t>
            </a:r>
            <a:r>
              <a:rPr lang="en-US" sz="3100" dirty="0"/>
              <a:t>, CERN</a:t>
            </a:r>
            <a:endParaRPr lang="it-IT" sz="3100" b="1" dirty="0" smtClean="0"/>
          </a:p>
        </p:txBody>
      </p:sp>
      <p:pic>
        <p:nvPicPr>
          <p:cNvPr id="7" name="Picture 1" descr="inf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905" y="2503256"/>
            <a:ext cx="1536559" cy="1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1"/>
          <p:cNvSpPr/>
          <p:nvPr/>
        </p:nvSpPr>
        <p:spPr>
          <a:xfrm>
            <a:off x="2500330" y="2850960"/>
            <a:ext cx="4572000" cy="1163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Tagliente Giuseppe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 err="1" smtClean="0"/>
              <a:t>Istituto</a:t>
            </a:r>
            <a:r>
              <a:rPr lang="en-US" b="1" i="1" dirty="0" smtClean="0"/>
              <a:t> </a:t>
            </a:r>
            <a:r>
              <a:rPr lang="en-US" b="1" i="1" dirty="0" err="1" smtClean="0"/>
              <a:t>Nazionale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Fisica</a:t>
            </a:r>
            <a:r>
              <a:rPr lang="en-US" b="1" i="1" dirty="0" smtClean="0"/>
              <a:t> </a:t>
            </a:r>
            <a:r>
              <a:rPr lang="en-US" b="1" i="1" dirty="0" err="1" smtClean="0"/>
              <a:t>Nucleare</a:t>
            </a:r>
            <a:r>
              <a:rPr lang="en-US" b="1" i="1" dirty="0" smtClean="0"/>
              <a:t>, </a:t>
            </a:r>
            <a:r>
              <a:rPr lang="en-US" b="1" i="1" dirty="0" err="1" smtClean="0"/>
              <a:t>Sez</a:t>
            </a:r>
            <a:r>
              <a:rPr lang="en-US" b="1" i="1" dirty="0" smtClean="0"/>
              <a:t>. di Bari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b="1" i="1" dirty="0"/>
              <a:t>(on behalf of the </a:t>
            </a:r>
            <a:r>
              <a:rPr lang="en-US" b="1" i="1" dirty="0" err="1"/>
              <a:t>n_TOF</a:t>
            </a:r>
            <a:r>
              <a:rPr lang="en-US" b="1" i="1" dirty="0"/>
              <a:t> collaboration)</a:t>
            </a:r>
            <a:endParaRPr lang="en-US" b="1" i="1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9489"/>
            <a:ext cx="2209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8798" y="5355213"/>
            <a:ext cx="5197657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14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th</a:t>
            </a:r>
            <a:r>
              <a:rPr lang="en-US" sz="2800" b="1" dirty="0" smtClean="0">
                <a:solidFill>
                  <a:srgbClr val="0000FF"/>
                </a:solidFill>
              </a:rPr>
              <a:t> International Conference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On Nuclear Reaction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040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/>
          </p:cNvSpPr>
          <p:nvPr/>
        </p:nvSpPr>
        <p:spPr>
          <a:xfrm>
            <a:off x="1140126" y="-27384"/>
            <a:ext cx="7104282" cy="7675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Time line</a:t>
            </a:r>
            <a:endParaRPr lang="it-IT" sz="3200" b="1" dirty="0" smtClean="0"/>
          </a:p>
        </p:txBody>
      </p:sp>
      <p:grpSp>
        <p:nvGrpSpPr>
          <p:cNvPr id="47" name="Group 52"/>
          <p:cNvGrpSpPr>
            <a:grpSpLocks/>
          </p:cNvGrpSpPr>
          <p:nvPr/>
        </p:nvGrpSpPr>
        <p:grpSpPr bwMode="auto">
          <a:xfrm>
            <a:off x="76200" y="3675781"/>
            <a:ext cx="1633538" cy="2849563"/>
            <a:chOff x="684683" y="3717032"/>
            <a:chExt cx="1633111" cy="2849592"/>
          </a:xfrm>
        </p:grpSpPr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>
              <a:off x="1032255" y="5612527"/>
              <a:ext cx="1285539" cy="9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Concept</a:t>
              </a:r>
              <a:br>
                <a:rPr lang="en-US" sz="1600" b="1">
                  <a:solidFill>
                    <a:schemeClr val="tx2"/>
                  </a:solidFill>
                  <a:latin typeface="Calibri" charset="0"/>
                </a:rPr>
              </a:br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by C.Rubbia</a:t>
              </a:r>
            </a:p>
            <a:p>
              <a:pPr eaLnBrk="1" hangingPunct="1"/>
              <a:r>
                <a:rPr lang="en-US" sz="1200">
                  <a:solidFill>
                    <a:schemeClr val="tx2"/>
                  </a:solidFill>
                  <a:latin typeface="Calibri" charset="0"/>
                </a:rPr>
                <a:t>CERN/ET/Int. Note 97-19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49" name="Straight Connector 18"/>
            <p:cNvCxnSpPr>
              <a:cxnSpLocks noChangeShapeType="1"/>
            </p:cNvCxnSpPr>
            <p:nvPr/>
          </p:nvCxnSpPr>
          <p:spPr bwMode="auto">
            <a:xfrm flipH="1">
              <a:off x="1000737" y="3717032"/>
              <a:ext cx="20913" cy="27781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0" name="TextBox 19"/>
            <p:cNvSpPr txBox="1">
              <a:spLocks noChangeArrowheads="1"/>
            </p:cNvSpPr>
            <p:nvPr/>
          </p:nvSpPr>
          <p:spPr bwMode="auto">
            <a:xfrm rot="-5400000">
              <a:off x="554461" y="6099940"/>
              <a:ext cx="596906" cy="33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1997</a:t>
              </a:r>
            </a:p>
          </p:txBody>
        </p:sp>
      </p:grpSp>
      <p:grpSp>
        <p:nvGrpSpPr>
          <p:cNvPr id="51" name="Group 64"/>
          <p:cNvGrpSpPr>
            <a:grpSpLocks/>
          </p:cNvGrpSpPr>
          <p:nvPr/>
        </p:nvGrpSpPr>
        <p:grpSpPr bwMode="auto">
          <a:xfrm>
            <a:off x="1062038" y="1875556"/>
            <a:ext cx="1766887" cy="1624013"/>
            <a:chOff x="2573387" y="1578278"/>
            <a:chExt cx="1765729" cy="1622674"/>
          </a:xfrm>
        </p:grpSpPr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 rot="-5400000">
              <a:off x="2443348" y="1808247"/>
              <a:ext cx="596408" cy="33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2000</a:t>
              </a:r>
            </a:p>
          </p:txBody>
        </p:sp>
        <p:sp>
          <p:nvSpPr>
            <p:cNvPr id="53" name="TextBox 11"/>
            <p:cNvSpPr txBox="1">
              <a:spLocks noChangeArrowheads="1"/>
            </p:cNvSpPr>
            <p:nvPr/>
          </p:nvSpPr>
          <p:spPr bwMode="auto">
            <a:xfrm>
              <a:off x="2838918" y="1578278"/>
              <a:ext cx="15001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Commissioning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</p:txBody>
        </p:sp>
        <p:cxnSp>
          <p:nvCxnSpPr>
            <p:cNvPr id="54" name="Straight Connector 26"/>
            <p:cNvCxnSpPr>
              <a:cxnSpLocks noChangeShapeType="1"/>
              <a:stCxn id="53" idx="1"/>
            </p:cNvCxnSpPr>
            <p:nvPr/>
          </p:nvCxnSpPr>
          <p:spPr bwMode="auto">
            <a:xfrm>
              <a:off x="2838918" y="1747555"/>
              <a:ext cx="20915" cy="145339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41" y="1973231"/>
              <a:ext cx="1296144" cy="1023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844550" y="3596406"/>
            <a:ext cx="1944688" cy="2168525"/>
            <a:chOff x="1928290" y="3637666"/>
            <a:chExt cx="1944216" cy="2167598"/>
          </a:xfrm>
        </p:grpSpPr>
        <p:sp>
          <p:nvSpPr>
            <p:cNvPr id="57" name="TextBox 10"/>
            <p:cNvSpPr txBox="1">
              <a:spLocks noChangeArrowheads="1"/>
            </p:cNvSpPr>
            <p:nvPr/>
          </p:nvSpPr>
          <p:spPr bwMode="auto">
            <a:xfrm>
              <a:off x="2196512" y="3951857"/>
              <a:ext cx="1285564" cy="58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Construction</a:t>
              </a:r>
              <a:endParaRPr lang="en-US" sz="1600">
                <a:solidFill>
                  <a:schemeClr val="tx2"/>
                </a:solidFill>
                <a:latin typeface="Calibri" charset="0"/>
              </a:endParaRP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started</a:t>
              </a:r>
            </a:p>
          </p:txBody>
        </p:sp>
        <p:cxnSp>
          <p:nvCxnSpPr>
            <p:cNvPr id="58" name="Straight Connector 24"/>
            <p:cNvCxnSpPr>
              <a:cxnSpLocks noChangeShapeType="1"/>
            </p:cNvCxnSpPr>
            <p:nvPr/>
          </p:nvCxnSpPr>
          <p:spPr bwMode="auto">
            <a:xfrm rot="5400000">
              <a:off x="1802666" y="4051321"/>
              <a:ext cx="82731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59" name="TextBox 25"/>
            <p:cNvSpPr txBox="1">
              <a:spLocks noChangeArrowheads="1"/>
            </p:cNvSpPr>
            <p:nvPr/>
          </p:nvSpPr>
          <p:spPr bwMode="auto">
            <a:xfrm rot="-5400000">
              <a:off x="1798201" y="4099401"/>
              <a:ext cx="596645" cy="336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1999</a:t>
              </a:r>
            </a:p>
          </p:txBody>
        </p:sp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3" t="7635" b="8070"/>
            <a:stretch>
              <a:fillRect/>
            </a:stretch>
          </p:blipFill>
          <p:spPr bwMode="auto">
            <a:xfrm>
              <a:off x="2864394" y="4564670"/>
              <a:ext cx="1008112" cy="124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" name="Group 57"/>
          <p:cNvGrpSpPr>
            <a:grpSpLocks/>
          </p:cNvGrpSpPr>
          <p:nvPr/>
        </p:nvGrpSpPr>
        <p:grpSpPr bwMode="auto">
          <a:xfrm>
            <a:off x="3905250" y="3748806"/>
            <a:ext cx="1547813" cy="1900238"/>
            <a:chOff x="5738147" y="901362"/>
            <a:chExt cx="1548561" cy="1900820"/>
          </a:xfrm>
        </p:grpSpPr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6000211" y="1180848"/>
              <a:ext cx="1286497" cy="58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tx2"/>
                  </a:solidFill>
                  <a:latin typeface="Calibri" charset="0"/>
                </a:rPr>
                <a:t>New Target</a:t>
              </a:r>
            </a:p>
            <a:p>
              <a:pPr eaLnBrk="1" hangingPunct="1"/>
              <a:r>
                <a:rPr lang="en-US" sz="1600">
                  <a:solidFill>
                    <a:schemeClr val="tx2"/>
                  </a:solidFill>
                  <a:latin typeface="Calibri" charset="0"/>
                </a:rPr>
                <a:t>installed</a:t>
              </a:r>
            </a:p>
          </p:txBody>
        </p:sp>
        <p:cxnSp>
          <p:nvCxnSpPr>
            <p:cNvPr id="63" name="Straight Connector 32"/>
            <p:cNvCxnSpPr>
              <a:cxnSpLocks noChangeShapeType="1"/>
            </p:cNvCxnSpPr>
            <p:nvPr/>
          </p:nvCxnSpPr>
          <p:spPr bwMode="auto">
            <a:xfrm>
              <a:off x="6000826" y="901362"/>
              <a:ext cx="2279" cy="7920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64" name="TextBox 33"/>
            <p:cNvSpPr txBox="1">
              <a:spLocks noChangeArrowheads="1"/>
            </p:cNvSpPr>
            <p:nvPr/>
          </p:nvSpPr>
          <p:spPr bwMode="auto">
            <a:xfrm rot="-5400000">
              <a:off x="5607962" y="1322149"/>
              <a:ext cx="597083" cy="33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2008</a:t>
              </a:r>
            </a:p>
          </p:txBody>
        </p:sp>
        <p:pic>
          <p:nvPicPr>
            <p:cNvPr id="65" name="Picture 6" descr="P101073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4" r="11784" b="2698"/>
            <a:stretch>
              <a:fillRect/>
            </a:stretch>
          </p:blipFill>
          <p:spPr bwMode="auto">
            <a:xfrm>
              <a:off x="5990564" y="1837466"/>
              <a:ext cx="1038683" cy="96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8"/>
          <p:cNvGrpSpPr>
            <a:grpSpLocks/>
          </p:cNvGrpSpPr>
          <p:nvPr/>
        </p:nvGrpSpPr>
        <p:grpSpPr bwMode="auto">
          <a:xfrm>
            <a:off x="2862263" y="1092919"/>
            <a:ext cx="1677987" cy="2295525"/>
            <a:chOff x="3287769" y="3550227"/>
            <a:chExt cx="1676691" cy="2296316"/>
          </a:xfrm>
        </p:grpSpPr>
        <p:sp>
          <p:nvSpPr>
            <p:cNvPr id="67" name="TextBox 29"/>
            <p:cNvSpPr txBox="1">
              <a:spLocks noChangeArrowheads="1"/>
            </p:cNvSpPr>
            <p:nvPr/>
          </p:nvSpPr>
          <p:spPr bwMode="auto">
            <a:xfrm rot="-5400000">
              <a:off x="2919948" y="3918048"/>
              <a:ext cx="1071932" cy="33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800000"/>
                  </a:solidFill>
                  <a:latin typeface="Calibri" charset="0"/>
                  <a:cs typeface="Tahoma" charset="0"/>
                </a:rPr>
                <a:t>2001-</a:t>
              </a:r>
              <a:r>
                <a:rPr lang="en-US" sz="1600" b="1">
                  <a:solidFill>
                    <a:srgbClr val="800000"/>
                  </a:solidFill>
                  <a:latin typeface="Calibri" charset="0"/>
                  <a:cs typeface="Tahoma" charset="0"/>
                </a:rPr>
                <a:t>2004</a:t>
              </a:r>
            </a:p>
          </p:txBody>
        </p:sp>
        <p:sp>
          <p:nvSpPr>
            <p:cNvPr id="68" name="TextBox 12"/>
            <p:cNvSpPr txBox="1">
              <a:spLocks noChangeArrowheads="1"/>
            </p:cNvSpPr>
            <p:nvPr/>
          </p:nvSpPr>
          <p:spPr bwMode="auto">
            <a:xfrm>
              <a:off x="3655785" y="4869894"/>
              <a:ext cx="1286467" cy="7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Calibri" charset="0"/>
                </a:rPr>
                <a:t>Phase I</a:t>
              </a:r>
            </a:p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Calibri" charset="0"/>
                </a:rPr>
                <a:t>Measurement campaign</a:t>
              </a:r>
            </a:p>
          </p:txBody>
        </p:sp>
        <p:cxnSp>
          <p:nvCxnSpPr>
            <p:cNvPr id="69" name="Straight Connector 28"/>
            <p:cNvCxnSpPr>
              <a:cxnSpLocks noChangeShapeType="1"/>
            </p:cNvCxnSpPr>
            <p:nvPr/>
          </p:nvCxnSpPr>
          <p:spPr bwMode="auto">
            <a:xfrm flipH="1">
              <a:off x="3571934" y="3614295"/>
              <a:ext cx="2280" cy="2232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</p:cxn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" t="9453" r="4813" b="5922"/>
            <a:stretch>
              <a:fillRect/>
            </a:stretch>
          </p:blipFill>
          <p:spPr bwMode="auto">
            <a:xfrm>
              <a:off x="3571932" y="3614295"/>
              <a:ext cx="1392528" cy="97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49"/>
          <p:cNvGrpSpPr>
            <a:grpSpLocks/>
          </p:cNvGrpSpPr>
          <p:nvPr/>
        </p:nvGrpSpPr>
        <p:grpSpPr bwMode="auto">
          <a:xfrm>
            <a:off x="303213" y="3382094"/>
            <a:ext cx="7113587" cy="357187"/>
            <a:chOff x="285784" y="3423352"/>
            <a:chExt cx="8572496" cy="35719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8807" y="3423352"/>
              <a:ext cx="78089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1997 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55096" y="3423352"/>
              <a:ext cx="67853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2012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5" name="Gruppo 82"/>
          <p:cNvGrpSpPr>
            <a:grpSpLocks/>
          </p:cNvGrpSpPr>
          <p:nvPr/>
        </p:nvGrpSpPr>
        <p:grpSpPr bwMode="auto">
          <a:xfrm>
            <a:off x="6535738" y="1084981"/>
            <a:ext cx="1870075" cy="2303463"/>
            <a:chOff x="6661820" y="1124744"/>
            <a:chExt cx="1870620" cy="2304256"/>
          </a:xfrm>
        </p:grpSpPr>
        <p:grpSp>
          <p:nvGrpSpPr>
            <p:cNvPr id="76" name="Group 6"/>
            <p:cNvGrpSpPr>
              <a:grpSpLocks/>
            </p:cNvGrpSpPr>
            <p:nvPr/>
          </p:nvGrpSpPr>
          <p:grpSpPr bwMode="auto">
            <a:xfrm>
              <a:off x="6948264" y="1124744"/>
              <a:ext cx="1584176" cy="1152128"/>
              <a:chOff x="602051" y="1892754"/>
              <a:chExt cx="6953250" cy="4265839"/>
            </a:xfrm>
          </p:grpSpPr>
          <p:pic>
            <p:nvPicPr>
              <p:cNvPr id="82" name="Picture 7" descr="Ni62Ni6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051" y="1892754"/>
                <a:ext cx="6953250" cy="4265839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 Box 9"/>
              <p:cNvSpPr txBox="1">
                <a:spLocks noChangeArrowheads="1"/>
              </p:cNvSpPr>
              <p:nvPr/>
            </p:nvSpPr>
            <p:spPr bwMode="auto">
              <a:xfrm>
                <a:off x="2281142" y="4160817"/>
                <a:ext cx="2208598" cy="12809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 sz="800" b="1" baseline="30000"/>
                  <a:t>63</a:t>
                </a:r>
                <a:r>
                  <a:rPr lang="de-DE" sz="800" b="1"/>
                  <a:t>Ni</a:t>
                </a:r>
              </a:p>
              <a:p>
                <a:pPr eaLnBrk="1" hangingPunct="1"/>
                <a:r>
                  <a:rPr lang="de-DE" sz="800" b="1" baseline="30000">
                    <a:solidFill>
                      <a:srgbClr val="FF0000"/>
                    </a:solidFill>
                  </a:rPr>
                  <a:t>62</a:t>
                </a:r>
                <a:r>
                  <a:rPr lang="de-DE" sz="800" b="1">
                    <a:solidFill>
                      <a:srgbClr val="FF0000"/>
                    </a:solidFill>
                  </a:rPr>
                  <a:t>Ni</a:t>
                </a:r>
              </a:p>
            </p:txBody>
          </p:sp>
        </p:grpSp>
        <p:grpSp>
          <p:nvGrpSpPr>
            <p:cNvPr id="77" name="Gruppo 51"/>
            <p:cNvGrpSpPr>
              <a:grpSpLocks/>
            </p:cNvGrpSpPr>
            <p:nvPr/>
          </p:nvGrpSpPr>
          <p:grpSpPr bwMode="auto">
            <a:xfrm>
              <a:off x="6661820" y="1132685"/>
              <a:ext cx="1654595" cy="2296315"/>
              <a:chOff x="6877845" y="1132685"/>
              <a:chExt cx="1654595" cy="2296315"/>
            </a:xfrm>
          </p:grpSpPr>
          <p:grpSp>
            <p:nvGrpSpPr>
              <p:cNvPr id="78" name="Group 59"/>
              <p:cNvGrpSpPr>
                <a:grpSpLocks/>
              </p:cNvGrpSpPr>
              <p:nvPr/>
            </p:nvGrpSpPr>
            <p:grpSpPr bwMode="auto">
              <a:xfrm>
                <a:off x="6877845" y="1132685"/>
                <a:ext cx="1654595" cy="2121711"/>
                <a:chOff x="6501909" y="3284427"/>
                <a:chExt cx="1654595" cy="2121711"/>
              </a:xfrm>
            </p:grpSpPr>
            <p:sp>
              <p:nvSpPr>
                <p:cNvPr id="80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870303" y="4643847"/>
                  <a:ext cx="1286201" cy="762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FF0000"/>
                      </a:solidFill>
                      <a:latin typeface="Calibri" charset="0"/>
                    </a:rPr>
                    <a:t>Phase II</a:t>
                  </a:r>
                </a:p>
                <a:p>
                  <a:pPr eaLnBrk="1" hangingPunct="1"/>
                  <a:r>
                    <a:rPr lang="en-US" sz="1400" b="1">
                      <a:solidFill>
                        <a:srgbClr val="FF0000"/>
                      </a:solidFill>
                      <a:latin typeface="Calibri" charset="0"/>
                    </a:rPr>
                    <a:t>Measurement campaign</a:t>
                  </a:r>
                </a:p>
              </p:txBody>
            </p:sp>
            <p:sp>
              <p:nvSpPr>
                <p:cNvPr id="81" name="TextBox 3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134241" y="3652095"/>
                  <a:ext cx="1071972" cy="3366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2009-2012</a:t>
                  </a:r>
                </a:p>
              </p:txBody>
            </p:sp>
          </p:grpSp>
          <p:cxnSp>
            <p:nvCxnSpPr>
              <p:cNvPr id="79" name="Straight Connector 28"/>
              <p:cNvCxnSpPr>
                <a:cxnSpLocks noChangeShapeType="1"/>
              </p:cNvCxnSpPr>
              <p:nvPr/>
            </p:nvCxnSpPr>
            <p:spPr bwMode="auto">
              <a:xfrm flipH="1">
                <a:off x="7162008" y="1196752"/>
                <a:ext cx="2280" cy="223224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4" name="Group 49"/>
          <p:cNvGrpSpPr>
            <a:grpSpLocks/>
          </p:cNvGrpSpPr>
          <p:nvPr/>
        </p:nvGrpSpPr>
        <p:grpSpPr bwMode="auto">
          <a:xfrm>
            <a:off x="7326313" y="3378919"/>
            <a:ext cx="1584325" cy="357187"/>
            <a:chOff x="285784" y="3423352"/>
            <a:chExt cx="8659458" cy="357190"/>
          </a:xfrm>
        </p:grpSpPr>
        <p:sp>
          <p:nvSpPr>
            <p:cNvPr id="85" name="Rounded Rectangle 40"/>
            <p:cNvSpPr>
              <a:spLocks noChangeArrowheads="1"/>
            </p:cNvSpPr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it-IT" sz="1800">
                <a:cs typeface="Times New Roman" charset="0"/>
              </a:endParaRPr>
            </a:p>
          </p:txBody>
        </p:sp>
        <p:sp>
          <p:nvSpPr>
            <p:cNvPr id="86" name="TextBox 42"/>
            <p:cNvSpPr txBox="1"/>
            <p:nvPr/>
          </p:nvSpPr>
          <p:spPr>
            <a:xfrm>
              <a:off x="5402742" y="3423352"/>
              <a:ext cx="35425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2015</a:t>
              </a:r>
              <a:endPara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Gruppo 81"/>
          <p:cNvGrpSpPr>
            <a:grpSpLocks/>
          </p:cNvGrpSpPr>
          <p:nvPr/>
        </p:nvGrpSpPr>
        <p:grpSpPr bwMode="auto">
          <a:xfrm>
            <a:off x="4662488" y="1888256"/>
            <a:ext cx="1778000" cy="1500188"/>
            <a:chOff x="4883104" y="1916832"/>
            <a:chExt cx="1777128" cy="1500144"/>
          </a:xfrm>
        </p:grpSpPr>
        <p:grpSp>
          <p:nvGrpSpPr>
            <p:cNvPr id="88" name="Gruppo 50"/>
            <p:cNvGrpSpPr>
              <a:grpSpLocks/>
            </p:cNvGrpSpPr>
            <p:nvPr/>
          </p:nvGrpSpPr>
          <p:grpSpPr bwMode="auto">
            <a:xfrm>
              <a:off x="4883104" y="1916832"/>
              <a:ext cx="1777128" cy="1500144"/>
              <a:chOff x="5099129" y="1916832"/>
              <a:chExt cx="1777128" cy="1500144"/>
            </a:xfrm>
          </p:grpSpPr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099129" y="1916832"/>
                <a:ext cx="1777128" cy="718357"/>
                <a:chOff x="6470591" y="2065278"/>
                <a:chExt cx="1777128" cy="718357"/>
              </a:xfrm>
            </p:grpSpPr>
            <p:sp>
              <p:nvSpPr>
                <p:cNvPr id="9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747521" y="2065278"/>
                  <a:ext cx="150019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b="1">
                      <a:solidFill>
                        <a:schemeClr val="tx2"/>
                      </a:solidFill>
                      <a:latin typeface="Calibri" charset="0"/>
                    </a:rPr>
                    <a:t>Commissioning</a:t>
                  </a:r>
                  <a:endParaRPr lang="en-US" sz="1600">
                    <a:solidFill>
                      <a:schemeClr val="tx2"/>
                    </a:solidFill>
                    <a:latin typeface="Calibri" charset="0"/>
                  </a:endParaRPr>
                </a:p>
              </p:txBody>
            </p:sp>
            <p:sp>
              <p:nvSpPr>
                <p:cNvPr id="96" name="Text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317664" y="2294322"/>
                  <a:ext cx="642240" cy="336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 </a:t>
                  </a:r>
                  <a:r>
                    <a:rPr lang="en-US" sz="1600" b="1">
                      <a:solidFill>
                        <a:srgbClr val="800000"/>
                      </a:solidFill>
                      <a:latin typeface="Calibri" charset="0"/>
                      <a:cs typeface="Tahoma" charset="0"/>
                    </a:rPr>
                    <a:t>2009</a:t>
                  </a:r>
                </a:p>
              </p:txBody>
            </p:sp>
          </p:grpSp>
          <p:cxnSp>
            <p:nvCxnSpPr>
              <p:cNvPr id="93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5364088" y="2060848"/>
                <a:ext cx="1" cy="135612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" name="Gruppo 65"/>
            <p:cNvGrpSpPr>
              <a:grpSpLocks/>
            </p:cNvGrpSpPr>
            <p:nvPr/>
          </p:nvGrpSpPr>
          <p:grpSpPr bwMode="auto">
            <a:xfrm>
              <a:off x="5220072" y="2204864"/>
              <a:ext cx="1440160" cy="1008112"/>
              <a:chOff x="467544" y="908720"/>
              <a:chExt cx="2808312" cy="2018034"/>
            </a:xfrm>
          </p:grpSpPr>
          <p:pic>
            <p:nvPicPr>
              <p:cNvPr id="90" name="Picture 5" descr="nTOF_Flux2009_PTB-Allnor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908720"/>
                <a:ext cx="2808312" cy="2018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Rettangolo 70"/>
              <p:cNvSpPr/>
              <p:nvPr/>
            </p:nvSpPr>
            <p:spPr>
              <a:xfrm>
                <a:off x="2592058" y="2203839"/>
                <a:ext cx="349635" cy="1557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/>
              </a:p>
            </p:txBody>
          </p:sp>
        </p:grpSp>
      </p:grpSp>
      <p:grpSp>
        <p:nvGrpSpPr>
          <p:cNvPr id="97" name="Gruppo 84"/>
          <p:cNvGrpSpPr>
            <a:grpSpLocks/>
          </p:cNvGrpSpPr>
          <p:nvPr/>
        </p:nvGrpSpPr>
        <p:grpSpPr bwMode="auto">
          <a:xfrm>
            <a:off x="7696200" y="3751981"/>
            <a:ext cx="1271588" cy="2287588"/>
            <a:chOff x="7740355" y="3789040"/>
            <a:chExt cx="1272377" cy="2288413"/>
          </a:xfrm>
        </p:grpSpPr>
        <p:grpSp>
          <p:nvGrpSpPr>
            <p:cNvPr id="98" name="Group 57"/>
            <p:cNvGrpSpPr>
              <a:grpSpLocks/>
            </p:cNvGrpSpPr>
            <p:nvPr/>
          </p:nvGrpSpPr>
          <p:grpSpPr bwMode="auto">
            <a:xfrm>
              <a:off x="7740355" y="3789040"/>
              <a:ext cx="1272377" cy="815884"/>
              <a:chOff x="5743018" y="901362"/>
              <a:chExt cx="1234348" cy="815884"/>
            </a:xfrm>
          </p:grpSpPr>
          <p:sp>
            <p:nvSpPr>
              <p:cNvPr id="100" name="TextBox 14"/>
              <p:cNvSpPr txBox="1">
                <a:spLocks noChangeArrowheads="1"/>
              </p:cNvSpPr>
              <p:nvPr/>
            </p:nvSpPr>
            <p:spPr bwMode="auto">
              <a:xfrm>
                <a:off x="5743018" y="972792"/>
                <a:ext cx="1074083" cy="58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2</a:t>
                </a:r>
                <a:r>
                  <a:rPr lang="en-US" sz="1600" b="1" baseline="30000">
                    <a:solidFill>
                      <a:schemeClr val="tx2"/>
                    </a:solidFill>
                    <a:latin typeface="Calibri" charset="0"/>
                  </a:rPr>
                  <a:t>nd</a:t>
                </a:r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 Exp. area</a:t>
                </a:r>
                <a:endParaRPr lang="en-US" sz="1600">
                  <a:solidFill>
                    <a:schemeClr val="tx2"/>
                  </a:solidFill>
                  <a:latin typeface="Calibri" charset="0"/>
                </a:endParaRPr>
              </a:p>
            </p:txBody>
          </p:sp>
          <p:cxnSp>
            <p:nvCxnSpPr>
              <p:cNvPr id="105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6718718" y="901362"/>
                <a:ext cx="2279" cy="79208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06" name="TextBox 33"/>
              <p:cNvSpPr txBox="1">
                <a:spLocks noChangeArrowheads="1"/>
              </p:cNvSpPr>
              <p:nvPr/>
            </p:nvSpPr>
            <p:spPr bwMode="auto">
              <a:xfrm rot="-5400000">
                <a:off x="6515602" y="1255482"/>
                <a:ext cx="596834" cy="32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2014</a:t>
                </a:r>
              </a:p>
            </p:txBody>
          </p:sp>
        </p:grp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498" y="4653136"/>
              <a:ext cx="1106982" cy="142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uppo 88"/>
          <p:cNvGrpSpPr>
            <a:grpSpLocks/>
          </p:cNvGrpSpPr>
          <p:nvPr/>
        </p:nvGrpSpPr>
        <p:grpSpPr bwMode="auto">
          <a:xfrm>
            <a:off x="5670550" y="3748806"/>
            <a:ext cx="1695450" cy="2592388"/>
            <a:chOff x="5653707" y="3789040"/>
            <a:chExt cx="1695020" cy="2592288"/>
          </a:xfrm>
        </p:grpSpPr>
        <p:grpSp>
          <p:nvGrpSpPr>
            <p:cNvPr id="108" name="Group 60"/>
            <p:cNvGrpSpPr>
              <a:grpSpLocks/>
            </p:cNvGrpSpPr>
            <p:nvPr/>
          </p:nvGrpSpPr>
          <p:grpSpPr bwMode="auto">
            <a:xfrm>
              <a:off x="5653707" y="3789040"/>
              <a:ext cx="1572265" cy="1512168"/>
              <a:chOff x="7574048" y="3780544"/>
              <a:chExt cx="1572265" cy="1512168"/>
            </a:xfrm>
          </p:grpSpPr>
          <p:sp>
            <p:nvSpPr>
              <p:cNvPr id="110" name="TextBox 17"/>
              <p:cNvSpPr txBox="1">
                <a:spLocks noChangeArrowheads="1"/>
              </p:cNvSpPr>
              <p:nvPr/>
            </p:nvSpPr>
            <p:spPr bwMode="auto">
              <a:xfrm>
                <a:off x="7861212" y="4356532"/>
                <a:ext cx="1285101" cy="825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chemeClr val="tx2"/>
                    </a:solidFill>
                    <a:latin typeface="Calibri" charset="0"/>
                  </a:rPr>
                  <a:t>Upgrades</a:t>
                </a:r>
              </a:p>
              <a:p>
                <a:pPr eaLnBrk="1" hangingPunct="1"/>
                <a:r>
                  <a:rPr lang="en-US" sz="1600" baseline="30000">
                    <a:solidFill>
                      <a:schemeClr val="tx2"/>
                    </a:solidFill>
                    <a:latin typeface="Calibri" charset="0"/>
                  </a:rPr>
                  <a:t>10</a:t>
                </a:r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B-water </a:t>
                </a:r>
              </a:p>
              <a:p>
                <a:pPr eaLnBrk="1" hangingPunct="1"/>
                <a:r>
                  <a:rPr lang="en-US" sz="1600">
                    <a:solidFill>
                      <a:schemeClr val="tx2"/>
                    </a:solidFill>
                    <a:latin typeface="Calibri" charset="0"/>
                  </a:rPr>
                  <a:t>Class-A area</a:t>
                </a:r>
              </a:p>
            </p:txBody>
          </p:sp>
          <p:cxnSp>
            <p:nvCxnSpPr>
              <p:cNvPr id="11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859831" y="3780544"/>
                <a:ext cx="662" cy="151216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116" name="TextBox 39"/>
              <p:cNvSpPr txBox="1">
                <a:spLocks noChangeArrowheads="1"/>
              </p:cNvSpPr>
              <p:nvPr/>
            </p:nvSpPr>
            <p:spPr bwMode="auto">
              <a:xfrm rot="-5400000">
                <a:off x="7443914" y="4824643"/>
                <a:ext cx="596616" cy="336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800000"/>
                    </a:solidFill>
                    <a:latin typeface="Calibri" charset="0"/>
                    <a:cs typeface="Tahoma" charset="0"/>
                  </a:rPr>
                  <a:t>2010</a:t>
                </a:r>
              </a:p>
            </p:txBody>
          </p:sp>
        </p:grpSp>
        <p:pic>
          <p:nvPicPr>
            <p:cNvPr id="109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395716"/>
              <a:ext cx="1480583" cy="98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Text Box 76"/>
          <p:cNvSpPr txBox="1">
            <a:spLocks noChangeArrowheads="1"/>
          </p:cNvSpPr>
          <p:nvPr/>
        </p:nvSpPr>
        <p:spPr bwMode="auto">
          <a:xfrm>
            <a:off x="8077200" y="245658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>
                <a:solidFill>
                  <a:schemeClr val="hlink"/>
                </a:solidFill>
                <a:latin typeface="Calibri" charset="0"/>
              </a:rPr>
              <a:t>Phase III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7776864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80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5857909" y="980728"/>
            <a:ext cx="2602523" cy="345735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151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Sm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204,206,207,208</a:t>
            </a:r>
            <a:r>
              <a:rPr lang="it-IT" sz="2400" dirty="0" smtClean="0">
                <a:sym typeface="Symbol" pitchFamily="18" charset="2"/>
              </a:rPr>
              <a:t>Pb</a:t>
            </a:r>
            <a:r>
              <a:rPr lang="it-IT" sz="2400" baseline="30000" dirty="0" smtClean="0">
                <a:sym typeface="Symbol" pitchFamily="18" charset="2"/>
              </a:rPr>
              <a:t>,209</a:t>
            </a:r>
            <a:r>
              <a:rPr lang="it-IT" sz="2400" dirty="0" smtClean="0">
                <a:sym typeface="Symbol" pitchFamily="18" charset="2"/>
              </a:rPr>
              <a:t>Bi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</a:rPr>
              <a:t>24,25,26</a:t>
            </a:r>
            <a:r>
              <a:rPr lang="it-IT" sz="2400" dirty="0">
                <a:sym typeface="Symbol" pitchFamily="18" charset="2"/>
              </a:rPr>
              <a:t>Mg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3" action="ppaction://hlinksldjump"/>
              </a:rPr>
              <a:t>90,91,92,94,96</a:t>
            </a:r>
            <a:r>
              <a:rPr lang="it-IT" sz="2400" dirty="0">
                <a:sym typeface="Symbol" pitchFamily="18" charset="2"/>
                <a:hlinkClick r:id="rId3" action="ppaction://hlinksldjump"/>
              </a:rPr>
              <a:t>Zr,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 </a:t>
            </a:r>
            <a:r>
              <a:rPr lang="it-IT" sz="2400" baseline="300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93</a:t>
            </a:r>
            <a:r>
              <a:rPr lang="it-IT" sz="2400" dirty="0">
                <a:solidFill>
                  <a:srgbClr val="EC1A60"/>
                </a:solidFill>
                <a:sym typeface="Symbol" pitchFamily="18" charset="2"/>
                <a:hlinkClick r:id="rId3" action="ppaction://hlinksldjump"/>
              </a:rPr>
              <a:t>Zr</a:t>
            </a:r>
            <a:endParaRPr lang="it-IT" sz="2400" dirty="0">
              <a:solidFill>
                <a:srgbClr val="EC1A6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139</a:t>
            </a:r>
            <a:r>
              <a:rPr lang="it-IT" sz="2400" dirty="0" smtClean="0">
                <a:sym typeface="Symbol" pitchFamily="18" charset="2"/>
              </a:rPr>
              <a:t>La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>
                <a:sym typeface="Symbol" pitchFamily="18" charset="2"/>
                <a:hlinkClick r:id="rId4" action="ppaction://hlinksldjump"/>
              </a:rPr>
              <a:t>186,187,188</a:t>
            </a:r>
            <a:r>
              <a:rPr lang="it-IT" sz="2400" dirty="0">
                <a:sym typeface="Symbol" pitchFamily="18" charset="2"/>
                <a:hlinkClick r:id="rId4" action="ppaction://hlinksldjump"/>
              </a:rPr>
              <a:t>Os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205490" y="1475905"/>
            <a:ext cx="5518638" cy="22411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sz="2000" b="1" dirty="0">
                <a:solidFill>
                  <a:srgbClr val="ED181E"/>
                </a:solidFill>
              </a:rPr>
              <a:t>C</a:t>
            </a:r>
            <a:r>
              <a:rPr lang="en-US" sz="2000" dirty="0"/>
              <a:t>ross sections relevant in</a:t>
            </a:r>
            <a:br>
              <a:rPr lang="en-US" sz="2000" dirty="0"/>
            </a:br>
            <a:r>
              <a:rPr lang="en-US" sz="2000" dirty="0"/>
              <a:t>Nuclear 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s-process</a:t>
            </a:r>
            <a:r>
              <a:rPr lang="it-IT" sz="2000" dirty="0"/>
              <a:t>: </a:t>
            </a:r>
            <a:r>
              <a:rPr lang="it-IT" sz="2000" dirty="0" err="1"/>
              <a:t>branchings</a:t>
            </a:r>
            <a:endParaRPr lang="it-IT" sz="2000" dirty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/>
              <a:t>abundancies</a:t>
            </a:r>
            <a:r>
              <a:rPr lang="it-IT" sz="2000" dirty="0"/>
              <a:t> in </a:t>
            </a:r>
            <a:r>
              <a:rPr lang="it-IT" sz="2000" dirty="0" err="1"/>
              <a:t>presolar</a:t>
            </a:r>
            <a:r>
              <a:rPr lang="it-IT" sz="2000" dirty="0"/>
              <a:t> </a:t>
            </a:r>
            <a:r>
              <a:rPr lang="it-IT" sz="2000" dirty="0" err="1" smtClean="0"/>
              <a:t>grains</a:t>
            </a:r>
            <a:endParaRPr lang="it-IT" sz="2000" dirty="0" smtClean="0"/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smtClean="0"/>
              <a:t>Magic nuclei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sz="2000" dirty="0" err="1" smtClean="0"/>
              <a:t>Isotopes</a:t>
            </a:r>
            <a:r>
              <a:rPr lang="it-IT" sz="2000" dirty="0" smtClean="0"/>
              <a:t> of </a:t>
            </a:r>
            <a:r>
              <a:rPr lang="it-IT" sz="2000" dirty="0" err="1" smtClean="0"/>
              <a:t>particular</a:t>
            </a:r>
            <a:r>
              <a:rPr lang="it-IT" sz="2000" dirty="0" smtClean="0"/>
              <a:t> </a:t>
            </a:r>
            <a:r>
              <a:rPr lang="it-IT" sz="2000" dirty="0" err="1" smtClean="0"/>
              <a:t>interess</a:t>
            </a:r>
            <a:endParaRPr 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endParaRPr lang="en-US" sz="1400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1331640" y="4494012"/>
            <a:ext cx="5644662" cy="2103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80462" tIns="40231" rIns="80462" bIns="40231">
            <a:spAutoFit/>
          </a:bodyPr>
          <a:lstStyle/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2002-2004 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36 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18 of which radioactive.</a:t>
            </a:r>
          </a:p>
          <a:p>
            <a:pPr marL="266700" indent="-266700" algn="just" defTabSz="804863" eaLnBrk="0" hangingPunct="0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The unprecedented combination of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excellent resolution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unique brightness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and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low background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 has allowed to collect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high-accuracy data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, in some cases for the 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</a:rPr>
              <a:t>first time ever</a:t>
            </a:r>
            <a:r>
              <a:rPr lang="en-US" dirty="0">
                <a:solidFill>
                  <a:srgbClr val="3366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748883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4462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at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302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920880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28529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n_TOF</a:t>
            </a:r>
            <a:r>
              <a:rPr lang="en-GB" sz="3200" b="1" dirty="0" smtClean="0"/>
              <a:t> Phase II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76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228184" y="1196752"/>
            <a:ext cx="2602523" cy="242322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000000"/>
                </a:solidFill>
                <a:sym typeface="Symbol" pitchFamily="18" charset="2"/>
              </a:rPr>
              <a:t>54,56,57</a:t>
            </a:r>
            <a:r>
              <a:rPr lang="it-IT" sz="2400" dirty="0" smtClean="0">
                <a:solidFill>
                  <a:srgbClr val="000000"/>
                </a:solidFill>
                <a:sym typeface="Symbol" pitchFamily="18" charset="2"/>
              </a:rPr>
              <a:t>Fe</a:t>
            </a:r>
            <a:endParaRPr lang="it-IT" sz="2400" dirty="0">
              <a:solidFill>
                <a:srgbClr val="00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58,60,62</a:t>
            </a:r>
            <a:r>
              <a:rPr lang="it-IT" sz="2400" dirty="0" smtClean="0">
                <a:sym typeface="Symbol" pitchFamily="18" charset="2"/>
              </a:rPr>
              <a:t>Ni,</a:t>
            </a: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63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  <a:hlinkClick r:id="rId2" action="ppaction://hlinksldjump"/>
              </a:rPr>
              <a:t>Ni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ym typeface="Symbol" pitchFamily="18" charset="2"/>
              </a:rPr>
              <a:t>25</a:t>
            </a:r>
            <a:r>
              <a:rPr lang="it-IT" sz="2400" dirty="0" smtClean="0">
                <a:sym typeface="Symbol" pitchFamily="18" charset="2"/>
              </a:rPr>
              <a:t>Mg</a:t>
            </a:r>
            <a:endParaRPr lang="it-IT" sz="2400" dirty="0"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it-IT" sz="2400" baseline="30000" dirty="0" smtClean="0">
                <a:solidFill>
                  <a:srgbClr val="FF0000"/>
                </a:solidFill>
                <a:sym typeface="Symbol" pitchFamily="18" charset="2"/>
              </a:rPr>
              <a:t>93</a:t>
            </a:r>
            <a:r>
              <a:rPr lang="it-IT" sz="2400" dirty="0" smtClean="0">
                <a:solidFill>
                  <a:srgbClr val="FF0000"/>
                </a:solidFill>
                <a:sym typeface="Symbol" pitchFamily="18" charset="2"/>
              </a:rPr>
              <a:t>Zr</a:t>
            </a:r>
            <a:endParaRPr lang="it-IT" sz="2400" dirty="0">
              <a:solidFill>
                <a:srgbClr val="FF0000"/>
              </a:solidFill>
              <a:sym typeface="Symbol" pitchFamily="18" charset="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endParaRPr lang="it-IT" sz="1600" dirty="0">
              <a:solidFill>
                <a:srgbClr val="EC1A60"/>
              </a:solidFill>
              <a:sym typeface="Symbol" pitchFamily="18" charset="2"/>
            </a:endParaRPr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23528" y="1844824"/>
            <a:ext cx="5518638" cy="650947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/>
              <a:t>ross sections relevant </a:t>
            </a:r>
            <a:r>
              <a:rPr lang="en-US" dirty="0" smtClean="0"/>
              <a:t>in Nuclear </a:t>
            </a:r>
            <a:r>
              <a:rPr lang="en-US" dirty="0"/>
              <a:t>Astrophysics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n"/>
            </a:pPr>
            <a:r>
              <a:rPr lang="it-IT" dirty="0" err="1"/>
              <a:t>s-process</a:t>
            </a:r>
            <a:r>
              <a:rPr lang="it-IT" dirty="0"/>
              <a:t>: </a:t>
            </a:r>
            <a:r>
              <a:rPr lang="it-IT" dirty="0" err="1" smtClean="0"/>
              <a:t>seeds</a:t>
            </a:r>
            <a:r>
              <a:rPr lang="it-IT" dirty="0" smtClean="0"/>
              <a:t> </a:t>
            </a:r>
            <a:r>
              <a:rPr lang="it-IT" dirty="0" err="1" smtClean="0"/>
              <a:t>isotopes</a:t>
            </a:r>
            <a:endParaRPr lang="it-IT" dirty="0"/>
          </a:p>
        </p:txBody>
      </p:sp>
      <p:sp>
        <p:nvSpPr>
          <p:cNvPr id="632841" name="Text Box 9"/>
          <p:cNvSpPr txBox="1">
            <a:spLocks noChangeArrowheads="1"/>
          </p:cNvSpPr>
          <p:nvPr/>
        </p:nvSpPr>
        <p:spPr bwMode="auto">
          <a:xfrm>
            <a:off x="2051720" y="4572001"/>
            <a:ext cx="5665477" cy="9122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80462" tIns="40231" rIns="80462" bIns="40231">
            <a:spAutoFit/>
          </a:bodyPr>
          <a:lstStyle/>
          <a:p>
            <a:pPr algn="just" defTabSz="804863" eaLnBrk="0" hangingPunct="0">
              <a:spcBef>
                <a:spcPct val="30000"/>
              </a:spcBef>
            </a:pP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In the period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2009-2012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measured long-needed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capture and fission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 cross-sections for </a:t>
            </a:r>
            <a:r>
              <a:rPr lang="en-US" b="1" dirty="0" smtClean="0">
                <a:solidFill>
                  <a:srgbClr val="003399"/>
                </a:solidFill>
                <a:latin typeface="Times New Roman" pitchFamily="18" charset="0"/>
              </a:rPr>
              <a:t>22 </a:t>
            </a:r>
            <a:r>
              <a:rPr lang="en-US" b="1" dirty="0">
                <a:solidFill>
                  <a:srgbClr val="003399"/>
                </a:solidFill>
                <a:latin typeface="Times New Roman" pitchFamily="18" charset="0"/>
              </a:rPr>
              <a:t>isotopes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14 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</a:rPr>
              <a:t>of which radioactive</a:t>
            </a:r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42493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activity @ </a:t>
            </a:r>
            <a:r>
              <a:rPr lang="en-GB" sz="3200" b="1" dirty="0" err="1" smtClean="0"/>
              <a:t>n_TOF</a:t>
            </a:r>
            <a:r>
              <a:rPr lang="en-GB" sz="3200" b="1" dirty="0" smtClean="0"/>
              <a:t>: 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II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9072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776864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2526" y="3005336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n_TOF</a:t>
            </a:r>
            <a:r>
              <a:rPr lang="en-GB" sz="3200" b="1" dirty="0" smtClean="0"/>
              <a:t> Phase III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360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29431"/>
              </p:ext>
            </p:extLst>
          </p:nvPr>
        </p:nvGraphicFramePr>
        <p:xfrm>
          <a:off x="2384293" y="3212976"/>
          <a:ext cx="4563971" cy="1596156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16405"/>
                <a:gridCol w="944270"/>
                <a:gridCol w="2203296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147</a:t>
                      </a:r>
                      <a:r>
                        <a:rPr lang="en-GB" sz="1600" dirty="0" smtClean="0"/>
                        <a:t>Pm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</a:t>
                      </a:r>
                      <a:r>
                        <a:rPr lang="en-GB" sz="1600" baseline="0" dirty="0" smtClean="0"/>
                        <a:t> point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8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2" action="ppaction://hlinksldjump"/>
                        </a:rPr>
                        <a:t>26</a:t>
                      </a:r>
                      <a:r>
                        <a:rPr lang="en-GB" sz="1600" dirty="0" smtClean="0">
                          <a:hlinkClick r:id="rId2" action="ppaction://hlinksldjump"/>
                        </a:rPr>
                        <a:t>Al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n,p</a:t>
                      </a:r>
                      <a:r>
                        <a:rPr lang="en-GB" sz="1600" dirty="0" smtClean="0"/>
                        <a:t>/</a:t>
                      </a:r>
                      <a:r>
                        <a:rPr lang="en-GB" sz="16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30000" dirty="0" smtClean="0"/>
                        <a:t>26</a:t>
                      </a:r>
                      <a:r>
                        <a:rPr lang="en-GB" sz="1600" dirty="0" smtClean="0"/>
                        <a:t>Al galactic abundance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2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3" action="ppaction://hlinksldjump"/>
                        </a:rPr>
                        <a:t>7</a:t>
                      </a:r>
                      <a:r>
                        <a:rPr lang="en-GB" sz="1600" dirty="0" smtClean="0">
                          <a:hlinkClick r:id="rId3" action="ppaction://hlinksldjump"/>
                        </a:rPr>
                        <a:t>Be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 capture in light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04849"/>
              </p:ext>
            </p:extLst>
          </p:nvPr>
        </p:nvGraphicFramePr>
        <p:xfrm>
          <a:off x="2699793" y="1639600"/>
          <a:ext cx="3744415" cy="1058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0120"/>
                <a:gridCol w="576064"/>
                <a:gridCol w="2088231"/>
              </a:tblGrid>
              <a:tr h="32483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Isot</a:t>
                      </a:r>
                      <a:r>
                        <a:rPr lang="en-GB" sz="1600" dirty="0" smtClean="0"/>
                        <a:t>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4" action="ppaction://hlinksldjump"/>
                        </a:rPr>
                        <a:t>70,72,73</a:t>
                      </a:r>
                      <a:r>
                        <a:rPr lang="en-GB" sz="1600" dirty="0" smtClean="0">
                          <a:hlinkClick r:id="rId4" action="ppaction://hlinksldjump"/>
                        </a:rPr>
                        <a:t>Ge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s-process flow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400">
                <a:tc>
                  <a:txBody>
                    <a:bodyPr/>
                    <a:lstStyle/>
                    <a:p>
                      <a:r>
                        <a:rPr lang="en-GB" sz="1600" baseline="30000" dirty="0" smtClean="0">
                          <a:hlinkClick r:id="rId5" action="ppaction://hlinksldjump"/>
                        </a:rPr>
                        <a:t>171</a:t>
                      </a:r>
                      <a:r>
                        <a:rPr lang="en-GB" sz="1600" dirty="0" smtClean="0">
                          <a:hlinkClick r:id="rId5" action="ppaction://hlinksldjump"/>
                        </a:rPr>
                        <a:t>Tm</a:t>
                      </a:r>
                      <a:r>
                        <a:rPr lang="en-GB" sz="1600" dirty="0" smtClean="0"/>
                        <a:t>,</a:t>
                      </a:r>
                      <a:r>
                        <a:rPr lang="en-GB" sz="1600" baseline="30000" dirty="0" smtClean="0"/>
                        <a:t>204</a:t>
                      </a:r>
                      <a:r>
                        <a:rPr lang="en-GB" sz="1600" dirty="0" smtClean="0"/>
                        <a:t>Tl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n,</a:t>
                      </a:r>
                      <a:r>
                        <a:rPr lang="en-GB" sz="1600" dirty="0" err="1" smtClean="0"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Branching points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95637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32030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 smtClean="0"/>
              <a:t>AstroPhysics</a:t>
            </a:r>
            <a:r>
              <a:rPr lang="en-GB" sz="3200" b="1" dirty="0" smtClean="0"/>
              <a:t> program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 I</a:t>
            </a:r>
            <a:r>
              <a:rPr lang="en-GB" sz="3200" b="1" dirty="0" smtClean="0"/>
              <a:t> &amp;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EAR II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096" y="1477808"/>
            <a:ext cx="7774336" cy="39087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 lvl="0" indent="-358775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There is need of </a:t>
            </a:r>
            <a:r>
              <a:rPr lang="en-GB" b="1" dirty="0" smtClean="0">
                <a:solidFill>
                  <a:srgbClr val="FF0000"/>
                </a:solidFill>
              </a:rPr>
              <a:t>accurate new data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on neutron cross-sections for </a:t>
            </a:r>
            <a:r>
              <a:rPr lang="en-GB" b="1" dirty="0" smtClean="0">
                <a:solidFill>
                  <a:srgbClr val="FF0000"/>
                </a:solidFill>
              </a:rPr>
              <a:t>astrophysics.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Since 2001, </a:t>
            </a:r>
            <a:r>
              <a:rPr lang="en-US" b="1" dirty="0" err="1" smtClean="0">
                <a:solidFill>
                  <a:srgbClr val="FF0000"/>
                </a:solidFill>
              </a:rPr>
              <a:t>n_TOF@CERN</a:t>
            </a:r>
            <a:r>
              <a:rPr lang="en-US" dirty="0" smtClean="0">
                <a:solidFill>
                  <a:schemeClr val="tx1"/>
                </a:solidFill>
              </a:rPr>
              <a:t> has provided an important contribution to the field, with an intense activity on </a:t>
            </a:r>
            <a:r>
              <a:rPr lang="en-US" b="1" dirty="0" smtClean="0">
                <a:solidFill>
                  <a:srgbClr val="FF0000"/>
                </a:solidFill>
              </a:rPr>
              <a:t>capture measurements.</a:t>
            </a:r>
            <a:endParaRPr lang="en-US" dirty="0" smtClean="0">
              <a:solidFill>
                <a:schemeClr val="tx1"/>
              </a:solidFill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Several results of interest for </a:t>
            </a:r>
            <a:r>
              <a:rPr lang="en-US" b="1" dirty="0" smtClean="0">
                <a:solidFill>
                  <a:srgbClr val="FF0000"/>
                </a:solidFill>
              </a:rPr>
              <a:t>stellar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Sm</a:t>
            </a:r>
            <a:r>
              <a:rPr lang="en-US" dirty="0" smtClean="0">
                <a:solidFill>
                  <a:schemeClr val="tx1"/>
                </a:solidFill>
              </a:rPr>
              <a:t>, Os, </a:t>
            </a:r>
            <a:r>
              <a:rPr lang="en-US" dirty="0" err="1" smtClean="0">
                <a:solidFill>
                  <a:schemeClr val="tx1"/>
                </a:solidFill>
              </a:rPr>
              <a:t>Zr</a:t>
            </a:r>
            <a:r>
              <a:rPr lang="en-US" dirty="0" smtClean="0">
                <a:solidFill>
                  <a:schemeClr val="tx1"/>
                </a:solidFill>
              </a:rPr>
              <a:t>, Ni, Fe, etc…).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To date, high resolution measurements performed in </a:t>
            </a:r>
            <a:r>
              <a:rPr lang="en-US" b="1" dirty="0" smtClean="0">
                <a:solidFill>
                  <a:srgbClr val="FF0000"/>
                </a:solidFill>
              </a:rPr>
              <a:t>EAR1</a:t>
            </a:r>
            <a:r>
              <a:rPr lang="en-US" dirty="0" smtClean="0">
                <a:solidFill>
                  <a:schemeClr val="tx1"/>
                </a:solidFill>
              </a:rPr>
              <a:t> in optimal conditions (borated water moderator, Class-A experimental area, etc…).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 EAR2 has opened </a:t>
            </a:r>
            <a:r>
              <a:rPr lang="en-US" b="1" dirty="0" smtClean="0">
                <a:solidFill>
                  <a:srgbClr val="FF0000"/>
                </a:solidFill>
              </a:rPr>
              <a:t>new perspectives</a:t>
            </a:r>
            <a:r>
              <a:rPr lang="en-US" dirty="0" smtClean="0">
                <a:solidFill>
                  <a:schemeClr val="tx1"/>
                </a:solidFill>
              </a:rPr>
              <a:t> for frontier measurements on short-lived radionuclides.</a:t>
            </a:r>
          </a:p>
          <a:p>
            <a:pPr marL="358775" indent="-358775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Segnaposto numero diapositiva 19"/>
          <p:cNvSpPr txBox="1">
            <a:spLocks/>
          </p:cNvSpPr>
          <p:nvPr/>
        </p:nvSpPr>
        <p:spPr>
          <a:xfrm>
            <a:off x="6553200" y="6429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79A30-F12D-44C9-A012-427D5C4D61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51520" y="1628800"/>
            <a:ext cx="288032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683568" y="6459457"/>
            <a:ext cx="7488832" cy="365125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tx1"/>
                </a:solidFill>
              </a:rPr>
              <a:t>14th International Conference on </a:t>
            </a:r>
            <a:r>
              <a:rPr lang="it-IT" dirty="0" err="1" smtClean="0">
                <a:solidFill>
                  <a:schemeClr val="tx1"/>
                </a:solidFill>
              </a:rPr>
              <a:t>Nuclear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Reaction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Mechanisms</a:t>
            </a:r>
            <a:r>
              <a:rPr lang="it-IT" dirty="0" smtClean="0">
                <a:solidFill>
                  <a:schemeClr val="tx1"/>
                </a:solidFill>
              </a:rPr>
              <a:t> – Varenna, </a:t>
            </a:r>
            <a:r>
              <a:rPr lang="it-IT" dirty="0" err="1" smtClean="0">
                <a:solidFill>
                  <a:schemeClr val="tx1"/>
                </a:solidFill>
              </a:rPr>
              <a:t>June</a:t>
            </a:r>
            <a:r>
              <a:rPr lang="it-IT" dirty="0" smtClean="0">
                <a:solidFill>
                  <a:schemeClr val="tx1"/>
                </a:solidFill>
              </a:rPr>
              <a:t> 15-19, 2015 G. Tagliente – INFN Bari</a:t>
            </a:r>
            <a:endParaRPr lang="it-I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10428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Conclusions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27187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345E-6 L 8.33333E-7 0.104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0509 L 8.33333E-7 0.199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8889 L 8.33333E-7 0.315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1504 L 8.33333E-7 0.4201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5" animBg="1"/>
      <p:bldP spid="12" grpId="6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5527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>
            <a:off x="899592" y="6021288"/>
            <a:ext cx="720080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763688" y="602128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1835696" y="5445224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48376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3923928" y="5299620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320384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4644008" y="5301208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99593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71601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43609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6156176" y="3717032"/>
            <a:ext cx="576064" cy="1588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436096" y="5299620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rot="10800000">
            <a:off x="4716017" y="4581128"/>
            <a:ext cx="648075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rot="16200000" flipV="1">
            <a:off x="3923928" y="3789040"/>
            <a:ext cx="648072" cy="648072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6084168" y="2996952"/>
            <a:ext cx="720080" cy="576064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6228184" y="5301208"/>
            <a:ext cx="576064" cy="1588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rot="10800000">
            <a:off x="5364088" y="3789042"/>
            <a:ext cx="648072" cy="648071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0800000">
            <a:off x="6156176" y="4581128"/>
            <a:ext cx="648072" cy="576064"/>
          </a:xfrm>
          <a:prstGeom prst="straightConnector1">
            <a:avLst/>
          </a:prstGeom>
          <a:ln w="63500" cmpd="sng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3648" y="188641"/>
            <a:ext cx="6267327" cy="2882251"/>
            <a:chOff x="144" y="2396"/>
            <a:chExt cx="2382" cy="1493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144" y="2396"/>
              <a:ext cx="2382" cy="14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" y="2521"/>
              <a:ext cx="2195" cy="13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51" name="Connettore 1 50"/>
          <p:cNvCxnSpPr/>
          <p:nvPr/>
        </p:nvCxnSpPr>
        <p:spPr>
          <a:xfrm>
            <a:off x="363589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3707904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7799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>
            <a:off x="399593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40847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413995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3851920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4355976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4237112" y="1772816"/>
            <a:ext cx="14401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448251"/>
            <a:ext cx="770485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00827"/>
              </p:ext>
            </p:extLst>
          </p:nvPr>
        </p:nvGraphicFramePr>
        <p:xfrm>
          <a:off x="1271499" y="1268760"/>
          <a:ext cx="6684877" cy="3288975"/>
        </p:xfrm>
        <a:graphic>
          <a:graphicData uri="http://schemas.openxmlformats.org/drawingml/2006/table">
            <a:tbl>
              <a:tblPr/>
              <a:tblGrid>
                <a:gridCol w="1135755"/>
                <a:gridCol w="1858734"/>
                <a:gridCol w="1858734"/>
                <a:gridCol w="1831654"/>
              </a:tblGrid>
              <a:tr h="1460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Nucleus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Normalized to N(Si)=10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atoms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Old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ʘ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_TOF 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5.546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0.789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1.066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1.024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1.848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1.052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0.981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1.873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1.217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1.152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Zr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0.302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0.842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0.321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5302949"/>
            <a:ext cx="80836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/>
              <a:t>The s-abundances, N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, are calculated using the TP stellar model for low mass AGB star (1.5 - 3 M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892" y="4724400"/>
            <a:ext cx="6185708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Solar abundances, N</a:t>
            </a:r>
            <a:r>
              <a:rPr lang="en-US" sz="18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800" dirty="0" smtClean="0"/>
              <a:t>, from  </a:t>
            </a:r>
            <a:r>
              <a:rPr lang="en-US" sz="1800" dirty="0" err="1" smtClean="0"/>
              <a:t>Lodders</a:t>
            </a:r>
            <a:r>
              <a:rPr lang="en-US" sz="1800" dirty="0" smtClean="0"/>
              <a:t> 2009, accuracy 10%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632848" cy="365125"/>
          </a:xfrm>
        </p:spPr>
        <p:txBody>
          <a:bodyPr/>
          <a:lstStyle/>
          <a:p>
            <a:r>
              <a:rPr lang="en-US" dirty="0" smtClean="0"/>
              <a:t>14th International Conference on Nuclear Reaction Mechanisms – </a:t>
            </a:r>
            <a:r>
              <a:rPr lang="en-US" dirty="0" err="1" smtClean="0"/>
              <a:t>Varenna</a:t>
            </a:r>
            <a:r>
              <a:rPr lang="en-US" dirty="0" smtClean="0"/>
              <a:t>, June 15-19, 2015 G. Tagliente – INFN Bari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95157" y="990600"/>
            <a:ext cx="3000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Courtesy </a:t>
            </a:r>
            <a:r>
              <a:rPr lang="en-US" sz="1400" dirty="0" smtClean="0"/>
              <a:t>of R. </a:t>
            </a:r>
            <a:r>
              <a:rPr lang="en-US" sz="1400" dirty="0" err="1" smtClean="0"/>
              <a:t>Gallino</a:t>
            </a:r>
            <a:r>
              <a:rPr lang="en-US" sz="1400" dirty="0" smtClean="0"/>
              <a:t> and S. </a:t>
            </a:r>
            <a:r>
              <a:rPr lang="en-US" sz="1400" dirty="0" err="1" smtClean="0"/>
              <a:t>Bisterzio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/>
              <a:t>Zr</a:t>
            </a:r>
            <a:r>
              <a:rPr lang="en-GB" sz="3200" b="1" dirty="0" smtClean="0"/>
              <a:t> isotopes</a:t>
            </a:r>
            <a:endParaRPr lang="en-GB" sz="3200" b="1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6678">
            <a:off x="0" y="1739900"/>
            <a:ext cx="9144000" cy="33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7056784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42854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3639304" cy="22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0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33400" y="5003800"/>
          <a:ext cx="35147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14725" cy="11049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ED181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289300"/>
            <a:ext cx="4953000" cy="3035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1382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1835696" y="1124744"/>
            <a:ext cx="5976664" cy="51768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F7D68"/>
              </a:buClr>
            </a:pP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~</a:t>
            </a:r>
            <a:r>
              <a:rPr lang="en-US" i="1" dirty="0" smtClean="0">
                <a:latin typeface="Calibri" pitchFamily="34" charset="0"/>
              </a:rPr>
              <a:t>100 Researchers from 30 Institutes)</a:t>
            </a:r>
          </a:p>
          <a:p>
            <a:pPr>
              <a:spcBef>
                <a:spcPts val="1200"/>
              </a:spcBef>
              <a:buClr>
                <a:srgbClr val="0F7D68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CERN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Technische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Universitat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Wien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 			Austria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IRMM EC-Joint Research Center,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Geel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Belgium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Charles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(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Prague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)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Czech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 Republic</a:t>
            </a:r>
            <a:endParaRPr lang="it-IT" sz="14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IN2P3-Orsay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CEA-Saclay		</a:t>
            </a:r>
            <a:r>
              <a:rPr lang="en-US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France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KIT –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Karlsruhe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,</a:t>
            </a:r>
            <a:r>
              <a:rPr lang="it-IT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Goethe University, Frankfurt	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Germany</a:t>
            </a: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Univ. of Athens,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Ioannina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Demokritos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Greece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INFN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 Bari,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Bologna, LNL, LNS, Trieste, ENEA – Bologna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Italy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Tokio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Japan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Lodz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ITN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Lisbon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Portugal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IFIN – Bucarest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Rumania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CIEMAT, Univ. of Valencia, Santiago de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Compostela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</a:p>
          <a:p>
            <a:pPr eaLnBrk="0" hangingPunct="0"/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University of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Cataluna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0000CC"/>
                </a:solidFill>
                <a:latin typeface="Calibri" pitchFamily="34" charset="0"/>
              </a:rPr>
              <a:t>Sevilla</a:t>
            </a:r>
            <a:r>
              <a:rPr lang="en-US" sz="1400" b="1" dirty="0" smtClean="0">
                <a:solidFill>
                  <a:srgbClr val="0000CC"/>
                </a:solidFill>
                <a:latin typeface="Calibri" pitchFamily="34" charset="0"/>
              </a:rPr>
              <a:t>	</a:t>
            </a:r>
            <a:r>
              <a:rPr lang="en-US" sz="1400" dirty="0" smtClean="0">
                <a:solidFill>
                  <a:srgbClr val="0000CC"/>
                </a:solidFill>
                <a:latin typeface="Calibri" pitchFamily="34" charset="0"/>
              </a:rPr>
              <a:t>		Spain</a:t>
            </a: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University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of Basel, PSI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	</a:t>
            </a:r>
            <a:r>
              <a:rPr lang="it-IT" sz="1400" dirty="0" err="1" smtClean="0">
                <a:solidFill>
                  <a:srgbClr val="0000CC"/>
                </a:solidFill>
                <a:latin typeface="Calibri" pitchFamily="34" charset="0"/>
              </a:rPr>
              <a:t>Switzerland</a:t>
            </a:r>
            <a:endParaRPr lang="it-IT" sz="1400" dirty="0" smtClean="0">
              <a:solidFill>
                <a:srgbClr val="0000CC"/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of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 Manchester, </a:t>
            </a:r>
            <a:r>
              <a:rPr lang="it-IT" sz="1400" b="1" dirty="0" err="1" smtClean="0">
                <a:solidFill>
                  <a:srgbClr val="0000CC"/>
                </a:solidFill>
                <a:latin typeface="Calibri" pitchFamily="34" charset="0"/>
              </a:rPr>
              <a:t>Univ</a:t>
            </a:r>
            <a:r>
              <a:rPr lang="it-IT" sz="1400" b="1" dirty="0" smtClean="0">
                <a:solidFill>
                  <a:srgbClr val="0000CC"/>
                </a:solidFill>
                <a:latin typeface="Calibri" pitchFamily="34" charset="0"/>
              </a:rPr>
              <a:t>. of York</a:t>
            </a:r>
            <a:r>
              <a:rPr lang="it-IT" sz="1400" dirty="0" smtClean="0">
                <a:solidFill>
                  <a:srgbClr val="0000CC"/>
                </a:solidFill>
                <a:latin typeface="Calibri" pitchFamily="34" charset="0"/>
              </a:rPr>
              <a:t>			UK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992888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26" y="116632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smtClean="0"/>
              <a:t>The </a:t>
            </a:r>
            <a:r>
              <a:rPr lang="en-US" sz="3200" dirty="0" err="1" smtClean="0"/>
              <a:t>n_TOF</a:t>
            </a:r>
            <a:r>
              <a:rPr lang="en-US" sz="3200" dirty="0"/>
              <a:t> </a:t>
            </a:r>
            <a:r>
              <a:rPr lang="en-US" sz="3200" dirty="0" smtClean="0"/>
              <a:t>Collaboration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5313774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040188" y="6059488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SimSun" pitchFamily="2" charset="-122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0988" y="1692374"/>
            <a:ext cx="8510587" cy="375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Cosmological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Astronomical way</a:t>
            </a:r>
            <a:r>
              <a:rPr lang="en-US" sz="2400">
                <a:latin typeface="Arial" pitchFamily="34" charset="0"/>
                <a:cs typeface="Arial" pitchFamily="34" charset="0"/>
              </a:rPr>
              <a:t/>
            </a:r>
            <a:br>
              <a:rPr lang="en-US" sz="2400">
                <a:latin typeface="Arial" pitchFamily="34" charset="0"/>
                <a:cs typeface="Arial" pitchFamily="34" charset="0"/>
              </a:rPr>
            </a:br>
            <a:endParaRPr lang="en-US" sz="24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 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Nuclear way: Re/Os clock                 Th/U clock</a:t>
            </a:r>
            <a:r>
              <a:rPr lang="en-US" sz="2400">
                <a:latin typeface="Arial" pitchFamily="34" charset="0"/>
                <a:cs typeface="Arial" pitchFamily="34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7663" y="2286000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13.7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0.2 Gyr</a:t>
            </a:r>
            <a:r>
              <a:rPr lang="en-US" sz="2400"/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47813" y="3573463"/>
            <a:ext cx="4783137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 Gyr</a:t>
            </a:r>
            <a:r>
              <a:rPr lang="en-US" sz="2400"/>
              <a:t> 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2592388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  </a:t>
            </a:r>
            <a:r>
              <a:rPr lang="en-US" sz="2400" b="1"/>
              <a:t>14.9 </a:t>
            </a:r>
            <a:r>
              <a:rPr lang="en-US" sz="2400" b="1">
                <a:sym typeface="Symbol" pitchFamily="18" charset="2"/>
              </a:rPr>
              <a:t> 2</a:t>
            </a:r>
            <a:r>
              <a:rPr lang="en-US" sz="2400" b="1"/>
              <a:t> Gyr(*)</a:t>
            </a:r>
            <a:r>
              <a:rPr lang="en-US" sz="2400"/>
              <a:t>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9850" y="5949280"/>
            <a:ext cx="3866864" cy="31803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dirty="0"/>
              <a:t>(*) 0.4 </a:t>
            </a:r>
            <a:r>
              <a:rPr lang="en-US" sz="1600" dirty="0" err="1"/>
              <a:t>Gyr</a:t>
            </a:r>
            <a:r>
              <a:rPr lang="en-US" sz="1600" dirty="0"/>
              <a:t> uncertainty due to </a:t>
            </a:r>
            <a:r>
              <a:rPr lang="en-US" sz="1600" dirty="0" smtClean="0"/>
              <a:t>cross-</a:t>
            </a:r>
            <a:r>
              <a:rPr lang="en-US" sz="1600" dirty="0"/>
              <a:t>sections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5153025"/>
            <a:ext cx="2532062" cy="508000"/>
          </a:xfrm>
          <a:prstGeom prst="rect">
            <a:avLst/>
          </a:prstGeom>
          <a:solidFill>
            <a:schemeClr val="bg2"/>
          </a:solidFill>
          <a:ln w="508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14.5 </a:t>
            </a:r>
            <a:r>
              <a:rPr lang="en-US" sz="2400" b="1">
                <a:sym typeface="Symbol" pitchFamily="18" charset="2"/>
              </a:rPr>
              <a:t></a:t>
            </a:r>
            <a:r>
              <a:rPr lang="en-US" sz="2400" b="1"/>
              <a:t> 2.5 Gyr</a:t>
            </a:r>
            <a:r>
              <a:rPr lang="en-US" sz="2400"/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116632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186,187</a:t>
            </a:r>
            <a:r>
              <a:rPr lang="en-GB" sz="3200" b="1" dirty="0" smtClean="0"/>
              <a:t>Os</a:t>
            </a:r>
            <a:endParaRPr lang="en-GB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1560" y="6376243"/>
            <a:ext cx="7560840" cy="3651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2089150" y="1476375"/>
            <a:ext cx="611188" cy="1793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35"/>
          <p:cNvSpPr>
            <a:spLocks noChangeShapeType="1"/>
          </p:cNvSpPr>
          <p:nvPr/>
        </p:nvSpPr>
        <p:spPr bwMode="auto">
          <a:xfrm flipH="1" flipV="1">
            <a:off x="5678488" y="3038475"/>
            <a:ext cx="571500" cy="357188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Line 135"/>
          <p:cNvSpPr>
            <a:spLocks noChangeShapeType="1"/>
          </p:cNvSpPr>
          <p:nvPr/>
        </p:nvSpPr>
        <p:spPr bwMode="auto">
          <a:xfrm flipH="1" flipV="1">
            <a:off x="5678488" y="2252663"/>
            <a:ext cx="571500" cy="35718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Line 135"/>
          <p:cNvSpPr>
            <a:spLocks noChangeShapeType="1"/>
          </p:cNvSpPr>
          <p:nvPr/>
        </p:nvSpPr>
        <p:spPr bwMode="auto">
          <a:xfrm flipH="1" flipV="1">
            <a:off x="3678238" y="3038475"/>
            <a:ext cx="571500" cy="35718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22"/>
          <p:cNvSpPr>
            <a:spLocks noChangeShapeType="1"/>
          </p:cNvSpPr>
          <p:nvPr/>
        </p:nvSpPr>
        <p:spPr bwMode="auto">
          <a:xfrm rot="300000" flipV="1">
            <a:off x="5607050" y="2824163"/>
            <a:ext cx="500063" cy="46037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rot="-240000">
            <a:off x="2392363" y="3494088"/>
            <a:ext cx="719137" cy="4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0"/>
          <p:cNvSpPr>
            <a:spLocks noChangeShapeType="1"/>
          </p:cNvSpPr>
          <p:nvPr/>
        </p:nvSpPr>
        <p:spPr bwMode="auto">
          <a:xfrm>
            <a:off x="3678238" y="3538538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21"/>
          <p:cNvSpPr>
            <a:spLocks noChangeShapeType="1"/>
          </p:cNvSpPr>
          <p:nvPr/>
        </p:nvSpPr>
        <p:spPr bwMode="auto">
          <a:xfrm>
            <a:off x="4606925" y="3538538"/>
            <a:ext cx="433388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Line 122"/>
          <p:cNvSpPr>
            <a:spLocks noChangeShapeType="1"/>
          </p:cNvSpPr>
          <p:nvPr/>
        </p:nvSpPr>
        <p:spPr bwMode="auto">
          <a:xfrm>
            <a:off x="5530850" y="3538538"/>
            <a:ext cx="57626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3563" name="Line 135"/>
          <p:cNvSpPr>
            <a:spLocks noChangeShapeType="1"/>
          </p:cNvSpPr>
          <p:nvPr/>
        </p:nvSpPr>
        <p:spPr bwMode="auto">
          <a:xfrm flipH="1" flipV="1">
            <a:off x="3678238" y="2252663"/>
            <a:ext cx="571500" cy="357187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Text Box 142"/>
          <p:cNvSpPr txBox="1">
            <a:spLocks noChangeArrowheads="1"/>
          </p:cNvSpPr>
          <p:nvPr/>
        </p:nvSpPr>
        <p:spPr bwMode="auto">
          <a:xfrm>
            <a:off x="2168525" y="3090863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b="1">
                <a:latin typeface="Calibri" charset="0"/>
                <a:cs typeface="Arial" charset="0"/>
              </a:rPr>
              <a:t>s-Process</a:t>
            </a:r>
          </a:p>
        </p:txBody>
      </p:sp>
      <p:sp>
        <p:nvSpPr>
          <p:cNvPr id="97319" name="Rectangle 103"/>
          <p:cNvSpPr>
            <a:spLocks noChangeArrowheads="1"/>
          </p:cNvSpPr>
          <p:nvPr/>
        </p:nvSpPr>
        <p:spPr bwMode="auto">
          <a:xfrm>
            <a:off x="3106738" y="3324225"/>
            <a:ext cx="552450" cy="500063"/>
          </a:xfrm>
          <a:prstGeom prst="rect">
            <a:avLst/>
          </a:prstGeom>
          <a:solidFill>
            <a:srgbClr val="4F81BD">
              <a:alpha val="50195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150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20" name="Rectangle 105"/>
          <p:cNvSpPr>
            <a:spLocks noChangeArrowheads="1"/>
          </p:cNvSpPr>
          <p:nvPr/>
        </p:nvSpPr>
        <p:spPr bwMode="auto">
          <a:xfrm>
            <a:off x="5081588" y="3322638"/>
            <a:ext cx="552450" cy="500062"/>
          </a:xfrm>
          <a:prstGeom prst="rect">
            <a:avLst/>
          </a:prstGeom>
          <a:solidFill>
            <a:srgbClr val="4F81BD">
              <a:alpha val="7097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</a:t>
            </a:r>
          </a:p>
        </p:txBody>
      </p:sp>
      <p:sp>
        <p:nvSpPr>
          <p:cNvPr id="97321" name="Rectangle 107"/>
          <p:cNvSpPr>
            <a:spLocks noChangeArrowheads="1"/>
          </p:cNvSpPr>
          <p:nvPr/>
        </p:nvSpPr>
        <p:spPr bwMode="auto">
          <a:xfrm>
            <a:off x="310673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2" name="Rectangle 109"/>
          <p:cNvSpPr>
            <a:spLocks noChangeArrowheads="1"/>
          </p:cNvSpPr>
          <p:nvPr/>
        </p:nvSpPr>
        <p:spPr bwMode="auto">
          <a:xfrm>
            <a:off x="5081588" y="2573338"/>
            <a:ext cx="552450" cy="500062"/>
          </a:xfrm>
          <a:prstGeom prst="rect">
            <a:avLst/>
          </a:prstGeom>
          <a:solidFill>
            <a:srgbClr val="800080">
              <a:alpha val="4901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 </a:t>
            </a:r>
          </a:p>
        </p:txBody>
      </p:sp>
      <p:sp>
        <p:nvSpPr>
          <p:cNvPr id="97323" name="Rectangle 112"/>
          <p:cNvSpPr>
            <a:spLocks noChangeArrowheads="1"/>
          </p:cNvSpPr>
          <p:nvPr/>
        </p:nvSpPr>
        <p:spPr bwMode="auto">
          <a:xfrm>
            <a:off x="310673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7324" name="Rectangle 114"/>
          <p:cNvSpPr>
            <a:spLocks noChangeArrowheads="1"/>
          </p:cNvSpPr>
          <p:nvPr/>
        </p:nvSpPr>
        <p:spPr bwMode="auto">
          <a:xfrm>
            <a:off x="5081588" y="1824038"/>
            <a:ext cx="552450" cy="500062"/>
          </a:xfrm>
          <a:prstGeom prst="rect">
            <a:avLst/>
          </a:prstGeom>
          <a:solidFill>
            <a:srgbClr val="FF66CC">
              <a:alpha val="49019"/>
            </a:srgb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Gd </a:t>
            </a:r>
          </a:p>
        </p:txBody>
      </p:sp>
      <p:sp>
        <p:nvSpPr>
          <p:cNvPr id="90" name="Line 120"/>
          <p:cNvSpPr>
            <a:spLocks noChangeShapeType="1"/>
          </p:cNvSpPr>
          <p:nvPr/>
        </p:nvSpPr>
        <p:spPr bwMode="auto">
          <a:xfrm>
            <a:off x="3678238" y="2824163"/>
            <a:ext cx="36036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CasellaDiTesto 98"/>
          <p:cNvSpPr txBox="1">
            <a:spLocks noChangeArrowheads="1"/>
          </p:cNvSpPr>
          <p:nvPr/>
        </p:nvSpPr>
        <p:spPr bwMode="auto">
          <a:xfrm>
            <a:off x="860425" y="4329113"/>
            <a:ext cx="4143375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603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sz="1800">
                <a:latin typeface="Calibri" charset="0"/>
                <a:cs typeface="Arial" charset="0"/>
              </a:rPr>
              <a:t>The branching ratio for </a:t>
            </a:r>
            <a:r>
              <a:rPr lang="it-IT" sz="18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Sm</a:t>
            </a:r>
            <a:r>
              <a:rPr lang="it-IT" sz="1800">
                <a:latin typeface="Calibri" charset="0"/>
                <a:cs typeface="Arial" charset="0"/>
              </a:rPr>
              <a:t> depends on: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Termodynamical  condition</a:t>
            </a:r>
            <a:r>
              <a:rPr lang="it-IT" sz="1600" b="1">
                <a:latin typeface="Calibri" charset="0"/>
                <a:cs typeface="Arial" charset="0"/>
              </a:rPr>
              <a:t> </a:t>
            </a:r>
            <a:r>
              <a:rPr lang="it-IT" sz="1600">
                <a:latin typeface="Calibri" charset="0"/>
                <a:cs typeface="Arial" charset="0"/>
              </a:rPr>
              <a:t>of the stellar site (temperature, neutron density, etc…) </a:t>
            </a:r>
            <a:endParaRPr lang="it-IT" sz="1600" b="1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sz="1600">
                <a:latin typeface="Calibri" charset="0"/>
                <a:cs typeface="Arial" charset="0"/>
              </a:rPr>
              <a:t>Cross-section of </a:t>
            </a:r>
            <a:r>
              <a:rPr lang="it-IT" sz="1600" b="1" baseline="30000">
                <a:solidFill>
                  <a:srgbClr val="FF0000"/>
                </a:solidFill>
                <a:latin typeface="Calibri" charset="0"/>
                <a:cs typeface="Arial" charset="0"/>
              </a:rPr>
              <a:t>151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Sm(n,</a:t>
            </a:r>
            <a:r>
              <a:rPr lang="it-IT" sz="1600" b="1">
                <a:solidFill>
                  <a:srgbClr val="FF0000"/>
                </a:solidFill>
                <a:latin typeface="Symbol" charset="0"/>
                <a:cs typeface="Arial" charset="0"/>
              </a:rPr>
              <a:t>g</a:t>
            </a:r>
            <a:r>
              <a:rPr lang="it-IT" sz="1600" b="1">
                <a:solidFill>
                  <a:srgbClr val="FF0000"/>
                </a:solidFill>
                <a:latin typeface="Calibri" charset="0"/>
                <a:cs typeface="Arial" charset="0"/>
              </a:rPr>
              <a:t>)</a:t>
            </a:r>
            <a:endParaRPr lang="it-IT" sz="1800" baseline="30000">
              <a:latin typeface="Calibri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it-IT" sz="1800" baseline="30000">
                <a:latin typeface="Calibri" charset="0"/>
                <a:cs typeface="Arial" charset="0"/>
              </a:rPr>
              <a:t>151</a:t>
            </a:r>
            <a:r>
              <a:rPr lang="it-IT" sz="1800">
                <a:latin typeface="Calibri" charset="0"/>
                <a:cs typeface="Arial" charset="0"/>
              </a:rPr>
              <a:t>Sm used as </a:t>
            </a:r>
            <a:r>
              <a:rPr lang="it-IT" sz="1800" b="1">
                <a:solidFill>
                  <a:srgbClr val="FF0000"/>
                </a:solidFill>
                <a:latin typeface="Calibri" charset="0"/>
                <a:cs typeface="Arial" charset="0"/>
              </a:rPr>
              <a:t>stellar thermometer</a:t>
            </a:r>
            <a:r>
              <a:rPr lang="it-IT" sz="1800">
                <a:latin typeface="Calibri" charset="0"/>
                <a:cs typeface="Arial" charset="0"/>
              </a:rPr>
              <a:t> !!</a:t>
            </a:r>
          </a:p>
        </p:txBody>
      </p:sp>
      <p:sp>
        <p:nvSpPr>
          <p:cNvPr id="92" name="Ovale 91"/>
          <p:cNvSpPr/>
          <p:nvPr/>
        </p:nvSpPr>
        <p:spPr>
          <a:xfrm>
            <a:off x="3857625" y="3148013"/>
            <a:ext cx="9286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97330" name="Rectangle 103"/>
          <p:cNvSpPr>
            <a:spLocks noChangeArrowheads="1"/>
          </p:cNvSpPr>
          <p:nvPr/>
        </p:nvSpPr>
        <p:spPr bwMode="auto">
          <a:xfrm>
            <a:off x="4054475" y="3362325"/>
            <a:ext cx="552450" cy="5000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151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sp>
        <p:nvSpPr>
          <p:cNvPr id="97331" name="Rectangle 103"/>
          <p:cNvSpPr>
            <a:spLocks noChangeArrowheads="1"/>
          </p:cNvSpPr>
          <p:nvPr/>
        </p:nvSpPr>
        <p:spPr bwMode="auto">
          <a:xfrm>
            <a:off x="40354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152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2" name="Rectangle 103"/>
          <p:cNvSpPr>
            <a:spLocks noChangeArrowheads="1"/>
          </p:cNvSpPr>
          <p:nvPr/>
        </p:nvSpPr>
        <p:spPr bwMode="auto">
          <a:xfrm>
            <a:off x="6054725" y="2576513"/>
            <a:ext cx="552450" cy="5000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154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Eu</a:t>
            </a:r>
          </a:p>
        </p:txBody>
      </p:sp>
      <p:sp>
        <p:nvSpPr>
          <p:cNvPr id="97333" name="Rectangle 103"/>
          <p:cNvSpPr>
            <a:spLocks noChangeArrowheads="1"/>
          </p:cNvSpPr>
          <p:nvPr/>
        </p:nvSpPr>
        <p:spPr bwMode="auto">
          <a:xfrm>
            <a:off x="6107113" y="3290888"/>
            <a:ext cx="552450" cy="500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200" b="1" baseline="30000">
                <a:solidFill>
                  <a:srgbClr val="000000"/>
                </a:solidFill>
                <a:latin typeface="Tahoma" charset="0"/>
              </a:rPr>
              <a:t>153</a:t>
            </a:r>
            <a:r>
              <a:rPr lang="it-IT" sz="1200" b="1">
                <a:solidFill>
                  <a:srgbClr val="000000"/>
                </a:solidFill>
                <a:latin typeface="Tahoma" charset="0"/>
              </a:rPr>
              <a:t>Sm </a:t>
            </a:r>
          </a:p>
        </p:txBody>
      </p:sp>
      <p:grpSp>
        <p:nvGrpSpPr>
          <p:cNvPr id="2" name="Group 982"/>
          <p:cNvGrpSpPr>
            <a:grpSpLocks/>
          </p:cNvGrpSpPr>
          <p:nvPr/>
        </p:nvGrpSpPr>
        <p:grpSpPr bwMode="auto">
          <a:xfrm>
            <a:off x="6300788" y="4437063"/>
            <a:ext cx="1492250" cy="1485900"/>
            <a:chOff x="4032" y="48"/>
            <a:chExt cx="1722" cy="1824"/>
          </a:xfrm>
        </p:grpSpPr>
        <p:pic>
          <p:nvPicPr>
            <p:cNvPr id="97335" name="Picture 983" descr="redgia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1" b="7201"/>
            <a:stretch>
              <a:fillRect/>
            </a:stretch>
          </p:blipFill>
          <p:spPr bwMode="auto">
            <a:xfrm>
              <a:off x="4032" y="48"/>
              <a:ext cx="172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7336" name="Object 984"/>
            <p:cNvGraphicFramePr>
              <a:graphicFrameLocks noChangeAspect="1"/>
            </p:cNvGraphicFramePr>
            <p:nvPr/>
          </p:nvGraphicFramePr>
          <p:xfrm>
            <a:off x="4992" y="48"/>
            <a:ext cx="676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3" name="Photo Editor Photo" r:id="rId8" imgW="819048" imgH="1104762" progId="">
                    <p:embed/>
                  </p:oleObj>
                </mc:Choice>
                <mc:Fallback>
                  <p:oleObj name="Photo Editor Photo" r:id="rId8" imgW="819048" imgH="110476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48"/>
                          <a:ext cx="676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itle 1"/>
          <p:cNvSpPr txBox="1">
            <a:spLocks/>
          </p:cNvSpPr>
          <p:nvPr/>
        </p:nvSpPr>
        <p:spPr>
          <a:xfrm>
            <a:off x="1140126" y="4462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sp>
        <p:nvSpPr>
          <p:cNvPr id="40" name="Text Box 253"/>
          <p:cNvSpPr txBox="1">
            <a:spLocks noChangeArrowheads="1"/>
          </p:cNvSpPr>
          <p:nvPr/>
        </p:nvSpPr>
        <p:spPr bwMode="auto">
          <a:xfrm>
            <a:off x="5148064" y="980728"/>
            <a:ext cx="4104455" cy="646331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Laboratory t</a:t>
            </a:r>
            <a:r>
              <a:rPr lang="de-DE" baseline="-25000" dirty="0"/>
              <a:t>1/2</a:t>
            </a:r>
            <a:r>
              <a:rPr lang="de-DE" dirty="0"/>
              <a:t> </a:t>
            </a:r>
            <a:r>
              <a:rPr lang="de-DE" dirty="0" smtClean="0"/>
              <a:t>= 93 </a:t>
            </a:r>
            <a:r>
              <a:rPr lang="de-DE" dirty="0"/>
              <a:t>yr</a:t>
            </a:r>
          </a:p>
          <a:p>
            <a:r>
              <a:rPr lang="de-DE" dirty="0"/>
              <a:t>reduced to  t</a:t>
            </a:r>
            <a:r>
              <a:rPr lang="de-DE" baseline="-25000" dirty="0"/>
              <a:t>1/2</a:t>
            </a:r>
            <a:r>
              <a:rPr lang="de-DE" dirty="0"/>
              <a:t> = 3 </a:t>
            </a:r>
            <a:r>
              <a:rPr lang="de-DE" dirty="0" err="1"/>
              <a:t>yr</a:t>
            </a:r>
            <a:r>
              <a:rPr lang="de-DE" dirty="0"/>
              <a:t> </a:t>
            </a:r>
            <a:r>
              <a:rPr lang="de-DE" dirty="0" smtClean="0"/>
              <a:t>@ </a:t>
            </a:r>
            <a:r>
              <a:rPr lang="de-DE" i="1" dirty="0"/>
              <a:t>s</a:t>
            </a:r>
            <a:r>
              <a:rPr lang="de-DE" dirty="0"/>
              <a:t>-process </a:t>
            </a:r>
            <a:r>
              <a:rPr lang="de-DE" dirty="0" smtClean="0"/>
              <a:t>site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7920880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20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76243"/>
            <a:ext cx="806489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5" name="Text Box 973"/>
          <p:cNvSpPr txBox="1">
            <a:spLocks noChangeArrowheads="1"/>
          </p:cNvSpPr>
          <p:nvPr/>
        </p:nvSpPr>
        <p:spPr bwMode="auto">
          <a:xfrm>
            <a:off x="785613" y="5027285"/>
            <a:ext cx="35226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6" name="Text Box 974"/>
          <p:cNvSpPr txBox="1">
            <a:spLocks noChangeArrowheads="1"/>
          </p:cNvSpPr>
          <p:nvPr/>
        </p:nvSpPr>
        <p:spPr bwMode="auto">
          <a:xfrm>
            <a:off x="4516238" y="3163341"/>
            <a:ext cx="44815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Measured </a:t>
            </a:r>
            <a:r>
              <a:rPr lang="en-US" sz="1200" dirty="0">
                <a:latin typeface="Verdana" pitchFamily="34" charset="0"/>
                <a:cs typeface="Arial" charset="0"/>
              </a:rPr>
              <a:t>for the first time at a time-of-flight facility </a:t>
            </a:r>
          </a:p>
          <a:p>
            <a:pPr algn="just" eaLnBrk="1" hangingPunct="1"/>
            <a:r>
              <a:rPr lang="en-US" sz="1200" dirty="0" smtClean="0">
                <a:latin typeface="Verdana" pitchFamily="34" charset="0"/>
                <a:cs typeface="Arial" charset="0"/>
              </a:rPr>
              <a:t>Resonance </a:t>
            </a:r>
            <a:r>
              <a:rPr lang="en-US" sz="1200" dirty="0">
                <a:latin typeface="Verdana" pitchFamily="34" charset="0"/>
                <a:cs typeface="Arial" charset="0"/>
              </a:rPr>
              <a:t>analysis with SAMMY </a:t>
            </a:r>
            <a:r>
              <a:rPr lang="en-US" sz="1200" dirty="0" smtClean="0">
                <a:latin typeface="Verdana" pitchFamily="34" charset="0"/>
                <a:cs typeface="Arial" charset="0"/>
              </a:rPr>
              <a:t>code</a:t>
            </a:r>
            <a:r>
              <a:rPr lang="en-US" sz="12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.</a:t>
            </a:r>
            <a:endParaRPr lang="en-US" sz="1200" dirty="0">
              <a:latin typeface="Verdana" pitchFamily="34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400" t="6485" r="3200"/>
          <a:stretch>
            <a:fillRect/>
          </a:stretch>
        </p:blipFill>
        <p:spPr bwMode="auto">
          <a:xfrm>
            <a:off x="912613" y="4463722"/>
            <a:ext cx="32273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73351" y="5714672"/>
            <a:ext cx="4267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Verdana" pitchFamily="34" charset="0"/>
                <a:cs typeface="Arial" charset="0"/>
              </a:rPr>
              <a:t>Maxwellian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averaged (n,</a:t>
            </a:r>
            <a:r>
              <a:rPr lang="el-GR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γ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 cross section of the </a:t>
            </a:r>
            <a:r>
              <a:rPr lang="en-US" sz="1200" b="1" baseline="300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151</a:t>
            </a:r>
            <a:r>
              <a:rPr lang="en-US" sz="1200" b="1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Sm and previous calculation (symbol</a:t>
            </a: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NO PREVIOUS MEASUREMENTS!</a:t>
            </a:r>
            <a:endParaRPr lang="en-US" sz="1200" b="1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44351" y="3823959"/>
            <a:ext cx="5562600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Maxwellian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averaged cross-section experimentally determined for the first time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sp>
        <p:nvSpPr>
          <p:cNvPr id="10" name="Text Box 177"/>
          <p:cNvSpPr txBox="1">
            <a:spLocks noChangeArrowheads="1"/>
          </p:cNvSpPr>
          <p:nvPr/>
        </p:nvSpPr>
        <p:spPr bwMode="auto">
          <a:xfrm>
            <a:off x="5789413" y="4571672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s-process in AGB stars produces 77% of </a:t>
            </a:r>
            <a:r>
              <a:rPr lang="en-US" b="1" baseline="30000" dirty="0">
                <a:cs typeface="Arial" charset="0"/>
              </a:rPr>
              <a:t>152</a:t>
            </a:r>
            <a:r>
              <a:rPr lang="en-US" b="1" dirty="0"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charset="0"/>
              </a:rPr>
              <a:t>23% from p process</a:t>
            </a:r>
            <a:endParaRPr lang="it-IT" b="1" dirty="0">
              <a:cs typeface="Arial" charset="0"/>
            </a:endParaRPr>
          </a:p>
        </p:txBody>
      </p:sp>
      <p:sp>
        <p:nvSpPr>
          <p:cNvPr id="11" name="AutoShape 961"/>
          <p:cNvSpPr>
            <a:spLocks noChangeArrowheads="1"/>
          </p:cNvSpPr>
          <p:nvPr/>
        </p:nvSpPr>
        <p:spPr bwMode="auto">
          <a:xfrm>
            <a:off x="4584501" y="4876472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18859"/>
            <a:ext cx="3886200" cy="2730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151</a:t>
            </a:r>
            <a:r>
              <a:rPr lang="en-GB" sz="3200" b="1" dirty="0" smtClean="0"/>
              <a:t>Sm</a:t>
            </a:r>
            <a:endParaRPr lang="en-GB" sz="3200" b="1" dirty="0"/>
          </a:p>
        </p:txBody>
      </p:sp>
      <p:pic>
        <p:nvPicPr>
          <p:cNvPr id="14" name="Picture 3" descr="RES_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430" y="980728"/>
            <a:ext cx="3231938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996952"/>
            <a:ext cx="1047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background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8460432" y="6093296"/>
            <a:ext cx="504056" cy="360040"/>
          </a:xfrm>
          <a:prstGeom prst="rightArrow">
            <a:avLst>
              <a:gd name="adj1" fmla="val 6567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4733">
            <a:off x="-268833" y="3198379"/>
            <a:ext cx="9144000" cy="14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74" r="2362" b="8535"/>
          <a:stretch/>
        </p:blipFill>
        <p:spPr>
          <a:xfrm>
            <a:off x="2151026" y="1445467"/>
            <a:ext cx="6696000" cy="460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496" y="1723261"/>
            <a:ext cx="2202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Scenarios</a:t>
            </a:r>
            <a:r>
              <a:rPr lang="it-IT" sz="2400" b="1" dirty="0" smtClean="0"/>
              <a:t> </a:t>
            </a:r>
          </a:p>
          <a:p>
            <a:r>
              <a:rPr lang="it-IT" sz="2400" b="1" dirty="0" smtClean="0"/>
              <a:t>in massive </a:t>
            </a:r>
            <a:r>
              <a:rPr lang="it-IT" sz="2400" b="1" dirty="0" err="1" smtClean="0"/>
              <a:t>stars</a:t>
            </a:r>
            <a:endParaRPr lang="it-IT" sz="2400" b="1" dirty="0" smtClean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1720104" y="1815855"/>
            <a:ext cx="442496" cy="115088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730232" y="2083343"/>
            <a:ext cx="432368" cy="1015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920880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39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200400" y="228600"/>
            <a:ext cx="331311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388" y="1008063"/>
            <a:ext cx="2160587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5496" y="836712"/>
            <a:ext cx="4464496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n-GB" sz="1600" baseline="30000" dirty="0" smtClean="0"/>
              <a:t>63</a:t>
            </a:r>
            <a:r>
              <a:rPr lang="en-GB" sz="1600" dirty="0" smtClean="0"/>
              <a:t>Ni (t</a:t>
            </a:r>
            <a:r>
              <a:rPr lang="en-GB" sz="1600" baseline="-25000" dirty="0" smtClean="0"/>
              <a:t>1/2</a:t>
            </a:r>
            <a:r>
              <a:rPr lang="en-GB" sz="1600" dirty="0" smtClean="0"/>
              <a:t>=100 y) represents the </a:t>
            </a:r>
            <a:r>
              <a:rPr lang="en-GB" sz="1600" b="1" dirty="0" smtClean="0">
                <a:solidFill>
                  <a:srgbClr val="FF0000"/>
                </a:solidFill>
              </a:rPr>
              <a:t>first branching point</a:t>
            </a:r>
            <a:r>
              <a:rPr lang="en-GB" sz="1600" dirty="0" smtClean="0"/>
              <a:t> in the s-process, and determines the </a:t>
            </a:r>
            <a:r>
              <a:rPr lang="en-GB" sz="1600" b="1" dirty="0" smtClean="0">
                <a:solidFill>
                  <a:srgbClr val="FF0000"/>
                </a:solidFill>
              </a:rPr>
              <a:t>abundance</a:t>
            </a:r>
            <a:r>
              <a:rPr lang="en-GB" sz="1600" dirty="0" smtClean="0"/>
              <a:t> of </a:t>
            </a:r>
            <a:r>
              <a:rPr lang="en-GB" sz="1600" b="1" baseline="30000" dirty="0" smtClean="0">
                <a:solidFill>
                  <a:srgbClr val="FF0000"/>
                </a:solidFill>
              </a:rPr>
              <a:t>63,65</a:t>
            </a:r>
            <a:r>
              <a:rPr lang="en-GB" sz="1600" b="1" dirty="0" smtClean="0">
                <a:solidFill>
                  <a:srgbClr val="FF0000"/>
                </a:solidFill>
              </a:rPr>
              <a:t>Cu</a:t>
            </a:r>
            <a:endParaRPr lang="en-GB" sz="1600" dirty="0"/>
          </a:p>
        </p:txBody>
      </p:sp>
      <p:pic>
        <p:nvPicPr>
          <p:cNvPr id="21" name="Picture 9" descr="IMGP3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5"/>
          <a:stretch>
            <a:fillRect/>
          </a:stretch>
        </p:blipFill>
        <p:spPr bwMode="auto">
          <a:xfrm>
            <a:off x="179388" y="2564904"/>
            <a:ext cx="14414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>
            <a:spLocks/>
          </p:cNvSpPr>
          <p:nvPr/>
        </p:nvSpPr>
        <p:spPr bwMode="auto">
          <a:xfrm>
            <a:off x="228600" y="5486400"/>
            <a:ext cx="4572000" cy="6858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1800" b="1" u="sng" dirty="0">
                <a:solidFill>
                  <a:srgbClr val="FF0000"/>
                </a:solidFill>
                <a:latin typeface="Calibri" charset="0"/>
              </a:rPr>
              <a:t>First</a:t>
            </a:r>
            <a:r>
              <a:rPr lang="en-GB" sz="1800" b="1" dirty="0">
                <a:solidFill>
                  <a:srgbClr val="FF0000"/>
                </a:solidFill>
                <a:latin typeface="Calibri" charset="0"/>
              </a:rPr>
              <a:t> high-resolution </a:t>
            </a:r>
            <a:r>
              <a:rPr lang="en-GB" sz="1800" dirty="0">
                <a:latin typeface="Calibri" charset="0"/>
              </a:rPr>
              <a:t>measurement of </a:t>
            </a:r>
            <a:r>
              <a:rPr lang="en-GB" sz="1800" baseline="30000" dirty="0">
                <a:latin typeface="Calibri" charset="0"/>
              </a:rPr>
              <a:t>63</a:t>
            </a:r>
            <a:r>
              <a:rPr lang="en-GB" sz="1800" dirty="0">
                <a:latin typeface="Calibri" charset="0"/>
              </a:rPr>
              <a:t>Ni(</a:t>
            </a:r>
            <a:r>
              <a:rPr lang="en-GB" sz="1800" dirty="0" err="1">
                <a:latin typeface="Calibri" charset="0"/>
              </a:rPr>
              <a:t>n,</a:t>
            </a:r>
            <a:r>
              <a:rPr lang="en-GB" sz="1800" dirty="0" err="1">
                <a:latin typeface="Symbol" charset="0"/>
              </a:rPr>
              <a:t>g</a:t>
            </a:r>
            <a:r>
              <a:rPr lang="en-GB" sz="1800" dirty="0">
                <a:latin typeface="Calibri" charset="0"/>
              </a:rPr>
              <a:t>) in the astrophysical energy range.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497" y="1752600"/>
            <a:ext cx="4392487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000000"/>
              </a:buClr>
              <a:buSzPct val="100000"/>
            </a:pP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62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sample </a:t>
            </a:r>
            <a:r>
              <a:rPr lang="de-DE" sz="16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(1g)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irradiated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in thermal </a:t>
            </a:r>
            <a:r>
              <a:rPr lang="de-DE" sz="1600" b="1" dirty="0" err="1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reactor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(1984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and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1992),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leading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to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enrichment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in </a:t>
            </a:r>
            <a:r>
              <a:rPr lang="de-DE" sz="1600" b="1" baseline="30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Ni </a:t>
            </a:r>
            <a:r>
              <a:rPr lang="de-DE" sz="16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of</a:t>
            </a:r>
            <a:r>
              <a:rPr lang="de-DE" sz="1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Arial" charset="0"/>
              </a:rPr>
              <a:t> ~13 % </a:t>
            </a:r>
            <a:r>
              <a:rPr lang="de-DE" sz="16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(131 mg)</a:t>
            </a:r>
          </a:p>
        </p:txBody>
      </p:sp>
      <p:grpSp>
        <p:nvGrpSpPr>
          <p:cNvPr id="3" name="Gruppo 24"/>
          <p:cNvGrpSpPr>
            <a:grpSpLocks/>
          </p:cNvGrpSpPr>
          <p:nvPr/>
        </p:nvGrpSpPr>
        <p:grpSpPr bwMode="auto">
          <a:xfrm>
            <a:off x="4499992" y="908720"/>
            <a:ext cx="4608513" cy="2987675"/>
            <a:chOff x="4355977" y="2458063"/>
            <a:chExt cx="4608511" cy="2987161"/>
          </a:xfrm>
        </p:grpSpPr>
        <p:pic>
          <p:nvPicPr>
            <p:cNvPr id="10960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tangolo 22"/>
            <p:cNvSpPr/>
            <p:nvPr/>
          </p:nvSpPr>
          <p:spPr>
            <a:xfrm>
              <a:off x="6876926" y="3069146"/>
              <a:ext cx="287338" cy="36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92275" y="2636912"/>
            <a:ext cx="2735263" cy="164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/>
              <a:t>In 2011 ~</a:t>
            </a:r>
            <a:r>
              <a:rPr lang="de-DE" sz="1600" b="1" dirty="0">
                <a:solidFill>
                  <a:srgbClr val="FF0000"/>
                </a:solidFill>
              </a:rPr>
              <a:t>15.4 mg </a:t>
            </a:r>
            <a:r>
              <a:rPr lang="de-DE" sz="1600" b="1" baseline="30000" dirty="0">
                <a:solidFill>
                  <a:srgbClr val="FF0000"/>
                </a:solidFill>
              </a:rPr>
              <a:t>63</a:t>
            </a:r>
            <a:r>
              <a:rPr lang="de-DE" sz="1600" b="1" dirty="0">
                <a:solidFill>
                  <a:srgbClr val="FF0000"/>
                </a:solidFill>
              </a:rPr>
              <a:t>Cu </a:t>
            </a:r>
            <a:r>
              <a:rPr lang="de-DE" sz="1600" dirty="0"/>
              <a:t>in </a:t>
            </a:r>
            <a:r>
              <a:rPr lang="de-DE" sz="1600" dirty="0" err="1"/>
              <a:t>the</a:t>
            </a:r>
            <a:r>
              <a:rPr lang="de-DE" sz="1600" dirty="0"/>
              <a:t> sample (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baseline="30000" dirty="0"/>
              <a:t>63</a:t>
            </a:r>
            <a:r>
              <a:rPr lang="de-DE" sz="1600" dirty="0"/>
              <a:t>Ni </a:t>
            </a:r>
            <a:r>
              <a:rPr lang="de-DE" sz="1600" dirty="0" err="1"/>
              <a:t>decay</a:t>
            </a:r>
            <a:r>
              <a:rPr lang="de-DE" sz="1600" dirty="0"/>
              <a:t>).  </a:t>
            </a:r>
            <a:endParaRPr lang="de-DE" sz="1600" b="1" dirty="0">
              <a:solidFill>
                <a:srgbClr val="FF0000"/>
              </a:solidFill>
              <a:sym typeface="Wingdings" charset="0"/>
            </a:endParaRPr>
          </a:p>
          <a:p>
            <a:pPr algn="just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de-DE" sz="1600" dirty="0">
                <a:sym typeface="Wingdings" charset="0"/>
              </a:rPr>
              <a:t>After </a:t>
            </a:r>
            <a:r>
              <a:rPr lang="de-DE" sz="1600" b="1" dirty="0" err="1">
                <a:solidFill>
                  <a:srgbClr val="FF0000"/>
                </a:solidFill>
                <a:sym typeface="Wingdings" charset="0"/>
              </a:rPr>
              <a:t>chemical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separation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at</a:t>
            </a:r>
            <a:r>
              <a:rPr lang="de-DE" sz="1600" dirty="0">
                <a:sym typeface="Wingdings" charset="0"/>
              </a:rPr>
              <a:t> PSI, </a:t>
            </a:r>
            <a:r>
              <a:rPr lang="de-DE" sz="1600" b="1" baseline="30000" dirty="0">
                <a:solidFill>
                  <a:srgbClr val="FF0000"/>
                </a:solidFill>
                <a:sym typeface="Wingdings" charset="0"/>
              </a:rPr>
              <a:t>63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Cu</a:t>
            </a:r>
            <a:r>
              <a:rPr lang="de-DE" sz="1600" dirty="0">
                <a:sym typeface="Wingdings" charset="0"/>
              </a:rPr>
              <a:t> </a:t>
            </a:r>
            <a:r>
              <a:rPr lang="de-DE" sz="1600" dirty="0" err="1">
                <a:sym typeface="Wingdings" charset="0"/>
              </a:rPr>
              <a:t>contamination</a:t>
            </a:r>
            <a:r>
              <a:rPr lang="de-DE" sz="1600" dirty="0">
                <a:sym typeface="Wingdings" charset="0"/>
              </a:rPr>
              <a:t> &lt;</a:t>
            </a:r>
            <a:r>
              <a:rPr lang="de-DE" sz="1600" b="1" dirty="0">
                <a:solidFill>
                  <a:srgbClr val="FF0000"/>
                </a:solidFill>
                <a:sym typeface="Wingdings" charset="0"/>
              </a:rPr>
              <a:t>0.01 mg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63</a:t>
            </a:r>
            <a:r>
              <a:rPr lang="en-GB" sz="3200" b="1" dirty="0" smtClean="0"/>
              <a:t>Ni</a:t>
            </a: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520259"/>
            <a:ext cx="7920880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5148556" y="3861048"/>
            <a:ext cx="3887940" cy="31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05">
            <a:off x="4876800" y="5648325"/>
            <a:ext cx="4787900" cy="12858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9">
            <a:hlinkClick r:id="rId7" action="ppaction://hlinksldjump"/>
          </p:cNvPr>
          <p:cNvSpPr/>
          <p:nvPr/>
        </p:nvSpPr>
        <p:spPr>
          <a:xfrm>
            <a:off x="4067944" y="6309320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8"/>
          <p:cNvSpPr/>
          <p:nvPr/>
        </p:nvSpPr>
        <p:spPr>
          <a:xfrm>
            <a:off x="4932040" y="156549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Isotope production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@ILL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Tm: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Er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(n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 (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n-GB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7.5h)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Tm (enrichment 1.8%)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3.6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mg of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(1.9 y) [1.3x10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atoms]</a:t>
            </a:r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3366FF"/>
                </a:solidFill>
                <a:latin typeface="Calibri" panose="020F0502020204030204" pitchFamily="34" charset="0"/>
              </a:rPr>
              <a:t>Chemical separation </a:t>
            </a:r>
            <a:r>
              <a:rPr lang="en-US" sz="2000" b="1" dirty="0" smtClean="0">
                <a:solidFill>
                  <a:srgbClr val="3366FF"/>
                </a:solidFill>
                <a:latin typeface="Calibri" panose="020F0502020204030204" pitchFamily="34" charset="0"/>
              </a:rPr>
              <a:t>and sample preparation @PSI</a:t>
            </a:r>
            <a:endParaRPr lang="en-US" sz="2000" b="1" dirty="0">
              <a:solidFill>
                <a:srgbClr val="3366FF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171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(97.9%)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169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 (2.1%) + 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170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Tm(0.07%) 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572000" y="5552979"/>
            <a:ext cx="4613026" cy="900357"/>
            <a:chOff x="1980204" y="2611593"/>
            <a:chExt cx="7238113" cy="1321364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220071" y="2611593"/>
              <a:ext cx="399824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aseline="30000" dirty="0">
                  <a:solidFill>
                    <a:srgbClr val="000000"/>
                  </a:solidFill>
                  <a:latin typeface="Calibri" pitchFamily="34" charset="0"/>
                </a:rPr>
                <a:t>171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Tm deposit (20 mm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980204" y="3212170"/>
              <a:ext cx="287697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571344" y="3212170"/>
              <a:ext cx="289564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2267901" y="3244788"/>
              <a:ext cx="23034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4"/>
            <p:cNvSpPr/>
            <p:nvPr/>
          </p:nvSpPr>
          <p:spPr>
            <a:xfrm>
              <a:off x="2555598" y="3139945"/>
              <a:ext cx="1728050" cy="722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2882527" y="3058403"/>
              <a:ext cx="1137710" cy="698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20072" y="3166287"/>
              <a:ext cx="3160566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rame 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(50 mm diameter)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Arrow Connector 18"/>
            <p:cNvCxnSpPr>
              <a:stCxn id="16" idx="1"/>
              <a:endCxn id="12" idx="3"/>
            </p:cNvCxnSpPr>
            <p:nvPr/>
          </p:nvCxnSpPr>
          <p:spPr>
            <a:xfrm flipH="1" flipV="1">
              <a:off x="4860908" y="3284395"/>
              <a:ext cx="359164" cy="10773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220072" y="3481263"/>
              <a:ext cx="1784237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Mylar (5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20"/>
            <p:cNvCxnSpPr>
              <a:stCxn id="18" idx="1"/>
            </p:cNvCxnSpPr>
            <p:nvPr/>
          </p:nvCxnSpPr>
          <p:spPr>
            <a:xfrm flipH="1" flipV="1">
              <a:off x="4283649" y="3284395"/>
              <a:ext cx="936423" cy="42271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220072" y="2852935"/>
              <a:ext cx="3243508" cy="45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Aluminum (7 </a:t>
              </a:r>
              <a:r>
                <a:rPr lang="en-US" altLang="en-US" sz="1400" dirty="0">
                  <a:solidFill>
                    <a:srgbClr val="000000"/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m) backing</a:t>
              </a:r>
              <a:endParaRPr lang="es-ES_tradnl" alt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2"/>
            <p:cNvCxnSpPr>
              <a:stCxn id="20" idx="1"/>
              <a:endCxn id="14" idx="3"/>
            </p:cNvCxnSpPr>
            <p:nvPr/>
          </p:nvCxnSpPr>
          <p:spPr>
            <a:xfrm flipH="1">
              <a:off x="4283648" y="3078783"/>
              <a:ext cx="936424" cy="97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4"/>
            <p:cNvCxnSpPr>
              <a:stCxn id="22" idx="1"/>
              <a:endCxn id="15" idx="3"/>
            </p:cNvCxnSpPr>
            <p:nvPr/>
          </p:nvCxnSpPr>
          <p:spPr>
            <a:xfrm flipH="1">
              <a:off x="4020236" y="2837441"/>
              <a:ext cx="1199835" cy="255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-108520" y="1311152"/>
            <a:ext cx="5400600" cy="4577717"/>
            <a:chOff x="1074606" y="1092175"/>
            <a:chExt cx="7199921" cy="4578428"/>
          </a:xfrm>
        </p:grpSpPr>
        <p:sp>
          <p:nvSpPr>
            <p:cNvPr id="84" name="Rectangle 63"/>
            <p:cNvSpPr/>
            <p:nvPr/>
          </p:nvSpPr>
          <p:spPr>
            <a:xfrm>
              <a:off x="1829526" y="1524000"/>
              <a:ext cx="6019075" cy="358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>
              <a:off x="1829526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5"/>
            <p:cNvCxnSpPr/>
            <p:nvPr/>
          </p:nvCxnSpPr>
          <p:spPr>
            <a:xfrm>
              <a:off x="259143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6"/>
            <p:cNvCxnSpPr/>
            <p:nvPr/>
          </p:nvCxnSpPr>
          <p:spPr>
            <a:xfrm>
              <a:off x="3353342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7"/>
            <p:cNvCxnSpPr/>
            <p:nvPr/>
          </p:nvCxnSpPr>
          <p:spPr>
            <a:xfrm>
              <a:off x="4115251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8"/>
            <p:cNvCxnSpPr/>
            <p:nvPr/>
          </p:nvCxnSpPr>
          <p:spPr>
            <a:xfrm>
              <a:off x="4877159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9"/>
            <p:cNvCxnSpPr/>
            <p:nvPr/>
          </p:nvCxnSpPr>
          <p:spPr>
            <a:xfrm>
              <a:off x="5639067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0"/>
            <p:cNvCxnSpPr/>
            <p:nvPr/>
          </p:nvCxnSpPr>
          <p:spPr>
            <a:xfrm>
              <a:off x="6400975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1"/>
            <p:cNvCxnSpPr/>
            <p:nvPr/>
          </p:nvCxnSpPr>
          <p:spPr>
            <a:xfrm>
              <a:off x="716288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 rot="16200000">
              <a:off x="2242066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1975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TextBox 73"/>
            <p:cNvSpPr txBox="1">
              <a:spLocks noChangeArrowheads="1"/>
            </p:cNvSpPr>
            <p:nvPr/>
          </p:nvSpPr>
          <p:spPr bwMode="auto">
            <a:xfrm rot="16200000">
              <a:off x="3015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 rot="16200000">
              <a:off x="3777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1985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6" name="TextBox 75"/>
            <p:cNvSpPr txBox="1">
              <a:spLocks noChangeArrowheads="1"/>
            </p:cNvSpPr>
            <p:nvPr/>
          </p:nvSpPr>
          <p:spPr bwMode="auto">
            <a:xfrm rot="16200000">
              <a:off x="4539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76"/>
            <p:cNvSpPr txBox="1">
              <a:spLocks noChangeArrowheads="1"/>
            </p:cNvSpPr>
            <p:nvPr/>
          </p:nvSpPr>
          <p:spPr bwMode="auto">
            <a:xfrm rot="16200000">
              <a:off x="5301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1995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8" name="TextBox 77"/>
            <p:cNvSpPr txBox="1">
              <a:spLocks noChangeArrowheads="1"/>
            </p:cNvSpPr>
            <p:nvPr/>
          </p:nvSpPr>
          <p:spPr bwMode="auto">
            <a:xfrm rot="16200000">
              <a:off x="6063734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Box 78"/>
            <p:cNvSpPr txBox="1">
              <a:spLocks noChangeArrowheads="1"/>
            </p:cNvSpPr>
            <p:nvPr/>
          </p:nvSpPr>
          <p:spPr bwMode="auto">
            <a:xfrm rot="16200000">
              <a:off x="6825733" y="5084443"/>
              <a:ext cx="762000" cy="41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2005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Connector 79"/>
            <p:cNvCxnSpPr/>
            <p:nvPr/>
          </p:nvCxnSpPr>
          <p:spPr>
            <a:xfrm>
              <a:off x="1829526" y="5105956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0"/>
            <p:cNvCxnSpPr/>
            <p:nvPr/>
          </p:nvCxnSpPr>
          <p:spPr>
            <a:xfrm>
              <a:off x="1829526" y="4648685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1"/>
            <p:cNvCxnSpPr/>
            <p:nvPr/>
          </p:nvCxnSpPr>
          <p:spPr>
            <a:xfrm>
              <a:off x="1829526" y="4191414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2"/>
            <p:cNvCxnSpPr/>
            <p:nvPr/>
          </p:nvCxnSpPr>
          <p:spPr>
            <a:xfrm>
              <a:off x="1829526" y="3734143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3"/>
            <p:cNvCxnSpPr/>
            <p:nvPr/>
          </p:nvCxnSpPr>
          <p:spPr>
            <a:xfrm>
              <a:off x="1829526" y="3276872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4"/>
            <p:cNvCxnSpPr/>
            <p:nvPr/>
          </p:nvCxnSpPr>
          <p:spPr>
            <a:xfrm>
              <a:off x="1829526" y="2819601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5"/>
            <p:cNvCxnSpPr/>
            <p:nvPr/>
          </p:nvCxnSpPr>
          <p:spPr>
            <a:xfrm>
              <a:off x="1829526" y="2362330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6"/>
            <p:cNvCxnSpPr/>
            <p:nvPr/>
          </p:nvCxnSpPr>
          <p:spPr>
            <a:xfrm>
              <a:off x="1829526" y="1905059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87"/>
            <p:cNvSpPr txBox="1">
              <a:spLocks noChangeArrowheads="1"/>
            </p:cNvSpPr>
            <p:nvPr/>
          </p:nvSpPr>
          <p:spPr bwMode="auto">
            <a:xfrm>
              <a:off x="1170605" y="4486481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200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88"/>
            <p:cNvSpPr txBox="1">
              <a:spLocks noChangeArrowheads="1"/>
            </p:cNvSpPr>
            <p:nvPr/>
          </p:nvSpPr>
          <p:spPr bwMode="auto">
            <a:xfrm>
              <a:off x="1170605" y="401955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89"/>
            <p:cNvSpPr txBox="1">
              <a:spLocks noChangeArrowheads="1"/>
            </p:cNvSpPr>
            <p:nvPr/>
          </p:nvSpPr>
          <p:spPr bwMode="auto">
            <a:xfrm>
              <a:off x="1170605" y="358225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600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90"/>
            <p:cNvSpPr txBox="1">
              <a:spLocks noChangeArrowheads="1"/>
            </p:cNvSpPr>
            <p:nvPr/>
          </p:nvSpPr>
          <p:spPr bwMode="auto">
            <a:xfrm>
              <a:off x="1170605" y="313833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800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TextBox 91"/>
            <p:cNvSpPr txBox="1">
              <a:spLocks noChangeArrowheads="1"/>
            </p:cNvSpPr>
            <p:nvPr/>
          </p:nvSpPr>
          <p:spPr bwMode="auto">
            <a:xfrm>
              <a:off x="1074606" y="2656829"/>
              <a:ext cx="83337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1000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TextBox 92"/>
            <p:cNvSpPr txBox="1">
              <a:spLocks noChangeArrowheads="1"/>
            </p:cNvSpPr>
            <p:nvPr/>
          </p:nvSpPr>
          <p:spPr bwMode="auto">
            <a:xfrm>
              <a:off x="1074606" y="2210652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1200</a:t>
              </a:r>
              <a:endParaRPr lang="en-GB" alt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Box 93"/>
            <p:cNvSpPr txBox="1">
              <a:spLocks noChangeArrowheads="1"/>
            </p:cNvSpPr>
            <p:nvPr/>
          </p:nvSpPr>
          <p:spPr bwMode="auto">
            <a:xfrm>
              <a:off x="1074606" y="1752600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</a:rPr>
                <a:t>1400</a:t>
              </a:r>
              <a:endParaRPr lang="en-GB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Oval 96"/>
            <p:cNvSpPr/>
            <p:nvPr/>
          </p:nvSpPr>
          <p:spPr>
            <a:xfrm>
              <a:off x="6324785" y="410250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97"/>
            <p:cNvSpPr/>
            <p:nvPr/>
          </p:nvSpPr>
          <p:spPr>
            <a:xfrm>
              <a:off x="6553357" y="4331136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98"/>
            <p:cNvSpPr/>
            <p:nvPr/>
          </p:nvSpPr>
          <p:spPr>
            <a:xfrm>
              <a:off x="7086693" y="445498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0" name="Straight Connector 99"/>
            <p:cNvCxnSpPr/>
            <p:nvPr/>
          </p:nvCxnSpPr>
          <p:spPr>
            <a:xfrm flipV="1">
              <a:off x="1848574" y="3996122"/>
              <a:ext cx="5980980" cy="23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00"/>
            <p:cNvSpPr txBox="1">
              <a:spLocks noChangeArrowheads="1"/>
            </p:cNvSpPr>
            <p:nvPr/>
          </p:nvSpPr>
          <p:spPr bwMode="auto">
            <a:xfrm>
              <a:off x="2127766" y="3200400"/>
              <a:ext cx="958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637 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2" name="TextBox 101"/>
            <p:cNvSpPr txBox="1">
              <a:spLocks noChangeArrowheads="1"/>
            </p:cNvSpPr>
            <p:nvPr/>
          </p:nvSpPr>
          <p:spPr bwMode="auto">
            <a:xfrm>
              <a:off x="2773156" y="1771650"/>
              <a:ext cx="1200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1332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3" name="TextBox 102"/>
            <p:cNvSpPr txBox="1">
              <a:spLocks noChangeArrowheads="1"/>
            </p:cNvSpPr>
            <p:nvPr/>
          </p:nvSpPr>
          <p:spPr bwMode="auto">
            <a:xfrm>
              <a:off x="5586557" y="4012168"/>
              <a:ext cx="967143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399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4" name="TextBox 103"/>
            <p:cNvSpPr txBox="1">
              <a:spLocks noChangeArrowheads="1"/>
            </p:cNvSpPr>
            <p:nvPr/>
          </p:nvSpPr>
          <p:spPr bwMode="auto">
            <a:xfrm>
              <a:off x="5970554" y="4410075"/>
              <a:ext cx="942456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309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5" name="TextBox 104"/>
            <p:cNvSpPr txBox="1">
              <a:spLocks noChangeArrowheads="1"/>
            </p:cNvSpPr>
            <p:nvPr/>
          </p:nvSpPr>
          <p:spPr bwMode="auto">
            <a:xfrm>
              <a:off x="7204731" y="4362659"/>
              <a:ext cx="877798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3366CC"/>
                  </a:solidFill>
                </a:rPr>
                <a:t>243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6" name="TextBox 105"/>
            <p:cNvSpPr txBox="1">
              <a:spLocks noChangeArrowheads="1"/>
            </p:cNvSpPr>
            <p:nvPr/>
          </p:nvSpPr>
          <p:spPr bwMode="auto">
            <a:xfrm>
              <a:off x="3581399" y="3669268"/>
              <a:ext cx="2485151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3366CC"/>
                  </a:solidFill>
                </a:rPr>
                <a:t>KADoNiS</a:t>
              </a:r>
              <a:r>
                <a:rPr lang="en-US" altLang="en-US" dirty="0">
                  <a:solidFill>
                    <a:srgbClr val="3366CC"/>
                  </a:solidFill>
                </a:rPr>
                <a:t> = 486</a:t>
              </a:r>
              <a:endParaRPr lang="en-GB" altLang="en-US" dirty="0">
                <a:solidFill>
                  <a:srgbClr val="3366CC"/>
                </a:solidFill>
              </a:endParaRPr>
            </a:p>
          </p:txBody>
        </p:sp>
        <p:sp>
          <p:nvSpPr>
            <p:cNvPr id="127" name="TextBox 106"/>
            <p:cNvSpPr txBox="1">
              <a:spLocks noChangeArrowheads="1"/>
            </p:cNvSpPr>
            <p:nvPr/>
          </p:nvSpPr>
          <p:spPr bwMode="auto">
            <a:xfrm>
              <a:off x="4277084" y="1092175"/>
              <a:ext cx="3709446" cy="4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MACS @30 </a:t>
              </a:r>
              <a:r>
                <a:rPr lang="en-US" altLang="en-US" sz="2400" dirty="0" err="1">
                  <a:latin typeface="+mn-lt"/>
                </a:rPr>
                <a:t>keV</a:t>
              </a:r>
              <a:r>
                <a:rPr lang="en-US" altLang="en-US" sz="2400" dirty="0">
                  <a:latin typeface="+mn-lt"/>
                </a:rPr>
                <a:t> (</a:t>
              </a:r>
              <a:r>
                <a:rPr lang="en-US" altLang="en-US" sz="2400" dirty="0" err="1">
                  <a:latin typeface="+mn-lt"/>
                </a:rPr>
                <a:t>mb</a:t>
              </a:r>
              <a:r>
                <a:rPr lang="en-US" altLang="en-US" sz="2400" dirty="0">
                  <a:latin typeface="+mn-lt"/>
                </a:rPr>
                <a:t>)</a:t>
              </a:r>
              <a:endParaRPr lang="en-GB" altLang="en-US" sz="2400" dirty="0">
                <a:latin typeface="+mn-lt"/>
              </a:endParaRPr>
            </a:p>
          </p:txBody>
        </p:sp>
        <p:sp>
          <p:nvSpPr>
            <p:cNvPr id="128" name="TextBox 107"/>
            <p:cNvSpPr txBox="1">
              <a:spLocks noChangeArrowheads="1"/>
            </p:cNvSpPr>
            <p:nvPr/>
          </p:nvSpPr>
          <p:spPr bwMode="auto">
            <a:xfrm>
              <a:off x="7372112" y="5135122"/>
              <a:ext cx="902415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YEAR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2" name="Oval 97"/>
          <p:cNvSpPr/>
          <p:nvPr/>
        </p:nvSpPr>
        <p:spPr bwMode="auto">
          <a:xfrm>
            <a:off x="1577884" y="230424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Oval 97"/>
          <p:cNvSpPr/>
          <p:nvPr/>
        </p:nvSpPr>
        <p:spPr bwMode="auto">
          <a:xfrm>
            <a:off x="991144" y="3716489"/>
            <a:ext cx="1143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84887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290" r="3881" b="3334"/>
          <a:stretch/>
        </p:blipFill>
        <p:spPr>
          <a:xfrm>
            <a:off x="395536" y="1484086"/>
            <a:ext cx="6272296" cy="499914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0" name="Text Box 974"/>
          <p:cNvSpPr txBox="1">
            <a:spLocks noChangeArrowheads="1"/>
          </p:cNvSpPr>
          <p:nvPr/>
        </p:nvSpPr>
        <p:spPr bwMode="auto">
          <a:xfrm>
            <a:off x="6444208" y="3573016"/>
            <a:ext cx="2627784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latin typeface="Calibri" panose="020F0502020204030204" pitchFamily="34" charset="0"/>
                <a:cs typeface="Arial" charset="0"/>
              </a:rPr>
              <a:t>F</a:t>
            </a:r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irst </a:t>
            </a:r>
          </a:p>
          <a:p>
            <a:pPr algn="just" eaLnBrk="1" hangingPunct="1"/>
            <a:r>
              <a:rPr lang="en-US" sz="3200" b="1" dirty="0" smtClean="0">
                <a:latin typeface="Calibri" panose="020F0502020204030204" pitchFamily="34" charset="0"/>
                <a:cs typeface="Arial" charset="0"/>
              </a:rPr>
              <a:t>experimental measurement</a:t>
            </a:r>
            <a:endParaRPr lang="en-US" sz="3200" b="1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>
                <a:solidFill>
                  <a:srgbClr val="000000"/>
                </a:solidFill>
              </a:rPr>
              <a:t>171</a:t>
            </a:r>
            <a:r>
              <a:rPr lang="en-GB" sz="3200" b="1" dirty="0">
                <a:solidFill>
                  <a:srgbClr val="000000"/>
                </a:solidFill>
              </a:rPr>
              <a:t>Tm(n,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460432" y="6093296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748883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7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7" y="948187"/>
            <a:ext cx="7325947" cy="51995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30562" y="4313206"/>
            <a:ext cx="3986187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neutron capture cross </a:t>
            </a:r>
            <a:r>
              <a:rPr lang="en-US" dirty="0" smtClean="0"/>
              <a:t>section on Ge</a:t>
            </a:r>
          </a:p>
          <a:p>
            <a:r>
              <a:rPr lang="en-US" dirty="0" smtClean="0"/>
              <a:t>affects </a:t>
            </a:r>
            <a:r>
              <a:rPr lang="en-US" dirty="0"/>
              <a:t>the abundances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number of heavier isotopes</a:t>
            </a:r>
          </a:p>
          <a:p>
            <a:r>
              <a:rPr lang="en-US" dirty="0"/>
              <a:t>up to a mass number of A = 90.</a:t>
            </a:r>
            <a:endParaRPr lang="it-IT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dirty="0" err="1" smtClean="0">
                <a:solidFill>
                  <a:srgbClr val="000000"/>
                </a:solidFill>
              </a:rPr>
              <a:t>Ge</a:t>
            </a:r>
            <a:r>
              <a:rPr lang="en-GB" sz="3200" b="1" dirty="0" smtClean="0">
                <a:solidFill>
                  <a:srgbClr val="000000"/>
                </a:solidFill>
              </a:rPr>
              <a:t>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770485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41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7632848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4644008" cy="304323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73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56992"/>
            <a:ext cx="4687574" cy="3068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417722"/>
            <a:ext cx="4392488" cy="2963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644008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3573016"/>
            <a:ext cx="677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8028384" y="359450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ENDF/B-VII</a:t>
            </a:r>
          </a:p>
          <a:p>
            <a:r>
              <a:rPr lang="en-US" sz="800" dirty="0" err="1" smtClean="0"/>
              <a:t>n_TOF</a:t>
            </a:r>
            <a:endParaRPr lang="en-US" sz="800" dirty="0"/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92389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6024" y="6356350"/>
            <a:ext cx="8604448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" y="715516"/>
            <a:ext cx="4698701" cy="29295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/>
              <a:t>The experimental results: </a:t>
            </a:r>
            <a:r>
              <a:rPr lang="en-GB" sz="3200" b="1" baseline="30000" dirty="0" smtClean="0"/>
              <a:t>70</a:t>
            </a:r>
            <a:r>
              <a:rPr lang="en-GB" sz="3200" b="1" dirty="0" smtClean="0">
                <a:solidFill>
                  <a:srgbClr val="000000"/>
                </a:solidFill>
              </a:rPr>
              <a:t>Ge(</a:t>
            </a:r>
            <a:r>
              <a:rPr lang="en-GB" sz="3200" b="1" dirty="0">
                <a:solidFill>
                  <a:srgbClr val="000000"/>
                </a:solidFill>
              </a:rPr>
              <a:t>n, </a:t>
            </a:r>
            <a:r>
              <a:rPr lang="el-GR" sz="3200" b="1" dirty="0">
                <a:solidFill>
                  <a:srgbClr val="000000"/>
                </a:solidFill>
              </a:rPr>
              <a:t>γ</a:t>
            </a:r>
            <a:r>
              <a:rPr lang="en-GB" sz="3200" b="1" dirty="0" smtClean="0">
                <a:solidFill>
                  <a:srgbClr val="000000"/>
                </a:solidFill>
              </a:rPr>
              <a:t>)</a:t>
            </a:r>
            <a:endParaRPr lang="en-GB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0108" cy="3024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4784"/>
            <a:ext cx="4572000" cy="1028700"/>
          </a:xfrm>
          <a:prstGeom prst="rect">
            <a:avLst/>
          </a:prstGeom>
        </p:spPr>
      </p:pic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98167" y="854352"/>
            <a:ext cx="584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</a:t>
            </a:r>
            <a:r>
              <a:rPr lang="en-US" sz="1100" dirty="0" smtClean="0"/>
              <a:t>ounts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750272" y="836712"/>
            <a:ext cx="82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ENDF/B-VII</a:t>
            </a:r>
          </a:p>
          <a:p>
            <a:r>
              <a:rPr lang="en-US" sz="1100" dirty="0" err="1">
                <a:solidFill>
                  <a:srgbClr val="0000CC"/>
                </a:solidFill>
              </a:rPr>
              <a:t>n</a:t>
            </a:r>
            <a:r>
              <a:rPr lang="en-US" sz="1100" dirty="0" err="1" smtClean="0">
                <a:solidFill>
                  <a:srgbClr val="0000CC"/>
                </a:solidFill>
              </a:rPr>
              <a:t>_TOF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0" name="CasellaDiTesto 8"/>
          <p:cNvSpPr txBox="1"/>
          <p:nvPr/>
        </p:nvSpPr>
        <p:spPr>
          <a:xfrm rot="20492644">
            <a:off x="-338448" y="4754881"/>
            <a:ext cx="753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3263" y="190500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it-IT" sz="2400" dirty="0"/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 cross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sections relevant for Nuclear Astrophysics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Measurements of neutron cross sections relevant for Nuclear Waste Transmutation and related Nuclear Technologies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(ADS)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Neutrons as probes for fundamental Nuclear Physics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20891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0126" y="548680"/>
            <a:ext cx="7104282" cy="9836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en-US" sz="3200" dirty="0" err="1" smtClean="0"/>
              <a:t>n_TOF</a:t>
            </a:r>
            <a:r>
              <a:rPr lang="en-US" sz="3200" dirty="0" smtClean="0"/>
              <a:t> Scientific Motivations</a:t>
            </a:r>
            <a:endParaRPr 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1497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73" y="920567"/>
            <a:ext cx="5950715" cy="55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5434479"/>
            <a:ext cx="8310581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Observation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the cosmic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ray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emitter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is proof that nucleosynthesis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ongoing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our galaxy.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 neutron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destruction reactions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p) and </a:t>
            </a:r>
            <a:r>
              <a:rPr lang="en-US" sz="12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l-GR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are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main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uncertainties to predict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galactic </a:t>
            </a:r>
            <a:r>
              <a:rPr lang="en-US" sz="12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abundance. </a:t>
            </a:r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2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only few experimental data on </a:t>
            </a:r>
            <a:r>
              <a:rPr lang="en-US" sz="1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these reactions </a:t>
            </a:r>
            <a:r>
              <a:rPr lang="en-US" sz="1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they exhibit severe discrepancies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it-IT" sz="1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520259"/>
            <a:ext cx="842493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920880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708920"/>
            <a:ext cx="3065388" cy="310820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26</a:t>
            </a:r>
            <a:r>
              <a:rPr lang="en-GB" sz="3200" b="1" dirty="0">
                <a:solidFill>
                  <a:srgbClr val="000000"/>
                </a:solidFill>
              </a:rPr>
              <a:t>Al(n,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143" y="2339588"/>
            <a:ext cx="91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p and 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FF6600"/>
                </a:solidFill>
              </a:rPr>
              <a:t> will be detected by double sided silicon strip detectors arranged as E –</a:t>
            </a:r>
            <a:r>
              <a:rPr lang="en-US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E telescope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28800"/>
            <a:ext cx="63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sample was produced by IRMM in collaboration with LANCSE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923764"/>
            <a:ext cx="537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The neutron </a:t>
            </a:r>
            <a:r>
              <a:rPr lang="en-US" dirty="0" err="1" smtClean="0">
                <a:solidFill>
                  <a:srgbClr val="FF6600"/>
                </a:solidFill>
              </a:rPr>
              <a:t>fluence</a:t>
            </a:r>
            <a:r>
              <a:rPr lang="en-US" dirty="0" smtClean="0">
                <a:solidFill>
                  <a:srgbClr val="FF6600"/>
                </a:solidFill>
              </a:rPr>
              <a:t> will be monitored by a </a:t>
            </a:r>
            <a:r>
              <a:rPr lang="en-US" baseline="30000" dirty="0" smtClean="0">
                <a:solidFill>
                  <a:srgbClr val="FF6600"/>
                </a:solidFill>
              </a:rPr>
              <a:t>10</a:t>
            </a:r>
            <a:r>
              <a:rPr lang="en-US" dirty="0" smtClean="0">
                <a:solidFill>
                  <a:srgbClr val="FF6600"/>
                </a:solidFill>
              </a:rPr>
              <a:t>B sample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ight Arrow 7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7"/>
          <p:cNvSpPr txBox="1">
            <a:spLocks noChangeArrowheads="1"/>
          </p:cNvSpPr>
          <p:nvPr/>
        </p:nvSpPr>
        <p:spPr bwMode="auto">
          <a:xfrm>
            <a:off x="985423" y="1510686"/>
            <a:ext cx="3249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latin typeface="+mn-lt"/>
                <a:cs typeface="Times New Roman" panose="02020603050405020304" pitchFamily="18" charset="0"/>
              </a:rPr>
              <a:t>BBN 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successfully predicts the abundances of primordial  elements such as </a:t>
            </a:r>
            <a:r>
              <a:rPr lang="en-US" altLang="it-IT" sz="1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it-IT" sz="1800" dirty="0">
                <a:latin typeface="+mn-lt"/>
                <a:cs typeface="Times New Roman" panose="02020603050405020304" pitchFamily="18" charset="0"/>
              </a:rPr>
              <a:t>He, D and </a:t>
            </a:r>
            <a:r>
              <a:rPr lang="en-US" altLang="it-IT" sz="1800" baseline="30000" dirty="0" smtClean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it-IT" sz="1800" dirty="0" smtClean="0">
                <a:latin typeface="+mn-lt"/>
                <a:cs typeface="Times New Roman" panose="02020603050405020304" pitchFamily="18" charset="0"/>
              </a:rPr>
              <a:t>He</a:t>
            </a:r>
            <a:endParaRPr lang="en-US" altLang="it-IT" sz="18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19" y="1282085"/>
            <a:ext cx="360045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7750404" y="1317011"/>
            <a:ext cx="3167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/>
              <a:t>*</a:t>
            </a:r>
          </a:p>
        </p:txBody>
      </p:sp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1005396" y="2731179"/>
            <a:ext cx="3535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serious discrepancy  (factor  2-4)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between the predicted abundance of  </a:t>
            </a:r>
            <a:r>
              <a:rPr lang="en-US" altLang="it-IT" sz="1800" b="1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8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Li </a:t>
            </a:r>
            <a:r>
              <a:rPr lang="en-US" altLang="it-IT" sz="18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and the value inferred by </a:t>
            </a:r>
            <a:r>
              <a:rPr lang="en-US" altLang="it-IT" sz="18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endParaRPr lang="en-US" altLang="it-IT" sz="18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265819" y="5396885"/>
            <a:ext cx="1143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7" name="Gruppo 18"/>
          <p:cNvGrpSpPr>
            <a:grpSpLocks/>
          </p:cNvGrpSpPr>
          <p:nvPr/>
        </p:nvGrpSpPr>
        <p:grpSpPr bwMode="auto">
          <a:xfrm>
            <a:off x="983407" y="4101486"/>
            <a:ext cx="3326783" cy="1951911"/>
            <a:chOff x="-168510" y="3276600"/>
            <a:chExt cx="4435710" cy="1951911"/>
          </a:xfrm>
        </p:grpSpPr>
        <p:sp>
          <p:nvSpPr>
            <p:cNvPr id="8" name="Freccia in giù 7"/>
            <p:cNvSpPr/>
            <p:nvPr/>
          </p:nvSpPr>
          <p:spPr>
            <a:xfrm>
              <a:off x="1686468" y="3276600"/>
              <a:ext cx="457200" cy="990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CasellaDiTesto 17"/>
            <p:cNvSpPr txBox="1">
              <a:spLocks noChangeArrowheads="1"/>
            </p:cNvSpPr>
            <p:nvPr/>
          </p:nvSpPr>
          <p:spPr bwMode="auto">
            <a:xfrm>
              <a:off x="-168510" y="4397514"/>
              <a:ext cx="4435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t-IT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Cosmological  Lithium  Problem </a:t>
              </a:r>
              <a:endParaRPr lang="en-US" altLang="it-IT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e 9"/>
          <p:cNvSpPr>
            <a:spLocks noChangeAspect="1"/>
          </p:cNvSpPr>
          <p:nvPr/>
        </p:nvSpPr>
        <p:spPr bwMode="auto">
          <a:xfrm flipV="1">
            <a:off x="7300125" y="2054252"/>
            <a:ext cx="50006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>
            <a:spLocks/>
          </p:cNvSpPr>
          <p:nvPr/>
        </p:nvSpPr>
        <p:spPr bwMode="auto">
          <a:xfrm>
            <a:off x="7286059" y="3918277"/>
            <a:ext cx="75009" cy="98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 bwMode="auto">
          <a:xfrm>
            <a:off x="7260573" y="4112596"/>
            <a:ext cx="126206" cy="1666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7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53" y="3068960"/>
            <a:ext cx="4017749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57150" y="692696"/>
            <a:ext cx="908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1600" b="1" baseline="300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b="1" dirty="0"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1600" baseline="-25000" dirty="0"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1600" dirty="0"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16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1738" y="1340768"/>
            <a:ext cx="6457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baseline="300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Be is destroyed via (</a:t>
            </a:r>
            <a:r>
              <a:rPr lang="en-US" altLang="it-IT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it-IT" sz="1600" dirty="0" err="1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,p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1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14300" y="2276872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160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6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1600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16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5207489" y="1601902"/>
            <a:ext cx="813816" cy="651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" y="2996952"/>
            <a:ext cx="40005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67744" y="4005064"/>
            <a:ext cx="1588264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4279" y="5772894"/>
            <a:ext cx="1886033" cy="58477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28957" y="4954429"/>
            <a:ext cx="1143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4932040" y="2492896"/>
            <a:ext cx="4176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Only one </a:t>
            </a:r>
            <a:r>
              <a:rPr lang="en-US" altLang="it-IT" sz="2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direct measurement </a:t>
            </a:r>
            <a:endParaRPr lang="en-US" altLang="it-IT" sz="2000" dirty="0" smtClean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P. </a:t>
            </a:r>
            <a:r>
              <a:rPr lang="en-US" altLang="it-IT" sz="2000" dirty="0" err="1">
                <a:latin typeface="+mn-lt"/>
                <a:cs typeface="Times New Roman" panose="02020603050405020304" pitchFamily="18" charset="0"/>
              </a:rPr>
              <a:t>Bassi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 et al., 1963, </a:t>
            </a:r>
            <a:r>
              <a:rPr lang="en-US" altLang="it-IT" sz="2000" b="1" dirty="0">
                <a:latin typeface="+mn-lt"/>
                <a:cs typeface="Times New Roman" panose="02020603050405020304" pitchFamily="18" charset="0"/>
              </a:rPr>
              <a:t>@ </a:t>
            </a:r>
            <a:r>
              <a:rPr lang="en-US" altLang="it-IT" sz="2000" b="1" u="sng" dirty="0">
                <a:latin typeface="+mn-lt"/>
                <a:cs typeface="Times New Roman" panose="02020603050405020304" pitchFamily="18" charset="0"/>
              </a:rPr>
              <a:t>0.025 eV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it-IT" sz="20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592267"/>
            <a:ext cx="784887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6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5164609" y="2303441"/>
            <a:ext cx="1389063" cy="664369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5277720" y="2424884"/>
            <a:ext cx="1136650" cy="531019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5025704" y="2380434"/>
            <a:ext cx="1390650" cy="664369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4988794" y="2779293"/>
            <a:ext cx="85725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3869456" y="2931694"/>
            <a:ext cx="1494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 err="1"/>
              <a:t>neutrons</a:t>
            </a:r>
            <a:endParaRPr lang="it-IT" alt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2371306"/>
            <a:ext cx="124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246094" y="2980906"/>
            <a:ext cx="1062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6246094" y="2417344"/>
            <a:ext cx="12782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531094" y="1102894"/>
            <a:ext cx="7065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Sandwich of silicon  detectors 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it-IT" sz="2000" b="1" u="sng" dirty="0">
                <a:solidFill>
                  <a:srgbClr val="FF0000"/>
                </a:solidFill>
                <a:latin typeface="+mn-lt"/>
              </a:rPr>
              <a:t>directly inserted in the </a:t>
            </a:r>
            <a:r>
              <a:rPr lang="en-US" altLang="it-IT" sz="2000" b="1" u="sng" dirty="0" smtClean="0">
                <a:solidFill>
                  <a:srgbClr val="FF0000"/>
                </a:solidFill>
                <a:latin typeface="+mn-lt"/>
              </a:rPr>
              <a:t>beam</a:t>
            </a:r>
            <a:endParaRPr lang="en-US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endParaRPr lang="it-IT" altLang="it-IT" sz="2000" b="1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Detection of both alpha particles  (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it-IT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0000"/>
                </a:solidFill>
                <a:latin typeface="+mn-lt"/>
              </a:rPr>
              <a:t>9 </a:t>
            </a: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188444" y="2398293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3"/>
          <p:cNvSpPr txBox="1">
            <a:spLocks noChangeArrowheads="1"/>
          </p:cNvSpPr>
          <p:nvPr/>
        </p:nvSpPr>
        <p:spPr bwMode="auto">
          <a:xfrm>
            <a:off x="611560" y="2996952"/>
            <a:ext cx="3257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0000"/>
                </a:solidFill>
              </a:rPr>
              <a:t>Coincidence technique</a:t>
            </a:r>
            <a:r>
              <a:rPr lang="en-US" altLang="it-IT" sz="20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eaLnBrk="1" hangingPunct="1"/>
            <a:r>
              <a:rPr lang="en-US" altLang="it-IT" sz="2000" b="1" dirty="0">
                <a:solidFill>
                  <a:srgbClr val="0000FF"/>
                </a:solidFill>
              </a:rPr>
              <a:t>Strong rejection of background </a:t>
            </a:r>
          </a:p>
        </p:txBody>
      </p: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179512" y="4125267"/>
            <a:ext cx="6912768" cy="20005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Sample:</a:t>
            </a:r>
          </a:p>
          <a:p>
            <a:pPr eaLnBrk="1" hangingPunct="1"/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1-10 </a:t>
            </a:r>
            <a:r>
              <a:rPr lang="it-IT" altLang="it-IT" sz="2000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>
                <a:solidFill>
                  <a:srgbClr val="000000"/>
                </a:solidFill>
              </a:rPr>
              <a:t>g of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 from water </a:t>
            </a:r>
            <a:r>
              <a:rPr lang="it-IT" altLang="it-IT" sz="2000" dirty="0" err="1">
                <a:solidFill>
                  <a:srgbClr val="000000"/>
                </a:solidFill>
              </a:rPr>
              <a:t>cooling</a:t>
            </a:r>
            <a:r>
              <a:rPr lang="it-IT" altLang="it-IT" sz="2000" dirty="0">
                <a:solidFill>
                  <a:srgbClr val="000000"/>
                </a:solidFill>
              </a:rPr>
              <a:t> of SINQ </a:t>
            </a:r>
            <a:r>
              <a:rPr lang="it-IT" altLang="it-IT" sz="2000" dirty="0" err="1">
                <a:solidFill>
                  <a:srgbClr val="000000"/>
                </a:solidFill>
              </a:rPr>
              <a:t>spallation</a:t>
            </a:r>
            <a:r>
              <a:rPr lang="it-IT" altLang="it-IT" sz="2000" dirty="0">
                <a:solidFill>
                  <a:srgbClr val="000000"/>
                </a:solidFill>
              </a:rPr>
              <a:t> target.</a:t>
            </a:r>
          </a:p>
          <a:p>
            <a:pPr eaLnBrk="1" hangingPunct="1"/>
            <a:r>
              <a:rPr lang="it-IT" altLang="it-IT" sz="2000" dirty="0" smtClean="0">
                <a:solidFill>
                  <a:srgbClr val="000000"/>
                </a:solidFill>
              </a:rPr>
              <a:t> (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activity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>
                <a:solidFill>
                  <a:srgbClr val="000000"/>
                </a:solidFill>
              </a:rPr>
              <a:t>of 478 </a:t>
            </a:r>
            <a:r>
              <a:rPr lang="it-IT" altLang="it-IT" sz="2000" dirty="0" err="1">
                <a:solidFill>
                  <a:srgbClr val="000000"/>
                </a:solidFill>
              </a:rPr>
              <a:t>keV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</a:rPr>
              <a:t>-</a:t>
            </a:r>
            <a:r>
              <a:rPr lang="it-IT" altLang="it-IT" sz="2000" dirty="0" err="1">
                <a:solidFill>
                  <a:srgbClr val="000000"/>
                </a:solidFill>
              </a:rPr>
              <a:t>rays</a:t>
            </a:r>
            <a:r>
              <a:rPr lang="it-IT" altLang="it-IT" dirty="0">
                <a:solidFill>
                  <a:srgbClr val="000000"/>
                </a:solidFill>
              </a:rPr>
              <a:t>   </a:t>
            </a:r>
            <a:r>
              <a:rPr lang="it-IT" altLang="it-IT" sz="2000" dirty="0">
                <a:solidFill>
                  <a:srgbClr val="000000"/>
                </a:solidFill>
              </a:rPr>
              <a:t> 1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GBq</a:t>
            </a:r>
            <a:r>
              <a:rPr lang="it-IT" altLang="it-IT" sz="2000" dirty="0" smtClean="0">
                <a:solidFill>
                  <a:srgbClr val="000000"/>
                </a:solidFill>
              </a:rPr>
              <a:t>/</a:t>
            </a:r>
            <a:r>
              <a:rPr lang="it-IT" altLang="it-IT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 smtClean="0">
                <a:solidFill>
                  <a:srgbClr val="000000"/>
                </a:solidFill>
              </a:rPr>
              <a:t>g)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rgbClr val="000000"/>
                </a:solidFill>
              </a:rPr>
              <a:t>Isotopic</a:t>
            </a:r>
            <a:r>
              <a:rPr lang="it-IT" altLang="it-IT" sz="2000" dirty="0" smtClean="0">
                <a:solidFill>
                  <a:srgbClr val="000000"/>
                </a:solidFill>
              </a:rPr>
              <a:t> </a:t>
            </a:r>
            <a:r>
              <a:rPr lang="it-IT" altLang="it-IT" sz="2000" dirty="0" err="1">
                <a:solidFill>
                  <a:srgbClr val="000000"/>
                </a:solidFill>
              </a:rPr>
              <a:t>composition</a:t>
            </a:r>
            <a:r>
              <a:rPr lang="it-IT" altLang="it-IT" sz="2000" dirty="0">
                <a:solidFill>
                  <a:srgbClr val="000000"/>
                </a:solidFill>
              </a:rPr>
              <a:t>:   	1:1  </a:t>
            </a:r>
            <a:r>
              <a:rPr lang="it-IT" altLang="it-IT" sz="2000" baseline="30000" dirty="0">
                <a:solidFill>
                  <a:srgbClr val="000000"/>
                </a:solidFill>
              </a:rPr>
              <a:t>7</a:t>
            </a:r>
            <a:r>
              <a:rPr lang="it-IT" altLang="it-IT" sz="2000" dirty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>
                <a:solidFill>
                  <a:srgbClr val="000000"/>
                </a:solidFill>
              </a:rPr>
              <a:t>10</a:t>
            </a:r>
            <a:r>
              <a:rPr lang="it-IT" altLang="it-IT" sz="2000" dirty="0">
                <a:solidFill>
                  <a:srgbClr val="000000"/>
                </a:solidFill>
              </a:rPr>
              <a:t>Be	 1:5  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7</a:t>
            </a:r>
            <a:r>
              <a:rPr lang="it-IT" altLang="it-IT" sz="2000" dirty="0" smtClean="0">
                <a:solidFill>
                  <a:srgbClr val="000000"/>
                </a:solidFill>
              </a:rPr>
              <a:t>Be-</a:t>
            </a:r>
            <a:r>
              <a:rPr lang="it-IT" altLang="it-IT" sz="2000" baseline="30000" dirty="0" smtClean="0">
                <a:solidFill>
                  <a:srgbClr val="000000"/>
                </a:solidFill>
              </a:rPr>
              <a:t>9</a:t>
            </a:r>
            <a:r>
              <a:rPr lang="it-IT" altLang="it-IT" sz="2000" dirty="0" smtClean="0">
                <a:solidFill>
                  <a:srgbClr val="000000"/>
                </a:solidFill>
              </a:rPr>
              <a:t>Be</a:t>
            </a:r>
            <a:endParaRPr lang="it-IT" altLang="it-IT" sz="2000" dirty="0">
              <a:solidFill>
                <a:srgbClr val="000000"/>
              </a:solidFill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 rot="1494655">
            <a:off x="5617444" y="2550693"/>
            <a:ext cx="40005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85" y="3249426"/>
            <a:ext cx="1743727" cy="3099958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40126" y="-27384"/>
            <a:ext cx="7248298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3200" b="1" baseline="30000" dirty="0">
                <a:solidFill>
                  <a:srgbClr val="000000"/>
                </a:solidFill>
              </a:rPr>
              <a:t>7</a:t>
            </a:r>
            <a:r>
              <a:rPr lang="en-GB" sz="3200" b="1" dirty="0">
                <a:solidFill>
                  <a:srgbClr val="000000"/>
                </a:solidFill>
              </a:rPr>
              <a:t>Be(n, p), (n, </a:t>
            </a:r>
            <a:r>
              <a:rPr lang="el-GR" sz="3200" b="1" dirty="0">
                <a:solidFill>
                  <a:srgbClr val="000000"/>
                </a:solidFill>
              </a:rPr>
              <a:t>α</a:t>
            </a:r>
            <a:r>
              <a:rPr lang="en-GB" sz="3200" b="1" dirty="0">
                <a:solidFill>
                  <a:srgbClr val="000000"/>
                </a:solidFill>
              </a:rPr>
              <a:t>)</a:t>
            </a:r>
            <a:endParaRPr lang="it-IT" sz="3200" b="1" dirty="0">
              <a:solidFill>
                <a:srgbClr val="000000"/>
              </a:solidFill>
            </a:endParaRPr>
          </a:p>
        </p:txBody>
      </p:sp>
      <p:sp>
        <p:nvSpPr>
          <p:cNvPr id="21" name="Right Arrow 20">
            <a:hlinkClick r:id="rId3" action="ppaction://hlinksldjump"/>
            <a:hlinkHover r:id="rId3" action="ppaction://hlinksldjump"/>
          </p:cNvPr>
          <p:cNvSpPr/>
          <p:nvPr/>
        </p:nvSpPr>
        <p:spPr>
          <a:xfrm>
            <a:off x="8676456" y="6541947"/>
            <a:ext cx="2880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9552" y="6520259"/>
            <a:ext cx="7632848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95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gbe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743200" y="4419600"/>
            <a:ext cx="1038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1800">
                <a:solidFill>
                  <a:srgbClr val="A31C08"/>
                </a:solidFill>
              </a:rPr>
              <a:t>proton diffusion</a:t>
            </a:r>
            <a:endParaRPr lang="en-GB" sz="1800">
              <a:solidFill>
                <a:srgbClr val="853182"/>
              </a:solidFill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971800" y="4267200"/>
            <a:ext cx="63500" cy="314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657600" y="43434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CC0000"/>
                </a:solidFill>
              </a:rPr>
              <a:t>13</a:t>
            </a:r>
            <a:r>
              <a:rPr lang="en-GB">
                <a:solidFill>
                  <a:srgbClr val="CC0000"/>
                </a:solidFill>
              </a:rPr>
              <a:t>C</a:t>
            </a:r>
            <a:r>
              <a:rPr lang="en-GB">
                <a:solidFill>
                  <a:srgbClr val="CC0000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CC0000"/>
                </a:solidFill>
              </a:rPr>
              <a:t>n)</a:t>
            </a:r>
            <a:r>
              <a:rPr lang="en-GB" baseline="30000">
                <a:solidFill>
                  <a:srgbClr val="CC0000"/>
                </a:solidFill>
              </a:rPr>
              <a:t>16</a:t>
            </a:r>
            <a:r>
              <a:rPr lang="en-GB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0" y="4114800"/>
            <a:ext cx="71438" cy="1428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5791200" y="4524375"/>
            <a:ext cx="144463" cy="504825"/>
          </a:xfrm>
          <a:prstGeom prst="ellipse">
            <a:avLst/>
          </a:prstGeom>
          <a:solidFill>
            <a:srgbClr val="2633F7"/>
          </a:solidFill>
          <a:ln w="38100">
            <a:solidFill>
              <a:srgbClr val="2633F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62663" y="5029200"/>
            <a:ext cx="209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baseline="30000">
                <a:solidFill>
                  <a:srgbClr val="2633F7"/>
                </a:solidFill>
              </a:rPr>
              <a:t>22</a:t>
            </a:r>
            <a:r>
              <a:rPr lang="en-GB">
                <a:solidFill>
                  <a:srgbClr val="2633F7"/>
                </a:solidFill>
              </a:rPr>
              <a:t>Ne</a:t>
            </a:r>
            <a:r>
              <a:rPr lang="en-GB">
                <a:solidFill>
                  <a:srgbClr val="2633F7"/>
                </a:solidFill>
                <a:latin typeface="Symbol" charset="2"/>
              </a:rPr>
              <a:t>(,</a:t>
            </a:r>
            <a:r>
              <a:rPr lang="en-GB">
                <a:solidFill>
                  <a:srgbClr val="2633F7"/>
                </a:solidFill>
              </a:rPr>
              <a:t>n)</a:t>
            </a:r>
            <a:r>
              <a:rPr lang="en-GB" baseline="30000">
                <a:solidFill>
                  <a:srgbClr val="2633F7"/>
                </a:solidFill>
              </a:rPr>
              <a:t>25</a:t>
            </a:r>
            <a:r>
              <a:rPr lang="en-GB">
                <a:solidFill>
                  <a:srgbClr val="2633F7"/>
                </a:solidFill>
              </a:rPr>
              <a:t>Mg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733800" y="4124325"/>
            <a:ext cx="1728788" cy="142875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048000" y="4114800"/>
            <a:ext cx="2514600" cy="152400"/>
          </a:xfrm>
          <a:prstGeom prst="rect">
            <a:avLst/>
          </a:prstGeom>
          <a:noFill/>
          <a:ln w="28575">
            <a:solidFill>
              <a:srgbClr val="A31C0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3605213" y="935038"/>
            <a:ext cx="1728787" cy="588962"/>
          </a:xfrm>
          <a:custGeom>
            <a:avLst/>
            <a:gdLst>
              <a:gd name="T0" fmla="*/ 0 w 1089"/>
              <a:gd name="T1" fmla="*/ 2147483647 h 371"/>
              <a:gd name="T2" fmla="*/ 2147483647 w 1089"/>
              <a:gd name="T3" fmla="*/ 2147483647 h 371"/>
              <a:gd name="T4" fmla="*/ 2147483647 w 1089"/>
              <a:gd name="T5" fmla="*/ 2147483647 h 371"/>
              <a:gd name="T6" fmla="*/ 2147483647 w 1089"/>
              <a:gd name="T7" fmla="*/ 2147483647 h 371"/>
              <a:gd name="T8" fmla="*/ 2147483647 w 1089"/>
              <a:gd name="T9" fmla="*/ 2147483647 h 371"/>
              <a:gd name="T10" fmla="*/ 2147483647 w 1089"/>
              <a:gd name="T11" fmla="*/ 2147483647 h 371"/>
              <a:gd name="T12" fmla="*/ 2147483647 w 1089"/>
              <a:gd name="T13" fmla="*/ 2147483647 h 371"/>
              <a:gd name="T14" fmla="*/ 2147483647 w 1089"/>
              <a:gd name="T15" fmla="*/ 2147483647 h 3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89"/>
              <a:gd name="T25" fmla="*/ 0 h 371"/>
              <a:gd name="T26" fmla="*/ 1089 w 1089"/>
              <a:gd name="T27" fmla="*/ 371 h 3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89" h="371">
                <a:moveTo>
                  <a:pt x="0" y="371"/>
                </a:moveTo>
                <a:cubicBezTo>
                  <a:pt x="41" y="307"/>
                  <a:pt x="83" y="243"/>
                  <a:pt x="136" y="190"/>
                </a:cubicBezTo>
                <a:cubicBezTo>
                  <a:pt x="189" y="137"/>
                  <a:pt x="258" y="84"/>
                  <a:pt x="318" y="54"/>
                </a:cubicBezTo>
                <a:cubicBezTo>
                  <a:pt x="378" y="24"/>
                  <a:pt x="446" y="16"/>
                  <a:pt x="499" y="8"/>
                </a:cubicBezTo>
                <a:cubicBezTo>
                  <a:pt x="552" y="0"/>
                  <a:pt x="590" y="0"/>
                  <a:pt x="635" y="8"/>
                </a:cubicBezTo>
                <a:cubicBezTo>
                  <a:pt x="680" y="16"/>
                  <a:pt x="718" y="24"/>
                  <a:pt x="771" y="54"/>
                </a:cubicBezTo>
                <a:cubicBezTo>
                  <a:pt x="824" y="84"/>
                  <a:pt x="900" y="137"/>
                  <a:pt x="953" y="190"/>
                </a:cubicBezTo>
                <a:cubicBezTo>
                  <a:pt x="1006" y="243"/>
                  <a:pt x="1047" y="307"/>
                  <a:pt x="1089" y="371"/>
                </a:cubicBezTo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3581400" y="588963"/>
            <a:ext cx="0" cy="9350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3614738" y="1524000"/>
            <a:ext cx="1871662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7010400" y="857250"/>
            <a:ext cx="1008063" cy="1657350"/>
          </a:xfrm>
          <a:custGeom>
            <a:avLst/>
            <a:gdLst>
              <a:gd name="T0" fmla="*/ 0 w 635"/>
              <a:gd name="T1" fmla="*/ 2147483647 h 1044"/>
              <a:gd name="T2" fmla="*/ 2147483647 w 635"/>
              <a:gd name="T3" fmla="*/ 0 h 1044"/>
              <a:gd name="T4" fmla="*/ 2147483647 w 635"/>
              <a:gd name="T5" fmla="*/ 2147483647 h 1044"/>
              <a:gd name="T6" fmla="*/ 2147483647 w 635"/>
              <a:gd name="T7" fmla="*/ 2147483647 h 1044"/>
              <a:gd name="T8" fmla="*/ 2147483647 w 635"/>
              <a:gd name="T9" fmla="*/ 2147483647 h 1044"/>
              <a:gd name="T10" fmla="*/ 2147483647 w 635"/>
              <a:gd name="T11" fmla="*/ 2147483647 h 1044"/>
              <a:gd name="T12" fmla="*/ 2147483647 w 635"/>
              <a:gd name="T13" fmla="*/ 2147483647 h 1044"/>
              <a:gd name="T14" fmla="*/ 2147483647 w 635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1044"/>
              <a:gd name="T26" fmla="*/ 635 w 635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1044">
                <a:moveTo>
                  <a:pt x="0" y="1044"/>
                </a:moveTo>
                <a:lnTo>
                  <a:pt x="91" y="0"/>
                </a:lnTo>
                <a:lnTo>
                  <a:pt x="137" y="454"/>
                </a:lnTo>
                <a:lnTo>
                  <a:pt x="182" y="635"/>
                </a:lnTo>
                <a:lnTo>
                  <a:pt x="227" y="772"/>
                </a:lnTo>
                <a:lnTo>
                  <a:pt x="318" y="908"/>
                </a:lnTo>
                <a:lnTo>
                  <a:pt x="499" y="998"/>
                </a:lnTo>
                <a:lnTo>
                  <a:pt x="635" y="1044"/>
                </a:lnTo>
              </a:path>
            </a:pathLst>
          </a:custGeom>
          <a:solidFill>
            <a:srgbClr val="2633F7"/>
          </a:solidFill>
          <a:ln w="9525">
            <a:solidFill>
              <a:srgbClr val="2633F7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7010400" y="498475"/>
            <a:ext cx="0" cy="2016125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7010400" y="2514600"/>
            <a:ext cx="1331913" cy="0"/>
          </a:xfrm>
          <a:prstGeom prst="line">
            <a:avLst/>
          </a:prstGeom>
          <a:noFill/>
          <a:ln w="38100">
            <a:solidFill>
              <a:srgbClr val="2633F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46" name="Text Box 20"/>
          <p:cNvSpPr txBox="1">
            <a:spLocks noChangeArrowheads="1"/>
          </p:cNvSpPr>
          <p:nvPr/>
        </p:nvSpPr>
        <p:spPr bwMode="auto">
          <a:xfrm>
            <a:off x="1355725" y="4795838"/>
            <a:ext cx="5572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- C</a:t>
            </a:r>
            <a:endParaRPr lang="en-US"/>
          </a:p>
        </p:txBody>
      </p:sp>
      <p:sp>
        <p:nvSpPr>
          <p:cNvPr id="39960" name="TextBox 27"/>
          <p:cNvSpPr txBox="1">
            <a:spLocks noChangeArrowheads="1"/>
          </p:cNvSpPr>
          <p:nvPr/>
        </p:nvSpPr>
        <p:spPr bwMode="auto">
          <a:xfrm>
            <a:off x="304800" y="2162175"/>
            <a:ext cx="4921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dirty="0"/>
              <a:t>10</a:t>
            </a:r>
            <a:r>
              <a:rPr lang="en-AU" sz="1400" baseline="30000" dirty="0"/>
              <a:t>-4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5400000">
            <a:off x="2640013" y="8651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neutron density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81600" y="1524000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400000">
            <a:off x="6065838" y="1106487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neutron density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010525" y="2511425"/>
            <a:ext cx="52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" name="Right Arrow 1">
            <a:hlinkHover r:id="rId4" action="ppaction://hlinksldjump"/>
          </p:cNvPr>
          <p:cNvSpPr/>
          <p:nvPr/>
        </p:nvSpPr>
        <p:spPr>
          <a:xfrm>
            <a:off x="7380312" y="6597352"/>
            <a:ext cx="216024" cy="2606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 animBg="1"/>
      <p:bldP spid="39941" grpId="0"/>
      <p:bldP spid="39942" grpId="0" animBg="1"/>
      <p:bldP spid="39943" grpId="0" animBg="1"/>
      <p:bldP spid="39944" grpId="0" animBg="1"/>
      <p:bldP spid="39945" grpId="0"/>
      <p:bldP spid="39946" grpId="0" animBg="1"/>
      <p:bldP spid="39947" grpId="0" animBg="1"/>
      <p:bldP spid="39948" grpId="0" animBg="1"/>
      <p:bldP spid="39949" grpId="0" animBg="1"/>
      <p:bldP spid="39950" grpId="0" animBg="1"/>
      <p:bldP spid="39953" grpId="0" animBg="1"/>
      <p:bldP spid="39954" grpId="0" animBg="1"/>
      <p:bldP spid="39955" grpId="0" animBg="1"/>
      <p:bldP spid="39960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7339013" y="3236913"/>
            <a:ext cx="164147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H   30 000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C         10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Fe         1</a:t>
            </a:r>
          </a:p>
          <a:p>
            <a:pPr defTabSz="762000" eaLnBrk="0" hangingPunct="0"/>
            <a:r>
              <a:rPr lang="de-DE" sz="2000" b="1">
                <a:solidFill>
                  <a:schemeClr val="bg1"/>
                </a:solidFill>
                <a:latin typeface="Comic Sans MS" pitchFamily="66" charset="0"/>
              </a:rPr>
              <a:t>Au   2 10</a:t>
            </a:r>
            <a:r>
              <a:rPr lang="de-DE" sz="2000" b="1" baseline="30000">
                <a:solidFill>
                  <a:schemeClr val="bg1"/>
                </a:solidFill>
                <a:latin typeface="Comic Sans MS" pitchFamily="66" charset="0"/>
              </a:rPr>
              <a:t>-7</a:t>
            </a:r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>
          <a:xfrm>
            <a:off x="1187624" y="6381328"/>
            <a:ext cx="7560840" cy="365125"/>
          </a:xfrm>
        </p:spPr>
        <p:txBody>
          <a:bodyPr/>
          <a:lstStyle/>
          <a:p>
            <a:r>
              <a:rPr lang="it-IT" smtClean="0"/>
              <a:t>14th International Conference on Nuclear Reaction Mechanisms – Varenna, June 15-19, 2015 G. Tagliente – INFN Bari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0" y="1280120"/>
            <a:ext cx="9144000" cy="502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116"/>
          <p:cNvSpPr>
            <a:spLocks noChangeShapeType="1"/>
          </p:cNvSpPr>
          <p:nvPr/>
        </p:nvSpPr>
        <p:spPr bwMode="auto">
          <a:xfrm flipH="1">
            <a:off x="7153274" y="3718520"/>
            <a:ext cx="9525" cy="1220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5" name="Picture 97" descr="solab_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89720"/>
            <a:ext cx="8864600" cy="436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1708150" y="1896070"/>
            <a:ext cx="0" cy="138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>
            <a:off x="1065213" y="1365845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Gap</a:t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en-US" sz="1400" b="1" dirty="0" err="1">
                <a:solidFill>
                  <a:srgbClr val="FF0000"/>
                </a:solidFill>
              </a:rPr>
              <a:t>B,Be,Li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Line 102"/>
          <p:cNvSpPr>
            <a:spLocks noChangeShapeType="1"/>
          </p:cNvSpPr>
          <p:nvPr/>
        </p:nvSpPr>
        <p:spPr bwMode="auto">
          <a:xfrm flipH="1">
            <a:off x="1820863" y="1740495"/>
            <a:ext cx="201612" cy="1249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03"/>
          <p:cNvSpPr>
            <a:spLocks noChangeShapeType="1"/>
          </p:cNvSpPr>
          <p:nvPr/>
        </p:nvSpPr>
        <p:spPr bwMode="auto">
          <a:xfrm flipH="1">
            <a:off x="1946275" y="1651595"/>
            <a:ext cx="349250" cy="12350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104"/>
          <p:cNvSpPr>
            <a:spLocks noChangeShapeType="1"/>
          </p:cNvSpPr>
          <p:nvPr/>
        </p:nvSpPr>
        <p:spPr bwMode="auto">
          <a:xfrm flipH="1">
            <a:off x="2057400" y="1697632"/>
            <a:ext cx="673100" cy="13414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105"/>
          <p:cNvSpPr>
            <a:spLocks noChangeShapeType="1"/>
          </p:cNvSpPr>
          <p:nvPr/>
        </p:nvSpPr>
        <p:spPr bwMode="auto">
          <a:xfrm flipH="1">
            <a:off x="2182813" y="1716682"/>
            <a:ext cx="955675" cy="14874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6"/>
          <p:cNvSpPr>
            <a:spLocks noChangeShapeType="1"/>
          </p:cNvSpPr>
          <p:nvPr/>
        </p:nvSpPr>
        <p:spPr bwMode="auto">
          <a:xfrm flipH="1">
            <a:off x="2605088" y="1748432"/>
            <a:ext cx="1263650" cy="1836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07"/>
          <p:cNvSpPr>
            <a:spLocks noChangeShapeType="1"/>
          </p:cNvSpPr>
          <p:nvPr/>
        </p:nvSpPr>
        <p:spPr bwMode="auto">
          <a:xfrm>
            <a:off x="3106738" y="4261445"/>
            <a:ext cx="0" cy="685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 Box 108"/>
          <p:cNvSpPr txBox="1">
            <a:spLocks noChangeArrowheads="1"/>
          </p:cNvSpPr>
          <p:nvPr/>
        </p:nvSpPr>
        <p:spPr bwMode="auto">
          <a:xfrm>
            <a:off x="2700338" y="4912320"/>
            <a:ext cx="754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</a:rPr>
              <a:t>Fe </a:t>
            </a:r>
            <a:r>
              <a:rPr lang="en-US" sz="1400" b="1" dirty="0" smtClean="0">
                <a:solidFill>
                  <a:srgbClr val="009900"/>
                </a:solidFill>
              </a:rPr>
              <a:t>peak</a:t>
            </a:r>
            <a:endParaRPr lang="en-US" sz="1400" b="1" dirty="0">
              <a:solidFill>
                <a:srgbClr val="009900"/>
              </a:solidFill>
            </a:endParaRPr>
          </a:p>
        </p:txBody>
      </p:sp>
      <p:sp>
        <p:nvSpPr>
          <p:cNvPr id="36" name="Line 111"/>
          <p:cNvSpPr>
            <a:spLocks noChangeShapeType="1"/>
          </p:cNvSpPr>
          <p:nvPr/>
        </p:nvSpPr>
        <p:spPr bwMode="auto">
          <a:xfrm>
            <a:off x="4033838" y="4167782"/>
            <a:ext cx="0" cy="309563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12"/>
          <p:cNvSpPr>
            <a:spLocks noChangeShapeType="1"/>
          </p:cNvSpPr>
          <p:nvPr/>
        </p:nvSpPr>
        <p:spPr bwMode="auto">
          <a:xfrm>
            <a:off x="5540375" y="4153495"/>
            <a:ext cx="0" cy="525462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13"/>
          <p:cNvSpPr>
            <a:spLocks noChangeShapeType="1"/>
          </p:cNvSpPr>
          <p:nvPr/>
        </p:nvSpPr>
        <p:spPr bwMode="auto">
          <a:xfrm>
            <a:off x="7556500" y="4140795"/>
            <a:ext cx="0" cy="6048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115"/>
          <p:cNvSpPr>
            <a:spLocks noChangeShapeType="1"/>
          </p:cNvSpPr>
          <p:nvPr/>
        </p:nvSpPr>
        <p:spPr bwMode="auto">
          <a:xfrm flipH="1">
            <a:off x="5253038" y="3718520"/>
            <a:ext cx="4762" cy="10144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114"/>
          <p:cNvSpPr txBox="1">
            <a:spLocks noChangeArrowheads="1"/>
          </p:cNvSpPr>
          <p:nvPr/>
        </p:nvSpPr>
        <p:spPr bwMode="auto">
          <a:xfrm>
            <a:off x="4089400" y="3855045"/>
            <a:ext cx="361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FF"/>
                </a:solidFill>
              </a:rPr>
              <a:t>s-process peaks (nuclear shell closures)</a:t>
            </a:r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>
            <a:off x="4033838" y="4166195"/>
            <a:ext cx="3535362" cy="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117"/>
          <p:cNvSpPr>
            <a:spLocks noChangeShapeType="1"/>
          </p:cNvSpPr>
          <p:nvPr/>
        </p:nvSpPr>
        <p:spPr bwMode="auto">
          <a:xfrm>
            <a:off x="5245100" y="3718520"/>
            <a:ext cx="190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118"/>
          <p:cNvSpPr txBox="1">
            <a:spLocks noChangeArrowheads="1"/>
          </p:cNvSpPr>
          <p:nvPr/>
        </p:nvSpPr>
        <p:spPr bwMode="auto">
          <a:xfrm>
            <a:off x="4560888" y="3412232"/>
            <a:ext cx="358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</a:rPr>
              <a:t>r-process peaks (nuclear shell closures)</a:t>
            </a:r>
          </a:p>
        </p:txBody>
      </p:sp>
      <p:sp>
        <p:nvSpPr>
          <p:cNvPr id="44" name="Text Box 119"/>
          <p:cNvSpPr txBox="1">
            <a:spLocks noChangeArrowheads="1"/>
          </p:cNvSpPr>
          <p:nvPr/>
        </p:nvSpPr>
        <p:spPr bwMode="auto">
          <a:xfrm>
            <a:off x="7005638" y="538412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45" name="Text Box 121"/>
          <p:cNvSpPr txBox="1">
            <a:spLocks noChangeArrowheads="1"/>
          </p:cNvSpPr>
          <p:nvPr/>
        </p:nvSpPr>
        <p:spPr bwMode="auto">
          <a:xfrm>
            <a:off x="7315200" y="538412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Pb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7999413" y="4856757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66"/>
                </a:solidFill>
              </a:rPr>
              <a:t>Th</a:t>
            </a:r>
            <a:r>
              <a:rPr lang="en-US" sz="1600" b="1" dirty="0" smtClean="0">
                <a:solidFill>
                  <a:srgbClr val="FF0066"/>
                </a:solidFill>
              </a:rPr>
              <a:t>, U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3200400" y="3108920"/>
            <a:ext cx="4419600" cy="304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118"/>
          <p:cNvSpPr txBox="1">
            <a:spLocks noChangeArrowheads="1"/>
          </p:cNvSpPr>
          <p:nvPr/>
        </p:nvSpPr>
        <p:spPr bwMode="auto">
          <a:xfrm>
            <a:off x="4495800" y="2727920"/>
            <a:ext cx="161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en-US" sz="24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4114800" y="1889720"/>
            <a:ext cx="4953000" cy="685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1" hangingPunct="1"/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Elements heavier than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Fe are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the result of </a:t>
            </a:r>
            <a:r>
              <a:rPr lang="de-DE" sz="1600" b="1" dirty="0" smtClean="0">
                <a:solidFill>
                  <a:srgbClr val="FFFF00"/>
                </a:solidFill>
                <a:latin typeface="Verdana" pitchFamily="34" charset="0"/>
              </a:rPr>
              <a:t>neutron capture </a:t>
            </a:r>
            <a:r>
              <a:rPr lang="de-DE" sz="1600" b="1" dirty="0">
                <a:solidFill>
                  <a:srgbClr val="FFFF00"/>
                </a:solidFill>
                <a:latin typeface="Verdana" pitchFamily="34" charset="0"/>
              </a:rPr>
              <a:t>processes</a:t>
            </a:r>
            <a:r>
              <a:rPr lang="de-DE" sz="20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" name="Text Box 101"/>
          <p:cNvSpPr txBox="1">
            <a:spLocks noChangeArrowheads="1"/>
          </p:cNvSpPr>
          <p:nvPr/>
        </p:nvSpPr>
        <p:spPr bwMode="auto">
          <a:xfrm>
            <a:off x="1891035" y="1183283"/>
            <a:ext cx="2320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a</a:t>
            </a:r>
            <a:r>
              <a:rPr lang="en-US" sz="1400" b="1" dirty="0">
                <a:solidFill>
                  <a:schemeClr val="accent2"/>
                </a:solidFill>
              </a:rPr>
              <a:t>-nuclei</a:t>
            </a:r>
            <a:br>
              <a:rPr lang="en-US" sz="1400" b="1" dirty="0">
                <a:solidFill>
                  <a:schemeClr val="accent2"/>
                </a:solidFill>
              </a:rPr>
            </a:br>
            <a:r>
              <a:rPr lang="en-US" sz="1400" b="1" baseline="30000" dirty="0">
                <a:solidFill>
                  <a:schemeClr val="accent2"/>
                </a:solidFill>
              </a:rPr>
              <a:t>12</a:t>
            </a:r>
            <a:r>
              <a:rPr lang="en-US" sz="1400" b="1" dirty="0">
                <a:solidFill>
                  <a:schemeClr val="accent2"/>
                </a:solidFill>
              </a:rPr>
              <a:t>C,</a:t>
            </a:r>
            <a:r>
              <a:rPr lang="en-US" sz="1400" b="1" baseline="30000" dirty="0">
                <a:solidFill>
                  <a:schemeClr val="accent2"/>
                </a:solidFill>
              </a:rPr>
              <a:t>16</a:t>
            </a:r>
            <a:r>
              <a:rPr lang="en-US" sz="1400" b="1" dirty="0">
                <a:solidFill>
                  <a:schemeClr val="accent2"/>
                </a:solidFill>
              </a:rPr>
              <a:t>O,</a:t>
            </a:r>
            <a:r>
              <a:rPr lang="en-US" sz="1400" b="1" baseline="30000" dirty="0">
                <a:solidFill>
                  <a:schemeClr val="accent2"/>
                </a:solidFill>
              </a:rPr>
              <a:t>20</a:t>
            </a:r>
            <a:r>
              <a:rPr lang="en-US" sz="1400" b="1" dirty="0">
                <a:solidFill>
                  <a:schemeClr val="accent2"/>
                </a:solidFill>
              </a:rPr>
              <a:t>Ne,</a:t>
            </a:r>
            <a:r>
              <a:rPr lang="en-US" sz="1400" b="1" baseline="30000" dirty="0">
                <a:solidFill>
                  <a:schemeClr val="accent2"/>
                </a:solidFill>
              </a:rPr>
              <a:t>24</a:t>
            </a:r>
            <a:r>
              <a:rPr lang="en-US" sz="1400" b="1" dirty="0">
                <a:solidFill>
                  <a:schemeClr val="accent2"/>
                </a:solidFill>
              </a:rPr>
              <a:t>Mg, …. </a:t>
            </a:r>
            <a:r>
              <a:rPr lang="en-US" sz="1400" b="1" baseline="30000" dirty="0">
                <a:solidFill>
                  <a:schemeClr val="accent2"/>
                </a:solidFill>
              </a:rPr>
              <a:t>40</a:t>
            </a:r>
            <a:r>
              <a:rPr lang="en-US" sz="1400" b="1" dirty="0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Abundances beyond Fe–ashes of  stellar burning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411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7" grpId="0" animBg="1"/>
      <p:bldP spid="48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bund_Z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725" y="1093788"/>
            <a:ext cx="5064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6189663" y="4114800"/>
            <a:ext cx="23209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597650" y="3657600"/>
            <a:ext cx="137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ED181E"/>
                </a:solidFill>
              </a:rPr>
              <a:t>neutrons</a:t>
            </a:r>
            <a:endParaRPr lang="en-US" sz="2400" b="1">
              <a:solidFill>
                <a:srgbClr val="ED181E"/>
              </a:solidFill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 r="34691" b="32710"/>
          <a:stretch>
            <a:fillRect/>
          </a:stretch>
        </p:blipFill>
        <p:spPr bwMode="auto">
          <a:xfrm>
            <a:off x="0" y="4049713"/>
            <a:ext cx="4572000" cy="2835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3117EF"/>
            </a:solidFill>
            <a:miter lim="800000"/>
            <a:headEnd/>
            <a:tailEnd/>
          </a:ln>
        </p:spPr>
      </p:pic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120775" y="639762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758950" y="6400800"/>
            <a:ext cx="6318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390775" y="64008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2320925" y="57150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320925" y="57150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2320925" y="5029200"/>
            <a:ext cx="703263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320925" y="5029200"/>
            <a:ext cx="703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024188" y="5029200"/>
            <a:ext cx="6334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3516313" y="43434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657600" y="50292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516313" y="4343400"/>
            <a:ext cx="703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3516313" y="3657600"/>
            <a:ext cx="703262" cy="6858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79388" y="3068638"/>
            <a:ext cx="3816350" cy="4953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ym typeface="Symbol" pitchFamily="18" charset="2"/>
              </a:rPr>
              <a:t>The canonical s-process</a:t>
            </a:r>
            <a:endParaRPr lang="en-US" sz="2400" baseline="30000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0" y="1406525"/>
            <a:ext cx="543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 err="1">
                <a:solidFill>
                  <a:srgbClr val="FF0000"/>
                </a:solidFill>
              </a:rPr>
              <a:t>s-process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lifetime</a:t>
            </a:r>
            <a:r>
              <a:rPr lang="it-IT" dirty="0"/>
              <a:t> 10</a:t>
            </a:r>
            <a:r>
              <a:rPr lang="it-IT" baseline="30000" dirty="0"/>
              <a:t>4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 n</a:t>
            </a:r>
            <a:r>
              <a:rPr lang="it-IT" baseline="-25000" dirty="0"/>
              <a:t>n</a:t>
            </a:r>
            <a:r>
              <a:rPr lang="it-IT" dirty="0"/>
              <a:t>≈</a:t>
            </a:r>
            <a:r>
              <a:rPr lang="it-IT" dirty="0" smtClean="0"/>
              <a:t>10</a:t>
            </a:r>
            <a:r>
              <a:rPr lang="it-IT" baseline="30000" dirty="0" smtClean="0"/>
              <a:t>6</a:t>
            </a:r>
            <a:r>
              <a:rPr lang="it-IT" dirty="0" smtClean="0"/>
              <a:t>-10</a:t>
            </a:r>
            <a:r>
              <a:rPr lang="it-IT" baseline="30000" dirty="0" smtClean="0"/>
              <a:t>12</a:t>
            </a:r>
            <a:r>
              <a:rPr lang="it-IT" dirty="0" smtClean="0"/>
              <a:t> </a:t>
            </a:r>
            <a:r>
              <a:rPr lang="it-IT" dirty="0" err="1"/>
              <a:t>neutron</a:t>
            </a:r>
            <a:r>
              <a:rPr lang="it-IT" dirty="0"/>
              <a:t>/cm</a:t>
            </a:r>
            <a:r>
              <a:rPr lang="it-IT" baseline="30000" dirty="0"/>
              <a:t>3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0" y="1916113"/>
            <a:ext cx="4643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r-process </a:t>
            </a:r>
            <a:r>
              <a:rPr lang="it-IT"/>
              <a:t>lifetime  </a:t>
            </a:r>
            <a:r>
              <a:rPr lang="it-IT">
                <a:latin typeface="Symbol" pitchFamily="18" charset="2"/>
              </a:rPr>
              <a:t>m</a:t>
            </a:r>
            <a:r>
              <a:rPr lang="it-IT"/>
              <a:t>s  n</a:t>
            </a:r>
            <a:r>
              <a:rPr lang="it-IT" baseline="-25000"/>
              <a:t>n</a:t>
            </a:r>
            <a:r>
              <a:rPr lang="it-IT"/>
              <a:t>≈10</a:t>
            </a:r>
            <a:r>
              <a:rPr lang="it-IT" baseline="30000"/>
              <a:t>22</a:t>
            </a:r>
            <a:r>
              <a:rPr lang="it-IT"/>
              <a:t> neutron/cm</a:t>
            </a:r>
            <a:r>
              <a:rPr lang="it-IT" baseline="30000"/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875" y="2338388"/>
            <a:ext cx="39805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-decay</a:t>
            </a:r>
            <a:r>
              <a:rPr lang="en-US" dirty="0"/>
              <a:t> lifetime: few hours </a:t>
            </a:r>
            <a:r>
              <a:rPr lang="en-US" dirty="0" smtClean="0"/>
              <a:t>to few years</a:t>
            </a:r>
            <a:endParaRPr lang="en-US" dirty="0"/>
          </a:p>
        </p:txBody>
      </p:sp>
      <p:pic>
        <p:nvPicPr>
          <p:cNvPr id="35869" name="Picture 29" descr="NucChar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2276475"/>
            <a:ext cx="5400675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70" name="Object 30"/>
          <p:cNvGraphicFramePr>
            <a:graphicFrameLocks noChangeAspect="1"/>
          </p:cNvGraphicFramePr>
          <p:nvPr/>
        </p:nvGraphicFramePr>
        <p:xfrm>
          <a:off x="4838700" y="3683000"/>
          <a:ext cx="1063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7" imgW="72720" imgH="168120" progId="Equation.3">
                  <p:embed/>
                </p:oleObj>
              </mc:Choice>
              <mc:Fallback>
                <p:oleObj name="Equation" r:id="rId7" imgW="72720" imgH="168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683000"/>
                        <a:ext cx="106363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4716463" y="3213100"/>
            <a:ext cx="2735262" cy="15113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200" b="1" dirty="0" err="1">
                <a:latin typeface="Times New Roman" pitchFamily="18" charset="0"/>
                <a:cs typeface="Times New Roman" pitchFamily="18" charset="0"/>
              </a:rPr>
              <a:t>ucleosynthesis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168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 animBg="1"/>
      <p:bldP spid="35849" grpId="1" animBg="1"/>
      <p:bldP spid="35850" grpId="0" animBg="1"/>
      <p:bldP spid="35850" grpId="1" animBg="1"/>
      <p:bldP spid="35851" grpId="0" animBg="1"/>
      <p:bldP spid="35851" grpId="1" animBg="1"/>
      <p:bldP spid="35852" grpId="0" animBg="1"/>
      <p:bldP spid="35852" grpId="1" animBg="1"/>
      <p:bldP spid="35853" grpId="0" animBg="1"/>
      <p:bldP spid="35853" grpId="1" animBg="1"/>
      <p:bldP spid="35854" grpId="0" animBg="1"/>
      <p:bldP spid="35854" grpId="1" animBg="1"/>
      <p:bldP spid="35855" grpId="0" animBg="1"/>
      <p:bldP spid="35855" grpId="1" animBg="1"/>
      <p:bldP spid="35856" grpId="0" animBg="1"/>
      <p:bldP spid="35856" grpId="1" animBg="1"/>
      <p:bldP spid="35857" grpId="0" animBg="1"/>
      <p:bldP spid="35857" grpId="1" animBg="1"/>
      <p:bldP spid="35858" grpId="0" animBg="1"/>
      <p:bldP spid="35858" grpId="1" animBg="1"/>
      <p:bldP spid="35859" grpId="0" animBg="1"/>
      <p:bldP spid="35859" grpId="1" animBg="1"/>
      <p:bldP spid="35860" grpId="0" animBg="1"/>
      <p:bldP spid="35860" grpId="1" animBg="1"/>
      <p:bldP spid="35861" grpId="0" animBg="1" autoUpdateAnimBg="0"/>
      <p:bldP spid="35861" grpId="1" animBg="1"/>
      <p:bldP spid="35866" grpId="0"/>
      <p:bldP spid="35867" grpId="0"/>
      <p:bldP spid="35868" grpId="0"/>
      <p:bldP spid="358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855936" y="1031360"/>
            <a:ext cx="5740400" cy="4525962"/>
          </a:xfrm>
          <a:solidFill>
            <a:schemeClr val="tx1"/>
          </a:solidFill>
          <a:ln/>
        </p:spPr>
      </p:pic>
      <p:sp>
        <p:nvSpPr>
          <p:cNvPr id="4" name="Rectangle 23"/>
          <p:cNvSpPr>
            <a:spLocks noGrp="1" noChangeArrowheads="1"/>
          </p:cNvSpPr>
          <p:nvPr>
            <p:ph type="title"/>
          </p:nvPr>
        </p:nvSpPr>
        <p:spPr>
          <a:xfrm>
            <a:off x="611560" y="76200"/>
            <a:ext cx="7632848" cy="7620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100302" tIns="50151" rIns="100302" bIns="50151">
            <a:normAutofit/>
          </a:bodyPr>
          <a:lstStyle/>
          <a:p>
            <a:pPr eaLnBrk="1" hangingPunct="1"/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Stellar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530369"/>
              </p:ext>
            </p:extLst>
          </p:nvPr>
        </p:nvGraphicFramePr>
        <p:xfrm>
          <a:off x="2205354" y="5589240"/>
          <a:ext cx="504190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Documento" r:id="rId6" imgW="5041900" imgH="1181100" progId="Word.Document.12">
                  <p:embed/>
                </p:oleObj>
              </mc:Choice>
              <mc:Fallback>
                <p:oleObj name="Documento" r:id="rId6" imgW="5041900" imgH="118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5354" y="5589240"/>
                        <a:ext cx="504190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24936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70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7776864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5" name="Picture 2" descr="ttcyg_olofsson1">
            <a:hlinkClick r:id="rId2" action="ppaction://hlinksldjump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504" y="836712"/>
            <a:ext cx="2418344" cy="237626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55776" y="908720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Low mass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Asympotic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Giant Branch (AGB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M≈</a:t>
            </a:r>
            <a:r>
              <a:rPr lang="en-US" sz="2000" b="1" dirty="0" smtClean="0"/>
              <a:t>1.5 </a:t>
            </a:r>
            <a:r>
              <a:rPr lang="en-US" sz="2000" b="1" dirty="0"/>
              <a:t>- 3 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3768" y="1556792"/>
            <a:ext cx="666023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baseline="30000" dirty="0" smtClean="0">
                <a:solidFill>
                  <a:srgbClr val="FF6600"/>
                </a:solidFill>
              </a:rPr>
              <a:t>13</a:t>
            </a:r>
            <a:r>
              <a:rPr lang="it-IT" sz="2200" b="1" dirty="0" smtClean="0">
                <a:solidFill>
                  <a:srgbClr val="FF6600"/>
                </a:solidFill>
              </a:rPr>
              <a:t>C(</a:t>
            </a:r>
            <a:r>
              <a:rPr lang="it-IT" sz="2200" b="1" dirty="0" err="1" smtClean="0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 smtClean="0">
                <a:solidFill>
                  <a:srgbClr val="FF6600"/>
                </a:solidFill>
              </a:rPr>
              <a:t>,n</a:t>
            </a:r>
            <a:r>
              <a:rPr lang="it-IT" sz="2200" b="1" dirty="0" smtClean="0">
                <a:solidFill>
                  <a:srgbClr val="FF6600"/>
                </a:solidFill>
              </a:rPr>
              <a:t>)</a:t>
            </a:r>
            <a:r>
              <a:rPr lang="it-IT" sz="2200" b="1" baseline="30000" dirty="0" smtClean="0">
                <a:solidFill>
                  <a:srgbClr val="FF6600"/>
                </a:solidFill>
              </a:rPr>
              <a:t>16</a:t>
            </a:r>
            <a:r>
              <a:rPr lang="it-IT" sz="2200" b="1" dirty="0" smtClean="0">
                <a:solidFill>
                  <a:srgbClr val="FF6600"/>
                </a:solidFill>
              </a:rPr>
              <a:t>O  </a:t>
            </a:r>
            <a:r>
              <a:rPr lang="it-IT" sz="2200" dirty="0" smtClean="0"/>
              <a:t>    T </a:t>
            </a:r>
            <a:r>
              <a:rPr lang="en-US" sz="2200" dirty="0" smtClean="0"/>
              <a:t>~ </a:t>
            </a:r>
            <a:r>
              <a:rPr lang="it-IT" sz="2200" dirty="0"/>
              <a:t>8</a:t>
            </a:r>
            <a:r>
              <a:rPr lang="it-IT" sz="2200" baseline="30000" dirty="0" smtClean="0"/>
              <a:t>  </a:t>
            </a:r>
            <a:r>
              <a:rPr lang="it-IT" sz="2200" dirty="0" err="1" smtClean="0"/>
              <a:t>keV</a:t>
            </a:r>
            <a:r>
              <a:rPr lang="it-IT" sz="2200" dirty="0" smtClean="0"/>
              <a:t>  </a:t>
            </a:r>
            <a:r>
              <a:rPr lang="it-IT" sz="2200" dirty="0" err="1" smtClean="0"/>
              <a:t>N</a:t>
            </a:r>
            <a:r>
              <a:rPr lang="it-IT" sz="2200" baseline="-25000" dirty="0" err="1" smtClean="0"/>
              <a:t>n</a:t>
            </a:r>
            <a:r>
              <a:rPr lang="it-IT" sz="2200" dirty="0" smtClean="0"/>
              <a:t> &lt; 10</a:t>
            </a:r>
            <a:r>
              <a:rPr lang="it-IT" sz="2200" baseline="30000" dirty="0" smtClean="0"/>
              <a:t>7 </a:t>
            </a:r>
            <a:r>
              <a:rPr lang="it-IT" sz="2200" dirty="0" err="1" smtClean="0"/>
              <a:t>n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3</a:t>
            </a:r>
          </a:p>
          <a:p>
            <a:pPr marL="0" indent="0">
              <a:buNone/>
            </a:pPr>
            <a:endParaRPr lang="it-IT" sz="2200" baseline="30000" dirty="0" smtClean="0"/>
          </a:p>
          <a:p>
            <a:r>
              <a:rPr lang="it-IT" sz="2200" b="1" baseline="30000" dirty="0" smtClean="0">
                <a:solidFill>
                  <a:srgbClr val="FF6600"/>
                </a:solidFill>
              </a:rPr>
              <a:t>22</a:t>
            </a:r>
            <a:r>
              <a:rPr lang="it-IT" sz="2200" b="1" dirty="0" smtClean="0">
                <a:solidFill>
                  <a:srgbClr val="FF6600"/>
                </a:solidFill>
              </a:rPr>
              <a:t>Ne(</a:t>
            </a:r>
            <a:r>
              <a:rPr lang="it-IT" sz="2200" b="1" dirty="0" err="1" smtClean="0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200" b="1" dirty="0" err="1" smtClean="0">
                <a:solidFill>
                  <a:srgbClr val="FF6600"/>
                </a:solidFill>
              </a:rPr>
              <a:t>,n</a:t>
            </a:r>
            <a:r>
              <a:rPr lang="it-IT" sz="2200" b="1" dirty="0" smtClean="0">
                <a:solidFill>
                  <a:srgbClr val="FF6600"/>
                </a:solidFill>
              </a:rPr>
              <a:t>)</a:t>
            </a:r>
            <a:r>
              <a:rPr lang="it-IT" sz="2200" b="1" baseline="30000" dirty="0" smtClean="0">
                <a:solidFill>
                  <a:srgbClr val="FF6600"/>
                </a:solidFill>
              </a:rPr>
              <a:t>25</a:t>
            </a:r>
            <a:r>
              <a:rPr lang="it-IT" sz="2200" b="1" dirty="0" smtClean="0">
                <a:solidFill>
                  <a:srgbClr val="FF6600"/>
                </a:solidFill>
              </a:rPr>
              <a:t>Mg</a:t>
            </a:r>
            <a:r>
              <a:rPr lang="it-IT" sz="2200" dirty="0" smtClean="0"/>
              <a:t>  T </a:t>
            </a:r>
            <a:r>
              <a:rPr lang="en-US" sz="2200" dirty="0" smtClean="0"/>
              <a:t>~</a:t>
            </a:r>
            <a:r>
              <a:rPr lang="it-IT" sz="2200" dirty="0" smtClean="0"/>
              <a:t> 23 </a:t>
            </a:r>
            <a:r>
              <a:rPr lang="it-IT" sz="2200" dirty="0" err="1" smtClean="0"/>
              <a:t>keV</a:t>
            </a:r>
            <a:r>
              <a:rPr lang="it-IT" sz="2200" dirty="0" smtClean="0"/>
              <a:t>  </a:t>
            </a:r>
            <a:r>
              <a:rPr lang="it-IT" sz="2200" dirty="0" err="1" smtClean="0"/>
              <a:t>N</a:t>
            </a:r>
            <a:r>
              <a:rPr lang="it-IT" sz="2200" baseline="-25000" dirty="0" err="1" smtClean="0"/>
              <a:t>n</a:t>
            </a:r>
            <a:r>
              <a:rPr lang="en-US" sz="2200" dirty="0" smtClean="0"/>
              <a:t>~</a:t>
            </a:r>
            <a:r>
              <a:rPr lang="it-IT" sz="2200" dirty="0" smtClean="0"/>
              <a:t>10</a:t>
            </a:r>
            <a:r>
              <a:rPr lang="it-IT" sz="2200" baseline="30000" dirty="0" smtClean="0"/>
              <a:t>10</a:t>
            </a:r>
            <a:r>
              <a:rPr lang="it-IT" sz="2200" dirty="0" smtClean="0"/>
              <a:t>-10</a:t>
            </a:r>
            <a:r>
              <a:rPr lang="it-IT" sz="2200" baseline="30000" dirty="0" smtClean="0"/>
              <a:t>12</a:t>
            </a:r>
            <a:r>
              <a:rPr lang="it-IT" sz="2200" dirty="0" smtClean="0"/>
              <a:t> </a:t>
            </a:r>
            <a:r>
              <a:rPr lang="it-IT" sz="2200" dirty="0" err="1" smtClean="0"/>
              <a:t>n</a:t>
            </a:r>
            <a:r>
              <a:rPr lang="it-IT" sz="2200" dirty="0" smtClean="0"/>
              <a:t>/cm</a:t>
            </a:r>
            <a:r>
              <a:rPr lang="it-IT" sz="2200" baseline="30000" dirty="0" smtClean="0"/>
              <a:t>3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27784" y="4048472"/>
            <a:ext cx="6444208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baseline="30000" dirty="0">
                <a:solidFill>
                  <a:srgbClr val="FF6600"/>
                </a:solidFill>
              </a:rPr>
              <a:t>22</a:t>
            </a:r>
            <a:r>
              <a:rPr lang="it-IT" sz="2400" b="1" dirty="0">
                <a:solidFill>
                  <a:srgbClr val="FF6600"/>
                </a:solidFill>
              </a:rPr>
              <a:t>Ne(</a:t>
            </a:r>
            <a:r>
              <a:rPr lang="it-IT" sz="2400" b="1" dirty="0" err="1">
                <a:solidFill>
                  <a:srgbClr val="FF6600"/>
                </a:solidFill>
                <a:latin typeface="Symbol" pitchFamily="18" charset="2"/>
              </a:rPr>
              <a:t>a</a:t>
            </a:r>
            <a:r>
              <a:rPr lang="it-IT" sz="2400" b="1" dirty="0" err="1">
                <a:solidFill>
                  <a:srgbClr val="FF6600"/>
                </a:solidFill>
              </a:rPr>
              <a:t>,n</a:t>
            </a:r>
            <a:r>
              <a:rPr lang="it-IT" sz="2400" b="1" dirty="0">
                <a:solidFill>
                  <a:srgbClr val="FF6600"/>
                </a:solidFill>
              </a:rPr>
              <a:t>)</a:t>
            </a:r>
            <a:r>
              <a:rPr lang="it-IT" sz="2400" b="1" baseline="30000" dirty="0">
                <a:solidFill>
                  <a:srgbClr val="FF6600"/>
                </a:solidFill>
              </a:rPr>
              <a:t>25</a:t>
            </a:r>
            <a:r>
              <a:rPr lang="it-IT" sz="2400" b="1" dirty="0">
                <a:solidFill>
                  <a:srgbClr val="FF6600"/>
                </a:solidFill>
              </a:rPr>
              <a:t>Mg </a:t>
            </a:r>
            <a:endParaRPr lang="it-IT" sz="2400" b="1" dirty="0" smtClean="0">
              <a:solidFill>
                <a:srgbClr val="FF6600"/>
              </a:solidFill>
            </a:endParaRPr>
          </a:p>
          <a:p>
            <a:r>
              <a:rPr lang="it-IT" sz="2400" dirty="0" smtClean="0"/>
              <a:t>In core  He-</a:t>
            </a:r>
            <a:r>
              <a:rPr lang="it-IT" sz="2400" dirty="0" err="1" smtClean="0"/>
              <a:t>burning</a:t>
            </a:r>
            <a:r>
              <a:rPr lang="it-IT" sz="2400" dirty="0" smtClean="0"/>
              <a:t>  T </a:t>
            </a:r>
            <a:r>
              <a:rPr lang="en-US" sz="2400" dirty="0" smtClean="0"/>
              <a:t>~ </a:t>
            </a:r>
            <a:r>
              <a:rPr lang="it-IT" sz="2400" dirty="0" smtClean="0"/>
              <a:t>26</a:t>
            </a:r>
            <a:r>
              <a:rPr lang="it-IT" sz="2400" baseline="30000" dirty="0" smtClean="0"/>
              <a:t> </a:t>
            </a:r>
            <a:r>
              <a:rPr lang="it-IT" sz="2400" dirty="0" err="1" smtClean="0"/>
              <a:t>keV</a:t>
            </a:r>
            <a:r>
              <a:rPr lang="it-IT" sz="2400" dirty="0" smtClean="0"/>
              <a:t>  </a:t>
            </a:r>
            <a:r>
              <a:rPr lang="it-IT" sz="2400" dirty="0" err="1" smtClean="0"/>
              <a:t>N</a:t>
            </a:r>
            <a:r>
              <a:rPr lang="it-IT" sz="2400" baseline="-25000" dirty="0" err="1" smtClean="0"/>
              <a:t>n</a:t>
            </a:r>
            <a:r>
              <a:rPr lang="it-IT" sz="2400" dirty="0" smtClean="0"/>
              <a:t> </a:t>
            </a:r>
            <a:r>
              <a:rPr lang="en-US" sz="2400" dirty="0"/>
              <a:t>~</a:t>
            </a:r>
            <a:r>
              <a:rPr lang="it-IT" sz="2400" dirty="0" smtClean="0"/>
              <a:t> 10</a:t>
            </a:r>
            <a:r>
              <a:rPr lang="it-IT" sz="2400" baseline="30000" dirty="0"/>
              <a:t>6</a:t>
            </a:r>
            <a:r>
              <a:rPr lang="it-IT" sz="2400" baseline="30000" dirty="0" smtClean="0"/>
              <a:t> </a:t>
            </a:r>
            <a:r>
              <a:rPr lang="it-IT" sz="2400" dirty="0" err="1" smtClean="0"/>
              <a:t>n</a:t>
            </a:r>
            <a:r>
              <a:rPr lang="it-IT" sz="2400" dirty="0" smtClean="0"/>
              <a:t>/cm</a:t>
            </a:r>
            <a:r>
              <a:rPr lang="it-IT" sz="2400" baseline="30000" dirty="0" smtClean="0"/>
              <a:t>3</a:t>
            </a:r>
          </a:p>
          <a:p>
            <a:pPr marL="0" indent="0">
              <a:buNone/>
            </a:pPr>
            <a:endParaRPr lang="it-IT" sz="2400" baseline="30000" dirty="0" smtClean="0"/>
          </a:p>
          <a:p>
            <a:r>
              <a:rPr lang="it-IT" sz="2400" dirty="0" smtClean="0"/>
              <a:t>In core C-</a:t>
            </a:r>
            <a:r>
              <a:rPr lang="it-IT" sz="2400" dirty="0" err="1" smtClean="0"/>
              <a:t>burnig</a:t>
            </a:r>
            <a:r>
              <a:rPr lang="it-IT" sz="2400" dirty="0" smtClean="0"/>
              <a:t> T </a:t>
            </a:r>
            <a:r>
              <a:rPr lang="en-US" sz="2400" dirty="0" smtClean="0"/>
              <a:t>~ </a:t>
            </a:r>
            <a:r>
              <a:rPr lang="it-IT" sz="2400" dirty="0" smtClean="0"/>
              <a:t>90 </a:t>
            </a:r>
            <a:r>
              <a:rPr lang="it-IT" sz="2400" dirty="0" err="1" smtClean="0"/>
              <a:t>keV</a:t>
            </a:r>
            <a:r>
              <a:rPr lang="it-IT" sz="2400" dirty="0" smtClean="0"/>
              <a:t>  </a:t>
            </a:r>
            <a:r>
              <a:rPr lang="it-IT" sz="2400" dirty="0" err="1" smtClean="0"/>
              <a:t>N</a:t>
            </a:r>
            <a:r>
              <a:rPr lang="it-IT" sz="2400" baseline="-25000" dirty="0" err="1" smtClean="0"/>
              <a:t>n</a:t>
            </a:r>
            <a:r>
              <a:rPr lang="en-US" sz="2400" dirty="0" smtClean="0"/>
              <a:t>~</a:t>
            </a:r>
            <a:r>
              <a:rPr lang="it-IT" sz="2400" dirty="0" smtClean="0"/>
              <a:t>10</a:t>
            </a:r>
            <a:r>
              <a:rPr lang="it-IT" sz="2400" baseline="30000" dirty="0" smtClean="0"/>
              <a:t>11</a:t>
            </a:r>
            <a:r>
              <a:rPr lang="it-IT" sz="2400" dirty="0" smtClean="0"/>
              <a:t> </a:t>
            </a:r>
            <a:r>
              <a:rPr lang="it-IT" sz="2400" dirty="0" err="1" smtClean="0"/>
              <a:t>n</a:t>
            </a:r>
            <a:r>
              <a:rPr lang="it-IT" sz="2400" dirty="0" smtClean="0"/>
              <a:t>/cm</a:t>
            </a:r>
            <a:r>
              <a:rPr lang="it-IT" sz="2400" baseline="30000" dirty="0" smtClean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3608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s-process stellar sites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9792" y="3501008"/>
            <a:ext cx="648072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Massive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stars   M≈</a:t>
            </a:r>
            <a:r>
              <a:rPr lang="en-US" sz="2000" b="1" dirty="0" smtClean="0"/>
              <a:t>15 </a:t>
            </a:r>
            <a:r>
              <a:rPr lang="en-US" sz="2000" b="1" dirty="0"/>
              <a:t>- </a:t>
            </a:r>
            <a:r>
              <a:rPr lang="en-US" sz="2000" b="1" dirty="0" smtClean="0"/>
              <a:t>25 </a:t>
            </a:r>
            <a:r>
              <a:rPr lang="en-US" sz="2000" b="1" dirty="0"/>
              <a:t>M</a:t>
            </a:r>
            <a:r>
              <a:rPr lang="en-US" sz="2000" b="1" baseline="-25000" dirty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" y="4077072"/>
            <a:ext cx="282627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520259"/>
            <a:ext cx="8208912" cy="365125"/>
          </a:xfrm>
        </p:spPr>
        <p:txBody>
          <a:bodyPr/>
          <a:lstStyle/>
          <a:p>
            <a:r>
              <a:rPr lang="it-IT" dirty="0" smtClean="0"/>
              <a:t>14th International Conference on </a:t>
            </a:r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Reaction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– Varenna, </a:t>
            </a:r>
            <a:r>
              <a:rPr lang="it-IT" dirty="0" err="1" smtClean="0"/>
              <a:t>June</a:t>
            </a:r>
            <a:r>
              <a:rPr lang="it-IT" dirty="0" smtClean="0"/>
              <a:t> 15-19, 2015 G. Tagliente – INFN Bari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4006" y="-93646"/>
            <a:ext cx="4616285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403648" y="5369644"/>
            <a:ext cx="6751637" cy="11557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cross section uncertainties</a:t>
            </a:r>
            <a:r>
              <a:rPr lang="de-DE" sz="2000">
                <a:latin typeface="Comic Sans MS" pitchFamily="66" charset="0"/>
              </a:rPr>
              <a:t> </a:t>
            </a:r>
            <a:r>
              <a:rPr lang="de-DE" b="1">
                <a:solidFill>
                  <a:srgbClr val="FF0000"/>
                </a:solidFill>
                <a:latin typeface="Comic Sans MS" pitchFamily="66" charset="0"/>
              </a:rPr>
              <a:t>&lt;5%</a:t>
            </a:r>
          </a:p>
          <a:p>
            <a:endParaRPr lang="de-DE" sz="2000">
              <a:latin typeface="Comic Sans MS" pitchFamily="66" charset="0"/>
            </a:endParaRP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***</a:t>
            </a:r>
            <a:r>
              <a:rPr lang="de-DE">
                <a:latin typeface="Comic Sans MS" pitchFamily="66" charset="0"/>
              </a:rPr>
              <a:t> </a:t>
            </a:r>
            <a:r>
              <a:rPr lang="de-DE" b="1">
                <a:solidFill>
                  <a:srgbClr val="008000"/>
                </a:solidFill>
                <a:latin typeface="Comic Sans MS" pitchFamily="66" charset="0"/>
              </a:rPr>
              <a:t>safe control of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4052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35427" y="846226"/>
            <a:ext cx="639846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2764018" y="1646632"/>
            <a:ext cx="6336940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2764018" y="1966572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771786" y="4063185"/>
            <a:ext cx="378677" cy="181825"/>
          </a:xfrm>
          <a:prstGeom prst="roundRect">
            <a:avLst/>
          </a:prstGeom>
          <a:noFill/>
          <a:ln w="38100">
            <a:solidFill>
              <a:srgbClr val="1CA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772892" y="5849077"/>
            <a:ext cx="378677" cy="181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779550" y="6497147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44624"/>
            <a:ext cx="7128792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n_TOF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 Goal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arrotondato 7"/>
          <p:cNvSpPr/>
          <p:nvPr/>
        </p:nvSpPr>
        <p:spPr>
          <a:xfrm>
            <a:off x="2771800" y="3751231"/>
            <a:ext cx="378677" cy="18182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21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7777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53031</TotalTime>
  <Words>2147</Words>
  <Application>Microsoft Office PowerPoint</Application>
  <PresentationFormat>Presentazione su schermo (4:3)</PresentationFormat>
  <Paragraphs>379</Paragraphs>
  <Slides>35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ＭＳ Ｐゴシック</vt:lpstr>
      <vt:lpstr>SimSun</vt:lpstr>
      <vt:lpstr>Arial</vt:lpstr>
      <vt:lpstr>Calibri</vt:lpstr>
      <vt:lpstr>Comic Sans MS</vt:lpstr>
      <vt:lpstr>Lucida Grande</vt:lpstr>
      <vt:lpstr>Symbol</vt:lpstr>
      <vt:lpstr>Tahoma</vt:lpstr>
      <vt:lpstr>Times New Roman</vt:lpstr>
      <vt:lpstr>Verdana</vt:lpstr>
      <vt:lpstr>Wingdings</vt:lpstr>
      <vt:lpstr>Wingdings 3</vt:lpstr>
      <vt:lpstr>Tema di Office</vt:lpstr>
      <vt:lpstr>Equation</vt:lpstr>
      <vt:lpstr>Documento</vt:lpstr>
      <vt:lpstr>Formel</vt:lpstr>
      <vt:lpstr>Photo Editor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Stellar Models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Achivments</dc:title>
  <dc:creator>Nicola Colonna</dc:creator>
  <cp:lastModifiedBy>Paolo Maria Milazzo</cp:lastModifiedBy>
  <cp:revision>539</cp:revision>
  <dcterms:created xsi:type="dcterms:W3CDTF">2008-03-10T15:09:25Z</dcterms:created>
  <dcterms:modified xsi:type="dcterms:W3CDTF">2015-07-01T07:28:54Z</dcterms:modified>
</cp:coreProperties>
</file>