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1" r:id="rId2"/>
    <p:sldId id="351" r:id="rId3"/>
    <p:sldId id="324" r:id="rId4"/>
    <p:sldId id="323" r:id="rId5"/>
    <p:sldId id="343" r:id="rId6"/>
    <p:sldId id="312" r:id="rId7"/>
    <p:sldId id="344" r:id="rId8"/>
    <p:sldId id="345" r:id="rId9"/>
    <p:sldId id="346" r:id="rId10"/>
    <p:sldId id="347" r:id="rId11"/>
    <p:sldId id="348" r:id="rId12"/>
    <p:sldId id="309" r:id="rId13"/>
    <p:sldId id="310" r:id="rId14"/>
    <p:sldId id="350" r:id="rId15"/>
    <p:sldId id="349" r:id="rId16"/>
    <p:sldId id="316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0" autoAdjust="0"/>
    <p:restoredTop sz="94660"/>
  </p:normalViewPr>
  <p:slideViewPr>
    <p:cSldViewPr showGuides="1">
      <p:cViewPr varScale="1">
        <p:scale>
          <a:sx n="90" d="100"/>
          <a:sy n="90" d="100"/>
        </p:scale>
        <p:origin x="96" y="390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00620-DE80-4E04-BD64-AF708CDE504B}" type="datetimeFigureOut">
              <a:rPr lang="it-IT" smtClean="0"/>
              <a:t>06/07/2015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09D24-5D39-423D-AA92-9D35B03AEF9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85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37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2721A2-8322-4CBA-959F-61848A52A284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5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>
                <a:solidFill>
                  <a:prstClr val="black"/>
                </a:solidFill>
              </a:rPr>
              <a:pPr/>
              <a:t>7/6/2015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610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>
                <a:solidFill>
                  <a:prstClr val="black"/>
                </a:solidFill>
              </a:rPr>
              <a:pPr/>
              <a:t>7/6/2015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3515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>
                <a:solidFill>
                  <a:prstClr val="black"/>
                </a:solidFill>
              </a:rPr>
              <a:pPr/>
              <a:t>7/6/2015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610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>
                <a:solidFill>
                  <a:prstClr val="black"/>
                </a:solidFill>
              </a:rPr>
              <a:pPr/>
              <a:t>7/6/2015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947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>
                <a:solidFill>
                  <a:prstClr val="black"/>
                </a:solidFill>
              </a:rPr>
              <a:pPr/>
              <a:t>7/6/2015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162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>
                <a:solidFill>
                  <a:prstClr val="black"/>
                </a:solidFill>
              </a:rPr>
              <a:pPr/>
              <a:t>7/6/2015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30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>
                <a:solidFill>
                  <a:prstClr val="black"/>
                </a:solidFill>
              </a:rPr>
              <a:pPr/>
              <a:t>7/6/2015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3219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>
                <a:solidFill>
                  <a:prstClr val="black"/>
                </a:solidFill>
              </a:rPr>
              <a:pPr/>
              <a:t>7/6/2015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89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>
                <a:solidFill>
                  <a:prstClr val="black"/>
                </a:solidFill>
              </a:rPr>
              <a:pPr/>
              <a:t>7/6/2015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8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>
                <a:solidFill>
                  <a:prstClr val="black"/>
                </a:solidFill>
              </a:rPr>
              <a:pPr/>
              <a:t>7/6/2015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6445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>
                <a:solidFill>
                  <a:prstClr val="black"/>
                </a:solidFill>
              </a:rPr>
              <a:pPr/>
              <a:t>7/6/2015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5306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>
                <a:solidFill>
                  <a:prstClr val="black"/>
                </a:solidFill>
              </a:rPr>
              <a:pPr/>
              <a:t>7/6/2015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820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4.png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emf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0.emf"/><Relationship Id="rId10" Type="http://schemas.openxmlformats.org/officeDocument/2006/relationships/image" Target="../media/image48.w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77964" y="-1777474"/>
            <a:ext cx="11593288" cy="301176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                 </a:t>
            </a:r>
            <a:r>
              <a:rPr lang="en-US" dirty="0" err="1" smtClean="0">
                <a:solidFill>
                  <a:srgbClr val="FF0000"/>
                </a:solidFill>
              </a:rPr>
              <a:t>AEgIS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(Antimatter Experiment  gravity Interferometry Spectroscopy)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1941" y="6304002"/>
            <a:ext cx="6990055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Gemma Testera   Consiglio di Sezione Luglio 2015</a:t>
            </a:r>
            <a:endParaRPr lang="it-IT" sz="2400" dirty="0">
              <a:solidFill>
                <a:srgbClr val="FF0000"/>
              </a:solidFill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1905757" y="1391378"/>
            <a:ext cx="7562421" cy="4755531"/>
            <a:chOff x="1615656" y="67699"/>
            <a:chExt cx="9007883" cy="6896820"/>
          </a:xfrm>
        </p:grpSpPr>
        <p:sp>
          <p:nvSpPr>
            <p:cNvPr id="84" name="Rounded Rectangle 83"/>
            <p:cNvSpPr/>
            <p:nvPr/>
          </p:nvSpPr>
          <p:spPr>
            <a:xfrm>
              <a:off x="1615656" y="877299"/>
              <a:ext cx="2160000" cy="93599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3879214" y="877299"/>
              <a:ext cx="2160000" cy="93599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6142772" y="877299"/>
              <a:ext cx="2160000" cy="93599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8406330" y="877299"/>
              <a:ext cx="2160000" cy="93599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1615656" y="1878520"/>
              <a:ext cx="2160000" cy="93599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3879214" y="1878520"/>
              <a:ext cx="2160000" cy="93599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142772" y="1878520"/>
              <a:ext cx="2160000" cy="93599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8406330" y="1878520"/>
              <a:ext cx="2160000" cy="93599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1615656" y="2879742"/>
              <a:ext cx="2160000" cy="93599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3879214" y="2879742"/>
              <a:ext cx="2160000" cy="93599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142772" y="2879742"/>
              <a:ext cx="2160000" cy="93599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8406330" y="2879742"/>
              <a:ext cx="2160000" cy="93599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1615656" y="3880963"/>
              <a:ext cx="2160000" cy="93599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3879214" y="3880963"/>
              <a:ext cx="2160000" cy="93599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142772" y="3880963"/>
              <a:ext cx="2160000" cy="93599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8406330" y="3880963"/>
              <a:ext cx="2160000" cy="93599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1615656" y="4882184"/>
              <a:ext cx="2160000" cy="93599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3879214" y="4882184"/>
              <a:ext cx="2160000" cy="93599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6142772" y="4882184"/>
              <a:ext cx="2160000" cy="93599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8406330" y="4882184"/>
              <a:ext cx="2160000" cy="93599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1615656" y="5884314"/>
              <a:ext cx="2160000" cy="93599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5" name="Picture 1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300" y="991194"/>
              <a:ext cx="721441" cy="72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11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8843" y="1239135"/>
              <a:ext cx="685354" cy="22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521" y="991871"/>
              <a:ext cx="806299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9882" y="1970611"/>
              <a:ext cx="573564" cy="756348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70204" y="1952787"/>
              <a:ext cx="795536" cy="791999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34426" y="2949354"/>
              <a:ext cx="791999" cy="791999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51317" y="1952787"/>
              <a:ext cx="788479" cy="791999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479573" y="1952787"/>
              <a:ext cx="824400" cy="791999"/>
            </a:xfrm>
            <a:prstGeom prst="rect">
              <a:avLst/>
            </a:prstGeom>
          </p:spPr>
        </p:pic>
        <p:pic>
          <p:nvPicPr>
            <p:cNvPr id="113" name="Picture 6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881" y="2985352"/>
              <a:ext cx="47961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14518" y="2949354"/>
              <a:ext cx="941215" cy="791999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47419" y="2932420"/>
              <a:ext cx="648290" cy="791999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31977" y="3948602"/>
              <a:ext cx="857999" cy="791999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34426" y="3930601"/>
              <a:ext cx="831695" cy="827998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492933" y="3948602"/>
              <a:ext cx="802654" cy="791999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699382" y="4919688"/>
              <a:ext cx="1612801" cy="720000"/>
            </a:xfrm>
            <a:prstGeom prst="rect">
              <a:avLst/>
            </a:prstGeom>
          </p:spPr>
        </p:pic>
        <p:pic>
          <p:nvPicPr>
            <p:cNvPr id="120" name="Picture 3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5031" y="4942665"/>
              <a:ext cx="791999" cy="79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208983" y="4978663"/>
              <a:ext cx="1174091" cy="720000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467534" y="4942665"/>
              <a:ext cx="788479" cy="791999"/>
            </a:xfrm>
            <a:prstGeom prst="rect">
              <a:avLst/>
            </a:prstGeom>
          </p:spPr>
        </p:pic>
        <p:pic>
          <p:nvPicPr>
            <p:cNvPr id="123" name="Picture 98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482" y="5992923"/>
              <a:ext cx="720093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" name="Rectangle 123"/>
            <p:cNvSpPr/>
            <p:nvPr/>
          </p:nvSpPr>
          <p:spPr>
            <a:xfrm>
              <a:off x="1769883" y="1536297"/>
              <a:ext cx="1695927" cy="3570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Stefan Meyer Institute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052687" y="1197984"/>
              <a:ext cx="6944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CERN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975006" y="1121040"/>
              <a:ext cx="1386604" cy="5802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Czech Technical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University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9393276" y="1213373"/>
              <a:ext cx="9621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ETH Zurich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606714" y="2117954"/>
              <a:ext cx="10294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University of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Genova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cs typeface="Helvetica Neue Light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869794" y="2117954"/>
              <a:ext cx="10294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University of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Milano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7104900" y="2117954"/>
              <a:ext cx="10294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University of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Padova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cs typeface="Helvetica Neue Light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9359613" y="2117954"/>
              <a:ext cx="10294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University of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Pavia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8994140" y="3064533"/>
              <a:ext cx="14189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University College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London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7067580" y="3114521"/>
              <a:ext cx="10871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Politecnico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 di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Milano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381031" y="3030215"/>
              <a:ext cx="15680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Max-Planck Institute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Heidelbert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cs typeface="Helvetica Neue Light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281517" y="2929855"/>
              <a:ext cx="1487802" cy="10266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Institute of Nuclear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Research of the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Russian Academy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of Science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606714" y="4113769"/>
              <a:ext cx="10294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University of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Bergen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4869794" y="4113769"/>
              <a:ext cx="10294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University of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Bern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170542" y="4113769"/>
              <a:ext cx="10294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University of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Brescia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9412512" y="4113769"/>
              <a:ext cx="9236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Heidelberg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University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9337972" y="5107832"/>
              <a:ext cx="10727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University of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Trento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7257744" y="5107832"/>
              <a:ext cx="10294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University of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Paris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Sud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/>
                <a:cs typeface="Helvetica Neue Light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848153" y="5107832"/>
              <a:ext cx="10727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University of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Oslo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630290" y="5351620"/>
              <a:ext cx="10727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University of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Lyon 1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423468" y="5937891"/>
              <a:ext cx="1386604" cy="10266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INFN sections of: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Genova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, Milano,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Padova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, Pavia,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/>
                  <a:cs typeface="Helvetica Neue Light"/>
                </a:rPr>
                <a:t>Trento</a:t>
              </a:r>
            </a:p>
          </p:txBody>
        </p:sp>
        <p:grpSp>
          <p:nvGrpSpPr>
            <p:cNvPr id="145" name="Group 88"/>
            <p:cNvGrpSpPr>
              <a:grpSpLocks/>
            </p:cNvGrpSpPr>
            <p:nvPr/>
          </p:nvGrpSpPr>
          <p:grpSpPr bwMode="auto">
            <a:xfrm>
              <a:off x="6330815" y="67699"/>
              <a:ext cx="4235084" cy="625475"/>
              <a:chOff x="714" y="-54"/>
              <a:chExt cx="2667" cy="394"/>
            </a:xfrm>
          </p:grpSpPr>
          <p:sp>
            <p:nvSpPr>
              <p:cNvPr id="159" name="Rectangle 89"/>
              <p:cNvSpPr>
                <a:spLocks/>
              </p:cNvSpPr>
              <p:nvPr/>
            </p:nvSpPr>
            <p:spPr bwMode="auto">
              <a:xfrm>
                <a:off x="714" y="-54"/>
                <a:ext cx="2667" cy="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algn="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4D4B96"/>
                    </a:solidFill>
                    <a:effectLst/>
                    <a:uLnTx/>
                    <a:uFillTx/>
                    <a:latin typeface="Helvetica Neue"/>
                    <a:cs typeface="Helvetica Neue"/>
                  </a:rPr>
                  <a:t>A</a:t>
                </a:r>
                <a:r>
                  <a:rPr kumimoji="0" lang="en-US" sz="28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4B4B4B"/>
                    </a:solidFill>
                    <a:effectLst/>
                    <a:uLnTx/>
                    <a:uFillTx/>
                    <a:latin typeface="Helvetica Neue"/>
                    <a:cs typeface="Helvetica Neue"/>
                  </a:rPr>
                  <a:t> </a:t>
                </a:r>
                <a:r>
                  <a:rPr kumimoji="0" lang="en-US" sz="28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3682BD"/>
                    </a:solidFill>
                    <a:effectLst/>
                    <a:uLnTx/>
                    <a:uFillTx/>
                    <a:latin typeface="Helvetica Neue"/>
                    <a:cs typeface="Helvetica Neue"/>
                  </a:rPr>
                  <a:t>E</a:t>
                </a:r>
                <a:r>
                  <a:rPr kumimoji="0" lang="en-US" sz="28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4B4B4B"/>
                    </a:solidFill>
                    <a:effectLst/>
                    <a:uLnTx/>
                    <a:uFillTx/>
                    <a:latin typeface="Helvetica Neue"/>
                    <a:cs typeface="Helvetica Neue"/>
                  </a:rPr>
                  <a:t> </a:t>
                </a:r>
                <a:r>
                  <a:rPr kumimoji="0" lang="en-US" sz="28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86AF2F"/>
                    </a:solidFill>
                    <a:effectLst/>
                    <a:uLnTx/>
                    <a:uFillTx/>
                    <a:latin typeface="Helvetica Neue"/>
                    <a:cs typeface="Helvetica Neue"/>
                  </a:rPr>
                  <a:t>g</a:t>
                </a:r>
                <a:r>
                  <a:rPr kumimoji="0" lang="en-US" sz="28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4B4B4B"/>
                    </a:solidFill>
                    <a:effectLst/>
                    <a:uLnTx/>
                    <a:uFillTx/>
                    <a:latin typeface="Helvetica Neue"/>
                    <a:cs typeface="Helvetica Neue"/>
                  </a:rPr>
                  <a:t> </a:t>
                </a:r>
                <a:r>
                  <a:rPr kumimoji="0" lang="en-US" sz="28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DFBC21"/>
                    </a:solidFill>
                    <a:effectLst/>
                    <a:uLnTx/>
                    <a:uFillTx/>
                    <a:latin typeface="Helvetica Neue"/>
                    <a:cs typeface="Helvetica Neue"/>
                  </a:rPr>
                  <a:t>I</a:t>
                </a:r>
                <a:r>
                  <a:rPr kumimoji="0" lang="en-US" sz="28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4B4B4B"/>
                    </a:solidFill>
                    <a:effectLst/>
                    <a:uLnTx/>
                    <a:uFillTx/>
                    <a:latin typeface="Helvetica Neue"/>
                    <a:cs typeface="Helvetica Neue"/>
                  </a:rPr>
                  <a:t> </a:t>
                </a:r>
                <a:r>
                  <a:rPr kumimoji="0" lang="en-US" sz="28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B52420"/>
                    </a:solidFill>
                    <a:effectLst/>
                    <a:uLnTx/>
                    <a:uFillTx/>
                    <a:latin typeface="Helvetica Neue"/>
                    <a:cs typeface="Helvetica Neue"/>
                  </a:rPr>
                  <a:t>S collaboration</a:t>
                </a:r>
              </a:p>
            </p:txBody>
          </p:sp>
          <p:sp>
            <p:nvSpPr>
              <p:cNvPr id="160" name="Line 90"/>
              <p:cNvSpPr>
                <a:spLocks noChangeShapeType="1"/>
              </p:cNvSpPr>
              <p:nvPr/>
            </p:nvSpPr>
            <p:spPr bwMode="auto">
              <a:xfrm>
                <a:off x="1256" y="51"/>
                <a:ext cx="136" cy="0"/>
              </a:xfrm>
              <a:prstGeom prst="line">
                <a:avLst/>
              </a:prstGeom>
              <a:noFill/>
              <a:ln w="38100" cmpd="sng">
                <a:solidFill>
                  <a:srgbClr val="8BB22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 w="19050" cmpd="sng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146" name="Picture 145"/>
            <p:cNvPicPr>
              <a:picLocks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645130" y="83596"/>
              <a:ext cx="1080000" cy="721544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767933" y="72046"/>
              <a:ext cx="1081968" cy="720000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892705" y="72046"/>
              <a:ext cx="1081967" cy="720000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017473" y="72046"/>
              <a:ext cx="1080000" cy="720000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3840801" y="5992923"/>
              <a:ext cx="1155254" cy="720000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5040901" y="5992923"/>
              <a:ext cx="1080000" cy="720000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6165747" y="5992923"/>
              <a:ext cx="1080000" cy="720000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7290593" y="5979128"/>
              <a:ext cx="1080000" cy="720000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8415439" y="5979128"/>
              <a:ext cx="1080000" cy="720000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9540285" y="5979128"/>
              <a:ext cx="1083254" cy="720000"/>
            </a:xfrm>
            <a:prstGeom prst="rect">
              <a:avLst/>
            </a:prstGeom>
          </p:spPr>
        </p:pic>
        <p:pic>
          <p:nvPicPr>
            <p:cNvPr id="156" name="Picture 155" descr="SMI-Logo.jpg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172" y="963950"/>
              <a:ext cx="612347" cy="612000"/>
            </a:xfrm>
            <a:prstGeom prst="rect">
              <a:avLst/>
            </a:prstGeom>
          </p:spPr>
        </p:pic>
        <p:pic>
          <p:nvPicPr>
            <p:cNvPr id="157" name="Picture 156" descr="oeaw_logo_weiss_e.jpg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901" y="963956"/>
              <a:ext cx="639000" cy="611995"/>
            </a:xfrm>
            <a:prstGeom prst="rect">
              <a:avLst/>
            </a:prstGeom>
          </p:spPr>
        </p:pic>
        <p:pic>
          <p:nvPicPr>
            <p:cNvPr id="158" name="Picture 157" descr="Logo_AEC_rgb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8215" y="3897896"/>
              <a:ext cx="819520" cy="89999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3454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296" y="13452"/>
            <a:ext cx="8934128" cy="1143000"/>
          </a:xfrm>
        </p:spPr>
        <p:txBody>
          <a:bodyPr>
            <a:normAutofit/>
          </a:bodyPr>
          <a:lstStyle/>
          <a:p>
            <a:r>
              <a:rPr lang="it-IT" sz="2400" dirty="0" err="1" smtClean="0">
                <a:solidFill>
                  <a:srgbClr val="FF0000"/>
                </a:solidFill>
              </a:rPr>
              <a:t>Trapped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Cold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Antiprotons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559496" y="1612416"/>
            <a:ext cx="2986460" cy="79679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79215" y="1612416"/>
            <a:ext cx="0" cy="6279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0708" y="2409212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MCP+PhosPh</a:t>
            </a:r>
            <a:endParaRPr lang="it-IT" sz="1400" dirty="0"/>
          </a:p>
        </p:txBody>
      </p:sp>
      <p:sp>
        <p:nvSpPr>
          <p:cNvPr id="8" name="Oval 7"/>
          <p:cNvSpPr/>
          <p:nvPr/>
        </p:nvSpPr>
        <p:spPr>
          <a:xfrm>
            <a:off x="1014763" y="2010814"/>
            <a:ext cx="36004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 8"/>
          <p:cNvSpPr/>
          <p:nvPr/>
        </p:nvSpPr>
        <p:spPr>
          <a:xfrm>
            <a:off x="2319266" y="1888154"/>
            <a:ext cx="1656184" cy="168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2552321" y="2315618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Pbar+e</a:t>
            </a:r>
            <a:r>
              <a:rPr lang="it-IT" dirty="0"/>
              <a:t>-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937245" y="1989319"/>
            <a:ext cx="2899781" cy="4716319"/>
            <a:chOff x="6096000" y="1772572"/>
            <a:chExt cx="3036770" cy="497291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9048" y="1772572"/>
              <a:ext cx="3033721" cy="24857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4172091"/>
              <a:ext cx="3036770" cy="2573394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8476376" y="2215533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electrons</a:t>
            </a:r>
            <a:endParaRPr lang="it-IT" dirty="0"/>
          </a:p>
        </p:txBody>
      </p:sp>
      <p:sp>
        <p:nvSpPr>
          <p:cNvPr id="15" name="TextBox 14"/>
          <p:cNvSpPr txBox="1"/>
          <p:nvPr/>
        </p:nvSpPr>
        <p:spPr>
          <a:xfrm>
            <a:off x="8112224" y="4611597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antiprotons</a:t>
            </a:r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474190" y="4227723"/>
            <a:ext cx="53463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Centrifugal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separation</a:t>
            </a:r>
            <a:r>
              <a:rPr lang="it-IT" dirty="0">
                <a:solidFill>
                  <a:srgbClr val="FF0000"/>
                </a:solidFill>
              </a:rPr>
              <a:t> 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expected</a:t>
            </a:r>
            <a:r>
              <a:rPr lang="it-IT" dirty="0"/>
              <a:t> for </a:t>
            </a:r>
            <a:r>
              <a:rPr lang="it-IT" dirty="0" err="1"/>
              <a:t>pbar</a:t>
            </a:r>
            <a:r>
              <a:rPr lang="it-IT" dirty="0"/>
              <a:t> and e- in </a:t>
            </a:r>
            <a:r>
              <a:rPr lang="it-IT" dirty="0" err="1"/>
              <a:t>thermal</a:t>
            </a:r>
            <a:r>
              <a:rPr lang="it-IT" dirty="0"/>
              <a:t> </a:t>
            </a:r>
            <a:r>
              <a:rPr lang="it-IT" dirty="0" err="1"/>
              <a:t>equilibrium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estimation</a:t>
            </a:r>
            <a:r>
              <a:rPr lang="it-IT" dirty="0"/>
              <a:t> of the plasma temperature</a:t>
            </a:r>
          </a:p>
          <a:p>
            <a:endParaRPr lang="it-IT" dirty="0"/>
          </a:p>
        </p:txBody>
      </p:sp>
      <p:sp>
        <p:nvSpPr>
          <p:cNvPr id="18" name="TextBox 17"/>
          <p:cNvSpPr txBox="1"/>
          <p:nvPr/>
        </p:nvSpPr>
        <p:spPr>
          <a:xfrm>
            <a:off x="9521716" y="5085493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r= 5-8 mm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727610" y="2336348"/>
            <a:ext cx="3800291" cy="46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72475" y="240069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703525"/>
              </p:ext>
            </p:extLst>
          </p:nvPr>
        </p:nvGraphicFramePr>
        <p:xfrm>
          <a:off x="721933" y="5526983"/>
          <a:ext cx="183038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zione" r:id="rId6" imgW="1066680" imgH="507960" progId="Equation.3">
                  <p:embed/>
                </p:oleObj>
              </mc:Choice>
              <mc:Fallback>
                <p:oleObj name="Equazione" r:id="rId6" imgW="1066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933" y="5526983"/>
                        <a:ext cx="1830388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189447" y="5203246"/>
            <a:ext cx="37253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Temperature of the </a:t>
            </a:r>
            <a:r>
              <a:rPr lang="it-IT" dirty="0" err="1" smtClean="0"/>
              <a:t>antiprotons</a:t>
            </a:r>
            <a:r>
              <a:rPr lang="it-IT" dirty="0" smtClean="0"/>
              <a:t>: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10-20 </a:t>
            </a:r>
            <a:r>
              <a:rPr lang="it-IT" dirty="0">
                <a:solidFill>
                  <a:srgbClr val="0070C0"/>
                </a:solidFill>
              </a:rPr>
              <a:t>K</a:t>
            </a:r>
            <a:r>
              <a:rPr lang="it-IT" dirty="0"/>
              <a:t> </a:t>
            </a:r>
            <a:r>
              <a:rPr lang="it-IT" dirty="0" smtClean="0"/>
              <a:t>(1-2 </a:t>
            </a:r>
            <a:r>
              <a:rPr lang="it-IT" dirty="0" err="1" smtClean="0"/>
              <a:t>meV</a:t>
            </a:r>
            <a:r>
              <a:rPr lang="it-IT" dirty="0" smtClean="0"/>
              <a:t>) </a:t>
            </a:r>
            <a:r>
              <a:rPr lang="it-IT" dirty="0" err="1" smtClean="0"/>
              <a:t>consistent</a:t>
            </a:r>
            <a:r>
              <a:rPr lang="it-IT" dirty="0" smtClean="0"/>
              <a:t> </a:t>
            </a:r>
            <a:r>
              <a:rPr lang="it-IT" dirty="0"/>
              <a:t>with</a:t>
            </a:r>
          </a:p>
          <a:p>
            <a:r>
              <a:rPr lang="it-IT" dirty="0"/>
              <a:t>the </a:t>
            </a:r>
            <a:r>
              <a:rPr lang="it-IT" dirty="0" err="1"/>
              <a:t>trap</a:t>
            </a:r>
            <a:r>
              <a:rPr lang="it-IT" dirty="0"/>
              <a:t> </a:t>
            </a:r>
            <a:r>
              <a:rPr lang="it-IT" dirty="0" smtClean="0"/>
              <a:t>temperature !!!!</a:t>
            </a:r>
          </a:p>
          <a:p>
            <a:endParaRPr lang="it-IT" dirty="0"/>
          </a:p>
        </p:txBody>
      </p:sp>
      <p:sp>
        <p:nvSpPr>
          <p:cNvPr id="16" name="TextBox 15"/>
          <p:cNvSpPr txBox="1"/>
          <p:nvPr/>
        </p:nvSpPr>
        <p:spPr>
          <a:xfrm>
            <a:off x="474190" y="2964306"/>
            <a:ext cx="6947736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Electrons</a:t>
            </a:r>
            <a:r>
              <a:rPr lang="it-IT" dirty="0" smtClean="0"/>
              <a:t> radiate </a:t>
            </a:r>
            <a:r>
              <a:rPr lang="it-IT" dirty="0" err="1" smtClean="0"/>
              <a:t>energy</a:t>
            </a:r>
            <a:r>
              <a:rPr lang="it-IT" dirty="0" smtClean="0"/>
              <a:t> (high B)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reach</a:t>
            </a:r>
            <a:r>
              <a:rPr lang="it-IT" dirty="0" smtClean="0"/>
              <a:t> </a:t>
            </a:r>
            <a:r>
              <a:rPr lang="it-IT" dirty="0" err="1" smtClean="0"/>
              <a:t>thermal</a:t>
            </a:r>
            <a:r>
              <a:rPr lang="it-IT" dirty="0" smtClean="0"/>
              <a:t> </a:t>
            </a:r>
            <a:r>
              <a:rPr lang="it-IT" dirty="0" err="1" smtClean="0"/>
              <a:t>equilibrium</a:t>
            </a:r>
            <a:r>
              <a:rPr lang="it-IT" dirty="0" smtClean="0"/>
              <a:t> with the 10 K ambient (</a:t>
            </a:r>
            <a:r>
              <a:rPr lang="it-IT" dirty="0" err="1" smtClean="0"/>
              <a:t>ideally</a:t>
            </a:r>
            <a:r>
              <a:rPr lang="it-IT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Antiprotons</a:t>
            </a:r>
            <a:r>
              <a:rPr lang="it-IT" dirty="0" smtClean="0"/>
              <a:t> cool by </a:t>
            </a:r>
            <a:r>
              <a:rPr lang="it-IT" dirty="0" err="1" smtClean="0"/>
              <a:t>coollisions</a:t>
            </a:r>
            <a:endParaRPr lang="it-IT" dirty="0" smtClean="0"/>
          </a:p>
          <a:p>
            <a:endParaRPr lang="it-IT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350031" y="6217030"/>
            <a:ext cx="225895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From 5 </a:t>
            </a:r>
            <a:r>
              <a:rPr lang="it-IT" dirty="0" err="1" smtClean="0"/>
              <a:t>MeV</a:t>
            </a:r>
            <a:r>
              <a:rPr lang="it-IT" dirty="0" smtClean="0"/>
              <a:t> to </a:t>
            </a:r>
            <a:r>
              <a:rPr lang="it-IT" dirty="0" err="1" smtClean="0"/>
              <a:t>meV</a:t>
            </a:r>
            <a:endParaRPr lang="it-IT" dirty="0" smtClean="0"/>
          </a:p>
        </p:txBody>
      </p:sp>
      <p:pic>
        <p:nvPicPr>
          <p:cNvPr id="27" name="Picture 2" descr="http://www.mdpi.com/1424-8220/10/3/2169/a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168" y="13452"/>
            <a:ext cx="3170437" cy="180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470087" y="183759"/>
            <a:ext cx="153574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TRAP BASIC</a:t>
            </a:r>
          </a:p>
        </p:txBody>
      </p:sp>
    </p:spTree>
    <p:extLst>
      <p:ext uri="{BB962C8B-B14F-4D97-AF65-F5344CB8AC3E}">
        <p14:creationId xmlns:p14="http://schemas.microsoft.com/office/powerpoint/2010/main" val="245734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692696"/>
            <a:ext cx="11074400" cy="1143000"/>
          </a:xfrm>
        </p:spPr>
        <p:txBody>
          <a:bodyPr>
            <a:normAutofit/>
          </a:bodyPr>
          <a:lstStyle/>
          <a:p>
            <a:r>
              <a:rPr lang="it-IT" sz="2400" dirty="0" err="1" smtClean="0">
                <a:solidFill>
                  <a:srgbClr val="FF0000"/>
                </a:solidFill>
              </a:rPr>
              <a:t>Trapped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C</a:t>
            </a:r>
            <a:r>
              <a:rPr lang="it-IT" sz="2400" dirty="0" err="1" smtClean="0">
                <a:solidFill>
                  <a:srgbClr val="FF0000"/>
                </a:solidFill>
              </a:rPr>
              <a:t>old</a:t>
            </a:r>
            <a:r>
              <a:rPr lang="it-IT" sz="2400" dirty="0" smtClean="0">
                <a:solidFill>
                  <a:srgbClr val="FF0000"/>
                </a:solidFill>
              </a:rPr>
              <a:t> non </a:t>
            </a:r>
            <a:r>
              <a:rPr lang="it-IT" sz="2400" dirty="0" err="1">
                <a:solidFill>
                  <a:srgbClr val="FF0000"/>
                </a:solidFill>
              </a:rPr>
              <a:t>N</a:t>
            </a:r>
            <a:r>
              <a:rPr lang="it-IT" sz="2400" dirty="0" err="1" smtClean="0">
                <a:solidFill>
                  <a:srgbClr val="FF0000"/>
                </a:solidFill>
              </a:rPr>
              <a:t>eutral</a:t>
            </a:r>
            <a:r>
              <a:rPr lang="it-IT" sz="2400" dirty="0" smtClean="0">
                <a:solidFill>
                  <a:srgbClr val="FF0000"/>
                </a:solidFill>
              </a:rPr>
              <a:t> Plasma </a:t>
            </a:r>
            <a:r>
              <a:rPr lang="it-IT" sz="2400" dirty="0" err="1" smtClean="0">
                <a:solidFill>
                  <a:srgbClr val="FF0000"/>
                </a:solidFill>
              </a:rPr>
              <a:t>manipulation</a:t>
            </a:r>
            <a:r>
              <a:rPr lang="it-IT" sz="2400" dirty="0" smtClean="0">
                <a:solidFill>
                  <a:srgbClr val="FF0000"/>
                </a:solidFill>
              </a:rPr>
              <a:t>: </a:t>
            </a:r>
            <a:r>
              <a:rPr lang="it-IT" sz="2400" dirty="0" err="1" smtClean="0">
                <a:solidFill>
                  <a:srgbClr val="FF0000"/>
                </a:solidFill>
              </a:rPr>
              <a:t>radial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compression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br>
              <a:rPr lang="it-IT" sz="2400" dirty="0" smtClean="0">
                <a:solidFill>
                  <a:srgbClr val="FF0000"/>
                </a:solidFill>
              </a:rPr>
            </a:br>
            <a:r>
              <a:rPr lang="it-IT" sz="2400" dirty="0">
                <a:solidFill>
                  <a:srgbClr val="FF0000"/>
                </a:solidFill>
              </a:rPr>
              <a:t/>
            </a:r>
            <a:br>
              <a:rPr lang="it-IT" sz="2400" dirty="0">
                <a:solidFill>
                  <a:srgbClr val="FF0000"/>
                </a:solidFill>
              </a:rPr>
            </a:b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1869976"/>
            <a:ext cx="7523156" cy="2304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914" y="4725144"/>
            <a:ext cx="8028384" cy="108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4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168090"/>
            <a:ext cx="7616251" cy="38354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71464" y="764704"/>
            <a:ext cx="914501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rgbClr val="FF0000"/>
                </a:solidFill>
              </a:rPr>
              <a:t>Diocotron</a:t>
            </a:r>
            <a:r>
              <a:rPr lang="it-IT" sz="2800" dirty="0" smtClean="0">
                <a:solidFill>
                  <a:srgbClr val="FF0000"/>
                </a:solidFill>
              </a:rPr>
              <a:t> mode </a:t>
            </a:r>
            <a:r>
              <a:rPr lang="it-IT" sz="2800" dirty="0" err="1" smtClean="0">
                <a:solidFill>
                  <a:srgbClr val="FF0000"/>
                </a:solidFill>
              </a:rPr>
              <a:t>excitation</a:t>
            </a:r>
            <a:r>
              <a:rPr lang="it-IT" sz="2800" dirty="0" smtClean="0">
                <a:solidFill>
                  <a:srgbClr val="FF0000"/>
                </a:solidFill>
              </a:rPr>
              <a:t> in </a:t>
            </a:r>
            <a:r>
              <a:rPr lang="it-IT" sz="2800" dirty="0" err="1" smtClean="0">
                <a:solidFill>
                  <a:srgbClr val="FF0000"/>
                </a:solidFill>
              </a:rPr>
              <a:t>AEgIS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: </a:t>
            </a:r>
          </a:p>
          <a:p>
            <a:r>
              <a:rPr lang="it-IT" dirty="0" err="1" smtClean="0"/>
              <a:t>coherent</a:t>
            </a:r>
            <a:r>
              <a:rPr lang="it-IT" dirty="0" smtClean="0"/>
              <a:t> plasma </a:t>
            </a:r>
            <a:r>
              <a:rPr lang="it-IT" dirty="0" err="1" smtClean="0"/>
              <a:t>shift</a:t>
            </a:r>
            <a:r>
              <a:rPr lang="it-IT" dirty="0" smtClean="0"/>
              <a:t> </a:t>
            </a:r>
            <a:r>
              <a:rPr lang="it-IT" dirty="0" err="1" smtClean="0"/>
              <a:t>transverse</a:t>
            </a:r>
            <a:r>
              <a:rPr lang="it-IT" dirty="0" smtClean="0"/>
              <a:t> to </a:t>
            </a:r>
            <a:r>
              <a:rPr lang="it-IT" dirty="0" err="1" smtClean="0"/>
              <a:t>magnetic</a:t>
            </a:r>
            <a:r>
              <a:rPr lang="it-IT" dirty="0" smtClean="0"/>
              <a:t> </a:t>
            </a:r>
            <a:r>
              <a:rPr lang="it-IT" dirty="0" err="1" smtClean="0"/>
              <a:t>field</a:t>
            </a:r>
            <a:r>
              <a:rPr lang="it-IT" dirty="0" smtClean="0"/>
              <a:t> </a:t>
            </a:r>
          </a:p>
          <a:p>
            <a:endParaRPr lang="it-IT" dirty="0" err="1" smtClean="0"/>
          </a:p>
        </p:txBody>
      </p:sp>
      <p:sp>
        <p:nvSpPr>
          <p:cNvPr id="5" name="Rectangle 4"/>
          <p:cNvSpPr/>
          <p:nvPr/>
        </p:nvSpPr>
        <p:spPr>
          <a:xfrm>
            <a:off x="5346412" y="4221088"/>
            <a:ext cx="5786462" cy="30777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/>
              <a:t>J.R. Danielson, T.R. Weber, C.M. </a:t>
            </a:r>
            <a:r>
              <a:rPr lang="en-US" sz="1400" dirty="0" err="1" smtClean="0"/>
              <a:t>Surko</a:t>
            </a:r>
            <a:r>
              <a:rPr lang="en-US" sz="1400" dirty="0" smtClean="0"/>
              <a:t>, Phys. Plasmas </a:t>
            </a:r>
            <a:r>
              <a:rPr lang="en-US" sz="1400" b="1" dirty="0" smtClean="0"/>
              <a:t>13</a:t>
            </a:r>
            <a:r>
              <a:rPr lang="en-US" sz="1400" dirty="0" smtClean="0"/>
              <a:t>, 123502 (2006)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346412" y="4664936"/>
            <a:ext cx="4786346" cy="33855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smtClean="0"/>
              <a:t>C. Canali et al., Eur. Phys. J. D </a:t>
            </a:r>
            <a:r>
              <a:rPr lang="it-IT" sz="1600" b="1" dirty="0" smtClean="0"/>
              <a:t>65 (3)</a:t>
            </a:r>
            <a:r>
              <a:rPr lang="it-IT" sz="1600" dirty="0" smtClean="0"/>
              <a:t> 499-504 (2011)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911424" y="5153191"/>
            <a:ext cx="9317166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</a:t>
            </a:r>
            <a:r>
              <a:rPr lang="it-IT" dirty="0" smtClean="0"/>
              <a:t>n </a:t>
            </a:r>
            <a:r>
              <a:rPr lang="it-IT" dirty="0" err="1" smtClean="0"/>
              <a:t>essential</a:t>
            </a:r>
            <a:r>
              <a:rPr lang="it-IT" dirty="0" smtClean="0"/>
              <a:t> </a:t>
            </a:r>
            <a:r>
              <a:rPr lang="it-IT" dirty="0" err="1" smtClean="0"/>
              <a:t>step</a:t>
            </a:r>
            <a:r>
              <a:rPr lang="it-IT" dirty="0" smtClean="0"/>
              <a:t> </a:t>
            </a:r>
            <a:r>
              <a:rPr lang="it-IT" dirty="0" err="1" smtClean="0"/>
              <a:t>toward</a:t>
            </a:r>
            <a:r>
              <a:rPr lang="it-IT" dirty="0" smtClean="0"/>
              <a:t> </a:t>
            </a:r>
            <a:r>
              <a:rPr lang="it-IT" dirty="0" err="1" smtClean="0"/>
              <a:t>antihydrogen</a:t>
            </a:r>
            <a:r>
              <a:rPr lang="it-IT" dirty="0" smtClean="0"/>
              <a:t> by </a:t>
            </a:r>
            <a:r>
              <a:rPr lang="it-IT" dirty="0" err="1"/>
              <a:t>c</a:t>
            </a:r>
            <a:r>
              <a:rPr lang="it-IT" dirty="0" err="1" smtClean="0"/>
              <a:t>harge</a:t>
            </a:r>
            <a:r>
              <a:rPr lang="it-IT" dirty="0" smtClean="0"/>
              <a:t> </a:t>
            </a:r>
            <a:r>
              <a:rPr lang="it-IT" dirty="0" err="1" smtClean="0"/>
              <a:t>exchange</a:t>
            </a:r>
            <a:r>
              <a:rPr lang="it-IT" dirty="0" smtClean="0"/>
              <a:t> with Ps </a:t>
            </a:r>
            <a:r>
              <a:rPr lang="it-IT" dirty="0" err="1" smtClean="0"/>
              <a:t>formation</a:t>
            </a:r>
            <a:r>
              <a:rPr lang="it-IT" dirty="0" smtClean="0"/>
              <a:t> on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now</a:t>
            </a:r>
            <a:r>
              <a:rPr lang="it-IT" dirty="0" smtClean="0"/>
              <a:t> </a:t>
            </a:r>
            <a:r>
              <a:rPr lang="it-IT" dirty="0" err="1" smtClean="0"/>
              <a:t>performed</a:t>
            </a:r>
            <a:r>
              <a:rPr lang="it-IT" dirty="0" smtClean="0"/>
              <a:t> in </a:t>
            </a:r>
            <a:r>
              <a:rPr lang="it-IT" dirty="0" err="1" smtClean="0"/>
              <a:t>AEgIS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RF </a:t>
            </a:r>
            <a:r>
              <a:rPr lang="it-IT" dirty="0" err="1" smtClean="0"/>
              <a:t>excitation</a:t>
            </a:r>
            <a:r>
              <a:rPr lang="it-IT" dirty="0" smtClean="0"/>
              <a:t>, non linear </a:t>
            </a:r>
            <a:r>
              <a:rPr lang="it-IT" dirty="0" err="1" smtClean="0"/>
              <a:t>oscillator</a:t>
            </a:r>
            <a:r>
              <a:rPr lang="it-IT" dirty="0" smtClean="0"/>
              <a:t> (</a:t>
            </a:r>
            <a:r>
              <a:rPr lang="it-IT" dirty="0" err="1" smtClean="0"/>
              <a:t>frequency</a:t>
            </a:r>
            <a:r>
              <a:rPr lang="it-IT" dirty="0" smtClean="0"/>
              <a:t> </a:t>
            </a:r>
            <a:r>
              <a:rPr lang="it-IT" dirty="0" err="1" smtClean="0"/>
              <a:t>depends</a:t>
            </a:r>
            <a:r>
              <a:rPr lang="it-IT" dirty="0" smtClean="0"/>
              <a:t> on the </a:t>
            </a:r>
            <a:r>
              <a:rPr lang="it-IT" dirty="0" err="1" smtClean="0"/>
              <a:t>amplitude</a:t>
            </a:r>
            <a:r>
              <a:rPr lang="it-IT" dirty="0" smtClean="0"/>
              <a:t> )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616280" y="3085790"/>
            <a:ext cx="2516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023335" y="2648423"/>
            <a:ext cx="32573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3963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871433" y="598078"/>
            <a:ext cx="7846892" cy="8002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rgbClr val="FF0000"/>
                </a:solidFill>
              </a:rPr>
              <a:t>Diocotron</a:t>
            </a:r>
            <a:r>
              <a:rPr lang="it-IT" sz="2800" dirty="0" smtClean="0">
                <a:solidFill>
                  <a:srgbClr val="FF0000"/>
                </a:solidFill>
              </a:rPr>
              <a:t> mode </a:t>
            </a:r>
            <a:r>
              <a:rPr lang="it-IT" sz="2800" dirty="0" err="1" smtClean="0">
                <a:solidFill>
                  <a:srgbClr val="FF0000"/>
                </a:solidFill>
              </a:rPr>
              <a:t>excitation</a:t>
            </a:r>
            <a:r>
              <a:rPr lang="it-IT" sz="2800" dirty="0" smtClean="0">
                <a:solidFill>
                  <a:srgbClr val="FF0000"/>
                </a:solidFill>
              </a:rPr>
              <a:t> in </a:t>
            </a:r>
            <a:r>
              <a:rPr lang="it-IT" sz="2800" dirty="0" err="1" smtClean="0">
                <a:solidFill>
                  <a:srgbClr val="FF0000"/>
                </a:solidFill>
              </a:rPr>
              <a:t>AEgIS</a:t>
            </a:r>
            <a:r>
              <a:rPr lang="it-IT" sz="2800" dirty="0" smtClean="0">
                <a:solidFill>
                  <a:srgbClr val="FF0000"/>
                </a:solidFill>
              </a:rPr>
              <a:t> (</a:t>
            </a:r>
            <a:r>
              <a:rPr lang="it-IT" sz="2800" dirty="0" err="1" smtClean="0">
                <a:solidFill>
                  <a:srgbClr val="FF0000"/>
                </a:solidFill>
              </a:rPr>
              <a:t>electrons</a:t>
            </a:r>
            <a:r>
              <a:rPr lang="it-IT" sz="2800" dirty="0" smtClean="0">
                <a:solidFill>
                  <a:srgbClr val="FF0000"/>
                </a:solidFill>
              </a:rPr>
              <a:t>) </a:t>
            </a:r>
            <a:r>
              <a:rPr lang="it-IT" dirty="0" smtClean="0"/>
              <a:t>: </a:t>
            </a:r>
          </a:p>
          <a:p>
            <a:endParaRPr lang="it-IT" dirty="0" err="1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268760"/>
            <a:ext cx="11475152" cy="482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9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1111702"/>
            <a:ext cx="4838392" cy="2802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632" y="3473"/>
            <a:ext cx="7498080" cy="1143000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                              </a:t>
            </a:r>
            <a:r>
              <a:rPr lang="it-IT" sz="2400" dirty="0" err="1" smtClean="0">
                <a:solidFill>
                  <a:srgbClr val="FF0000"/>
                </a:solidFill>
              </a:rPr>
              <a:t>Tuned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circuit</a:t>
            </a:r>
            <a:r>
              <a:rPr lang="it-IT" sz="2400" dirty="0">
                <a:solidFill>
                  <a:srgbClr val="FF0000"/>
                </a:solidFill>
              </a:rPr>
              <a:t> &amp; </a:t>
            </a:r>
            <a:r>
              <a:rPr lang="it-IT" sz="2400" dirty="0" err="1">
                <a:solidFill>
                  <a:srgbClr val="FF0000"/>
                </a:solidFill>
              </a:rPr>
              <a:t>cryo-amplifier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62" y="553273"/>
            <a:ext cx="4063953" cy="2244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10" y="3140968"/>
            <a:ext cx="5764345" cy="3547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6745" y="4359470"/>
            <a:ext cx="2811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Now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installed</a:t>
            </a:r>
            <a:r>
              <a:rPr lang="it-IT" dirty="0" smtClean="0"/>
              <a:t> </a:t>
            </a:r>
            <a:r>
              <a:rPr lang="it-IT" dirty="0"/>
              <a:t>in </a:t>
            </a:r>
            <a:r>
              <a:rPr lang="it-IT" dirty="0" err="1"/>
              <a:t>AEgIS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1496485" y="2922832"/>
            <a:ext cx="503618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 smtClean="0"/>
              <a:t>tuned</a:t>
            </a:r>
            <a:r>
              <a:rPr lang="it-IT" dirty="0" smtClean="0"/>
              <a:t> </a:t>
            </a:r>
            <a:r>
              <a:rPr lang="it-IT" dirty="0" err="1" smtClean="0"/>
              <a:t>circuit</a:t>
            </a:r>
            <a:r>
              <a:rPr lang="it-IT" dirty="0" smtClean="0"/>
              <a:t> and RF </a:t>
            </a:r>
            <a:r>
              <a:rPr lang="it-IT" dirty="0" err="1" smtClean="0"/>
              <a:t>cryoamplifier</a:t>
            </a:r>
            <a:r>
              <a:rPr lang="it-IT" dirty="0" smtClean="0"/>
              <a:t> </a:t>
            </a:r>
            <a:r>
              <a:rPr lang="it-IT" dirty="0" err="1" smtClean="0"/>
              <a:t>tested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4 K</a:t>
            </a:r>
          </a:p>
        </p:txBody>
      </p:sp>
    </p:spTree>
    <p:extLst>
      <p:ext uri="{BB962C8B-B14F-4D97-AF65-F5344CB8AC3E}">
        <p14:creationId xmlns:p14="http://schemas.microsoft.com/office/powerpoint/2010/main" val="28889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424" y="1340768"/>
            <a:ext cx="5737148" cy="286232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AEgIS</a:t>
            </a:r>
            <a:r>
              <a:rPr lang="it-IT" dirty="0" smtClean="0">
                <a:solidFill>
                  <a:srgbClr val="FF0000"/>
                </a:solidFill>
              </a:rPr>
              <a:t> a Genova</a:t>
            </a:r>
          </a:p>
          <a:p>
            <a:r>
              <a:rPr lang="it-IT" dirty="0" smtClean="0"/>
              <a:t>G. Testera                 60 %  (</a:t>
            </a:r>
            <a:r>
              <a:rPr lang="it-IT" dirty="0" err="1" smtClean="0"/>
              <a:t>resp</a:t>
            </a:r>
            <a:r>
              <a:rPr lang="it-IT" dirty="0" smtClean="0"/>
              <a:t>. Naz &amp; </a:t>
            </a:r>
            <a:r>
              <a:rPr lang="it-IT" dirty="0" err="1" smtClean="0"/>
              <a:t>Deputy</a:t>
            </a:r>
            <a:r>
              <a:rPr lang="it-IT" dirty="0" smtClean="0"/>
              <a:t> </a:t>
            </a:r>
            <a:r>
              <a:rPr lang="it-IT" dirty="0" err="1" smtClean="0"/>
              <a:t>spokes</a:t>
            </a:r>
            <a:r>
              <a:rPr lang="it-IT" dirty="0" smtClean="0"/>
              <a:t>)</a:t>
            </a:r>
          </a:p>
          <a:p>
            <a:r>
              <a:rPr lang="it-IT" dirty="0" smtClean="0"/>
              <a:t>S. </a:t>
            </a:r>
            <a:r>
              <a:rPr lang="it-IT" dirty="0" err="1" smtClean="0"/>
              <a:t>Zavatarelli</a:t>
            </a:r>
            <a:r>
              <a:rPr lang="it-IT" dirty="0" smtClean="0"/>
              <a:t>            50 %</a:t>
            </a:r>
          </a:p>
          <a:p>
            <a:r>
              <a:rPr lang="it-IT" dirty="0" smtClean="0"/>
              <a:t>F. Sorrentino             50%</a:t>
            </a:r>
          </a:p>
          <a:p>
            <a:r>
              <a:rPr lang="it-IT" dirty="0" smtClean="0"/>
              <a:t>V. </a:t>
            </a:r>
            <a:r>
              <a:rPr lang="it-IT" dirty="0" err="1" smtClean="0"/>
              <a:t>Lagomarsino</a:t>
            </a:r>
            <a:r>
              <a:rPr lang="it-IT" dirty="0" smtClean="0"/>
              <a:t>       100%</a:t>
            </a:r>
          </a:p>
          <a:p>
            <a:r>
              <a:rPr lang="it-IT" dirty="0" smtClean="0"/>
              <a:t>D. </a:t>
            </a:r>
            <a:r>
              <a:rPr lang="it-IT" dirty="0" err="1" smtClean="0"/>
              <a:t>Krasnicky</a:t>
            </a:r>
            <a:r>
              <a:rPr lang="it-IT" dirty="0" smtClean="0"/>
              <a:t>            100%</a:t>
            </a:r>
          </a:p>
          <a:p>
            <a:r>
              <a:rPr lang="it-IT" dirty="0" smtClean="0"/>
              <a:t>R. Caravita               100%</a:t>
            </a:r>
          </a:p>
          <a:p>
            <a:r>
              <a:rPr lang="it-IT" dirty="0" smtClean="0"/>
              <a:t>(R. </a:t>
            </a:r>
            <a:r>
              <a:rPr lang="it-IT" dirty="0" err="1" smtClean="0"/>
              <a:t>Vaccarone</a:t>
            </a:r>
            <a:r>
              <a:rPr lang="it-IT" dirty="0" smtClean="0"/>
              <a:t>              50% ?)</a:t>
            </a:r>
          </a:p>
          <a:p>
            <a:endParaRPr lang="it-IT" dirty="0"/>
          </a:p>
          <a:p>
            <a:r>
              <a:rPr lang="it-IT" dirty="0" smtClean="0"/>
              <a:t>+ G. </a:t>
            </a:r>
            <a:r>
              <a:rPr lang="it-IT" dirty="0" err="1" smtClean="0"/>
              <a:t>Sobrero</a:t>
            </a:r>
            <a:r>
              <a:rPr lang="it-IT" dirty="0" smtClean="0"/>
              <a:t> 100%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452" y="4437112"/>
            <a:ext cx="11818492" cy="14773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Richieste ai servizi</a:t>
            </a:r>
          </a:p>
          <a:p>
            <a:r>
              <a:rPr lang="it-IT" dirty="0" smtClean="0"/>
              <a:t>- </a:t>
            </a:r>
            <a:r>
              <a:rPr lang="it-IT" dirty="0" smtClean="0">
                <a:solidFill>
                  <a:srgbClr val="FF0000"/>
                </a:solidFill>
              </a:rPr>
              <a:t>Servizio </a:t>
            </a:r>
            <a:r>
              <a:rPr lang="it-IT" dirty="0">
                <a:solidFill>
                  <a:srgbClr val="FF0000"/>
                </a:solidFill>
              </a:rPr>
              <a:t>elettronica </a:t>
            </a:r>
            <a:r>
              <a:rPr lang="it-IT" dirty="0"/>
              <a:t>: 2-3 mesi uomo sparsi durante l'anno per realizzazione prototipi, </a:t>
            </a:r>
            <a:r>
              <a:rPr lang="it-IT" dirty="0" smtClean="0"/>
              <a:t>assistenza </a:t>
            </a:r>
            <a:r>
              <a:rPr lang="it-IT" dirty="0"/>
              <a:t>montaggio </a:t>
            </a:r>
            <a:br>
              <a:rPr lang="it-IT" dirty="0"/>
            </a:br>
            <a:r>
              <a:rPr lang="it-IT" dirty="0" smtClean="0"/>
              <a:t>- </a:t>
            </a:r>
            <a:r>
              <a:rPr lang="it-IT" dirty="0" smtClean="0">
                <a:solidFill>
                  <a:srgbClr val="FF0000"/>
                </a:solidFill>
              </a:rPr>
              <a:t>Servizio </a:t>
            </a:r>
            <a:r>
              <a:rPr lang="it-IT" dirty="0">
                <a:solidFill>
                  <a:srgbClr val="FF0000"/>
                </a:solidFill>
              </a:rPr>
              <a:t>progettazione</a:t>
            </a:r>
            <a:r>
              <a:rPr lang="it-IT" dirty="0"/>
              <a:t>: 6 mesi/uomo a partire da Ottobre (disegno nuova linea trasferimento positroni) </a:t>
            </a:r>
            <a:endParaRPr lang="it-IT" dirty="0" smtClean="0"/>
          </a:p>
          <a:p>
            <a:r>
              <a:rPr lang="it-IT" dirty="0" smtClean="0"/>
              <a:t>- </a:t>
            </a:r>
            <a:r>
              <a:rPr lang="it-IT" dirty="0" smtClean="0">
                <a:solidFill>
                  <a:srgbClr val="FF0000"/>
                </a:solidFill>
              </a:rPr>
              <a:t>Servizio </a:t>
            </a:r>
            <a:r>
              <a:rPr lang="it-IT" dirty="0">
                <a:solidFill>
                  <a:srgbClr val="FF0000"/>
                </a:solidFill>
              </a:rPr>
              <a:t>officina meccanica</a:t>
            </a:r>
            <a:r>
              <a:rPr lang="it-IT" dirty="0"/>
              <a:t>: 4-5 mesi a partire da gennaio 2016+ assistenza per piccoli lavori durante tutto </a:t>
            </a:r>
            <a:r>
              <a:rPr lang="it-IT" dirty="0" smtClean="0"/>
              <a:t>l'anno.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- Uso </a:t>
            </a:r>
            <a:r>
              <a:rPr lang="it-IT" dirty="0"/>
              <a:t>dell'elio e azoto saltuario. </a:t>
            </a:r>
            <a:endParaRPr lang="it-IT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640" y="0"/>
            <a:ext cx="11074400" cy="1143000"/>
          </a:xfrm>
        </p:spPr>
        <p:txBody>
          <a:bodyPr>
            <a:normAutofit/>
          </a:bodyPr>
          <a:lstStyle/>
          <a:p>
            <a:r>
              <a:rPr lang="it-IT" sz="3200" dirty="0" err="1" smtClean="0">
                <a:solidFill>
                  <a:srgbClr val="FF0000"/>
                </a:solidFill>
              </a:rPr>
              <a:t>AEgIS</a:t>
            </a:r>
            <a:r>
              <a:rPr lang="it-IT" sz="3200" dirty="0" smtClean="0">
                <a:solidFill>
                  <a:srgbClr val="FF0000"/>
                </a:solidFill>
              </a:rPr>
              <a:t> a Genova 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336" y="1412776"/>
            <a:ext cx="11389336" cy="452431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Gruppo responsabile della cattura, raffreddamento, manipolazione di elettroni, antiprotoni e positroni </a:t>
            </a:r>
          </a:p>
          <a:p>
            <a:r>
              <a:rPr lang="it-IT" dirty="0"/>
              <a:t>n</a:t>
            </a:r>
            <a:r>
              <a:rPr lang="it-IT" dirty="0" smtClean="0"/>
              <a:t>ei magneti superconduttori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Realizzazione trappole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Progetto custom e realizzazione elettronica per tutte le manipolazioni (V. </a:t>
            </a:r>
            <a:r>
              <a:rPr lang="it-IT" dirty="0" err="1" smtClean="0"/>
              <a:t>Lagomarsino</a:t>
            </a:r>
            <a:r>
              <a:rPr lang="it-IT" dirty="0" smtClean="0"/>
              <a:t>) e la rivelazione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DAQ e data Analysis (e simulazioni)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Non </a:t>
            </a:r>
            <a:r>
              <a:rPr lang="it-IT" dirty="0" err="1" smtClean="0"/>
              <a:t>neutral</a:t>
            </a:r>
            <a:r>
              <a:rPr lang="it-IT" dirty="0" smtClean="0"/>
              <a:t> </a:t>
            </a:r>
            <a:r>
              <a:rPr lang="it-IT" dirty="0" err="1" smtClean="0"/>
              <a:t>trapped</a:t>
            </a:r>
            <a:r>
              <a:rPr lang="it-IT" dirty="0" smtClean="0"/>
              <a:t> </a:t>
            </a:r>
            <a:r>
              <a:rPr lang="it-IT" dirty="0" err="1" smtClean="0"/>
              <a:t>cold</a:t>
            </a:r>
            <a:r>
              <a:rPr lang="it-IT" dirty="0" smtClean="0"/>
              <a:t> plasma </a:t>
            </a:r>
            <a:r>
              <a:rPr lang="it-IT" dirty="0" err="1" smtClean="0"/>
              <a:t>physics</a:t>
            </a:r>
            <a:endParaRPr lang="it-IT" dirty="0" smtClean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Run&amp;setup</a:t>
            </a:r>
            <a:r>
              <a:rPr lang="it-IT" dirty="0" smtClean="0"/>
              <a:t> laser per eccitazione </a:t>
            </a:r>
          </a:p>
          <a:p>
            <a:endParaRPr lang="it-IT" dirty="0" smtClean="0"/>
          </a:p>
          <a:p>
            <a:r>
              <a:rPr lang="it-IT" dirty="0" err="1" smtClean="0"/>
              <a:t>Attivita’</a:t>
            </a:r>
            <a:r>
              <a:rPr lang="it-IT" dirty="0" smtClean="0"/>
              <a:t> prevista nel prossimo anno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Simulazioni comportamento plasmi con GPU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Presa dati &amp; analisi con </a:t>
            </a:r>
            <a:r>
              <a:rPr lang="it-IT" dirty="0" err="1" smtClean="0"/>
              <a:t>pbar</a:t>
            </a:r>
            <a:r>
              <a:rPr lang="it-IT" dirty="0" smtClean="0"/>
              <a:t> ( </a:t>
            </a:r>
            <a:r>
              <a:rPr lang="it-IT" dirty="0" err="1" smtClean="0"/>
              <a:t>run</a:t>
            </a:r>
            <a:r>
              <a:rPr lang="it-IT" dirty="0" smtClean="0"/>
              <a:t> al CERN dal 6 luglio fino a fine novembre)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Presa dati con positroni (in assenza di </a:t>
            </a:r>
            <a:r>
              <a:rPr lang="it-IT" dirty="0" err="1" smtClean="0"/>
              <a:t>pbars</a:t>
            </a:r>
            <a:r>
              <a:rPr lang="it-IT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Modifiche del sistema di trasferimento di positroni dalla zona di accumulazione al target nella zone 1 Tesla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Studio fase 2 di </a:t>
            </a:r>
            <a:r>
              <a:rPr lang="it-IT" dirty="0" err="1" smtClean="0"/>
              <a:t>AEgIS</a:t>
            </a:r>
            <a:r>
              <a:rPr lang="it-IT" dirty="0" smtClean="0"/>
              <a:t> (interferometria anti-atomica)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7902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27" descr="AD_DecelCycle1.jpeg copy                                       00005DF5Rolf                           B3FAC95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09" y="4418770"/>
            <a:ext cx="2768823" cy="226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63B2-4988-44AD-9642-66EF29804744}" type="slidenum">
              <a:rPr lang="en-US" altLang="it-IT"/>
              <a:pPr/>
              <a:t>2</a:t>
            </a:fld>
            <a:endParaRPr lang="en-US" altLang="it-IT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6512" y="262780"/>
            <a:ext cx="8420100" cy="685800"/>
          </a:xfrm>
        </p:spPr>
        <p:txBody>
          <a:bodyPr>
            <a:normAutofit/>
          </a:bodyPr>
          <a:lstStyle/>
          <a:p>
            <a:r>
              <a:rPr lang="en-US" altLang="it-IT" sz="2400" dirty="0">
                <a:solidFill>
                  <a:srgbClr val="FF0000"/>
                </a:solidFill>
              </a:rPr>
              <a:t>Antiproton </a:t>
            </a:r>
            <a:r>
              <a:rPr lang="en-US" altLang="it-IT" sz="2400" dirty="0" smtClean="0">
                <a:solidFill>
                  <a:srgbClr val="FF0000"/>
                </a:solidFill>
              </a:rPr>
              <a:t>Decelerator (and ELENA) at CERN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pic>
        <p:nvPicPr>
          <p:cNvPr id="10266" name="Picture 26" descr="adoverview.wmf                                                 000A171Aleia                           B885C4CE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12" y="719674"/>
            <a:ext cx="626543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s://scontent.cdninstagram.com/hphotos-xaf1/t51.2885-15/s306x306/e15/11049330_1565876253668173_103355542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744" y="6507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984371">
            <a:off x="5579043" y="1794471"/>
            <a:ext cx="83388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AEgIS</a:t>
            </a:r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9736" y="1809859"/>
            <a:ext cx="163859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3.5 10</a:t>
            </a:r>
            <a:r>
              <a:rPr lang="it-IT" sz="1600" b="1" baseline="30000" dirty="0" smtClean="0"/>
              <a:t>7</a:t>
            </a:r>
            <a:r>
              <a:rPr lang="it-IT" sz="1600" b="1" dirty="0" smtClean="0"/>
              <a:t> in 200 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36086" y="2292878"/>
            <a:ext cx="4346062" cy="20313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From 2017-2018: ELENA: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New ring inside 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Antiprotons</a:t>
            </a:r>
            <a:r>
              <a:rPr lang="it-IT" dirty="0" smtClean="0"/>
              <a:t> @100 </a:t>
            </a:r>
            <a:r>
              <a:rPr lang="it-IT" dirty="0" err="1" smtClean="0"/>
              <a:t>keV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4 </a:t>
            </a:r>
            <a:r>
              <a:rPr lang="it-IT" dirty="0" err="1" smtClean="0"/>
              <a:t>bunches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More </a:t>
            </a:r>
            <a:r>
              <a:rPr lang="it-IT" dirty="0" err="1" smtClean="0"/>
              <a:t>than</a:t>
            </a:r>
            <a:r>
              <a:rPr lang="it-IT" dirty="0" smtClean="0"/>
              <a:t> a </a:t>
            </a:r>
            <a:r>
              <a:rPr lang="it-IT" dirty="0" err="1" smtClean="0"/>
              <a:t>factor</a:t>
            </a:r>
            <a:r>
              <a:rPr lang="it-IT" dirty="0" smtClean="0"/>
              <a:t> 100 </a:t>
            </a:r>
            <a:r>
              <a:rPr lang="it-IT" dirty="0" err="1" smtClean="0"/>
              <a:t>increase</a:t>
            </a:r>
            <a:r>
              <a:rPr lang="it-IT" dirty="0" smtClean="0"/>
              <a:t> of the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u</a:t>
            </a:r>
            <a:r>
              <a:rPr lang="it-IT" dirty="0" err="1" smtClean="0"/>
              <a:t>sable</a:t>
            </a:r>
            <a:r>
              <a:rPr lang="it-IT" dirty="0" smtClean="0"/>
              <a:t> </a:t>
            </a:r>
            <a:r>
              <a:rPr lang="it-IT" dirty="0" err="1" smtClean="0"/>
              <a:t>antiprotons</a:t>
            </a:r>
            <a:endParaRPr lang="it-IT" dirty="0" smtClean="0"/>
          </a:p>
          <a:p>
            <a:endParaRPr lang="it-IT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199456" y="4891190"/>
            <a:ext cx="3884397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600" b="1" dirty="0" err="1" smtClean="0"/>
              <a:t>Deceleration</a:t>
            </a:r>
            <a:r>
              <a:rPr lang="it-IT" sz="1600" b="1" u="sng" dirty="0" smtClean="0"/>
              <a:t>+ </a:t>
            </a:r>
            <a:r>
              <a:rPr lang="it-IT" sz="1600" b="1" u="sng" dirty="0" err="1" smtClean="0"/>
              <a:t>p</a:t>
            </a:r>
            <a:r>
              <a:rPr lang="it-IT" sz="1600" b="1" dirty="0" err="1" smtClean="0"/>
              <a:t>hase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space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compression</a:t>
            </a:r>
            <a:endParaRPr lang="it-IT" sz="1600" b="1" dirty="0" smtClean="0"/>
          </a:p>
          <a:p>
            <a:r>
              <a:rPr lang="it-IT" sz="1600" b="1" dirty="0" smtClean="0"/>
              <a:t>3.5 10</a:t>
            </a:r>
            <a:r>
              <a:rPr lang="it-IT" sz="1600" b="1" baseline="30000" dirty="0" smtClean="0"/>
              <a:t>7</a:t>
            </a:r>
            <a:r>
              <a:rPr lang="it-IT" sz="1600" b="1" dirty="0" smtClean="0"/>
              <a:t> in 200 ns </a:t>
            </a:r>
            <a:r>
              <a:rPr lang="it-IT" sz="1600" b="1" dirty="0" err="1" smtClean="0"/>
              <a:t>antiprotons</a:t>
            </a:r>
            <a:endParaRPr lang="it-IT" sz="1600" b="1" dirty="0" smtClean="0"/>
          </a:p>
          <a:p>
            <a:r>
              <a:rPr lang="it-IT" sz="1600" b="1" dirty="0" smtClean="0"/>
              <a:t>100 sec rep. </a:t>
            </a:r>
            <a:r>
              <a:rPr lang="it-IT" sz="1600" b="1" smtClean="0"/>
              <a:t>rate</a:t>
            </a:r>
            <a:endParaRPr lang="it-IT" sz="1600" b="1" dirty="0" smtClean="0"/>
          </a:p>
          <a:p>
            <a:r>
              <a:rPr lang="it-IT" sz="1600" b="1" dirty="0" smtClean="0"/>
              <a:t>5 </a:t>
            </a:r>
            <a:r>
              <a:rPr lang="it-IT" sz="1600" b="1" dirty="0" err="1" smtClean="0"/>
              <a:t>MeV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kinetic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energy</a:t>
            </a:r>
            <a:endParaRPr lang="it-IT" sz="1600" b="1" dirty="0" smtClean="0"/>
          </a:p>
          <a:p>
            <a:endParaRPr lang="it-IT" sz="1600" b="1" dirty="0" smtClean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388802" y="2305479"/>
            <a:ext cx="288032" cy="344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143373" y="2892854"/>
            <a:ext cx="288032" cy="344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690259" y="2305479"/>
            <a:ext cx="594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566404" y="3259911"/>
            <a:ext cx="534094" cy="11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80418" y="2778550"/>
            <a:ext cx="152400" cy="481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4305447" y="2353383"/>
            <a:ext cx="125958" cy="491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51650" y="2580853"/>
            <a:ext cx="97975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ELENA</a:t>
            </a:r>
          </a:p>
        </p:txBody>
      </p:sp>
    </p:spTree>
    <p:extLst>
      <p:ext uri="{BB962C8B-B14F-4D97-AF65-F5344CB8AC3E}">
        <p14:creationId xmlns:p14="http://schemas.microsoft.com/office/powerpoint/2010/main" val="108814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360" y="257574"/>
            <a:ext cx="11074400" cy="1143000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The </a:t>
            </a:r>
            <a:r>
              <a:rPr lang="it-IT" sz="3200" dirty="0" err="1" smtClean="0">
                <a:solidFill>
                  <a:srgbClr val="FF0000"/>
                </a:solidFill>
              </a:rPr>
              <a:t>AEgIS</a:t>
            </a:r>
            <a:r>
              <a:rPr lang="it-IT" sz="3200" dirty="0" smtClean="0">
                <a:solidFill>
                  <a:srgbClr val="FF0000"/>
                </a:solidFill>
              </a:rPr>
              <a:t> goal</a:t>
            </a:r>
            <a:endParaRPr lang="it-IT" sz="3200" dirty="0">
              <a:solidFill>
                <a:srgbClr val="FF0000"/>
              </a:solidFill>
            </a:endParaRPr>
          </a:p>
        </p:txBody>
      </p:sp>
      <p:pic>
        <p:nvPicPr>
          <p:cNvPr id="4" name="Picture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882" y="234479"/>
            <a:ext cx="4182126" cy="380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8756506" y="646904"/>
            <a:ext cx="1776476" cy="3052549"/>
            <a:chOff x="3216" y="240"/>
            <a:chExt cx="1920" cy="3840"/>
          </a:xfrm>
        </p:grpSpPr>
        <p:sp>
          <p:nvSpPr>
            <p:cNvPr id="6" name="AutoShape 4"/>
            <p:cNvSpPr>
              <a:spLocks/>
            </p:cNvSpPr>
            <p:nvPr/>
          </p:nvSpPr>
          <p:spPr bwMode="auto">
            <a:xfrm flipH="1">
              <a:off x="4992" y="3072"/>
              <a:ext cx="144" cy="336"/>
            </a:xfrm>
            <a:prstGeom prst="leftBrace">
              <a:avLst>
                <a:gd name="adj1" fmla="val 1944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7" name="Picture 5" descr="hx3100mKg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40"/>
              <a:ext cx="1824" cy="3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8859007" y="517318"/>
            <a:ext cx="3657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t-IT" sz="1400" dirty="0"/>
              <a:t>Counts vs vertical  coordinate</a:t>
            </a:r>
          </a:p>
        </p:txBody>
      </p:sp>
      <p:sp>
        <p:nvSpPr>
          <p:cNvPr id="10" name="Text Box 69"/>
          <p:cNvSpPr txBox="1">
            <a:spLocks noChangeArrowheads="1"/>
          </p:cNvSpPr>
          <p:nvPr/>
        </p:nvSpPr>
        <p:spPr bwMode="auto">
          <a:xfrm>
            <a:off x="6494075" y="3584071"/>
            <a:ext cx="1383243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t-IT" sz="1400" dirty="0" smtClean="0">
                <a:latin typeface="Times New Roman" panose="02020603050405020304" pitchFamily="18" charset="0"/>
              </a:rPr>
              <a:t>L=few tens </a:t>
            </a:r>
            <a:r>
              <a:rPr lang="en-US" altLang="it-IT" sz="1400" dirty="0">
                <a:latin typeface="Times New Roman" panose="02020603050405020304" pitchFamily="18" charset="0"/>
              </a:rPr>
              <a:t>cm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840" y="3774514"/>
            <a:ext cx="5474256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Grating</a:t>
            </a:r>
            <a:r>
              <a:rPr lang="it-IT" sz="1600" dirty="0" smtClean="0"/>
              <a:t> </a:t>
            </a:r>
            <a:r>
              <a:rPr lang="it-IT" sz="1600" dirty="0" err="1" smtClean="0"/>
              <a:t>period</a:t>
            </a:r>
            <a:r>
              <a:rPr lang="it-IT" sz="1600" dirty="0" smtClean="0"/>
              <a:t>  a : </a:t>
            </a:r>
            <a:r>
              <a:rPr lang="it-IT" sz="1600" dirty="0" err="1" smtClean="0"/>
              <a:t>few</a:t>
            </a:r>
            <a:r>
              <a:rPr lang="it-IT" sz="1600" dirty="0" smtClean="0"/>
              <a:t> </a:t>
            </a:r>
            <a:r>
              <a:rPr lang="it-IT" sz="1600" dirty="0" err="1" smtClean="0"/>
              <a:t>tens</a:t>
            </a:r>
            <a:r>
              <a:rPr lang="it-IT" sz="1600" dirty="0" smtClean="0"/>
              <a:t> </a:t>
            </a:r>
            <a:r>
              <a:rPr lang="it-IT" sz="1600" dirty="0" smtClean="0">
                <a:latin typeface="Symbol" panose="05050102010706020507" pitchFamily="18" charset="2"/>
              </a:rPr>
              <a:t>m</a:t>
            </a:r>
            <a:r>
              <a:rPr lang="it-IT" sz="1600" dirty="0" smtClean="0"/>
              <a:t>m</a:t>
            </a:r>
          </a:p>
          <a:p>
            <a:r>
              <a:rPr lang="it-IT" sz="1600" dirty="0" smtClean="0"/>
              <a:t>High </a:t>
            </a:r>
            <a:r>
              <a:rPr lang="it-IT" sz="1600" dirty="0" err="1" smtClean="0"/>
              <a:t>resolution</a:t>
            </a:r>
            <a:r>
              <a:rPr lang="it-IT" sz="1600" dirty="0" smtClean="0"/>
              <a:t> position detector : </a:t>
            </a:r>
            <a:r>
              <a:rPr lang="it-IT" sz="1600" dirty="0" err="1" smtClean="0"/>
              <a:t>few</a:t>
            </a:r>
            <a:r>
              <a:rPr lang="it-IT" sz="1600" dirty="0" smtClean="0"/>
              <a:t> </a:t>
            </a:r>
            <a:r>
              <a:rPr lang="it-IT" sz="1600" dirty="0" smtClean="0">
                <a:latin typeface="Symbol" panose="05050102010706020507" pitchFamily="18" charset="2"/>
              </a:rPr>
              <a:t>m</a:t>
            </a:r>
            <a:r>
              <a:rPr lang="it-IT" sz="1600" dirty="0" smtClean="0"/>
              <a:t>m</a:t>
            </a:r>
          </a:p>
          <a:p>
            <a:r>
              <a:rPr lang="it-IT" sz="1600" dirty="0" err="1" smtClean="0"/>
              <a:t>Shift</a:t>
            </a:r>
            <a:r>
              <a:rPr lang="it-IT" sz="1600" dirty="0" smtClean="0"/>
              <a:t> of the </a:t>
            </a:r>
            <a:r>
              <a:rPr lang="it-IT" sz="1600" dirty="0" err="1" smtClean="0"/>
              <a:t>periodic</a:t>
            </a:r>
            <a:r>
              <a:rPr lang="it-IT" sz="1600" dirty="0" smtClean="0"/>
              <a:t> pattern due to </a:t>
            </a:r>
            <a:r>
              <a:rPr lang="it-IT" sz="1600" dirty="0" err="1" smtClean="0"/>
              <a:t>vertical</a:t>
            </a:r>
            <a:r>
              <a:rPr lang="it-IT" sz="1600" dirty="0" smtClean="0"/>
              <a:t> </a:t>
            </a:r>
            <a:r>
              <a:rPr lang="it-IT" sz="1600" dirty="0" err="1" smtClean="0"/>
              <a:t>forces</a:t>
            </a:r>
            <a:r>
              <a:rPr lang="it-IT" sz="1600" dirty="0" smtClean="0"/>
              <a:t> (</a:t>
            </a:r>
            <a:r>
              <a:rPr lang="it-IT" sz="1600" dirty="0" err="1" smtClean="0"/>
              <a:t>gravity</a:t>
            </a:r>
            <a:r>
              <a:rPr lang="it-IT" sz="1600" dirty="0" smtClean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9315" y="1625155"/>
            <a:ext cx="3927422" cy="20313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Direct </a:t>
            </a:r>
            <a:r>
              <a:rPr lang="it-IT" dirty="0"/>
              <a:t>g </a:t>
            </a:r>
            <a:r>
              <a:rPr lang="it-IT" dirty="0" err="1" smtClean="0"/>
              <a:t>measurement</a:t>
            </a:r>
            <a:r>
              <a:rPr lang="it-IT" dirty="0" smtClean="0"/>
              <a:t> (WEP test) 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cold</a:t>
            </a:r>
            <a:r>
              <a:rPr lang="it-IT" dirty="0"/>
              <a:t> </a:t>
            </a:r>
            <a:r>
              <a:rPr lang="it-IT" dirty="0" err="1"/>
              <a:t>Hbar</a:t>
            </a:r>
            <a:r>
              <a:rPr lang="it-IT" dirty="0"/>
              <a:t> </a:t>
            </a:r>
            <a:r>
              <a:rPr lang="it-IT" dirty="0" err="1" smtClean="0"/>
              <a:t>beam</a:t>
            </a:r>
            <a:r>
              <a:rPr lang="it-IT" dirty="0" smtClean="0"/>
              <a:t> (</a:t>
            </a:r>
            <a:r>
              <a:rPr lang="it-IT" dirty="0" err="1" smtClean="0"/>
              <a:t>few</a:t>
            </a:r>
            <a:r>
              <a:rPr lang="it-IT" dirty="0" smtClean="0"/>
              <a:t> 100 m/s)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moiré </a:t>
            </a:r>
            <a:r>
              <a:rPr lang="it-IT" dirty="0" err="1"/>
              <a:t>deflectometer</a:t>
            </a:r>
            <a:r>
              <a:rPr lang="it-IT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expected</a:t>
            </a:r>
            <a:r>
              <a:rPr lang="it-IT" dirty="0"/>
              <a:t> </a:t>
            </a:r>
            <a:r>
              <a:rPr lang="it-IT" dirty="0" err="1"/>
              <a:t>accuracy</a:t>
            </a:r>
            <a:r>
              <a:rPr lang="it-IT" dirty="0"/>
              <a:t>: 1%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higher</a:t>
            </a:r>
            <a:r>
              <a:rPr lang="it-IT" dirty="0" smtClean="0"/>
              <a:t> </a:t>
            </a:r>
            <a:r>
              <a:rPr lang="it-IT" dirty="0" err="1"/>
              <a:t>precision</a:t>
            </a:r>
            <a:r>
              <a:rPr lang="it-IT" dirty="0"/>
              <a:t> with </a:t>
            </a:r>
            <a:r>
              <a:rPr lang="it-IT" dirty="0" err="1"/>
              <a:t>ultracold</a:t>
            </a:r>
            <a:r>
              <a:rPr lang="it-IT" dirty="0"/>
              <a:t> </a:t>
            </a:r>
          </a:p>
          <a:p>
            <a:r>
              <a:rPr lang="it-IT" dirty="0" err="1"/>
              <a:t>antiprotons</a:t>
            </a:r>
            <a:r>
              <a:rPr lang="it-IT" dirty="0"/>
              <a:t> and/or large </a:t>
            </a:r>
            <a:r>
              <a:rPr lang="it-IT" dirty="0" err="1"/>
              <a:t>statistics</a:t>
            </a:r>
            <a:endParaRPr lang="it-IT" dirty="0"/>
          </a:p>
          <a:p>
            <a:endParaRPr lang="it-IT" dirty="0" err="1" smtClean="0"/>
          </a:p>
        </p:txBody>
      </p:sp>
      <p:sp>
        <p:nvSpPr>
          <p:cNvPr id="14" name="TextBox 13"/>
          <p:cNvSpPr txBox="1"/>
          <p:nvPr/>
        </p:nvSpPr>
        <p:spPr>
          <a:xfrm>
            <a:off x="2783632" y="-221543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endParaRPr lang="it-IT" dirty="0" err="1" smtClean="0"/>
          </a:p>
        </p:txBody>
      </p:sp>
      <p:sp>
        <p:nvSpPr>
          <p:cNvPr id="15" name="TextBox 14"/>
          <p:cNvSpPr txBox="1"/>
          <p:nvPr/>
        </p:nvSpPr>
        <p:spPr>
          <a:xfrm>
            <a:off x="355156" y="5805264"/>
            <a:ext cx="4960012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Antihydrogen</a:t>
            </a:r>
            <a:r>
              <a:rPr lang="it-IT" dirty="0"/>
              <a:t> </a:t>
            </a:r>
            <a:r>
              <a:rPr lang="it-IT" dirty="0" err="1"/>
              <a:t>spectroscopy</a:t>
            </a:r>
            <a:r>
              <a:rPr lang="it-IT" dirty="0"/>
              <a:t> with </a:t>
            </a:r>
            <a:r>
              <a:rPr lang="it-IT" dirty="0" err="1"/>
              <a:t>cold</a:t>
            </a:r>
            <a:r>
              <a:rPr lang="it-IT" dirty="0"/>
              <a:t> </a:t>
            </a:r>
            <a:r>
              <a:rPr lang="it-IT" dirty="0" err="1" smtClean="0"/>
              <a:t>beam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Accurate CPT </a:t>
            </a:r>
            <a:r>
              <a:rPr lang="it-IT" dirty="0" err="1" smtClean="0"/>
              <a:t>tests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graphicFrame>
        <p:nvGraphicFramePr>
          <p:cNvPr id="17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335980"/>
              </p:ext>
            </p:extLst>
          </p:nvPr>
        </p:nvGraphicFramePr>
        <p:xfrm>
          <a:off x="7994575" y="4111523"/>
          <a:ext cx="321151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3" name="Equazione" r:id="rId5" imgW="1828800" imgH="393480" progId="Equation.3">
                  <p:embed/>
                </p:oleObj>
              </mc:Choice>
              <mc:Fallback>
                <p:oleObj name="Equazione" r:id="rId5" imgW="1828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4575" y="4111523"/>
                        <a:ext cx="3211513" cy="7016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33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494075" y="4277694"/>
            <a:ext cx="129234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err="1" smtClean="0"/>
              <a:t>Phase</a:t>
            </a:r>
            <a:r>
              <a:rPr lang="it-IT" dirty="0" smtClean="0"/>
              <a:t> </a:t>
            </a:r>
            <a:r>
              <a:rPr lang="it-IT" dirty="0" err="1" smtClean="0"/>
              <a:t>shift</a:t>
            </a:r>
            <a:endParaRPr lang="it-IT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161677" y="4864637"/>
            <a:ext cx="7030323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it-IT" dirty="0"/>
          </a:p>
          <a:p>
            <a:r>
              <a:rPr lang="it-IT" dirty="0" smtClean="0"/>
              <a:t>1% (</a:t>
            </a:r>
            <a:r>
              <a:rPr lang="it-IT" dirty="0" err="1" smtClean="0"/>
              <a:t>stat</a:t>
            </a:r>
            <a:r>
              <a:rPr lang="it-IT" dirty="0" smtClean="0"/>
              <a:t>. </a:t>
            </a:r>
            <a:r>
              <a:rPr lang="it-IT" dirty="0" err="1"/>
              <a:t>o</a:t>
            </a:r>
            <a:r>
              <a:rPr lang="it-IT" dirty="0" err="1" smtClean="0"/>
              <a:t>nly</a:t>
            </a:r>
            <a:r>
              <a:rPr lang="it-IT" dirty="0" smtClean="0"/>
              <a:t>) with 600 </a:t>
            </a:r>
            <a:r>
              <a:rPr lang="it-IT" dirty="0" err="1" smtClean="0"/>
              <a:t>detected</a:t>
            </a:r>
            <a:r>
              <a:rPr lang="it-IT" dirty="0" smtClean="0"/>
              <a:t> </a:t>
            </a:r>
            <a:r>
              <a:rPr lang="it-IT" dirty="0" err="1" smtClean="0"/>
              <a:t>vertices</a:t>
            </a:r>
            <a:r>
              <a:rPr lang="it-IT" dirty="0" smtClean="0"/>
              <a:t> and 2-3 micron </a:t>
            </a:r>
            <a:r>
              <a:rPr lang="it-IT" dirty="0" err="1" smtClean="0"/>
              <a:t>resolution</a:t>
            </a:r>
            <a:r>
              <a:rPr lang="it-IT" dirty="0" smtClean="0"/>
              <a:t> </a:t>
            </a:r>
          </a:p>
          <a:p>
            <a:r>
              <a:rPr lang="it-IT" dirty="0" err="1" smtClean="0">
                <a:solidFill>
                  <a:srgbClr val="FF0000"/>
                </a:solidFill>
              </a:rPr>
              <a:t>achievable</a:t>
            </a:r>
            <a:r>
              <a:rPr lang="it-IT" dirty="0" smtClean="0">
                <a:solidFill>
                  <a:srgbClr val="FF0000"/>
                </a:solidFill>
              </a:rPr>
              <a:t> with </a:t>
            </a:r>
            <a:r>
              <a:rPr lang="it-IT" dirty="0" err="1" smtClean="0">
                <a:solidFill>
                  <a:srgbClr val="FF0000"/>
                </a:solidFill>
              </a:rPr>
              <a:t>emulsions</a:t>
            </a:r>
            <a:r>
              <a:rPr lang="it-IT" dirty="0" smtClean="0">
                <a:solidFill>
                  <a:srgbClr val="FF0000"/>
                </a:solidFill>
              </a:rPr>
              <a:t> +</a:t>
            </a:r>
            <a:r>
              <a:rPr lang="it-IT" dirty="0" err="1" smtClean="0">
                <a:solidFill>
                  <a:srgbClr val="FF0000"/>
                </a:solidFill>
              </a:rPr>
              <a:t>silicon</a:t>
            </a:r>
            <a:r>
              <a:rPr lang="it-IT" dirty="0" smtClean="0">
                <a:solidFill>
                  <a:srgbClr val="FF0000"/>
                </a:solidFill>
              </a:rPr>
              <a:t> detectors </a:t>
            </a:r>
          </a:p>
          <a:p>
            <a:endParaRPr lang="it-IT" dirty="0" smtClean="0"/>
          </a:p>
          <a:p>
            <a:endParaRPr lang="it-IT" dirty="0" err="1" smtClean="0"/>
          </a:p>
        </p:txBody>
      </p:sp>
      <p:sp>
        <p:nvSpPr>
          <p:cNvPr id="2" name="TextBox 1"/>
          <p:cNvSpPr txBox="1"/>
          <p:nvPr/>
        </p:nvSpPr>
        <p:spPr>
          <a:xfrm>
            <a:off x="72473" y="1595368"/>
            <a:ext cx="43473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1)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27" y="5805264"/>
            <a:ext cx="37702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172216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123504"/>
            <a:ext cx="110744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AEgIS summary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408" y="1286087"/>
            <a:ext cx="3393333" cy="21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51509" y="920621"/>
            <a:ext cx="628890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+mj-lt"/>
              </a:rPr>
              <a:t>1) Catch pbar from </a:t>
            </a:r>
            <a:r>
              <a:rPr lang="it-IT" sz="1600" dirty="0" smtClean="0">
                <a:latin typeface="+mj-lt"/>
              </a:rPr>
              <a:t>5 </a:t>
            </a:r>
            <a:r>
              <a:rPr lang="it-IT" sz="1600" dirty="0" err="1" smtClean="0">
                <a:latin typeface="+mj-lt"/>
              </a:rPr>
              <a:t>MeV</a:t>
            </a:r>
            <a:r>
              <a:rPr lang="it-IT" sz="1600" dirty="0" smtClean="0">
                <a:latin typeface="+mj-lt"/>
              </a:rPr>
              <a:t> AD </a:t>
            </a:r>
            <a:r>
              <a:rPr lang="it-IT" sz="1600" dirty="0" err="1" smtClean="0">
                <a:latin typeface="+mj-lt"/>
              </a:rPr>
              <a:t>beam</a:t>
            </a:r>
            <a:r>
              <a:rPr lang="it-IT" sz="1600" dirty="0" smtClean="0">
                <a:latin typeface="+mj-lt"/>
              </a:rPr>
              <a:t> (CERN), </a:t>
            </a:r>
            <a:r>
              <a:rPr lang="it-IT" sz="1600" dirty="0">
                <a:latin typeface="+mj-lt"/>
              </a:rPr>
              <a:t>cool, store</a:t>
            </a:r>
          </a:p>
          <a:p>
            <a:r>
              <a:rPr lang="it-IT" sz="1600" dirty="0">
                <a:latin typeface="+mj-lt"/>
              </a:rPr>
              <a:t>Pbar ultracooling:  </a:t>
            </a:r>
            <a:r>
              <a:rPr lang="it-IT" sz="1600" dirty="0">
                <a:solidFill>
                  <a:schemeClr val="accent6"/>
                </a:solidFill>
                <a:latin typeface="+mj-lt"/>
              </a:rPr>
              <a:t>100 mK  (10</a:t>
            </a:r>
            <a:r>
              <a:rPr lang="it-IT" sz="1600" baseline="300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it-IT" sz="1600" dirty="0">
                <a:solidFill>
                  <a:schemeClr val="accent6"/>
                </a:solidFill>
                <a:latin typeface="Symbol" pitchFamily="18" charset="2"/>
              </a:rPr>
              <a:t>m</a:t>
            </a:r>
            <a:r>
              <a:rPr lang="it-IT" sz="1600" dirty="0">
                <a:solidFill>
                  <a:schemeClr val="accent6"/>
                </a:solidFill>
                <a:latin typeface="+mj-lt"/>
              </a:rPr>
              <a:t>eV)</a:t>
            </a:r>
          </a:p>
          <a:p>
            <a:endParaRPr lang="it-IT" sz="1600" dirty="0">
              <a:latin typeface="+mj-lt"/>
            </a:endParaRPr>
          </a:p>
          <a:p>
            <a:r>
              <a:rPr lang="it-IT" sz="1600" dirty="0">
                <a:latin typeface="+mj-lt"/>
              </a:rPr>
              <a:t>2) Accumulate e</a:t>
            </a:r>
            <a:r>
              <a:rPr lang="it-IT" sz="1600" dirty="0" smtClean="0">
                <a:latin typeface="+mj-lt"/>
              </a:rPr>
              <a:t>+ in a </a:t>
            </a:r>
            <a:r>
              <a:rPr lang="it-IT" sz="1600" dirty="0" err="1" smtClean="0">
                <a:latin typeface="+mj-lt"/>
              </a:rPr>
              <a:t>trap</a:t>
            </a:r>
            <a:r>
              <a:rPr lang="it-IT" sz="1600" dirty="0" smtClean="0">
                <a:latin typeface="+mj-lt"/>
              </a:rPr>
              <a:t> </a:t>
            </a:r>
          </a:p>
          <a:p>
            <a:endParaRPr lang="it-IT" sz="1600" dirty="0" smtClean="0">
              <a:latin typeface="+mj-lt"/>
            </a:endParaRPr>
          </a:p>
          <a:p>
            <a:r>
              <a:rPr lang="it-IT" sz="1600" dirty="0" smtClean="0">
                <a:latin typeface="+mj-lt"/>
              </a:rPr>
              <a:t>3) Form Ps </a:t>
            </a:r>
            <a:endParaRPr lang="it-IT" sz="1600" dirty="0">
              <a:latin typeface="+mj-lt"/>
            </a:endParaRPr>
          </a:p>
          <a:p>
            <a:r>
              <a:rPr lang="it-IT" sz="1600" dirty="0">
                <a:latin typeface="+mj-lt"/>
              </a:rPr>
              <a:t>   Launch e+ toward a </a:t>
            </a:r>
            <a:r>
              <a:rPr lang="it-IT" sz="1600" dirty="0" smtClean="0">
                <a:latin typeface="+mj-lt"/>
              </a:rPr>
              <a:t>e+ to Ps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 smtClean="0">
                <a:latin typeface="+mj-lt"/>
              </a:rPr>
              <a:t>converter</a:t>
            </a:r>
            <a:r>
              <a:rPr lang="it-IT" sz="1600" dirty="0" smtClean="0">
                <a:latin typeface="+mj-lt"/>
              </a:rPr>
              <a:t> </a:t>
            </a:r>
            <a:r>
              <a:rPr lang="it-IT" sz="1600" dirty="0">
                <a:latin typeface="+mj-lt"/>
              </a:rPr>
              <a:t>(nanoPorous target);</a:t>
            </a:r>
          </a:p>
          <a:p>
            <a:endParaRPr lang="it-IT" sz="1600" dirty="0">
              <a:latin typeface="+mj-lt"/>
            </a:endParaRPr>
          </a:p>
          <a:p>
            <a:r>
              <a:rPr lang="it-IT" sz="1600" dirty="0">
                <a:latin typeface="+mj-lt"/>
              </a:rPr>
              <a:t>3) Excite Ps to Rydberg states</a:t>
            </a:r>
          </a:p>
          <a:p>
            <a:r>
              <a:rPr lang="it-IT" sz="1600" dirty="0">
                <a:latin typeface="+mj-lt"/>
              </a:rPr>
              <a:t>    </a:t>
            </a:r>
            <a:r>
              <a:rPr lang="it-IT" sz="1600" dirty="0" smtClean="0">
                <a:latin typeface="+mj-lt"/>
              </a:rPr>
              <a:t>(2 laser </a:t>
            </a:r>
            <a:r>
              <a:rPr lang="it-IT" sz="1600" dirty="0">
                <a:latin typeface="+mj-lt"/>
              </a:rPr>
              <a:t>pulses)</a:t>
            </a:r>
          </a:p>
          <a:p>
            <a:endParaRPr lang="it-IT" sz="1600" dirty="0">
              <a:latin typeface="+mj-lt"/>
            </a:endParaRPr>
          </a:p>
          <a:p>
            <a:r>
              <a:rPr lang="it-IT" sz="1600" dirty="0">
                <a:latin typeface="+mj-lt"/>
              </a:rPr>
              <a:t>4) Produce </a:t>
            </a:r>
            <a:r>
              <a:rPr lang="it-IT" sz="1600" dirty="0" err="1">
                <a:latin typeface="+mj-lt"/>
              </a:rPr>
              <a:t>Rydberg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 smtClean="0">
                <a:latin typeface="+mj-lt"/>
              </a:rPr>
              <a:t>Hbar</a:t>
            </a:r>
            <a:r>
              <a:rPr lang="it-IT" sz="1600" dirty="0" smtClean="0">
                <a:latin typeface="+mj-lt"/>
              </a:rPr>
              <a:t>: </a:t>
            </a:r>
            <a:r>
              <a:rPr lang="it-IT" sz="1600" dirty="0" err="1" smtClean="0">
                <a:latin typeface="+mj-lt"/>
              </a:rPr>
              <a:t>pulsed</a:t>
            </a:r>
            <a:r>
              <a:rPr lang="it-IT" sz="1600" dirty="0" smtClean="0">
                <a:latin typeface="+mj-lt"/>
              </a:rPr>
              <a:t> production</a:t>
            </a:r>
            <a:endParaRPr lang="it-IT" sz="1600" dirty="0">
              <a:latin typeface="+mj-lt"/>
            </a:endParaRPr>
          </a:p>
          <a:p>
            <a:endParaRPr lang="it-IT" sz="1600" dirty="0">
              <a:latin typeface="+mj-lt"/>
            </a:endParaRPr>
          </a:p>
          <a:p>
            <a:endParaRPr lang="it-IT" sz="1600" dirty="0">
              <a:latin typeface="+mj-lt"/>
            </a:endParaRPr>
          </a:p>
          <a:p>
            <a:r>
              <a:rPr lang="it-IT" sz="1600" dirty="0">
                <a:latin typeface="+mj-lt"/>
              </a:rPr>
              <a:t>5) Form the beam </a:t>
            </a:r>
          </a:p>
          <a:p>
            <a:r>
              <a:rPr lang="it-IT" sz="1600" dirty="0">
                <a:latin typeface="+mj-lt"/>
              </a:rPr>
              <a:t>(electric field gradient)</a:t>
            </a:r>
            <a:br>
              <a:rPr lang="it-IT" sz="1600" dirty="0">
                <a:latin typeface="+mj-lt"/>
              </a:rPr>
            </a:br>
            <a:endParaRPr lang="it-IT" sz="1600" dirty="0">
              <a:latin typeface="+mj-lt"/>
            </a:endParaRPr>
          </a:p>
          <a:p>
            <a:r>
              <a:rPr lang="it-IT" sz="1600" dirty="0">
                <a:latin typeface="+mj-lt"/>
              </a:rPr>
              <a:t>6) Measure gravity using a </a:t>
            </a:r>
            <a:r>
              <a:rPr lang="it-IT" sz="1600" dirty="0" smtClean="0">
                <a:latin typeface="+mj-lt"/>
              </a:rPr>
              <a:t>moiré </a:t>
            </a:r>
            <a:endParaRPr lang="it-IT" sz="1600" dirty="0">
              <a:latin typeface="+mj-lt"/>
            </a:endParaRPr>
          </a:p>
          <a:p>
            <a:r>
              <a:rPr lang="it-IT" sz="1600" dirty="0" err="1">
                <a:latin typeface="+mj-lt"/>
              </a:rPr>
              <a:t>d</a:t>
            </a:r>
            <a:r>
              <a:rPr lang="it-IT" sz="1600" dirty="0" err="1" smtClean="0">
                <a:latin typeface="+mj-lt"/>
              </a:rPr>
              <a:t>eflectometer</a:t>
            </a:r>
            <a:r>
              <a:rPr lang="it-IT" sz="1600" dirty="0" smtClean="0">
                <a:latin typeface="+mj-lt"/>
              </a:rPr>
              <a:t> </a:t>
            </a:r>
            <a:r>
              <a:rPr lang="it-IT" sz="1600" dirty="0">
                <a:latin typeface="+mj-lt"/>
              </a:rPr>
              <a:t>and a time-position</a:t>
            </a:r>
          </a:p>
          <a:p>
            <a:r>
              <a:rPr lang="it-IT" sz="1600" dirty="0">
                <a:latin typeface="+mj-lt"/>
              </a:rPr>
              <a:t> sensitive detector</a:t>
            </a:r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174677"/>
              </p:ext>
            </p:extLst>
          </p:nvPr>
        </p:nvGraphicFramePr>
        <p:xfrm>
          <a:off x="7896200" y="3933056"/>
          <a:ext cx="1656183" cy="377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" name="Equation" r:id="rId4" imgW="1168200" imgH="266400" progId="Equation.3">
                  <p:embed/>
                </p:oleObj>
              </mc:Choice>
              <mc:Fallback>
                <p:oleObj name="Equation" r:id="rId4" imgW="11682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00" y="3933056"/>
                        <a:ext cx="1656183" cy="37798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367" y="3297433"/>
            <a:ext cx="5472608" cy="355670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1344" y="1124744"/>
            <a:ext cx="4464496" cy="2664296"/>
          </a:xfrm>
          <a:prstGeom prst="ellipse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62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199" y="-110614"/>
            <a:ext cx="11074400" cy="1143000"/>
          </a:xfrm>
        </p:spPr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AEgIs</a:t>
            </a:r>
            <a:r>
              <a:rPr lang="it-IT" dirty="0" smtClean="0">
                <a:solidFill>
                  <a:srgbClr val="FF0000"/>
                </a:solidFill>
              </a:rPr>
              <a:t> setup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" name="Immagine 8" descr="mu_metal_transf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1880" r="37465" b="25328"/>
          <a:stretch>
            <a:fillRect/>
          </a:stretch>
        </p:blipFill>
        <p:spPr bwMode="auto">
          <a:xfrm rot="49821" flipH="1">
            <a:off x="4689983" y="1016874"/>
            <a:ext cx="2562939" cy="152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aegis_layout_co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69" y="2455977"/>
            <a:ext cx="7125124" cy="346532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703512" y="3988502"/>
            <a:ext cx="2268252" cy="27003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dirty="0" err="1"/>
              <a:t>Antiprotons</a:t>
            </a:r>
            <a:r>
              <a:rPr lang="it-IT" sz="1350" dirty="0"/>
              <a:t> from AD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160133" y="3329904"/>
            <a:ext cx="2472498" cy="27003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dirty="0"/>
              <a:t> Buffer gas </a:t>
            </a:r>
            <a:r>
              <a:rPr lang="it-IT" sz="1350" dirty="0" err="1"/>
              <a:t>type</a:t>
            </a:r>
            <a:r>
              <a:rPr lang="it-IT" sz="1350" dirty="0"/>
              <a:t> e+ accumulator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48823" y="963774"/>
            <a:ext cx="1965666" cy="5078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it-IT" sz="1350" dirty="0">
                <a:solidFill>
                  <a:schemeClr val="bg1"/>
                </a:solidFill>
              </a:rPr>
              <a:t>e+  </a:t>
            </a:r>
            <a:r>
              <a:rPr lang="it-IT" sz="1350" dirty="0" err="1">
                <a:solidFill>
                  <a:schemeClr val="bg1"/>
                </a:solidFill>
              </a:rPr>
              <a:t>measurement</a:t>
            </a:r>
            <a:r>
              <a:rPr lang="it-IT" sz="1350" dirty="0">
                <a:solidFill>
                  <a:schemeClr val="bg1"/>
                </a:solidFill>
              </a:rPr>
              <a:t> </a:t>
            </a:r>
            <a:r>
              <a:rPr lang="it-IT" sz="1350" dirty="0" smtClean="0">
                <a:solidFill>
                  <a:schemeClr val="bg1"/>
                </a:solidFill>
              </a:rPr>
              <a:t>setup </a:t>
            </a:r>
            <a:r>
              <a:rPr lang="it-IT" sz="1350" dirty="0">
                <a:solidFill>
                  <a:schemeClr val="bg1"/>
                </a:solidFill>
              </a:rPr>
              <a:t>: </a:t>
            </a:r>
          </a:p>
          <a:p>
            <a:endParaRPr lang="it-IT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2372953" y="3554962"/>
            <a:ext cx="2430409" cy="30008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it-IT" sz="1350" dirty="0" err="1">
                <a:solidFill>
                  <a:srgbClr val="FF0000"/>
                </a:solidFill>
              </a:rPr>
              <a:t>Magnetic</a:t>
            </a:r>
            <a:r>
              <a:rPr lang="it-IT" sz="1350" dirty="0">
                <a:solidFill>
                  <a:srgbClr val="FF0000"/>
                </a:solidFill>
              </a:rPr>
              <a:t> </a:t>
            </a:r>
            <a:r>
              <a:rPr lang="it-IT" sz="1350" dirty="0" err="1">
                <a:solidFill>
                  <a:srgbClr val="FF0000"/>
                </a:solidFill>
              </a:rPr>
              <a:t>pulsed</a:t>
            </a:r>
            <a:r>
              <a:rPr lang="it-IT" sz="1350" dirty="0">
                <a:solidFill>
                  <a:srgbClr val="FF0000"/>
                </a:solidFill>
              </a:rPr>
              <a:t> e+ transfer line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490949" y="3509529"/>
            <a:ext cx="1350150" cy="97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88438" y="3548002"/>
            <a:ext cx="375424" cy="30008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it-IT" sz="1350" dirty="0">
                <a:solidFill>
                  <a:schemeClr val="bg1"/>
                </a:solidFill>
              </a:rPr>
              <a:t>5T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79326" y="3565849"/>
            <a:ext cx="375424" cy="30008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it-IT" sz="1350" dirty="0">
                <a:solidFill>
                  <a:schemeClr val="bg1"/>
                </a:solidFill>
              </a:rPr>
              <a:t>1T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27469" y="4250347"/>
            <a:ext cx="184731" cy="30008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endParaRPr lang="it-IT" sz="1350" dirty="0"/>
          </a:p>
        </p:txBody>
      </p:sp>
      <p:sp>
        <p:nvSpPr>
          <p:cNvPr id="13" name="Down Arrow 12"/>
          <p:cNvSpPr/>
          <p:nvPr/>
        </p:nvSpPr>
        <p:spPr>
          <a:xfrm rot="19834172">
            <a:off x="10718739" y="3034683"/>
            <a:ext cx="259686" cy="99852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9941564" y="2108794"/>
            <a:ext cx="1688283" cy="5078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it-IT" sz="1350" dirty="0" smtClean="0"/>
              <a:t>g </a:t>
            </a:r>
            <a:r>
              <a:rPr lang="it-IT" sz="1350" dirty="0" err="1" smtClean="0"/>
              <a:t>measurement</a:t>
            </a:r>
            <a:r>
              <a:rPr lang="it-IT" sz="1350" dirty="0" smtClean="0"/>
              <a:t> </a:t>
            </a:r>
            <a:endParaRPr lang="it-IT" sz="1350" dirty="0"/>
          </a:p>
          <a:p>
            <a:r>
              <a:rPr lang="it-IT" sz="1350" dirty="0" err="1" smtClean="0"/>
              <a:t>Region</a:t>
            </a:r>
            <a:r>
              <a:rPr lang="it-IT" sz="1350" dirty="0" smtClean="0"/>
              <a:t> (</a:t>
            </a:r>
            <a:r>
              <a:rPr lang="it-IT" sz="1350" dirty="0" err="1" smtClean="0"/>
              <a:t>not</a:t>
            </a:r>
            <a:r>
              <a:rPr lang="it-IT" sz="1350" dirty="0" smtClean="0"/>
              <a:t> </a:t>
            </a:r>
            <a:r>
              <a:rPr lang="it-IT" sz="1350" dirty="0" err="1" smtClean="0"/>
              <a:t>installed</a:t>
            </a:r>
            <a:r>
              <a:rPr lang="it-IT" sz="1350" dirty="0" smtClean="0"/>
              <a:t>)</a:t>
            </a:r>
            <a:endParaRPr lang="it-IT" sz="135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834" y="1206072"/>
            <a:ext cx="4006078" cy="17296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157199" y="5247376"/>
            <a:ext cx="691420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Accumulator for e+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/>
              <a:t>Magnetic</a:t>
            </a:r>
            <a:r>
              <a:rPr lang="it-IT" sz="1400" dirty="0" smtClean="0"/>
              <a:t> transfer line for e+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/>
              <a:t>Superconducting</a:t>
            </a:r>
            <a:r>
              <a:rPr lang="it-IT" sz="1400" dirty="0" smtClean="0"/>
              <a:t> </a:t>
            </a:r>
            <a:r>
              <a:rPr lang="it-IT" sz="1400" dirty="0" err="1"/>
              <a:t>m</a:t>
            </a:r>
            <a:r>
              <a:rPr lang="it-IT" sz="1400" dirty="0" err="1" smtClean="0"/>
              <a:t>agnetic</a:t>
            </a:r>
            <a:r>
              <a:rPr lang="it-IT" sz="1400" dirty="0" smtClean="0"/>
              <a:t> </a:t>
            </a:r>
            <a:r>
              <a:rPr lang="it-IT" sz="1400" dirty="0" err="1" smtClean="0"/>
              <a:t>fields</a:t>
            </a:r>
            <a:r>
              <a:rPr lang="it-IT" sz="1400" dirty="0" smtClean="0"/>
              <a:t> with </a:t>
            </a:r>
            <a:r>
              <a:rPr lang="it-IT" sz="1400" dirty="0" err="1" smtClean="0"/>
              <a:t>cryogenic</a:t>
            </a:r>
            <a:r>
              <a:rPr lang="it-IT" sz="1400" dirty="0" smtClean="0"/>
              <a:t> </a:t>
            </a:r>
            <a:r>
              <a:rPr lang="it-IT" sz="1400" dirty="0" err="1" smtClean="0"/>
              <a:t>traps</a:t>
            </a:r>
            <a:r>
              <a:rPr lang="it-IT" sz="1400" dirty="0" smtClean="0"/>
              <a:t> (105 </a:t>
            </a:r>
            <a:r>
              <a:rPr lang="it-IT" sz="1400" dirty="0" err="1" smtClean="0"/>
              <a:t>electrodes</a:t>
            </a:r>
            <a:r>
              <a:rPr lang="it-IT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/>
              <a:t>antiH</a:t>
            </a:r>
            <a:r>
              <a:rPr lang="it-IT" sz="1400" dirty="0" smtClean="0"/>
              <a:t>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/>
              <a:t>External</a:t>
            </a:r>
            <a:r>
              <a:rPr lang="it-IT" sz="1400" dirty="0"/>
              <a:t> </a:t>
            </a:r>
            <a:r>
              <a:rPr lang="it-IT" sz="1400" dirty="0" smtClean="0"/>
              <a:t>(</a:t>
            </a:r>
            <a:r>
              <a:rPr lang="it-IT" sz="1400" dirty="0" err="1" smtClean="0"/>
              <a:t>scintillators</a:t>
            </a:r>
            <a:r>
              <a:rPr lang="it-IT" sz="1400" dirty="0" smtClean="0"/>
              <a:t>) and </a:t>
            </a:r>
            <a:r>
              <a:rPr lang="it-IT" sz="1400" dirty="0" err="1" smtClean="0"/>
              <a:t>internal</a:t>
            </a:r>
            <a:r>
              <a:rPr lang="it-IT" sz="1400" dirty="0" smtClean="0"/>
              <a:t>  (</a:t>
            </a:r>
            <a:r>
              <a:rPr lang="it-IT" sz="1400" dirty="0" err="1" smtClean="0"/>
              <a:t>MCP+phosp</a:t>
            </a:r>
            <a:r>
              <a:rPr lang="it-IT" sz="1400" dirty="0" smtClean="0"/>
              <a:t>.; Faraday </a:t>
            </a:r>
            <a:r>
              <a:rPr lang="it-IT" sz="1400" dirty="0" err="1" smtClean="0"/>
              <a:t>cups</a:t>
            </a:r>
            <a:r>
              <a:rPr lang="it-IT" sz="1400" dirty="0" smtClean="0"/>
              <a:t> in </a:t>
            </a:r>
            <a:r>
              <a:rPr lang="it-IT" sz="1400" dirty="0" err="1" smtClean="0"/>
              <a:t>cryo</a:t>
            </a:r>
            <a:r>
              <a:rPr lang="it-IT" sz="1400" dirty="0" smtClean="0"/>
              <a:t>-UHV )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/>
              <a:t>lasers</a:t>
            </a:r>
            <a:r>
              <a:rPr lang="it-IT" sz="1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FF0000"/>
                </a:solidFill>
              </a:rPr>
              <a:t>POSITRON MEASUREMENT setup 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 rot="1065322">
            <a:off x="5178709" y="2449282"/>
            <a:ext cx="178407" cy="142334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8" name="Down Arrow 17"/>
          <p:cNvSpPr/>
          <p:nvPr/>
        </p:nvSpPr>
        <p:spPr>
          <a:xfrm rot="1065322">
            <a:off x="2147885" y="2233955"/>
            <a:ext cx="93200" cy="110812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pic>
        <p:nvPicPr>
          <p:cNvPr id="19" name="Picture 2" descr="http://www.mdpi.com/1424-8220/10/3/2169/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168" y="13452"/>
            <a:ext cx="3170437" cy="180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470087" y="183759"/>
            <a:ext cx="153574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TRAP BASIC</a:t>
            </a:r>
          </a:p>
        </p:txBody>
      </p:sp>
    </p:spTree>
    <p:extLst>
      <p:ext uri="{BB962C8B-B14F-4D97-AF65-F5344CB8AC3E}">
        <p14:creationId xmlns:p14="http://schemas.microsoft.com/office/powerpoint/2010/main" val="15349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CasellaDiTesto 47"/>
          <p:cNvSpPr txBox="1">
            <a:spLocks noChangeArrowheads="1"/>
          </p:cNvSpPr>
          <p:nvPr/>
        </p:nvSpPr>
        <p:spPr bwMode="auto">
          <a:xfrm>
            <a:off x="0" y="2086595"/>
            <a:ext cx="1015312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dirty="0" smtClean="0"/>
              <a:t> </a:t>
            </a:r>
            <a:r>
              <a:rPr lang="it-IT" altLang="it-IT" sz="1600" dirty="0" err="1"/>
              <a:t>M</a:t>
            </a:r>
            <a:r>
              <a:rPr lang="it-IT" altLang="it-IT" sz="1600" dirty="0" err="1" smtClean="0"/>
              <a:t>easurements</a:t>
            </a:r>
            <a:r>
              <a:rPr lang="it-IT" altLang="it-IT" sz="1600" dirty="0" smtClean="0"/>
              <a:t> </a:t>
            </a:r>
            <a:r>
              <a:rPr lang="it-IT" altLang="it-IT" sz="1600" dirty="0" err="1" smtClean="0"/>
              <a:t>during</a:t>
            </a:r>
            <a:r>
              <a:rPr lang="it-IT" altLang="it-IT" sz="1600" dirty="0" smtClean="0"/>
              <a:t>  the  </a:t>
            </a:r>
            <a:r>
              <a:rPr lang="it-IT" altLang="it-IT" sz="1600" dirty="0" err="1" smtClean="0"/>
              <a:t>antiproton</a:t>
            </a:r>
            <a:r>
              <a:rPr lang="it-IT" altLang="it-IT" sz="1600" dirty="0" smtClean="0"/>
              <a:t> </a:t>
            </a:r>
            <a:r>
              <a:rPr lang="it-IT" altLang="it-IT" sz="1600" dirty="0" err="1" smtClean="0"/>
              <a:t>beam</a:t>
            </a:r>
            <a:r>
              <a:rPr lang="it-IT" altLang="it-IT" sz="1600" dirty="0" smtClean="0"/>
              <a:t> time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600" dirty="0" err="1" smtClean="0"/>
              <a:t>Two</a:t>
            </a:r>
            <a:r>
              <a:rPr lang="it-IT" altLang="it-IT" sz="1600" dirty="0" smtClean="0"/>
              <a:t> </a:t>
            </a:r>
            <a:r>
              <a:rPr lang="it-IT" altLang="it-IT" sz="1600" dirty="0" err="1"/>
              <a:t>identical</a:t>
            </a:r>
            <a:r>
              <a:rPr lang="it-IT" altLang="it-IT" sz="1600" dirty="0"/>
              <a:t> </a:t>
            </a:r>
            <a:r>
              <a:rPr lang="it-IT" altLang="it-IT" sz="1600" dirty="0" err="1"/>
              <a:t>transmission</a:t>
            </a:r>
            <a:r>
              <a:rPr lang="it-IT" altLang="it-IT" sz="1600" dirty="0"/>
              <a:t> </a:t>
            </a:r>
            <a:r>
              <a:rPr lang="it-IT" altLang="it-IT" sz="1600" dirty="0" err="1"/>
              <a:t>gratings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followed</a:t>
            </a:r>
            <a:r>
              <a:rPr lang="it-IT" altLang="it-IT" sz="1600" dirty="0"/>
              <a:t> by a </a:t>
            </a:r>
            <a:r>
              <a:rPr lang="it-IT" altLang="it-IT" sz="1600" dirty="0" err="1"/>
              <a:t>nuclear</a:t>
            </a:r>
            <a:r>
              <a:rPr lang="it-IT" altLang="it-IT" sz="1600" dirty="0"/>
              <a:t> </a:t>
            </a:r>
            <a:r>
              <a:rPr lang="it-IT" altLang="it-IT" sz="1600" dirty="0" err="1"/>
              <a:t>emulsion</a:t>
            </a:r>
            <a:r>
              <a:rPr lang="it-IT" altLang="it-IT" sz="1600" dirty="0"/>
              <a:t> </a:t>
            </a:r>
            <a:r>
              <a:rPr lang="it-IT" altLang="it-IT" sz="1600" dirty="0" smtClean="0"/>
              <a:t>detector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600" dirty="0" smtClean="0"/>
              <a:t>Absolute Light (</a:t>
            </a:r>
            <a:r>
              <a:rPr lang="it-IT" altLang="it-IT" sz="1600" dirty="0" err="1" smtClean="0"/>
              <a:t>Talbot-Lau</a:t>
            </a:r>
            <a:r>
              <a:rPr lang="it-IT" altLang="it-IT" sz="1600" dirty="0" smtClean="0"/>
              <a:t> </a:t>
            </a:r>
            <a:r>
              <a:rPr lang="it-IT" altLang="it-IT" sz="1600" dirty="0" err="1" smtClean="0"/>
              <a:t>interferometer</a:t>
            </a:r>
            <a:r>
              <a:rPr lang="it-IT" altLang="it-IT" sz="1600" dirty="0" smtClean="0"/>
              <a:t>) </a:t>
            </a:r>
            <a:r>
              <a:rPr lang="it-IT" altLang="it-IT" sz="1600" dirty="0" err="1" smtClean="0"/>
              <a:t>referencing</a:t>
            </a:r>
            <a:r>
              <a:rPr lang="it-IT" altLang="it-IT" sz="1600" dirty="0" smtClean="0"/>
              <a:t> </a:t>
            </a:r>
            <a:r>
              <a:rPr lang="it-IT" altLang="it-IT" sz="1600" dirty="0"/>
              <a:t>of the </a:t>
            </a:r>
            <a:r>
              <a:rPr lang="it-IT" altLang="it-IT" sz="1600" dirty="0" err="1"/>
              <a:t>observed</a:t>
            </a:r>
            <a:r>
              <a:rPr lang="it-IT" altLang="it-IT" sz="1600" dirty="0"/>
              <a:t> </a:t>
            </a:r>
            <a:r>
              <a:rPr lang="it-IT" altLang="it-IT" sz="1600" dirty="0" err="1"/>
              <a:t>antimatter</a:t>
            </a:r>
            <a:r>
              <a:rPr lang="it-IT" altLang="it-IT" sz="1600" dirty="0"/>
              <a:t> pattern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1250524"/>
            <a:ext cx="9865096" cy="848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5880" y="1085576"/>
            <a:ext cx="5904656" cy="1050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36360" y="2124523"/>
            <a:ext cx="223651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 smtClean="0"/>
              <a:t>AEgIS</a:t>
            </a:r>
            <a:r>
              <a:rPr lang="it-IT" dirty="0" smtClean="0"/>
              <a:t> </a:t>
            </a:r>
            <a:r>
              <a:rPr lang="it-IT" dirty="0" err="1" smtClean="0"/>
              <a:t>collaboration</a:t>
            </a:r>
            <a:endParaRPr lang="it-IT" dirty="0" smtClean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703512" y="-129375"/>
            <a:ext cx="10972800" cy="1143000"/>
          </a:xfrm>
        </p:spPr>
        <p:txBody>
          <a:bodyPr>
            <a:normAutofit/>
          </a:bodyPr>
          <a:lstStyle/>
          <a:p>
            <a:r>
              <a:rPr lang="it-IT" sz="2800" dirty="0" err="1">
                <a:solidFill>
                  <a:srgbClr val="FF0000"/>
                </a:solidFill>
              </a:rPr>
              <a:t>Grating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system</a:t>
            </a:r>
            <a:r>
              <a:rPr lang="it-IT" sz="2800" dirty="0">
                <a:solidFill>
                  <a:srgbClr val="FF0000"/>
                </a:solidFill>
              </a:rPr>
              <a:t> and position sensitive detector </a:t>
            </a:r>
          </a:p>
        </p:txBody>
      </p:sp>
      <p:graphicFrame>
        <p:nvGraphicFramePr>
          <p:cNvPr id="9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587674"/>
              </p:ext>
            </p:extLst>
          </p:nvPr>
        </p:nvGraphicFramePr>
        <p:xfrm>
          <a:off x="7849762" y="5877272"/>
          <a:ext cx="150018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" name="Equazione" r:id="rId6" imgW="799920" imgH="419040" progId="Equation.3">
                  <p:embed/>
                </p:oleObj>
              </mc:Choice>
              <mc:Fallback>
                <p:oleObj name="Equazione" r:id="rId6" imgW="799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9762" y="5877272"/>
                        <a:ext cx="1500187" cy="7858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CC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516784" y="6085512"/>
            <a:ext cx="197361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d= </a:t>
            </a:r>
            <a:r>
              <a:rPr lang="it-IT" dirty="0" err="1" smtClean="0"/>
              <a:t>grating</a:t>
            </a:r>
            <a:r>
              <a:rPr lang="it-IT" dirty="0" smtClean="0"/>
              <a:t> </a:t>
            </a:r>
            <a:r>
              <a:rPr lang="it-IT" dirty="0" err="1" smtClean="0"/>
              <a:t>period</a:t>
            </a:r>
            <a:endParaRPr lang="it-IT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384" y="3454794"/>
            <a:ext cx="7086600" cy="3429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64152" y="3349874"/>
            <a:ext cx="4620176" cy="107721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Light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not</a:t>
            </a:r>
            <a:r>
              <a:rPr lang="it-IT" sz="1600" dirty="0" smtClean="0"/>
              <a:t> </a:t>
            </a:r>
            <a:r>
              <a:rPr lang="it-IT" sz="1600" dirty="0" err="1" smtClean="0"/>
              <a:t>shifted</a:t>
            </a:r>
            <a:endParaRPr lang="it-I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 smtClean="0"/>
              <a:t>Antiprotons</a:t>
            </a:r>
            <a:r>
              <a:rPr lang="it-IT" sz="1600" dirty="0" smtClean="0"/>
              <a:t> are </a:t>
            </a:r>
            <a:r>
              <a:rPr lang="it-IT" sz="1600" dirty="0" err="1" smtClean="0"/>
              <a:t>shifted</a:t>
            </a:r>
            <a:endParaRPr lang="it-I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Force: </a:t>
            </a:r>
            <a:r>
              <a:rPr lang="it-IT" sz="1600" dirty="0" err="1" smtClean="0"/>
              <a:t>residual</a:t>
            </a:r>
            <a:r>
              <a:rPr lang="it-IT" sz="1600" dirty="0" smtClean="0"/>
              <a:t> </a:t>
            </a:r>
            <a:r>
              <a:rPr lang="it-IT" sz="1600" dirty="0" err="1" smtClean="0"/>
              <a:t>magnetic</a:t>
            </a:r>
            <a:r>
              <a:rPr lang="it-IT" sz="1600" dirty="0" smtClean="0"/>
              <a:t> </a:t>
            </a:r>
            <a:r>
              <a:rPr lang="it-IT" sz="1600" dirty="0" err="1" smtClean="0"/>
              <a:t>field</a:t>
            </a:r>
            <a:endParaRPr lang="it-I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 smtClean="0"/>
              <a:t>Amount</a:t>
            </a:r>
            <a:r>
              <a:rPr lang="it-IT" sz="1600" dirty="0" smtClean="0"/>
              <a:t> of the </a:t>
            </a:r>
            <a:r>
              <a:rPr lang="it-IT" sz="1600" dirty="0" err="1" smtClean="0"/>
              <a:t>shift</a:t>
            </a:r>
            <a:r>
              <a:rPr lang="it-IT" sz="1600" dirty="0" smtClean="0"/>
              <a:t>: </a:t>
            </a:r>
            <a:r>
              <a:rPr lang="it-IT" sz="1600" dirty="0" err="1" smtClean="0"/>
              <a:t>as</a:t>
            </a:r>
            <a:r>
              <a:rPr lang="it-IT" sz="1600" dirty="0" smtClean="0"/>
              <a:t> in the </a:t>
            </a:r>
            <a:r>
              <a:rPr lang="it-IT" sz="1600" dirty="0" err="1" smtClean="0"/>
              <a:t>gravity</a:t>
            </a:r>
            <a:r>
              <a:rPr lang="it-IT" sz="1600" dirty="0" smtClean="0"/>
              <a:t> </a:t>
            </a:r>
            <a:r>
              <a:rPr lang="it-IT" sz="1600" dirty="0" err="1" smtClean="0"/>
              <a:t>meas</a:t>
            </a:r>
            <a:r>
              <a:rPr lang="it-IT" sz="1600" dirty="0" smtClean="0"/>
              <a:t>. !!!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848194"/>
              </p:ext>
            </p:extLst>
          </p:nvPr>
        </p:nvGraphicFramePr>
        <p:xfrm>
          <a:off x="7968208" y="4606789"/>
          <a:ext cx="372903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7" name="Equazione" r:id="rId9" imgW="2044440" imgH="228600" progId="Equation.3">
                  <p:embed/>
                </p:oleObj>
              </mc:Choice>
              <mc:Fallback>
                <p:oleObj name="Equazione" r:id="rId9" imgW="2044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8208" y="4606789"/>
                        <a:ext cx="3729038" cy="4175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146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984" y="34181"/>
            <a:ext cx="10675235" cy="1143000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    </a:t>
            </a:r>
            <a:r>
              <a:rPr lang="it-IT" sz="2400" dirty="0" err="1" smtClean="0">
                <a:solidFill>
                  <a:srgbClr val="FF0000"/>
                </a:solidFill>
              </a:rPr>
              <a:t>Pulsed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>
                <a:solidFill>
                  <a:srgbClr val="FF0000"/>
                </a:solidFill>
              </a:rPr>
              <a:t>Ps </a:t>
            </a:r>
            <a:r>
              <a:rPr lang="it-IT" sz="2400" dirty="0" err="1">
                <a:solidFill>
                  <a:srgbClr val="FF0000"/>
                </a:solidFill>
              </a:rPr>
              <a:t>formation</a:t>
            </a:r>
            <a:r>
              <a:rPr lang="it-IT" sz="2400" dirty="0">
                <a:solidFill>
                  <a:srgbClr val="FF0000"/>
                </a:solidFill>
              </a:rPr>
              <a:t> on </a:t>
            </a:r>
            <a:r>
              <a:rPr lang="it-IT" sz="2400" dirty="0" err="1">
                <a:solidFill>
                  <a:srgbClr val="FF0000"/>
                </a:solidFill>
              </a:rPr>
              <a:t>nanochannels</a:t>
            </a:r>
            <a:r>
              <a:rPr lang="it-IT" sz="2400" dirty="0">
                <a:solidFill>
                  <a:srgbClr val="FF0000"/>
                </a:solidFill>
              </a:rPr>
              <a:t> in </a:t>
            </a:r>
            <a:r>
              <a:rPr lang="it-IT" sz="2400" dirty="0" err="1" smtClean="0">
                <a:solidFill>
                  <a:srgbClr val="FF0000"/>
                </a:solidFill>
              </a:rPr>
              <a:t>AEgIS</a:t>
            </a:r>
            <a:r>
              <a:rPr lang="it-IT" sz="2400" dirty="0" smtClean="0">
                <a:solidFill>
                  <a:srgbClr val="FF0000"/>
                </a:solidFill>
              </a:rPr>
              <a:t>  </a:t>
            </a:r>
            <a:r>
              <a:rPr lang="it-IT" sz="1600" dirty="0" smtClean="0">
                <a:solidFill>
                  <a:srgbClr val="FF0000"/>
                </a:solidFill>
              </a:rPr>
              <a:t>(in the </a:t>
            </a:r>
            <a:r>
              <a:rPr lang="it-IT" sz="1600" dirty="0">
                <a:solidFill>
                  <a:srgbClr val="FF0000"/>
                </a:solidFill>
              </a:rPr>
              <a:t>e+ </a:t>
            </a:r>
            <a:r>
              <a:rPr lang="it-IT" sz="1600" dirty="0" err="1">
                <a:solidFill>
                  <a:srgbClr val="FF0000"/>
                </a:solidFill>
              </a:rPr>
              <a:t>measurement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FF0000"/>
                </a:solidFill>
              </a:rPr>
              <a:t>setup)   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1231976" y="1599857"/>
            <a:ext cx="1437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e+ </a:t>
            </a:r>
            <a:r>
              <a:rPr lang="it-IT" dirty="0" err="1"/>
              <a:t>converter</a:t>
            </a:r>
            <a:endParaRPr lang="it-IT" dirty="0"/>
          </a:p>
        </p:txBody>
      </p:sp>
      <p:sp>
        <p:nvSpPr>
          <p:cNvPr id="217" name="Text Box 13"/>
          <p:cNvSpPr txBox="1">
            <a:spLocks noChangeArrowheads="1"/>
          </p:cNvSpPr>
          <p:nvPr/>
        </p:nvSpPr>
        <p:spPr bwMode="auto">
          <a:xfrm>
            <a:off x="3860950" y="5398184"/>
            <a:ext cx="445834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en-US" sz="1800" dirty="0"/>
              <a:t>Detector: PbWO</a:t>
            </a:r>
            <a:r>
              <a:rPr lang="it-IT" altLang="en-US" sz="1800" baseline="-25000" dirty="0"/>
              <a:t>4 </a:t>
            </a:r>
            <a:r>
              <a:rPr lang="it-IT" altLang="en-US" sz="1800" dirty="0"/>
              <a:t>+ PMT</a:t>
            </a:r>
          </a:p>
          <a:p>
            <a:pPr eaLnBrk="1" hangingPunct="1"/>
            <a:endParaRPr lang="it-IT" altLang="en-US" sz="1600" dirty="0"/>
          </a:p>
          <a:p>
            <a:pPr eaLnBrk="1" hangingPunct="1"/>
            <a:r>
              <a:rPr lang="it-IT" altLang="en-US" sz="1600" dirty="0" err="1"/>
              <a:t>oPs</a:t>
            </a:r>
            <a:r>
              <a:rPr lang="it-IT" altLang="en-US" sz="1600" dirty="0"/>
              <a:t>: 142 ns </a:t>
            </a:r>
            <a:r>
              <a:rPr lang="it-IT" altLang="en-US" sz="1600" dirty="0" err="1"/>
              <a:t>lifetime</a:t>
            </a:r>
            <a:endParaRPr lang="it-IT" altLang="en-US" sz="1600" dirty="0"/>
          </a:p>
          <a:p>
            <a:pPr eaLnBrk="1" hangingPunct="1"/>
            <a:r>
              <a:rPr lang="it-IT" altLang="en-US" sz="1600" dirty="0"/>
              <a:t>        </a:t>
            </a:r>
            <a:r>
              <a:rPr lang="it-IT" altLang="en-US" sz="1600" dirty="0" err="1"/>
              <a:t>it</a:t>
            </a:r>
            <a:r>
              <a:rPr lang="it-IT" altLang="en-US" sz="1600" dirty="0"/>
              <a:t> </a:t>
            </a:r>
            <a:r>
              <a:rPr lang="it-IT" altLang="en-US" sz="1600" dirty="0" err="1"/>
              <a:t>annihilate</a:t>
            </a:r>
            <a:r>
              <a:rPr lang="it-IT" altLang="en-US" sz="1600" dirty="0"/>
              <a:t> on </a:t>
            </a:r>
            <a:r>
              <a:rPr lang="it-IT" altLang="en-US" sz="1600" dirty="0" err="1"/>
              <a:t>flight</a:t>
            </a:r>
            <a:r>
              <a:rPr lang="it-IT" altLang="en-US" sz="1600" dirty="0"/>
              <a:t> </a:t>
            </a:r>
          </a:p>
          <a:p>
            <a:pPr eaLnBrk="1" hangingPunct="1"/>
            <a:r>
              <a:rPr lang="it-IT" altLang="en-US" sz="1600" dirty="0" err="1"/>
              <a:t>pPs</a:t>
            </a:r>
            <a:r>
              <a:rPr lang="it-IT" altLang="en-US" sz="1600" dirty="0"/>
              <a:t>: 128 </a:t>
            </a:r>
            <a:r>
              <a:rPr lang="it-IT" altLang="en-US" sz="1600" dirty="0" err="1"/>
              <a:t>ps</a:t>
            </a:r>
            <a:r>
              <a:rPr lang="it-IT" altLang="en-US" sz="1600" dirty="0"/>
              <a:t> </a:t>
            </a:r>
            <a:r>
              <a:rPr lang="it-IT" altLang="en-US" sz="1600" dirty="0" err="1"/>
              <a:t>lifetime</a:t>
            </a:r>
            <a:r>
              <a:rPr lang="it-IT" altLang="en-US" sz="1600" dirty="0"/>
              <a:t> (no </a:t>
            </a:r>
            <a:r>
              <a:rPr lang="it-IT" altLang="en-US" sz="1600" dirty="0" err="1"/>
              <a:t>visible</a:t>
            </a:r>
            <a:r>
              <a:rPr lang="it-IT" altLang="en-US" sz="1600" dirty="0"/>
              <a:t>)</a:t>
            </a:r>
          </a:p>
          <a:p>
            <a:pPr eaLnBrk="1" hangingPunct="1"/>
            <a:endParaRPr lang="it-IT" altLang="en-US" sz="1600" dirty="0"/>
          </a:p>
        </p:txBody>
      </p:sp>
      <p:grpSp>
        <p:nvGrpSpPr>
          <p:cNvPr id="233" name="Group 232"/>
          <p:cNvGrpSpPr/>
          <p:nvPr/>
        </p:nvGrpSpPr>
        <p:grpSpPr>
          <a:xfrm>
            <a:off x="1055440" y="2092948"/>
            <a:ext cx="2806748" cy="4120845"/>
            <a:chOff x="1032742" y="1396387"/>
            <a:chExt cx="3817452" cy="509300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403648" y="1396387"/>
              <a:ext cx="0" cy="100356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1782330" y="1898171"/>
              <a:ext cx="936104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3" name="Right Arrow 212"/>
            <p:cNvSpPr/>
            <p:nvPr/>
          </p:nvSpPr>
          <p:spPr>
            <a:xfrm flipH="1" flipV="1">
              <a:off x="1935714" y="1417678"/>
              <a:ext cx="782720" cy="2282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19" name="Picture 2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42461" y="2742700"/>
              <a:ext cx="2886075" cy="3448051"/>
            </a:xfrm>
            <a:prstGeom prst="rect">
              <a:avLst/>
            </a:prstGeom>
          </p:spPr>
        </p:pic>
        <p:cxnSp>
          <p:nvCxnSpPr>
            <p:cNvPr id="221" name="Straight Arrow Connector 220"/>
            <p:cNvCxnSpPr/>
            <p:nvPr/>
          </p:nvCxnSpPr>
          <p:spPr>
            <a:xfrm flipH="1">
              <a:off x="2933490" y="3125230"/>
              <a:ext cx="1228345" cy="293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TextBox 222"/>
            <p:cNvSpPr txBox="1"/>
            <p:nvPr/>
          </p:nvSpPr>
          <p:spPr>
            <a:xfrm>
              <a:off x="2915817" y="2524431"/>
              <a:ext cx="1542826" cy="4564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Positrons</a:t>
              </a:r>
              <a:endParaRPr lang="it-IT" dirty="0"/>
            </a:p>
          </p:txBody>
        </p:sp>
        <p:cxnSp>
          <p:nvCxnSpPr>
            <p:cNvPr id="224" name="Straight Arrow Connector 223"/>
            <p:cNvCxnSpPr/>
            <p:nvPr/>
          </p:nvCxnSpPr>
          <p:spPr>
            <a:xfrm>
              <a:off x="2933490" y="5565197"/>
              <a:ext cx="1193868" cy="864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225"/>
            <p:cNvSpPr txBox="1"/>
            <p:nvPr/>
          </p:nvSpPr>
          <p:spPr>
            <a:xfrm>
              <a:off x="2882221" y="5156809"/>
              <a:ext cx="1967973" cy="4564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>
                  <a:solidFill>
                    <a:srgbClr val="FF0000"/>
                  </a:solidFill>
                </a:rPr>
                <a:t>Positronium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2933490" y="4727293"/>
              <a:ext cx="126342" cy="28588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8" name="Oval 227"/>
            <p:cNvSpPr/>
            <p:nvPr/>
          </p:nvSpPr>
          <p:spPr>
            <a:xfrm>
              <a:off x="2915816" y="4221088"/>
              <a:ext cx="126342" cy="28588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9" name="Oval 228"/>
            <p:cNvSpPr/>
            <p:nvPr/>
          </p:nvSpPr>
          <p:spPr>
            <a:xfrm>
              <a:off x="2915816" y="3789040"/>
              <a:ext cx="126342" cy="28588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3062494" y="3781164"/>
              <a:ext cx="573839" cy="4564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Ps</a:t>
              </a:r>
            </a:p>
          </p:txBody>
        </p:sp>
        <p:sp>
          <p:nvSpPr>
            <p:cNvPr id="231" name="Right Arrow 230"/>
            <p:cNvSpPr/>
            <p:nvPr/>
          </p:nvSpPr>
          <p:spPr>
            <a:xfrm rot="2869201" flipV="1">
              <a:off x="1351188" y="2434882"/>
              <a:ext cx="846734" cy="1095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2" name="Oval 231"/>
            <p:cNvSpPr/>
            <p:nvPr/>
          </p:nvSpPr>
          <p:spPr>
            <a:xfrm>
              <a:off x="1032742" y="2384932"/>
              <a:ext cx="3442606" cy="41044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15" name="Text Box 13"/>
          <p:cNvSpPr txBox="1">
            <a:spLocks noChangeArrowheads="1"/>
          </p:cNvSpPr>
          <p:nvPr/>
        </p:nvSpPr>
        <p:spPr bwMode="auto">
          <a:xfrm>
            <a:off x="7243930" y="1477864"/>
            <a:ext cx="29597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en-US" dirty="0"/>
              <a:t>Ps </a:t>
            </a:r>
            <a:r>
              <a:rPr lang="it-IT" altLang="en-US" dirty="0" err="1"/>
              <a:t>signal</a:t>
            </a:r>
            <a:r>
              <a:rPr lang="it-IT" altLang="en-US" dirty="0"/>
              <a:t> in Si p-</a:t>
            </a:r>
            <a:r>
              <a:rPr lang="it-IT" altLang="en-US" dirty="0" err="1"/>
              <a:t>type</a:t>
            </a:r>
            <a:r>
              <a:rPr lang="it-IT" altLang="en-US" dirty="0"/>
              <a:t> (111)</a:t>
            </a:r>
          </a:p>
        </p:txBody>
      </p:sp>
      <p:sp>
        <p:nvSpPr>
          <p:cNvPr id="23" name="TextBox 22"/>
          <p:cNvSpPr txBox="1"/>
          <p:nvPr/>
        </p:nvSpPr>
        <p:spPr>
          <a:xfrm rot="2839866">
            <a:off x="6166688" y="2110208"/>
            <a:ext cx="181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PRELIMINARY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1196" y="2233542"/>
            <a:ext cx="3024763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10</a:t>
            </a:r>
            <a:r>
              <a:rPr lang="it-IT" baseline="30000" dirty="0" smtClean="0"/>
              <a:t>7</a:t>
            </a:r>
            <a:r>
              <a:rPr lang="it-IT" dirty="0" smtClean="0"/>
              <a:t> e+, 3 mm </a:t>
            </a:r>
            <a:r>
              <a:rPr lang="it-IT" dirty="0" err="1" smtClean="0"/>
              <a:t>radius</a:t>
            </a:r>
            <a:r>
              <a:rPr lang="it-IT" dirty="0" smtClean="0"/>
              <a:t>, &lt;6 ns </a:t>
            </a:r>
            <a:r>
              <a:rPr lang="it-IT" dirty="0" err="1" smtClean="0"/>
              <a:t>length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9804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106883"/>
            <a:ext cx="9793088" cy="1143000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Ps </a:t>
            </a:r>
            <a:r>
              <a:rPr lang="it-IT" sz="2400" dirty="0" smtClean="0">
                <a:solidFill>
                  <a:srgbClr val="FF0000"/>
                </a:solidFill>
              </a:rPr>
              <a:t>laser </a:t>
            </a:r>
            <a:r>
              <a:rPr lang="it-IT" sz="2400" dirty="0" err="1" smtClean="0">
                <a:solidFill>
                  <a:srgbClr val="FF0000"/>
                </a:solidFill>
              </a:rPr>
              <a:t>excitation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>
                <a:solidFill>
                  <a:srgbClr val="FF0000"/>
                </a:solidFill>
              </a:rPr>
              <a:t>to  n=3 </a:t>
            </a:r>
            <a:r>
              <a:rPr lang="it-IT" sz="2400" dirty="0" smtClean="0">
                <a:solidFill>
                  <a:srgbClr val="FF0000"/>
                </a:solidFill>
              </a:rPr>
              <a:t>in </a:t>
            </a:r>
            <a:r>
              <a:rPr lang="it-IT" sz="2400" dirty="0">
                <a:solidFill>
                  <a:srgbClr val="FF0000"/>
                </a:solidFill>
              </a:rPr>
              <a:t>the e+ </a:t>
            </a:r>
            <a:r>
              <a:rPr lang="it-IT" sz="2400" dirty="0" err="1">
                <a:solidFill>
                  <a:srgbClr val="FF0000"/>
                </a:solidFill>
              </a:rPr>
              <a:t>meas</a:t>
            </a:r>
            <a:r>
              <a:rPr lang="it-IT" sz="2400" dirty="0">
                <a:solidFill>
                  <a:srgbClr val="FF0000"/>
                </a:solidFill>
              </a:rPr>
              <a:t>. setup in  </a:t>
            </a:r>
            <a:r>
              <a:rPr lang="it-IT" sz="2400" dirty="0" err="1">
                <a:solidFill>
                  <a:srgbClr val="FF0000"/>
                </a:solidFill>
              </a:rPr>
              <a:t>AEgIS</a:t>
            </a:r>
            <a:endParaRPr lang="it-IT" sz="2400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83432" y="1507175"/>
            <a:ext cx="1925472" cy="2179663"/>
            <a:chOff x="1393191" y="1902693"/>
            <a:chExt cx="3610032" cy="3476638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435608" y="4941168"/>
              <a:ext cx="126682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 bwMode="auto">
            <a:xfrm>
              <a:off x="1394333" y="3540993"/>
              <a:ext cx="1266825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2781809" y="4741142"/>
              <a:ext cx="1097587" cy="638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GB" altLang="en-US"/>
                <a:t>n=1</a:t>
              </a:r>
            </a:p>
          </p:txBody>
        </p:sp>
        <p:sp>
          <p:nvSpPr>
            <p:cNvPr id="6" name="TextBox 37"/>
            <p:cNvSpPr txBox="1">
              <a:spLocks noChangeArrowheads="1"/>
            </p:cNvSpPr>
            <p:nvPr/>
          </p:nvSpPr>
          <p:spPr bwMode="auto">
            <a:xfrm>
              <a:off x="2781809" y="3340968"/>
              <a:ext cx="1097587" cy="638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GB" altLang="en-US"/>
                <a:t>n=3</a:t>
              </a:r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auto">
            <a:xfrm flipV="1">
              <a:off x="3380296" y="3540993"/>
              <a:ext cx="465137" cy="1438275"/>
            </a:xfrm>
            <a:custGeom>
              <a:avLst/>
              <a:gdLst>
                <a:gd name="T0" fmla="*/ 19830 w 622844"/>
                <a:gd name="T1" fmla="*/ 1108509 h 1638300"/>
                <a:gd name="T2" fmla="*/ 241773 w 622844"/>
                <a:gd name="T3" fmla="*/ 754043 h 1638300"/>
                <a:gd name="T4" fmla="*/ 217833 w 622844"/>
                <a:gd name="T5" fmla="*/ 283572 h 1638300"/>
                <a:gd name="T6" fmla="*/ 0 w 622844"/>
                <a:gd name="T7" fmla="*/ 0 h 1638300"/>
                <a:gd name="T8" fmla="*/ 0 w 622844"/>
                <a:gd name="T9" fmla="*/ 0 h 1638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844" h="1638300">
                  <a:moveTo>
                    <a:pt x="47625" y="1638300"/>
                  </a:moveTo>
                  <a:cubicBezTo>
                    <a:pt x="300037" y="1477962"/>
                    <a:pt x="501417" y="1317625"/>
                    <a:pt x="580675" y="1114425"/>
                  </a:cubicBezTo>
                  <a:cubicBezTo>
                    <a:pt x="659933" y="911225"/>
                    <a:pt x="619954" y="604838"/>
                    <a:pt x="523175" y="419100"/>
                  </a:cubicBezTo>
                  <a:cubicBezTo>
                    <a:pt x="426396" y="233363"/>
                    <a:pt x="87196" y="69850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rgbClr val="9933FF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50"/>
            <p:cNvSpPr txBox="1">
              <a:spLocks noChangeArrowheads="1"/>
            </p:cNvSpPr>
            <p:nvPr/>
          </p:nvSpPr>
          <p:spPr bwMode="auto">
            <a:xfrm>
              <a:off x="3959733" y="4060107"/>
              <a:ext cx="1043490" cy="638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GB" altLang="en-US"/>
                <a:t>UV</a:t>
              </a:r>
            </a:p>
          </p:txBody>
        </p:sp>
        <p:sp>
          <p:nvSpPr>
            <p:cNvPr id="9" name="Freeform 51"/>
            <p:cNvSpPr>
              <a:spLocks/>
            </p:cNvSpPr>
            <p:nvPr/>
          </p:nvSpPr>
          <p:spPr bwMode="auto">
            <a:xfrm flipV="1">
              <a:off x="3446971" y="2102718"/>
              <a:ext cx="465137" cy="1438275"/>
            </a:xfrm>
            <a:custGeom>
              <a:avLst/>
              <a:gdLst>
                <a:gd name="T0" fmla="*/ 19830 w 622844"/>
                <a:gd name="T1" fmla="*/ 1108509 h 1638300"/>
                <a:gd name="T2" fmla="*/ 241773 w 622844"/>
                <a:gd name="T3" fmla="*/ 754043 h 1638300"/>
                <a:gd name="T4" fmla="*/ 217833 w 622844"/>
                <a:gd name="T5" fmla="*/ 283572 h 1638300"/>
                <a:gd name="T6" fmla="*/ 0 w 622844"/>
                <a:gd name="T7" fmla="*/ 0 h 1638300"/>
                <a:gd name="T8" fmla="*/ 0 w 622844"/>
                <a:gd name="T9" fmla="*/ 0 h 1638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844" h="1638300">
                  <a:moveTo>
                    <a:pt x="47625" y="1638300"/>
                  </a:moveTo>
                  <a:cubicBezTo>
                    <a:pt x="300037" y="1477962"/>
                    <a:pt x="501417" y="1317625"/>
                    <a:pt x="580675" y="1114425"/>
                  </a:cubicBezTo>
                  <a:cubicBezTo>
                    <a:pt x="659933" y="911225"/>
                    <a:pt x="619954" y="604838"/>
                    <a:pt x="523175" y="419100"/>
                  </a:cubicBezTo>
                  <a:cubicBezTo>
                    <a:pt x="426396" y="233363"/>
                    <a:pt x="87196" y="69850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52"/>
            <p:cNvSpPr txBox="1">
              <a:spLocks noChangeArrowheads="1"/>
            </p:cNvSpPr>
            <p:nvPr/>
          </p:nvSpPr>
          <p:spPr bwMode="auto">
            <a:xfrm>
              <a:off x="4075622" y="2445617"/>
              <a:ext cx="827097" cy="638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GB" altLang="en-US"/>
                <a:t>IR</a:t>
              </a:r>
            </a:p>
          </p:txBody>
        </p:sp>
        <p:sp>
          <p:nvSpPr>
            <p:cNvPr id="11" name="TextBox 53"/>
            <p:cNvSpPr txBox="1">
              <a:spLocks noChangeArrowheads="1"/>
            </p:cNvSpPr>
            <p:nvPr/>
          </p:nvSpPr>
          <p:spPr bwMode="auto">
            <a:xfrm>
              <a:off x="1393191" y="1902693"/>
              <a:ext cx="2263698" cy="638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GB" altLang="en-US" dirty="0"/>
                <a:t>ionization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08504" y="4552275"/>
            <a:ext cx="32095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NOTE: </a:t>
            </a:r>
          </a:p>
          <a:p>
            <a:r>
              <a:rPr lang="it-IT" dirty="0">
                <a:solidFill>
                  <a:srgbClr val="FF0000"/>
                </a:solidFill>
              </a:rPr>
              <a:t>n=3 </a:t>
            </a:r>
            <a:r>
              <a:rPr lang="it-IT" dirty="0" err="1">
                <a:solidFill>
                  <a:srgbClr val="FF0000"/>
                </a:solidFill>
              </a:rPr>
              <a:t>never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done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before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(</a:t>
            </a:r>
            <a:r>
              <a:rPr lang="it-IT" dirty="0" err="1">
                <a:solidFill>
                  <a:srgbClr val="FF0000"/>
                </a:solidFill>
              </a:rPr>
              <a:t>another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group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has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done</a:t>
            </a:r>
            <a:r>
              <a:rPr lang="it-IT" dirty="0">
                <a:solidFill>
                  <a:srgbClr val="FF0000"/>
                </a:solidFill>
              </a:rPr>
              <a:t> n=2)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61531" y="1621072"/>
            <a:ext cx="59330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Form Ps </a:t>
            </a:r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switch</a:t>
            </a:r>
            <a:r>
              <a:rPr lang="it-IT" dirty="0"/>
              <a:t> on the UV laser (</a:t>
            </a:r>
            <a:r>
              <a:rPr lang="it-IT" dirty="0" err="1"/>
              <a:t>excite</a:t>
            </a:r>
            <a:r>
              <a:rPr lang="it-IT" dirty="0"/>
              <a:t> n=3)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Switch on a </a:t>
            </a:r>
            <a:r>
              <a:rPr lang="it-IT" dirty="0" err="1"/>
              <a:t>second</a:t>
            </a:r>
            <a:r>
              <a:rPr lang="it-IT" dirty="0"/>
              <a:t> IR laser for </a:t>
            </a:r>
            <a:r>
              <a:rPr lang="it-IT" dirty="0" err="1"/>
              <a:t>ionization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Detect</a:t>
            </a:r>
            <a:r>
              <a:rPr lang="it-IT" dirty="0"/>
              <a:t> </a:t>
            </a:r>
            <a:r>
              <a:rPr lang="it-IT" dirty="0" err="1"/>
              <a:t>changes</a:t>
            </a:r>
            <a:r>
              <a:rPr lang="it-IT" dirty="0"/>
              <a:t> in the time </a:t>
            </a:r>
            <a:r>
              <a:rPr lang="it-IT" dirty="0" err="1"/>
              <a:t>profile</a:t>
            </a:r>
            <a:r>
              <a:rPr lang="it-IT" dirty="0"/>
              <a:t> of the </a:t>
            </a:r>
            <a:r>
              <a:rPr lang="it-IT" dirty="0" err="1"/>
              <a:t>annihilations</a:t>
            </a:r>
            <a:endParaRPr lang="it-IT" dirty="0"/>
          </a:p>
          <a:p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 rot="2839866">
            <a:off x="6011523" y="3470273"/>
            <a:ext cx="181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60282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Ps </a:t>
            </a:r>
            <a:r>
              <a:rPr lang="it-IT" sz="2400" dirty="0" err="1">
                <a:solidFill>
                  <a:srgbClr val="FF0000"/>
                </a:solidFill>
              </a:rPr>
              <a:t>excitation</a:t>
            </a:r>
            <a:r>
              <a:rPr lang="it-IT" sz="2400" dirty="0">
                <a:solidFill>
                  <a:srgbClr val="FF0000"/>
                </a:solidFill>
              </a:rPr>
              <a:t> to </a:t>
            </a:r>
            <a:r>
              <a:rPr lang="it-IT" sz="2400" dirty="0" smtClean="0">
                <a:solidFill>
                  <a:srgbClr val="FF0000"/>
                </a:solidFill>
              </a:rPr>
              <a:t>n=15-16 </a:t>
            </a:r>
            <a:r>
              <a:rPr lang="it-IT" sz="2400" dirty="0">
                <a:solidFill>
                  <a:srgbClr val="FF0000"/>
                </a:solidFill>
              </a:rPr>
              <a:t>in </a:t>
            </a:r>
            <a:r>
              <a:rPr lang="it-IT" sz="2400" dirty="0" err="1" smtClean="0">
                <a:solidFill>
                  <a:srgbClr val="FF0000"/>
                </a:solidFill>
              </a:rPr>
              <a:t>AEgIS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smtClean="0">
                <a:solidFill>
                  <a:srgbClr val="FF0000"/>
                </a:solidFill>
              </a:rPr>
              <a:t>  </a:t>
            </a:r>
            <a:r>
              <a:rPr lang="it-IT" sz="2400" dirty="0" err="1" smtClean="0">
                <a:solidFill>
                  <a:srgbClr val="FF0000"/>
                </a:solidFill>
              </a:rPr>
              <a:t>starting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>
                <a:solidFill>
                  <a:srgbClr val="FF0000"/>
                </a:solidFill>
              </a:rPr>
              <a:t>from n=3 </a:t>
            </a:r>
            <a:endParaRPr lang="it-IT" sz="2400" dirty="0"/>
          </a:p>
        </p:txBody>
      </p:sp>
      <p:sp>
        <p:nvSpPr>
          <p:cNvPr id="4" name="TextBox 3"/>
          <p:cNvSpPr txBox="1"/>
          <p:nvPr/>
        </p:nvSpPr>
        <p:spPr>
          <a:xfrm rot="2839866">
            <a:off x="3995870" y="2737142"/>
            <a:ext cx="181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PRELIMINARY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392144" y="2768531"/>
            <a:ext cx="1123343" cy="1888051"/>
            <a:chOff x="1432433" y="1851660"/>
            <a:chExt cx="2520950" cy="3171825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1476883" y="4785360"/>
              <a:ext cx="126682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>
              <a:off x="1435608" y="3385185"/>
              <a:ext cx="1266825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2440768" y="4623434"/>
              <a:ext cx="585788" cy="400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GB" altLang="en-US" dirty="0"/>
                <a:t>n=1</a:t>
              </a:r>
            </a:p>
          </p:txBody>
        </p:sp>
        <p:sp>
          <p:nvSpPr>
            <p:cNvPr id="9" name="TextBox 37"/>
            <p:cNvSpPr txBox="1">
              <a:spLocks noChangeArrowheads="1"/>
            </p:cNvSpPr>
            <p:nvPr/>
          </p:nvSpPr>
          <p:spPr bwMode="auto">
            <a:xfrm>
              <a:off x="2406363" y="3251835"/>
              <a:ext cx="585788" cy="400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GB" altLang="en-US" dirty="0"/>
                <a:t>n=3</a:t>
              </a: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 flipV="1">
              <a:off x="3421571" y="3385185"/>
              <a:ext cx="465137" cy="1438275"/>
            </a:xfrm>
            <a:custGeom>
              <a:avLst/>
              <a:gdLst>
                <a:gd name="T0" fmla="*/ 19830 w 622844"/>
                <a:gd name="T1" fmla="*/ 1108509 h 1638300"/>
                <a:gd name="T2" fmla="*/ 241773 w 622844"/>
                <a:gd name="T3" fmla="*/ 754043 h 1638300"/>
                <a:gd name="T4" fmla="*/ 217833 w 622844"/>
                <a:gd name="T5" fmla="*/ 283572 h 1638300"/>
                <a:gd name="T6" fmla="*/ 0 w 622844"/>
                <a:gd name="T7" fmla="*/ 0 h 1638300"/>
                <a:gd name="T8" fmla="*/ 0 w 622844"/>
                <a:gd name="T9" fmla="*/ 0 h 1638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844" h="1638300">
                  <a:moveTo>
                    <a:pt x="47625" y="1638300"/>
                  </a:moveTo>
                  <a:cubicBezTo>
                    <a:pt x="300037" y="1477962"/>
                    <a:pt x="501417" y="1317625"/>
                    <a:pt x="580675" y="1114425"/>
                  </a:cubicBezTo>
                  <a:cubicBezTo>
                    <a:pt x="659933" y="911225"/>
                    <a:pt x="619954" y="604838"/>
                    <a:pt x="523175" y="419100"/>
                  </a:cubicBezTo>
                  <a:cubicBezTo>
                    <a:pt x="426396" y="233363"/>
                    <a:pt x="87196" y="69850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rgbClr val="9933FF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Freeform 51"/>
            <p:cNvSpPr>
              <a:spLocks/>
            </p:cNvSpPr>
            <p:nvPr/>
          </p:nvSpPr>
          <p:spPr bwMode="auto">
            <a:xfrm flipV="1">
              <a:off x="3488246" y="2156460"/>
              <a:ext cx="465137" cy="1228725"/>
            </a:xfrm>
            <a:custGeom>
              <a:avLst/>
              <a:gdLst>
                <a:gd name="T0" fmla="*/ 19830 w 622844"/>
                <a:gd name="T1" fmla="*/ 691158 h 1638300"/>
                <a:gd name="T2" fmla="*/ 241773 w 622844"/>
                <a:gd name="T3" fmla="*/ 470148 h 1638300"/>
                <a:gd name="T4" fmla="*/ 217833 w 622844"/>
                <a:gd name="T5" fmla="*/ 176808 h 1638300"/>
                <a:gd name="T6" fmla="*/ 0 w 622844"/>
                <a:gd name="T7" fmla="*/ 0 h 1638300"/>
                <a:gd name="T8" fmla="*/ 0 w 622844"/>
                <a:gd name="T9" fmla="*/ 0 h 1638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844" h="1638300">
                  <a:moveTo>
                    <a:pt x="47625" y="1638300"/>
                  </a:moveTo>
                  <a:cubicBezTo>
                    <a:pt x="300037" y="1477962"/>
                    <a:pt x="501417" y="1317625"/>
                    <a:pt x="580675" y="1114425"/>
                  </a:cubicBezTo>
                  <a:cubicBezTo>
                    <a:pt x="659933" y="911225"/>
                    <a:pt x="619954" y="604838"/>
                    <a:pt x="523175" y="419100"/>
                  </a:cubicBezTo>
                  <a:cubicBezTo>
                    <a:pt x="426396" y="233363"/>
                    <a:pt x="87196" y="69850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432433" y="1851660"/>
              <a:ext cx="1270000" cy="590550"/>
              <a:chOff x="1432433" y="1851660"/>
              <a:chExt cx="1270000" cy="590550"/>
            </a:xfrm>
          </p:grpSpPr>
          <p:cxnSp>
            <p:nvCxnSpPr>
              <p:cNvPr id="13" name="Straight Connector 12"/>
              <p:cNvCxnSpPr/>
              <p:nvPr/>
            </p:nvCxnSpPr>
            <p:spPr bwMode="auto">
              <a:xfrm>
                <a:off x="1435608" y="1851660"/>
                <a:ext cx="1266825" cy="0"/>
              </a:xfrm>
              <a:prstGeom prst="line">
                <a:avLst/>
              </a:prstGeom>
              <a:ln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1432433" y="2004060"/>
                <a:ext cx="1266825" cy="0"/>
              </a:xfrm>
              <a:prstGeom prst="line">
                <a:avLst/>
              </a:prstGeom>
              <a:ln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1432433" y="2156460"/>
                <a:ext cx="1266825" cy="0"/>
              </a:xfrm>
              <a:prstGeom prst="line">
                <a:avLst/>
              </a:prstGeom>
              <a:ln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1432433" y="2299335"/>
                <a:ext cx="1266825" cy="0"/>
              </a:xfrm>
              <a:prstGeom prst="line">
                <a:avLst/>
              </a:prstGeom>
              <a:ln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1432433" y="2442210"/>
                <a:ext cx="1266825" cy="0"/>
              </a:xfrm>
              <a:prstGeom prst="line">
                <a:avLst/>
              </a:prstGeom>
              <a:ln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7"/>
          <p:cNvSpPr txBox="1"/>
          <p:nvPr/>
        </p:nvSpPr>
        <p:spPr>
          <a:xfrm>
            <a:off x="7321197" y="236669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Rydberg</a:t>
            </a:r>
            <a:endParaRPr lang="it-IT" dirty="0"/>
          </a:p>
        </p:txBody>
      </p:sp>
      <p:sp>
        <p:nvSpPr>
          <p:cNvPr id="19" name="TextBox 18"/>
          <p:cNvSpPr txBox="1"/>
          <p:nvPr/>
        </p:nvSpPr>
        <p:spPr>
          <a:xfrm>
            <a:off x="8516471" y="3976538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UV</a:t>
            </a:r>
            <a:endParaRPr lang="it-IT" dirty="0"/>
          </a:p>
        </p:txBody>
      </p:sp>
      <p:sp>
        <p:nvSpPr>
          <p:cNvPr id="20" name="TextBox 19"/>
          <p:cNvSpPr txBox="1"/>
          <p:nvPr/>
        </p:nvSpPr>
        <p:spPr>
          <a:xfrm>
            <a:off x="8549019" y="311844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58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on brainstorming" id="{C229246F-E851-40FB-8E1D-535DCA6AFD71}" vid="{8D346C02-FE09-4A8E-BC58-EB73E373F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2286</TotalTime>
  <Words>1017</Words>
  <Application>Microsoft Office PowerPoint</Application>
  <PresentationFormat>Widescreen</PresentationFormat>
  <Paragraphs>223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Century Gothic</vt:lpstr>
      <vt:lpstr>Helvetica Neue</vt:lpstr>
      <vt:lpstr>Helvetica Neue Light</vt:lpstr>
      <vt:lpstr>Palatino Linotype</vt:lpstr>
      <vt:lpstr>Symbol</vt:lpstr>
      <vt:lpstr>Times New Roman</vt:lpstr>
      <vt:lpstr>Wingdings 2</vt:lpstr>
      <vt:lpstr>Presentation on brainstorming</vt:lpstr>
      <vt:lpstr>Equazione</vt:lpstr>
      <vt:lpstr>Equation</vt:lpstr>
      <vt:lpstr>                 AEgIS  (Antimatter Experiment  gravity Interferometry Spectroscopy)</vt:lpstr>
      <vt:lpstr>Antiproton Decelerator (and ELENA) at CERN</vt:lpstr>
      <vt:lpstr>The AEgIS goal</vt:lpstr>
      <vt:lpstr>AEgIS summary</vt:lpstr>
      <vt:lpstr>AEgIs setup</vt:lpstr>
      <vt:lpstr>Grating system and position sensitive detector </vt:lpstr>
      <vt:lpstr>    Pulsed Ps formation on nanochannels in AEgIS  (in the e+ measurement setup)   </vt:lpstr>
      <vt:lpstr>Ps laser excitation to  n=3 in the e+ meas. setup in  AEgIS</vt:lpstr>
      <vt:lpstr>Ps excitation to n=15-16 in AEgIS   starting from n=3 </vt:lpstr>
      <vt:lpstr>Trapped Cold Antiprotons</vt:lpstr>
      <vt:lpstr>Trapped Cold non Neutral Plasma manipulation: radial compression   </vt:lpstr>
      <vt:lpstr>PowerPoint Presentation</vt:lpstr>
      <vt:lpstr>PowerPoint Presentation</vt:lpstr>
      <vt:lpstr>                              Tuned circuit &amp; cryo-amplifier</vt:lpstr>
      <vt:lpstr>PowerPoint Presentation</vt:lpstr>
      <vt:lpstr>AEgIS a Genova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testera</dc:creator>
  <cp:lastModifiedBy>testera</cp:lastModifiedBy>
  <cp:revision>194</cp:revision>
  <dcterms:created xsi:type="dcterms:W3CDTF">2014-07-17T16:48:12Z</dcterms:created>
  <dcterms:modified xsi:type="dcterms:W3CDTF">2015-07-06T12:24:33Z</dcterms:modified>
</cp:coreProperties>
</file>