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3" r:id="rId2"/>
    <p:sldId id="665" r:id="rId3"/>
    <p:sldId id="397" r:id="rId4"/>
    <p:sldId id="398" r:id="rId5"/>
    <p:sldId id="392" r:id="rId6"/>
    <p:sldId id="623" r:id="rId7"/>
    <p:sldId id="626" r:id="rId8"/>
    <p:sldId id="628" r:id="rId9"/>
    <p:sldId id="667" r:id="rId10"/>
    <p:sldId id="671" r:id="rId11"/>
    <p:sldId id="672" r:id="rId12"/>
    <p:sldId id="676" r:id="rId13"/>
    <p:sldId id="677" r:id="rId14"/>
    <p:sldId id="680" r:id="rId15"/>
    <p:sldId id="682" r:id="rId16"/>
    <p:sldId id="681" r:id="rId17"/>
    <p:sldId id="683" r:id="rId18"/>
    <p:sldId id="673" r:id="rId19"/>
    <p:sldId id="674" r:id="rId20"/>
    <p:sldId id="675" r:id="rId21"/>
    <p:sldId id="614" r:id="rId22"/>
    <p:sldId id="679" r:id="rId23"/>
    <p:sldId id="599" r:id="rId24"/>
    <p:sldId id="666" r:id="rId25"/>
  </p:sldIdLst>
  <p:sldSz cx="9144000" cy="6858000" type="screen4x3"/>
  <p:notesSz cx="7315200" cy="96012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FFCC"/>
    <a:srgbClr val="00CC00"/>
    <a:srgbClr val="008000"/>
    <a:srgbClr val="FFCC99"/>
    <a:srgbClr val="FF9999"/>
    <a:srgbClr val="00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0" autoAdjust="0"/>
    <p:restoredTop sz="94660"/>
  </p:normalViewPr>
  <p:slideViewPr>
    <p:cSldViewPr>
      <p:cViewPr varScale="1">
        <p:scale>
          <a:sx n="82" d="100"/>
          <a:sy n="82" d="100"/>
        </p:scale>
        <p:origin x="5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Fare clic per modificare gli stili del testo dello schema</a:t>
            </a:r>
          </a:p>
          <a:p>
            <a:pPr lvl="1"/>
            <a:r>
              <a:rPr lang="en-US" altLang="en-US" noProof="0" smtClean="0"/>
              <a:t>Secondo livello</a:t>
            </a:r>
          </a:p>
          <a:p>
            <a:pPr lvl="2"/>
            <a:r>
              <a:rPr lang="en-US" altLang="en-US" noProof="0" smtClean="0"/>
              <a:t>Terzo livello</a:t>
            </a:r>
          </a:p>
          <a:p>
            <a:pPr lvl="3"/>
            <a:r>
              <a:rPr lang="en-US" altLang="en-US" noProof="0" smtClean="0"/>
              <a:t>Quarto livello</a:t>
            </a:r>
          </a:p>
          <a:p>
            <a:pPr lvl="4"/>
            <a:r>
              <a:rPr lang="en-US" altLang="en-US" noProof="0" smtClean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E9E0EB8-1246-4DF4-A11F-35A16051E215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51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75AAB-2D38-41B0-904B-8BC9B6316D8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4039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BAD07-884A-4766-98BE-121581F2F67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90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192A-E172-46C0-B37C-C506E77AD08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6708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21B3D-350D-4C46-BC54-B15A446E658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097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8663C-AFCD-437E-A14E-36CEB17CCDC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926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59332-A719-4163-BBFE-AC7B913A055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3691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46D8-A036-449B-A7A2-14B049E520C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770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17E29-B279-412D-ADCC-91C7D32EC4E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6459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47B8F-6CA1-4386-B133-E1DB44DB75D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656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C0C5-3DDC-449F-A71E-2A29E798C23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1275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55FFD-03CB-4821-98E1-29F2082FAC5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811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211E-D777-4C6D-9A6F-B25293972C9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164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BAC60-81FF-43B7-8E0A-3646C4C7666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42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C0301-BEBD-4784-AD60-2718ADD4442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843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33ED-5F5E-4CCF-B563-87322A99A7B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938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39365-458A-4D64-9740-3E0C4388BEB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2771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2F7F4-B3AD-49D9-9A2E-7A4C7AEB2E3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036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52857D-D3B2-490F-A3B2-AA939C5AE6A9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a.univ-paris12.fr/CESA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88" y="1377549"/>
            <a:ext cx="9324975" cy="5470525"/>
          </a:xfrm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it-IT" sz="2400" smtClean="0">
                <a:solidFill>
                  <a:srgbClr val="FF0000"/>
                </a:solidFill>
                <a:latin typeface="Comic Sans MS" charset="0"/>
              </a:rPr>
              <a:t>DEPOTMASS</a:t>
            </a:r>
            <a:endParaRPr lang="it-IT" sz="2400" smtClean="0">
              <a:solidFill>
                <a:srgbClr val="FFFF00"/>
              </a:solidFill>
              <a:latin typeface="Comic Sans MS" charset="0"/>
            </a:endParaRPr>
          </a:p>
          <a:p>
            <a:pPr eaLnBrk="0" hangingPunct="0">
              <a:defRPr/>
            </a:pPr>
            <a:r>
              <a:rPr lang="it-IT" sz="240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DE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termining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P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articulate 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O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rganic and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otal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ass in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A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erosol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S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treaker </a:t>
            </a:r>
            <a:r>
              <a:rPr lang="en-IE" sz="2400" smtClean="0">
                <a:solidFill>
                  <a:srgbClr val="FF0000"/>
                </a:solidFill>
                <a:latin typeface="Comic Sans MS" charset="0"/>
              </a:rPr>
              <a:t>S</a:t>
            </a:r>
            <a:r>
              <a:rPr lang="en-IE" sz="2400" smtClean="0">
                <a:solidFill>
                  <a:srgbClr val="FFFF00"/>
                </a:solidFill>
                <a:latin typeface="Comic Sans MS" charset="0"/>
              </a:rPr>
              <a:t>amples</a:t>
            </a:r>
          </a:p>
          <a:p>
            <a:pPr>
              <a:spcBef>
                <a:spcPct val="50000"/>
              </a:spcBef>
              <a:defRPr/>
            </a:pPr>
            <a:endParaRPr lang="it-IT" sz="2400" smtClean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700808"/>
            <a:ext cx="432048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Firenze (RN), Genova e Milano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86935" y="1268760"/>
            <a:ext cx="7128792" cy="5353794"/>
          </a:xfrm>
          <a:prstGeom prst="rect">
            <a:avLst/>
          </a:prstGeom>
          <a:noFill/>
          <a:ln>
            <a:noFill/>
          </a:ln>
          <a:effectLst>
            <a:glow rad="977900">
              <a:schemeClr val="accent1">
                <a:lumMod val="75000"/>
                <a:alpha val="44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55650" y="53975"/>
            <a:ext cx="7704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349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MWAA: Multi Wavelength Absorbance Analyzer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  <a:cs typeface="Times New Roman" panose="02020603050405020304" pitchFamily="18" charset="0"/>
              </a:rPr>
              <a:t>D. Massabò et al., </a:t>
            </a:r>
            <a:r>
              <a:rPr lang="en-US" altLang="en-US" sz="2000" b="1" i="1">
                <a:solidFill>
                  <a:srgbClr val="FF0000"/>
                </a:solidFill>
                <a:cs typeface="Times New Roman" panose="02020603050405020304" pitchFamily="18" charset="0"/>
              </a:rPr>
              <a:t>JAS</a:t>
            </a:r>
            <a:r>
              <a:rPr lang="en-US" altLang="en-US" sz="2000" b="1" i="1">
                <a:solidFill>
                  <a:schemeClr val="bg1"/>
                </a:solidFill>
                <a:cs typeface="Times New Roman" panose="02020603050405020304" pitchFamily="18" charset="0"/>
              </a:rPr>
              <a:t>:60:34-46, 2013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  <a:cs typeface="Times New Roman" panose="02020603050405020304" pitchFamily="18" charset="0"/>
              </a:rPr>
              <a:t>D. Massabò et al., </a:t>
            </a:r>
            <a:r>
              <a:rPr lang="en-US" altLang="en-US" sz="2000" b="1" i="1">
                <a:solidFill>
                  <a:srgbClr val="FF0000"/>
                </a:solidFill>
                <a:cs typeface="Times New Roman" panose="02020603050405020304" pitchFamily="18" charset="0"/>
              </a:rPr>
              <a:t>Atmos. Environ</a:t>
            </a:r>
            <a:r>
              <a:rPr lang="en-US" altLang="en-US" sz="2000" b="1" i="1">
                <a:solidFill>
                  <a:schemeClr val="bg1"/>
                </a:solidFill>
                <a:cs typeface="Times New Roman" panose="02020603050405020304" pitchFamily="18" charset="0"/>
              </a:rPr>
              <a:t>: 108:1-12, 2015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81550" y="98425"/>
            <a:ext cx="4211638" cy="882650"/>
          </a:xfrm>
        </p:spPr>
        <p:txBody>
          <a:bodyPr/>
          <a:lstStyle/>
          <a:p>
            <a:pPr>
              <a:defRPr/>
            </a:pPr>
            <a:r>
              <a:rPr lang="it-IT" sz="24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Apporzionamento FF e BB a Propata</a:t>
            </a:r>
            <a:endParaRPr lang="en-IE" sz="240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15363" name="Picture 2" descr="\\w2ksrv1\users\prati\My Pictures\foto strumenti\foto mwaa\IMG_2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5888"/>
            <a:ext cx="431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\\w2ksrv1\users\prati\Paolo\Paolo\pixe\AEROSOL\paper MOT\Submission to JAS\revised version\Figur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214563"/>
            <a:ext cx="43862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60800"/>
            <a:ext cx="449738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Down Arrow 6"/>
          <p:cNvSpPr>
            <a:spLocks noChangeArrowheads="1"/>
          </p:cNvSpPr>
          <p:nvPr/>
        </p:nvSpPr>
        <p:spPr bwMode="auto">
          <a:xfrm>
            <a:off x="1979613" y="3141663"/>
            <a:ext cx="504825" cy="647700"/>
          </a:xfrm>
          <a:prstGeom prst="downArrow">
            <a:avLst>
              <a:gd name="adj1" fmla="val 50000"/>
              <a:gd name="adj2" fmla="val 49895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/>
          </a:p>
        </p:txBody>
      </p:sp>
      <p:sp>
        <p:nvSpPr>
          <p:cNvPr id="8" name="Bent-Up Arrow 7"/>
          <p:cNvSpPr/>
          <p:nvPr/>
        </p:nvSpPr>
        <p:spPr bwMode="auto">
          <a:xfrm rot="10800000" flipH="1">
            <a:off x="4572000" y="1125538"/>
            <a:ext cx="2592388" cy="1008062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IE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4450"/>
            <a:ext cx="9047163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8842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720725"/>
          </a:xfrm>
        </p:spPr>
        <p:txBody>
          <a:bodyPr/>
          <a:lstStyle/>
          <a:p>
            <a:pPr>
              <a:defRPr/>
            </a:pPr>
            <a:r>
              <a:rPr lang="it-IT" altLang="en-US" sz="3200" smtClean="0">
                <a:solidFill>
                  <a:srgbClr val="FFFF00"/>
                </a:solidFill>
                <a:latin typeface="Comic Sans MS" pitchFamily="66" charset="0"/>
              </a:rPr>
              <a:t>La camera genovese </a:t>
            </a:r>
            <a:r>
              <a:rPr lang="it-IT" altLang="en-US" sz="400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altLang="en-US" sz="40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altLang="en-US" sz="2400" smtClean="0">
                <a:solidFill>
                  <a:schemeClr val="bg1"/>
                </a:solidFill>
                <a:latin typeface="Comic Sans MS" pitchFamily="66" charset="0"/>
              </a:rPr>
              <a:t>(concorso aperto per il nome…)</a:t>
            </a:r>
            <a:endParaRPr lang="en-IE" altLang="en-US" sz="24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57400"/>
            <a:ext cx="3816350" cy="4114800"/>
          </a:xfrm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6718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3095968" y="3882543"/>
            <a:ext cx="955585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rgbClr val="000000"/>
                  </a:solidFill>
                </a:ln>
                <a:latin typeface="Comic Sans MS" charset="0"/>
                <a:ea typeface="ＭＳ Ｐゴシック" charset="0"/>
                <a:cs typeface="+mj-cs"/>
              </a:rPr>
              <a:t>2940 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3094" y="2348880"/>
            <a:ext cx="846005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rgbClr val="000000"/>
                  </a:solidFill>
                </a:ln>
                <a:latin typeface="Comic Sans MS" charset="0"/>
                <a:ea typeface="ＭＳ Ｐゴシック" charset="0"/>
                <a:cs typeface="+mj-cs"/>
              </a:rPr>
              <a:t>907 mm</a:t>
            </a:r>
          </a:p>
        </p:txBody>
      </p:sp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7062788" y="2306638"/>
            <a:ext cx="215900" cy="360362"/>
            <a:chOff x="6228184" y="2276872"/>
            <a:chExt cx="216024" cy="360040"/>
          </a:xfrm>
        </p:grpSpPr>
        <p:sp>
          <p:nvSpPr>
            <p:cNvPr id="19465" name="Oval 3"/>
            <p:cNvSpPr>
              <a:spLocks noChangeArrowheads="1"/>
            </p:cNvSpPr>
            <p:nvPr/>
          </p:nvSpPr>
          <p:spPr bwMode="auto">
            <a:xfrm>
              <a:off x="6228184" y="2348880"/>
              <a:ext cx="216024" cy="2160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19466" name="Straight Connector 6"/>
            <p:cNvCxnSpPr>
              <a:cxnSpLocks noChangeShapeType="1"/>
            </p:cNvCxnSpPr>
            <p:nvPr/>
          </p:nvCxnSpPr>
          <p:spPr bwMode="auto">
            <a:xfrm flipV="1">
              <a:off x="6228184" y="2276872"/>
              <a:ext cx="216024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464" name="Straight Connector 10"/>
          <p:cNvCxnSpPr>
            <a:cxnSpLocks noChangeShapeType="1"/>
          </p:cNvCxnSpPr>
          <p:nvPr/>
        </p:nvCxnSpPr>
        <p:spPr bwMode="auto">
          <a:xfrm flipH="1">
            <a:off x="7235825" y="2708275"/>
            <a:ext cx="2889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404813"/>
            <a:ext cx="7772400" cy="730250"/>
          </a:xfrm>
        </p:spPr>
        <p:txBody>
          <a:bodyPr/>
          <a:lstStyle/>
          <a:p>
            <a:pPr>
              <a:defRPr/>
            </a:pPr>
            <a:r>
              <a:rPr lang="it-IT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 </a:t>
            </a:r>
            <a:r>
              <a:rPr lang="it-IT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oggi..nell’ex</a:t>
            </a:r>
            <a:r>
              <a:rPr lang="it-IT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sala </a:t>
            </a:r>
            <a:r>
              <a:rPr lang="it-IT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truccioli</a:t>
            </a:r>
            <a:endParaRPr lang="en-IE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3" name="Picture 2" descr="C:\Users\PRATI~1.NT-\AppData\Local\Temp\IMG_20150514_17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7765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PRATI~1.NT-\AppData\Local\Temp\IMG_20150514_171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27765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PRATI~1.NT-\AppData\Local\Temp\CAM004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282098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468313" y="15573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sz="2000">
                <a:solidFill>
                  <a:schemeClr val="bg1"/>
                </a:solidFill>
                <a:latin typeface="Comic Sans MS" panose="030F0702030302020204" pitchFamily="66" charset="0"/>
              </a:rPr>
              <a:t>Grazie a: R. Cereseto, F. Parodi, G. Tavilla e V. Vigo </a:t>
            </a:r>
            <a:endParaRPr lang="en-IE" sz="2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431800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Cosa serve</a:t>
            </a:r>
            <a:endParaRPr lang="en-IE" sz="3600" dirty="0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77863" y="836613"/>
            <a:ext cx="7772400" cy="4537075"/>
          </a:xfrm>
        </p:spPr>
        <p:txBody>
          <a:bodyPr/>
          <a:lstStyle/>
          <a:p>
            <a:pPr>
              <a:defRPr/>
            </a:pPr>
            <a:r>
              <a:rPr lang="it-IT" altLang="en-US" sz="2000" dirty="0" smtClean="0">
                <a:solidFill>
                  <a:srgbClr val="FF0000"/>
                </a:solidFill>
              </a:rPr>
              <a:t>Camera da vuoto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rgbClr val="FF0000"/>
                </a:solidFill>
              </a:rPr>
              <a:t>Carro ponte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rgbClr val="FF0000"/>
                </a:solidFill>
              </a:rPr>
              <a:t>Flange per porte di accesso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Sistema iniezione gas(es) e </a:t>
            </a:r>
            <a:r>
              <a:rPr lang="it-IT" altLang="en-US" sz="2000" dirty="0" err="1" smtClean="0">
                <a:solidFill>
                  <a:schemeClr val="bg1"/>
                </a:solidFill>
              </a:rPr>
              <a:t>vapor</a:t>
            </a:r>
            <a:r>
              <a:rPr lang="it-IT" altLang="en-US" sz="2000" dirty="0" smtClean="0">
                <a:solidFill>
                  <a:schemeClr val="bg1"/>
                </a:solidFill>
              </a:rPr>
              <a:t> acqueo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Sistema monitoraggio atmosfera interna (T, P, RH)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Sistema produzione e iniezione aerosol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Linee di campionamento e </a:t>
            </a:r>
            <a:r>
              <a:rPr lang="it-IT" altLang="en-US" sz="2000" dirty="0" smtClean="0">
                <a:solidFill>
                  <a:srgbClr val="FFFF00"/>
                </a:solidFill>
              </a:rPr>
              <a:t>strumentazione per aerosol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rgbClr val="FF0000"/>
                </a:solidFill>
              </a:rPr>
              <a:t>Sistema di ventilazione per generare flusso turbolento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rgbClr val="FF0000"/>
                </a:solidFill>
              </a:rPr>
              <a:t>Sistema da vuoto/pulizia (scroll + turbo </a:t>
            </a:r>
            <a:r>
              <a:rPr lang="it-IT" altLang="en-US" sz="2000" dirty="0" err="1" smtClean="0">
                <a:solidFill>
                  <a:srgbClr val="FF0000"/>
                </a:solidFill>
              </a:rPr>
              <a:t>pump</a:t>
            </a:r>
            <a:r>
              <a:rPr lang="it-IT" altLang="en-US" sz="2000" dirty="0" smtClean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Sistema di «illuminazione»</a:t>
            </a: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Sistema di </a:t>
            </a:r>
            <a:r>
              <a:rPr lang="it-IT" altLang="en-US" sz="2000" dirty="0" err="1" smtClean="0">
                <a:solidFill>
                  <a:schemeClr val="bg1"/>
                </a:solidFill>
              </a:rPr>
              <a:t>termostatazione</a:t>
            </a:r>
            <a:endParaRPr lang="it-IT" altLang="en-US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altLang="en-US" sz="2000" dirty="0" smtClean="0">
                <a:solidFill>
                  <a:schemeClr val="bg1"/>
                </a:solidFill>
              </a:rPr>
              <a:t>etc., etc.</a:t>
            </a:r>
          </a:p>
          <a:p>
            <a:pPr>
              <a:defRPr/>
            </a:pPr>
            <a:endParaRPr lang="en-IE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95275" y="551656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>
                <a:solidFill>
                  <a:srgbClr val="FFFF00"/>
                </a:solidFill>
                <a:latin typeface="Comic Sans MS" panose="030F0702030302020204" pitchFamily="66" charset="0"/>
              </a:rPr>
              <a:t>Per produrre, monitorare ed estrarre efficacemente aerosols di composizione nota (i.e.: dust, OC-proxies)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966" y="271464"/>
            <a:ext cx="7538893" cy="698448"/>
          </a:xfrm>
        </p:spPr>
        <p:txBody>
          <a:bodyPr/>
          <a:lstStyle/>
          <a:p>
            <a:r>
              <a:rPr lang="it-IT" sz="4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Depotmass</a:t>
            </a:r>
            <a:r>
              <a:rPr lang="it-IT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 Genova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932" y="1052736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P. Prati; 30%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M.C. Bove (</a:t>
            </a:r>
            <a:r>
              <a:rPr lang="it-IT" sz="2000" dirty="0" err="1">
                <a:solidFill>
                  <a:schemeClr val="bg1"/>
                </a:solidFill>
              </a:rPr>
              <a:t>P</a:t>
            </a:r>
            <a:r>
              <a:rPr lang="it-IT" sz="2000" dirty="0" err="1" smtClean="0">
                <a:solidFill>
                  <a:schemeClr val="bg1"/>
                </a:solidFill>
              </a:rPr>
              <a:t>hD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AR) ; 100%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P. </a:t>
            </a:r>
            <a:r>
              <a:rPr lang="it-IT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Brotto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(AR); 100%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D. </a:t>
            </a:r>
            <a:r>
              <a:rPr lang="it-IT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Massabò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(AR), 100%</a:t>
            </a: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000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Servizi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PM e OM: specie nei primi mesi del 2016, </a:t>
            </a:r>
            <a:r>
              <a:rPr lang="it-IT" sz="2000" dirty="0" smtClean="0">
                <a:solidFill>
                  <a:srgbClr val="FFFF99"/>
                </a:solidFill>
                <a:sym typeface="Wingdings" panose="05000000000000000000" pitchFamily="2" charset="2"/>
              </a:rPr>
              <a:t>giallo chiaro</a:t>
            </a:r>
          </a:p>
          <a:p>
            <a:pPr marL="0" indent="0">
              <a:buNone/>
            </a:pPr>
            <a:endParaRPr lang="it-IT" sz="2000" dirty="0">
              <a:solidFill>
                <a:srgbClr val="FFFF99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000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Richieste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CSN5: 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≈  5 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k€ </a:t>
            </a:r>
            <a:r>
              <a:rPr lang="it-IT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travel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≈ 10 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k€ costruzione apparati</a:t>
            </a: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000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Cofinanziamento</a:t>
            </a: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Fondi DIFI ( 15 k€ già spesi)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Richiesta S. Paolo: in corso (≈ 180 k €… probabilità bassa)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Network H2020 camere atmosferiche: trattativa in corso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6"/>
          <p:cNvSpPr txBox="1">
            <a:spLocks noChangeArrowheads="1"/>
          </p:cNvSpPr>
          <p:nvPr/>
        </p:nvSpPr>
        <p:spPr bwMode="auto">
          <a:xfrm>
            <a:off x="295275" y="817563"/>
            <a:ext cx="8162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600" b="1" u="sng">
                <a:solidFill>
                  <a:srgbClr val="FF0000"/>
                </a:solidFill>
                <a:latin typeface="Calibri" panose="020F0502020204030204" pitchFamily="34" charset="0"/>
              </a:rPr>
              <a:t>Bioaerosol</a:t>
            </a: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: frazione biologica dell’aerosol atmosferico (batteri, virus, pollini, spore e frammenti fungini, virus, alghe e debris di piante ed insetti) [</a:t>
            </a:r>
            <a:r>
              <a:rPr lang="it-IT" altLang="en-US" sz="1400" i="1">
                <a:solidFill>
                  <a:schemeClr val="bg1"/>
                </a:solidFill>
                <a:latin typeface="Calibri" panose="020F0502020204030204" pitchFamily="34" charset="0"/>
              </a:rPr>
              <a:t>Despres et al, Tellus B 2012</a:t>
            </a: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22531" name="CasellaDiTesto 12"/>
          <p:cNvSpPr txBox="1">
            <a:spLocks noChangeArrowheads="1"/>
          </p:cNvSpPr>
          <p:nvPr/>
        </p:nvSpPr>
        <p:spPr bwMode="auto">
          <a:xfrm>
            <a:off x="252413" y="4021138"/>
            <a:ext cx="8651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u="sng">
                <a:solidFill>
                  <a:srgbClr val="FFFF00"/>
                </a:solidFill>
                <a:latin typeface="Calibri" panose="020F0502020204030204" pitchFamily="34" charset="0"/>
              </a:rPr>
              <a:t>Esperimenti in camera atmosferica: </a:t>
            </a:r>
            <a:r>
              <a:rPr lang="it-IT" altLang="en-US" sz="1800" b="1" i="1" u="sng">
                <a:solidFill>
                  <a:srgbClr val="FFFF00"/>
                </a:solidFill>
                <a:latin typeface="Calibri" panose="020F0502020204030204" pitchFamily="34" charset="0"/>
              </a:rPr>
              <a:t>perch</a:t>
            </a:r>
            <a:r>
              <a:rPr lang="en-US" altLang="en-US" sz="1800" b="1" i="1" u="sng">
                <a:solidFill>
                  <a:srgbClr val="FFFF00"/>
                </a:solidFill>
                <a:latin typeface="Calibri" panose="020F0502020204030204" pitchFamily="34" charset="0"/>
              </a:rPr>
              <a:t>é</a:t>
            </a:r>
            <a:r>
              <a:rPr lang="it-IT" altLang="en-US" sz="1800" b="1" i="1" u="sng">
                <a:solidFill>
                  <a:srgbClr val="FFFF00"/>
                </a:solidFill>
                <a:latin typeface="Calibri" panose="020F0502020204030204" pitchFamily="34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1800" b="1" i="1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L’utilizzo di una camera atmosferica permette di adottare un a</a:t>
            </a:r>
            <a:r>
              <a:rPr lang="it-IT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pproccio intermedio fra l’analisi </a:t>
            </a:r>
            <a:r>
              <a:rPr lang="it-IT" altLang="en-US" sz="1400" b="1" i="1">
                <a:solidFill>
                  <a:schemeClr val="bg1"/>
                </a:solidFill>
                <a:latin typeface="Calibri" panose="020F0502020204030204" pitchFamily="34" charset="0"/>
              </a:rPr>
              <a:t>in vivo</a:t>
            </a:r>
            <a:r>
              <a:rPr lang="it-IT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e l’analisi </a:t>
            </a:r>
            <a:r>
              <a:rPr lang="it-IT" altLang="en-US" sz="1400" b="1" i="1">
                <a:solidFill>
                  <a:schemeClr val="bg1"/>
                </a:solidFill>
                <a:latin typeface="Calibri" panose="020F0502020204030204" pitchFamily="34" charset="0"/>
              </a:rPr>
              <a:t>in vitro</a:t>
            </a: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, superando i limiti intrinseci di entrambe le categorie: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si osserva un ambiente i cui parametri (condizioni meteorologiche e composizione chimica) sono definiti e impostati a priori, escludendo l’incertezza introdotta da quelle variabili naturali che in un esperimento sul campo risultano inevitabilmente incontrollabili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iniezione di set di microrganismi noti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i riproduce la realtà, consentendo all’utente di osservare un ambiente le cui caratteristiche e i cui meccanismi di funzionamento sono del tutto analoghi a quelli che si possono incontrare in natura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osservazione del comportamento dei microrganismi in condizioni ambientali realistiche</a:t>
            </a:r>
            <a:endParaRPr lang="it-IT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itolo 1"/>
          <p:cNvSpPr txBox="1">
            <a:spLocks/>
          </p:cNvSpPr>
          <p:nvPr/>
        </p:nvSpPr>
        <p:spPr bwMode="auto">
          <a:xfrm>
            <a:off x="685800" y="33338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600">
                <a:solidFill>
                  <a:srgbClr val="FFFF00"/>
                </a:solidFill>
                <a:latin typeface="Comic Sans MS" panose="030F0702030302020204" pitchFamily="66" charset="0"/>
              </a:rPr>
              <a:t>Applicazioni </a:t>
            </a:r>
            <a:r>
              <a:rPr lang="en-US" altLang="en-US" sz="260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it-IT" altLang="en-US" sz="2600">
                <a:solidFill>
                  <a:srgbClr val="FFFF00"/>
                </a:solidFill>
                <a:latin typeface="Comic Sans MS" panose="030F0702030302020204" pitchFamily="66" charset="0"/>
              </a:rPr>
              <a:t> Studio del bioaerosol </a:t>
            </a:r>
            <a:r>
              <a:rPr lang="it-IT" altLang="en-US" sz="26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00063" y="19859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2534" name="CasellaDiTesto 12"/>
          <p:cNvSpPr txBox="1">
            <a:spLocks noChangeArrowheads="1"/>
          </p:cNvSpPr>
          <p:nvPr/>
        </p:nvSpPr>
        <p:spPr bwMode="auto">
          <a:xfrm>
            <a:off x="295275" y="1450975"/>
            <a:ext cx="86090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FFFF00"/>
                </a:solidFill>
                <a:latin typeface="Calibri" panose="020F0502020204030204" pitchFamily="34" charset="0"/>
              </a:rPr>
              <a:t>Rilevanza scientifica e impatto socio-economico</a:t>
            </a:r>
            <a:r>
              <a:rPr lang="en-US" altLang="en-US" sz="1400" b="1" u="sng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Grande attenzione della comunità scientifica negli ultimi anni per il supposto ruolo del bioaerosol nel fenomeno di condensazione di nuclei di nubi e ghiaccio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importanti conseguenze in ambito </a:t>
            </a: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climatologico</a:t>
            </a:r>
            <a:r>
              <a:rPr lang="it-IT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i microrganismi del bioaerosol sono agenti eziologici di malattie infettive e non infettive per l’uomo (legionellosi, allergie e asma) per le piante e gli animali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impatto sulla </a:t>
            </a: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salute umana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</a:t>
            </a: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sull’</a:t>
            </a:r>
            <a:r>
              <a:rPr lang="en-US" altLang="ja-JP" sz="1400" b="1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economia produttiva </a:t>
            </a:r>
            <a:r>
              <a:rPr lang="en-US" altLang="ja-JP" sz="140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(coltivazione e allevamento)</a:t>
            </a:r>
            <a:endParaRPr lang="it-IT" altLang="ja-JP" sz="14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Problemi aperti</a:t>
            </a:r>
            <a:r>
              <a:rPr lang="en-US" altLang="en-US" sz="1400" b="1" u="sng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Quali sono i meccanismi di comportamento del bioaerosol in atmosfera e come variano in differenti condizioni atmosferiche?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Quale tipo di interazione esiste con la con la componente non biologica dell’aerosol atmosferico? </a:t>
            </a:r>
            <a:endParaRPr lang="it-IT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>
            <a:off x="4467225" y="3902075"/>
            <a:ext cx="250825" cy="23653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EPOTMASS_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922588"/>
            <a:ext cx="622141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sellaDiTesto 6"/>
          <p:cNvSpPr txBox="1">
            <a:spLocks noChangeArrowheads="1"/>
          </p:cNvSpPr>
          <p:nvPr/>
        </p:nvSpPr>
        <p:spPr bwMode="auto">
          <a:xfrm>
            <a:off x="280988" y="1433513"/>
            <a:ext cx="862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Microrganismo selezionato: </a:t>
            </a:r>
            <a:r>
              <a:rPr lang="it-IT" altLang="en-US" sz="1200" i="1">
                <a:solidFill>
                  <a:schemeClr val="bg1"/>
                </a:solidFill>
                <a:latin typeface="Calibri" panose="020F0502020204030204" pitchFamily="34" charset="0"/>
              </a:rPr>
              <a:t>Bacillus subtilis</a:t>
            </a:r>
            <a:r>
              <a:rPr lang="it-IT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 (ATCC 6633)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Iniezione tramite nebulizzazione (Atomizer TSI Inc., model 3076)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Distribuzione in taglia delle particelle iniettate tramite Optical Particle Counter (GRIMM® 1.108 SubMicron Aerosol Spectrometer 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Campionamento e analisi con diversi strumenti (impattore multistadio “</a:t>
            </a:r>
            <a:r>
              <a:rPr lang="it-IT" altLang="ja-JP" sz="1200">
                <a:solidFill>
                  <a:schemeClr val="bg1"/>
                </a:solidFill>
                <a:latin typeface="Calibri" panose="020F0502020204030204" pitchFamily="34" charset="0"/>
              </a:rPr>
              <a:t>Battelle</a:t>
            </a:r>
            <a:r>
              <a:rPr lang="it-IT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r>
              <a:rPr lang="it-IT" altLang="ja-JP" sz="1200">
                <a:solidFill>
                  <a:schemeClr val="bg1"/>
                </a:solidFill>
                <a:latin typeface="Calibri" panose="020F0502020204030204" pitchFamily="34" charset="0"/>
              </a:rPr>
              <a:t>, PIXE Streaker) adattati per le analisi microbiologiche + deposizione gravitazionale su piastre Petri con terreno di coltura (TSB Agar) per la valutazione del numero e delle caratteristiche dei microrganismi vitali sospesi nella camera</a:t>
            </a:r>
            <a:endParaRPr lang="it-IT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CasellaDiTesto 8"/>
          <p:cNvSpPr txBox="1">
            <a:spLocks noChangeArrowheads="1"/>
          </p:cNvSpPr>
          <p:nvPr/>
        </p:nvSpPr>
        <p:spPr bwMode="auto">
          <a:xfrm>
            <a:off x="280988" y="617538"/>
            <a:ext cx="86280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Esperimento pilota finanziato nell’ambito del progetto Eurochamp2 presso la camera atmosferica CESAM del laboratorio LISA di Parigi (</a:t>
            </a:r>
            <a:r>
              <a:rPr lang="fr-FR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Chambre Expérimentale de Simulation Atmosphérique Multiphasique </a:t>
            </a:r>
            <a:r>
              <a:rPr lang="fr-FR" altLang="en-US" sz="140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http://www.lisa.univ-paris12.fr/CESAM</a:t>
            </a:r>
            <a:r>
              <a:rPr lang="fr-FR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) -   </a:t>
            </a:r>
            <a:r>
              <a:rPr lang="it-IT" altLang="en-US" sz="1400">
                <a:solidFill>
                  <a:srgbClr val="FF0000"/>
                </a:solidFill>
                <a:latin typeface="Calibri" panose="020F0502020204030204" pitchFamily="34" charset="0"/>
              </a:rPr>
              <a:t>PI:  Paolo Brotto (INFN Genova) </a:t>
            </a:r>
          </a:p>
        </p:txBody>
      </p:sp>
      <p:sp>
        <p:nvSpPr>
          <p:cNvPr id="23557" name="Titolo 1"/>
          <p:cNvSpPr txBox="1">
            <a:spLocks/>
          </p:cNvSpPr>
          <p:nvPr/>
        </p:nvSpPr>
        <p:spPr bwMode="auto">
          <a:xfrm>
            <a:off x="685800" y="33338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600">
                <a:solidFill>
                  <a:srgbClr val="FFFF00"/>
                </a:solidFill>
                <a:latin typeface="Comic Sans MS" panose="030F0702030302020204" pitchFamily="66" charset="0"/>
              </a:rPr>
              <a:t>Applicazioni </a:t>
            </a:r>
            <a:r>
              <a:rPr lang="en-US" altLang="en-US" sz="260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it-IT" altLang="en-US" sz="2600">
                <a:solidFill>
                  <a:srgbClr val="FFFF00"/>
                </a:solidFill>
                <a:latin typeface="Comic Sans MS" panose="030F0702030302020204" pitchFamily="66" charset="0"/>
              </a:rPr>
              <a:t> Studio del bioaerosol  </a:t>
            </a:r>
          </a:p>
        </p:txBody>
      </p:sp>
      <p:pic>
        <p:nvPicPr>
          <p:cNvPr id="23558" name="Picture 6" descr="DEPOTMASS_Fi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1"/>
          <a:stretch>
            <a:fillRect/>
          </a:stretch>
        </p:blipFill>
        <p:spPr bwMode="auto">
          <a:xfrm>
            <a:off x="1028700" y="4160838"/>
            <a:ext cx="18637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magine 4" descr="DSC_05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6157913"/>
            <a:ext cx="10715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magine 1" descr="DSC_052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152775"/>
            <a:ext cx="16303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695825" y="4368800"/>
            <a:ext cx="2376488" cy="1663700"/>
          </a:xfrm>
          <a:prstGeom prst="roundRect">
            <a:avLst>
              <a:gd name="adj" fmla="val 11032"/>
            </a:avLst>
          </a:prstGeom>
          <a:noFill/>
          <a:ln w="1905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7072313" y="4652963"/>
            <a:ext cx="300037" cy="547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2413"/>
            <a:ext cx="895667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ctrTitle"/>
          </p:nvPr>
        </p:nvSpPr>
        <p:spPr>
          <a:xfrm>
            <a:off x="685800" y="33338"/>
            <a:ext cx="7772400" cy="5842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800" smtClean="0">
                <a:solidFill>
                  <a:srgbClr val="FFFF00"/>
                </a:solidFill>
                <a:latin typeface="Comic Sans MS" pitchFamily="66" charset="0"/>
              </a:rPr>
              <a:t>Applicazioni </a:t>
            </a:r>
            <a:r>
              <a:rPr lang="en-US" altLang="en-US" sz="2800" smtClean="0">
                <a:solidFill>
                  <a:srgbClr val="FFFF00"/>
                </a:solidFill>
                <a:latin typeface="Comic Sans MS" pitchFamily="66" charset="0"/>
              </a:rPr>
              <a:t>–</a:t>
            </a:r>
            <a:r>
              <a:rPr lang="it-IT" altLang="en-US" sz="2800" smtClean="0">
                <a:solidFill>
                  <a:srgbClr val="FFFF00"/>
                </a:solidFill>
                <a:latin typeface="Comic Sans MS" pitchFamily="66" charset="0"/>
              </a:rPr>
              <a:t> Studio del bioaerosol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513" y="1150938"/>
          <a:ext cx="8810625" cy="1485900"/>
        </p:xfrm>
        <a:graphic>
          <a:graphicData uri="http://schemas.openxmlformats.org/drawingml/2006/table">
            <a:tbl>
              <a:tblPr/>
              <a:tblGrid>
                <a:gridCol w="1468437"/>
                <a:gridCol w="1468438"/>
                <a:gridCol w="1468437"/>
                <a:gridCol w="1468438"/>
                <a:gridCol w="1468437"/>
                <a:gridCol w="1468438"/>
              </a:tblGrid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Range di Umidità Relativa [%]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Range di Temperatura  [°C]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Range di Pressione [mbar]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Concentrazione media NO/NO</a:t>
                      </a:r>
                      <a:r>
                        <a:rPr kumimoji="0" lang="it-IT" alt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[ppb]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Concentrazione CO</a:t>
                      </a:r>
                      <a:r>
                        <a:rPr kumimoji="0" lang="it-IT" alt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 [ppm]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Exp1 - Pure Air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70 - 72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18.6 - 18.7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1007- 1008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-/-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Exp2 - NOx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69 - 71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19.0 - 19.3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1004 - 1005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34.8 / 628.0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Exp3 - CO</a:t>
                      </a:r>
                      <a:r>
                        <a:rPr kumimoji="0" lang="it-IT" alt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70 - 73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19.3 - 19.6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1002 - 1004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-/-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400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4616" name="CasellaDiTesto 8"/>
          <p:cNvSpPr txBox="1">
            <a:spLocks noChangeArrowheads="1"/>
          </p:cNvSpPr>
          <p:nvPr/>
        </p:nvSpPr>
        <p:spPr bwMode="auto">
          <a:xfrm>
            <a:off x="280988" y="671513"/>
            <a:ext cx="782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Parametri sperimentali simulati (riprodotti nella camera atmosferica)</a:t>
            </a:r>
            <a:r>
              <a:rPr lang="it-IT" altLang="en-US" sz="1400" b="1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3363913"/>
          <a:ext cx="8429624" cy="121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232"/>
                <a:gridCol w="1204232"/>
                <a:gridCol w="1204232"/>
                <a:gridCol w="1204232"/>
                <a:gridCol w="1204232"/>
                <a:gridCol w="1204232"/>
                <a:gridCol w="1204232"/>
              </a:tblGrid>
              <a:tr h="3708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i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Streaker</a:t>
                      </a:r>
                      <a:r>
                        <a:rPr lang="it-IT" sz="1200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i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sampler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i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Battelle</a:t>
                      </a:r>
                      <a:r>
                        <a:rPr lang="it-IT" sz="1200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i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impactor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Pre-impactor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(&gt; 3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m)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Filter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Stage 1</a:t>
                      </a:r>
                      <a:b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(&gt; 8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m)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Stage 2 </a:t>
                      </a:r>
                      <a:b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(8 - 4 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m)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Stage 3</a:t>
                      </a:r>
                      <a:b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(4 - 2 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m)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Stage 4</a:t>
                      </a:r>
                      <a:b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(2 - 1 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m)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Stage 5</a:t>
                      </a:r>
                      <a:b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(1 - 0.5 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t-IT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m)</a:t>
                      </a:r>
                      <a:endParaRPr lang="it-IT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Colonies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observed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Not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implemented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Nothing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observed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Nothing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observed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Colonies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observed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Nothing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observed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Nothing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observed</a:t>
                      </a:r>
                      <a:endParaRPr lang="it-IT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23850" y="5103813"/>
          <a:ext cx="5576888" cy="1485900"/>
        </p:xfrm>
        <a:graphic>
          <a:graphicData uri="http://schemas.openxmlformats.org/drawingml/2006/table">
            <a:tbl>
              <a:tblPr/>
              <a:tblGrid>
                <a:gridCol w="1073150"/>
                <a:gridCol w="2741613"/>
                <a:gridCol w="1762125"/>
              </a:tblGrid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Concentrazione batteri (soluzione) </a:t>
                      </a:r>
                      <a:b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[CFU ml</a:t>
                      </a:r>
                      <a:r>
                        <a:rPr kumimoji="0" lang="it-IT" altLang="en-US" sz="1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-1</a:t>
                      </a: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]x10</a:t>
                      </a:r>
                      <a:r>
                        <a:rPr kumimoji="0" lang="it-IT" altLang="en-US" sz="1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Batteri coltivabili</a:t>
                      </a:r>
                      <a:b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r>
                        <a:rPr kumimoji="0" lang="it-IT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(media su singola Petri)</a:t>
                      </a:r>
                      <a:endParaRPr kumimoji="0" lang="it-I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Exp1 - Pure Air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3.4 ± 1.9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66 ± 19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Exp2 - NOx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1.4 ± 0.9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975 ± 48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Exp3 - CO</a:t>
                      </a:r>
                      <a:r>
                        <a:rPr kumimoji="0" lang="it-IT" altLang="en-US" sz="1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1.9 ± 0.8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Times New Roman" pitchFamily="18" charset="0"/>
                        </a:rPr>
                        <a:t>401 ± 18</a:t>
                      </a:r>
                      <a:endParaRPr kumimoji="0" lang="it-I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4668" name="CasellaDiTesto 8"/>
          <p:cNvSpPr txBox="1">
            <a:spLocks noChangeArrowheads="1"/>
          </p:cNvSpPr>
          <p:nvPr/>
        </p:nvSpPr>
        <p:spPr bwMode="auto">
          <a:xfrm>
            <a:off x="323850" y="2998788"/>
            <a:ext cx="3163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Risultati: analisi in taglia</a:t>
            </a:r>
          </a:p>
        </p:txBody>
      </p:sp>
      <p:sp>
        <p:nvSpPr>
          <p:cNvPr id="24669" name="CasellaDiTesto 8"/>
          <p:cNvSpPr txBox="1">
            <a:spLocks noChangeArrowheads="1"/>
          </p:cNvSpPr>
          <p:nvPr/>
        </p:nvSpPr>
        <p:spPr bwMode="auto">
          <a:xfrm>
            <a:off x="303213" y="4708525"/>
            <a:ext cx="318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Risultati: deposito gravitazionale</a:t>
            </a:r>
          </a:p>
        </p:txBody>
      </p:sp>
      <p:sp>
        <p:nvSpPr>
          <p:cNvPr id="24670" name="CasellaDiTesto 6"/>
          <p:cNvSpPr txBox="1">
            <a:spLocks noChangeArrowheads="1"/>
          </p:cNvSpPr>
          <p:nvPr/>
        </p:nvSpPr>
        <p:spPr bwMode="auto">
          <a:xfrm>
            <a:off x="6284913" y="4851400"/>
            <a:ext cx="27797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Concentrazioni batteriche nell’atmosfera riprodotta nella camera </a:t>
            </a:r>
            <a:r>
              <a:rPr lang="it-IT" altLang="en-US" sz="1200" b="1">
                <a:solidFill>
                  <a:srgbClr val="FFFFFF"/>
                </a:solidFill>
                <a:latin typeface="Calibri" panose="020F0502020204030204" pitchFamily="34" charset="0"/>
              </a:rPr>
              <a:t>confrontabili con valori osservati in natura </a:t>
            </a: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(10</a:t>
            </a:r>
            <a:r>
              <a:rPr lang="it-IT" altLang="en-US" sz="1200" baseline="300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-10</a:t>
            </a:r>
            <a:r>
              <a:rPr lang="it-IT" altLang="en-US" sz="1200" baseline="300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 #/m</a:t>
            </a:r>
            <a:r>
              <a:rPr lang="it-IT" altLang="en-US" sz="1200" baseline="300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</a:pPr>
            <a:endParaRPr lang="it-IT" altLang="en-US" sz="12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en-US" sz="1200" b="1">
                <a:solidFill>
                  <a:srgbClr val="FFFFFF"/>
                </a:solidFill>
                <a:latin typeface="Calibri" panose="020F0502020204030204" pitchFamily="34" charset="0"/>
              </a:rPr>
              <a:t>Procedura sperimentale efficace </a:t>
            </a: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per osservare la variazione di vitalità in diverse condizioni ambientali</a:t>
            </a:r>
          </a:p>
        </p:txBody>
      </p:sp>
      <p:sp>
        <p:nvSpPr>
          <p:cNvPr id="24671" name="TextBox 9"/>
          <p:cNvSpPr txBox="1">
            <a:spLocks noChangeArrowheads="1"/>
          </p:cNvSpPr>
          <p:nvPr/>
        </p:nvSpPr>
        <p:spPr bwMode="auto">
          <a:xfrm>
            <a:off x="6100763" y="6496050"/>
            <a:ext cx="2543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Calibri" panose="020F0502020204030204" pitchFamily="34" charset="0"/>
              </a:rPr>
              <a:t>Brotto P. et al, Aerobiologia, </a:t>
            </a:r>
            <a:r>
              <a:rPr lang="en-US" altLang="en-US" sz="1200" b="1" i="1">
                <a:solidFill>
                  <a:srgbClr val="FF0000"/>
                </a:solidFill>
                <a:latin typeface="Calibri" panose="020F0502020204030204" pitchFamily="34" charset="0"/>
              </a:rPr>
              <a:t>in press</a:t>
            </a:r>
          </a:p>
        </p:txBody>
      </p:sp>
      <p:sp>
        <p:nvSpPr>
          <p:cNvPr id="24672" name="Oval 1"/>
          <p:cNvSpPr>
            <a:spLocks noChangeArrowheads="1"/>
          </p:cNvSpPr>
          <p:nvPr/>
        </p:nvSpPr>
        <p:spPr bwMode="auto">
          <a:xfrm>
            <a:off x="6227763" y="1989138"/>
            <a:ext cx="1081087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673" name="Straight Connector 3"/>
          <p:cNvCxnSpPr>
            <a:cxnSpLocks noChangeShapeType="1"/>
            <a:stCxn id="24672" idx="3"/>
            <a:endCxn id="24674" idx="0"/>
          </p:cNvCxnSpPr>
          <p:nvPr/>
        </p:nvCxnSpPr>
        <p:spPr bwMode="auto">
          <a:xfrm flipH="1">
            <a:off x="5580063" y="2295525"/>
            <a:ext cx="806450" cy="48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74" name="CasellaDiTesto 6"/>
          <p:cNvSpPr txBox="1">
            <a:spLocks noChangeArrowheads="1"/>
          </p:cNvSpPr>
          <p:nvPr/>
        </p:nvSpPr>
        <p:spPr bwMode="auto">
          <a:xfrm>
            <a:off x="4716463" y="2781300"/>
            <a:ext cx="172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≈ sito da traffico urbano</a:t>
            </a:r>
          </a:p>
        </p:txBody>
      </p:sp>
      <p:sp>
        <p:nvSpPr>
          <p:cNvPr id="24675" name="Oval 18"/>
          <p:cNvSpPr>
            <a:spLocks noChangeArrowheads="1"/>
          </p:cNvSpPr>
          <p:nvPr/>
        </p:nvSpPr>
        <p:spPr bwMode="auto">
          <a:xfrm>
            <a:off x="7885113" y="2349500"/>
            <a:ext cx="719137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676" name="Straight Connector 19"/>
          <p:cNvCxnSpPr>
            <a:cxnSpLocks noChangeShapeType="1"/>
            <a:stCxn id="24675" idx="2"/>
          </p:cNvCxnSpPr>
          <p:nvPr/>
        </p:nvCxnSpPr>
        <p:spPr bwMode="auto">
          <a:xfrm flipH="1">
            <a:off x="7596188" y="2528888"/>
            <a:ext cx="288925" cy="252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77" name="CasellaDiTesto 6"/>
          <p:cNvSpPr txBox="1">
            <a:spLocks noChangeArrowheads="1"/>
          </p:cNvSpPr>
          <p:nvPr/>
        </p:nvSpPr>
        <p:spPr bwMode="auto">
          <a:xfrm>
            <a:off x="6732588" y="2781300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≈ valori medi globali osservati per il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3200" smtClean="0">
                <a:solidFill>
                  <a:srgbClr val="FFFF00"/>
                </a:solidFill>
                <a:latin typeface="Comic Sans MS" pitchFamily="66" charset="0"/>
              </a:rPr>
              <a:t>Perché c’è un limite di legge ?</a:t>
            </a:r>
            <a:endParaRPr lang="en-IE" altLang="en-US" sz="32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57338"/>
            <a:ext cx="8636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ight Arrow 2"/>
          <p:cNvSpPr>
            <a:spLocks noChangeArrowheads="1"/>
          </p:cNvSpPr>
          <p:nvPr/>
        </p:nvSpPr>
        <p:spPr bwMode="auto">
          <a:xfrm>
            <a:off x="468313" y="3141663"/>
            <a:ext cx="576262" cy="142875"/>
          </a:xfrm>
          <a:prstGeom prst="rightArrow">
            <a:avLst>
              <a:gd name="adj1" fmla="val 50000"/>
              <a:gd name="adj2" fmla="val 5041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/>
          </a:p>
        </p:txBody>
      </p: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1187450" y="3284538"/>
            <a:ext cx="65532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988"/>
            <a:ext cx="8810625" cy="6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400" smtClean="0">
                <a:solidFill>
                  <a:srgbClr val="FFFF00"/>
                </a:solidFill>
                <a:latin typeface="Comic Sans MS" pitchFamily="66" charset="0"/>
              </a:rPr>
              <a:t>Il primo passo è procurarsi un campione da analizzare… è una fase cruciale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1196975"/>
            <a:ext cx="8382000" cy="1671638"/>
            <a:chOff x="192" y="3024"/>
            <a:chExt cx="5280" cy="1053"/>
          </a:xfrm>
        </p:grpSpPr>
        <p:sp>
          <p:nvSpPr>
            <p:cNvPr id="13319" name="Rectangle 4"/>
            <p:cNvSpPr>
              <a:spLocks noChangeArrowheads="1"/>
            </p:cNvSpPr>
            <p:nvPr/>
          </p:nvSpPr>
          <p:spPr bwMode="auto">
            <a:xfrm>
              <a:off x="3792" y="3120"/>
              <a:ext cx="720" cy="720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50000">
                  <a:srgbClr val="5E7676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E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0" name="Line 5"/>
            <p:cNvSpPr>
              <a:spLocks noChangeShapeType="1"/>
            </p:cNvSpPr>
            <p:nvPr/>
          </p:nvSpPr>
          <p:spPr bwMode="auto">
            <a:xfrm>
              <a:off x="480" y="3024"/>
              <a:ext cx="72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1" name="Line 6"/>
            <p:cNvSpPr>
              <a:spLocks noChangeShapeType="1"/>
            </p:cNvSpPr>
            <p:nvPr/>
          </p:nvSpPr>
          <p:spPr bwMode="auto">
            <a:xfrm rot="-1740981">
              <a:off x="528" y="3408"/>
              <a:ext cx="684" cy="1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2" name="Line 7"/>
            <p:cNvSpPr>
              <a:spLocks noChangeShapeType="1"/>
            </p:cNvSpPr>
            <p:nvPr/>
          </p:nvSpPr>
          <p:spPr bwMode="auto">
            <a:xfrm>
              <a:off x="1200" y="3312"/>
              <a:ext cx="12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3" name="Line 8"/>
            <p:cNvSpPr>
              <a:spLocks noChangeShapeType="1"/>
            </p:cNvSpPr>
            <p:nvPr/>
          </p:nvSpPr>
          <p:spPr bwMode="auto">
            <a:xfrm>
              <a:off x="1200" y="3408"/>
              <a:ext cx="12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3897" name="Rectangle 9"/>
            <p:cNvSpPr>
              <a:spLocks noChangeArrowheads="1"/>
            </p:cNvSpPr>
            <p:nvPr/>
          </p:nvSpPr>
          <p:spPr bwMode="auto">
            <a:xfrm>
              <a:off x="2496" y="3168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5E5E76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E">
                <a:ea typeface="+mn-ea"/>
              </a:endParaRPr>
            </a:p>
          </p:txBody>
        </p:sp>
        <p:sp>
          <p:nvSpPr>
            <p:cNvPr id="13325" name="Line 10"/>
            <p:cNvSpPr>
              <a:spLocks noChangeShapeType="1"/>
            </p:cNvSpPr>
            <p:nvPr/>
          </p:nvSpPr>
          <p:spPr bwMode="auto">
            <a:xfrm>
              <a:off x="2784" y="3312"/>
              <a:ext cx="10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6" name="Line 11"/>
            <p:cNvSpPr>
              <a:spLocks noChangeShapeType="1"/>
            </p:cNvSpPr>
            <p:nvPr/>
          </p:nvSpPr>
          <p:spPr bwMode="auto">
            <a:xfrm>
              <a:off x="2784" y="3408"/>
              <a:ext cx="10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7" name="AutoShape 12"/>
            <p:cNvSpPr>
              <a:spLocks noChangeArrowheads="1"/>
            </p:cNvSpPr>
            <p:nvPr/>
          </p:nvSpPr>
          <p:spPr bwMode="auto">
            <a:xfrm>
              <a:off x="3936" y="3264"/>
              <a:ext cx="384" cy="384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E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8" name="Line 13"/>
            <p:cNvSpPr>
              <a:spLocks noChangeShapeType="1"/>
            </p:cNvSpPr>
            <p:nvPr/>
          </p:nvSpPr>
          <p:spPr bwMode="auto">
            <a:xfrm>
              <a:off x="4512" y="3312"/>
              <a:ext cx="5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29" name="Line 14"/>
            <p:cNvSpPr>
              <a:spLocks noChangeShapeType="1"/>
            </p:cNvSpPr>
            <p:nvPr/>
          </p:nvSpPr>
          <p:spPr bwMode="auto">
            <a:xfrm>
              <a:off x="4512" y="3456"/>
              <a:ext cx="5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30" name="Line 15"/>
            <p:cNvSpPr>
              <a:spLocks noChangeShapeType="1"/>
            </p:cNvSpPr>
            <p:nvPr/>
          </p:nvSpPr>
          <p:spPr bwMode="auto">
            <a:xfrm>
              <a:off x="4752" y="3360"/>
              <a:ext cx="7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31" name="Line 16"/>
            <p:cNvSpPr>
              <a:spLocks noChangeShapeType="1"/>
            </p:cNvSpPr>
            <p:nvPr/>
          </p:nvSpPr>
          <p:spPr bwMode="auto">
            <a:xfrm>
              <a:off x="192" y="3312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332" name="Text Box 17"/>
            <p:cNvSpPr txBox="1">
              <a:spLocks noChangeArrowheads="1"/>
            </p:cNvSpPr>
            <p:nvPr/>
          </p:nvSpPr>
          <p:spPr bwMode="auto">
            <a:xfrm>
              <a:off x="2016" y="3552"/>
              <a:ext cx="1440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it-IT" sz="1800" b="1" smtClean="0">
                  <a:solidFill>
                    <a:schemeClr val="bg1"/>
                  </a:solidFill>
                </a:rPr>
                <a:t>Filtro o impattore</a:t>
              </a:r>
            </a:p>
          </p:txBody>
        </p:sp>
        <p:sp>
          <p:nvSpPr>
            <p:cNvPr id="13333" name="Text Box 18"/>
            <p:cNvSpPr txBox="1">
              <a:spLocks noChangeArrowheads="1"/>
            </p:cNvSpPr>
            <p:nvPr/>
          </p:nvSpPr>
          <p:spPr bwMode="auto">
            <a:xfrm>
              <a:off x="3360" y="3840"/>
              <a:ext cx="1584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it-IT" sz="1800" b="1" smtClean="0">
                  <a:solidFill>
                    <a:schemeClr val="bg1"/>
                  </a:solidFill>
                </a:rPr>
                <a:t>Pompa, controllo del </a:t>
              </a:r>
              <a:r>
                <a:rPr lang="it-IT" sz="1800" b="1" smtClean="0">
                  <a:solidFill>
                    <a:schemeClr val="bg1"/>
                  </a:solidFill>
                  <a:latin typeface="Symbol" charset="0"/>
                </a:rPr>
                <a:t>f</a:t>
              </a:r>
            </a:p>
          </p:txBody>
        </p:sp>
      </p:grpSp>
      <p:pic>
        <p:nvPicPr>
          <p:cNvPr id="9220" name="Picture 19" descr="Filt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3833813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" descr="partisol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16263"/>
            <a:ext cx="2457450" cy="374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-107950" y="5805488"/>
            <a:ext cx="5329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en-US" sz="1800" smtClean="0">
                <a:solidFill>
                  <a:schemeClr val="bg1"/>
                </a:solidFill>
              </a:rPr>
              <a:t>a norma di legge si “campiona” per 24 ore…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4080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23850" y="209550"/>
            <a:ext cx="9901238" cy="664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2388"/>
            <a:ext cx="9756775" cy="6546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070600"/>
          </a:xfrm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6400800"/>
            <a:ext cx="478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2400" smtClean="0">
                <a:solidFill>
                  <a:srgbClr val="FFFF00"/>
                </a:solidFill>
                <a:latin typeface="Comic Sans MS" charset="0"/>
              </a:rPr>
              <a:t>Dr. X. Querol, CSIC, Barcellona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52513"/>
            <a:ext cx="8213725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516688" y="6237288"/>
            <a:ext cx="232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IPCC Report, 2013</a:t>
            </a:r>
            <a:endParaRPr lang="en-GB" altLang="en-US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196" name="CasellaDiTesto 3"/>
          <p:cNvSpPr txBox="1">
            <a:spLocks noChangeArrowheads="1"/>
          </p:cNvSpPr>
          <p:nvPr/>
        </p:nvSpPr>
        <p:spPr bwMode="auto">
          <a:xfrm>
            <a:off x="1368425" y="260350"/>
            <a:ext cx="640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L’ultimo rapporto dell’IPCC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679450" y="2855913"/>
            <a:ext cx="13065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0" y="1196975"/>
            <a:ext cx="4643438" cy="4176713"/>
            <a:chOff x="158" y="754"/>
            <a:chExt cx="3408" cy="3120"/>
          </a:xfrm>
        </p:grpSpPr>
        <p:pic>
          <p:nvPicPr>
            <p:cNvPr id="10247" name="Picture 3" descr="DSCN12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8" b="16661"/>
            <a:stretch>
              <a:fillRect/>
            </a:stretch>
          </p:blipFill>
          <p:spPr bwMode="auto">
            <a:xfrm>
              <a:off x="158" y="754"/>
              <a:ext cx="3408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5"/>
            <p:cNvSpPr>
              <a:spLocks noChangeShapeType="1"/>
            </p:cNvSpPr>
            <p:nvPr/>
          </p:nvSpPr>
          <p:spPr bwMode="auto">
            <a:xfrm flipH="1" flipV="1">
              <a:off x="652" y="1021"/>
              <a:ext cx="713" cy="7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817" y="888"/>
              <a:ext cx="38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400" i="1">
                  <a:solidFill>
                    <a:srgbClr val="66FFCC"/>
                  </a:solidFill>
                </a:rPr>
                <a:t>X</a:t>
              </a:r>
            </a:p>
          </p:txBody>
        </p:sp>
        <p:sp>
          <p:nvSpPr>
            <p:cNvPr id="10250" name="Text Box 7"/>
            <p:cNvSpPr txBox="1">
              <a:spLocks noChangeArrowheads="1"/>
            </p:cNvSpPr>
            <p:nvPr/>
          </p:nvSpPr>
          <p:spPr bwMode="auto">
            <a:xfrm>
              <a:off x="1418" y="1299"/>
              <a:ext cx="60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400" i="1">
                  <a:solidFill>
                    <a:srgbClr val="FFFF00"/>
                  </a:solidFill>
                </a:rPr>
                <a:t>FC</a:t>
              </a:r>
            </a:p>
          </p:txBody>
        </p:sp>
        <p:sp>
          <p:nvSpPr>
            <p:cNvPr id="10251" name="Text Box 8"/>
            <p:cNvSpPr txBox="1">
              <a:spLocks noChangeArrowheads="1"/>
            </p:cNvSpPr>
            <p:nvPr/>
          </p:nvSpPr>
          <p:spPr bwMode="auto">
            <a:xfrm>
              <a:off x="2736" y="2071"/>
              <a:ext cx="82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400" i="1">
                  <a:solidFill>
                    <a:srgbClr val="FFFF00"/>
                  </a:solidFill>
                </a:rPr>
                <a:t>SM</a:t>
              </a:r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698" y="1752"/>
              <a:ext cx="25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400" i="1">
                  <a:solidFill>
                    <a:srgbClr val="FFFF00"/>
                  </a:solidFill>
                </a:rPr>
                <a:t>p</a:t>
              </a:r>
            </a:p>
          </p:txBody>
        </p:sp>
      </p:grp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430213" y="0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Analisi della composizione del PM con la tecnica PIXE (Particle Induced X-Ray Emission)</a:t>
            </a:r>
            <a:endParaRPr lang="it-IT" altLang="en-US" sz="28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5" name="Picture 15" descr="DSCN0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616325"/>
            <a:ext cx="43211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6" descr="lab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19335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626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Combustione di oli pesanti</a:t>
            </a:r>
            <a:r>
              <a:rPr lang="it-IT" sz="2800">
                <a:solidFill>
                  <a:srgbClr val="FFFF00"/>
                </a:solidFill>
                <a:ea typeface="ＭＳ Ｐゴシック" charset="0"/>
              </a:rPr>
              <a:t>: il </a:t>
            </a:r>
            <a:r>
              <a:rPr lang="it-IT" sz="28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traffico dei traghetti nel porto di Genova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2292" name="Group 27"/>
          <p:cNvGrpSpPr>
            <a:grpSpLocks/>
          </p:cNvGrpSpPr>
          <p:nvPr/>
        </p:nvGrpSpPr>
        <p:grpSpPr bwMode="auto">
          <a:xfrm>
            <a:off x="395288" y="1614488"/>
            <a:ext cx="8494712" cy="4838700"/>
            <a:chOff x="739498" y="1391193"/>
            <a:chExt cx="7583828" cy="4072156"/>
          </a:xfrm>
        </p:grpSpPr>
        <p:grpSp>
          <p:nvGrpSpPr>
            <p:cNvPr id="12294" name="Group 25"/>
            <p:cNvGrpSpPr>
              <a:grpSpLocks/>
            </p:cNvGrpSpPr>
            <p:nvPr/>
          </p:nvGrpSpPr>
          <p:grpSpPr bwMode="auto">
            <a:xfrm>
              <a:off x="825191" y="1391193"/>
              <a:ext cx="7498135" cy="4072156"/>
              <a:chOff x="825191" y="1391193"/>
              <a:chExt cx="7498135" cy="4072156"/>
            </a:xfrm>
          </p:grpSpPr>
          <p:pic>
            <p:nvPicPr>
              <p:cNvPr id="12296" name="Chart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191" y="1391193"/>
                <a:ext cx="7498135" cy="407215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97" name="Group 9"/>
              <p:cNvGrpSpPr>
                <a:grpSpLocks/>
              </p:cNvGrpSpPr>
              <p:nvPr/>
            </p:nvGrpSpPr>
            <p:grpSpPr bwMode="auto">
              <a:xfrm>
                <a:off x="1639466" y="1599954"/>
                <a:ext cx="1814277" cy="629727"/>
                <a:chOff x="1639466" y="1662100"/>
                <a:chExt cx="1814277" cy="62972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649387" y="1839445"/>
                  <a:ext cx="430851" cy="2672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Isosceles Triangle 4"/>
                <p:cNvSpPr>
                  <a:spLocks noChangeArrowheads="1"/>
                </p:cNvSpPr>
                <p:nvPr/>
              </p:nvSpPr>
              <p:spPr bwMode="auto">
                <a:xfrm>
                  <a:off x="1839302" y="1803374"/>
                  <a:ext cx="70864" cy="72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25400" algn="ctr">
                  <a:solidFill>
                    <a:srgbClr val="00B05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31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126386" y="1662100"/>
                  <a:ext cx="1327357" cy="282843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600" b="1">
                      <a:solidFill>
                        <a:srgbClr val="33CC33"/>
                      </a:solidFill>
                      <a:latin typeface="Comic Sans MS" panose="030F0702030302020204" pitchFamily="66" charset="0"/>
                    </a:rPr>
                    <a:t>V</a:t>
                  </a:r>
                  <a:endParaRPr lang="en-US" altLang="en-US" sz="1600" b="1">
                    <a:solidFill>
                      <a:srgbClr val="33CC33"/>
                    </a:solidFill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639466" y="2178792"/>
                  <a:ext cx="432269" cy="13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Isosceles Triangle 7"/>
                <p:cNvSpPr>
                  <a:spLocks noChangeArrowheads="1"/>
                </p:cNvSpPr>
                <p:nvPr/>
              </p:nvSpPr>
              <p:spPr bwMode="auto">
                <a:xfrm>
                  <a:off x="1829381" y="2142720"/>
                  <a:ext cx="73698" cy="72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25400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31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126158" y="2008984"/>
                  <a:ext cx="1327584" cy="282843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600" b="1">
                      <a:solidFill>
                        <a:srgbClr val="FF3300"/>
                      </a:solidFill>
                      <a:latin typeface="Comic Sans MS" panose="030F0702030302020204" pitchFamily="66" charset="0"/>
                    </a:rPr>
                    <a:t>Ni</a:t>
                  </a:r>
                  <a:endParaRPr lang="en-US" altLang="en-US" sz="1600" b="1">
                    <a:solidFill>
                      <a:srgbClr val="FF33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2298" name="Group 24"/>
              <p:cNvGrpSpPr>
                <a:grpSpLocks/>
              </p:cNvGrpSpPr>
              <p:nvPr/>
            </p:nvGrpSpPr>
            <p:grpSpPr bwMode="auto">
              <a:xfrm>
                <a:off x="1815145" y="1857364"/>
                <a:ext cx="5971565" cy="2354999"/>
                <a:chOff x="1815145" y="1857364"/>
                <a:chExt cx="5971565" cy="2354999"/>
              </a:xfrm>
            </p:grpSpPr>
            <p:sp>
              <p:nvSpPr>
                <p:cNvPr id="1229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15145" y="2572012"/>
                  <a:ext cx="676106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19:00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631575" y="3205177"/>
                  <a:ext cx="646341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19:00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78061" y="3544468"/>
                  <a:ext cx="610905" cy="256471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57639" y="3732814"/>
                  <a:ext cx="608070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0000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8:00</a:t>
                  </a:r>
                  <a:endParaRPr lang="en-US" altLang="en-US" sz="1400">
                    <a:solidFill>
                      <a:srgbClr val="00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586189" y="3330741"/>
                  <a:ext cx="610906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8:00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391280" y="3492372"/>
                  <a:ext cx="609488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759878" y="3207091"/>
                  <a:ext cx="686028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19:00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386305" y="2482514"/>
                  <a:ext cx="686028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19:00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820034" y="2286153"/>
                  <a:ext cx="609488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087925" y="1857364"/>
                  <a:ext cx="698785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12:00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67300" y="3794261"/>
                  <a:ext cx="609488" cy="256471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07740" y="3955891"/>
                  <a:ext cx="686028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21:00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919282" y="3862386"/>
                  <a:ext cx="686028" cy="25647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chemeClr val="tx2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19:00</a:t>
                  </a:r>
                  <a:endParaRPr lang="en-US" altLang="en-US" sz="1400">
                    <a:solidFill>
                      <a:schemeClr val="tx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295" name="TextBox 13"/>
            <p:cNvSpPr txBox="1">
              <a:spLocks noChangeArrowheads="1"/>
            </p:cNvSpPr>
            <p:nvPr/>
          </p:nvSpPr>
          <p:spPr bwMode="auto">
            <a:xfrm rot="-5400000">
              <a:off x="402189" y="2909534"/>
              <a:ext cx="1002007" cy="32739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400">
                  <a:latin typeface="Symbol" panose="05050102010706020507" pitchFamily="18" charset="2"/>
                </a:rPr>
                <a:t>m</a:t>
              </a:r>
              <a:r>
                <a:rPr lang="it-IT" altLang="en-US" sz="2400">
                  <a:latin typeface="Comic Sans MS" panose="030F0702030302020204" pitchFamily="66" charset="0"/>
                </a:rPr>
                <a:t>g/m</a:t>
              </a:r>
              <a:r>
                <a:rPr lang="it-IT" altLang="en-US" sz="2400" baseline="30000">
                  <a:latin typeface="Comic Sans MS" panose="030F0702030302020204" pitchFamily="66" charset="0"/>
                </a:rPr>
                <a:t>3</a:t>
              </a:r>
              <a:endParaRPr lang="en-US" altLang="en-US" sz="2400" baseline="30000">
                <a:latin typeface="Comic Sans MS" panose="030F0702030302020204" pitchFamily="66" charset="0"/>
              </a:endParaRPr>
            </a:p>
          </p:txBody>
        </p:sp>
      </p:grpSp>
      <p:sp>
        <p:nvSpPr>
          <p:cNvPr id="12293" name="Rectangle 31"/>
          <p:cNvSpPr>
            <a:spLocks noChangeArrowheads="1"/>
          </p:cNvSpPr>
          <p:nvPr/>
        </p:nvSpPr>
        <p:spPr bwMode="auto">
          <a:xfrm>
            <a:off x="2771775" y="1125538"/>
            <a:ext cx="395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Genova, via Buozzi luglio 2007</a:t>
            </a:r>
            <a:endParaRPr lang="it-IT" altLang="en-US" sz="2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>
              <a:ea typeface="ＭＳ Ｐゴシック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60350"/>
            <a:ext cx="9039225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ight Arrow 3"/>
          <p:cNvSpPr>
            <a:spLocks noChangeArrowheads="1"/>
          </p:cNvSpPr>
          <p:nvPr/>
        </p:nvSpPr>
        <p:spPr bwMode="auto">
          <a:xfrm>
            <a:off x="57150" y="2235200"/>
            <a:ext cx="842963" cy="503238"/>
          </a:xfrm>
          <a:prstGeom prst="rightArrow">
            <a:avLst>
              <a:gd name="adj1" fmla="val 50000"/>
              <a:gd name="adj2" fmla="val 5008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/>
          </a:p>
        </p:txBody>
      </p:sp>
      <p:sp>
        <p:nvSpPr>
          <p:cNvPr id="13318" name="Right Arrow 5"/>
          <p:cNvSpPr>
            <a:spLocks noChangeArrowheads="1"/>
          </p:cNvSpPr>
          <p:nvPr/>
        </p:nvSpPr>
        <p:spPr bwMode="auto">
          <a:xfrm>
            <a:off x="57150" y="4005263"/>
            <a:ext cx="842963" cy="503237"/>
          </a:xfrm>
          <a:prstGeom prst="rightArrow">
            <a:avLst>
              <a:gd name="adj1" fmla="val 50000"/>
              <a:gd name="adj2" fmla="val 5009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/>
          </a:p>
        </p:txBody>
      </p:sp>
      <p:sp>
        <p:nvSpPr>
          <p:cNvPr id="13319" name="Right Arrow 6"/>
          <p:cNvSpPr>
            <a:spLocks noChangeArrowheads="1"/>
          </p:cNvSpPr>
          <p:nvPr/>
        </p:nvSpPr>
        <p:spPr bwMode="auto">
          <a:xfrm>
            <a:off x="57150" y="5516563"/>
            <a:ext cx="842963" cy="504825"/>
          </a:xfrm>
          <a:prstGeom prst="rightArrow">
            <a:avLst>
              <a:gd name="adj1" fmla="val 50000"/>
              <a:gd name="adj2" fmla="val 4993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1008</Words>
  <Application>Microsoft Office PowerPoint</Application>
  <PresentationFormat>Presentazione su schermo (4:3)</PresentationFormat>
  <Paragraphs>158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ＭＳ 明朝</vt:lpstr>
      <vt:lpstr>ＭＳ 明朝</vt:lpstr>
      <vt:lpstr>MS PGothic</vt:lpstr>
      <vt:lpstr>MS PGothic</vt:lpstr>
      <vt:lpstr>Arial</vt:lpstr>
      <vt:lpstr>Calibri</vt:lpstr>
      <vt:lpstr>Cambria</vt:lpstr>
      <vt:lpstr>Comic Sans MS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Combustione di oli pesanti: il traffico dei traghetti nel porto di Genova</vt:lpstr>
      <vt:lpstr>Presentazione standard di PowerPoint</vt:lpstr>
      <vt:lpstr>Presentazione standard di PowerPoint</vt:lpstr>
      <vt:lpstr>Apporzionamento FF e BB a Propata</vt:lpstr>
      <vt:lpstr>Presentazione standard di PowerPoint</vt:lpstr>
      <vt:lpstr>Presentazione standard di PowerPoint</vt:lpstr>
      <vt:lpstr>La camera genovese  (concorso aperto per il nome…)</vt:lpstr>
      <vt:lpstr>Ad oggi..nell’ex sala truccioli</vt:lpstr>
      <vt:lpstr>Cosa serve</vt:lpstr>
      <vt:lpstr>Depotmass a Genova</vt:lpstr>
      <vt:lpstr>Presentazione standard di PowerPoint</vt:lpstr>
      <vt:lpstr>Presentazione standard di PowerPoint</vt:lpstr>
      <vt:lpstr>Applicazioni – Studio del bioaerosol </vt:lpstr>
      <vt:lpstr>Perché c’è un limite di legge ?</vt:lpstr>
      <vt:lpstr>Presentazione standard di PowerPoint</vt:lpstr>
      <vt:lpstr>Il primo passo è procurarsi un campione da analizzare… è una fase cruciale</vt:lpstr>
      <vt:lpstr>Presentazione standard di PowerPoint</vt:lpstr>
    </vt:vector>
  </TitlesOfParts>
  <Company>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Tecniche di analisi nucleari per l’ambiente ed i beni culturali</dc:title>
  <dc:creator>paolo</dc:creator>
  <cp:lastModifiedBy>Paolo</cp:lastModifiedBy>
  <cp:revision>139</cp:revision>
  <dcterms:created xsi:type="dcterms:W3CDTF">2003-05-21T14:48:10Z</dcterms:created>
  <dcterms:modified xsi:type="dcterms:W3CDTF">2015-07-03T14:10:25Z</dcterms:modified>
</cp:coreProperties>
</file>