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0" r:id="rId4"/>
    <p:sldId id="261" r:id="rId5"/>
    <p:sldId id="267" r:id="rId6"/>
    <p:sldId id="264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9" d="100"/>
          <a:sy n="79" d="100"/>
        </p:scale>
        <p:origin x="-123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2E3-5CD1-4E11-BA20-D37B5B13DE82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0E87-1C90-45D3-8111-0C882B39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2E3-5CD1-4E11-BA20-D37B5B13DE82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0E87-1C90-45D3-8111-0C882B39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2E3-5CD1-4E11-BA20-D37B5B13DE82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0E87-1C90-45D3-8111-0C882B39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2E3-5CD1-4E11-BA20-D37B5B13DE82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0E87-1C90-45D3-8111-0C882B39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2E3-5CD1-4E11-BA20-D37B5B13DE82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0E87-1C90-45D3-8111-0C882B39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2E3-5CD1-4E11-BA20-D37B5B13DE82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0E87-1C90-45D3-8111-0C882B39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2E3-5CD1-4E11-BA20-D37B5B13DE82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0E87-1C90-45D3-8111-0C882B39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2E3-5CD1-4E11-BA20-D37B5B13DE82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0E87-1C90-45D3-8111-0C882B39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2E3-5CD1-4E11-BA20-D37B5B13DE82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0E87-1C90-45D3-8111-0C882B39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2E3-5CD1-4E11-BA20-D37B5B13DE82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0E87-1C90-45D3-8111-0C882B39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2E3-5CD1-4E11-BA20-D37B5B13DE82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0E87-1C90-45D3-8111-0C882B39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2E2E3-5CD1-4E11-BA20-D37B5B13DE82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F0E87-1C90-45D3-8111-0C882B39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tif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71600" y="152400"/>
            <a:ext cx="69342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Mu2e 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–</a:t>
            </a:r>
            <a:r>
              <a:rPr lang="en-US" sz="2000" b="1" dirty="0" err="1" smtClean="0">
                <a:latin typeface="+mj-lt"/>
                <a:ea typeface="+mj-ea"/>
                <a:cs typeface="+mj-cs"/>
              </a:rPr>
              <a:t>Esperimento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 di </a:t>
            </a:r>
            <a:r>
              <a:rPr lang="en-US" sz="2000" b="1" dirty="0" err="1" smtClean="0">
                <a:latin typeface="+mj-lt"/>
                <a:ea typeface="+mj-ea"/>
                <a:cs typeface="+mj-cs"/>
              </a:rPr>
              <a:t>Fermilab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 (P-Mu2e </a:t>
            </a:r>
            <a:r>
              <a:rPr lang="en-US" sz="2000" b="1" dirty="0" err="1" smtClean="0">
                <a:latin typeface="+mj-lt"/>
                <a:ea typeface="+mj-ea"/>
                <a:cs typeface="+mj-cs"/>
              </a:rPr>
              <a:t>sigla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 INFN)</a:t>
            </a:r>
            <a:endParaRPr lang="en-US" sz="20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Conversione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diretta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muone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elettrone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P.abbricatore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- 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P</a:t>
            </a:r>
            <a:r>
              <a:rPr lang="en-US" baseline="0" dirty="0" err="1" smtClean="0">
                <a:latin typeface="+mj-lt"/>
                <a:ea typeface="+mj-ea"/>
                <a:cs typeface="+mj-cs"/>
              </a:rPr>
              <a:t>resentazione</a:t>
            </a:r>
            <a:r>
              <a:rPr lang="en-US" baseline="0" dirty="0" smtClean="0">
                <a:latin typeface="+mj-lt"/>
                <a:ea typeface="+mj-ea"/>
                <a:cs typeface="+mj-cs"/>
              </a:rPr>
              <a:t> in </a:t>
            </a:r>
            <a:r>
              <a:rPr lang="en-US" baseline="0" dirty="0" err="1" smtClean="0">
                <a:latin typeface="+mj-lt"/>
                <a:ea typeface="+mj-ea"/>
                <a:cs typeface="+mj-cs"/>
              </a:rPr>
              <a:t>Sezione</a:t>
            </a:r>
            <a:r>
              <a:rPr lang="en-US" baseline="0" dirty="0" smtClean="0">
                <a:latin typeface="+mj-lt"/>
                <a:ea typeface="+mj-ea"/>
                <a:cs typeface="+mj-cs"/>
              </a:rPr>
              <a:t> INFN    </a:t>
            </a:r>
            <a:r>
              <a:rPr lang="en-US" baseline="0" dirty="0" err="1" smtClean="0">
                <a:latin typeface="+mj-lt"/>
                <a:ea typeface="+mj-ea"/>
                <a:cs typeface="+mj-cs"/>
              </a:rPr>
              <a:t>Genova</a:t>
            </a:r>
            <a:r>
              <a:rPr lang="en-US" baseline="0" dirty="0" smtClean="0">
                <a:latin typeface="+mj-lt"/>
                <a:ea typeface="+mj-ea"/>
                <a:cs typeface="+mj-cs"/>
              </a:rPr>
              <a:t> 7 </a:t>
            </a:r>
            <a:r>
              <a:rPr lang="en-US" baseline="0" dirty="0" err="1" smtClean="0">
                <a:latin typeface="+mj-lt"/>
                <a:ea typeface="+mj-ea"/>
                <a:cs typeface="+mj-cs"/>
              </a:rPr>
              <a:t>Luglio</a:t>
            </a:r>
            <a:r>
              <a:rPr lang="en-US" baseline="0" dirty="0" smtClean="0">
                <a:latin typeface="+mj-lt"/>
                <a:ea typeface="+mj-ea"/>
                <a:cs typeface="+mj-cs"/>
              </a:rPr>
              <a:t> 2015)</a:t>
            </a:r>
            <a:r>
              <a:rPr lang="en-US" sz="2000" baseline="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371600"/>
            <a:ext cx="1158384" cy="609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057400"/>
            <a:ext cx="1143000" cy="77740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2895600"/>
            <a:ext cx="1143000" cy="7612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CollabPhoto-13-0398-06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371600"/>
            <a:ext cx="3777965" cy="228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0" y="1371600"/>
            <a:ext cx="381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/>
              <a:t>Collaborazione</a:t>
            </a:r>
            <a:r>
              <a:rPr lang="en-US" sz="2300" dirty="0" smtClean="0"/>
              <a:t> </a:t>
            </a:r>
            <a:r>
              <a:rPr lang="en-US" sz="2300" dirty="0" err="1" smtClean="0"/>
              <a:t>internazionale</a:t>
            </a:r>
            <a:r>
              <a:rPr lang="en-US" sz="2300" dirty="0" smtClean="0"/>
              <a:t>:</a:t>
            </a:r>
          </a:p>
          <a:p>
            <a:r>
              <a:rPr lang="en-US" sz="2300" dirty="0" smtClean="0"/>
              <a:t>3 </a:t>
            </a:r>
            <a:r>
              <a:rPr lang="en-US" sz="2300" dirty="0" err="1" smtClean="0"/>
              <a:t>paesi</a:t>
            </a:r>
            <a:r>
              <a:rPr lang="en-US" sz="2300" dirty="0" smtClean="0"/>
              <a:t> , 26 </a:t>
            </a:r>
            <a:r>
              <a:rPr lang="en-US" sz="2300" dirty="0" err="1" smtClean="0"/>
              <a:t>istituzioni</a:t>
            </a:r>
            <a:r>
              <a:rPr lang="en-US" sz="2300" dirty="0" smtClean="0"/>
              <a:t> e circa 160 </a:t>
            </a:r>
            <a:r>
              <a:rPr lang="en-US" sz="2300" dirty="0" err="1" smtClean="0"/>
              <a:t>collaboratori</a:t>
            </a:r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INFN:  </a:t>
            </a:r>
            <a:endParaRPr lang="en-US" sz="2300" dirty="0" smtClean="0"/>
          </a:p>
          <a:p>
            <a:r>
              <a:rPr lang="en-US" sz="2300" dirty="0" smtClean="0"/>
              <a:t>LNF </a:t>
            </a:r>
            <a:r>
              <a:rPr lang="en-US" sz="2300" dirty="0" smtClean="0"/>
              <a:t>(</a:t>
            </a:r>
            <a:r>
              <a:rPr lang="en-US" sz="2300" dirty="0" err="1" smtClean="0"/>
              <a:t>S.Miscetti</a:t>
            </a:r>
            <a:r>
              <a:rPr lang="en-US" sz="2300" dirty="0" smtClean="0"/>
              <a:t> r.n.) , Ge, Pi, Le</a:t>
            </a:r>
            <a:endParaRPr lang="en-US" sz="2300" dirty="0"/>
          </a:p>
        </p:txBody>
      </p:sp>
      <p:pic>
        <p:nvPicPr>
          <p:cNvPr id="16" name="Picture 15" descr="mu2e-pic-v3.png"/>
          <p:cNvPicPr>
            <a:picLocks noChangeAspect="1"/>
          </p:cNvPicPr>
          <p:nvPr/>
        </p:nvPicPr>
        <p:blipFill>
          <a:blip r:embed="rId6" cstate="print"/>
          <a:srcRect t="16047" b="18749"/>
          <a:stretch>
            <a:fillRect/>
          </a:stretch>
        </p:blipFill>
        <p:spPr>
          <a:xfrm>
            <a:off x="596900" y="3849225"/>
            <a:ext cx="8547100" cy="2786537"/>
          </a:xfrm>
          <a:prstGeom prst="rect">
            <a:avLst/>
          </a:prstGeom>
        </p:spPr>
      </p:pic>
      <p:grpSp>
        <p:nvGrpSpPr>
          <p:cNvPr id="17" name="Group 6"/>
          <p:cNvGrpSpPr/>
          <p:nvPr/>
        </p:nvGrpSpPr>
        <p:grpSpPr>
          <a:xfrm>
            <a:off x="510907" y="4038600"/>
            <a:ext cx="8625079" cy="2520023"/>
            <a:chOff x="278938" y="3147442"/>
            <a:chExt cx="8625079" cy="2520023"/>
          </a:xfrm>
        </p:grpSpPr>
        <p:sp>
          <p:nvSpPr>
            <p:cNvPr id="18" name="TextBox 17"/>
            <p:cNvSpPr txBox="1"/>
            <p:nvPr/>
          </p:nvSpPr>
          <p:spPr>
            <a:xfrm>
              <a:off x="278938" y="3147442"/>
              <a:ext cx="2079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Production Solenoid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1116" y="3384490"/>
              <a:ext cx="2057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Detector Solenoid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58216" y="3689288"/>
              <a:ext cx="2142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Transport Solenoid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5550" y="5067300"/>
              <a:ext cx="2031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Production Target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27650" y="5267355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Tracker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86041" y="5105459"/>
              <a:ext cx="14179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Calorimeter</a:t>
              </a:r>
              <a:endParaRPr lang="en-US" sz="20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092200" y="4483100"/>
              <a:ext cx="804899" cy="64135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969742" y="4844309"/>
              <a:ext cx="622300" cy="395183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3" idx="0"/>
            </p:cNvCxnSpPr>
            <p:nvPr/>
          </p:nvCxnSpPr>
          <p:spPr>
            <a:xfrm rot="16200000" flipH="1">
              <a:off x="7669389" y="4579819"/>
              <a:ext cx="584200" cy="467079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flipV="1">
            <a:off x="2299155" y="4367752"/>
            <a:ext cx="1570464" cy="567155"/>
          </a:xfrm>
          <a:prstGeom prst="line">
            <a:avLst/>
          </a:prstGeom>
          <a:ln>
            <a:solidFill>
              <a:srgbClr val="FF0000"/>
            </a:solidFill>
            <a:head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86538" y="3964690"/>
            <a:ext cx="1543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Proton Beam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215900" y="4077825"/>
            <a:ext cx="8614837" cy="1308620"/>
            <a:chOff x="-16069" y="3186667"/>
            <a:chExt cx="8614837" cy="1308620"/>
          </a:xfrm>
        </p:grpSpPr>
        <p:grpSp>
          <p:nvGrpSpPr>
            <p:cNvPr id="30" name="Group 77"/>
            <p:cNvGrpSpPr/>
            <p:nvPr/>
          </p:nvGrpSpPr>
          <p:grpSpPr>
            <a:xfrm>
              <a:off x="-16069" y="3753822"/>
              <a:ext cx="543739" cy="393192"/>
              <a:chOff x="999063" y="1778000"/>
              <a:chExt cx="543739" cy="393192"/>
            </a:xfrm>
          </p:grpSpPr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1092200" y="1778000"/>
                <a:ext cx="393192" cy="393192"/>
              </a:xfrm>
              <a:prstGeom prst="ellipse">
                <a:avLst/>
              </a:prstGeom>
              <a:ln w="12700">
                <a:solidFill>
                  <a:schemeClr val="tx2">
                    <a:lumMod val="75000"/>
                  </a:schemeClr>
                </a:solidFill>
              </a:ln>
              <a:effectLst>
                <a:outerShdw blurRad="40000" dist="73787" dir="33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99063" y="1813467"/>
                <a:ext cx="54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/>
                  <a:t>4.6 T</a:t>
                </a:r>
                <a:endParaRPr lang="en-US" sz="1400" dirty="0"/>
              </a:p>
            </p:txBody>
          </p:sp>
        </p:grpSp>
        <p:grpSp>
          <p:nvGrpSpPr>
            <p:cNvPr id="31" name="Group 78"/>
            <p:cNvGrpSpPr/>
            <p:nvPr/>
          </p:nvGrpSpPr>
          <p:grpSpPr>
            <a:xfrm>
              <a:off x="1695550" y="3473642"/>
              <a:ext cx="543739" cy="393192"/>
              <a:chOff x="2309480" y="1974596"/>
              <a:chExt cx="543739" cy="393192"/>
            </a:xfrm>
          </p:grpSpPr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2377216" y="1974596"/>
                <a:ext cx="393192" cy="393192"/>
              </a:xfrm>
              <a:prstGeom prst="ellipse">
                <a:avLst/>
              </a:prstGeom>
              <a:ln w="12700">
                <a:solidFill>
                  <a:schemeClr val="tx2">
                    <a:lumMod val="75000"/>
                  </a:schemeClr>
                </a:solidFill>
              </a:ln>
              <a:effectLst>
                <a:outerShdw blurRad="40000" dist="73787" dir="33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309480" y="2018530"/>
                <a:ext cx="54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/>
                  <a:t>2.5 T</a:t>
                </a:r>
                <a:endParaRPr lang="en-US" sz="1400" dirty="0"/>
              </a:p>
            </p:txBody>
          </p:sp>
        </p:grpSp>
        <p:grpSp>
          <p:nvGrpSpPr>
            <p:cNvPr id="32" name="Group 79"/>
            <p:cNvGrpSpPr/>
            <p:nvPr/>
          </p:nvGrpSpPr>
          <p:grpSpPr>
            <a:xfrm>
              <a:off x="4519549" y="4102095"/>
              <a:ext cx="403739" cy="393192"/>
              <a:chOff x="3647263" y="2434257"/>
              <a:chExt cx="403739" cy="393192"/>
            </a:xfrm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3655730" y="2434257"/>
                <a:ext cx="393192" cy="393192"/>
              </a:xfrm>
              <a:prstGeom prst="ellipse">
                <a:avLst/>
              </a:prstGeom>
              <a:ln w="12700">
                <a:solidFill>
                  <a:schemeClr val="tx2">
                    <a:lumMod val="75000"/>
                  </a:schemeClr>
                </a:solidFill>
              </a:ln>
              <a:effectLst>
                <a:outerShdw blurRad="40000" dist="73787" dir="33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647263" y="2471841"/>
                <a:ext cx="40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/>
                  <a:t>2 T</a:t>
                </a:r>
                <a:endParaRPr lang="en-US" sz="1400" dirty="0"/>
              </a:p>
            </p:txBody>
          </p:sp>
        </p:grpSp>
        <p:grpSp>
          <p:nvGrpSpPr>
            <p:cNvPr id="33" name="Group 80"/>
            <p:cNvGrpSpPr/>
            <p:nvPr/>
          </p:nvGrpSpPr>
          <p:grpSpPr>
            <a:xfrm>
              <a:off x="8195029" y="3186667"/>
              <a:ext cx="403739" cy="393192"/>
              <a:chOff x="8195029" y="3186667"/>
              <a:chExt cx="403739" cy="393192"/>
            </a:xfrm>
          </p:grpSpPr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8203496" y="3186667"/>
                <a:ext cx="393192" cy="393192"/>
              </a:xfrm>
              <a:prstGeom prst="ellipse">
                <a:avLst/>
              </a:prstGeom>
              <a:ln w="12700">
                <a:solidFill>
                  <a:schemeClr val="tx2">
                    <a:lumMod val="75000"/>
                  </a:schemeClr>
                </a:solidFill>
              </a:ln>
              <a:effectLst>
                <a:outerShdw blurRad="40000" dist="73787" dir="33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195029" y="3230601"/>
                <a:ext cx="40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/>
                  <a:t>1 T</a:t>
                </a:r>
                <a:endParaRPr lang="en-US" sz="1400" dirty="0"/>
              </a:p>
            </p:txBody>
          </p:sp>
        </p:grp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997929" y="3753822"/>
              <a:ext cx="393192" cy="393192"/>
            </a:xfrm>
            <a:prstGeom prst="ellipse">
              <a:avLst/>
            </a:prstGeom>
            <a:ln w="12700">
              <a:solidFill>
                <a:schemeClr val="tx2">
                  <a:lumMod val="75000"/>
                </a:schemeClr>
              </a:solidFill>
            </a:ln>
            <a:effectLst>
              <a:outerShdw blurRad="40000" dist="73787" dir="33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97929" y="3795722"/>
              <a:ext cx="40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1 T</a:t>
              </a:r>
              <a:endParaRPr lang="en-US" sz="1400" dirty="0"/>
            </a:p>
          </p:txBody>
        </p:sp>
      </p:grpSp>
      <p:grpSp>
        <p:nvGrpSpPr>
          <p:cNvPr id="44" name="Group 11"/>
          <p:cNvGrpSpPr>
            <a:grpSpLocks noChangeAspect="1"/>
          </p:cNvGrpSpPr>
          <p:nvPr/>
        </p:nvGrpSpPr>
        <p:grpSpPr>
          <a:xfrm>
            <a:off x="7127716" y="5694019"/>
            <a:ext cx="233864" cy="767062"/>
            <a:chOff x="6753492" y="3554374"/>
            <a:chExt cx="752208" cy="2467414"/>
          </a:xfrm>
        </p:grpSpPr>
        <p:sp>
          <p:nvSpPr>
            <p:cNvPr id="45" name="Freeform 44"/>
            <p:cNvSpPr/>
            <p:nvPr/>
          </p:nvSpPr>
          <p:spPr>
            <a:xfrm>
              <a:off x="7100887" y="5263757"/>
              <a:ext cx="46567" cy="561975"/>
            </a:xfrm>
            <a:custGeom>
              <a:avLst/>
              <a:gdLst>
                <a:gd name="connsiteX0" fmla="*/ 46567 w 46567"/>
                <a:gd name="connsiteY0" fmla="*/ 561975 h 561975"/>
                <a:gd name="connsiteX1" fmla="*/ 37042 w 46567"/>
                <a:gd name="connsiteY1" fmla="*/ 482600 h 561975"/>
                <a:gd name="connsiteX2" fmla="*/ 24342 w 46567"/>
                <a:gd name="connsiteY2" fmla="*/ 371475 h 561975"/>
                <a:gd name="connsiteX3" fmla="*/ 14817 w 46567"/>
                <a:gd name="connsiteY3" fmla="*/ 257175 h 561975"/>
                <a:gd name="connsiteX4" fmla="*/ 5292 w 46567"/>
                <a:gd name="connsiteY4" fmla="*/ 165100 h 561975"/>
                <a:gd name="connsiteX5" fmla="*/ 46567 w 46567"/>
                <a:gd name="connsiteY5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67" h="561975">
                  <a:moveTo>
                    <a:pt x="46567" y="561975"/>
                  </a:moveTo>
                  <a:cubicBezTo>
                    <a:pt x="43656" y="538162"/>
                    <a:pt x="40746" y="514350"/>
                    <a:pt x="37042" y="482600"/>
                  </a:cubicBezTo>
                  <a:cubicBezTo>
                    <a:pt x="33338" y="450850"/>
                    <a:pt x="28046" y="409046"/>
                    <a:pt x="24342" y="371475"/>
                  </a:cubicBezTo>
                  <a:cubicBezTo>
                    <a:pt x="20638" y="333904"/>
                    <a:pt x="17992" y="291571"/>
                    <a:pt x="14817" y="257175"/>
                  </a:cubicBezTo>
                  <a:cubicBezTo>
                    <a:pt x="11642" y="222779"/>
                    <a:pt x="0" y="207962"/>
                    <a:pt x="5292" y="165100"/>
                  </a:cubicBezTo>
                  <a:cubicBezTo>
                    <a:pt x="10584" y="122238"/>
                    <a:pt x="46567" y="0"/>
                    <a:pt x="46567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  <a:effectLst>
              <a:outerShdw blurRad="40000" dist="20000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83431" y="3884666"/>
              <a:ext cx="120912" cy="115353"/>
            </a:xfrm>
            <a:prstGeom prst="rect">
              <a:avLst/>
            </a:prstGeom>
            <a:solidFill>
              <a:schemeClr val="tx1">
                <a:alpha val="6000"/>
              </a:schemeClr>
            </a:solidFill>
            <a:ln w="19050">
              <a:noFill/>
            </a:ln>
            <a:effectLst>
              <a:outerShdw blurRad="53975" dist="2540000" dir="2700000" algn="tl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082635" y="3554374"/>
              <a:ext cx="325261" cy="204610"/>
            </a:xfrm>
            <a:custGeom>
              <a:avLst/>
              <a:gdLst>
                <a:gd name="connsiteX0" fmla="*/ 0 w 325261"/>
                <a:gd name="connsiteY0" fmla="*/ 90310 h 204610"/>
                <a:gd name="connsiteX1" fmla="*/ 33866 w 325261"/>
                <a:gd name="connsiteY1" fmla="*/ 43744 h 204610"/>
                <a:gd name="connsiteX2" fmla="*/ 105833 w 325261"/>
                <a:gd name="connsiteY2" fmla="*/ 5644 h 204610"/>
                <a:gd name="connsiteX3" fmla="*/ 198966 w 325261"/>
                <a:gd name="connsiteY3" fmla="*/ 9877 h 204610"/>
                <a:gd name="connsiteX4" fmla="*/ 292100 w 325261"/>
                <a:gd name="connsiteY4" fmla="*/ 60677 h 204610"/>
                <a:gd name="connsiteX5" fmla="*/ 321733 w 325261"/>
                <a:gd name="connsiteY5" fmla="*/ 94544 h 204610"/>
                <a:gd name="connsiteX6" fmla="*/ 313266 w 325261"/>
                <a:gd name="connsiteY6" fmla="*/ 204610 h 20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261" h="204610">
                  <a:moveTo>
                    <a:pt x="0" y="90310"/>
                  </a:moveTo>
                  <a:cubicBezTo>
                    <a:pt x="8113" y="74082"/>
                    <a:pt x="16227" y="57855"/>
                    <a:pt x="33866" y="43744"/>
                  </a:cubicBezTo>
                  <a:cubicBezTo>
                    <a:pt x="51505" y="29633"/>
                    <a:pt x="78316" y="11288"/>
                    <a:pt x="105833" y="5644"/>
                  </a:cubicBezTo>
                  <a:cubicBezTo>
                    <a:pt x="133350" y="0"/>
                    <a:pt x="167921" y="705"/>
                    <a:pt x="198966" y="9877"/>
                  </a:cubicBezTo>
                  <a:cubicBezTo>
                    <a:pt x="230011" y="19049"/>
                    <a:pt x="271639" y="46566"/>
                    <a:pt x="292100" y="60677"/>
                  </a:cubicBezTo>
                  <a:cubicBezTo>
                    <a:pt x="312561" y="74788"/>
                    <a:pt x="318205" y="70555"/>
                    <a:pt x="321733" y="94544"/>
                  </a:cubicBezTo>
                  <a:cubicBezTo>
                    <a:pt x="325261" y="118533"/>
                    <a:pt x="313266" y="204610"/>
                    <a:pt x="313266" y="20461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8" name="Straight Connector 15"/>
            <p:cNvCxnSpPr>
              <a:stCxn id="47" idx="0"/>
              <a:endCxn id="47" idx="6"/>
            </p:cNvCxnSpPr>
            <p:nvPr/>
          </p:nvCxnSpPr>
          <p:spPr>
            <a:xfrm>
              <a:off x="7082635" y="3644684"/>
              <a:ext cx="313266" cy="114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6"/>
            <p:cNvCxnSpPr>
              <a:endCxn id="47" idx="0"/>
            </p:cNvCxnSpPr>
            <p:nvPr/>
          </p:nvCxnSpPr>
          <p:spPr>
            <a:xfrm>
              <a:off x="6937906" y="3606407"/>
              <a:ext cx="144729" cy="3827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254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7"/>
            <p:cNvCxnSpPr/>
            <p:nvPr/>
          </p:nvCxnSpPr>
          <p:spPr>
            <a:xfrm rot="5400000">
              <a:off x="7026279" y="3702628"/>
              <a:ext cx="11271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8"/>
            <p:cNvCxnSpPr/>
            <p:nvPr/>
          </p:nvCxnSpPr>
          <p:spPr>
            <a:xfrm rot="5400000">
              <a:off x="6973365" y="3824603"/>
              <a:ext cx="118536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7030515" y="3879636"/>
              <a:ext cx="54239" cy="51590"/>
            </a:xfrm>
            <a:prstGeom prst="line">
              <a:avLst/>
            </a:prstGeom>
            <a:ln w="19050">
              <a:solidFill>
                <a:schemeClr val="tx1">
                  <a:alpha val="32000"/>
                </a:schemeClr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6982358" y="4032034"/>
              <a:ext cx="19896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2118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 flipV="1">
              <a:off x="7030254" y="3758984"/>
              <a:ext cx="53177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25400" algn="tl" rotWithShape="0">
                <a:srgbClr val="000000"/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6980021" y="3793923"/>
              <a:ext cx="56582" cy="42681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 w="19050">
              <a:solidFill>
                <a:schemeClr val="tx1"/>
              </a:solidFill>
            </a:ln>
            <a:effectLst>
              <a:outerShdw blurRad="95250" dist="38100" dir="2700000" algn="tl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10800000">
              <a:off x="6951401" y="4000019"/>
              <a:ext cx="7885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6966312" y="4065549"/>
              <a:ext cx="181061" cy="531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7083432" y="4001608"/>
              <a:ext cx="247911" cy="1810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7128841" y="3750171"/>
              <a:ext cx="87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7135030" y="3864030"/>
              <a:ext cx="13862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203549" y="3933344"/>
              <a:ext cx="127794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7310177" y="3822220"/>
              <a:ext cx="11218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7357978" y="3888189"/>
              <a:ext cx="59003" cy="4083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6782288" y="4156431"/>
              <a:ext cx="31282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V="1">
              <a:off x="6809716" y="4004122"/>
              <a:ext cx="132293" cy="124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6692330" y="4061182"/>
              <a:ext cx="182650" cy="603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6740396" y="4195765"/>
              <a:ext cx="169866" cy="14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6874672" y="4335334"/>
              <a:ext cx="84931" cy="4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6927723" y="4337314"/>
              <a:ext cx="126206" cy="7885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0000" dir="103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6884068" y="4493683"/>
              <a:ext cx="200025" cy="9234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0000" dir="103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6579000" y="4957237"/>
              <a:ext cx="676275" cy="4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896368" y="5316144"/>
              <a:ext cx="8365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939495" y="5265344"/>
              <a:ext cx="232304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173387" y="5243119"/>
              <a:ext cx="28178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7293640" y="5081591"/>
              <a:ext cx="234950" cy="88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 flipH="1" flipV="1">
              <a:off x="7143622" y="4785522"/>
              <a:ext cx="444499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V="1">
              <a:off x="7257922" y="4456116"/>
              <a:ext cx="123825" cy="91281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19939" dir="1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7224584" y="4298955"/>
              <a:ext cx="190501" cy="91280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19939" dir="1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7240812" y="4124682"/>
              <a:ext cx="24932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7364680" y="4001608"/>
              <a:ext cx="9048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7334520" y="4471594"/>
              <a:ext cx="200024" cy="1365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7349335" y="4267072"/>
              <a:ext cx="64294" cy="28838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7332005" y="4375948"/>
              <a:ext cx="126998" cy="793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7328571" y="4444210"/>
              <a:ext cx="70900" cy="65356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7242842" y="3968666"/>
              <a:ext cx="627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>
              <a:off x="7203550" y="4001609"/>
              <a:ext cx="6985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7164613" y="4042134"/>
              <a:ext cx="7787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6575163" y="5644755"/>
              <a:ext cx="752475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6922849" y="5963823"/>
              <a:ext cx="85725" cy="286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980021" y="5935270"/>
              <a:ext cx="5023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7004853" y="5903520"/>
              <a:ext cx="6350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7040963" y="5845179"/>
              <a:ext cx="54769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V="1">
              <a:off x="6983422" y="5766201"/>
              <a:ext cx="99219" cy="5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6999557" y="5482038"/>
              <a:ext cx="47466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7224584" y="5768979"/>
              <a:ext cx="9763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7177754" y="5876929"/>
              <a:ext cx="11668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7087661" y="5878120"/>
              <a:ext cx="117476" cy="1588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7161084" y="5979323"/>
              <a:ext cx="8334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reeform 98"/>
            <p:cNvSpPr/>
            <p:nvPr/>
          </p:nvSpPr>
          <p:spPr>
            <a:xfrm>
              <a:off x="7452254" y="4003282"/>
              <a:ext cx="53446" cy="438150"/>
            </a:xfrm>
            <a:custGeom>
              <a:avLst/>
              <a:gdLst>
                <a:gd name="connsiteX0" fmla="*/ 0 w 53446"/>
                <a:gd name="connsiteY0" fmla="*/ 0 h 438150"/>
                <a:gd name="connsiteX1" fmla="*/ 12700 w 53446"/>
                <a:gd name="connsiteY1" fmla="*/ 107950 h 438150"/>
                <a:gd name="connsiteX2" fmla="*/ 47625 w 53446"/>
                <a:gd name="connsiteY2" fmla="*/ 269875 h 438150"/>
                <a:gd name="connsiteX3" fmla="*/ 47625 w 53446"/>
                <a:gd name="connsiteY3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6" h="438150">
                  <a:moveTo>
                    <a:pt x="0" y="0"/>
                  </a:moveTo>
                  <a:cubicBezTo>
                    <a:pt x="2381" y="31485"/>
                    <a:pt x="4762" y="62971"/>
                    <a:pt x="12700" y="107950"/>
                  </a:cubicBezTo>
                  <a:cubicBezTo>
                    <a:pt x="20638" y="152929"/>
                    <a:pt x="41804" y="214842"/>
                    <a:pt x="47625" y="269875"/>
                  </a:cubicBezTo>
                  <a:cubicBezTo>
                    <a:pt x="53446" y="324908"/>
                    <a:pt x="47625" y="438150"/>
                    <a:pt x="47625" y="43815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16200000" flipH="1">
              <a:off x="7130127" y="5949160"/>
              <a:ext cx="85724" cy="5794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7205138" y="5938445"/>
              <a:ext cx="3095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7236094" y="5819382"/>
              <a:ext cx="36512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237682" y="5709844"/>
              <a:ext cx="34924" cy="1111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reeform 103"/>
            <p:cNvSpPr/>
            <p:nvPr/>
          </p:nvSpPr>
          <p:spPr>
            <a:xfrm>
              <a:off x="7017546" y="5269313"/>
              <a:ext cx="100013" cy="454025"/>
            </a:xfrm>
            <a:custGeom>
              <a:avLst/>
              <a:gdLst>
                <a:gd name="connsiteX0" fmla="*/ 0 w 100013"/>
                <a:gd name="connsiteY0" fmla="*/ 454025 h 454025"/>
                <a:gd name="connsiteX1" fmla="*/ 47625 w 100013"/>
                <a:gd name="connsiteY1" fmla="*/ 327025 h 454025"/>
                <a:gd name="connsiteX2" fmla="*/ 95250 w 100013"/>
                <a:gd name="connsiteY2" fmla="*/ 209550 h 454025"/>
                <a:gd name="connsiteX3" fmla="*/ 76200 w 100013"/>
                <a:gd name="connsiteY3" fmla="*/ 85725 h 454025"/>
                <a:gd name="connsiteX4" fmla="*/ 73025 w 100013"/>
                <a:gd name="connsiteY4" fmla="*/ 0 h 45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3" h="454025">
                  <a:moveTo>
                    <a:pt x="0" y="454025"/>
                  </a:moveTo>
                  <a:cubicBezTo>
                    <a:pt x="15875" y="410898"/>
                    <a:pt x="31750" y="367771"/>
                    <a:pt x="47625" y="327025"/>
                  </a:cubicBezTo>
                  <a:cubicBezTo>
                    <a:pt x="63500" y="286279"/>
                    <a:pt x="90488" y="249767"/>
                    <a:pt x="95250" y="209550"/>
                  </a:cubicBezTo>
                  <a:cubicBezTo>
                    <a:pt x="100013" y="169333"/>
                    <a:pt x="79904" y="120650"/>
                    <a:pt x="76200" y="85725"/>
                  </a:cubicBezTo>
                  <a:cubicBezTo>
                    <a:pt x="72496" y="50800"/>
                    <a:pt x="73025" y="0"/>
                    <a:pt x="73025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  <a:effectLst>
              <a:outerShdw blurRad="40000" dist="32639" dir="100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5" name="Straight Connector 104"/>
            <p:cNvCxnSpPr/>
            <p:nvPr/>
          </p:nvCxnSpPr>
          <p:spPr>
            <a:xfrm rot="5400000">
              <a:off x="6871358" y="4420406"/>
              <a:ext cx="88122" cy="1590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40000" dist="32639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914624" y="4455982"/>
              <a:ext cx="84447" cy="50537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40000" dist="32639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 flipH="1">
              <a:off x="7396341" y="3944106"/>
              <a:ext cx="67468" cy="4435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7300388" y="3969063"/>
              <a:ext cx="6191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7331343" y="4003282"/>
              <a:ext cx="35720" cy="7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Oval 109"/>
          <p:cNvSpPr/>
          <p:nvPr/>
        </p:nvSpPr>
        <p:spPr>
          <a:xfrm flipH="1">
            <a:off x="1323143" y="528111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 flipH="1">
            <a:off x="6100883" y="5479869"/>
            <a:ext cx="45719" cy="45719"/>
          </a:xfrm>
          <a:prstGeom prst="ellipse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2" name="Group 102"/>
          <p:cNvGrpSpPr>
            <a:grpSpLocks noChangeAspect="1"/>
          </p:cNvGrpSpPr>
          <p:nvPr/>
        </p:nvGrpSpPr>
        <p:grpSpPr>
          <a:xfrm>
            <a:off x="290155" y="5103516"/>
            <a:ext cx="1389822" cy="729043"/>
            <a:chOff x="2282825" y="3660775"/>
            <a:chExt cx="1616075" cy="847724"/>
          </a:xfrm>
        </p:grpSpPr>
        <p:cxnSp>
          <p:nvCxnSpPr>
            <p:cNvPr id="113" name="Straight Connector 112"/>
            <p:cNvCxnSpPr/>
            <p:nvPr/>
          </p:nvCxnSpPr>
          <p:spPr>
            <a:xfrm rot="10800000" flipV="1">
              <a:off x="2406650" y="3898899"/>
              <a:ext cx="1022350" cy="409575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0800000" flipV="1">
              <a:off x="2406650" y="3887786"/>
              <a:ext cx="1022351" cy="357188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0800000" flipV="1">
              <a:off x="2406652" y="3898899"/>
              <a:ext cx="1022349" cy="488950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0800000" flipV="1">
              <a:off x="2282825" y="3908422"/>
              <a:ext cx="1146176" cy="400051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0800000" flipV="1">
              <a:off x="2657475" y="3908424"/>
              <a:ext cx="771526" cy="457200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3429001" y="3743325"/>
              <a:ext cx="346075" cy="155574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 flipV="1">
              <a:off x="2505075" y="3887786"/>
              <a:ext cx="923927" cy="47626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0800000" flipV="1">
              <a:off x="2406650" y="3908423"/>
              <a:ext cx="1022351" cy="142875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0800000" flipV="1">
              <a:off x="3429000" y="3908422"/>
              <a:ext cx="469900" cy="2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0800000" flipV="1">
              <a:off x="2406649" y="3887786"/>
              <a:ext cx="1004891" cy="265113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0800000" flipV="1">
              <a:off x="2738438" y="3908425"/>
              <a:ext cx="690565" cy="600074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 flipV="1">
              <a:off x="2657476" y="3898899"/>
              <a:ext cx="754065" cy="609599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0800000" flipV="1">
              <a:off x="2545555" y="3887785"/>
              <a:ext cx="883448" cy="500063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V="1">
              <a:off x="2846389" y="3887785"/>
              <a:ext cx="582614" cy="565152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3121820" y="3990177"/>
              <a:ext cx="398461" cy="215905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3229773" y="4098129"/>
              <a:ext cx="398461" cy="1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3130551" y="4035420"/>
              <a:ext cx="425449" cy="171458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3224211" y="3694109"/>
              <a:ext cx="238124" cy="171455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Oval 130"/>
          <p:cNvSpPr/>
          <p:nvPr/>
        </p:nvSpPr>
        <p:spPr>
          <a:xfrm>
            <a:off x="3873500" y="5297025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flipH="1">
            <a:off x="1587500" y="5906625"/>
            <a:ext cx="2438400" cy="76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Picture 1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4954" cy="99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-0.00047 C 0.00921 -0.00394 0.01268 -0.00741 0.01528 -0.00741 C 0.01789 -0.00741 0.01997 -0.00139 0.02188 -0.00047 C 0.02379 0.00046 0.0257 0.00046 0.02709 -0.00139 C 0.02848 -0.00324 0.029 -0.00973 0.03056 -0.01158 C 0.03212 -0.01343 0.03438 -0.01343 0.03612 -0.0125 C 0.03785 -0.01158 0.03889 -0.00811 0.04063 -0.00648 C 0.04237 -0.00486 0.04497 -0.00232 0.04653 -0.00324 C 0.04809 -0.00417 0.04914 -0.00996 0.05 -0.01204 C 0.05087 -0.01412 0.0507 -0.01551 0.05174 -0.01621 C 0.05278 -0.0169 0.05504 -0.0176 0.05625 -0.01667 C 0.05747 -0.01574 0.05816 -0.01204 0.05903 -0.01065 C 0.0599 -0.00926 0.0599 -0.00787 0.06112 -0.00787 C 0.06233 -0.00787 0.06459 -0.00903 0.06598 -0.01111 C 0.06737 -0.0132 0.06841 -0.01898 0.0698 -0.02037 C 0.07118 -0.02176 0.07292 -0.01968 0.07466 -0.01945 C 0.07639 -0.01922 0.0783 -0.0176 0.07987 -0.01852 C 0.08143 -0.01945 0.08247 -0.02431 0.08438 -0.025 C 0.08629 -0.0257 0.08889 -0.02246 0.09098 -0.02269 C 0.09306 -0.02292 0.09532 -0.02593 0.09688 -0.02686 C 0.09844 -0.02778 0.09914 -0.02871 0.10035 -0.02824 C 0.10157 -0.02778 0.10278 -0.02477 0.10417 -0.02454 C 0.10556 -0.02431 0.10764 -0.02616 0.10903 -0.02732 C 0.11042 -0.02848 0.11129 -0.03079 0.1125 -0.03148 C 0.11372 -0.03218 0.11511 -0.03172 0.11632 -0.03102 C 0.11754 -0.03033 0.11823 -0.02732 0.1198 -0.02686 C 0.12136 -0.02639 0.12414 -0.02755 0.1257 -0.02871 C 0.12726 -0.02986 0.12726 -0.0338 0.12882 -0.03426 C 0.13039 -0.03473 0.13386 -0.03218 0.13542 -0.03102 C 0.13698 -0.02986 0.13681 -0.02732 0.1382 -0.02732 C 0.13959 -0.02732 0.14237 -0.02963 0.1441 -0.03102 C 0.14584 -0.03241 0.14757 -0.03542 0.14896 -0.03565 C 0.15035 -0.03588 0.15087 -0.03426 0.15209 -0.03287 C 0.1533 -0.03148 0.15434 -0.02801 0.15625 -0.02732 C 0.15816 -0.02662 0.16146 -0.02824 0.16355 -0.02917 C 0.16563 -0.0301 0.16754 -0.03264 0.1691 -0.03334 C 0.17066 -0.03403 0.17171 -0.03426 0.17292 -0.03334 C 0.17414 -0.03241 0.17535 -0.02963 0.17639 -0.02824 C 0.17743 -0.02686 0.17796 -0.0257 0.17917 -0.02547 C 0.18039 -0.02523 0.18247 -0.02547 0.18368 -0.02639 C 0.1849 -0.02732 0.18577 -0.02986 0.18681 -0.03056 C 0.18785 -0.03125 0.18924 -0.03102 0.18993 -0.0301 C 0.19063 -0.02917 0.19063 -0.02616 0.19132 -0.025 C 0.19202 -0.02385 0.19271 -0.02292 0.19427 -0.02315 C 0.19601 -0.02338 0.19948 -0.02593 0.20139 -0.02593 C 0.2033 -0.02593 0.20452 -0.02454 0.20556 -0.02315 C 0.2066 -0.02176 0.2066 -0.01852 0.2073 -0.01713 C 0.20782 -0.01574 0.20816 -0.01482 0.20973 -0.01482 C 0.21112 -0.01482 0.21389 -0.01598 0.21563 -0.01667 C 0.21719 -0.01736 0.21806 -0.01852 0.2191 -0.01898 C 0.21997 -0.01945 0.22066 -0.02014 0.22118 -0.01898 C 0.22171 -0.01783 0.22171 -0.01459 0.22223 -0.0125 C 0.22275 -0.01042 0.22344 -0.00834 0.22431 -0.00695 C 0.22518 -0.00556 0.2257 -0.00486 0.22709 -0.00463 C 0.22848 -0.0044 0.23073 -0.00556 0.2323 -0.00602 C 0.23386 -0.00648 0.23525 -0.00764 0.23646 -0.00695 C 0.23768 -0.00625 0.23855 -0.00324 0.23924 -0.00139 C 0.23993 0.00046 0.23993 0.00254 0.24028 0.00463 C 0.24063 0.00671 0.24063 0.01018 0.24132 0.01111 C 0.24202 0.01203 0.24341 0.01064 0.24445 0.01064 C 0.24549 0.01064 0.24671 0.00972 0.24757 0.01064 C 0.24844 0.01157 0.24931 0.01481 0.24966 0.0162 C 0.25 0.01759 0.24948 0.01782 0.25 0.01944 C 0.25052 0.02106 0.25122 0.025 0.25243 0.02639 C 0.25365 0.02777 0.25556 0.02615 0.2573 0.02777 C 0.25903 0.02939 0.26164 0.03333 0.2632 0.03564 C 0.26476 0.03796 0.26459 0.04097 0.26632 0.04213 C 0.26806 0.04328 0.27205 0.04213 0.27396 0.04213 C 0.27587 0.04213 0.27639 0.04143 0.27743 0.04259 C 0.27848 0.04375 0.27952 0.04745 0.28021 0.04907 C 0.28091 0.05069 0.28021 0.05185 0.2816 0.05231 C 0.28299 0.05277 0.28646 0.05092 0.28855 0.05185 C 0.29063 0.05277 0.29271 0.05764 0.29445 0.05833 C 0.29618 0.05902 0.29775 0.05648 0.29931 0.05648 C 0.30087 0.05648 0.30261 0.05787 0.30382 0.05879 C 0.30504 0.05972 0.30521 0.06203 0.3066 0.0625 C 0.30799 0.06296 0.31112 0.06134 0.3125 0.06111 C 0.31389 0.06088 0.31407 0.05995 0.31528 0.06064 C 0.3165 0.06134 0.31823 0.06458 0.3198 0.06527 C 0.32136 0.06597 0.32344 0.06481 0.32466 0.06435 C 0.32587 0.06389 0.32605 0.0625 0.32743 0.0625 C 0.32882 0.0625 0.33143 0.06342 0.33264 0.06435 C 0.33386 0.06527 0.33351 0.06805 0.33507 0.06852 C 0.33664 0.06898 0.34046 0.06736 0.34202 0.06666 C 0.34358 0.06597 0.34306 0.06389 0.34445 0.06435 C 0.34584 0.06481 0.34792 0.06875 0.35035 0.06898 C 0.35278 0.06921 0.3573 0.06666 0.35938 0.06574 C 0.36146 0.06481 0.36146 0.06342 0.36268 0.06389 C 0.36424 0.06435 0.36563 0.06852 0.36771 0.06898 C 0.3698 0.06944 0.37309 0.06805 0.37483 0.06713 C 0.37691 0.0662 0.37743 0.06481 0.37865 0.06389 C 0.38021 0.06296 0.38195 0.06134 0.38334 0.06157 C 0.38473 0.0618 0.38577 0.06389 0.38716 0.06481 C 0.38855 0.06574 0.38959 0.06828 0.39132 0.06759 C 0.39306 0.06689 0.39601 0.0618 0.39792 0.06018 C 0.39983 0.05856 0.40105 0.0581 0.40261 0.05833 C 0.40452 0.05856 0.40643 0.06064 0.40799 0.06111 C 0.40938 0.06157 0.40973 0.06203 0.41146 0.06111 C 0.4132 0.06018 0.41632 0.0574 0.41789 0.05602 C 0.4198 0.05463 0.42049 0.05254 0.42205 0.05277 C 0.42396 0.05301 0.42726 0.05602 0.42882 0.05694 C 0.43021 0.05787 0.42987 0.05787 0.4316 0.05787 C 0.43316 0.05787 0.43577 0.05879 0.43768 0.05694 C 0.43993 0.05509 0.44132 0.04953 0.44375 0.04722 C 0.44584 0.0449 0.44914 0.04259 0.45174 0.04305 C 0.454 0.04352 0.4566 0.04838 0.45834 0.05 C 0.46007 0.05162 0.46059 0.05254 0.4625 0.05277 C 0.46441 0.05301 0.46789 0.05277 0.46927 0.05185 C 0.47101 0.05092 0.47118 0.04907 0.47188 0.04722 C 0.47257 0.04537 0.47257 0.04259 0.47309 0.04074 C 0.47379 0.03889 0.47535 0.0368 0.47639 0.03564 C 0.47726 0.03449 0.47778 0.03402 0.47952 0.03426 C 0.48091 0.03449 0.48316 0.03588 0.48525 0.0375 " pathEditMode="relative" ptsTypes="aaaaaaaaaaaaaaaaaaaaaaaaaaaaaaaaaaaaaaaaaaaaaaaaaaaaaa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116 C 0.00521 -0.00278 0.00643 -0.00416 0.00799 -0.00625 C 0.00955 -0.00833 0.01164 -0.01111 0.01389 -0.01412 C 0.01615 -0.01713 0.01858 -0.02129 0.02188 -0.0243 C 0.02518 -0.02731 0.02986 -0.03032 0.03334 -0.03171 C 0.03681 -0.0331 0.03959 -0.03217 0.04271 -0.03217 C 0.04584 -0.03217 0.04827 -0.0331 0.05243 -0.03217 C 0.0566 -0.03125 0.06111 -0.03009 0.06736 -0.02708 C 0.07361 -0.02407 0.08334 -0.01597 0.08959 -0.01458 C 0.09584 -0.01319 0.10035 -0.01574 0.10486 -0.01875 C 0.10938 -0.02176 0.11372 -0.02824 0.11667 -0.03264 C 0.11962 -0.03704 0.12084 -0.0412 0.12257 -0.04514 C 0.12431 -0.04907 0.12344 -0.0537 0.12709 -0.05717 C 0.13073 -0.06065 0.13872 -0.06643 0.1441 -0.06597 C 0.14948 -0.06551 0.15556 -0.05717 0.15938 -0.0544 C 0.1632 -0.05162 0.16528 -0.05069 0.16771 -0.0493 C 0.17014 -0.04791 0.17101 -0.04676 0.17361 -0.04653 C 0.17622 -0.04629 0.18056 -0.04629 0.18334 -0.04745 C 0.18611 -0.04861 0.18837 -0.04977 0.19063 -0.05393 C 0.19289 -0.0581 0.19462 -0.06551 0.19653 -0.07291 " pathEditMode="relative" ptsTypes="aaaaaaaaaaaaaaaaaaaA">
                                      <p:cBhvr>
                                        <p:cTn id="3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/>
          <p:cNvSpPr txBox="1"/>
          <p:nvPr/>
        </p:nvSpPr>
        <p:spPr>
          <a:xfrm>
            <a:off x="228600" y="1295400"/>
            <a:ext cx="8610600" cy="50167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INFN </a:t>
            </a:r>
            <a:r>
              <a:rPr lang="en-US" sz="2000" dirty="0" err="1" smtClean="0"/>
              <a:t>Genova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è </a:t>
            </a:r>
            <a:r>
              <a:rPr lang="en-US" sz="2000" dirty="0" err="1" smtClean="0"/>
              <a:t>occupata</a:t>
            </a:r>
            <a:r>
              <a:rPr lang="en-US" sz="2000" dirty="0" smtClean="0"/>
              <a:t> </a:t>
            </a:r>
            <a:r>
              <a:rPr lang="en-US" sz="2000" dirty="0" err="1" smtClean="0"/>
              <a:t>dello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sviluppo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prototipo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modulo </a:t>
            </a:r>
            <a:r>
              <a:rPr lang="en-US" sz="2000" b="1" dirty="0" err="1" smtClean="0"/>
              <a:t>superconduttore</a:t>
            </a:r>
            <a:r>
              <a:rPr lang="en-US" sz="2000" b="1" dirty="0" smtClean="0"/>
              <a:t> del Transport Solenoid </a:t>
            </a:r>
            <a:r>
              <a:rPr lang="en-US" sz="2000" dirty="0" smtClean="0"/>
              <a:t>e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b="1" dirty="0" err="1" smtClean="0"/>
              <a:t>caratterizzazioni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cavi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superconduttori</a:t>
            </a:r>
            <a:r>
              <a:rPr lang="en-US" sz="2000" dirty="0" smtClean="0"/>
              <a:t>.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err="1" smtClean="0"/>
              <a:t>Nel</a:t>
            </a:r>
            <a:r>
              <a:rPr lang="en-US" sz="2000" dirty="0" smtClean="0"/>
              <a:t> 2013 è </a:t>
            </a:r>
            <a:r>
              <a:rPr lang="en-US" sz="2000" dirty="0" err="1" smtClean="0"/>
              <a:t>stato</a:t>
            </a:r>
            <a:r>
              <a:rPr lang="en-US" sz="2000" dirty="0" smtClean="0"/>
              <a:t> </a:t>
            </a:r>
            <a:r>
              <a:rPr lang="en-US" sz="2000" dirty="0" err="1" smtClean="0"/>
              <a:t>assegnato</a:t>
            </a:r>
            <a:r>
              <a:rPr lang="en-US" sz="2000" dirty="0" smtClean="0"/>
              <a:t> un </a:t>
            </a:r>
            <a:r>
              <a:rPr lang="en-US" sz="2000" dirty="0" err="1" smtClean="0"/>
              <a:t>contratto</a:t>
            </a:r>
            <a:r>
              <a:rPr lang="en-US" sz="2000" dirty="0" smtClean="0"/>
              <a:t> </a:t>
            </a:r>
            <a:r>
              <a:rPr lang="en-US" sz="2000" dirty="0" err="1" smtClean="0"/>
              <a:t>presso</a:t>
            </a:r>
            <a:r>
              <a:rPr lang="en-US" sz="2000" dirty="0" smtClean="0"/>
              <a:t> ASG Superconductors (400 k€) per la </a:t>
            </a:r>
            <a:r>
              <a:rPr lang="en-US" sz="2000" dirty="0" err="1" smtClean="0"/>
              <a:t>costruzione</a:t>
            </a:r>
            <a:r>
              <a:rPr lang="en-US" sz="2000" dirty="0" smtClean="0"/>
              <a:t> del </a:t>
            </a:r>
            <a:r>
              <a:rPr lang="en-US" sz="2000" dirty="0" err="1" smtClean="0"/>
              <a:t>prototipo</a:t>
            </a:r>
            <a:r>
              <a:rPr lang="en-US" sz="2000" dirty="0" smtClean="0"/>
              <a:t>, </a:t>
            </a:r>
            <a:r>
              <a:rPr lang="en-US" sz="2000" dirty="0" err="1" smtClean="0"/>
              <a:t>finanziato</a:t>
            </a:r>
            <a:r>
              <a:rPr lang="en-US" sz="2000" dirty="0" smtClean="0"/>
              <a:t> </a:t>
            </a:r>
            <a:r>
              <a:rPr lang="en-US" sz="2000" dirty="0" err="1" smtClean="0"/>
              <a:t>dal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gruppo</a:t>
            </a:r>
            <a:r>
              <a:rPr lang="en-US" sz="2000" dirty="0" smtClean="0">
                <a:solidFill>
                  <a:srgbClr val="FF0000"/>
                </a:solidFill>
              </a:rPr>
              <a:t> 5 </a:t>
            </a:r>
            <a:r>
              <a:rPr lang="en-US" sz="2000" dirty="0" err="1" smtClean="0">
                <a:solidFill>
                  <a:srgbClr val="FF0000"/>
                </a:solidFill>
              </a:rPr>
              <a:t>che</a:t>
            </a:r>
            <a:r>
              <a:rPr lang="en-US" sz="2000" dirty="0" smtClean="0">
                <a:solidFill>
                  <a:srgbClr val="FF0000"/>
                </a:solidFill>
              </a:rPr>
              <a:t> ha co-</a:t>
            </a:r>
            <a:r>
              <a:rPr lang="en-US" sz="2000" dirty="0" err="1" smtClean="0">
                <a:solidFill>
                  <a:srgbClr val="FF0000"/>
                </a:solidFill>
              </a:rPr>
              <a:t>finanziato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questa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attività</a:t>
            </a:r>
            <a:r>
              <a:rPr lang="en-US" sz="2000" dirty="0" smtClean="0">
                <a:solidFill>
                  <a:srgbClr val="FF0000"/>
                </a:solidFill>
              </a:rPr>
              <a:t> con la </a:t>
            </a:r>
            <a:r>
              <a:rPr lang="en-US" sz="2000" dirty="0" err="1" smtClean="0">
                <a:solidFill>
                  <a:srgbClr val="FF0000"/>
                </a:solidFill>
              </a:rPr>
              <a:t>sigla</a:t>
            </a:r>
            <a:r>
              <a:rPr lang="en-US" sz="2000" dirty="0" smtClean="0">
                <a:solidFill>
                  <a:srgbClr val="FF0000"/>
                </a:solidFill>
              </a:rPr>
              <a:t> SPEME_5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err="1" smtClean="0"/>
              <a:t>Attività</a:t>
            </a:r>
            <a:r>
              <a:rPr lang="en-US" sz="2000" dirty="0" smtClean="0"/>
              <a:t> di </a:t>
            </a:r>
            <a:r>
              <a:rPr lang="en-US" sz="2000" dirty="0" smtClean="0"/>
              <a:t>Genova </a:t>
            </a:r>
            <a:r>
              <a:rPr lang="en-US" sz="2000" dirty="0" err="1" smtClean="0"/>
              <a:t>fino</a:t>
            </a:r>
            <a:r>
              <a:rPr lang="en-US" sz="2000" dirty="0" smtClean="0"/>
              <a:t> ad </a:t>
            </a:r>
            <a:r>
              <a:rPr lang="en-US" sz="2000" dirty="0" err="1" smtClean="0"/>
              <a:t>oggi</a:t>
            </a:r>
            <a:endParaRPr lang="en-US" sz="2000" dirty="0" smtClean="0"/>
          </a:p>
          <a:p>
            <a:r>
              <a:rPr lang="it-IT" sz="2000" dirty="0" smtClean="0"/>
              <a:t>a) </a:t>
            </a:r>
            <a:r>
              <a:rPr lang="it-IT" sz="2000" dirty="0" smtClean="0"/>
              <a:t>Design e follow-up </a:t>
            </a:r>
            <a:r>
              <a:rPr lang="it-IT" sz="2000" dirty="0" smtClean="0"/>
              <a:t>costruttivo del </a:t>
            </a:r>
            <a:r>
              <a:rPr lang="it-IT" sz="2000" dirty="0" smtClean="0"/>
              <a:t>prototipo (terminata nel 2014)</a:t>
            </a:r>
            <a:endParaRPr lang="en-US" sz="2000" dirty="0" smtClean="0"/>
          </a:p>
          <a:p>
            <a:r>
              <a:rPr lang="it-IT" sz="2000" dirty="0" smtClean="0"/>
              <a:t>b) Progettazione con codici a elementi </a:t>
            </a:r>
            <a:r>
              <a:rPr lang="it-IT" sz="2000" dirty="0" smtClean="0"/>
              <a:t>finiti (per </a:t>
            </a:r>
            <a:r>
              <a:rPr lang="it-IT" sz="2000" smtClean="0"/>
              <a:t>il prototipo</a:t>
            </a:r>
            <a:r>
              <a:rPr lang="it-IT" sz="2000" dirty="0" smtClean="0"/>
              <a:t>)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it-IT" sz="2000" dirty="0" smtClean="0"/>
              <a:t>c) Caratterizzazioni elettriche di cavi prototipo (corrente critica e stabilità) con la facility </a:t>
            </a:r>
            <a:r>
              <a:rPr lang="it-IT" sz="2000" dirty="0" smtClean="0"/>
              <a:t>Ma.Ri.S.A (2014 cavi prototipo)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en-US" sz="2000" dirty="0" err="1" smtClean="0"/>
              <a:t>Informazioni</a:t>
            </a:r>
            <a:r>
              <a:rPr lang="en-US" sz="2000" dirty="0" smtClean="0"/>
              <a:t> </a:t>
            </a:r>
            <a:r>
              <a:rPr lang="en-US" sz="2000" dirty="0" err="1" smtClean="0"/>
              <a:t>dettagliate</a:t>
            </a:r>
            <a:r>
              <a:rPr lang="en-US" sz="2000" dirty="0" smtClean="0"/>
              <a:t> </a:t>
            </a:r>
            <a:r>
              <a:rPr lang="en-US" sz="2000" dirty="0" err="1" smtClean="0"/>
              <a:t>sulle</a:t>
            </a:r>
            <a:r>
              <a:rPr lang="en-US" sz="2000" dirty="0" smtClean="0"/>
              <a:t> </a:t>
            </a:r>
            <a:r>
              <a:rPr lang="en-US" sz="2000" dirty="0" err="1" smtClean="0"/>
              <a:t>attività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INFN-</a:t>
            </a:r>
            <a:r>
              <a:rPr lang="en-US" sz="2000" dirty="0" err="1" smtClean="0"/>
              <a:t>Ge</a:t>
            </a:r>
            <a:r>
              <a:rPr lang="en-US" sz="2000" dirty="0" smtClean="0"/>
              <a:t> al </a:t>
            </a:r>
            <a:r>
              <a:rPr lang="en-US" sz="2000" dirty="0" err="1" smtClean="0"/>
              <a:t>sito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www.ge.infn.it/~fabbric/SPEME_5/SPEME_5.html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2133600" y="609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Il </a:t>
            </a:r>
            <a:r>
              <a:rPr lang="en-US" sz="2400" dirty="0" err="1" smtClean="0"/>
              <a:t>ruolo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Sezione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Genova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04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Protototipo</a:t>
            </a:r>
            <a:r>
              <a:rPr lang="en-US" b="1" dirty="0" smtClean="0"/>
              <a:t> del TS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762000"/>
            <a:ext cx="396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464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838200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i="1" dirty="0" smtClean="0"/>
              <a:t>Transfer </a:t>
            </a:r>
            <a:r>
              <a:rPr lang="it-IT" i="1" dirty="0" err="1" smtClean="0"/>
              <a:t>Solenoid</a:t>
            </a:r>
            <a:r>
              <a:rPr lang="it-IT" dirty="0" smtClean="0"/>
              <a:t> ha una struttura a serpentina composta da </a:t>
            </a:r>
            <a:r>
              <a:rPr lang="it-IT" u="sng" dirty="0" smtClean="0"/>
              <a:t>27 moduli, ognuno dei quali contiene due bobine, </a:t>
            </a:r>
            <a:r>
              <a:rPr lang="it-IT" dirty="0" smtClean="0"/>
              <a:t>divisi in due parti principali. I moduli non sono tutti uguali, ma si dividono in tre gruppi (TS1, TS2 e metà dei TS3) nella parte più vicina al PS e TS3 (l’altra metà),TS4 e TS5 la metà più vicina al DS. </a:t>
            </a:r>
            <a:r>
              <a:rPr lang="it-IT" u="sng" dirty="0" smtClean="0"/>
              <a:t>INFN si è presa carico di costruire il modulo che include le bobine 14 e 15</a:t>
            </a:r>
            <a:r>
              <a:rPr lang="it-IT" dirty="0" smtClean="0"/>
              <a:t> in quanto è quello più rappresentativo di tutta la serie di moduli.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4191000"/>
            <a:ext cx="3791272" cy="2562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3699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ASG </a:t>
            </a:r>
            <a:r>
              <a:rPr lang="it-IT" dirty="0"/>
              <a:t>Superconductors </a:t>
            </a:r>
            <a:r>
              <a:rPr lang="it-IT" dirty="0" smtClean="0"/>
              <a:t>ha sviluppato un attrezzo di calettamento per calettare due bobine in una sola operazione. L’ interferenza meccanica è stata calcolata da noi attraverso un’analisi a elementi finiti della struttura del magnete.</a:t>
            </a:r>
            <a:endParaRPr lang="it-IT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689432"/>
            <a:ext cx="4355465" cy="2702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18289" r="17529" b="10655"/>
          <a:stretch/>
        </p:blipFill>
        <p:spPr bwMode="auto">
          <a:xfrm>
            <a:off x="685800" y="3429000"/>
            <a:ext cx="6002020" cy="3157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52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L’aspetto più critico è stato il calettamento delle bobine nel cilindro di contenimento (Ottobre 2014)</a:t>
            </a:r>
            <a:endParaRPr lang="it-IT" b="1" dirty="0"/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92888">
            <a:off x="6998822" y="3714944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52400" y="533400"/>
            <a:ext cx="8839200" cy="6260604"/>
            <a:chOff x="152400" y="533400"/>
            <a:chExt cx="8839200" cy="6260604"/>
          </a:xfrm>
        </p:grpSpPr>
        <p:pic>
          <p:nvPicPr>
            <p:cNvPr id="8" name="Picture 2" descr="\\scge6.ge.infn.it\ANSYS\MU2E\NEW\file015.t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3" r="11511"/>
            <a:stretch/>
          </p:blipFill>
          <p:spPr bwMode="auto">
            <a:xfrm>
              <a:off x="152400" y="914399"/>
              <a:ext cx="5491430" cy="5879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G:\DOCUMENTI DI LAVORO\MU2E\PRESENTAZIONI\2014\04\sigmaeqv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512092"/>
              <a:ext cx="3429000" cy="3118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G:\DOCUMENTI DI LAVORO\MU2E\PRESENTAZIONI\2014\04\sigmaz.t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533400"/>
              <a:ext cx="3384796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983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3581400" cy="26670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429000" cy="25908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0"/>
            <a:ext cx="3581400" cy="2514600"/>
          </a:xfrm>
          <a:prstGeom prst="rect">
            <a:avLst/>
          </a:prstGeom>
        </p:spPr>
      </p:pic>
      <p:pic>
        <p:nvPicPr>
          <p:cNvPr id="5" name="Picture 4" descr="C:\Users\lamm\AppData\Local\Temp\IMG_036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5" t="13611" r="13851" b="3897"/>
          <a:stretch/>
        </p:blipFill>
        <p:spPr bwMode="auto">
          <a:xfrm>
            <a:off x="4800600" y="4191000"/>
            <a:ext cx="3505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45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Alcune</a:t>
            </a:r>
            <a:r>
              <a:rPr lang="en-US" sz="2400" dirty="0" smtClean="0"/>
              <a:t> </a:t>
            </a:r>
            <a:r>
              <a:rPr lang="en-US" sz="2400" dirty="0" err="1" smtClean="0"/>
              <a:t>foto</a:t>
            </a:r>
            <a:r>
              <a:rPr lang="en-US" sz="2400" dirty="0" smtClean="0"/>
              <a:t> </a:t>
            </a:r>
            <a:r>
              <a:rPr lang="en-US" sz="2400" dirty="0" err="1" smtClean="0"/>
              <a:t>prese</a:t>
            </a:r>
            <a:r>
              <a:rPr lang="en-US" sz="2400" dirty="0" smtClean="0"/>
              <a:t> </a:t>
            </a:r>
            <a:r>
              <a:rPr lang="en-US" sz="2400" dirty="0" err="1" smtClean="0"/>
              <a:t>durante</a:t>
            </a:r>
            <a:r>
              <a:rPr lang="en-US" sz="2400" dirty="0" smtClean="0"/>
              <a:t> </a:t>
            </a:r>
            <a:r>
              <a:rPr lang="en-US" sz="2400" dirty="0" err="1" smtClean="0"/>
              <a:t>l’integrazione</a:t>
            </a:r>
            <a:r>
              <a:rPr lang="en-US" sz="2400" dirty="0" smtClean="0"/>
              <a:t> e </a:t>
            </a:r>
            <a:r>
              <a:rPr lang="en-US" sz="2400" dirty="0" err="1" smtClean="0"/>
              <a:t>all’arrivo</a:t>
            </a:r>
            <a:r>
              <a:rPr lang="en-US" sz="2400" dirty="0" smtClean="0"/>
              <a:t>  </a:t>
            </a:r>
            <a:r>
              <a:rPr lang="en-US" sz="2400" dirty="0" err="1" smtClean="0"/>
              <a:t>Fermilab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it-IT" sz="2000" dirty="0" smtClean="0"/>
              <a:t>Il contributo di INFN è stato sottolineato in un articolo su Fermilab Today</a:t>
            </a:r>
            <a:r>
              <a:rPr lang="en-US" sz="2400" dirty="0" smtClean="0"/>
              <a:t>)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153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Attività di INFN </a:t>
            </a:r>
            <a:r>
              <a:rPr lang="it-IT" b="1" dirty="0" smtClean="0"/>
              <a:t>Genova-2</a:t>
            </a:r>
            <a:endParaRPr lang="it-IT" b="1" dirty="0"/>
          </a:p>
          <a:p>
            <a:pPr algn="just"/>
            <a:r>
              <a:rPr lang="it-IT" b="1" dirty="0" smtClean="0"/>
              <a:t>Misure </a:t>
            </a:r>
            <a:r>
              <a:rPr lang="it-IT" b="1" dirty="0"/>
              <a:t>sui cavi prototipo. </a:t>
            </a:r>
            <a:r>
              <a:rPr lang="it-IT" dirty="0"/>
              <a:t>Fermilab ha ordinato nel 2013 prototipi di tutti i conduttori previsti essere impiegati nei solenoidi di mu2e. Ci sono 4 diversi conduttori. Un tipo per il Transfer Solenoid, due per il Detector Solenoid (DS1 e DS2) e uno per il Production Solenoid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67818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6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 cavi prototipo consistevano in: 6 campioni del TS (il più piccolo), quattro campioni del DS e uno del PS. Nella sezione di Genova sono stati sviluppati  tutti i portacampioni (due per il TS, due per i cavi DS e due per il PS ).   Tutti i cavi prototipo sono stati misurati.</a:t>
            </a:r>
            <a:endParaRPr lang="it-IT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11" y="1752600"/>
            <a:ext cx="2461089" cy="187709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3" y="3842736"/>
            <a:ext cx="2486488" cy="202466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9487" y="2300891"/>
            <a:ext cx="4114800" cy="301822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86" y="1717089"/>
            <a:ext cx="2907665" cy="231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67" y="4267200"/>
            <a:ext cx="2291433" cy="17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6474"/>
            <a:ext cx="5979164" cy="3033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3822700" cy="26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962400"/>
            <a:ext cx="4800600" cy="67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152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2800" b="1" dirty="0"/>
              <a:t>Caratterizzazioni elettriche  </a:t>
            </a:r>
            <a:r>
              <a:rPr lang="it-IT" sz="2800" b="1" dirty="0" smtClean="0"/>
              <a:t>dei cavi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736833"/>
            <a:ext cx="4686300" cy="212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it-IT" dirty="0" smtClean="0"/>
              <a:t>Oltre alle </a:t>
            </a:r>
            <a:r>
              <a:rPr lang="it-IT" b="1" dirty="0" smtClean="0"/>
              <a:t>caratterizazioni elettriche dei cavi</a:t>
            </a:r>
            <a:r>
              <a:rPr lang="it-IT" dirty="0" smtClean="0"/>
              <a:t>, la sezione di Genova potrebbe avere un ruolo importante nelle attività di follow-up industriale se il contratto di costruzione del TS venisse affidato (come è possibile) alla ASG Superconductors di Genova. Il follow-up prevede un impegno in manpower in relazione al controllo qualità e ingegneria relativa a possibili modifiche o a ri-progettazioni di parti Al momento tale attività non è prevedibile. Un suo eventuale svolgimento vedrebbe la necessità di ulteriore manpower ( A.Bersani al 30% come minimo, già previsto e incluso nei preventivi).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152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Attività</a:t>
            </a:r>
            <a:r>
              <a:rPr lang="en-US" sz="2400" dirty="0" smtClean="0"/>
              <a:t> 2016 e 2017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4958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Pasquale Fabbricatore	Dir. Tecnologo	40% </a:t>
            </a:r>
          </a:p>
          <a:p>
            <a:r>
              <a:rPr lang="it-IT" dirty="0" smtClean="0"/>
              <a:t>Riccardo Musenich		Pr. Ricercatore	20%</a:t>
            </a:r>
          </a:p>
          <a:p>
            <a:r>
              <a:rPr lang="it-IT" dirty="0" smtClean="0"/>
              <a:t>Andrea Bersani 		Tecnologo 	30%</a:t>
            </a:r>
          </a:p>
          <a:p>
            <a:r>
              <a:rPr lang="it-IT" dirty="0" smtClean="0"/>
              <a:t>Sebi Curreli		Dottorando	100%</a:t>
            </a:r>
          </a:p>
          <a:p>
            <a:r>
              <a:rPr lang="it-IT" dirty="0" smtClean="0"/>
              <a:t>Tecnico di Sezione (criogenista)		10 m.u.</a:t>
            </a:r>
          </a:p>
          <a:p>
            <a:r>
              <a:rPr lang="it-IT" dirty="0" smtClean="0"/>
              <a:t>Tecnico di Sezione (meccanico)		4 m.u.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39624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Impegno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personale</a:t>
            </a:r>
            <a:r>
              <a:rPr lang="en-US" b="1" dirty="0" smtClean="0"/>
              <a:t> </a:t>
            </a:r>
            <a:r>
              <a:rPr lang="en-US" b="1" dirty="0" err="1" smtClean="0"/>
              <a:t>previsto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609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fabbric</dc:creator>
  <cp:lastModifiedBy>fabbric</cp:lastModifiedBy>
  <cp:revision>85</cp:revision>
  <dcterms:created xsi:type="dcterms:W3CDTF">2012-06-29T11:56:54Z</dcterms:created>
  <dcterms:modified xsi:type="dcterms:W3CDTF">2015-07-07T05:36:53Z</dcterms:modified>
</cp:coreProperties>
</file>