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6" r:id="rId3"/>
    <p:sldId id="260" r:id="rId4"/>
    <p:sldId id="261" r:id="rId5"/>
    <p:sldId id="262" r:id="rId6"/>
    <p:sldId id="263" r:id="rId7"/>
    <p:sldId id="256" r:id="rId8"/>
    <p:sldId id="257" r:id="rId9"/>
    <p:sldId id="264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5CF-2D41-4A9F-9A2B-1463C4F826A9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5281B-9D98-4A1C-A714-09E3076E71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8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7F2D567B-19E0-4571-A725-0A73A499A06D}" type="slidenum">
              <a:rPr lang="en-US" altLang="en-US" sz="1300">
                <a:solidFill>
                  <a:srgbClr val="000000"/>
                </a:solidFill>
              </a:rPr>
              <a:pPr eaLnBrk="1"/>
              <a:t>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7E881E71-271C-42C2-8B8C-92FA0D7A09C8}" type="slidenum">
              <a:rPr lang="en-US" altLang="en-US" sz="1300">
                <a:solidFill>
                  <a:srgbClr val="000000"/>
                </a:solidFill>
              </a:rPr>
              <a:pPr eaLnBrk="1"/>
              <a:t>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EC40AA65-8AF9-4F19-90AD-A432592582DB}" type="slidenum">
              <a:rPr lang="en-US" altLang="en-US" sz="1300">
                <a:solidFill>
                  <a:srgbClr val="000000"/>
                </a:solidFill>
              </a:rPr>
              <a:pPr eaLnBrk="1"/>
              <a:t>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 sz="18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3D60839B-F7A1-4E06-8FD1-50A725B451FE}" type="slidenum">
              <a:rPr lang="en-US" altLang="en-US" sz="1300">
                <a:solidFill>
                  <a:srgbClr val="000000"/>
                </a:solidFill>
              </a:rPr>
              <a:pPr eaLnBrk="1"/>
              <a:t>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05F5-D86D-4255-8CF1-FC0CFD61F1F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B800-98A5-4187-AEC5-C3A1DE0912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4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05F5-D86D-4255-8CF1-FC0CFD61F1F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B800-98A5-4187-AEC5-C3A1DE0912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8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05F5-D86D-4255-8CF1-FC0CFD61F1F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B800-98A5-4187-AEC5-C3A1DE0912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05F5-D86D-4255-8CF1-FC0CFD61F1F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B800-98A5-4187-AEC5-C3A1DE0912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2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05F5-D86D-4255-8CF1-FC0CFD61F1F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B800-98A5-4187-AEC5-C3A1DE0912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5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05F5-D86D-4255-8CF1-FC0CFD61F1F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B800-98A5-4187-AEC5-C3A1DE0912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05F5-D86D-4255-8CF1-FC0CFD61F1F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B800-98A5-4187-AEC5-C3A1DE0912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05F5-D86D-4255-8CF1-FC0CFD61F1F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B800-98A5-4187-AEC5-C3A1DE0912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2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05F5-D86D-4255-8CF1-FC0CFD61F1F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B800-98A5-4187-AEC5-C3A1DE0912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05F5-D86D-4255-8CF1-FC0CFD61F1F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B800-98A5-4187-AEC5-C3A1DE0912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8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05F5-D86D-4255-8CF1-FC0CFD61F1F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B800-98A5-4187-AEC5-C3A1DE0912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5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05F5-D86D-4255-8CF1-FC0CFD61F1F3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B800-98A5-4187-AEC5-C3A1DE09125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4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TF@LN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586489"/>
            <a:ext cx="1754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Gruppo 5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59617"/>
              </p:ext>
            </p:extLst>
          </p:nvPr>
        </p:nvGraphicFramePr>
        <p:xfrm>
          <a:off x="1619672" y="1916832"/>
          <a:ext cx="609600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dirty="0" smtClean="0"/>
                        <a:t>ADCOAT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dirty="0" smtClean="0"/>
                        <a:t>Maurizio Canepa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DEPOTMASS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dirty="0" smtClean="0"/>
                        <a:t>Paolo Prati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HVR_CCPD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dirty="0" smtClean="0"/>
                        <a:t>Nanni Darbo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L</a:t>
                      </a:r>
                      <a:r>
                        <a:rPr lang="it-IT" cap="all" baseline="0" dirty="0" smtClean="0"/>
                        <a:t>à</a:t>
                      </a:r>
                      <a:r>
                        <a:rPr lang="it-IT" dirty="0" smtClean="0"/>
                        <a:t>PUTA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dirty="0" smtClean="0"/>
                        <a:t>Riccardo Musenich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MAGIX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dirty="0" smtClean="0"/>
                        <a:t>Pasquale Fabbricatore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NEXTMR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dirty="0" smtClean="0"/>
                        <a:t>Andrea Chincarini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OPTOTRACKER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dirty="0" smtClean="0"/>
                        <a:t>Andrea Celentano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72200" y="5589240"/>
            <a:ext cx="221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 nuovo esperimento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596288"/>
              </p:ext>
            </p:extLst>
          </p:nvPr>
        </p:nvGraphicFramePr>
        <p:xfrm>
          <a:off x="1582763" y="2132856"/>
          <a:ext cx="3720865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3213"/>
                <a:gridCol w="94765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Valerio Calvelli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25%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Stefania Farinon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10%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Riccardo Musenich (resp.)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60%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Paolo Saracco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10%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t.b.d</a:t>
                      </a:r>
                      <a:r>
                        <a:rPr lang="it-IT" dirty="0" smtClean="0"/>
                        <a:t>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15 % 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FTE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1.2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3852" y="5330242"/>
            <a:ext cx="375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Nessuna particolare richiesta ai servizi</a:t>
            </a:r>
            <a:endParaRPr lang="en-US" dirty="0"/>
          </a:p>
        </p:txBody>
      </p:sp>
      <p:grpSp>
        <p:nvGrpSpPr>
          <p:cNvPr id="9" name="Group 7"/>
          <p:cNvGrpSpPr/>
          <p:nvPr/>
        </p:nvGrpSpPr>
        <p:grpSpPr>
          <a:xfrm>
            <a:off x="7647704" y="123528"/>
            <a:ext cx="1126890" cy="1161437"/>
            <a:chOff x="7266520" y="123528"/>
            <a:chExt cx="1508074" cy="1554307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0" t="16182" r="21550" b="41139"/>
            <a:stretch/>
          </p:blipFill>
          <p:spPr>
            <a:xfrm>
              <a:off x="7317014" y="260648"/>
              <a:ext cx="1457580" cy="14171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9"/>
            <p:cNvSpPr txBox="1"/>
            <p:nvPr/>
          </p:nvSpPr>
          <p:spPr>
            <a:xfrm>
              <a:off x="7266520" y="123528"/>
              <a:ext cx="1184009" cy="53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dwardian Script ITC" panose="030303020407070D0804" pitchFamily="66" charset="0"/>
                </a:rPr>
                <a:t>làputa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dwardian Script ITC" panose="030303020407070D0804" pitchFamily="66" charset="0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2767869" y="523638"/>
            <a:ext cx="1315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cap="all" dirty="0" err="1" smtClean="0"/>
              <a:t>làputa</a:t>
            </a:r>
            <a:endParaRPr lang="en-US" sz="2800" cap="all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25072"/>
              </p:ext>
            </p:extLst>
          </p:nvPr>
        </p:nvGraphicFramePr>
        <p:xfrm>
          <a:off x="1547664" y="1046858"/>
          <a:ext cx="60960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/>
                <a:gridCol w="3287688"/>
              </a:tblGrid>
              <a:tr h="370840">
                <a:tc>
                  <a:txBody>
                    <a:bodyPr/>
                    <a:lstStyle/>
                    <a:p>
                      <a:endParaRPr lang="it-IT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Durata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2 anni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3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62283"/>
              </p:ext>
            </p:extLst>
          </p:nvPr>
        </p:nvGraphicFramePr>
        <p:xfrm>
          <a:off x="755576" y="1052736"/>
          <a:ext cx="7272807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4269"/>
                <a:gridCol w="1136376"/>
                <a:gridCol w="3712162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b="1" dirty="0" smtClean="0"/>
                        <a:t>ESPERIMENTO</a:t>
                      </a:r>
                      <a:endParaRPr lang="it-IT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FTE 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</a:rPr>
                        <a:t>Richieste</a:t>
                      </a:r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</a:rPr>
                        <a:t>servizi</a:t>
                      </a:r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 (</a:t>
                      </a:r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</a:rPr>
                        <a:t>m.u</a:t>
                      </a:r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.)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dirty="0" smtClean="0"/>
                        <a:t>ADCOAT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1.0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 err="1" smtClean="0">
                          <a:solidFill>
                            <a:sysClr val="windowText" lastClr="000000"/>
                          </a:solidFill>
                        </a:rPr>
                        <a:t>nessuna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DEPOTMASS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0825" algn="l"/>
                        </a:tabLst>
                      </a:pPr>
                      <a:r>
                        <a:rPr lang="en-US" dirty="0" err="1" smtClean="0"/>
                        <a:t>Pro.Mec</a:t>
                      </a:r>
                      <a:r>
                        <a:rPr lang="en-US" dirty="0" smtClean="0"/>
                        <a:t>.	supp. </a:t>
                      </a:r>
                      <a:r>
                        <a:rPr lang="en-US" sz="1400" dirty="0" smtClean="0"/>
                        <a:t>(prima parte 2016)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0825" algn="l"/>
                        </a:tabLst>
                        <a:defRPr/>
                      </a:pPr>
                      <a:r>
                        <a:rPr lang="en-US" dirty="0" smtClean="0"/>
                        <a:t>O.M.	supp. </a:t>
                      </a:r>
                      <a:r>
                        <a:rPr lang="en-US" sz="1400" dirty="0" smtClean="0"/>
                        <a:t>(prima parte 2016)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HVR_CCPD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0825" algn="l"/>
                        </a:tabLst>
                      </a:pPr>
                      <a:r>
                        <a:rPr lang="en-US" dirty="0" smtClean="0"/>
                        <a:t>O.M.	supp.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L</a:t>
                      </a:r>
                      <a:r>
                        <a:rPr lang="it-IT" cap="all" baseline="0" dirty="0" err="1" smtClean="0"/>
                        <a:t>à</a:t>
                      </a:r>
                      <a:r>
                        <a:rPr lang="it-IT" dirty="0" err="1" smtClean="0"/>
                        <a:t>PUTA</a:t>
                      </a:r>
                      <a:r>
                        <a:rPr lang="it-IT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dirty="0" smtClean="0"/>
                        <a:t>1.2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err="1" smtClean="0"/>
                        <a:t>nessuna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MAGIX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0825" algn="l"/>
                        </a:tabLst>
                      </a:pPr>
                      <a:r>
                        <a:rPr lang="en-US" dirty="0" err="1" smtClean="0"/>
                        <a:t>Pro.Mec</a:t>
                      </a:r>
                      <a:r>
                        <a:rPr lang="en-US" dirty="0" smtClean="0"/>
                        <a:t>. 	4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NEXTMR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0825" algn="l"/>
                        </a:tabLst>
                      </a:pPr>
                      <a:r>
                        <a:rPr lang="en-US" dirty="0" err="1" smtClean="0"/>
                        <a:t>Calcolo</a:t>
                      </a:r>
                      <a:r>
                        <a:rPr lang="en-US" dirty="0" smtClean="0"/>
                        <a:t> 	1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OPTOTRACKER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0825" algn="l"/>
                        </a:tabLst>
                      </a:pPr>
                      <a:r>
                        <a:rPr lang="en-US" dirty="0" err="1" smtClean="0"/>
                        <a:t>Pro.Mec</a:t>
                      </a:r>
                      <a:r>
                        <a:rPr lang="en-US" dirty="0" smtClean="0"/>
                        <a:t>. 	1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0825" algn="l"/>
                        </a:tabLst>
                      </a:pPr>
                      <a:r>
                        <a:rPr lang="en-US" dirty="0" smtClean="0"/>
                        <a:t>O.M.	1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0825" algn="l"/>
                        </a:tabLst>
                      </a:pPr>
                      <a:r>
                        <a:rPr lang="en-US" dirty="0" smtClean="0"/>
                        <a:t>O.E.	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3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0" y="48966"/>
            <a:ext cx="9144000" cy="76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8000"/>
              </a:lnSpc>
              <a:buClrTx/>
              <a:buFontTx/>
              <a:buNone/>
            </a:pPr>
            <a:r>
              <a:rPr lang="it-IT" altLang="en-US" sz="3300">
                <a:solidFill>
                  <a:srgbClr val="FF0000"/>
                </a:solidFill>
                <a:latin typeface="URW Chancery L" charset="0"/>
              </a:rPr>
              <a:t>Esperimento </a:t>
            </a:r>
            <a:r>
              <a:rPr lang="en-US" altLang="en-US" sz="3300">
                <a:solidFill>
                  <a:srgbClr val="FF0000"/>
                </a:solidFill>
                <a:latin typeface="URW Chancery L" charset="0"/>
              </a:rPr>
              <a:t>OptoTracker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7600" y="721516"/>
            <a:ext cx="8997120" cy="55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marL="428625" indent="-2159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altLang="en-US" b="1" dirty="0">
                <a:solidFill>
                  <a:srgbClr val="000000"/>
                </a:solidFill>
              </a:rPr>
              <a:t>Obiettivo:</a:t>
            </a:r>
            <a:r>
              <a:rPr lang="it-IT" altLang="en-US" dirty="0">
                <a:solidFill>
                  <a:srgbClr val="000000"/>
                </a:solidFill>
              </a:rPr>
              <a:t> investigare un nuovo approccio per tracciare particelle cariche, sfruttando il segnale ottico in un materiale scintillatore ed utilizzando la </a:t>
            </a:r>
            <a:r>
              <a:rPr lang="it-IT" altLang="en-US" b="1" dirty="0">
                <a:solidFill>
                  <a:srgbClr val="000000"/>
                </a:solidFill>
              </a:rPr>
              <a:t>luce</a:t>
            </a:r>
            <a:r>
              <a:rPr lang="it-IT" altLang="en-US" dirty="0">
                <a:solidFill>
                  <a:srgbClr val="000000"/>
                </a:solidFill>
              </a:rPr>
              <a:t> come mezzo di trasporto dell'informazione.</a:t>
            </a:r>
          </a:p>
          <a:p>
            <a:pPr eaLnBrk="1"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it-IT" altLang="en-US" dirty="0">
                <a:solidFill>
                  <a:srgbClr val="000000"/>
                </a:solidFill>
              </a:rPr>
              <a:t>→ Realizzare una “</a:t>
            </a:r>
            <a:r>
              <a:rPr lang="it-IT" altLang="en-US" b="1" dirty="0">
                <a:solidFill>
                  <a:srgbClr val="000000"/>
                </a:solidFill>
              </a:rPr>
              <a:t>TPC a stato solido</a:t>
            </a:r>
            <a:r>
              <a:rPr lang="it-IT" altLang="en-US" dirty="0">
                <a:solidFill>
                  <a:srgbClr val="000000"/>
                </a:solidFill>
              </a:rPr>
              <a:t>”, che sfrutti l'emissione di luce di scintillazione lungo la traiettoria della particella ionizzante</a:t>
            </a:r>
          </a:p>
          <a:p>
            <a:pPr eaLnBrk="1">
              <a:buClrTx/>
              <a:buFontTx/>
              <a:buNone/>
            </a:pPr>
            <a:endParaRPr lang="en-US" altLang="en-US" b="1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it-IT" altLang="en-US" b="1" dirty="0">
                <a:solidFill>
                  <a:srgbClr val="000000"/>
                </a:solidFill>
              </a:rPr>
              <a:t>Impatto: </a:t>
            </a:r>
            <a:r>
              <a:rPr lang="it-IT" altLang="en-US" dirty="0">
                <a:solidFill>
                  <a:srgbClr val="000000"/>
                </a:solidFill>
              </a:rPr>
              <a:t>costruzione di bersagli attivi ad alta </a:t>
            </a:r>
            <a:r>
              <a:rPr lang="it-IT" altLang="en-US" dirty="0" err="1">
                <a:solidFill>
                  <a:srgbClr val="000000"/>
                </a:solidFill>
              </a:rPr>
              <a:t>densita'</a:t>
            </a:r>
            <a:r>
              <a:rPr lang="it-IT" altLang="en-US" dirty="0">
                <a:solidFill>
                  <a:srgbClr val="000000"/>
                </a:solidFill>
              </a:rPr>
              <a:t> con avanzata </a:t>
            </a:r>
            <a:r>
              <a:rPr lang="it-IT" altLang="en-US" dirty="0" err="1">
                <a:solidFill>
                  <a:srgbClr val="000000"/>
                </a:solidFill>
              </a:rPr>
              <a:t>capacita'</a:t>
            </a:r>
            <a:r>
              <a:rPr lang="it-IT" altLang="en-US" dirty="0">
                <a:solidFill>
                  <a:srgbClr val="000000"/>
                </a:solidFill>
              </a:rPr>
              <a:t> di </a:t>
            </a:r>
            <a:r>
              <a:rPr lang="it-IT" altLang="en-US" dirty="0" err="1">
                <a:solidFill>
                  <a:srgbClr val="000000"/>
                </a:solidFill>
              </a:rPr>
              <a:t>tracking</a:t>
            </a:r>
            <a:r>
              <a:rPr lang="it-IT" altLang="en-US" dirty="0">
                <a:solidFill>
                  <a:srgbClr val="000000"/>
                </a:solidFill>
              </a:rPr>
              <a:t> e identificazione di particelle → reiezione dei fonti. </a:t>
            </a:r>
            <a:r>
              <a:rPr lang="it-IT" altLang="en-US" b="1" dirty="0">
                <a:solidFill>
                  <a:srgbClr val="000000"/>
                </a:solidFill>
              </a:rPr>
              <a:t>Possibili applicazioni:</a:t>
            </a:r>
          </a:p>
          <a:p>
            <a:pPr eaLnBrk="1"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lvl="1" eaLnBrk="1">
              <a:buSzPct val="45000"/>
              <a:buFont typeface="Wingdings" charset="2"/>
              <a:buChar char=""/>
            </a:pPr>
            <a:r>
              <a:rPr lang="en-US" altLang="en-US" dirty="0">
                <a:solidFill>
                  <a:srgbClr val="000000"/>
                </a:solidFill>
              </a:rPr>
              <a:t>Dark-matter search</a:t>
            </a:r>
          </a:p>
          <a:p>
            <a:pPr lvl="1" eaLnBrk="1">
              <a:buSzPct val="45000"/>
              <a:buFont typeface="Wingdings" charset="2"/>
              <a:buChar char=""/>
            </a:pPr>
            <a:r>
              <a:rPr lang="en-US" altLang="en-US" dirty="0">
                <a:solidFill>
                  <a:srgbClr val="000000"/>
                </a:solidFill>
              </a:rPr>
              <a:t>Neutrino experiments	</a:t>
            </a:r>
          </a:p>
          <a:p>
            <a:pPr lvl="1" eaLnBrk="1">
              <a:buClrTx/>
              <a:buSzPct val="45000"/>
              <a:buFontTx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</a:rPr>
              <a:t>Tecnologia</a:t>
            </a:r>
            <a:r>
              <a:rPr lang="en-US" altLang="en-US" b="1" dirty="0">
                <a:solidFill>
                  <a:srgbClr val="000000"/>
                </a:solidFill>
              </a:rPr>
              <a:t>:</a:t>
            </a:r>
          </a:p>
          <a:p>
            <a:pPr eaLnBrk="1">
              <a:buClrTx/>
              <a:buFontTx/>
              <a:buNone/>
            </a:pPr>
            <a:endParaRPr lang="en-US" altLang="en-US" b="1" dirty="0">
              <a:solidFill>
                <a:srgbClr val="000000"/>
              </a:solidFill>
            </a:endParaRPr>
          </a:p>
          <a:p>
            <a:pPr lvl="1" eaLnBrk="1">
              <a:buSzPct val="45000"/>
              <a:buFont typeface="Wingdings" charset="2"/>
              <a:buChar char=""/>
            </a:pPr>
            <a:r>
              <a:rPr lang="it-IT" altLang="en-US" dirty="0">
                <a:solidFill>
                  <a:srgbClr val="000000"/>
                </a:solidFill>
              </a:rPr>
              <a:t>Utilizzo di foto-rivelatori a pixel (MA-PMT, Matrici </a:t>
            </a:r>
            <a:r>
              <a:rPr lang="it-IT" altLang="en-US" dirty="0" err="1">
                <a:solidFill>
                  <a:srgbClr val="000000"/>
                </a:solidFill>
              </a:rPr>
              <a:t>SiPM</a:t>
            </a:r>
            <a:r>
              <a:rPr lang="it-IT" altLang="en-US" dirty="0">
                <a:solidFill>
                  <a:srgbClr val="000000"/>
                </a:solidFill>
              </a:rPr>
              <a:t>) accoppiati </a:t>
            </a:r>
            <a:r>
              <a:rPr lang="it-IT" altLang="en-US" b="1" dirty="0">
                <a:solidFill>
                  <a:srgbClr val="000000"/>
                </a:solidFill>
              </a:rPr>
              <a:t>direttamente</a:t>
            </a:r>
            <a:r>
              <a:rPr lang="it-IT" altLang="en-US" dirty="0">
                <a:solidFill>
                  <a:srgbClr val="000000"/>
                </a:solidFill>
              </a:rPr>
              <a:t> allo scintillatore</a:t>
            </a:r>
          </a:p>
          <a:p>
            <a:pPr lvl="1" eaLnBrk="1">
              <a:buSzPct val="45000"/>
              <a:buFont typeface="Wingdings" charset="2"/>
              <a:buChar char=""/>
            </a:pPr>
            <a:r>
              <a:rPr lang="it-IT" altLang="en-US" dirty="0">
                <a:solidFill>
                  <a:srgbClr val="000000"/>
                </a:solidFill>
              </a:rPr>
              <a:t>Misura del numero di foto-elettroni e del tempo dell'hit per </a:t>
            </a:r>
            <a:r>
              <a:rPr lang="it-IT" altLang="en-US" dirty="0" err="1">
                <a:solidFill>
                  <a:srgbClr val="000000"/>
                </a:solidFill>
              </a:rPr>
              <a:t>ciasun</a:t>
            </a:r>
            <a:r>
              <a:rPr lang="it-IT" altLang="en-US" dirty="0">
                <a:solidFill>
                  <a:srgbClr val="000000"/>
                </a:solidFill>
              </a:rPr>
              <a:t> pixel</a:t>
            </a:r>
          </a:p>
          <a:p>
            <a:pPr lvl="1" eaLnBrk="1">
              <a:buSzPct val="45000"/>
              <a:buFont typeface="Wingdings" charset="2"/>
              <a:buChar char=""/>
            </a:pPr>
            <a:r>
              <a:rPr lang="it-IT" altLang="en-US" dirty="0">
                <a:solidFill>
                  <a:srgbClr val="000000"/>
                </a:solidFill>
              </a:rPr>
              <a:t>Ricostruzione della traiettoria attraverso un algoritmo di “</a:t>
            </a:r>
            <a:r>
              <a:rPr lang="it-IT" altLang="en-US" dirty="0" err="1">
                <a:solidFill>
                  <a:srgbClr val="000000"/>
                </a:solidFill>
              </a:rPr>
              <a:t>reversal</a:t>
            </a:r>
            <a:r>
              <a:rPr lang="it-IT" altLang="en-US" dirty="0">
                <a:solidFill>
                  <a:srgbClr val="000000"/>
                </a:solidFill>
              </a:rPr>
              <a:t> </a:t>
            </a:r>
            <a:r>
              <a:rPr lang="it-IT" altLang="en-US" dirty="0" err="1">
                <a:solidFill>
                  <a:srgbClr val="000000"/>
                </a:solidFill>
              </a:rPr>
              <a:t>imaging</a:t>
            </a:r>
            <a:r>
              <a:rPr lang="it-IT" altLang="en-US" dirty="0">
                <a:solidFill>
                  <a:srgbClr val="00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063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48966"/>
            <a:ext cx="9144000" cy="76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8000"/>
              </a:lnSpc>
              <a:buClrTx/>
              <a:buFontTx/>
              <a:buNone/>
            </a:pPr>
            <a:r>
              <a:rPr lang="en-US" altLang="en-US" sz="3300" dirty="0" err="1" smtClean="0">
                <a:solidFill>
                  <a:srgbClr val="FF0000"/>
                </a:solidFill>
                <a:latin typeface="URW Chancery L" charset="0"/>
              </a:rPr>
              <a:t>Attività</a:t>
            </a:r>
            <a:r>
              <a:rPr lang="en-US" altLang="en-US" sz="3300" dirty="0" smtClean="0">
                <a:solidFill>
                  <a:srgbClr val="FF0000"/>
                </a:solidFill>
                <a:latin typeface="URW Chancery L" charset="0"/>
              </a:rPr>
              <a:t> 2015</a:t>
            </a:r>
            <a:endParaRPr lang="en-US" altLang="en-US" sz="3300" dirty="0">
              <a:solidFill>
                <a:srgbClr val="FF0000"/>
              </a:solidFill>
              <a:latin typeface="URW Chancery 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5601" y="718636"/>
            <a:ext cx="5640480" cy="582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marL="428625" indent="-215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en-US" b="1" dirty="0" smtClean="0"/>
              <a:t>Sviluppo </a:t>
            </a:r>
            <a:r>
              <a:rPr lang="en-US" altLang="en-US" b="1" dirty="0" err="1" smtClean="0"/>
              <a:t>degli</a:t>
            </a:r>
            <a:r>
              <a:rPr lang="en-US" altLang="en-US" b="1" dirty="0" smtClean="0"/>
              <a:t> </a:t>
            </a:r>
            <a:r>
              <a:rPr lang="it-IT" altLang="en-US" b="1" dirty="0" smtClean="0"/>
              <a:t>algoritmi</a:t>
            </a:r>
            <a:r>
              <a:rPr lang="en-US" altLang="en-US" b="1" dirty="0" smtClean="0"/>
              <a:t> di </a:t>
            </a:r>
            <a:r>
              <a:rPr lang="en-US" altLang="en-US" b="1" dirty="0" err="1" smtClean="0"/>
              <a:t>ricostruzione</a:t>
            </a:r>
            <a:r>
              <a:rPr lang="en-US" altLang="en-US" b="1" dirty="0" smtClean="0"/>
              <a:t>. </a:t>
            </a:r>
            <a:endParaRPr lang="en-US" altLang="en-US" b="1" dirty="0" smtClean="0"/>
          </a:p>
          <a:p>
            <a:pPr>
              <a:buClrTx/>
              <a:buFontTx/>
              <a:buNone/>
              <a:defRPr/>
            </a:pPr>
            <a:r>
              <a:rPr lang="en-US" altLang="en-US" dirty="0" err="1" smtClean="0"/>
              <a:t>Strategie</a:t>
            </a:r>
            <a:r>
              <a:rPr lang="en-US" altLang="en-US" dirty="0" smtClean="0"/>
              <a:t> </a:t>
            </a:r>
            <a:r>
              <a:rPr lang="en-US" altLang="en-US" dirty="0" smtClean="0"/>
              <a:t>investigate:</a:t>
            </a:r>
          </a:p>
          <a:p>
            <a:pPr>
              <a:buClrTx/>
              <a:buFontTx/>
              <a:buNone/>
              <a:defRPr/>
            </a:pPr>
            <a:endParaRPr lang="en-US" altLang="en-US" dirty="0" smtClean="0"/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altLang="en-US" dirty="0" err="1" smtClean="0"/>
              <a:t>Metodi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numerici</a:t>
            </a:r>
            <a:r>
              <a:rPr lang="en-US" altLang="en-US" dirty="0" smtClean="0"/>
              <a:t> “Expectation Maximization”, </a:t>
            </a:r>
            <a:r>
              <a:rPr lang="en-US" altLang="en-US" dirty="0" err="1" smtClean="0"/>
              <a:t>valutazione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della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matrice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risposta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attraverso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simulazioni</a:t>
            </a:r>
            <a:r>
              <a:rPr lang="en-US" altLang="en-US" dirty="0" smtClean="0"/>
              <a:t>. 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altLang="en-US" dirty="0" err="1" smtClean="0"/>
              <a:t>Approccio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analitico</a:t>
            </a:r>
            <a:r>
              <a:rPr lang="en-US" altLang="en-US" dirty="0" smtClean="0"/>
              <a:t> (Likelihood maximization</a:t>
            </a:r>
            <a:r>
              <a:rPr lang="en-US" altLang="en-US" dirty="0" smtClean="0"/>
              <a:t>). PDF </a:t>
            </a:r>
            <a:r>
              <a:rPr lang="en-US" altLang="en-US" dirty="0" smtClean="0"/>
              <a:t>per le </a:t>
            </a:r>
            <a:r>
              <a:rPr lang="en-US" altLang="en-US" dirty="0" err="1" smtClean="0"/>
              <a:t>distribuzioni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carica</a:t>
            </a:r>
            <a:r>
              <a:rPr lang="en-US" altLang="en-US" dirty="0" smtClean="0"/>
              <a:t>/tempo determinate con un </a:t>
            </a:r>
            <a:r>
              <a:rPr lang="en-US" altLang="en-US" dirty="0" err="1" smtClean="0"/>
              <a:t>modello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validato</a:t>
            </a:r>
            <a:r>
              <a:rPr lang="en-US" altLang="en-US" dirty="0" smtClean="0"/>
              <a:t> con MC.</a:t>
            </a:r>
          </a:p>
          <a:p>
            <a:pPr>
              <a:buClrTx/>
              <a:buFontTx/>
              <a:buNone/>
              <a:defRPr/>
            </a:pPr>
            <a:endParaRPr lang="en-US" altLang="en-US" dirty="0" smtClean="0"/>
          </a:p>
          <a:p>
            <a:pPr>
              <a:buClrTx/>
              <a:buFontTx/>
              <a:buNone/>
              <a:defRPr/>
            </a:pPr>
            <a:r>
              <a:rPr lang="en-US" altLang="en-US" b="1" dirty="0" err="1" smtClean="0"/>
              <a:t>Costruzione</a:t>
            </a:r>
            <a:r>
              <a:rPr lang="en-US" altLang="en-US" b="1" dirty="0" smtClean="0"/>
              <a:t> e </a:t>
            </a:r>
            <a:r>
              <a:rPr lang="en-US" altLang="en-US" b="1" dirty="0" err="1" smtClean="0"/>
              <a:t>caratterizzazione</a:t>
            </a:r>
            <a:r>
              <a:rPr lang="en-US" altLang="en-US" b="1" dirty="0" smtClean="0"/>
              <a:t> di un setup </a:t>
            </a:r>
            <a:r>
              <a:rPr lang="en-US" altLang="en-US" b="1" dirty="0" err="1" smtClean="0"/>
              <a:t>sperimentale</a:t>
            </a:r>
            <a:r>
              <a:rPr lang="en-US" altLang="en-US" b="1" dirty="0" smtClean="0"/>
              <a:t> per </a:t>
            </a:r>
            <a:r>
              <a:rPr lang="en-US" altLang="en-US" b="1" dirty="0" err="1" smtClean="0"/>
              <a:t>misure</a:t>
            </a:r>
            <a:r>
              <a:rPr lang="en-US" altLang="en-US" b="1" dirty="0" smtClean="0"/>
              <a:t> di </a:t>
            </a:r>
            <a:r>
              <a:rPr lang="en-US" altLang="en-US" b="1" dirty="0" err="1" smtClean="0"/>
              <a:t>carica</a:t>
            </a:r>
            <a:r>
              <a:rPr lang="en-US" altLang="en-US" b="1" dirty="0" smtClean="0"/>
              <a:t>. </a:t>
            </a:r>
            <a:r>
              <a:rPr lang="en-US" altLang="en-US" dirty="0" smtClean="0"/>
              <a:t>Setup:</a:t>
            </a:r>
          </a:p>
          <a:p>
            <a:pPr marL="391686" lvl="1" indent="-192963">
              <a:buSzPct val="45000"/>
              <a:defRPr/>
            </a:pPr>
            <a:endParaRPr lang="en-US" altLang="en-US" dirty="0" smtClean="0"/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altLang="en-US" dirty="0" err="1" smtClean="0"/>
              <a:t>Cubo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scintillatore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plastico</a:t>
            </a:r>
            <a:r>
              <a:rPr lang="en-US" altLang="en-US" dirty="0" smtClean="0"/>
              <a:t>, l=6 cm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altLang="en-US" dirty="0" smtClean="0"/>
              <a:t>2 MA-PMT 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altLang="en-US" dirty="0" smtClean="0"/>
              <a:t>MAROC3-based readout</a:t>
            </a:r>
          </a:p>
          <a:p>
            <a:pPr>
              <a:buClrTx/>
              <a:buFontTx/>
              <a:buNone/>
              <a:defRPr/>
            </a:pPr>
            <a:endParaRPr lang="en-US" altLang="en-US" dirty="0" smtClean="0"/>
          </a:p>
          <a:p>
            <a:pPr>
              <a:buClrTx/>
              <a:buFontTx/>
              <a:buNone/>
              <a:defRPr/>
            </a:pPr>
            <a:r>
              <a:rPr lang="en-US" altLang="en-US" dirty="0" err="1" smtClean="0"/>
              <a:t>Realizzata</a:t>
            </a:r>
            <a:r>
              <a:rPr lang="en-US" altLang="en-US" dirty="0" smtClean="0"/>
              <a:t> prima campagna di </a:t>
            </a:r>
            <a:r>
              <a:rPr lang="en-US" altLang="en-US" dirty="0" err="1" smtClean="0"/>
              <a:t>misure</a:t>
            </a:r>
            <a:r>
              <a:rPr lang="en-US" altLang="en-US" dirty="0" smtClean="0"/>
              <a:t> con </a:t>
            </a:r>
            <a:r>
              <a:rPr lang="en-US" altLang="en-US" dirty="0" err="1" smtClean="0"/>
              <a:t>sorgenti</a:t>
            </a:r>
            <a:r>
              <a:rPr lang="en-US" altLang="en-US" dirty="0" smtClean="0"/>
              <a:t>, per </a:t>
            </a:r>
            <a:r>
              <a:rPr lang="en-US" altLang="en-US" dirty="0" err="1" smtClean="0"/>
              <a:t>validare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simulazioni</a:t>
            </a:r>
            <a:r>
              <a:rPr lang="en-US" altLang="en-US" dirty="0" smtClean="0"/>
              <a:t> MC/ </a:t>
            </a:r>
            <a:r>
              <a:rPr lang="en-US" altLang="en-US" dirty="0" err="1" smtClean="0"/>
              <a:t>modelli</a:t>
            </a:r>
            <a:r>
              <a:rPr lang="en-US" altLang="en-US" dirty="0" smtClean="0"/>
              <a:t> e </a:t>
            </a:r>
            <a:r>
              <a:rPr lang="en-US" altLang="en-US" dirty="0" err="1" smtClean="0"/>
              <a:t>testare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algoritmi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ricostruzione</a:t>
            </a:r>
            <a:r>
              <a:rPr lang="en-US" altLang="en-US" dirty="0" smtClean="0"/>
              <a:t>. 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80" y="3636383"/>
            <a:ext cx="2903040" cy="24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80" y="812245"/>
            <a:ext cx="2903040" cy="245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417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48966"/>
            <a:ext cx="9144000" cy="76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8000"/>
              </a:lnSpc>
              <a:buClrTx/>
              <a:buFontTx/>
              <a:buNone/>
            </a:pPr>
            <a:r>
              <a:rPr lang="en-US" altLang="en-US" sz="3300" dirty="0" err="1" smtClean="0">
                <a:solidFill>
                  <a:srgbClr val="FF0000"/>
                </a:solidFill>
                <a:latin typeface="URW Chancery L" charset="0"/>
              </a:rPr>
              <a:t>Attività</a:t>
            </a:r>
            <a:r>
              <a:rPr lang="en-US" altLang="en-US" sz="3300" dirty="0" smtClean="0">
                <a:solidFill>
                  <a:srgbClr val="FF0000"/>
                </a:solidFill>
                <a:latin typeface="URW Chancery L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URW Chancery L" charset="0"/>
              </a:rPr>
              <a:t>prevista</a:t>
            </a:r>
            <a:r>
              <a:rPr lang="en-US" altLang="en-US" sz="3300" dirty="0">
                <a:solidFill>
                  <a:srgbClr val="FF0000"/>
                </a:solidFill>
                <a:latin typeface="URW Chancery L" charset="0"/>
              </a:rPr>
              <a:t> (</a:t>
            </a:r>
            <a:r>
              <a:rPr lang="en-US" altLang="en-US" sz="3300" dirty="0" err="1">
                <a:solidFill>
                  <a:srgbClr val="FF0000"/>
                </a:solidFill>
                <a:latin typeface="URW Chancery L" charset="0"/>
              </a:rPr>
              <a:t>luglio</a:t>
            </a:r>
            <a:r>
              <a:rPr lang="en-US" altLang="en-US" sz="3300" dirty="0">
                <a:solidFill>
                  <a:srgbClr val="FF0000"/>
                </a:solidFill>
                <a:latin typeface="URW Chancery L" charset="0"/>
              </a:rPr>
              <a:t> 2015 – </a:t>
            </a:r>
            <a:r>
              <a:rPr lang="en-US" altLang="en-US" sz="3300" dirty="0" err="1">
                <a:solidFill>
                  <a:srgbClr val="FF0000"/>
                </a:solidFill>
                <a:latin typeface="URW Chancery L" charset="0"/>
              </a:rPr>
              <a:t>dicembre</a:t>
            </a:r>
            <a:r>
              <a:rPr lang="en-US" altLang="en-US" sz="3300" dirty="0">
                <a:solidFill>
                  <a:srgbClr val="FF0000"/>
                </a:solidFill>
                <a:latin typeface="URW Chancery L" charset="0"/>
              </a:rPr>
              <a:t> 2016)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8481" y="751759"/>
            <a:ext cx="5640480" cy="591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marL="431800" indent="-2127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marL="644525" indent="-21431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en-US" sz="1800" b="1" dirty="0" err="1" smtClean="0"/>
              <a:t>Completamento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dell'analisi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dati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ottenuti</a:t>
            </a:r>
            <a:r>
              <a:rPr lang="en-US" altLang="en-US" sz="1800" b="1" dirty="0" smtClean="0"/>
              <a:t> con </a:t>
            </a:r>
            <a:r>
              <a:rPr lang="en-US" altLang="en-US" sz="1800" b="1" dirty="0" err="1" smtClean="0"/>
              <a:t>il</a:t>
            </a:r>
            <a:r>
              <a:rPr lang="en-US" altLang="en-US" sz="1800" b="1" dirty="0" smtClean="0"/>
              <a:t> setup di </a:t>
            </a:r>
            <a:r>
              <a:rPr lang="en-US" altLang="en-US" sz="1800" b="1" dirty="0" err="1" smtClean="0"/>
              <a:t>carica</a:t>
            </a:r>
            <a:r>
              <a:rPr lang="en-US" altLang="en-US" sz="1800" b="1" dirty="0" smtClean="0"/>
              <a:t>.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Primi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risultati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mostrano</a:t>
            </a:r>
            <a:r>
              <a:rPr lang="en-US" altLang="en-US" sz="1800" dirty="0" smtClean="0"/>
              <a:t> un </a:t>
            </a:r>
            <a:r>
              <a:rPr lang="en-US" altLang="en-US" sz="1800" dirty="0" err="1" smtClean="0"/>
              <a:t>buon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accordo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dati</a:t>
            </a:r>
            <a:r>
              <a:rPr lang="en-US" altLang="en-US" sz="1800" dirty="0" smtClean="0"/>
              <a:t>/MC. </a:t>
            </a:r>
            <a:r>
              <a:rPr lang="en-US" altLang="en-US" sz="1800" dirty="0" err="1" smtClean="0"/>
              <a:t>Evidenziate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alcune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criticita</a:t>
            </a:r>
            <a:r>
              <a:rPr lang="en-US" altLang="en-US" sz="1800" dirty="0" smtClean="0"/>
              <a:t>', </a:t>
            </a:r>
            <a:r>
              <a:rPr lang="en-US" altLang="en-US" sz="1800" dirty="0" err="1" smtClean="0"/>
              <a:t>ora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risolte</a:t>
            </a:r>
            <a:r>
              <a:rPr lang="en-US" altLang="en-US" sz="1800" dirty="0" smtClean="0"/>
              <a:t>.</a:t>
            </a:r>
          </a:p>
          <a:p>
            <a:pPr>
              <a:buClrTx/>
              <a:buFontTx/>
              <a:buNone/>
              <a:defRPr/>
            </a:pPr>
            <a:endParaRPr lang="en-US" altLang="en-US" sz="1800" dirty="0" smtClean="0"/>
          </a:p>
          <a:p>
            <a:pPr>
              <a:buClrTx/>
              <a:buFontTx/>
              <a:buNone/>
              <a:defRPr/>
            </a:pPr>
            <a:r>
              <a:rPr lang="en-US" altLang="en-US" sz="1800" b="1" dirty="0" err="1" smtClean="0"/>
              <a:t>Disegn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costruzione</a:t>
            </a:r>
            <a:r>
              <a:rPr lang="en-US" altLang="en-US" sz="1800" b="1" dirty="0" smtClean="0"/>
              <a:t> e </a:t>
            </a:r>
            <a:r>
              <a:rPr lang="en-US" altLang="en-US" sz="1800" b="1" dirty="0" err="1" smtClean="0"/>
              <a:t>caratterizzazione</a:t>
            </a:r>
            <a:r>
              <a:rPr lang="en-US" altLang="en-US" sz="1800" b="1" dirty="0" smtClean="0"/>
              <a:t> del </a:t>
            </a:r>
            <a:r>
              <a:rPr lang="en-US" altLang="en-US" sz="1800" b="1" dirty="0" err="1" smtClean="0"/>
              <a:t>prototipo</a:t>
            </a:r>
            <a:r>
              <a:rPr lang="en-US" altLang="en-US" sz="1800" b="1" dirty="0" smtClean="0"/>
              <a:t>. </a:t>
            </a:r>
            <a:r>
              <a:rPr lang="en-US" altLang="en-US" sz="1800" dirty="0" err="1" smtClean="0"/>
              <a:t>Possibile</a:t>
            </a:r>
            <a:r>
              <a:rPr lang="en-US" altLang="en-US" sz="1800" dirty="0" smtClean="0"/>
              <a:t> setup:</a:t>
            </a:r>
          </a:p>
          <a:p>
            <a:pPr lvl="1">
              <a:buClrTx/>
              <a:buSzPct val="45000"/>
              <a:buFontTx/>
              <a:buNone/>
              <a:defRPr/>
            </a:pPr>
            <a:endParaRPr lang="en-US" altLang="en-US" sz="1800" dirty="0" smtClean="0"/>
          </a:p>
          <a:p>
            <a:pPr marL="388806" lvl="1" indent="-195843">
              <a:buSzPct val="45000"/>
              <a:buFont typeface="Wingdings" charset="2"/>
              <a:buChar char=""/>
              <a:defRPr/>
            </a:pPr>
            <a:r>
              <a:rPr lang="en-US" altLang="en-US" sz="1800" dirty="0" err="1" smtClean="0"/>
              <a:t>Cubo</a:t>
            </a:r>
            <a:r>
              <a:rPr lang="en-US" altLang="en-US" sz="1800" dirty="0" smtClean="0"/>
              <a:t> di </a:t>
            </a:r>
            <a:r>
              <a:rPr lang="en-US" altLang="en-US" sz="1800" dirty="0" err="1" smtClean="0"/>
              <a:t>scintillatore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plastico</a:t>
            </a:r>
            <a:r>
              <a:rPr lang="en-US" altLang="en-US" sz="1800" dirty="0" smtClean="0"/>
              <a:t> EJ-230, l=6 cm</a:t>
            </a:r>
          </a:p>
          <a:p>
            <a:pPr lvl="2">
              <a:buSzPct val="45000"/>
              <a:buFont typeface="Wingdings" charset="2"/>
              <a:buChar char=""/>
              <a:defRPr/>
            </a:pPr>
            <a:r>
              <a:rPr lang="en-US" altLang="en-US" sz="1800" dirty="0" err="1" smtClean="0"/>
              <a:t>Misura</a:t>
            </a:r>
            <a:r>
              <a:rPr lang="en-US" altLang="en-US" sz="1800" dirty="0" smtClean="0"/>
              <a:t> di</a:t>
            </a:r>
            <a:r>
              <a:rPr lang="en-US" altLang="en-US" sz="1800" dirty="0" smtClean="0">
                <a:latin typeface="Standard Symbols L" charset="2"/>
                <a:ea typeface="Standard Symbols L" charset="2"/>
                <a:cs typeface="Standard Symbols L" charset="2"/>
              </a:rPr>
              <a:t></a:t>
            </a:r>
            <a:r>
              <a:rPr lang="en-US" altLang="en-US" sz="1800" dirty="0" smtClean="0"/>
              <a:t>vs </a:t>
            </a:r>
            <a:r>
              <a:rPr lang="en-US" altLang="en-US" sz="1800" dirty="0" smtClean="0">
                <a:latin typeface="Standard Symbols L" charset="2"/>
                <a:ea typeface="Standard Symbols L" charset="2"/>
                <a:cs typeface="Standard Symbols L" charset="2"/>
              </a:rPr>
              <a:t></a:t>
            </a:r>
            <a:r>
              <a:rPr lang="en-US" altLang="en-US" sz="1800" dirty="0" smtClean="0"/>
              <a:t> con setup TCSPC@DIBRIS</a:t>
            </a:r>
          </a:p>
          <a:p>
            <a:pPr marL="388806" lvl="1" indent="-195843">
              <a:buSzPct val="45000"/>
              <a:buFont typeface="Wingdings" charset="2"/>
              <a:buChar char=""/>
              <a:defRPr/>
            </a:pPr>
            <a:r>
              <a:rPr lang="en-US" altLang="en-US" sz="1800" dirty="0" err="1" smtClean="0"/>
              <a:t>Matrici</a:t>
            </a:r>
            <a:r>
              <a:rPr lang="en-US" altLang="en-US" sz="1800" dirty="0" smtClean="0"/>
              <a:t> di </a:t>
            </a:r>
            <a:r>
              <a:rPr lang="en-US" altLang="en-US" sz="1800" dirty="0" err="1" smtClean="0"/>
              <a:t>SiPM</a:t>
            </a:r>
            <a:r>
              <a:rPr lang="en-US" altLang="en-US" sz="1800" dirty="0" smtClean="0"/>
              <a:t> (S12642-0808PB) </a:t>
            </a:r>
            <a:r>
              <a:rPr lang="en-US" altLang="en-US" sz="1800" dirty="0" err="1" smtClean="0"/>
              <a:t>su</a:t>
            </a:r>
            <a:r>
              <a:rPr lang="en-US" altLang="en-US" sz="1800" dirty="0" smtClean="0"/>
              <a:t> 5 </a:t>
            </a:r>
            <a:r>
              <a:rPr lang="en-US" altLang="en-US" sz="1800" dirty="0" err="1" smtClean="0"/>
              <a:t>lati</a:t>
            </a:r>
            <a:r>
              <a:rPr lang="en-US" altLang="en-US" sz="1800" dirty="0" smtClean="0"/>
              <a:t> </a:t>
            </a:r>
          </a:p>
          <a:p>
            <a:pPr lvl="2">
              <a:buSzPct val="45000"/>
              <a:buFont typeface="Wingdings" charset="2"/>
              <a:buChar char=""/>
              <a:defRPr/>
            </a:pPr>
            <a:r>
              <a:rPr lang="en-US" altLang="en-US" sz="1800" dirty="0" err="1" smtClean="0"/>
              <a:t>Caratterizzazione</a:t>
            </a:r>
            <a:r>
              <a:rPr lang="en-US" altLang="en-US" sz="1800" dirty="0" smtClean="0"/>
              <a:t> di </a:t>
            </a:r>
            <a:r>
              <a:rPr lang="en-US" altLang="en-US" sz="1800" dirty="0" smtClean="0">
                <a:latin typeface="Standard Symbols L" charset="2"/>
                <a:ea typeface="Standard Symbols L" charset="2"/>
                <a:cs typeface="Standard Symbols L" charset="2"/>
              </a:rPr>
              <a:t></a:t>
            </a:r>
            <a:r>
              <a:rPr lang="en-US" altLang="en-US" sz="1800" baseline="-33000" dirty="0" smtClean="0"/>
              <a:t>T</a:t>
            </a:r>
            <a:r>
              <a:rPr lang="en-US" altLang="en-US" sz="1800" dirty="0" smtClean="0"/>
              <a:t>/ QE con laser </a:t>
            </a:r>
            <a:r>
              <a:rPr lang="en-US" altLang="en-US" sz="1800" dirty="0" err="1" smtClean="0"/>
              <a:t>pulsato</a:t>
            </a:r>
            <a:endParaRPr lang="en-US" altLang="en-US" sz="1800" dirty="0" smtClean="0"/>
          </a:p>
          <a:p>
            <a:pPr marL="388806" lvl="1" indent="-195843">
              <a:buSzPct val="45000"/>
              <a:buFont typeface="Wingdings" charset="2"/>
              <a:buChar char=""/>
              <a:defRPr/>
            </a:pPr>
            <a:r>
              <a:rPr lang="en-US" altLang="en-US" sz="1800" dirty="0" smtClean="0"/>
              <a:t>TOFPET-based readout: </a:t>
            </a:r>
            <a:r>
              <a:rPr lang="en-US" altLang="en-US" sz="1800" dirty="0" err="1" smtClean="0"/>
              <a:t>sistema</a:t>
            </a:r>
            <a:r>
              <a:rPr lang="en-US" altLang="en-US" sz="1800" dirty="0" smtClean="0"/>
              <a:t> di </a:t>
            </a:r>
            <a:r>
              <a:rPr lang="en-US" altLang="en-US" sz="1800" dirty="0" err="1" smtClean="0"/>
              <a:t>valutazione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gia</a:t>
            </a:r>
            <a:r>
              <a:rPr lang="en-US" altLang="en-US" sz="1800" dirty="0" smtClean="0"/>
              <a:t>' </a:t>
            </a:r>
            <a:r>
              <a:rPr lang="en-US" altLang="en-US" sz="1800" dirty="0" err="1" smtClean="0"/>
              <a:t>disponibile</a:t>
            </a:r>
            <a:r>
              <a:rPr lang="en-US" altLang="en-US" sz="1800" dirty="0" smtClean="0"/>
              <a:t>.</a:t>
            </a:r>
          </a:p>
          <a:p>
            <a:pPr>
              <a:buClrTx/>
              <a:buFontTx/>
              <a:buNone/>
              <a:defRPr/>
            </a:pPr>
            <a:endParaRPr lang="en-US" altLang="en-US" sz="1800" dirty="0" smtClean="0"/>
          </a:p>
          <a:p>
            <a:pPr>
              <a:buClrTx/>
              <a:buFontTx/>
              <a:buNone/>
              <a:defRPr/>
            </a:pPr>
            <a:r>
              <a:rPr lang="en-US" altLang="en-US" sz="1800" dirty="0" smtClean="0"/>
              <a:t>Si </a:t>
            </a:r>
            <a:r>
              <a:rPr lang="en-US" altLang="en-US" sz="1800" dirty="0" err="1" smtClean="0"/>
              <a:t>intede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realizzare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una</a:t>
            </a:r>
            <a:r>
              <a:rPr lang="en-US" altLang="en-US" sz="1800" dirty="0" smtClean="0"/>
              <a:t> prima </a:t>
            </a:r>
            <a:r>
              <a:rPr lang="en-US" altLang="en-US" sz="1800" dirty="0" err="1" smtClean="0"/>
              <a:t>caratterizzazione</a:t>
            </a:r>
            <a:r>
              <a:rPr lang="en-US" altLang="en-US" sz="1800" dirty="0" smtClean="0"/>
              <a:t> con </a:t>
            </a:r>
            <a:r>
              <a:rPr lang="en-US" altLang="en-US" sz="1800" dirty="0" err="1" smtClean="0"/>
              <a:t>sorgenti</a:t>
            </a:r>
            <a:r>
              <a:rPr lang="en-US" altLang="en-US" sz="1800" dirty="0" smtClean="0"/>
              <a:t>/</a:t>
            </a:r>
            <a:r>
              <a:rPr lang="en-US" altLang="en-US" sz="1800" dirty="0" err="1" smtClean="0"/>
              <a:t>raggi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cosmici</a:t>
            </a:r>
            <a:r>
              <a:rPr lang="en-US" altLang="en-US" sz="1800" dirty="0" smtClean="0"/>
              <a:t> in </a:t>
            </a:r>
            <a:r>
              <a:rPr lang="en-US" altLang="en-US" sz="1800" dirty="0" err="1" smtClean="0"/>
              <a:t>sezione</a:t>
            </a:r>
            <a:r>
              <a:rPr lang="en-US" altLang="en-US" sz="1800" dirty="0" smtClean="0"/>
              <a:t>.</a:t>
            </a:r>
          </a:p>
          <a:p>
            <a:pPr>
              <a:buClrTx/>
              <a:buFontTx/>
              <a:buNone/>
              <a:defRPr/>
            </a:pPr>
            <a:endParaRPr lang="en-US" altLang="en-US" sz="1800" dirty="0" smtClean="0"/>
          </a:p>
          <a:p>
            <a:pPr>
              <a:buClrTx/>
              <a:buFontTx/>
              <a:buNone/>
              <a:defRPr/>
            </a:pPr>
            <a:r>
              <a:rPr lang="en-US" altLang="en-US" sz="1800" dirty="0" err="1" smtClean="0"/>
              <a:t>Successivamente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si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vuole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realizzare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una</a:t>
            </a:r>
            <a:r>
              <a:rPr lang="en-US" altLang="en-US" sz="1800" dirty="0" smtClean="0"/>
              <a:t> campagna di </a:t>
            </a:r>
            <a:r>
              <a:rPr lang="en-US" altLang="en-US" sz="1800" dirty="0" err="1" smtClean="0"/>
              <a:t>misure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presso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solidFill>
                  <a:srgbClr val="CCCCFF"/>
                </a:solidFill>
                <a:hlinkClick r:id="rId3"/>
              </a:rPr>
              <a:t>BTF@LNF</a:t>
            </a:r>
            <a:r>
              <a:rPr lang="en-US" altLang="en-US" sz="1800" dirty="0" smtClean="0"/>
              <a:t>, per </a:t>
            </a:r>
            <a:r>
              <a:rPr lang="en-US" altLang="en-US" sz="1800" dirty="0" err="1" smtClean="0"/>
              <a:t>valutare</a:t>
            </a:r>
            <a:r>
              <a:rPr lang="en-US" altLang="en-US" sz="1800" dirty="0" smtClean="0"/>
              <a:t> la </a:t>
            </a:r>
            <a:r>
              <a:rPr lang="en-US" altLang="en-US" sz="1800" dirty="0" err="1" smtClean="0"/>
              <a:t>risoluzione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sulla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misura</a:t>
            </a:r>
            <a:r>
              <a:rPr lang="en-US" altLang="en-US" sz="1800" dirty="0" smtClean="0"/>
              <a:t> di </a:t>
            </a:r>
            <a:r>
              <a:rPr lang="en-US" altLang="en-US" sz="1800" dirty="0" err="1" smtClean="0"/>
              <a:t>traccie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particelle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penetranti</a:t>
            </a:r>
            <a:r>
              <a:rPr lang="en-US" altLang="en-US" sz="1800" dirty="0" smtClean="0"/>
              <a:t>.</a:t>
            </a:r>
          </a:p>
          <a:p>
            <a:pPr>
              <a:buClrTx/>
              <a:buFontTx/>
              <a:buNone/>
              <a:defRPr/>
            </a:pPr>
            <a:r>
              <a:rPr lang="en-US" altLang="en-US" sz="1800" dirty="0" smtClean="0"/>
              <a:t> </a:t>
            </a:r>
          </a:p>
          <a:p>
            <a:pPr>
              <a:buClrTx/>
              <a:buFontTx/>
              <a:buNone/>
              <a:defRPr/>
            </a:pPr>
            <a:endParaRPr lang="en-US" altLang="en-US" sz="1800" dirty="0" smtClean="0"/>
          </a:p>
          <a:p>
            <a:pPr>
              <a:buClrTx/>
              <a:buFontTx/>
              <a:buNone/>
              <a:defRPr/>
            </a:pPr>
            <a:endParaRPr lang="en-US" altLang="en-US" sz="1800" b="1" dirty="0" smtClean="0"/>
          </a:p>
          <a:p>
            <a:pPr>
              <a:buClrTx/>
              <a:buFontTx/>
              <a:buNone/>
              <a:defRPr/>
            </a:pPr>
            <a:endParaRPr lang="en-US" altLang="en-US" sz="1800" b="1" dirty="0" smtClean="0"/>
          </a:p>
          <a:p>
            <a:pPr lvl="1">
              <a:buClrTx/>
              <a:buSzPct val="45000"/>
              <a:buFontTx/>
              <a:buNone/>
              <a:defRPr/>
            </a:pPr>
            <a:endParaRPr lang="en-US" altLang="en-US" sz="1800" b="1" dirty="0" smtClean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00" y="613505"/>
            <a:ext cx="2903040" cy="262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01" y="3452043"/>
            <a:ext cx="2986560" cy="218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6801121" y="695593"/>
            <a:ext cx="1990080" cy="149776"/>
          </a:xfrm>
          <a:prstGeom prst="roundRect">
            <a:avLst>
              <a:gd name="adj" fmla="val 958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446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-103691"/>
            <a:ext cx="9144000" cy="93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8000"/>
              </a:lnSpc>
              <a:buClrTx/>
              <a:buFontTx/>
              <a:buNone/>
            </a:pPr>
            <a:r>
              <a:rPr lang="it-IT" altLang="en-US" sz="3300" dirty="0" smtClean="0">
                <a:solidFill>
                  <a:srgbClr val="FF0000"/>
                </a:solidFill>
                <a:latin typeface="URW Chancery L" charset="0"/>
              </a:rPr>
              <a:t>anagrafica</a:t>
            </a:r>
            <a:r>
              <a:rPr lang="en-US" altLang="en-US" sz="3300" dirty="0" smtClean="0">
                <a:solidFill>
                  <a:srgbClr val="FF0000"/>
                </a:solidFill>
                <a:latin typeface="URW Chancery L" charset="0"/>
              </a:rPr>
              <a:t> </a:t>
            </a:r>
            <a:r>
              <a:rPr lang="en-US" altLang="en-US" sz="3300" dirty="0">
                <a:solidFill>
                  <a:srgbClr val="FF0000"/>
                </a:solidFill>
                <a:latin typeface="URW Chancery L" charset="0"/>
              </a:rPr>
              <a:t>/ </a:t>
            </a:r>
            <a:r>
              <a:rPr lang="en-US" altLang="en-US" sz="3300" dirty="0" err="1">
                <a:solidFill>
                  <a:srgbClr val="FF0000"/>
                </a:solidFill>
                <a:latin typeface="URW Chancery L" charset="0"/>
              </a:rPr>
              <a:t>richieste</a:t>
            </a:r>
            <a:r>
              <a:rPr lang="en-US" altLang="en-US" sz="3300" dirty="0">
                <a:solidFill>
                  <a:srgbClr val="FF0000"/>
                </a:solidFill>
                <a:latin typeface="URW Chancery L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URW Chancery L" charset="0"/>
              </a:rPr>
              <a:t>ai</a:t>
            </a:r>
            <a:r>
              <a:rPr lang="en-US" altLang="en-US" sz="3300" dirty="0">
                <a:solidFill>
                  <a:srgbClr val="FF0000"/>
                </a:solidFill>
                <a:latin typeface="URW Chancery L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URW Chancery L" charset="0"/>
              </a:rPr>
              <a:t>servizi</a:t>
            </a:r>
            <a:endParaRPr lang="en-US" altLang="en-US" sz="3300" dirty="0">
              <a:solidFill>
                <a:srgbClr val="FF0000"/>
              </a:solidFill>
              <a:latin typeface="URW Chancery L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85760" y="680758"/>
            <a:ext cx="8874720" cy="595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marL="428625" indent="-215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marL="647700" indent="-2127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altLang="en-US" b="1" dirty="0" smtClean="0"/>
              <a:t>Organizzazione: </a:t>
            </a:r>
            <a:r>
              <a:rPr lang="it-IT" altLang="en-US" dirty="0" smtClean="0"/>
              <a:t>progetto biennale </a:t>
            </a:r>
            <a:r>
              <a:rPr lang="it-IT" altLang="en-US" dirty="0" smtClean="0"/>
              <a:t>“bando giovani ricercatori” di gruppo 5 (2014). </a:t>
            </a:r>
            <a:endParaRPr lang="it-IT" altLang="en-US" dirty="0" smtClean="0"/>
          </a:p>
          <a:p>
            <a:pPr>
              <a:buClrTx/>
              <a:buFontTx/>
              <a:buNone/>
              <a:defRPr/>
            </a:pPr>
            <a:endParaRPr lang="it-IT" altLang="en-US" b="1" dirty="0" smtClean="0"/>
          </a:p>
          <a:p>
            <a:pPr>
              <a:buClrTx/>
              <a:buFontTx/>
              <a:buNone/>
              <a:defRPr/>
            </a:pPr>
            <a:r>
              <a:rPr lang="it-IT" altLang="en-US" b="1" dirty="0" smtClean="0"/>
              <a:t>Anagrafica</a:t>
            </a:r>
            <a:r>
              <a:rPr lang="en-US" altLang="en-US" b="1" dirty="0" smtClean="0"/>
              <a:t>:</a:t>
            </a:r>
          </a:p>
          <a:p>
            <a:pPr>
              <a:buClrTx/>
              <a:buFontTx/>
              <a:buNone/>
              <a:defRPr/>
            </a:pPr>
            <a:r>
              <a:rPr lang="en-US" altLang="en-US" b="1" dirty="0" smtClean="0"/>
              <a:t>			</a:t>
            </a:r>
            <a:r>
              <a:rPr lang="en-US" altLang="en-US" b="1" dirty="0" smtClean="0"/>
              <a:t>	</a:t>
            </a:r>
            <a:r>
              <a:rPr lang="en-US" altLang="en-US" b="1" dirty="0" smtClean="0"/>
              <a:t>								2015		2016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altLang="en-US" sz="1600" dirty="0"/>
              <a:t>A. </a:t>
            </a:r>
            <a:r>
              <a:rPr lang="en-US" altLang="en-US" sz="1600" dirty="0" err="1"/>
              <a:t>Celentano</a:t>
            </a:r>
            <a:r>
              <a:rPr lang="en-US" altLang="en-US" sz="1600" dirty="0"/>
              <a:t> (PI) (INFN-Ge, Post-doc):   			90%			90%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altLang="en-US" sz="1600" dirty="0"/>
              <a:t>P. </a:t>
            </a:r>
            <a:r>
              <a:rPr lang="en-US" altLang="en-US" sz="1600" dirty="0" err="1"/>
              <a:t>Boccacci</a:t>
            </a:r>
            <a:r>
              <a:rPr lang="en-US" altLang="en-US" sz="1600" dirty="0"/>
              <a:t>    (UNIGE-DIBRIS):					10 %		</a:t>
            </a:r>
            <a:r>
              <a:rPr lang="en-US" altLang="en-US" sz="1600" dirty="0" smtClean="0"/>
              <a:t>	10</a:t>
            </a:r>
            <a:r>
              <a:rPr lang="en-US" altLang="en-US" sz="1600" dirty="0"/>
              <a:t>%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altLang="en-US" sz="1600" dirty="0"/>
              <a:t>M. Castellano (UNIGE-DCCI):					10%			10%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altLang="en-US" sz="1600" dirty="0"/>
              <a:t>D. </a:t>
            </a:r>
            <a:r>
              <a:rPr lang="en-US" altLang="en-US" sz="1600" dirty="0" err="1"/>
              <a:t>Comoretto</a:t>
            </a:r>
            <a:r>
              <a:rPr lang="en-US" altLang="en-US" sz="1600" dirty="0"/>
              <a:t>  (UNIGE-DCCI):					10%			10%</a:t>
            </a:r>
          </a:p>
          <a:p>
            <a:pPr marL="391686" lvl="1" indent="-192963">
              <a:buSzPct val="45000"/>
              <a:defRPr/>
            </a:pPr>
            <a:endParaRPr lang="en-US" altLang="en-US" sz="1600" dirty="0"/>
          </a:p>
          <a:p>
            <a:pPr marL="391686" lvl="1" indent="-192963">
              <a:buSzPct val="45000"/>
              <a:defRPr/>
            </a:pPr>
            <a:r>
              <a:rPr lang="en-US" altLang="en-US" sz="1600" b="1" dirty="0" err="1"/>
              <a:t>Totale</a:t>
            </a:r>
            <a:r>
              <a:rPr lang="en-US" altLang="en-US" sz="1600" b="1" dirty="0"/>
              <a:t> FTE:								1.2 FTE		1.2 FTE</a:t>
            </a:r>
          </a:p>
          <a:p>
            <a:pPr>
              <a:buClrTx/>
              <a:buFontTx/>
              <a:buNone/>
              <a:defRPr/>
            </a:pPr>
            <a:endParaRPr lang="en-US" altLang="en-US" b="1" dirty="0" smtClean="0"/>
          </a:p>
          <a:p>
            <a:pPr>
              <a:buClrTx/>
              <a:buFontTx/>
              <a:buNone/>
              <a:defRPr/>
            </a:pPr>
            <a:r>
              <a:rPr lang="en-US" altLang="en-US" b="1" dirty="0" err="1" smtClean="0"/>
              <a:t>Richieste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ai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servizi</a:t>
            </a:r>
            <a:r>
              <a:rPr lang="en-US" altLang="en-US" b="1" dirty="0" smtClean="0"/>
              <a:t> di </a:t>
            </a:r>
            <a:r>
              <a:rPr lang="en-US" altLang="en-US" b="1" dirty="0" err="1" smtClean="0"/>
              <a:t>sezione</a:t>
            </a:r>
            <a:r>
              <a:rPr lang="en-US" altLang="en-US" b="1" dirty="0" smtClean="0"/>
              <a:t>:</a:t>
            </a:r>
          </a:p>
          <a:p>
            <a:pPr>
              <a:buClrTx/>
              <a:buFontTx/>
              <a:buNone/>
              <a:defRPr/>
            </a:pPr>
            <a:endParaRPr lang="en-US" altLang="en-US" b="1" dirty="0" smtClean="0"/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altLang="en-US" dirty="0" smtClean="0"/>
              <a:t>Pro. </a:t>
            </a:r>
            <a:r>
              <a:rPr lang="en-US" altLang="en-US" dirty="0" err="1" smtClean="0"/>
              <a:t>Mec</a:t>
            </a:r>
            <a:r>
              <a:rPr lang="en-US" altLang="en-US" dirty="0" smtClean="0"/>
              <a:t>.: </a:t>
            </a:r>
            <a:r>
              <a:rPr lang="en-US" altLang="en-US" dirty="0" smtClean="0"/>
              <a:t>	1 </a:t>
            </a:r>
            <a:r>
              <a:rPr lang="en-US" altLang="en-US" dirty="0" err="1" smtClean="0"/>
              <a:t>mese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uomo</a:t>
            </a:r>
            <a:r>
              <a:rPr lang="en-US" altLang="en-US" dirty="0" smtClean="0"/>
              <a:t>     </a:t>
            </a:r>
            <a:endParaRPr lang="en-US" altLang="en-US" dirty="0" smtClean="0"/>
          </a:p>
          <a:p>
            <a:pPr marL="212725" lvl="1" indent="0">
              <a:buSzPct val="45000"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			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disegno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prototipo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stampa</a:t>
            </a:r>
            <a:r>
              <a:rPr lang="en-US" altLang="en-US" dirty="0" smtClean="0"/>
              <a:t>  </a:t>
            </a:r>
            <a:r>
              <a:rPr lang="en-US" altLang="en-US" dirty="0" err="1" smtClean="0"/>
              <a:t>componenti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prototipatrice</a:t>
            </a:r>
            <a:r>
              <a:rPr lang="en-US" altLang="en-US" dirty="0" smtClean="0"/>
              <a:t> 3D)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altLang="en-US" dirty="0" smtClean="0"/>
              <a:t>O.M.:</a:t>
            </a:r>
            <a:r>
              <a:rPr lang="en-US" altLang="en-US" dirty="0" smtClean="0"/>
              <a:t>		1 </a:t>
            </a:r>
            <a:r>
              <a:rPr lang="en-US" altLang="en-US" dirty="0" err="1" smtClean="0"/>
              <a:t>mese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uomo</a:t>
            </a:r>
            <a:r>
              <a:rPr lang="en-US" altLang="en-US" dirty="0" smtClean="0"/>
              <a:t>    </a:t>
            </a:r>
            <a:endParaRPr lang="en-US" altLang="en-US" dirty="0" smtClean="0"/>
          </a:p>
          <a:p>
            <a:pPr marL="212725" lvl="1" indent="0">
              <a:buSzPct val="45000"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			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costruzione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componenti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meccanici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prototipo</a:t>
            </a:r>
            <a:r>
              <a:rPr lang="en-US" altLang="en-US" dirty="0" smtClean="0"/>
              <a:t>)</a:t>
            </a:r>
          </a:p>
          <a:p>
            <a:pPr lvl="1">
              <a:buSzPct val="45000"/>
              <a:buFont typeface="Wingdings" charset="2"/>
              <a:buChar char=""/>
              <a:tabLst>
                <a:tab pos="0" algn="l"/>
                <a:tab pos="1797050" algn="l"/>
                <a:tab pos="41148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/>
            </a:pPr>
            <a:r>
              <a:rPr lang="en-US" altLang="en-US" dirty="0" smtClean="0"/>
              <a:t>O.E.:</a:t>
            </a:r>
            <a:r>
              <a:rPr lang="en-US" altLang="en-US" dirty="0" smtClean="0"/>
              <a:t>	</a:t>
            </a:r>
            <a:r>
              <a:rPr lang="en-US" altLang="en-US" dirty="0" smtClean="0"/>
              <a:t>1 </a:t>
            </a:r>
            <a:r>
              <a:rPr lang="en-US" altLang="en-US" dirty="0" err="1" smtClean="0"/>
              <a:t>mese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uomo</a:t>
            </a:r>
            <a:r>
              <a:rPr lang="en-US" altLang="en-US" dirty="0" smtClean="0"/>
              <a:t>     </a:t>
            </a:r>
            <a:endParaRPr lang="en-US" altLang="en-US" dirty="0"/>
          </a:p>
          <a:p>
            <a:pPr marL="1800225" lvl="1" indent="-3175">
              <a:buSzPct val="45000"/>
              <a:tabLst>
                <a:tab pos="0" algn="l"/>
                <a:tab pos="1797050" algn="l"/>
                <a:tab pos="41148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/>
            </a:pPr>
            <a:r>
              <a:rPr lang="en-US" altLang="en-US" dirty="0" smtClean="0"/>
              <a:t>(</a:t>
            </a:r>
            <a:r>
              <a:rPr lang="en-US" altLang="en-US" dirty="0" err="1" smtClean="0"/>
              <a:t>supporto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sistema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acquisizione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durante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configurazione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prototipo</a:t>
            </a:r>
            <a:r>
              <a:rPr lang="en-US" altLang="en-US" dirty="0" smtClean="0"/>
              <a:t> e successive </a:t>
            </a:r>
            <a:r>
              <a:rPr lang="en-US" altLang="en-US" dirty="0" err="1" smtClean="0"/>
              <a:t>misure</a:t>
            </a:r>
            <a:r>
              <a:rPr lang="en-US" altLang="en-US" dirty="0" smtClean="0"/>
              <a:t>)</a:t>
            </a:r>
            <a:endParaRPr lang="en-US" altLang="en-US" dirty="0" smtClean="0"/>
          </a:p>
          <a:p>
            <a:pPr lvl="2">
              <a:buClrTx/>
              <a:buSzPct val="45000"/>
              <a:buFontTx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7153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82" t="16184" r="14445" b="11160"/>
          <a:stretch/>
        </p:blipFill>
        <p:spPr>
          <a:xfrm>
            <a:off x="0" y="-4411"/>
            <a:ext cx="9144000" cy="6860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4139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dwardian Script ITC" panose="030303020407070D0804" pitchFamily="66" charset="0"/>
              </a:rPr>
              <a:t>Qui si può  trovare  una  gran  quantità  di sestanti di tutti i tipi,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dwardian Script ITC" panose="030303020407070D0804" pitchFamily="66" charset="0"/>
              </a:rPr>
              <a:t>quadranti,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dwardian Script ITC" panose="030303020407070D0804" pitchFamily="66" charset="0"/>
              </a:rPr>
              <a:t>telescopi,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dwardian Script ITC" panose="030303020407070D0804" pitchFamily="66" charset="0"/>
              </a:rPr>
              <a:t>astrolabi, ed altri strumenti astronomici.  </a:t>
            </a:r>
          </a:p>
          <a:p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dwardian Script ITC" panose="030303020407070D0804" pitchFamily="66" charset="0"/>
              </a:rPr>
              <a:t>Ma ciò da cui dipende il destino dell'isola è un magnete di proporzioni colossali, ...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3573016"/>
            <a:ext cx="4055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làputa</a:t>
            </a:r>
            <a:endParaRPr lang="en-US" sz="9600" cap="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0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2" idx="2"/>
          </p:cNvCxnSpPr>
          <p:nvPr/>
        </p:nvCxnSpPr>
        <p:spPr>
          <a:xfrm flipH="1">
            <a:off x="3297195" y="2440739"/>
            <a:ext cx="5007344" cy="4320598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rapezoid 1"/>
          <p:cNvSpPr/>
          <p:nvPr/>
        </p:nvSpPr>
        <p:spPr>
          <a:xfrm rot="13669079">
            <a:off x="7303030" y="2363859"/>
            <a:ext cx="1656184" cy="468052"/>
          </a:xfrm>
          <a:prstGeom prst="trapezoid">
            <a:avLst>
              <a:gd name="adj" fmla="val 139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914363">
            <a:off x="3611822" y="6006271"/>
            <a:ext cx="67079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" idx="3"/>
          </p:cNvCxnSpPr>
          <p:nvPr/>
        </p:nvCxnSpPr>
        <p:spPr>
          <a:xfrm flipH="1">
            <a:off x="4017275" y="2008364"/>
            <a:ext cx="3579639" cy="395897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" idx="1"/>
          </p:cNvCxnSpPr>
          <p:nvPr/>
        </p:nvCxnSpPr>
        <p:spPr>
          <a:xfrm flipH="1">
            <a:off x="4169676" y="3187406"/>
            <a:ext cx="4495654" cy="293232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9232851">
            <a:off x="6205585" y="475925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12 m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735164" y="3467840"/>
            <a:ext cx="3842466" cy="3293497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911792" y="1790960"/>
            <a:ext cx="1022196" cy="112667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884019">
            <a:off x="8308501" y="204043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2.5 m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2867613">
            <a:off x="7831022" y="2473615"/>
            <a:ext cx="60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ottica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 rot="2867613">
            <a:off x="3584128" y="6075258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sensori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107503" y="109355"/>
            <a:ext cx="7158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Nel</a:t>
            </a:r>
            <a:r>
              <a:rPr lang="en-US" dirty="0" smtClean="0"/>
              <a:t> 2028 è </a:t>
            </a:r>
            <a:r>
              <a:rPr lang="en-US" dirty="0" err="1" smtClean="0"/>
              <a:t>previsto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lancio</a:t>
            </a:r>
            <a:r>
              <a:rPr lang="en-US" dirty="0" smtClean="0"/>
              <a:t> del </a:t>
            </a:r>
            <a:r>
              <a:rPr lang="en-US" dirty="0" err="1" smtClean="0"/>
              <a:t>telescopio</a:t>
            </a:r>
            <a:r>
              <a:rPr lang="en-US" dirty="0" smtClean="0"/>
              <a:t> ATHENA </a:t>
            </a:r>
            <a:r>
              <a:rPr lang="en-US" dirty="0"/>
              <a:t>(Advanced Telescope for </a:t>
            </a:r>
            <a:r>
              <a:rPr lang="en-US" dirty="0" err="1"/>
              <a:t>High-ENergy</a:t>
            </a:r>
            <a:r>
              <a:rPr lang="en-US" dirty="0"/>
              <a:t> Astrophysics)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verrà</a:t>
            </a:r>
            <a:r>
              <a:rPr lang="en-US" dirty="0"/>
              <a:t> </a:t>
            </a:r>
            <a:r>
              <a:rPr lang="en-US" dirty="0" err="1"/>
              <a:t>posto</a:t>
            </a:r>
            <a:r>
              <a:rPr lang="en-US" dirty="0"/>
              <a:t> in </a:t>
            </a:r>
            <a:r>
              <a:rPr lang="en-US" dirty="0" err="1"/>
              <a:t>orbita</a:t>
            </a:r>
            <a:r>
              <a:rPr lang="en-US" dirty="0"/>
              <a:t> halo </a:t>
            </a:r>
            <a:r>
              <a:rPr lang="en-US" dirty="0" err="1"/>
              <a:t>intorno</a:t>
            </a:r>
            <a:r>
              <a:rPr lang="en-US" dirty="0"/>
              <a:t> a </a:t>
            </a:r>
            <a:r>
              <a:rPr lang="en-US" dirty="0" smtClean="0"/>
              <a:t>L2.</a:t>
            </a:r>
          </a:p>
          <a:p>
            <a:endParaRPr lang="en-US" dirty="0"/>
          </a:p>
          <a:p>
            <a:r>
              <a:rPr lang="en-US" dirty="0" err="1" smtClean="0"/>
              <a:t>L’ottica</a:t>
            </a:r>
            <a:r>
              <a:rPr lang="en-US" dirty="0" smtClean="0"/>
              <a:t> </a:t>
            </a:r>
            <a:r>
              <a:rPr lang="en-US" dirty="0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silicio</a:t>
            </a:r>
            <a:r>
              <a:rPr lang="en-US" dirty="0" smtClean="0"/>
              <a:t> </a:t>
            </a:r>
            <a:r>
              <a:rPr lang="en-US" dirty="0" smtClean="0"/>
              <a:t>di ATHENA </a:t>
            </a:r>
            <a:r>
              <a:rPr lang="en-US" dirty="0" err="1" smtClean="0"/>
              <a:t>focalizzerà</a:t>
            </a:r>
            <a:r>
              <a:rPr lang="en-US" dirty="0" smtClean="0"/>
              <a:t> </a:t>
            </a:r>
            <a:r>
              <a:rPr lang="en-US" dirty="0" err="1" smtClean="0"/>
              <a:t>raggi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r>
              <a:rPr lang="en-US" dirty="0" smtClean="0"/>
              <a:t> </a:t>
            </a:r>
            <a:r>
              <a:rPr lang="en-US" dirty="0" err="1" smtClean="0"/>
              <a:t>posti</a:t>
            </a:r>
            <a:r>
              <a:rPr lang="en-US" dirty="0" smtClean="0"/>
              <a:t> a 12 m di </a:t>
            </a:r>
            <a:r>
              <a:rPr lang="en-US" dirty="0" err="1" smtClean="0"/>
              <a:t>distanza</a:t>
            </a:r>
            <a:endParaRPr lang="en-US" dirty="0" smtClean="0"/>
          </a:p>
          <a:p>
            <a:endParaRPr lang="it-IT" dirty="0"/>
          </a:p>
          <a:p>
            <a:endParaRPr lang="it-IT" dirty="0"/>
          </a:p>
        </p:txBody>
      </p:sp>
      <p:grpSp>
        <p:nvGrpSpPr>
          <p:cNvPr id="14" name="Group 13"/>
          <p:cNvGrpSpPr/>
          <p:nvPr/>
        </p:nvGrpSpPr>
        <p:grpSpPr>
          <a:xfrm>
            <a:off x="93195" y="2331457"/>
            <a:ext cx="7876091" cy="1755141"/>
            <a:chOff x="93195" y="2331457"/>
            <a:chExt cx="7876091" cy="1755141"/>
          </a:xfrm>
        </p:grpSpPr>
        <p:grpSp>
          <p:nvGrpSpPr>
            <p:cNvPr id="11" name="Group 10"/>
            <p:cNvGrpSpPr/>
            <p:nvPr/>
          </p:nvGrpSpPr>
          <p:grpSpPr>
            <a:xfrm>
              <a:off x="6567463" y="2612922"/>
              <a:ext cx="1401823" cy="1473676"/>
              <a:chOff x="6567463" y="2612922"/>
              <a:chExt cx="1401823" cy="1473676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7085602" y="3168378"/>
                <a:ext cx="360040" cy="43204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7114796" y="2832255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C00000"/>
                    </a:solidFill>
                  </a:rPr>
                  <a:t>B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6567463" y="2612922"/>
                <a:ext cx="432048" cy="352881"/>
                <a:chOff x="4918372" y="1208038"/>
                <a:chExt cx="432048" cy="352881"/>
              </a:xfrm>
            </p:grpSpPr>
            <p:sp>
              <p:nvSpPr>
                <p:cNvPr id="10" name="Rectangle 9"/>
                <p:cNvSpPr/>
                <p:nvPr/>
              </p:nvSpPr>
              <p:spPr>
                <a:xfrm rot="2914363">
                  <a:off x="5068407" y="1164465"/>
                  <a:ext cx="131977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5007306" y="1208038"/>
                  <a:ext cx="249850" cy="352881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4937760" y="1282736"/>
                  <a:ext cx="394094" cy="198334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7537238" y="3733717"/>
                <a:ext cx="432048" cy="352881"/>
                <a:chOff x="4918372" y="1208038"/>
                <a:chExt cx="432048" cy="352881"/>
              </a:xfrm>
            </p:grpSpPr>
            <p:sp>
              <p:nvSpPr>
                <p:cNvPr id="25" name="Rectangle 24"/>
                <p:cNvSpPr/>
                <p:nvPr/>
              </p:nvSpPr>
              <p:spPr>
                <a:xfrm rot="2914363">
                  <a:off x="5068407" y="1164465"/>
                  <a:ext cx="131977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5007306" y="1208038"/>
                  <a:ext cx="249850" cy="352881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4937760" y="1282736"/>
                  <a:ext cx="394094" cy="198334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TextBox 12"/>
            <p:cNvSpPr txBox="1"/>
            <p:nvPr/>
          </p:nvSpPr>
          <p:spPr>
            <a:xfrm>
              <a:off x="93195" y="2331457"/>
              <a:ext cx="30552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Soluzione: deflettori magnetici</a:t>
              </a:r>
            </a:p>
            <a:p>
              <a:endParaRPr lang="en-US" dirty="0"/>
            </a:p>
          </p:txBody>
        </p:sp>
      </p:grpSp>
      <p:pic>
        <p:nvPicPr>
          <p:cNvPr id="1026" name="Picture 2" descr="http://www.gyroscope.com/images/thumbnails/CIRCULARHALBACH(2)-4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 r="31810"/>
          <a:stretch/>
        </p:blipFill>
        <p:spPr bwMode="auto">
          <a:xfrm>
            <a:off x="3389453" y="2245067"/>
            <a:ext cx="156044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136305" y="3910157"/>
            <a:ext cx="3936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Potrebbe essere conveniente utilizzare un magnete superconduttore al posto di magneti permanenti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3195" y="1655343"/>
            <a:ext cx="6358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Problema: particelle cariche di bassa energia focalizzate dall’ottica</a:t>
            </a:r>
          </a:p>
          <a:p>
            <a:endParaRPr lang="it-IT" dirty="0"/>
          </a:p>
        </p:txBody>
      </p:sp>
      <p:grpSp>
        <p:nvGrpSpPr>
          <p:cNvPr id="32" name="Group 7"/>
          <p:cNvGrpSpPr/>
          <p:nvPr/>
        </p:nvGrpSpPr>
        <p:grpSpPr>
          <a:xfrm>
            <a:off x="7647704" y="123528"/>
            <a:ext cx="1126890" cy="1161437"/>
            <a:chOff x="7266520" y="123528"/>
            <a:chExt cx="1508074" cy="1554307"/>
          </a:xfrm>
        </p:grpSpPr>
        <p:pic>
          <p:nvPicPr>
            <p:cNvPr id="33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0" t="16182" r="21550" b="41139"/>
            <a:stretch/>
          </p:blipFill>
          <p:spPr>
            <a:xfrm>
              <a:off x="7317014" y="260648"/>
              <a:ext cx="1457580" cy="14171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4" name="TextBox 9"/>
            <p:cNvSpPr txBox="1"/>
            <p:nvPr/>
          </p:nvSpPr>
          <p:spPr>
            <a:xfrm>
              <a:off x="7266520" y="123528"/>
              <a:ext cx="1184009" cy="53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dwardian Script ITC" panose="030303020407070D0804" pitchFamily="66" charset="0"/>
                </a:rPr>
                <a:t>làputa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dwardian Script ITC" panose="030303020407070D08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47704" y="123528"/>
            <a:ext cx="1126890" cy="1161437"/>
            <a:chOff x="7266520" y="123528"/>
            <a:chExt cx="1508074" cy="15543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0" t="16182" r="21550" b="41139"/>
            <a:stretch/>
          </p:blipFill>
          <p:spPr>
            <a:xfrm>
              <a:off x="7317014" y="260648"/>
              <a:ext cx="1457580" cy="14171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266520" y="123528"/>
              <a:ext cx="1184009" cy="53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dwardian Script ITC" panose="030303020407070D0804" pitchFamily="66" charset="0"/>
                </a:rPr>
                <a:t>làputa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dwardian Script ITC" panose="030303020407070D0804" pitchFamily="66" charset="0"/>
              </a:endParaRPr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395536" y="432311"/>
            <a:ext cx="477303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Esperienze precedenti: </a:t>
            </a:r>
          </a:p>
          <a:p>
            <a:endParaRPr lang="it-IT" dirty="0"/>
          </a:p>
          <a:p>
            <a:r>
              <a:rPr lang="it-IT" sz="2400" b="1" dirty="0" smtClean="0"/>
              <a:t>AMS02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2400" b="1" dirty="0" smtClean="0"/>
              <a:t>SR2S</a:t>
            </a:r>
            <a:r>
              <a:rPr lang="it-IT" b="1" dirty="0" smtClean="0"/>
              <a:t>    </a:t>
            </a:r>
            <a:r>
              <a:rPr lang="it-IT" dirty="0" smtClean="0"/>
              <a:t>Space </a:t>
            </a:r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Superconducting</a:t>
            </a:r>
            <a:r>
              <a:rPr lang="it-IT" dirty="0" smtClean="0"/>
              <a:t> </a:t>
            </a:r>
            <a:r>
              <a:rPr lang="it-IT" dirty="0" err="1" smtClean="0"/>
              <a:t>Shield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9431" r="43915" b="14637"/>
          <a:stretch/>
        </p:blipFill>
        <p:spPr>
          <a:xfrm>
            <a:off x="3848928" y="647155"/>
            <a:ext cx="1680089" cy="19177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nettore 2 10"/>
          <p:cNvCxnSpPr/>
          <p:nvPr/>
        </p:nvCxnSpPr>
        <p:spPr>
          <a:xfrm>
            <a:off x="4364936" y="1595697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02873" y="5829317"/>
            <a:ext cx="566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Conduttore basato su MgB</a:t>
            </a:r>
            <a:r>
              <a:rPr lang="it-IT" baseline="-25000" dirty="0" smtClean="0"/>
              <a:t>2</a:t>
            </a:r>
            <a:r>
              <a:rPr lang="it-IT" dirty="0" smtClean="0"/>
              <a:t> in matrice di titanio </a:t>
            </a:r>
            <a:endParaRPr lang="it-IT" dirty="0"/>
          </a:p>
        </p:txBody>
      </p:sp>
      <p:pic>
        <p:nvPicPr>
          <p:cNvPr id="13" name="Segnaposto contenuto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0979" r="18885" b="6669"/>
          <a:stretch/>
        </p:blipFill>
        <p:spPr>
          <a:xfrm>
            <a:off x="484777" y="3501008"/>
            <a:ext cx="2116637" cy="1619875"/>
          </a:xfrm>
          <a:prstGeom prst="rect">
            <a:avLst/>
          </a:prstGeom>
        </p:spPr>
      </p:pic>
      <p:pic>
        <p:nvPicPr>
          <p:cNvPr id="14" name="Picture 11" descr="Ic 4 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384" y="3943320"/>
            <a:ext cx="3014210" cy="268834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02873" y="5373216"/>
            <a:ext cx="3126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Magneti leggeri operanti a 10 K</a:t>
            </a:r>
          </a:p>
          <a:p>
            <a:endParaRPr lang="it-IT" dirty="0"/>
          </a:p>
        </p:txBody>
      </p:sp>
      <p:cxnSp>
        <p:nvCxnSpPr>
          <p:cNvPr id="17" name="Connettore 1 16"/>
          <p:cNvCxnSpPr/>
          <p:nvPr/>
        </p:nvCxnSpPr>
        <p:spPr>
          <a:xfrm>
            <a:off x="7444059" y="4725144"/>
            <a:ext cx="0" cy="216024"/>
          </a:xfrm>
          <a:prstGeom prst="line">
            <a:avLst/>
          </a:prstGeom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4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9582</TotalTime>
  <Words>525</Words>
  <Application>Microsoft Office PowerPoint</Application>
  <PresentationFormat>Presentazione su schermo (4:3)</PresentationFormat>
  <Paragraphs>162</Paragraphs>
  <Slides>10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Riccardo</dc:creator>
  <cp:lastModifiedBy>Riccardo</cp:lastModifiedBy>
  <cp:revision>43</cp:revision>
  <dcterms:created xsi:type="dcterms:W3CDTF">2015-06-29T08:47:27Z</dcterms:created>
  <dcterms:modified xsi:type="dcterms:W3CDTF">2015-07-06T14:08:26Z</dcterms:modified>
</cp:coreProperties>
</file>