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307" r:id="rId7"/>
    <p:sldId id="308" r:id="rId8"/>
    <p:sldId id="309" r:id="rId9"/>
    <p:sldId id="278" r:id="rId10"/>
    <p:sldId id="304" r:id="rId11"/>
    <p:sldId id="263" r:id="rId12"/>
    <p:sldId id="266" r:id="rId13"/>
    <p:sldId id="265" r:id="rId14"/>
    <p:sldId id="271" r:id="rId15"/>
    <p:sldId id="264" r:id="rId16"/>
    <p:sldId id="269" r:id="rId17"/>
    <p:sldId id="305" r:id="rId18"/>
    <p:sldId id="306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390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638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801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495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086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062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302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088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673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725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298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68BB-3293-41CA-BC58-1AAF3E5C51C6}" type="datetimeFigureOut">
              <a:rPr lang="en-ZA" smtClean="0"/>
              <a:t>08/07/2015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3837-98FA-49A1-AD25-A6E97976E9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864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za/url?sa=i&amp;rct=j&amp;q=south%20african%20national%20space%20agency&amp;source=images&amp;cd=&amp;cad=rja&amp;docid=hn7ythgfoZLMRM&amp;tbnid=COoXDtN26Xok6M:&amp;ved=0CAUQjRw&amp;url=http://nrfcommunique.nrf.ac.za/HMO.html&amp;ei=BJEkUtD7GsfP0QWP8YH4Cg&amp;psig=AFQjCNEuTPtTW6u2nwnda0fWxCBNWNaLhw&amp;ust=1378214284699065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hyperlink" Target="http://www.google.co.za/url?sa=i&amp;rct=j&amp;q=south%20african%20national%20space%20agency&amp;source=images&amp;cd=&amp;cad=rja&amp;docid=KEEU4sXDmqNiwM&amp;tbnid=gR0v3-pHDAFJhM:&amp;ved=0CAUQjRw&amp;url=http://mybroadband.co.za/vb/showthread.php/370366-South-African-National-Space-Agency-(Sansa)&amp;ei=I5EkUvy_E_OX0QWarID4BQ&amp;psig=AFQjCNEuTPtTW6u2nwnda0fWxCBNWNaLhw&amp;ust=1378214284699065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za/url?sa=i&amp;source=images&amp;cd=&amp;docid=sTTkaetJNuqJ_M&amp;tbnid=eYP1Rb9hIaUTAM:&amp;ved=0CAUQjRw&amp;url=http://www.nobelprize.org/nobel_prizes/physics/laureates/1995/reines-bio.html&amp;ei=pJkkUoKVHc6c0wXNrYDABA&amp;psig=AFQjCNGqlmGpwrJfqtNTpW3n3_6KahXnCQ&amp;ust=1378216636280247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hyperlink" Target="//upload.wikimedia.org/wikipedia/commons/d/d4/South_Africa_location_map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hyperlink" Target="http://www.google.co.za/url?sa=i&amp;source=images&amp;cd=&amp;cad=rja&amp;docid=xdp5v-Cjex4m2M&amp;tbnid=pjJ17HqK9M5cmM:&amp;ved=0CAgQjRwwAA&amp;url=http://openclipart.org/detail/167684&amp;ei=0JIkUpTsIMiU0AWluoGwBw&amp;psig=AFQjCNH2gOLQdpZXCziqPzMLeBhqElBgxQ&amp;ust=1378214992597020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andstone" TargetMode="External"/><Relationship Id="rId2" Type="http://schemas.openxmlformats.org/officeDocument/2006/relationships/hyperlink" Target="http://en.wikipedia.org/wiki/Table_Mountain_sandsto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6" y="116632"/>
            <a:ext cx="1598403" cy="162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67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Towards the </a:t>
            </a:r>
            <a:r>
              <a:rPr lang="en-ZA" b="1" dirty="0" smtClean="0">
                <a:solidFill>
                  <a:srgbClr val="FF0000"/>
                </a:solidFill>
              </a:rPr>
              <a:t>S</a:t>
            </a:r>
            <a:r>
              <a:rPr lang="en-ZA" b="1" dirty="0" smtClean="0"/>
              <a:t>outh </a:t>
            </a:r>
            <a:r>
              <a:rPr lang="en-ZA" b="1" dirty="0" smtClean="0">
                <a:solidFill>
                  <a:srgbClr val="FF0000"/>
                </a:solidFill>
              </a:rPr>
              <a:t>A</a:t>
            </a:r>
            <a:r>
              <a:rPr lang="en-ZA" b="1" dirty="0" smtClean="0"/>
              <a:t>frican </a:t>
            </a:r>
            <a:r>
              <a:rPr lang="en-ZA" b="1" dirty="0" smtClean="0">
                <a:solidFill>
                  <a:srgbClr val="FF0000"/>
                </a:solidFill>
              </a:rPr>
              <a:t>U</a:t>
            </a:r>
            <a:r>
              <a:rPr lang="en-ZA" b="1" dirty="0" smtClean="0"/>
              <a:t>nderground Physics </a:t>
            </a:r>
            <a:r>
              <a:rPr lang="en-ZA" b="1" dirty="0" smtClean="0">
                <a:solidFill>
                  <a:srgbClr val="FF0000"/>
                </a:solidFill>
              </a:rPr>
              <a:t>L</a:t>
            </a:r>
            <a:r>
              <a:rPr lang="en-ZA" b="1" dirty="0" smtClean="0"/>
              <a:t>aboratory</a:t>
            </a:r>
            <a:br>
              <a:rPr lang="en-ZA" b="1" dirty="0" smtClean="0"/>
            </a:b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272808" cy="1464568"/>
          </a:xfrm>
        </p:spPr>
        <p:txBody>
          <a:bodyPr>
            <a:noAutofit/>
          </a:bodyPr>
          <a:lstStyle/>
          <a:p>
            <a:endParaRPr lang="en-ZA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Collaboration</a:t>
            </a:r>
          </a:p>
          <a:p>
            <a:endParaRPr lang="en-ZA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Shaun </a:t>
            </a:r>
            <a:r>
              <a:rPr lang="en-ZA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Wyngaardt</a:t>
            </a:r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* 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(Physics Department, Stellenbosch University)</a:t>
            </a:r>
          </a:p>
          <a:p>
            <a:pPr algn="l"/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Richard Newman (Physics 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Department, Stellenbosch University)</a:t>
            </a:r>
          </a:p>
          <a:p>
            <a:pPr algn="l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Robbie Lindsay (Physics Department, University of the Western Cape)</a:t>
            </a:r>
          </a:p>
          <a:p>
            <a:pPr algn="l"/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Andy </a:t>
            </a:r>
            <a:r>
              <a:rPr lang="en-ZA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Buffler</a:t>
            </a:r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(Physics Department, University of Cape Town)</a:t>
            </a:r>
          </a:p>
          <a:p>
            <a:pPr algn="l"/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Jacques </a:t>
            </a:r>
            <a:r>
              <a:rPr lang="en-Z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Bezuidenhout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Z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Saldanha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Military Academy, Stellenbosch University)</a:t>
            </a:r>
          </a:p>
          <a:p>
            <a:pPr algn="l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 de Meijer (EARTH Foundation)</a:t>
            </a:r>
          </a:p>
          <a:p>
            <a:pPr algn="l"/>
            <a:r>
              <a:rPr lang="en-Z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Peane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Maleka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Z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iThemba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LABS National Research Foundation)</a:t>
            </a:r>
          </a:p>
          <a:p>
            <a:pPr algn="l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Ricky </a:t>
            </a:r>
            <a:r>
              <a:rPr lang="en-Z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Smit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Z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iThemba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LABS National Research Foundation)</a:t>
            </a:r>
          </a:p>
          <a:p>
            <a:pPr algn="l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Rudolph </a:t>
            </a:r>
            <a:r>
              <a:rPr lang="en-Z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Nchodu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Z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iThemba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LABS National Research </a:t>
            </a:r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Foundation)</a:t>
            </a:r>
          </a:p>
          <a:p>
            <a:pPr algn="l"/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Milton van </a:t>
            </a:r>
            <a:r>
              <a:rPr lang="en-ZA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Rooy</a:t>
            </a:r>
            <a:r>
              <a:rPr lang="en-Z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(Physics, Department, Stellenbosch University)</a:t>
            </a:r>
          </a:p>
          <a:p>
            <a:pPr algn="l"/>
            <a:r>
              <a:rPr lang="en-ZA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Zikona</a:t>
            </a:r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Ndlovu (Physics, Department, Stellenbosch University)</a:t>
            </a:r>
            <a:endParaRPr lang="en-ZA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ZA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12" y="3068960"/>
            <a:ext cx="884108" cy="1093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62" y="1700808"/>
            <a:ext cx="24003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37112"/>
            <a:ext cx="941072" cy="954289"/>
          </a:xfrm>
          <a:prstGeom prst="rect">
            <a:avLst/>
          </a:prstGeom>
        </p:spPr>
      </p:pic>
      <p:sp>
        <p:nvSpPr>
          <p:cNvPr id="10" name="object 4"/>
          <p:cNvSpPr>
            <a:spLocks noChangeArrowheads="1"/>
          </p:cNvSpPr>
          <p:nvPr/>
        </p:nvSpPr>
        <p:spPr bwMode="auto">
          <a:xfrm>
            <a:off x="467544" y="6046869"/>
            <a:ext cx="3259138" cy="4175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8761" y="170080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LNGS </a:t>
            </a:r>
            <a:r>
              <a:rPr lang="en-ZA" dirty="0" smtClean="0"/>
              <a:t>(2015)</a:t>
            </a:r>
            <a:endParaRPr lang="en-ZA" dirty="0"/>
          </a:p>
        </p:txBody>
      </p:sp>
      <p:pic>
        <p:nvPicPr>
          <p:cNvPr id="11" name="Picture 6" descr="http://upload.wikimedia.org/wikipedia/en/f/f6/University_of_the_Witwatersrand_Se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75795"/>
            <a:ext cx="840110" cy="9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3048000" cy="44245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76" y="21771"/>
            <a:ext cx="2111829" cy="21118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888376" y="1752600"/>
            <a:ext cx="378824" cy="914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45644" y="1988840"/>
            <a:ext cx="49983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Possibility for developing</a:t>
            </a:r>
          </a:p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low level radiation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Lab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9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sz="3200" b="1" dirty="0">
                <a:solidFill>
                  <a:srgbClr val="FF3399"/>
                </a:solidFill>
              </a:rPr>
              <a:t>Huguenot Tunnel survey </a:t>
            </a:r>
            <a:br>
              <a:rPr lang="en-US" sz="3200" b="1" dirty="0">
                <a:solidFill>
                  <a:srgbClr val="FF3399"/>
                </a:solidFill>
              </a:rPr>
            </a:br>
            <a:r>
              <a:rPr lang="en-US" sz="3200" b="1" dirty="0">
                <a:solidFill>
                  <a:srgbClr val="FF3399"/>
                </a:solidFill>
              </a:rPr>
              <a:t>05 April 2013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534400" cy="13716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000">
                <a:solidFill>
                  <a:srgbClr val="3333CC"/>
                </a:solidFill>
              </a:rPr>
              <a:t>PP Maleka</a:t>
            </a:r>
            <a:r>
              <a:rPr lang="en-US" sz="2000" baseline="30000">
                <a:solidFill>
                  <a:srgbClr val="3333CC"/>
                </a:solidFill>
              </a:rPr>
              <a:t>1</a:t>
            </a:r>
            <a:r>
              <a:rPr lang="en-US" sz="2000">
                <a:solidFill>
                  <a:srgbClr val="3333CC"/>
                </a:solidFill>
              </a:rPr>
              <a:t>, NB Ndlovu</a:t>
            </a:r>
            <a:r>
              <a:rPr lang="en-US" sz="2000" baseline="30000">
                <a:solidFill>
                  <a:srgbClr val="3333CC"/>
                </a:solidFill>
              </a:rPr>
              <a:t>1,2</a:t>
            </a:r>
            <a:r>
              <a:rPr lang="en-US" sz="2000">
                <a:solidFill>
                  <a:srgbClr val="3333CC"/>
                </a:solidFill>
              </a:rPr>
              <a:t>, RT Newman</a:t>
            </a:r>
            <a:r>
              <a:rPr lang="en-US" sz="2000" baseline="30000">
                <a:solidFill>
                  <a:srgbClr val="3333CC"/>
                </a:solidFill>
              </a:rPr>
              <a:t>2</a:t>
            </a:r>
            <a:r>
              <a:rPr lang="en-US" sz="2000">
                <a:solidFill>
                  <a:srgbClr val="3333CC"/>
                </a:solidFill>
              </a:rPr>
              <a:t>, S Tshingana</a:t>
            </a:r>
            <a:r>
              <a:rPr lang="en-US" sz="2000" baseline="30000">
                <a:solidFill>
                  <a:srgbClr val="3333CC"/>
                </a:solidFill>
              </a:rPr>
              <a:t>1</a:t>
            </a:r>
            <a:r>
              <a:rPr lang="en-US" sz="2000">
                <a:solidFill>
                  <a:srgbClr val="3333CC"/>
                </a:solidFill>
              </a:rPr>
              <a:t>, M Van Rooy</a:t>
            </a:r>
            <a:r>
              <a:rPr lang="en-US" sz="2000" baseline="30000">
                <a:solidFill>
                  <a:srgbClr val="3333CC"/>
                </a:solidFill>
              </a:rPr>
              <a:t>1,2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iThemba LABS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Stellenbosch University</a:t>
            </a:r>
            <a:r>
              <a:rPr lang="en-US" sz="2000"/>
              <a:t> </a:t>
            </a:r>
          </a:p>
        </p:txBody>
      </p:sp>
      <p:pic>
        <p:nvPicPr>
          <p:cNvPr id="2052" name="Picture 4" descr="ITHEMBA LOGO-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31242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unnel 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3200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4478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743200"/>
            <a:ext cx="3151457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Tunnel 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1534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38200" y="5334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view from the outside of the tunnel (Cape Town end)</a:t>
            </a:r>
          </a:p>
        </p:txBody>
      </p:sp>
    </p:spTree>
    <p:extLst>
      <p:ext uri="{BB962C8B-B14F-4D97-AF65-F5344CB8AC3E}">
        <p14:creationId xmlns:p14="http://schemas.microsoft.com/office/powerpoint/2010/main" val="24097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Tunnel 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362200" y="6858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dirty="0" smtClean="0"/>
              <a:t>picture view </a:t>
            </a:r>
            <a:r>
              <a:rPr lang="en-US" dirty="0"/>
              <a:t>of the tunnel</a:t>
            </a:r>
          </a:p>
        </p:txBody>
      </p:sp>
    </p:spTree>
    <p:extLst>
      <p:ext uri="{BB962C8B-B14F-4D97-AF65-F5344CB8AC3E}">
        <p14:creationId xmlns:p14="http://schemas.microsoft.com/office/powerpoint/2010/main" val="638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unnel 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Picture view of one of the </a:t>
            </a:r>
            <a:r>
              <a:rPr lang="en-US" dirty="0" smtClean="0"/>
              <a:t>VCC (Vehicle Cross-Cut), </a:t>
            </a:r>
            <a:r>
              <a:rPr lang="en-US" dirty="0"/>
              <a:t>electret were deployed close by</a:t>
            </a:r>
          </a:p>
        </p:txBody>
      </p:sp>
    </p:spTree>
    <p:extLst>
      <p:ext uri="{BB962C8B-B14F-4D97-AF65-F5344CB8AC3E}">
        <p14:creationId xmlns:p14="http://schemas.microsoft.com/office/powerpoint/2010/main" val="7308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unnel 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0" y="6096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team; Zina, Milton, Richard and Siya</a:t>
            </a:r>
          </a:p>
        </p:txBody>
      </p:sp>
    </p:spTree>
    <p:extLst>
      <p:ext uri="{BB962C8B-B14F-4D97-AF65-F5344CB8AC3E}">
        <p14:creationId xmlns:p14="http://schemas.microsoft.com/office/powerpoint/2010/main" val="30953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unnel 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61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MEDUSA (</a:t>
            </a:r>
            <a:r>
              <a:rPr lang="en-ZA" dirty="0"/>
              <a:t>multi-element detector using </a:t>
            </a:r>
            <a:r>
              <a:rPr lang="en-ZA" dirty="0" smtClean="0"/>
              <a:t>a scintillator </a:t>
            </a:r>
            <a:r>
              <a:rPr lang="en-ZA" dirty="0"/>
              <a:t>array</a:t>
            </a:r>
            <a:r>
              <a:rPr lang="en-US" dirty="0" smtClean="0"/>
              <a:t>) </a:t>
            </a:r>
            <a:r>
              <a:rPr lang="en-US" dirty="0"/>
              <a:t>setup for gamma-ray mapping</a:t>
            </a:r>
          </a:p>
        </p:txBody>
      </p:sp>
    </p:spTree>
    <p:extLst>
      <p:ext uri="{BB962C8B-B14F-4D97-AF65-F5344CB8AC3E}">
        <p14:creationId xmlns:p14="http://schemas.microsoft.com/office/powerpoint/2010/main" val="24440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Phase 1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Perform a survey the tunnel</a:t>
            </a:r>
          </a:p>
          <a:p>
            <a:endParaRPr lang="en-ZA" dirty="0"/>
          </a:p>
          <a:p>
            <a:r>
              <a:rPr lang="en-ZA" dirty="0" smtClean="0"/>
              <a:t>Identify reasonable science programs/project</a:t>
            </a:r>
          </a:p>
          <a:p>
            <a:endParaRPr lang="en-ZA" dirty="0"/>
          </a:p>
          <a:p>
            <a:r>
              <a:rPr lang="en-ZA" dirty="0" smtClean="0"/>
              <a:t>Train future researchers in low level radiation physics and develo</a:t>
            </a:r>
            <a:r>
              <a:rPr lang="en-ZA" dirty="0"/>
              <a:t>p</a:t>
            </a:r>
            <a:r>
              <a:rPr lang="en-ZA" dirty="0" smtClean="0"/>
              <a:t> a dedicated underground physics program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81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Phase 2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7</a:t>
            </a:r>
            <a:r>
              <a:rPr lang="en-ZA" dirty="0" smtClean="0"/>
              <a:t> deepest mines in the world are located in the RSA </a:t>
            </a:r>
            <a:endParaRPr lang="en-ZA" dirty="0"/>
          </a:p>
        </p:txBody>
      </p:sp>
      <p:pic>
        <p:nvPicPr>
          <p:cNvPr id="1026" name="Picture 2" descr="Mponeng gold 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683990" cy="24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537321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i="1" dirty="0" err="1">
                <a:solidFill>
                  <a:srgbClr val="7030A0"/>
                </a:solidFill>
              </a:rPr>
              <a:t>Mponeng</a:t>
            </a:r>
            <a:r>
              <a:rPr lang="en-ZA" b="1" i="1" dirty="0">
                <a:solidFill>
                  <a:srgbClr val="7030A0"/>
                </a:solidFill>
              </a:rPr>
              <a:t> gold mine in South Africa is currently the deepest mine in the world</a:t>
            </a:r>
            <a:r>
              <a:rPr lang="en-ZA" b="1" i="1" dirty="0"/>
              <a:t>.</a:t>
            </a:r>
          </a:p>
        </p:txBody>
      </p:sp>
      <p:pic>
        <p:nvPicPr>
          <p:cNvPr id="1030" name="Picture 6" descr="https://www.snolab.ca/sites/default/files/SNOLAB_Poster_8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8352"/>
            <a:ext cx="4319972" cy="21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5939988"/>
            <a:ext cx="565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i="1" dirty="0" smtClean="0"/>
              <a:t>Contact: Shaun </a:t>
            </a:r>
            <a:r>
              <a:rPr lang="en-ZA" b="1" i="1" dirty="0" err="1" smtClean="0"/>
              <a:t>Wyngaardt</a:t>
            </a:r>
            <a:r>
              <a:rPr lang="en-ZA" b="1" i="1" dirty="0" smtClean="0"/>
              <a:t> (E-mail. shaunmw@sun.ac.za)</a:t>
            </a:r>
            <a:endParaRPr lang="en-ZA" b="1" i="1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720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English: </a:t>
            </a:r>
            <a:r>
              <a:rPr lang="en-US" sz="2400" b="1" dirty="0">
                <a:solidFill>
                  <a:srgbClr val="FF0000"/>
                </a:solidFill>
                <a:latin typeface="Bodoni MT Black" pitchFamily="18" charset="0"/>
              </a:rPr>
              <a:t>Thank you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Afrikaans: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Dankie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IsiNdebele: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Ngiyathokoza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Sesotho: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Ke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leboha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Northern Sotho: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Ke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leboga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Setswana: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Ke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leboga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SiSwati: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Siyabonga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Xitsonga: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Inkomu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Tshivenda: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Ndo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livhuwa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 / Ro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livhuwa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IsiXhosa: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Enkosi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IsiZulu: </a:t>
            </a:r>
            <a:r>
              <a:rPr lang="en-US" sz="2400" dirty="0" err="1">
                <a:solidFill>
                  <a:srgbClr val="FF0000"/>
                </a:solidFill>
                <a:latin typeface="Bodoni MT Black" pitchFamily="18" charset="0"/>
              </a:rPr>
              <a:t>Ngiyabonga</a:t>
            </a:r>
            <a:r>
              <a:rPr lang="en-US" sz="2400" dirty="0">
                <a:solidFill>
                  <a:srgbClr val="FF0000"/>
                </a:solidFill>
                <a:latin typeface="Bodoni MT Black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4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Z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  <a:p>
            <a:endParaRPr lang="en-ZA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Underground Physics in SA</a:t>
            </a:r>
          </a:p>
          <a:p>
            <a:endParaRPr lang="en-ZA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SAUPL (Phase 1 &amp; 2) </a:t>
            </a:r>
          </a:p>
          <a:p>
            <a:endParaRPr lang="en-ZA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06812"/>
            <a:ext cx="6912768" cy="56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AutoShape 2" descr="data:image/jpg;base64,/9j/4AAQSkZJRgABAQAAAQABAAD/2wCEAAkGBhQSERUUExQWFRQVGRgYGRgYGBgdHBoaGBcVGBgYHBoYGyYeHRojGhgXHy8gJScpLCwsFx4xNTAqNSYrLCkBCQoKDgwOFw8PGiwcHBwsLCwsLCwsLCwsKSwsLCwsLCwsKSwsLCwsLCwsLCwsLCwsLCwsLCwsLCksKSwsKSwsLP/AABEIALcBEwMBIgACEQEDEQH/xAAcAAABBQEBAQAAAAAAAAAAAAAEAAIDBQYHAQj/xABDEAACAQIEAwUFBQUGBgMBAAABAhEAAwQSITEFQVEGEyJhcTKBkaGxBxTB0fBCUmLh8RUWI3KCkjNDU6Ky0iRj0xf/xAAYAQEBAQEBAAAAAAAAAAAAAAABAAIDBP/EABwRAQEBAAMBAQEAAAAAAAAAAAABEQISIUExYf/aAAwDAQACEQMRAD8A6jbNTKaz9vtRb86nXtLb869N4155yi8BpwNU9vtChqe3xlTyNZ61rtFmDXoNAjiS9DSu8XtoJZgo0EkgCTsNedZynYPpVRL21wkkG/bENl1YAEnofxr3Gdr7CGFYO3QMsT0JJ+k1ZTsXlRviFG7KPUgVguNcTa64uHMFAjJPhjry111P5VWW+LCcoIT/ADHb3t9POrFrp1vG220DoT5MPzqUGdq5Y+MuD2Tacnq4B+HOi7d5m5qGH8UR128xzoTpEV4RWEZ3/wCqCY1j8tQfiKWIxJsp3hzhRHssZ9YFCbqh8TjESc7okDMczAQsxm1O086xmB4/cuqXRrxUExDSTB6fgazHavhFtnS45YKFKtmzMx08EA7mSSTNWps+J/aXg7ZypdW64YKQswBPiOeMpgTsTr8aoz9r9vvDFtjbgQNM0yZJPSOUVz5eDW9xdVTqRmJBAAzbBTrlBO5prdmrxvBCYUgN3mpWCJEFRqT0084o7UY2fGPtHXGWLlnILIYjxs8+EEGIyjUx1jU1Q8Iv3S9y3hH7hQQ5a2ZZhmgAuTIUSPDsdzTcJ2QRhqblwzpACiNZGu5qyw/ZS4ARPdWzqFAZzOxJJMfP3VbVifhfCrtlu8V3a6TJcuZJ1nnEa6gzqB0oPthxcOAt28DcQyoIkgGJkKG3ygjX61KnZxUaWvsCeQKrt8etD/2XgrZJcB/LOxJ+BUU28rME4yXWJuYjKYRpB0JEiecR0n6VY8G4ylokujuf2QWOUbzABGsxvPPSru5jcCvs4VPeAfrNA3+K4cajDWum0fLWszw2acO27f8AQs/9/wD+lU/FOLtefPkVTtCzr5nMTJqys4mziGCdyik7FdNhMQI6VTYrBZbzppC8p30Bj5/Kq3lWZxkH8A4t3Llyltzpl7wAwQZkNuuk7A/jVvju0aMoNy3a70wWiyAQpBIys6nQ+E6jnoaylvAu7QgJHWDC+rRAo61hbKyXlzzg5R/7H5VS2eHqK4txy0XLWjdOZs0MQFGrSoiTroaDbi8AZc8nUkudCdwsD2fU1C6WrkhVKNyglp9QdabY4aAxFxgAAdoOtXarEWKus2padANSSY9TUdpMx1MCjl4aghncFeQ1BPrG1DYllJlFIXbSfjQUD3NY5VGWqaxhiSTIUdSfoBqfhTe4E+0PXX8qEbnPWlXvdr+8Pn+VKpO2YbBciNPfGvrFWNvh6nkD7v5V6uH0AHxaN6kKGeZ99e6155DkwKxt8ABRdmwI0B09KGt2W3Mjpt9PjRAtH38z+G+/rWK1BIIHNvh+VRY3g9m+AL1vvFG2cTHUiTp601LBPPX4/jRHca+/efzrNbgCx2NwWkYdFg9I9+jUQ3YrBka2UPx/OrO1aYDedahvcZs2yRcvW1I5FhI90zWGwH9xcJ/0o9HcfLNFDYr7NsFcEG23udvjrOtWQ7U4WNb6gdfF9YoW528wYmLpfrlRj9QAfjWSr0+yvBKNO+Xz7yf/ACU07CfZrhEJIa8x5lnJ+HhijOF/aDgsRc7tLkOTAFxGTMeQBIifL4VoDiQDBDCf4WI+Kgge+Kizw7EWo0uXf940/wCyvT2Ktb95fnme8P5VpaUUhnf7orH/ABr+2/eCfX2YnzqubsY3egEl7PMvefPMbhVthd+RJnqNq2LCst9ofG/u+Cv5DFwqqjxCYuOEZgJkwD00JFFTJ8fwuBtEhSrOI1WCoGXKZCqATEiBpBPpVJiOJ2TMg3B/ETA9wgfGsW3EHO7GvbHViYHz8q5dmsbK92l8OiDQQCo1AG3lQqccv3WiS58tgPy8yaqsP2na2hUeGQYC9eU8z76ju4hCihZN0RJEjM3pMacjGlOjF7i0urGa0upiZBEwTBhtOdU+O4sAvdd0qvOrDMDGp2mPKiMJxa/bMnURE66Dny9PgKIxLLilkIHaNMiHMPQj+lWrGbu3yo9ofjQmFwty8+W0jOd4UE+89B5mtRhfs2v3YYyFInK3hYeRBEA/qKtU4NibI7pMM5QHQovxOrSfU605fo8Z3Ddm79kFnUBtgM6aeftVHxHhN5XV7hRswygqc0x1gbxWot8B4gx0s20H8RHPyj3fnvVBiuP3ZKujSCR7JHkY0pviBjGNaRgAQvVhzMCROgO3npvVTcxk+tFcQvMw9lo6wfyoXCYVyCQpMeRrOnEuFxJAIXRjv1/pTbjxuST+uXKmXMA66mFPmw/Crng3BrbeK4zGP3FgemdhHwpk0XxU21ZiAQQDtpyqTGsZI5DYDkK1uM4ph7GGdbVrKzKUmQTJBAkk5qwXfHrTZgnqZruukx+vOnzOoqO0mcgVZWsAg3dT5VnNO4rc5pVdnERzT3A/lXta6jXcbNoEydeWs/0qTQnQGBFNs8QB3Hy/nUyYxYGhPlFemuJyL5U9bAO8fCpFvr568op6XgRoCPd8qzWseKANvhHyqTNHKD0j8RUqGvdJ/kazrcc+7T2+KXlK2wAhJGW04GnUliGM9NBWLxHZLiUQLDx5On/vXeMgp3dCa52a1K+fbfY7HjU4e4SNSPDHxzVPd7M4xgT91cRyJWBy5b+4V33KKcVFZ6RrXzZeRbRgozHmfGNfISPnrWu7AdpsUmKU58TesNpctt3l3KD+2pILAg6wNxIrshtg8q9RNBAqnHFp1rEKwlSCPIzuAfoR8afNMy0iK2y9ahcdgLd1GS4gdW0II3HSpyaYxqTKYr7M8CfZsW19J6etAYn7KMI4ju8mu6O4PzYjpW3Pvps0ZA5mfsTs5p7+7HTwz8SNasOG/ZRhrLh811mE/tsIkEGCsEaE863JFeMfOrItZxewmEAIKM4O4e5cYH1BaPlRGF7K4W0QyWEDLsY1HoTrVu3rTCaWaha0BsPlUVwmPCsn1j8KIaOdMPQT8q1oxW8TsX2SLNxbTHm1vP8AAZwPeQay+A4dxRbjNcW3iVO2ZkWD1XKoI6azW7A8UE5T59KdexGQQIcfr3UGRzDtdwLGXLtsKbaNdHhsl0VgVAzKviPeamcwOsjQaCqM9m+JWmFvKmdtQpeyWMDfLOY6dKk7YYHGYzGuwsXTlhUhWCgATIYwIzEnQ1tOH9mLbLYu4nvWxAt2wxL6ZkQLuCCdtZ3rE9rf45XjsTctsRdSyxBOqMCQVMEeBt56igbuNLAsXaZEJqdCDrmOgiAI8+etdgudgcDv3IUf5n/9xVfxHsNZvAKFFlE9nugMzcpcusnQab7nWrrVscmXECDmzA8oj6kyPcKiDiNPnrXTB9mtpUIJdjIIYwCPLw8v5e8X/wDntpST428iVj15GrrVrn9tztTheI0mt2ewtqNc49Mv5GhrnYq0P3z7x+Qq61bGO77zpVpm7N2hyf4j869oynY6/bDAe0P16Cp7Vo/vSP10FCJxi3ydJ1/aWfkab/bCW9GuhTA9prYJ89wBXqrzrdViPEYpmN4glm01244W2u5j3AAbkk7DnNV9ni1tjlF5Gb91SGJ9ykzWI+13i3hsWRpOa40SNPZWQTM+3uBWOVya3Jq+t/avh2J8FyD1yifPepj9p+GAOVWYjlKifSelcQF7bT1qW3c06bzXn7116x2Ufa3aDDNZgc4u5iPdkj51p+B9tMNjGyWni5vkcQx0JOXkdOmvlXzg2M10ApgxDZpmD1E6GrtTkfV8Gm5DO55VSdm+1+Hu4PDubniNtVIbMzZ0UK8wCSZBM85B51bLxq0Y8W+2jCfSQJroyIj1+NMNmdxP69dqaeK249tfj/Kk/ErYEl1jrMipF3P9ZP0GlR3LOmgOu+s/WhrnHLU6MTO2UMZ9+WPnXtviGbUbfxA/QUBPk02NOEzGnuBPziKiNm43/MPUZFVYHqZn5ULh+CPJLX7rbyM5g/ryipDja11mPX8hTWt6aGB5RJ/X40/DcPyAgMf9Rn5mpTY849/6+NWrAIbqxGmomT8eWnpSa6IJBLeY8R+v40RcsTzPn5037qKNPVWDiRjSyx/zELpG+k0wcc/+g5v8w2+E1Z/cVmdfi0fCYqUIOlHq6hsLiQ41Rl/XU/lTjiCNgq9CTPxqc1EUrWnETvzYz6CoXvjofh/OiClNZKlgNlHQVBDDZU+J/wDWjblBXsWq70g27eyqWImOSAsfdApgvA8iPUGo34iTshjqxyj5igbvFGnwhSf4fF9J+laA28RVffbof+2aBxvEnAJ0kcv5Zh9KpTxPE3Jyq8eS6fT8arZBiwx3EGXbMT5J/OqPE8au68v9In61KuFxjaQVH8QVfrJrxuzV0+06/Fj8oijb8OKtuL3J9r5ClVn/AHaP/V+C/wA6VHq8H3+E3GBmNtQqwxA8hr9BXmAHj/xM9vIANiw9+hjlrFbuzan9gDz8J+hr1cAokwCfLc11csZvCYnDgGXSeoGUz5wATPkKxP2jYlrt22+ZWATKuVWEAEnWd9z8K6q/B87a2wBvqZ+EVXcd7MpdQKwMjnOsAcp2HOPnWeXsxrj44Sdf0a8ymuof3PQE7noIUeUzz+NJeyYmFtt6mP5V57MdZXNBbJ2Hyouzwl29lGPuOnxrpKdkCToPp9C1WuB7FQwbNliI2O3kNtfM1n1oL9n/AGUvphmFy0hVmLAtqRIUGBsQco51t7HZu2IkQNDE7nnoNNulWGAYJbAZpgfoRrUv9oJ+zJ8gK6zyM9dMt8KsjQIPnUq8Ntj/AJa/AfjT0vk/skesf1+VSg06cDjh6TooHuH5UQqxXpNNI86FhxaozXilSSAwLbxIn1inFaCYV8/nUZTzIqbLXhqQZsNJnO0dNPxFPzAU8g1G9uak8a6Kp+AYq5kui6wcreuZWGgKtluAASSApcoJ5KKtu7FRraVZjmSfedTUDGxfQUPcxvmB76JIFMLCrUFXEMdiPd/Wg8PxQXLl22rS1llVgIMZkDjpG5HqpqyZ6pOG8CFnEYi8NTiGVj/DlWCPOT4vWrssHXLJO/z/AEaCu4Bj+0B7j+EfWrFmNRMTTqxWDg43Yg/6Sf8AzZq9fhls7gt6kkfDb5UawNQsKpRgf7uoGiqPcKY9TMtQOta0ILlC3DTeMY9bFl7hEhFmJ3OwHvMCq7gd+49mbs95maZ00Y51jU6AMB/pjlTKBJNKvGFKkNEr3TpmjX90fkaIt27n75PuArndz7YHk5bCRylyTHKQAJNR2vtlvDezaPvcfiaryhkdNTAt+8R6Ej5rFSWeGxz39T8STJrKcC+1vC3B/wDIVrB2keNT/tGcf7SPOug4YJcQPbZXRhIZSCCOoIrO6cVxwINOGBXoKNe1r/X8qb3LdY9xqpRJhRU9u0OleHBMf2j7gPzNSJw3qWPqxrJEW7KncA+4VJZwiL7KxPT8tqdZtBRyFON4dai9FOqJsUKiOMo1CopRQZxRNMa4etGo69irFt/E1tXIjdc5G4Ee0Rz2qZcUpEgz6UEltVLFVALmWIABYgAAkjfQAa9KeXo0iDiKab1Vd3jNsYhMPP8AiujXANNFUxJkzqdBHQ9K9u4Fi5bvroB0Cjuso05TbJJ8yT5RRqxYG9TDcrLdqcQ9i0Ft4m531wsLYY2/EVQuRK2wR7IEzoWFD9huOluGLiL7XGYZi7MSSQpMMuZoAyRtGubSjU15Y00msC3GnxHHLKWrk4dMOzyhUgq6yWkcywtr1EcpNaI9pLa4sYRGNy5Ga5J9hSJGywTEHLoYM1Jc14RVLjuJOMTZWCFzkbkZ1KeJ4BghWI8JB2Y9KaO1Vp8V93tMrMuU3DJhQSQQMqkFh4ZBIAzjWdCpdEULjsalpGuXGCoglmOwH65c6xHZntNizhMReuQ7m6ot5mAyl2CFcumVFjOOubnzM45wW9jcJbTvAw7zvWzD2wCciSAIQSdcpJhakl4l2xlcMLCMXxNwBJyf8NWAZ9Cwgzp6E6RWkeqRbGHUrJAuYa0BIbxKiggzEeHRp0gkHSRAb2d422JVrsFbZJVAV8XhZgWZgxEEAchBkSdDWgtyfL9e6hMfjEtIXuMEUbk/IeZ8qIuP+o9azHbTCZ7SuxXLabPkaYY7KPM6mBtJ12pAnhvFWv3niFtKIUFSHYiMz6nRNYAiTE6SJsHFYvgnFctm7dJUutoszCSgKZiUJEgEEroN52MSWYbtJdxGGUXEylmZHZZAOUIQFhpDEsJg6QRzp0NJxDHWUKpcZAXnKG5xuY6DrtUbWAugAA6AR8qy5wR+8PjMZb8AUZRIIQr4dQd5MkCN2qY9tlaxcu5YhittWzePoSQCN/h166lC7K0q9CTrSrQch7mPWmdwTtXXsP2Yw67Wk96g/WrDD8Jtr7KqPQAfSufWtRxqxwm4Yi25norH8K639ktrFWM63ZXDEFltspBDyPEpIAAImQCZOsDc3dmyBRaNRJhXn9pEz4I6EspHrAM1ImPWNd/LaqNr4USTAFVPEe1HdlRbtl8xjMWVVUdSWO1a1Np9/XkKa/EYE6AedZrBY2+T47WhjQQCDzkloPy99GcSDdw+V+6YKTm0MZdfhArOlNw/tHbxBYWyzZeeVgp8wSIIo7NWTs9s1bADE2lN0+zDwhnUSeW4EgcyY5S3gHae/iMM73rX3d82RTDxqD48rgAhd9GM+XPOlrwaSuDtrVfgIuW7bOFdwIzELMgwSIEAkidKNUAaAR6AChHKirOkAmT+Jj8qG4ZxA3VJZO7ZWKlcwaNipzDQypU+RJG4qv7UdobOEsF7xIVjkAUSzToYEjYak8vgDVdneLouEvYkXTfCqbjDLkYZULBMuu+sHUGdzFBaPi2MZFhGC3HkKWUsogFiSARIgRvuRRguSJGx1Hv2rEW1vXLLX8ViMjrDFVQFLIYH/CUTLNqkk6yoHWbjtFxvu8Jce2wz93KRodQIIkECAZkgxudqEyzY9FxuMxzsyCwe7DaH/lFEVQYkOSrRG8EHKZq/7PcbfH8PJcm1cYFM6gAyApJAJjeRymOVYTity7jMNZtK6sid2WJLSzobtsgg6ARDSdfEJLaxpuE3lwtoKAgDO7HK+5YzHi1A/wAxB086cGst2exzuHuY1u8TBm8Dbe4e9C3UyuASSxCkZAOZc6iBWp4bgvvnDRqVOW8qW0gC2WV7XdwYDATmExEgzVfiO4xJyCyBKOSohVZxtJGjAzK9Gy6iSRf9iuLfeMIrMIeSlwZQJZYRiQI/ZA3225UGAuxHZI4fvHu2wlxrhZQMpAWPCRA8JGZxE1JguD/cruJxd2LhcO0gHMMzlsoBE6jKNTpl6TS7IcSuDEYjDuPAgV7Z1DRktKwOYnXVSf4i/KKveM3D3WZMxKmYGubRhGnKWB0/dqTGcQS5cwBfKWxF0Q9xFkqGS7cKqVM5QzKmh2YctKeOJW+H3WvXSrtdtpbtopbvYSQuYOoIBkZmMaiANAKuOy11FTItoqFVpYkAl1c/4RUayqZRPlHKqnhnAzfsW7rKlzENcXEXDcJgCGKWwVkBVDKQBpprNMCt4nbv4rjAQquVLOdbbM3dugmZMArnJicp5Agia1naO69jCZcMpztCLliLY/aaToMqyBvrl0NP46y2rN7EBV71LTENAnQEgZo68vOouy+HBshze764QFe5nJBKT56ak/AVoKiw2HwvDFS9iM3fypZWLFmuE5wukgDM0sRIkzrAoX7NeKXc17B3dTZ8YOkwx1UlSQdSpGp3InQVL2s7NXb+KtXMi3LKBZXMAZzlm3GxhQdZIBFSXMBawP3jGrnzMrFpI1JYECAIEtlG2lWrGudaxeDxLYo3gcy96LqIpJKBUJVWImAxmdAJjehfs44g11L3eMS8oRq2qMCsxOUeJDqACZ1ma0GB4Itie7LBW/ZmV02gHaKalJb7PxhWs3AtlD7RRtMoIJJJg7idSfwFP2Hs9+l5WCtaVgVkCVJzTEARmkEwY0FaDthhrr4W4lsFnfKIBG2YE78oBHvqi4ETw/CF7oueJpYADwaAAEEiSddRPIdKdZwd20wrfdSuY+0kgAnYyZ6Ae1P8IrEcIw5v3baBSyWgC2u4Dlj03LQB6muicXttfw5FtlHepoTrowB+amslYsnhpTOM4uyHI0jLMRImQIMeZ9z9Va8409PlSphujlt615WtGLu2/nU6mg7d3XlrtRIuadfxqKXE41LSF7jhEXdjsNY/lU2Ax9u6ge2wdTsRsa5X2q4nirlwYS4wyuyMAVQMJJCglCRHPrp8el8ORUtIizlVVVZ1MAQKzpQ9qeFXMTYNu2+Qkgz4uU6DKR15yPKqTBYduHpF50yMpQdfZUMPZGhCsTv7Rk1rM3nUD8PVzqsx1H0rNaO7NX2+62M7BmyL4hzAHhJPUrE+Zqs7b8eUWWwyvlu30YAnYJBzSxYKCwlRJ3Pvq6tqFgDSsrxrgIu45blyO7NpgVG5ylYkjYGV2g+E61nVjRdmcKbVhUZApliQGzbktv115T76seIYU3UKA5ZI1idiDHv299DcKaV2ICHKAZ1AAgydSIMeoNWCmsk3h1prdtUJzZREmATvvGlGK9D3LsCfxH4/jVT2odrllbSuyLebK9xROW2FZnAMES2UJ/qNRAfaF2du460iWiq5WJJbNsQpgZdCJVTrPsis9xcNg7IZERGUWrIZc7G4qkm6rygGpzDnIJHKRsOy9lbeGFpWZ1tnKC8EgQrAaACBJEcqx/2g8Xu2VfKLZRmVA2YFleBcByZYBAEgzpIMa0bfixZ4treGYBbwYK5YozlmDlH9osTBChtNNRO4pcP4sptd33ts5gxC6E5CZWcu3hOs689I1p/s1wbODnPfB5JzuT3UHNIUzJZnMnTUb7zf4/sQRdu3lNple3kNu5ZzAKuVsoCMoJLIpkgnSJimeUX2KO4ckKgXygQNxrvvJGum/mK0nCezeZP8YkT+wAo6QSY3/Os72T7PJduXTeuhmYqXVDlCKrHKswrDUHRVUAaSdqvftP4v3PD7iq2V7rLbGurAkF/M+EEH/N50fv4sN4Zw7BYl7i2e8YIWVrqvChgEMKVOkh9CIByPExWk4fwdbS5VZjqScxkknckmsF9n2GOGwj3LZW5fxDZbVuVMZVLHPDgD2WPtCAF5kit+uPLWsyAFyshSYGeNVJ1gBhB3qpjH8K4tYPE7trD287KHz3SzszFYzKsnRAUVZmJCwI1rcvZjbX+Vc77CcDu4bEs95GDGyEzSsZjczvBHUx86ue2n2gJgwttVLXXgmI8CTBOoILETlB0mCdNCoRhuCulxiVXIpc2/EdCxuTmGUaNnBMHcE89CODcD7mT4AWMnuw4HPk7t5bedE8Dvvcsh3uFy5JBCBQFnQAbkRoWJMmSNCKPuHy08qMSC6vvoS0iKYSAd4Gmh6gfWKIu4hQCSQFEkmdgNzPkK599nuJvXsVfxLE5b2hJ5w8rlB2VUhemvwQ3zgxrvVP2j4F96sm2XYKSDppMGYOh0mD7hV3cb41CUGsfWlKLgXBjhUCaNAChgpDZQzsATJB1ZtQBvS4jx8W3FsIblyM5RWWQsxm1I056kaCjOLY02rTMLbXWA0RdSxOgnUGOp6VzHgdgDFNdxJysCmZXJE3HJaCsbDKDGwAU9BWozWm+0Ljxs2BbWVuXpG+qqIzaqYnUD0JqXFYsXeG57mmezmbpOWd/WD7qoO0tt+Im01u06lM6uHBETlYAEgTz8+ule/aBjAlixYRYXzGoFtVUCeuuvpT8S57GC4MIFc6qSAP4SFdfk9Vfbq6wtAkJlzAQQc2YhtRrAET6+lFdhkY4X2icrxudAVRgB6ZjTu2HCzdsHVR3ZzyQdgDI0HT8K1WQvAOJ3Dh7coG0iSWkgEgfIClWJt8WuqAFuMqjQAHSvKe38GOw2386c+JCsASJMga8wCfoKiUVMlv8AX6/Gkxi8dwXENju/AVwGGUMSBCiBtOvOt9hbkgTHu+frUa2aIURWcIi2ac13KCWgKOZ2qJR0+M1KbgRSxJ8IJJ5wNT8qGgdrgtg3PvABLnUMWaBy0U6D4c6bx3AtdQZWcFTP+GBmb+DXSD7tprB8A7VPexov37zraki3aUsFZ28KW4UElQGBZo6CdRXQeOdobGEQNdYgk+FVEs3WBOw5nQVnForguFa3aVSXMD9sqWGpiSsg/GmdpuMnC4Z7oUO/hRFPN3IVR6azHlRGEvLdto6ZgrAMs5lMHbTcaa/CouK4ZriEBgDIIOWcrKQQQCdwRQVV2O4fiVZ7mLvNcdwCUk5LZmRAByzH7oAHnV3xbhYv2zbYsFMeySDoZ0I1FZq3iruCRrYP3jEsDcW34EhQQGYkkQvqZ3jYxq8NfLorCAWAMAhokagESDBkSNDFZLAdtce2EtLhMO+RSFDszEuRed1CKXOnsXGYkjQASJo/j3ALeOwYe2wJBu3EFsnIbrsS8ht/FIkxz2GgE7f8IN3E2ZcoriLrmMttLZZlJJEKxZ3Akidq1XB8Pbs2QlkRbHUlidN5J3+VW4M1m+zPEfuipZW2VtKxW69xSGzMVyE5UZBmLLoW0EawAW3txNfZ5QTpWB4o9vvruHYtmvsSSFaB3qhQCw0EKo+Aq87V9qxhMOGj/EaVWdswElj8jHnRuk/it6zhriKqAX7+YJCT7KzLFRMZso0B9rbQ1YWMCz2l+8d29zfRfCDrBGadY56egrD2OI3jcsYu5be7Norbyr4g7qpuFsyhVBIIBEKA3kSeiYS/mUHUSBodD6Edaaoz/Fms4W5buMQpYPbHqcrH4Lb9B9T+BsptZ0OZLh7xYk6XArN/3lz/AKqPv4VWgss66SAY/KktpUB1CqBOuwAkknoKzhCcZ4hbw9l71zRLYzHTXkFAk7kkD1I2rl+EccQuX7t6y+ly2T3ZUkqcttLJ7yIACkyIJJPQVpO0l25xKw1nDpFtslwXWMI6g7Jpq0lZ3CkZSQdKzXanE3cLhUwgRbbXmLMyuWLgFfaJ8Ulo1J2UDlruRiuocK4ut9M1sOFUlQTABy75fEZAIjNoDrE0Y9wnWfyqj7Fl2wVlndrjOgZnbUnSAJJnRQq/6fWrrUcpA+P68qK0HxOAV0KZAbZEZTBUjmINU1ns7YwzNdtr3cKS0ExC+IwNhtyirzPPqPlQWOsl7bKToylZ/wAwjePM1JScD4xfvm1cYoiXA8oQ2Y6syMpLanKASco/a30i8ujpOun115c6zvB+E3bVybtwXYPgKjKVGXKecHT051fM/wDCTHPToOn1rTMQPhAFILEzAJZmb/yJrIcbwlm1iku3CihUJURBZwdWJiIVff8ACtvlzDWf151WY7hyPIYK0agEAx6E0xVHhXGUZYggEREa9Iql7Qdm/vRUs5ASYAA5xOp1G1W+HwWUQghRyG3nptUui78tB/X8KQr+FYRrKBBqANNADpprAE6UNx+2z2biJEsI106Ty6VL2iIOGukj2VLDYajYzG/651R9jONm8blp4kS6RyBIlRPITp5HyrX6yz/907vQH30q6EbI6x7hSpwCQdfn9OfwqdHoK2etTB6SB412sXDuLar3lwwSsxAOw0BM+7atEpMDTpMTv9Yrm/Age/xF1pzm4yj/AHSfhoK6DYuaD0H0rGkWjzvHWg+L2mexcRSVLqy5hykEE6+VEhvWpAQef1oaYzsv2cu4Vx7JWZ8SyQYAJUgiNAN52mmf2ct3F37+KGY953dtG1EADKYB8xpzkmtq1idjHrVLiOyFq5d7x1LHzYwY2kDpWbqjVYUBUVRAygDSBECIHSnFx6D9cqEw9vKI0HT6VLk6EjX9b6fCgue4k5+LX7hYd2kSTAjuyuS3J5ZlVj/lPImdpjuN9xg++yi4QkrkIIYn2RIO0kSajx/ZjD3Tme2rMdzG9A9qsGfuptpbzgskoDl8IdWYCPJfLeaPqUvZ83MfZ/xAjMLj3O/IJKOyoES0qsFJRVBlpC5oAnNW14Rw02rYTOzwIBYyfeQP51n+xeMPsdxctrbRUXMAF/iiTMsdSdfXWtnYXyA+lH6QzYJSZ5/r5Vl+2/Ar+JVVslMuVlOYsCcxQ7AR+xvrvtW3FvzpptiNfmfxpSm4DZcWUS6qhlAEJJAUCBq3OBVvZt+W1ZTtB2kfvDbwzW07q4ouNcY+zoSRAIyAypJ1OuUeEkazDXAyBhswDcv2gDsKsWnqmnX5e6sD9qnFotJhVeGulmcAye7tozAEDUBmA/2mt0EjbT3e6uefahZXIjCA9xsjNlGbIiO5AMT5aHnHOoVP9mzNbti0bNxgyq3fQBb8Sm4Laknxxnacs6550FLtb2Ku4nEi+txfAFCoQYGU5pkEyCab9mGGK4dHYZicwT+Bc7SBOxZixMbhUnYVurpzDYehFNUVHB0a1Yt2mUeBVURtoIHL05VZO86ctIgxFPFoHkY+Xuply2DGmgjp50FE7xrE/jvHzpguZiDOmugj6n0+dTlh5nz/AB/pQt1xBjUDfbTXelPVJI1Ee7U/r9TWM7V9uhhn7myA91YzTOUT+zAiTqDpWquXCsxqBvrPw59K5vhr9m1ib97Ef8VrrFAVJEFpDjeTy8opZrUdlbeNl2xcd26hkTTwGdoGo01gk+etXhuAbA6VFhcWGtqVMgiZ1GmmvpUhuaQY8/yrQQ3Gk7ae7p5fjQtwTuCI36R10NT3jyg1C55D37g0pW8VIFh8xkFSNieWmg91YjsPbP3gtsFQz55oEfrpXQL1mdNflHzqu/s1FYlQFJ3I50sizcPl8TSoPvQNNfj/ACpUhYEafjTLu0j3U5PSpR6fyqpZ89nC9xmZ2ysZKgxJ01kbHatTgbIVQNYHUkn3k6n1NQqKJUfr+lGEUn61qW0TzA92sVAlTo1BSI/SpkqFT66frnUs/OgpV/WtOCa1GvTWpVNBPn36TUZw4Mz+FPV55V5cQMNvLTSPfQniYeKmRvh6afGo7NrKIEwOZJJ+ZqVdtYP6560FIOf6+GulRuTvPu+POa9aJqJxm0Ow+vWpMbj+LW8NfuW1tk946u7ZSZN1srGf4VMx0Mc62mEZVRVWAqgKAOQAgD00ihL2Dk/lv86C7QcYGEw1y6QDlHhE7uTCj46nyBqCTivai3avixqbmTvG1ACqWVBJg6ljsAdNTQ3afswMTlJLK9vNlYcswg6HQyAK5x2Q41iLnEGvTmvXQbYLKCuZoKf5VQIXgcrUc67M6wOsdd/X1/OnBrMdm+AvhRBdnnTdsu/JCSqnqRvWhU77z5U9yBqTFeA/yqwnJ8T1pRGuteAx6013qTx2BEwZ89/lUTHlGlSZxUdxqQFvoJ6z7gKrcVw9TqQD+HmKtLtsN7qZcHLkekU4lX3IXQaGI86a98gRM/rlFG3LIqvuFc0B/EP2ZWfhvFIC8U49asIGuMRMwAPE0eXw1NVWB7VNduJ3dksj6asgggSwHUjT1nlWc7WYhmxVyY8FsAeU5STrz8RH9K0nZnhy2rFtwDmZQWJ311iemu1MZq97wnaPMGonQx+VR3bsHciP1rUZxQ57/CtBGcOP1NKm/ef1P868pHomzcohSa8pUmJYqdOv4UqVZKdJj6VKs0qVZaTIanHypUqKnqnlzNPJjTmetKlRSfkn8Kcq+de0qC97uYOulPL6xuaVKhPAx5iKbrpvpSpUp40z5dK559r3EItWbPVi59FGUfNj8KVKoUN9nXZsjEtfYBO7VVVQZ8T20JefNWmP4/Kunn8I1pUqFPx65namTI3NKlSTXaTEehrwP8RSpVAPmy8yQT5afTTlXtxqVKlIS369KGe4ZiPnpSpUwKftDduOjJabJBVWcbgNqQvnl5/xCOcUOMsYZEFm1Zd8Q8hGz6yFkli5yx5R6RXlKrfcFMudkhcTNdlbp9qGJjosmZgQJ123NWOAtNaQIWLQIknWvaVaAmM+/Lzpl1J2pUqYGbxmBvl2KuoXkIO3xpUqVGQP/9k="/>
          <p:cNvSpPr>
            <a:spLocks noChangeAspect="1" noChangeArrowheads="1"/>
          </p:cNvSpPr>
          <p:nvPr/>
        </p:nvSpPr>
        <p:spPr bwMode="auto">
          <a:xfrm>
            <a:off x="120650" y="-9794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2016224" cy="2691763"/>
          </a:xfrm>
          <a:prstGeom prst="rect">
            <a:avLst/>
          </a:prstGeom>
        </p:spPr>
      </p:pic>
      <p:pic>
        <p:nvPicPr>
          <p:cNvPr id="10" name="Picture 9" descr="melkbaai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"/>
            <a:ext cx="3232011" cy="2420888"/>
          </a:xfrm>
          <a:prstGeom prst="rect">
            <a:avLst/>
          </a:prstGeom>
        </p:spPr>
      </p:pic>
      <p:pic>
        <p:nvPicPr>
          <p:cNvPr id="11" name="Picture 10" descr="imagesCA2CFOX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3168" y="836712"/>
            <a:ext cx="3760832" cy="3024336"/>
          </a:xfrm>
          <a:prstGeom prst="rect">
            <a:avLst/>
          </a:prstGeom>
        </p:spPr>
      </p:pic>
      <p:pic>
        <p:nvPicPr>
          <p:cNvPr id="13" name="Picture 12" descr="hermanus-whale-watch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2420888"/>
            <a:ext cx="3234986" cy="2160240"/>
          </a:xfrm>
          <a:prstGeom prst="rect">
            <a:avLst/>
          </a:prstGeom>
        </p:spPr>
      </p:pic>
      <p:pic>
        <p:nvPicPr>
          <p:cNvPr id="15" name="Picture 14" descr="SDC10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4509120"/>
            <a:ext cx="3131840" cy="2348880"/>
          </a:xfrm>
          <a:prstGeom prst="rect">
            <a:avLst/>
          </a:prstGeom>
        </p:spPr>
      </p:pic>
      <p:pic>
        <p:nvPicPr>
          <p:cNvPr id="12" name="Picture 11" descr="IMG_02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005064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1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933" y="185212"/>
            <a:ext cx="8042257" cy="657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AutoShape 2" descr="data:image/jpg;base64,/9j/4AAQSkZJRgABAQAAAQABAAD/2wCEAAkGBhQSERUUExQWFRQVGRgYGRgYGBgdHBoaGBcVGBgYHBoYGyYeHRojGhgXHy8gJScpLCwsFx4xNTAqNSYrLCkBCQoKDgwOFw8PGiwcHBwsLCwsLCwsLCwsKSwsLCwsLCwsKSwsLCwsLCwsLCwsLCwsLCwsLCwsLCksKSwsKSwsLP/AABEIALcBEwMBIgACEQEDEQH/xAAcAAABBQEBAQAAAAAAAAAAAAAEAAIDBQYHAQj/xABDEAACAQIEAwUFBQUGBgMBAAABAhEAAwQSITEFQVEGEyJhcTKBkaGxBxTB0fBCUmLh8RUWI3KCkjNDU6Ky0iRj0xf/xAAYAQEBAQEBAAAAAAAAAAAAAAABAAIDBP/EABwRAQEBAAMBAQEAAAAAAAAAAAABEQISIUExYf/aAAwDAQACEQMRAD8A6jbNTKaz9vtRb86nXtLb869N4155yi8BpwNU9vtChqe3xlTyNZ61rtFmDXoNAjiS9DSu8XtoJZgo0EkgCTsNedZynYPpVRL21wkkG/bENl1YAEnofxr3Gdr7CGFYO3QMsT0JJ+k1ZTsXlRviFG7KPUgVguNcTa64uHMFAjJPhjry111P5VWW+LCcoIT/ADHb3t9POrFrp1vG220DoT5MPzqUGdq5Y+MuD2Tacnq4B+HOi7d5m5qGH8UR128xzoTpEV4RWEZ3/wCqCY1j8tQfiKWIxJsp3hzhRHssZ9YFCbqh8TjESc7okDMczAQsxm1O086xmB4/cuqXRrxUExDSTB6fgazHavhFtnS45YKFKtmzMx08EA7mSSTNWps+J/aXg7ZypdW64YKQswBPiOeMpgTsTr8aoz9r9vvDFtjbgQNM0yZJPSOUVz5eDW9xdVTqRmJBAAzbBTrlBO5prdmrxvBCYUgN3mpWCJEFRqT0084o7UY2fGPtHXGWLlnILIYjxs8+EEGIyjUx1jU1Q8Iv3S9y3hH7hQQ5a2ZZhmgAuTIUSPDsdzTcJ2QRhqblwzpACiNZGu5qyw/ZS4ARPdWzqFAZzOxJJMfP3VbVifhfCrtlu8V3a6TJcuZJ1nnEa6gzqB0oPthxcOAt28DcQyoIkgGJkKG3ygjX61KnZxUaWvsCeQKrt8etD/2XgrZJcB/LOxJ+BUU28rME4yXWJuYjKYRpB0JEiecR0n6VY8G4ylokujuf2QWOUbzABGsxvPPSru5jcCvs4VPeAfrNA3+K4cajDWum0fLWszw2acO27f8AQs/9/wD+lU/FOLtefPkVTtCzr5nMTJqys4mziGCdyik7FdNhMQI6VTYrBZbzppC8p30Bj5/Kq3lWZxkH8A4t3Llyltzpl7wAwQZkNuuk7A/jVvju0aMoNy3a70wWiyAQpBIys6nQ+E6jnoaylvAu7QgJHWDC+rRAo61hbKyXlzzg5R/7H5VS2eHqK4txy0XLWjdOZs0MQFGrSoiTroaDbi8AZc8nUkudCdwsD2fU1C6WrkhVKNyglp9QdabY4aAxFxgAAdoOtXarEWKus2padANSSY9TUdpMx1MCjl4aghncFeQ1BPrG1DYllJlFIXbSfjQUD3NY5VGWqaxhiSTIUdSfoBqfhTe4E+0PXX8qEbnPWlXvdr+8Pn+VKpO2YbBciNPfGvrFWNvh6nkD7v5V6uH0AHxaN6kKGeZ99e6155DkwKxt8ABRdmwI0B09KGt2W3Mjpt9PjRAtH38z+G+/rWK1BIIHNvh+VRY3g9m+AL1vvFG2cTHUiTp601LBPPX4/jRHca+/efzrNbgCx2NwWkYdFg9I9+jUQ3YrBka2UPx/OrO1aYDedahvcZs2yRcvW1I5FhI90zWGwH9xcJ/0o9HcfLNFDYr7NsFcEG23udvjrOtWQ7U4WNb6gdfF9YoW528wYmLpfrlRj9QAfjWSr0+yvBKNO+Xz7yf/ACU07CfZrhEJIa8x5lnJ+HhijOF/aDgsRc7tLkOTAFxGTMeQBIifL4VoDiQDBDCf4WI+Kgge+Kizw7EWo0uXf940/wCyvT2Ktb95fnme8P5VpaUUhnf7orH/ABr+2/eCfX2YnzqubsY3egEl7PMvefPMbhVthd+RJnqNq2LCst9ofG/u+Cv5DFwqqjxCYuOEZgJkwD00JFFTJ8fwuBtEhSrOI1WCoGXKZCqATEiBpBPpVJiOJ2TMg3B/ETA9wgfGsW3EHO7GvbHViYHz8q5dmsbK92l8OiDQQCo1AG3lQqccv3WiS58tgPy8yaqsP2na2hUeGQYC9eU8z76ju4hCihZN0RJEjM3pMacjGlOjF7i0urGa0upiZBEwTBhtOdU+O4sAvdd0qvOrDMDGp2mPKiMJxa/bMnURE66Dny9PgKIxLLilkIHaNMiHMPQj+lWrGbu3yo9ofjQmFwty8+W0jOd4UE+89B5mtRhfs2v3YYyFInK3hYeRBEA/qKtU4NibI7pMM5QHQovxOrSfU605fo8Z3Ddm79kFnUBtgM6aeftVHxHhN5XV7hRswygqc0x1gbxWot8B4gx0s20H8RHPyj3fnvVBiuP3ZKujSCR7JHkY0pviBjGNaRgAQvVhzMCROgO3npvVTcxk+tFcQvMw9lo6wfyoXCYVyCQpMeRrOnEuFxJAIXRjv1/pTbjxuST+uXKmXMA66mFPmw/Crng3BrbeK4zGP3FgemdhHwpk0XxU21ZiAQQDtpyqTGsZI5DYDkK1uM4ph7GGdbVrKzKUmQTJBAkk5qwXfHrTZgnqZruukx+vOnzOoqO0mcgVZWsAg3dT5VnNO4rc5pVdnERzT3A/lXta6jXcbNoEydeWs/0qTQnQGBFNs8QB3Hy/nUyYxYGhPlFemuJyL5U9bAO8fCpFvr568op6XgRoCPd8qzWseKANvhHyqTNHKD0j8RUqGvdJ/kazrcc+7T2+KXlK2wAhJGW04GnUliGM9NBWLxHZLiUQLDx5On/vXeMgp3dCa52a1K+fbfY7HjU4e4SNSPDHxzVPd7M4xgT91cRyJWBy5b+4V33KKcVFZ6RrXzZeRbRgozHmfGNfISPnrWu7AdpsUmKU58TesNpctt3l3KD+2pILAg6wNxIrshtg8q9RNBAqnHFp1rEKwlSCPIzuAfoR8afNMy0iK2y9ahcdgLd1GS4gdW0II3HSpyaYxqTKYr7M8CfZsW19J6etAYn7KMI4ju8mu6O4PzYjpW3Pvps0ZA5mfsTs5p7+7HTwz8SNasOG/ZRhrLh811mE/tsIkEGCsEaE863JFeMfOrItZxewmEAIKM4O4e5cYH1BaPlRGF7K4W0QyWEDLsY1HoTrVu3rTCaWaha0BsPlUVwmPCsn1j8KIaOdMPQT8q1oxW8TsX2SLNxbTHm1vP8AAZwPeQay+A4dxRbjNcW3iVO2ZkWD1XKoI6azW7A8UE5T59KdexGQQIcfr3UGRzDtdwLGXLtsKbaNdHhsl0VgVAzKviPeamcwOsjQaCqM9m+JWmFvKmdtQpeyWMDfLOY6dKk7YYHGYzGuwsXTlhUhWCgATIYwIzEnQ1tOH9mLbLYu4nvWxAt2wxL6ZkQLuCCdtZ3rE9rf45XjsTctsRdSyxBOqMCQVMEeBt56igbuNLAsXaZEJqdCDrmOgiAI8+etdgudgcDv3IUf5n/9xVfxHsNZvAKFFlE9nugMzcpcusnQab7nWrrVscmXECDmzA8oj6kyPcKiDiNPnrXTB9mtpUIJdjIIYwCPLw8v5e8X/wDntpST428iVj15GrrVrn9tztTheI0mt2ewtqNc49Mv5GhrnYq0P3z7x+Qq61bGO77zpVpm7N2hyf4j869oynY6/bDAe0P16Cp7Vo/vSP10FCJxi3ydJ1/aWfkab/bCW9GuhTA9prYJ89wBXqrzrdViPEYpmN4glm01244W2u5j3AAbkk7DnNV9ni1tjlF5Gb91SGJ9ykzWI+13i3hsWRpOa40SNPZWQTM+3uBWOVya3Jq+t/avh2J8FyD1yifPepj9p+GAOVWYjlKifSelcQF7bT1qW3c06bzXn7116x2Ufa3aDDNZgc4u5iPdkj51p+B9tMNjGyWni5vkcQx0JOXkdOmvlXzg2M10ApgxDZpmD1E6GrtTkfV8Gm5DO55VSdm+1+Hu4PDubniNtVIbMzZ0UK8wCSZBM85B51bLxq0Y8W+2jCfSQJroyIj1+NMNmdxP69dqaeK249tfj/Kk/ErYEl1jrMipF3P9ZP0GlR3LOmgOu+s/WhrnHLU6MTO2UMZ9+WPnXtviGbUbfxA/QUBPk02NOEzGnuBPziKiNm43/MPUZFVYHqZn5ULh+CPJLX7rbyM5g/ryipDja11mPX8hTWt6aGB5RJ/X40/DcPyAgMf9Rn5mpTY849/6+NWrAIbqxGmomT8eWnpSa6IJBLeY8R+v40RcsTzPn5037qKNPVWDiRjSyx/zELpG+k0wcc/+g5v8w2+E1Z/cVmdfi0fCYqUIOlHq6hsLiQ41Rl/XU/lTjiCNgq9CTPxqc1EUrWnETvzYz6CoXvjofh/OiClNZKlgNlHQVBDDZU+J/wDWjblBXsWq70g27eyqWImOSAsfdApgvA8iPUGo34iTshjqxyj5igbvFGnwhSf4fF9J+laA28RVffbof+2aBxvEnAJ0kcv5Zh9KpTxPE3Jyq8eS6fT8arZBiwx3EGXbMT5J/OqPE8au68v9In61KuFxjaQVH8QVfrJrxuzV0+06/Fj8oijb8OKtuL3J9r5ClVn/AHaP/V+C/wA6VHq8H3+E3GBmNtQqwxA8hr9BXmAHj/xM9vIANiw9+hjlrFbuzan9gDz8J+hr1cAokwCfLc11csZvCYnDgGXSeoGUz5wATPkKxP2jYlrt22+ZWATKuVWEAEnWd9z8K6q/B87a2wBvqZ+EVXcd7MpdQKwMjnOsAcp2HOPnWeXsxrj44Sdf0a8ymuof3PQE7noIUeUzz+NJeyYmFtt6mP5V57MdZXNBbJ2Hyouzwl29lGPuOnxrpKdkCToPp9C1WuB7FQwbNliI2O3kNtfM1n1oL9n/AGUvphmFy0hVmLAtqRIUGBsQco51t7HZu2IkQNDE7nnoNNulWGAYJbAZpgfoRrUv9oJ+zJ8gK6zyM9dMt8KsjQIPnUq8Ntj/AJa/AfjT0vk/skesf1+VSg06cDjh6TooHuH5UQqxXpNNI86FhxaozXilSSAwLbxIn1inFaCYV8/nUZTzIqbLXhqQZsNJnO0dNPxFPzAU8g1G9uak8a6Kp+AYq5kui6wcreuZWGgKtluAASSApcoJ5KKtu7FRraVZjmSfedTUDGxfQUPcxvmB76JIFMLCrUFXEMdiPd/Wg8PxQXLl22rS1llVgIMZkDjpG5HqpqyZ6pOG8CFnEYi8NTiGVj/DlWCPOT4vWrssHXLJO/z/AEaCu4Bj+0B7j+EfWrFmNRMTTqxWDg43Yg/6Sf8AzZq9fhls7gt6kkfDb5UawNQsKpRgf7uoGiqPcKY9TMtQOta0ILlC3DTeMY9bFl7hEhFmJ3OwHvMCq7gd+49mbs95maZ00Y51jU6AMB/pjlTKBJNKvGFKkNEr3TpmjX90fkaIt27n75PuArndz7YHk5bCRylyTHKQAJNR2vtlvDezaPvcfiaryhkdNTAt+8R6Ej5rFSWeGxz39T8STJrKcC+1vC3B/wDIVrB2keNT/tGcf7SPOug4YJcQPbZXRhIZSCCOoIrO6cVxwINOGBXoKNe1r/X8qb3LdY9xqpRJhRU9u0OleHBMf2j7gPzNSJw3qWPqxrJEW7KncA+4VJZwiL7KxPT8tqdZtBRyFON4dai9FOqJsUKiOMo1CopRQZxRNMa4etGo69irFt/E1tXIjdc5G4Ee0Rz2qZcUpEgz6UEltVLFVALmWIABYgAAkjfQAa9KeXo0iDiKab1Vd3jNsYhMPP8AiujXANNFUxJkzqdBHQ9K9u4Fi5bvroB0Cjuso05TbJJ8yT5RRqxYG9TDcrLdqcQ9i0Ft4m531wsLYY2/EVQuRK2wR7IEzoWFD9huOluGLiL7XGYZi7MSSQpMMuZoAyRtGubSjU15Y00msC3GnxHHLKWrk4dMOzyhUgq6yWkcywtr1EcpNaI9pLa4sYRGNy5Ga5J9hSJGywTEHLoYM1Jc14RVLjuJOMTZWCFzkbkZ1KeJ4BghWI8JB2Y9KaO1Vp8V93tMrMuU3DJhQSQQMqkFh4ZBIAzjWdCpdEULjsalpGuXGCoglmOwH65c6xHZntNizhMReuQ7m6ot5mAyl2CFcumVFjOOubnzM45wW9jcJbTvAw7zvWzD2wCciSAIQSdcpJhakl4l2xlcMLCMXxNwBJyf8NWAZ9Cwgzp6E6RWkeqRbGHUrJAuYa0BIbxKiggzEeHRp0gkHSRAb2d422JVrsFbZJVAV8XhZgWZgxEEAchBkSdDWgtyfL9e6hMfjEtIXuMEUbk/IeZ8qIuP+o9azHbTCZ7SuxXLabPkaYY7KPM6mBtJ12pAnhvFWv3niFtKIUFSHYiMz6nRNYAiTE6SJsHFYvgnFctm7dJUutoszCSgKZiUJEgEEroN52MSWYbtJdxGGUXEylmZHZZAOUIQFhpDEsJg6QRzp0NJxDHWUKpcZAXnKG5xuY6DrtUbWAugAA6AR8qy5wR+8PjMZb8AUZRIIQr4dQd5MkCN2qY9tlaxcu5YhittWzePoSQCN/h166lC7K0q9CTrSrQch7mPWmdwTtXXsP2Yw67Wk96g/WrDD8Jtr7KqPQAfSufWtRxqxwm4Yi25norH8K639ktrFWM63ZXDEFltspBDyPEpIAAImQCZOsDc3dmyBRaNRJhXn9pEz4I6EspHrAM1ImPWNd/LaqNr4USTAFVPEe1HdlRbtl8xjMWVVUdSWO1a1Np9/XkKa/EYE6AedZrBY2+T47WhjQQCDzkloPy99GcSDdw+V+6YKTm0MZdfhArOlNw/tHbxBYWyzZeeVgp8wSIIo7NWTs9s1bADE2lN0+zDwhnUSeW4EgcyY5S3gHae/iMM73rX3d82RTDxqD48rgAhd9GM+XPOlrwaSuDtrVfgIuW7bOFdwIzELMgwSIEAkidKNUAaAR6AChHKirOkAmT+Jj8qG4ZxA3VJZO7ZWKlcwaNipzDQypU+RJG4qv7UdobOEsF7xIVjkAUSzToYEjYak8vgDVdneLouEvYkXTfCqbjDLkYZULBMuu+sHUGdzFBaPi2MZFhGC3HkKWUsogFiSARIgRvuRRguSJGx1Hv2rEW1vXLLX8ViMjrDFVQFLIYH/CUTLNqkk6yoHWbjtFxvu8Jce2wz93KRodQIIkECAZkgxudqEyzY9FxuMxzsyCwe7DaH/lFEVQYkOSrRG8EHKZq/7PcbfH8PJcm1cYFM6gAyApJAJjeRymOVYTity7jMNZtK6sid2WJLSzobtsgg6ARDSdfEJLaxpuE3lwtoKAgDO7HK+5YzHi1A/wAxB086cGst2exzuHuY1u8TBm8Dbe4e9C3UyuASSxCkZAOZc6iBWp4bgvvnDRqVOW8qW0gC2WV7XdwYDATmExEgzVfiO4xJyCyBKOSohVZxtJGjAzK9Gy6iSRf9iuLfeMIrMIeSlwZQJZYRiQI/ZA3225UGAuxHZI4fvHu2wlxrhZQMpAWPCRA8JGZxE1JguD/cruJxd2LhcO0gHMMzlsoBE6jKNTpl6TS7IcSuDEYjDuPAgV7Z1DRktKwOYnXVSf4i/KKveM3D3WZMxKmYGubRhGnKWB0/dqTGcQS5cwBfKWxF0Q9xFkqGS7cKqVM5QzKmh2YctKeOJW+H3WvXSrtdtpbtopbvYSQuYOoIBkZmMaiANAKuOy11FTItoqFVpYkAl1c/4RUayqZRPlHKqnhnAzfsW7rKlzENcXEXDcJgCGKWwVkBVDKQBpprNMCt4nbv4rjAQquVLOdbbM3dugmZMArnJicp5Agia1naO69jCZcMpztCLliLY/aaToMqyBvrl0NP46y2rN7EBV71LTENAnQEgZo68vOouy+HBshze764QFe5nJBKT56ak/AVoKiw2HwvDFS9iM3fypZWLFmuE5wukgDM0sRIkzrAoX7NeKXc17B3dTZ8YOkwx1UlSQdSpGp3InQVL2s7NXb+KtXMi3LKBZXMAZzlm3GxhQdZIBFSXMBawP3jGrnzMrFpI1JYECAIEtlG2lWrGudaxeDxLYo3gcy96LqIpJKBUJVWImAxmdAJjehfs44g11L3eMS8oRq2qMCsxOUeJDqACZ1ma0GB4Itie7LBW/ZmV02gHaKalJb7PxhWs3AtlD7RRtMoIJJJg7idSfwFP2Hs9+l5WCtaVgVkCVJzTEARmkEwY0FaDthhrr4W4lsFnfKIBG2YE78oBHvqi4ETw/CF7oueJpYADwaAAEEiSddRPIdKdZwd20wrfdSuY+0kgAnYyZ6Ae1P8IrEcIw5v3baBSyWgC2u4Dlj03LQB6muicXttfw5FtlHepoTrowB+amslYsnhpTOM4uyHI0jLMRImQIMeZ9z9Va8409PlSphujlt615WtGLu2/nU6mg7d3XlrtRIuadfxqKXE41LSF7jhEXdjsNY/lU2Ax9u6ge2wdTsRsa5X2q4nirlwYS4wyuyMAVQMJJCglCRHPrp8el8ORUtIizlVVVZ1MAQKzpQ9qeFXMTYNu2+Qkgz4uU6DKR15yPKqTBYduHpF50yMpQdfZUMPZGhCsTv7Rk1rM3nUD8PVzqsx1H0rNaO7NX2+62M7BmyL4hzAHhJPUrE+Zqs7b8eUWWwyvlu30YAnYJBzSxYKCwlRJ3Pvq6tqFgDSsrxrgIu45blyO7NpgVG5ylYkjYGV2g+E61nVjRdmcKbVhUZApliQGzbktv115T76seIYU3UKA5ZI1idiDHv299DcKaV2ICHKAZ1AAgydSIMeoNWCmsk3h1prdtUJzZREmATvvGlGK9D3LsCfxH4/jVT2odrllbSuyLebK9xROW2FZnAMES2UJ/qNRAfaF2du460iWiq5WJJbNsQpgZdCJVTrPsis9xcNg7IZERGUWrIZc7G4qkm6rygGpzDnIJHKRsOy9lbeGFpWZ1tnKC8EgQrAaACBJEcqx/2g8Xu2VfKLZRmVA2YFleBcByZYBAEgzpIMa0bfixZ4treGYBbwYK5YozlmDlH9osTBChtNNRO4pcP4sptd33ts5gxC6E5CZWcu3hOs689I1p/s1wbODnPfB5JzuT3UHNIUzJZnMnTUb7zf4/sQRdu3lNple3kNu5ZzAKuVsoCMoJLIpkgnSJimeUX2KO4ckKgXygQNxrvvJGum/mK0nCezeZP8YkT+wAo6QSY3/Os72T7PJduXTeuhmYqXVDlCKrHKswrDUHRVUAaSdqvftP4v3PD7iq2V7rLbGurAkF/M+EEH/N50fv4sN4Zw7BYl7i2e8YIWVrqvChgEMKVOkh9CIByPExWk4fwdbS5VZjqScxkknckmsF9n2GOGwj3LZW5fxDZbVuVMZVLHPDgD2WPtCAF5kit+uPLWsyAFyshSYGeNVJ1gBhB3qpjH8K4tYPE7trD287KHz3SzszFYzKsnRAUVZmJCwI1rcvZjbX+Vc77CcDu4bEs95GDGyEzSsZjczvBHUx86ue2n2gJgwttVLXXgmI8CTBOoILETlB0mCdNCoRhuCulxiVXIpc2/EdCxuTmGUaNnBMHcE89CODcD7mT4AWMnuw4HPk7t5bedE8Dvvcsh3uFy5JBCBQFnQAbkRoWJMmSNCKPuHy08qMSC6vvoS0iKYSAd4Gmh6gfWKIu4hQCSQFEkmdgNzPkK599nuJvXsVfxLE5b2hJ5w8rlB2VUhemvwQ3zgxrvVP2j4F96sm2XYKSDppMGYOh0mD7hV3cb41CUGsfWlKLgXBjhUCaNAChgpDZQzsATJB1ZtQBvS4jx8W3FsIblyM5RWWQsxm1I056kaCjOLY02rTMLbXWA0RdSxOgnUGOp6VzHgdgDFNdxJysCmZXJE3HJaCsbDKDGwAU9BWozWm+0Ljxs2BbWVuXpG+qqIzaqYnUD0JqXFYsXeG57mmezmbpOWd/WD7qoO0tt+Im01u06lM6uHBETlYAEgTz8+ule/aBjAlixYRYXzGoFtVUCeuuvpT8S57GC4MIFc6qSAP4SFdfk9Vfbq6wtAkJlzAQQc2YhtRrAET6+lFdhkY4X2icrxudAVRgB6ZjTu2HCzdsHVR3ZzyQdgDI0HT8K1WQvAOJ3Dh7coG0iSWkgEgfIClWJt8WuqAFuMqjQAHSvKe38GOw2386c+JCsASJMga8wCfoKiUVMlv8AX6/Gkxi8dwXENju/AVwGGUMSBCiBtOvOt9hbkgTHu+frUa2aIURWcIi2ac13KCWgKOZ2qJR0+M1KbgRSxJ8IJJ5wNT8qGgdrgtg3PvABLnUMWaBy0U6D4c6bx3AtdQZWcFTP+GBmb+DXSD7tprB8A7VPexov37zraki3aUsFZ28KW4UElQGBZo6CdRXQeOdobGEQNdYgk+FVEs3WBOw5nQVnForguFa3aVSXMD9sqWGpiSsg/GmdpuMnC4Z7oUO/hRFPN3IVR6azHlRGEvLdto6ZgrAMs5lMHbTcaa/CouK4ZriEBgDIIOWcrKQQQCdwRQVV2O4fiVZ7mLvNcdwCUk5LZmRAByzH7oAHnV3xbhYv2zbYsFMeySDoZ0I1FZq3iruCRrYP3jEsDcW34EhQQGYkkQvqZ3jYxq8NfLorCAWAMAhokagESDBkSNDFZLAdtce2EtLhMO+RSFDszEuRed1CKXOnsXGYkjQASJo/j3ALeOwYe2wJBu3EFsnIbrsS8ht/FIkxz2GgE7f8IN3E2ZcoriLrmMttLZZlJJEKxZ3Akidq1XB8Pbs2QlkRbHUlidN5J3+VW4M1m+zPEfuipZW2VtKxW69xSGzMVyE5UZBmLLoW0EawAW3txNfZ5QTpWB4o9vvruHYtmvsSSFaB3qhQCw0EKo+Aq87V9qxhMOGj/EaVWdswElj8jHnRuk/it6zhriKqAX7+YJCT7KzLFRMZso0B9rbQ1YWMCz2l+8d29zfRfCDrBGadY56egrD2OI3jcsYu5be7Norbyr4g7qpuFsyhVBIIBEKA3kSeiYS/mUHUSBodD6Edaaoz/Fms4W5buMQpYPbHqcrH4Lb9B9T+BsptZ0OZLh7xYk6XArN/3lz/AKqPv4VWgss66SAY/KktpUB1CqBOuwAkknoKzhCcZ4hbw9l71zRLYzHTXkFAk7kkD1I2rl+EccQuX7t6y+ly2T3ZUkqcttLJ7yIACkyIJJPQVpO0l25xKw1nDpFtslwXWMI6g7Jpq0lZ3CkZSQdKzXanE3cLhUwgRbbXmLMyuWLgFfaJ8Ulo1J2UDlruRiuocK4ut9M1sOFUlQTABy75fEZAIjNoDrE0Y9wnWfyqj7Fl2wVlndrjOgZnbUnSAJJnRQq/6fWrrUcpA+P68qK0HxOAV0KZAbZEZTBUjmINU1ns7YwzNdtr3cKS0ExC+IwNhtyirzPPqPlQWOsl7bKToylZ/wAwjePM1JScD4xfvm1cYoiXA8oQ2Y6syMpLanKASco/a30i8ujpOun115c6zvB+E3bVybtwXYPgKjKVGXKecHT051fM/wDCTHPToOn1rTMQPhAFILEzAJZmb/yJrIcbwlm1iku3CihUJURBZwdWJiIVff8ACtvlzDWf151WY7hyPIYK0agEAx6E0xVHhXGUZYggEREa9Iql7Qdm/vRUs5ASYAA5xOp1G1W+HwWUQghRyG3nptUui78tB/X8KQr+FYRrKBBqANNADpprAE6UNx+2z2biJEsI106Ty6VL2iIOGukj2VLDYajYzG/651R9jONm8blp4kS6RyBIlRPITp5HyrX6yz/907vQH30q6EbI6x7hSpwCQdfn9OfwqdHoK2etTB6SB412sXDuLar3lwwSsxAOw0BM+7atEpMDTpMTv9Yrm/Age/xF1pzm4yj/AHSfhoK6DYuaD0H0rGkWjzvHWg+L2mexcRSVLqy5hykEE6+VEhvWpAQef1oaYzsv2cu4Vx7JWZ8SyQYAJUgiNAN52mmf2ct3F37+KGY953dtG1EADKYB8xpzkmtq1idjHrVLiOyFq5d7x1LHzYwY2kDpWbqjVYUBUVRAygDSBECIHSnFx6D9cqEw9vKI0HT6VLk6EjX9b6fCgue4k5+LX7hYd2kSTAjuyuS3J5ZlVj/lPImdpjuN9xg++yi4QkrkIIYn2RIO0kSajx/ZjD3Tme2rMdzG9A9qsGfuptpbzgskoDl8IdWYCPJfLeaPqUvZ83MfZ/xAjMLj3O/IJKOyoES0qsFJRVBlpC5oAnNW14Rw02rYTOzwIBYyfeQP51n+xeMPsdxctrbRUXMAF/iiTMsdSdfXWtnYXyA+lH6QzYJSZ5/r5Vl+2/Ar+JVVslMuVlOYsCcxQ7AR+xvrvtW3FvzpptiNfmfxpSm4DZcWUS6qhlAEJJAUCBq3OBVvZt+W1ZTtB2kfvDbwzW07q4ouNcY+zoSRAIyAypJ1OuUeEkazDXAyBhswDcv2gDsKsWnqmnX5e6sD9qnFotJhVeGulmcAye7tozAEDUBmA/2mt0EjbT3e6uefahZXIjCA9xsjNlGbIiO5AMT5aHnHOoVP9mzNbti0bNxgyq3fQBb8Sm4Laknxxnacs6550FLtb2Ku4nEi+txfAFCoQYGU5pkEyCab9mGGK4dHYZicwT+Bc7SBOxZixMbhUnYVurpzDYehFNUVHB0a1Yt2mUeBVURtoIHL05VZO86ctIgxFPFoHkY+Xuply2DGmgjp50FE7xrE/jvHzpguZiDOmugj6n0+dTlh5nz/AB/pQt1xBjUDfbTXelPVJI1Ee7U/r9TWM7V9uhhn7myA91YzTOUT+zAiTqDpWquXCsxqBvrPw59K5vhr9m1ib97Ef8VrrFAVJEFpDjeTy8opZrUdlbeNl2xcd26hkTTwGdoGo01gk+etXhuAbA6VFhcWGtqVMgiZ1GmmvpUhuaQY8/yrQQ3Gk7ae7p5fjQtwTuCI36R10NT3jyg1C55D37g0pW8VIFh8xkFSNieWmg91YjsPbP3gtsFQz55oEfrpXQL1mdNflHzqu/s1FYlQFJ3I50sizcPl8TSoPvQNNfj/ACpUhYEafjTLu0j3U5PSpR6fyqpZ89nC9xmZ2ysZKgxJ01kbHatTgbIVQNYHUkn3k6n1NQqKJUfr+lGEUn61qW0TzA92sVAlTo1BSI/SpkqFT66frnUs/OgpV/WtOCa1GvTWpVNBPn36TUZw4Mz+FPV55V5cQMNvLTSPfQniYeKmRvh6afGo7NrKIEwOZJJ+ZqVdtYP6560FIOf6+GulRuTvPu+POa9aJqJxm0Ow+vWpMbj+LW8NfuW1tk946u7ZSZN1srGf4VMx0Mc62mEZVRVWAqgKAOQAgD00ihL2Dk/lv86C7QcYGEw1y6QDlHhE7uTCj46nyBqCTivai3avixqbmTvG1ACqWVBJg6ljsAdNTQ3afswMTlJLK9vNlYcswg6HQyAK5x2Q41iLnEGvTmvXQbYLKCuZoKf5VQIXgcrUc67M6wOsdd/X1/OnBrMdm+AvhRBdnnTdsu/JCSqnqRvWhU77z5U9yBqTFeA/yqwnJ8T1pRGuteAx6013qTx2BEwZ89/lUTHlGlSZxUdxqQFvoJ6z7gKrcVw9TqQD+HmKtLtsN7qZcHLkekU4lX3IXQaGI86a98gRM/rlFG3LIqvuFc0B/EP2ZWfhvFIC8U49asIGuMRMwAPE0eXw1NVWB7VNduJ3dksj6asgggSwHUjT1nlWc7WYhmxVyY8FsAeU5STrz8RH9K0nZnhy2rFtwDmZQWJ311iemu1MZq97wnaPMGonQx+VR3bsHciP1rUZxQ57/CtBGcOP1NKm/ef1P868pHomzcohSa8pUmJYqdOv4UqVZKdJj6VKs0qVZaTIanHypUqKnqnlzNPJjTmetKlRSfkn8Kcq+de0qC97uYOulPL6xuaVKhPAx5iKbrpvpSpUp40z5dK559r3EItWbPVi59FGUfNj8KVKoUN9nXZsjEtfYBO7VVVQZ8T20JefNWmP4/Kunn8I1pUqFPx65namTI3NKlSTXaTEehrwP8RSpVAPmy8yQT5afTTlXtxqVKlIS369KGe4ZiPnpSpUwKftDduOjJabJBVWcbgNqQvnl5/xCOcUOMsYZEFm1Zd8Q8hGz6yFkli5yx5R6RXlKrfcFMudkhcTNdlbp9qGJjosmZgQJ123NWOAtNaQIWLQIknWvaVaAmM+/Lzpl1J2pUqYGbxmBvl2KuoXkIO3xpUqVGQP/9k="/>
          <p:cNvSpPr>
            <a:spLocks noChangeAspect="1" noChangeArrowheads="1"/>
          </p:cNvSpPr>
          <p:nvPr/>
        </p:nvSpPr>
        <p:spPr bwMode="auto">
          <a:xfrm>
            <a:off x="120650" y="-979488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7" name="Picture 6" descr="SALT-aerial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2041"/>
            <a:ext cx="3439144" cy="26710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97" y="192041"/>
            <a:ext cx="4067361" cy="27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1661"/>
            <a:ext cx="15192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1661"/>
            <a:ext cx="1039564" cy="107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6" y="3933056"/>
            <a:ext cx="3356440" cy="2232248"/>
          </a:xfrm>
          <a:prstGeom prst="rect">
            <a:avLst/>
          </a:prstGeom>
        </p:spPr>
      </p:pic>
      <p:pic>
        <p:nvPicPr>
          <p:cNvPr id="2054" name="Picture 6" descr="http://nrfcommunique.nrf.ac.za/images/hm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612926" cy="26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ybroadband.co.za/photos/data/500/SANSA-log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13384"/>
            <a:ext cx="2612926" cy="9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74504"/>
            <a:ext cx="33997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500" b="1" dirty="0" smtClean="0"/>
              <a:t>South African Astronomical Observatory</a:t>
            </a:r>
            <a:endParaRPr lang="en-ZA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628800"/>
            <a:ext cx="240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Square </a:t>
            </a:r>
            <a:r>
              <a:rPr lang="en-ZA" b="1" dirty="0" err="1" smtClean="0"/>
              <a:t>Kilometer</a:t>
            </a:r>
            <a:r>
              <a:rPr lang="en-ZA" b="1" dirty="0" smtClean="0"/>
              <a:t> Array</a:t>
            </a:r>
            <a:endParaRPr lang="en-Z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14908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iThemba</a:t>
            </a:r>
            <a:r>
              <a:rPr lang="en-ZA" b="1" dirty="0" smtClean="0"/>
              <a:t> LABS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92724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" y="1412776"/>
            <a:ext cx="3150350" cy="25202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ZA" dirty="0" smtClean="0"/>
              <a:t>World Class Universities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" y="4690986"/>
            <a:ext cx="4981124" cy="171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886697" cy="2520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0059" y="3933056"/>
            <a:ext cx="31503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Stellenbosch University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3933056"/>
            <a:ext cx="388669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University of Cape Town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6444044"/>
            <a:ext cx="49811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University of the Western Cape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06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2800" dirty="0" smtClean="0"/>
              <a:t>Discussions about an underground research facility in SA started in 2011.</a:t>
            </a:r>
          </a:p>
          <a:p>
            <a:endParaRPr lang="en-ZA" sz="2800" dirty="0" smtClean="0"/>
          </a:p>
          <a:p>
            <a:r>
              <a:rPr lang="en-ZA" sz="2800" dirty="0" smtClean="0"/>
              <a:t>South Africa has a number of the worlds deepest gold mines (</a:t>
            </a:r>
            <a:r>
              <a:rPr lang="en-ZA" sz="2800" b="1" dirty="0" err="1"/>
              <a:t>TauTona</a:t>
            </a:r>
            <a:r>
              <a:rPr lang="en-ZA" sz="2800" b="1" dirty="0"/>
              <a:t> </a:t>
            </a:r>
            <a:r>
              <a:rPr lang="en-ZA" sz="2800" b="1" dirty="0" smtClean="0"/>
              <a:t>Gold Mine ~3.9 km</a:t>
            </a:r>
            <a:r>
              <a:rPr lang="en-ZA" sz="2800" dirty="0" smtClean="0"/>
              <a:t>)</a:t>
            </a:r>
          </a:p>
          <a:p>
            <a:endParaRPr lang="en-ZA" sz="2800" dirty="0"/>
          </a:p>
          <a:p>
            <a:r>
              <a:rPr lang="en-ZA" sz="2800" dirty="0" smtClean="0"/>
              <a:t>Initial focus was on establishing an underground facility in one of South Africa’s deep gold mines.</a:t>
            </a:r>
          </a:p>
          <a:p>
            <a:endParaRPr lang="en-ZA" sz="2800" dirty="0"/>
          </a:p>
          <a:p>
            <a:r>
              <a:rPr lang="en-ZA" sz="2800" dirty="0" smtClean="0"/>
              <a:t>The alternative is to develop such an underground laboratory inside the Huguenot Tunnel.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8366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99176" cy="72494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Underground Physics in SA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3165101"/>
            <a:ext cx="303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Phys. Rev. </a:t>
            </a:r>
            <a:r>
              <a:rPr lang="en-ZA" dirty="0" err="1" smtClean="0"/>
              <a:t>Lett</a:t>
            </a:r>
            <a:r>
              <a:rPr lang="en-ZA" dirty="0" smtClean="0"/>
              <a:t>. 15, 429 (1965) </a:t>
            </a:r>
            <a:endParaRPr lang="en-ZA" dirty="0"/>
          </a:p>
        </p:txBody>
      </p:sp>
      <p:pic>
        <p:nvPicPr>
          <p:cNvPr id="1029" name="Picture 5" descr="File:South Africa location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96" y="849782"/>
            <a:ext cx="7001396" cy="59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60648"/>
            <a:ext cx="4900218" cy="6389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http://openclipart.org/image/250px/svg_to_png/167684/1328385201.png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72" y="2499632"/>
            <a:ext cx="425312" cy="4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http://www.google.co.za/url?sa=i&amp;source=images&amp;cd=&amp;docid=eY7Lc8EzX3ottM&amp;tbnid=ZI6Ecig8OSvw6M:&amp;ved=0CAUQjBwwAA&amp;url=http%3A%2F%2Fupload.wikimedia.org%2Fwikipedia%2Fen%2F3%2F3c%2FFriedel_Sellschop_at_PSI.jpg&amp;ei=Z5gkUqK6HcX80QWWv4GgAg&amp;psig=AFQjCNG7KH45tK90ytk5RXQWinhBizGb-w&amp;ust=1378216423659304"/>
          <p:cNvSpPr>
            <a:spLocks noChangeAspect="1" noChangeArrowheads="1"/>
          </p:cNvSpPr>
          <p:nvPr/>
        </p:nvSpPr>
        <p:spPr bwMode="auto">
          <a:xfrm>
            <a:off x="63500" y="-136525"/>
            <a:ext cx="46482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AutoShape 13" descr="http://www.google.co.za/url?sa=i&amp;source=images&amp;cd=&amp;docid=eY7Lc8EzX3ottM&amp;tbnid=ZI6Ecig8OSvw6M:&amp;ved=0CAUQjBwwAA&amp;url=http%3A%2F%2Fupload.wikimedia.org%2Fwikipedia%2Fen%2F3%2F3c%2FFriedel_Sellschop_at_PSI.jpg&amp;ei=Z5gkUqK6HcX80QWWv4GgAg&amp;psig=AFQjCNG7KH45tK90ytk5RXQWinhBizGb-w&amp;ust=1378216423659304"/>
          <p:cNvSpPr>
            <a:spLocks noChangeAspect="1" noChangeArrowheads="1"/>
          </p:cNvSpPr>
          <p:nvPr/>
        </p:nvSpPr>
        <p:spPr bwMode="auto">
          <a:xfrm>
            <a:off x="63500" y="-136525"/>
            <a:ext cx="10467975" cy="149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" name="AutoShape 15" descr="http://www.google.co.za/url?sa=i&amp;source=images&amp;cd=&amp;docid=eY7Lc8EzX3ottM&amp;tbnid=ZI6Ecig8OSvw6M:&amp;ved=0CAUQjBwwAA&amp;url=http%3A%2F%2Fupload.wikimedia.org%2Fwikipedia%2Fen%2F3%2F3c%2FFriedel_Sellschop_at_PSI.jpg&amp;ei=Z5gkUqK6HcX80QWWv4GgAg&amp;psig=AFQjCNG7KH45tK90ytk5RXQWinhBizGb-w&amp;ust=1378216423659304"/>
          <p:cNvSpPr>
            <a:spLocks noChangeAspect="1" noChangeArrowheads="1"/>
          </p:cNvSpPr>
          <p:nvPr/>
        </p:nvSpPr>
        <p:spPr bwMode="auto">
          <a:xfrm>
            <a:off x="215900" y="15875"/>
            <a:ext cx="10467975" cy="149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17786"/>
            <a:ext cx="1827024" cy="2611697"/>
          </a:xfrm>
          <a:prstGeom prst="rect">
            <a:avLst/>
          </a:prstGeom>
        </p:spPr>
      </p:pic>
      <p:pic>
        <p:nvPicPr>
          <p:cNvPr id="1043" name="Picture 19" descr="http://www.nobelprize.org/nobel_prizes/physics/laureates/1995/reine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2" y="3358353"/>
            <a:ext cx="1837854" cy="25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5785" y="5959702"/>
            <a:ext cx="1383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Frederick </a:t>
            </a:r>
            <a:r>
              <a:rPr lang="en-ZA" sz="1400" dirty="0" err="1" smtClean="0"/>
              <a:t>Reines</a:t>
            </a:r>
            <a:endParaRPr lang="en-ZA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236295" y="5962424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err="1" smtClean="0"/>
              <a:t>Friedel</a:t>
            </a:r>
            <a:r>
              <a:rPr lang="en-ZA" sz="1400" dirty="0" smtClean="0"/>
              <a:t> </a:t>
            </a:r>
            <a:r>
              <a:rPr lang="en-ZA" sz="1400" dirty="0" err="1" smtClean="0"/>
              <a:t>Shellschop</a:t>
            </a:r>
            <a:endParaRPr lang="en-Z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98996" y="395372"/>
            <a:ext cx="292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>
                <a:solidFill>
                  <a:srgbClr val="FF0000"/>
                </a:solidFill>
              </a:rPr>
              <a:t>Phys</a:t>
            </a:r>
            <a:r>
              <a:rPr lang="en-ZA" b="1" dirty="0" smtClean="0">
                <a:solidFill>
                  <a:srgbClr val="FF0000"/>
                </a:solidFill>
              </a:rPr>
              <a:t> Rev </a:t>
            </a:r>
            <a:r>
              <a:rPr lang="en-ZA" b="1" dirty="0" err="1" smtClean="0">
                <a:solidFill>
                  <a:srgbClr val="FF0000"/>
                </a:solidFill>
              </a:rPr>
              <a:t>Lett</a:t>
            </a:r>
            <a:r>
              <a:rPr lang="en-ZA" b="1" dirty="0" smtClean="0">
                <a:solidFill>
                  <a:srgbClr val="FF0000"/>
                </a:solidFill>
              </a:rPr>
              <a:t>, 15, 429 (1965)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262091"/>
            <a:ext cx="4486275" cy="2895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" y="238944"/>
            <a:ext cx="8591550" cy="23526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027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620688"/>
            <a:ext cx="9144000" cy="55467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620688"/>
            <a:ext cx="9144000" cy="55467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620688"/>
            <a:ext cx="9144000" cy="55467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23728" y="751422"/>
            <a:ext cx="297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>
                <a:solidFill>
                  <a:srgbClr val="FFC000"/>
                </a:solidFill>
              </a:rPr>
              <a:t>Koeberg</a:t>
            </a:r>
            <a:r>
              <a:rPr lang="en-ZA" b="1" dirty="0" smtClean="0">
                <a:solidFill>
                  <a:srgbClr val="FFC000"/>
                </a:solidFill>
              </a:rPr>
              <a:t> Nuclear Power plant</a:t>
            </a:r>
            <a:endParaRPr lang="en-ZA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148478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C000"/>
                </a:solidFill>
              </a:rPr>
              <a:t>60 km</a:t>
            </a:r>
            <a:endParaRPr lang="en-ZA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9278" y="220624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FF00"/>
                </a:solidFill>
              </a:rPr>
              <a:t>25 km</a:t>
            </a:r>
            <a:endParaRPr lang="en-ZA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5922" y="1124744"/>
            <a:ext cx="182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Huguenot Tunnel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11822"/>
            <a:ext cx="975396" cy="642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6" y="2786168"/>
            <a:ext cx="973882" cy="779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21" y="5445224"/>
            <a:ext cx="8809381" cy="1172945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A" sz="2400" dirty="0"/>
              <a:t>The range mostly consists of </a:t>
            </a:r>
            <a:r>
              <a:rPr lang="en-ZA" sz="2400" dirty="0">
                <a:hlinkClick r:id="rId2" action="ppaction://hlinkfile" tooltip="Table Mountain sandstone"/>
              </a:rPr>
              <a:t>Table Mountain sandstone</a:t>
            </a:r>
            <a:r>
              <a:rPr lang="en-ZA" sz="2400" dirty="0"/>
              <a:t>, an erosion-resistant </a:t>
            </a:r>
            <a:r>
              <a:rPr lang="en-ZA" sz="2400" dirty="0" err="1"/>
              <a:t>quatzitic</a:t>
            </a:r>
            <a:r>
              <a:rPr lang="en-ZA" sz="2400" dirty="0"/>
              <a:t> </a:t>
            </a:r>
            <a:r>
              <a:rPr lang="en-ZA" sz="2400" dirty="0">
                <a:hlinkClick r:id="rId3" action="ppaction://hlinkfile" tooltip="Sandstone"/>
              </a:rPr>
              <a:t>sandstone</a:t>
            </a:r>
            <a:endParaRPr lang="en-ZA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1" y="109289"/>
            <a:ext cx="8809381" cy="540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186253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East Entrance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0272" y="4186253"/>
            <a:ext cx="15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West Entrance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7544" y="5229200"/>
            <a:ext cx="8208912" cy="720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425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Towards the South African Underground Physics Laboratory </vt:lpstr>
      <vt:lpstr>Outline</vt:lpstr>
      <vt:lpstr>PowerPoint Presentation</vt:lpstr>
      <vt:lpstr>PowerPoint Presentation</vt:lpstr>
      <vt:lpstr>World Class Universities</vt:lpstr>
      <vt:lpstr>Introduction</vt:lpstr>
      <vt:lpstr>Underground Physics in SA</vt:lpstr>
      <vt:lpstr>PowerPoint Presentation</vt:lpstr>
      <vt:lpstr>PowerPoint Presentation</vt:lpstr>
      <vt:lpstr>PowerPoint Presentation</vt:lpstr>
      <vt:lpstr>Huguenot Tunnel survey  05 April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1</vt:lpstr>
      <vt:lpstr>Phase 2</vt:lpstr>
      <vt:lpstr>English: Thank you Afrikaans: Dankie IsiNdebele: Ngiyathokoza Sesotho: Ke a leboha  Northern Sotho: Ke a leboga Setswana: Ke a leboga SiSwati: Siyabonga Xitsonga: Inkomu Tshivenda: Ndo livhuwa / Ro livhuwa IsiXhosa: Enkosi  IsiZulu: Ngiyabonga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the South African Underground Laboratory (SAUL)</dc:title>
  <dc:creator>Wyngaardt, SM, Prof &lt;shaunmw@sun.ac.za&gt;</dc:creator>
  <cp:lastModifiedBy>Wyngaardt</cp:lastModifiedBy>
  <cp:revision>111</cp:revision>
  <dcterms:created xsi:type="dcterms:W3CDTF">2013-09-02T06:19:19Z</dcterms:created>
  <dcterms:modified xsi:type="dcterms:W3CDTF">2015-07-08T05:49:49Z</dcterms:modified>
</cp:coreProperties>
</file>