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37"/>
  </p:notesMasterIdLst>
  <p:sldIdLst>
    <p:sldId id="278" r:id="rId4"/>
    <p:sldId id="290" r:id="rId5"/>
    <p:sldId id="291" r:id="rId6"/>
    <p:sldId id="292" r:id="rId7"/>
    <p:sldId id="293" r:id="rId8"/>
    <p:sldId id="305" r:id="rId9"/>
    <p:sldId id="295" r:id="rId10"/>
    <p:sldId id="296" r:id="rId11"/>
    <p:sldId id="257" r:id="rId12"/>
    <p:sldId id="306" r:id="rId13"/>
    <p:sldId id="308" r:id="rId14"/>
    <p:sldId id="316" r:id="rId15"/>
    <p:sldId id="286" r:id="rId16"/>
    <p:sldId id="279" r:id="rId17"/>
    <p:sldId id="287" r:id="rId18"/>
    <p:sldId id="288" r:id="rId19"/>
    <p:sldId id="270" r:id="rId20"/>
    <p:sldId id="271" r:id="rId21"/>
    <p:sldId id="321" r:id="rId22"/>
    <p:sldId id="309" r:id="rId23"/>
    <p:sldId id="310" r:id="rId24"/>
    <p:sldId id="311" r:id="rId25"/>
    <p:sldId id="322" r:id="rId26"/>
    <p:sldId id="323" r:id="rId27"/>
    <p:sldId id="277" r:id="rId28"/>
    <p:sldId id="317" r:id="rId29"/>
    <p:sldId id="312" r:id="rId30"/>
    <p:sldId id="313" r:id="rId31"/>
    <p:sldId id="314" r:id="rId32"/>
    <p:sldId id="315" r:id="rId33"/>
    <p:sldId id="318" r:id="rId34"/>
    <p:sldId id="319" r:id="rId35"/>
    <p:sldId id="32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9" autoAdjust="0"/>
    <p:restoredTop sz="88585" autoAdjust="0"/>
  </p:normalViewPr>
  <p:slideViewPr>
    <p:cSldViewPr>
      <p:cViewPr varScale="1">
        <p:scale>
          <a:sx n="80" d="100"/>
          <a:sy n="80" d="100"/>
        </p:scale>
        <p:origin x="540" y="96"/>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19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ALICEoutreach:VIP-Folder:Misc:ALICE_Members_201406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More than 1500 </a:t>
            </a:r>
            <a:r>
              <a:rPr lang="en-US" dirty="0" smtClean="0"/>
              <a:t>Collaborators</a:t>
            </a:r>
          </a:p>
          <a:p>
            <a:pPr>
              <a:defRPr/>
            </a:pPr>
            <a:endParaRPr lang="en-US" dirty="0"/>
          </a:p>
        </c:rich>
      </c:tx>
      <c:layout>
        <c:manualLayout>
          <c:xMode val="edge"/>
          <c:yMode val="edge"/>
          <c:x val="0.194069901557129"/>
          <c:y val="1.5222226528305551E-2"/>
        </c:manualLayout>
      </c:layout>
      <c:overlay val="0"/>
    </c:title>
    <c:autoTitleDeleted val="0"/>
    <c:plotArea>
      <c:layout/>
      <c:pieChart>
        <c:varyColors val="1"/>
        <c:ser>
          <c:idx val="0"/>
          <c:order val="0"/>
          <c:dLbls>
            <c:dLbl>
              <c:idx val="4"/>
              <c:layout>
                <c:manualLayout>
                  <c:x val="0.123597428912906"/>
                  <c:y val="-5.4316579961237402E-3"/>
                </c:manualLayout>
              </c:layout>
              <c:tx>
                <c:rich>
                  <a:bodyPr/>
                  <a:lstStyle/>
                  <a:p>
                    <a:pPr>
                      <a:defRPr sz="900" b="0">
                        <a:solidFill>
                          <a:schemeClr val="tx1"/>
                        </a:solidFill>
                      </a:defRPr>
                    </a:pPr>
                    <a:r>
                      <a:rPr lang="en-US" sz="900" b="0" dirty="0" smtClean="0">
                        <a:solidFill>
                          <a:schemeClr val="tx1"/>
                        </a:solidFill>
                      </a:rPr>
                      <a:t>Hungary</a:t>
                    </a:r>
                    <a:endParaRPr lang="en-US" sz="900" b="0" dirty="0">
                      <a:solidFill>
                        <a:schemeClr val="tx1"/>
                      </a:solidFill>
                    </a:endParaRPr>
                  </a:p>
                </c:rich>
              </c:tx>
              <c:spPr/>
              <c:showLegendKey val="0"/>
              <c:showVal val="0"/>
              <c:showCatName val="1"/>
              <c:showSerName val="0"/>
              <c:showPercent val="0"/>
              <c:showBubbleSize val="0"/>
              <c:extLst>
                <c:ext xmlns:c15="http://schemas.microsoft.com/office/drawing/2012/chart" uri="{CE6537A1-D6FC-4f65-9D91-7224C49458BB}">
                  <c15:layout/>
                </c:ext>
              </c:extLst>
            </c:dLbl>
            <c:dLbl>
              <c:idx val="20"/>
              <c:spPr/>
              <c:txPr>
                <a:bodyPr/>
                <a:lstStyle/>
                <a:p>
                  <a:pPr>
                    <a:defRPr sz="1400" b="1" u="sng"/>
                  </a:pPr>
                  <a:endParaRPr lang="en-US"/>
                </a:p>
              </c:txPr>
              <c:showLegendKey val="0"/>
              <c:showVal val="0"/>
              <c:showCatName val="1"/>
              <c:showSerName val="0"/>
              <c:showPercent val="0"/>
              <c:showBubbleSize val="0"/>
            </c:dLbl>
            <c:spPr>
              <a:noFill/>
              <a:ln>
                <a:noFill/>
              </a:ln>
              <a:effectLst/>
            </c:spPr>
            <c:txPr>
              <a:bodyPr/>
              <a:lstStyle/>
              <a:p>
                <a:pPr>
                  <a:defRPr sz="900"/>
                </a:pPr>
                <a:endParaRPr lang="en-US"/>
              </a:p>
            </c:txPr>
            <c:showLegendKey val="0"/>
            <c:showVal val="0"/>
            <c:showCatName val="1"/>
            <c:showSerName val="0"/>
            <c:showPercent val="0"/>
            <c:showBubbleSize val="0"/>
            <c:showLeaderLines val="1"/>
            <c:extLst>
              <c:ext xmlns:c15="http://schemas.microsoft.com/office/drawing/2012/chart" uri="{CE6537A1-D6FC-4f65-9D91-7224C49458BB}">
                <c15:layout/>
              </c:ext>
            </c:extLst>
          </c:dLbls>
          <c:cat>
            <c:strRef>
              <c:f>Sheet3!$A$5:$A$41</c:f>
              <c:strCache>
                <c:ptCount val="37"/>
                <c:pt idx="0">
                  <c:v>Czech Republic</c:v>
                </c:pt>
                <c:pt idx="1">
                  <c:v>Denmark</c:v>
                </c:pt>
                <c:pt idx="2">
                  <c:v>Finland</c:v>
                </c:pt>
                <c:pt idx="3">
                  <c:v>Greece</c:v>
                </c:pt>
                <c:pt idx="4">
                  <c:v>Hungary</c:v>
                </c:pt>
                <c:pt idx="5">
                  <c:v>Netherlands</c:v>
                </c:pt>
                <c:pt idx="6">
                  <c:v>Norway</c:v>
                </c:pt>
                <c:pt idx="7">
                  <c:v>Poland</c:v>
                </c:pt>
                <c:pt idx="8">
                  <c:v>Slovakia</c:v>
                </c:pt>
                <c:pt idx="9">
                  <c:v>Sweden</c:v>
                </c:pt>
                <c:pt idx="10">
                  <c:v>United Kingdom</c:v>
                </c:pt>
                <c:pt idx="11">
                  <c:v>Armenia</c:v>
                </c:pt>
                <c:pt idx="12">
                  <c:v>Brazil</c:v>
                </c:pt>
                <c:pt idx="13">
                  <c:v>Croatia</c:v>
                </c:pt>
                <c:pt idx="14">
                  <c:v>India</c:v>
                </c:pt>
                <c:pt idx="15">
                  <c:v>Japan</c:v>
                </c:pt>
                <c:pt idx="16">
                  <c:v>Mexico</c:v>
                </c:pt>
                <c:pt idx="17">
                  <c:v>Pakistan</c:v>
                </c:pt>
                <c:pt idx="18">
                  <c:v>Peru</c:v>
                </c:pt>
                <c:pt idx="19">
                  <c:v>Russia</c:v>
                </c:pt>
                <c:pt idx="20">
                  <c:v>South Africa</c:v>
                </c:pt>
                <c:pt idx="21">
                  <c:v>Chile</c:v>
                </c:pt>
                <c:pt idx="22">
                  <c:v>China</c:v>
                </c:pt>
                <c:pt idx="23">
                  <c:v>Cuba</c:v>
                </c:pt>
                <c:pt idx="24">
                  <c:v>Egypt</c:v>
                </c:pt>
                <c:pt idx="25">
                  <c:v>France</c:v>
                </c:pt>
                <c:pt idx="26">
                  <c:v>Germany</c:v>
                </c:pt>
                <c:pt idx="27">
                  <c:v>Indonesia</c:v>
                </c:pt>
                <c:pt idx="28">
                  <c:v>Italy</c:v>
                </c:pt>
                <c:pt idx="29">
                  <c:v>Romania</c:v>
                </c:pt>
                <c:pt idx="30">
                  <c:v>South Korea</c:v>
                </c:pt>
                <c:pt idx="31">
                  <c:v>Spain</c:v>
                </c:pt>
                <c:pt idx="32">
                  <c:v>Switzerland</c:v>
                </c:pt>
                <c:pt idx="33">
                  <c:v>Thailand</c:v>
                </c:pt>
                <c:pt idx="34">
                  <c:v>Turkey</c:v>
                </c:pt>
                <c:pt idx="35">
                  <c:v>Ukraine</c:v>
                </c:pt>
                <c:pt idx="36">
                  <c:v>United States</c:v>
                </c:pt>
              </c:strCache>
            </c:strRef>
          </c:cat>
          <c:val>
            <c:numRef>
              <c:f>Sheet3!$B$5:$B$41</c:f>
              <c:numCache>
                <c:formatCode>General</c:formatCode>
                <c:ptCount val="37"/>
                <c:pt idx="0">
                  <c:v>36</c:v>
                </c:pt>
                <c:pt idx="1">
                  <c:v>16</c:v>
                </c:pt>
                <c:pt idx="2">
                  <c:v>14</c:v>
                </c:pt>
                <c:pt idx="3">
                  <c:v>11</c:v>
                </c:pt>
                <c:pt idx="4">
                  <c:v>28</c:v>
                </c:pt>
                <c:pt idx="5">
                  <c:v>39</c:v>
                </c:pt>
                <c:pt idx="6">
                  <c:v>47</c:v>
                </c:pt>
                <c:pt idx="7">
                  <c:v>45</c:v>
                </c:pt>
                <c:pt idx="8">
                  <c:v>22</c:v>
                </c:pt>
                <c:pt idx="9">
                  <c:v>10</c:v>
                </c:pt>
                <c:pt idx="10">
                  <c:v>21</c:v>
                </c:pt>
                <c:pt idx="11">
                  <c:v>5</c:v>
                </c:pt>
                <c:pt idx="12">
                  <c:v>30</c:v>
                </c:pt>
                <c:pt idx="13">
                  <c:v>9</c:v>
                </c:pt>
                <c:pt idx="14">
                  <c:v>95</c:v>
                </c:pt>
                <c:pt idx="15">
                  <c:v>41</c:v>
                </c:pt>
                <c:pt idx="16">
                  <c:v>38</c:v>
                </c:pt>
                <c:pt idx="17">
                  <c:v>14</c:v>
                </c:pt>
                <c:pt idx="18">
                  <c:v>2</c:v>
                </c:pt>
                <c:pt idx="19">
                  <c:v>149</c:v>
                </c:pt>
                <c:pt idx="20">
                  <c:v>10</c:v>
                </c:pt>
                <c:pt idx="21">
                  <c:v>2</c:v>
                </c:pt>
                <c:pt idx="22">
                  <c:v>30</c:v>
                </c:pt>
                <c:pt idx="23">
                  <c:v>4</c:v>
                </c:pt>
                <c:pt idx="24">
                  <c:v>11</c:v>
                </c:pt>
                <c:pt idx="25">
                  <c:v>148</c:v>
                </c:pt>
                <c:pt idx="26">
                  <c:v>169</c:v>
                </c:pt>
                <c:pt idx="27">
                  <c:v>10</c:v>
                </c:pt>
                <c:pt idx="28">
                  <c:v>249</c:v>
                </c:pt>
                <c:pt idx="29">
                  <c:v>24</c:v>
                </c:pt>
                <c:pt idx="30">
                  <c:v>40</c:v>
                </c:pt>
                <c:pt idx="31">
                  <c:v>11</c:v>
                </c:pt>
                <c:pt idx="32">
                  <c:v>110</c:v>
                </c:pt>
                <c:pt idx="33">
                  <c:v>7</c:v>
                </c:pt>
                <c:pt idx="34">
                  <c:v>4</c:v>
                </c:pt>
                <c:pt idx="35">
                  <c:v>19</c:v>
                </c:pt>
                <c:pt idx="36">
                  <c:v>98</c:v>
                </c:pt>
              </c:numCache>
            </c:numRef>
          </c:val>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a:latin typeface="Arial Narrow"/>
          <a:cs typeface="Arial Narrow"/>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7F72C8-21D2-441C-BDD7-C9D62FF4105C}" type="datetimeFigureOut">
              <a:rPr lang="en-US" smtClean="0"/>
              <a:t>7/8/2015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66DA9-4CD5-4265-9128-F9AC50450112}" type="slidenum">
              <a:rPr lang="en-US" smtClean="0"/>
              <a:t>‹#›</a:t>
            </a:fld>
            <a:endParaRPr lang="en-US"/>
          </a:p>
        </p:txBody>
      </p:sp>
    </p:spTree>
    <p:extLst>
      <p:ext uri="{BB962C8B-B14F-4D97-AF65-F5344CB8AC3E}">
        <p14:creationId xmlns:p14="http://schemas.microsoft.com/office/powerpoint/2010/main" val="370277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B66DA9-4CD5-4265-9128-F9AC50450112}" type="slidenum">
              <a:rPr lang="en-US" smtClean="0"/>
              <a:t>1</a:t>
            </a:fld>
            <a:endParaRPr lang="en-US"/>
          </a:p>
        </p:txBody>
      </p:sp>
    </p:spTree>
    <p:extLst>
      <p:ext uri="{BB962C8B-B14F-4D97-AF65-F5344CB8AC3E}">
        <p14:creationId xmlns:p14="http://schemas.microsoft.com/office/powerpoint/2010/main" val="2806568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A2756D-8BBB-4A52-BBFA-B8D05B7864E5}" type="slidenum">
              <a:rPr lang="en-US" altLang="en-US"/>
              <a:pPr/>
              <a:t>15</a:t>
            </a:fld>
            <a:endParaRPr lang="en-US" altLang="en-US"/>
          </a:p>
        </p:txBody>
      </p:sp>
      <p:sp>
        <p:nvSpPr>
          <p:cNvPr id="17409" name="Rectangle 1"/>
          <p:cNvSpPr txBox="1">
            <a:spLocks noGrp="1" noRot="1" noChangeAspect="1" noChangeArrowheads="1"/>
          </p:cNvSpPr>
          <p:nvPr>
            <p:ph type="sldImg"/>
          </p:nvPr>
        </p:nvSpPr>
        <p:spPr bwMode="auto">
          <a:xfrm>
            <a:off x="1122363" y="828675"/>
            <a:ext cx="5459412"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771032" y="5186464"/>
            <a:ext cx="6163541" cy="48158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Coincidence measurements were made possible by the acquisition of equipment through the NEP program</a:t>
            </a:r>
          </a:p>
          <a:p>
            <a:r>
              <a:rPr lang="en-US" altLang="en-US" dirty="0" smtClean="0"/>
              <a:t>For the bottom left figure:</a:t>
            </a:r>
          </a:p>
          <a:p>
            <a:r>
              <a:rPr lang="en-US" altLang="en-US" dirty="0" smtClean="0"/>
              <a:t>16</a:t>
            </a:r>
            <a:r>
              <a:rPr lang="en-US" altLang="en-US" baseline="0" dirty="0" smtClean="0"/>
              <a:t>O nucleus was excited and particles coming off the nucleus are detected by the double sided silicon detectors</a:t>
            </a:r>
          </a:p>
          <a:p>
            <a:r>
              <a:rPr lang="en-US" altLang="en-US" baseline="0" dirty="0" smtClean="0"/>
              <a:t>It is clear from the kinetics which particles is which and there is no need for the DE-E detector.</a:t>
            </a:r>
          </a:p>
          <a:p>
            <a:r>
              <a:rPr lang="en-US" altLang="en-US" baseline="0" dirty="0" smtClean="0"/>
              <a:t>Can extract branching ratios</a:t>
            </a:r>
            <a:endParaRPr lang="en-US" altLang="en-US" dirty="0"/>
          </a:p>
        </p:txBody>
      </p:sp>
    </p:spTree>
    <p:extLst>
      <p:ext uri="{BB962C8B-B14F-4D97-AF65-F5344CB8AC3E}">
        <p14:creationId xmlns:p14="http://schemas.microsoft.com/office/powerpoint/2010/main" val="2421708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E16003-EE31-498E-8997-72C0D9126431}" type="slidenum">
              <a:rPr lang="en-US" altLang="en-US"/>
              <a:pPr/>
              <a:t>16</a:t>
            </a:fld>
            <a:endParaRPr lang="en-US" altLang="en-US"/>
          </a:p>
        </p:txBody>
      </p:sp>
      <p:sp>
        <p:nvSpPr>
          <p:cNvPr id="19457" name="Rectangle 1"/>
          <p:cNvSpPr txBox="1">
            <a:spLocks noGrp="1" noRot="1" noChangeAspect="1" noChangeArrowheads="1"/>
          </p:cNvSpPr>
          <p:nvPr>
            <p:ph type="sldImg"/>
          </p:nvPr>
        </p:nvSpPr>
        <p:spPr bwMode="auto">
          <a:xfrm>
            <a:off x="1122363" y="828675"/>
            <a:ext cx="5459412"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771032" y="5186464"/>
            <a:ext cx="6163541" cy="481587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59002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B66DA9-4CD5-4265-9128-F9AC50450112}" type="slidenum">
              <a:rPr lang="en-US" smtClean="0"/>
              <a:t>17</a:t>
            </a:fld>
            <a:endParaRPr lang="en-US"/>
          </a:p>
        </p:txBody>
      </p:sp>
    </p:spTree>
    <p:extLst>
      <p:ext uri="{BB962C8B-B14F-4D97-AF65-F5344CB8AC3E}">
        <p14:creationId xmlns:p14="http://schemas.microsoft.com/office/powerpoint/2010/main" val="3950656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179DC-8756-8245-8B47-59551A7A4C7E}" type="slidenum">
              <a:rPr lang="fr-FR" smtClean="0">
                <a:solidFill>
                  <a:prstClr val="black"/>
                </a:solidFill>
              </a:rPr>
              <a:pPr/>
              <a:t>18</a:t>
            </a:fld>
            <a:endParaRPr lang="fr-FR">
              <a:solidFill>
                <a:prstClr val="black"/>
              </a:solidFill>
            </a:endParaRPr>
          </a:p>
        </p:txBody>
      </p:sp>
    </p:spTree>
    <p:extLst>
      <p:ext uri="{BB962C8B-B14F-4D97-AF65-F5344CB8AC3E}">
        <p14:creationId xmlns:p14="http://schemas.microsoft.com/office/powerpoint/2010/main" val="296679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B66DA9-4CD5-4265-9128-F9AC50450112}" type="slidenum">
              <a:rPr lang="en-US" smtClean="0"/>
              <a:t>19</a:t>
            </a:fld>
            <a:endParaRPr lang="en-US"/>
          </a:p>
        </p:txBody>
      </p:sp>
    </p:spTree>
    <p:extLst>
      <p:ext uri="{BB962C8B-B14F-4D97-AF65-F5344CB8AC3E}">
        <p14:creationId xmlns:p14="http://schemas.microsoft.com/office/powerpoint/2010/main" val="3189401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B66DA9-4CD5-4265-9128-F9AC50450112}" type="slidenum">
              <a:rPr lang="en-US" smtClean="0"/>
              <a:t>25</a:t>
            </a:fld>
            <a:endParaRPr lang="en-US"/>
          </a:p>
        </p:txBody>
      </p:sp>
    </p:spTree>
    <p:extLst>
      <p:ext uri="{BB962C8B-B14F-4D97-AF65-F5344CB8AC3E}">
        <p14:creationId xmlns:p14="http://schemas.microsoft.com/office/powerpoint/2010/main" val="2743331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B66DA9-4CD5-4265-9128-F9AC50450112}" type="slidenum">
              <a:rPr lang="en-US" smtClean="0"/>
              <a:t>26</a:t>
            </a:fld>
            <a:endParaRPr lang="en-US"/>
          </a:p>
        </p:txBody>
      </p:sp>
    </p:spTree>
    <p:extLst>
      <p:ext uri="{BB962C8B-B14F-4D97-AF65-F5344CB8AC3E}">
        <p14:creationId xmlns:p14="http://schemas.microsoft.com/office/powerpoint/2010/main" val="3760861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917575" y="744538"/>
            <a:ext cx="4962525" cy="3722687"/>
          </a:xfrm>
          <a:prstGeom prst="rect">
            <a:avLst/>
          </a:prstGeom>
          <a:noFill/>
          <a:ln>
            <a:miter lim="800000"/>
            <a:headEnd/>
            <a:tailEnd/>
          </a:ln>
        </p:spPr>
      </p:sp>
      <p:sp>
        <p:nvSpPr>
          <p:cNvPr id="52227" name="Rectangle 3"/>
          <p:cNvSpPr>
            <a:spLocks noGrp="1" noChangeArrowheads="1"/>
          </p:cNvSpPr>
          <p:nvPr>
            <p:ph type="body" idx="1"/>
          </p:nvPr>
        </p:nvSpPr>
        <p:spPr bwMode="auto">
          <a:xfrm>
            <a:off x="679768" y="4715794"/>
            <a:ext cx="5438140" cy="4466667"/>
          </a:xfrm>
          <a:prstGeom prst="rect">
            <a:avLst/>
          </a:prstGeom>
          <a:noFill/>
          <a:ln>
            <a:miter lim="800000"/>
            <a:headEnd/>
            <a:tailEnd/>
          </a:ln>
        </p:spPr>
        <p:txBody>
          <a:bodyPr/>
          <a:lstStyle/>
          <a:p>
            <a:pPr eaLnBrk="1" hangingPunct="1"/>
            <a:r>
              <a:rPr lang="en-US" smtClean="0"/>
              <a:t>SPC: Solid Pole Cyclotron</a:t>
            </a:r>
          </a:p>
        </p:txBody>
      </p:sp>
    </p:spTree>
    <p:extLst>
      <p:ext uri="{BB962C8B-B14F-4D97-AF65-F5344CB8AC3E}">
        <p14:creationId xmlns:p14="http://schemas.microsoft.com/office/powerpoint/2010/main" val="328720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algn="r" eaLnBrk="1" hangingPunct="1"/>
            <a:fld id="{7C4BF8AD-CE7F-4A0C-98F7-9BDC6B11B59E}" type="slidenum">
              <a:rPr lang="en-AU" altLang="en-US" sz="1200" u="none"/>
              <a:pPr algn="r" eaLnBrk="1" hangingPunct="1"/>
              <a:t>6</a:t>
            </a:fld>
            <a:endParaRPr lang="en-AU" altLang="en-US" sz="1200" u="none"/>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ZA" altLang="en-US" smtClean="0"/>
              <a:t>This slide shows the layout of our facilities. Beams from the variable separated-sector cylotron, that has a maximum energy of 200 MeV for protons, are directed to vaults for the production of radioisotopes, proton- and neutrontherapy and nuclear physics experiments. </a:t>
            </a:r>
            <a:r>
              <a:rPr lang="en-ZA" altLang="en-US" smtClean="0">
                <a:cs typeface="Times New Roman" panose="02020603050405020304" pitchFamily="18" charset="0"/>
              </a:rPr>
              <a:t>Light ions,  pre-accelerated in the first solid-pole injector cyclotron with a K-value of 8 are used for therapy and radioisotope production. For radioisotope production and neutrontherapy a 66 MeV proton beam is used and for protontherapy a 200 MeV beam. The second solid-pole injector cyclotron with a K-value of 10 (which you see here) is used for pre-acceleration of heavy ions and polarized protons from these two external sources</a:t>
            </a:r>
            <a:endParaRPr lang="en-US" altLang="en-US" smtClean="0">
              <a:cs typeface="Times New Roman" panose="02020603050405020304" pitchFamily="18" charset="0"/>
            </a:endParaRPr>
          </a:p>
        </p:txBody>
      </p:sp>
    </p:spTree>
    <p:extLst>
      <p:ext uri="{BB962C8B-B14F-4D97-AF65-F5344CB8AC3E}">
        <p14:creationId xmlns:p14="http://schemas.microsoft.com/office/powerpoint/2010/main" val="3202164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558B07-C4BC-4C1F-B620-1712C3B86236}" type="slidenum">
              <a:rPr lang="en-US" smtClean="0"/>
              <a:pPr eaLnBrk="1" hangingPunct="1"/>
              <a:t>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table shows the particle species and beam energies which have been accelerated using the internal PIG (Penning or Philips Ion Gauge) source of the light-ion injector cyclotron and the </a:t>
            </a:r>
            <a:r>
              <a:rPr lang="en-US" dirty="0" err="1" smtClean="0"/>
              <a:t>Minimafios</a:t>
            </a:r>
            <a:r>
              <a:rPr lang="en-US" dirty="0" smtClean="0"/>
              <a:t> ECR ion source of the heavy-ion injector cyclotron. The ECR source is in use since 1994.</a:t>
            </a:r>
          </a:p>
        </p:txBody>
      </p:sp>
    </p:spTree>
    <p:extLst>
      <p:ext uri="{BB962C8B-B14F-4D97-AF65-F5344CB8AC3E}">
        <p14:creationId xmlns:p14="http://schemas.microsoft.com/office/powerpoint/2010/main" val="202993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26DB4DC-B94B-48FB-A26A-6EC49A7E7818}"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MS Mincho" pitchFamily="49" charset="-128"/>
              </a:rPr>
              <a:t>Beam is delivered to the different users for 24 hours per day and seven days per week. Radionuclide production and neutron therapy run from 16h00 on Mondays until 5h00 on Fridays. Patients are treated during day time and between treatments the beam is switched to the radionuclide production vault and the intensity is increased to 85μA. On Mondays and Fridays a 200 MeV beam is used for proton therapy and over the weekend beams of light and heavy ions as well as polarized protons, pre-accelerated in a second solid-pole injector cyclotron. In spite of this very tight schedule it remains difficult to satisfy the beam requirements of the different users. We are therefore in the process of increasing the beam intensity for the production of radioisotopes as well as installing and planning additional beam lines for the same purpose. It is planned to produce radioisotopes on two different targets simultaneously.</a:t>
            </a:r>
          </a:p>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35804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B66DA9-4CD5-4265-9128-F9AC50450112}" type="slidenum">
              <a:rPr lang="en-US" smtClean="0"/>
              <a:t>9</a:t>
            </a:fld>
            <a:endParaRPr lang="en-US"/>
          </a:p>
        </p:txBody>
      </p:sp>
    </p:spTree>
    <p:extLst>
      <p:ext uri="{BB962C8B-B14F-4D97-AF65-F5344CB8AC3E}">
        <p14:creationId xmlns:p14="http://schemas.microsoft.com/office/powerpoint/2010/main" val="283269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B66DA9-4CD5-4265-9128-F9AC50450112}" type="slidenum">
              <a:rPr lang="en-US" smtClean="0"/>
              <a:t>12</a:t>
            </a:fld>
            <a:endParaRPr lang="en-US"/>
          </a:p>
        </p:txBody>
      </p:sp>
    </p:spTree>
    <p:extLst>
      <p:ext uri="{BB962C8B-B14F-4D97-AF65-F5344CB8AC3E}">
        <p14:creationId xmlns:p14="http://schemas.microsoft.com/office/powerpoint/2010/main" val="9467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7912A91-1487-4C16-B579-40B6433D71B5}" type="slidenum">
              <a:rPr lang="en-US">
                <a:solidFill>
                  <a:prstClr val="black"/>
                </a:solidFill>
              </a:rPr>
              <a:pPr/>
              <a:t>13</a:t>
            </a:fld>
            <a:endParaRPr lang="en-US">
              <a:solidFill>
                <a:prstClr val="black"/>
              </a:solidFill>
            </a:endParaRPr>
          </a:p>
        </p:txBody>
      </p:sp>
      <p:sp>
        <p:nvSpPr>
          <p:cNvPr id="10241" name="Rectangle 1"/>
          <p:cNvSpPr txBox="1">
            <a:spLocks noGrp="1" noRot="1" noChangeAspect="1" noChangeArrowheads="1"/>
          </p:cNvSpPr>
          <p:nvPr>
            <p:ph type="sldImg"/>
          </p:nvPr>
        </p:nvSpPr>
        <p:spPr bwMode="auto">
          <a:xfrm>
            <a:off x="674688" y="819150"/>
            <a:ext cx="5387975" cy="40417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674339" y="5118524"/>
            <a:ext cx="5390580" cy="475279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55303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5A4539B-33A6-4FB7-93B3-4024E5D54947}" type="slidenum">
              <a:rPr lang="en-US" altLang="en-US">
                <a:solidFill>
                  <a:prstClr val="black"/>
                </a:solidFill>
              </a:rPr>
              <a:pPr/>
              <a:t>14</a:t>
            </a:fld>
            <a:endParaRPr lang="en-US" altLang="en-US">
              <a:solidFill>
                <a:prstClr val="black"/>
              </a:solidFill>
            </a:endParaRPr>
          </a:p>
        </p:txBody>
      </p:sp>
      <p:sp>
        <p:nvSpPr>
          <p:cNvPr id="14337" name="Rectangle 1"/>
          <p:cNvSpPr txBox="1">
            <a:spLocks noGrp="1" noRot="1" noChangeAspect="1" noChangeArrowheads="1"/>
          </p:cNvSpPr>
          <p:nvPr>
            <p:ph type="sldImg"/>
          </p:nvPr>
        </p:nvSpPr>
        <p:spPr bwMode="auto">
          <a:xfrm>
            <a:off x="1122363" y="828675"/>
            <a:ext cx="5459412" cy="40957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Grp="1" noChangeArrowheads="1"/>
          </p:cNvSpPr>
          <p:nvPr>
            <p:ph type="body" idx="1"/>
          </p:nvPr>
        </p:nvSpPr>
        <p:spPr bwMode="auto">
          <a:xfrm>
            <a:off x="771032" y="5186464"/>
            <a:ext cx="6163541" cy="49141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smtClean="0"/>
              <a:t>K600 is used for</a:t>
            </a:r>
            <a:r>
              <a:rPr lang="en-US" altLang="en-US" baseline="0" dirty="0" smtClean="0"/>
              <a:t> high resolution singles measurements for nuclear reaction and nuclear structure studies.</a:t>
            </a:r>
          </a:p>
          <a:p>
            <a:r>
              <a:rPr lang="en-US" altLang="en-US" baseline="0" dirty="0" smtClean="0"/>
              <a:t>e.g. the fine structure studies of the giant quadrupole resonance at finite angles and the finite structure of the giant dipole resonance.</a:t>
            </a:r>
          </a:p>
          <a:p>
            <a:pPr marL="171450" indent="-171450">
              <a:buFontTx/>
              <a:buChar char="-"/>
            </a:pPr>
            <a:r>
              <a:rPr lang="en-US" altLang="en-US" baseline="0" dirty="0" smtClean="0"/>
              <a:t>Proton and alpha knockout reactions,</a:t>
            </a:r>
          </a:p>
          <a:p>
            <a:pPr marL="171450" indent="-171450">
              <a:buFontTx/>
              <a:buChar char="-"/>
            </a:pPr>
            <a:r>
              <a:rPr lang="en-US" altLang="en-US" baseline="0" dirty="0" smtClean="0"/>
              <a:t>Studies of the Hoyle state and its excitations etc.</a:t>
            </a:r>
            <a:endParaRPr lang="en-US" altLang="en-US" dirty="0"/>
          </a:p>
        </p:txBody>
      </p:sp>
    </p:spTree>
    <p:extLst>
      <p:ext uri="{BB962C8B-B14F-4D97-AF65-F5344CB8AC3E}">
        <p14:creationId xmlns:p14="http://schemas.microsoft.com/office/powerpoint/2010/main" val="98741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15570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34995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83887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3" name="Espace réservé du titre 1"/>
          <p:cNvSpPr>
            <a:spLocks noGrp="1"/>
          </p:cNvSpPr>
          <p:nvPr>
            <p:ph type="title" hasCustomPrompt="1"/>
          </p:nvPr>
        </p:nvSpPr>
        <p:spPr>
          <a:xfrm>
            <a:off x="634257" y="850257"/>
            <a:ext cx="7211567" cy="612409"/>
          </a:xfrm>
          <a:prstGeom prst="rect">
            <a:avLst/>
          </a:prstGeom>
        </p:spPr>
        <p:txBody>
          <a:bodyPr vert="horz" lIns="91440" tIns="0" rIns="91440" bIns="0" rtlCol="0" anchor="t" anchorCtr="0">
            <a:normAutofit/>
          </a:bodyPr>
          <a:lstStyle>
            <a:lvl1pPr algn="l">
              <a:defRPr sz="2300" b="1" baseline="0"/>
            </a:lvl1pPr>
          </a:lstStyle>
          <a:p>
            <a:r>
              <a:rPr lang="fr-CH" dirty="0" smtClean="0"/>
              <a:t>YOUR TITLE HERE</a:t>
            </a:r>
            <a:endParaRPr lang="fr-FR" dirty="0"/>
          </a:p>
        </p:txBody>
      </p:sp>
      <p:sp>
        <p:nvSpPr>
          <p:cNvPr id="24" name="Espace réservé du contenu 23"/>
          <p:cNvSpPr>
            <a:spLocks noGrp="1"/>
          </p:cNvSpPr>
          <p:nvPr>
            <p:ph sz="quarter" idx="10" hasCustomPrompt="1"/>
          </p:nvPr>
        </p:nvSpPr>
        <p:spPr>
          <a:xfrm>
            <a:off x="634258" y="1219343"/>
            <a:ext cx="7211534" cy="399656"/>
          </a:xfrm>
        </p:spPr>
        <p:txBody>
          <a:bodyPr>
            <a:normAutofit/>
          </a:bodyPr>
          <a:lstStyle>
            <a:lvl1pPr marL="0" indent="0">
              <a:buNone/>
              <a:defRPr sz="1800" b="1"/>
            </a:lvl1pPr>
          </a:lstStyle>
          <a:p>
            <a:pPr lvl="0"/>
            <a:r>
              <a:rPr lang="fr-CH" dirty="0" smtClean="0"/>
              <a:t>YOUR SUBTITLE HERE IF NEEDED</a:t>
            </a:r>
            <a:endParaRPr lang="fr-FR" dirty="0"/>
          </a:p>
        </p:txBody>
      </p:sp>
      <p:sp>
        <p:nvSpPr>
          <p:cNvPr id="26" name="Espace réservé du contenu 25"/>
          <p:cNvSpPr>
            <a:spLocks noGrp="1"/>
          </p:cNvSpPr>
          <p:nvPr>
            <p:ph sz="quarter" idx="11" hasCustomPrompt="1"/>
          </p:nvPr>
        </p:nvSpPr>
        <p:spPr>
          <a:xfrm>
            <a:off x="634257" y="2027238"/>
            <a:ext cx="7794315" cy="4000500"/>
          </a:xfrm>
        </p:spPr>
        <p:txBody>
          <a:bodyPr lIns="108000" tIns="0" rIns="108000" bIns="0">
            <a:noAutofit/>
          </a:bodyPr>
          <a:lstStyle>
            <a:lvl1pPr marL="0" indent="0">
              <a:lnSpc>
                <a:spcPct val="150000"/>
              </a:lnSpc>
              <a:buNone/>
              <a:defRPr sz="1300" baseline="0"/>
            </a:lvl1pPr>
          </a:lstStyle>
          <a:p>
            <a:pPr lvl="0"/>
            <a:r>
              <a:rPr lang="fr-FR" dirty="0" err="1" smtClean="0"/>
              <a:t>Your</a:t>
            </a:r>
            <a:r>
              <a:rPr lang="fr-FR" dirty="0" smtClean="0"/>
              <a:t> </a:t>
            </a:r>
            <a:r>
              <a:rPr lang="fr-FR" dirty="0" err="1" smtClean="0"/>
              <a:t>text</a:t>
            </a:r>
            <a:r>
              <a:rPr lang="fr-FR" dirty="0" smtClean="0"/>
              <a:t> </a:t>
            </a:r>
            <a:r>
              <a:rPr lang="fr-FR" dirty="0" err="1" smtClean="0"/>
              <a:t>here</a:t>
            </a:r>
            <a:endParaRPr lang="fr-FR" dirty="0"/>
          </a:p>
        </p:txBody>
      </p:sp>
      <p:sp>
        <p:nvSpPr>
          <p:cNvPr id="28" name="Espace réservé du pied de page 4"/>
          <p:cNvSpPr>
            <a:spLocks noGrp="1"/>
          </p:cNvSpPr>
          <p:nvPr>
            <p:ph type="ftr" sz="quarter" idx="3"/>
          </p:nvPr>
        </p:nvSpPr>
        <p:spPr>
          <a:xfrm>
            <a:off x="3202482" y="6356350"/>
            <a:ext cx="5078218"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smtClean="0">
                <a:solidFill>
                  <a:srgbClr val="141313">
                    <a:tint val="75000"/>
                  </a:srgbClr>
                </a:solidFill>
              </a:rPr>
              <a:t>SA-ALICE |  24 February 2015 </a:t>
            </a:r>
            <a:endParaRPr lang="en-US" dirty="0">
              <a:solidFill>
                <a:srgbClr val="141313">
                  <a:tint val="75000"/>
                </a:srgbClr>
              </a:solidFill>
            </a:endParaRPr>
          </a:p>
        </p:txBody>
      </p:sp>
      <p:sp>
        <p:nvSpPr>
          <p:cNvPr id="29" name="Espace réservé du numéro de diapositive 5"/>
          <p:cNvSpPr>
            <a:spLocks noGrp="1"/>
          </p:cNvSpPr>
          <p:nvPr>
            <p:ph type="sldNum" sz="quarter" idx="4"/>
          </p:nvPr>
        </p:nvSpPr>
        <p:spPr>
          <a:xfrm>
            <a:off x="8202418" y="6356350"/>
            <a:ext cx="48438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066355A-084C-D24E-9AD2-7E4FC41EA627}" type="slidenum">
              <a:rPr lang="en-US" smtClean="0">
                <a:solidFill>
                  <a:srgbClr val="141313">
                    <a:tint val="75000"/>
                  </a:srgbClr>
                </a:solidFill>
              </a:rPr>
              <a:pPr/>
              <a:t>‹#›</a:t>
            </a:fld>
            <a:endParaRPr lang="en-US" dirty="0">
              <a:solidFill>
                <a:srgbClr val="141313">
                  <a:tint val="75000"/>
                </a:srgbClr>
              </a:solidFill>
            </a:endParaRPr>
          </a:p>
        </p:txBody>
      </p:sp>
    </p:spTree>
    <p:extLst>
      <p:ext uri="{BB962C8B-B14F-4D97-AF65-F5344CB8AC3E}">
        <p14:creationId xmlns:p14="http://schemas.microsoft.com/office/powerpoint/2010/main" val="22714487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Espace réservé du titre 1"/>
          <p:cNvSpPr>
            <a:spLocks noGrp="1"/>
          </p:cNvSpPr>
          <p:nvPr>
            <p:ph type="title" hasCustomPrompt="1"/>
          </p:nvPr>
        </p:nvSpPr>
        <p:spPr>
          <a:xfrm>
            <a:off x="634257" y="850257"/>
            <a:ext cx="7211567" cy="612409"/>
          </a:xfrm>
          <a:prstGeom prst="rect">
            <a:avLst/>
          </a:prstGeom>
        </p:spPr>
        <p:txBody>
          <a:bodyPr vert="horz" lIns="91440" tIns="0" rIns="91440" bIns="0" rtlCol="0" anchor="t" anchorCtr="0">
            <a:normAutofit/>
          </a:bodyPr>
          <a:lstStyle>
            <a:lvl1pPr algn="l">
              <a:defRPr sz="2300" b="1" cap="all" baseline="0"/>
            </a:lvl1pPr>
          </a:lstStyle>
          <a:p>
            <a:r>
              <a:rPr lang="fr-CH" dirty="0" smtClean="0"/>
              <a:t>YOUR TITLE HERE</a:t>
            </a:r>
            <a:endParaRPr lang="fr-FR" dirty="0"/>
          </a:p>
        </p:txBody>
      </p:sp>
      <p:sp>
        <p:nvSpPr>
          <p:cNvPr id="24" name="Espace réservé du contenu 23"/>
          <p:cNvSpPr>
            <a:spLocks noGrp="1"/>
          </p:cNvSpPr>
          <p:nvPr>
            <p:ph sz="quarter" idx="10" hasCustomPrompt="1"/>
          </p:nvPr>
        </p:nvSpPr>
        <p:spPr>
          <a:xfrm>
            <a:off x="634258" y="1219343"/>
            <a:ext cx="7211534" cy="399656"/>
          </a:xfrm>
        </p:spPr>
        <p:txBody>
          <a:bodyPr>
            <a:normAutofit/>
          </a:bodyPr>
          <a:lstStyle>
            <a:lvl1pPr marL="0" indent="0">
              <a:buNone/>
              <a:defRPr sz="1800" b="1"/>
            </a:lvl1pPr>
          </a:lstStyle>
          <a:p>
            <a:pPr lvl="0"/>
            <a:r>
              <a:rPr lang="fr-CH" dirty="0" smtClean="0"/>
              <a:t>YOUR SUBTITLE HERE IF NEEDED</a:t>
            </a:r>
            <a:endParaRPr lang="fr-FR" dirty="0"/>
          </a:p>
        </p:txBody>
      </p:sp>
      <p:sp>
        <p:nvSpPr>
          <p:cNvPr id="26" name="Espace réservé du contenu 25"/>
          <p:cNvSpPr>
            <a:spLocks noGrp="1"/>
          </p:cNvSpPr>
          <p:nvPr>
            <p:ph sz="quarter" idx="11" hasCustomPrompt="1"/>
          </p:nvPr>
        </p:nvSpPr>
        <p:spPr>
          <a:xfrm>
            <a:off x="634257" y="2027238"/>
            <a:ext cx="7794315" cy="4000500"/>
          </a:xfrm>
        </p:spPr>
        <p:txBody>
          <a:bodyPr lIns="108000" tIns="0" rIns="108000" bIns="0">
            <a:noAutofit/>
          </a:bodyPr>
          <a:lstStyle>
            <a:lvl1pPr marL="0" indent="0">
              <a:lnSpc>
                <a:spcPct val="150000"/>
              </a:lnSpc>
              <a:buNone/>
              <a:defRPr sz="1300" baseline="0"/>
            </a:lvl1pPr>
          </a:lstStyle>
          <a:p>
            <a:pPr lvl="0"/>
            <a:r>
              <a:rPr lang="fr-FR" dirty="0" err="1" smtClean="0"/>
              <a:t>Your</a:t>
            </a:r>
            <a:r>
              <a:rPr lang="fr-FR" dirty="0" smtClean="0"/>
              <a:t> </a:t>
            </a:r>
            <a:r>
              <a:rPr lang="fr-FR" dirty="0" err="1" smtClean="0"/>
              <a:t>text</a:t>
            </a:r>
            <a:r>
              <a:rPr lang="fr-FR" dirty="0" smtClean="0"/>
              <a:t> </a:t>
            </a:r>
            <a:r>
              <a:rPr lang="fr-FR" dirty="0" err="1" smtClean="0"/>
              <a:t>here</a:t>
            </a:r>
            <a:endParaRPr lang="fr-FR" dirty="0"/>
          </a:p>
        </p:txBody>
      </p:sp>
      <p:sp>
        <p:nvSpPr>
          <p:cNvPr id="28" name="Espace réservé du pied de page 4"/>
          <p:cNvSpPr>
            <a:spLocks noGrp="1"/>
          </p:cNvSpPr>
          <p:nvPr>
            <p:ph type="ftr" sz="quarter" idx="3"/>
          </p:nvPr>
        </p:nvSpPr>
        <p:spPr>
          <a:xfrm>
            <a:off x="3202482" y="6356350"/>
            <a:ext cx="5078218"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smtClean="0">
                <a:solidFill>
                  <a:srgbClr val="141313">
                    <a:tint val="75000"/>
                  </a:srgbClr>
                </a:solidFill>
              </a:rPr>
              <a:t>SA-ALICE |  24 February 2015 </a:t>
            </a:r>
            <a:endParaRPr lang="en-US" dirty="0">
              <a:solidFill>
                <a:srgbClr val="141313">
                  <a:tint val="75000"/>
                </a:srgbClr>
              </a:solidFill>
            </a:endParaRPr>
          </a:p>
        </p:txBody>
      </p:sp>
      <p:sp>
        <p:nvSpPr>
          <p:cNvPr id="29" name="Espace réservé du numéro de diapositive 5"/>
          <p:cNvSpPr>
            <a:spLocks noGrp="1"/>
          </p:cNvSpPr>
          <p:nvPr>
            <p:ph type="sldNum" sz="quarter" idx="4"/>
          </p:nvPr>
        </p:nvSpPr>
        <p:spPr>
          <a:xfrm>
            <a:off x="8202418" y="6356350"/>
            <a:ext cx="484382"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066355A-084C-D24E-9AD2-7E4FC41EA627}" type="slidenum">
              <a:rPr lang="en-US" smtClean="0">
                <a:solidFill>
                  <a:srgbClr val="141313">
                    <a:tint val="75000"/>
                  </a:srgbClr>
                </a:solidFill>
              </a:rPr>
              <a:pPr/>
              <a:t>‹#›</a:t>
            </a:fld>
            <a:endParaRPr lang="en-US" dirty="0">
              <a:solidFill>
                <a:srgbClr val="141313">
                  <a:tint val="75000"/>
                </a:srgbClr>
              </a:solidFill>
            </a:endParaRPr>
          </a:p>
        </p:txBody>
      </p:sp>
    </p:spTree>
    <p:extLst>
      <p:ext uri="{BB962C8B-B14F-4D97-AF65-F5344CB8AC3E}">
        <p14:creationId xmlns:p14="http://schemas.microsoft.com/office/powerpoint/2010/main" val="26070684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43"/>
            </a:lvl1pPr>
          </a:lstStyle>
          <a:p>
            <a:r>
              <a:rPr lang="en-US" smtClean="0"/>
              <a:t>Click to edit Master title style</a:t>
            </a:r>
            <a:endParaRPr lang="en-GB"/>
          </a:p>
        </p:txBody>
      </p:sp>
      <p:sp>
        <p:nvSpPr>
          <p:cNvPr id="3" name="Subtitle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564D6D32-000A-499F-8572-7C35ABD6C77A}" type="slidenum">
              <a:rPr lang="en-US" altLang="en-US"/>
              <a:pPr/>
              <a:t>‹#›</a:t>
            </a:fld>
            <a:endParaRPr lang="en-US" altLang="en-US"/>
          </a:p>
        </p:txBody>
      </p:sp>
    </p:spTree>
    <p:extLst>
      <p:ext uri="{BB962C8B-B14F-4D97-AF65-F5344CB8AC3E}">
        <p14:creationId xmlns:p14="http://schemas.microsoft.com/office/powerpoint/2010/main" val="4151839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8D161573-2326-458C-B1E3-45A3D4B911C1}" type="slidenum">
              <a:rPr lang="en-US" altLang="en-US"/>
              <a:pPr/>
              <a:t>‹#›</a:t>
            </a:fld>
            <a:endParaRPr lang="en-US" altLang="en-US"/>
          </a:p>
        </p:txBody>
      </p:sp>
    </p:spTree>
    <p:extLst>
      <p:ext uri="{BB962C8B-B14F-4D97-AF65-F5344CB8AC3E}">
        <p14:creationId xmlns:p14="http://schemas.microsoft.com/office/powerpoint/2010/main" val="201767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43"/>
            </a:lvl1pPr>
          </a:lstStyle>
          <a:p>
            <a:r>
              <a:rPr lang="en-US" smtClean="0"/>
              <a:t>Click to edit Master title style</a:t>
            </a:r>
            <a:endParaRPr lang="en-GB"/>
          </a:p>
        </p:txBody>
      </p:sp>
      <p:sp>
        <p:nvSpPr>
          <p:cNvPr id="3" name="Text Placeholder 2"/>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57B605F6-05E8-4EA7-9EB1-71BC4D15C7B2}" type="slidenum">
              <a:rPr lang="en-US" altLang="en-US"/>
              <a:pPr/>
              <a:t>‹#›</a:t>
            </a:fld>
            <a:endParaRPr lang="en-US" altLang="en-US"/>
          </a:p>
        </p:txBody>
      </p:sp>
    </p:spTree>
    <p:extLst>
      <p:ext uri="{BB962C8B-B14F-4D97-AF65-F5344CB8AC3E}">
        <p14:creationId xmlns:p14="http://schemas.microsoft.com/office/powerpoint/2010/main" val="2303613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6480" y="1604328"/>
            <a:ext cx="4043520" cy="3976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241" y="1604328"/>
            <a:ext cx="4044960" cy="39762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5AF7217F-2D55-4ED8-906C-502683D3C768}" type="slidenum">
              <a:rPr lang="en-US" altLang="en-US"/>
              <a:pPr/>
              <a:t>‹#›</a:t>
            </a:fld>
            <a:endParaRPr lang="en-US" altLang="en-US"/>
          </a:p>
        </p:txBody>
      </p:sp>
    </p:spTree>
    <p:extLst>
      <p:ext uri="{BB962C8B-B14F-4D97-AF65-F5344CB8AC3E}">
        <p14:creationId xmlns:p14="http://schemas.microsoft.com/office/powerpoint/2010/main" val="1498475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02AD9D65-EE6E-412B-9E54-010EC9A92E64}" type="slidenum">
              <a:rPr lang="en-US" altLang="en-US"/>
              <a:pPr/>
              <a:t>‹#›</a:t>
            </a:fld>
            <a:endParaRPr lang="en-US" altLang="en-US"/>
          </a:p>
        </p:txBody>
      </p:sp>
    </p:spTree>
    <p:extLst>
      <p:ext uri="{BB962C8B-B14F-4D97-AF65-F5344CB8AC3E}">
        <p14:creationId xmlns:p14="http://schemas.microsoft.com/office/powerpoint/2010/main" val="3831945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186915CA-FEA1-4ED0-8259-A3099579A8FE}" type="slidenum">
              <a:rPr lang="en-US" altLang="en-US"/>
              <a:pPr/>
              <a:t>‹#›</a:t>
            </a:fld>
            <a:endParaRPr lang="en-US" altLang="en-US"/>
          </a:p>
        </p:txBody>
      </p:sp>
    </p:spTree>
    <p:extLst>
      <p:ext uri="{BB962C8B-B14F-4D97-AF65-F5344CB8AC3E}">
        <p14:creationId xmlns:p14="http://schemas.microsoft.com/office/powerpoint/2010/main" val="150821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10A061-CD05-4DD2-BD6C-C0A6E7B7931E}" type="datetimeFigureOut">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066261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2D9A684B-C21B-4128-B225-5B50C10744A0}" type="slidenum">
              <a:rPr lang="en-US" altLang="en-US"/>
              <a:pPr/>
              <a:t>‹#›</a:t>
            </a:fld>
            <a:endParaRPr lang="en-US" altLang="en-US"/>
          </a:p>
        </p:txBody>
      </p:sp>
    </p:spTree>
    <p:extLst>
      <p:ext uri="{BB962C8B-B14F-4D97-AF65-F5344CB8AC3E}">
        <p14:creationId xmlns:p14="http://schemas.microsoft.com/office/powerpoint/2010/main" val="3606812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GB"/>
          </a:p>
        </p:txBody>
      </p:sp>
      <p:sp>
        <p:nvSpPr>
          <p:cNvPr id="3" name="Content Placeholder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1C841C38-9033-4947-8427-C2A97E659CBB}" type="slidenum">
              <a:rPr lang="en-US" altLang="en-US"/>
              <a:pPr/>
              <a:t>‹#›</a:t>
            </a:fld>
            <a:endParaRPr lang="en-US" altLang="en-US"/>
          </a:p>
        </p:txBody>
      </p:sp>
    </p:spTree>
    <p:extLst>
      <p:ext uri="{BB962C8B-B14F-4D97-AF65-F5344CB8AC3E}">
        <p14:creationId xmlns:p14="http://schemas.microsoft.com/office/powerpoint/2010/main" val="3255550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GB"/>
          </a:p>
        </p:txBody>
      </p:sp>
      <p:sp>
        <p:nvSpPr>
          <p:cNvPr id="3" name="Picture Placeholder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GB"/>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92637782-D989-4BF3-8354-A54CA0A7573E}" type="slidenum">
              <a:rPr lang="en-US" altLang="en-US"/>
              <a:pPr/>
              <a:t>‹#›</a:t>
            </a:fld>
            <a:endParaRPr lang="en-US" altLang="en-US"/>
          </a:p>
        </p:txBody>
      </p:sp>
    </p:spTree>
    <p:extLst>
      <p:ext uri="{BB962C8B-B14F-4D97-AF65-F5344CB8AC3E}">
        <p14:creationId xmlns:p14="http://schemas.microsoft.com/office/powerpoint/2010/main" val="3339421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8D6AC758-A0FE-4D91-8BC7-894C8B059A31}" type="slidenum">
              <a:rPr lang="en-US" altLang="en-US"/>
              <a:pPr/>
              <a:t>‹#›</a:t>
            </a:fld>
            <a:endParaRPr lang="en-US" altLang="en-US"/>
          </a:p>
        </p:txBody>
      </p:sp>
    </p:spTree>
    <p:extLst>
      <p:ext uri="{BB962C8B-B14F-4D97-AF65-F5344CB8AC3E}">
        <p14:creationId xmlns:p14="http://schemas.microsoft.com/office/powerpoint/2010/main" val="1093541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30695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6481" y="273629"/>
            <a:ext cx="6032160" cy="53069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67AEC8B3-45C3-43D3-95FA-D664EB0BFD17}" type="slidenum">
              <a:rPr lang="en-US" altLang="en-US"/>
              <a:pPr/>
              <a:t>‹#›</a:t>
            </a:fld>
            <a:endParaRPr lang="en-US" altLang="en-US"/>
          </a:p>
        </p:txBody>
      </p:sp>
    </p:spTree>
    <p:extLst>
      <p:ext uri="{BB962C8B-B14F-4D97-AF65-F5344CB8AC3E}">
        <p14:creationId xmlns:p14="http://schemas.microsoft.com/office/powerpoint/2010/main" val="834317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514420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28105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704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5016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3389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10A061-CD05-4DD2-BD6C-C0A6E7B7931E}" type="datetimeFigureOut">
              <a:rPr lang="en-US" smtClean="0"/>
              <a:t>7/8/2015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672291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28176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0562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63567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38720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22602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6643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10A061-CD05-4DD2-BD6C-C0A6E7B7931E}" type="datetimeFigureOut">
              <a:rPr lang="en-US" smtClean="0"/>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39659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10A061-CD05-4DD2-BD6C-C0A6E7B7931E}" type="datetimeFigureOut">
              <a:rPr lang="en-US" smtClean="0"/>
              <a:t>7/8/2015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405747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10A061-CD05-4DD2-BD6C-C0A6E7B7931E}" type="datetimeFigureOut">
              <a:rPr lang="en-US" smtClean="0"/>
              <a:t>7/8/2015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350172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0A061-CD05-4DD2-BD6C-C0A6E7B7931E}" type="datetimeFigureOut">
              <a:rPr lang="en-US" smtClean="0"/>
              <a:t>7/8/2015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171085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04158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0A061-CD05-4DD2-BD6C-C0A6E7B7931E}" type="datetimeFigureOut">
              <a:rPr lang="en-US" smtClean="0"/>
              <a:t>7/8/2015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80127-2E4F-4720-A546-49D7111EBC0C}" type="slidenum">
              <a:rPr lang="en-US" smtClean="0"/>
              <a:t>‹#›</a:t>
            </a:fld>
            <a:endParaRPr lang="en-US"/>
          </a:p>
        </p:txBody>
      </p:sp>
    </p:spTree>
    <p:extLst>
      <p:ext uri="{BB962C8B-B14F-4D97-AF65-F5344CB8AC3E}">
        <p14:creationId xmlns:p14="http://schemas.microsoft.com/office/powerpoint/2010/main" val="215948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0A061-CD05-4DD2-BD6C-C0A6E7B7931E}" type="datetimeFigureOut">
              <a:rPr lang="en-US" smtClean="0"/>
              <a:t>7/8/2015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80127-2E4F-4720-A546-49D7111EBC0C}" type="slidenum">
              <a:rPr lang="en-US" smtClean="0"/>
              <a:t>‹#›</a:t>
            </a:fld>
            <a:endParaRPr lang="en-US"/>
          </a:p>
        </p:txBody>
      </p:sp>
    </p:spTree>
    <p:extLst>
      <p:ext uri="{BB962C8B-B14F-4D97-AF65-F5344CB8AC3E}">
        <p14:creationId xmlns:p14="http://schemas.microsoft.com/office/powerpoint/2010/main" val="3932197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6481" y="1604328"/>
            <a:ext cx="8226720" cy="3976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1027" name="Rectangle 3"/>
          <p:cNvSpPr>
            <a:spLocks noGrp="1" noChangeArrowheads="1"/>
          </p:cNvSpPr>
          <p:nvPr>
            <p:ph type="dt"/>
          </p:nvPr>
        </p:nvSpPr>
        <p:spPr bwMode="auto">
          <a:xfrm>
            <a:off x="456481"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14726" algn="l"/>
                <a:tab pos="829452" algn="l"/>
                <a:tab pos="1244178" algn="l"/>
                <a:tab pos="1658904" algn="l"/>
                <a:tab pos="2073631" algn="l"/>
              </a:tabLst>
              <a:defRPr sz="1270">
                <a:solidFill>
                  <a:srgbClr val="000000"/>
                </a:solidFill>
                <a:ea typeface="+mn-ea"/>
                <a:cs typeface="+mn-cs"/>
              </a:defRPr>
            </a:lvl1pPr>
          </a:lstStyle>
          <a:p>
            <a:pPr defTabSz="414726" fontAlgn="base" hangingPunct="0">
              <a:lnSpc>
                <a:spcPct val="93000"/>
              </a:lnSpc>
              <a:spcBef>
                <a:spcPct val="0"/>
              </a:spcBef>
              <a:spcAft>
                <a:spcPct val="0"/>
              </a:spcAft>
              <a:buClr>
                <a:srgbClr val="000000"/>
              </a:buClr>
              <a:buSzPct val="100000"/>
            </a:pPr>
            <a:endParaRPr lang="en-US" altLang="en-US" smtClean="0"/>
          </a:p>
        </p:txBody>
      </p:sp>
      <p:sp>
        <p:nvSpPr>
          <p:cNvPr id="1028" name="Rectangle 4"/>
          <p:cNvSpPr>
            <a:spLocks noGrp="1" noChangeArrowheads="1"/>
          </p:cNvSpPr>
          <p:nvPr>
            <p:ph type="ftr"/>
          </p:nvPr>
        </p:nvSpPr>
        <p:spPr bwMode="auto">
          <a:xfrm>
            <a:off x="3127680" y="6247376"/>
            <a:ext cx="289728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414726" algn="l"/>
                <a:tab pos="829452" algn="l"/>
                <a:tab pos="1244178" algn="l"/>
                <a:tab pos="1658904" algn="l"/>
                <a:tab pos="2073631" algn="l"/>
                <a:tab pos="2488357" algn="l"/>
              </a:tabLst>
              <a:defRPr sz="1270">
                <a:solidFill>
                  <a:srgbClr val="000000"/>
                </a:solidFill>
                <a:ea typeface="+mn-ea"/>
                <a:cs typeface="+mn-cs"/>
              </a:defRPr>
            </a:lvl1pPr>
          </a:lstStyle>
          <a:p>
            <a:pPr defTabSz="414726" fontAlgn="base" hangingPunct="0">
              <a:lnSpc>
                <a:spcPct val="93000"/>
              </a:lnSpc>
              <a:spcBef>
                <a:spcPct val="0"/>
              </a:spcBef>
              <a:spcAft>
                <a:spcPct val="0"/>
              </a:spcAft>
              <a:buClr>
                <a:srgbClr val="000000"/>
              </a:buClr>
              <a:buSzPct val="100000"/>
            </a:pPr>
            <a:endParaRPr lang="en-US" altLang="en-US" smtClean="0"/>
          </a:p>
        </p:txBody>
      </p:sp>
      <p:sp>
        <p:nvSpPr>
          <p:cNvPr id="1029" name="Rectangle 5"/>
          <p:cNvSpPr>
            <a:spLocks noGrp="1" noChangeArrowheads="1"/>
          </p:cNvSpPr>
          <p:nvPr>
            <p:ph type="sldNum"/>
          </p:nvPr>
        </p:nvSpPr>
        <p:spPr bwMode="auto">
          <a:xfrm>
            <a:off x="6556321" y="6247376"/>
            <a:ext cx="2128320" cy="470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14726" algn="l"/>
                <a:tab pos="829452" algn="l"/>
                <a:tab pos="1244178" algn="l"/>
                <a:tab pos="1658904" algn="l"/>
                <a:tab pos="2073631" algn="l"/>
              </a:tabLst>
              <a:defRPr sz="1270">
                <a:solidFill>
                  <a:srgbClr val="000000"/>
                </a:solidFill>
                <a:ea typeface="+mn-ea"/>
                <a:cs typeface="+mn-cs"/>
              </a:defRPr>
            </a:lvl1pPr>
          </a:lstStyle>
          <a:p>
            <a:pPr defTabSz="414726" fontAlgn="base" hangingPunct="0">
              <a:lnSpc>
                <a:spcPct val="93000"/>
              </a:lnSpc>
              <a:spcBef>
                <a:spcPct val="0"/>
              </a:spcBef>
              <a:spcAft>
                <a:spcPct val="0"/>
              </a:spcAft>
              <a:buClr>
                <a:srgbClr val="000000"/>
              </a:buClr>
              <a:buSzPct val="100000"/>
            </a:pPr>
            <a:fld id="{1F6DB216-36EA-4460-AAEE-B854B6D1DBBB}" type="slidenum">
              <a:rPr lang="en-US" altLang="en-US" smtClean="0"/>
              <a:pPr defTabSz="414726" fontAlgn="base" hangingPunct="0">
                <a:lnSpc>
                  <a:spcPct val="93000"/>
                </a:lnSpc>
                <a:spcBef>
                  <a:spcPct val="0"/>
                </a:spcBef>
                <a:spcAft>
                  <a:spcPct val="0"/>
                </a:spcAft>
                <a:buClr>
                  <a:srgbClr val="000000"/>
                </a:buClr>
                <a:buSzPct val="100000"/>
              </a:pPr>
              <a:t>‹#›</a:t>
            </a:fld>
            <a:endParaRPr lang="en-US" altLang="en-US" smtClean="0"/>
          </a:p>
        </p:txBody>
      </p:sp>
    </p:spTree>
    <p:extLst>
      <p:ext uri="{BB962C8B-B14F-4D97-AF65-F5344CB8AC3E}">
        <p14:creationId xmlns:p14="http://schemas.microsoft.com/office/powerpoint/2010/main" val="36024213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000000"/>
          </a:solidFill>
          <a:latin typeface="+mj-lt"/>
          <a:ea typeface="+mj-ea"/>
          <a:cs typeface="+mj-cs"/>
        </a:defRPr>
      </a:lvl1pPr>
      <a:lvl2pPr marL="673930" indent="-259204"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Times New Roman" panose="02020603050405020304" pitchFamily="18" charset="0"/>
          <a:ea typeface="DejaVu LGC Sans" charset="0"/>
          <a:cs typeface="DejaVu LGC Sans" charset="0"/>
        </a:defRPr>
      </a:lvl2pPr>
      <a:lvl3pPr marL="1036815"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Times New Roman" panose="02020603050405020304" pitchFamily="18" charset="0"/>
          <a:ea typeface="DejaVu LGC Sans" charset="0"/>
          <a:cs typeface="DejaVu LGC Sans" charset="0"/>
        </a:defRPr>
      </a:lvl3pPr>
      <a:lvl4pPr marL="1451541"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Times New Roman" panose="02020603050405020304" pitchFamily="18" charset="0"/>
          <a:ea typeface="DejaVu LGC Sans" charset="0"/>
          <a:cs typeface="DejaVu LGC Sans" charset="0"/>
        </a:defRPr>
      </a:lvl4pPr>
      <a:lvl5pPr marL="1866268"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Times New Roman" panose="02020603050405020304" pitchFamily="18" charset="0"/>
          <a:ea typeface="DejaVu LGC Sans" charset="0"/>
          <a:cs typeface="DejaVu LGC Sans" charset="0"/>
        </a:defRPr>
      </a:lvl5pPr>
      <a:lvl6pPr marL="2280994"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Times New Roman" panose="02020603050405020304" pitchFamily="18" charset="0"/>
          <a:ea typeface="DejaVu LGC Sans" charset="0"/>
          <a:cs typeface="DejaVu LGC Sans" charset="0"/>
        </a:defRPr>
      </a:lvl6pPr>
      <a:lvl7pPr marL="2695720"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Times New Roman" panose="02020603050405020304" pitchFamily="18" charset="0"/>
          <a:ea typeface="DejaVu LGC Sans" charset="0"/>
          <a:cs typeface="DejaVu LGC Sans" charset="0"/>
        </a:defRPr>
      </a:lvl7pPr>
      <a:lvl8pPr marL="3110446"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Times New Roman" panose="02020603050405020304" pitchFamily="18" charset="0"/>
          <a:ea typeface="DejaVu LGC Sans" charset="0"/>
          <a:cs typeface="DejaVu LGC Sans" charset="0"/>
        </a:defRPr>
      </a:lvl8pPr>
      <a:lvl9pPr marL="3525172" indent="-207363" algn="ctr" defTabSz="4147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Times New Roman" panose="02020603050405020304" pitchFamily="18" charset="0"/>
          <a:ea typeface="DejaVu LGC Sans" charset="0"/>
          <a:cs typeface="DejaVu LGC Sans" charset="0"/>
        </a:defRPr>
      </a:lvl9pPr>
    </p:titleStyle>
    <p:bodyStyle>
      <a:lvl1pPr marL="311045" indent="-311045" algn="l" defTabSz="414726" rtl="0" fontAlgn="base" hangingPunct="0">
        <a:lnSpc>
          <a:spcPct val="93000"/>
        </a:lnSpc>
        <a:spcBef>
          <a:spcPct val="0"/>
        </a:spcBef>
        <a:spcAft>
          <a:spcPts val="1293"/>
        </a:spcAft>
        <a:buClr>
          <a:srgbClr val="000000"/>
        </a:buClr>
        <a:buSzPct val="100000"/>
        <a:buFont typeface="Times New Roman" panose="02020603050405020304" pitchFamily="18" charset="0"/>
        <a:defRPr sz="2903" kern="1200">
          <a:solidFill>
            <a:srgbClr val="000000"/>
          </a:solidFill>
          <a:latin typeface="+mn-lt"/>
          <a:ea typeface="+mn-ea"/>
          <a:cs typeface="+mn-cs"/>
        </a:defRPr>
      </a:lvl1pPr>
      <a:lvl2pPr marL="673930" indent="-259204" algn="l" defTabSz="414726" rtl="0" fontAlgn="base" hangingPunct="0">
        <a:lnSpc>
          <a:spcPct val="93000"/>
        </a:lnSpc>
        <a:spcBef>
          <a:spcPct val="0"/>
        </a:spcBef>
        <a:spcAft>
          <a:spcPts val="1032"/>
        </a:spcAft>
        <a:buClr>
          <a:srgbClr val="000000"/>
        </a:buClr>
        <a:buSzPct val="100000"/>
        <a:buFont typeface="Times New Roman" panose="02020603050405020304" pitchFamily="18" charset="0"/>
        <a:defRPr sz="2540" kern="1200">
          <a:solidFill>
            <a:srgbClr val="000000"/>
          </a:solidFill>
          <a:latin typeface="+mn-lt"/>
          <a:ea typeface="+mn-ea"/>
          <a:cs typeface="+mn-cs"/>
        </a:defRPr>
      </a:lvl2pPr>
      <a:lvl3pPr marL="1036815" indent="-207363" algn="l" defTabSz="414726" rtl="0" fontAlgn="base" hangingPunct="0">
        <a:lnSpc>
          <a:spcPct val="93000"/>
        </a:lnSpc>
        <a:spcBef>
          <a:spcPct val="0"/>
        </a:spcBef>
        <a:spcAft>
          <a:spcPts val="771"/>
        </a:spcAft>
        <a:buClr>
          <a:srgbClr val="000000"/>
        </a:buClr>
        <a:buSzPct val="100000"/>
        <a:buFont typeface="Times New Roman" panose="02020603050405020304" pitchFamily="18" charset="0"/>
        <a:defRPr sz="2177" kern="1200">
          <a:solidFill>
            <a:srgbClr val="000000"/>
          </a:solidFill>
          <a:latin typeface="+mn-lt"/>
          <a:ea typeface="+mn-ea"/>
          <a:cs typeface="+mn-cs"/>
        </a:defRPr>
      </a:lvl3pPr>
      <a:lvl4pPr marL="1451541" indent="-207363" algn="l" defTabSz="414726" rtl="0" fontAlgn="base" hangingPunct="0">
        <a:lnSpc>
          <a:spcPct val="93000"/>
        </a:lnSpc>
        <a:spcBef>
          <a:spcPct val="0"/>
        </a:spcBef>
        <a:spcAft>
          <a:spcPts val="522"/>
        </a:spcAft>
        <a:buClr>
          <a:srgbClr val="000000"/>
        </a:buClr>
        <a:buSzPct val="100000"/>
        <a:buFont typeface="Times New Roman" panose="02020603050405020304" pitchFamily="18" charset="0"/>
        <a:defRPr sz="1814" kern="1200">
          <a:solidFill>
            <a:srgbClr val="000000"/>
          </a:solidFill>
          <a:latin typeface="+mn-lt"/>
          <a:ea typeface="+mn-ea"/>
          <a:cs typeface="+mn-cs"/>
        </a:defRPr>
      </a:lvl4pPr>
      <a:lvl5pPr marL="1866268" indent="-207363" algn="l" defTabSz="414726" rtl="0" fontAlgn="base" hangingPunct="0">
        <a:lnSpc>
          <a:spcPct val="93000"/>
        </a:lnSpc>
        <a:spcBef>
          <a:spcPct val="0"/>
        </a:spcBef>
        <a:spcAft>
          <a:spcPts val="261"/>
        </a:spcAft>
        <a:buClr>
          <a:srgbClr val="000000"/>
        </a:buClr>
        <a:buSzPct val="100000"/>
        <a:buFont typeface="Times New Roman" panose="02020603050405020304" pitchFamily="18" charset="0"/>
        <a:defRPr sz="1814"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E4DCC-05CB-4181-9976-D3CE66351095}" type="datetimeFigureOut">
              <a:rPr lang="en-US" smtClean="0">
                <a:solidFill>
                  <a:prstClr val="white">
                    <a:tint val="75000"/>
                  </a:prstClr>
                </a:solidFill>
              </a:rPr>
              <a:pPr/>
              <a:t>7/8/2015</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F4EEF6-290A-4C2E-AA46-D6E37D60A8C0}"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81601726"/>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6.xml"/><Relationship Id="rId1" Type="http://schemas.openxmlformats.org/officeDocument/2006/relationships/vmlDrawing" Target="../drawings/vmlDrawing3.vml"/><Relationship Id="rId5" Type="http://schemas.openxmlformats.org/officeDocument/2006/relationships/image" Target="../media/image27.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1560" y="1484784"/>
            <a:ext cx="7772400" cy="2016224"/>
          </a:xfrm>
        </p:spPr>
        <p:txBody>
          <a:bodyPr>
            <a:normAutofit fontScale="62500" lnSpcReduction="20000"/>
          </a:bodyPr>
          <a:lstStyle/>
          <a:p>
            <a:pPr algn="ctr"/>
            <a:r>
              <a:rPr lang="en-ZA" sz="5100" dirty="0" smtClean="0">
                <a:solidFill>
                  <a:schemeClr val="tx1"/>
                </a:solidFill>
              </a:rPr>
              <a:t>iThemba LABS and the </a:t>
            </a:r>
          </a:p>
          <a:p>
            <a:pPr algn="ctr"/>
            <a:r>
              <a:rPr lang="en-ZA" sz="5100" dirty="0" smtClean="0">
                <a:solidFill>
                  <a:schemeClr val="tx1"/>
                </a:solidFill>
              </a:rPr>
              <a:t>SA Underground Physics Laboratory initiative</a:t>
            </a:r>
            <a:endParaRPr lang="en-ZA" sz="5100" dirty="0" smtClean="0">
              <a:solidFill>
                <a:schemeClr val="tx1"/>
              </a:solidFill>
            </a:endParaRPr>
          </a:p>
          <a:p>
            <a:pPr algn="ctr"/>
            <a:endParaRPr lang="en-ZA" sz="3600" dirty="0" smtClean="0">
              <a:solidFill>
                <a:schemeClr val="tx1"/>
              </a:solidFill>
            </a:endParaRPr>
          </a:p>
          <a:p>
            <a:pPr algn="ctr"/>
            <a:r>
              <a:rPr lang="en-ZA" sz="5100" dirty="0" smtClean="0">
                <a:solidFill>
                  <a:schemeClr val="tx1"/>
                </a:solidFill>
              </a:rPr>
              <a:t>Rudolph Nchodu</a:t>
            </a:r>
            <a:endParaRPr lang="en-ZA" sz="5100" dirty="0">
              <a:solidFill>
                <a:schemeClr val="tx1"/>
              </a:solidFill>
            </a:endParaRPr>
          </a:p>
        </p:txBody>
      </p:sp>
    </p:spTree>
    <p:extLst>
      <p:ext uri="{BB962C8B-B14F-4D97-AF65-F5344CB8AC3E}">
        <p14:creationId xmlns:p14="http://schemas.microsoft.com/office/powerpoint/2010/main" val="3565762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14338" y="0"/>
            <a:ext cx="8229600" cy="1143000"/>
          </a:xfrm>
        </p:spPr>
        <p:txBody>
          <a:bodyPr>
            <a:normAutofit/>
          </a:bodyPr>
          <a:lstStyle/>
          <a:p>
            <a:pPr eaLnBrk="1" hangingPunct="1"/>
            <a:r>
              <a:rPr lang="en-US" altLang="en-US" sz="3600" dirty="0" smtClean="0">
                <a:solidFill>
                  <a:srgbClr val="00B0F0"/>
                </a:solidFill>
              </a:rPr>
              <a:t>Nuclear Physics Research</a:t>
            </a:r>
            <a:endParaRPr lang="en-AU" altLang="en-US" sz="3600" dirty="0" smtClean="0">
              <a:solidFill>
                <a:srgbClr val="00B0F0"/>
              </a:solidFill>
            </a:endParaRPr>
          </a:p>
        </p:txBody>
      </p:sp>
      <p:sp>
        <p:nvSpPr>
          <p:cNvPr id="13315" name="Rectangle 3"/>
          <p:cNvSpPr>
            <a:spLocks noGrp="1" noChangeArrowheads="1"/>
          </p:cNvSpPr>
          <p:nvPr>
            <p:ph type="body" idx="1"/>
          </p:nvPr>
        </p:nvSpPr>
        <p:spPr>
          <a:xfrm>
            <a:off x="442913" y="1204913"/>
            <a:ext cx="8229600" cy="4525962"/>
          </a:xfrm>
        </p:spPr>
        <p:txBody>
          <a:bodyPr>
            <a:normAutofit lnSpcReduction="10000"/>
          </a:bodyPr>
          <a:lstStyle/>
          <a:p>
            <a:pPr marL="0" indent="0" eaLnBrk="1" hangingPunct="1">
              <a:lnSpc>
                <a:spcPct val="90000"/>
              </a:lnSpc>
              <a:buNone/>
            </a:pPr>
            <a:r>
              <a:rPr lang="en-US" altLang="en-US" sz="2000" dirty="0" smtClean="0">
                <a:solidFill>
                  <a:srgbClr val="FF0000"/>
                </a:solidFill>
                <a:latin typeface="Arial" panose="020B0604020202020204" pitchFamily="34" charset="0"/>
                <a:cs typeface="Arial" panose="020B0604020202020204" pitchFamily="34" charset="0"/>
              </a:rPr>
              <a:t>Nuclear Structure</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Pairing Isomers</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Pairing Vibrations</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Tetrahedral Shapes</a:t>
            </a:r>
          </a:p>
          <a:p>
            <a:pPr lvl="1" eaLnBrk="1" hangingPunct="1">
              <a:lnSpc>
                <a:spcPct val="90000"/>
              </a:lnSpc>
            </a:pPr>
            <a:r>
              <a:rPr lang="en-US" altLang="en-US" sz="2000" dirty="0" err="1" smtClean="0">
                <a:latin typeface="Arial" panose="020B0604020202020204" pitchFamily="34" charset="0"/>
                <a:cs typeface="Arial" panose="020B0604020202020204" pitchFamily="34" charset="0"/>
              </a:rPr>
              <a:t>Hyperdeformation</a:t>
            </a:r>
            <a:endParaRPr lang="en-US" altLang="en-US" sz="2000" dirty="0" smtClean="0">
              <a:latin typeface="Arial" panose="020B0604020202020204" pitchFamily="34" charset="0"/>
              <a:cs typeface="Arial" panose="020B0604020202020204" pitchFamily="34" charset="0"/>
            </a:endParaRPr>
          </a:p>
          <a:p>
            <a:pPr lvl="1" eaLnBrk="1" hangingPunct="1">
              <a:lnSpc>
                <a:spcPct val="90000"/>
              </a:lnSpc>
            </a:pPr>
            <a:r>
              <a:rPr lang="en-US" altLang="en-US" sz="2000" dirty="0" smtClean="0">
                <a:latin typeface="Arial" panose="020B0604020202020204" pitchFamily="34" charset="0"/>
                <a:cs typeface="Arial" panose="020B0604020202020204" pitchFamily="34" charset="0"/>
              </a:rPr>
              <a:t>Chirality</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Giant Resonances</a:t>
            </a:r>
          </a:p>
          <a:p>
            <a:pPr lvl="1" eaLnBrk="1" hangingPunct="1">
              <a:lnSpc>
                <a:spcPct val="90000"/>
              </a:lnSpc>
            </a:pPr>
            <a:endParaRPr lang="en-US" altLang="en-US" sz="2000" dirty="0" smtClean="0">
              <a:latin typeface="Arial" panose="020B0604020202020204" pitchFamily="34" charset="0"/>
              <a:cs typeface="Arial" panose="020B0604020202020204" pitchFamily="34" charset="0"/>
            </a:endParaRPr>
          </a:p>
          <a:p>
            <a:pPr marL="0" indent="0" eaLnBrk="1" hangingPunct="1">
              <a:lnSpc>
                <a:spcPct val="90000"/>
              </a:lnSpc>
              <a:buNone/>
            </a:pPr>
            <a:r>
              <a:rPr lang="en-US" altLang="en-US" sz="2000" dirty="0" smtClean="0">
                <a:solidFill>
                  <a:srgbClr val="FF0000"/>
                </a:solidFill>
                <a:latin typeface="Arial" panose="020B0604020202020204" pitchFamily="34" charset="0"/>
                <a:cs typeface="Arial" panose="020B0604020202020204" pitchFamily="34" charset="0"/>
              </a:rPr>
              <a:t>Nuclear Reactions</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Fusion Barrier Distributions</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Incomplete Fusion</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Astrophysical reactions</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Production of intermediate mass fragments</a:t>
            </a:r>
          </a:p>
          <a:p>
            <a:pPr lvl="1" eaLnBrk="1" hangingPunct="1">
              <a:lnSpc>
                <a:spcPct val="90000"/>
              </a:lnSpc>
            </a:pPr>
            <a:r>
              <a:rPr lang="en-US" altLang="en-US" sz="2000" dirty="0" smtClean="0">
                <a:latin typeface="Arial" panose="020B0604020202020204" pitchFamily="34" charset="0"/>
                <a:cs typeface="Arial" panose="020B0604020202020204" pitchFamily="34" charset="0"/>
              </a:rPr>
              <a:t>Reaction Mechanisms</a:t>
            </a:r>
            <a:endParaRPr lang="en-AU"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236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DSCF00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268760"/>
            <a:ext cx="597535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23664" y="840988"/>
            <a:ext cx="6564560" cy="1569660"/>
          </a:xfrm>
          <a:prstGeom prst="rect">
            <a:avLst/>
          </a:prstGeom>
          <a:noFill/>
          <a:ln>
            <a:noFill/>
          </a:ln>
        </p:spPr>
        <p:txBody>
          <a:bodyPr wrap="square">
            <a:spAutoFit/>
          </a:bodyPr>
          <a:lstStyle>
            <a:lvl1pPr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r>
              <a:rPr lang="da-DK" altLang="en-US" sz="2400" u="none" dirty="0"/>
              <a:t>9 Compton </a:t>
            </a:r>
            <a:r>
              <a:rPr lang="da-DK" altLang="en-US" sz="2400" u="none" dirty="0" smtClean="0"/>
              <a:t>Suppressed Clover </a:t>
            </a:r>
            <a:r>
              <a:rPr lang="da-DK" altLang="en-US" sz="2400" u="none" dirty="0"/>
              <a:t>detectors</a:t>
            </a:r>
          </a:p>
          <a:p>
            <a:pPr eaLnBrk="1" hangingPunct="1"/>
            <a:endParaRPr lang="da-DK" altLang="en-US" sz="2400" u="none" dirty="0"/>
          </a:p>
          <a:p>
            <a:pPr eaLnBrk="1" hangingPunct="1"/>
            <a:r>
              <a:rPr lang="da-DK" altLang="en-US" sz="2400" u="none" dirty="0"/>
              <a:t>8 LEPS detectors</a:t>
            </a:r>
            <a:endParaRPr lang="en-ZA" altLang="en-US" sz="2400" u="none" dirty="0"/>
          </a:p>
          <a:p>
            <a:pPr eaLnBrk="1" hangingPunct="1"/>
            <a:endParaRPr lang="en-US" altLang="en-US" sz="2400" u="none" dirty="0"/>
          </a:p>
        </p:txBody>
      </p:sp>
      <p:sp>
        <p:nvSpPr>
          <p:cNvPr id="8" name="Title 1"/>
          <p:cNvSpPr txBox="1">
            <a:spLocks/>
          </p:cNvSpPr>
          <p:nvPr/>
        </p:nvSpPr>
        <p:spPr>
          <a:xfrm>
            <a:off x="0" y="0"/>
            <a:ext cx="9017876" cy="827252"/>
          </a:xfrm>
          <a:prstGeom prst="rect">
            <a:avLst/>
          </a:prstGeom>
        </p:spPr>
        <p:txBody>
          <a:bodyPr/>
          <a:lstStyle>
            <a:lvl1pPr algn="ctr" defTabSz="41468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3860" indent="-259178" algn="ctr" defTabSz="41468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2pPr>
            <a:lvl3pPr marL="1036707" indent="-207341" algn="ctr" defTabSz="41468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3pPr>
            <a:lvl4pPr marL="1451391" indent="-207341" algn="ctr" defTabSz="41468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4pPr>
            <a:lvl5pPr marL="1866074" indent="-207341" algn="ctr" defTabSz="41468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5pPr>
            <a:lvl6pPr marL="2280758" indent="-207341" algn="ctr" defTabSz="41468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6pPr>
            <a:lvl7pPr marL="2695440" indent="-207341" algn="ctr" defTabSz="41468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7pPr>
            <a:lvl8pPr marL="3110124" indent="-207341" algn="ctr" defTabSz="41468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8pPr>
            <a:lvl9pPr marL="3524806" indent="-207341" algn="ctr" defTabSz="414683"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DejaVu LGC Sans" charset="0"/>
                <a:cs typeface="DejaVu LGC Sans" charset="0"/>
              </a:defRPr>
            </a:lvl9pPr>
          </a:lstStyle>
          <a:p>
            <a:r>
              <a:rPr lang="en-ZA" sz="3600" kern="0" dirty="0" smtClean="0">
                <a:solidFill>
                  <a:srgbClr val="00B0F0"/>
                </a:solidFill>
              </a:rPr>
              <a:t>AFRODITE: </a:t>
            </a:r>
            <a:r>
              <a:rPr lang="en-ZA" sz="3600" dirty="0">
                <a:solidFill>
                  <a:srgbClr val="00B0F0"/>
                </a:solidFill>
              </a:rPr>
              <a:t>Gamma Ray Spectroscopy</a:t>
            </a:r>
          </a:p>
          <a:p>
            <a:endParaRPr lang="en-ZA" sz="3600" kern="0" dirty="0">
              <a:solidFill>
                <a:srgbClr val="00B0F0"/>
              </a:solidFill>
            </a:endParaRPr>
          </a:p>
        </p:txBody>
      </p:sp>
    </p:spTree>
    <p:extLst>
      <p:ext uri="{BB962C8B-B14F-4D97-AF65-F5344CB8AC3E}">
        <p14:creationId xmlns:p14="http://schemas.microsoft.com/office/powerpoint/2010/main" val="24830312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481207" y="1340768"/>
            <a:ext cx="765946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ZA" sz="2000" dirty="0">
                <a:solidFill>
                  <a:srgbClr val="660066"/>
                </a:solidFill>
                <a:latin typeface="Times New Roman" pitchFamily="18" charset="0"/>
              </a:rPr>
              <a:t>at </a:t>
            </a:r>
            <a:r>
              <a:rPr lang="en-ZA" sz="2000" dirty="0" err="1">
                <a:solidFill>
                  <a:srgbClr val="660066"/>
                </a:solidFill>
                <a:latin typeface="Times New Roman" pitchFamily="18" charset="0"/>
              </a:rPr>
              <a:t>iThemba</a:t>
            </a:r>
            <a:r>
              <a:rPr lang="en-ZA" sz="2000" dirty="0">
                <a:solidFill>
                  <a:srgbClr val="660066"/>
                </a:solidFill>
                <a:latin typeface="Times New Roman" pitchFamily="18" charset="0"/>
              </a:rPr>
              <a:t> LABS with the AFRODTE gamma-ray array:</a:t>
            </a:r>
          </a:p>
          <a:p>
            <a:r>
              <a:rPr lang="en-ZA" sz="2000" dirty="0">
                <a:solidFill>
                  <a:srgbClr val="660066"/>
                </a:solidFill>
                <a:latin typeface="Times New Roman" pitchFamily="18" charset="0"/>
                <a:sym typeface="Wingdings" pitchFamily="2" charset="2"/>
              </a:rPr>
              <a:t>   </a:t>
            </a:r>
            <a:r>
              <a:rPr lang="en-ZA" sz="2000" dirty="0">
                <a:solidFill>
                  <a:srgbClr val="660066"/>
                </a:solidFill>
                <a:latin typeface="Times New Roman" pitchFamily="18" charset="0"/>
              </a:rPr>
              <a:t>A=80  	a new mass region, studies on </a:t>
            </a:r>
            <a:r>
              <a:rPr lang="en-ZA" sz="2000" baseline="30000" dirty="0">
                <a:solidFill>
                  <a:srgbClr val="660066"/>
                </a:solidFill>
                <a:latin typeface="Times New Roman" pitchFamily="18" charset="0"/>
              </a:rPr>
              <a:t>78,80</a:t>
            </a:r>
            <a:r>
              <a:rPr lang="en-ZA" sz="2000" dirty="0">
                <a:solidFill>
                  <a:srgbClr val="660066"/>
                </a:solidFill>
                <a:latin typeface="Times New Roman" pitchFamily="18" charset="0"/>
              </a:rPr>
              <a:t>Br, by </a:t>
            </a:r>
            <a:r>
              <a:rPr lang="en-ZA" sz="2000" dirty="0" smtClean="0">
                <a:solidFill>
                  <a:srgbClr val="660066"/>
                </a:solidFill>
                <a:latin typeface="Times New Roman" pitchFamily="18" charset="0"/>
              </a:rPr>
              <a:t>J. Meng et al.</a:t>
            </a:r>
            <a:endParaRPr lang="en-US" sz="2000" dirty="0">
              <a:solidFill>
                <a:srgbClr val="660066"/>
              </a:solidFill>
              <a:latin typeface="Times New Roman" pitchFamily="18" charset="0"/>
            </a:endParaRPr>
          </a:p>
          <a:p>
            <a:r>
              <a:rPr lang="en-ZA" sz="2000" dirty="0">
                <a:solidFill>
                  <a:srgbClr val="660066"/>
                </a:solidFill>
                <a:latin typeface="Times New Roman" pitchFamily="18" charset="0"/>
                <a:sym typeface="Wingdings" pitchFamily="2" charset="2"/>
              </a:rPr>
              <a:t>    </a:t>
            </a:r>
            <a:r>
              <a:rPr lang="en-ZA" sz="2000" dirty="0">
                <a:solidFill>
                  <a:srgbClr val="660066"/>
                </a:solidFill>
                <a:latin typeface="Times New Roman" pitchFamily="18" charset="0"/>
              </a:rPr>
              <a:t>A=130 	</a:t>
            </a:r>
            <a:r>
              <a:rPr lang="en-ZA" sz="2000" baseline="30000" dirty="0">
                <a:solidFill>
                  <a:srgbClr val="660066"/>
                </a:solidFill>
                <a:latin typeface="Times New Roman" pitchFamily="18" charset="0"/>
              </a:rPr>
              <a:t>136</a:t>
            </a:r>
            <a:r>
              <a:rPr lang="en-ZA" sz="2000" dirty="0">
                <a:solidFill>
                  <a:srgbClr val="660066"/>
                </a:solidFill>
                <a:latin typeface="Times New Roman" pitchFamily="18" charset="0"/>
              </a:rPr>
              <a:t>Pm, studies by P. </a:t>
            </a:r>
            <a:r>
              <a:rPr lang="en-ZA" sz="2000" dirty="0" err="1">
                <a:solidFill>
                  <a:srgbClr val="660066"/>
                </a:solidFill>
                <a:latin typeface="Times New Roman" pitchFamily="18" charset="0"/>
              </a:rPr>
              <a:t>Datta</a:t>
            </a:r>
            <a:endParaRPr lang="en-ZA" sz="2000" dirty="0">
              <a:solidFill>
                <a:srgbClr val="003300"/>
              </a:solidFill>
              <a:latin typeface="Times New Roman" pitchFamily="18" charset="0"/>
            </a:endParaRPr>
          </a:p>
          <a:p>
            <a:r>
              <a:rPr lang="en-ZA" sz="2000" dirty="0">
                <a:solidFill>
                  <a:srgbClr val="660066"/>
                </a:solidFill>
                <a:latin typeface="Times New Roman" pitchFamily="18" charset="0"/>
                <a:sym typeface="Wingdings" pitchFamily="2" charset="2"/>
              </a:rPr>
              <a:t>    </a:t>
            </a:r>
            <a:r>
              <a:rPr lang="en-ZA" sz="2000" dirty="0">
                <a:solidFill>
                  <a:srgbClr val="660066"/>
                </a:solidFill>
                <a:latin typeface="Times New Roman" pitchFamily="18" charset="0"/>
              </a:rPr>
              <a:t>A=100	</a:t>
            </a:r>
            <a:r>
              <a:rPr lang="en-ZA" sz="2000" baseline="30000" dirty="0">
                <a:solidFill>
                  <a:srgbClr val="660066"/>
                </a:solidFill>
                <a:latin typeface="Times New Roman" pitchFamily="18" charset="0"/>
              </a:rPr>
              <a:t>106</a:t>
            </a:r>
            <a:r>
              <a:rPr lang="en-ZA" sz="2000" dirty="0">
                <a:solidFill>
                  <a:srgbClr val="660066"/>
                </a:solidFill>
                <a:latin typeface="Times New Roman" pitchFamily="18" charset="0"/>
              </a:rPr>
              <a:t>Ag, studies by E. Lieder, R. Lieder</a:t>
            </a:r>
          </a:p>
          <a:p>
            <a:r>
              <a:rPr lang="en-ZA" sz="2000" dirty="0">
                <a:solidFill>
                  <a:srgbClr val="660066"/>
                </a:solidFill>
                <a:latin typeface="Times New Roman" pitchFamily="18" charset="0"/>
                <a:sym typeface="Wingdings" pitchFamily="2" charset="2"/>
              </a:rPr>
              <a:t>   </a:t>
            </a:r>
            <a:r>
              <a:rPr lang="en-ZA" sz="2000" dirty="0">
                <a:solidFill>
                  <a:srgbClr val="7030A0"/>
                </a:solidFill>
                <a:latin typeface="Times New Roman" pitchFamily="18" charset="0"/>
              </a:rPr>
              <a:t>A=190</a:t>
            </a:r>
            <a:r>
              <a:rPr lang="en-ZA" sz="2000" dirty="0">
                <a:solidFill>
                  <a:srgbClr val="FF0000"/>
                </a:solidFill>
                <a:latin typeface="Times New Roman" pitchFamily="18" charset="0"/>
              </a:rPr>
              <a:t>	</a:t>
            </a:r>
            <a:r>
              <a:rPr lang="en-ZA" sz="2000" dirty="0">
                <a:solidFill>
                  <a:srgbClr val="660066"/>
                </a:solidFill>
                <a:latin typeface="Times New Roman" pitchFamily="18" charset="0"/>
              </a:rPr>
              <a:t>a new mass region, studies on </a:t>
            </a:r>
            <a:r>
              <a:rPr lang="en-ZA" sz="2000" baseline="30000" dirty="0">
                <a:solidFill>
                  <a:srgbClr val="660066"/>
                </a:solidFill>
                <a:latin typeface="Times New Roman" pitchFamily="18" charset="0"/>
              </a:rPr>
              <a:t>192-198</a:t>
            </a:r>
            <a:r>
              <a:rPr lang="en-ZA" sz="2000" dirty="0">
                <a:solidFill>
                  <a:srgbClr val="660066"/>
                </a:solidFill>
                <a:latin typeface="Times New Roman" pitchFamily="18" charset="0"/>
              </a:rPr>
              <a:t>Tl, </a:t>
            </a:r>
            <a:r>
              <a:rPr lang="en-ZA" sz="2000" dirty="0" smtClean="0">
                <a:solidFill>
                  <a:srgbClr val="660066"/>
                </a:solidFill>
                <a:latin typeface="Times New Roman" pitchFamily="18" charset="0"/>
              </a:rPr>
              <a:t>by </a:t>
            </a:r>
            <a:r>
              <a:rPr lang="en-ZA" sz="2000" dirty="0">
                <a:solidFill>
                  <a:srgbClr val="660066"/>
                </a:solidFill>
                <a:latin typeface="Times New Roman" pitchFamily="18" charset="0"/>
              </a:rPr>
              <a:t>E.A. </a:t>
            </a:r>
            <a:r>
              <a:rPr lang="en-ZA" sz="2000" dirty="0" err="1">
                <a:solidFill>
                  <a:srgbClr val="660066"/>
                </a:solidFill>
                <a:latin typeface="Times New Roman" pitchFamily="18" charset="0"/>
              </a:rPr>
              <a:t>Lawrie</a:t>
            </a:r>
            <a:endParaRPr lang="en-ZA" sz="2000" dirty="0">
              <a:solidFill>
                <a:srgbClr val="660066"/>
              </a:solidFill>
              <a:latin typeface="Times New Roman" pitchFamily="18" charset="0"/>
            </a:endParaRPr>
          </a:p>
        </p:txBody>
      </p:sp>
      <p:pic>
        <p:nvPicPr>
          <p:cNvPr id="4099" name="Picture 5" descr="DSCF00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75" y="2955925"/>
            <a:ext cx="48545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p:cNvSpPr txBox="1">
            <a:spLocks noChangeArrowheads="1"/>
          </p:cNvSpPr>
          <p:nvPr/>
        </p:nvSpPr>
        <p:spPr bwMode="auto">
          <a:xfrm>
            <a:off x="5724525" y="6126163"/>
            <a:ext cx="2216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ZA" sz="2000" b="1">
                <a:solidFill>
                  <a:schemeClr val="bg1"/>
                </a:solidFill>
                <a:latin typeface="Times New Roman" pitchFamily="18" charset="0"/>
              </a:rPr>
              <a:t>AFRODITE array</a:t>
            </a:r>
            <a:endParaRPr lang="en-US" sz="2000" b="1">
              <a:solidFill>
                <a:schemeClr val="bg1"/>
              </a:solidFill>
              <a:latin typeface="Times New Roman" pitchFamily="18" charset="0"/>
            </a:endParaRPr>
          </a:p>
        </p:txBody>
      </p:sp>
      <p:sp>
        <p:nvSpPr>
          <p:cNvPr id="4101" name="TextBox 3"/>
          <p:cNvSpPr txBox="1">
            <a:spLocks noChangeArrowheads="1"/>
          </p:cNvSpPr>
          <p:nvPr/>
        </p:nvSpPr>
        <p:spPr bwMode="auto">
          <a:xfrm>
            <a:off x="304800" y="3068638"/>
            <a:ext cx="3657600" cy="2862322"/>
          </a:xfrm>
          <a:prstGeom prst="rect">
            <a:avLst/>
          </a:prstGeom>
          <a:solidFill>
            <a:schemeClr val="bg1"/>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ZA" b="1" dirty="0">
                <a:solidFill>
                  <a:srgbClr val="003300"/>
                </a:solidFill>
                <a:latin typeface="Times New Roman" pitchFamily="18" charset="0"/>
              </a:rPr>
              <a:t>The new 190 mass region</a:t>
            </a:r>
          </a:p>
          <a:p>
            <a:r>
              <a:rPr lang="en-ZA" b="1" dirty="0">
                <a:solidFill>
                  <a:srgbClr val="003300"/>
                </a:solidFill>
                <a:latin typeface="Times New Roman" pitchFamily="18" charset="0"/>
              </a:rPr>
              <a:t>with AFRODITE:</a:t>
            </a:r>
          </a:p>
          <a:p>
            <a:endParaRPr lang="en-ZA" b="1" dirty="0">
              <a:solidFill>
                <a:srgbClr val="003300"/>
              </a:solidFill>
              <a:latin typeface="Times New Roman" pitchFamily="18" charset="0"/>
            </a:endParaRPr>
          </a:p>
          <a:p>
            <a:r>
              <a:rPr lang="en-ZA" u="sng" dirty="0">
                <a:solidFill>
                  <a:srgbClr val="003300"/>
                </a:solidFill>
                <a:latin typeface="Times New Roman" pitchFamily="18" charset="0"/>
              </a:rPr>
              <a:t>Postgraduates involved:</a:t>
            </a:r>
          </a:p>
          <a:p>
            <a:r>
              <a:rPr lang="en-ZA" dirty="0">
                <a:solidFill>
                  <a:srgbClr val="003300"/>
                </a:solidFill>
                <a:latin typeface="Times New Roman" pitchFamily="18" charset="0"/>
              </a:rPr>
              <a:t>P.A. </a:t>
            </a:r>
            <a:r>
              <a:rPr lang="en-ZA" dirty="0" err="1">
                <a:solidFill>
                  <a:srgbClr val="003300"/>
                </a:solidFill>
                <a:latin typeface="Times New Roman" pitchFamily="18" charset="0"/>
              </a:rPr>
              <a:t>Vymers</a:t>
            </a:r>
            <a:r>
              <a:rPr lang="en-ZA" dirty="0">
                <a:solidFill>
                  <a:srgbClr val="003300"/>
                </a:solidFill>
                <a:latin typeface="Times New Roman" pitchFamily="18" charset="0"/>
              </a:rPr>
              <a:t>,</a:t>
            </a:r>
          </a:p>
          <a:p>
            <a:r>
              <a:rPr lang="en-ZA" dirty="0">
                <a:solidFill>
                  <a:srgbClr val="003300"/>
                </a:solidFill>
                <a:latin typeface="Times New Roman" pitchFamily="18" charset="0"/>
              </a:rPr>
              <a:t>P.L. </a:t>
            </a:r>
            <a:r>
              <a:rPr lang="en-ZA" dirty="0" err="1">
                <a:solidFill>
                  <a:srgbClr val="003300"/>
                </a:solidFill>
                <a:latin typeface="Times New Roman" pitchFamily="18" charset="0"/>
              </a:rPr>
              <a:t>Masiteng</a:t>
            </a:r>
            <a:r>
              <a:rPr lang="en-ZA" dirty="0">
                <a:solidFill>
                  <a:srgbClr val="003300"/>
                </a:solidFill>
                <a:latin typeface="Times New Roman" pitchFamily="18" charset="0"/>
              </a:rPr>
              <a:t> </a:t>
            </a:r>
          </a:p>
          <a:p>
            <a:r>
              <a:rPr lang="en-ZA" dirty="0" smtClean="0">
                <a:solidFill>
                  <a:srgbClr val="003300"/>
                </a:solidFill>
                <a:latin typeface="Times New Roman" pitchFamily="18" charset="0"/>
              </a:rPr>
              <a:t>K</a:t>
            </a:r>
            <a:r>
              <a:rPr lang="en-ZA" dirty="0">
                <a:solidFill>
                  <a:srgbClr val="003300"/>
                </a:solidFill>
                <a:latin typeface="Times New Roman" pitchFamily="18" charset="0"/>
              </a:rPr>
              <a:t>. </a:t>
            </a:r>
            <a:r>
              <a:rPr lang="en-ZA" dirty="0" err="1">
                <a:solidFill>
                  <a:srgbClr val="003300"/>
                </a:solidFill>
                <a:latin typeface="Times New Roman" pitchFamily="18" charset="0"/>
              </a:rPr>
              <a:t>Guthikonda</a:t>
            </a:r>
            <a:r>
              <a:rPr lang="en-ZA" dirty="0">
                <a:solidFill>
                  <a:srgbClr val="003300"/>
                </a:solidFill>
                <a:latin typeface="Times New Roman" pitchFamily="18" charset="0"/>
              </a:rPr>
              <a:t>,</a:t>
            </a:r>
          </a:p>
          <a:p>
            <a:r>
              <a:rPr lang="en-ZA" dirty="0">
                <a:solidFill>
                  <a:srgbClr val="003300"/>
                </a:solidFill>
                <a:latin typeface="Times New Roman" pitchFamily="18" charset="0"/>
              </a:rPr>
              <a:t>J. Easton,</a:t>
            </a:r>
          </a:p>
          <a:p>
            <a:r>
              <a:rPr lang="en-ZA" dirty="0">
                <a:solidFill>
                  <a:srgbClr val="003300"/>
                </a:solidFill>
                <a:latin typeface="Times New Roman" pitchFamily="18" charset="0"/>
              </a:rPr>
              <a:t>J. </a:t>
            </a:r>
            <a:r>
              <a:rPr lang="en-ZA" dirty="0" err="1">
                <a:solidFill>
                  <a:srgbClr val="003300"/>
                </a:solidFill>
                <a:latin typeface="Times New Roman" pitchFamily="18" charset="0"/>
              </a:rPr>
              <a:t>Ndayishimiye</a:t>
            </a:r>
            <a:endParaRPr lang="en-ZA" dirty="0">
              <a:solidFill>
                <a:srgbClr val="003300"/>
              </a:solidFill>
              <a:latin typeface="Times New Roman" pitchFamily="18" charset="0"/>
            </a:endParaRPr>
          </a:p>
          <a:p>
            <a:r>
              <a:rPr lang="en-ZA" dirty="0" smtClean="0">
                <a:solidFill>
                  <a:srgbClr val="003300"/>
                </a:solidFill>
                <a:latin typeface="Times New Roman" pitchFamily="18" charset="0"/>
              </a:rPr>
              <a:t>O</a:t>
            </a:r>
            <a:r>
              <a:rPr lang="en-ZA" dirty="0">
                <a:solidFill>
                  <a:srgbClr val="003300"/>
                </a:solidFill>
                <a:latin typeface="Times New Roman" pitchFamily="18" charset="0"/>
              </a:rPr>
              <a:t>. </a:t>
            </a:r>
            <a:r>
              <a:rPr lang="en-ZA" dirty="0" err="1">
                <a:solidFill>
                  <a:srgbClr val="003300"/>
                </a:solidFill>
                <a:latin typeface="Times New Roman" pitchFamily="18" charset="0"/>
              </a:rPr>
              <a:t>Shirinda</a:t>
            </a:r>
            <a:r>
              <a:rPr lang="en-ZA" dirty="0">
                <a:solidFill>
                  <a:srgbClr val="003300"/>
                </a:solidFill>
                <a:latin typeface="Times New Roman" pitchFamily="18" charset="0"/>
              </a:rPr>
              <a:t> - theory</a:t>
            </a:r>
          </a:p>
        </p:txBody>
      </p:sp>
      <p:sp>
        <p:nvSpPr>
          <p:cNvPr id="4102" name="TextBox 1"/>
          <p:cNvSpPr txBox="1">
            <a:spLocks noChangeArrowheads="1"/>
          </p:cNvSpPr>
          <p:nvPr/>
        </p:nvSpPr>
        <p:spPr bwMode="auto">
          <a:xfrm>
            <a:off x="251520" y="188640"/>
            <a:ext cx="8568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ZA" sz="2800" dirty="0">
                <a:solidFill>
                  <a:srgbClr val="006600"/>
                </a:solidFill>
                <a:latin typeface="Times New Roman" pitchFamily="18" charset="0"/>
                <a:cs typeface="Times New Roman" pitchFamily="18" charset="0"/>
              </a:rPr>
              <a:t>Search for chiral partner bands in many research laboratories</a:t>
            </a:r>
            <a:r>
              <a:rPr lang="en-ZA" sz="2800" dirty="0" smtClean="0">
                <a:solidFill>
                  <a:srgbClr val="006600"/>
                </a:solidFill>
                <a:latin typeface="Times New Roman" pitchFamily="18" charset="0"/>
                <a:cs typeface="Times New Roman" pitchFamily="18" charset="0"/>
              </a:rPr>
              <a:t>, in </a:t>
            </a:r>
            <a:r>
              <a:rPr lang="en-ZA" sz="2800" dirty="0">
                <a:solidFill>
                  <a:srgbClr val="006600"/>
                </a:solidFill>
                <a:latin typeface="Times New Roman" pitchFamily="18" charset="0"/>
                <a:cs typeface="Times New Roman" pitchFamily="18" charset="0"/>
              </a:rPr>
              <a:t>many nuclei in different mass regions </a:t>
            </a:r>
            <a:endParaRPr lang="en-US" sz="2800" dirty="0">
              <a:solidFill>
                <a:srgbClr val="006600"/>
              </a:solidFill>
              <a:latin typeface="Times New Roman" pitchFamily="18" charset="0"/>
              <a:cs typeface="Times New Roman" pitchFamily="18" charset="0"/>
            </a:endParaRPr>
          </a:p>
        </p:txBody>
      </p:sp>
      <p:sp>
        <p:nvSpPr>
          <p:cNvPr id="3" name="TextBox 2"/>
          <p:cNvSpPr txBox="1"/>
          <p:nvPr/>
        </p:nvSpPr>
        <p:spPr>
          <a:xfrm>
            <a:off x="7113588" y="2987675"/>
            <a:ext cx="1884362" cy="646113"/>
          </a:xfrm>
          <a:prstGeom prst="rect">
            <a:avLst/>
          </a:prstGeom>
          <a:noFill/>
        </p:spPr>
        <p:txBody>
          <a:bodyPr wrap="none">
            <a:spAutoFit/>
          </a:bodyPr>
          <a:lstStyle/>
          <a:p>
            <a:pPr fontAlgn="auto">
              <a:spcBef>
                <a:spcPts val="0"/>
              </a:spcBef>
              <a:spcAft>
                <a:spcPts val="0"/>
              </a:spcAft>
              <a:defRPr/>
            </a:pPr>
            <a:r>
              <a:rPr lang="en-ZA" b="1" dirty="0">
                <a:solidFill>
                  <a:schemeClr val="bg1">
                    <a:lumMod val="95000"/>
                  </a:schemeClr>
                </a:solidFill>
                <a:latin typeface="+mn-lt"/>
                <a:cs typeface="+mn-cs"/>
              </a:rPr>
              <a:t>9 clover detectors</a:t>
            </a:r>
          </a:p>
          <a:p>
            <a:pPr fontAlgn="auto">
              <a:spcBef>
                <a:spcPts val="0"/>
              </a:spcBef>
              <a:spcAft>
                <a:spcPts val="0"/>
              </a:spcAft>
              <a:defRPr/>
            </a:pPr>
            <a:r>
              <a:rPr lang="en-ZA" b="1" dirty="0">
                <a:solidFill>
                  <a:schemeClr val="bg1">
                    <a:lumMod val="95000"/>
                  </a:schemeClr>
                </a:solidFill>
                <a:latin typeface="+mn-lt"/>
                <a:cs typeface="+mn-cs"/>
              </a:rPr>
              <a:t>8 LEPS detectors</a:t>
            </a:r>
            <a:endParaRPr lang="en-US" b="1" dirty="0">
              <a:solidFill>
                <a:schemeClr val="bg1">
                  <a:lumMod val="95000"/>
                </a:schemeClr>
              </a:solidFill>
              <a:latin typeface="+mn-lt"/>
              <a:cs typeface="+mn-cs"/>
            </a:endParaRPr>
          </a:p>
        </p:txBody>
      </p:sp>
    </p:spTree>
    <p:extLst>
      <p:ext uri="{BB962C8B-B14F-4D97-AF65-F5344CB8AC3E}">
        <p14:creationId xmlns:p14="http://schemas.microsoft.com/office/powerpoint/2010/main" val="817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0" grpId="0"/>
      <p:bldP spid="4101"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403648" y="476672"/>
            <a:ext cx="6559200" cy="545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23" tIns="69607" rIns="81623" bIns="40811"/>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LGC Sans" charset="0"/>
                <a:cs typeface="DejaVu LGC Sans"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LGC Sans" charset="0"/>
                <a:cs typeface="DejaVu LGC Sans"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LGC Sans" charset="0"/>
                <a:cs typeface="DejaVu LGC Sans"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LGC Sans" charset="0"/>
                <a:cs typeface="DejaVu LGC Sans"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ea typeface="DejaVu LGC Sans" charset="0"/>
                <a:cs typeface="DejaVu LGC Sans" charset="0"/>
              </a:defRPr>
            </a:lvl9pPr>
          </a:lstStyle>
          <a:p>
            <a:pPr defTabSz="414640" hangingPunct="0">
              <a:lnSpc>
                <a:spcPct val="93000"/>
              </a:lnSpc>
              <a:buClr>
                <a:srgbClr val="000000"/>
              </a:buClr>
              <a:buSzPct val="100000"/>
            </a:pPr>
            <a:r>
              <a:rPr lang="en-US" sz="3200" dirty="0" smtClean="0">
                <a:solidFill>
                  <a:schemeClr val="tx2">
                    <a:lumMod val="60000"/>
                    <a:lumOff val="40000"/>
                  </a:schemeClr>
                </a:solidFill>
              </a:rPr>
              <a:t>K600 </a:t>
            </a:r>
            <a:r>
              <a:rPr lang="en-US" sz="3200" dirty="0" smtClean="0">
                <a:solidFill>
                  <a:schemeClr val="tx2">
                    <a:lumMod val="60000"/>
                    <a:lumOff val="40000"/>
                  </a:schemeClr>
                </a:solidFill>
              </a:rPr>
              <a:t>Magnetic Spectrometer</a:t>
            </a:r>
            <a:endParaRPr lang="en-US" sz="3200" dirty="0">
              <a:solidFill>
                <a:schemeClr val="tx2">
                  <a:lumMod val="60000"/>
                  <a:lumOff val="40000"/>
                </a:schemeClr>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13" y="1412776"/>
            <a:ext cx="8751356" cy="4262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52619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311841" y="-32759"/>
            <a:ext cx="5937120" cy="54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69555"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SzPct val="100000"/>
            </a:pPr>
            <a:r>
              <a:rPr lang="en-GB" altLang="en-US" sz="3628" b="1">
                <a:latin typeface="Arial" panose="020B0604020202020204" pitchFamily="34" charset="0"/>
              </a:rPr>
              <a:t>The K600 at iThemba LABS</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224256"/>
            <a:ext cx="3918240" cy="2589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21" y="1348201"/>
            <a:ext cx="3591360" cy="2878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358561" y="621001"/>
            <a:ext cx="8460000" cy="904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Times New Roman" panose="02020603050405020304" pitchFamily="18" charset="0"/>
                <a:ea typeface="DejaVu LGC Sans" charset="0"/>
                <a:cs typeface="DejaVu LGC Sans" charset="0"/>
              </a:defRPr>
            </a:lvl9pPr>
          </a:lstStyle>
          <a:p>
            <a:pPr algn="ctr" defTabSz="414726" fontAlgn="base">
              <a:lnSpc>
                <a:spcPct val="120000"/>
              </a:lnSpc>
              <a:spcBef>
                <a:spcPct val="0"/>
              </a:spcBef>
              <a:spcAft>
                <a:spcPct val="0"/>
              </a:spcAft>
              <a:buSzPct val="100000"/>
            </a:pPr>
            <a:r>
              <a:rPr lang="en-GB" altLang="en-US" sz="1633">
                <a:latin typeface="Arial" panose="020B0604020202020204" pitchFamily="34" charset="0"/>
              </a:rPr>
              <a:t>A kinematically corrected QDD magnetic spectrometer for light ions</a:t>
            </a:r>
          </a:p>
          <a:p>
            <a:pPr algn="ctr" defTabSz="414726" fontAlgn="base">
              <a:lnSpc>
                <a:spcPct val="120000"/>
              </a:lnSpc>
              <a:spcBef>
                <a:spcPct val="0"/>
              </a:spcBef>
              <a:spcAft>
                <a:spcPct val="0"/>
              </a:spcAft>
              <a:buSzPct val="100000"/>
            </a:pPr>
            <a:r>
              <a:rPr lang="en-GB" altLang="en-US" sz="1633">
                <a:latin typeface="Arial" panose="020B0604020202020204" pitchFamily="34" charset="0"/>
              </a:rPr>
              <a:t>3 focal planes (low, medium &amp; high dispersion), nominal bending radius: 2.1m,  B</a:t>
            </a:r>
            <a:r>
              <a:rPr lang="en-GB" altLang="en-US" sz="1633" baseline="-33000">
                <a:latin typeface="Arial" panose="020B0604020202020204" pitchFamily="34" charset="0"/>
              </a:rPr>
              <a:t>max</a:t>
            </a:r>
            <a:r>
              <a:rPr lang="en-GB" altLang="en-US" sz="1633">
                <a:latin typeface="Arial" panose="020B0604020202020204" pitchFamily="34" charset="0"/>
              </a:rPr>
              <a:t>= 1.64 T</a:t>
            </a:r>
          </a:p>
          <a:p>
            <a:pPr defTabSz="414726" fontAlgn="base">
              <a:lnSpc>
                <a:spcPct val="120000"/>
              </a:lnSpc>
              <a:spcBef>
                <a:spcPct val="0"/>
              </a:spcBef>
              <a:spcAft>
                <a:spcPct val="0"/>
              </a:spcAft>
              <a:buSzPct val="100000"/>
            </a:pPr>
            <a:endParaRPr lang="en-GB" altLang="en-US" sz="1633">
              <a:latin typeface="Arial" panose="020B0604020202020204" pitchFamily="34" charset="0"/>
            </a:endParaRPr>
          </a:p>
        </p:txBody>
      </p:sp>
      <p:sp>
        <p:nvSpPr>
          <p:cNvPr id="3077" name="Text Box 5"/>
          <p:cNvSpPr txBox="1">
            <a:spLocks noChangeArrowheads="1"/>
          </p:cNvSpPr>
          <p:nvPr/>
        </p:nvSpPr>
        <p:spPr bwMode="auto">
          <a:xfrm>
            <a:off x="4734720" y="4425481"/>
            <a:ext cx="4049280" cy="2110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9pPr>
          </a:lstStyle>
          <a:p>
            <a:pPr algn="ctr" defTabSz="414726" fontAlgn="base">
              <a:lnSpc>
                <a:spcPct val="120000"/>
              </a:lnSpc>
              <a:spcBef>
                <a:spcPct val="0"/>
              </a:spcBef>
              <a:spcAft>
                <a:spcPct val="0"/>
              </a:spcAft>
              <a:buSzPct val="100000"/>
            </a:pPr>
            <a:r>
              <a:rPr lang="en-GB" altLang="en-US" sz="1633" b="1" dirty="0">
                <a:latin typeface="Arial" panose="020B0604020202020204" pitchFamily="34" charset="0"/>
                <a:ea typeface="OpenSymbol" charset="2"/>
                <a:cs typeface="OpenSymbol" charset="2"/>
              </a:rPr>
              <a:t>Zero degree measurements </a:t>
            </a:r>
            <a:r>
              <a:rPr lang="en-GB" altLang="en-US" sz="1633" b="1" dirty="0">
                <a:latin typeface="Arial" panose="020B0604020202020204" pitchFamily="34" charset="0"/>
                <a:ea typeface="StarBats" charset="2"/>
                <a:cs typeface="StarBats" charset="2"/>
              </a:rPr>
              <a:t>(</a:t>
            </a:r>
            <a:r>
              <a:rPr lang="en-GB" altLang="en-US" sz="1633" b="1" dirty="0" err="1">
                <a:latin typeface="StarSymbol" charset="0"/>
                <a:ea typeface="StarBats" charset="2"/>
                <a:cs typeface="StarBats" charset="2"/>
              </a:rPr>
              <a:t>θ</a:t>
            </a:r>
            <a:r>
              <a:rPr lang="en-GB" altLang="en-US" sz="1633" b="1" baseline="-33000" dirty="0" err="1">
                <a:latin typeface="Arial" panose="020B0604020202020204" pitchFamily="34" charset="0"/>
                <a:ea typeface="StarBats" charset="2"/>
                <a:cs typeface="StarBats" charset="2"/>
              </a:rPr>
              <a:t>scat</a:t>
            </a:r>
            <a:r>
              <a:rPr lang="en-GB" altLang="en-US" sz="1633" b="1" dirty="0">
                <a:latin typeface="Arial" panose="020B0604020202020204" pitchFamily="34" charset="0"/>
                <a:ea typeface="OpenSymbol" charset="2"/>
                <a:cs typeface="OpenSymbol" charset="2"/>
              </a:rPr>
              <a:t>&lt;2</a:t>
            </a:r>
            <a:r>
              <a:rPr lang="en-GB" altLang="en-US" sz="1633" b="1" dirty="0">
                <a:latin typeface="Arial" panose="020B0604020202020204" pitchFamily="34" charset="0"/>
                <a:cs typeface="Arial" panose="020B0604020202020204" pitchFamily="34" charset="0"/>
              </a:rPr>
              <a:t>°)</a:t>
            </a:r>
          </a:p>
          <a:p>
            <a:pPr algn="ctr" defTabSz="414726" fontAlgn="base">
              <a:lnSpc>
                <a:spcPct val="120000"/>
              </a:lnSpc>
              <a:spcBef>
                <a:spcPct val="0"/>
              </a:spcBef>
              <a:spcAft>
                <a:spcPct val="0"/>
              </a:spcAft>
              <a:buSzPct val="100000"/>
            </a:pPr>
            <a:r>
              <a:rPr lang="en-GB" altLang="en-US" sz="1633" dirty="0">
                <a:solidFill>
                  <a:srgbClr val="6666FF"/>
                </a:solidFill>
                <a:effectLst>
                  <a:outerShdw blurRad="38100" dist="38100" dir="2700000" algn="tl">
                    <a:srgbClr val="C0C0C0"/>
                  </a:outerShdw>
                </a:effectLst>
                <a:latin typeface="Arial" panose="020B0604020202020204" pitchFamily="34" charset="0"/>
              </a:rPr>
              <a:t>High dispersion focal plane B(D1)/B(D2)=1.49</a:t>
            </a:r>
            <a:r>
              <a:rPr lang="ar-SA" altLang="en-US" sz="1633" dirty="0">
                <a:solidFill>
                  <a:srgbClr val="6666FF"/>
                </a:solidFill>
                <a:effectLst>
                  <a:outerShdw blurRad="38100" dist="38100" dir="2700000" algn="tl">
                    <a:srgbClr val="C0C0C0"/>
                  </a:outerShdw>
                </a:effectLst>
                <a:latin typeface="Arial" panose="020B0604020202020204" pitchFamily="34" charset="0"/>
                <a:cs typeface="Arial" panose="020B0604020202020204" pitchFamily="34" charset="0"/>
              </a:rPr>
              <a:t>‏</a:t>
            </a:r>
            <a:endParaRPr lang="en-GB" altLang="en-US" sz="1633" dirty="0">
              <a:solidFill>
                <a:srgbClr val="6666FF"/>
              </a:solidFill>
              <a:effectLst>
                <a:outerShdw blurRad="38100" dist="38100" dir="2700000" algn="tl">
                  <a:srgbClr val="C0C0C0"/>
                </a:outerShdw>
              </a:effectLst>
              <a:latin typeface="Arial" panose="020B0604020202020204" pitchFamily="34" charset="0"/>
            </a:endParaRPr>
          </a:p>
          <a:p>
            <a:pPr algn="ctr" defTabSz="414726" fontAlgn="base">
              <a:lnSpc>
                <a:spcPct val="120000"/>
              </a:lnSpc>
              <a:spcBef>
                <a:spcPct val="0"/>
              </a:spcBef>
              <a:spcAft>
                <a:spcPct val="0"/>
              </a:spcAft>
              <a:buSzPct val="100000"/>
            </a:pPr>
            <a:r>
              <a:rPr lang="en-GB" altLang="en-US" sz="1633" dirty="0">
                <a:solidFill>
                  <a:srgbClr val="6666FF"/>
                </a:solidFill>
                <a:effectLst>
                  <a:outerShdw blurRad="38100" dist="38100" dir="2700000" algn="tl">
                    <a:srgbClr val="C0C0C0"/>
                  </a:outerShdw>
                </a:effectLst>
                <a:latin typeface="Arial" panose="020B0604020202020204" pitchFamily="34" charset="0"/>
              </a:rPr>
              <a:t>Momentum range: </a:t>
            </a:r>
            <a:r>
              <a:rPr lang="en-GB" altLang="en-US" sz="1633" dirty="0" err="1">
                <a:solidFill>
                  <a:srgbClr val="6666FF"/>
                </a:solidFill>
                <a:effectLst>
                  <a:outerShdw blurRad="38100" dist="38100" dir="2700000" algn="tl">
                    <a:srgbClr val="C0C0C0"/>
                  </a:outerShdw>
                </a:effectLst>
                <a:latin typeface="Arial" panose="020B0604020202020204" pitchFamily="34" charset="0"/>
              </a:rPr>
              <a:t>p</a:t>
            </a:r>
            <a:r>
              <a:rPr lang="en-GB" altLang="en-US" sz="1633" baseline="-33000" dirty="0" err="1">
                <a:solidFill>
                  <a:srgbClr val="6666FF"/>
                </a:solidFill>
                <a:effectLst>
                  <a:outerShdw blurRad="38100" dist="38100" dir="2700000" algn="tl">
                    <a:srgbClr val="C0C0C0"/>
                  </a:outerShdw>
                </a:effectLst>
                <a:latin typeface="Arial" panose="020B0604020202020204" pitchFamily="34" charset="0"/>
              </a:rPr>
              <a:t>max</a:t>
            </a:r>
            <a:r>
              <a:rPr lang="en-GB" altLang="en-US" sz="1633" dirty="0">
                <a:solidFill>
                  <a:srgbClr val="6666FF"/>
                </a:solidFill>
                <a:effectLst>
                  <a:outerShdw blurRad="38100" dist="38100" dir="2700000" algn="tl">
                    <a:srgbClr val="C0C0C0"/>
                  </a:outerShdw>
                </a:effectLst>
                <a:latin typeface="Arial" panose="020B0604020202020204" pitchFamily="34" charset="0"/>
              </a:rPr>
              <a:t>/</a:t>
            </a:r>
            <a:r>
              <a:rPr lang="en-GB" altLang="en-US" sz="1633" dirty="0" err="1">
                <a:solidFill>
                  <a:srgbClr val="6666FF"/>
                </a:solidFill>
                <a:effectLst>
                  <a:outerShdw blurRad="38100" dist="38100" dir="2700000" algn="tl">
                    <a:srgbClr val="C0C0C0"/>
                  </a:outerShdw>
                </a:effectLst>
                <a:latin typeface="Arial" panose="020B0604020202020204" pitchFamily="34" charset="0"/>
              </a:rPr>
              <a:t>p</a:t>
            </a:r>
            <a:r>
              <a:rPr lang="en-GB" altLang="en-US" sz="1633" baseline="-33000" dirty="0" err="1">
                <a:solidFill>
                  <a:srgbClr val="6666FF"/>
                </a:solidFill>
                <a:effectLst>
                  <a:outerShdw blurRad="38100" dist="38100" dir="2700000" algn="tl">
                    <a:srgbClr val="C0C0C0"/>
                  </a:outerShdw>
                </a:effectLst>
                <a:latin typeface="Arial" panose="020B0604020202020204" pitchFamily="34" charset="0"/>
              </a:rPr>
              <a:t>min</a:t>
            </a:r>
            <a:r>
              <a:rPr lang="en-GB" altLang="en-US" sz="1633" dirty="0">
                <a:solidFill>
                  <a:srgbClr val="6666FF"/>
                </a:solidFill>
                <a:effectLst>
                  <a:outerShdw blurRad="38100" dist="38100" dir="2700000" algn="tl">
                    <a:srgbClr val="C0C0C0"/>
                  </a:outerShdw>
                </a:effectLst>
                <a:latin typeface="Arial" panose="020B0604020202020204" pitchFamily="34" charset="0"/>
              </a:rPr>
              <a:t>=1.05</a:t>
            </a:r>
          </a:p>
          <a:p>
            <a:pPr algn="ctr" defTabSz="414726" fontAlgn="base">
              <a:lnSpc>
                <a:spcPct val="120000"/>
              </a:lnSpc>
              <a:spcBef>
                <a:spcPct val="0"/>
              </a:spcBef>
              <a:spcAft>
                <a:spcPct val="0"/>
              </a:spcAft>
              <a:buSzPct val="100000"/>
            </a:pPr>
            <a:r>
              <a:rPr lang="en-GB" altLang="en-US" sz="1633" dirty="0">
                <a:solidFill>
                  <a:srgbClr val="6666FF"/>
                </a:solidFill>
                <a:effectLst>
                  <a:outerShdw blurRad="38100" dist="38100" dir="2700000" algn="tl">
                    <a:srgbClr val="C0C0C0"/>
                  </a:outerShdw>
                </a:effectLst>
                <a:latin typeface="Arial" panose="020B0604020202020204" pitchFamily="34" charset="0"/>
              </a:rPr>
              <a:t>Horizontal magnification </a:t>
            </a:r>
            <a:r>
              <a:rPr lang="en-GB" altLang="en-US" sz="1633" dirty="0" err="1">
                <a:solidFill>
                  <a:srgbClr val="6666FF"/>
                </a:solidFill>
                <a:effectLst>
                  <a:outerShdw blurRad="38100" dist="38100" dir="2700000" algn="tl">
                    <a:srgbClr val="C0C0C0"/>
                  </a:outerShdw>
                </a:effectLst>
                <a:latin typeface="Arial" panose="020B0604020202020204" pitchFamily="34" charset="0"/>
              </a:rPr>
              <a:t>M</a:t>
            </a:r>
            <a:r>
              <a:rPr lang="en-GB" altLang="en-US" sz="1633" baseline="-33000" dirty="0" err="1">
                <a:solidFill>
                  <a:srgbClr val="6666FF"/>
                </a:solidFill>
                <a:effectLst>
                  <a:outerShdw blurRad="38100" dist="38100" dir="2700000" algn="tl">
                    <a:srgbClr val="C0C0C0"/>
                  </a:outerShdw>
                </a:effectLst>
                <a:latin typeface="Arial" panose="020B0604020202020204" pitchFamily="34" charset="0"/>
              </a:rPr>
              <a:t>x</a:t>
            </a:r>
            <a:r>
              <a:rPr lang="en-GB" altLang="en-US" sz="1633" dirty="0">
                <a:solidFill>
                  <a:srgbClr val="6666FF"/>
                </a:solidFill>
                <a:effectLst>
                  <a:outerShdw blurRad="38100" dist="38100" dir="2700000" algn="tl">
                    <a:srgbClr val="C0C0C0"/>
                  </a:outerShdw>
                </a:effectLst>
                <a:latin typeface="Arial" panose="020B0604020202020204" pitchFamily="34" charset="0"/>
              </a:rPr>
              <a:t> =-0.74</a:t>
            </a:r>
          </a:p>
          <a:p>
            <a:pPr algn="ctr" defTabSz="414726" fontAlgn="base">
              <a:lnSpc>
                <a:spcPct val="120000"/>
              </a:lnSpc>
              <a:spcBef>
                <a:spcPct val="0"/>
              </a:spcBef>
              <a:spcAft>
                <a:spcPct val="0"/>
              </a:spcAft>
              <a:buSzPct val="100000"/>
            </a:pPr>
            <a:r>
              <a:rPr lang="en-GB" altLang="en-US" sz="1633" dirty="0">
                <a:solidFill>
                  <a:srgbClr val="6666FF"/>
                </a:solidFill>
                <a:effectLst>
                  <a:outerShdw blurRad="38100" dist="38100" dir="2700000" algn="tl">
                    <a:srgbClr val="C0C0C0"/>
                  </a:outerShdw>
                </a:effectLst>
                <a:latin typeface="Arial" panose="020B0604020202020204" pitchFamily="34" charset="0"/>
              </a:rPr>
              <a:t>Vertical magnification M</a:t>
            </a:r>
            <a:r>
              <a:rPr lang="en-GB" altLang="en-US" sz="1633" baseline="-33000" dirty="0">
                <a:solidFill>
                  <a:srgbClr val="6666FF"/>
                </a:solidFill>
                <a:effectLst>
                  <a:outerShdw blurRad="38100" dist="38100" dir="2700000" algn="tl">
                    <a:srgbClr val="C0C0C0"/>
                  </a:outerShdw>
                </a:effectLst>
                <a:latin typeface="Arial" panose="020B0604020202020204" pitchFamily="34" charset="0"/>
              </a:rPr>
              <a:t>y</a:t>
            </a:r>
            <a:r>
              <a:rPr lang="en-GB" altLang="en-US" sz="1633" dirty="0">
                <a:solidFill>
                  <a:srgbClr val="6666FF"/>
                </a:solidFill>
                <a:effectLst>
                  <a:outerShdw blurRad="38100" dist="38100" dir="2700000" algn="tl">
                    <a:srgbClr val="C0C0C0"/>
                  </a:outerShdw>
                </a:effectLst>
                <a:latin typeface="Arial" panose="020B0604020202020204" pitchFamily="34" charset="0"/>
              </a:rPr>
              <a:t> =-7.05</a:t>
            </a:r>
          </a:p>
          <a:p>
            <a:pPr algn="ctr" defTabSz="414726" fontAlgn="base">
              <a:lnSpc>
                <a:spcPct val="120000"/>
              </a:lnSpc>
              <a:spcBef>
                <a:spcPct val="0"/>
              </a:spcBef>
              <a:spcAft>
                <a:spcPct val="0"/>
              </a:spcAft>
              <a:buSzPct val="100000"/>
            </a:pPr>
            <a:r>
              <a:rPr lang="en-GB" altLang="en-US" sz="1633" dirty="0">
                <a:solidFill>
                  <a:srgbClr val="6666FF"/>
                </a:solidFill>
                <a:effectLst>
                  <a:outerShdw blurRad="38100" dist="38100" dir="2700000" algn="tl">
                    <a:srgbClr val="C0C0C0"/>
                  </a:outerShdw>
                </a:effectLst>
                <a:latin typeface="Arial" panose="020B0604020202020204" pitchFamily="34" charset="0"/>
              </a:rPr>
              <a:t>Dispersion: 10.9 cm/%</a:t>
            </a:r>
          </a:p>
        </p:txBody>
      </p:sp>
      <p:sp>
        <p:nvSpPr>
          <p:cNvPr id="3078" name="Text Box 6"/>
          <p:cNvSpPr txBox="1">
            <a:spLocks noChangeArrowheads="1"/>
          </p:cNvSpPr>
          <p:nvPr/>
        </p:nvSpPr>
        <p:spPr bwMode="auto">
          <a:xfrm>
            <a:off x="4636800" y="1437481"/>
            <a:ext cx="4049280" cy="24124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rgbClr val="000000"/>
                </a:solidFill>
                <a:latin typeface="Times New Roman" panose="02020603050405020304" pitchFamily="18" charset="0"/>
                <a:ea typeface="DejaVu LGC Sans" charset="0"/>
                <a:cs typeface="DejaVu LGC Sans" charset="0"/>
              </a:defRPr>
            </a:lvl9pPr>
          </a:lstStyle>
          <a:p>
            <a:pPr algn="ctr" defTabSz="414726" fontAlgn="base">
              <a:lnSpc>
                <a:spcPct val="120000"/>
              </a:lnSpc>
              <a:spcBef>
                <a:spcPct val="0"/>
              </a:spcBef>
              <a:spcAft>
                <a:spcPct val="0"/>
              </a:spcAft>
              <a:buSzPct val="100000"/>
            </a:pPr>
            <a:r>
              <a:rPr lang="en-GB" altLang="en-US" sz="1633" b="1" dirty="0">
                <a:latin typeface="Arial" panose="020B0604020202020204" pitchFamily="34" charset="0"/>
                <a:ea typeface="OpenSymbol" charset="2"/>
                <a:cs typeface="OpenSymbol" charset="2"/>
              </a:rPr>
              <a:t>Finite angle measurements (</a:t>
            </a:r>
            <a:r>
              <a:rPr lang="en-GB" altLang="en-US" sz="1633" b="1" dirty="0" err="1">
                <a:latin typeface="StarSymbol" charset="0"/>
                <a:ea typeface="StarBats" charset="2"/>
                <a:cs typeface="StarBats" charset="2"/>
              </a:rPr>
              <a:t>θ</a:t>
            </a:r>
            <a:r>
              <a:rPr lang="en-GB" altLang="en-US" sz="1633" b="1" baseline="-33000" dirty="0" err="1">
                <a:latin typeface="Arial" panose="020B0604020202020204" pitchFamily="34" charset="0"/>
                <a:ea typeface="OpenSymbol" charset="2"/>
                <a:cs typeface="OpenSymbol" charset="2"/>
              </a:rPr>
              <a:t>scat</a:t>
            </a:r>
            <a:r>
              <a:rPr lang="en-GB" altLang="en-US" sz="1633" b="1" dirty="0">
                <a:latin typeface="Arial" panose="020B0604020202020204" pitchFamily="34" charset="0"/>
              </a:rPr>
              <a:t>&gt;5</a:t>
            </a:r>
            <a:r>
              <a:rPr lang="en-GB" altLang="en-US" sz="1633" b="1" dirty="0">
                <a:latin typeface="Arial" panose="020B0604020202020204" pitchFamily="34" charset="0"/>
                <a:cs typeface="Arial" panose="020B0604020202020204" pitchFamily="34" charset="0"/>
              </a:rPr>
              <a:t>°)</a:t>
            </a:r>
          </a:p>
          <a:p>
            <a:pPr algn="ctr" defTabSz="414726" fontAlgn="base">
              <a:lnSpc>
                <a:spcPct val="120000"/>
              </a:lnSpc>
              <a:spcBef>
                <a:spcPct val="0"/>
              </a:spcBef>
              <a:spcAft>
                <a:spcPct val="0"/>
              </a:spcAft>
              <a:buSzPct val="100000"/>
            </a:pPr>
            <a:r>
              <a:rPr lang="en-GB" altLang="en-US" sz="1633" dirty="0">
                <a:solidFill>
                  <a:srgbClr val="99FF66"/>
                </a:solidFill>
                <a:effectLst>
                  <a:outerShdw blurRad="38100" dist="38100" dir="2700000" algn="tl">
                    <a:srgbClr val="C0C0C0"/>
                  </a:outerShdw>
                </a:effectLst>
                <a:latin typeface="Arial" panose="020B0604020202020204" pitchFamily="34" charset="0"/>
              </a:rPr>
              <a:t>Medium dispersion focal plane B(D1)=B(D2)</a:t>
            </a:r>
            <a:r>
              <a:rPr lang="ar-SA" altLang="en-US" sz="1633" dirty="0">
                <a:solidFill>
                  <a:srgbClr val="99FF66"/>
                </a:solidFill>
                <a:effectLst>
                  <a:outerShdw blurRad="38100" dist="38100" dir="2700000" algn="tl">
                    <a:srgbClr val="C0C0C0"/>
                  </a:outerShdw>
                </a:effectLst>
                <a:latin typeface="Arial" panose="020B0604020202020204" pitchFamily="34" charset="0"/>
                <a:cs typeface="Arial" panose="020B0604020202020204" pitchFamily="34" charset="0"/>
              </a:rPr>
              <a:t>‏</a:t>
            </a:r>
            <a:endParaRPr lang="en-GB" altLang="en-US" sz="1633" dirty="0">
              <a:solidFill>
                <a:srgbClr val="99FF66"/>
              </a:solidFill>
              <a:effectLst>
                <a:outerShdw blurRad="38100" dist="38100" dir="2700000" algn="tl">
                  <a:srgbClr val="C0C0C0"/>
                </a:outerShdw>
              </a:effectLst>
              <a:latin typeface="Arial" panose="020B0604020202020204" pitchFamily="34" charset="0"/>
            </a:endParaRPr>
          </a:p>
          <a:p>
            <a:pPr algn="ctr" defTabSz="414726" fontAlgn="base">
              <a:lnSpc>
                <a:spcPct val="120000"/>
              </a:lnSpc>
              <a:spcBef>
                <a:spcPct val="0"/>
              </a:spcBef>
              <a:spcAft>
                <a:spcPct val="0"/>
              </a:spcAft>
              <a:buSzPct val="100000"/>
            </a:pPr>
            <a:r>
              <a:rPr lang="en-GB" altLang="en-US" sz="1633" dirty="0">
                <a:solidFill>
                  <a:srgbClr val="99FF66"/>
                </a:solidFill>
                <a:effectLst>
                  <a:outerShdw blurRad="38100" dist="38100" dir="2700000" algn="tl">
                    <a:srgbClr val="C0C0C0"/>
                  </a:outerShdw>
                </a:effectLst>
                <a:latin typeface="Arial" panose="020B0604020202020204" pitchFamily="34" charset="0"/>
              </a:rPr>
              <a:t>Large momentum range: </a:t>
            </a:r>
            <a:r>
              <a:rPr lang="en-GB" altLang="en-US" sz="1633" dirty="0" err="1">
                <a:solidFill>
                  <a:srgbClr val="99FF66"/>
                </a:solidFill>
                <a:effectLst>
                  <a:outerShdw blurRad="38100" dist="38100" dir="2700000" algn="tl">
                    <a:srgbClr val="C0C0C0"/>
                  </a:outerShdw>
                </a:effectLst>
                <a:latin typeface="Arial" panose="020B0604020202020204" pitchFamily="34" charset="0"/>
              </a:rPr>
              <a:t>p</a:t>
            </a:r>
            <a:r>
              <a:rPr lang="en-GB" altLang="en-US" sz="1633" baseline="-33000" dirty="0" err="1">
                <a:solidFill>
                  <a:srgbClr val="99FF66"/>
                </a:solidFill>
                <a:effectLst>
                  <a:outerShdw blurRad="38100" dist="38100" dir="2700000" algn="tl">
                    <a:srgbClr val="C0C0C0"/>
                  </a:outerShdw>
                </a:effectLst>
                <a:latin typeface="Arial" panose="020B0604020202020204" pitchFamily="34" charset="0"/>
              </a:rPr>
              <a:t>max</a:t>
            </a:r>
            <a:r>
              <a:rPr lang="en-GB" altLang="en-US" sz="1633" dirty="0">
                <a:solidFill>
                  <a:srgbClr val="99FF66"/>
                </a:solidFill>
                <a:effectLst>
                  <a:outerShdw blurRad="38100" dist="38100" dir="2700000" algn="tl">
                    <a:srgbClr val="C0C0C0"/>
                  </a:outerShdw>
                </a:effectLst>
                <a:latin typeface="Arial" panose="020B0604020202020204" pitchFamily="34" charset="0"/>
              </a:rPr>
              <a:t>/</a:t>
            </a:r>
            <a:r>
              <a:rPr lang="en-GB" altLang="en-US" sz="1633" dirty="0" err="1">
                <a:solidFill>
                  <a:srgbClr val="99FF66"/>
                </a:solidFill>
                <a:effectLst>
                  <a:outerShdw blurRad="38100" dist="38100" dir="2700000" algn="tl">
                    <a:srgbClr val="C0C0C0"/>
                  </a:outerShdw>
                </a:effectLst>
                <a:latin typeface="Arial" panose="020B0604020202020204" pitchFamily="34" charset="0"/>
              </a:rPr>
              <a:t>p</a:t>
            </a:r>
            <a:r>
              <a:rPr lang="en-GB" altLang="en-US" sz="1633" baseline="-33000" dirty="0" err="1">
                <a:solidFill>
                  <a:srgbClr val="99FF66"/>
                </a:solidFill>
                <a:effectLst>
                  <a:outerShdw blurRad="38100" dist="38100" dir="2700000" algn="tl">
                    <a:srgbClr val="C0C0C0"/>
                  </a:outerShdw>
                </a:effectLst>
                <a:latin typeface="Arial" panose="020B0604020202020204" pitchFamily="34" charset="0"/>
              </a:rPr>
              <a:t>min</a:t>
            </a:r>
            <a:r>
              <a:rPr lang="en-GB" altLang="en-US" sz="1633" dirty="0">
                <a:solidFill>
                  <a:srgbClr val="99FF66"/>
                </a:solidFill>
                <a:effectLst>
                  <a:outerShdw blurRad="38100" dist="38100" dir="2700000" algn="tl">
                    <a:srgbClr val="C0C0C0"/>
                  </a:outerShdw>
                </a:effectLst>
                <a:latin typeface="Arial" panose="020B0604020202020204" pitchFamily="34" charset="0"/>
              </a:rPr>
              <a:t>=1.097</a:t>
            </a:r>
          </a:p>
          <a:p>
            <a:pPr algn="ctr" defTabSz="414726" fontAlgn="base">
              <a:lnSpc>
                <a:spcPct val="120000"/>
              </a:lnSpc>
              <a:spcBef>
                <a:spcPct val="0"/>
              </a:spcBef>
              <a:spcAft>
                <a:spcPct val="0"/>
              </a:spcAft>
              <a:buSzPct val="100000"/>
            </a:pPr>
            <a:r>
              <a:rPr lang="en-GB" altLang="en-US" sz="1633" dirty="0">
                <a:solidFill>
                  <a:srgbClr val="99FF66"/>
                </a:solidFill>
                <a:effectLst>
                  <a:outerShdw blurRad="38100" dist="38100" dir="2700000" algn="tl">
                    <a:srgbClr val="C0C0C0"/>
                  </a:outerShdw>
                </a:effectLst>
                <a:latin typeface="Arial" panose="020B0604020202020204" pitchFamily="34" charset="0"/>
              </a:rPr>
              <a:t>Resolving power: </a:t>
            </a:r>
            <a:r>
              <a:rPr lang="en-GB" altLang="en-US" sz="1633" dirty="0">
                <a:solidFill>
                  <a:srgbClr val="99FF66"/>
                </a:solidFill>
                <a:effectLst>
                  <a:outerShdw blurRad="38100" dist="38100" dir="2700000" algn="tl">
                    <a:srgbClr val="C0C0C0"/>
                  </a:outerShdw>
                </a:effectLst>
                <a:latin typeface="Arial" panose="020B0604020202020204" pitchFamily="34" charset="0"/>
                <a:cs typeface="Arial" panose="020B0604020202020204" pitchFamily="34" charset="0"/>
              </a:rPr>
              <a:t>∆</a:t>
            </a:r>
            <a:r>
              <a:rPr lang="en-GB" altLang="en-US" sz="1633" dirty="0">
                <a:solidFill>
                  <a:srgbClr val="99FF66"/>
                </a:solidFill>
                <a:effectLst>
                  <a:outerShdw blurRad="38100" dist="38100" dir="2700000" algn="tl">
                    <a:srgbClr val="C0C0C0"/>
                  </a:outerShdw>
                </a:effectLst>
                <a:latin typeface="Arial" panose="020B0604020202020204" pitchFamily="34" charset="0"/>
              </a:rPr>
              <a:t>p/p = 1/28000</a:t>
            </a:r>
          </a:p>
          <a:p>
            <a:pPr algn="ctr" defTabSz="414726" fontAlgn="base">
              <a:lnSpc>
                <a:spcPct val="120000"/>
              </a:lnSpc>
              <a:spcBef>
                <a:spcPct val="0"/>
              </a:spcBef>
              <a:spcAft>
                <a:spcPct val="0"/>
              </a:spcAft>
              <a:buSzPct val="100000"/>
            </a:pPr>
            <a:r>
              <a:rPr lang="en-GB" altLang="en-US" sz="1633" dirty="0">
                <a:solidFill>
                  <a:srgbClr val="99FF66"/>
                </a:solidFill>
                <a:effectLst>
                  <a:outerShdw blurRad="38100" dist="38100" dir="2700000" algn="tl">
                    <a:srgbClr val="C0C0C0"/>
                  </a:outerShdw>
                </a:effectLst>
                <a:latin typeface="Arial" panose="020B0604020202020204" pitchFamily="34" charset="0"/>
              </a:rPr>
              <a:t>Horizontal magnification </a:t>
            </a:r>
            <a:r>
              <a:rPr lang="en-GB" altLang="en-US" sz="1633" dirty="0" err="1">
                <a:solidFill>
                  <a:srgbClr val="99FF66"/>
                </a:solidFill>
                <a:effectLst>
                  <a:outerShdw blurRad="38100" dist="38100" dir="2700000" algn="tl">
                    <a:srgbClr val="C0C0C0"/>
                  </a:outerShdw>
                </a:effectLst>
                <a:latin typeface="Arial" panose="020B0604020202020204" pitchFamily="34" charset="0"/>
              </a:rPr>
              <a:t>M</a:t>
            </a:r>
            <a:r>
              <a:rPr lang="en-GB" altLang="en-US" sz="1633" baseline="-33000" dirty="0" err="1">
                <a:solidFill>
                  <a:srgbClr val="99FF66"/>
                </a:solidFill>
                <a:effectLst>
                  <a:outerShdw blurRad="38100" dist="38100" dir="2700000" algn="tl">
                    <a:srgbClr val="C0C0C0"/>
                  </a:outerShdw>
                </a:effectLst>
                <a:latin typeface="Arial" panose="020B0604020202020204" pitchFamily="34" charset="0"/>
              </a:rPr>
              <a:t>x</a:t>
            </a:r>
            <a:r>
              <a:rPr lang="en-GB" altLang="en-US" sz="1633" dirty="0">
                <a:solidFill>
                  <a:srgbClr val="99FF66"/>
                </a:solidFill>
                <a:effectLst>
                  <a:outerShdw blurRad="38100" dist="38100" dir="2700000" algn="tl">
                    <a:srgbClr val="C0C0C0"/>
                  </a:outerShdw>
                </a:effectLst>
                <a:latin typeface="Arial" panose="020B0604020202020204" pitchFamily="34" charset="0"/>
              </a:rPr>
              <a:t> =-0.52</a:t>
            </a:r>
          </a:p>
          <a:p>
            <a:pPr algn="ctr" defTabSz="414726" fontAlgn="base">
              <a:lnSpc>
                <a:spcPct val="120000"/>
              </a:lnSpc>
              <a:spcBef>
                <a:spcPct val="0"/>
              </a:spcBef>
              <a:spcAft>
                <a:spcPct val="0"/>
              </a:spcAft>
              <a:buSzPct val="100000"/>
            </a:pPr>
            <a:r>
              <a:rPr lang="en-GB" altLang="en-US" sz="1633" dirty="0">
                <a:solidFill>
                  <a:srgbClr val="99FF66"/>
                </a:solidFill>
                <a:effectLst>
                  <a:outerShdw blurRad="38100" dist="38100" dir="2700000" algn="tl">
                    <a:srgbClr val="C0C0C0"/>
                  </a:outerShdw>
                </a:effectLst>
                <a:latin typeface="Arial" panose="020B0604020202020204" pitchFamily="34" charset="0"/>
              </a:rPr>
              <a:t>Vertical magnification M</a:t>
            </a:r>
            <a:r>
              <a:rPr lang="en-GB" altLang="en-US" sz="1633" baseline="-33000" dirty="0">
                <a:solidFill>
                  <a:srgbClr val="99FF66"/>
                </a:solidFill>
                <a:effectLst>
                  <a:outerShdw blurRad="38100" dist="38100" dir="2700000" algn="tl">
                    <a:srgbClr val="C0C0C0"/>
                  </a:outerShdw>
                </a:effectLst>
                <a:latin typeface="Arial" panose="020B0604020202020204" pitchFamily="34" charset="0"/>
              </a:rPr>
              <a:t>y</a:t>
            </a:r>
            <a:r>
              <a:rPr lang="en-GB" altLang="en-US" sz="1633" dirty="0">
                <a:solidFill>
                  <a:srgbClr val="99FF66"/>
                </a:solidFill>
                <a:effectLst>
                  <a:outerShdw blurRad="38100" dist="38100" dir="2700000" algn="tl">
                    <a:srgbClr val="C0C0C0"/>
                  </a:outerShdw>
                </a:effectLst>
                <a:latin typeface="Arial" panose="020B0604020202020204" pitchFamily="34" charset="0"/>
              </a:rPr>
              <a:t> =-5.5</a:t>
            </a:r>
          </a:p>
          <a:p>
            <a:pPr algn="ctr" defTabSz="414726" fontAlgn="base">
              <a:lnSpc>
                <a:spcPct val="120000"/>
              </a:lnSpc>
              <a:spcBef>
                <a:spcPct val="0"/>
              </a:spcBef>
              <a:spcAft>
                <a:spcPct val="0"/>
              </a:spcAft>
              <a:buSzPct val="100000"/>
            </a:pPr>
            <a:r>
              <a:rPr lang="en-GB" altLang="en-US" sz="1633" dirty="0">
                <a:solidFill>
                  <a:srgbClr val="99FF66"/>
                </a:solidFill>
                <a:effectLst>
                  <a:outerShdw blurRad="38100" dist="38100" dir="2700000" algn="tl">
                    <a:srgbClr val="C0C0C0"/>
                  </a:outerShdw>
                </a:effectLst>
                <a:latin typeface="Arial" panose="020B0604020202020204" pitchFamily="34" charset="0"/>
              </a:rPr>
              <a:t>Dispersion: 8.4 cm/%</a:t>
            </a:r>
          </a:p>
        </p:txBody>
      </p:sp>
      <p:sp>
        <p:nvSpPr>
          <p:cNvPr id="3079" name="Text Box 7"/>
          <p:cNvSpPr txBox="1">
            <a:spLocks noChangeArrowheads="1"/>
          </p:cNvSpPr>
          <p:nvPr/>
        </p:nvSpPr>
        <p:spPr bwMode="auto">
          <a:xfrm>
            <a:off x="207360" y="6013800"/>
            <a:ext cx="1451520" cy="76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9pPr>
          </a:lstStyle>
          <a:p>
            <a:pPr algn="ctr" defTabSz="414726" fontAlgn="base">
              <a:lnSpc>
                <a:spcPct val="93000"/>
              </a:lnSpc>
              <a:spcBef>
                <a:spcPct val="0"/>
              </a:spcBef>
              <a:spcAft>
                <a:spcPct val="0"/>
              </a:spcAft>
              <a:buClr>
                <a:srgbClr val="000000"/>
              </a:buClr>
              <a:buSzPct val="100000"/>
            </a:pPr>
            <a:r>
              <a:rPr lang="en-GB" altLang="en-US" sz="2177" b="1">
                <a:solidFill>
                  <a:srgbClr val="FF3333"/>
                </a:solidFill>
                <a:latin typeface="Arial" panose="020B0604020202020204" pitchFamily="34" charset="0"/>
                <a:ea typeface="StarBats" charset="2"/>
                <a:cs typeface="StarBats" charset="2"/>
              </a:rPr>
              <a:t>Since 2009</a:t>
            </a:r>
          </a:p>
        </p:txBody>
      </p:sp>
      <p:sp>
        <p:nvSpPr>
          <p:cNvPr id="3080" name="Text Box 8"/>
          <p:cNvSpPr txBox="1">
            <a:spLocks noChangeArrowheads="1"/>
          </p:cNvSpPr>
          <p:nvPr/>
        </p:nvSpPr>
        <p:spPr bwMode="auto">
          <a:xfrm>
            <a:off x="0" y="1659240"/>
            <a:ext cx="1451520" cy="76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9pPr>
          </a:lstStyle>
          <a:p>
            <a:pPr algn="ctr" defTabSz="414726" fontAlgn="base">
              <a:lnSpc>
                <a:spcPct val="93000"/>
              </a:lnSpc>
              <a:spcBef>
                <a:spcPct val="0"/>
              </a:spcBef>
              <a:spcAft>
                <a:spcPct val="0"/>
              </a:spcAft>
              <a:buClr>
                <a:srgbClr val="000000"/>
              </a:buClr>
              <a:buSzPct val="100000"/>
            </a:pPr>
            <a:r>
              <a:rPr lang="en-GB" altLang="en-US" sz="2177" b="1">
                <a:solidFill>
                  <a:srgbClr val="FF3333"/>
                </a:solidFill>
                <a:latin typeface="Arial" panose="020B0604020202020204" pitchFamily="34" charset="0"/>
                <a:ea typeface="StarBats" charset="2"/>
                <a:cs typeface="StarBats" charset="2"/>
              </a:rPr>
              <a:t>Since 1993</a:t>
            </a:r>
          </a:p>
        </p:txBody>
      </p:sp>
    </p:spTree>
    <p:extLst>
      <p:ext uri="{BB962C8B-B14F-4D97-AF65-F5344CB8AC3E}">
        <p14:creationId xmlns:p14="http://schemas.microsoft.com/office/powerpoint/2010/main" val="8349651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noChangeArrowheads="1"/>
          </p:cNvSpPr>
          <p:nvPr/>
        </p:nvSpPr>
        <p:spPr bwMode="auto">
          <a:xfrm>
            <a:off x="1" y="230761"/>
            <a:ext cx="7837920" cy="596160"/>
          </a:xfrm>
          <a:prstGeom prst="roundRect">
            <a:avLst>
              <a:gd name="adj" fmla="val 241"/>
            </a:avLst>
          </a:prstGeom>
          <a:solidFill>
            <a:srgbClr val="000000">
              <a:alpha val="70000"/>
            </a:srgbClr>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6146" name="Text Box 2"/>
          <p:cNvSpPr txBox="1">
            <a:spLocks noChangeArrowheads="1"/>
          </p:cNvSpPr>
          <p:nvPr/>
        </p:nvSpPr>
        <p:spPr bwMode="auto">
          <a:xfrm>
            <a:off x="155521" y="331561"/>
            <a:ext cx="5279040" cy="442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63219"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hangingPunct="0">
              <a:lnSpc>
                <a:spcPct val="93000"/>
              </a:lnSpc>
              <a:spcBef>
                <a:spcPct val="0"/>
              </a:spcBef>
              <a:spcAft>
                <a:spcPct val="0"/>
              </a:spcAft>
              <a:buClr>
                <a:srgbClr val="000000"/>
              </a:buClr>
              <a:buSzPct val="100000"/>
            </a:pPr>
            <a:r>
              <a:rPr lang="en-US" altLang="en-US" sz="2540" b="1">
                <a:solidFill>
                  <a:srgbClr val="FFFFFF"/>
                </a:solidFill>
                <a:latin typeface="Arial" panose="020B0604020202020204" pitchFamily="34" charset="0"/>
              </a:rPr>
              <a:t>The K600 at 0</a:t>
            </a:r>
            <a:r>
              <a:rPr lang="en-US" altLang="en-US" sz="2540" b="1">
                <a:solidFill>
                  <a:srgbClr val="FFFFFF"/>
                </a:solidFill>
                <a:latin typeface="Arial" panose="020B0604020202020204" pitchFamily="34" charset="0"/>
                <a:cs typeface="Arial" panose="020B0604020202020204" pitchFamily="34" charset="0"/>
              </a:rPr>
              <a:t>° and particle decay</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00" y="3416040"/>
            <a:ext cx="5166720" cy="3317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p:cNvSpPr txBox="1">
            <a:spLocks noChangeArrowheads="1"/>
          </p:cNvSpPr>
          <p:nvPr/>
        </p:nvSpPr>
        <p:spPr bwMode="auto">
          <a:xfrm>
            <a:off x="612001" y="3593161"/>
            <a:ext cx="2903040" cy="751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Clr>
                <a:srgbClr val="000000"/>
              </a:buClr>
              <a:buSzPct val="100000"/>
            </a:pPr>
            <a:r>
              <a:rPr lang="en-US" altLang="en-US" sz="1270" dirty="0">
                <a:latin typeface="Arial" panose="020B0604020202020204" pitchFamily="34" charset="0"/>
                <a:cs typeface="Arial" panose="020B0604020202020204" pitchFamily="34" charset="0"/>
              </a:rPr>
              <a:t> </a:t>
            </a:r>
            <a:r>
              <a:rPr lang="en-US" altLang="en-US" sz="1270" dirty="0" smtClean="0">
                <a:latin typeface="Arial" panose="020B0604020202020204" pitchFamily="34" charset="0"/>
                <a:cs typeface="Arial" panose="020B0604020202020204" pitchFamily="34" charset="0"/>
              </a:rPr>
              <a:t>Li</a:t>
            </a:r>
            <a:r>
              <a:rPr lang="en-US" altLang="en-US" sz="1270" baseline="-33000" dirty="0" smtClean="0">
                <a:latin typeface="Arial" panose="020B0604020202020204" pitchFamily="34" charset="0"/>
                <a:cs typeface="Arial" panose="020B0604020202020204" pitchFamily="34" charset="0"/>
              </a:rPr>
              <a:t>2</a:t>
            </a:r>
            <a:r>
              <a:rPr lang="en-US" altLang="en-US" sz="1270" dirty="0" smtClean="0">
                <a:latin typeface="Arial" panose="020B0604020202020204" pitchFamily="34" charset="0"/>
                <a:cs typeface="Arial" panose="020B0604020202020204" pitchFamily="34" charset="0"/>
              </a:rPr>
              <a:t>CO</a:t>
            </a:r>
            <a:r>
              <a:rPr lang="en-US" altLang="en-US" sz="1270" baseline="-33000" dirty="0" smtClean="0">
                <a:latin typeface="Arial" panose="020B0604020202020204" pitchFamily="34" charset="0"/>
                <a:cs typeface="Arial" panose="020B0604020202020204" pitchFamily="34" charset="0"/>
              </a:rPr>
              <a:t>3</a:t>
            </a:r>
            <a:r>
              <a:rPr lang="en-US" altLang="en-US" sz="1270" dirty="0" smtClean="0">
                <a:latin typeface="Arial" panose="020B0604020202020204" pitchFamily="34" charset="0"/>
                <a:cs typeface="Arial" panose="020B0604020202020204" pitchFamily="34" charset="0"/>
              </a:rPr>
              <a:t>(</a:t>
            </a:r>
            <a:r>
              <a:rPr lang="en-US" altLang="en-US" sz="1270" dirty="0">
                <a:latin typeface="StarSymbol" charset="0"/>
                <a:ea typeface="StarBats" charset="2"/>
                <a:cs typeface="StarBats" charset="2"/>
              </a:rPr>
              <a:t>α</a:t>
            </a:r>
            <a:r>
              <a:rPr lang="en-US" altLang="en-US" sz="1270" dirty="0" smtClean="0">
                <a:latin typeface="Arial" panose="020B0604020202020204" pitchFamily="34" charset="0"/>
                <a:cs typeface="Arial" panose="020B0604020202020204" pitchFamily="34" charset="0"/>
              </a:rPr>
              <a:t>,</a:t>
            </a:r>
            <a:r>
              <a:rPr lang="en-US" altLang="en-US" sz="1270" dirty="0" smtClean="0">
                <a:latin typeface="StarSymbol" charset="0"/>
                <a:ea typeface="StarBats" charset="2"/>
                <a:cs typeface="StarBats" charset="2"/>
              </a:rPr>
              <a:t>α</a:t>
            </a:r>
            <a:r>
              <a:rPr lang="en-US" altLang="en-US" sz="1270" dirty="0">
                <a:latin typeface="Arial" panose="020B0604020202020204" pitchFamily="34" charset="0"/>
                <a:cs typeface="Arial" panose="020B0604020202020204" pitchFamily="34" charset="0"/>
              </a:rPr>
              <a:t>') @ 200 MeV</a:t>
            </a:r>
          </a:p>
          <a:p>
            <a:pPr defTabSz="414726" fontAlgn="base">
              <a:lnSpc>
                <a:spcPct val="112000"/>
              </a:lnSpc>
              <a:spcBef>
                <a:spcPct val="0"/>
              </a:spcBef>
              <a:spcAft>
                <a:spcPct val="0"/>
              </a:spcAft>
              <a:buClr>
                <a:srgbClr val="000000"/>
              </a:buClr>
              <a:buSzPct val="100000"/>
            </a:pPr>
            <a:r>
              <a:rPr lang="en-US" altLang="en-US" sz="1270" dirty="0">
                <a:latin typeface="Arial" panose="020B0604020202020204" pitchFamily="34" charset="0"/>
                <a:cs typeface="Arial" panose="020B0604020202020204" pitchFamily="34" charset="0"/>
              </a:rPr>
              <a:t> in coincidence with single DSSSD </a:t>
            </a:r>
          </a:p>
          <a:p>
            <a:pPr defTabSz="414726" fontAlgn="base">
              <a:lnSpc>
                <a:spcPct val="112000"/>
              </a:lnSpc>
              <a:spcBef>
                <a:spcPct val="0"/>
              </a:spcBef>
              <a:spcAft>
                <a:spcPct val="0"/>
              </a:spcAft>
              <a:buClr>
                <a:srgbClr val="000000"/>
              </a:buClr>
              <a:buSzPct val="100000"/>
            </a:pPr>
            <a:r>
              <a:rPr lang="en-US" altLang="en-US" sz="1270" dirty="0">
                <a:latin typeface="Arial" panose="020B0604020202020204" pitchFamily="34" charset="0"/>
                <a:cs typeface="Arial" panose="020B0604020202020204" pitchFamily="34" charset="0"/>
              </a:rPr>
              <a:t>hit</a:t>
            </a: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8720" y="4769641"/>
            <a:ext cx="3686400" cy="2089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8720" y="2619721"/>
            <a:ext cx="3525120" cy="2460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 Box 7"/>
          <p:cNvSpPr txBox="1">
            <a:spLocks noChangeArrowheads="1"/>
          </p:cNvSpPr>
          <p:nvPr/>
        </p:nvSpPr>
        <p:spPr bwMode="auto">
          <a:xfrm>
            <a:off x="11520" y="1037161"/>
            <a:ext cx="7672320" cy="211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Clr>
                <a:srgbClr val="000000"/>
              </a:buClr>
              <a:buSzPct val="100000"/>
            </a:pPr>
            <a:r>
              <a:rPr lang="en-US" altLang="en-US" sz="1633">
                <a:latin typeface="Arial" panose="020B0604020202020204" pitchFamily="34" charset="0"/>
                <a:cs typeface="Arial" panose="020B0604020202020204" pitchFamily="34" charset="0"/>
              </a:rPr>
              <a:t>Characterize particle decay path:              branching ratios, spin assignments</a:t>
            </a:r>
          </a:p>
          <a:p>
            <a:pPr defTabSz="414726" fontAlgn="base">
              <a:lnSpc>
                <a:spcPct val="112000"/>
              </a:lnSpc>
              <a:spcBef>
                <a:spcPct val="0"/>
              </a:spcBef>
              <a:spcAft>
                <a:spcPct val="0"/>
              </a:spcAft>
              <a:buClr>
                <a:srgbClr val="000000"/>
              </a:buClr>
              <a:buSzPct val="100000"/>
            </a:pPr>
            <a:r>
              <a:rPr lang="en-US" altLang="en-US" sz="1633">
                <a:latin typeface="Arial" panose="020B0604020202020204" pitchFamily="34" charset="0"/>
                <a:cs typeface="Arial" panose="020B0604020202020204" pitchFamily="34" charset="0"/>
              </a:rPr>
              <a:t>   </a:t>
            </a:r>
            <a:r>
              <a:rPr lang="en-US" altLang="en-US" sz="1633">
                <a:solidFill>
                  <a:srgbClr val="6666FF"/>
                </a:solidFill>
                <a:latin typeface="Arial" panose="020B0604020202020204" pitchFamily="34" charset="0"/>
                <a:cs typeface="Arial" panose="020B0604020202020204" pitchFamily="34" charset="0"/>
              </a:rPr>
              <a:t>Current interest:</a:t>
            </a:r>
          </a:p>
          <a:p>
            <a:pPr defTabSz="414726" fontAlgn="base">
              <a:lnSpc>
                <a:spcPct val="112000"/>
              </a:lnSpc>
              <a:spcBef>
                <a:spcPct val="0"/>
              </a:spcBef>
              <a:spcAft>
                <a:spcPct val="0"/>
              </a:spcAft>
              <a:buClr>
                <a:srgbClr val="000000"/>
              </a:buClr>
              <a:buSzPct val="100000"/>
            </a:pPr>
            <a:r>
              <a:rPr lang="en-US" altLang="en-US" sz="1633">
                <a:latin typeface="Arial" panose="020B0604020202020204" pitchFamily="34" charset="0"/>
                <a:cs typeface="Arial" panose="020B0604020202020204" pitchFamily="34" charset="0"/>
              </a:rPr>
              <a:t>- Search for alpha cluster states (</a:t>
            </a:r>
            <a:r>
              <a:rPr lang="en-US" altLang="en-US" sz="1633" baseline="33000">
                <a:latin typeface="Arial" panose="020B0604020202020204" pitchFamily="34" charset="0"/>
                <a:cs typeface="Arial" panose="020B0604020202020204" pitchFamily="34" charset="0"/>
              </a:rPr>
              <a:t>16</a:t>
            </a:r>
            <a:r>
              <a:rPr lang="en-US" altLang="en-US" sz="1633">
                <a:latin typeface="Arial" panose="020B0604020202020204" pitchFamily="34" charset="0"/>
                <a:cs typeface="Arial" panose="020B0604020202020204" pitchFamily="34" charset="0"/>
              </a:rPr>
              <a:t>O, </a:t>
            </a:r>
            <a:r>
              <a:rPr lang="en-US" altLang="en-US" sz="1633" baseline="33000">
                <a:latin typeface="Arial" panose="020B0604020202020204" pitchFamily="34" charset="0"/>
                <a:cs typeface="Arial" panose="020B0604020202020204" pitchFamily="34" charset="0"/>
              </a:rPr>
              <a:t>20</a:t>
            </a:r>
            <a:r>
              <a:rPr lang="en-US" altLang="en-US" sz="1633">
                <a:latin typeface="Arial" panose="020B0604020202020204" pitchFamily="34" charset="0"/>
                <a:cs typeface="Arial" panose="020B0604020202020204" pitchFamily="34" charset="0"/>
              </a:rPr>
              <a:t>Ne, </a:t>
            </a:r>
            <a:r>
              <a:rPr lang="en-US" altLang="en-US" sz="1633" baseline="33000">
                <a:latin typeface="Arial" panose="020B0604020202020204" pitchFamily="34" charset="0"/>
                <a:cs typeface="Arial" panose="020B0604020202020204" pitchFamily="34" charset="0"/>
              </a:rPr>
              <a:t>24</a:t>
            </a:r>
            <a:r>
              <a:rPr lang="en-US" altLang="en-US" sz="1633">
                <a:latin typeface="Arial" panose="020B0604020202020204" pitchFamily="34" charset="0"/>
                <a:cs typeface="Arial" panose="020B0604020202020204" pitchFamily="34" charset="0"/>
              </a:rPr>
              <a:t>Mg, </a:t>
            </a:r>
            <a:r>
              <a:rPr lang="en-US" altLang="en-US" sz="1633" baseline="33000">
                <a:latin typeface="Arial" panose="020B0604020202020204" pitchFamily="34" charset="0"/>
                <a:cs typeface="Arial" panose="020B0604020202020204" pitchFamily="34" charset="0"/>
              </a:rPr>
              <a:t>28</a:t>
            </a:r>
            <a:r>
              <a:rPr lang="en-US" altLang="en-US" sz="1633">
                <a:latin typeface="Arial" panose="020B0604020202020204" pitchFamily="34" charset="0"/>
                <a:cs typeface="Arial" panose="020B0604020202020204" pitchFamily="34" charset="0"/>
              </a:rPr>
              <a:t>Si, </a:t>
            </a:r>
            <a:r>
              <a:rPr lang="en-US" altLang="en-US" sz="1633" baseline="33000">
                <a:latin typeface="Arial" panose="020B0604020202020204" pitchFamily="34" charset="0"/>
                <a:cs typeface="Arial" panose="020B0604020202020204" pitchFamily="34" charset="0"/>
              </a:rPr>
              <a:t>27</a:t>
            </a:r>
            <a:r>
              <a:rPr lang="en-US" altLang="en-US" sz="1633">
                <a:latin typeface="Arial" panose="020B0604020202020204" pitchFamily="34" charset="0"/>
                <a:cs typeface="Arial" panose="020B0604020202020204" pitchFamily="34" charset="0"/>
              </a:rPr>
              <a:t>Al)</a:t>
            </a:r>
          </a:p>
          <a:p>
            <a:pPr defTabSz="414726" fontAlgn="base">
              <a:lnSpc>
                <a:spcPct val="112000"/>
              </a:lnSpc>
              <a:spcBef>
                <a:spcPct val="0"/>
              </a:spcBef>
              <a:spcAft>
                <a:spcPct val="0"/>
              </a:spcAft>
              <a:buClr>
                <a:srgbClr val="000000"/>
              </a:buClr>
              <a:buSzPct val="100000"/>
            </a:pPr>
            <a:r>
              <a:rPr lang="en-US" altLang="en-US" sz="1633">
                <a:latin typeface="Arial" panose="020B0604020202020204" pitchFamily="34" charset="0"/>
                <a:cs typeface="Arial" panose="020B0604020202020204" pitchFamily="34" charset="0"/>
              </a:rPr>
              <a:t>- Clustering and superdeformed states: search for SD states in </a:t>
            </a:r>
            <a:r>
              <a:rPr lang="en-US" altLang="en-US" sz="1633" baseline="33000">
                <a:latin typeface="Arial" panose="020B0604020202020204" pitchFamily="34" charset="0"/>
                <a:cs typeface="Arial" panose="020B0604020202020204" pitchFamily="34" charset="0"/>
              </a:rPr>
              <a:t>28</a:t>
            </a:r>
            <a:r>
              <a:rPr lang="en-US" altLang="en-US" sz="1633">
                <a:latin typeface="Arial" panose="020B0604020202020204" pitchFamily="34" charset="0"/>
                <a:cs typeface="Arial" panose="020B0604020202020204" pitchFamily="34" charset="0"/>
              </a:rPr>
              <a:t>Si,</a:t>
            </a:r>
            <a:r>
              <a:rPr lang="en-US" altLang="en-US" sz="1633" baseline="33000">
                <a:latin typeface="Arial" panose="020B0604020202020204" pitchFamily="34" charset="0"/>
                <a:cs typeface="Arial" panose="020B0604020202020204" pitchFamily="34" charset="0"/>
              </a:rPr>
              <a:t>30</a:t>
            </a:r>
            <a:r>
              <a:rPr lang="en-US" altLang="en-US" sz="1633">
                <a:latin typeface="Arial" panose="020B0604020202020204" pitchFamily="34" charset="0"/>
                <a:cs typeface="Arial" panose="020B0604020202020204" pitchFamily="34" charset="0"/>
              </a:rPr>
              <a:t>S</a:t>
            </a:r>
          </a:p>
          <a:p>
            <a:pPr defTabSz="414726" fontAlgn="base">
              <a:lnSpc>
                <a:spcPct val="112000"/>
              </a:lnSpc>
              <a:spcBef>
                <a:spcPct val="0"/>
              </a:spcBef>
              <a:spcAft>
                <a:spcPct val="0"/>
              </a:spcAft>
              <a:buClr>
                <a:srgbClr val="000000"/>
              </a:buClr>
              <a:buSzPct val="100000"/>
            </a:pPr>
            <a:r>
              <a:rPr lang="en-US" altLang="en-US" sz="1633">
                <a:latin typeface="Arial" panose="020B0604020202020204" pitchFamily="34" charset="0"/>
                <a:cs typeface="Arial" panose="020B0604020202020204" pitchFamily="34" charset="0"/>
              </a:rPr>
              <a:t>- Pair decay of astrophysically important states (e.g. Hoyle)</a:t>
            </a:r>
          </a:p>
          <a:p>
            <a:pPr defTabSz="414726" fontAlgn="base">
              <a:lnSpc>
                <a:spcPct val="112000"/>
              </a:lnSpc>
              <a:spcBef>
                <a:spcPct val="0"/>
              </a:spcBef>
              <a:spcAft>
                <a:spcPct val="0"/>
              </a:spcAft>
              <a:buClr>
                <a:srgbClr val="000000"/>
              </a:buClr>
              <a:buSzPct val="100000"/>
            </a:pPr>
            <a:endParaRPr lang="en-US" altLang="en-US" sz="1633">
              <a:latin typeface="Arial" panose="020B0604020202020204" pitchFamily="34" charset="0"/>
              <a:cs typeface="Arial" panose="020B0604020202020204" pitchFamily="34" charset="0"/>
            </a:endParaRPr>
          </a:p>
          <a:p>
            <a:pPr defTabSz="414726" fontAlgn="base">
              <a:lnSpc>
                <a:spcPct val="112000"/>
              </a:lnSpc>
              <a:spcBef>
                <a:spcPct val="0"/>
              </a:spcBef>
              <a:spcAft>
                <a:spcPct val="0"/>
              </a:spcAft>
              <a:buClr>
                <a:srgbClr val="000000"/>
              </a:buClr>
              <a:buSzPct val="100000"/>
            </a:pPr>
            <a:endParaRPr lang="en-US" altLang="en-US" sz="1633">
              <a:latin typeface="Arial" panose="020B0604020202020204" pitchFamily="34" charset="0"/>
              <a:cs typeface="Arial" panose="020B0604020202020204" pitchFamily="34" charset="0"/>
            </a:endParaRPr>
          </a:p>
        </p:txBody>
      </p:sp>
      <p:sp>
        <p:nvSpPr>
          <p:cNvPr id="6152" name="Text Box 8"/>
          <p:cNvSpPr txBox="1">
            <a:spLocks noChangeArrowheads="1"/>
          </p:cNvSpPr>
          <p:nvPr/>
        </p:nvSpPr>
        <p:spPr bwMode="auto">
          <a:xfrm>
            <a:off x="5904000" y="2881801"/>
            <a:ext cx="2903040" cy="970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Clr>
                <a:srgbClr val="000000"/>
              </a:buClr>
              <a:buSzPct val="100000"/>
            </a:pPr>
            <a:r>
              <a:rPr lang="en-US" altLang="en-US" sz="1270" dirty="0" smtClean="0">
                <a:latin typeface="Arial" panose="020B0604020202020204" pitchFamily="34" charset="0"/>
                <a:cs typeface="Arial" panose="020B0604020202020204" pitchFamily="34" charset="0"/>
              </a:rPr>
              <a:t>Li</a:t>
            </a:r>
            <a:r>
              <a:rPr lang="en-US" altLang="en-US" sz="1270" baseline="-33000" dirty="0" smtClean="0">
                <a:latin typeface="Arial" panose="020B0604020202020204" pitchFamily="34" charset="0"/>
                <a:cs typeface="Arial" panose="020B0604020202020204" pitchFamily="34" charset="0"/>
              </a:rPr>
              <a:t>2</a:t>
            </a:r>
            <a:r>
              <a:rPr lang="en-US" altLang="en-US" sz="1270" dirty="0" smtClean="0">
                <a:latin typeface="Arial" panose="020B0604020202020204" pitchFamily="34" charset="0"/>
                <a:cs typeface="Arial" panose="020B0604020202020204" pitchFamily="34" charset="0"/>
              </a:rPr>
              <a:t>CO</a:t>
            </a:r>
            <a:r>
              <a:rPr lang="en-US" altLang="en-US" sz="1270" baseline="-33000" dirty="0" smtClean="0">
                <a:latin typeface="Arial" panose="020B0604020202020204" pitchFamily="34" charset="0"/>
                <a:cs typeface="Arial" panose="020B0604020202020204" pitchFamily="34" charset="0"/>
              </a:rPr>
              <a:t>3</a:t>
            </a:r>
            <a:r>
              <a:rPr lang="en-US" altLang="en-US" sz="1270" dirty="0" smtClean="0">
                <a:latin typeface="Arial" panose="020B0604020202020204" pitchFamily="34" charset="0"/>
                <a:cs typeface="Arial" panose="020B0604020202020204" pitchFamily="34" charset="0"/>
              </a:rPr>
              <a:t>(</a:t>
            </a:r>
            <a:r>
              <a:rPr lang="en-US" altLang="en-US" sz="1270" dirty="0">
                <a:latin typeface="StarSymbol" charset="0"/>
                <a:ea typeface="StarBats" charset="2"/>
                <a:cs typeface="StarBats" charset="2"/>
              </a:rPr>
              <a:t>α</a:t>
            </a:r>
            <a:r>
              <a:rPr lang="en-US" altLang="en-US" sz="1270" dirty="0" smtClean="0">
                <a:latin typeface="Arial" panose="020B0604020202020204" pitchFamily="34" charset="0"/>
                <a:cs typeface="Arial" panose="020B0604020202020204" pitchFamily="34" charset="0"/>
              </a:rPr>
              <a:t>,</a:t>
            </a:r>
            <a:r>
              <a:rPr lang="en-US" altLang="en-US" sz="1270" dirty="0" smtClean="0">
                <a:latin typeface="StarSymbol" charset="0"/>
                <a:ea typeface="StarBats" charset="2"/>
                <a:cs typeface="StarBats" charset="2"/>
              </a:rPr>
              <a:t>α</a:t>
            </a:r>
            <a:r>
              <a:rPr lang="en-US" altLang="en-US" sz="1270" dirty="0">
                <a:latin typeface="Arial" panose="020B0604020202020204" pitchFamily="34" charset="0"/>
                <a:cs typeface="Arial" panose="020B0604020202020204" pitchFamily="34" charset="0"/>
              </a:rPr>
              <a:t>') @ 120 MeV</a:t>
            </a:r>
          </a:p>
          <a:p>
            <a:pPr defTabSz="414726" fontAlgn="base">
              <a:lnSpc>
                <a:spcPct val="112000"/>
              </a:lnSpc>
              <a:spcBef>
                <a:spcPct val="0"/>
              </a:spcBef>
              <a:spcAft>
                <a:spcPct val="0"/>
              </a:spcAft>
              <a:buClr>
                <a:srgbClr val="000000"/>
              </a:buClr>
              <a:buSzPct val="100000"/>
            </a:pPr>
            <a:r>
              <a:rPr lang="en-US" altLang="en-US" sz="1270" dirty="0">
                <a:latin typeface="Arial" panose="020B0604020202020204" pitchFamily="34" charset="0"/>
                <a:cs typeface="Arial" panose="020B0604020202020204" pitchFamily="34" charset="0"/>
              </a:rPr>
              <a:t>in coincidence with single DSSSD </a:t>
            </a:r>
          </a:p>
          <a:p>
            <a:pPr defTabSz="414726" fontAlgn="base">
              <a:lnSpc>
                <a:spcPct val="112000"/>
              </a:lnSpc>
              <a:spcBef>
                <a:spcPct val="0"/>
              </a:spcBef>
              <a:spcAft>
                <a:spcPct val="0"/>
              </a:spcAft>
              <a:buClr>
                <a:srgbClr val="000000"/>
              </a:buClr>
              <a:buSzPct val="100000"/>
            </a:pPr>
            <a:r>
              <a:rPr lang="en-US" altLang="en-US" sz="1270" dirty="0">
                <a:latin typeface="Arial" panose="020B0604020202020204" pitchFamily="34" charset="0"/>
                <a:cs typeface="Arial" panose="020B0604020202020204" pitchFamily="34" charset="0"/>
              </a:rPr>
              <a:t>hit</a:t>
            </a:r>
          </a:p>
          <a:p>
            <a:pPr defTabSz="414726" fontAlgn="base">
              <a:lnSpc>
                <a:spcPct val="112000"/>
              </a:lnSpc>
              <a:spcBef>
                <a:spcPct val="0"/>
              </a:spcBef>
              <a:spcAft>
                <a:spcPct val="0"/>
              </a:spcAft>
              <a:buClr>
                <a:srgbClr val="000000"/>
              </a:buClr>
              <a:buSzPct val="100000"/>
            </a:pPr>
            <a:endParaRPr lang="en-US" altLang="en-US" sz="1270" dirty="0">
              <a:latin typeface="Arial" panose="020B0604020202020204" pitchFamily="34" charset="0"/>
              <a:cs typeface="Arial" panose="020B0604020202020204" pitchFamily="34" charset="0"/>
            </a:endParaRPr>
          </a:p>
        </p:txBody>
      </p:sp>
      <p:sp>
        <p:nvSpPr>
          <p:cNvPr id="6153" name="AutoShape 9"/>
          <p:cNvSpPr>
            <a:spLocks noChangeArrowheads="1"/>
          </p:cNvSpPr>
          <p:nvPr/>
        </p:nvSpPr>
        <p:spPr bwMode="auto">
          <a:xfrm>
            <a:off x="3155041" y="1101961"/>
            <a:ext cx="622080" cy="207360"/>
          </a:xfrm>
          <a:prstGeom prst="rightArrow">
            <a:avLst>
              <a:gd name="adj1" fmla="val 50000"/>
              <a:gd name="adj2" fmla="val 75000"/>
            </a:avLst>
          </a:prstGeom>
          <a:solidFill>
            <a:srgbClr val="FF3333"/>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6154" name="Text Box 10"/>
          <p:cNvSpPr txBox="1">
            <a:spLocks noChangeArrowheads="1"/>
          </p:cNvSpPr>
          <p:nvPr/>
        </p:nvSpPr>
        <p:spPr bwMode="auto">
          <a:xfrm>
            <a:off x="6013441" y="5184361"/>
            <a:ext cx="2443680" cy="92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Clr>
                <a:srgbClr val="000000"/>
              </a:buClr>
              <a:buSzPct val="100000"/>
            </a:pPr>
            <a:r>
              <a:rPr lang="en-US" altLang="en-US" sz="1270">
                <a:latin typeface="Arial" panose="020B0604020202020204" pitchFamily="34" charset="0"/>
                <a:cs typeface="Arial" panose="020B0604020202020204" pitchFamily="34" charset="0"/>
              </a:rPr>
              <a:t>double DSSSD hit</a:t>
            </a:r>
          </a:p>
          <a:p>
            <a:pPr defTabSz="414726" fontAlgn="base">
              <a:lnSpc>
                <a:spcPct val="112000"/>
              </a:lnSpc>
              <a:spcBef>
                <a:spcPct val="0"/>
              </a:spcBef>
              <a:spcAft>
                <a:spcPct val="0"/>
              </a:spcAft>
              <a:buClr>
                <a:srgbClr val="000000"/>
              </a:buClr>
              <a:buSzPct val="100000"/>
            </a:pPr>
            <a:endParaRPr lang="en-US" altLang="en-US" sz="1270">
              <a:latin typeface="Arial" panose="020B0604020202020204" pitchFamily="34" charset="0"/>
              <a:cs typeface="Arial" panose="020B0604020202020204" pitchFamily="34" charset="0"/>
            </a:endParaRPr>
          </a:p>
          <a:p>
            <a:pPr defTabSz="414726" fontAlgn="base">
              <a:lnSpc>
                <a:spcPct val="112000"/>
              </a:lnSpc>
              <a:spcBef>
                <a:spcPct val="0"/>
              </a:spcBef>
              <a:spcAft>
                <a:spcPct val="0"/>
              </a:spcAft>
              <a:buClr>
                <a:srgbClr val="000000"/>
              </a:buClr>
              <a:buSzPct val="100000"/>
            </a:pPr>
            <a:r>
              <a:rPr lang="en-US" altLang="en-US" sz="1270">
                <a:latin typeface="Arial" panose="020B0604020202020204" pitchFamily="34" charset="0"/>
                <a:cs typeface="Arial" panose="020B0604020202020204" pitchFamily="34" charset="0"/>
              </a:rPr>
              <a:t>clearly see </a:t>
            </a:r>
            <a:r>
              <a:rPr lang="en-US" altLang="en-US" sz="1270" b="1">
                <a:latin typeface="Arial" panose="020B0604020202020204" pitchFamily="34" charset="0"/>
                <a:cs typeface="Arial" panose="020B0604020202020204" pitchFamily="34" charset="0"/>
              </a:rPr>
              <a:t>only</a:t>
            </a:r>
            <a:r>
              <a:rPr lang="en-US" altLang="en-US" sz="1270">
                <a:latin typeface="Arial" panose="020B0604020202020204" pitchFamily="34" charset="0"/>
                <a:cs typeface="Arial" panose="020B0604020202020204" pitchFamily="34" charset="0"/>
              </a:rPr>
              <a:t> 6.049 MeV state in </a:t>
            </a:r>
            <a:r>
              <a:rPr lang="en-US" altLang="en-US" sz="1270" baseline="33000">
                <a:latin typeface="Arial" panose="020B0604020202020204" pitchFamily="34" charset="0"/>
                <a:cs typeface="Arial" panose="020B0604020202020204" pitchFamily="34" charset="0"/>
              </a:rPr>
              <a:t>16</a:t>
            </a:r>
            <a:r>
              <a:rPr lang="en-US" altLang="en-US" sz="1270">
                <a:latin typeface="Arial" panose="020B0604020202020204" pitchFamily="34" charset="0"/>
                <a:cs typeface="Arial" panose="020B0604020202020204" pitchFamily="34" charset="0"/>
              </a:rPr>
              <a:t>O; pair decay</a:t>
            </a:r>
          </a:p>
        </p:txBody>
      </p:sp>
      <p:pic>
        <p:nvPicPr>
          <p:cNvPr id="615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8321" y="2593801"/>
            <a:ext cx="1959840" cy="1487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1681" y="1234441"/>
            <a:ext cx="1658880" cy="1398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7" name="Text Box 13"/>
          <p:cNvSpPr txBox="1">
            <a:spLocks noChangeArrowheads="1"/>
          </p:cNvSpPr>
          <p:nvPr/>
        </p:nvSpPr>
        <p:spPr bwMode="auto">
          <a:xfrm>
            <a:off x="4528801" y="3734281"/>
            <a:ext cx="82944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Clr>
                <a:srgbClr val="000000"/>
              </a:buClr>
              <a:buSzPct val="100000"/>
            </a:pPr>
            <a:r>
              <a:rPr lang="en-US" altLang="en-US" sz="1633">
                <a:solidFill>
                  <a:srgbClr val="FFFF99"/>
                </a:solidFill>
                <a:latin typeface="Arial" panose="020B0604020202020204" pitchFamily="34" charset="0"/>
                <a:cs typeface="Arial" panose="020B0604020202020204" pitchFamily="34" charset="0"/>
              </a:rPr>
              <a:t>MMM</a:t>
            </a:r>
          </a:p>
        </p:txBody>
      </p:sp>
      <p:sp>
        <p:nvSpPr>
          <p:cNvPr id="6158" name="Text Box 14"/>
          <p:cNvSpPr txBox="1">
            <a:spLocks noChangeArrowheads="1"/>
          </p:cNvSpPr>
          <p:nvPr/>
        </p:nvSpPr>
        <p:spPr bwMode="auto">
          <a:xfrm>
            <a:off x="8608320" y="2314441"/>
            <a:ext cx="82944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Clr>
                <a:srgbClr val="000000"/>
              </a:buClr>
              <a:buSzPct val="100000"/>
            </a:pPr>
            <a:r>
              <a:rPr lang="en-US" altLang="en-US" sz="1633">
                <a:solidFill>
                  <a:srgbClr val="FFFF99"/>
                </a:solidFill>
                <a:latin typeface="Arial" panose="020B0604020202020204" pitchFamily="34" charset="0"/>
                <a:cs typeface="Arial" panose="020B0604020202020204" pitchFamily="34" charset="0"/>
              </a:rPr>
              <a:t>W1</a:t>
            </a:r>
          </a:p>
        </p:txBody>
      </p:sp>
      <p:sp>
        <p:nvSpPr>
          <p:cNvPr id="6159" name="Text Box 15"/>
          <p:cNvSpPr txBox="1">
            <a:spLocks noChangeArrowheads="1"/>
          </p:cNvSpPr>
          <p:nvPr/>
        </p:nvSpPr>
        <p:spPr bwMode="auto">
          <a:xfrm>
            <a:off x="6363361" y="4845961"/>
            <a:ext cx="2194560" cy="263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Clr>
                <a:srgbClr val="000000"/>
              </a:buClr>
              <a:buSzPct val="100000"/>
            </a:pPr>
            <a:r>
              <a:rPr lang="en-US" altLang="en-US" sz="1270">
                <a:latin typeface="Arial" panose="020B0604020202020204" pitchFamily="34" charset="0"/>
                <a:cs typeface="Arial" panose="020B0604020202020204" pitchFamily="34" charset="0"/>
              </a:rPr>
              <a:t>focal plane position </a:t>
            </a:r>
          </a:p>
        </p:txBody>
      </p:sp>
      <p:sp>
        <p:nvSpPr>
          <p:cNvPr id="6160" name="Text Box 16"/>
          <p:cNvSpPr txBox="1">
            <a:spLocks noChangeArrowheads="1"/>
          </p:cNvSpPr>
          <p:nvPr/>
        </p:nvSpPr>
        <p:spPr bwMode="auto">
          <a:xfrm rot="16200000">
            <a:off x="4869361" y="3494521"/>
            <a:ext cx="1437120" cy="263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Clr>
                <a:srgbClr val="000000"/>
              </a:buClr>
              <a:buSzPct val="100000"/>
            </a:pPr>
            <a:r>
              <a:rPr lang="en-US" altLang="en-US" sz="1270">
                <a:latin typeface="Arial" panose="020B0604020202020204" pitchFamily="34" charset="0"/>
                <a:cs typeface="Arial" panose="020B0604020202020204" pitchFamily="34" charset="0"/>
              </a:rPr>
              <a:t>E in Si (keV)</a:t>
            </a:r>
          </a:p>
        </p:txBody>
      </p:sp>
      <p:sp>
        <p:nvSpPr>
          <p:cNvPr id="6161" name="Text Box 17"/>
          <p:cNvSpPr txBox="1">
            <a:spLocks noChangeArrowheads="1"/>
          </p:cNvSpPr>
          <p:nvPr/>
        </p:nvSpPr>
        <p:spPr bwMode="auto">
          <a:xfrm rot="16200000">
            <a:off x="4870801" y="5454361"/>
            <a:ext cx="1437120" cy="263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Clr>
                <a:srgbClr val="000000"/>
              </a:buClr>
              <a:buSzPct val="100000"/>
            </a:pPr>
            <a:r>
              <a:rPr lang="en-US" altLang="en-US" sz="1270">
                <a:latin typeface="Arial" panose="020B0604020202020204" pitchFamily="34" charset="0"/>
                <a:cs typeface="Arial" panose="020B0604020202020204" pitchFamily="34" charset="0"/>
              </a:rPr>
              <a:t>E in Si (keV)</a:t>
            </a:r>
          </a:p>
        </p:txBody>
      </p:sp>
      <p:sp>
        <p:nvSpPr>
          <p:cNvPr id="6162" name="Line 18"/>
          <p:cNvSpPr>
            <a:spLocks noChangeShapeType="1"/>
          </p:cNvSpPr>
          <p:nvPr/>
        </p:nvSpPr>
        <p:spPr bwMode="auto">
          <a:xfrm flipV="1">
            <a:off x="1211041" y="4146121"/>
            <a:ext cx="1866240" cy="207648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6163" name="Line 19"/>
          <p:cNvSpPr>
            <a:spLocks noChangeShapeType="1"/>
          </p:cNvSpPr>
          <p:nvPr/>
        </p:nvSpPr>
        <p:spPr bwMode="auto">
          <a:xfrm flipV="1">
            <a:off x="2256481" y="4179241"/>
            <a:ext cx="1866240" cy="207648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6164" name="Line 20"/>
          <p:cNvSpPr>
            <a:spLocks noChangeShapeType="1"/>
          </p:cNvSpPr>
          <p:nvPr/>
        </p:nvSpPr>
        <p:spPr bwMode="auto">
          <a:xfrm flipV="1">
            <a:off x="1897921" y="4146121"/>
            <a:ext cx="1801440" cy="217440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6165" name="Line 21"/>
          <p:cNvSpPr>
            <a:spLocks noChangeShapeType="1"/>
          </p:cNvSpPr>
          <p:nvPr/>
        </p:nvSpPr>
        <p:spPr bwMode="auto">
          <a:xfrm flipV="1">
            <a:off x="2877121" y="4146121"/>
            <a:ext cx="1801440" cy="217440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6166" name="Line 22"/>
          <p:cNvSpPr>
            <a:spLocks noChangeShapeType="1"/>
          </p:cNvSpPr>
          <p:nvPr/>
        </p:nvSpPr>
        <p:spPr bwMode="auto">
          <a:xfrm flipV="1">
            <a:off x="3072961" y="4146121"/>
            <a:ext cx="1801440" cy="2174400"/>
          </a:xfrm>
          <a:prstGeom prst="line">
            <a:avLst/>
          </a:prstGeom>
          <a:noFill/>
          <a:ln w="9525" cap="flat">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6167" name="Text Box 23"/>
          <p:cNvSpPr txBox="1">
            <a:spLocks noChangeArrowheads="1"/>
          </p:cNvSpPr>
          <p:nvPr/>
        </p:nvSpPr>
        <p:spPr bwMode="auto">
          <a:xfrm>
            <a:off x="1753921" y="4113001"/>
            <a:ext cx="3291840" cy="34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5220" rIns="81638" bIns="40819"/>
          <a:lstStyle>
            <a:lvl1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hangingPunct="0">
              <a:lnSpc>
                <a:spcPct val="93000"/>
              </a:lnSpc>
              <a:spcBef>
                <a:spcPct val="0"/>
              </a:spcBef>
              <a:spcAft>
                <a:spcPct val="0"/>
              </a:spcAft>
              <a:buClr>
                <a:srgbClr val="000000"/>
              </a:buClr>
              <a:buSzPct val="100000"/>
            </a:pPr>
            <a:r>
              <a:rPr lang="en-US" altLang="en-US" sz="1633" baseline="33000" dirty="0">
                <a:latin typeface="Arial" panose="020B0604020202020204" pitchFamily="34" charset="0"/>
                <a:ea typeface="OpenSymbol" charset="2"/>
                <a:cs typeface="OpenSymbol" charset="2"/>
              </a:rPr>
              <a:t>16</a:t>
            </a:r>
            <a:r>
              <a:rPr lang="en-US" altLang="en-US" sz="1633" dirty="0">
                <a:latin typeface="Arial" panose="020B0604020202020204" pitchFamily="34" charset="0"/>
                <a:ea typeface="OpenSymbol" charset="2"/>
                <a:cs typeface="OpenSymbol" charset="2"/>
              </a:rPr>
              <a:t>O:           </a:t>
            </a:r>
            <a:r>
              <a:rPr lang="en-US" altLang="en-US" sz="1633" dirty="0">
                <a:latin typeface="OpenSymbol" charset="2"/>
                <a:ea typeface="OpenSymbol" charset="2"/>
                <a:cs typeface="OpenSymbol" charset="2"/>
              </a:rPr>
              <a:t>  </a:t>
            </a:r>
            <a:r>
              <a:rPr lang="en-US" altLang="en-US" sz="1633" dirty="0">
                <a:solidFill>
                  <a:srgbClr val="6666FF"/>
                </a:solidFill>
                <a:latin typeface="StarSymbol" charset="0"/>
                <a:ea typeface="StarSymbol" charset="0"/>
                <a:cs typeface="StarSymbol" charset="0"/>
              </a:rPr>
              <a:t>α</a:t>
            </a:r>
            <a:r>
              <a:rPr lang="en-US" altLang="en-US" sz="1633" dirty="0" smtClean="0">
                <a:solidFill>
                  <a:srgbClr val="6666FF"/>
                </a:solidFill>
              </a:rPr>
              <a:t>0</a:t>
            </a:r>
            <a:r>
              <a:rPr lang="en-US" altLang="en-US" sz="1633" dirty="0" smtClean="0"/>
              <a:t>        </a:t>
            </a:r>
            <a:r>
              <a:rPr lang="en-US" altLang="en-US" sz="1633" dirty="0">
                <a:solidFill>
                  <a:srgbClr val="FF3333"/>
                </a:solidFill>
              </a:rPr>
              <a:t>p0</a:t>
            </a:r>
            <a:r>
              <a:rPr lang="en-US" altLang="en-US" sz="1633" dirty="0"/>
              <a:t>    </a:t>
            </a:r>
            <a:r>
              <a:rPr lang="en-US" altLang="en-US" sz="1633" dirty="0">
                <a:solidFill>
                  <a:srgbClr val="6666FF"/>
                </a:solidFill>
                <a:latin typeface="StarSymbol" charset="0"/>
                <a:ea typeface="StarSymbol" charset="0"/>
                <a:cs typeface="StarSymbol" charset="0"/>
              </a:rPr>
              <a:t>α</a:t>
            </a:r>
            <a:r>
              <a:rPr lang="en-US" altLang="en-US" sz="1633" dirty="0">
                <a:solidFill>
                  <a:srgbClr val="6666FF"/>
                </a:solidFill>
              </a:rPr>
              <a:t>1</a:t>
            </a:r>
            <a:r>
              <a:rPr lang="en-US" altLang="en-US" sz="1633" dirty="0"/>
              <a:t>    </a:t>
            </a:r>
            <a:r>
              <a:rPr lang="en-US" altLang="en-US" sz="1633" dirty="0">
                <a:solidFill>
                  <a:srgbClr val="FF3333"/>
                </a:solidFill>
              </a:rPr>
              <a:t>p1p2</a:t>
            </a:r>
          </a:p>
        </p:txBody>
      </p:sp>
      <p:sp>
        <p:nvSpPr>
          <p:cNvPr id="6168" name="Text Box 24"/>
          <p:cNvSpPr txBox="1">
            <a:spLocks noChangeArrowheads="1"/>
          </p:cNvSpPr>
          <p:nvPr/>
        </p:nvSpPr>
        <p:spPr bwMode="auto">
          <a:xfrm>
            <a:off x="1012321" y="5133961"/>
            <a:ext cx="516960" cy="32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5220" rIns="81638" bIns="40819"/>
          <a:lstStyle>
            <a:lvl1pPr>
              <a:tabLst>
                <a:tab pos="4572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hangingPunct="0">
              <a:lnSpc>
                <a:spcPct val="93000"/>
              </a:lnSpc>
              <a:spcBef>
                <a:spcPct val="0"/>
              </a:spcBef>
              <a:spcAft>
                <a:spcPct val="0"/>
              </a:spcAft>
              <a:buClr>
                <a:srgbClr val="000000"/>
              </a:buClr>
              <a:buSzPct val="100000"/>
            </a:pPr>
            <a:r>
              <a:rPr lang="en-US" altLang="en-US" sz="1633" baseline="33000">
                <a:latin typeface="Arial" panose="020B0604020202020204" pitchFamily="34" charset="0"/>
                <a:ea typeface="StarBats" charset="2"/>
                <a:cs typeface="StarBats" charset="2"/>
              </a:rPr>
              <a:t>7</a:t>
            </a:r>
            <a:r>
              <a:rPr lang="en-US" altLang="en-US" sz="1633">
                <a:latin typeface="Arial" panose="020B0604020202020204" pitchFamily="34" charset="0"/>
                <a:ea typeface="StarBats" charset="2"/>
                <a:cs typeface="StarBats" charset="2"/>
              </a:rPr>
              <a:t>Li</a:t>
            </a:r>
          </a:p>
        </p:txBody>
      </p:sp>
      <p:sp>
        <p:nvSpPr>
          <p:cNvPr id="6169" name="Line 25"/>
          <p:cNvSpPr>
            <a:spLocks noChangeShapeType="1"/>
          </p:cNvSpPr>
          <p:nvPr/>
        </p:nvSpPr>
        <p:spPr bwMode="auto">
          <a:xfrm>
            <a:off x="2224801" y="4290121"/>
            <a:ext cx="622080" cy="144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6170" name="Text Box 26"/>
          <p:cNvSpPr txBox="1">
            <a:spLocks noChangeArrowheads="1"/>
          </p:cNvSpPr>
          <p:nvPr/>
        </p:nvSpPr>
        <p:spPr bwMode="auto">
          <a:xfrm>
            <a:off x="6363361" y="6643081"/>
            <a:ext cx="2194560" cy="263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Clr>
                <a:srgbClr val="000000"/>
              </a:buClr>
              <a:buSzPct val="100000"/>
            </a:pPr>
            <a:r>
              <a:rPr lang="en-US" altLang="en-US" sz="1270">
                <a:latin typeface="Arial" panose="020B0604020202020204" pitchFamily="34" charset="0"/>
                <a:cs typeface="Arial" panose="020B0604020202020204" pitchFamily="34" charset="0"/>
              </a:rPr>
              <a:t>focal plane position </a:t>
            </a:r>
          </a:p>
        </p:txBody>
      </p:sp>
    </p:spTree>
    <p:extLst>
      <p:ext uri="{BB962C8B-B14F-4D97-AF65-F5344CB8AC3E}">
        <p14:creationId xmlns:p14="http://schemas.microsoft.com/office/powerpoint/2010/main" val="29962387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noChangeArrowheads="1"/>
          </p:cNvSpPr>
          <p:nvPr/>
        </p:nvSpPr>
        <p:spPr bwMode="auto">
          <a:xfrm>
            <a:off x="1" y="230761"/>
            <a:ext cx="7837920" cy="596160"/>
          </a:xfrm>
          <a:prstGeom prst="roundRect">
            <a:avLst>
              <a:gd name="adj" fmla="val 241"/>
            </a:avLst>
          </a:prstGeom>
          <a:solidFill>
            <a:srgbClr val="000000">
              <a:alpha val="70000"/>
            </a:srgbClr>
          </a:solidFill>
          <a:ln w="9525"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8194" name="Text Box 2"/>
          <p:cNvSpPr txBox="1">
            <a:spLocks noChangeArrowheads="1"/>
          </p:cNvSpPr>
          <p:nvPr/>
        </p:nvSpPr>
        <p:spPr bwMode="auto">
          <a:xfrm>
            <a:off x="155521" y="331561"/>
            <a:ext cx="5257440" cy="442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63219"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hangingPunct="0">
              <a:lnSpc>
                <a:spcPct val="93000"/>
              </a:lnSpc>
              <a:spcBef>
                <a:spcPct val="0"/>
              </a:spcBef>
              <a:spcAft>
                <a:spcPct val="0"/>
              </a:spcAft>
              <a:buClr>
                <a:srgbClr val="000000"/>
              </a:buClr>
              <a:buSzPct val="100000"/>
            </a:pPr>
            <a:r>
              <a:rPr lang="en-US" altLang="en-US" sz="2540" b="1">
                <a:solidFill>
                  <a:srgbClr val="FFFFFF"/>
                </a:solidFill>
                <a:latin typeface="Arial" panose="020B0604020202020204" pitchFamily="34" charset="0"/>
              </a:rPr>
              <a:t>The K600 at 0</a:t>
            </a:r>
            <a:r>
              <a:rPr lang="en-US" altLang="en-US" sz="2540" b="1">
                <a:solidFill>
                  <a:srgbClr val="FFFFFF"/>
                </a:solidFill>
                <a:latin typeface="Arial" panose="020B0604020202020204" pitchFamily="34" charset="0"/>
                <a:cs typeface="Arial" panose="020B0604020202020204" pitchFamily="34" charset="0"/>
              </a:rPr>
              <a:t>° and gamma decay</a:t>
            </a:r>
          </a:p>
        </p:txBody>
      </p:sp>
      <p:sp>
        <p:nvSpPr>
          <p:cNvPr id="8195" name="Text Box 3"/>
          <p:cNvSpPr txBox="1">
            <a:spLocks noChangeArrowheads="1"/>
          </p:cNvSpPr>
          <p:nvPr/>
        </p:nvSpPr>
        <p:spPr bwMode="auto">
          <a:xfrm>
            <a:off x="228961" y="1081801"/>
            <a:ext cx="7466400" cy="3267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0819" rIns="81638" bIns="40819"/>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a:lnSpc>
                <a:spcPct val="93000"/>
              </a:lnSpc>
              <a:spcBef>
                <a:spcPct val="0"/>
              </a:spcBef>
              <a:spcAft>
                <a:spcPct val="0"/>
              </a:spcAft>
              <a:buClr>
                <a:srgbClr val="000000"/>
              </a:buClr>
              <a:buSzPct val="45000"/>
              <a:buFont typeface="StarSymbol" charset="0"/>
              <a:buChar char="●"/>
            </a:pPr>
            <a:r>
              <a:rPr lang="en-US" altLang="en-US" sz="1633" dirty="0">
                <a:latin typeface="Arial" panose="020B0604020202020204" pitchFamily="34" charset="0"/>
                <a:cs typeface="Arial" panose="020B0604020202020204" pitchFamily="34" charset="0"/>
              </a:rPr>
              <a:t> Select excited state with K600, characterize decay through gamma detection</a:t>
            </a:r>
          </a:p>
          <a:p>
            <a:pPr defTabSz="414726" fontAlgn="base">
              <a:lnSpc>
                <a:spcPct val="112000"/>
              </a:lnSpc>
              <a:spcBef>
                <a:spcPct val="0"/>
              </a:spcBef>
              <a:spcAft>
                <a:spcPct val="0"/>
              </a:spcAft>
              <a:buClr>
                <a:srgbClr val="000000"/>
              </a:buClr>
              <a:buSzPct val="45000"/>
              <a:buFont typeface="StarSymbol" charset="0"/>
              <a:buChar char="●"/>
            </a:pPr>
            <a:r>
              <a:rPr lang="en-US" altLang="en-US" sz="1633" dirty="0">
                <a:latin typeface="Arial" panose="020B0604020202020204" pitchFamily="34" charset="0"/>
                <a:cs typeface="Arial" panose="020B0604020202020204" pitchFamily="34" charset="0"/>
              </a:rPr>
              <a:t> Sensitive to weak gamma branches, e.g. locating SD </a:t>
            </a:r>
            <a:r>
              <a:rPr lang="en-US" altLang="en-US" sz="1633" dirty="0" err="1">
                <a:latin typeface="Arial" panose="020B0604020202020204" pitchFamily="34" charset="0"/>
                <a:cs typeface="Arial" panose="020B0604020202020204" pitchFamily="34" charset="0"/>
              </a:rPr>
              <a:t>bandheads</a:t>
            </a:r>
            <a:r>
              <a:rPr lang="en-US" altLang="en-US" sz="1633" dirty="0">
                <a:latin typeface="Arial" panose="020B0604020202020204" pitchFamily="34" charset="0"/>
                <a:cs typeface="Arial" panose="020B0604020202020204" pitchFamily="34" charset="0"/>
              </a:rPr>
              <a:t> in light nuclei</a:t>
            </a:r>
          </a:p>
          <a:p>
            <a:pPr defTabSz="414726" fontAlgn="base">
              <a:lnSpc>
                <a:spcPct val="112000"/>
              </a:lnSpc>
              <a:spcBef>
                <a:spcPct val="0"/>
              </a:spcBef>
              <a:spcAft>
                <a:spcPct val="0"/>
              </a:spcAft>
              <a:buClr>
                <a:srgbClr val="000000"/>
              </a:buClr>
              <a:buSzPct val="45000"/>
              <a:buFont typeface="StarSymbol" charset="0"/>
              <a:buChar char="●"/>
            </a:pPr>
            <a:r>
              <a:rPr lang="en-US" altLang="en-US" sz="1633" dirty="0">
                <a:latin typeface="Arial" panose="020B0604020202020204" pitchFamily="34" charset="0"/>
                <a:cs typeface="Arial" panose="020B0604020202020204" pitchFamily="34" charset="0"/>
              </a:rPr>
              <a:t> At zero degrees focus on low L transfer states</a:t>
            </a:r>
          </a:p>
          <a:p>
            <a:pPr defTabSz="414726" fontAlgn="base">
              <a:lnSpc>
                <a:spcPct val="112000"/>
              </a:lnSpc>
              <a:spcBef>
                <a:spcPct val="0"/>
              </a:spcBef>
              <a:spcAft>
                <a:spcPct val="0"/>
              </a:spcAft>
              <a:buClr>
                <a:srgbClr val="000000"/>
              </a:buClr>
              <a:buSzPct val="45000"/>
              <a:buFont typeface="StarSymbol" charset="0"/>
              <a:buChar char="●"/>
            </a:pPr>
            <a:r>
              <a:rPr lang="en-US" altLang="en-US" sz="1633" dirty="0">
                <a:latin typeface="Arial" panose="020B0604020202020204" pitchFamily="34" charset="0"/>
                <a:cs typeface="Arial" panose="020B0604020202020204" pitchFamily="34" charset="0"/>
              </a:rPr>
              <a:t> Study of the low energy part of the E1 response through (</a:t>
            </a:r>
            <a:r>
              <a:rPr lang="en-US" altLang="en-US" sz="1633" dirty="0" err="1" smtClean="0">
                <a:latin typeface="Arial" panose="020B0604020202020204" pitchFamily="34" charset="0"/>
                <a:cs typeface="Arial" panose="020B0604020202020204" pitchFamily="34" charset="0"/>
              </a:rPr>
              <a:t>p,p’</a:t>
            </a:r>
            <a:r>
              <a:rPr lang="en-US" altLang="en-US" sz="1633" dirty="0" err="1" smtClean="0">
                <a:latin typeface="StarSymbol" charset="0"/>
                <a:ea typeface="StarBats" charset="2"/>
                <a:cs typeface="StarBats" charset="2"/>
              </a:rPr>
              <a:t>γ</a:t>
            </a:r>
            <a:r>
              <a:rPr lang="en-US" altLang="en-US" sz="1633" dirty="0" smtClean="0">
                <a:latin typeface="Arial" panose="020B0604020202020204" pitchFamily="34" charset="0"/>
                <a:cs typeface="Arial" panose="020B0604020202020204" pitchFamily="34" charset="0"/>
              </a:rPr>
              <a:t>) </a:t>
            </a:r>
            <a:r>
              <a:rPr lang="en-US" altLang="en-US" sz="1633" dirty="0">
                <a:latin typeface="Arial" panose="020B0604020202020204" pitchFamily="34" charset="0"/>
                <a:cs typeface="Arial" panose="020B0604020202020204" pitchFamily="34" charset="0"/>
              </a:rPr>
              <a:t>and </a:t>
            </a:r>
            <a:r>
              <a:rPr lang="en-US" altLang="en-US" sz="1633" dirty="0" smtClean="0">
                <a:latin typeface="Arial" panose="020B0604020202020204" pitchFamily="34" charset="0"/>
                <a:cs typeface="Arial" panose="020B0604020202020204" pitchFamily="34" charset="0"/>
              </a:rPr>
              <a:t>(</a:t>
            </a:r>
            <a:r>
              <a:rPr lang="en-US" altLang="en-US" sz="1633" dirty="0" smtClean="0">
                <a:latin typeface="StarSymbol" charset="0"/>
                <a:ea typeface="StarBats" charset="2"/>
                <a:cs typeface="StarBats" charset="2"/>
              </a:rPr>
              <a:t>α</a:t>
            </a:r>
            <a:r>
              <a:rPr lang="en-US" altLang="en-US" sz="1633" dirty="0" smtClean="0">
                <a:latin typeface="Arial" panose="020B0604020202020204" pitchFamily="34" charset="0"/>
                <a:cs typeface="Arial" panose="020B0604020202020204" pitchFamily="34" charset="0"/>
              </a:rPr>
              <a:t>,</a:t>
            </a:r>
            <a:r>
              <a:rPr lang="en-US" altLang="en-US" sz="1633" dirty="0" smtClean="0">
                <a:latin typeface="StarSymbol" charset="0"/>
                <a:ea typeface="StarBats" charset="2"/>
                <a:cs typeface="StarBats" charset="2"/>
              </a:rPr>
              <a:t>α’γ</a:t>
            </a:r>
            <a:r>
              <a:rPr lang="en-US" altLang="en-US" sz="1633" dirty="0">
                <a:latin typeface="Arial" panose="020B0604020202020204" pitchFamily="34" charset="0"/>
                <a:cs typeface="Arial" panose="020B0604020202020204" pitchFamily="34" charset="0"/>
              </a:rPr>
              <a:t>)</a:t>
            </a:r>
          </a:p>
          <a:p>
            <a:pPr defTabSz="414726" fontAlgn="base" hangingPunct="0">
              <a:lnSpc>
                <a:spcPct val="93000"/>
              </a:lnSpc>
              <a:spcBef>
                <a:spcPct val="0"/>
              </a:spcBef>
              <a:spcAft>
                <a:spcPct val="0"/>
              </a:spcAft>
            </a:pPr>
            <a:endParaRPr lang="en-US" altLang="en-US" sz="1633" dirty="0">
              <a:latin typeface="Arial" panose="020B0604020202020204" pitchFamily="34" charset="0"/>
            </a:endParaRPr>
          </a:p>
          <a:p>
            <a:pPr defTabSz="414726" fontAlgn="base" hangingPunct="0">
              <a:lnSpc>
                <a:spcPct val="93000"/>
              </a:lnSpc>
              <a:spcBef>
                <a:spcPct val="0"/>
              </a:spcBef>
              <a:spcAft>
                <a:spcPct val="0"/>
              </a:spcAft>
            </a:pPr>
            <a:endParaRPr lang="en-US" altLang="en-US" sz="1633" b="1" dirty="0" smtClean="0">
              <a:latin typeface="Arial" panose="020B0604020202020204" pitchFamily="34" charset="0"/>
            </a:endParaRPr>
          </a:p>
          <a:p>
            <a:pPr defTabSz="414726" fontAlgn="base" hangingPunct="0">
              <a:lnSpc>
                <a:spcPct val="93000"/>
              </a:lnSpc>
              <a:spcBef>
                <a:spcPct val="0"/>
              </a:spcBef>
              <a:spcAft>
                <a:spcPct val="0"/>
              </a:spcAft>
            </a:pPr>
            <a:r>
              <a:rPr lang="en-US" altLang="en-US" sz="1633" b="1" dirty="0" smtClean="0">
                <a:latin typeface="Arial" panose="020B0604020202020204" pitchFamily="34" charset="0"/>
              </a:rPr>
              <a:t>First </a:t>
            </a:r>
            <a:r>
              <a:rPr lang="en-US" altLang="en-US" sz="1633" b="1" dirty="0">
                <a:latin typeface="Arial" panose="020B0604020202020204" pitchFamily="34" charset="0"/>
              </a:rPr>
              <a:t>tests: December 2012</a:t>
            </a:r>
          </a:p>
          <a:p>
            <a:pPr defTabSz="414726" fontAlgn="base" hangingPunct="0">
              <a:lnSpc>
                <a:spcPct val="93000"/>
              </a:lnSpc>
              <a:spcBef>
                <a:spcPct val="0"/>
              </a:spcBef>
              <a:spcAft>
                <a:spcPct val="0"/>
              </a:spcAft>
            </a:pPr>
            <a:r>
              <a:rPr lang="en-US" altLang="en-US" sz="1633" dirty="0">
                <a:latin typeface="Arial" panose="020B0604020202020204" pitchFamily="34" charset="0"/>
              </a:rPr>
              <a:t>	</a:t>
            </a:r>
          </a:p>
          <a:p>
            <a:pPr defTabSz="414726" fontAlgn="base" hangingPunct="0">
              <a:lnSpc>
                <a:spcPct val="93000"/>
              </a:lnSpc>
              <a:spcBef>
                <a:spcPct val="0"/>
              </a:spcBef>
              <a:spcAft>
                <a:spcPct val="0"/>
              </a:spcAft>
            </a:pPr>
            <a:endParaRPr lang="en-US" altLang="en-US" sz="1633" dirty="0">
              <a:latin typeface="Arial" panose="020B0604020202020204" pitchFamily="34" charset="0"/>
            </a:endParaRPr>
          </a:p>
          <a:p>
            <a:pPr defTabSz="414726" fontAlgn="base" hangingPunct="0">
              <a:lnSpc>
                <a:spcPct val="93000"/>
              </a:lnSpc>
              <a:spcBef>
                <a:spcPct val="0"/>
              </a:spcBef>
              <a:spcAft>
                <a:spcPct val="0"/>
              </a:spcAft>
            </a:pPr>
            <a:endParaRPr lang="en-US" altLang="en-US" sz="1633" dirty="0">
              <a:latin typeface="Arial" panose="020B0604020202020204" pitchFamily="34" charset="0"/>
            </a:endParaRPr>
          </a:p>
          <a:p>
            <a:pPr defTabSz="414726" fontAlgn="base" hangingPunct="0">
              <a:lnSpc>
                <a:spcPct val="93000"/>
              </a:lnSpc>
              <a:spcBef>
                <a:spcPct val="0"/>
              </a:spcBef>
              <a:spcAft>
                <a:spcPct val="0"/>
              </a:spcAft>
            </a:pPr>
            <a:endParaRPr lang="en-US" altLang="en-US" sz="1633" dirty="0">
              <a:latin typeface="Arial" panose="020B0604020202020204" pitchFamily="34" charset="0"/>
            </a:endParaRPr>
          </a:p>
          <a:p>
            <a:pPr defTabSz="414726" fontAlgn="base" hangingPunct="0">
              <a:lnSpc>
                <a:spcPct val="93000"/>
              </a:lnSpc>
              <a:spcBef>
                <a:spcPct val="0"/>
              </a:spcBef>
              <a:spcAft>
                <a:spcPct val="0"/>
              </a:spcAft>
            </a:pPr>
            <a:endParaRPr lang="en-US" altLang="en-US" sz="1633" dirty="0">
              <a:latin typeface="Arial" panose="020B0604020202020204" pitchFamily="34" charset="0"/>
            </a:endParaRP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920" y="2785321"/>
            <a:ext cx="4354560" cy="3291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0" y="3820681"/>
            <a:ext cx="4216320" cy="2471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Line 6"/>
          <p:cNvSpPr>
            <a:spLocks noChangeShapeType="1"/>
          </p:cNvSpPr>
          <p:nvPr/>
        </p:nvSpPr>
        <p:spPr bwMode="auto">
          <a:xfrm>
            <a:off x="2060641" y="5652361"/>
            <a:ext cx="1959840" cy="1440"/>
          </a:xfrm>
          <a:prstGeom prst="line">
            <a:avLst/>
          </a:prstGeom>
          <a:noFill/>
          <a:ln w="1872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8199" name="Text Box 7"/>
          <p:cNvSpPr txBox="1">
            <a:spLocks noChangeArrowheads="1"/>
          </p:cNvSpPr>
          <p:nvPr/>
        </p:nvSpPr>
        <p:spPr bwMode="auto">
          <a:xfrm>
            <a:off x="2625121" y="5387401"/>
            <a:ext cx="1805760" cy="36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hangingPunct="0">
              <a:lnSpc>
                <a:spcPct val="93000"/>
              </a:lnSpc>
              <a:spcBef>
                <a:spcPct val="0"/>
              </a:spcBef>
              <a:spcAft>
                <a:spcPct val="0"/>
              </a:spcAft>
              <a:buClr>
                <a:srgbClr val="000000"/>
              </a:buClr>
              <a:buSzPct val="100000"/>
            </a:pPr>
            <a:r>
              <a:rPr lang="en-US" altLang="en-US" sz="1270" baseline="33000">
                <a:solidFill>
                  <a:srgbClr val="FF0000"/>
                </a:solidFill>
              </a:rPr>
              <a:t>20</a:t>
            </a:r>
            <a:r>
              <a:rPr lang="en-US" altLang="en-US" sz="1270">
                <a:solidFill>
                  <a:srgbClr val="FF0000"/>
                </a:solidFill>
              </a:rPr>
              <a:t>Ne  1634 keV</a:t>
            </a:r>
          </a:p>
        </p:txBody>
      </p:sp>
      <p:sp>
        <p:nvSpPr>
          <p:cNvPr id="8200" name="Line 8"/>
          <p:cNvSpPr>
            <a:spLocks noChangeShapeType="1"/>
          </p:cNvSpPr>
          <p:nvPr/>
        </p:nvSpPr>
        <p:spPr bwMode="auto">
          <a:xfrm>
            <a:off x="676801" y="5697001"/>
            <a:ext cx="1306080" cy="1440"/>
          </a:xfrm>
          <a:prstGeom prst="line">
            <a:avLst/>
          </a:prstGeom>
          <a:noFill/>
          <a:ln w="18720" cap="flat">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8201" name="Text Box 9"/>
          <p:cNvSpPr txBox="1">
            <a:spLocks noChangeArrowheads="1"/>
          </p:cNvSpPr>
          <p:nvPr/>
        </p:nvSpPr>
        <p:spPr bwMode="auto">
          <a:xfrm>
            <a:off x="588961" y="5433481"/>
            <a:ext cx="1866240" cy="36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hangingPunct="0">
              <a:lnSpc>
                <a:spcPct val="93000"/>
              </a:lnSpc>
              <a:spcBef>
                <a:spcPct val="0"/>
              </a:spcBef>
              <a:spcAft>
                <a:spcPct val="0"/>
              </a:spcAft>
              <a:buClr>
                <a:srgbClr val="000000"/>
              </a:buClr>
              <a:buSzPct val="100000"/>
            </a:pPr>
            <a:r>
              <a:rPr lang="en-US" altLang="en-US" sz="1270" baseline="33000">
                <a:solidFill>
                  <a:srgbClr val="FF0000"/>
                </a:solidFill>
              </a:rPr>
              <a:t>24</a:t>
            </a:r>
            <a:r>
              <a:rPr lang="en-US" altLang="en-US" sz="1270">
                <a:solidFill>
                  <a:srgbClr val="FF0000"/>
                </a:solidFill>
              </a:rPr>
              <a:t>Mg  1368 keV</a:t>
            </a:r>
          </a:p>
        </p:txBody>
      </p:sp>
      <p:sp>
        <p:nvSpPr>
          <p:cNvPr id="8202" name="Text Box 10"/>
          <p:cNvSpPr txBox="1">
            <a:spLocks noChangeArrowheads="1"/>
          </p:cNvSpPr>
          <p:nvPr/>
        </p:nvSpPr>
        <p:spPr bwMode="auto">
          <a:xfrm rot="16200000">
            <a:off x="342721" y="3872520"/>
            <a:ext cx="1036800" cy="267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a:tabLst>
                <a:tab pos="457200" algn="l"/>
                <a:tab pos="9144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hangingPunct="0">
              <a:lnSpc>
                <a:spcPct val="93000"/>
              </a:lnSpc>
              <a:spcBef>
                <a:spcPct val="0"/>
              </a:spcBef>
              <a:spcAft>
                <a:spcPct val="0"/>
              </a:spcAft>
              <a:buClr>
                <a:srgbClr val="000000"/>
              </a:buClr>
              <a:buSzPct val="100000"/>
            </a:pPr>
            <a:r>
              <a:rPr lang="en-US" altLang="en-US" sz="1270"/>
              <a:t>0</a:t>
            </a:r>
            <a:r>
              <a:rPr lang="en-US" altLang="en-US" sz="1270" baseline="33000"/>
              <a:t>+   </a:t>
            </a:r>
            <a:r>
              <a:rPr lang="en-US" altLang="en-US" sz="1270"/>
              <a:t>6.433 </a:t>
            </a:r>
          </a:p>
        </p:txBody>
      </p:sp>
      <p:sp>
        <p:nvSpPr>
          <p:cNvPr id="8203" name="Line 11"/>
          <p:cNvSpPr>
            <a:spLocks noChangeShapeType="1"/>
          </p:cNvSpPr>
          <p:nvPr/>
        </p:nvSpPr>
        <p:spPr bwMode="auto">
          <a:xfrm flipH="1">
            <a:off x="1663201" y="3454921"/>
            <a:ext cx="417600" cy="414720"/>
          </a:xfrm>
          <a:prstGeom prst="line">
            <a:avLst/>
          </a:prstGeom>
          <a:noFill/>
          <a:ln w="18360" cap="flat">
            <a:solidFill>
              <a:srgbClr val="FF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8204" name="Line 12"/>
          <p:cNvSpPr>
            <a:spLocks noChangeShapeType="1"/>
          </p:cNvSpPr>
          <p:nvPr/>
        </p:nvSpPr>
        <p:spPr bwMode="auto">
          <a:xfrm flipH="1">
            <a:off x="1336321" y="3454921"/>
            <a:ext cx="417600" cy="414720"/>
          </a:xfrm>
          <a:prstGeom prst="line">
            <a:avLst/>
          </a:prstGeom>
          <a:noFill/>
          <a:ln w="18360" cap="flat">
            <a:solidFill>
              <a:srgbClr val="FF33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8205" name="Text Box 13"/>
          <p:cNvSpPr txBox="1">
            <a:spLocks noChangeArrowheads="1"/>
          </p:cNvSpPr>
          <p:nvPr/>
        </p:nvSpPr>
        <p:spPr bwMode="auto">
          <a:xfrm>
            <a:off x="83711" y="3072842"/>
            <a:ext cx="2183040" cy="36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52019" rIns="81638" bIns="40819"/>
          <a:lstStyle>
            <a:lvl1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hangingPunct="0">
              <a:lnSpc>
                <a:spcPct val="93000"/>
              </a:lnSpc>
              <a:spcBef>
                <a:spcPct val="0"/>
              </a:spcBef>
              <a:spcAft>
                <a:spcPct val="0"/>
              </a:spcAft>
              <a:buClr>
                <a:srgbClr val="000000"/>
              </a:buClr>
              <a:buSzPct val="100000"/>
            </a:pPr>
            <a:r>
              <a:rPr lang="en-US" altLang="en-US" sz="2000" dirty="0">
                <a:solidFill>
                  <a:srgbClr val="FF0000"/>
                </a:solidFill>
              </a:rPr>
              <a:t>Transition to:   </a:t>
            </a:r>
            <a:r>
              <a:rPr lang="en-US" altLang="en-US" sz="2000" dirty="0" err="1">
                <a:solidFill>
                  <a:srgbClr val="FF0000"/>
                </a:solidFill>
              </a:rPr>
              <a:t>gs</a:t>
            </a:r>
            <a:r>
              <a:rPr lang="en-US" altLang="en-US" sz="2000" dirty="0">
                <a:solidFill>
                  <a:srgbClr val="FF0000"/>
                </a:solidFill>
              </a:rPr>
              <a:t> </a:t>
            </a:r>
            <a:r>
              <a:rPr lang="en-US" altLang="en-US" sz="2000" dirty="0" smtClean="0">
                <a:solidFill>
                  <a:srgbClr val="FF0000"/>
                </a:solidFill>
              </a:rPr>
              <a:t>  </a:t>
            </a:r>
            <a:r>
              <a:rPr lang="en-US" altLang="en-US" sz="2000" dirty="0">
                <a:solidFill>
                  <a:srgbClr val="FF0000"/>
                </a:solidFill>
              </a:rPr>
              <a:t>1368 </a:t>
            </a:r>
            <a:r>
              <a:rPr lang="en-US" altLang="en-US" sz="2000" dirty="0" err="1">
                <a:solidFill>
                  <a:srgbClr val="FF0000"/>
                </a:solidFill>
              </a:rPr>
              <a:t>keV</a:t>
            </a:r>
            <a:endParaRPr lang="en-US" altLang="en-US" sz="2000" dirty="0">
              <a:solidFill>
                <a:srgbClr val="FF0000"/>
              </a:solidFill>
            </a:endParaRPr>
          </a:p>
        </p:txBody>
      </p:sp>
      <p:sp>
        <p:nvSpPr>
          <p:cNvPr id="8208" name="Line 16"/>
          <p:cNvSpPr>
            <a:spLocks noChangeShapeType="1"/>
          </p:cNvSpPr>
          <p:nvPr/>
        </p:nvSpPr>
        <p:spPr bwMode="auto">
          <a:xfrm flipV="1">
            <a:off x="5545441" y="2190601"/>
            <a:ext cx="349920" cy="3528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
        <p:nvSpPr>
          <p:cNvPr id="8209" name="Text Box 17"/>
          <p:cNvSpPr txBox="1">
            <a:spLocks noChangeArrowheads="1"/>
          </p:cNvSpPr>
          <p:nvPr/>
        </p:nvSpPr>
        <p:spPr bwMode="auto">
          <a:xfrm>
            <a:off x="4780801" y="2468521"/>
            <a:ext cx="201456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2019" rIns="81638" bIns="40819"/>
          <a:lstStyle>
            <a:lvl1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hangingPunct="0">
              <a:lnSpc>
                <a:spcPct val="93000"/>
              </a:lnSpc>
              <a:spcBef>
                <a:spcPct val="0"/>
              </a:spcBef>
              <a:spcAft>
                <a:spcPct val="0"/>
              </a:spcAft>
              <a:buClr>
                <a:srgbClr val="000000"/>
              </a:buClr>
              <a:buSzPct val="100000"/>
            </a:pPr>
            <a:r>
              <a:rPr lang="en-US" altLang="en-US" sz="1270">
                <a:latin typeface="Arial" panose="020B0604020202020204" pitchFamily="34" charset="0"/>
              </a:rPr>
              <a:t>isovector, volume</a:t>
            </a:r>
          </a:p>
        </p:txBody>
      </p:sp>
      <p:sp>
        <p:nvSpPr>
          <p:cNvPr id="8210" name="Text Box 18"/>
          <p:cNvSpPr txBox="1">
            <a:spLocks noChangeArrowheads="1"/>
          </p:cNvSpPr>
          <p:nvPr/>
        </p:nvSpPr>
        <p:spPr bwMode="auto">
          <a:xfrm>
            <a:off x="6639841" y="2435401"/>
            <a:ext cx="2014560" cy="313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52019" rIns="81638" bIns="40819"/>
          <a:lstStyle>
            <a:lvl1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1pPr>
            <a:lvl2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2pPr>
            <a:lvl3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3pPr>
            <a:lvl4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4pPr>
            <a:lvl5pPr>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Lst>
              <a:defRPr>
                <a:solidFill>
                  <a:srgbClr val="000000"/>
                </a:solidFill>
                <a:latin typeface="Times New Roman" panose="02020603050405020304" pitchFamily="18" charset="0"/>
                <a:ea typeface="DejaVu LGC Sans" charset="0"/>
                <a:cs typeface="DejaVu LGC Sans" charset="0"/>
              </a:defRPr>
            </a:lvl9pPr>
          </a:lstStyle>
          <a:p>
            <a:pPr defTabSz="414726" fontAlgn="base" hangingPunct="0">
              <a:lnSpc>
                <a:spcPct val="93000"/>
              </a:lnSpc>
              <a:spcBef>
                <a:spcPct val="0"/>
              </a:spcBef>
              <a:spcAft>
                <a:spcPct val="0"/>
              </a:spcAft>
              <a:buClr>
                <a:srgbClr val="000000"/>
              </a:buClr>
              <a:buSzPct val="100000"/>
            </a:pPr>
            <a:r>
              <a:rPr lang="en-US" altLang="en-US" sz="1270">
                <a:latin typeface="Arial" panose="020B0604020202020204" pitchFamily="34" charset="0"/>
              </a:rPr>
              <a:t>isoscaler, surface</a:t>
            </a:r>
          </a:p>
        </p:txBody>
      </p:sp>
      <p:sp>
        <p:nvSpPr>
          <p:cNvPr id="8211" name="Line 19"/>
          <p:cNvSpPr>
            <a:spLocks noChangeShapeType="1"/>
          </p:cNvSpPr>
          <p:nvPr/>
        </p:nvSpPr>
        <p:spPr bwMode="auto">
          <a:xfrm flipH="1" flipV="1">
            <a:off x="6995521" y="2125801"/>
            <a:ext cx="417600" cy="417600"/>
          </a:xfrm>
          <a:prstGeom prst="line">
            <a:avLst/>
          </a:prstGeom>
          <a:noFill/>
          <a:ln w="9525"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414726" fontAlgn="base" hangingPunct="0">
              <a:lnSpc>
                <a:spcPct val="93000"/>
              </a:lnSpc>
              <a:spcBef>
                <a:spcPct val="0"/>
              </a:spcBef>
              <a:spcAft>
                <a:spcPct val="0"/>
              </a:spcAft>
              <a:buClr>
                <a:srgbClr val="000000"/>
              </a:buClr>
              <a:buSzPct val="100000"/>
            </a:pPr>
            <a:endParaRPr lang="en-GB" sz="1633">
              <a:solidFill>
                <a:srgbClr val="000000"/>
              </a:solidFill>
            </a:endParaRPr>
          </a:p>
        </p:txBody>
      </p:sp>
    </p:spTree>
    <p:extLst>
      <p:ext uri="{BB962C8B-B14F-4D97-AF65-F5344CB8AC3E}">
        <p14:creationId xmlns:p14="http://schemas.microsoft.com/office/powerpoint/2010/main" val="15056249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57" y="78062"/>
            <a:ext cx="7211567" cy="612409"/>
          </a:xfrm>
        </p:spPr>
        <p:txBody>
          <a:bodyPr>
            <a:normAutofit/>
          </a:bodyPr>
          <a:lstStyle/>
          <a:p>
            <a:pPr algn="ctr"/>
            <a:r>
              <a:rPr lang="en-US" sz="3200" dirty="0" smtClean="0">
                <a:solidFill>
                  <a:srgbClr val="00B0F0"/>
                </a:solidFill>
              </a:rPr>
              <a:t>THE ALICE COLLABORATION</a:t>
            </a:r>
            <a:endParaRPr lang="en-US" sz="3200" dirty="0">
              <a:solidFill>
                <a:srgbClr val="00B0F0"/>
              </a:solidFill>
            </a:endParaRPr>
          </a:p>
        </p:txBody>
      </p:sp>
      <p:sp>
        <p:nvSpPr>
          <p:cNvPr id="5" name="Footer Placeholder 4"/>
          <p:cNvSpPr>
            <a:spLocks noGrp="1"/>
          </p:cNvSpPr>
          <p:nvPr>
            <p:ph type="ftr" sz="quarter" idx="3"/>
          </p:nvPr>
        </p:nvSpPr>
        <p:spPr>
          <a:xfrm>
            <a:off x="3202482" y="5584155"/>
            <a:ext cx="5078218" cy="365125"/>
          </a:xfrm>
        </p:spPr>
        <p:txBody>
          <a:bodyPr/>
          <a:lstStyle/>
          <a:p>
            <a:r>
              <a:rPr lang="en-US" smtClean="0">
                <a:solidFill>
                  <a:srgbClr val="141313">
                    <a:tint val="75000"/>
                  </a:srgbClr>
                </a:solidFill>
              </a:rPr>
              <a:t>SA-ALICE |  24 February 2015 </a:t>
            </a:r>
            <a:endParaRPr lang="en-US" dirty="0">
              <a:solidFill>
                <a:srgbClr val="141313">
                  <a:tint val="75000"/>
                </a:srgbClr>
              </a:solidFill>
            </a:endParaRPr>
          </a:p>
        </p:txBody>
      </p:sp>
      <p:sp>
        <p:nvSpPr>
          <p:cNvPr id="6" name="Slide Number Placeholder 5"/>
          <p:cNvSpPr>
            <a:spLocks noGrp="1"/>
          </p:cNvSpPr>
          <p:nvPr>
            <p:ph type="sldNum" sz="quarter" idx="4"/>
          </p:nvPr>
        </p:nvSpPr>
        <p:spPr>
          <a:xfrm>
            <a:off x="8202418" y="5584155"/>
            <a:ext cx="484382" cy="365125"/>
          </a:xfrm>
        </p:spPr>
        <p:txBody>
          <a:bodyPr/>
          <a:lstStyle/>
          <a:p>
            <a:fld id="{2066355A-084C-D24E-9AD2-7E4FC41EA627}" type="slidenum">
              <a:rPr lang="en-US" smtClean="0">
                <a:solidFill>
                  <a:srgbClr val="141313">
                    <a:tint val="75000"/>
                  </a:srgbClr>
                </a:solidFill>
              </a:rPr>
              <a:pPr/>
              <a:t>17</a:t>
            </a:fld>
            <a:endParaRPr lang="en-US" dirty="0">
              <a:solidFill>
                <a:srgbClr val="141313">
                  <a:tint val="75000"/>
                </a:srgbClr>
              </a:solidFill>
            </a:endParaRPr>
          </a:p>
        </p:txBody>
      </p:sp>
      <p:sp>
        <p:nvSpPr>
          <p:cNvPr id="9" name="Rectangle 53"/>
          <p:cNvSpPr>
            <a:spLocks noGrp="1" noChangeArrowheads="1"/>
          </p:cNvSpPr>
          <p:nvPr>
            <p:ph sz="quarter" idx="11"/>
          </p:nvPr>
        </p:nvSpPr>
        <p:spPr>
          <a:xfrm>
            <a:off x="634257" y="584643"/>
            <a:ext cx="3203062" cy="4767457"/>
          </a:xfrm>
          <a:gradFill flip="none">
            <a:gsLst>
              <a:gs pos="0">
                <a:srgbClr val="DE6224"/>
              </a:gs>
              <a:gs pos="100000">
                <a:srgbClr val="FFFFFF"/>
              </a:gs>
            </a:gsLst>
            <a:lin ang="0" scaled="1"/>
            <a:tileRect/>
          </a:gradFill>
          <a:ln>
            <a:solidFill>
              <a:srgbClr val="DE6224"/>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eaLnBrk="1" hangingPunct="1">
              <a:defRPr/>
            </a:pPr>
            <a:r>
              <a:rPr lang="en-US" sz="1200" b="1" dirty="0">
                <a:solidFill>
                  <a:srgbClr val="000000"/>
                </a:solidFill>
                <a:latin typeface="Arial" charset="0"/>
                <a:cs typeface="Trebuchet MS" charset="0"/>
              </a:rPr>
              <a:t>History of the ALICE Experiment</a:t>
            </a:r>
            <a:r>
              <a:rPr lang="en-US" sz="1200" b="1" dirty="0" smtClean="0">
                <a:solidFill>
                  <a:srgbClr val="000000"/>
                </a:solidFill>
                <a:latin typeface="Arial" charset="0"/>
                <a:cs typeface="Trebuchet MS" charset="0"/>
              </a:rPr>
              <a:t>:</a:t>
            </a:r>
          </a:p>
          <a:p>
            <a:pPr eaLnBrk="1" hangingPunct="1">
              <a:defRPr/>
            </a:pPr>
            <a:r>
              <a:rPr lang="en-US" sz="1200" dirty="0" smtClean="0">
                <a:solidFill>
                  <a:srgbClr val="000000"/>
                </a:solidFill>
                <a:latin typeface="Arial" charset="0"/>
                <a:cs typeface="Trebuchet MS" charset="0"/>
              </a:rPr>
              <a:t>1990-1996  Design</a:t>
            </a:r>
          </a:p>
          <a:p>
            <a:pPr eaLnBrk="1" hangingPunct="1">
              <a:defRPr/>
            </a:pPr>
            <a:r>
              <a:rPr lang="en-US" sz="1200" dirty="0" smtClean="0">
                <a:solidFill>
                  <a:srgbClr val="000000"/>
                </a:solidFill>
                <a:latin typeface="Arial" charset="0"/>
                <a:cs typeface="Trebuchet MS" charset="0"/>
              </a:rPr>
              <a:t>1992-2002  R&amp;D</a:t>
            </a:r>
          </a:p>
          <a:p>
            <a:pPr eaLnBrk="1" hangingPunct="1">
              <a:defRPr/>
            </a:pPr>
            <a:r>
              <a:rPr lang="en-US" sz="1200" dirty="0" smtClean="0">
                <a:solidFill>
                  <a:srgbClr val="000000"/>
                </a:solidFill>
                <a:latin typeface="Arial" charset="0"/>
                <a:cs typeface="Trebuchet MS" charset="0"/>
              </a:rPr>
              <a:t>2000-2010  Construction</a:t>
            </a:r>
          </a:p>
          <a:p>
            <a:pPr eaLnBrk="1" hangingPunct="1">
              <a:defRPr/>
            </a:pPr>
            <a:r>
              <a:rPr lang="en-US" sz="1200" dirty="0" smtClean="0">
                <a:solidFill>
                  <a:srgbClr val="000000"/>
                </a:solidFill>
                <a:latin typeface="Arial" charset="0"/>
                <a:cs typeface="Trebuchet MS" charset="0"/>
              </a:rPr>
              <a:t>2002-2007  Installation</a:t>
            </a:r>
          </a:p>
          <a:p>
            <a:pPr eaLnBrk="1" hangingPunct="1">
              <a:defRPr/>
            </a:pPr>
            <a:r>
              <a:rPr lang="en-US" sz="1200" dirty="0" smtClean="0">
                <a:solidFill>
                  <a:srgbClr val="000000"/>
                </a:solidFill>
                <a:latin typeface="Arial" charset="0"/>
                <a:cs typeface="Trebuchet MS" charset="0"/>
              </a:rPr>
              <a:t>2008 -&gt;     Commissioning</a:t>
            </a:r>
          </a:p>
          <a:p>
            <a:pPr eaLnBrk="1" hangingPunct="1">
              <a:defRPr/>
            </a:pPr>
            <a:r>
              <a:rPr lang="en-US" sz="1200" dirty="0" smtClean="0">
                <a:solidFill>
                  <a:srgbClr val="000000"/>
                </a:solidFill>
                <a:latin typeface="Arial" charset="0"/>
                <a:cs typeface="Trebuchet MS" charset="0"/>
              </a:rPr>
              <a:t>4 TP addenda along the way: </a:t>
            </a:r>
          </a:p>
          <a:p>
            <a:pPr marL="457200" lvl="1" indent="0">
              <a:buNone/>
              <a:defRPr/>
            </a:pPr>
            <a:r>
              <a:rPr lang="en-US" sz="1000" dirty="0" smtClean="0">
                <a:solidFill>
                  <a:srgbClr val="000000"/>
                </a:solidFill>
                <a:latin typeface="Arial" charset="0"/>
                <a:cs typeface="Trebuchet MS" charset="0"/>
              </a:rPr>
              <a:t>1996 </a:t>
            </a:r>
            <a:r>
              <a:rPr lang="en-US" sz="1000" dirty="0" err="1" smtClean="0">
                <a:solidFill>
                  <a:srgbClr val="000000"/>
                </a:solidFill>
                <a:latin typeface="Arial" charset="0"/>
                <a:cs typeface="Trebuchet MS" charset="0"/>
              </a:rPr>
              <a:t>Muon</a:t>
            </a:r>
            <a:r>
              <a:rPr lang="en-US" sz="1000" dirty="0" smtClean="0">
                <a:solidFill>
                  <a:srgbClr val="000000"/>
                </a:solidFill>
                <a:latin typeface="Arial" charset="0"/>
                <a:cs typeface="Trebuchet MS" charset="0"/>
              </a:rPr>
              <a:t> spectrometer </a:t>
            </a:r>
          </a:p>
          <a:p>
            <a:pPr marL="457200" lvl="1" indent="0">
              <a:buNone/>
              <a:defRPr/>
            </a:pPr>
            <a:r>
              <a:rPr lang="en-US" sz="1000" dirty="0" smtClean="0">
                <a:solidFill>
                  <a:srgbClr val="000000"/>
                </a:solidFill>
                <a:latin typeface="Arial" charset="0"/>
                <a:cs typeface="Trebuchet MS" charset="0"/>
              </a:rPr>
              <a:t>1999 TRD </a:t>
            </a:r>
          </a:p>
          <a:p>
            <a:pPr marL="685800" lvl="1" indent="-228600">
              <a:buAutoNum type="arabicPlain" startAt="2006"/>
              <a:defRPr/>
            </a:pPr>
            <a:r>
              <a:rPr lang="en-US" sz="1000" dirty="0" smtClean="0">
                <a:solidFill>
                  <a:srgbClr val="000000"/>
                </a:solidFill>
                <a:latin typeface="Arial" charset="0"/>
                <a:cs typeface="Trebuchet MS" charset="0"/>
              </a:rPr>
              <a:t> EMCAL</a:t>
            </a:r>
          </a:p>
          <a:p>
            <a:pPr marL="685800" lvl="1" indent="-228600">
              <a:buAutoNum type="arabicPlain" startAt="2006"/>
              <a:defRPr/>
            </a:pPr>
            <a:r>
              <a:rPr lang="en-US" sz="1000" dirty="0">
                <a:solidFill>
                  <a:srgbClr val="000000"/>
                </a:solidFill>
                <a:latin typeface="Arial" charset="0"/>
                <a:cs typeface="Trebuchet MS" charset="0"/>
              </a:rPr>
              <a:t> </a:t>
            </a:r>
            <a:r>
              <a:rPr lang="en-US" sz="1000" dirty="0" smtClean="0">
                <a:solidFill>
                  <a:srgbClr val="000000"/>
                </a:solidFill>
                <a:latin typeface="Arial" charset="0"/>
                <a:cs typeface="Trebuchet MS" charset="0"/>
              </a:rPr>
              <a:t>DCAL</a:t>
            </a:r>
          </a:p>
          <a:p>
            <a:pPr marL="342900" indent="-342900" eaLnBrk="1" hangingPunct="1">
              <a:buAutoNum type="arabicPlain" startAt="2012"/>
              <a:defRPr/>
            </a:pPr>
            <a:r>
              <a:rPr lang="en-US" sz="1200" dirty="0" smtClean="0">
                <a:solidFill>
                  <a:srgbClr val="000000"/>
                </a:solidFill>
                <a:latin typeface="Arial" charset="0"/>
                <a:cs typeface="Trebuchet MS" charset="0"/>
              </a:rPr>
              <a:t>  </a:t>
            </a:r>
            <a:r>
              <a:rPr lang="en-US" sz="1200" dirty="0" err="1" smtClean="0">
                <a:solidFill>
                  <a:srgbClr val="000000"/>
                </a:solidFill>
                <a:latin typeface="Arial" charset="0"/>
                <a:cs typeface="Trebuchet MS" charset="0"/>
              </a:rPr>
              <a:t>LoI</a:t>
            </a:r>
            <a:r>
              <a:rPr lang="en-US" sz="1200" dirty="0" smtClean="0">
                <a:solidFill>
                  <a:srgbClr val="000000"/>
                </a:solidFill>
                <a:latin typeface="Arial" charset="0"/>
                <a:cs typeface="Trebuchet MS" charset="0"/>
              </a:rPr>
              <a:t> for the Upgrade</a:t>
            </a:r>
          </a:p>
          <a:p>
            <a:pPr eaLnBrk="1" hangingPunct="1">
              <a:defRPr/>
            </a:pPr>
            <a:r>
              <a:rPr lang="en-US" sz="1200" dirty="0" smtClean="0">
                <a:solidFill>
                  <a:srgbClr val="000000"/>
                </a:solidFill>
                <a:latin typeface="Arial" charset="0"/>
                <a:cs typeface="Trebuchet MS" charset="0"/>
              </a:rPr>
              <a:t>2012-2014 R&amp;D</a:t>
            </a:r>
          </a:p>
          <a:p>
            <a:pPr eaLnBrk="1" hangingPunct="1">
              <a:defRPr/>
            </a:pPr>
            <a:r>
              <a:rPr lang="en-US" sz="1200" dirty="0" smtClean="0">
                <a:solidFill>
                  <a:srgbClr val="000000"/>
                </a:solidFill>
                <a:latin typeface="Arial" charset="0"/>
                <a:cs typeface="Trebuchet MS" charset="0"/>
              </a:rPr>
              <a:t>2014-2016  Procurement/Fabrication</a:t>
            </a:r>
          </a:p>
          <a:p>
            <a:pPr eaLnBrk="1" hangingPunct="1">
              <a:defRPr/>
            </a:pPr>
            <a:r>
              <a:rPr lang="en-US" sz="1200" dirty="0" smtClean="0">
                <a:solidFill>
                  <a:srgbClr val="000000"/>
                </a:solidFill>
                <a:latin typeface="Arial" charset="0"/>
                <a:cs typeface="Trebuchet MS" charset="0"/>
              </a:rPr>
              <a:t>2016-2017  Integration, pre-commissioning</a:t>
            </a:r>
          </a:p>
          <a:p>
            <a:pPr eaLnBrk="1" hangingPunct="1">
              <a:defRPr/>
            </a:pPr>
            <a:r>
              <a:rPr lang="en-US" sz="1200" dirty="0" smtClean="0">
                <a:solidFill>
                  <a:srgbClr val="000000"/>
                </a:solidFill>
                <a:latin typeface="Arial" charset="0"/>
                <a:cs typeface="Trebuchet MS" charset="0"/>
              </a:rPr>
              <a:t>2018-2019  Installation, commissioning</a:t>
            </a:r>
          </a:p>
          <a:p>
            <a:pPr eaLnBrk="1" hangingPunct="1">
              <a:defRPr/>
            </a:pPr>
            <a:r>
              <a:rPr lang="en-US" sz="1200" dirty="0" smtClean="0">
                <a:solidFill>
                  <a:srgbClr val="000000"/>
                </a:solidFill>
                <a:latin typeface="Arial" charset="0"/>
                <a:cs typeface="Trebuchet MS" charset="0"/>
              </a:rPr>
              <a:t>2019-2020  Full deployment of DAQ/HLT</a:t>
            </a:r>
            <a:endParaRPr lang="en-US" sz="1200" dirty="0">
              <a:solidFill>
                <a:srgbClr val="000000"/>
              </a:solidFill>
              <a:latin typeface="Arial" charset="0"/>
              <a:cs typeface="Trebuchet MS" charset="0"/>
            </a:endParaRPr>
          </a:p>
        </p:txBody>
      </p:sp>
      <p:sp>
        <p:nvSpPr>
          <p:cNvPr id="11" name="TextBox 10"/>
          <p:cNvSpPr txBox="1"/>
          <p:nvPr/>
        </p:nvSpPr>
        <p:spPr>
          <a:xfrm>
            <a:off x="634257" y="5641880"/>
            <a:ext cx="4213225" cy="261937"/>
          </a:xfrm>
          <a:prstGeom prst="rect">
            <a:avLst/>
          </a:prstGeom>
          <a:noFill/>
        </p:spPr>
        <p:txBody>
          <a:bodyPr>
            <a:spAutoFit/>
          </a:bodyPr>
          <a:lstStyle/>
          <a:p>
            <a:pPr defTabSz="457200">
              <a:defRPr/>
            </a:pPr>
            <a:r>
              <a:rPr lang="en-US" sz="1050" dirty="0">
                <a:solidFill>
                  <a:srgbClr val="777877"/>
                </a:solidFill>
              </a:rPr>
              <a:t>Source: Alice Collaboration Data Base, </a:t>
            </a:r>
            <a:r>
              <a:rPr lang="en-US" sz="1050" dirty="0" smtClean="0">
                <a:solidFill>
                  <a:srgbClr val="777877"/>
                </a:solidFill>
              </a:rPr>
              <a:t>June </a:t>
            </a:r>
            <a:r>
              <a:rPr lang="en-US" sz="1050" dirty="0">
                <a:solidFill>
                  <a:srgbClr val="777877"/>
                </a:solidFill>
              </a:rPr>
              <a:t>2014</a:t>
            </a:r>
          </a:p>
        </p:txBody>
      </p:sp>
      <p:graphicFrame>
        <p:nvGraphicFramePr>
          <p:cNvPr id="10" name="Chart 9"/>
          <p:cNvGraphicFramePr>
            <a:graphicFrameLocks/>
          </p:cNvGraphicFramePr>
          <p:nvPr>
            <p:extLst>
              <p:ext uri="{D42A27DB-BD31-4B8C-83A1-F6EECF244321}">
                <p14:modId xmlns:p14="http://schemas.microsoft.com/office/powerpoint/2010/main" val="3143241708"/>
              </p:ext>
            </p:extLst>
          </p:nvPr>
        </p:nvGraphicFramePr>
        <p:xfrm>
          <a:off x="3935610" y="452091"/>
          <a:ext cx="4930677" cy="50058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273862" y="2197582"/>
            <a:ext cx="5219363" cy="2554545"/>
          </a:xfrm>
          <a:prstGeom prst="rect">
            <a:avLst/>
          </a:prstGeom>
          <a:solidFill>
            <a:schemeClr val="bg1"/>
          </a:solidFill>
        </p:spPr>
        <p:txBody>
          <a:bodyPr wrap="square" rtlCol="0">
            <a:spAutoFit/>
          </a:bodyPr>
          <a:lstStyle/>
          <a:p>
            <a:pPr defTabSz="457200">
              <a:buFont typeface="Arial"/>
              <a:buNone/>
              <a:defRPr/>
            </a:pPr>
            <a:r>
              <a:rPr lang="en-GB" sz="2000" b="1" dirty="0">
                <a:solidFill>
                  <a:srgbClr val="010101"/>
                </a:solidFill>
                <a:cs typeface="Trebuchet MS"/>
              </a:rPr>
              <a:t>7</a:t>
            </a:r>
            <a:r>
              <a:rPr lang="en-GB" sz="2000" b="1" dirty="0" smtClean="0">
                <a:solidFill>
                  <a:srgbClr val="010101"/>
                </a:solidFill>
                <a:cs typeface="Trebuchet MS"/>
              </a:rPr>
              <a:t> </a:t>
            </a:r>
            <a:r>
              <a:rPr lang="en-GB" sz="2000" b="1" dirty="0">
                <a:solidFill>
                  <a:srgbClr val="010101"/>
                </a:solidFill>
                <a:cs typeface="Trebuchet MS"/>
              </a:rPr>
              <a:t>Collaborators coming from 3 Institutes:</a:t>
            </a:r>
          </a:p>
          <a:p>
            <a:pPr defTabSz="457200">
              <a:buFont typeface="Arial"/>
              <a:buNone/>
              <a:defRPr/>
            </a:pPr>
            <a:endParaRPr lang="en-GB" dirty="0">
              <a:solidFill>
                <a:srgbClr val="010101"/>
              </a:solidFill>
              <a:cs typeface="Trebuchet MS"/>
            </a:endParaRPr>
          </a:p>
          <a:p>
            <a:pPr marL="285750" indent="-285750" defTabSz="457200">
              <a:buClr>
                <a:srgbClr val="CD0920"/>
              </a:buClr>
              <a:buFont typeface="Wingdings" charset="2"/>
              <a:buChar char="§"/>
              <a:defRPr/>
            </a:pPr>
            <a:r>
              <a:rPr lang="en-GB" dirty="0" smtClean="0">
                <a:solidFill>
                  <a:srgbClr val="010101"/>
                </a:solidFill>
                <a:cs typeface="Trebuchet MS"/>
              </a:rPr>
              <a:t>University of Cape Town (UCT), Cape Town</a:t>
            </a:r>
            <a:endParaRPr lang="en-GB" dirty="0">
              <a:solidFill>
                <a:srgbClr val="010101"/>
              </a:solidFill>
              <a:cs typeface="Trebuchet MS"/>
            </a:endParaRPr>
          </a:p>
          <a:p>
            <a:pPr marL="285750" indent="-285750" defTabSz="457200">
              <a:buClr>
                <a:srgbClr val="CD0920"/>
              </a:buClr>
              <a:buFont typeface="Wingdings" charset="2"/>
              <a:buChar char="§"/>
              <a:defRPr/>
            </a:pPr>
            <a:endParaRPr lang="en-GB" dirty="0">
              <a:solidFill>
                <a:srgbClr val="010101"/>
              </a:solidFill>
              <a:cs typeface="Trebuchet MS"/>
            </a:endParaRPr>
          </a:p>
          <a:p>
            <a:pPr marL="285750" indent="-285750" defTabSz="457200">
              <a:buClr>
                <a:srgbClr val="CD0920"/>
              </a:buClr>
              <a:buFont typeface="Wingdings" charset="2"/>
              <a:buChar char="§"/>
              <a:defRPr/>
            </a:pPr>
            <a:r>
              <a:rPr lang="en-GB" dirty="0" err="1" smtClean="0">
                <a:solidFill>
                  <a:srgbClr val="010101"/>
                </a:solidFill>
                <a:cs typeface="Trebuchet MS"/>
              </a:rPr>
              <a:t>iThemba</a:t>
            </a:r>
            <a:r>
              <a:rPr lang="en-GB" dirty="0" smtClean="0">
                <a:solidFill>
                  <a:srgbClr val="010101"/>
                </a:solidFill>
                <a:cs typeface="Trebuchet MS"/>
              </a:rPr>
              <a:t> LABS, Somerset West</a:t>
            </a:r>
            <a:endParaRPr lang="en-GB" dirty="0">
              <a:solidFill>
                <a:srgbClr val="010101"/>
              </a:solidFill>
              <a:cs typeface="Trebuchet MS"/>
            </a:endParaRPr>
          </a:p>
          <a:p>
            <a:pPr marL="285750" indent="-285750" defTabSz="457200">
              <a:buClr>
                <a:srgbClr val="CD0920"/>
              </a:buClr>
              <a:buFont typeface="Wingdings" charset="2"/>
              <a:buChar char="§"/>
              <a:defRPr/>
            </a:pPr>
            <a:endParaRPr lang="en-GB" dirty="0">
              <a:solidFill>
                <a:srgbClr val="010101"/>
              </a:solidFill>
              <a:cs typeface="Trebuchet MS"/>
            </a:endParaRPr>
          </a:p>
          <a:p>
            <a:pPr marL="285750" indent="-285750" defTabSz="457200">
              <a:buClr>
                <a:srgbClr val="CD0920"/>
              </a:buClr>
              <a:buFont typeface="Wingdings" charset="2"/>
              <a:buChar char="§"/>
              <a:defRPr/>
            </a:pPr>
            <a:r>
              <a:rPr lang="en-GB" dirty="0" smtClean="0">
                <a:solidFill>
                  <a:srgbClr val="010101"/>
                </a:solidFill>
                <a:cs typeface="Trebuchet MS"/>
              </a:rPr>
              <a:t>University of the Witwatersrand (WITS), Johannesburg</a:t>
            </a:r>
            <a:endParaRPr lang="en-GB" dirty="0">
              <a:solidFill>
                <a:srgbClr val="010101"/>
              </a:solidFill>
              <a:cs typeface="Trebuchet MS"/>
            </a:endParaRPr>
          </a:p>
          <a:p>
            <a:pPr marL="285750" indent="-285750" defTabSz="457200">
              <a:buClr>
                <a:srgbClr val="CD0920"/>
              </a:buClr>
              <a:buFont typeface="Wingdings" charset="2"/>
              <a:buChar char="§"/>
              <a:defRPr/>
            </a:pPr>
            <a:endParaRPr lang="en-GB" sz="1400" dirty="0">
              <a:solidFill>
                <a:srgbClr val="010101"/>
              </a:solidFill>
              <a:cs typeface="Trebuchet M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7915" y="4888087"/>
            <a:ext cx="375476" cy="25203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1943" y="477395"/>
            <a:ext cx="1124344" cy="426152"/>
          </a:xfrm>
          <a:prstGeom prst="rect">
            <a:avLst/>
          </a:prstGeom>
        </p:spPr>
      </p:pic>
    </p:spTree>
    <p:extLst>
      <p:ext uri="{BB962C8B-B14F-4D97-AF65-F5344CB8AC3E}">
        <p14:creationId xmlns:p14="http://schemas.microsoft.com/office/powerpoint/2010/main" val="261802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634257" y="44624"/>
            <a:ext cx="7211567" cy="612409"/>
          </a:xfrm>
        </p:spPr>
        <p:txBody>
          <a:bodyPr vert="horz" lIns="91440" tIns="0" rIns="91440" bIns="0" rtlCol="0" anchor="t" anchorCtr="0">
            <a:normAutofit fontScale="90000"/>
          </a:bodyPr>
          <a:lstStyle/>
          <a:p>
            <a:pPr algn="ctr"/>
            <a:r>
              <a:rPr lang="en-US" sz="2300" b="1" cap="all" dirty="0" smtClean="0"/>
              <a:t>SOUTH AFRICA IN ALICE</a:t>
            </a:r>
            <a:br>
              <a:rPr lang="en-US" sz="2300" b="1" cap="all" dirty="0" smtClean="0"/>
            </a:br>
            <a:r>
              <a:rPr lang="en-US" sz="1800" cap="all" dirty="0" smtClean="0">
                <a:solidFill>
                  <a:schemeClr val="accent1"/>
                </a:solidFill>
              </a:rPr>
              <a:t>Maintenance and Operations</a:t>
            </a:r>
            <a:endParaRPr lang="en-US" sz="1800" b="1" cap="all" dirty="0">
              <a:solidFill>
                <a:schemeClr val="accent1"/>
              </a:solidFill>
            </a:endParaRPr>
          </a:p>
        </p:txBody>
      </p:sp>
      <p:sp>
        <p:nvSpPr>
          <p:cNvPr id="162825" name="Slide Number Placeholder 9"/>
          <p:cNvSpPr>
            <a:spLocks noGrp="1"/>
          </p:cNvSpPr>
          <p:nvPr>
            <p:ph type="sldNum" sz="quarter" idx="4"/>
          </p:nvPr>
        </p:nvSpPr>
        <p:spPr/>
        <p:txBody>
          <a:bodyPr>
            <a:normAutofit/>
          </a:bodyPr>
          <a:lstStyle/>
          <a:p>
            <a:fld id="{44C62B4A-1008-7946-AFE5-29513297648F}" type="slidenum">
              <a:rPr lang="en-US" smtClean="0">
                <a:solidFill>
                  <a:srgbClr val="141313">
                    <a:tint val="75000"/>
                  </a:srgbClr>
                </a:solidFill>
              </a:rPr>
              <a:pPr/>
              <a:t>18</a:t>
            </a:fld>
            <a:r>
              <a:rPr lang="en-US" smtClean="0">
                <a:solidFill>
                  <a:srgbClr val="141313">
                    <a:tint val="75000"/>
                  </a:srgbClr>
                </a:solidFill>
              </a:rPr>
              <a:t> </a:t>
            </a:r>
            <a:endParaRPr lang="en-US">
              <a:solidFill>
                <a:srgbClr val="141313">
                  <a:tint val="75000"/>
                </a:srgbClr>
              </a:solidFill>
            </a:endParaRPr>
          </a:p>
        </p:txBody>
      </p:sp>
      <p:pic>
        <p:nvPicPr>
          <p:cNvPr id="9" name="Picture 5" descr="ALIce_SETUP_cf"/>
          <p:cNvPicPr>
            <a:picLocks noChangeAspect="1" noChangeArrowheads="1"/>
          </p:cNvPicPr>
          <p:nvPr/>
        </p:nvPicPr>
        <p:blipFill>
          <a:blip r:embed="rId3">
            <a:extLst>
              <a:ext uri="{28A0092B-C50C-407E-A947-70E740481C1C}">
                <a14:useLocalDpi xmlns:a14="http://schemas.microsoft.com/office/drawing/2010/main" val="0"/>
              </a:ext>
            </a:extLst>
          </a:blip>
          <a:srcRect t="3040"/>
          <a:stretch>
            <a:fillRect/>
          </a:stretch>
        </p:blipFill>
        <p:spPr bwMode="auto">
          <a:xfrm>
            <a:off x="594147" y="754601"/>
            <a:ext cx="8202539" cy="406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4"/>
          <p:cNvSpPr txBox="1">
            <a:spLocks noChangeArrowheads="1"/>
          </p:cNvSpPr>
          <p:nvPr/>
        </p:nvSpPr>
        <p:spPr bwMode="auto">
          <a:xfrm>
            <a:off x="1979712" y="4923745"/>
            <a:ext cx="621868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457200" eaLnBrk="1" hangingPunct="1"/>
            <a:r>
              <a:rPr lang="en-GB" sz="1400" b="1" u="sng" dirty="0">
                <a:solidFill>
                  <a:srgbClr val="1D262B"/>
                </a:solidFill>
                <a:latin typeface="Arial"/>
                <a:cs typeface="Arial"/>
              </a:rPr>
              <a:t>Sub-detectors</a:t>
            </a:r>
          </a:p>
          <a:p>
            <a:pPr lvl="1" defTabSz="457200" eaLnBrk="1" hangingPunct="1"/>
            <a:r>
              <a:rPr lang="en-GB" sz="1400" dirty="0" err="1" smtClean="0">
                <a:solidFill>
                  <a:srgbClr val="CD0920"/>
                </a:solidFill>
                <a:latin typeface="Arial"/>
                <a:cs typeface="Arial"/>
              </a:rPr>
              <a:t>Muons</a:t>
            </a:r>
            <a:r>
              <a:rPr lang="en-GB" sz="1400" dirty="0" smtClean="0">
                <a:solidFill>
                  <a:srgbClr val="CD0920"/>
                </a:solidFill>
                <a:latin typeface="Arial"/>
                <a:cs typeface="Arial"/>
              </a:rPr>
              <a:t> Tracking and Trigger</a:t>
            </a:r>
          </a:p>
          <a:p>
            <a:pPr lvl="1" defTabSz="457200" eaLnBrk="1" hangingPunct="1"/>
            <a:r>
              <a:rPr lang="en-GB" sz="1400" dirty="0" smtClean="0">
                <a:solidFill>
                  <a:srgbClr val="CD0920"/>
                </a:solidFill>
                <a:latin typeface="Arial"/>
                <a:cs typeface="Arial"/>
              </a:rPr>
              <a:t>TRD</a:t>
            </a:r>
            <a:endParaRPr lang="en-GB" sz="1400" dirty="0">
              <a:solidFill>
                <a:srgbClr val="CD0920"/>
              </a:solidFill>
              <a:latin typeface="Arial"/>
              <a:cs typeface="Arial"/>
            </a:endParaRPr>
          </a:p>
          <a:p>
            <a:pPr lvl="1" defTabSz="457200" eaLnBrk="1" hangingPunct="1"/>
            <a:r>
              <a:rPr lang="en-GB" sz="1400" dirty="0" err="1" smtClean="0">
                <a:solidFill>
                  <a:srgbClr val="CD0920"/>
                </a:solidFill>
                <a:latin typeface="Arial"/>
                <a:cs typeface="Arial"/>
              </a:rPr>
              <a:t>Muon</a:t>
            </a:r>
            <a:r>
              <a:rPr lang="en-GB" sz="1400" dirty="0" smtClean="0">
                <a:solidFill>
                  <a:srgbClr val="CD0920"/>
                </a:solidFill>
                <a:latin typeface="Arial"/>
                <a:cs typeface="Arial"/>
              </a:rPr>
              <a:t> High </a:t>
            </a:r>
            <a:r>
              <a:rPr lang="en-GB" sz="1400" dirty="0">
                <a:solidFill>
                  <a:srgbClr val="CD0920"/>
                </a:solidFill>
                <a:latin typeface="Arial"/>
                <a:cs typeface="Arial"/>
              </a:rPr>
              <a:t>Level Trigger (HLT)</a:t>
            </a:r>
          </a:p>
          <a:p>
            <a:pPr lvl="1" defTabSz="457200" eaLnBrk="1" hangingPunct="1"/>
            <a:endParaRPr lang="en-GB" sz="1400" dirty="0">
              <a:solidFill>
                <a:srgbClr val="010101"/>
              </a:solidFill>
              <a:latin typeface="Arial"/>
              <a:cs typeface="Aria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301" y="2019820"/>
            <a:ext cx="37782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15" y="1895201"/>
            <a:ext cx="37782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2875" y="3447256"/>
            <a:ext cx="377825"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2561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000" dirty="0" smtClean="0"/>
              <a:t>Physics:</a:t>
            </a:r>
            <a:endParaRPr lang="en-ZA" sz="2000" dirty="0"/>
          </a:p>
        </p:txBody>
      </p:sp>
      <p:sp>
        <p:nvSpPr>
          <p:cNvPr id="3" name="Content Placeholder 2"/>
          <p:cNvSpPr>
            <a:spLocks noGrp="1"/>
          </p:cNvSpPr>
          <p:nvPr>
            <p:ph sz="quarter" idx="10"/>
          </p:nvPr>
        </p:nvSpPr>
        <p:spPr>
          <a:xfrm>
            <a:off x="634258" y="1219343"/>
            <a:ext cx="8079804" cy="399656"/>
          </a:xfrm>
        </p:spPr>
        <p:txBody>
          <a:bodyPr>
            <a:normAutofit/>
          </a:bodyPr>
          <a:lstStyle/>
          <a:p>
            <a:r>
              <a:rPr lang="en-ZA" sz="1900" dirty="0" smtClean="0"/>
              <a:t>Electroweak Bosons: </a:t>
            </a:r>
          </a:p>
          <a:p>
            <a:endParaRPr lang="en-ZA" dirty="0"/>
          </a:p>
        </p:txBody>
      </p:sp>
      <p:sp>
        <p:nvSpPr>
          <p:cNvPr id="5" name="Footer Placeholder 4"/>
          <p:cNvSpPr>
            <a:spLocks noGrp="1"/>
          </p:cNvSpPr>
          <p:nvPr>
            <p:ph type="ftr" sz="quarter" idx="3"/>
          </p:nvPr>
        </p:nvSpPr>
        <p:spPr/>
        <p:txBody>
          <a:bodyPr/>
          <a:lstStyle/>
          <a:p>
            <a:r>
              <a:rPr lang="en-US" smtClean="0">
                <a:solidFill>
                  <a:srgbClr val="141313">
                    <a:tint val="75000"/>
                  </a:srgbClr>
                </a:solidFill>
              </a:rPr>
              <a:t>SA-ALICE |  24 February 2015 </a:t>
            </a:r>
            <a:endParaRPr lang="en-US" dirty="0">
              <a:solidFill>
                <a:srgbClr val="141313">
                  <a:tint val="75000"/>
                </a:srgbClr>
              </a:solidFill>
            </a:endParaRPr>
          </a:p>
        </p:txBody>
      </p:sp>
      <p:sp>
        <p:nvSpPr>
          <p:cNvPr id="6" name="Slide Number Placeholder 5"/>
          <p:cNvSpPr>
            <a:spLocks noGrp="1"/>
          </p:cNvSpPr>
          <p:nvPr>
            <p:ph type="sldNum" sz="quarter" idx="4"/>
          </p:nvPr>
        </p:nvSpPr>
        <p:spPr/>
        <p:txBody>
          <a:bodyPr/>
          <a:lstStyle/>
          <a:p>
            <a:fld id="{2066355A-084C-D24E-9AD2-7E4FC41EA627}" type="slidenum">
              <a:rPr lang="en-US" smtClean="0">
                <a:solidFill>
                  <a:srgbClr val="141313">
                    <a:tint val="75000"/>
                  </a:srgbClr>
                </a:solidFill>
              </a:rPr>
              <a:pPr/>
              <a:t>19</a:t>
            </a:fld>
            <a:endParaRPr lang="en-US" dirty="0">
              <a:solidFill>
                <a:srgbClr val="141313">
                  <a:tint val="75000"/>
                </a:srgbClr>
              </a:solidFill>
            </a:endParaRPr>
          </a:p>
        </p:txBody>
      </p:sp>
      <p:sp>
        <p:nvSpPr>
          <p:cNvPr id="7" name="Rectangle 6"/>
          <p:cNvSpPr/>
          <p:nvPr/>
        </p:nvSpPr>
        <p:spPr>
          <a:xfrm>
            <a:off x="113287" y="2367958"/>
            <a:ext cx="5251731" cy="4308872"/>
          </a:xfrm>
          <a:prstGeom prst="rect">
            <a:avLst/>
          </a:prstGeom>
        </p:spPr>
        <p:txBody>
          <a:bodyPr wrap="square">
            <a:spAutoFit/>
          </a:bodyPr>
          <a:lstStyle/>
          <a:p>
            <a:pPr marL="171450" indent="-171450" defTabSz="457200">
              <a:buFont typeface="Wingdings" panose="05000000000000000000" pitchFamily="2" charset="2"/>
              <a:buChar char="v"/>
            </a:pPr>
            <a:r>
              <a:rPr lang="en-ZA" sz="1200" dirty="0" smtClean="0">
                <a:solidFill>
                  <a:srgbClr val="141313"/>
                </a:solidFill>
              </a:rPr>
              <a:t>W</a:t>
            </a:r>
            <a:r>
              <a:rPr lang="en-ZA" sz="1200" baseline="30000" dirty="0" smtClean="0">
                <a:solidFill>
                  <a:srgbClr val="141313"/>
                </a:solidFill>
              </a:rPr>
              <a:t>±</a:t>
            </a:r>
            <a:r>
              <a:rPr lang="en-ZA" sz="1200" dirty="0" smtClean="0">
                <a:solidFill>
                  <a:srgbClr val="141313"/>
                </a:solidFill>
              </a:rPr>
              <a:t> </a:t>
            </a:r>
            <a:r>
              <a:rPr lang="en-ZA" sz="1200" dirty="0">
                <a:solidFill>
                  <a:srgbClr val="141313"/>
                </a:solidFill>
              </a:rPr>
              <a:t>are produced in initial </a:t>
            </a:r>
            <a:r>
              <a:rPr lang="en-ZA" sz="1200" dirty="0" smtClean="0">
                <a:solidFill>
                  <a:srgbClr val="141313"/>
                </a:solidFill>
              </a:rPr>
              <a:t>hard scatterings </a:t>
            </a:r>
            <a:r>
              <a:rPr lang="en-ZA" sz="1200" dirty="0">
                <a:solidFill>
                  <a:srgbClr val="141313"/>
                </a:solidFill>
              </a:rPr>
              <a:t>and are not </a:t>
            </a:r>
            <a:r>
              <a:rPr lang="en-ZA" sz="1200" dirty="0" smtClean="0">
                <a:solidFill>
                  <a:srgbClr val="141313"/>
                </a:solidFill>
              </a:rPr>
              <a:t>affected </a:t>
            </a:r>
            <a:r>
              <a:rPr lang="en-ZA" sz="1200" dirty="0">
                <a:solidFill>
                  <a:srgbClr val="141313"/>
                </a:solidFill>
              </a:rPr>
              <a:t>by the</a:t>
            </a:r>
          </a:p>
          <a:p>
            <a:pPr defTabSz="457200"/>
            <a:r>
              <a:rPr lang="en-ZA" sz="1200" dirty="0" smtClean="0">
                <a:solidFill>
                  <a:srgbClr val="141313"/>
                </a:solidFill>
              </a:rPr>
              <a:t>    strong </a:t>
            </a:r>
            <a:r>
              <a:rPr lang="en-ZA" sz="1200" dirty="0">
                <a:solidFill>
                  <a:srgbClr val="141313"/>
                </a:solidFill>
              </a:rPr>
              <a:t>interaction.</a:t>
            </a:r>
          </a:p>
          <a:p>
            <a:pPr marL="171450" indent="-171450" defTabSz="457200">
              <a:buFont typeface="Wingdings" panose="05000000000000000000" pitchFamily="2" charset="2"/>
              <a:buChar char="v"/>
            </a:pPr>
            <a:r>
              <a:rPr lang="en-ZA" sz="1200" dirty="0" smtClean="0">
                <a:solidFill>
                  <a:srgbClr val="141313"/>
                </a:solidFill>
              </a:rPr>
              <a:t>In </a:t>
            </a:r>
            <a:r>
              <a:rPr lang="en-ZA" sz="1200" dirty="0" err="1" smtClean="0">
                <a:solidFill>
                  <a:srgbClr val="141313"/>
                </a:solidFill>
              </a:rPr>
              <a:t>Pb-Pb</a:t>
            </a:r>
            <a:r>
              <a:rPr lang="en-ZA" sz="1200" dirty="0" smtClean="0">
                <a:solidFill>
                  <a:srgbClr val="141313"/>
                </a:solidFill>
              </a:rPr>
              <a:t> </a:t>
            </a:r>
            <a:r>
              <a:rPr lang="en-ZA" sz="1200" dirty="0">
                <a:solidFill>
                  <a:srgbClr val="141313"/>
                </a:solidFill>
              </a:rPr>
              <a:t>collisions: test the scaling </a:t>
            </a:r>
            <a:r>
              <a:rPr lang="en-ZA" sz="1200" dirty="0" smtClean="0">
                <a:solidFill>
                  <a:srgbClr val="141313"/>
                </a:solidFill>
              </a:rPr>
              <a:t>of hard </a:t>
            </a:r>
            <a:r>
              <a:rPr lang="en-ZA" sz="1200" dirty="0">
                <a:solidFill>
                  <a:srgbClr val="141313"/>
                </a:solidFill>
              </a:rPr>
              <a:t>processes with the number </a:t>
            </a:r>
            <a:r>
              <a:rPr lang="en-ZA" sz="1200" dirty="0" smtClean="0">
                <a:solidFill>
                  <a:srgbClr val="141313"/>
                </a:solidFill>
              </a:rPr>
              <a:t>of binary </a:t>
            </a:r>
            <a:r>
              <a:rPr lang="en-ZA" sz="1200" dirty="0">
                <a:solidFill>
                  <a:srgbClr val="141313"/>
                </a:solidFill>
              </a:rPr>
              <a:t>nucleon-nucleon collisions.</a:t>
            </a:r>
          </a:p>
          <a:p>
            <a:pPr marL="171450" indent="-171450" defTabSz="457200">
              <a:buFont typeface="Wingdings" panose="05000000000000000000" pitchFamily="2" charset="2"/>
              <a:buChar char="v"/>
            </a:pPr>
            <a:r>
              <a:rPr lang="en-ZA" sz="1200" dirty="0" smtClean="0">
                <a:solidFill>
                  <a:srgbClr val="0070C0"/>
                </a:solidFill>
              </a:rPr>
              <a:t>In p-</a:t>
            </a:r>
            <a:r>
              <a:rPr lang="en-ZA" sz="1200" dirty="0" err="1" smtClean="0">
                <a:solidFill>
                  <a:srgbClr val="0070C0"/>
                </a:solidFill>
              </a:rPr>
              <a:t>Pb</a:t>
            </a:r>
            <a:r>
              <a:rPr lang="en-ZA" sz="1200" dirty="0" smtClean="0">
                <a:solidFill>
                  <a:srgbClr val="0070C0"/>
                </a:solidFill>
              </a:rPr>
              <a:t> </a:t>
            </a:r>
            <a:r>
              <a:rPr lang="en-ZA" sz="1200" dirty="0">
                <a:solidFill>
                  <a:srgbClr val="0070C0"/>
                </a:solidFill>
              </a:rPr>
              <a:t>collisions: investigate </a:t>
            </a:r>
            <a:r>
              <a:rPr lang="en-ZA" sz="1200" dirty="0" smtClean="0">
                <a:solidFill>
                  <a:srgbClr val="0070C0"/>
                </a:solidFill>
              </a:rPr>
              <a:t>cold nuclear </a:t>
            </a:r>
            <a:r>
              <a:rPr lang="en-ZA" sz="1200" dirty="0">
                <a:solidFill>
                  <a:srgbClr val="0070C0"/>
                </a:solidFill>
              </a:rPr>
              <a:t>matter </a:t>
            </a:r>
            <a:r>
              <a:rPr lang="en-ZA" sz="1200" dirty="0" smtClean="0">
                <a:solidFill>
                  <a:srgbClr val="0070C0"/>
                </a:solidFill>
              </a:rPr>
              <a:t>effects </a:t>
            </a:r>
            <a:r>
              <a:rPr lang="en-ZA" sz="1200" dirty="0">
                <a:solidFill>
                  <a:srgbClr val="0070C0"/>
                </a:solidFill>
              </a:rPr>
              <a:t>and </a:t>
            </a:r>
            <a:r>
              <a:rPr lang="en-ZA" sz="1200" dirty="0" smtClean="0">
                <a:solidFill>
                  <a:srgbClr val="0070C0"/>
                </a:solidFill>
              </a:rPr>
              <a:t>constrain nuclear </a:t>
            </a:r>
            <a:r>
              <a:rPr lang="en-ZA" sz="1200" dirty="0">
                <a:solidFill>
                  <a:srgbClr val="0070C0"/>
                </a:solidFill>
              </a:rPr>
              <a:t>PDF</a:t>
            </a:r>
            <a:r>
              <a:rPr lang="en-ZA" sz="1200" dirty="0" smtClean="0">
                <a:solidFill>
                  <a:srgbClr val="141313"/>
                </a:solidFill>
              </a:rPr>
              <a:t>.</a:t>
            </a:r>
          </a:p>
          <a:p>
            <a:pPr marL="171450" indent="-171450" defTabSz="457200">
              <a:buFont typeface="Wingdings" panose="05000000000000000000" pitchFamily="2" charset="2"/>
              <a:buChar char="v"/>
            </a:pPr>
            <a:r>
              <a:rPr lang="en-ZA" sz="1200" dirty="0" smtClean="0">
                <a:solidFill>
                  <a:srgbClr val="141313"/>
                </a:solidFill>
              </a:rPr>
              <a:t>In pp collisions: use as a candle to test detector efficiency and performance</a:t>
            </a:r>
          </a:p>
          <a:p>
            <a:pPr defTabSz="457200"/>
            <a:endParaRPr lang="en-ZA" sz="1200" dirty="0" smtClean="0">
              <a:solidFill>
                <a:srgbClr val="141313"/>
              </a:solidFill>
            </a:endParaRPr>
          </a:p>
          <a:p>
            <a:pPr defTabSz="457200"/>
            <a:r>
              <a:rPr lang="en-ZA" sz="1200" b="1" dirty="0">
                <a:solidFill>
                  <a:srgbClr val="141313"/>
                </a:solidFill>
              </a:rPr>
              <a:t>Measurement in ALICE</a:t>
            </a:r>
            <a:endParaRPr lang="en-ZA" sz="1200" b="1" dirty="0" smtClean="0">
              <a:solidFill>
                <a:srgbClr val="141313"/>
              </a:solidFill>
            </a:endParaRPr>
          </a:p>
          <a:p>
            <a:pPr marL="171450" indent="-171450" defTabSz="457200">
              <a:buFont typeface="Wingdings" panose="05000000000000000000" pitchFamily="2" charset="2"/>
              <a:buChar char="v"/>
            </a:pPr>
            <a:r>
              <a:rPr lang="en-ZA" sz="1200" dirty="0">
                <a:solidFill>
                  <a:srgbClr val="141313"/>
                </a:solidFill>
              </a:rPr>
              <a:t>In the </a:t>
            </a:r>
            <a:r>
              <a:rPr lang="en-ZA" sz="1200" dirty="0" err="1">
                <a:solidFill>
                  <a:srgbClr val="141313"/>
                </a:solidFill>
              </a:rPr>
              <a:t>muonic</a:t>
            </a:r>
            <a:r>
              <a:rPr lang="en-ZA" sz="1200" dirty="0">
                <a:solidFill>
                  <a:srgbClr val="141313"/>
                </a:solidFill>
              </a:rPr>
              <a:t> decay </a:t>
            </a:r>
            <a:r>
              <a:rPr lang="en-ZA" sz="1200" dirty="0" smtClean="0">
                <a:solidFill>
                  <a:srgbClr val="141313"/>
                </a:solidFill>
              </a:rPr>
              <a:t>channel W</a:t>
            </a:r>
            <a:r>
              <a:rPr lang="en-ZA" sz="1200" baseline="30000" dirty="0" smtClean="0">
                <a:solidFill>
                  <a:srgbClr val="141313"/>
                </a:solidFill>
              </a:rPr>
              <a:t>±</a:t>
            </a:r>
            <a:r>
              <a:rPr lang="en-ZA" sz="1200" dirty="0" smtClean="0">
                <a:solidFill>
                  <a:srgbClr val="141313"/>
                </a:solidFill>
              </a:rPr>
              <a:t> →</a:t>
            </a:r>
            <a:r>
              <a:rPr lang="el-GR" sz="1200" dirty="0" smtClean="0">
                <a:solidFill>
                  <a:srgbClr val="141313"/>
                </a:solidFill>
              </a:rPr>
              <a:t>μ</a:t>
            </a:r>
            <a:r>
              <a:rPr lang="en-ZA" sz="1200" baseline="30000" dirty="0" smtClean="0">
                <a:solidFill>
                  <a:srgbClr val="141313"/>
                </a:solidFill>
              </a:rPr>
              <a:t>±</a:t>
            </a:r>
            <a:r>
              <a:rPr lang="en-ZA" sz="1200" dirty="0" smtClean="0">
                <a:solidFill>
                  <a:srgbClr val="141313"/>
                </a:solidFill>
              </a:rPr>
              <a:t> + </a:t>
            </a:r>
            <a:r>
              <a:rPr lang="el-GR" sz="1200" i="1" dirty="0" smtClean="0">
                <a:solidFill>
                  <a:srgbClr val="141313"/>
                </a:solidFill>
              </a:rPr>
              <a:t>ν</a:t>
            </a:r>
            <a:endParaRPr lang="en-ZA" sz="1200" i="1" dirty="0">
              <a:solidFill>
                <a:srgbClr val="141313"/>
              </a:solidFill>
            </a:endParaRPr>
          </a:p>
          <a:p>
            <a:pPr defTabSz="457200"/>
            <a:endParaRPr lang="en-ZA" sz="200" dirty="0">
              <a:solidFill>
                <a:srgbClr val="141313"/>
              </a:solidFill>
            </a:endParaRPr>
          </a:p>
          <a:p>
            <a:pPr marL="171450" indent="-171450" defTabSz="457200">
              <a:buFont typeface="Wingdings" panose="05000000000000000000" pitchFamily="2" charset="2"/>
              <a:buChar char="v"/>
            </a:pPr>
            <a:r>
              <a:rPr lang="en-ZA" sz="1200" dirty="0" smtClean="0">
                <a:solidFill>
                  <a:srgbClr val="141313"/>
                </a:solidFill>
              </a:rPr>
              <a:t>Forward </a:t>
            </a:r>
            <a:r>
              <a:rPr lang="en-ZA" sz="1200" dirty="0" err="1">
                <a:solidFill>
                  <a:srgbClr val="141313"/>
                </a:solidFill>
              </a:rPr>
              <a:t>muon</a:t>
            </a:r>
            <a:r>
              <a:rPr lang="en-ZA" sz="1200" dirty="0">
                <a:solidFill>
                  <a:srgbClr val="141313"/>
                </a:solidFill>
              </a:rPr>
              <a:t> spectrometer</a:t>
            </a:r>
          </a:p>
          <a:p>
            <a:pPr defTabSz="457200"/>
            <a:endParaRPr lang="en-ZA" sz="1200" dirty="0" smtClean="0">
              <a:solidFill>
                <a:srgbClr val="141313"/>
              </a:solidFill>
            </a:endParaRPr>
          </a:p>
          <a:p>
            <a:pPr defTabSz="457200"/>
            <a:r>
              <a:rPr lang="en-ZA" sz="1200" u="sng" dirty="0" smtClean="0">
                <a:solidFill>
                  <a:srgbClr val="141313"/>
                </a:solidFill>
              </a:rPr>
              <a:t>Preliminary results presented at QM2014, Darmstadt, 19-24 May 2014</a:t>
            </a:r>
          </a:p>
          <a:p>
            <a:pPr defTabSz="457200"/>
            <a:r>
              <a:rPr lang="en-ZA" sz="1200" u="sng" dirty="0">
                <a:solidFill>
                  <a:srgbClr val="141313"/>
                </a:solidFill>
              </a:rPr>
              <a:t>a</a:t>
            </a:r>
            <a:r>
              <a:rPr lang="en-ZA" sz="1200" u="sng" dirty="0" smtClean="0">
                <a:solidFill>
                  <a:srgbClr val="141313"/>
                </a:solidFill>
              </a:rPr>
              <a:t>nd at the </a:t>
            </a:r>
            <a:r>
              <a:rPr lang="en-ZA" sz="1200" u="sng" dirty="0" err="1" smtClean="0">
                <a:solidFill>
                  <a:srgbClr val="141313"/>
                </a:solidFill>
              </a:rPr>
              <a:t>Bormio</a:t>
            </a:r>
            <a:r>
              <a:rPr lang="en-ZA" sz="1200" u="sng" dirty="0" smtClean="0">
                <a:solidFill>
                  <a:srgbClr val="141313"/>
                </a:solidFill>
              </a:rPr>
              <a:t> 2015 conference, 26-30 January 2015</a:t>
            </a:r>
          </a:p>
          <a:p>
            <a:pPr defTabSz="457200"/>
            <a:endParaRPr lang="en-ZA" sz="800" dirty="0" smtClean="0">
              <a:solidFill>
                <a:srgbClr val="141313"/>
              </a:solidFill>
            </a:endParaRPr>
          </a:p>
          <a:p>
            <a:pPr marL="171450" indent="-171450" defTabSz="457200">
              <a:buFont typeface="Wingdings" panose="05000000000000000000" pitchFamily="2" charset="2"/>
              <a:buChar char="v"/>
            </a:pPr>
            <a:r>
              <a:rPr lang="en-ZA" sz="1200" dirty="0">
                <a:solidFill>
                  <a:srgbClr val="141313"/>
                </a:solidFill>
              </a:rPr>
              <a:t>Y</a:t>
            </a:r>
            <a:r>
              <a:rPr lang="en-ZA" sz="1200" dirty="0" smtClean="0">
                <a:solidFill>
                  <a:srgbClr val="141313"/>
                </a:solidFill>
              </a:rPr>
              <a:t>ield </a:t>
            </a:r>
            <a:r>
              <a:rPr lang="en-ZA" sz="1200" dirty="0">
                <a:solidFill>
                  <a:srgbClr val="141313"/>
                </a:solidFill>
              </a:rPr>
              <a:t>of W versus event </a:t>
            </a:r>
            <a:r>
              <a:rPr lang="en-ZA" sz="1200" dirty="0" smtClean="0">
                <a:solidFill>
                  <a:srgbClr val="141313"/>
                </a:solidFill>
              </a:rPr>
              <a:t>activity → test </a:t>
            </a:r>
            <a:r>
              <a:rPr lang="en-ZA" sz="1200" dirty="0">
                <a:solidFill>
                  <a:srgbClr val="141313"/>
                </a:solidFill>
              </a:rPr>
              <a:t>the dependence of this</a:t>
            </a:r>
          </a:p>
          <a:p>
            <a:pPr defTabSz="457200"/>
            <a:r>
              <a:rPr lang="en-ZA" sz="1200" dirty="0" smtClean="0">
                <a:solidFill>
                  <a:srgbClr val="141313"/>
                </a:solidFill>
              </a:rPr>
              <a:t>    hard </a:t>
            </a:r>
            <a:r>
              <a:rPr lang="en-ZA" sz="1200" dirty="0">
                <a:solidFill>
                  <a:srgbClr val="141313"/>
                </a:solidFill>
              </a:rPr>
              <a:t>process with the event activity.</a:t>
            </a:r>
          </a:p>
          <a:p>
            <a:pPr marL="171450" indent="-171450" defTabSz="457200">
              <a:buFont typeface="Wingdings" panose="05000000000000000000" pitchFamily="2" charset="2"/>
              <a:buChar char="v"/>
            </a:pPr>
            <a:r>
              <a:rPr lang="en-ZA" sz="1200" dirty="0" smtClean="0">
                <a:solidFill>
                  <a:srgbClr val="141313"/>
                </a:solidFill>
              </a:rPr>
              <a:t>Cross-section  → </a:t>
            </a:r>
            <a:r>
              <a:rPr lang="en-ZA" sz="1200" dirty="0">
                <a:solidFill>
                  <a:srgbClr val="141313"/>
                </a:solidFill>
              </a:rPr>
              <a:t>is sensitive to cold nuclear matter </a:t>
            </a:r>
            <a:r>
              <a:rPr lang="en-ZA" sz="1200" dirty="0" smtClean="0">
                <a:solidFill>
                  <a:srgbClr val="141313"/>
                </a:solidFill>
              </a:rPr>
              <a:t>effects</a:t>
            </a:r>
            <a:endParaRPr lang="en-ZA" sz="1200" dirty="0">
              <a:solidFill>
                <a:srgbClr val="141313"/>
              </a:solidFill>
            </a:endParaRPr>
          </a:p>
          <a:p>
            <a:pPr defTabSz="457200"/>
            <a:r>
              <a:rPr lang="en-ZA" sz="1200" dirty="0" smtClean="0">
                <a:solidFill>
                  <a:srgbClr val="141313"/>
                </a:solidFill>
              </a:rPr>
              <a:t>    (</a:t>
            </a:r>
            <a:r>
              <a:rPr lang="en-ZA" sz="1200" dirty="0">
                <a:solidFill>
                  <a:srgbClr val="141313"/>
                </a:solidFill>
              </a:rPr>
              <a:t>shadowing).</a:t>
            </a:r>
          </a:p>
          <a:p>
            <a:pPr marL="171450" indent="-171450" defTabSz="457200">
              <a:buFont typeface="Wingdings" panose="05000000000000000000" pitchFamily="2" charset="2"/>
              <a:buChar char="v"/>
            </a:pPr>
            <a:r>
              <a:rPr lang="en-ZA" sz="1200" dirty="0" smtClean="0">
                <a:solidFill>
                  <a:srgbClr val="141313"/>
                </a:solidFill>
              </a:rPr>
              <a:t>Comparison </a:t>
            </a:r>
            <a:r>
              <a:rPr lang="en-ZA" sz="1200" dirty="0">
                <a:solidFill>
                  <a:srgbClr val="141313"/>
                </a:solidFill>
              </a:rPr>
              <a:t>with theoretical predictions based on </a:t>
            </a:r>
            <a:r>
              <a:rPr lang="en-ZA" sz="1200" dirty="0" err="1">
                <a:solidFill>
                  <a:srgbClr val="141313"/>
                </a:solidFill>
              </a:rPr>
              <a:t>pQCD</a:t>
            </a:r>
            <a:r>
              <a:rPr lang="en-ZA" sz="1200" dirty="0">
                <a:solidFill>
                  <a:srgbClr val="141313"/>
                </a:solidFill>
              </a:rPr>
              <a:t> NLO with </a:t>
            </a:r>
            <a:r>
              <a:rPr lang="en-ZA" sz="1200" dirty="0" smtClean="0">
                <a:solidFill>
                  <a:srgbClr val="141313"/>
                </a:solidFill>
              </a:rPr>
              <a:t>and without shadowing shown in JHEP </a:t>
            </a:r>
            <a:r>
              <a:rPr lang="en-ZA" sz="1200" dirty="0">
                <a:solidFill>
                  <a:srgbClr val="141313"/>
                </a:solidFill>
              </a:rPr>
              <a:t>1103 (2011) </a:t>
            </a:r>
            <a:r>
              <a:rPr lang="en-ZA" sz="1200" dirty="0" smtClean="0">
                <a:solidFill>
                  <a:srgbClr val="141313"/>
                </a:solidFill>
              </a:rPr>
              <a:t>071 → Shadowing </a:t>
            </a:r>
            <a:r>
              <a:rPr lang="en-ZA" sz="1200" dirty="0">
                <a:solidFill>
                  <a:srgbClr val="141313"/>
                </a:solidFill>
              </a:rPr>
              <a:t>effects are more pronounced at forward rapidity. </a:t>
            </a:r>
          </a:p>
        </p:txBody>
      </p:sp>
      <p:sp>
        <p:nvSpPr>
          <p:cNvPr id="8" name="TextBox 7"/>
          <p:cNvSpPr txBox="1"/>
          <p:nvPr/>
        </p:nvSpPr>
        <p:spPr>
          <a:xfrm>
            <a:off x="113287" y="1807164"/>
            <a:ext cx="5737253" cy="523220"/>
          </a:xfrm>
          <a:prstGeom prst="rect">
            <a:avLst/>
          </a:prstGeom>
          <a:noFill/>
        </p:spPr>
        <p:txBody>
          <a:bodyPr wrap="square" rtlCol="0">
            <a:spAutoFit/>
          </a:bodyPr>
          <a:lstStyle/>
          <a:p>
            <a:pPr marL="285750" indent="-285750" defTabSz="457200">
              <a:buFont typeface="Wingdings" panose="05000000000000000000" pitchFamily="2" charset="2"/>
              <a:buChar char="q"/>
            </a:pPr>
            <a:r>
              <a:rPr lang="en-ZA" sz="1400" dirty="0">
                <a:solidFill>
                  <a:srgbClr val="C00000"/>
                </a:solidFill>
              </a:rPr>
              <a:t>W boson production measurement </a:t>
            </a:r>
            <a:r>
              <a:rPr lang="en-ZA" sz="1400" dirty="0" smtClean="0">
                <a:solidFill>
                  <a:srgbClr val="C00000"/>
                </a:solidFill>
              </a:rPr>
              <a:t>in pp and </a:t>
            </a:r>
            <a:r>
              <a:rPr lang="en-ZA" sz="1400" dirty="0">
                <a:solidFill>
                  <a:srgbClr val="C00000"/>
                </a:solidFill>
              </a:rPr>
              <a:t>p-</a:t>
            </a:r>
            <a:r>
              <a:rPr lang="en-ZA" sz="1400" dirty="0" err="1">
                <a:solidFill>
                  <a:srgbClr val="C00000"/>
                </a:solidFill>
              </a:rPr>
              <a:t>Pb</a:t>
            </a:r>
            <a:r>
              <a:rPr lang="en-ZA" sz="1400" dirty="0">
                <a:solidFill>
                  <a:srgbClr val="C00000"/>
                </a:solidFill>
              </a:rPr>
              <a:t> collisions </a:t>
            </a:r>
            <a:endParaRPr lang="en-ZA" sz="1400" dirty="0" smtClean="0">
              <a:solidFill>
                <a:srgbClr val="C00000"/>
              </a:solidFill>
            </a:endParaRPr>
          </a:p>
          <a:p>
            <a:pPr defTabSz="457200"/>
            <a:r>
              <a:rPr lang="en-ZA" sz="1400" dirty="0">
                <a:solidFill>
                  <a:srgbClr val="C00000"/>
                </a:solidFill>
              </a:rPr>
              <a:t> </a:t>
            </a:r>
            <a:r>
              <a:rPr lang="en-ZA" sz="1400" dirty="0" smtClean="0">
                <a:solidFill>
                  <a:srgbClr val="C00000"/>
                </a:solidFill>
              </a:rPr>
              <a:t>     with </a:t>
            </a:r>
            <a:r>
              <a:rPr lang="en-ZA" sz="1400" dirty="0">
                <a:solidFill>
                  <a:srgbClr val="C00000"/>
                </a:solidFill>
              </a:rPr>
              <a:t>ALICE</a:t>
            </a:r>
          </a:p>
        </p:txBody>
      </p:sp>
      <p:pic>
        <p:nvPicPr>
          <p:cNvPr id="1027" name="Picture 3"/>
          <p:cNvPicPr>
            <a:picLocks noGrp="1" noChangeAspect="1" noChangeArrowheads="1"/>
          </p:cNvPicPr>
          <p:nvPr>
            <p:ph sz="quarter" idx="11"/>
          </p:nvPr>
        </p:nvPicPr>
        <p:blipFill>
          <a:blip r:embed="rId3" cstate="print">
            <a:extLst>
              <a:ext uri="{28A0092B-C50C-407E-A947-70E740481C1C}">
                <a14:useLocalDpi xmlns:a14="http://schemas.microsoft.com/office/drawing/2010/main" val="0"/>
              </a:ext>
            </a:extLst>
          </a:blip>
          <a:srcRect/>
          <a:stretch>
            <a:fillRect/>
          </a:stretch>
        </p:blipFill>
        <p:spPr bwMode="auto">
          <a:xfrm>
            <a:off x="5850540" y="1943798"/>
            <a:ext cx="3118104" cy="441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943" y="1249590"/>
            <a:ext cx="1124344" cy="426152"/>
          </a:xfrm>
          <a:prstGeom prst="rect">
            <a:avLst/>
          </a:prstGeom>
        </p:spPr>
      </p:pic>
    </p:spTree>
    <p:extLst>
      <p:ext uri="{BB962C8B-B14F-4D97-AF65-F5344CB8AC3E}">
        <p14:creationId xmlns:p14="http://schemas.microsoft.com/office/powerpoint/2010/main" val="1062460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normAutofit/>
          </a:bodyPr>
          <a:lstStyle/>
          <a:p>
            <a:r>
              <a:rPr lang="en-US" sz="3200" dirty="0" smtClean="0">
                <a:solidFill>
                  <a:schemeClr val="tx2">
                    <a:lumMod val="60000"/>
                    <a:lumOff val="40000"/>
                  </a:schemeClr>
                </a:solidFill>
                <a:latin typeface="Arial" pitchFamily="34" charset="0"/>
                <a:cs typeface="Arial" pitchFamily="34" charset="0"/>
              </a:rPr>
              <a:t>Background</a:t>
            </a:r>
            <a:endParaRPr lang="en-GB" sz="3200" dirty="0">
              <a:solidFill>
                <a:schemeClr val="tx2">
                  <a:lumMod val="60000"/>
                  <a:lumOff val="40000"/>
                </a:schemeClr>
              </a:solidFill>
            </a:endParaRPr>
          </a:p>
        </p:txBody>
      </p:sp>
      <p:sp>
        <p:nvSpPr>
          <p:cNvPr id="3" name="Content Placeholder 2"/>
          <p:cNvSpPr>
            <a:spLocks noGrp="1"/>
          </p:cNvSpPr>
          <p:nvPr>
            <p:ph idx="1"/>
          </p:nvPr>
        </p:nvSpPr>
        <p:spPr>
          <a:xfrm>
            <a:off x="107504" y="1600200"/>
            <a:ext cx="8712968" cy="4525963"/>
          </a:xfrm>
        </p:spPr>
        <p:txBody>
          <a:bodyPr>
            <a:normAutofit/>
          </a:bodyPr>
          <a:lstStyle/>
          <a:p>
            <a:pPr>
              <a:lnSpc>
                <a:spcPct val="130000"/>
              </a:lnSpc>
              <a:spcBef>
                <a:spcPct val="50000"/>
              </a:spcBef>
              <a:buNone/>
              <a:tabLst>
                <a:tab pos="169863" algn="l"/>
              </a:tabLst>
            </a:pPr>
            <a:r>
              <a:rPr lang="en-US" sz="2000" dirty="0" smtClean="0">
                <a:latin typeface="Arial" panose="020B0604020202020204" pitchFamily="34" charset="0"/>
                <a:cs typeface="Arial" panose="020B0604020202020204" pitchFamily="34" charset="0"/>
              </a:rPr>
              <a:t>		iThemba </a:t>
            </a:r>
            <a:r>
              <a:rPr lang="en-US" sz="2000" dirty="0">
                <a:latin typeface="Arial" panose="020B0604020202020204" pitchFamily="34" charset="0"/>
                <a:cs typeface="Arial" panose="020B0604020202020204" pitchFamily="34" charset="0"/>
              </a:rPr>
              <a:t>L(</a:t>
            </a:r>
            <a:r>
              <a:rPr lang="en-US" sz="2000" dirty="0" err="1">
                <a:latin typeface="Arial" panose="020B0604020202020204" pitchFamily="34" charset="0"/>
                <a:cs typeface="Arial" panose="020B0604020202020204" pitchFamily="34" charset="0"/>
              </a:rPr>
              <a:t>aboratory</a:t>
            </a:r>
            <a:r>
              <a:rPr lang="en-US" sz="2000" dirty="0">
                <a:latin typeface="Arial" panose="020B0604020202020204" pitchFamily="34" charset="0"/>
                <a:cs typeface="Arial" panose="020B0604020202020204" pitchFamily="34" charset="0"/>
              </a:rPr>
              <a:t>) for A(</a:t>
            </a:r>
            <a:r>
              <a:rPr lang="en-US" sz="2000" dirty="0" err="1">
                <a:latin typeface="Arial" panose="020B0604020202020204" pitchFamily="34" charset="0"/>
                <a:cs typeface="Arial" panose="020B0604020202020204" pitchFamily="34" charset="0"/>
              </a:rPr>
              <a:t>ccelerator</a:t>
            </a:r>
            <a:r>
              <a:rPr lang="en-US" sz="2000" dirty="0">
                <a:latin typeface="Arial" panose="020B0604020202020204" pitchFamily="34" charset="0"/>
                <a:cs typeface="Arial" panose="020B0604020202020204" pitchFamily="34" charset="0"/>
              </a:rPr>
              <a:t>) B(</a:t>
            </a:r>
            <a:r>
              <a:rPr lang="en-US" sz="2000" dirty="0" err="1">
                <a:latin typeface="Arial" panose="020B0604020202020204" pitchFamily="34" charset="0"/>
                <a:cs typeface="Arial" panose="020B0604020202020204" pitchFamily="34" charset="0"/>
              </a:rPr>
              <a:t>ased</a:t>
            </a:r>
            <a:r>
              <a:rPr lang="en-US" sz="2000" dirty="0">
                <a:latin typeface="Arial" panose="020B0604020202020204" pitchFamily="34" charset="0"/>
                <a:cs typeface="Arial" panose="020B0604020202020204" pitchFamily="34" charset="0"/>
              </a:rPr>
              <a:t>) S(</a:t>
            </a:r>
            <a:r>
              <a:rPr lang="en-US" sz="2000" dirty="0" err="1">
                <a:latin typeface="Arial" panose="020B0604020202020204" pitchFamily="34" charset="0"/>
                <a:cs typeface="Arial" panose="020B0604020202020204" pitchFamily="34" charset="0"/>
              </a:rPr>
              <a:t>ciences</a:t>
            </a:r>
            <a:r>
              <a:rPr lang="en-US" sz="2000" dirty="0">
                <a:latin typeface="Arial" panose="020B0604020202020204" pitchFamily="34" charset="0"/>
                <a:cs typeface="Arial" panose="020B0604020202020204" pitchFamily="34" charset="0"/>
              </a:rPr>
              <a:t>) is a </a:t>
            </a:r>
            <a:r>
              <a:rPr lang="en-US" sz="2000" dirty="0" smtClean="0">
                <a:latin typeface="Arial" panose="020B0604020202020204" pitchFamily="34" charset="0"/>
                <a:cs typeface="Arial" panose="020B0604020202020204" pitchFamily="34" charset="0"/>
              </a:rPr>
              <a:t>multi disciplinary </a:t>
            </a:r>
            <a:r>
              <a:rPr lang="en-US" sz="2000" dirty="0">
                <a:latin typeface="Arial" panose="020B0604020202020204" pitchFamily="34" charset="0"/>
                <a:cs typeface="Arial" panose="020B0604020202020204" pitchFamily="34" charset="0"/>
              </a:rPr>
              <a:t>research </a:t>
            </a:r>
            <a:r>
              <a:rPr lang="en-US" sz="2000" dirty="0" err="1">
                <a:latin typeface="Arial" panose="020B0604020202020204" pitchFamily="34" charset="0"/>
                <a:cs typeface="Arial" panose="020B0604020202020204" pitchFamily="34" charset="0"/>
              </a:rPr>
              <a:t>centre</a:t>
            </a:r>
            <a:r>
              <a:rPr lang="en-US" sz="2000" dirty="0">
                <a:latin typeface="Arial" panose="020B0604020202020204" pitchFamily="34" charset="0"/>
                <a:cs typeface="Arial" panose="020B0604020202020204" pitchFamily="34" charset="0"/>
              </a:rPr>
              <a:t>, operated by the NRF (National Research Foundation).  It provides accelerator and ancillary facilities for:</a:t>
            </a:r>
          </a:p>
          <a:p>
            <a:pPr lvl="1">
              <a:lnSpc>
                <a:spcPct val="130000"/>
              </a:lnSpc>
              <a:spcBef>
                <a:spcPct val="50000"/>
              </a:spcBef>
              <a:tabLst>
                <a:tab pos="169863" algn="l"/>
              </a:tabLst>
            </a:pPr>
            <a:r>
              <a:rPr lang="en-US" sz="2000" dirty="0">
                <a:latin typeface="Arial" panose="020B0604020202020204" pitchFamily="34" charset="0"/>
                <a:cs typeface="Arial" panose="020B0604020202020204" pitchFamily="34" charset="0"/>
              </a:rPr>
              <a:t>Research and training in the physical, biomedical and material sciences</a:t>
            </a:r>
          </a:p>
          <a:p>
            <a:pPr lvl="1">
              <a:lnSpc>
                <a:spcPct val="130000"/>
              </a:lnSpc>
              <a:spcBef>
                <a:spcPct val="50000"/>
              </a:spcBef>
              <a:tabLst>
                <a:tab pos="169863" algn="l"/>
              </a:tabLst>
            </a:pPr>
            <a:r>
              <a:rPr lang="en-US" sz="2000" dirty="0">
                <a:latin typeface="Arial" panose="020B0604020202020204" pitchFamily="34" charset="0"/>
                <a:cs typeface="Arial" panose="020B0604020202020204" pitchFamily="34" charset="0"/>
              </a:rPr>
              <a:t>Treatment of cancer patients with energetic neutrons and protons and related research </a:t>
            </a:r>
          </a:p>
          <a:p>
            <a:pPr lvl="1">
              <a:lnSpc>
                <a:spcPct val="130000"/>
              </a:lnSpc>
              <a:spcBef>
                <a:spcPct val="50000"/>
              </a:spcBef>
              <a:tabLst>
                <a:tab pos="169863" algn="l"/>
              </a:tabLst>
            </a:pPr>
            <a:r>
              <a:rPr lang="en-US" sz="2000" dirty="0">
                <a:latin typeface="Arial" panose="020B0604020202020204" pitchFamily="34" charset="0"/>
                <a:cs typeface="Arial" panose="020B0604020202020204" pitchFamily="34" charset="0"/>
              </a:rPr>
              <a:t>Production of radioisotopes and radiopharmaceuticals for use in nuclear medicine, research and industry and related research</a:t>
            </a: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680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dirty="0" smtClean="0"/>
              <a:t>Earth </a:t>
            </a:r>
            <a:r>
              <a:rPr lang="en-US" dirty="0" err="1" smtClean="0"/>
              <a:t>AntineutRino</a:t>
            </a:r>
            <a:r>
              <a:rPr lang="en-US" dirty="0" smtClean="0"/>
              <a:t> </a:t>
            </a:r>
            <a:r>
              <a:rPr lang="en-US" dirty="0" err="1" smtClean="0"/>
              <a:t>TomograpHy</a:t>
            </a:r>
            <a:endParaRPr lang="en-US" dirty="0"/>
          </a:p>
        </p:txBody>
      </p:sp>
      <p:sp>
        <p:nvSpPr>
          <p:cNvPr id="3" name="Subtitle 2"/>
          <p:cNvSpPr>
            <a:spLocks noGrp="1"/>
          </p:cNvSpPr>
          <p:nvPr>
            <p:ph type="subTitle" idx="1"/>
          </p:nvPr>
        </p:nvSpPr>
        <p:spPr>
          <a:xfrm>
            <a:off x="762000" y="4572000"/>
            <a:ext cx="7543800" cy="1752600"/>
          </a:xfrm>
        </p:spPr>
        <p:txBody>
          <a:bodyPr/>
          <a:lstStyle/>
          <a:p>
            <a:r>
              <a:rPr lang="en-US" dirty="0" smtClean="0"/>
              <a:t>Natural radioactivity and nuclear power reactor emit antineutrinos</a:t>
            </a:r>
            <a:endParaRPr lang="en-US" dirty="0"/>
          </a:p>
        </p:txBody>
      </p:sp>
      <p:pic>
        <p:nvPicPr>
          <p:cNvPr id="5" name="Picture 24"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828800" y="173206"/>
            <a:ext cx="5113338" cy="157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1066800" y="3048000"/>
            <a:ext cx="7543800" cy="1200329"/>
          </a:xfrm>
          <a:prstGeom prst="rect">
            <a:avLst/>
          </a:prstGeom>
          <a:noFill/>
        </p:spPr>
        <p:txBody>
          <a:bodyPr wrap="square" rtlCol="0">
            <a:spAutoFit/>
          </a:bodyPr>
          <a:lstStyle/>
          <a:p>
            <a:r>
              <a:rPr lang="en-US" dirty="0" smtClean="0">
                <a:solidFill>
                  <a:prstClr val="white"/>
                </a:solidFill>
              </a:rPr>
              <a:t>Final Goal: Tomographic image of distribution of natural radioactivity in Earth</a:t>
            </a:r>
          </a:p>
          <a:p>
            <a:endParaRPr lang="en-US" dirty="0">
              <a:solidFill>
                <a:prstClr val="white"/>
              </a:solidFill>
            </a:endParaRPr>
          </a:p>
          <a:p>
            <a:r>
              <a:rPr lang="en-US" dirty="0" smtClean="0">
                <a:solidFill>
                  <a:prstClr val="white"/>
                </a:solidFill>
              </a:rPr>
              <a:t>Work has been by :</a:t>
            </a:r>
          </a:p>
          <a:p>
            <a:r>
              <a:rPr lang="en-US" dirty="0" err="1" smtClean="0">
                <a:solidFill>
                  <a:prstClr val="white"/>
                </a:solidFill>
              </a:rPr>
              <a:t>Stichting</a:t>
            </a:r>
            <a:r>
              <a:rPr lang="en-US" dirty="0" smtClean="0">
                <a:solidFill>
                  <a:prstClr val="white"/>
                </a:solidFill>
              </a:rPr>
              <a:t>  Earth – Netherlands , local  universities and </a:t>
            </a:r>
            <a:r>
              <a:rPr lang="en-US" dirty="0" err="1" smtClean="0">
                <a:solidFill>
                  <a:prstClr val="white"/>
                </a:solidFill>
              </a:rPr>
              <a:t>iThemba</a:t>
            </a:r>
            <a:r>
              <a:rPr lang="en-US" dirty="0" smtClean="0">
                <a:solidFill>
                  <a:prstClr val="white"/>
                </a:solidFill>
              </a:rPr>
              <a:t> LABS</a:t>
            </a:r>
            <a:endParaRPr lang="en-US" dirty="0">
              <a:solidFill>
                <a:prstClr val="white"/>
              </a:solidFill>
            </a:endParaRPr>
          </a:p>
        </p:txBody>
      </p:sp>
    </p:spTree>
    <p:extLst>
      <p:ext uri="{BB962C8B-B14F-4D97-AF65-F5344CB8AC3E}">
        <p14:creationId xmlns:p14="http://schemas.microsoft.com/office/powerpoint/2010/main" val="4010130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Antineutrinos and detection</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274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nvPr>
        </p:nvGraphicFramePr>
        <p:xfrm>
          <a:off x="2743200" y="4495800"/>
          <a:ext cx="2895600" cy="450850"/>
        </p:xfrm>
        <a:graphic>
          <a:graphicData uri="http://schemas.openxmlformats.org/presentationml/2006/ole">
            <mc:AlternateContent xmlns:mc="http://schemas.openxmlformats.org/markup-compatibility/2006">
              <mc:Choice xmlns:v="urn:schemas-microsoft-com:vml" Requires="v">
                <p:oleObj spid="_x0000_s8201" name="Equation" r:id="rId4" imgW="1548728" imgH="241195" progId="Equation.3">
                  <p:embed/>
                </p:oleObj>
              </mc:Choice>
              <mc:Fallback>
                <p:oleObj name="Equation" r:id="rId4" imgW="1548728" imgH="24119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495800"/>
                        <a:ext cx="2895600" cy="450850"/>
                      </a:xfrm>
                      <a:prstGeom prst="rect">
                        <a:avLst/>
                      </a:prstGeom>
                      <a:solidFill>
                        <a:srgbClr val="FFFFFF"/>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TextBox 5"/>
          <p:cNvSpPr txBox="1"/>
          <p:nvPr/>
        </p:nvSpPr>
        <p:spPr>
          <a:xfrm>
            <a:off x="1066800" y="5410200"/>
            <a:ext cx="6629400" cy="1015663"/>
          </a:xfrm>
          <a:prstGeom prst="rect">
            <a:avLst/>
          </a:prstGeom>
          <a:noFill/>
        </p:spPr>
        <p:txBody>
          <a:bodyPr wrap="square" rtlCol="0">
            <a:spAutoFit/>
          </a:bodyPr>
          <a:lstStyle/>
          <a:p>
            <a:pPr algn="ctr"/>
            <a:r>
              <a:rPr lang="en-US" sz="3000" dirty="0" smtClean="0">
                <a:solidFill>
                  <a:prstClr val="white"/>
                </a:solidFill>
              </a:rPr>
              <a:t>Insensitive to large, low energy portion of antineutrino spectrum</a:t>
            </a:r>
            <a:endParaRPr lang="en-US" sz="3000" dirty="0">
              <a:solidFill>
                <a:prstClr val="white"/>
              </a:solidFill>
            </a:endParaRPr>
          </a:p>
        </p:txBody>
      </p:sp>
    </p:spTree>
    <p:extLst>
      <p:ext uri="{BB962C8B-B14F-4D97-AF65-F5344CB8AC3E}">
        <p14:creationId xmlns:p14="http://schemas.microsoft.com/office/powerpoint/2010/main" val="630793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Beta decaying Nuclei</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r>
              <a:rPr lang="en-US" sz="2800" dirty="0" smtClean="0"/>
              <a:t>Antineutrino capture on a beta-decaying nucleus has NO threshold</a:t>
            </a:r>
          </a:p>
          <a:p>
            <a:endParaRPr lang="en-US" sz="2800" dirty="0" smtClean="0"/>
          </a:p>
          <a:p>
            <a:endParaRPr lang="en-US" sz="2800" dirty="0"/>
          </a:p>
          <a:p>
            <a:r>
              <a:rPr lang="en-US" sz="2800" dirty="0" smtClean="0"/>
              <a:t>Have been examining </a:t>
            </a:r>
            <a:r>
              <a:rPr lang="en-US" sz="2800" baseline="30000" dirty="0" smtClean="0"/>
              <a:t>22</a:t>
            </a:r>
            <a:r>
              <a:rPr lang="en-US" sz="2800" dirty="0" smtClean="0"/>
              <a:t>Na decay at power reactor for several years        [ </a:t>
            </a:r>
            <a:r>
              <a:rPr lang="el-GR" sz="2800" dirty="0" smtClean="0">
                <a:solidFill>
                  <a:srgbClr val="FFFF00"/>
                </a:solidFill>
              </a:rPr>
              <a:t>ν</a:t>
            </a:r>
            <a:r>
              <a:rPr lang="en-US" sz="2800" b="1" baseline="-25000" dirty="0">
                <a:solidFill>
                  <a:srgbClr val="FFFF00"/>
                </a:solidFill>
              </a:rPr>
              <a:t>e</a:t>
            </a:r>
            <a:r>
              <a:rPr lang="en-US" sz="2800" b="1" dirty="0">
                <a:solidFill>
                  <a:srgbClr val="FFFF00"/>
                </a:solidFill>
              </a:rPr>
              <a:t> </a:t>
            </a:r>
            <a:r>
              <a:rPr lang="en-US" sz="2800" dirty="0"/>
              <a:t>+ </a:t>
            </a:r>
            <a:r>
              <a:rPr lang="en-US" sz="2800" baseline="30000" dirty="0" smtClean="0"/>
              <a:t>22</a:t>
            </a:r>
            <a:r>
              <a:rPr lang="en-US" sz="2800" dirty="0" smtClean="0"/>
              <a:t>Na </a:t>
            </a:r>
            <a:r>
              <a:rPr lang="en-US" sz="2800" dirty="0"/>
              <a:t>→ </a:t>
            </a:r>
            <a:r>
              <a:rPr lang="en-US" sz="2800" baseline="30000" dirty="0" smtClean="0"/>
              <a:t>22</a:t>
            </a:r>
            <a:r>
              <a:rPr lang="en-US" sz="2800" dirty="0" smtClean="0"/>
              <a:t>Ne </a:t>
            </a:r>
            <a:r>
              <a:rPr lang="en-US" sz="2800" dirty="0"/>
              <a:t>+ e</a:t>
            </a:r>
            <a:r>
              <a:rPr lang="en-US" sz="2800" b="1" baseline="30000" dirty="0" smtClean="0"/>
              <a:t>+  </a:t>
            </a:r>
            <a:r>
              <a:rPr lang="en-US" sz="2800" dirty="0" smtClean="0"/>
              <a:t>+ </a:t>
            </a:r>
            <a:r>
              <a:rPr lang="el-GR" sz="2800" dirty="0" smtClean="0"/>
              <a:t>ν</a:t>
            </a:r>
            <a:r>
              <a:rPr lang="en-US" sz="2800" baseline="-25000" dirty="0" smtClean="0"/>
              <a:t>e</a:t>
            </a:r>
            <a:r>
              <a:rPr lang="en-US" sz="2800" dirty="0" smtClean="0"/>
              <a:t>+</a:t>
            </a:r>
            <a:r>
              <a:rPr lang="el-GR" sz="2800" dirty="0" smtClean="0">
                <a:solidFill>
                  <a:srgbClr val="FFFF00"/>
                </a:solidFill>
              </a:rPr>
              <a:t>ν</a:t>
            </a:r>
            <a:r>
              <a:rPr lang="en-US" sz="2800" baseline="-25000" dirty="0" smtClean="0">
                <a:solidFill>
                  <a:srgbClr val="FFFF00"/>
                </a:solidFill>
              </a:rPr>
              <a:t>e</a:t>
            </a:r>
            <a:r>
              <a:rPr lang="en-US" sz="2800" dirty="0" smtClean="0"/>
              <a:t>] </a:t>
            </a:r>
            <a:endParaRPr lang="en-US" sz="2800" dirty="0"/>
          </a:p>
          <a:p>
            <a:pPr marL="0" indent="0">
              <a:buNone/>
            </a:pPr>
            <a:r>
              <a:rPr lang="en-US" sz="2000" dirty="0" smtClean="0"/>
              <a:t>	M.W</a:t>
            </a:r>
            <a:r>
              <a:rPr lang="en-US" sz="2000" dirty="0"/>
              <a:t>. van Rooy  -  PhD</a:t>
            </a:r>
            <a:endParaRPr lang="en-US" sz="2000" dirty="0" smtClean="0"/>
          </a:p>
          <a:p>
            <a:endParaRPr lang="en-US" sz="2800" dirty="0" smtClean="0"/>
          </a:p>
          <a:p>
            <a:endParaRPr lang="en-US" sz="2800" dirty="0"/>
          </a:p>
          <a:p>
            <a:endParaRPr lang="en-US" sz="2800" dirty="0" smtClean="0"/>
          </a:p>
          <a:p>
            <a:endParaRPr lang="en-US" sz="2800" dirty="0"/>
          </a:p>
        </p:txBody>
      </p:sp>
      <p:sp>
        <p:nvSpPr>
          <p:cNvPr id="4" name="Rectangle 3"/>
          <p:cNvSpPr/>
          <p:nvPr/>
        </p:nvSpPr>
        <p:spPr>
          <a:xfrm>
            <a:off x="2971800" y="1844824"/>
            <a:ext cx="5196359" cy="369332"/>
          </a:xfrm>
          <a:prstGeom prst="rect">
            <a:avLst/>
          </a:prstGeom>
        </p:spPr>
        <p:txBody>
          <a:bodyPr wrap="none">
            <a:spAutoFit/>
          </a:bodyPr>
          <a:lstStyle/>
          <a:p>
            <a:r>
              <a:rPr lang="en-US" dirty="0" err="1" smtClean="0">
                <a:solidFill>
                  <a:prstClr val="white"/>
                </a:solidFill>
              </a:rPr>
              <a:t>Cocco</a:t>
            </a:r>
            <a:r>
              <a:rPr lang="en-US" dirty="0" smtClean="0">
                <a:solidFill>
                  <a:prstClr val="white"/>
                </a:solidFill>
              </a:rPr>
              <a:t> et al. http://arxiv.org/pdf/hep-ph/0703075.pdf</a:t>
            </a:r>
            <a:endParaRPr lang="en-US" dirty="0">
              <a:solidFill>
                <a:prstClr val="white"/>
              </a:solidFill>
            </a:endParaRPr>
          </a:p>
        </p:txBody>
      </p:sp>
      <p:cxnSp>
        <p:nvCxnSpPr>
          <p:cNvPr id="7" name="Straight Connector 6"/>
          <p:cNvCxnSpPr/>
          <p:nvPr/>
        </p:nvCxnSpPr>
        <p:spPr>
          <a:xfrm>
            <a:off x="4067944" y="3836174"/>
            <a:ext cx="2286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89293" y="3836174"/>
            <a:ext cx="2286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32093" y="3836174"/>
            <a:ext cx="914400" cy="31290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250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09800"/>
            <a:ext cx="3976687" cy="3442494"/>
          </a:xfrm>
          <a:prstGeom prst="rect">
            <a:avLst/>
          </a:prstGeom>
          <a:noFill/>
          <a:ln w="9525">
            <a:noFill/>
            <a:miter lim="800000"/>
            <a:headEnd/>
            <a:tailEnd/>
          </a:ln>
        </p:spPr>
      </p:pic>
      <p:sp>
        <p:nvSpPr>
          <p:cNvPr id="5" name="TextBox 4"/>
          <p:cNvSpPr txBox="1"/>
          <p:nvPr/>
        </p:nvSpPr>
        <p:spPr>
          <a:xfrm>
            <a:off x="4724400" y="1752600"/>
            <a:ext cx="4114800" cy="4678204"/>
          </a:xfrm>
          <a:prstGeom prst="rect">
            <a:avLst/>
          </a:prstGeom>
          <a:noFill/>
        </p:spPr>
        <p:txBody>
          <a:bodyPr wrap="square" rtlCol="0">
            <a:spAutoFit/>
          </a:bodyPr>
          <a:lstStyle/>
          <a:p>
            <a:r>
              <a:rPr lang="en-US" sz="2800" baseline="30000" dirty="0" smtClean="0"/>
              <a:t>22</a:t>
            </a:r>
            <a:r>
              <a:rPr lang="en-US" sz="2800" dirty="0" smtClean="0"/>
              <a:t>Na source and 5” </a:t>
            </a:r>
            <a:r>
              <a:rPr lang="en-US" sz="2800" dirty="0" err="1" smtClean="0"/>
              <a:t>NaI</a:t>
            </a:r>
            <a:r>
              <a:rPr lang="en-US" sz="2800" dirty="0" smtClean="0"/>
              <a:t> well detector </a:t>
            </a:r>
          </a:p>
          <a:p>
            <a:endParaRPr lang="en-US" sz="2800" dirty="0" smtClean="0"/>
          </a:p>
          <a:p>
            <a:r>
              <a:rPr lang="en-US" sz="2800" dirty="0" smtClean="0"/>
              <a:t>1275 </a:t>
            </a:r>
            <a:r>
              <a:rPr lang="en-US" sz="2800" dirty="0" err="1" smtClean="0"/>
              <a:t>keV</a:t>
            </a:r>
            <a:r>
              <a:rPr lang="en-US" sz="2800" dirty="0" smtClean="0"/>
              <a:t> – Electron </a:t>
            </a:r>
          </a:p>
          <a:p>
            <a:r>
              <a:rPr lang="en-US" sz="2800" dirty="0" smtClean="0"/>
              <a:t>capture and Beta + decay</a:t>
            </a:r>
          </a:p>
          <a:p>
            <a:endParaRPr lang="en-US" sz="2800" dirty="0" smtClean="0"/>
          </a:p>
          <a:p>
            <a:r>
              <a:rPr lang="en-US" sz="2800" dirty="0" smtClean="0"/>
              <a:t>1786 </a:t>
            </a:r>
            <a:r>
              <a:rPr lang="en-US" sz="2800" dirty="0" err="1" smtClean="0"/>
              <a:t>keV</a:t>
            </a:r>
            <a:r>
              <a:rPr lang="en-US" sz="2800" dirty="0" smtClean="0"/>
              <a:t> </a:t>
            </a:r>
            <a:r>
              <a:rPr lang="en-US" sz="2800" dirty="0"/>
              <a:t>– </a:t>
            </a:r>
            <a:r>
              <a:rPr lang="en-US" sz="2800" dirty="0" smtClean="0"/>
              <a:t>Beta + decay only</a:t>
            </a:r>
          </a:p>
          <a:p>
            <a:endParaRPr lang="en-US" sz="2800" dirty="0" smtClean="0"/>
          </a:p>
          <a:p>
            <a:r>
              <a:rPr lang="en-US" sz="2800" dirty="0" smtClean="0"/>
              <a:t>Look at ratio of two</a:t>
            </a:r>
            <a:endParaRPr lang="en-US" sz="2800" dirty="0"/>
          </a:p>
          <a:p>
            <a:endParaRPr lang="en-US" dirty="0"/>
          </a:p>
        </p:txBody>
      </p:sp>
    </p:spTree>
    <p:extLst>
      <p:ext uri="{BB962C8B-B14F-4D97-AF65-F5344CB8AC3E}">
        <p14:creationId xmlns:p14="http://schemas.microsoft.com/office/powerpoint/2010/main" val="298257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Beta decaying Nuclei</a:t>
            </a:r>
            <a:endParaRPr lang="en-US" dirty="0"/>
          </a:p>
        </p:txBody>
      </p:sp>
      <p:sp>
        <p:nvSpPr>
          <p:cNvPr id="3" name="Content Placeholder 2"/>
          <p:cNvSpPr>
            <a:spLocks noGrp="1"/>
          </p:cNvSpPr>
          <p:nvPr>
            <p:ph idx="1"/>
          </p:nvPr>
        </p:nvSpPr>
        <p:spPr>
          <a:xfrm>
            <a:off x="457200" y="1295400"/>
            <a:ext cx="8229600" cy="5410200"/>
          </a:xfrm>
        </p:spPr>
        <p:txBody>
          <a:bodyPr>
            <a:normAutofit lnSpcReduction="10000"/>
          </a:bodyPr>
          <a:lstStyle/>
          <a:p>
            <a:r>
              <a:rPr lang="en-US" sz="2800" dirty="0" smtClean="0"/>
              <a:t>Antineutrino capture on a beta-decaying nucleus has NO threshold</a:t>
            </a:r>
          </a:p>
          <a:p>
            <a:r>
              <a:rPr lang="en-US" sz="2800" dirty="0" smtClean="0"/>
              <a:t>Have been examining </a:t>
            </a:r>
            <a:r>
              <a:rPr lang="en-US" sz="2800" baseline="30000" dirty="0" smtClean="0"/>
              <a:t>22</a:t>
            </a:r>
            <a:r>
              <a:rPr lang="en-US" sz="2800" dirty="0" smtClean="0"/>
              <a:t>Na decay at power reactor for several years        [ </a:t>
            </a:r>
            <a:r>
              <a:rPr lang="el-GR" sz="2800" dirty="0" smtClean="0">
                <a:solidFill>
                  <a:srgbClr val="FFFF00"/>
                </a:solidFill>
              </a:rPr>
              <a:t>ν</a:t>
            </a:r>
            <a:r>
              <a:rPr lang="en-US" sz="2800" b="1" baseline="-25000" dirty="0">
                <a:solidFill>
                  <a:srgbClr val="FFFF00"/>
                </a:solidFill>
              </a:rPr>
              <a:t>e</a:t>
            </a:r>
            <a:r>
              <a:rPr lang="en-US" sz="2800" b="1" dirty="0">
                <a:solidFill>
                  <a:srgbClr val="FFFF00"/>
                </a:solidFill>
              </a:rPr>
              <a:t> </a:t>
            </a:r>
            <a:r>
              <a:rPr lang="en-US" sz="2800" dirty="0"/>
              <a:t>+ </a:t>
            </a:r>
            <a:r>
              <a:rPr lang="en-US" sz="2800" baseline="30000" dirty="0" smtClean="0"/>
              <a:t>22</a:t>
            </a:r>
            <a:r>
              <a:rPr lang="en-US" sz="2800" dirty="0" smtClean="0"/>
              <a:t>Na </a:t>
            </a:r>
            <a:r>
              <a:rPr lang="en-US" sz="2800" dirty="0"/>
              <a:t>→ </a:t>
            </a:r>
            <a:r>
              <a:rPr lang="en-US" sz="2800" baseline="30000" dirty="0" smtClean="0"/>
              <a:t>22</a:t>
            </a:r>
            <a:r>
              <a:rPr lang="en-US" sz="2800" dirty="0" smtClean="0"/>
              <a:t>Ne </a:t>
            </a:r>
            <a:r>
              <a:rPr lang="en-US" sz="2800" dirty="0"/>
              <a:t>+ e</a:t>
            </a:r>
            <a:r>
              <a:rPr lang="en-US" sz="2800" b="1" baseline="30000" dirty="0" smtClean="0"/>
              <a:t>+  </a:t>
            </a:r>
            <a:r>
              <a:rPr lang="en-US" sz="2800" dirty="0" smtClean="0"/>
              <a:t>+ </a:t>
            </a:r>
            <a:r>
              <a:rPr lang="el-GR" sz="2800" dirty="0" smtClean="0"/>
              <a:t>ν</a:t>
            </a:r>
            <a:r>
              <a:rPr lang="en-US" sz="2800" baseline="-25000" dirty="0" smtClean="0"/>
              <a:t>e</a:t>
            </a:r>
            <a:r>
              <a:rPr lang="en-US" sz="2800" dirty="0" smtClean="0"/>
              <a:t>+</a:t>
            </a:r>
            <a:r>
              <a:rPr lang="el-GR" sz="2800" dirty="0" smtClean="0">
                <a:solidFill>
                  <a:srgbClr val="FFFF00"/>
                </a:solidFill>
              </a:rPr>
              <a:t>ν</a:t>
            </a:r>
            <a:r>
              <a:rPr lang="en-US" sz="2800" baseline="-25000" dirty="0" smtClean="0">
                <a:solidFill>
                  <a:srgbClr val="FFFF00"/>
                </a:solidFill>
              </a:rPr>
              <a:t>e</a:t>
            </a:r>
            <a:r>
              <a:rPr lang="en-US" sz="2800" dirty="0" smtClean="0"/>
              <a:t>] </a:t>
            </a:r>
            <a:endParaRPr lang="en-US" sz="2800" dirty="0"/>
          </a:p>
          <a:p>
            <a:endParaRPr lang="en-US" sz="2800" dirty="0" smtClean="0"/>
          </a:p>
          <a:p>
            <a:endParaRPr lang="en-US" sz="2800" dirty="0" smtClean="0"/>
          </a:p>
          <a:p>
            <a:endParaRPr lang="en-US" sz="2800" dirty="0"/>
          </a:p>
          <a:p>
            <a:endParaRPr lang="en-US" sz="2800" dirty="0" smtClean="0"/>
          </a:p>
          <a:p>
            <a:endParaRPr lang="en-US" sz="2800" dirty="0"/>
          </a:p>
          <a:p>
            <a:r>
              <a:rPr lang="en-US" sz="2800" dirty="0" smtClean="0"/>
              <a:t>Down to present sensitivity (four orders less than Jenkins and </a:t>
            </a:r>
            <a:r>
              <a:rPr lang="en-US" sz="2800" dirty="0" err="1" smtClean="0"/>
              <a:t>Fischbach</a:t>
            </a:r>
            <a:r>
              <a:rPr lang="en-US" sz="2800" dirty="0" smtClean="0"/>
              <a:t>), observed no variation in decay rate.     </a:t>
            </a:r>
            <a:r>
              <a:rPr lang="en-US" sz="1800" dirty="0" smtClean="0"/>
              <a:t>M.W. van </a:t>
            </a:r>
            <a:r>
              <a:rPr lang="en-US" sz="1800" dirty="0" err="1" smtClean="0"/>
              <a:t>Rooy</a:t>
            </a:r>
            <a:r>
              <a:rPr lang="en-US" sz="1800" dirty="0" smtClean="0"/>
              <a:t>  -  PhD</a:t>
            </a:r>
            <a:endParaRPr lang="en-US" sz="1800" dirty="0"/>
          </a:p>
        </p:txBody>
      </p:sp>
      <p:sp>
        <p:nvSpPr>
          <p:cNvPr id="4" name="Rectangle 3"/>
          <p:cNvSpPr/>
          <p:nvPr/>
        </p:nvSpPr>
        <p:spPr>
          <a:xfrm>
            <a:off x="2971800" y="1752600"/>
            <a:ext cx="5196359" cy="369332"/>
          </a:xfrm>
          <a:prstGeom prst="rect">
            <a:avLst/>
          </a:prstGeom>
        </p:spPr>
        <p:txBody>
          <a:bodyPr wrap="none">
            <a:spAutoFit/>
          </a:bodyPr>
          <a:lstStyle/>
          <a:p>
            <a:r>
              <a:rPr lang="en-US" dirty="0" err="1" smtClean="0">
                <a:solidFill>
                  <a:prstClr val="white"/>
                </a:solidFill>
              </a:rPr>
              <a:t>Cocco</a:t>
            </a:r>
            <a:r>
              <a:rPr lang="en-US" dirty="0" smtClean="0">
                <a:solidFill>
                  <a:prstClr val="white"/>
                </a:solidFill>
              </a:rPr>
              <a:t> et al. http://arxiv.org/pdf/hep-ph/0703075.pdf</a:t>
            </a:r>
            <a:endParaRPr lang="en-US" dirty="0">
              <a:solidFill>
                <a:prstClr val="white"/>
              </a:solidFill>
            </a:endParaRPr>
          </a:p>
        </p:txBody>
      </p:sp>
      <p:pic>
        <p:nvPicPr>
          <p:cNvPr id="5" name="Picture 4" descr="new fig6_11.png"/>
          <p:cNvPicPr/>
          <p:nvPr/>
        </p:nvPicPr>
        <p:blipFill>
          <a:blip r:embed="rId2" cstate="print"/>
          <a:stretch>
            <a:fillRect/>
          </a:stretch>
        </p:blipFill>
        <p:spPr>
          <a:xfrm>
            <a:off x="1157591" y="3200400"/>
            <a:ext cx="6019800" cy="1981200"/>
          </a:xfrm>
          <a:prstGeom prst="rect">
            <a:avLst/>
          </a:prstGeom>
        </p:spPr>
      </p:pic>
      <p:cxnSp>
        <p:nvCxnSpPr>
          <p:cNvPr id="7" name="Straight Connector 6"/>
          <p:cNvCxnSpPr/>
          <p:nvPr/>
        </p:nvCxnSpPr>
        <p:spPr>
          <a:xfrm>
            <a:off x="4053191" y="2658894"/>
            <a:ext cx="2286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74540" y="2658894"/>
            <a:ext cx="2286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17340" y="2658894"/>
            <a:ext cx="914400" cy="31290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975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16832"/>
            <a:ext cx="7772400" cy="1362075"/>
          </a:xfrm>
        </p:spPr>
        <p:txBody>
          <a:bodyPr/>
          <a:lstStyle/>
          <a:p>
            <a:pPr algn="ctr"/>
            <a:r>
              <a:rPr lang="en-ZA" dirty="0" smtClean="0"/>
              <a:t>Thank you</a:t>
            </a:r>
            <a:endParaRPr lang="en-GB" dirty="0"/>
          </a:p>
        </p:txBody>
      </p:sp>
    </p:spTree>
    <p:extLst>
      <p:ext uri="{BB962C8B-B14F-4D97-AF65-F5344CB8AC3E}">
        <p14:creationId xmlns:p14="http://schemas.microsoft.com/office/powerpoint/2010/main" val="197342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5915000" cy="1143000"/>
          </a:xfrm>
        </p:spPr>
        <p:txBody>
          <a:bodyPr/>
          <a:lstStyle/>
          <a:p>
            <a:r>
              <a:rPr lang="en-US" sz="3200" dirty="0" smtClean="0">
                <a:solidFill>
                  <a:schemeClr val="tx2">
                    <a:lumMod val="60000"/>
                    <a:lumOff val="40000"/>
                  </a:schemeClr>
                </a:solidFill>
              </a:rPr>
              <a:t>Environmental Radiation Lab</a:t>
            </a:r>
            <a:endParaRPr lang="en-US" sz="3200"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a:lnSpc>
                <a:spcPct val="130000"/>
              </a:lnSpc>
            </a:pPr>
            <a:r>
              <a:rPr lang="en-US" sz="2000" dirty="0" smtClean="0">
                <a:latin typeface="Arial" panose="020B0604020202020204" pitchFamily="34" charset="0"/>
                <a:cs typeface="Arial" panose="020B0604020202020204" pitchFamily="34" charset="0"/>
              </a:rPr>
              <a:t>Measurement of low level radiation</a:t>
            </a:r>
          </a:p>
          <a:p>
            <a:pPr>
              <a:lnSpc>
                <a:spcPct val="130000"/>
              </a:lnSpc>
            </a:pPr>
            <a:r>
              <a:rPr lang="en-US" sz="2000" dirty="0" smtClean="0">
                <a:latin typeface="Arial" panose="020B0604020202020204" pitchFamily="34" charset="0"/>
                <a:cs typeface="Arial" panose="020B0604020202020204" pitchFamily="34" charset="0"/>
              </a:rPr>
              <a:t>Measurement of Radon in air and water</a:t>
            </a:r>
          </a:p>
          <a:p>
            <a:pPr>
              <a:lnSpc>
                <a:spcPct val="130000"/>
              </a:lnSpc>
            </a:pPr>
            <a:r>
              <a:rPr lang="en-US" sz="2000" dirty="0" smtClean="0">
                <a:latin typeface="Arial" panose="020B0604020202020204" pitchFamily="34" charset="0"/>
                <a:cs typeface="Arial" panose="020B0604020202020204" pitchFamily="34" charset="0"/>
              </a:rPr>
              <a:t>Monitoring air pollution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466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Themba Layout with N Area..jpg"/>
          <p:cNvPicPr/>
          <p:nvPr/>
        </p:nvPicPr>
        <p:blipFill>
          <a:blip r:embed="rId2" cstate="print"/>
          <a:stretch>
            <a:fillRect/>
          </a:stretch>
        </p:blipFill>
        <p:spPr>
          <a:xfrm>
            <a:off x="2123728" y="908720"/>
            <a:ext cx="5247332" cy="5949280"/>
          </a:xfrm>
          <a:prstGeom prst="rect">
            <a:avLst/>
          </a:prstGeom>
        </p:spPr>
      </p:pic>
      <p:sp>
        <p:nvSpPr>
          <p:cNvPr id="5" name="Rectangle 4"/>
          <p:cNvSpPr>
            <a:spLocks noChangeArrowheads="1"/>
          </p:cNvSpPr>
          <p:nvPr/>
        </p:nvSpPr>
        <p:spPr bwMode="auto">
          <a:xfrm>
            <a:off x="1691680" y="169857"/>
            <a:ext cx="59076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US" altLang="en-US" sz="3200" u="none" dirty="0" smtClean="0">
                <a:solidFill>
                  <a:srgbClr val="00B0F0"/>
                </a:solidFill>
                <a:latin typeface="Cambria" panose="02040503050406030204" pitchFamily="18" charset="0"/>
              </a:rPr>
              <a:t>Additions to the existing facility</a:t>
            </a:r>
            <a:endParaRPr lang="en-GB" altLang="en-US" sz="3200" u="none" dirty="0">
              <a:solidFill>
                <a:srgbClr val="00B0F0"/>
              </a:solidFill>
              <a:latin typeface="Cambria" panose="02040503050406030204" pitchFamily="18" charset="0"/>
            </a:endParaRPr>
          </a:p>
        </p:txBody>
      </p:sp>
    </p:spTree>
    <p:extLst>
      <p:ext uri="{BB962C8B-B14F-4D97-AF65-F5344CB8AC3E}">
        <p14:creationId xmlns:p14="http://schemas.microsoft.com/office/powerpoint/2010/main" val="36766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iThemba C70 layout 19-3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0209" y="1103472"/>
            <a:ext cx="748665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9"/>
          <p:cNvGrpSpPr>
            <a:grpSpLocks/>
          </p:cNvGrpSpPr>
          <p:nvPr/>
        </p:nvGrpSpPr>
        <p:grpSpPr bwMode="auto">
          <a:xfrm>
            <a:off x="821484" y="1594932"/>
            <a:ext cx="1390650" cy="1919288"/>
            <a:chOff x="904755" y="1170972"/>
            <a:chExt cx="1390124" cy="1919469"/>
          </a:xfrm>
        </p:grpSpPr>
        <p:sp>
          <p:nvSpPr>
            <p:cNvPr id="35870" name="TextBox 10"/>
            <p:cNvSpPr txBox="1">
              <a:spLocks noChangeArrowheads="1"/>
            </p:cNvSpPr>
            <p:nvPr/>
          </p:nvSpPr>
          <p:spPr bwMode="auto">
            <a:xfrm>
              <a:off x="904755" y="1170972"/>
              <a:ext cx="13901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ZA" altLang="en-US" u="none">
                  <a:solidFill>
                    <a:srgbClr val="FF0000"/>
                  </a:solidFill>
                </a:rPr>
                <a:t>Low-energy</a:t>
              </a:r>
            </a:p>
            <a:p>
              <a:pPr eaLnBrk="1" hangingPunct="1"/>
              <a:r>
                <a:rPr lang="en-ZA" altLang="en-US" u="none">
                  <a:solidFill>
                    <a:srgbClr val="FF0000"/>
                  </a:solidFill>
                </a:rPr>
                <a:t>beamlines</a:t>
              </a:r>
              <a:endParaRPr lang="en-ZA" altLang="en-US"/>
            </a:p>
          </p:txBody>
        </p:sp>
        <p:cxnSp>
          <p:nvCxnSpPr>
            <p:cNvPr id="13" name="Straight Arrow Connector 12"/>
            <p:cNvCxnSpPr/>
            <p:nvPr/>
          </p:nvCxnSpPr>
          <p:spPr>
            <a:xfrm rot="16200000" flipH="1">
              <a:off x="1168681" y="2187996"/>
              <a:ext cx="1238367" cy="5665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36"/>
          <p:cNvGrpSpPr>
            <a:grpSpLocks/>
          </p:cNvGrpSpPr>
          <p:nvPr/>
        </p:nvGrpSpPr>
        <p:grpSpPr bwMode="auto">
          <a:xfrm>
            <a:off x="3101766" y="2890332"/>
            <a:ext cx="1673225" cy="1247775"/>
            <a:chOff x="3256344" y="2399818"/>
            <a:chExt cx="1672253" cy="1248139"/>
          </a:xfrm>
        </p:grpSpPr>
        <p:sp>
          <p:nvSpPr>
            <p:cNvPr id="35868" name="TextBox 7"/>
            <p:cNvSpPr txBox="1">
              <a:spLocks noChangeArrowheads="1"/>
            </p:cNvSpPr>
            <p:nvPr/>
          </p:nvSpPr>
          <p:spPr bwMode="auto">
            <a:xfrm>
              <a:off x="3256344" y="2399818"/>
              <a:ext cx="1672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ZA" altLang="en-US" u="none">
                  <a:solidFill>
                    <a:srgbClr val="FF0000"/>
                  </a:solidFill>
                </a:rPr>
                <a:t>Mass analyser</a:t>
              </a:r>
              <a:endParaRPr lang="en-ZA" altLang="en-US"/>
            </a:p>
          </p:txBody>
        </p:sp>
        <p:cxnSp>
          <p:nvCxnSpPr>
            <p:cNvPr id="14" name="Straight Arrow Connector 13"/>
            <p:cNvCxnSpPr/>
            <p:nvPr/>
          </p:nvCxnSpPr>
          <p:spPr>
            <a:xfrm rot="5400000">
              <a:off x="3085397" y="3075607"/>
              <a:ext cx="892435" cy="2522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5"/>
          <p:cNvGrpSpPr>
            <a:grpSpLocks/>
          </p:cNvGrpSpPr>
          <p:nvPr/>
        </p:nvGrpSpPr>
        <p:grpSpPr bwMode="auto">
          <a:xfrm>
            <a:off x="714954" y="4298445"/>
            <a:ext cx="2051050" cy="1212850"/>
            <a:chOff x="881605" y="3858229"/>
            <a:chExt cx="2050648" cy="1212353"/>
          </a:xfrm>
        </p:grpSpPr>
        <p:sp>
          <p:nvSpPr>
            <p:cNvPr id="35866" name="TextBox 6"/>
            <p:cNvSpPr txBox="1">
              <a:spLocks noChangeArrowheads="1"/>
            </p:cNvSpPr>
            <p:nvPr/>
          </p:nvSpPr>
          <p:spPr bwMode="auto">
            <a:xfrm>
              <a:off x="881605" y="4701250"/>
              <a:ext cx="14798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ZA" altLang="en-US" u="none">
                  <a:solidFill>
                    <a:srgbClr val="FF0000"/>
                  </a:solidFill>
                </a:rPr>
                <a:t>Beam cooler</a:t>
              </a:r>
              <a:endParaRPr lang="en-ZA" altLang="en-US"/>
            </a:p>
          </p:txBody>
        </p:sp>
        <p:cxnSp>
          <p:nvCxnSpPr>
            <p:cNvPr id="15" name="Straight Arrow Connector 14"/>
            <p:cNvCxnSpPr/>
            <p:nvPr/>
          </p:nvCxnSpPr>
          <p:spPr>
            <a:xfrm flipV="1">
              <a:off x="1945022" y="3858229"/>
              <a:ext cx="987231" cy="85213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4"/>
          <p:cNvGrpSpPr>
            <a:grpSpLocks/>
          </p:cNvGrpSpPr>
          <p:nvPr/>
        </p:nvGrpSpPr>
        <p:grpSpPr bwMode="auto">
          <a:xfrm>
            <a:off x="935948" y="5368709"/>
            <a:ext cx="2908300" cy="1336675"/>
            <a:chOff x="985777" y="4959752"/>
            <a:chExt cx="2909103" cy="1336161"/>
          </a:xfrm>
        </p:grpSpPr>
        <p:sp>
          <p:nvSpPr>
            <p:cNvPr id="35864" name="TextBox 5"/>
            <p:cNvSpPr txBox="1">
              <a:spLocks noChangeArrowheads="1"/>
            </p:cNvSpPr>
            <p:nvPr/>
          </p:nvSpPr>
          <p:spPr bwMode="auto">
            <a:xfrm>
              <a:off x="985777" y="5372583"/>
              <a:ext cx="15055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ZA" altLang="en-US" u="none">
                  <a:solidFill>
                    <a:srgbClr val="FF0000"/>
                  </a:solidFill>
                </a:rPr>
                <a:t>Target / ion-</a:t>
              </a:r>
            </a:p>
            <a:p>
              <a:pPr eaLnBrk="1" hangingPunct="1"/>
              <a:r>
                <a:rPr lang="en-ZA" altLang="en-US" u="none">
                  <a:solidFill>
                    <a:srgbClr val="FF0000"/>
                  </a:solidFill>
                </a:rPr>
                <a:t>source </a:t>
              </a:r>
            </a:p>
            <a:p>
              <a:pPr eaLnBrk="1" hangingPunct="1"/>
              <a:r>
                <a:rPr lang="en-ZA" altLang="en-US" u="none">
                  <a:solidFill>
                    <a:srgbClr val="FF0000"/>
                  </a:solidFill>
                </a:rPr>
                <a:t>maintenance</a:t>
              </a:r>
              <a:endParaRPr lang="en-ZA" altLang="en-US"/>
            </a:p>
          </p:txBody>
        </p:sp>
        <p:cxnSp>
          <p:nvCxnSpPr>
            <p:cNvPr id="16" name="Straight Arrow Connector 15"/>
            <p:cNvCxnSpPr/>
            <p:nvPr/>
          </p:nvCxnSpPr>
          <p:spPr>
            <a:xfrm flipV="1">
              <a:off x="2349816" y="4959752"/>
              <a:ext cx="1545064" cy="66490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33"/>
          <p:cNvGrpSpPr>
            <a:grpSpLocks/>
          </p:cNvGrpSpPr>
          <p:nvPr/>
        </p:nvGrpSpPr>
        <p:grpSpPr bwMode="auto">
          <a:xfrm>
            <a:off x="4732337" y="5608047"/>
            <a:ext cx="2081212" cy="1035050"/>
            <a:chOff x="4776487" y="5158451"/>
            <a:chExt cx="2081968" cy="1034876"/>
          </a:xfrm>
        </p:grpSpPr>
        <p:sp>
          <p:nvSpPr>
            <p:cNvPr id="35862" name="TextBox 4"/>
            <p:cNvSpPr txBox="1">
              <a:spLocks noChangeArrowheads="1"/>
            </p:cNvSpPr>
            <p:nvPr/>
          </p:nvSpPr>
          <p:spPr bwMode="auto">
            <a:xfrm>
              <a:off x="5198962" y="5823995"/>
              <a:ext cx="1659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ZA" altLang="en-US" u="none">
                  <a:solidFill>
                    <a:srgbClr val="FF0000"/>
                  </a:solidFill>
                </a:rPr>
                <a:t>Target storage</a:t>
              </a:r>
              <a:endParaRPr lang="en-ZA" altLang="en-US"/>
            </a:p>
          </p:txBody>
        </p:sp>
        <p:cxnSp>
          <p:nvCxnSpPr>
            <p:cNvPr id="17" name="Straight Arrow Connector 16"/>
            <p:cNvCxnSpPr/>
            <p:nvPr/>
          </p:nvCxnSpPr>
          <p:spPr>
            <a:xfrm rot="16200000" flipV="1">
              <a:off x="4678205" y="5256733"/>
              <a:ext cx="674574" cy="47801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32"/>
          <p:cNvGrpSpPr>
            <a:grpSpLocks/>
          </p:cNvGrpSpPr>
          <p:nvPr/>
        </p:nvGrpSpPr>
        <p:grpSpPr bwMode="auto">
          <a:xfrm>
            <a:off x="5162864" y="5300446"/>
            <a:ext cx="1684337" cy="801687"/>
            <a:chOff x="5183530" y="4928887"/>
            <a:chExt cx="1683753" cy="801452"/>
          </a:xfrm>
        </p:grpSpPr>
        <p:sp>
          <p:nvSpPr>
            <p:cNvPr id="35860" name="TextBox 3"/>
            <p:cNvSpPr txBox="1">
              <a:spLocks noChangeArrowheads="1"/>
            </p:cNvSpPr>
            <p:nvPr/>
          </p:nvSpPr>
          <p:spPr bwMode="auto">
            <a:xfrm>
              <a:off x="6067064" y="5361007"/>
              <a:ext cx="8002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ZA" altLang="en-US" u="none">
                  <a:solidFill>
                    <a:srgbClr val="FF0000"/>
                  </a:solidFill>
                </a:rPr>
                <a:t>Robot</a:t>
              </a:r>
              <a:endParaRPr lang="en-ZA" altLang="en-US"/>
            </a:p>
          </p:txBody>
        </p:sp>
        <p:cxnSp>
          <p:nvCxnSpPr>
            <p:cNvPr id="18" name="Straight Arrow Connector 17"/>
            <p:cNvCxnSpPr>
              <a:stCxn id="35860" idx="1"/>
            </p:cNvCxnSpPr>
            <p:nvPr/>
          </p:nvCxnSpPr>
          <p:spPr>
            <a:xfrm rot="10800000">
              <a:off x="5183530" y="4928887"/>
              <a:ext cx="883930" cy="6173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31"/>
          <p:cNvGrpSpPr>
            <a:grpSpLocks/>
          </p:cNvGrpSpPr>
          <p:nvPr/>
        </p:nvGrpSpPr>
        <p:grpSpPr bwMode="auto">
          <a:xfrm>
            <a:off x="3635896" y="4798507"/>
            <a:ext cx="4524375" cy="993775"/>
            <a:chOff x="3784922" y="4375233"/>
            <a:chExt cx="4523373" cy="993569"/>
          </a:xfrm>
        </p:grpSpPr>
        <p:sp>
          <p:nvSpPr>
            <p:cNvPr id="35857" name="TextBox 2"/>
            <p:cNvSpPr txBox="1">
              <a:spLocks noChangeArrowheads="1"/>
            </p:cNvSpPr>
            <p:nvPr/>
          </p:nvSpPr>
          <p:spPr bwMode="auto">
            <a:xfrm>
              <a:off x="6597570" y="4722471"/>
              <a:ext cx="1710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ZA" altLang="en-US" u="none">
                  <a:solidFill>
                    <a:srgbClr val="FF0000"/>
                  </a:solidFill>
                </a:rPr>
                <a:t>RIB production</a:t>
              </a:r>
            </a:p>
            <a:p>
              <a:pPr eaLnBrk="1" hangingPunct="1"/>
              <a:r>
                <a:rPr lang="en-ZA" altLang="en-US" u="none">
                  <a:solidFill>
                    <a:srgbClr val="FF0000"/>
                  </a:solidFill>
                </a:rPr>
                <a:t>stations</a:t>
              </a:r>
              <a:endParaRPr lang="en-ZA" altLang="en-US"/>
            </a:p>
          </p:txBody>
        </p:sp>
        <p:cxnSp>
          <p:nvCxnSpPr>
            <p:cNvPr id="19" name="Straight Arrow Connector 18"/>
            <p:cNvCxnSpPr/>
            <p:nvPr/>
          </p:nvCxnSpPr>
          <p:spPr>
            <a:xfrm rot="10800000">
              <a:off x="3784922" y="4375233"/>
              <a:ext cx="2766400" cy="6475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4527707" y="4481574"/>
              <a:ext cx="2034724" cy="4380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38"/>
          <p:cNvGrpSpPr>
            <a:grpSpLocks/>
          </p:cNvGrpSpPr>
          <p:nvPr/>
        </p:nvGrpSpPr>
        <p:grpSpPr bwMode="auto">
          <a:xfrm>
            <a:off x="1889875" y="1177420"/>
            <a:ext cx="1839030" cy="1838903"/>
            <a:chOff x="1749707" y="754283"/>
            <a:chExt cx="1838590" cy="1838652"/>
          </a:xfrm>
        </p:grpSpPr>
        <p:sp>
          <p:nvSpPr>
            <p:cNvPr id="35855" name="TextBox 9"/>
            <p:cNvSpPr txBox="1">
              <a:spLocks noChangeArrowheads="1"/>
            </p:cNvSpPr>
            <p:nvPr/>
          </p:nvSpPr>
          <p:spPr bwMode="auto">
            <a:xfrm>
              <a:off x="1749707" y="754283"/>
              <a:ext cx="1838590" cy="3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ZA" altLang="en-US" u="none" dirty="0" smtClean="0">
                  <a:solidFill>
                    <a:srgbClr val="FF0000"/>
                  </a:solidFill>
                </a:rPr>
                <a:t>To injector/SSC</a:t>
              </a:r>
              <a:endParaRPr lang="en-ZA" altLang="en-US" dirty="0"/>
            </a:p>
          </p:txBody>
        </p:sp>
        <p:cxnSp>
          <p:nvCxnSpPr>
            <p:cNvPr id="28" name="Straight Arrow Connector 27"/>
            <p:cNvCxnSpPr/>
            <p:nvPr/>
          </p:nvCxnSpPr>
          <p:spPr>
            <a:xfrm flipH="1">
              <a:off x="2061111" y="1123617"/>
              <a:ext cx="377399" cy="14693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37"/>
          <p:cNvGrpSpPr>
            <a:grpSpLocks/>
          </p:cNvGrpSpPr>
          <p:nvPr/>
        </p:nvGrpSpPr>
        <p:grpSpPr bwMode="auto">
          <a:xfrm>
            <a:off x="2501691" y="1929626"/>
            <a:ext cx="1800225" cy="1924050"/>
            <a:chOff x="2583083" y="1483489"/>
            <a:chExt cx="1800493" cy="1923328"/>
          </a:xfrm>
        </p:grpSpPr>
        <p:sp>
          <p:nvSpPr>
            <p:cNvPr id="35853" name="TextBox 8"/>
            <p:cNvSpPr txBox="1">
              <a:spLocks noChangeArrowheads="1"/>
            </p:cNvSpPr>
            <p:nvPr/>
          </p:nvSpPr>
          <p:spPr bwMode="auto">
            <a:xfrm>
              <a:off x="2583083" y="1483489"/>
              <a:ext cx="1800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Arial" charset="0"/>
                  <a:cs typeface="Arial" charset="0"/>
                </a:defRPr>
              </a:lvl1pPr>
              <a:lvl2pPr marL="742950" indent="-285750" eaLnBrk="0" hangingPunct="0">
                <a:defRPr u="sng">
                  <a:solidFill>
                    <a:schemeClr val="tx1"/>
                  </a:solidFill>
                  <a:latin typeface="Arial" charset="0"/>
                  <a:cs typeface="Arial" charset="0"/>
                </a:defRPr>
              </a:lvl2pPr>
              <a:lvl3pPr marL="1143000" indent="-228600" eaLnBrk="0" hangingPunct="0">
                <a:defRPr u="sng">
                  <a:solidFill>
                    <a:schemeClr val="tx1"/>
                  </a:solidFill>
                  <a:latin typeface="Arial" charset="0"/>
                  <a:cs typeface="Arial" charset="0"/>
                </a:defRPr>
              </a:lvl3pPr>
              <a:lvl4pPr marL="1600200" indent="-228600" eaLnBrk="0" hangingPunct="0">
                <a:defRPr u="sng">
                  <a:solidFill>
                    <a:schemeClr val="tx1"/>
                  </a:solidFill>
                  <a:latin typeface="Arial" charset="0"/>
                  <a:cs typeface="Arial" charset="0"/>
                </a:defRPr>
              </a:lvl4pPr>
              <a:lvl5pPr marL="2057400" indent="-228600" eaLnBrk="0" hangingPunct="0">
                <a:defRPr u="sng">
                  <a:solidFill>
                    <a:schemeClr val="tx1"/>
                  </a:solidFill>
                  <a:latin typeface="Arial" charset="0"/>
                  <a:cs typeface="Arial" charset="0"/>
                </a:defRPr>
              </a:lvl5pPr>
              <a:lvl6pPr marL="2514600" indent="-228600" eaLnBrk="0" fontAlgn="base" hangingPunct="0">
                <a:spcBef>
                  <a:spcPct val="0"/>
                </a:spcBef>
                <a:spcAft>
                  <a:spcPct val="0"/>
                </a:spcAft>
                <a:defRPr u="sng">
                  <a:solidFill>
                    <a:schemeClr val="tx1"/>
                  </a:solidFill>
                  <a:latin typeface="Arial" charset="0"/>
                  <a:cs typeface="Arial" charset="0"/>
                </a:defRPr>
              </a:lvl6pPr>
              <a:lvl7pPr marL="2971800" indent="-228600" eaLnBrk="0" fontAlgn="base" hangingPunct="0">
                <a:spcBef>
                  <a:spcPct val="0"/>
                </a:spcBef>
                <a:spcAft>
                  <a:spcPct val="0"/>
                </a:spcAft>
                <a:defRPr u="sng">
                  <a:solidFill>
                    <a:schemeClr val="tx1"/>
                  </a:solidFill>
                  <a:latin typeface="Arial" charset="0"/>
                  <a:cs typeface="Arial" charset="0"/>
                </a:defRPr>
              </a:lvl7pPr>
              <a:lvl8pPr marL="3429000" indent="-228600" eaLnBrk="0" fontAlgn="base" hangingPunct="0">
                <a:spcBef>
                  <a:spcPct val="0"/>
                </a:spcBef>
                <a:spcAft>
                  <a:spcPct val="0"/>
                </a:spcAft>
                <a:defRPr u="sng">
                  <a:solidFill>
                    <a:schemeClr val="tx1"/>
                  </a:solidFill>
                  <a:latin typeface="Arial" charset="0"/>
                  <a:cs typeface="Arial" charset="0"/>
                </a:defRPr>
              </a:lvl8pPr>
              <a:lvl9pPr marL="3886200" indent="-228600" eaLnBrk="0" fontAlgn="base" hangingPunct="0">
                <a:spcBef>
                  <a:spcPct val="0"/>
                </a:spcBef>
                <a:spcAft>
                  <a:spcPct val="0"/>
                </a:spcAft>
                <a:defRPr u="sng">
                  <a:solidFill>
                    <a:schemeClr val="tx1"/>
                  </a:solidFill>
                  <a:latin typeface="Arial" charset="0"/>
                  <a:cs typeface="Arial" charset="0"/>
                </a:defRPr>
              </a:lvl9pPr>
            </a:lstStyle>
            <a:p>
              <a:pPr eaLnBrk="1" hangingPunct="1"/>
              <a:r>
                <a:rPr lang="en-ZA" altLang="en-US" u="none">
                  <a:solidFill>
                    <a:srgbClr val="FF0000"/>
                  </a:solidFill>
                </a:rPr>
                <a:t>Charge breeder</a:t>
              </a:r>
              <a:endParaRPr lang="en-ZA" altLang="en-US"/>
            </a:p>
          </p:txBody>
        </p:sp>
        <p:cxnSp>
          <p:nvCxnSpPr>
            <p:cNvPr id="29" name="Straight Arrow Connector 28"/>
            <p:cNvCxnSpPr/>
            <p:nvPr/>
          </p:nvCxnSpPr>
          <p:spPr>
            <a:xfrm rot="5400000">
              <a:off x="2211157" y="2434727"/>
              <a:ext cx="1520254" cy="42392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3261422" y="188640"/>
            <a:ext cx="2941831" cy="584775"/>
          </a:xfrm>
          <a:prstGeom prst="rect">
            <a:avLst/>
          </a:prstGeom>
          <a:noFill/>
        </p:spPr>
        <p:txBody>
          <a:bodyPr wrap="none">
            <a:spAutoFit/>
          </a:bodyPr>
          <a:lstStyle/>
          <a:p>
            <a:pPr>
              <a:defRPr/>
            </a:pPr>
            <a:r>
              <a:rPr lang="en-ZA" sz="3200" u="none" dirty="0">
                <a:solidFill>
                  <a:srgbClr val="00B0F0"/>
                </a:solidFill>
                <a:latin typeface="Cambria" panose="02040503050406030204" pitchFamily="18" charset="0"/>
              </a:rPr>
              <a:t>RIB </a:t>
            </a:r>
            <a:r>
              <a:rPr lang="en-ZA" sz="3200" u="none" dirty="0" smtClean="0">
                <a:solidFill>
                  <a:srgbClr val="00B0F0"/>
                </a:solidFill>
                <a:latin typeface="Cambria" panose="02040503050406030204" pitchFamily="18" charset="0"/>
              </a:rPr>
              <a:t>Production</a:t>
            </a:r>
            <a:endParaRPr lang="en-ZA" sz="3200" dirty="0">
              <a:solidFill>
                <a:srgbClr val="00B0F0"/>
              </a:solidFill>
              <a:latin typeface="Cambria" panose="02040503050406030204" pitchFamily="18" charset="0"/>
            </a:endParaRPr>
          </a:p>
        </p:txBody>
      </p:sp>
    </p:spTree>
    <p:extLst>
      <p:ext uri="{BB962C8B-B14F-4D97-AF65-F5344CB8AC3E}">
        <p14:creationId xmlns:p14="http://schemas.microsoft.com/office/powerpoint/2010/main" val="3670596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4"/>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99392"/>
            <a:ext cx="8429305" cy="1077218"/>
          </a:xfrm>
          <a:prstGeom prst="rect">
            <a:avLst/>
          </a:prstGeom>
        </p:spPr>
        <p:txBody>
          <a:bodyPr wrap="square">
            <a:spAutoFit/>
          </a:bodyPr>
          <a:lstStyle/>
          <a:p>
            <a:pPr algn="ctr"/>
            <a:r>
              <a:rPr lang="en-ZA" sz="3200" dirty="0" smtClean="0">
                <a:solidFill>
                  <a:srgbClr val="00B0F0"/>
                </a:solidFill>
                <a:latin typeface="Cambria" panose="02040503050406030204" pitchFamily="18" charset="0"/>
              </a:rPr>
              <a:t>RIB Target/Ion-</a:t>
            </a:r>
            <a:r>
              <a:rPr lang="en-ZA" sz="3200" dirty="0" err="1" smtClean="0">
                <a:solidFill>
                  <a:srgbClr val="00B0F0"/>
                </a:solidFill>
                <a:latin typeface="Cambria" panose="02040503050406030204" pitchFamily="18" charset="0"/>
              </a:rPr>
              <a:t>SourceTest</a:t>
            </a:r>
            <a:r>
              <a:rPr lang="en-ZA" sz="3200" dirty="0" smtClean="0">
                <a:solidFill>
                  <a:srgbClr val="00B0F0"/>
                </a:solidFill>
                <a:latin typeface="Cambria" panose="02040503050406030204" pitchFamily="18" charset="0"/>
              </a:rPr>
              <a:t> Facility &amp; Technical Design Study</a:t>
            </a:r>
            <a:endParaRPr lang="en-ZA" sz="3200" b="1" dirty="0">
              <a:solidFill>
                <a:srgbClr val="00B0F0"/>
              </a:solidFill>
              <a:latin typeface="Cambria" panose="02040503050406030204" pitchFamily="18" charset="0"/>
            </a:endParaRPr>
          </a:p>
        </p:txBody>
      </p:sp>
      <p:sp>
        <p:nvSpPr>
          <p:cNvPr id="6" name="TextBox 5"/>
          <p:cNvSpPr txBox="1"/>
          <p:nvPr/>
        </p:nvSpPr>
        <p:spPr>
          <a:xfrm>
            <a:off x="539552" y="1700808"/>
            <a:ext cx="4106736" cy="3170099"/>
          </a:xfrm>
          <a:prstGeom prst="rect">
            <a:avLst/>
          </a:prstGeom>
          <a:noFill/>
        </p:spPr>
        <p:txBody>
          <a:bodyPr wrap="square" rtlCol="0">
            <a:spAutoFit/>
          </a:bodyPr>
          <a:lstStyle/>
          <a:p>
            <a:r>
              <a:rPr lang="en-ZA" sz="2000" dirty="0">
                <a:latin typeface="Arial" panose="020B0604020202020204" pitchFamily="34" charset="0"/>
                <a:cs typeface="Arial" panose="020B0604020202020204" pitchFamily="34" charset="0"/>
              </a:rPr>
              <a:t>Technical Design Study R7M</a:t>
            </a:r>
          </a:p>
          <a:p>
            <a:endParaRPr lang="en-ZA" sz="2000" dirty="0" smtClean="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Test Facility R25M</a:t>
            </a:r>
          </a:p>
          <a:p>
            <a:r>
              <a:rPr lang="en-ZA" sz="2000" dirty="0" smtClean="0">
                <a:latin typeface="Arial" panose="020B0604020202020204" pitchFamily="34" charset="0"/>
                <a:cs typeface="Arial" panose="020B0604020202020204" pitchFamily="34" charset="0"/>
              </a:rPr>
              <a:t>Funded by NRF</a:t>
            </a:r>
          </a:p>
          <a:p>
            <a:endParaRPr lang="en-ZA" sz="2000" dirty="0">
              <a:latin typeface="Arial" panose="020B0604020202020204" pitchFamily="34" charset="0"/>
              <a:cs typeface="Arial" panose="020B0604020202020204" pitchFamily="34" charset="0"/>
            </a:endParaRPr>
          </a:p>
          <a:p>
            <a:r>
              <a:rPr lang="en-ZA" sz="2000" dirty="0" smtClean="0">
                <a:latin typeface="Arial" panose="020B0604020202020204" pitchFamily="34" charset="0"/>
                <a:cs typeface="Arial" panose="020B0604020202020204" pitchFamily="34" charset="0"/>
              </a:rPr>
              <a:t>Later to be used for </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sym typeface="Symbol"/>
              </a:rPr>
              <a:t>-decay studies</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sym typeface="Symbol"/>
              </a:rPr>
              <a:t>Materials sciences</a:t>
            </a:r>
          </a:p>
          <a:p>
            <a:pPr marL="342900" indent="-342900">
              <a:buFont typeface="Arial" panose="020B0604020202020204" pitchFamily="34" charset="0"/>
              <a:buChar char="•"/>
            </a:pPr>
            <a:r>
              <a:rPr lang="en-ZA" sz="2000" dirty="0" smtClean="0">
                <a:latin typeface="Arial" panose="020B0604020202020204" pitchFamily="34" charset="0"/>
                <a:cs typeface="Arial" panose="020B0604020202020204" pitchFamily="34" charset="0"/>
                <a:sym typeface="Symbol"/>
              </a:rPr>
              <a:t>Testing fundamental symmetries</a:t>
            </a:r>
            <a:endParaRPr lang="en-ZA" sz="2000" dirty="0" smtClean="0">
              <a:latin typeface="Arial" panose="020B0604020202020204" pitchFamily="34" charset="0"/>
              <a:cs typeface="Arial" panose="020B060402020202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322156" y="1700808"/>
            <a:ext cx="4426456" cy="3240360"/>
          </a:xfrm>
          <a:prstGeom prst="rect">
            <a:avLst/>
          </a:prstGeom>
          <a:noFill/>
          <a:ln>
            <a:noFill/>
          </a:ln>
        </p:spPr>
      </p:pic>
    </p:spTree>
    <p:extLst>
      <p:ext uri="{BB962C8B-B14F-4D97-AF65-F5344CB8AC3E}">
        <p14:creationId xmlns:p14="http://schemas.microsoft.com/office/powerpoint/2010/main" val="2674786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362721"/>
            <a:ext cx="8229600" cy="4525963"/>
          </a:xfrm>
        </p:spPr>
        <p:txBody>
          <a:bodyPr>
            <a:normAutofit/>
          </a:bodyPr>
          <a:lstStyle/>
          <a:p>
            <a:pPr marL="0" indent="0">
              <a:buNone/>
            </a:pPr>
            <a:r>
              <a:rPr lang="en-US" sz="2400" dirty="0" smtClean="0">
                <a:solidFill>
                  <a:srgbClr val="FF0000"/>
                </a:solidFill>
              </a:rPr>
              <a:t>Strategic Objectives</a:t>
            </a:r>
          </a:p>
          <a:p>
            <a:r>
              <a:rPr lang="en-US" sz="2400" dirty="0" smtClean="0"/>
              <a:t>Improve </a:t>
            </a:r>
            <a:r>
              <a:rPr lang="en-US" sz="2400" dirty="0"/>
              <a:t>quality and quantity of research outputs</a:t>
            </a:r>
          </a:p>
          <a:p>
            <a:r>
              <a:rPr lang="en-US" sz="2400" dirty="0"/>
              <a:t>Increase training capacity</a:t>
            </a:r>
          </a:p>
          <a:p>
            <a:r>
              <a:rPr lang="en-US" sz="2400" dirty="0"/>
              <a:t>Strengthen collaboration with Higher Education sector</a:t>
            </a:r>
          </a:p>
          <a:p>
            <a:r>
              <a:rPr lang="en-US" sz="2400" dirty="0"/>
              <a:t>Forge closer ties with SA, African and International S+T institutions</a:t>
            </a:r>
          </a:p>
          <a:p>
            <a:r>
              <a:rPr lang="en-US" sz="2400" dirty="0"/>
              <a:t>Scientifically service research groups that want to use International </a:t>
            </a:r>
            <a:r>
              <a:rPr lang="en-US" sz="2400" dirty="0" smtClean="0"/>
              <a:t>facilities</a:t>
            </a:r>
            <a:endParaRPr lang="en-GB" sz="2400" dirty="0"/>
          </a:p>
        </p:txBody>
      </p:sp>
      <p:sp>
        <p:nvSpPr>
          <p:cNvPr id="5" name="Title 1"/>
          <p:cNvSpPr>
            <a:spLocks noGrp="1"/>
          </p:cNvSpPr>
          <p:nvPr>
            <p:ph type="title"/>
          </p:nvPr>
        </p:nvSpPr>
        <p:spPr>
          <a:xfrm>
            <a:off x="251520" y="188640"/>
            <a:ext cx="8229600" cy="1143000"/>
          </a:xfrm>
        </p:spPr>
        <p:txBody>
          <a:bodyPr>
            <a:normAutofit/>
          </a:bodyPr>
          <a:lstStyle/>
          <a:p>
            <a:r>
              <a:rPr lang="en-US" sz="3200" dirty="0" smtClean="0">
                <a:solidFill>
                  <a:schemeClr val="tx2">
                    <a:lumMod val="60000"/>
                    <a:lumOff val="40000"/>
                  </a:schemeClr>
                </a:solidFill>
                <a:latin typeface="Arial" pitchFamily="34" charset="0"/>
                <a:cs typeface="Arial" pitchFamily="34" charset="0"/>
              </a:rPr>
              <a:t>Background</a:t>
            </a:r>
            <a:endParaRPr lang="en-GB" sz="3200" dirty="0">
              <a:solidFill>
                <a:schemeClr val="tx2">
                  <a:lumMod val="60000"/>
                  <a:lumOff val="40000"/>
                </a:schemeClr>
              </a:solidFill>
            </a:endParaRPr>
          </a:p>
        </p:txBody>
      </p:sp>
    </p:spTree>
    <p:extLst>
      <p:ext uri="{BB962C8B-B14F-4D97-AF65-F5344CB8AC3E}">
        <p14:creationId xmlns:p14="http://schemas.microsoft.com/office/powerpoint/2010/main" val="2143601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563888" y="1268760"/>
            <a:ext cx="5300000" cy="4055365"/>
          </a:xfrm>
          <a:prstGeom prst="rect">
            <a:avLst/>
          </a:prstGeom>
          <a:noFill/>
          <a:ln w="9525">
            <a:noFill/>
            <a:miter lim="800000"/>
            <a:headEnd/>
            <a:tailEnd/>
          </a:ln>
          <a:effectLst/>
        </p:spPr>
      </p:pic>
      <p:sp>
        <p:nvSpPr>
          <p:cNvPr id="3" name="Rectangle 2"/>
          <p:cNvSpPr/>
          <p:nvPr/>
        </p:nvSpPr>
        <p:spPr>
          <a:xfrm>
            <a:off x="2285054" y="192995"/>
            <a:ext cx="4446217" cy="584775"/>
          </a:xfrm>
          <a:prstGeom prst="rect">
            <a:avLst/>
          </a:prstGeom>
        </p:spPr>
        <p:txBody>
          <a:bodyPr wrap="none">
            <a:spAutoFit/>
          </a:bodyPr>
          <a:lstStyle/>
          <a:p>
            <a:pPr>
              <a:defRPr/>
            </a:pPr>
            <a:r>
              <a:rPr lang="en-GB" sz="3200" dirty="0" smtClean="0">
                <a:solidFill>
                  <a:srgbClr val="00B0F0"/>
                </a:solidFill>
                <a:latin typeface="Cambria" panose="02040503050406030204" pitchFamily="18" charset="0"/>
              </a:rPr>
              <a:t>SPES Target/Ion-source </a:t>
            </a:r>
          </a:p>
        </p:txBody>
      </p:sp>
      <p:sp>
        <p:nvSpPr>
          <p:cNvPr id="4" name="Rectangle 3"/>
          <p:cNvSpPr/>
          <p:nvPr/>
        </p:nvSpPr>
        <p:spPr>
          <a:xfrm>
            <a:off x="179513" y="1844824"/>
            <a:ext cx="3096344" cy="1323439"/>
          </a:xfrm>
          <a:prstGeom prst="rect">
            <a:avLst/>
          </a:prstGeom>
        </p:spPr>
        <p:txBody>
          <a:bodyPr wrap="square">
            <a:spAutoFit/>
          </a:bodyPr>
          <a:lstStyle/>
          <a:p>
            <a:pPr>
              <a:defRPr/>
            </a:pPr>
            <a:r>
              <a:rPr lang="en-GB" sz="2000" dirty="0" smtClean="0">
                <a:latin typeface="Cambria" panose="02040503050406030204" pitchFamily="18" charset="0"/>
              </a:rPr>
              <a:t>Collaboration with INFN </a:t>
            </a:r>
            <a:r>
              <a:rPr lang="en-GB" sz="2000" dirty="0" err="1" smtClean="0">
                <a:latin typeface="Cambria" panose="02040503050406030204" pitchFamily="18" charset="0"/>
              </a:rPr>
              <a:t>Legnaro</a:t>
            </a:r>
            <a:r>
              <a:rPr lang="en-GB" sz="2000" dirty="0" smtClean="0">
                <a:latin typeface="Cambria" panose="02040503050406030204" pitchFamily="18" charset="0"/>
              </a:rPr>
              <a:t>, Italy</a:t>
            </a:r>
          </a:p>
          <a:p>
            <a:pPr>
              <a:defRPr/>
            </a:pPr>
            <a:r>
              <a:rPr lang="en-ZA" sz="2000" dirty="0" smtClean="0">
                <a:latin typeface="Cambria" panose="02040503050406030204" pitchFamily="18" charset="0"/>
              </a:rPr>
              <a:t>High-power tests of SPES targets. </a:t>
            </a:r>
            <a:endParaRPr lang="en-GB" sz="2000" dirty="0">
              <a:latin typeface="Cambria" panose="02040503050406030204" pitchFamily="18" charset="0"/>
            </a:endParaRPr>
          </a:p>
        </p:txBody>
      </p:sp>
    </p:spTree>
    <p:extLst>
      <p:ext uri="{BB962C8B-B14F-4D97-AF65-F5344CB8AC3E}">
        <p14:creationId xmlns:p14="http://schemas.microsoft.com/office/powerpoint/2010/main" val="916256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72009" y="111183"/>
            <a:ext cx="9036495" cy="796767"/>
          </a:xfrm>
        </p:spPr>
        <p:txBody>
          <a:bodyPr>
            <a:normAutofit/>
          </a:bodyPr>
          <a:lstStyle/>
          <a:p>
            <a:r>
              <a:rPr lang="en-US" sz="3200" dirty="0" smtClean="0">
                <a:solidFill>
                  <a:schemeClr val="tx2">
                    <a:lumMod val="60000"/>
                    <a:lumOff val="40000"/>
                  </a:schemeClr>
                </a:solidFill>
              </a:rPr>
              <a:t>iThemba LABS Radionuclide Distribution Network</a:t>
            </a:r>
            <a:endParaRPr lang="en-GB" sz="3200" dirty="0" smtClean="0">
              <a:solidFill>
                <a:schemeClr val="tx2">
                  <a:lumMod val="60000"/>
                  <a:lumOff val="40000"/>
                </a:schemeClr>
              </a:solidFill>
            </a:endParaRPr>
          </a:p>
        </p:txBody>
      </p:sp>
      <p:pic>
        <p:nvPicPr>
          <p:cNvPr id="35843" name="Picture 3" descr="world-continents-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7950"/>
            <a:ext cx="9144000"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1763713" y="1916013"/>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Comic Sans MS" pitchFamily="66" charset="0"/>
                <a:cs typeface="Times New Roman" pitchFamily="18" charset="0"/>
              </a:defRPr>
            </a:lvl1pPr>
            <a:lvl2pPr marL="742950" indent="-285750" eaLnBrk="0" hangingPunct="0">
              <a:defRPr sz="3600">
                <a:solidFill>
                  <a:schemeClr val="tx1"/>
                </a:solidFill>
                <a:latin typeface="Comic Sans MS" pitchFamily="66" charset="0"/>
                <a:cs typeface="Times New Roman" pitchFamily="18" charset="0"/>
              </a:defRPr>
            </a:lvl2pPr>
            <a:lvl3pPr marL="1143000" indent="-228600" eaLnBrk="0" hangingPunct="0">
              <a:defRPr sz="3600">
                <a:solidFill>
                  <a:schemeClr val="tx1"/>
                </a:solidFill>
                <a:latin typeface="Comic Sans MS" pitchFamily="66" charset="0"/>
                <a:cs typeface="Times New Roman" pitchFamily="18" charset="0"/>
              </a:defRPr>
            </a:lvl3pPr>
            <a:lvl4pPr marL="1600200" indent="-228600" eaLnBrk="0" hangingPunct="0">
              <a:defRPr sz="3600">
                <a:solidFill>
                  <a:schemeClr val="tx1"/>
                </a:solidFill>
                <a:latin typeface="Comic Sans MS" pitchFamily="66" charset="0"/>
                <a:cs typeface="Times New Roman" pitchFamily="18" charset="0"/>
              </a:defRPr>
            </a:lvl4pPr>
            <a:lvl5pPr marL="2057400" indent="-228600" eaLnBrk="0" hangingPunct="0">
              <a:defRPr sz="3600">
                <a:solidFill>
                  <a:schemeClr val="tx1"/>
                </a:solidFill>
                <a:latin typeface="Comic Sans MS" pitchFamily="66" charset="0"/>
                <a:cs typeface="Times New Roman" pitchFamily="18" charset="0"/>
              </a:defRPr>
            </a:lvl5pPr>
            <a:lvl6pPr marL="2514600" indent="-228600" eaLnBrk="0" fontAlgn="base" hangingPunct="0">
              <a:spcBef>
                <a:spcPct val="0"/>
              </a:spcBef>
              <a:spcAft>
                <a:spcPct val="0"/>
              </a:spcAft>
              <a:defRPr sz="3600">
                <a:solidFill>
                  <a:schemeClr val="tx1"/>
                </a:solidFill>
                <a:latin typeface="Comic Sans MS" pitchFamily="66" charset="0"/>
                <a:cs typeface="Times New Roman" pitchFamily="18" charset="0"/>
              </a:defRPr>
            </a:lvl6pPr>
            <a:lvl7pPr marL="2971800" indent="-228600" eaLnBrk="0" fontAlgn="base" hangingPunct="0">
              <a:spcBef>
                <a:spcPct val="0"/>
              </a:spcBef>
              <a:spcAft>
                <a:spcPct val="0"/>
              </a:spcAft>
              <a:defRPr sz="3600">
                <a:solidFill>
                  <a:schemeClr val="tx1"/>
                </a:solidFill>
                <a:latin typeface="Comic Sans MS" pitchFamily="66" charset="0"/>
                <a:cs typeface="Times New Roman" pitchFamily="18" charset="0"/>
              </a:defRPr>
            </a:lvl7pPr>
            <a:lvl8pPr marL="3429000" indent="-228600" eaLnBrk="0" fontAlgn="base" hangingPunct="0">
              <a:spcBef>
                <a:spcPct val="0"/>
              </a:spcBef>
              <a:spcAft>
                <a:spcPct val="0"/>
              </a:spcAft>
              <a:defRPr sz="3600">
                <a:solidFill>
                  <a:schemeClr val="tx1"/>
                </a:solidFill>
                <a:latin typeface="Comic Sans MS" pitchFamily="66" charset="0"/>
                <a:cs typeface="Times New Roman" pitchFamily="18" charset="0"/>
              </a:defRPr>
            </a:lvl8pPr>
            <a:lvl9pPr marL="3886200" indent="-228600" eaLnBrk="0" fontAlgn="base" hangingPunct="0">
              <a:spcBef>
                <a:spcPct val="0"/>
              </a:spcBef>
              <a:spcAft>
                <a:spcPct val="0"/>
              </a:spcAft>
              <a:defRPr sz="3600">
                <a:solidFill>
                  <a:schemeClr val="tx1"/>
                </a:solidFill>
                <a:latin typeface="Comic Sans MS" pitchFamily="66" charset="0"/>
                <a:cs typeface="Times New Roman" pitchFamily="18" charset="0"/>
              </a:defRPr>
            </a:lvl9pPr>
          </a:lstStyle>
          <a:p>
            <a:pPr eaLnBrk="1" hangingPunct="1">
              <a:spcBef>
                <a:spcPct val="50000"/>
              </a:spcBef>
            </a:pPr>
            <a:endParaRPr lang="en-US"/>
          </a:p>
        </p:txBody>
      </p:sp>
      <p:sp>
        <p:nvSpPr>
          <p:cNvPr id="35845" name="Text Box 5"/>
          <p:cNvSpPr txBox="1">
            <a:spLocks noChangeArrowheads="1"/>
          </p:cNvSpPr>
          <p:nvPr/>
        </p:nvSpPr>
        <p:spPr bwMode="auto">
          <a:xfrm>
            <a:off x="0" y="3644800"/>
            <a:ext cx="18002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Comic Sans MS" pitchFamily="66" charset="0"/>
                <a:cs typeface="Times New Roman" pitchFamily="18" charset="0"/>
              </a:defRPr>
            </a:lvl1pPr>
            <a:lvl2pPr marL="742950" indent="-285750" eaLnBrk="0" hangingPunct="0">
              <a:defRPr sz="3600">
                <a:solidFill>
                  <a:schemeClr val="tx1"/>
                </a:solidFill>
                <a:latin typeface="Comic Sans MS" pitchFamily="66" charset="0"/>
                <a:cs typeface="Times New Roman" pitchFamily="18" charset="0"/>
              </a:defRPr>
            </a:lvl2pPr>
            <a:lvl3pPr marL="1143000" indent="-228600" eaLnBrk="0" hangingPunct="0">
              <a:defRPr sz="3600">
                <a:solidFill>
                  <a:schemeClr val="tx1"/>
                </a:solidFill>
                <a:latin typeface="Comic Sans MS" pitchFamily="66" charset="0"/>
                <a:cs typeface="Times New Roman" pitchFamily="18" charset="0"/>
              </a:defRPr>
            </a:lvl3pPr>
            <a:lvl4pPr marL="1600200" indent="-228600" eaLnBrk="0" hangingPunct="0">
              <a:defRPr sz="3600">
                <a:solidFill>
                  <a:schemeClr val="tx1"/>
                </a:solidFill>
                <a:latin typeface="Comic Sans MS" pitchFamily="66" charset="0"/>
                <a:cs typeface="Times New Roman" pitchFamily="18" charset="0"/>
              </a:defRPr>
            </a:lvl4pPr>
            <a:lvl5pPr marL="2057400" indent="-228600" eaLnBrk="0" hangingPunct="0">
              <a:defRPr sz="3600">
                <a:solidFill>
                  <a:schemeClr val="tx1"/>
                </a:solidFill>
                <a:latin typeface="Comic Sans MS" pitchFamily="66" charset="0"/>
                <a:cs typeface="Times New Roman" pitchFamily="18" charset="0"/>
              </a:defRPr>
            </a:lvl5pPr>
            <a:lvl6pPr marL="2514600" indent="-228600" eaLnBrk="0" fontAlgn="base" hangingPunct="0">
              <a:spcBef>
                <a:spcPct val="0"/>
              </a:spcBef>
              <a:spcAft>
                <a:spcPct val="0"/>
              </a:spcAft>
              <a:defRPr sz="3600">
                <a:solidFill>
                  <a:schemeClr val="tx1"/>
                </a:solidFill>
                <a:latin typeface="Comic Sans MS" pitchFamily="66" charset="0"/>
                <a:cs typeface="Times New Roman" pitchFamily="18" charset="0"/>
              </a:defRPr>
            </a:lvl6pPr>
            <a:lvl7pPr marL="2971800" indent="-228600" eaLnBrk="0" fontAlgn="base" hangingPunct="0">
              <a:spcBef>
                <a:spcPct val="0"/>
              </a:spcBef>
              <a:spcAft>
                <a:spcPct val="0"/>
              </a:spcAft>
              <a:defRPr sz="3600">
                <a:solidFill>
                  <a:schemeClr val="tx1"/>
                </a:solidFill>
                <a:latin typeface="Comic Sans MS" pitchFamily="66" charset="0"/>
                <a:cs typeface="Times New Roman" pitchFamily="18" charset="0"/>
              </a:defRPr>
            </a:lvl7pPr>
            <a:lvl8pPr marL="3429000" indent="-228600" eaLnBrk="0" fontAlgn="base" hangingPunct="0">
              <a:spcBef>
                <a:spcPct val="0"/>
              </a:spcBef>
              <a:spcAft>
                <a:spcPct val="0"/>
              </a:spcAft>
              <a:defRPr sz="3600">
                <a:solidFill>
                  <a:schemeClr val="tx1"/>
                </a:solidFill>
                <a:latin typeface="Comic Sans MS" pitchFamily="66" charset="0"/>
                <a:cs typeface="Times New Roman" pitchFamily="18" charset="0"/>
              </a:defRPr>
            </a:lvl8pPr>
            <a:lvl9pPr marL="3886200" indent="-228600" eaLnBrk="0" fontAlgn="base" hangingPunct="0">
              <a:spcBef>
                <a:spcPct val="0"/>
              </a:spcBef>
              <a:spcAft>
                <a:spcPct val="0"/>
              </a:spcAft>
              <a:defRPr sz="3600">
                <a:solidFill>
                  <a:schemeClr val="tx1"/>
                </a:solidFill>
                <a:latin typeface="Comic Sans MS" pitchFamily="66" charset="0"/>
                <a:cs typeface="Times New Roman" pitchFamily="18" charset="0"/>
              </a:defRPr>
            </a:lvl9pPr>
          </a:lstStyle>
          <a:p>
            <a:pPr eaLnBrk="1" hangingPunct="1">
              <a:spcBef>
                <a:spcPct val="50000"/>
              </a:spcBef>
            </a:pPr>
            <a:r>
              <a:rPr lang="en-US" sz="1600">
                <a:solidFill>
                  <a:srgbClr val="000000"/>
                </a:solidFill>
              </a:rPr>
              <a:t>Africa 	3</a:t>
            </a:r>
          </a:p>
          <a:p>
            <a:pPr eaLnBrk="1" hangingPunct="1">
              <a:spcBef>
                <a:spcPct val="50000"/>
              </a:spcBef>
            </a:pPr>
            <a:r>
              <a:rPr lang="en-US" sz="1600">
                <a:solidFill>
                  <a:srgbClr val="000000"/>
                </a:solidFill>
              </a:rPr>
              <a:t>Australia	2</a:t>
            </a:r>
          </a:p>
          <a:p>
            <a:pPr eaLnBrk="1" hangingPunct="1">
              <a:spcBef>
                <a:spcPct val="50000"/>
              </a:spcBef>
            </a:pPr>
            <a:r>
              <a:rPr lang="en-US" sz="1600">
                <a:solidFill>
                  <a:srgbClr val="000000"/>
                </a:solidFill>
              </a:rPr>
              <a:t>Asia	19</a:t>
            </a:r>
          </a:p>
          <a:p>
            <a:pPr eaLnBrk="1" hangingPunct="1">
              <a:spcBef>
                <a:spcPct val="50000"/>
              </a:spcBef>
            </a:pPr>
            <a:r>
              <a:rPr lang="en-US" sz="1600">
                <a:solidFill>
                  <a:srgbClr val="000000"/>
                </a:solidFill>
              </a:rPr>
              <a:t>Canada	2</a:t>
            </a:r>
          </a:p>
          <a:p>
            <a:pPr eaLnBrk="1" hangingPunct="1">
              <a:spcBef>
                <a:spcPct val="50000"/>
              </a:spcBef>
            </a:pPr>
            <a:r>
              <a:rPr lang="en-US" sz="1600">
                <a:solidFill>
                  <a:srgbClr val="000000"/>
                </a:solidFill>
              </a:rPr>
              <a:t>Europe	31</a:t>
            </a:r>
          </a:p>
          <a:p>
            <a:pPr eaLnBrk="1" hangingPunct="1">
              <a:spcBef>
                <a:spcPct val="50000"/>
              </a:spcBef>
            </a:pPr>
            <a:r>
              <a:rPr lang="en-US" sz="1600">
                <a:solidFill>
                  <a:srgbClr val="000000"/>
                </a:solidFill>
              </a:rPr>
              <a:t>USA	12</a:t>
            </a:r>
          </a:p>
        </p:txBody>
      </p:sp>
      <p:cxnSp>
        <p:nvCxnSpPr>
          <p:cNvPr id="35846" name="Straight Connector 8"/>
          <p:cNvCxnSpPr>
            <a:cxnSpLocks noChangeShapeType="1"/>
          </p:cNvCxnSpPr>
          <p:nvPr/>
        </p:nvCxnSpPr>
        <p:spPr bwMode="auto">
          <a:xfrm rot="10800000">
            <a:off x="1643063" y="2711350"/>
            <a:ext cx="3000375" cy="214312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47" name="Straight Connector 10"/>
          <p:cNvCxnSpPr>
            <a:cxnSpLocks noChangeShapeType="1"/>
          </p:cNvCxnSpPr>
          <p:nvPr/>
        </p:nvCxnSpPr>
        <p:spPr bwMode="auto">
          <a:xfrm rot="10800000">
            <a:off x="2214563" y="2782788"/>
            <a:ext cx="2428875" cy="2071687"/>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48" name="Straight Connector 21"/>
          <p:cNvCxnSpPr>
            <a:cxnSpLocks noChangeShapeType="1"/>
          </p:cNvCxnSpPr>
          <p:nvPr/>
        </p:nvCxnSpPr>
        <p:spPr bwMode="auto">
          <a:xfrm rot="5400000" flipH="1" flipV="1">
            <a:off x="4537075" y="4748113"/>
            <a:ext cx="214313" cy="1587"/>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49" name="Straight Connector 23"/>
          <p:cNvCxnSpPr>
            <a:cxnSpLocks noChangeShapeType="1"/>
          </p:cNvCxnSpPr>
          <p:nvPr/>
        </p:nvCxnSpPr>
        <p:spPr bwMode="auto">
          <a:xfrm>
            <a:off x="4643438" y="4854475"/>
            <a:ext cx="2786062" cy="214313"/>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50" name="Straight Connector 25"/>
          <p:cNvCxnSpPr>
            <a:cxnSpLocks noChangeShapeType="1"/>
          </p:cNvCxnSpPr>
          <p:nvPr/>
        </p:nvCxnSpPr>
        <p:spPr bwMode="auto">
          <a:xfrm>
            <a:off x="4643438" y="4854475"/>
            <a:ext cx="3643312" cy="357188"/>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51" name="Straight Connector 27"/>
          <p:cNvCxnSpPr>
            <a:cxnSpLocks noChangeShapeType="1"/>
          </p:cNvCxnSpPr>
          <p:nvPr/>
        </p:nvCxnSpPr>
        <p:spPr bwMode="auto">
          <a:xfrm rot="10800000">
            <a:off x="2357438" y="2997100"/>
            <a:ext cx="2286000" cy="185737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52" name="Straight Connector 31"/>
          <p:cNvCxnSpPr>
            <a:cxnSpLocks noChangeShapeType="1"/>
          </p:cNvCxnSpPr>
          <p:nvPr/>
        </p:nvCxnSpPr>
        <p:spPr bwMode="auto">
          <a:xfrm rot="16200000" flipV="1">
            <a:off x="3500438" y="3711475"/>
            <a:ext cx="2000250" cy="28575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53" name="Straight Connector 33"/>
          <p:cNvCxnSpPr>
            <a:cxnSpLocks noChangeShapeType="1"/>
          </p:cNvCxnSpPr>
          <p:nvPr/>
        </p:nvCxnSpPr>
        <p:spPr bwMode="auto">
          <a:xfrm rot="16200000" flipV="1">
            <a:off x="3652838" y="3863875"/>
            <a:ext cx="1847850" cy="13335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54" name="Straight Connector 35"/>
          <p:cNvCxnSpPr>
            <a:cxnSpLocks noChangeShapeType="1"/>
          </p:cNvCxnSpPr>
          <p:nvPr/>
        </p:nvCxnSpPr>
        <p:spPr bwMode="auto">
          <a:xfrm rot="16200000" flipV="1">
            <a:off x="3500438" y="3711475"/>
            <a:ext cx="2000250" cy="28575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55" name="Straight Connector 37"/>
          <p:cNvCxnSpPr>
            <a:cxnSpLocks noChangeShapeType="1"/>
          </p:cNvCxnSpPr>
          <p:nvPr/>
        </p:nvCxnSpPr>
        <p:spPr bwMode="auto">
          <a:xfrm rot="16200000" flipV="1">
            <a:off x="3393282" y="3604319"/>
            <a:ext cx="2071687" cy="4286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856" name="Straight Connector 39"/>
          <p:cNvCxnSpPr>
            <a:cxnSpLocks noChangeShapeType="1"/>
          </p:cNvCxnSpPr>
          <p:nvPr/>
        </p:nvCxnSpPr>
        <p:spPr bwMode="auto">
          <a:xfrm rot="16200000" flipV="1">
            <a:off x="3393282" y="3604319"/>
            <a:ext cx="2071687" cy="42862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57" name="Straight Connector 41"/>
          <p:cNvCxnSpPr>
            <a:cxnSpLocks noChangeShapeType="1"/>
          </p:cNvCxnSpPr>
          <p:nvPr/>
        </p:nvCxnSpPr>
        <p:spPr bwMode="auto">
          <a:xfrm rot="16200000" flipV="1">
            <a:off x="3500438" y="3711475"/>
            <a:ext cx="1714500" cy="57150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58" name="Straight Connector 43"/>
          <p:cNvCxnSpPr>
            <a:cxnSpLocks noChangeShapeType="1"/>
          </p:cNvCxnSpPr>
          <p:nvPr/>
        </p:nvCxnSpPr>
        <p:spPr bwMode="auto">
          <a:xfrm rot="16200000" flipV="1">
            <a:off x="3643313" y="3854350"/>
            <a:ext cx="1928812" cy="71438"/>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59" name="Straight Connector 45"/>
          <p:cNvCxnSpPr>
            <a:cxnSpLocks noChangeShapeType="1"/>
          </p:cNvCxnSpPr>
          <p:nvPr/>
        </p:nvCxnSpPr>
        <p:spPr bwMode="auto">
          <a:xfrm rot="5400000" flipH="1" flipV="1">
            <a:off x="3679032" y="3818631"/>
            <a:ext cx="2000250" cy="71437"/>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60" name="Straight Connector 47"/>
          <p:cNvCxnSpPr>
            <a:cxnSpLocks noChangeShapeType="1"/>
          </p:cNvCxnSpPr>
          <p:nvPr/>
        </p:nvCxnSpPr>
        <p:spPr bwMode="auto">
          <a:xfrm rot="16200000" flipV="1">
            <a:off x="3536157" y="3747193"/>
            <a:ext cx="2000250" cy="2143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861" name="Straight Connector 49"/>
          <p:cNvCxnSpPr>
            <a:cxnSpLocks noChangeShapeType="1"/>
          </p:cNvCxnSpPr>
          <p:nvPr/>
        </p:nvCxnSpPr>
        <p:spPr bwMode="auto">
          <a:xfrm rot="5400000" flipH="1" flipV="1">
            <a:off x="3714751" y="3782912"/>
            <a:ext cx="2000250" cy="14287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62" name="Straight Connector 51"/>
          <p:cNvCxnSpPr>
            <a:cxnSpLocks noChangeShapeType="1"/>
          </p:cNvCxnSpPr>
          <p:nvPr/>
        </p:nvCxnSpPr>
        <p:spPr bwMode="auto">
          <a:xfrm rot="5400000" flipH="1" flipV="1">
            <a:off x="4071938" y="3282850"/>
            <a:ext cx="2143125" cy="100012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63" name="Straight Connector 53"/>
          <p:cNvCxnSpPr>
            <a:cxnSpLocks noChangeShapeType="1"/>
          </p:cNvCxnSpPr>
          <p:nvPr/>
        </p:nvCxnSpPr>
        <p:spPr bwMode="auto">
          <a:xfrm rot="5400000" flipH="1" flipV="1">
            <a:off x="3750469" y="3747194"/>
            <a:ext cx="2000250" cy="214312"/>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64" name="Straight Connector 55"/>
          <p:cNvCxnSpPr>
            <a:cxnSpLocks noChangeShapeType="1"/>
          </p:cNvCxnSpPr>
          <p:nvPr/>
        </p:nvCxnSpPr>
        <p:spPr bwMode="auto">
          <a:xfrm rot="16200000" flipV="1">
            <a:off x="3536157" y="3818631"/>
            <a:ext cx="2071688" cy="14287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65" name="Straight Connector 57"/>
          <p:cNvCxnSpPr>
            <a:cxnSpLocks noChangeShapeType="1"/>
          </p:cNvCxnSpPr>
          <p:nvPr/>
        </p:nvCxnSpPr>
        <p:spPr bwMode="auto">
          <a:xfrm flipV="1">
            <a:off x="4643438" y="3568600"/>
            <a:ext cx="1714500" cy="128587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66" name="Straight Connector 59"/>
          <p:cNvCxnSpPr>
            <a:cxnSpLocks noChangeShapeType="1"/>
          </p:cNvCxnSpPr>
          <p:nvPr/>
        </p:nvCxnSpPr>
        <p:spPr bwMode="auto">
          <a:xfrm flipV="1">
            <a:off x="4643438" y="3711475"/>
            <a:ext cx="1643062" cy="114300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67" name="Straight Connector 61"/>
          <p:cNvCxnSpPr>
            <a:cxnSpLocks noChangeShapeType="1"/>
          </p:cNvCxnSpPr>
          <p:nvPr/>
        </p:nvCxnSpPr>
        <p:spPr bwMode="auto">
          <a:xfrm rot="16200000" flipV="1">
            <a:off x="3429001" y="3640037"/>
            <a:ext cx="2286000" cy="14287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68" name="Straight Connector 63"/>
          <p:cNvCxnSpPr>
            <a:cxnSpLocks noChangeShapeType="1"/>
          </p:cNvCxnSpPr>
          <p:nvPr/>
        </p:nvCxnSpPr>
        <p:spPr bwMode="auto">
          <a:xfrm rot="16200000" flipV="1">
            <a:off x="3464719" y="3747194"/>
            <a:ext cx="2286000" cy="71438"/>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69" name="Straight Connector 65"/>
          <p:cNvCxnSpPr>
            <a:cxnSpLocks noChangeShapeType="1"/>
          </p:cNvCxnSpPr>
          <p:nvPr/>
        </p:nvCxnSpPr>
        <p:spPr bwMode="auto">
          <a:xfrm flipV="1">
            <a:off x="4643438" y="3139975"/>
            <a:ext cx="3071812" cy="171450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70" name="Straight Connector 67"/>
          <p:cNvCxnSpPr>
            <a:cxnSpLocks noChangeShapeType="1"/>
          </p:cNvCxnSpPr>
          <p:nvPr/>
        </p:nvCxnSpPr>
        <p:spPr bwMode="auto">
          <a:xfrm flipV="1">
            <a:off x="4643438" y="3068538"/>
            <a:ext cx="3143250" cy="1785937"/>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71" name="Straight Connector 71"/>
          <p:cNvCxnSpPr>
            <a:cxnSpLocks noChangeShapeType="1"/>
          </p:cNvCxnSpPr>
          <p:nvPr/>
        </p:nvCxnSpPr>
        <p:spPr bwMode="auto">
          <a:xfrm flipV="1">
            <a:off x="4643438" y="3282850"/>
            <a:ext cx="2571750" cy="157162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72" name="Straight Connector 73"/>
          <p:cNvCxnSpPr>
            <a:cxnSpLocks noChangeShapeType="1"/>
          </p:cNvCxnSpPr>
          <p:nvPr/>
        </p:nvCxnSpPr>
        <p:spPr bwMode="auto">
          <a:xfrm flipV="1">
            <a:off x="4643438" y="2925663"/>
            <a:ext cx="2786062" cy="1928812"/>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73" name="Straight Connector 75"/>
          <p:cNvCxnSpPr>
            <a:cxnSpLocks noChangeShapeType="1"/>
          </p:cNvCxnSpPr>
          <p:nvPr/>
        </p:nvCxnSpPr>
        <p:spPr bwMode="auto">
          <a:xfrm flipV="1">
            <a:off x="4643438" y="2854225"/>
            <a:ext cx="2714625" cy="200025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74" name="Straight Connector 77"/>
          <p:cNvCxnSpPr>
            <a:cxnSpLocks noChangeShapeType="1"/>
          </p:cNvCxnSpPr>
          <p:nvPr/>
        </p:nvCxnSpPr>
        <p:spPr bwMode="auto">
          <a:xfrm rot="10800000">
            <a:off x="1143000" y="3068538"/>
            <a:ext cx="3571875" cy="185737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75" name="Straight Connector 79"/>
          <p:cNvCxnSpPr>
            <a:cxnSpLocks noChangeShapeType="1"/>
          </p:cNvCxnSpPr>
          <p:nvPr/>
        </p:nvCxnSpPr>
        <p:spPr bwMode="auto">
          <a:xfrm rot="10800000">
            <a:off x="1214438" y="2925663"/>
            <a:ext cx="3429000" cy="1928812"/>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76" name="Straight Connector 81"/>
          <p:cNvCxnSpPr>
            <a:cxnSpLocks noChangeShapeType="1"/>
          </p:cNvCxnSpPr>
          <p:nvPr/>
        </p:nvCxnSpPr>
        <p:spPr bwMode="auto">
          <a:xfrm rot="10800000">
            <a:off x="2286000" y="3068538"/>
            <a:ext cx="2357438" cy="1785937"/>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77" name="Straight Connector 83"/>
          <p:cNvCxnSpPr>
            <a:cxnSpLocks noChangeShapeType="1"/>
          </p:cNvCxnSpPr>
          <p:nvPr/>
        </p:nvCxnSpPr>
        <p:spPr bwMode="auto">
          <a:xfrm rot="10800000">
            <a:off x="2071688" y="3354288"/>
            <a:ext cx="2571750" cy="1500187"/>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78" name="Straight Connector 85"/>
          <p:cNvCxnSpPr>
            <a:cxnSpLocks noChangeShapeType="1"/>
          </p:cNvCxnSpPr>
          <p:nvPr/>
        </p:nvCxnSpPr>
        <p:spPr bwMode="auto">
          <a:xfrm rot="10800000">
            <a:off x="1571625" y="2997100"/>
            <a:ext cx="3071813" cy="185737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79" name="Straight Connector 87"/>
          <p:cNvCxnSpPr>
            <a:cxnSpLocks noChangeShapeType="1"/>
          </p:cNvCxnSpPr>
          <p:nvPr/>
        </p:nvCxnSpPr>
        <p:spPr bwMode="auto">
          <a:xfrm rot="10800000">
            <a:off x="1857375" y="2997100"/>
            <a:ext cx="2786063" cy="185737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80" name="Straight Connector 93"/>
          <p:cNvCxnSpPr>
            <a:cxnSpLocks noChangeShapeType="1"/>
          </p:cNvCxnSpPr>
          <p:nvPr/>
        </p:nvCxnSpPr>
        <p:spPr bwMode="auto">
          <a:xfrm rot="10800000">
            <a:off x="2071688" y="3282850"/>
            <a:ext cx="2571750" cy="1571625"/>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81" name="Straight Connector 95"/>
          <p:cNvCxnSpPr>
            <a:cxnSpLocks noChangeShapeType="1"/>
          </p:cNvCxnSpPr>
          <p:nvPr/>
        </p:nvCxnSpPr>
        <p:spPr bwMode="auto">
          <a:xfrm rot="10800000">
            <a:off x="2500313" y="2925663"/>
            <a:ext cx="2143125" cy="1928812"/>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82" name="Straight Connector 98"/>
          <p:cNvCxnSpPr>
            <a:cxnSpLocks noChangeShapeType="1"/>
          </p:cNvCxnSpPr>
          <p:nvPr/>
        </p:nvCxnSpPr>
        <p:spPr bwMode="auto">
          <a:xfrm rot="16200000" flipV="1">
            <a:off x="3536156" y="3675757"/>
            <a:ext cx="1785937" cy="57150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83" name="Straight Connector 100"/>
          <p:cNvCxnSpPr>
            <a:cxnSpLocks noChangeShapeType="1"/>
          </p:cNvCxnSpPr>
          <p:nvPr/>
        </p:nvCxnSpPr>
        <p:spPr bwMode="auto">
          <a:xfrm rot="16200000" flipV="1">
            <a:off x="3357562" y="3568601"/>
            <a:ext cx="2214563" cy="500062"/>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84" name="Straight Connector 102"/>
          <p:cNvCxnSpPr>
            <a:cxnSpLocks noChangeShapeType="1"/>
          </p:cNvCxnSpPr>
          <p:nvPr/>
        </p:nvCxnSpPr>
        <p:spPr bwMode="auto">
          <a:xfrm rot="5400000" flipH="1" flipV="1">
            <a:off x="3893344" y="3747194"/>
            <a:ext cx="1928812" cy="28575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85" name="Straight Connector 104"/>
          <p:cNvCxnSpPr>
            <a:cxnSpLocks noChangeShapeType="1"/>
          </p:cNvCxnSpPr>
          <p:nvPr/>
        </p:nvCxnSpPr>
        <p:spPr bwMode="auto">
          <a:xfrm rot="5400000" flipH="1" flipV="1">
            <a:off x="3857626" y="3782912"/>
            <a:ext cx="1928812" cy="214313"/>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86" name="Straight Connector 106"/>
          <p:cNvCxnSpPr>
            <a:cxnSpLocks noChangeShapeType="1"/>
          </p:cNvCxnSpPr>
          <p:nvPr/>
        </p:nvCxnSpPr>
        <p:spPr bwMode="auto">
          <a:xfrm rot="10800000">
            <a:off x="1500188" y="3139975"/>
            <a:ext cx="3214687" cy="171450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87" name="Straight Connector 108"/>
          <p:cNvCxnSpPr>
            <a:cxnSpLocks noChangeShapeType="1"/>
          </p:cNvCxnSpPr>
          <p:nvPr/>
        </p:nvCxnSpPr>
        <p:spPr bwMode="auto">
          <a:xfrm rot="10800000">
            <a:off x="1500188" y="2711350"/>
            <a:ext cx="3143250" cy="21431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5888" name="Straight Connector 114"/>
          <p:cNvCxnSpPr>
            <a:cxnSpLocks noChangeShapeType="1"/>
          </p:cNvCxnSpPr>
          <p:nvPr/>
        </p:nvCxnSpPr>
        <p:spPr bwMode="auto">
          <a:xfrm flipV="1">
            <a:off x="4714875" y="2854225"/>
            <a:ext cx="2786063" cy="1897063"/>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cxnSp>
        <p:nvCxnSpPr>
          <p:cNvPr id="35889" name="Straight Connector 116"/>
          <p:cNvCxnSpPr>
            <a:cxnSpLocks noChangeShapeType="1"/>
          </p:cNvCxnSpPr>
          <p:nvPr/>
        </p:nvCxnSpPr>
        <p:spPr bwMode="auto">
          <a:xfrm rot="5400000" flipH="1" flipV="1">
            <a:off x="4899025" y="3170138"/>
            <a:ext cx="1539875" cy="1765300"/>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pic>
        <p:nvPicPr>
          <p:cNvPr id="120" name="Picture 5" descr="ITHEMBAC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13" y="4854475"/>
            <a:ext cx="957262"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37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217" y="986985"/>
            <a:ext cx="8719726" cy="533399"/>
          </a:xfrm>
        </p:spPr>
        <p:txBody>
          <a:bodyPr>
            <a:noAutofit/>
          </a:bodyPr>
          <a:lstStyle/>
          <a:p>
            <a:pPr marL="0" indent="0">
              <a:buNone/>
            </a:pPr>
            <a:r>
              <a:rPr lang="en-GB" sz="2000" dirty="0">
                <a:solidFill>
                  <a:srgbClr val="FF0000"/>
                </a:solidFill>
                <a:latin typeface="Arial" panose="020B0604020202020204" pitchFamily="34" charset="0"/>
                <a:cs typeface="Arial" panose="020B0604020202020204" pitchFamily="34" charset="0"/>
              </a:rPr>
              <a:t>Supply over 25 local Nuclear Medicine Hospitals and Private Clinics</a:t>
            </a:r>
          </a:p>
          <a:p>
            <a:endParaRPr lang="en-ZA" sz="2000" dirty="0">
              <a:solidFill>
                <a:srgbClr val="FF0000"/>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nvPr>
        </p:nvGraphicFramePr>
        <p:xfrm>
          <a:off x="243217" y="1511303"/>
          <a:ext cx="8524875" cy="4473575"/>
        </p:xfrm>
        <a:graphic>
          <a:graphicData uri="http://schemas.openxmlformats.org/presentationml/2006/ole">
            <mc:AlternateContent xmlns:mc="http://schemas.openxmlformats.org/markup-compatibility/2006">
              <mc:Choice xmlns:v="urn:schemas-microsoft-com:vml" Requires="v">
                <p:oleObj spid="_x0000_s9222" name="Document" r:id="rId3" imgW="12026444" imgH="6198755" progId="Word.Document.8">
                  <p:embed/>
                </p:oleObj>
              </mc:Choice>
              <mc:Fallback>
                <p:oleObj name="Document" r:id="rId3" imgW="12026444" imgH="6198755" progId="Word.Document.8">
                  <p:embed/>
                  <p:pic>
                    <p:nvPicPr>
                      <p:cNvPr id="0" name=""/>
                      <p:cNvPicPr>
                        <a:picLocks noChangeAspect="1" noChangeArrowheads="1"/>
                      </p:cNvPicPr>
                      <p:nvPr/>
                    </p:nvPicPr>
                    <p:blipFill>
                      <a:blip r:embed="rId4"/>
                      <a:srcRect/>
                      <a:stretch>
                        <a:fillRect/>
                      </a:stretch>
                    </p:blipFill>
                    <p:spPr bwMode="auto">
                      <a:xfrm>
                        <a:off x="243217" y="1511303"/>
                        <a:ext cx="8524875" cy="4473575"/>
                      </a:xfrm>
                      <a:prstGeom prst="rect">
                        <a:avLst/>
                      </a:prstGeom>
                      <a:noFill/>
                      <a:ln>
                        <a:noFill/>
                      </a:ln>
                      <a:effectLst/>
                    </p:spPr>
                  </p:pic>
                </p:oleObj>
              </mc:Fallback>
            </mc:AlternateContent>
          </a:graphicData>
        </a:graphic>
      </p:graphicFrame>
      <p:sp>
        <p:nvSpPr>
          <p:cNvPr id="5" name="Rectangle 2"/>
          <p:cNvSpPr>
            <a:spLocks noGrp="1" noChangeArrowheads="1"/>
          </p:cNvSpPr>
          <p:nvPr>
            <p:ph type="title"/>
          </p:nvPr>
        </p:nvSpPr>
        <p:spPr>
          <a:xfrm>
            <a:off x="244762" y="159047"/>
            <a:ext cx="8791733" cy="863600"/>
          </a:xfrm>
        </p:spPr>
        <p:txBody>
          <a:bodyPr>
            <a:noAutofit/>
          </a:bodyPr>
          <a:lstStyle/>
          <a:p>
            <a:r>
              <a:rPr lang="en-GB" sz="3200" dirty="0" smtClean="0">
                <a:solidFill>
                  <a:schemeClr val="tx2">
                    <a:lumMod val="60000"/>
                    <a:lumOff val="40000"/>
                  </a:schemeClr>
                </a:solidFill>
                <a:latin typeface="Arial" panose="020B0604020202020204" pitchFamily="34" charset="0"/>
                <a:cs typeface="Arial" panose="020B0604020202020204" pitchFamily="34" charset="0"/>
              </a:rPr>
              <a:t>cGMP Radiopharmaceuticals</a:t>
            </a:r>
          </a:p>
        </p:txBody>
      </p:sp>
    </p:spTree>
    <p:extLst>
      <p:ext uri="{BB962C8B-B14F-4D97-AF65-F5344CB8AC3E}">
        <p14:creationId xmlns:p14="http://schemas.microsoft.com/office/powerpoint/2010/main" val="2809560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06" y="0"/>
            <a:ext cx="8538466" cy="836712"/>
          </a:xfrm>
        </p:spPr>
        <p:txBody>
          <a:bodyPr/>
          <a:lstStyle/>
          <a:p>
            <a:r>
              <a:rPr lang="en-GB" sz="3200" dirty="0" smtClean="0">
                <a:solidFill>
                  <a:schemeClr val="tx2">
                    <a:lumMod val="60000"/>
                    <a:lumOff val="40000"/>
                  </a:schemeClr>
                </a:solidFill>
                <a:latin typeface="Arial" panose="020B0604020202020204" pitchFamily="34" charset="0"/>
                <a:cs typeface="Arial" panose="020B0604020202020204" pitchFamily="34" charset="0"/>
              </a:rPr>
              <a:t>Long-Lived </a:t>
            </a:r>
            <a:r>
              <a:rPr lang="en-GB" sz="3200" dirty="0">
                <a:solidFill>
                  <a:schemeClr val="tx2">
                    <a:lumMod val="60000"/>
                    <a:lumOff val="40000"/>
                  </a:schemeClr>
                </a:solidFill>
                <a:latin typeface="Arial" panose="020B0604020202020204" pitchFamily="34" charset="0"/>
                <a:cs typeface="Arial" panose="020B0604020202020204" pitchFamily="34" charset="0"/>
              </a:rPr>
              <a:t>Radionuclides</a:t>
            </a:r>
            <a:endParaRPr lang="en-ZA" sz="32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4007" y="983006"/>
            <a:ext cx="8229600" cy="690418"/>
          </a:xfrm>
        </p:spPr>
        <p:txBody>
          <a:bodyPr>
            <a:normAutofit/>
          </a:bodyPr>
          <a:lstStyle/>
          <a:p>
            <a:pPr marL="0" indent="0">
              <a:buNone/>
            </a:pPr>
            <a:r>
              <a:rPr lang="en-GB" sz="2000" dirty="0">
                <a:solidFill>
                  <a:srgbClr val="FF0000"/>
                </a:solidFill>
                <a:latin typeface="Arial" panose="020B0604020202020204" pitchFamily="34" charset="0"/>
                <a:cs typeface="Arial" panose="020B0604020202020204" pitchFamily="34" charset="0"/>
              </a:rPr>
              <a:t>Supply over 60 clients </a:t>
            </a:r>
            <a:r>
              <a:rPr lang="en-GB" sz="2000" dirty="0" smtClean="0">
                <a:solidFill>
                  <a:srgbClr val="FF0000"/>
                </a:solidFill>
                <a:latin typeface="Arial" panose="020B0604020202020204" pitchFamily="34" charset="0"/>
                <a:cs typeface="Arial" panose="020B0604020202020204" pitchFamily="34" charset="0"/>
              </a:rPr>
              <a:t>worldwide</a:t>
            </a:r>
            <a:endParaRPr lang="en-GB" sz="2000" dirty="0">
              <a:solidFill>
                <a:srgbClr val="FF0000"/>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nvPr>
        </p:nvGraphicFramePr>
        <p:xfrm>
          <a:off x="235891" y="1673424"/>
          <a:ext cx="8877300" cy="3587750"/>
        </p:xfrm>
        <a:graphic>
          <a:graphicData uri="http://schemas.openxmlformats.org/presentationml/2006/ole">
            <mc:AlternateContent xmlns:mc="http://schemas.openxmlformats.org/markup-compatibility/2006">
              <mc:Choice xmlns:v="urn:schemas-microsoft-com:vml" Requires="v">
                <p:oleObj spid="_x0000_s10246" name="Document" r:id="rId3" imgW="11964394" imgH="4773865" progId="Word.Document.8">
                  <p:embed/>
                </p:oleObj>
              </mc:Choice>
              <mc:Fallback>
                <p:oleObj name="Document" r:id="rId3" imgW="11964394" imgH="4773865" progId="Word.Document.8">
                  <p:embed/>
                  <p:pic>
                    <p:nvPicPr>
                      <p:cNvPr id="0" name=""/>
                      <p:cNvPicPr>
                        <a:picLocks noChangeAspect="1" noChangeArrowheads="1"/>
                      </p:cNvPicPr>
                      <p:nvPr/>
                    </p:nvPicPr>
                    <p:blipFill>
                      <a:blip r:embed="rId4"/>
                      <a:srcRect/>
                      <a:stretch>
                        <a:fillRect/>
                      </a:stretch>
                    </p:blipFill>
                    <p:spPr bwMode="auto">
                      <a:xfrm>
                        <a:off x="235891" y="1673424"/>
                        <a:ext cx="8877300" cy="35877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6469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Freeform 4"/>
          <p:cNvSpPr>
            <a:spLocks/>
          </p:cNvSpPr>
          <p:nvPr/>
        </p:nvSpPr>
        <p:spPr bwMode="auto">
          <a:xfrm>
            <a:off x="5881167" y="757460"/>
            <a:ext cx="1368425" cy="292100"/>
          </a:xfrm>
          <a:custGeom>
            <a:avLst/>
            <a:gdLst>
              <a:gd name="T0" fmla="*/ 0 w 1781"/>
              <a:gd name="T1" fmla="*/ 0 h 395"/>
              <a:gd name="T2" fmla="*/ 0 w 1781"/>
              <a:gd name="T3" fmla="*/ 0 h 395"/>
              <a:gd name="T4" fmla="*/ 0 w 1781"/>
              <a:gd name="T5" fmla="*/ 0 h 395"/>
              <a:gd name="T6" fmla="*/ 0 w 1781"/>
              <a:gd name="T7" fmla="*/ 0 h 395"/>
              <a:gd name="T8" fmla="*/ 0 w 1781"/>
              <a:gd name="T9" fmla="*/ 0 h 395"/>
              <a:gd name="T10" fmla="*/ 0 60000 65536"/>
              <a:gd name="T11" fmla="*/ 0 60000 65536"/>
              <a:gd name="T12" fmla="*/ 0 60000 65536"/>
              <a:gd name="T13" fmla="*/ 0 60000 65536"/>
              <a:gd name="T14" fmla="*/ 0 60000 65536"/>
              <a:gd name="T15" fmla="*/ 0 w 1781"/>
              <a:gd name="T16" fmla="*/ 0 h 395"/>
              <a:gd name="T17" fmla="*/ 1781 w 1781"/>
              <a:gd name="T18" fmla="*/ 395 h 395"/>
            </a:gdLst>
            <a:ahLst/>
            <a:cxnLst>
              <a:cxn ang="T10">
                <a:pos x="T0" y="T1"/>
              </a:cxn>
              <a:cxn ang="T11">
                <a:pos x="T2" y="T3"/>
              </a:cxn>
              <a:cxn ang="T12">
                <a:pos x="T4" y="T5"/>
              </a:cxn>
              <a:cxn ang="T13">
                <a:pos x="T6" y="T7"/>
              </a:cxn>
              <a:cxn ang="T14">
                <a:pos x="T8" y="T9"/>
              </a:cxn>
            </a:cxnLst>
            <a:rect l="T15" t="T16" r="T17" b="T18"/>
            <a:pathLst>
              <a:path w="1781" h="395">
                <a:moveTo>
                  <a:pt x="0" y="0"/>
                </a:moveTo>
                <a:lnTo>
                  <a:pt x="1781" y="0"/>
                </a:lnTo>
                <a:lnTo>
                  <a:pt x="1393" y="395"/>
                </a:lnTo>
                <a:lnTo>
                  <a:pt x="261" y="372"/>
                </a:lnTo>
                <a:lnTo>
                  <a:pt x="0" y="0"/>
                </a:lnTo>
                <a:close/>
              </a:path>
            </a:pathLst>
          </a:custGeom>
          <a:solidFill>
            <a:srgbClr val="FFFFCC"/>
          </a:solidFill>
          <a:ln w="26988">
            <a:solidFill>
              <a:srgbClr val="99FF33"/>
            </a:solidFill>
            <a:round/>
            <a:headEnd/>
            <a:tailEnd/>
          </a:ln>
        </p:spPr>
        <p:txBody>
          <a:bodyPr/>
          <a:lstStyle/>
          <a:p>
            <a:endParaRPr lang="en-ZA"/>
          </a:p>
        </p:txBody>
      </p:sp>
      <p:sp>
        <p:nvSpPr>
          <p:cNvPr id="40965" name="Freeform 5"/>
          <p:cNvSpPr>
            <a:spLocks/>
          </p:cNvSpPr>
          <p:nvPr/>
        </p:nvSpPr>
        <p:spPr bwMode="auto">
          <a:xfrm>
            <a:off x="6571729" y="738410"/>
            <a:ext cx="1852613" cy="2092325"/>
          </a:xfrm>
          <a:custGeom>
            <a:avLst/>
            <a:gdLst>
              <a:gd name="T0" fmla="*/ 0 w 2414"/>
              <a:gd name="T1" fmla="*/ 0 h 2832"/>
              <a:gd name="T2" fmla="*/ 0 w 2414"/>
              <a:gd name="T3" fmla="*/ 0 h 2832"/>
              <a:gd name="T4" fmla="*/ 0 w 2414"/>
              <a:gd name="T5" fmla="*/ 0 h 2832"/>
              <a:gd name="T6" fmla="*/ 0 w 2414"/>
              <a:gd name="T7" fmla="*/ 0 h 2832"/>
              <a:gd name="T8" fmla="*/ 0 w 2414"/>
              <a:gd name="T9" fmla="*/ 0 h 2832"/>
              <a:gd name="T10" fmla="*/ 0 w 2414"/>
              <a:gd name="T11" fmla="*/ 0 h 2832"/>
              <a:gd name="T12" fmla="*/ 0 w 2414"/>
              <a:gd name="T13" fmla="*/ 0 h 2832"/>
              <a:gd name="T14" fmla="*/ 0 w 2414"/>
              <a:gd name="T15" fmla="*/ 0 h 2832"/>
              <a:gd name="T16" fmla="*/ 0 w 2414"/>
              <a:gd name="T17" fmla="*/ 0 h 2832"/>
              <a:gd name="T18" fmla="*/ 0 w 2414"/>
              <a:gd name="T19" fmla="*/ 0 h 2832"/>
              <a:gd name="T20" fmla="*/ 0 w 2414"/>
              <a:gd name="T21" fmla="*/ 0 h 2832"/>
              <a:gd name="T22" fmla="*/ 0 w 2414"/>
              <a:gd name="T23" fmla="*/ 0 h 2832"/>
              <a:gd name="T24" fmla="*/ 0 w 2414"/>
              <a:gd name="T25" fmla="*/ 0 h 2832"/>
              <a:gd name="T26" fmla="*/ 0 w 2414"/>
              <a:gd name="T27" fmla="*/ 0 h 2832"/>
              <a:gd name="T28" fmla="*/ 0 w 2414"/>
              <a:gd name="T29" fmla="*/ 0 h 2832"/>
              <a:gd name="T30" fmla="*/ 0 w 2414"/>
              <a:gd name="T31" fmla="*/ 0 h 2832"/>
              <a:gd name="T32" fmla="*/ 0 w 2414"/>
              <a:gd name="T33" fmla="*/ 0 h 2832"/>
              <a:gd name="T34" fmla="*/ 0 w 2414"/>
              <a:gd name="T35" fmla="*/ 0 h 2832"/>
              <a:gd name="T36" fmla="*/ 0 w 2414"/>
              <a:gd name="T37" fmla="*/ 0 h 2832"/>
              <a:gd name="T38" fmla="*/ 0 w 2414"/>
              <a:gd name="T39" fmla="*/ 0 h 2832"/>
              <a:gd name="T40" fmla="*/ 0 w 2414"/>
              <a:gd name="T41" fmla="*/ 0 h 2832"/>
              <a:gd name="T42" fmla="*/ 0 w 2414"/>
              <a:gd name="T43" fmla="*/ 0 h 2832"/>
              <a:gd name="T44" fmla="*/ 0 w 2414"/>
              <a:gd name="T45" fmla="*/ 0 h 2832"/>
              <a:gd name="T46" fmla="*/ 0 w 2414"/>
              <a:gd name="T47" fmla="*/ 0 h 2832"/>
              <a:gd name="T48" fmla="*/ 0 w 2414"/>
              <a:gd name="T49" fmla="*/ 0 h 2832"/>
              <a:gd name="T50" fmla="*/ 0 w 2414"/>
              <a:gd name="T51" fmla="*/ 0 h 2832"/>
              <a:gd name="T52" fmla="*/ 0 w 2414"/>
              <a:gd name="T53" fmla="*/ 0 h 2832"/>
              <a:gd name="T54" fmla="*/ 0 w 2414"/>
              <a:gd name="T55" fmla="*/ 0 h 2832"/>
              <a:gd name="T56" fmla="*/ 0 w 2414"/>
              <a:gd name="T57" fmla="*/ 0 h 2832"/>
              <a:gd name="T58" fmla="*/ 0 w 2414"/>
              <a:gd name="T59" fmla="*/ 0 h 2832"/>
              <a:gd name="T60" fmla="*/ 0 w 2414"/>
              <a:gd name="T61" fmla="*/ 0 h 2832"/>
              <a:gd name="T62" fmla="*/ 0 w 2414"/>
              <a:gd name="T63" fmla="*/ 0 h 2832"/>
              <a:gd name="T64" fmla="*/ 0 w 2414"/>
              <a:gd name="T65" fmla="*/ 0 h 2832"/>
              <a:gd name="T66" fmla="*/ 0 w 2414"/>
              <a:gd name="T67" fmla="*/ 0 h 28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14"/>
              <a:gd name="T103" fmla="*/ 0 h 2832"/>
              <a:gd name="T104" fmla="*/ 2414 w 2414"/>
              <a:gd name="T105" fmla="*/ 2832 h 28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14" h="2832">
                <a:moveTo>
                  <a:pt x="1080" y="2635"/>
                </a:moveTo>
                <a:lnTo>
                  <a:pt x="1091" y="2484"/>
                </a:lnTo>
                <a:lnTo>
                  <a:pt x="1114" y="2356"/>
                </a:lnTo>
                <a:lnTo>
                  <a:pt x="1010" y="2252"/>
                </a:lnTo>
                <a:lnTo>
                  <a:pt x="964" y="2333"/>
                </a:lnTo>
                <a:lnTo>
                  <a:pt x="964" y="2263"/>
                </a:lnTo>
                <a:lnTo>
                  <a:pt x="882" y="2298"/>
                </a:lnTo>
                <a:lnTo>
                  <a:pt x="882" y="2182"/>
                </a:lnTo>
                <a:lnTo>
                  <a:pt x="940" y="2136"/>
                </a:lnTo>
                <a:lnTo>
                  <a:pt x="1045" y="1996"/>
                </a:lnTo>
                <a:lnTo>
                  <a:pt x="1103" y="1938"/>
                </a:lnTo>
                <a:lnTo>
                  <a:pt x="1265" y="1869"/>
                </a:lnTo>
                <a:lnTo>
                  <a:pt x="1451" y="1753"/>
                </a:lnTo>
                <a:lnTo>
                  <a:pt x="1613" y="1706"/>
                </a:lnTo>
                <a:lnTo>
                  <a:pt x="1776" y="1695"/>
                </a:lnTo>
                <a:lnTo>
                  <a:pt x="1962" y="1613"/>
                </a:lnTo>
                <a:lnTo>
                  <a:pt x="2194" y="1532"/>
                </a:lnTo>
                <a:lnTo>
                  <a:pt x="2286" y="1428"/>
                </a:lnTo>
                <a:lnTo>
                  <a:pt x="2310" y="1288"/>
                </a:lnTo>
                <a:lnTo>
                  <a:pt x="2379" y="1184"/>
                </a:lnTo>
                <a:lnTo>
                  <a:pt x="2310" y="1126"/>
                </a:lnTo>
                <a:lnTo>
                  <a:pt x="2333" y="929"/>
                </a:lnTo>
                <a:lnTo>
                  <a:pt x="2403" y="766"/>
                </a:lnTo>
                <a:lnTo>
                  <a:pt x="2414" y="453"/>
                </a:lnTo>
                <a:lnTo>
                  <a:pt x="2414" y="325"/>
                </a:lnTo>
                <a:lnTo>
                  <a:pt x="2344" y="290"/>
                </a:lnTo>
                <a:lnTo>
                  <a:pt x="2344" y="139"/>
                </a:lnTo>
                <a:lnTo>
                  <a:pt x="2298" y="0"/>
                </a:lnTo>
                <a:lnTo>
                  <a:pt x="882" y="23"/>
                </a:lnTo>
                <a:lnTo>
                  <a:pt x="360" y="279"/>
                </a:lnTo>
                <a:lnTo>
                  <a:pt x="0" y="905"/>
                </a:lnTo>
                <a:lnTo>
                  <a:pt x="499" y="1799"/>
                </a:lnTo>
                <a:lnTo>
                  <a:pt x="801" y="2832"/>
                </a:lnTo>
                <a:lnTo>
                  <a:pt x="1080" y="2635"/>
                </a:lnTo>
                <a:close/>
              </a:path>
            </a:pathLst>
          </a:custGeom>
          <a:solidFill>
            <a:srgbClr val="FFFFCC"/>
          </a:solidFill>
          <a:ln w="26988">
            <a:solidFill>
              <a:srgbClr val="99FF33"/>
            </a:solidFill>
            <a:round/>
            <a:headEnd/>
            <a:tailEnd/>
          </a:ln>
        </p:spPr>
        <p:txBody>
          <a:bodyPr/>
          <a:lstStyle/>
          <a:p>
            <a:endParaRPr lang="en-ZA"/>
          </a:p>
        </p:txBody>
      </p:sp>
      <p:sp>
        <p:nvSpPr>
          <p:cNvPr id="40966" name="Freeform 6"/>
          <p:cNvSpPr>
            <a:spLocks/>
          </p:cNvSpPr>
          <p:nvPr/>
        </p:nvSpPr>
        <p:spPr bwMode="auto">
          <a:xfrm>
            <a:off x="5146154" y="943198"/>
            <a:ext cx="1968500" cy="1225550"/>
          </a:xfrm>
          <a:custGeom>
            <a:avLst/>
            <a:gdLst>
              <a:gd name="T0" fmla="*/ 0 w 2564"/>
              <a:gd name="T1" fmla="*/ 0 h 1659"/>
              <a:gd name="T2" fmla="*/ 0 w 2564"/>
              <a:gd name="T3" fmla="*/ 0 h 1659"/>
              <a:gd name="T4" fmla="*/ 0 w 2564"/>
              <a:gd name="T5" fmla="*/ 0 h 1659"/>
              <a:gd name="T6" fmla="*/ 0 w 2564"/>
              <a:gd name="T7" fmla="*/ 0 h 1659"/>
              <a:gd name="T8" fmla="*/ 0 w 2564"/>
              <a:gd name="T9" fmla="*/ 0 h 1659"/>
              <a:gd name="T10" fmla="*/ 0 w 2564"/>
              <a:gd name="T11" fmla="*/ 0 h 1659"/>
              <a:gd name="T12" fmla="*/ 0 w 2564"/>
              <a:gd name="T13" fmla="*/ 0 h 1659"/>
              <a:gd name="T14" fmla="*/ 0 w 2564"/>
              <a:gd name="T15" fmla="*/ 0 h 1659"/>
              <a:gd name="T16" fmla="*/ 0 w 2564"/>
              <a:gd name="T17" fmla="*/ 0 h 1659"/>
              <a:gd name="T18" fmla="*/ 0 w 2564"/>
              <a:gd name="T19" fmla="*/ 0 h 1659"/>
              <a:gd name="T20" fmla="*/ 0 w 2564"/>
              <a:gd name="T21" fmla="*/ 0 h 1659"/>
              <a:gd name="T22" fmla="*/ 0 w 2564"/>
              <a:gd name="T23" fmla="*/ 0 h 1659"/>
              <a:gd name="T24" fmla="*/ 0 w 2564"/>
              <a:gd name="T25" fmla="*/ 0 h 1659"/>
              <a:gd name="T26" fmla="*/ 0 w 2564"/>
              <a:gd name="T27" fmla="*/ 0 h 1659"/>
              <a:gd name="T28" fmla="*/ 0 w 2564"/>
              <a:gd name="T29" fmla="*/ 0 h 1659"/>
              <a:gd name="T30" fmla="*/ 0 w 2564"/>
              <a:gd name="T31" fmla="*/ 0 h 1659"/>
              <a:gd name="T32" fmla="*/ 0 w 2564"/>
              <a:gd name="T33" fmla="*/ 0 h 1659"/>
              <a:gd name="T34" fmla="*/ 0 w 2564"/>
              <a:gd name="T35" fmla="*/ 0 h 1659"/>
              <a:gd name="T36" fmla="*/ 0 w 2564"/>
              <a:gd name="T37" fmla="*/ 0 h 1659"/>
              <a:gd name="T38" fmla="*/ 0 w 2564"/>
              <a:gd name="T39" fmla="*/ 0 h 1659"/>
              <a:gd name="T40" fmla="*/ 0 w 2564"/>
              <a:gd name="T41" fmla="*/ 0 h 1659"/>
              <a:gd name="T42" fmla="*/ 0 w 2564"/>
              <a:gd name="T43" fmla="*/ 0 h 1659"/>
              <a:gd name="T44" fmla="*/ 0 w 2564"/>
              <a:gd name="T45" fmla="*/ 0 h 1659"/>
              <a:gd name="T46" fmla="*/ 0 w 2564"/>
              <a:gd name="T47" fmla="*/ 0 h 1659"/>
              <a:gd name="T48" fmla="*/ 0 w 2564"/>
              <a:gd name="T49" fmla="*/ 0 h 1659"/>
              <a:gd name="T50" fmla="*/ 0 w 2564"/>
              <a:gd name="T51" fmla="*/ 0 h 1659"/>
              <a:gd name="T52" fmla="*/ 0 w 2564"/>
              <a:gd name="T53" fmla="*/ 0 h 1659"/>
              <a:gd name="T54" fmla="*/ 0 w 2564"/>
              <a:gd name="T55" fmla="*/ 0 h 1659"/>
              <a:gd name="T56" fmla="*/ 0 w 2564"/>
              <a:gd name="T57" fmla="*/ 0 h 16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64"/>
              <a:gd name="T88" fmla="*/ 0 h 1659"/>
              <a:gd name="T89" fmla="*/ 2564 w 2564"/>
              <a:gd name="T90" fmla="*/ 1659 h 16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64" h="1659">
                <a:moveTo>
                  <a:pt x="1427" y="29"/>
                </a:moveTo>
                <a:lnTo>
                  <a:pt x="1473" y="11"/>
                </a:lnTo>
                <a:lnTo>
                  <a:pt x="1526" y="17"/>
                </a:lnTo>
                <a:lnTo>
                  <a:pt x="1560" y="0"/>
                </a:lnTo>
                <a:lnTo>
                  <a:pt x="1665" y="17"/>
                </a:lnTo>
                <a:lnTo>
                  <a:pt x="1775" y="75"/>
                </a:lnTo>
                <a:lnTo>
                  <a:pt x="1851" y="110"/>
                </a:lnTo>
                <a:lnTo>
                  <a:pt x="1891" y="110"/>
                </a:lnTo>
                <a:lnTo>
                  <a:pt x="1955" y="87"/>
                </a:lnTo>
                <a:lnTo>
                  <a:pt x="2030" y="87"/>
                </a:lnTo>
                <a:lnTo>
                  <a:pt x="2083" y="98"/>
                </a:lnTo>
                <a:lnTo>
                  <a:pt x="2170" y="87"/>
                </a:lnTo>
                <a:lnTo>
                  <a:pt x="2263" y="116"/>
                </a:lnTo>
                <a:lnTo>
                  <a:pt x="2338" y="122"/>
                </a:lnTo>
                <a:lnTo>
                  <a:pt x="2350" y="220"/>
                </a:lnTo>
                <a:lnTo>
                  <a:pt x="2396" y="371"/>
                </a:lnTo>
                <a:lnTo>
                  <a:pt x="2425" y="499"/>
                </a:lnTo>
                <a:lnTo>
                  <a:pt x="2425" y="580"/>
                </a:lnTo>
                <a:lnTo>
                  <a:pt x="2408" y="638"/>
                </a:lnTo>
                <a:lnTo>
                  <a:pt x="2466" y="754"/>
                </a:lnTo>
                <a:lnTo>
                  <a:pt x="2495" y="829"/>
                </a:lnTo>
                <a:lnTo>
                  <a:pt x="2500" y="870"/>
                </a:lnTo>
                <a:lnTo>
                  <a:pt x="2564" y="934"/>
                </a:lnTo>
                <a:lnTo>
                  <a:pt x="2489" y="1659"/>
                </a:lnTo>
                <a:lnTo>
                  <a:pt x="69" y="1561"/>
                </a:lnTo>
                <a:lnTo>
                  <a:pt x="0" y="1137"/>
                </a:lnTo>
                <a:lnTo>
                  <a:pt x="638" y="197"/>
                </a:lnTo>
                <a:lnTo>
                  <a:pt x="1125" y="17"/>
                </a:lnTo>
                <a:lnTo>
                  <a:pt x="1427" y="29"/>
                </a:lnTo>
                <a:close/>
              </a:path>
            </a:pathLst>
          </a:custGeom>
          <a:solidFill>
            <a:srgbClr val="99FF33"/>
          </a:solidFill>
          <a:ln w="26988">
            <a:solidFill>
              <a:srgbClr val="99FF33"/>
            </a:solidFill>
            <a:round/>
            <a:headEnd/>
            <a:tailEnd/>
          </a:ln>
        </p:spPr>
        <p:txBody>
          <a:bodyPr/>
          <a:lstStyle/>
          <a:p>
            <a:endParaRPr lang="en-ZA"/>
          </a:p>
        </p:txBody>
      </p:sp>
      <p:sp>
        <p:nvSpPr>
          <p:cNvPr id="40967" name="Freeform 7"/>
          <p:cNvSpPr>
            <a:spLocks/>
          </p:cNvSpPr>
          <p:nvPr/>
        </p:nvSpPr>
        <p:spPr bwMode="auto">
          <a:xfrm>
            <a:off x="5652567" y="1628998"/>
            <a:ext cx="1498600" cy="1325563"/>
          </a:xfrm>
          <a:custGeom>
            <a:avLst/>
            <a:gdLst>
              <a:gd name="T0" fmla="*/ 0 w 1950"/>
              <a:gd name="T1" fmla="*/ 0 h 1793"/>
              <a:gd name="T2" fmla="*/ 0 w 1950"/>
              <a:gd name="T3" fmla="*/ 0 h 1793"/>
              <a:gd name="T4" fmla="*/ 0 w 1950"/>
              <a:gd name="T5" fmla="*/ 0 h 1793"/>
              <a:gd name="T6" fmla="*/ 0 w 1950"/>
              <a:gd name="T7" fmla="*/ 0 h 1793"/>
              <a:gd name="T8" fmla="*/ 0 w 1950"/>
              <a:gd name="T9" fmla="*/ 0 h 1793"/>
              <a:gd name="T10" fmla="*/ 0 w 1950"/>
              <a:gd name="T11" fmla="*/ 0 h 1793"/>
              <a:gd name="T12" fmla="*/ 0 w 1950"/>
              <a:gd name="T13" fmla="*/ 0 h 1793"/>
              <a:gd name="T14" fmla="*/ 0 w 1950"/>
              <a:gd name="T15" fmla="*/ 0 h 1793"/>
              <a:gd name="T16" fmla="*/ 0 w 1950"/>
              <a:gd name="T17" fmla="*/ 0 h 1793"/>
              <a:gd name="T18" fmla="*/ 0 w 1950"/>
              <a:gd name="T19" fmla="*/ 0 h 1793"/>
              <a:gd name="T20" fmla="*/ 0 w 1950"/>
              <a:gd name="T21" fmla="*/ 0 h 1793"/>
              <a:gd name="T22" fmla="*/ 0 w 1950"/>
              <a:gd name="T23" fmla="*/ 0 h 1793"/>
              <a:gd name="T24" fmla="*/ 0 w 1950"/>
              <a:gd name="T25" fmla="*/ 0 h 1793"/>
              <a:gd name="T26" fmla="*/ 0 w 1950"/>
              <a:gd name="T27" fmla="*/ 0 h 1793"/>
              <a:gd name="T28" fmla="*/ 0 w 1950"/>
              <a:gd name="T29" fmla="*/ 0 h 1793"/>
              <a:gd name="T30" fmla="*/ 0 w 1950"/>
              <a:gd name="T31" fmla="*/ 0 h 1793"/>
              <a:gd name="T32" fmla="*/ 0 w 1950"/>
              <a:gd name="T33" fmla="*/ 0 h 1793"/>
              <a:gd name="T34" fmla="*/ 0 w 1950"/>
              <a:gd name="T35" fmla="*/ 0 h 1793"/>
              <a:gd name="T36" fmla="*/ 0 w 1950"/>
              <a:gd name="T37" fmla="*/ 0 h 1793"/>
              <a:gd name="T38" fmla="*/ 0 w 1950"/>
              <a:gd name="T39" fmla="*/ 0 h 1793"/>
              <a:gd name="T40" fmla="*/ 0 w 1950"/>
              <a:gd name="T41" fmla="*/ 0 h 1793"/>
              <a:gd name="T42" fmla="*/ 0 w 1950"/>
              <a:gd name="T43" fmla="*/ 0 h 1793"/>
              <a:gd name="T44" fmla="*/ 0 w 1950"/>
              <a:gd name="T45" fmla="*/ 0 h 1793"/>
              <a:gd name="T46" fmla="*/ 0 w 1950"/>
              <a:gd name="T47" fmla="*/ 0 h 1793"/>
              <a:gd name="T48" fmla="*/ 0 w 1950"/>
              <a:gd name="T49" fmla="*/ 0 h 1793"/>
              <a:gd name="T50" fmla="*/ 0 w 1950"/>
              <a:gd name="T51" fmla="*/ 0 h 1793"/>
              <a:gd name="T52" fmla="*/ 0 w 1950"/>
              <a:gd name="T53" fmla="*/ 0 h 1793"/>
              <a:gd name="T54" fmla="*/ 0 w 1950"/>
              <a:gd name="T55" fmla="*/ 0 h 1793"/>
              <a:gd name="T56" fmla="*/ 0 w 1950"/>
              <a:gd name="T57" fmla="*/ 0 h 1793"/>
              <a:gd name="T58" fmla="*/ 0 w 1950"/>
              <a:gd name="T59" fmla="*/ 0 h 1793"/>
              <a:gd name="T60" fmla="*/ 0 w 1950"/>
              <a:gd name="T61" fmla="*/ 0 h 1793"/>
              <a:gd name="T62" fmla="*/ 0 w 1950"/>
              <a:gd name="T63" fmla="*/ 0 h 1793"/>
              <a:gd name="T64" fmla="*/ 0 w 1950"/>
              <a:gd name="T65" fmla="*/ 0 h 1793"/>
              <a:gd name="T66" fmla="*/ 0 w 1950"/>
              <a:gd name="T67" fmla="*/ 0 h 1793"/>
              <a:gd name="T68" fmla="*/ 0 w 1950"/>
              <a:gd name="T69" fmla="*/ 0 h 1793"/>
              <a:gd name="T70" fmla="*/ 0 w 1950"/>
              <a:gd name="T71" fmla="*/ 0 h 1793"/>
              <a:gd name="T72" fmla="*/ 0 w 1950"/>
              <a:gd name="T73" fmla="*/ 0 h 1793"/>
              <a:gd name="T74" fmla="*/ 0 w 1950"/>
              <a:gd name="T75" fmla="*/ 0 h 1793"/>
              <a:gd name="T76" fmla="*/ 0 w 1950"/>
              <a:gd name="T77" fmla="*/ 0 h 1793"/>
              <a:gd name="T78" fmla="*/ 0 w 1950"/>
              <a:gd name="T79" fmla="*/ 0 h 1793"/>
              <a:gd name="T80" fmla="*/ 0 w 1950"/>
              <a:gd name="T81" fmla="*/ 0 h 1793"/>
              <a:gd name="T82" fmla="*/ 0 w 1950"/>
              <a:gd name="T83" fmla="*/ 0 h 1793"/>
              <a:gd name="T84" fmla="*/ 0 w 1950"/>
              <a:gd name="T85" fmla="*/ 0 h 1793"/>
              <a:gd name="T86" fmla="*/ 0 w 1950"/>
              <a:gd name="T87" fmla="*/ 0 h 1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50"/>
              <a:gd name="T133" fmla="*/ 0 h 1793"/>
              <a:gd name="T134" fmla="*/ 1950 w 1950"/>
              <a:gd name="T135" fmla="*/ 1793 h 179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50" h="1793">
                <a:moveTo>
                  <a:pt x="429" y="569"/>
                </a:moveTo>
                <a:lnTo>
                  <a:pt x="383" y="569"/>
                </a:lnTo>
                <a:lnTo>
                  <a:pt x="354" y="592"/>
                </a:lnTo>
                <a:lnTo>
                  <a:pt x="302" y="615"/>
                </a:lnTo>
                <a:lnTo>
                  <a:pt x="273" y="586"/>
                </a:lnTo>
                <a:lnTo>
                  <a:pt x="325" y="540"/>
                </a:lnTo>
                <a:lnTo>
                  <a:pt x="360" y="540"/>
                </a:lnTo>
                <a:lnTo>
                  <a:pt x="395" y="540"/>
                </a:lnTo>
                <a:lnTo>
                  <a:pt x="395" y="499"/>
                </a:lnTo>
                <a:lnTo>
                  <a:pt x="453" y="430"/>
                </a:lnTo>
                <a:lnTo>
                  <a:pt x="505" y="470"/>
                </a:lnTo>
                <a:lnTo>
                  <a:pt x="592" y="464"/>
                </a:lnTo>
                <a:lnTo>
                  <a:pt x="609" y="499"/>
                </a:lnTo>
                <a:lnTo>
                  <a:pt x="644" y="464"/>
                </a:lnTo>
                <a:lnTo>
                  <a:pt x="673" y="424"/>
                </a:lnTo>
                <a:lnTo>
                  <a:pt x="725" y="412"/>
                </a:lnTo>
                <a:lnTo>
                  <a:pt x="760" y="383"/>
                </a:lnTo>
                <a:lnTo>
                  <a:pt x="766" y="424"/>
                </a:lnTo>
                <a:lnTo>
                  <a:pt x="731" y="476"/>
                </a:lnTo>
                <a:lnTo>
                  <a:pt x="760" y="522"/>
                </a:lnTo>
                <a:lnTo>
                  <a:pt x="783" y="557"/>
                </a:lnTo>
                <a:lnTo>
                  <a:pt x="818" y="569"/>
                </a:lnTo>
                <a:lnTo>
                  <a:pt x="847" y="546"/>
                </a:lnTo>
                <a:lnTo>
                  <a:pt x="888" y="551"/>
                </a:lnTo>
                <a:lnTo>
                  <a:pt x="911" y="522"/>
                </a:lnTo>
                <a:lnTo>
                  <a:pt x="957" y="511"/>
                </a:lnTo>
                <a:lnTo>
                  <a:pt x="975" y="464"/>
                </a:lnTo>
                <a:lnTo>
                  <a:pt x="1021" y="447"/>
                </a:lnTo>
                <a:lnTo>
                  <a:pt x="1062" y="418"/>
                </a:lnTo>
                <a:lnTo>
                  <a:pt x="1103" y="389"/>
                </a:lnTo>
                <a:lnTo>
                  <a:pt x="1079" y="354"/>
                </a:lnTo>
                <a:lnTo>
                  <a:pt x="1068" y="314"/>
                </a:lnTo>
                <a:lnTo>
                  <a:pt x="1114" y="319"/>
                </a:lnTo>
                <a:lnTo>
                  <a:pt x="1132" y="354"/>
                </a:lnTo>
                <a:lnTo>
                  <a:pt x="1166" y="331"/>
                </a:lnTo>
                <a:lnTo>
                  <a:pt x="1213" y="296"/>
                </a:lnTo>
                <a:lnTo>
                  <a:pt x="1248" y="308"/>
                </a:lnTo>
                <a:lnTo>
                  <a:pt x="1277" y="348"/>
                </a:lnTo>
                <a:lnTo>
                  <a:pt x="1294" y="290"/>
                </a:lnTo>
                <a:lnTo>
                  <a:pt x="1335" y="273"/>
                </a:lnTo>
                <a:lnTo>
                  <a:pt x="1364" y="250"/>
                </a:lnTo>
                <a:lnTo>
                  <a:pt x="1445" y="255"/>
                </a:lnTo>
                <a:lnTo>
                  <a:pt x="1445" y="290"/>
                </a:lnTo>
                <a:lnTo>
                  <a:pt x="1445" y="325"/>
                </a:lnTo>
                <a:lnTo>
                  <a:pt x="1468" y="395"/>
                </a:lnTo>
                <a:lnTo>
                  <a:pt x="1480" y="435"/>
                </a:lnTo>
                <a:lnTo>
                  <a:pt x="1514" y="459"/>
                </a:lnTo>
                <a:lnTo>
                  <a:pt x="1485" y="499"/>
                </a:lnTo>
                <a:lnTo>
                  <a:pt x="1544" y="499"/>
                </a:lnTo>
                <a:lnTo>
                  <a:pt x="1584" y="522"/>
                </a:lnTo>
                <a:lnTo>
                  <a:pt x="1602" y="488"/>
                </a:lnTo>
                <a:lnTo>
                  <a:pt x="1665" y="482"/>
                </a:lnTo>
                <a:lnTo>
                  <a:pt x="1694" y="459"/>
                </a:lnTo>
                <a:lnTo>
                  <a:pt x="1648" y="430"/>
                </a:lnTo>
                <a:lnTo>
                  <a:pt x="1619" y="395"/>
                </a:lnTo>
                <a:lnTo>
                  <a:pt x="1619" y="348"/>
                </a:lnTo>
                <a:lnTo>
                  <a:pt x="1660" y="366"/>
                </a:lnTo>
                <a:lnTo>
                  <a:pt x="1718" y="360"/>
                </a:lnTo>
                <a:lnTo>
                  <a:pt x="1741" y="302"/>
                </a:lnTo>
                <a:lnTo>
                  <a:pt x="1706" y="273"/>
                </a:lnTo>
                <a:lnTo>
                  <a:pt x="1665" y="255"/>
                </a:lnTo>
                <a:lnTo>
                  <a:pt x="1654" y="215"/>
                </a:lnTo>
                <a:lnTo>
                  <a:pt x="1677" y="151"/>
                </a:lnTo>
                <a:lnTo>
                  <a:pt x="1706" y="116"/>
                </a:lnTo>
                <a:lnTo>
                  <a:pt x="1729" y="81"/>
                </a:lnTo>
                <a:lnTo>
                  <a:pt x="1683" y="52"/>
                </a:lnTo>
                <a:lnTo>
                  <a:pt x="1607" y="64"/>
                </a:lnTo>
                <a:lnTo>
                  <a:pt x="1613" y="29"/>
                </a:lnTo>
                <a:lnTo>
                  <a:pt x="1694" y="6"/>
                </a:lnTo>
                <a:lnTo>
                  <a:pt x="1723" y="29"/>
                </a:lnTo>
                <a:lnTo>
                  <a:pt x="1758" y="18"/>
                </a:lnTo>
                <a:lnTo>
                  <a:pt x="1810" y="41"/>
                </a:lnTo>
                <a:lnTo>
                  <a:pt x="1834" y="12"/>
                </a:lnTo>
                <a:lnTo>
                  <a:pt x="1880" y="0"/>
                </a:lnTo>
                <a:lnTo>
                  <a:pt x="1921" y="134"/>
                </a:lnTo>
                <a:lnTo>
                  <a:pt x="1950" y="279"/>
                </a:lnTo>
                <a:lnTo>
                  <a:pt x="1926" y="395"/>
                </a:lnTo>
                <a:lnTo>
                  <a:pt x="1932" y="534"/>
                </a:lnTo>
                <a:lnTo>
                  <a:pt x="1926" y="720"/>
                </a:lnTo>
                <a:lnTo>
                  <a:pt x="1921" y="824"/>
                </a:lnTo>
                <a:lnTo>
                  <a:pt x="1897" y="871"/>
                </a:lnTo>
                <a:lnTo>
                  <a:pt x="1874" y="917"/>
                </a:lnTo>
                <a:lnTo>
                  <a:pt x="1897" y="1004"/>
                </a:lnTo>
                <a:lnTo>
                  <a:pt x="1712" y="1364"/>
                </a:lnTo>
                <a:lnTo>
                  <a:pt x="1712" y="1793"/>
                </a:lnTo>
                <a:lnTo>
                  <a:pt x="847" y="1793"/>
                </a:lnTo>
                <a:lnTo>
                  <a:pt x="0" y="1741"/>
                </a:lnTo>
                <a:lnTo>
                  <a:pt x="0" y="1039"/>
                </a:lnTo>
                <a:lnTo>
                  <a:pt x="429" y="569"/>
                </a:lnTo>
                <a:close/>
              </a:path>
            </a:pathLst>
          </a:custGeom>
          <a:solidFill>
            <a:srgbClr val="99FF33"/>
          </a:solidFill>
          <a:ln w="26988">
            <a:solidFill>
              <a:srgbClr val="99FF33"/>
            </a:solidFill>
            <a:round/>
            <a:headEnd/>
            <a:tailEnd/>
          </a:ln>
        </p:spPr>
        <p:txBody>
          <a:bodyPr/>
          <a:lstStyle/>
          <a:p>
            <a:endParaRPr lang="en-ZA"/>
          </a:p>
        </p:txBody>
      </p:sp>
      <p:sp>
        <p:nvSpPr>
          <p:cNvPr id="40968" name="Freeform 8"/>
          <p:cNvSpPr>
            <a:spLocks/>
          </p:cNvSpPr>
          <p:nvPr/>
        </p:nvSpPr>
        <p:spPr bwMode="auto">
          <a:xfrm>
            <a:off x="5866879" y="2676748"/>
            <a:ext cx="1527175" cy="1554163"/>
          </a:xfrm>
          <a:custGeom>
            <a:avLst/>
            <a:gdLst>
              <a:gd name="T0" fmla="*/ 0 w 1990"/>
              <a:gd name="T1" fmla="*/ 0 h 2107"/>
              <a:gd name="T2" fmla="*/ 0 w 1990"/>
              <a:gd name="T3" fmla="*/ 0 h 2107"/>
              <a:gd name="T4" fmla="*/ 0 w 1990"/>
              <a:gd name="T5" fmla="*/ 0 h 2107"/>
              <a:gd name="T6" fmla="*/ 0 w 1990"/>
              <a:gd name="T7" fmla="*/ 0 h 2107"/>
              <a:gd name="T8" fmla="*/ 0 w 1990"/>
              <a:gd name="T9" fmla="*/ 0 h 2107"/>
              <a:gd name="T10" fmla="*/ 0 w 1990"/>
              <a:gd name="T11" fmla="*/ 0 h 2107"/>
              <a:gd name="T12" fmla="*/ 0 w 1990"/>
              <a:gd name="T13" fmla="*/ 0 h 2107"/>
              <a:gd name="T14" fmla="*/ 0 w 1990"/>
              <a:gd name="T15" fmla="*/ 0 h 2107"/>
              <a:gd name="T16" fmla="*/ 0 w 1990"/>
              <a:gd name="T17" fmla="*/ 0 h 2107"/>
              <a:gd name="T18" fmla="*/ 0 w 1990"/>
              <a:gd name="T19" fmla="*/ 0 h 2107"/>
              <a:gd name="T20" fmla="*/ 0 w 1990"/>
              <a:gd name="T21" fmla="*/ 0 h 2107"/>
              <a:gd name="T22" fmla="*/ 0 w 1990"/>
              <a:gd name="T23" fmla="*/ 0 h 2107"/>
              <a:gd name="T24" fmla="*/ 0 w 1990"/>
              <a:gd name="T25" fmla="*/ 0 h 2107"/>
              <a:gd name="T26" fmla="*/ 0 w 1990"/>
              <a:gd name="T27" fmla="*/ 0 h 2107"/>
              <a:gd name="T28" fmla="*/ 0 w 1990"/>
              <a:gd name="T29" fmla="*/ 0 h 2107"/>
              <a:gd name="T30" fmla="*/ 0 w 1990"/>
              <a:gd name="T31" fmla="*/ 0 h 2107"/>
              <a:gd name="T32" fmla="*/ 0 w 1990"/>
              <a:gd name="T33" fmla="*/ 0 h 2107"/>
              <a:gd name="T34" fmla="*/ 0 w 1990"/>
              <a:gd name="T35" fmla="*/ 0 h 2107"/>
              <a:gd name="T36" fmla="*/ 0 w 1990"/>
              <a:gd name="T37" fmla="*/ 0 h 2107"/>
              <a:gd name="T38" fmla="*/ 0 w 1990"/>
              <a:gd name="T39" fmla="*/ 0 h 2107"/>
              <a:gd name="T40" fmla="*/ 0 w 1990"/>
              <a:gd name="T41" fmla="*/ 0 h 2107"/>
              <a:gd name="T42" fmla="*/ 0 w 1990"/>
              <a:gd name="T43" fmla="*/ 0 h 2107"/>
              <a:gd name="T44" fmla="*/ 0 w 1990"/>
              <a:gd name="T45" fmla="*/ 0 h 2107"/>
              <a:gd name="T46" fmla="*/ 0 w 1990"/>
              <a:gd name="T47" fmla="*/ 0 h 2107"/>
              <a:gd name="T48" fmla="*/ 0 w 1990"/>
              <a:gd name="T49" fmla="*/ 0 h 2107"/>
              <a:gd name="T50" fmla="*/ 0 w 1990"/>
              <a:gd name="T51" fmla="*/ 0 h 2107"/>
              <a:gd name="T52" fmla="*/ 0 w 1990"/>
              <a:gd name="T53" fmla="*/ 0 h 2107"/>
              <a:gd name="T54" fmla="*/ 0 w 1990"/>
              <a:gd name="T55" fmla="*/ 0 h 2107"/>
              <a:gd name="T56" fmla="*/ 0 w 1990"/>
              <a:gd name="T57" fmla="*/ 0 h 2107"/>
              <a:gd name="T58" fmla="*/ 0 w 1990"/>
              <a:gd name="T59" fmla="*/ 0 h 2107"/>
              <a:gd name="T60" fmla="*/ 0 w 1990"/>
              <a:gd name="T61" fmla="*/ 0 h 2107"/>
              <a:gd name="T62" fmla="*/ 0 w 1990"/>
              <a:gd name="T63" fmla="*/ 0 h 2107"/>
              <a:gd name="T64" fmla="*/ 0 w 1990"/>
              <a:gd name="T65" fmla="*/ 0 h 2107"/>
              <a:gd name="T66" fmla="*/ 0 w 1990"/>
              <a:gd name="T67" fmla="*/ 0 h 2107"/>
              <a:gd name="T68" fmla="*/ 0 w 1990"/>
              <a:gd name="T69" fmla="*/ 0 h 2107"/>
              <a:gd name="T70" fmla="*/ 0 w 1990"/>
              <a:gd name="T71" fmla="*/ 0 h 2107"/>
              <a:gd name="T72" fmla="*/ 0 w 1990"/>
              <a:gd name="T73" fmla="*/ 0 h 2107"/>
              <a:gd name="T74" fmla="*/ 0 w 1990"/>
              <a:gd name="T75" fmla="*/ 0 h 2107"/>
              <a:gd name="T76" fmla="*/ 0 w 1990"/>
              <a:gd name="T77" fmla="*/ 0 h 2107"/>
              <a:gd name="T78" fmla="*/ 0 w 1990"/>
              <a:gd name="T79" fmla="*/ 0 h 2107"/>
              <a:gd name="T80" fmla="*/ 0 w 1990"/>
              <a:gd name="T81" fmla="*/ 0 h 2107"/>
              <a:gd name="T82" fmla="*/ 0 w 1990"/>
              <a:gd name="T83" fmla="*/ 0 h 2107"/>
              <a:gd name="T84" fmla="*/ 0 w 1990"/>
              <a:gd name="T85" fmla="*/ 0 h 2107"/>
              <a:gd name="T86" fmla="*/ 0 w 1990"/>
              <a:gd name="T87" fmla="*/ 0 h 2107"/>
              <a:gd name="T88" fmla="*/ 0 w 1990"/>
              <a:gd name="T89" fmla="*/ 0 h 2107"/>
              <a:gd name="T90" fmla="*/ 0 w 1990"/>
              <a:gd name="T91" fmla="*/ 0 h 2107"/>
              <a:gd name="T92" fmla="*/ 0 w 1990"/>
              <a:gd name="T93" fmla="*/ 0 h 2107"/>
              <a:gd name="T94" fmla="*/ 0 w 1990"/>
              <a:gd name="T95" fmla="*/ 0 h 2107"/>
              <a:gd name="T96" fmla="*/ 0 w 1990"/>
              <a:gd name="T97" fmla="*/ 0 h 2107"/>
              <a:gd name="T98" fmla="*/ 0 w 1990"/>
              <a:gd name="T99" fmla="*/ 0 h 2107"/>
              <a:gd name="T100" fmla="*/ 0 w 1990"/>
              <a:gd name="T101" fmla="*/ 0 h 2107"/>
              <a:gd name="T102" fmla="*/ 0 w 1990"/>
              <a:gd name="T103" fmla="*/ 0 h 2107"/>
              <a:gd name="T104" fmla="*/ 0 w 1990"/>
              <a:gd name="T105" fmla="*/ 0 h 2107"/>
              <a:gd name="T106" fmla="*/ 0 w 1990"/>
              <a:gd name="T107" fmla="*/ 0 h 2107"/>
              <a:gd name="T108" fmla="*/ 0 w 1990"/>
              <a:gd name="T109" fmla="*/ 0 h 2107"/>
              <a:gd name="T110" fmla="*/ 0 w 1990"/>
              <a:gd name="T111" fmla="*/ 0 h 21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90"/>
              <a:gd name="T169" fmla="*/ 0 h 2107"/>
              <a:gd name="T170" fmla="*/ 1990 w 1990"/>
              <a:gd name="T171" fmla="*/ 2107 h 21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90" h="2107">
                <a:moveTo>
                  <a:pt x="568" y="337"/>
                </a:moveTo>
                <a:lnTo>
                  <a:pt x="626" y="302"/>
                </a:lnTo>
                <a:lnTo>
                  <a:pt x="696" y="284"/>
                </a:lnTo>
                <a:lnTo>
                  <a:pt x="748" y="267"/>
                </a:lnTo>
                <a:lnTo>
                  <a:pt x="777" y="290"/>
                </a:lnTo>
                <a:lnTo>
                  <a:pt x="812" y="261"/>
                </a:lnTo>
                <a:lnTo>
                  <a:pt x="847" y="244"/>
                </a:lnTo>
                <a:lnTo>
                  <a:pt x="893" y="261"/>
                </a:lnTo>
                <a:lnTo>
                  <a:pt x="951" y="244"/>
                </a:lnTo>
                <a:lnTo>
                  <a:pt x="992" y="232"/>
                </a:lnTo>
                <a:lnTo>
                  <a:pt x="1038" y="261"/>
                </a:lnTo>
                <a:lnTo>
                  <a:pt x="1079" y="238"/>
                </a:lnTo>
                <a:lnTo>
                  <a:pt x="1085" y="273"/>
                </a:lnTo>
                <a:lnTo>
                  <a:pt x="1131" y="273"/>
                </a:lnTo>
                <a:lnTo>
                  <a:pt x="1166" y="255"/>
                </a:lnTo>
                <a:lnTo>
                  <a:pt x="1195" y="279"/>
                </a:lnTo>
                <a:lnTo>
                  <a:pt x="1235" y="250"/>
                </a:lnTo>
                <a:lnTo>
                  <a:pt x="1357" y="232"/>
                </a:lnTo>
                <a:lnTo>
                  <a:pt x="1392" y="267"/>
                </a:lnTo>
                <a:lnTo>
                  <a:pt x="1520" y="244"/>
                </a:lnTo>
                <a:lnTo>
                  <a:pt x="1560" y="250"/>
                </a:lnTo>
                <a:lnTo>
                  <a:pt x="1595" y="192"/>
                </a:lnTo>
                <a:lnTo>
                  <a:pt x="1578" y="139"/>
                </a:lnTo>
                <a:lnTo>
                  <a:pt x="1578" y="87"/>
                </a:lnTo>
                <a:lnTo>
                  <a:pt x="1613" y="64"/>
                </a:lnTo>
                <a:lnTo>
                  <a:pt x="1613" y="0"/>
                </a:lnTo>
                <a:lnTo>
                  <a:pt x="1647" y="23"/>
                </a:lnTo>
                <a:lnTo>
                  <a:pt x="1705" y="23"/>
                </a:lnTo>
                <a:lnTo>
                  <a:pt x="1874" y="18"/>
                </a:lnTo>
                <a:lnTo>
                  <a:pt x="1938" y="29"/>
                </a:lnTo>
                <a:lnTo>
                  <a:pt x="1990" y="12"/>
                </a:lnTo>
                <a:lnTo>
                  <a:pt x="1978" y="93"/>
                </a:lnTo>
                <a:lnTo>
                  <a:pt x="1920" y="250"/>
                </a:lnTo>
                <a:lnTo>
                  <a:pt x="1862" y="389"/>
                </a:lnTo>
                <a:lnTo>
                  <a:pt x="1833" y="499"/>
                </a:lnTo>
                <a:lnTo>
                  <a:pt x="1769" y="691"/>
                </a:lnTo>
                <a:lnTo>
                  <a:pt x="1734" y="801"/>
                </a:lnTo>
                <a:lnTo>
                  <a:pt x="1734" y="853"/>
                </a:lnTo>
                <a:lnTo>
                  <a:pt x="1659" y="917"/>
                </a:lnTo>
                <a:lnTo>
                  <a:pt x="1589" y="1004"/>
                </a:lnTo>
                <a:lnTo>
                  <a:pt x="1555" y="1068"/>
                </a:lnTo>
                <a:lnTo>
                  <a:pt x="1462" y="1068"/>
                </a:lnTo>
                <a:lnTo>
                  <a:pt x="1404" y="1103"/>
                </a:lnTo>
                <a:lnTo>
                  <a:pt x="1288" y="1230"/>
                </a:lnTo>
                <a:lnTo>
                  <a:pt x="1148" y="1422"/>
                </a:lnTo>
                <a:lnTo>
                  <a:pt x="1044" y="1596"/>
                </a:lnTo>
                <a:lnTo>
                  <a:pt x="951" y="1747"/>
                </a:lnTo>
                <a:lnTo>
                  <a:pt x="916" y="1799"/>
                </a:lnTo>
                <a:lnTo>
                  <a:pt x="806" y="1956"/>
                </a:lnTo>
                <a:lnTo>
                  <a:pt x="713" y="2107"/>
                </a:lnTo>
                <a:lnTo>
                  <a:pt x="423" y="1996"/>
                </a:lnTo>
                <a:lnTo>
                  <a:pt x="29" y="1863"/>
                </a:lnTo>
                <a:lnTo>
                  <a:pt x="0" y="1683"/>
                </a:lnTo>
                <a:lnTo>
                  <a:pt x="98" y="969"/>
                </a:lnTo>
                <a:lnTo>
                  <a:pt x="162" y="575"/>
                </a:lnTo>
                <a:lnTo>
                  <a:pt x="568" y="337"/>
                </a:lnTo>
                <a:close/>
              </a:path>
            </a:pathLst>
          </a:custGeom>
          <a:solidFill>
            <a:srgbClr val="99FF33"/>
          </a:solidFill>
          <a:ln w="26988">
            <a:solidFill>
              <a:srgbClr val="99FF33"/>
            </a:solidFill>
            <a:round/>
            <a:headEnd/>
            <a:tailEnd/>
          </a:ln>
        </p:spPr>
        <p:txBody>
          <a:bodyPr/>
          <a:lstStyle/>
          <a:p>
            <a:endParaRPr lang="en-ZA"/>
          </a:p>
        </p:txBody>
      </p:sp>
      <p:sp>
        <p:nvSpPr>
          <p:cNvPr id="40969" name="Freeform 9"/>
          <p:cNvSpPr>
            <a:spLocks/>
          </p:cNvSpPr>
          <p:nvPr/>
        </p:nvSpPr>
        <p:spPr bwMode="auto">
          <a:xfrm>
            <a:off x="2791892" y="759048"/>
            <a:ext cx="3455988" cy="2208213"/>
          </a:xfrm>
          <a:custGeom>
            <a:avLst/>
            <a:gdLst>
              <a:gd name="T0" fmla="*/ 0 w 4503"/>
              <a:gd name="T1" fmla="*/ 0 h 2987"/>
              <a:gd name="T2" fmla="*/ 0 w 4503"/>
              <a:gd name="T3" fmla="*/ 0 h 2987"/>
              <a:gd name="T4" fmla="*/ 0 w 4503"/>
              <a:gd name="T5" fmla="*/ 0 h 2987"/>
              <a:gd name="T6" fmla="*/ 0 w 4503"/>
              <a:gd name="T7" fmla="*/ 0 h 2987"/>
              <a:gd name="T8" fmla="*/ 0 w 4503"/>
              <a:gd name="T9" fmla="*/ 0 h 2987"/>
              <a:gd name="T10" fmla="*/ 0 w 4503"/>
              <a:gd name="T11" fmla="*/ 0 h 2987"/>
              <a:gd name="T12" fmla="*/ 0 w 4503"/>
              <a:gd name="T13" fmla="*/ 0 h 2987"/>
              <a:gd name="T14" fmla="*/ 0 w 4503"/>
              <a:gd name="T15" fmla="*/ 0 h 2987"/>
              <a:gd name="T16" fmla="*/ 0 w 4503"/>
              <a:gd name="T17" fmla="*/ 0 h 2987"/>
              <a:gd name="T18" fmla="*/ 0 w 4503"/>
              <a:gd name="T19" fmla="*/ 0 h 2987"/>
              <a:gd name="T20" fmla="*/ 0 w 4503"/>
              <a:gd name="T21" fmla="*/ 0 h 2987"/>
              <a:gd name="T22" fmla="*/ 0 w 4503"/>
              <a:gd name="T23" fmla="*/ 0 h 2987"/>
              <a:gd name="T24" fmla="*/ 0 w 4503"/>
              <a:gd name="T25" fmla="*/ 0 h 2987"/>
              <a:gd name="T26" fmla="*/ 0 w 4503"/>
              <a:gd name="T27" fmla="*/ 0 h 2987"/>
              <a:gd name="T28" fmla="*/ 0 w 4503"/>
              <a:gd name="T29" fmla="*/ 0 h 2987"/>
              <a:gd name="T30" fmla="*/ 0 w 4503"/>
              <a:gd name="T31" fmla="*/ 0 h 2987"/>
              <a:gd name="T32" fmla="*/ 0 w 4503"/>
              <a:gd name="T33" fmla="*/ 0 h 2987"/>
              <a:gd name="T34" fmla="*/ 0 w 4503"/>
              <a:gd name="T35" fmla="*/ 0 h 2987"/>
              <a:gd name="T36" fmla="*/ 0 w 4503"/>
              <a:gd name="T37" fmla="*/ 0 h 2987"/>
              <a:gd name="T38" fmla="*/ 0 w 4503"/>
              <a:gd name="T39" fmla="*/ 0 h 2987"/>
              <a:gd name="T40" fmla="*/ 0 w 4503"/>
              <a:gd name="T41" fmla="*/ 0 h 2987"/>
              <a:gd name="T42" fmla="*/ 0 w 4503"/>
              <a:gd name="T43" fmla="*/ 0 h 2987"/>
              <a:gd name="T44" fmla="*/ 0 w 4503"/>
              <a:gd name="T45" fmla="*/ 0 h 2987"/>
              <a:gd name="T46" fmla="*/ 0 w 4503"/>
              <a:gd name="T47" fmla="*/ 0 h 2987"/>
              <a:gd name="T48" fmla="*/ 0 w 4503"/>
              <a:gd name="T49" fmla="*/ 0 h 2987"/>
              <a:gd name="T50" fmla="*/ 0 w 4503"/>
              <a:gd name="T51" fmla="*/ 0 h 2987"/>
              <a:gd name="T52" fmla="*/ 0 w 4503"/>
              <a:gd name="T53" fmla="*/ 0 h 29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03"/>
              <a:gd name="T82" fmla="*/ 0 h 2987"/>
              <a:gd name="T83" fmla="*/ 4503 w 4503"/>
              <a:gd name="T84" fmla="*/ 2987 h 29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03" h="2987">
                <a:moveTo>
                  <a:pt x="3110" y="1486"/>
                </a:moveTo>
                <a:lnTo>
                  <a:pt x="3265" y="1331"/>
                </a:lnTo>
                <a:lnTo>
                  <a:pt x="3358" y="1300"/>
                </a:lnTo>
                <a:lnTo>
                  <a:pt x="3373" y="1068"/>
                </a:lnTo>
                <a:lnTo>
                  <a:pt x="3435" y="975"/>
                </a:lnTo>
                <a:lnTo>
                  <a:pt x="3543" y="882"/>
                </a:lnTo>
                <a:lnTo>
                  <a:pt x="3667" y="836"/>
                </a:lnTo>
                <a:lnTo>
                  <a:pt x="3714" y="758"/>
                </a:lnTo>
                <a:lnTo>
                  <a:pt x="3837" y="681"/>
                </a:lnTo>
                <a:lnTo>
                  <a:pt x="3884" y="588"/>
                </a:lnTo>
                <a:lnTo>
                  <a:pt x="3930" y="495"/>
                </a:lnTo>
                <a:lnTo>
                  <a:pt x="4023" y="449"/>
                </a:lnTo>
                <a:lnTo>
                  <a:pt x="4224" y="418"/>
                </a:lnTo>
                <a:lnTo>
                  <a:pt x="4317" y="356"/>
                </a:lnTo>
                <a:lnTo>
                  <a:pt x="4379" y="263"/>
                </a:lnTo>
                <a:lnTo>
                  <a:pt x="4503" y="248"/>
                </a:lnTo>
                <a:lnTo>
                  <a:pt x="4394" y="170"/>
                </a:lnTo>
                <a:lnTo>
                  <a:pt x="4348" y="77"/>
                </a:lnTo>
                <a:lnTo>
                  <a:pt x="4178" y="0"/>
                </a:lnTo>
                <a:lnTo>
                  <a:pt x="619" y="0"/>
                </a:lnTo>
                <a:lnTo>
                  <a:pt x="325" y="0"/>
                </a:lnTo>
                <a:lnTo>
                  <a:pt x="232" y="0"/>
                </a:lnTo>
                <a:lnTo>
                  <a:pt x="0" y="124"/>
                </a:lnTo>
                <a:lnTo>
                  <a:pt x="78" y="2832"/>
                </a:lnTo>
                <a:lnTo>
                  <a:pt x="1052" y="2987"/>
                </a:lnTo>
                <a:lnTo>
                  <a:pt x="2511" y="2557"/>
                </a:lnTo>
                <a:lnTo>
                  <a:pt x="3110" y="1486"/>
                </a:lnTo>
                <a:close/>
              </a:path>
            </a:pathLst>
          </a:custGeom>
          <a:solidFill>
            <a:srgbClr val="FFFFCC"/>
          </a:solidFill>
          <a:ln w="26988">
            <a:solidFill>
              <a:srgbClr val="99FF33"/>
            </a:solidFill>
            <a:round/>
            <a:headEnd/>
            <a:tailEnd/>
          </a:ln>
        </p:spPr>
        <p:txBody>
          <a:bodyPr/>
          <a:lstStyle/>
          <a:p>
            <a:endParaRPr lang="en-ZA"/>
          </a:p>
        </p:txBody>
      </p:sp>
      <p:sp>
        <p:nvSpPr>
          <p:cNvPr id="40970" name="Freeform 10"/>
          <p:cNvSpPr>
            <a:spLocks/>
          </p:cNvSpPr>
          <p:nvPr/>
        </p:nvSpPr>
        <p:spPr bwMode="auto">
          <a:xfrm>
            <a:off x="3765029" y="1895698"/>
            <a:ext cx="2101850" cy="1431925"/>
          </a:xfrm>
          <a:custGeom>
            <a:avLst/>
            <a:gdLst>
              <a:gd name="T0" fmla="*/ 0 w 2739"/>
              <a:gd name="T1" fmla="*/ 0 h 1938"/>
              <a:gd name="T2" fmla="*/ 0 w 2739"/>
              <a:gd name="T3" fmla="*/ 0 h 1938"/>
              <a:gd name="T4" fmla="*/ 0 w 2739"/>
              <a:gd name="T5" fmla="*/ 0 h 1938"/>
              <a:gd name="T6" fmla="*/ 0 w 2739"/>
              <a:gd name="T7" fmla="*/ 0 h 1938"/>
              <a:gd name="T8" fmla="*/ 0 w 2739"/>
              <a:gd name="T9" fmla="*/ 0 h 1938"/>
              <a:gd name="T10" fmla="*/ 0 w 2739"/>
              <a:gd name="T11" fmla="*/ 0 h 1938"/>
              <a:gd name="T12" fmla="*/ 0 w 2739"/>
              <a:gd name="T13" fmla="*/ 0 h 1938"/>
              <a:gd name="T14" fmla="*/ 0 w 2739"/>
              <a:gd name="T15" fmla="*/ 0 h 1938"/>
              <a:gd name="T16" fmla="*/ 0 w 2739"/>
              <a:gd name="T17" fmla="*/ 0 h 1938"/>
              <a:gd name="T18" fmla="*/ 0 w 2739"/>
              <a:gd name="T19" fmla="*/ 0 h 1938"/>
              <a:gd name="T20" fmla="*/ 0 w 2739"/>
              <a:gd name="T21" fmla="*/ 0 h 1938"/>
              <a:gd name="T22" fmla="*/ 0 w 2739"/>
              <a:gd name="T23" fmla="*/ 0 h 1938"/>
              <a:gd name="T24" fmla="*/ 0 w 2739"/>
              <a:gd name="T25" fmla="*/ 0 h 1938"/>
              <a:gd name="T26" fmla="*/ 0 w 2739"/>
              <a:gd name="T27" fmla="*/ 0 h 1938"/>
              <a:gd name="T28" fmla="*/ 0 w 2739"/>
              <a:gd name="T29" fmla="*/ 0 h 1938"/>
              <a:gd name="T30" fmla="*/ 0 w 2739"/>
              <a:gd name="T31" fmla="*/ 0 h 1938"/>
              <a:gd name="T32" fmla="*/ 0 w 2739"/>
              <a:gd name="T33" fmla="*/ 0 h 1938"/>
              <a:gd name="T34" fmla="*/ 0 w 2739"/>
              <a:gd name="T35" fmla="*/ 0 h 1938"/>
              <a:gd name="T36" fmla="*/ 0 w 2739"/>
              <a:gd name="T37" fmla="*/ 0 h 1938"/>
              <a:gd name="T38" fmla="*/ 0 w 2739"/>
              <a:gd name="T39" fmla="*/ 0 h 1938"/>
              <a:gd name="T40" fmla="*/ 0 w 2739"/>
              <a:gd name="T41" fmla="*/ 0 h 1938"/>
              <a:gd name="T42" fmla="*/ 0 w 2739"/>
              <a:gd name="T43" fmla="*/ 0 h 1938"/>
              <a:gd name="T44" fmla="*/ 0 w 2739"/>
              <a:gd name="T45" fmla="*/ 0 h 1938"/>
              <a:gd name="T46" fmla="*/ 0 w 2739"/>
              <a:gd name="T47" fmla="*/ 0 h 1938"/>
              <a:gd name="T48" fmla="*/ 0 w 2739"/>
              <a:gd name="T49" fmla="*/ 0 h 1938"/>
              <a:gd name="T50" fmla="*/ 0 w 2739"/>
              <a:gd name="T51" fmla="*/ 0 h 1938"/>
              <a:gd name="T52" fmla="*/ 0 w 2739"/>
              <a:gd name="T53" fmla="*/ 0 h 1938"/>
              <a:gd name="T54" fmla="*/ 0 w 2739"/>
              <a:gd name="T55" fmla="*/ 0 h 1938"/>
              <a:gd name="T56" fmla="*/ 0 w 2739"/>
              <a:gd name="T57" fmla="*/ 0 h 1938"/>
              <a:gd name="T58" fmla="*/ 0 w 2739"/>
              <a:gd name="T59" fmla="*/ 0 h 1938"/>
              <a:gd name="T60" fmla="*/ 0 w 2739"/>
              <a:gd name="T61" fmla="*/ 0 h 1938"/>
              <a:gd name="T62" fmla="*/ 0 w 2739"/>
              <a:gd name="T63" fmla="*/ 0 h 1938"/>
              <a:gd name="T64" fmla="*/ 0 w 2739"/>
              <a:gd name="T65" fmla="*/ 0 h 1938"/>
              <a:gd name="T66" fmla="*/ 0 w 2739"/>
              <a:gd name="T67" fmla="*/ 0 h 1938"/>
              <a:gd name="T68" fmla="*/ 0 w 2739"/>
              <a:gd name="T69" fmla="*/ 0 h 1938"/>
              <a:gd name="T70" fmla="*/ 0 w 2739"/>
              <a:gd name="T71" fmla="*/ 0 h 1938"/>
              <a:gd name="T72" fmla="*/ 0 w 2739"/>
              <a:gd name="T73" fmla="*/ 0 h 1938"/>
              <a:gd name="T74" fmla="*/ 0 w 2739"/>
              <a:gd name="T75" fmla="*/ 0 h 1938"/>
              <a:gd name="T76" fmla="*/ 0 w 2739"/>
              <a:gd name="T77" fmla="*/ 0 h 1938"/>
              <a:gd name="T78" fmla="*/ 0 w 2739"/>
              <a:gd name="T79" fmla="*/ 0 h 1938"/>
              <a:gd name="T80" fmla="*/ 0 w 2739"/>
              <a:gd name="T81" fmla="*/ 0 h 1938"/>
              <a:gd name="T82" fmla="*/ 0 w 2739"/>
              <a:gd name="T83" fmla="*/ 0 h 1938"/>
              <a:gd name="T84" fmla="*/ 0 w 2739"/>
              <a:gd name="T85" fmla="*/ 0 h 1938"/>
              <a:gd name="T86" fmla="*/ 0 w 2739"/>
              <a:gd name="T87" fmla="*/ 0 h 1938"/>
              <a:gd name="T88" fmla="*/ 0 w 2739"/>
              <a:gd name="T89" fmla="*/ 0 h 1938"/>
              <a:gd name="T90" fmla="*/ 0 w 2739"/>
              <a:gd name="T91" fmla="*/ 0 h 1938"/>
              <a:gd name="T92" fmla="*/ 0 w 2739"/>
              <a:gd name="T93" fmla="*/ 0 h 1938"/>
              <a:gd name="T94" fmla="*/ 0 w 2739"/>
              <a:gd name="T95" fmla="*/ 0 h 1938"/>
              <a:gd name="T96" fmla="*/ 0 w 2739"/>
              <a:gd name="T97" fmla="*/ 0 h 1938"/>
              <a:gd name="T98" fmla="*/ 0 w 2739"/>
              <a:gd name="T99" fmla="*/ 0 h 1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9"/>
              <a:gd name="T151" fmla="*/ 0 h 1938"/>
              <a:gd name="T152" fmla="*/ 2739 w 2739"/>
              <a:gd name="T153" fmla="*/ 1938 h 1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9" h="1938">
                <a:moveTo>
                  <a:pt x="151" y="696"/>
                </a:moveTo>
                <a:lnTo>
                  <a:pt x="174" y="569"/>
                </a:lnTo>
                <a:lnTo>
                  <a:pt x="232" y="429"/>
                </a:lnTo>
                <a:lnTo>
                  <a:pt x="267" y="360"/>
                </a:lnTo>
                <a:lnTo>
                  <a:pt x="453" y="313"/>
                </a:lnTo>
                <a:lnTo>
                  <a:pt x="592" y="383"/>
                </a:lnTo>
                <a:lnTo>
                  <a:pt x="696" y="464"/>
                </a:lnTo>
                <a:lnTo>
                  <a:pt x="766" y="511"/>
                </a:lnTo>
                <a:lnTo>
                  <a:pt x="882" y="522"/>
                </a:lnTo>
                <a:lnTo>
                  <a:pt x="1021" y="569"/>
                </a:lnTo>
                <a:lnTo>
                  <a:pt x="1137" y="545"/>
                </a:lnTo>
                <a:lnTo>
                  <a:pt x="1253" y="545"/>
                </a:lnTo>
                <a:lnTo>
                  <a:pt x="1346" y="545"/>
                </a:lnTo>
                <a:lnTo>
                  <a:pt x="1462" y="499"/>
                </a:lnTo>
                <a:lnTo>
                  <a:pt x="1520" y="429"/>
                </a:lnTo>
                <a:lnTo>
                  <a:pt x="1543" y="325"/>
                </a:lnTo>
                <a:lnTo>
                  <a:pt x="1590" y="197"/>
                </a:lnTo>
                <a:lnTo>
                  <a:pt x="1590" y="58"/>
                </a:lnTo>
                <a:lnTo>
                  <a:pt x="1694" y="12"/>
                </a:lnTo>
                <a:lnTo>
                  <a:pt x="1833" y="0"/>
                </a:lnTo>
                <a:lnTo>
                  <a:pt x="1926" y="104"/>
                </a:lnTo>
                <a:lnTo>
                  <a:pt x="1996" y="104"/>
                </a:lnTo>
                <a:lnTo>
                  <a:pt x="2089" y="70"/>
                </a:lnTo>
                <a:lnTo>
                  <a:pt x="2112" y="62"/>
                </a:lnTo>
                <a:lnTo>
                  <a:pt x="2131" y="56"/>
                </a:lnTo>
                <a:lnTo>
                  <a:pt x="2143" y="50"/>
                </a:lnTo>
                <a:lnTo>
                  <a:pt x="2153" y="48"/>
                </a:lnTo>
                <a:lnTo>
                  <a:pt x="2156" y="46"/>
                </a:lnTo>
                <a:lnTo>
                  <a:pt x="2158" y="48"/>
                </a:lnTo>
                <a:lnTo>
                  <a:pt x="2158" y="50"/>
                </a:lnTo>
                <a:lnTo>
                  <a:pt x="2156" y="54"/>
                </a:lnTo>
                <a:lnTo>
                  <a:pt x="2153" y="66"/>
                </a:lnTo>
                <a:lnTo>
                  <a:pt x="2151" y="75"/>
                </a:lnTo>
                <a:lnTo>
                  <a:pt x="2151" y="85"/>
                </a:lnTo>
                <a:lnTo>
                  <a:pt x="2153" y="97"/>
                </a:lnTo>
                <a:lnTo>
                  <a:pt x="2158" y="110"/>
                </a:lnTo>
                <a:lnTo>
                  <a:pt x="2168" y="124"/>
                </a:lnTo>
                <a:lnTo>
                  <a:pt x="2182" y="139"/>
                </a:lnTo>
                <a:lnTo>
                  <a:pt x="2251" y="197"/>
                </a:lnTo>
                <a:lnTo>
                  <a:pt x="2332" y="220"/>
                </a:lnTo>
                <a:lnTo>
                  <a:pt x="2402" y="162"/>
                </a:lnTo>
                <a:lnTo>
                  <a:pt x="2507" y="151"/>
                </a:lnTo>
                <a:lnTo>
                  <a:pt x="2588" y="151"/>
                </a:lnTo>
                <a:lnTo>
                  <a:pt x="2692" y="220"/>
                </a:lnTo>
                <a:lnTo>
                  <a:pt x="2634" y="278"/>
                </a:lnTo>
                <a:lnTo>
                  <a:pt x="2739" y="313"/>
                </a:lnTo>
                <a:lnTo>
                  <a:pt x="2599" y="1219"/>
                </a:lnTo>
                <a:lnTo>
                  <a:pt x="1184" y="1938"/>
                </a:lnTo>
                <a:lnTo>
                  <a:pt x="0" y="1195"/>
                </a:lnTo>
                <a:lnTo>
                  <a:pt x="151" y="696"/>
                </a:lnTo>
                <a:close/>
              </a:path>
            </a:pathLst>
          </a:custGeom>
          <a:solidFill>
            <a:srgbClr val="99FF33"/>
          </a:solidFill>
          <a:ln w="26988">
            <a:solidFill>
              <a:srgbClr val="99FF33"/>
            </a:solidFill>
            <a:round/>
            <a:headEnd/>
            <a:tailEnd/>
          </a:ln>
        </p:spPr>
        <p:txBody>
          <a:bodyPr/>
          <a:lstStyle/>
          <a:p>
            <a:endParaRPr lang="en-ZA"/>
          </a:p>
        </p:txBody>
      </p:sp>
      <p:sp>
        <p:nvSpPr>
          <p:cNvPr id="40971" name="Rectangle 11"/>
          <p:cNvSpPr>
            <a:spLocks noChangeArrowheads="1"/>
          </p:cNvSpPr>
          <p:nvPr/>
        </p:nvSpPr>
        <p:spPr bwMode="auto">
          <a:xfrm>
            <a:off x="1610792" y="1663923"/>
            <a:ext cx="596900" cy="138113"/>
          </a:xfrm>
          <a:prstGeom prst="rect">
            <a:avLst/>
          </a:prstGeom>
          <a:noFill/>
          <a:ln w="9525">
            <a:noFill/>
            <a:miter lim="800000"/>
            <a:headEnd/>
            <a:tailEnd/>
          </a:ln>
        </p:spPr>
        <p:txBody>
          <a:bodyPr wrap="none" lIns="0" tIns="0" rIns="0" bIns="0">
            <a:spAutoFit/>
          </a:bodyPr>
          <a:lstStyle/>
          <a:p>
            <a:r>
              <a:rPr lang="en-US" sz="900" b="1"/>
              <a:t>N A M I B I A</a:t>
            </a:r>
            <a:endParaRPr lang="en-US" sz="2400" b="1">
              <a:latin typeface="Times New Roman" pitchFamily="18" charset="0"/>
            </a:endParaRPr>
          </a:p>
        </p:txBody>
      </p:sp>
      <p:sp>
        <p:nvSpPr>
          <p:cNvPr id="40972" name="Rectangle 12"/>
          <p:cNvSpPr>
            <a:spLocks noChangeArrowheads="1"/>
          </p:cNvSpPr>
          <p:nvPr/>
        </p:nvSpPr>
        <p:spPr bwMode="auto">
          <a:xfrm>
            <a:off x="1523479" y="1617885"/>
            <a:ext cx="809625" cy="209550"/>
          </a:xfrm>
          <a:prstGeom prst="rect">
            <a:avLst/>
          </a:prstGeom>
          <a:noFill/>
          <a:ln w="9525">
            <a:noFill/>
            <a:miter lim="800000"/>
            <a:headEnd/>
            <a:tailEnd/>
          </a:ln>
        </p:spPr>
        <p:txBody>
          <a:bodyPr/>
          <a:lstStyle/>
          <a:p>
            <a:pPr algn="ctr"/>
            <a:endParaRPr lang="en-ZA" sz="1800" b="1"/>
          </a:p>
        </p:txBody>
      </p:sp>
      <p:sp>
        <p:nvSpPr>
          <p:cNvPr id="40973" name="Rectangle 13"/>
          <p:cNvSpPr>
            <a:spLocks noChangeArrowheads="1"/>
          </p:cNvSpPr>
          <p:nvPr/>
        </p:nvSpPr>
        <p:spPr bwMode="auto">
          <a:xfrm>
            <a:off x="1512367" y="1617885"/>
            <a:ext cx="809625" cy="209550"/>
          </a:xfrm>
          <a:prstGeom prst="rect">
            <a:avLst/>
          </a:prstGeom>
          <a:noFill/>
          <a:ln w="9525">
            <a:noFill/>
            <a:miter lim="800000"/>
            <a:headEnd/>
            <a:tailEnd/>
          </a:ln>
        </p:spPr>
        <p:txBody>
          <a:bodyPr/>
          <a:lstStyle/>
          <a:p>
            <a:pPr algn="ctr"/>
            <a:endParaRPr lang="en-ZA" sz="1800" b="1"/>
          </a:p>
        </p:txBody>
      </p:sp>
      <p:sp>
        <p:nvSpPr>
          <p:cNvPr id="40974" name="Rectangle 14"/>
          <p:cNvSpPr>
            <a:spLocks noChangeArrowheads="1"/>
          </p:cNvSpPr>
          <p:nvPr/>
        </p:nvSpPr>
        <p:spPr bwMode="auto">
          <a:xfrm>
            <a:off x="1598092" y="1663923"/>
            <a:ext cx="596900" cy="138113"/>
          </a:xfrm>
          <a:prstGeom prst="rect">
            <a:avLst/>
          </a:prstGeom>
          <a:noFill/>
          <a:ln w="9525">
            <a:noFill/>
            <a:miter lim="800000"/>
            <a:headEnd/>
            <a:tailEnd/>
          </a:ln>
        </p:spPr>
        <p:txBody>
          <a:bodyPr wrap="none" lIns="0" tIns="0" rIns="0" bIns="0">
            <a:spAutoFit/>
          </a:bodyPr>
          <a:lstStyle/>
          <a:p>
            <a:r>
              <a:rPr lang="en-US" sz="900" b="1"/>
              <a:t>N A M I B I A</a:t>
            </a:r>
            <a:endParaRPr lang="en-US" sz="2400" b="1">
              <a:latin typeface="Times New Roman" pitchFamily="18" charset="0"/>
            </a:endParaRPr>
          </a:p>
        </p:txBody>
      </p:sp>
      <p:grpSp>
        <p:nvGrpSpPr>
          <p:cNvPr id="3" name="Group 15"/>
          <p:cNvGrpSpPr>
            <a:grpSpLocks/>
          </p:cNvGrpSpPr>
          <p:nvPr/>
        </p:nvGrpSpPr>
        <p:grpSpPr bwMode="auto">
          <a:xfrm>
            <a:off x="2734742" y="3275235"/>
            <a:ext cx="2035175" cy="928688"/>
            <a:chOff x="1792" y="2129"/>
            <a:chExt cx="1325" cy="628"/>
          </a:xfrm>
        </p:grpSpPr>
        <p:sp>
          <p:nvSpPr>
            <p:cNvPr id="41032" name="Rectangle 16"/>
            <p:cNvSpPr>
              <a:spLocks noChangeArrowheads="1"/>
            </p:cNvSpPr>
            <p:nvPr/>
          </p:nvSpPr>
          <p:spPr bwMode="auto">
            <a:xfrm>
              <a:off x="1856" y="2495"/>
              <a:ext cx="594" cy="104"/>
            </a:xfrm>
            <a:prstGeom prst="rect">
              <a:avLst/>
            </a:prstGeom>
            <a:noFill/>
            <a:ln w="9525">
              <a:noFill/>
              <a:miter lim="800000"/>
              <a:headEnd/>
              <a:tailEnd/>
            </a:ln>
          </p:spPr>
          <p:txBody>
            <a:bodyPr wrap="none" lIns="0" tIns="0" rIns="0" bIns="0">
              <a:spAutoFit/>
            </a:bodyPr>
            <a:lstStyle/>
            <a:p>
              <a:r>
                <a:rPr lang="en-US" sz="1000" b="1"/>
                <a:t>NORTHERN CAPE</a:t>
              </a:r>
              <a:endParaRPr lang="en-US" sz="2400" b="1">
                <a:latin typeface="Times New Roman" pitchFamily="18" charset="0"/>
              </a:endParaRPr>
            </a:p>
          </p:txBody>
        </p:sp>
        <p:sp>
          <p:nvSpPr>
            <p:cNvPr id="41033" name="Rectangle 17"/>
            <p:cNvSpPr>
              <a:spLocks noChangeArrowheads="1"/>
            </p:cNvSpPr>
            <p:nvPr/>
          </p:nvSpPr>
          <p:spPr bwMode="auto">
            <a:xfrm>
              <a:off x="1800" y="2465"/>
              <a:ext cx="788" cy="150"/>
            </a:xfrm>
            <a:prstGeom prst="rect">
              <a:avLst/>
            </a:prstGeom>
            <a:noFill/>
            <a:ln w="9525">
              <a:noFill/>
              <a:miter lim="800000"/>
              <a:headEnd/>
              <a:tailEnd/>
            </a:ln>
          </p:spPr>
          <p:txBody>
            <a:bodyPr/>
            <a:lstStyle/>
            <a:p>
              <a:pPr algn="ctr"/>
              <a:endParaRPr lang="en-ZA" sz="1800" b="1"/>
            </a:p>
          </p:txBody>
        </p:sp>
        <p:sp>
          <p:nvSpPr>
            <p:cNvPr id="41034" name="Rectangle 18"/>
            <p:cNvSpPr>
              <a:spLocks noChangeArrowheads="1"/>
            </p:cNvSpPr>
            <p:nvPr/>
          </p:nvSpPr>
          <p:spPr bwMode="auto">
            <a:xfrm>
              <a:off x="1792" y="2465"/>
              <a:ext cx="788" cy="150"/>
            </a:xfrm>
            <a:prstGeom prst="rect">
              <a:avLst/>
            </a:prstGeom>
            <a:noFill/>
            <a:ln w="9525">
              <a:noFill/>
              <a:miter lim="800000"/>
              <a:headEnd/>
              <a:tailEnd/>
            </a:ln>
          </p:spPr>
          <p:txBody>
            <a:bodyPr/>
            <a:lstStyle/>
            <a:p>
              <a:pPr algn="ctr"/>
              <a:endParaRPr lang="en-ZA" sz="1800" b="1"/>
            </a:p>
          </p:txBody>
        </p:sp>
        <p:sp>
          <p:nvSpPr>
            <p:cNvPr id="41035" name="Rectangle 19"/>
            <p:cNvSpPr>
              <a:spLocks noChangeArrowheads="1"/>
            </p:cNvSpPr>
            <p:nvPr/>
          </p:nvSpPr>
          <p:spPr bwMode="auto">
            <a:xfrm>
              <a:off x="1848" y="2495"/>
              <a:ext cx="594" cy="104"/>
            </a:xfrm>
            <a:prstGeom prst="rect">
              <a:avLst/>
            </a:prstGeom>
            <a:noFill/>
            <a:ln w="9525">
              <a:noFill/>
              <a:miter lim="800000"/>
              <a:headEnd/>
              <a:tailEnd/>
            </a:ln>
          </p:spPr>
          <p:txBody>
            <a:bodyPr wrap="none" lIns="0" tIns="0" rIns="0" bIns="0">
              <a:spAutoFit/>
            </a:bodyPr>
            <a:lstStyle/>
            <a:p>
              <a:r>
                <a:rPr lang="en-US" sz="1000" b="1"/>
                <a:t>NORTHERN CAPE</a:t>
              </a:r>
              <a:endParaRPr lang="en-US" sz="2400" b="1">
                <a:latin typeface="Times New Roman" pitchFamily="18" charset="0"/>
              </a:endParaRPr>
            </a:p>
          </p:txBody>
        </p:sp>
        <p:sp>
          <p:nvSpPr>
            <p:cNvPr id="41036" name="Oval 20"/>
            <p:cNvSpPr>
              <a:spLocks noChangeArrowheads="1"/>
            </p:cNvSpPr>
            <p:nvPr/>
          </p:nvSpPr>
          <p:spPr bwMode="auto">
            <a:xfrm>
              <a:off x="3070" y="2683"/>
              <a:ext cx="47" cy="47"/>
            </a:xfrm>
            <a:prstGeom prst="ellipse">
              <a:avLst/>
            </a:prstGeom>
            <a:solidFill>
              <a:srgbClr val="000000"/>
            </a:solidFill>
            <a:ln w="9525">
              <a:solidFill>
                <a:srgbClr val="000000"/>
              </a:solidFill>
              <a:round/>
              <a:headEnd/>
              <a:tailEnd/>
            </a:ln>
          </p:spPr>
          <p:txBody>
            <a:bodyPr/>
            <a:lstStyle/>
            <a:p>
              <a:pPr algn="ctr"/>
              <a:endParaRPr lang="en-ZA" sz="1800" b="1"/>
            </a:p>
          </p:txBody>
        </p:sp>
        <p:sp>
          <p:nvSpPr>
            <p:cNvPr id="41037" name="Oval 21"/>
            <p:cNvSpPr>
              <a:spLocks noChangeArrowheads="1"/>
            </p:cNvSpPr>
            <p:nvPr/>
          </p:nvSpPr>
          <p:spPr bwMode="auto">
            <a:xfrm>
              <a:off x="2997" y="2181"/>
              <a:ext cx="46" cy="46"/>
            </a:xfrm>
            <a:prstGeom prst="ellipse">
              <a:avLst/>
            </a:prstGeom>
            <a:solidFill>
              <a:srgbClr val="000000"/>
            </a:solidFill>
            <a:ln w="9525">
              <a:solidFill>
                <a:srgbClr val="000000"/>
              </a:solidFill>
              <a:round/>
              <a:headEnd/>
              <a:tailEnd/>
            </a:ln>
          </p:spPr>
          <p:txBody>
            <a:bodyPr/>
            <a:lstStyle/>
            <a:p>
              <a:pPr algn="ctr"/>
              <a:endParaRPr lang="en-ZA" sz="1800" b="1"/>
            </a:p>
          </p:txBody>
        </p:sp>
        <p:sp>
          <p:nvSpPr>
            <p:cNvPr id="41038" name="Rectangle 22"/>
            <p:cNvSpPr>
              <a:spLocks noChangeArrowheads="1"/>
            </p:cNvSpPr>
            <p:nvPr/>
          </p:nvSpPr>
          <p:spPr bwMode="auto">
            <a:xfrm>
              <a:off x="2520" y="2129"/>
              <a:ext cx="523" cy="141"/>
            </a:xfrm>
            <a:prstGeom prst="rect">
              <a:avLst/>
            </a:prstGeom>
            <a:noFill/>
            <a:ln w="9525">
              <a:noFill/>
              <a:miter lim="800000"/>
              <a:headEnd/>
              <a:tailEnd/>
            </a:ln>
          </p:spPr>
          <p:txBody>
            <a:bodyPr/>
            <a:lstStyle/>
            <a:p>
              <a:pPr algn="ctr"/>
              <a:endParaRPr lang="en-ZA" sz="1800" b="1"/>
            </a:p>
          </p:txBody>
        </p:sp>
        <p:sp>
          <p:nvSpPr>
            <p:cNvPr id="41039" name="Rectangle 23"/>
            <p:cNvSpPr>
              <a:spLocks noChangeArrowheads="1"/>
            </p:cNvSpPr>
            <p:nvPr/>
          </p:nvSpPr>
          <p:spPr bwMode="auto">
            <a:xfrm>
              <a:off x="2576" y="2160"/>
              <a:ext cx="354" cy="94"/>
            </a:xfrm>
            <a:prstGeom prst="rect">
              <a:avLst/>
            </a:prstGeom>
            <a:noFill/>
            <a:ln w="9525">
              <a:noFill/>
              <a:miter lim="800000"/>
              <a:headEnd/>
              <a:tailEnd/>
            </a:ln>
          </p:spPr>
          <p:txBody>
            <a:bodyPr wrap="none" lIns="0" tIns="0" rIns="0" bIns="0">
              <a:spAutoFit/>
            </a:bodyPr>
            <a:lstStyle/>
            <a:p>
              <a:r>
                <a:rPr lang="en-US" sz="900" b="1"/>
                <a:t>KIMBERLEY</a:t>
              </a:r>
              <a:endParaRPr lang="en-US" sz="2400" b="1">
                <a:latin typeface="Times New Roman" pitchFamily="18" charset="0"/>
              </a:endParaRPr>
            </a:p>
          </p:txBody>
        </p:sp>
        <p:sp>
          <p:nvSpPr>
            <p:cNvPr id="41040" name="Rectangle 24"/>
            <p:cNvSpPr>
              <a:spLocks noChangeArrowheads="1"/>
            </p:cNvSpPr>
            <p:nvPr/>
          </p:nvSpPr>
          <p:spPr bwMode="auto">
            <a:xfrm>
              <a:off x="2648" y="2617"/>
              <a:ext cx="457" cy="140"/>
            </a:xfrm>
            <a:prstGeom prst="rect">
              <a:avLst/>
            </a:prstGeom>
            <a:noFill/>
            <a:ln w="9525">
              <a:noFill/>
              <a:miter lim="800000"/>
              <a:headEnd/>
              <a:tailEnd/>
            </a:ln>
          </p:spPr>
          <p:txBody>
            <a:bodyPr/>
            <a:lstStyle/>
            <a:p>
              <a:pPr algn="ctr"/>
              <a:endParaRPr lang="en-ZA" sz="1800" b="1"/>
            </a:p>
          </p:txBody>
        </p:sp>
        <p:sp>
          <p:nvSpPr>
            <p:cNvPr id="41041" name="Rectangle 25"/>
            <p:cNvSpPr>
              <a:spLocks noChangeArrowheads="1"/>
            </p:cNvSpPr>
            <p:nvPr/>
          </p:nvSpPr>
          <p:spPr bwMode="auto">
            <a:xfrm>
              <a:off x="2704" y="2648"/>
              <a:ext cx="311" cy="94"/>
            </a:xfrm>
            <a:prstGeom prst="rect">
              <a:avLst/>
            </a:prstGeom>
            <a:noFill/>
            <a:ln w="9525">
              <a:noFill/>
              <a:miter lim="800000"/>
              <a:headEnd/>
              <a:tailEnd/>
            </a:ln>
          </p:spPr>
          <p:txBody>
            <a:bodyPr wrap="none" lIns="0" tIns="0" rIns="0" bIns="0">
              <a:spAutoFit/>
            </a:bodyPr>
            <a:lstStyle/>
            <a:p>
              <a:r>
                <a:rPr lang="en-US" sz="900" b="1"/>
                <a:t>Colesburg</a:t>
              </a:r>
              <a:endParaRPr lang="en-US" sz="2400" b="1">
                <a:latin typeface="Times New Roman" pitchFamily="18" charset="0"/>
              </a:endParaRPr>
            </a:p>
          </p:txBody>
        </p:sp>
      </p:grpSp>
      <p:sp>
        <p:nvSpPr>
          <p:cNvPr id="40976" name="Rectangle 26"/>
          <p:cNvSpPr>
            <a:spLocks noChangeArrowheads="1"/>
          </p:cNvSpPr>
          <p:nvPr/>
        </p:nvSpPr>
        <p:spPr bwMode="auto">
          <a:xfrm>
            <a:off x="5971654" y="1990948"/>
            <a:ext cx="1131888" cy="222250"/>
          </a:xfrm>
          <a:prstGeom prst="rect">
            <a:avLst/>
          </a:prstGeom>
          <a:noFill/>
          <a:ln w="9525">
            <a:noFill/>
            <a:miter lim="800000"/>
            <a:headEnd/>
            <a:tailEnd/>
          </a:ln>
        </p:spPr>
        <p:txBody>
          <a:bodyPr/>
          <a:lstStyle/>
          <a:p>
            <a:pPr algn="ctr"/>
            <a:endParaRPr lang="en-ZA" sz="1800" b="1"/>
          </a:p>
        </p:txBody>
      </p:sp>
      <p:sp>
        <p:nvSpPr>
          <p:cNvPr id="40977" name="Rectangle 27"/>
          <p:cNvSpPr>
            <a:spLocks noChangeArrowheads="1"/>
          </p:cNvSpPr>
          <p:nvPr/>
        </p:nvSpPr>
        <p:spPr bwMode="auto">
          <a:xfrm>
            <a:off x="5958954" y="1990948"/>
            <a:ext cx="1133475" cy="222250"/>
          </a:xfrm>
          <a:prstGeom prst="rect">
            <a:avLst/>
          </a:prstGeom>
          <a:noFill/>
          <a:ln w="9525">
            <a:noFill/>
            <a:miter lim="800000"/>
            <a:headEnd/>
            <a:tailEnd/>
          </a:ln>
        </p:spPr>
        <p:txBody>
          <a:bodyPr/>
          <a:lstStyle/>
          <a:p>
            <a:pPr algn="ctr"/>
            <a:endParaRPr lang="en-ZA" sz="1800" b="1"/>
          </a:p>
        </p:txBody>
      </p:sp>
      <p:sp>
        <p:nvSpPr>
          <p:cNvPr id="40978" name="Freeform 28"/>
          <p:cNvSpPr>
            <a:spLocks/>
          </p:cNvSpPr>
          <p:nvPr/>
        </p:nvSpPr>
        <p:spPr bwMode="auto">
          <a:xfrm>
            <a:off x="5444604" y="2067148"/>
            <a:ext cx="673100" cy="650875"/>
          </a:xfrm>
          <a:custGeom>
            <a:avLst/>
            <a:gdLst>
              <a:gd name="T0" fmla="*/ 0 w 877"/>
              <a:gd name="T1" fmla="*/ 0 h 882"/>
              <a:gd name="T2" fmla="*/ 0 w 877"/>
              <a:gd name="T3" fmla="*/ 0 h 882"/>
              <a:gd name="T4" fmla="*/ 0 w 877"/>
              <a:gd name="T5" fmla="*/ 0 h 882"/>
              <a:gd name="T6" fmla="*/ 0 w 877"/>
              <a:gd name="T7" fmla="*/ 0 h 882"/>
              <a:gd name="T8" fmla="*/ 0 w 877"/>
              <a:gd name="T9" fmla="*/ 0 h 882"/>
              <a:gd name="T10" fmla="*/ 0 w 877"/>
              <a:gd name="T11" fmla="*/ 0 h 882"/>
              <a:gd name="T12" fmla="*/ 0 w 877"/>
              <a:gd name="T13" fmla="*/ 0 h 882"/>
              <a:gd name="T14" fmla="*/ 0 w 877"/>
              <a:gd name="T15" fmla="*/ 0 h 882"/>
              <a:gd name="T16" fmla="*/ 0 w 877"/>
              <a:gd name="T17" fmla="*/ 0 h 882"/>
              <a:gd name="T18" fmla="*/ 0 w 877"/>
              <a:gd name="T19" fmla="*/ 0 h 882"/>
              <a:gd name="T20" fmla="*/ 0 w 877"/>
              <a:gd name="T21" fmla="*/ 0 h 882"/>
              <a:gd name="T22" fmla="*/ 0 w 877"/>
              <a:gd name="T23" fmla="*/ 0 h 882"/>
              <a:gd name="T24" fmla="*/ 0 w 877"/>
              <a:gd name="T25" fmla="*/ 0 h 882"/>
              <a:gd name="T26" fmla="*/ 0 w 877"/>
              <a:gd name="T27" fmla="*/ 0 h 882"/>
              <a:gd name="T28" fmla="*/ 0 w 877"/>
              <a:gd name="T29" fmla="*/ 0 h 882"/>
              <a:gd name="T30" fmla="*/ 0 w 877"/>
              <a:gd name="T31" fmla="*/ 0 h 882"/>
              <a:gd name="T32" fmla="*/ 0 w 877"/>
              <a:gd name="T33" fmla="*/ 0 h 882"/>
              <a:gd name="T34" fmla="*/ 0 w 877"/>
              <a:gd name="T35" fmla="*/ 0 h 882"/>
              <a:gd name="T36" fmla="*/ 0 w 877"/>
              <a:gd name="T37" fmla="*/ 0 h 882"/>
              <a:gd name="T38" fmla="*/ 0 w 877"/>
              <a:gd name="T39" fmla="*/ 0 h 882"/>
              <a:gd name="T40" fmla="*/ 0 w 877"/>
              <a:gd name="T41" fmla="*/ 0 h 882"/>
              <a:gd name="T42" fmla="*/ 0 w 877"/>
              <a:gd name="T43" fmla="*/ 0 h 882"/>
              <a:gd name="T44" fmla="*/ 0 w 877"/>
              <a:gd name="T45" fmla="*/ 0 h 882"/>
              <a:gd name="T46" fmla="*/ 0 w 877"/>
              <a:gd name="T47" fmla="*/ 0 h 882"/>
              <a:gd name="T48" fmla="*/ 0 w 877"/>
              <a:gd name="T49" fmla="*/ 0 h 882"/>
              <a:gd name="T50" fmla="*/ 0 w 877"/>
              <a:gd name="T51" fmla="*/ 0 h 882"/>
              <a:gd name="T52" fmla="*/ 0 w 877"/>
              <a:gd name="T53" fmla="*/ 0 h 882"/>
              <a:gd name="T54" fmla="*/ 0 w 877"/>
              <a:gd name="T55" fmla="*/ 0 h 882"/>
              <a:gd name="T56" fmla="*/ 0 w 877"/>
              <a:gd name="T57" fmla="*/ 0 h 882"/>
              <a:gd name="T58" fmla="*/ 0 w 877"/>
              <a:gd name="T59" fmla="*/ 0 h 882"/>
              <a:gd name="T60" fmla="*/ 0 w 877"/>
              <a:gd name="T61" fmla="*/ 0 h 882"/>
              <a:gd name="T62" fmla="*/ 0 w 877"/>
              <a:gd name="T63" fmla="*/ 0 h 882"/>
              <a:gd name="T64" fmla="*/ 0 w 877"/>
              <a:gd name="T65" fmla="*/ 0 h 882"/>
              <a:gd name="T66" fmla="*/ 0 w 877"/>
              <a:gd name="T67" fmla="*/ 0 h 882"/>
              <a:gd name="T68" fmla="*/ 0 w 877"/>
              <a:gd name="T69" fmla="*/ 0 h 8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7"/>
              <a:gd name="T106" fmla="*/ 0 h 882"/>
              <a:gd name="T107" fmla="*/ 877 w 877"/>
              <a:gd name="T108" fmla="*/ 882 h 8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7" h="882">
                <a:moveTo>
                  <a:pt x="192" y="656"/>
                </a:moveTo>
                <a:lnTo>
                  <a:pt x="186" y="731"/>
                </a:lnTo>
                <a:lnTo>
                  <a:pt x="169" y="818"/>
                </a:lnTo>
                <a:lnTo>
                  <a:pt x="221" y="818"/>
                </a:lnTo>
                <a:lnTo>
                  <a:pt x="267" y="818"/>
                </a:lnTo>
                <a:lnTo>
                  <a:pt x="302" y="789"/>
                </a:lnTo>
                <a:lnTo>
                  <a:pt x="337" y="778"/>
                </a:lnTo>
                <a:lnTo>
                  <a:pt x="372" y="824"/>
                </a:lnTo>
                <a:lnTo>
                  <a:pt x="447" y="871"/>
                </a:lnTo>
                <a:lnTo>
                  <a:pt x="488" y="882"/>
                </a:lnTo>
                <a:lnTo>
                  <a:pt x="534" y="818"/>
                </a:lnTo>
                <a:lnTo>
                  <a:pt x="581" y="783"/>
                </a:lnTo>
                <a:lnTo>
                  <a:pt x="598" y="737"/>
                </a:lnTo>
                <a:lnTo>
                  <a:pt x="598" y="679"/>
                </a:lnTo>
                <a:lnTo>
                  <a:pt x="656" y="696"/>
                </a:lnTo>
                <a:lnTo>
                  <a:pt x="691" y="696"/>
                </a:lnTo>
                <a:lnTo>
                  <a:pt x="726" y="667"/>
                </a:lnTo>
                <a:lnTo>
                  <a:pt x="760" y="656"/>
                </a:lnTo>
                <a:lnTo>
                  <a:pt x="755" y="609"/>
                </a:lnTo>
                <a:lnTo>
                  <a:pt x="708" y="592"/>
                </a:lnTo>
                <a:lnTo>
                  <a:pt x="639" y="557"/>
                </a:lnTo>
                <a:lnTo>
                  <a:pt x="592" y="540"/>
                </a:lnTo>
                <a:lnTo>
                  <a:pt x="598" y="482"/>
                </a:lnTo>
                <a:lnTo>
                  <a:pt x="621" y="447"/>
                </a:lnTo>
                <a:lnTo>
                  <a:pt x="644" y="418"/>
                </a:lnTo>
                <a:lnTo>
                  <a:pt x="714" y="424"/>
                </a:lnTo>
                <a:lnTo>
                  <a:pt x="772" y="429"/>
                </a:lnTo>
                <a:lnTo>
                  <a:pt x="807" y="383"/>
                </a:lnTo>
                <a:lnTo>
                  <a:pt x="813" y="319"/>
                </a:lnTo>
                <a:lnTo>
                  <a:pt x="830" y="267"/>
                </a:lnTo>
                <a:lnTo>
                  <a:pt x="848" y="226"/>
                </a:lnTo>
                <a:lnTo>
                  <a:pt x="877" y="180"/>
                </a:lnTo>
                <a:lnTo>
                  <a:pt x="819" y="197"/>
                </a:lnTo>
                <a:lnTo>
                  <a:pt x="778" y="226"/>
                </a:lnTo>
                <a:lnTo>
                  <a:pt x="749" y="255"/>
                </a:lnTo>
                <a:lnTo>
                  <a:pt x="726" y="284"/>
                </a:lnTo>
                <a:lnTo>
                  <a:pt x="685" y="261"/>
                </a:lnTo>
                <a:lnTo>
                  <a:pt x="668" y="197"/>
                </a:lnTo>
                <a:lnTo>
                  <a:pt x="668" y="163"/>
                </a:lnTo>
                <a:lnTo>
                  <a:pt x="673" y="99"/>
                </a:lnTo>
                <a:lnTo>
                  <a:pt x="731" y="52"/>
                </a:lnTo>
                <a:lnTo>
                  <a:pt x="743" y="12"/>
                </a:lnTo>
                <a:lnTo>
                  <a:pt x="685" y="0"/>
                </a:lnTo>
                <a:lnTo>
                  <a:pt x="650" y="17"/>
                </a:lnTo>
                <a:lnTo>
                  <a:pt x="679" y="58"/>
                </a:lnTo>
                <a:lnTo>
                  <a:pt x="633" y="58"/>
                </a:lnTo>
                <a:lnTo>
                  <a:pt x="598" y="70"/>
                </a:lnTo>
                <a:lnTo>
                  <a:pt x="557" y="87"/>
                </a:lnTo>
                <a:lnTo>
                  <a:pt x="523" y="76"/>
                </a:lnTo>
                <a:lnTo>
                  <a:pt x="499" y="128"/>
                </a:lnTo>
                <a:lnTo>
                  <a:pt x="453" y="110"/>
                </a:lnTo>
                <a:lnTo>
                  <a:pt x="407" y="134"/>
                </a:lnTo>
                <a:lnTo>
                  <a:pt x="424" y="180"/>
                </a:lnTo>
                <a:lnTo>
                  <a:pt x="383" y="215"/>
                </a:lnTo>
                <a:lnTo>
                  <a:pt x="343" y="250"/>
                </a:lnTo>
                <a:lnTo>
                  <a:pt x="354" y="308"/>
                </a:lnTo>
                <a:lnTo>
                  <a:pt x="343" y="348"/>
                </a:lnTo>
                <a:lnTo>
                  <a:pt x="285" y="366"/>
                </a:lnTo>
                <a:lnTo>
                  <a:pt x="215" y="354"/>
                </a:lnTo>
                <a:lnTo>
                  <a:pt x="169" y="348"/>
                </a:lnTo>
                <a:lnTo>
                  <a:pt x="116" y="395"/>
                </a:lnTo>
                <a:lnTo>
                  <a:pt x="93" y="488"/>
                </a:lnTo>
                <a:lnTo>
                  <a:pt x="58" y="528"/>
                </a:lnTo>
                <a:lnTo>
                  <a:pt x="35" y="557"/>
                </a:lnTo>
                <a:lnTo>
                  <a:pt x="0" y="580"/>
                </a:lnTo>
                <a:lnTo>
                  <a:pt x="0" y="627"/>
                </a:lnTo>
                <a:lnTo>
                  <a:pt x="18" y="673"/>
                </a:lnTo>
                <a:lnTo>
                  <a:pt x="58" y="702"/>
                </a:lnTo>
                <a:lnTo>
                  <a:pt x="76" y="667"/>
                </a:lnTo>
                <a:lnTo>
                  <a:pt x="128" y="638"/>
                </a:lnTo>
                <a:lnTo>
                  <a:pt x="192" y="656"/>
                </a:lnTo>
                <a:close/>
              </a:path>
            </a:pathLst>
          </a:custGeom>
          <a:solidFill>
            <a:srgbClr val="99FF33"/>
          </a:solidFill>
          <a:ln w="26988">
            <a:solidFill>
              <a:srgbClr val="99FF33"/>
            </a:solidFill>
            <a:round/>
            <a:headEnd/>
            <a:tailEnd/>
          </a:ln>
        </p:spPr>
        <p:txBody>
          <a:bodyPr/>
          <a:lstStyle/>
          <a:p>
            <a:endParaRPr lang="en-ZA"/>
          </a:p>
        </p:txBody>
      </p:sp>
      <p:sp>
        <p:nvSpPr>
          <p:cNvPr id="40979" name="Rectangle 29"/>
          <p:cNvSpPr>
            <a:spLocks noChangeArrowheads="1"/>
          </p:cNvSpPr>
          <p:nvPr/>
        </p:nvSpPr>
        <p:spPr bwMode="auto">
          <a:xfrm>
            <a:off x="5403329" y="2254473"/>
            <a:ext cx="766763" cy="222250"/>
          </a:xfrm>
          <a:prstGeom prst="rect">
            <a:avLst/>
          </a:prstGeom>
          <a:noFill/>
          <a:ln w="9525">
            <a:noFill/>
            <a:miter lim="800000"/>
            <a:headEnd/>
            <a:tailEnd/>
          </a:ln>
        </p:spPr>
        <p:txBody>
          <a:bodyPr/>
          <a:lstStyle/>
          <a:p>
            <a:pPr algn="ctr"/>
            <a:endParaRPr lang="en-ZA" sz="1800" b="1"/>
          </a:p>
        </p:txBody>
      </p:sp>
      <p:sp>
        <p:nvSpPr>
          <p:cNvPr id="40980" name="Rectangle 30"/>
          <p:cNvSpPr>
            <a:spLocks noChangeArrowheads="1"/>
          </p:cNvSpPr>
          <p:nvPr/>
        </p:nvSpPr>
        <p:spPr bwMode="auto">
          <a:xfrm>
            <a:off x="5436667" y="2090960"/>
            <a:ext cx="725488" cy="209550"/>
          </a:xfrm>
          <a:prstGeom prst="rect">
            <a:avLst/>
          </a:prstGeom>
          <a:noFill/>
          <a:ln w="9525">
            <a:noFill/>
            <a:miter lim="800000"/>
            <a:headEnd/>
            <a:tailEnd/>
          </a:ln>
        </p:spPr>
        <p:txBody>
          <a:bodyPr/>
          <a:lstStyle/>
          <a:p>
            <a:pPr algn="ctr"/>
            <a:endParaRPr lang="en-ZA" sz="1800" b="1"/>
          </a:p>
        </p:txBody>
      </p:sp>
      <p:sp>
        <p:nvSpPr>
          <p:cNvPr id="40981" name="Rectangle 31"/>
          <p:cNvSpPr>
            <a:spLocks noChangeArrowheads="1"/>
          </p:cNvSpPr>
          <p:nvPr/>
        </p:nvSpPr>
        <p:spPr bwMode="auto">
          <a:xfrm>
            <a:off x="5263629" y="2425923"/>
            <a:ext cx="1082675" cy="206375"/>
          </a:xfrm>
          <a:prstGeom prst="rect">
            <a:avLst/>
          </a:prstGeom>
          <a:noFill/>
          <a:ln w="9525">
            <a:noFill/>
            <a:miter lim="800000"/>
            <a:headEnd/>
            <a:tailEnd/>
          </a:ln>
        </p:spPr>
        <p:txBody>
          <a:bodyPr/>
          <a:lstStyle/>
          <a:p>
            <a:pPr algn="ctr"/>
            <a:endParaRPr lang="en-ZA" sz="1800" b="1"/>
          </a:p>
        </p:txBody>
      </p:sp>
      <p:sp>
        <p:nvSpPr>
          <p:cNvPr id="40982" name="Oval 32"/>
          <p:cNvSpPr>
            <a:spLocks noChangeArrowheads="1"/>
          </p:cNvSpPr>
          <p:nvPr/>
        </p:nvSpPr>
        <p:spPr bwMode="auto">
          <a:xfrm>
            <a:off x="5704954" y="2395760"/>
            <a:ext cx="58738" cy="69850"/>
          </a:xfrm>
          <a:prstGeom prst="ellipse">
            <a:avLst/>
          </a:prstGeom>
          <a:solidFill>
            <a:srgbClr val="000000"/>
          </a:solidFill>
          <a:ln w="26988">
            <a:solidFill>
              <a:srgbClr val="000000"/>
            </a:solidFill>
            <a:round/>
            <a:headEnd/>
            <a:tailEnd/>
          </a:ln>
        </p:spPr>
        <p:txBody>
          <a:bodyPr/>
          <a:lstStyle/>
          <a:p>
            <a:pPr algn="ctr"/>
            <a:endParaRPr lang="en-ZA" sz="1800" b="1"/>
          </a:p>
        </p:txBody>
      </p:sp>
      <p:sp>
        <p:nvSpPr>
          <p:cNvPr id="40983" name="Rectangle 33"/>
          <p:cNvSpPr>
            <a:spLocks noChangeArrowheads="1"/>
          </p:cNvSpPr>
          <p:nvPr/>
        </p:nvSpPr>
        <p:spPr bwMode="auto">
          <a:xfrm>
            <a:off x="3606279" y="1595660"/>
            <a:ext cx="755650" cy="138113"/>
          </a:xfrm>
          <a:prstGeom prst="rect">
            <a:avLst/>
          </a:prstGeom>
          <a:noFill/>
          <a:ln w="9525">
            <a:noFill/>
            <a:miter lim="800000"/>
            <a:headEnd/>
            <a:tailEnd/>
          </a:ln>
        </p:spPr>
        <p:txBody>
          <a:bodyPr wrap="none" lIns="0" tIns="0" rIns="0" bIns="0">
            <a:spAutoFit/>
          </a:bodyPr>
          <a:lstStyle/>
          <a:p>
            <a:r>
              <a:rPr lang="en-US" sz="900" b="1"/>
              <a:t>B O T S W A N A</a:t>
            </a:r>
            <a:endParaRPr lang="en-US" sz="2400" b="1">
              <a:latin typeface="Times New Roman" pitchFamily="18" charset="0"/>
            </a:endParaRPr>
          </a:p>
        </p:txBody>
      </p:sp>
      <p:sp>
        <p:nvSpPr>
          <p:cNvPr id="40984" name="Rectangle 34"/>
          <p:cNvSpPr>
            <a:spLocks noChangeArrowheads="1"/>
          </p:cNvSpPr>
          <p:nvPr/>
        </p:nvSpPr>
        <p:spPr bwMode="auto">
          <a:xfrm>
            <a:off x="3517379" y="1549623"/>
            <a:ext cx="1012825" cy="209550"/>
          </a:xfrm>
          <a:prstGeom prst="rect">
            <a:avLst/>
          </a:prstGeom>
          <a:noFill/>
          <a:ln w="9525">
            <a:noFill/>
            <a:miter lim="800000"/>
            <a:headEnd/>
            <a:tailEnd/>
          </a:ln>
        </p:spPr>
        <p:txBody>
          <a:bodyPr/>
          <a:lstStyle/>
          <a:p>
            <a:pPr algn="ctr"/>
            <a:endParaRPr lang="en-ZA" sz="1800" b="1"/>
          </a:p>
        </p:txBody>
      </p:sp>
      <p:sp>
        <p:nvSpPr>
          <p:cNvPr id="40985" name="Rectangle 35"/>
          <p:cNvSpPr>
            <a:spLocks noChangeArrowheads="1"/>
          </p:cNvSpPr>
          <p:nvPr/>
        </p:nvSpPr>
        <p:spPr bwMode="auto">
          <a:xfrm>
            <a:off x="3507854" y="1549623"/>
            <a:ext cx="1009650" cy="209550"/>
          </a:xfrm>
          <a:prstGeom prst="rect">
            <a:avLst/>
          </a:prstGeom>
          <a:noFill/>
          <a:ln w="9525">
            <a:noFill/>
            <a:miter lim="800000"/>
            <a:headEnd/>
            <a:tailEnd/>
          </a:ln>
        </p:spPr>
        <p:txBody>
          <a:bodyPr/>
          <a:lstStyle/>
          <a:p>
            <a:pPr algn="ctr"/>
            <a:endParaRPr lang="en-ZA" sz="1800" b="1"/>
          </a:p>
        </p:txBody>
      </p:sp>
      <p:sp>
        <p:nvSpPr>
          <p:cNvPr id="40986" name="Rectangle 36"/>
          <p:cNvSpPr>
            <a:spLocks noChangeArrowheads="1"/>
          </p:cNvSpPr>
          <p:nvPr/>
        </p:nvSpPr>
        <p:spPr bwMode="auto">
          <a:xfrm>
            <a:off x="7262292" y="1065435"/>
            <a:ext cx="947738" cy="138113"/>
          </a:xfrm>
          <a:prstGeom prst="rect">
            <a:avLst/>
          </a:prstGeom>
          <a:noFill/>
          <a:ln w="9525">
            <a:noFill/>
            <a:miter lim="800000"/>
            <a:headEnd/>
            <a:tailEnd/>
          </a:ln>
        </p:spPr>
        <p:txBody>
          <a:bodyPr wrap="none" lIns="0" tIns="0" rIns="0" bIns="0">
            <a:spAutoFit/>
          </a:bodyPr>
          <a:lstStyle/>
          <a:p>
            <a:r>
              <a:rPr lang="en-US" sz="900" b="1"/>
              <a:t>M O Ç A M B I Q U E</a:t>
            </a:r>
            <a:endParaRPr lang="en-US" sz="2400" b="1">
              <a:latin typeface="Times New Roman" pitchFamily="18" charset="0"/>
            </a:endParaRPr>
          </a:p>
        </p:txBody>
      </p:sp>
      <p:sp>
        <p:nvSpPr>
          <p:cNvPr id="40987" name="Rectangle 37"/>
          <p:cNvSpPr>
            <a:spLocks noChangeArrowheads="1"/>
          </p:cNvSpPr>
          <p:nvPr/>
        </p:nvSpPr>
        <p:spPr bwMode="auto">
          <a:xfrm>
            <a:off x="7178154" y="1019398"/>
            <a:ext cx="1195388" cy="207963"/>
          </a:xfrm>
          <a:prstGeom prst="rect">
            <a:avLst/>
          </a:prstGeom>
          <a:noFill/>
          <a:ln w="9525">
            <a:noFill/>
            <a:miter lim="800000"/>
            <a:headEnd/>
            <a:tailEnd/>
          </a:ln>
        </p:spPr>
        <p:txBody>
          <a:bodyPr/>
          <a:lstStyle/>
          <a:p>
            <a:pPr algn="ctr"/>
            <a:endParaRPr lang="en-ZA" sz="1800" b="1"/>
          </a:p>
        </p:txBody>
      </p:sp>
      <p:sp>
        <p:nvSpPr>
          <p:cNvPr id="40988" name="Rectangle 38"/>
          <p:cNvSpPr>
            <a:spLocks noChangeArrowheads="1"/>
          </p:cNvSpPr>
          <p:nvPr/>
        </p:nvSpPr>
        <p:spPr bwMode="auto">
          <a:xfrm>
            <a:off x="7165454" y="1019398"/>
            <a:ext cx="1196975" cy="207963"/>
          </a:xfrm>
          <a:prstGeom prst="rect">
            <a:avLst/>
          </a:prstGeom>
          <a:noFill/>
          <a:ln w="9525">
            <a:noFill/>
            <a:miter lim="800000"/>
            <a:headEnd/>
            <a:tailEnd/>
          </a:ln>
        </p:spPr>
        <p:txBody>
          <a:bodyPr/>
          <a:lstStyle/>
          <a:p>
            <a:pPr algn="ctr"/>
            <a:endParaRPr lang="en-ZA" sz="1800" b="1"/>
          </a:p>
        </p:txBody>
      </p:sp>
      <p:sp>
        <p:nvSpPr>
          <p:cNvPr id="40989" name="Rectangle 39"/>
          <p:cNvSpPr>
            <a:spLocks noChangeArrowheads="1"/>
          </p:cNvSpPr>
          <p:nvPr/>
        </p:nvSpPr>
        <p:spPr bwMode="auto">
          <a:xfrm>
            <a:off x="6125642" y="2267173"/>
            <a:ext cx="677863" cy="207963"/>
          </a:xfrm>
          <a:prstGeom prst="rect">
            <a:avLst/>
          </a:prstGeom>
          <a:noFill/>
          <a:ln w="9525">
            <a:noFill/>
            <a:miter lim="800000"/>
            <a:headEnd/>
            <a:tailEnd/>
          </a:ln>
        </p:spPr>
        <p:txBody>
          <a:bodyPr/>
          <a:lstStyle/>
          <a:p>
            <a:pPr algn="ctr"/>
            <a:endParaRPr lang="en-ZA" sz="1800" b="1"/>
          </a:p>
        </p:txBody>
      </p:sp>
      <p:sp>
        <p:nvSpPr>
          <p:cNvPr id="40990" name="Rectangle 40"/>
          <p:cNvSpPr>
            <a:spLocks noChangeArrowheads="1"/>
          </p:cNvSpPr>
          <p:nvPr/>
        </p:nvSpPr>
        <p:spPr bwMode="auto">
          <a:xfrm>
            <a:off x="6212954" y="789210"/>
            <a:ext cx="723900" cy="138113"/>
          </a:xfrm>
          <a:prstGeom prst="rect">
            <a:avLst/>
          </a:prstGeom>
          <a:noFill/>
          <a:ln w="9525">
            <a:noFill/>
            <a:miter lim="800000"/>
            <a:headEnd/>
            <a:tailEnd/>
          </a:ln>
        </p:spPr>
        <p:txBody>
          <a:bodyPr wrap="none" lIns="0" tIns="0" rIns="0" bIns="0">
            <a:spAutoFit/>
          </a:bodyPr>
          <a:lstStyle/>
          <a:p>
            <a:r>
              <a:rPr lang="en-US" sz="900" b="1"/>
              <a:t>Z I M B A B W E</a:t>
            </a:r>
            <a:endParaRPr lang="en-US" sz="2400" b="1">
              <a:latin typeface="Times New Roman" pitchFamily="18" charset="0"/>
            </a:endParaRPr>
          </a:p>
        </p:txBody>
      </p:sp>
      <p:sp>
        <p:nvSpPr>
          <p:cNvPr id="40991" name="Rectangle 41"/>
          <p:cNvSpPr>
            <a:spLocks noChangeArrowheads="1"/>
          </p:cNvSpPr>
          <p:nvPr/>
        </p:nvSpPr>
        <p:spPr bwMode="auto">
          <a:xfrm>
            <a:off x="6120879" y="719360"/>
            <a:ext cx="968375" cy="207963"/>
          </a:xfrm>
          <a:prstGeom prst="rect">
            <a:avLst/>
          </a:prstGeom>
          <a:noFill/>
          <a:ln w="9525">
            <a:noFill/>
            <a:miter lim="800000"/>
            <a:headEnd/>
            <a:tailEnd/>
          </a:ln>
        </p:spPr>
        <p:txBody>
          <a:bodyPr/>
          <a:lstStyle/>
          <a:p>
            <a:pPr algn="ctr"/>
            <a:endParaRPr lang="en-ZA" sz="1800" b="1"/>
          </a:p>
        </p:txBody>
      </p:sp>
      <p:sp>
        <p:nvSpPr>
          <p:cNvPr id="40992" name="Rectangle 42"/>
          <p:cNvSpPr>
            <a:spLocks noChangeArrowheads="1"/>
          </p:cNvSpPr>
          <p:nvPr/>
        </p:nvSpPr>
        <p:spPr bwMode="auto">
          <a:xfrm>
            <a:off x="6108179" y="719360"/>
            <a:ext cx="968375" cy="207963"/>
          </a:xfrm>
          <a:prstGeom prst="rect">
            <a:avLst/>
          </a:prstGeom>
          <a:noFill/>
          <a:ln w="9525">
            <a:noFill/>
            <a:miter lim="800000"/>
            <a:headEnd/>
            <a:tailEnd/>
          </a:ln>
        </p:spPr>
        <p:txBody>
          <a:bodyPr/>
          <a:lstStyle/>
          <a:p>
            <a:pPr algn="ctr"/>
            <a:endParaRPr lang="en-ZA" sz="1800" b="1"/>
          </a:p>
        </p:txBody>
      </p:sp>
      <p:sp>
        <p:nvSpPr>
          <p:cNvPr id="40993" name="Freeform 43"/>
          <p:cNvSpPr>
            <a:spLocks/>
          </p:cNvSpPr>
          <p:nvPr/>
        </p:nvSpPr>
        <p:spPr bwMode="auto">
          <a:xfrm>
            <a:off x="6681267" y="2281460"/>
            <a:ext cx="473075" cy="587375"/>
          </a:xfrm>
          <a:custGeom>
            <a:avLst/>
            <a:gdLst>
              <a:gd name="T0" fmla="*/ 0 w 615"/>
              <a:gd name="T1" fmla="*/ 0 h 795"/>
              <a:gd name="T2" fmla="*/ 0 w 615"/>
              <a:gd name="T3" fmla="*/ 0 h 795"/>
              <a:gd name="T4" fmla="*/ 0 w 615"/>
              <a:gd name="T5" fmla="*/ 0 h 795"/>
              <a:gd name="T6" fmla="*/ 0 w 615"/>
              <a:gd name="T7" fmla="*/ 0 h 795"/>
              <a:gd name="T8" fmla="*/ 0 w 615"/>
              <a:gd name="T9" fmla="*/ 0 h 795"/>
              <a:gd name="T10" fmla="*/ 0 w 615"/>
              <a:gd name="T11" fmla="*/ 0 h 795"/>
              <a:gd name="T12" fmla="*/ 0 w 615"/>
              <a:gd name="T13" fmla="*/ 0 h 795"/>
              <a:gd name="T14" fmla="*/ 0 w 615"/>
              <a:gd name="T15" fmla="*/ 0 h 795"/>
              <a:gd name="T16" fmla="*/ 0 w 615"/>
              <a:gd name="T17" fmla="*/ 0 h 795"/>
              <a:gd name="T18" fmla="*/ 0 w 615"/>
              <a:gd name="T19" fmla="*/ 0 h 795"/>
              <a:gd name="T20" fmla="*/ 0 w 615"/>
              <a:gd name="T21" fmla="*/ 0 h 795"/>
              <a:gd name="T22" fmla="*/ 0 w 615"/>
              <a:gd name="T23" fmla="*/ 0 h 795"/>
              <a:gd name="T24" fmla="*/ 0 w 615"/>
              <a:gd name="T25" fmla="*/ 0 h 795"/>
              <a:gd name="T26" fmla="*/ 0 w 615"/>
              <a:gd name="T27" fmla="*/ 0 h 795"/>
              <a:gd name="T28" fmla="*/ 0 w 615"/>
              <a:gd name="T29" fmla="*/ 0 h 795"/>
              <a:gd name="T30" fmla="*/ 0 w 615"/>
              <a:gd name="T31" fmla="*/ 0 h 795"/>
              <a:gd name="T32" fmla="*/ 0 w 615"/>
              <a:gd name="T33" fmla="*/ 0 h 795"/>
              <a:gd name="T34" fmla="*/ 0 w 615"/>
              <a:gd name="T35" fmla="*/ 0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5"/>
              <a:gd name="T55" fmla="*/ 0 h 795"/>
              <a:gd name="T56" fmla="*/ 615 w 615"/>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5" h="795">
                <a:moveTo>
                  <a:pt x="534" y="116"/>
                </a:moveTo>
                <a:lnTo>
                  <a:pt x="610" y="169"/>
                </a:lnTo>
                <a:lnTo>
                  <a:pt x="586" y="238"/>
                </a:lnTo>
                <a:lnTo>
                  <a:pt x="586" y="337"/>
                </a:lnTo>
                <a:lnTo>
                  <a:pt x="615" y="395"/>
                </a:lnTo>
                <a:lnTo>
                  <a:pt x="615" y="435"/>
                </a:lnTo>
                <a:lnTo>
                  <a:pt x="615" y="511"/>
                </a:lnTo>
                <a:lnTo>
                  <a:pt x="540" y="552"/>
                </a:lnTo>
                <a:lnTo>
                  <a:pt x="517" y="795"/>
                </a:lnTo>
                <a:lnTo>
                  <a:pt x="354" y="789"/>
                </a:lnTo>
                <a:lnTo>
                  <a:pt x="180" y="749"/>
                </a:lnTo>
                <a:lnTo>
                  <a:pt x="76" y="644"/>
                </a:lnTo>
                <a:lnTo>
                  <a:pt x="0" y="470"/>
                </a:lnTo>
                <a:lnTo>
                  <a:pt x="24" y="348"/>
                </a:lnTo>
                <a:lnTo>
                  <a:pt x="76" y="267"/>
                </a:lnTo>
                <a:lnTo>
                  <a:pt x="163" y="122"/>
                </a:lnTo>
                <a:lnTo>
                  <a:pt x="308" y="0"/>
                </a:lnTo>
                <a:lnTo>
                  <a:pt x="534" y="116"/>
                </a:lnTo>
                <a:close/>
              </a:path>
            </a:pathLst>
          </a:custGeom>
          <a:solidFill>
            <a:srgbClr val="FFFFCC"/>
          </a:solidFill>
          <a:ln w="26988">
            <a:solidFill>
              <a:srgbClr val="99FF33"/>
            </a:solidFill>
            <a:round/>
            <a:headEnd/>
            <a:tailEnd/>
          </a:ln>
        </p:spPr>
        <p:txBody>
          <a:bodyPr/>
          <a:lstStyle/>
          <a:p>
            <a:endParaRPr lang="en-ZA"/>
          </a:p>
        </p:txBody>
      </p:sp>
      <p:sp>
        <p:nvSpPr>
          <p:cNvPr id="40994" name="Rectangle 44"/>
          <p:cNvSpPr>
            <a:spLocks noChangeArrowheads="1"/>
          </p:cNvSpPr>
          <p:nvPr/>
        </p:nvSpPr>
        <p:spPr bwMode="auto">
          <a:xfrm>
            <a:off x="6489179" y="2513235"/>
            <a:ext cx="885825" cy="222250"/>
          </a:xfrm>
          <a:prstGeom prst="rect">
            <a:avLst/>
          </a:prstGeom>
          <a:noFill/>
          <a:ln w="9525">
            <a:noFill/>
            <a:miter lim="800000"/>
            <a:headEnd/>
            <a:tailEnd/>
          </a:ln>
        </p:spPr>
        <p:txBody>
          <a:bodyPr/>
          <a:lstStyle/>
          <a:p>
            <a:pPr algn="ctr"/>
            <a:endParaRPr lang="en-ZA" sz="1800" b="1"/>
          </a:p>
        </p:txBody>
      </p:sp>
      <p:sp>
        <p:nvSpPr>
          <p:cNvPr id="40995" name="Rectangle 45"/>
          <p:cNvSpPr>
            <a:spLocks noChangeArrowheads="1"/>
          </p:cNvSpPr>
          <p:nvPr/>
        </p:nvSpPr>
        <p:spPr bwMode="auto">
          <a:xfrm>
            <a:off x="6476479" y="2513235"/>
            <a:ext cx="887413" cy="222250"/>
          </a:xfrm>
          <a:prstGeom prst="rect">
            <a:avLst/>
          </a:prstGeom>
          <a:noFill/>
          <a:ln w="9525">
            <a:noFill/>
            <a:miter lim="800000"/>
            <a:headEnd/>
            <a:tailEnd/>
          </a:ln>
        </p:spPr>
        <p:txBody>
          <a:bodyPr/>
          <a:lstStyle/>
          <a:p>
            <a:pPr algn="ctr"/>
            <a:endParaRPr lang="en-ZA" sz="1800" b="1"/>
          </a:p>
        </p:txBody>
      </p:sp>
      <p:grpSp>
        <p:nvGrpSpPr>
          <p:cNvPr id="4" name="Group 46"/>
          <p:cNvGrpSpPr>
            <a:grpSpLocks/>
          </p:cNvGrpSpPr>
          <p:nvPr/>
        </p:nvGrpSpPr>
        <p:grpSpPr bwMode="auto">
          <a:xfrm>
            <a:off x="1774304" y="1933798"/>
            <a:ext cx="3143250" cy="3176588"/>
            <a:chOff x="1166" y="1221"/>
            <a:chExt cx="2048" cy="2150"/>
          </a:xfrm>
        </p:grpSpPr>
        <p:sp>
          <p:nvSpPr>
            <p:cNvPr id="41030" name="Freeform 47"/>
            <p:cNvSpPr>
              <a:spLocks/>
            </p:cNvSpPr>
            <p:nvPr/>
          </p:nvSpPr>
          <p:spPr bwMode="auto">
            <a:xfrm>
              <a:off x="1175" y="1230"/>
              <a:ext cx="2031" cy="2132"/>
            </a:xfrm>
            <a:custGeom>
              <a:avLst/>
              <a:gdLst>
                <a:gd name="T0" fmla="*/ 1 w 4061"/>
                <a:gd name="T1" fmla="*/ 0 h 4265"/>
                <a:gd name="T2" fmla="*/ 1 w 4061"/>
                <a:gd name="T3" fmla="*/ 0 h 4265"/>
                <a:gd name="T4" fmla="*/ 1 w 4061"/>
                <a:gd name="T5" fmla="*/ 0 h 4265"/>
                <a:gd name="T6" fmla="*/ 1 w 4061"/>
                <a:gd name="T7" fmla="*/ 0 h 4265"/>
                <a:gd name="T8" fmla="*/ 1 w 4061"/>
                <a:gd name="T9" fmla="*/ 0 h 4265"/>
                <a:gd name="T10" fmla="*/ 1 w 4061"/>
                <a:gd name="T11" fmla="*/ 0 h 4265"/>
                <a:gd name="T12" fmla="*/ 1 w 4061"/>
                <a:gd name="T13" fmla="*/ 0 h 4265"/>
                <a:gd name="T14" fmla="*/ 0 w 4061"/>
                <a:gd name="T15" fmla="*/ 0 h 4265"/>
                <a:gd name="T16" fmla="*/ 1 w 4061"/>
                <a:gd name="T17" fmla="*/ 0 h 4265"/>
                <a:gd name="T18" fmla="*/ 1 w 4061"/>
                <a:gd name="T19" fmla="*/ 0 h 4265"/>
                <a:gd name="T20" fmla="*/ 1 w 4061"/>
                <a:gd name="T21" fmla="*/ 0 h 4265"/>
                <a:gd name="T22" fmla="*/ 1 w 4061"/>
                <a:gd name="T23" fmla="*/ 0 h 4265"/>
                <a:gd name="T24" fmla="*/ 1 w 4061"/>
                <a:gd name="T25" fmla="*/ 0 h 4265"/>
                <a:gd name="T26" fmla="*/ 1 w 4061"/>
                <a:gd name="T27" fmla="*/ 0 h 4265"/>
                <a:gd name="T28" fmla="*/ 1 w 4061"/>
                <a:gd name="T29" fmla="*/ 0 h 4265"/>
                <a:gd name="T30" fmla="*/ 1 w 4061"/>
                <a:gd name="T31" fmla="*/ 0 h 4265"/>
                <a:gd name="T32" fmla="*/ 1 w 4061"/>
                <a:gd name="T33" fmla="*/ 0 h 4265"/>
                <a:gd name="T34" fmla="*/ 1 w 4061"/>
                <a:gd name="T35" fmla="*/ 0 h 4265"/>
                <a:gd name="T36" fmla="*/ 1 w 4061"/>
                <a:gd name="T37" fmla="*/ 0 h 4265"/>
                <a:gd name="T38" fmla="*/ 1 w 4061"/>
                <a:gd name="T39" fmla="*/ 0 h 4265"/>
                <a:gd name="T40" fmla="*/ 1 w 4061"/>
                <a:gd name="T41" fmla="*/ 0 h 4265"/>
                <a:gd name="T42" fmla="*/ 1 w 4061"/>
                <a:gd name="T43" fmla="*/ 0 h 4265"/>
                <a:gd name="T44" fmla="*/ 1 w 4061"/>
                <a:gd name="T45" fmla="*/ 0 h 4265"/>
                <a:gd name="T46" fmla="*/ 1 w 4061"/>
                <a:gd name="T47" fmla="*/ 0 h 4265"/>
                <a:gd name="T48" fmla="*/ 1 w 4061"/>
                <a:gd name="T49" fmla="*/ 0 h 4265"/>
                <a:gd name="T50" fmla="*/ 1 w 4061"/>
                <a:gd name="T51" fmla="*/ 0 h 4265"/>
                <a:gd name="T52" fmla="*/ 1 w 4061"/>
                <a:gd name="T53" fmla="*/ 0 h 4265"/>
                <a:gd name="T54" fmla="*/ 1 w 4061"/>
                <a:gd name="T55" fmla="*/ 0 h 4265"/>
                <a:gd name="T56" fmla="*/ 1 w 4061"/>
                <a:gd name="T57" fmla="*/ 0 h 4265"/>
                <a:gd name="T58" fmla="*/ 1 w 4061"/>
                <a:gd name="T59" fmla="*/ 0 h 4265"/>
                <a:gd name="T60" fmla="*/ 1 w 4061"/>
                <a:gd name="T61" fmla="*/ 0 h 4265"/>
                <a:gd name="T62" fmla="*/ 1 w 4061"/>
                <a:gd name="T63" fmla="*/ 0 h 4265"/>
                <a:gd name="T64" fmla="*/ 1 w 4061"/>
                <a:gd name="T65" fmla="*/ 0 h 4265"/>
                <a:gd name="T66" fmla="*/ 1 w 4061"/>
                <a:gd name="T67" fmla="*/ 0 h 4265"/>
                <a:gd name="T68" fmla="*/ 1 w 4061"/>
                <a:gd name="T69" fmla="*/ 0 h 4265"/>
                <a:gd name="T70" fmla="*/ 1 w 4061"/>
                <a:gd name="T71" fmla="*/ 0 h 4265"/>
                <a:gd name="T72" fmla="*/ 1 w 4061"/>
                <a:gd name="T73" fmla="*/ 0 h 4265"/>
                <a:gd name="T74" fmla="*/ 1 w 4061"/>
                <a:gd name="T75" fmla="*/ 0 h 4265"/>
                <a:gd name="T76" fmla="*/ 1 w 4061"/>
                <a:gd name="T77" fmla="*/ 0 h 4265"/>
                <a:gd name="T78" fmla="*/ 1 w 4061"/>
                <a:gd name="T79" fmla="*/ 0 h 4265"/>
                <a:gd name="T80" fmla="*/ 1 w 4061"/>
                <a:gd name="T81" fmla="*/ 0 h 4265"/>
                <a:gd name="T82" fmla="*/ 1 w 4061"/>
                <a:gd name="T83" fmla="*/ 0 h 4265"/>
                <a:gd name="T84" fmla="*/ 1 w 4061"/>
                <a:gd name="T85" fmla="*/ 0 h 4265"/>
                <a:gd name="T86" fmla="*/ 1 w 4061"/>
                <a:gd name="T87" fmla="*/ 0 h 4265"/>
                <a:gd name="T88" fmla="*/ 1 w 4061"/>
                <a:gd name="T89" fmla="*/ 0 h 4265"/>
                <a:gd name="T90" fmla="*/ 1 w 4061"/>
                <a:gd name="T91" fmla="*/ 0 h 4265"/>
                <a:gd name="T92" fmla="*/ 1 w 4061"/>
                <a:gd name="T93" fmla="*/ 0 h 4265"/>
                <a:gd name="T94" fmla="*/ 1 w 4061"/>
                <a:gd name="T95" fmla="*/ 0 h 4265"/>
                <a:gd name="T96" fmla="*/ 1 w 4061"/>
                <a:gd name="T97" fmla="*/ 0 h 4265"/>
                <a:gd name="T98" fmla="*/ 1 w 4061"/>
                <a:gd name="T99" fmla="*/ 0 h 4265"/>
                <a:gd name="T100" fmla="*/ 1 w 4061"/>
                <a:gd name="T101" fmla="*/ 0 h 4265"/>
                <a:gd name="T102" fmla="*/ 1 w 4061"/>
                <a:gd name="T103" fmla="*/ 0 h 4265"/>
                <a:gd name="T104" fmla="*/ 1 w 4061"/>
                <a:gd name="T105" fmla="*/ 0 h 4265"/>
                <a:gd name="T106" fmla="*/ 1 w 4061"/>
                <a:gd name="T107" fmla="*/ 0 h 4265"/>
                <a:gd name="T108" fmla="*/ 1 w 4061"/>
                <a:gd name="T109" fmla="*/ 0 h 4265"/>
                <a:gd name="T110" fmla="*/ 1 w 4061"/>
                <a:gd name="T111" fmla="*/ 0 h 42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61"/>
                <a:gd name="T169" fmla="*/ 0 h 4265"/>
                <a:gd name="T170" fmla="*/ 4061 w 4061"/>
                <a:gd name="T171" fmla="*/ 4265 h 42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61" h="4265">
                  <a:moveTo>
                    <a:pt x="696" y="3203"/>
                  </a:moveTo>
                  <a:lnTo>
                    <a:pt x="510" y="2820"/>
                  </a:lnTo>
                  <a:lnTo>
                    <a:pt x="394" y="2599"/>
                  </a:lnTo>
                  <a:lnTo>
                    <a:pt x="313" y="2344"/>
                  </a:lnTo>
                  <a:lnTo>
                    <a:pt x="197" y="2124"/>
                  </a:lnTo>
                  <a:lnTo>
                    <a:pt x="93" y="1973"/>
                  </a:lnTo>
                  <a:lnTo>
                    <a:pt x="35" y="1880"/>
                  </a:lnTo>
                  <a:lnTo>
                    <a:pt x="0" y="1497"/>
                  </a:lnTo>
                  <a:lnTo>
                    <a:pt x="1137" y="719"/>
                  </a:lnTo>
                  <a:lnTo>
                    <a:pt x="1532" y="0"/>
                  </a:lnTo>
                  <a:lnTo>
                    <a:pt x="1636" y="46"/>
                  </a:lnTo>
                  <a:lnTo>
                    <a:pt x="1752" y="243"/>
                  </a:lnTo>
                  <a:lnTo>
                    <a:pt x="1833" y="383"/>
                  </a:lnTo>
                  <a:lnTo>
                    <a:pt x="1926" y="568"/>
                  </a:lnTo>
                  <a:lnTo>
                    <a:pt x="1903" y="661"/>
                  </a:lnTo>
                  <a:lnTo>
                    <a:pt x="1856" y="754"/>
                  </a:lnTo>
                  <a:lnTo>
                    <a:pt x="1833" y="928"/>
                  </a:lnTo>
                  <a:lnTo>
                    <a:pt x="1856" y="1009"/>
                  </a:lnTo>
                  <a:lnTo>
                    <a:pt x="1973" y="974"/>
                  </a:lnTo>
                  <a:lnTo>
                    <a:pt x="2077" y="1009"/>
                  </a:lnTo>
                  <a:lnTo>
                    <a:pt x="2228" y="986"/>
                  </a:lnTo>
                  <a:lnTo>
                    <a:pt x="2297" y="1009"/>
                  </a:lnTo>
                  <a:lnTo>
                    <a:pt x="2355" y="905"/>
                  </a:lnTo>
                  <a:lnTo>
                    <a:pt x="2472" y="905"/>
                  </a:lnTo>
                  <a:lnTo>
                    <a:pt x="2506" y="812"/>
                  </a:lnTo>
                  <a:lnTo>
                    <a:pt x="2576" y="742"/>
                  </a:lnTo>
                  <a:lnTo>
                    <a:pt x="2657" y="673"/>
                  </a:lnTo>
                  <a:lnTo>
                    <a:pt x="2727" y="638"/>
                  </a:lnTo>
                  <a:lnTo>
                    <a:pt x="2750" y="731"/>
                  </a:lnTo>
                  <a:lnTo>
                    <a:pt x="2738" y="835"/>
                  </a:lnTo>
                  <a:lnTo>
                    <a:pt x="2889" y="893"/>
                  </a:lnTo>
                  <a:lnTo>
                    <a:pt x="2924" y="998"/>
                  </a:lnTo>
                  <a:lnTo>
                    <a:pt x="2924" y="1079"/>
                  </a:lnTo>
                  <a:lnTo>
                    <a:pt x="2901" y="1172"/>
                  </a:lnTo>
                  <a:lnTo>
                    <a:pt x="2994" y="1218"/>
                  </a:lnTo>
                  <a:lnTo>
                    <a:pt x="3063" y="1288"/>
                  </a:lnTo>
                  <a:lnTo>
                    <a:pt x="3191" y="1346"/>
                  </a:lnTo>
                  <a:lnTo>
                    <a:pt x="3284" y="1346"/>
                  </a:lnTo>
                  <a:lnTo>
                    <a:pt x="3353" y="1253"/>
                  </a:lnTo>
                  <a:lnTo>
                    <a:pt x="3365" y="1358"/>
                  </a:lnTo>
                  <a:lnTo>
                    <a:pt x="3411" y="1439"/>
                  </a:lnTo>
                  <a:lnTo>
                    <a:pt x="3481" y="1439"/>
                  </a:lnTo>
                  <a:lnTo>
                    <a:pt x="3504" y="1508"/>
                  </a:lnTo>
                  <a:lnTo>
                    <a:pt x="3597" y="1601"/>
                  </a:lnTo>
                  <a:lnTo>
                    <a:pt x="3661" y="1503"/>
                  </a:lnTo>
                  <a:lnTo>
                    <a:pt x="3644" y="1392"/>
                  </a:lnTo>
                  <a:lnTo>
                    <a:pt x="3719" y="1439"/>
                  </a:lnTo>
                  <a:lnTo>
                    <a:pt x="3794" y="1410"/>
                  </a:lnTo>
                  <a:lnTo>
                    <a:pt x="3719" y="1532"/>
                  </a:lnTo>
                  <a:lnTo>
                    <a:pt x="3725" y="1613"/>
                  </a:lnTo>
                  <a:lnTo>
                    <a:pt x="4003" y="2274"/>
                  </a:lnTo>
                  <a:lnTo>
                    <a:pt x="3998" y="2820"/>
                  </a:lnTo>
                  <a:lnTo>
                    <a:pt x="4061" y="3342"/>
                  </a:lnTo>
                  <a:lnTo>
                    <a:pt x="1758" y="4265"/>
                  </a:lnTo>
                  <a:lnTo>
                    <a:pt x="684" y="3197"/>
                  </a:lnTo>
                  <a:lnTo>
                    <a:pt x="696" y="3203"/>
                  </a:lnTo>
                  <a:close/>
                </a:path>
              </a:pathLst>
            </a:custGeom>
            <a:solidFill>
              <a:srgbClr val="99FF33"/>
            </a:solidFill>
            <a:ln w="9525">
              <a:noFill/>
              <a:round/>
              <a:headEnd/>
              <a:tailEnd/>
            </a:ln>
          </p:spPr>
          <p:txBody>
            <a:bodyPr/>
            <a:lstStyle/>
            <a:p>
              <a:endParaRPr lang="en-ZA"/>
            </a:p>
          </p:txBody>
        </p:sp>
        <p:sp>
          <p:nvSpPr>
            <p:cNvPr id="41031" name="Freeform 48"/>
            <p:cNvSpPr>
              <a:spLocks/>
            </p:cNvSpPr>
            <p:nvPr/>
          </p:nvSpPr>
          <p:spPr bwMode="auto">
            <a:xfrm>
              <a:off x="1166" y="1221"/>
              <a:ext cx="2048" cy="2150"/>
            </a:xfrm>
            <a:custGeom>
              <a:avLst/>
              <a:gdLst>
                <a:gd name="T0" fmla="*/ 0 w 4097"/>
                <a:gd name="T1" fmla="*/ 1 h 4300"/>
                <a:gd name="T2" fmla="*/ 0 w 4097"/>
                <a:gd name="T3" fmla="*/ 1 h 4300"/>
                <a:gd name="T4" fmla="*/ 0 w 4097"/>
                <a:gd name="T5" fmla="*/ 1 h 4300"/>
                <a:gd name="T6" fmla="*/ 0 w 4097"/>
                <a:gd name="T7" fmla="*/ 1 h 4300"/>
                <a:gd name="T8" fmla="*/ 0 w 4097"/>
                <a:gd name="T9" fmla="*/ 1 h 4300"/>
                <a:gd name="T10" fmla="*/ 0 w 4097"/>
                <a:gd name="T11" fmla="*/ 1 h 4300"/>
                <a:gd name="T12" fmla="*/ 0 w 4097"/>
                <a:gd name="T13" fmla="*/ 1 h 4300"/>
                <a:gd name="T14" fmla="*/ 0 w 4097"/>
                <a:gd name="T15" fmla="*/ 1 h 4300"/>
                <a:gd name="T16" fmla="*/ 0 w 4097"/>
                <a:gd name="T17" fmla="*/ 1 h 4300"/>
                <a:gd name="T18" fmla="*/ 0 w 4097"/>
                <a:gd name="T19" fmla="*/ 1 h 4300"/>
                <a:gd name="T20" fmla="*/ 0 w 4097"/>
                <a:gd name="T21" fmla="*/ 1 h 4300"/>
                <a:gd name="T22" fmla="*/ 0 w 4097"/>
                <a:gd name="T23" fmla="*/ 1 h 4300"/>
                <a:gd name="T24" fmla="*/ 0 w 4097"/>
                <a:gd name="T25" fmla="*/ 1 h 4300"/>
                <a:gd name="T26" fmla="*/ 0 w 4097"/>
                <a:gd name="T27" fmla="*/ 1 h 4300"/>
                <a:gd name="T28" fmla="*/ 0 w 4097"/>
                <a:gd name="T29" fmla="*/ 1 h 4300"/>
                <a:gd name="T30" fmla="*/ 0 w 4097"/>
                <a:gd name="T31" fmla="*/ 1 h 4300"/>
                <a:gd name="T32" fmla="*/ 0 w 4097"/>
                <a:gd name="T33" fmla="*/ 1 h 4300"/>
                <a:gd name="T34" fmla="*/ 0 w 4097"/>
                <a:gd name="T35" fmla="*/ 1 h 4300"/>
                <a:gd name="T36" fmla="*/ 0 w 4097"/>
                <a:gd name="T37" fmla="*/ 1 h 4300"/>
                <a:gd name="T38" fmla="*/ 0 w 4097"/>
                <a:gd name="T39" fmla="*/ 1 h 4300"/>
                <a:gd name="T40" fmla="*/ 0 w 4097"/>
                <a:gd name="T41" fmla="*/ 1 h 4300"/>
                <a:gd name="T42" fmla="*/ 0 w 4097"/>
                <a:gd name="T43" fmla="*/ 1 h 4300"/>
                <a:gd name="T44" fmla="*/ 0 w 4097"/>
                <a:gd name="T45" fmla="*/ 1 h 4300"/>
                <a:gd name="T46" fmla="*/ 0 w 4097"/>
                <a:gd name="T47" fmla="*/ 1 h 4300"/>
                <a:gd name="T48" fmla="*/ 0 w 4097"/>
                <a:gd name="T49" fmla="*/ 1 h 4300"/>
                <a:gd name="T50" fmla="*/ 0 w 4097"/>
                <a:gd name="T51" fmla="*/ 1 h 4300"/>
                <a:gd name="T52" fmla="*/ 0 w 4097"/>
                <a:gd name="T53" fmla="*/ 1 h 4300"/>
                <a:gd name="T54" fmla="*/ 0 w 4097"/>
                <a:gd name="T55" fmla="*/ 1 h 4300"/>
                <a:gd name="T56" fmla="*/ 0 w 4097"/>
                <a:gd name="T57" fmla="*/ 1 h 4300"/>
                <a:gd name="T58" fmla="*/ 0 w 4097"/>
                <a:gd name="T59" fmla="*/ 1 h 4300"/>
                <a:gd name="T60" fmla="*/ 0 w 4097"/>
                <a:gd name="T61" fmla="*/ 1 h 4300"/>
                <a:gd name="T62" fmla="*/ 0 w 4097"/>
                <a:gd name="T63" fmla="*/ 1 h 4300"/>
                <a:gd name="T64" fmla="*/ 0 w 4097"/>
                <a:gd name="T65" fmla="*/ 1 h 4300"/>
                <a:gd name="T66" fmla="*/ 0 w 4097"/>
                <a:gd name="T67" fmla="*/ 1 h 4300"/>
                <a:gd name="T68" fmla="*/ 0 w 4097"/>
                <a:gd name="T69" fmla="*/ 1 h 4300"/>
                <a:gd name="T70" fmla="*/ 0 w 4097"/>
                <a:gd name="T71" fmla="*/ 1 h 4300"/>
                <a:gd name="T72" fmla="*/ 0 w 4097"/>
                <a:gd name="T73" fmla="*/ 1 h 4300"/>
                <a:gd name="T74" fmla="*/ 0 w 4097"/>
                <a:gd name="T75" fmla="*/ 1 h 4300"/>
                <a:gd name="T76" fmla="*/ 0 w 4097"/>
                <a:gd name="T77" fmla="*/ 1 h 4300"/>
                <a:gd name="T78" fmla="*/ 0 w 4097"/>
                <a:gd name="T79" fmla="*/ 1 h 4300"/>
                <a:gd name="T80" fmla="*/ 0 w 4097"/>
                <a:gd name="T81" fmla="*/ 1 h 4300"/>
                <a:gd name="T82" fmla="*/ 0 w 4097"/>
                <a:gd name="T83" fmla="*/ 1 h 4300"/>
                <a:gd name="T84" fmla="*/ 0 w 4097"/>
                <a:gd name="T85" fmla="*/ 1 h 4300"/>
                <a:gd name="T86" fmla="*/ 0 w 4097"/>
                <a:gd name="T87" fmla="*/ 1 h 4300"/>
                <a:gd name="T88" fmla="*/ 0 w 4097"/>
                <a:gd name="T89" fmla="*/ 1 h 4300"/>
                <a:gd name="T90" fmla="*/ 0 w 4097"/>
                <a:gd name="T91" fmla="*/ 1 h 4300"/>
                <a:gd name="T92" fmla="*/ 0 w 4097"/>
                <a:gd name="T93" fmla="*/ 1 h 4300"/>
                <a:gd name="T94" fmla="*/ 0 w 4097"/>
                <a:gd name="T95" fmla="*/ 1 h 4300"/>
                <a:gd name="T96" fmla="*/ 0 w 4097"/>
                <a:gd name="T97" fmla="*/ 1 h 4300"/>
                <a:gd name="T98" fmla="*/ 0 w 4097"/>
                <a:gd name="T99" fmla="*/ 1 h 4300"/>
                <a:gd name="T100" fmla="*/ 0 w 4097"/>
                <a:gd name="T101" fmla="*/ 1 h 4300"/>
                <a:gd name="T102" fmla="*/ 0 w 4097"/>
                <a:gd name="T103" fmla="*/ 1 h 4300"/>
                <a:gd name="T104" fmla="*/ 0 w 4097"/>
                <a:gd name="T105" fmla="*/ 1 h 4300"/>
                <a:gd name="T106" fmla="*/ 0 w 4097"/>
                <a:gd name="T107" fmla="*/ 1 h 4300"/>
                <a:gd name="T108" fmla="*/ 0 w 4097"/>
                <a:gd name="T109" fmla="*/ 1 h 4300"/>
                <a:gd name="T110" fmla="*/ 0 w 4097"/>
                <a:gd name="T111" fmla="*/ 1 h 4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97"/>
                <a:gd name="T169" fmla="*/ 0 h 4300"/>
                <a:gd name="T170" fmla="*/ 4097 w 4097"/>
                <a:gd name="T171" fmla="*/ 4300 h 4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97" h="4300">
                  <a:moveTo>
                    <a:pt x="699" y="3229"/>
                  </a:moveTo>
                  <a:lnTo>
                    <a:pt x="729" y="3213"/>
                  </a:lnTo>
                  <a:lnTo>
                    <a:pt x="544" y="2830"/>
                  </a:lnTo>
                  <a:lnTo>
                    <a:pt x="428" y="2610"/>
                  </a:lnTo>
                  <a:lnTo>
                    <a:pt x="412" y="2617"/>
                  </a:lnTo>
                  <a:lnTo>
                    <a:pt x="430" y="2612"/>
                  </a:lnTo>
                  <a:lnTo>
                    <a:pt x="348" y="2356"/>
                  </a:lnTo>
                  <a:lnTo>
                    <a:pt x="347" y="2354"/>
                  </a:lnTo>
                  <a:lnTo>
                    <a:pt x="230" y="2134"/>
                  </a:lnTo>
                  <a:lnTo>
                    <a:pt x="230" y="2132"/>
                  </a:lnTo>
                  <a:lnTo>
                    <a:pt x="126" y="1981"/>
                  </a:lnTo>
                  <a:lnTo>
                    <a:pt x="111" y="1991"/>
                  </a:lnTo>
                  <a:lnTo>
                    <a:pt x="126" y="1983"/>
                  </a:lnTo>
                  <a:lnTo>
                    <a:pt x="68" y="1890"/>
                  </a:lnTo>
                  <a:lnTo>
                    <a:pt x="53" y="1898"/>
                  </a:lnTo>
                  <a:lnTo>
                    <a:pt x="70" y="1896"/>
                  </a:lnTo>
                  <a:lnTo>
                    <a:pt x="35" y="1513"/>
                  </a:lnTo>
                  <a:lnTo>
                    <a:pt x="18" y="1515"/>
                  </a:lnTo>
                  <a:lnTo>
                    <a:pt x="29" y="1526"/>
                  </a:lnTo>
                  <a:lnTo>
                    <a:pt x="33" y="1521"/>
                  </a:lnTo>
                  <a:lnTo>
                    <a:pt x="35" y="1515"/>
                  </a:lnTo>
                  <a:lnTo>
                    <a:pt x="27" y="1530"/>
                  </a:lnTo>
                  <a:lnTo>
                    <a:pt x="1165" y="753"/>
                  </a:lnTo>
                  <a:lnTo>
                    <a:pt x="1167" y="749"/>
                  </a:lnTo>
                  <a:lnTo>
                    <a:pt x="1170" y="747"/>
                  </a:lnTo>
                  <a:lnTo>
                    <a:pt x="1565" y="27"/>
                  </a:lnTo>
                  <a:lnTo>
                    <a:pt x="1550" y="18"/>
                  </a:lnTo>
                  <a:lnTo>
                    <a:pt x="1544" y="33"/>
                  </a:lnTo>
                  <a:lnTo>
                    <a:pt x="1550" y="35"/>
                  </a:lnTo>
                  <a:lnTo>
                    <a:pt x="1555" y="33"/>
                  </a:lnTo>
                  <a:lnTo>
                    <a:pt x="1561" y="29"/>
                  </a:lnTo>
                  <a:lnTo>
                    <a:pt x="1544" y="33"/>
                  </a:lnTo>
                  <a:lnTo>
                    <a:pt x="1648" y="79"/>
                  </a:lnTo>
                  <a:lnTo>
                    <a:pt x="1654" y="64"/>
                  </a:lnTo>
                  <a:lnTo>
                    <a:pt x="1642" y="76"/>
                  </a:lnTo>
                  <a:lnTo>
                    <a:pt x="1640" y="74"/>
                  </a:lnTo>
                  <a:lnTo>
                    <a:pt x="1756" y="271"/>
                  </a:lnTo>
                  <a:lnTo>
                    <a:pt x="1838" y="410"/>
                  </a:lnTo>
                  <a:lnTo>
                    <a:pt x="1851" y="401"/>
                  </a:lnTo>
                  <a:lnTo>
                    <a:pt x="1836" y="408"/>
                  </a:lnTo>
                  <a:lnTo>
                    <a:pt x="1929" y="594"/>
                  </a:lnTo>
                  <a:lnTo>
                    <a:pt x="1944" y="586"/>
                  </a:lnTo>
                  <a:lnTo>
                    <a:pt x="1927" y="586"/>
                  </a:lnTo>
                  <a:lnTo>
                    <a:pt x="1929" y="592"/>
                  </a:lnTo>
                  <a:lnTo>
                    <a:pt x="1929" y="582"/>
                  </a:lnTo>
                  <a:lnTo>
                    <a:pt x="1905" y="675"/>
                  </a:lnTo>
                  <a:lnTo>
                    <a:pt x="1921" y="679"/>
                  </a:lnTo>
                  <a:lnTo>
                    <a:pt x="1905" y="671"/>
                  </a:lnTo>
                  <a:lnTo>
                    <a:pt x="1859" y="764"/>
                  </a:lnTo>
                  <a:lnTo>
                    <a:pt x="1859" y="766"/>
                  </a:lnTo>
                  <a:lnTo>
                    <a:pt x="1857" y="770"/>
                  </a:lnTo>
                  <a:lnTo>
                    <a:pt x="1834" y="944"/>
                  </a:lnTo>
                  <a:lnTo>
                    <a:pt x="1834" y="946"/>
                  </a:lnTo>
                  <a:lnTo>
                    <a:pt x="1836" y="952"/>
                  </a:lnTo>
                  <a:lnTo>
                    <a:pt x="1859" y="1033"/>
                  </a:lnTo>
                  <a:lnTo>
                    <a:pt x="1863" y="1039"/>
                  </a:lnTo>
                  <a:lnTo>
                    <a:pt x="1869" y="1043"/>
                  </a:lnTo>
                  <a:lnTo>
                    <a:pt x="1874" y="1045"/>
                  </a:lnTo>
                  <a:lnTo>
                    <a:pt x="1880" y="1045"/>
                  </a:lnTo>
                  <a:lnTo>
                    <a:pt x="1996" y="1010"/>
                  </a:lnTo>
                  <a:lnTo>
                    <a:pt x="1991" y="992"/>
                  </a:lnTo>
                  <a:lnTo>
                    <a:pt x="1991" y="1010"/>
                  </a:lnTo>
                  <a:lnTo>
                    <a:pt x="1985" y="1010"/>
                  </a:lnTo>
                  <a:lnTo>
                    <a:pt x="2089" y="1045"/>
                  </a:lnTo>
                  <a:lnTo>
                    <a:pt x="2095" y="1045"/>
                  </a:lnTo>
                  <a:lnTo>
                    <a:pt x="2099" y="1045"/>
                  </a:lnTo>
                  <a:lnTo>
                    <a:pt x="2250" y="1022"/>
                  </a:lnTo>
                  <a:lnTo>
                    <a:pt x="2246" y="1004"/>
                  </a:lnTo>
                  <a:lnTo>
                    <a:pt x="2240" y="1022"/>
                  </a:lnTo>
                  <a:lnTo>
                    <a:pt x="2310" y="1045"/>
                  </a:lnTo>
                  <a:lnTo>
                    <a:pt x="2315" y="1045"/>
                  </a:lnTo>
                  <a:lnTo>
                    <a:pt x="2321" y="1043"/>
                  </a:lnTo>
                  <a:lnTo>
                    <a:pt x="2327" y="1039"/>
                  </a:lnTo>
                  <a:lnTo>
                    <a:pt x="2331" y="1037"/>
                  </a:lnTo>
                  <a:lnTo>
                    <a:pt x="2389" y="933"/>
                  </a:lnTo>
                  <a:lnTo>
                    <a:pt x="2373" y="923"/>
                  </a:lnTo>
                  <a:lnTo>
                    <a:pt x="2373" y="940"/>
                  </a:lnTo>
                  <a:lnTo>
                    <a:pt x="2379" y="938"/>
                  </a:lnTo>
                  <a:lnTo>
                    <a:pt x="2385" y="934"/>
                  </a:lnTo>
                  <a:lnTo>
                    <a:pt x="2373" y="940"/>
                  </a:lnTo>
                  <a:lnTo>
                    <a:pt x="2490" y="940"/>
                  </a:lnTo>
                  <a:lnTo>
                    <a:pt x="2495" y="938"/>
                  </a:lnTo>
                  <a:lnTo>
                    <a:pt x="2501" y="934"/>
                  </a:lnTo>
                  <a:lnTo>
                    <a:pt x="2505" y="929"/>
                  </a:lnTo>
                  <a:lnTo>
                    <a:pt x="2507" y="931"/>
                  </a:lnTo>
                  <a:lnTo>
                    <a:pt x="2542" y="838"/>
                  </a:lnTo>
                  <a:lnTo>
                    <a:pt x="2524" y="830"/>
                  </a:lnTo>
                  <a:lnTo>
                    <a:pt x="2538" y="844"/>
                  </a:lnTo>
                  <a:lnTo>
                    <a:pt x="2607" y="774"/>
                  </a:lnTo>
                  <a:lnTo>
                    <a:pt x="2594" y="760"/>
                  </a:lnTo>
                  <a:lnTo>
                    <a:pt x="2606" y="774"/>
                  </a:lnTo>
                  <a:lnTo>
                    <a:pt x="2687" y="704"/>
                  </a:lnTo>
                  <a:lnTo>
                    <a:pt x="2675" y="691"/>
                  </a:lnTo>
                  <a:lnTo>
                    <a:pt x="2683" y="706"/>
                  </a:lnTo>
                  <a:lnTo>
                    <a:pt x="2753" y="671"/>
                  </a:lnTo>
                  <a:lnTo>
                    <a:pt x="2745" y="656"/>
                  </a:lnTo>
                  <a:lnTo>
                    <a:pt x="2729" y="662"/>
                  </a:lnTo>
                  <a:lnTo>
                    <a:pt x="2733" y="668"/>
                  </a:lnTo>
                  <a:lnTo>
                    <a:pt x="2739" y="671"/>
                  </a:lnTo>
                  <a:lnTo>
                    <a:pt x="2745" y="673"/>
                  </a:lnTo>
                  <a:lnTo>
                    <a:pt x="2751" y="671"/>
                  </a:lnTo>
                  <a:lnTo>
                    <a:pt x="2729" y="660"/>
                  </a:lnTo>
                  <a:lnTo>
                    <a:pt x="2753" y="753"/>
                  </a:lnTo>
                  <a:lnTo>
                    <a:pt x="2768" y="749"/>
                  </a:lnTo>
                  <a:lnTo>
                    <a:pt x="2751" y="747"/>
                  </a:lnTo>
                  <a:lnTo>
                    <a:pt x="2739" y="851"/>
                  </a:lnTo>
                  <a:lnTo>
                    <a:pt x="2739" y="853"/>
                  </a:lnTo>
                  <a:lnTo>
                    <a:pt x="2741" y="859"/>
                  </a:lnTo>
                  <a:lnTo>
                    <a:pt x="2745" y="865"/>
                  </a:lnTo>
                  <a:lnTo>
                    <a:pt x="2751" y="869"/>
                  </a:lnTo>
                  <a:lnTo>
                    <a:pt x="2751" y="871"/>
                  </a:lnTo>
                  <a:lnTo>
                    <a:pt x="2901" y="929"/>
                  </a:lnTo>
                  <a:lnTo>
                    <a:pt x="2907" y="911"/>
                  </a:lnTo>
                  <a:lnTo>
                    <a:pt x="2892" y="917"/>
                  </a:lnTo>
                  <a:lnTo>
                    <a:pt x="2896" y="923"/>
                  </a:lnTo>
                  <a:lnTo>
                    <a:pt x="2901" y="927"/>
                  </a:lnTo>
                  <a:lnTo>
                    <a:pt x="2892" y="917"/>
                  </a:lnTo>
                  <a:lnTo>
                    <a:pt x="2927" y="1022"/>
                  </a:lnTo>
                  <a:lnTo>
                    <a:pt x="2942" y="1016"/>
                  </a:lnTo>
                  <a:lnTo>
                    <a:pt x="2925" y="1016"/>
                  </a:lnTo>
                  <a:lnTo>
                    <a:pt x="2925" y="1097"/>
                  </a:lnTo>
                  <a:lnTo>
                    <a:pt x="2942" y="1097"/>
                  </a:lnTo>
                  <a:lnTo>
                    <a:pt x="2927" y="1093"/>
                  </a:lnTo>
                  <a:lnTo>
                    <a:pt x="2903" y="1186"/>
                  </a:lnTo>
                  <a:lnTo>
                    <a:pt x="2901" y="1190"/>
                  </a:lnTo>
                  <a:lnTo>
                    <a:pt x="2903" y="1196"/>
                  </a:lnTo>
                  <a:lnTo>
                    <a:pt x="2907" y="1201"/>
                  </a:lnTo>
                  <a:lnTo>
                    <a:pt x="2911" y="1205"/>
                  </a:lnTo>
                  <a:lnTo>
                    <a:pt x="3004" y="1252"/>
                  </a:lnTo>
                  <a:lnTo>
                    <a:pt x="3012" y="1236"/>
                  </a:lnTo>
                  <a:lnTo>
                    <a:pt x="3000" y="1250"/>
                  </a:lnTo>
                  <a:lnTo>
                    <a:pt x="3070" y="1319"/>
                  </a:lnTo>
                  <a:lnTo>
                    <a:pt x="3070" y="1317"/>
                  </a:lnTo>
                  <a:lnTo>
                    <a:pt x="3076" y="1321"/>
                  </a:lnTo>
                  <a:lnTo>
                    <a:pt x="3203" y="1379"/>
                  </a:lnTo>
                  <a:lnTo>
                    <a:pt x="3209" y="1381"/>
                  </a:lnTo>
                  <a:lnTo>
                    <a:pt x="3302" y="1381"/>
                  </a:lnTo>
                  <a:lnTo>
                    <a:pt x="3308" y="1379"/>
                  </a:lnTo>
                  <a:lnTo>
                    <a:pt x="3313" y="1376"/>
                  </a:lnTo>
                  <a:lnTo>
                    <a:pt x="3315" y="1376"/>
                  </a:lnTo>
                  <a:lnTo>
                    <a:pt x="3385" y="1283"/>
                  </a:lnTo>
                  <a:lnTo>
                    <a:pt x="3371" y="1271"/>
                  </a:lnTo>
                  <a:lnTo>
                    <a:pt x="3356" y="1277"/>
                  </a:lnTo>
                  <a:lnTo>
                    <a:pt x="3360" y="1283"/>
                  </a:lnTo>
                  <a:lnTo>
                    <a:pt x="3366" y="1287"/>
                  </a:lnTo>
                  <a:lnTo>
                    <a:pt x="3371" y="1288"/>
                  </a:lnTo>
                  <a:lnTo>
                    <a:pt x="3377" y="1287"/>
                  </a:lnTo>
                  <a:lnTo>
                    <a:pt x="3383" y="1283"/>
                  </a:lnTo>
                  <a:lnTo>
                    <a:pt x="3354" y="1273"/>
                  </a:lnTo>
                  <a:lnTo>
                    <a:pt x="3366" y="1377"/>
                  </a:lnTo>
                  <a:lnTo>
                    <a:pt x="3368" y="1381"/>
                  </a:lnTo>
                  <a:lnTo>
                    <a:pt x="3370" y="1385"/>
                  </a:lnTo>
                  <a:lnTo>
                    <a:pt x="3416" y="1466"/>
                  </a:lnTo>
                  <a:lnTo>
                    <a:pt x="3418" y="1468"/>
                  </a:lnTo>
                  <a:lnTo>
                    <a:pt x="3424" y="1472"/>
                  </a:lnTo>
                  <a:lnTo>
                    <a:pt x="3429" y="1474"/>
                  </a:lnTo>
                  <a:lnTo>
                    <a:pt x="3499" y="1474"/>
                  </a:lnTo>
                  <a:lnTo>
                    <a:pt x="3499" y="1457"/>
                  </a:lnTo>
                  <a:lnTo>
                    <a:pt x="3484" y="1463"/>
                  </a:lnTo>
                  <a:lnTo>
                    <a:pt x="3487" y="1468"/>
                  </a:lnTo>
                  <a:lnTo>
                    <a:pt x="3493" y="1472"/>
                  </a:lnTo>
                  <a:lnTo>
                    <a:pt x="3484" y="1463"/>
                  </a:lnTo>
                  <a:lnTo>
                    <a:pt x="3507" y="1532"/>
                  </a:lnTo>
                  <a:lnTo>
                    <a:pt x="3511" y="1540"/>
                  </a:lnTo>
                  <a:lnTo>
                    <a:pt x="3604" y="1633"/>
                  </a:lnTo>
                  <a:lnTo>
                    <a:pt x="3604" y="1631"/>
                  </a:lnTo>
                  <a:lnTo>
                    <a:pt x="3609" y="1635"/>
                  </a:lnTo>
                  <a:lnTo>
                    <a:pt x="3615" y="1637"/>
                  </a:lnTo>
                  <a:lnTo>
                    <a:pt x="3621" y="1635"/>
                  </a:lnTo>
                  <a:lnTo>
                    <a:pt x="3627" y="1631"/>
                  </a:lnTo>
                  <a:lnTo>
                    <a:pt x="3631" y="1629"/>
                  </a:lnTo>
                  <a:lnTo>
                    <a:pt x="3694" y="1530"/>
                  </a:lnTo>
                  <a:lnTo>
                    <a:pt x="3694" y="1526"/>
                  </a:lnTo>
                  <a:lnTo>
                    <a:pt x="3696" y="1521"/>
                  </a:lnTo>
                  <a:lnTo>
                    <a:pt x="3696" y="1519"/>
                  </a:lnTo>
                  <a:lnTo>
                    <a:pt x="3679" y="1408"/>
                  </a:lnTo>
                  <a:lnTo>
                    <a:pt x="3662" y="1410"/>
                  </a:lnTo>
                  <a:lnTo>
                    <a:pt x="3656" y="1426"/>
                  </a:lnTo>
                  <a:lnTo>
                    <a:pt x="3662" y="1428"/>
                  </a:lnTo>
                  <a:lnTo>
                    <a:pt x="3667" y="1426"/>
                  </a:lnTo>
                  <a:lnTo>
                    <a:pt x="3673" y="1422"/>
                  </a:lnTo>
                  <a:lnTo>
                    <a:pt x="3677" y="1416"/>
                  </a:lnTo>
                  <a:lnTo>
                    <a:pt x="3679" y="1410"/>
                  </a:lnTo>
                  <a:lnTo>
                    <a:pt x="3654" y="1426"/>
                  </a:lnTo>
                  <a:lnTo>
                    <a:pt x="3729" y="1472"/>
                  </a:lnTo>
                  <a:lnTo>
                    <a:pt x="3731" y="1472"/>
                  </a:lnTo>
                  <a:lnTo>
                    <a:pt x="3737" y="1474"/>
                  </a:lnTo>
                  <a:lnTo>
                    <a:pt x="3745" y="1474"/>
                  </a:lnTo>
                  <a:lnTo>
                    <a:pt x="3820" y="1445"/>
                  </a:lnTo>
                  <a:lnTo>
                    <a:pt x="3812" y="1428"/>
                  </a:lnTo>
                  <a:lnTo>
                    <a:pt x="3797" y="1422"/>
                  </a:lnTo>
                  <a:lnTo>
                    <a:pt x="3795" y="1428"/>
                  </a:lnTo>
                  <a:lnTo>
                    <a:pt x="3797" y="1434"/>
                  </a:lnTo>
                  <a:lnTo>
                    <a:pt x="3801" y="1439"/>
                  </a:lnTo>
                  <a:lnTo>
                    <a:pt x="3807" y="1443"/>
                  </a:lnTo>
                  <a:lnTo>
                    <a:pt x="3812" y="1445"/>
                  </a:lnTo>
                  <a:lnTo>
                    <a:pt x="3799" y="1420"/>
                  </a:lnTo>
                  <a:lnTo>
                    <a:pt x="3723" y="1542"/>
                  </a:lnTo>
                  <a:lnTo>
                    <a:pt x="3722" y="1544"/>
                  </a:lnTo>
                  <a:lnTo>
                    <a:pt x="3720" y="1550"/>
                  </a:lnTo>
                  <a:lnTo>
                    <a:pt x="3720" y="1552"/>
                  </a:lnTo>
                  <a:lnTo>
                    <a:pt x="3725" y="1633"/>
                  </a:lnTo>
                  <a:lnTo>
                    <a:pt x="3727" y="1637"/>
                  </a:lnTo>
                  <a:lnTo>
                    <a:pt x="3727" y="1639"/>
                  </a:lnTo>
                  <a:lnTo>
                    <a:pt x="4006" y="2300"/>
                  </a:lnTo>
                  <a:lnTo>
                    <a:pt x="4021" y="2292"/>
                  </a:lnTo>
                  <a:lnTo>
                    <a:pt x="4004" y="2292"/>
                  </a:lnTo>
                  <a:lnTo>
                    <a:pt x="3998" y="2838"/>
                  </a:lnTo>
                  <a:lnTo>
                    <a:pt x="3998" y="2840"/>
                  </a:lnTo>
                  <a:lnTo>
                    <a:pt x="4062" y="3362"/>
                  </a:lnTo>
                  <a:lnTo>
                    <a:pt x="4079" y="3360"/>
                  </a:lnTo>
                  <a:lnTo>
                    <a:pt x="4074" y="3345"/>
                  </a:lnTo>
                  <a:lnTo>
                    <a:pt x="4068" y="3349"/>
                  </a:lnTo>
                  <a:lnTo>
                    <a:pt x="4064" y="3354"/>
                  </a:lnTo>
                  <a:lnTo>
                    <a:pt x="4062" y="3360"/>
                  </a:lnTo>
                  <a:lnTo>
                    <a:pt x="4074" y="3345"/>
                  </a:lnTo>
                  <a:lnTo>
                    <a:pt x="1770" y="4267"/>
                  </a:lnTo>
                  <a:lnTo>
                    <a:pt x="1776" y="4283"/>
                  </a:lnTo>
                  <a:lnTo>
                    <a:pt x="1782" y="4267"/>
                  </a:lnTo>
                  <a:lnTo>
                    <a:pt x="1776" y="4265"/>
                  </a:lnTo>
                  <a:lnTo>
                    <a:pt x="1789" y="4271"/>
                  </a:lnTo>
                  <a:lnTo>
                    <a:pt x="716" y="3203"/>
                  </a:lnTo>
                  <a:lnTo>
                    <a:pt x="691" y="3229"/>
                  </a:lnTo>
                  <a:lnTo>
                    <a:pt x="1764" y="4296"/>
                  </a:lnTo>
                  <a:lnTo>
                    <a:pt x="1770" y="4298"/>
                  </a:lnTo>
                  <a:lnTo>
                    <a:pt x="1776" y="4300"/>
                  </a:lnTo>
                  <a:lnTo>
                    <a:pt x="1784" y="4300"/>
                  </a:lnTo>
                  <a:lnTo>
                    <a:pt x="4087" y="3378"/>
                  </a:lnTo>
                  <a:lnTo>
                    <a:pt x="4085" y="3376"/>
                  </a:lnTo>
                  <a:lnTo>
                    <a:pt x="4091" y="3372"/>
                  </a:lnTo>
                  <a:lnTo>
                    <a:pt x="4095" y="3366"/>
                  </a:lnTo>
                  <a:lnTo>
                    <a:pt x="4097" y="3360"/>
                  </a:lnTo>
                  <a:lnTo>
                    <a:pt x="4097" y="3358"/>
                  </a:lnTo>
                  <a:lnTo>
                    <a:pt x="4033" y="2836"/>
                  </a:lnTo>
                  <a:lnTo>
                    <a:pt x="4016" y="2838"/>
                  </a:lnTo>
                  <a:lnTo>
                    <a:pt x="4033" y="2838"/>
                  </a:lnTo>
                  <a:lnTo>
                    <a:pt x="4039" y="2292"/>
                  </a:lnTo>
                  <a:lnTo>
                    <a:pt x="4037" y="2287"/>
                  </a:lnTo>
                  <a:lnTo>
                    <a:pt x="4039" y="2287"/>
                  </a:lnTo>
                  <a:lnTo>
                    <a:pt x="3760" y="1625"/>
                  </a:lnTo>
                  <a:lnTo>
                    <a:pt x="3743" y="1631"/>
                  </a:lnTo>
                  <a:lnTo>
                    <a:pt x="3760" y="1631"/>
                  </a:lnTo>
                  <a:lnTo>
                    <a:pt x="3754" y="1550"/>
                  </a:lnTo>
                  <a:lnTo>
                    <a:pt x="3737" y="1550"/>
                  </a:lnTo>
                  <a:lnTo>
                    <a:pt x="3752" y="1559"/>
                  </a:lnTo>
                  <a:lnTo>
                    <a:pt x="3828" y="1437"/>
                  </a:lnTo>
                  <a:lnTo>
                    <a:pt x="3828" y="1434"/>
                  </a:lnTo>
                  <a:lnTo>
                    <a:pt x="3830" y="1428"/>
                  </a:lnTo>
                  <a:lnTo>
                    <a:pt x="3828" y="1422"/>
                  </a:lnTo>
                  <a:lnTo>
                    <a:pt x="3824" y="1416"/>
                  </a:lnTo>
                  <a:lnTo>
                    <a:pt x="3818" y="1412"/>
                  </a:lnTo>
                  <a:lnTo>
                    <a:pt x="3812" y="1410"/>
                  </a:lnTo>
                  <a:lnTo>
                    <a:pt x="3807" y="1412"/>
                  </a:lnTo>
                  <a:lnTo>
                    <a:pt x="3731" y="1441"/>
                  </a:lnTo>
                  <a:lnTo>
                    <a:pt x="3743" y="1441"/>
                  </a:lnTo>
                  <a:lnTo>
                    <a:pt x="3737" y="1439"/>
                  </a:lnTo>
                  <a:lnTo>
                    <a:pt x="3737" y="1457"/>
                  </a:lnTo>
                  <a:lnTo>
                    <a:pt x="3747" y="1443"/>
                  </a:lnTo>
                  <a:lnTo>
                    <a:pt x="3671" y="1397"/>
                  </a:lnTo>
                  <a:lnTo>
                    <a:pt x="3667" y="1395"/>
                  </a:lnTo>
                  <a:lnTo>
                    <a:pt x="3662" y="1393"/>
                  </a:lnTo>
                  <a:lnTo>
                    <a:pt x="3656" y="1395"/>
                  </a:lnTo>
                  <a:lnTo>
                    <a:pt x="3650" y="1399"/>
                  </a:lnTo>
                  <a:lnTo>
                    <a:pt x="3646" y="1405"/>
                  </a:lnTo>
                  <a:lnTo>
                    <a:pt x="3644" y="1410"/>
                  </a:lnTo>
                  <a:lnTo>
                    <a:pt x="3646" y="1414"/>
                  </a:lnTo>
                  <a:lnTo>
                    <a:pt x="3663" y="1524"/>
                  </a:lnTo>
                  <a:lnTo>
                    <a:pt x="3679" y="1521"/>
                  </a:lnTo>
                  <a:lnTo>
                    <a:pt x="3665" y="1511"/>
                  </a:lnTo>
                  <a:lnTo>
                    <a:pt x="3602" y="1610"/>
                  </a:lnTo>
                  <a:lnTo>
                    <a:pt x="3627" y="1608"/>
                  </a:lnTo>
                  <a:lnTo>
                    <a:pt x="3621" y="1604"/>
                  </a:lnTo>
                  <a:lnTo>
                    <a:pt x="3615" y="1602"/>
                  </a:lnTo>
                  <a:lnTo>
                    <a:pt x="3609" y="1604"/>
                  </a:lnTo>
                  <a:lnTo>
                    <a:pt x="3604" y="1608"/>
                  </a:lnTo>
                  <a:lnTo>
                    <a:pt x="3615" y="1619"/>
                  </a:lnTo>
                  <a:lnTo>
                    <a:pt x="3629" y="1608"/>
                  </a:lnTo>
                  <a:lnTo>
                    <a:pt x="3536" y="1515"/>
                  </a:lnTo>
                  <a:lnTo>
                    <a:pt x="3522" y="1526"/>
                  </a:lnTo>
                  <a:lnTo>
                    <a:pt x="3540" y="1521"/>
                  </a:lnTo>
                  <a:lnTo>
                    <a:pt x="3517" y="1451"/>
                  </a:lnTo>
                  <a:lnTo>
                    <a:pt x="3515" y="1451"/>
                  </a:lnTo>
                  <a:lnTo>
                    <a:pt x="3511" y="1445"/>
                  </a:lnTo>
                  <a:lnTo>
                    <a:pt x="3505" y="1441"/>
                  </a:lnTo>
                  <a:lnTo>
                    <a:pt x="3499" y="1439"/>
                  </a:lnTo>
                  <a:lnTo>
                    <a:pt x="3429" y="1439"/>
                  </a:lnTo>
                  <a:lnTo>
                    <a:pt x="3441" y="1445"/>
                  </a:lnTo>
                  <a:lnTo>
                    <a:pt x="3435" y="1441"/>
                  </a:lnTo>
                  <a:lnTo>
                    <a:pt x="3429" y="1457"/>
                  </a:lnTo>
                  <a:lnTo>
                    <a:pt x="3445" y="1449"/>
                  </a:lnTo>
                  <a:lnTo>
                    <a:pt x="3399" y="1368"/>
                  </a:lnTo>
                  <a:lnTo>
                    <a:pt x="3383" y="1376"/>
                  </a:lnTo>
                  <a:lnTo>
                    <a:pt x="3400" y="1374"/>
                  </a:lnTo>
                  <a:lnTo>
                    <a:pt x="3389" y="1269"/>
                  </a:lnTo>
                  <a:lnTo>
                    <a:pt x="3387" y="1265"/>
                  </a:lnTo>
                  <a:lnTo>
                    <a:pt x="3383" y="1259"/>
                  </a:lnTo>
                  <a:lnTo>
                    <a:pt x="3377" y="1256"/>
                  </a:lnTo>
                  <a:lnTo>
                    <a:pt x="3371" y="1254"/>
                  </a:lnTo>
                  <a:lnTo>
                    <a:pt x="3366" y="1256"/>
                  </a:lnTo>
                  <a:lnTo>
                    <a:pt x="3360" y="1259"/>
                  </a:lnTo>
                  <a:lnTo>
                    <a:pt x="3358" y="1261"/>
                  </a:lnTo>
                  <a:lnTo>
                    <a:pt x="3288" y="1354"/>
                  </a:lnTo>
                  <a:lnTo>
                    <a:pt x="3302" y="1346"/>
                  </a:lnTo>
                  <a:lnTo>
                    <a:pt x="3296" y="1348"/>
                  </a:lnTo>
                  <a:lnTo>
                    <a:pt x="3290" y="1352"/>
                  </a:lnTo>
                  <a:lnTo>
                    <a:pt x="3302" y="1364"/>
                  </a:lnTo>
                  <a:lnTo>
                    <a:pt x="3302" y="1346"/>
                  </a:lnTo>
                  <a:lnTo>
                    <a:pt x="3209" y="1346"/>
                  </a:lnTo>
                  <a:lnTo>
                    <a:pt x="3209" y="1364"/>
                  </a:lnTo>
                  <a:lnTo>
                    <a:pt x="3217" y="1348"/>
                  </a:lnTo>
                  <a:lnTo>
                    <a:pt x="3089" y="1290"/>
                  </a:lnTo>
                  <a:lnTo>
                    <a:pt x="3081" y="1306"/>
                  </a:lnTo>
                  <a:lnTo>
                    <a:pt x="3095" y="1294"/>
                  </a:lnTo>
                  <a:lnTo>
                    <a:pt x="3025" y="1225"/>
                  </a:lnTo>
                  <a:lnTo>
                    <a:pt x="3023" y="1225"/>
                  </a:lnTo>
                  <a:lnTo>
                    <a:pt x="3019" y="1221"/>
                  </a:lnTo>
                  <a:lnTo>
                    <a:pt x="2927" y="1174"/>
                  </a:lnTo>
                  <a:lnTo>
                    <a:pt x="2936" y="1190"/>
                  </a:lnTo>
                  <a:lnTo>
                    <a:pt x="2934" y="1184"/>
                  </a:lnTo>
                  <a:lnTo>
                    <a:pt x="2930" y="1178"/>
                  </a:lnTo>
                  <a:lnTo>
                    <a:pt x="2919" y="1190"/>
                  </a:lnTo>
                  <a:lnTo>
                    <a:pt x="2936" y="1194"/>
                  </a:lnTo>
                  <a:lnTo>
                    <a:pt x="2959" y="1101"/>
                  </a:lnTo>
                  <a:lnTo>
                    <a:pt x="2959" y="1097"/>
                  </a:lnTo>
                  <a:lnTo>
                    <a:pt x="2959" y="1016"/>
                  </a:lnTo>
                  <a:lnTo>
                    <a:pt x="2959" y="1010"/>
                  </a:lnTo>
                  <a:lnTo>
                    <a:pt x="2925" y="905"/>
                  </a:lnTo>
                  <a:lnTo>
                    <a:pt x="2923" y="905"/>
                  </a:lnTo>
                  <a:lnTo>
                    <a:pt x="2919" y="900"/>
                  </a:lnTo>
                  <a:lnTo>
                    <a:pt x="2913" y="896"/>
                  </a:lnTo>
                  <a:lnTo>
                    <a:pt x="2915" y="896"/>
                  </a:lnTo>
                  <a:lnTo>
                    <a:pt x="2764" y="838"/>
                  </a:lnTo>
                  <a:lnTo>
                    <a:pt x="2774" y="853"/>
                  </a:lnTo>
                  <a:lnTo>
                    <a:pt x="2772" y="847"/>
                  </a:lnTo>
                  <a:lnTo>
                    <a:pt x="2768" y="842"/>
                  </a:lnTo>
                  <a:lnTo>
                    <a:pt x="2762" y="838"/>
                  </a:lnTo>
                  <a:lnTo>
                    <a:pt x="2756" y="853"/>
                  </a:lnTo>
                  <a:lnTo>
                    <a:pt x="2774" y="855"/>
                  </a:lnTo>
                  <a:lnTo>
                    <a:pt x="2785" y="751"/>
                  </a:lnTo>
                  <a:lnTo>
                    <a:pt x="2785" y="749"/>
                  </a:lnTo>
                  <a:lnTo>
                    <a:pt x="2785" y="745"/>
                  </a:lnTo>
                  <a:lnTo>
                    <a:pt x="2762" y="652"/>
                  </a:lnTo>
                  <a:lnTo>
                    <a:pt x="2760" y="650"/>
                  </a:lnTo>
                  <a:lnTo>
                    <a:pt x="2756" y="644"/>
                  </a:lnTo>
                  <a:lnTo>
                    <a:pt x="2751" y="640"/>
                  </a:lnTo>
                  <a:lnTo>
                    <a:pt x="2745" y="639"/>
                  </a:lnTo>
                  <a:lnTo>
                    <a:pt x="2739" y="640"/>
                  </a:lnTo>
                  <a:lnTo>
                    <a:pt x="2737" y="640"/>
                  </a:lnTo>
                  <a:lnTo>
                    <a:pt x="2667" y="675"/>
                  </a:lnTo>
                  <a:lnTo>
                    <a:pt x="2664" y="677"/>
                  </a:lnTo>
                  <a:lnTo>
                    <a:pt x="2582" y="747"/>
                  </a:lnTo>
                  <a:lnTo>
                    <a:pt x="2582" y="749"/>
                  </a:lnTo>
                  <a:lnTo>
                    <a:pt x="2513" y="818"/>
                  </a:lnTo>
                  <a:lnTo>
                    <a:pt x="2509" y="824"/>
                  </a:lnTo>
                  <a:lnTo>
                    <a:pt x="2474" y="917"/>
                  </a:lnTo>
                  <a:lnTo>
                    <a:pt x="2490" y="905"/>
                  </a:lnTo>
                  <a:lnTo>
                    <a:pt x="2484" y="907"/>
                  </a:lnTo>
                  <a:lnTo>
                    <a:pt x="2478" y="911"/>
                  </a:lnTo>
                  <a:lnTo>
                    <a:pt x="2474" y="917"/>
                  </a:lnTo>
                  <a:lnTo>
                    <a:pt x="2490" y="923"/>
                  </a:lnTo>
                  <a:lnTo>
                    <a:pt x="2490" y="905"/>
                  </a:lnTo>
                  <a:lnTo>
                    <a:pt x="2373" y="905"/>
                  </a:lnTo>
                  <a:lnTo>
                    <a:pt x="2368" y="907"/>
                  </a:lnTo>
                  <a:lnTo>
                    <a:pt x="2362" y="911"/>
                  </a:lnTo>
                  <a:lnTo>
                    <a:pt x="2360" y="915"/>
                  </a:lnTo>
                  <a:lnTo>
                    <a:pt x="2302" y="1020"/>
                  </a:lnTo>
                  <a:lnTo>
                    <a:pt x="2315" y="1010"/>
                  </a:lnTo>
                  <a:lnTo>
                    <a:pt x="2310" y="1012"/>
                  </a:lnTo>
                  <a:lnTo>
                    <a:pt x="2304" y="1016"/>
                  </a:lnTo>
                  <a:lnTo>
                    <a:pt x="2315" y="1027"/>
                  </a:lnTo>
                  <a:lnTo>
                    <a:pt x="2321" y="1012"/>
                  </a:lnTo>
                  <a:lnTo>
                    <a:pt x="2252" y="989"/>
                  </a:lnTo>
                  <a:lnTo>
                    <a:pt x="2246" y="987"/>
                  </a:lnTo>
                  <a:lnTo>
                    <a:pt x="2244" y="989"/>
                  </a:lnTo>
                  <a:lnTo>
                    <a:pt x="2093" y="1012"/>
                  </a:lnTo>
                  <a:lnTo>
                    <a:pt x="2095" y="1027"/>
                  </a:lnTo>
                  <a:lnTo>
                    <a:pt x="2101" y="1012"/>
                  </a:lnTo>
                  <a:lnTo>
                    <a:pt x="1996" y="977"/>
                  </a:lnTo>
                  <a:lnTo>
                    <a:pt x="1991" y="975"/>
                  </a:lnTo>
                  <a:lnTo>
                    <a:pt x="1987" y="977"/>
                  </a:lnTo>
                  <a:lnTo>
                    <a:pt x="1871" y="1012"/>
                  </a:lnTo>
                  <a:lnTo>
                    <a:pt x="1890" y="1022"/>
                  </a:lnTo>
                  <a:lnTo>
                    <a:pt x="1886" y="1016"/>
                  </a:lnTo>
                  <a:lnTo>
                    <a:pt x="1880" y="1012"/>
                  </a:lnTo>
                  <a:lnTo>
                    <a:pt x="1874" y="1010"/>
                  </a:lnTo>
                  <a:lnTo>
                    <a:pt x="1874" y="1027"/>
                  </a:lnTo>
                  <a:lnTo>
                    <a:pt x="1892" y="1023"/>
                  </a:lnTo>
                  <a:lnTo>
                    <a:pt x="1869" y="942"/>
                  </a:lnTo>
                  <a:lnTo>
                    <a:pt x="1851" y="946"/>
                  </a:lnTo>
                  <a:lnTo>
                    <a:pt x="1869" y="948"/>
                  </a:lnTo>
                  <a:lnTo>
                    <a:pt x="1892" y="774"/>
                  </a:lnTo>
                  <a:lnTo>
                    <a:pt x="1874" y="772"/>
                  </a:lnTo>
                  <a:lnTo>
                    <a:pt x="1890" y="780"/>
                  </a:lnTo>
                  <a:lnTo>
                    <a:pt x="1936" y="687"/>
                  </a:lnTo>
                  <a:lnTo>
                    <a:pt x="1938" y="683"/>
                  </a:lnTo>
                  <a:lnTo>
                    <a:pt x="1961" y="590"/>
                  </a:lnTo>
                  <a:lnTo>
                    <a:pt x="1961" y="586"/>
                  </a:lnTo>
                  <a:lnTo>
                    <a:pt x="1960" y="580"/>
                  </a:lnTo>
                  <a:lnTo>
                    <a:pt x="1960" y="579"/>
                  </a:lnTo>
                  <a:lnTo>
                    <a:pt x="1867" y="393"/>
                  </a:lnTo>
                  <a:lnTo>
                    <a:pt x="1785" y="254"/>
                  </a:lnTo>
                  <a:lnTo>
                    <a:pt x="1669" y="56"/>
                  </a:lnTo>
                  <a:lnTo>
                    <a:pt x="1666" y="52"/>
                  </a:lnTo>
                  <a:lnTo>
                    <a:pt x="1662" y="49"/>
                  </a:lnTo>
                  <a:lnTo>
                    <a:pt x="1557" y="2"/>
                  </a:lnTo>
                  <a:lnTo>
                    <a:pt x="1555" y="2"/>
                  </a:lnTo>
                  <a:lnTo>
                    <a:pt x="1550" y="0"/>
                  </a:lnTo>
                  <a:lnTo>
                    <a:pt x="1544" y="2"/>
                  </a:lnTo>
                  <a:lnTo>
                    <a:pt x="1538" y="6"/>
                  </a:lnTo>
                  <a:lnTo>
                    <a:pt x="1536" y="10"/>
                  </a:lnTo>
                  <a:lnTo>
                    <a:pt x="1141" y="729"/>
                  </a:lnTo>
                  <a:lnTo>
                    <a:pt x="1155" y="737"/>
                  </a:lnTo>
                  <a:lnTo>
                    <a:pt x="1145" y="724"/>
                  </a:lnTo>
                  <a:lnTo>
                    <a:pt x="8" y="1501"/>
                  </a:lnTo>
                  <a:lnTo>
                    <a:pt x="6" y="1503"/>
                  </a:lnTo>
                  <a:lnTo>
                    <a:pt x="2" y="1509"/>
                  </a:lnTo>
                  <a:lnTo>
                    <a:pt x="0" y="1515"/>
                  </a:lnTo>
                  <a:lnTo>
                    <a:pt x="0" y="1517"/>
                  </a:lnTo>
                  <a:lnTo>
                    <a:pt x="35" y="1900"/>
                  </a:lnTo>
                  <a:lnTo>
                    <a:pt x="37" y="1904"/>
                  </a:lnTo>
                  <a:lnTo>
                    <a:pt x="39" y="1907"/>
                  </a:lnTo>
                  <a:lnTo>
                    <a:pt x="97" y="2000"/>
                  </a:lnTo>
                  <a:lnTo>
                    <a:pt x="201" y="2151"/>
                  </a:lnTo>
                  <a:lnTo>
                    <a:pt x="215" y="2142"/>
                  </a:lnTo>
                  <a:lnTo>
                    <a:pt x="200" y="2149"/>
                  </a:lnTo>
                  <a:lnTo>
                    <a:pt x="316" y="2370"/>
                  </a:lnTo>
                  <a:lnTo>
                    <a:pt x="331" y="2362"/>
                  </a:lnTo>
                  <a:lnTo>
                    <a:pt x="316" y="2368"/>
                  </a:lnTo>
                  <a:lnTo>
                    <a:pt x="397" y="2623"/>
                  </a:lnTo>
                  <a:lnTo>
                    <a:pt x="397" y="2625"/>
                  </a:lnTo>
                  <a:lnTo>
                    <a:pt x="513" y="2846"/>
                  </a:lnTo>
                  <a:lnTo>
                    <a:pt x="699" y="3229"/>
                  </a:lnTo>
                  <a:close/>
                </a:path>
              </a:pathLst>
            </a:custGeom>
            <a:solidFill>
              <a:srgbClr val="99FF33"/>
            </a:solidFill>
            <a:ln w="9525">
              <a:noFill/>
              <a:round/>
              <a:headEnd/>
              <a:tailEnd/>
            </a:ln>
          </p:spPr>
          <p:txBody>
            <a:bodyPr/>
            <a:lstStyle/>
            <a:p>
              <a:endParaRPr lang="en-ZA"/>
            </a:p>
          </p:txBody>
        </p:sp>
      </p:grpSp>
      <p:grpSp>
        <p:nvGrpSpPr>
          <p:cNvPr id="5" name="Group 49"/>
          <p:cNvGrpSpPr>
            <a:grpSpLocks/>
          </p:cNvGrpSpPr>
          <p:nvPr/>
        </p:nvGrpSpPr>
        <p:grpSpPr bwMode="auto">
          <a:xfrm>
            <a:off x="3804717" y="3835623"/>
            <a:ext cx="2622550" cy="1592263"/>
            <a:chOff x="2489" y="2507"/>
            <a:chExt cx="1708" cy="1078"/>
          </a:xfrm>
        </p:grpSpPr>
        <p:sp>
          <p:nvSpPr>
            <p:cNvPr id="41028" name="Freeform 50"/>
            <p:cNvSpPr>
              <a:spLocks/>
            </p:cNvSpPr>
            <p:nvPr/>
          </p:nvSpPr>
          <p:spPr bwMode="auto">
            <a:xfrm>
              <a:off x="2498" y="2516"/>
              <a:ext cx="1690" cy="1060"/>
            </a:xfrm>
            <a:custGeom>
              <a:avLst/>
              <a:gdLst>
                <a:gd name="T0" fmla="*/ 1 w 3380"/>
                <a:gd name="T1" fmla="*/ 1 h 2120"/>
                <a:gd name="T2" fmla="*/ 1 w 3380"/>
                <a:gd name="T3" fmla="*/ 1 h 2120"/>
                <a:gd name="T4" fmla="*/ 1 w 3380"/>
                <a:gd name="T5" fmla="*/ 1 h 2120"/>
                <a:gd name="T6" fmla="*/ 1 w 3380"/>
                <a:gd name="T7" fmla="*/ 1 h 2120"/>
                <a:gd name="T8" fmla="*/ 1 w 3380"/>
                <a:gd name="T9" fmla="*/ 1 h 2120"/>
                <a:gd name="T10" fmla="*/ 1 w 3380"/>
                <a:gd name="T11" fmla="*/ 1 h 2120"/>
                <a:gd name="T12" fmla="*/ 1 w 3380"/>
                <a:gd name="T13" fmla="*/ 1 h 2120"/>
                <a:gd name="T14" fmla="*/ 1 w 3380"/>
                <a:gd name="T15" fmla="*/ 1 h 2120"/>
                <a:gd name="T16" fmla="*/ 1 w 3380"/>
                <a:gd name="T17" fmla="*/ 1 h 2120"/>
                <a:gd name="T18" fmla="*/ 1 w 3380"/>
                <a:gd name="T19" fmla="*/ 1 h 2120"/>
                <a:gd name="T20" fmla="*/ 1 w 3380"/>
                <a:gd name="T21" fmla="*/ 1 h 2120"/>
                <a:gd name="T22" fmla="*/ 1 w 3380"/>
                <a:gd name="T23" fmla="*/ 1 h 2120"/>
                <a:gd name="T24" fmla="*/ 1 w 3380"/>
                <a:gd name="T25" fmla="*/ 1 h 2120"/>
                <a:gd name="T26" fmla="*/ 1 w 3380"/>
                <a:gd name="T27" fmla="*/ 1 h 2120"/>
                <a:gd name="T28" fmla="*/ 1 w 3380"/>
                <a:gd name="T29" fmla="*/ 1 h 2120"/>
                <a:gd name="T30" fmla="*/ 1 w 3380"/>
                <a:gd name="T31" fmla="*/ 1 h 2120"/>
                <a:gd name="T32" fmla="*/ 1 w 3380"/>
                <a:gd name="T33" fmla="*/ 1 h 2120"/>
                <a:gd name="T34" fmla="*/ 1 w 3380"/>
                <a:gd name="T35" fmla="*/ 1 h 2120"/>
                <a:gd name="T36" fmla="*/ 1 w 3380"/>
                <a:gd name="T37" fmla="*/ 1 h 2120"/>
                <a:gd name="T38" fmla="*/ 1 w 3380"/>
                <a:gd name="T39" fmla="*/ 1 h 2120"/>
                <a:gd name="T40" fmla="*/ 1 w 3380"/>
                <a:gd name="T41" fmla="*/ 1 h 2120"/>
                <a:gd name="T42" fmla="*/ 1 w 3380"/>
                <a:gd name="T43" fmla="*/ 1 h 2120"/>
                <a:gd name="T44" fmla="*/ 1 w 3380"/>
                <a:gd name="T45" fmla="*/ 1 h 2120"/>
                <a:gd name="T46" fmla="*/ 1 w 3380"/>
                <a:gd name="T47" fmla="*/ 1 h 2120"/>
                <a:gd name="T48" fmla="*/ 1 w 3380"/>
                <a:gd name="T49" fmla="*/ 1 h 2120"/>
                <a:gd name="T50" fmla="*/ 1 w 3380"/>
                <a:gd name="T51" fmla="*/ 1 h 2120"/>
                <a:gd name="T52" fmla="*/ 1 w 3380"/>
                <a:gd name="T53" fmla="*/ 1 h 2120"/>
                <a:gd name="T54" fmla="*/ 1 w 3380"/>
                <a:gd name="T55" fmla="*/ 1 h 2120"/>
                <a:gd name="T56" fmla="*/ 1 w 3380"/>
                <a:gd name="T57" fmla="*/ 1 h 2120"/>
                <a:gd name="T58" fmla="*/ 1 w 3380"/>
                <a:gd name="T59" fmla="*/ 1 h 2120"/>
                <a:gd name="T60" fmla="*/ 1 w 3380"/>
                <a:gd name="T61" fmla="*/ 1 h 2120"/>
                <a:gd name="T62" fmla="*/ 1 w 3380"/>
                <a:gd name="T63" fmla="*/ 1 h 2120"/>
                <a:gd name="T64" fmla="*/ 1 w 3380"/>
                <a:gd name="T65" fmla="*/ 1 h 2120"/>
                <a:gd name="T66" fmla="*/ 1 w 3380"/>
                <a:gd name="T67" fmla="*/ 1 h 2120"/>
                <a:gd name="T68" fmla="*/ 1 w 3380"/>
                <a:gd name="T69" fmla="*/ 1 h 2120"/>
                <a:gd name="T70" fmla="*/ 1 w 3380"/>
                <a:gd name="T71" fmla="*/ 1 h 2120"/>
                <a:gd name="T72" fmla="*/ 1 w 3380"/>
                <a:gd name="T73" fmla="*/ 1 h 2120"/>
                <a:gd name="T74" fmla="*/ 1 w 3380"/>
                <a:gd name="T75" fmla="*/ 1 h 2120"/>
                <a:gd name="T76" fmla="*/ 1 w 3380"/>
                <a:gd name="T77" fmla="*/ 1 h 2120"/>
                <a:gd name="T78" fmla="*/ 1 w 3380"/>
                <a:gd name="T79" fmla="*/ 1 h 2120"/>
                <a:gd name="T80" fmla="*/ 1 w 3380"/>
                <a:gd name="T81" fmla="*/ 1 h 2120"/>
                <a:gd name="T82" fmla="*/ 1 w 3380"/>
                <a:gd name="T83" fmla="*/ 1 h 2120"/>
                <a:gd name="T84" fmla="*/ 1 w 3380"/>
                <a:gd name="T85" fmla="*/ 1 h 2120"/>
                <a:gd name="T86" fmla="*/ 1 w 3380"/>
                <a:gd name="T87" fmla="*/ 1 h 2120"/>
                <a:gd name="T88" fmla="*/ 1 w 3380"/>
                <a:gd name="T89" fmla="*/ 1 h 2120"/>
                <a:gd name="T90" fmla="*/ 1 w 3380"/>
                <a:gd name="T91" fmla="*/ 1 h 2120"/>
                <a:gd name="T92" fmla="*/ 1 w 3380"/>
                <a:gd name="T93" fmla="*/ 1 h 2120"/>
                <a:gd name="T94" fmla="*/ 1 w 3380"/>
                <a:gd name="T95" fmla="*/ 1 h 2120"/>
                <a:gd name="T96" fmla="*/ 0 w 3380"/>
                <a:gd name="T97" fmla="*/ 1 h 2120"/>
                <a:gd name="T98" fmla="*/ 1 w 3380"/>
                <a:gd name="T99" fmla="*/ 1 h 2120"/>
                <a:gd name="T100" fmla="*/ 1 w 3380"/>
                <a:gd name="T101" fmla="*/ 1 h 2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80"/>
                <a:gd name="T154" fmla="*/ 0 h 2120"/>
                <a:gd name="T155" fmla="*/ 3380 w 3380"/>
                <a:gd name="T156" fmla="*/ 2120 h 2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80" h="2120">
                  <a:moveTo>
                    <a:pt x="765" y="937"/>
                  </a:moveTo>
                  <a:lnTo>
                    <a:pt x="804" y="906"/>
                  </a:lnTo>
                  <a:lnTo>
                    <a:pt x="874" y="882"/>
                  </a:lnTo>
                  <a:lnTo>
                    <a:pt x="951" y="859"/>
                  </a:lnTo>
                  <a:lnTo>
                    <a:pt x="936" y="782"/>
                  </a:lnTo>
                  <a:lnTo>
                    <a:pt x="959" y="728"/>
                  </a:lnTo>
                  <a:lnTo>
                    <a:pt x="1005" y="704"/>
                  </a:lnTo>
                  <a:lnTo>
                    <a:pt x="1083" y="689"/>
                  </a:lnTo>
                  <a:lnTo>
                    <a:pt x="1129" y="658"/>
                  </a:lnTo>
                  <a:lnTo>
                    <a:pt x="1191" y="650"/>
                  </a:lnTo>
                  <a:lnTo>
                    <a:pt x="1230" y="619"/>
                  </a:lnTo>
                  <a:lnTo>
                    <a:pt x="1315" y="604"/>
                  </a:lnTo>
                  <a:lnTo>
                    <a:pt x="1338" y="557"/>
                  </a:lnTo>
                  <a:lnTo>
                    <a:pt x="1369" y="503"/>
                  </a:lnTo>
                  <a:lnTo>
                    <a:pt x="1369" y="403"/>
                  </a:lnTo>
                  <a:lnTo>
                    <a:pt x="1338" y="325"/>
                  </a:lnTo>
                  <a:lnTo>
                    <a:pt x="1462" y="333"/>
                  </a:lnTo>
                  <a:lnTo>
                    <a:pt x="1578" y="310"/>
                  </a:lnTo>
                  <a:lnTo>
                    <a:pt x="1671" y="271"/>
                  </a:lnTo>
                  <a:lnTo>
                    <a:pt x="1787" y="310"/>
                  </a:lnTo>
                  <a:lnTo>
                    <a:pt x="1856" y="356"/>
                  </a:lnTo>
                  <a:lnTo>
                    <a:pt x="1918" y="356"/>
                  </a:lnTo>
                  <a:lnTo>
                    <a:pt x="1996" y="318"/>
                  </a:lnTo>
                  <a:lnTo>
                    <a:pt x="2042" y="279"/>
                  </a:lnTo>
                  <a:lnTo>
                    <a:pt x="2119" y="279"/>
                  </a:lnTo>
                  <a:lnTo>
                    <a:pt x="2150" y="240"/>
                  </a:lnTo>
                  <a:lnTo>
                    <a:pt x="2189" y="155"/>
                  </a:lnTo>
                  <a:lnTo>
                    <a:pt x="2344" y="23"/>
                  </a:lnTo>
                  <a:lnTo>
                    <a:pt x="2885" y="8"/>
                  </a:lnTo>
                  <a:lnTo>
                    <a:pt x="2939" y="78"/>
                  </a:lnTo>
                  <a:lnTo>
                    <a:pt x="2885" y="124"/>
                  </a:lnTo>
                  <a:lnTo>
                    <a:pt x="2823" y="155"/>
                  </a:lnTo>
                  <a:lnTo>
                    <a:pt x="2769" y="171"/>
                  </a:lnTo>
                  <a:lnTo>
                    <a:pt x="2761" y="232"/>
                  </a:lnTo>
                  <a:lnTo>
                    <a:pt x="2800" y="279"/>
                  </a:lnTo>
                  <a:lnTo>
                    <a:pt x="2877" y="310"/>
                  </a:lnTo>
                  <a:lnTo>
                    <a:pt x="2908" y="263"/>
                  </a:lnTo>
                  <a:lnTo>
                    <a:pt x="2939" y="318"/>
                  </a:lnTo>
                  <a:lnTo>
                    <a:pt x="3024" y="348"/>
                  </a:lnTo>
                  <a:lnTo>
                    <a:pt x="3071" y="287"/>
                  </a:lnTo>
                  <a:lnTo>
                    <a:pt x="3133" y="248"/>
                  </a:lnTo>
                  <a:lnTo>
                    <a:pt x="3110" y="194"/>
                  </a:lnTo>
                  <a:lnTo>
                    <a:pt x="3102" y="101"/>
                  </a:lnTo>
                  <a:lnTo>
                    <a:pt x="3040" y="70"/>
                  </a:lnTo>
                  <a:lnTo>
                    <a:pt x="3063" y="0"/>
                  </a:lnTo>
                  <a:lnTo>
                    <a:pt x="3125" y="23"/>
                  </a:lnTo>
                  <a:lnTo>
                    <a:pt x="3187" y="62"/>
                  </a:lnTo>
                  <a:lnTo>
                    <a:pt x="3257" y="62"/>
                  </a:lnTo>
                  <a:lnTo>
                    <a:pt x="3303" y="140"/>
                  </a:lnTo>
                  <a:lnTo>
                    <a:pt x="3349" y="209"/>
                  </a:lnTo>
                  <a:lnTo>
                    <a:pt x="3272" y="287"/>
                  </a:lnTo>
                  <a:lnTo>
                    <a:pt x="3195" y="263"/>
                  </a:lnTo>
                  <a:lnTo>
                    <a:pt x="3133" y="271"/>
                  </a:lnTo>
                  <a:lnTo>
                    <a:pt x="3063" y="287"/>
                  </a:lnTo>
                  <a:lnTo>
                    <a:pt x="3079" y="341"/>
                  </a:lnTo>
                  <a:lnTo>
                    <a:pt x="3210" y="379"/>
                  </a:lnTo>
                  <a:lnTo>
                    <a:pt x="3272" y="403"/>
                  </a:lnTo>
                  <a:lnTo>
                    <a:pt x="3334" y="480"/>
                  </a:lnTo>
                  <a:lnTo>
                    <a:pt x="3380" y="550"/>
                  </a:lnTo>
                  <a:lnTo>
                    <a:pt x="3218" y="720"/>
                  </a:lnTo>
                  <a:lnTo>
                    <a:pt x="3063" y="828"/>
                  </a:lnTo>
                  <a:lnTo>
                    <a:pt x="2978" y="906"/>
                  </a:lnTo>
                  <a:lnTo>
                    <a:pt x="2870" y="1045"/>
                  </a:lnTo>
                  <a:lnTo>
                    <a:pt x="2746" y="1192"/>
                  </a:lnTo>
                  <a:lnTo>
                    <a:pt x="2669" y="1261"/>
                  </a:lnTo>
                  <a:lnTo>
                    <a:pt x="2607" y="1316"/>
                  </a:lnTo>
                  <a:lnTo>
                    <a:pt x="2491" y="1401"/>
                  </a:lnTo>
                  <a:lnTo>
                    <a:pt x="2398" y="1463"/>
                  </a:lnTo>
                  <a:lnTo>
                    <a:pt x="2382" y="1532"/>
                  </a:lnTo>
                  <a:lnTo>
                    <a:pt x="2197" y="1633"/>
                  </a:lnTo>
                  <a:lnTo>
                    <a:pt x="2135" y="1695"/>
                  </a:lnTo>
                  <a:lnTo>
                    <a:pt x="2026" y="1757"/>
                  </a:lnTo>
                  <a:lnTo>
                    <a:pt x="1918" y="1826"/>
                  </a:lnTo>
                  <a:lnTo>
                    <a:pt x="1810" y="1873"/>
                  </a:lnTo>
                  <a:lnTo>
                    <a:pt x="1709" y="1911"/>
                  </a:lnTo>
                  <a:lnTo>
                    <a:pt x="1593" y="1857"/>
                  </a:lnTo>
                  <a:lnTo>
                    <a:pt x="1485" y="1842"/>
                  </a:lnTo>
                  <a:lnTo>
                    <a:pt x="1415" y="1880"/>
                  </a:lnTo>
                  <a:lnTo>
                    <a:pt x="1431" y="1958"/>
                  </a:lnTo>
                  <a:lnTo>
                    <a:pt x="1431" y="2012"/>
                  </a:lnTo>
                  <a:lnTo>
                    <a:pt x="1346" y="2043"/>
                  </a:lnTo>
                  <a:lnTo>
                    <a:pt x="1214" y="1997"/>
                  </a:lnTo>
                  <a:lnTo>
                    <a:pt x="1121" y="1997"/>
                  </a:lnTo>
                  <a:lnTo>
                    <a:pt x="1075" y="2020"/>
                  </a:lnTo>
                  <a:lnTo>
                    <a:pt x="1075" y="2089"/>
                  </a:lnTo>
                  <a:lnTo>
                    <a:pt x="1021" y="2120"/>
                  </a:lnTo>
                  <a:lnTo>
                    <a:pt x="866" y="2035"/>
                  </a:lnTo>
                  <a:lnTo>
                    <a:pt x="750" y="2020"/>
                  </a:lnTo>
                  <a:lnTo>
                    <a:pt x="588" y="2004"/>
                  </a:lnTo>
                  <a:lnTo>
                    <a:pt x="560" y="1991"/>
                  </a:lnTo>
                  <a:lnTo>
                    <a:pt x="547" y="1985"/>
                  </a:lnTo>
                  <a:lnTo>
                    <a:pt x="533" y="1981"/>
                  </a:lnTo>
                  <a:lnTo>
                    <a:pt x="524" y="1981"/>
                  </a:lnTo>
                  <a:lnTo>
                    <a:pt x="514" y="1985"/>
                  </a:lnTo>
                  <a:lnTo>
                    <a:pt x="506" y="1987"/>
                  </a:lnTo>
                  <a:lnTo>
                    <a:pt x="504" y="1989"/>
                  </a:lnTo>
                  <a:lnTo>
                    <a:pt x="502" y="1989"/>
                  </a:lnTo>
                  <a:lnTo>
                    <a:pt x="0" y="1795"/>
                  </a:lnTo>
                  <a:lnTo>
                    <a:pt x="54" y="1354"/>
                  </a:lnTo>
                  <a:lnTo>
                    <a:pt x="386" y="1084"/>
                  </a:lnTo>
                  <a:lnTo>
                    <a:pt x="812" y="921"/>
                  </a:lnTo>
                  <a:lnTo>
                    <a:pt x="765" y="937"/>
                  </a:lnTo>
                  <a:close/>
                </a:path>
              </a:pathLst>
            </a:custGeom>
            <a:solidFill>
              <a:srgbClr val="99FF33"/>
            </a:solidFill>
            <a:ln w="9525">
              <a:solidFill>
                <a:srgbClr val="99FF33"/>
              </a:solidFill>
              <a:round/>
              <a:headEnd/>
              <a:tailEnd/>
            </a:ln>
          </p:spPr>
          <p:txBody>
            <a:bodyPr/>
            <a:lstStyle/>
            <a:p>
              <a:endParaRPr lang="en-ZA"/>
            </a:p>
          </p:txBody>
        </p:sp>
        <p:sp>
          <p:nvSpPr>
            <p:cNvPr id="41029" name="Freeform 51"/>
            <p:cNvSpPr>
              <a:spLocks/>
            </p:cNvSpPr>
            <p:nvPr/>
          </p:nvSpPr>
          <p:spPr bwMode="auto">
            <a:xfrm>
              <a:off x="2489" y="2507"/>
              <a:ext cx="1708" cy="1078"/>
            </a:xfrm>
            <a:custGeom>
              <a:avLst/>
              <a:gdLst>
                <a:gd name="T0" fmla="*/ 1 w 3416"/>
                <a:gd name="T1" fmla="*/ 1 h 2155"/>
                <a:gd name="T2" fmla="*/ 1 w 3416"/>
                <a:gd name="T3" fmla="*/ 1 h 2155"/>
                <a:gd name="T4" fmla="*/ 1 w 3416"/>
                <a:gd name="T5" fmla="*/ 1 h 2155"/>
                <a:gd name="T6" fmla="*/ 1 w 3416"/>
                <a:gd name="T7" fmla="*/ 1 h 2155"/>
                <a:gd name="T8" fmla="*/ 1 w 3416"/>
                <a:gd name="T9" fmla="*/ 1 h 2155"/>
                <a:gd name="T10" fmla="*/ 1 w 3416"/>
                <a:gd name="T11" fmla="*/ 1 h 2155"/>
                <a:gd name="T12" fmla="*/ 1 w 3416"/>
                <a:gd name="T13" fmla="*/ 1 h 2155"/>
                <a:gd name="T14" fmla="*/ 1 w 3416"/>
                <a:gd name="T15" fmla="*/ 1 h 2155"/>
                <a:gd name="T16" fmla="*/ 1 w 3416"/>
                <a:gd name="T17" fmla="*/ 1 h 2155"/>
                <a:gd name="T18" fmla="*/ 1 w 3416"/>
                <a:gd name="T19" fmla="*/ 1 h 2155"/>
                <a:gd name="T20" fmla="*/ 1 w 3416"/>
                <a:gd name="T21" fmla="*/ 1 h 2155"/>
                <a:gd name="T22" fmla="*/ 1 w 3416"/>
                <a:gd name="T23" fmla="*/ 1 h 2155"/>
                <a:gd name="T24" fmla="*/ 1 w 3416"/>
                <a:gd name="T25" fmla="*/ 1 h 2155"/>
                <a:gd name="T26" fmla="*/ 1 w 3416"/>
                <a:gd name="T27" fmla="*/ 1 h 2155"/>
                <a:gd name="T28" fmla="*/ 1 w 3416"/>
                <a:gd name="T29" fmla="*/ 1 h 2155"/>
                <a:gd name="T30" fmla="*/ 1 w 3416"/>
                <a:gd name="T31" fmla="*/ 1 h 2155"/>
                <a:gd name="T32" fmla="*/ 1 w 3416"/>
                <a:gd name="T33" fmla="*/ 1 h 2155"/>
                <a:gd name="T34" fmla="*/ 1 w 3416"/>
                <a:gd name="T35" fmla="*/ 1 h 2155"/>
                <a:gd name="T36" fmla="*/ 1 w 3416"/>
                <a:gd name="T37" fmla="*/ 1 h 2155"/>
                <a:gd name="T38" fmla="*/ 1 w 3416"/>
                <a:gd name="T39" fmla="*/ 1 h 2155"/>
                <a:gd name="T40" fmla="*/ 1 w 3416"/>
                <a:gd name="T41" fmla="*/ 1 h 2155"/>
                <a:gd name="T42" fmla="*/ 1 w 3416"/>
                <a:gd name="T43" fmla="*/ 1 h 2155"/>
                <a:gd name="T44" fmla="*/ 1 w 3416"/>
                <a:gd name="T45" fmla="*/ 1 h 2155"/>
                <a:gd name="T46" fmla="*/ 1 w 3416"/>
                <a:gd name="T47" fmla="*/ 1 h 2155"/>
                <a:gd name="T48" fmla="*/ 1 w 3416"/>
                <a:gd name="T49" fmla="*/ 1 h 2155"/>
                <a:gd name="T50" fmla="*/ 1 w 3416"/>
                <a:gd name="T51" fmla="*/ 1 h 2155"/>
                <a:gd name="T52" fmla="*/ 1 w 3416"/>
                <a:gd name="T53" fmla="*/ 1 h 2155"/>
                <a:gd name="T54" fmla="*/ 1 w 3416"/>
                <a:gd name="T55" fmla="*/ 1 h 2155"/>
                <a:gd name="T56" fmla="*/ 1 w 3416"/>
                <a:gd name="T57" fmla="*/ 1 h 2155"/>
                <a:gd name="T58" fmla="*/ 1 w 3416"/>
                <a:gd name="T59" fmla="*/ 1 h 2155"/>
                <a:gd name="T60" fmla="*/ 1 w 3416"/>
                <a:gd name="T61" fmla="*/ 1 h 2155"/>
                <a:gd name="T62" fmla="*/ 1 w 3416"/>
                <a:gd name="T63" fmla="*/ 1 h 2155"/>
                <a:gd name="T64" fmla="*/ 1 w 3416"/>
                <a:gd name="T65" fmla="*/ 1 h 2155"/>
                <a:gd name="T66" fmla="*/ 1 w 3416"/>
                <a:gd name="T67" fmla="*/ 1 h 2155"/>
                <a:gd name="T68" fmla="*/ 1 w 3416"/>
                <a:gd name="T69" fmla="*/ 1 h 2155"/>
                <a:gd name="T70" fmla="*/ 1 w 3416"/>
                <a:gd name="T71" fmla="*/ 1 h 2155"/>
                <a:gd name="T72" fmla="*/ 1 w 3416"/>
                <a:gd name="T73" fmla="*/ 1 h 2155"/>
                <a:gd name="T74" fmla="*/ 1 w 3416"/>
                <a:gd name="T75" fmla="*/ 1 h 2155"/>
                <a:gd name="T76" fmla="*/ 1 w 3416"/>
                <a:gd name="T77" fmla="*/ 1 h 2155"/>
                <a:gd name="T78" fmla="*/ 1 w 3416"/>
                <a:gd name="T79" fmla="*/ 1 h 2155"/>
                <a:gd name="T80" fmla="*/ 1 w 3416"/>
                <a:gd name="T81" fmla="*/ 1 h 2155"/>
                <a:gd name="T82" fmla="*/ 1 w 3416"/>
                <a:gd name="T83" fmla="*/ 1 h 2155"/>
                <a:gd name="T84" fmla="*/ 1 w 3416"/>
                <a:gd name="T85" fmla="*/ 1 h 2155"/>
                <a:gd name="T86" fmla="*/ 1 w 3416"/>
                <a:gd name="T87" fmla="*/ 1 h 2155"/>
                <a:gd name="T88" fmla="*/ 1 w 3416"/>
                <a:gd name="T89" fmla="*/ 1 h 2155"/>
                <a:gd name="T90" fmla="*/ 1 w 3416"/>
                <a:gd name="T91" fmla="*/ 1 h 2155"/>
                <a:gd name="T92" fmla="*/ 1 w 3416"/>
                <a:gd name="T93" fmla="*/ 1 h 2155"/>
                <a:gd name="T94" fmla="*/ 1 w 3416"/>
                <a:gd name="T95" fmla="*/ 1 h 2155"/>
                <a:gd name="T96" fmla="*/ 1 w 3416"/>
                <a:gd name="T97" fmla="*/ 1 h 2155"/>
                <a:gd name="T98" fmla="*/ 1 w 3416"/>
                <a:gd name="T99" fmla="*/ 1 h 2155"/>
                <a:gd name="T100" fmla="*/ 1 w 3416"/>
                <a:gd name="T101" fmla="*/ 1 h 2155"/>
                <a:gd name="T102" fmla="*/ 1 w 3416"/>
                <a:gd name="T103" fmla="*/ 1 h 2155"/>
                <a:gd name="T104" fmla="*/ 1 w 3416"/>
                <a:gd name="T105" fmla="*/ 1 h 2155"/>
                <a:gd name="T106" fmla="*/ 1 w 3416"/>
                <a:gd name="T107" fmla="*/ 1 h 2155"/>
                <a:gd name="T108" fmla="*/ 1 w 3416"/>
                <a:gd name="T109" fmla="*/ 1 h 2155"/>
                <a:gd name="T110" fmla="*/ 1 w 3416"/>
                <a:gd name="T111" fmla="*/ 1 h 2155"/>
                <a:gd name="T112" fmla="*/ 1 w 3416"/>
                <a:gd name="T113" fmla="*/ 1 h 2155"/>
                <a:gd name="T114" fmla="*/ 1 w 3416"/>
                <a:gd name="T115" fmla="*/ 1 h 2155"/>
                <a:gd name="T116" fmla="*/ 1 w 3416"/>
                <a:gd name="T117" fmla="*/ 1 h 2155"/>
                <a:gd name="T118" fmla="*/ 1 w 3416"/>
                <a:gd name="T119" fmla="*/ 1 h 21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16"/>
                <a:gd name="T181" fmla="*/ 0 h 2155"/>
                <a:gd name="T182" fmla="*/ 3416 w 3416"/>
                <a:gd name="T183" fmla="*/ 2155 h 21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16" h="2155">
                  <a:moveTo>
                    <a:pt x="774" y="940"/>
                  </a:moveTo>
                  <a:lnTo>
                    <a:pt x="795" y="967"/>
                  </a:lnTo>
                  <a:lnTo>
                    <a:pt x="834" y="936"/>
                  </a:lnTo>
                  <a:lnTo>
                    <a:pt x="822" y="923"/>
                  </a:lnTo>
                  <a:lnTo>
                    <a:pt x="828" y="940"/>
                  </a:lnTo>
                  <a:lnTo>
                    <a:pt x="898" y="917"/>
                  </a:lnTo>
                  <a:lnTo>
                    <a:pt x="892" y="899"/>
                  </a:lnTo>
                  <a:lnTo>
                    <a:pt x="898" y="917"/>
                  </a:lnTo>
                  <a:lnTo>
                    <a:pt x="975" y="894"/>
                  </a:lnTo>
                  <a:lnTo>
                    <a:pt x="975" y="892"/>
                  </a:lnTo>
                  <a:lnTo>
                    <a:pt x="981" y="888"/>
                  </a:lnTo>
                  <a:lnTo>
                    <a:pt x="985" y="882"/>
                  </a:lnTo>
                  <a:lnTo>
                    <a:pt x="987" y="876"/>
                  </a:lnTo>
                  <a:lnTo>
                    <a:pt x="987" y="872"/>
                  </a:lnTo>
                  <a:lnTo>
                    <a:pt x="971" y="795"/>
                  </a:lnTo>
                  <a:lnTo>
                    <a:pt x="954" y="799"/>
                  </a:lnTo>
                  <a:lnTo>
                    <a:pt x="969" y="805"/>
                  </a:lnTo>
                  <a:lnTo>
                    <a:pt x="971" y="799"/>
                  </a:lnTo>
                  <a:lnTo>
                    <a:pt x="969" y="807"/>
                  </a:lnTo>
                  <a:lnTo>
                    <a:pt x="992" y="752"/>
                  </a:lnTo>
                  <a:lnTo>
                    <a:pt x="977" y="745"/>
                  </a:lnTo>
                  <a:lnTo>
                    <a:pt x="988" y="756"/>
                  </a:lnTo>
                  <a:lnTo>
                    <a:pt x="985" y="760"/>
                  </a:lnTo>
                  <a:lnTo>
                    <a:pt x="1031" y="737"/>
                  </a:lnTo>
                  <a:lnTo>
                    <a:pt x="1023" y="721"/>
                  </a:lnTo>
                  <a:lnTo>
                    <a:pt x="1027" y="739"/>
                  </a:lnTo>
                  <a:lnTo>
                    <a:pt x="1105" y="723"/>
                  </a:lnTo>
                  <a:lnTo>
                    <a:pt x="1110" y="721"/>
                  </a:lnTo>
                  <a:lnTo>
                    <a:pt x="1157" y="690"/>
                  </a:lnTo>
                  <a:lnTo>
                    <a:pt x="1147" y="675"/>
                  </a:lnTo>
                  <a:lnTo>
                    <a:pt x="1149" y="692"/>
                  </a:lnTo>
                  <a:lnTo>
                    <a:pt x="1211" y="685"/>
                  </a:lnTo>
                  <a:lnTo>
                    <a:pt x="1215" y="683"/>
                  </a:lnTo>
                  <a:lnTo>
                    <a:pt x="1221" y="681"/>
                  </a:lnTo>
                  <a:lnTo>
                    <a:pt x="1259" y="650"/>
                  </a:lnTo>
                  <a:lnTo>
                    <a:pt x="1248" y="636"/>
                  </a:lnTo>
                  <a:lnTo>
                    <a:pt x="1253" y="652"/>
                  </a:lnTo>
                  <a:lnTo>
                    <a:pt x="1252" y="654"/>
                  </a:lnTo>
                  <a:lnTo>
                    <a:pt x="1337" y="638"/>
                  </a:lnTo>
                  <a:lnTo>
                    <a:pt x="1339" y="636"/>
                  </a:lnTo>
                  <a:lnTo>
                    <a:pt x="1344" y="632"/>
                  </a:lnTo>
                  <a:lnTo>
                    <a:pt x="1348" y="629"/>
                  </a:lnTo>
                  <a:lnTo>
                    <a:pt x="1371" y="582"/>
                  </a:lnTo>
                  <a:lnTo>
                    <a:pt x="1356" y="574"/>
                  </a:lnTo>
                  <a:lnTo>
                    <a:pt x="1371" y="584"/>
                  </a:lnTo>
                  <a:lnTo>
                    <a:pt x="1402" y="530"/>
                  </a:lnTo>
                  <a:lnTo>
                    <a:pt x="1402" y="526"/>
                  </a:lnTo>
                  <a:lnTo>
                    <a:pt x="1404" y="520"/>
                  </a:lnTo>
                  <a:lnTo>
                    <a:pt x="1404" y="420"/>
                  </a:lnTo>
                  <a:lnTo>
                    <a:pt x="1404" y="414"/>
                  </a:lnTo>
                  <a:lnTo>
                    <a:pt x="1373" y="336"/>
                  </a:lnTo>
                  <a:lnTo>
                    <a:pt x="1356" y="342"/>
                  </a:lnTo>
                  <a:lnTo>
                    <a:pt x="1356" y="360"/>
                  </a:lnTo>
                  <a:lnTo>
                    <a:pt x="1362" y="358"/>
                  </a:lnTo>
                  <a:lnTo>
                    <a:pt x="1368" y="354"/>
                  </a:lnTo>
                  <a:lnTo>
                    <a:pt x="1371" y="348"/>
                  </a:lnTo>
                  <a:lnTo>
                    <a:pt x="1373" y="342"/>
                  </a:lnTo>
                  <a:lnTo>
                    <a:pt x="1356" y="360"/>
                  </a:lnTo>
                  <a:lnTo>
                    <a:pt x="1480" y="367"/>
                  </a:lnTo>
                  <a:lnTo>
                    <a:pt x="1484" y="367"/>
                  </a:lnTo>
                  <a:lnTo>
                    <a:pt x="1600" y="344"/>
                  </a:lnTo>
                  <a:lnTo>
                    <a:pt x="1604" y="344"/>
                  </a:lnTo>
                  <a:lnTo>
                    <a:pt x="1696" y="306"/>
                  </a:lnTo>
                  <a:lnTo>
                    <a:pt x="1689" y="288"/>
                  </a:lnTo>
                  <a:lnTo>
                    <a:pt x="1689" y="306"/>
                  </a:lnTo>
                  <a:lnTo>
                    <a:pt x="1694" y="304"/>
                  </a:lnTo>
                  <a:lnTo>
                    <a:pt x="1683" y="306"/>
                  </a:lnTo>
                  <a:lnTo>
                    <a:pt x="1799" y="344"/>
                  </a:lnTo>
                  <a:lnTo>
                    <a:pt x="1805" y="327"/>
                  </a:lnTo>
                  <a:lnTo>
                    <a:pt x="1795" y="342"/>
                  </a:lnTo>
                  <a:lnTo>
                    <a:pt x="1865" y="389"/>
                  </a:lnTo>
                  <a:lnTo>
                    <a:pt x="1868" y="389"/>
                  </a:lnTo>
                  <a:lnTo>
                    <a:pt x="1874" y="391"/>
                  </a:lnTo>
                  <a:lnTo>
                    <a:pt x="1936" y="391"/>
                  </a:lnTo>
                  <a:lnTo>
                    <a:pt x="1942" y="389"/>
                  </a:lnTo>
                  <a:lnTo>
                    <a:pt x="1944" y="389"/>
                  </a:lnTo>
                  <a:lnTo>
                    <a:pt x="2021" y="350"/>
                  </a:lnTo>
                  <a:lnTo>
                    <a:pt x="2025" y="348"/>
                  </a:lnTo>
                  <a:lnTo>
                    <a:pt x="2072" y="309"/>
                  </a:lnTo>
                  <a:lnTo>
                    <a:pt x="2060" y="296"/>
                  </a:lnTo>
                  <a:lnTo>
                    <a:pt x="2060" y="313"/>
                  </a:lnTo>
                  <a:lnTo>
                    <a:pt x="2066" y="311"/>
                  </a:lnTo>
                  <a:lnTo>
                    <a:pt x="2060" y="313"/>
                  </a:lnTo>
                  <a:lnTo>
                    <a:pt x="2137" y="313"/>
                  </a:lnTo>
                  <a:lnTo>
                    <a:pt x="2143" y="311"/>
                  </a:lnTo>
                  <a:lnTo>
                    <a:pt x="2149" y="307"/>
                  </a:lnTo>
                  <a:lnTo>
                    <a:pt x="2151" y="307"/>
                  </a:lnTo>
                  <a:lnTo>
                    <a:pt x="2182" y="269"/>
                  </a:lnTo>
                  <a:lnTo>
                    <a:pt x="2184" y="265"/>
                  </a:lnTo>
                  <a:lnTo>
                    <a:pt x="2222" y="180"/>
                  </a:lnTo>
                  <a:lnTo>
                    <a:pt x="2207" y="172"/>
                  </a:lnTo>
                  <a:lnTo>
                    <a:pt x="2219" y="186"/>
                  </a:lnTo>
                  <a:lnTo>
                    <a:pt x="2373" y="54"/>
                  </a:lnTo>
                  <a:lnTo>
                    <a:pt x="2362" y="40"/>
                  </a:lnTo>
                  <a:lnTo>
                    <a:pt x="2367" y="56"/>
                  </a:lnTo>
                  <a:lnTo>
                    <a:pt x="2362" y="58"/>
                  </a:lnTo>
                  <a:lnTo>
                    <a:pt x="2903" y="42"/>
                  </a:lnTo>
                  <a:lnTo>
                    <a:pt x="2903" y="25"/>
                  </a:lnTo>
                  <a:lnTo>
                    <a:pt x="2892" y="37"/>
                  </a:lnTo>
                  <a:lnTo>
                    <a:pt x="2897" y="40"/>
                  </a:lnTo>
                  <a:lnTo>
                    <a:pt x="2903" y="42"/>
                  </a:lnTo>
                  <a:lnTo>
                    <a:pt x="2890" y="37"/>
                  </a:lnTo>
                  <a:lnTo>
                    <a:pt x="2944" y="106"/>
                  </a:lnTo>
                  <a:lnTo>
                    <a:pt x="2957" y="95"/>
                  </a:lnTo>
                  <a:lnTo>
                    <a:pt x="2946" y="83"/>
                  </a:lnTo>
                  <a:lnTo>
                    <a:pt x="2942" y="89"/>
                  </a:lnTo>
                  <a:lnTo>
                    <a:pt x="2940" y="95"/>
                  </a:lnTo>
                  <a:lnTo>
                    <a:pt x="2942" y="100"/>
                  </a:lnTo>
                  <a:lnTo>
                    <a:pt x="2946" y="81"/>
                  </a:lnTo>
                  <a:lnTo>
                    <a:pt x="2892" y="128"/>
                  </a:lnTo>
                  <a:lnTo>
                    <a:pt x="2903" y="141"/>
                  </a:lnTo>
                  <a:lnTo>
                    <a:pt x="2895" y="126"/>
                  </a:lnTo>
                  <a:lnTo>
                    <a:pt x="2834" y="157"/>
                  </a:lnTo>
                  <a:lnTo>
                    <a:pt x="2841" y="172"/>
                  </a:lnTo>
                  <a:lnTo>
                    <a:pt x="2837" y="157"/>
                  </a:lnTo>
                  <a:lnTo>
                    <a:pt x="2783" y="172"/>
                  </a:lnTo>
                  <a:lnTo>
                    <a:pt x="2781" y="172"/>
                  </a:lnTo>
                  <a:lnTo>
                    <a:pt x="2776" y="176"/>
                  </a:lnTo>
                  <a:lnTo>
                    <a:pt x="2772" y="182"/>
                  </a:lnTo>
                  <a:lnTo>
                    <a:pt x="2770" y="186"/>
                  </a:lnTo>
                  <a:lnTo>
                    <a:pt x="2762" y="247"/>
                  </a:lnTo>
                  <a:lnTo>
                    <a:pt x="2762" y="249"/>
                  </a:lnTo>
                  <a:lnTo>
                    <a:pt x="2764" y="255"/>
                  </a:lnTo>
                  <a:lnTo>
                    <a:pt x="2766" y="261"/>
                  </a:lnTo>
                  <a:lnTo>
                    <a:pt x="2805" y="307"/>
                  </a:lnTo>
                  <a:lnTo>
                    <a:pt x="2807" y="307"/>
                  </a:lnTo>
                  <a:lnTo>
                    <a:pt x="2812" y="311"/>
                  </a:lnTo>
                  <a:lnTo>
                    <a:pt x="2812" y="313"/>
                  </a:lnTo>
                  <a:lnTo>
                    <a:pt x="2890" y="344"/>
                  </a:lnTo>
                  <a:lnTo>
                    <a:pt x="2895" y="344"/>
                  </a:lnTo>
                  <a:lnTo>
                    <a:pt x="2901" y="342"/>
                  </a:lnTo>
                  <a:lnTo>
                    <a:pt x="2907" y="338"/>
                  </a:lnTo>
                  <a:lnTo>
                    <a:pt x="2911" y="336"/>
                  </a:lnTo>
                  <a:lnTo>
                    <a:pt x="2942" y="290"/>
                  </a:lnTo>
                  <a:lnTo>
                    <a:pt x="2926" y="280"/>
                  </a:lnTo>
                  <a:lnTo>
                    <a:pt x="2915" y="292"/>
                  </a:lnTo>
                  <a:lnTo>
                    <a:pt x="2921" y="296"/>
                  </a:lnTo>
                  <a:lnTo>
                    <a:pt x="2926" y="298"/>
                  </a:lnTo>
                  <a:lnTo>
                    <a:pt x="2932" y="296"/>
                  </a:lnTo>
                  <a:lnTo>
                    <a:pt x="2938" y="292"/>
                  </a:lnTo>
                  <a:lnTo>
                    <a:pt x="2913" y="290"/>
                  </a:lnTo>
                  <a:lnTo>
                    <a:pt x="2944" y="344"/>
                  </a:lnTo>
                  <a:lnTo>
                    <a:pt x="2946" y="346"/>
                  </a:lnTo>
                  <a:lnTo>
                    <a:pt x="2952" y="350"/>
                  </a:lnTo>
                  <a:lnTo>
                    <a:pt x="2952" y="352"/>
                  </a:lnTo>
                  <a:lnTo>
                    <a:pt x="3037" y="383"/>
                  </a:lnTo>
                  <a:lnTo>
                    <a:pt x="3042" y="383"/>
                  </a:lnTo>
                  <a:lnTo>
                    <a:pt x="3048" y="381"/>
                  </a:lnTo>
                  <a:lnTo>
                    <a:pt x="3054" y="377"/>
                  </a:lnTo>
                  <a:lnTo>
                    <a:pt x="3056" y="377"/>
                  </a:lnTo>
                  <a:lnTo>
                    <a:pt x="3102" y="315"/>
                  </a:lnTo>
                  <a:lnTo>
                    <a:pt x="3089" y="304"/>
                  </a:lnTo>
                  <a:lnTo>
                    <a:pt x="3099" y="319"/>
                  </a:lnTo>
                  <a:lnTo>
                    <a:pt x="3160" y="280"/>
                  </a:lnTo>
                  <a:lnTo>
                    <a:pt x="3162" y="276"/>
                  </a:lnTo>
                  <a:lnTo>
                    <a:pt x="3166" y="271"/>
                  </a:lnTo>
                  <a:lnTo>
                    <a:pt x="3168" y="265"/>
                  </a:lnTo>
                  <a:lnTo>
                    <a:pt x="3166" y="259"/>
                  </a:lnTo>
                  <a:lnTo>
                    <a:pt x="3143" y="205"/>
                  </a:lnTo>
                  <a:lnTo>
                    <a:pt x="3128" y="211"/>
                  </a:lnTo>
                  <a:lnTo>
                    <a:pt x="3145" y="209"/>
                  </a:lnTo>
                  <a:lnTo>
                    <a:pt x="3137" y="116"/>
                  </a:lnTo>
                  <a:lnTo>
                    <a:pt x="3135" y="112"/>
                  </a:lnTo>
                  <a:lnTo>
                    <a:pt x="3131" y="106"/>
                  </a:lnTo>
                  <a:lnTo>
                    <a:pt x="3128" y="102"/>
                  </a:lnTo>
                  <a:lnTo>
                    <a:pt x="3066" y="71"/>
                  </a:lnTo>
                  <a:lnTo>
                    <a:pt x="3058" y="87"/>
                  </a:lnTo>
                  <a:lnTo>
                    <a:pt x="3075" y="87"/>
                  </a:lnTo>
                  <a:lnTo>
                    <a:pt x="3073" y="81"/>
                  </a:lnTo>
                  <a:lnTo>
                    <a:pt x="3070" y="75"/>
                  </a:lnTo>
                  <a:lnTo>
                    <a:pt x="3075" y="93"/>
                  </a:lnTo>
                  <a:lnTo>
                    <a:pt x="3099" y="23"/>
                  </a:lnTo>
                  <a:lnTo>
                    <a:pt x="3081" y="17"/>
                  </a:lnTo>
                  <a:lnTo>
                    <a:pt x="3081" y="35"/>
                  </a:lnTo>
                  <a:lnTo>
                    <a:pt x="3087" y="33"/>
                  </a:lnTo>
                  <a:lnTo>
                    <a:pt x="3093" y="29"/>
                  </a:lnTo>
                  <a:lnTo>
                    <a:pt x="3097" y="23"/>
                  </a:lnTo>
                  <a:lnTo>
                    <a:pt x="3075" y="35"/>
                  </a:lnTo>
                  <a:lnTo>
                    <a:pt x="3137" y="58"/>
                  </a:lnTo>
                  <a:lnTo>
                    <a:pt x="3143" y="40"/>
                  </a:lnTo>
                  <a:lnTo>
                    <a:pt x="3135" y="56"/>
                  </a:lnTo>
                  <a:lnTo>
                    <a:pt x="3197" y="95"/>
                  </a:lnTo>
                  <a:lnTo>
                    <a:pt x="3199" y="95"/>
                  </a:lnTo>
                  <a:lnTo>
                    <a:pt x="3205" y="97"/>
                  </a:lnTo>
                  <a:lnTo>
                    <a:pt x="3275" y="97"/>
                  </a:lnTo>
                  <a:lnTo>
                    <a:pt x="3275" y="79"/>
                  </a:lnTo>
                  <a:lnTo>
                    <a:pt x="3263" y="91"/>
                  </a:lnTo>
                  <a:lnTo>
                    <a:pt x="3269" y="95"/>
                  </a:lnTo>
                  <a:lnTo>
                    <a:pt x="3261" y="89"/>
                  </a:lnTo>
                  <a:lnTo>
                    <a:pt x="3307" y="166"/>
                  </a:lnTo>
                  <a:lnTo>
                    <a:pt x="3354" y="236"/>
                  </a:lnTo>
                  <a:lnTo>
                    <a:pt x="3367" y="226"/>
                  </a:lnTo>
                  <a:lnTo>
                    <a:pt x="3356" y="215"/>
                  </a:lnTo>
                  <a:lnTo>
                    <a:pt x="3352" y="220"/>
                  </a:lnTo>
                  <a:lnTo>
                    <a:pt x="3350" y="226"/>
                  </a:lnTo>
                  <a:lnTo>
                    <a:pt x="3352" y="232"/>
                  </a:lnTo>
                  <a:lnTo>
                    <a:pt x="3356" y="215"/>
                  </a:lnTo>
                  <a:lnTo>
                    <a:pt x="3278" y="292"/>
                  </a:lnTo>
                  <a:lnTo>
                    <a:pt x="3290" y="304"/>
                  </a:lnTo>
                  <a:lnTo>
                    <a:pt x="3290" y="286"/>
                  </a:lnTo>
                  <a:lnTo>
                    <a:pt x="3284" y="288"/>
                  </a:lnTo>
                  <a:lnTo>
                    <a:pt x="3296" y="288"/>
                  </a:lnTo>
                  <a:lnTo>
                    <a:pt x="3218" y="265"/>
                  </a:lnTo>
                  <a:lnTo>
                    <a:pt x="3213" y="263"/>
                  </a:lnTo>
                  <a:lnTo>
                    <a:pt x="3211" y="263"/>
                  </a:lnTo>
                  <a:lnTo>
                    <a:pt x="3149" y="271"/>
                  </a:lnTo>
                  <a:lnTo>
                    <a:pt x="3147" y="273"/>
                  </a:lnTo>
                  <a:lnTo>
                    <a:pt x="3077" y="288"/>
                  </a:lnTo>
                  <a:lnTo>
                    <a:pt x="3075" y="288"/>
                  </a:lnTo>
                  <a:lnTo>
                    <a:pt x="3070" y="292"/>
                  </a:lnTo>
                  <a:lnTo>
                    <a:pt x="3066" y="298"/>
                  </a:lnTo>
                  <a:lnTo>
                    <a:pt x="3064" y="304"/>
                  </a:lnTo>
                  <a:lnTo>
                    <a:pt x="3066" y="309"/>
                  </a:lnTo>
                  <a:lnTo>
                    <a:pt x="3081" y="364"/>
                  </a:lnTo>
                  <a:lnTo>
                    <a:pt x="3085" y="369"/>
                  </a:lnTo>
                  <a:lnTo>
                    <a:pt x="3091" y="373"/>
                  </a:lnTo>
                  <a:lnTo>
                    <a:pt x="3093" y="375"/>
                  </a:lnTo>
                  <a:lnTo>
                    <a:pt x="3224" y="414"/>
                  </a:lnTo>
                  <a:lnTo>
                    <a:pt x="3228" y="396"/>
                  </a:lnTo>
                  <a:lnTo>
                    <a:pt x="3222" y="414"/>
                  </a:lnTo>
                  <a:lnTo>
                    <a:pt x="3284" y="437"/>
                  </a:lnTo>
                  <a:lnTo>
                    <a:pt x="3290" y="420"/>
                  </a:lnTo>
                  <a:lnTo>
                    <a:pt x="3277" y="431"/>
                  </a:lnTo>
                  <a:lnTo>
                    <a:pt x="3338" y="509"/>
                  </a:lnTo>
                  <a:lnTo>
                    <a:pt x="3352" y="497"/>
                  </a:lnTo>
                  <a:lnTo>
                    <a:pt x="3338" y="507"/>
                  </a:lnTo>
                  <a:lnTo>
                    <a:pt x="3385" y="576"/>
                  </a:lnTo>
                  <a:lnTo>
                    <a:pt x="3398" y="567"/>
                  </a:lnTo>
                  <a:lnTo>
                    <a:pt x="3383" y="561"/>
                  </a:lnTo>
                  <a:lnTo>
                    <a:pt x="3381" y="567"/>
                  </a:lnTo>
                  <a:lnTo>
                    <a:pt x="3383" y="572"/>
                  </a:lnTo>
                  <a:lnTo>
                    <a:pt x="3387" y="555"/>
                  </a:lnTo>
                  <a:lnTo>
                    <a:pt x="3224" y="725"/>
                  </a:lnTo>
                  <a:lnTo>
                    <a:pt x="3236" y="737"/>
                  </a:lnTo>
                  <a:lnTo>
                    <a:pt x="3226" y="723"/>
                  </a:lnTo>
                  <a:lnTo>
                    <a:pt x="3072" y="832"/>
                  </a:lnTo>
                  <a:lnTo>
                    <a:pt x="3070" y="834"/>
                  </a:lnTo>
                  <a:lnTo>
                    <a:pt x="2984" y="911"/>
                  </a:lnTo>
                  <a:lnTo>
                    <a:pt x="2983" y="913"/>
                  </a:lnTo>
                  <a:lnTo>
                    <a:pt x="2874" y="1052"/>
                  </a:lnTo>
                  <a:lnTo>
                    <a:pt x="2888" y="1062"/>
                  </a:lnTo>
                  <a:lnTo>
                    <a:pt x="2876" y="1050"/>
                  </a:lnTo>
                  <a:lnTo>
                    <a:pt x="2752" y="1197"/>
                  </a:lnTo>
                  <a:lnTo>
                    <a:pt x="2764" y="1209"/>
                  </a:lnTo>
                  <a:lnTo>
                    <a:pt x="2752" y="1197"/>
                  </a:lnTo>
                  <a:lnTo>
                    <a:pt x="2675" y="1267"/>
                  </a:lnTo>
                  <a:lnTo>
                    <a:pt x="2613" y="1321"/>
                  </a:lnTo>
                  <a:lnTo>
                    <a:pt x="2625" y="1333"/>
                  </a:lnTo>
                  <a:lnTo>
                    <a:pt x="2615" y="1319"/>
                  </a:lnTo>
                  <a:lnTo>
                    <a:pt x="2499" y="1404"/>
                  </a:lnTo>
                  <a:lnTo>
                    <a:pt x="2509" y="1418"/>
                  </a:lnTo>
                  <a:lnTo>
                    <a:pt x="2499" y="1404"/>
                  </a:lnTo>
                  <a:lnTo>
                    <a:pt x="2406" y="1466"/>
                  </a:lnTo>
                  <a:lnTo>
                    <a:pt x="2404" y="1468"/>
                  </a:lnTo>
                  <a:lnTo>
                    <a:pt x="2400" y="1474"/>
                  </a:lnTo>
                  <a:lnTo>
                    <a:pt x="2400" y="1476"/>
                  </a:lnTo>
                  <a:lnTo>
                    <a:pt x="2385" y="1545"/>
                  </a:lnTo>
                  <a:lnTo>
                    <a:pt x="2400" y="1549"/>
                  </a:lnTo>
                  <a:lnTo>
                    <a:pt x="2389" y="1538"/>
                  </a:lnTo>
                  <a:lnTo>
                    <a:pt x="2385" y="1543"/>
                  </a:lnTo>
                  <a:lnTo>
                    <a:pt x="2393" y="1534"/>
                  </a:lnTo>
                  <a:lnTo>
                    <a:pt x="2207" y="1634"/>
                  </a:lnTo>
                  <a:lnTo>
                    <a:pt x="2203" y="1638"/>
                  </a:lnTo>
                  <a:lnTo>
                    <a:pt x="2141" y="1700"/>
                  </a:lnTo>
                  <a:lnTo>
                    <a:pt x="2153" y="1712"/>
                  </a:lnTo>
                  <a:lnTo>
                    <a:pt x="2145" y="1698"/>
                  </a:lnTo>
                  <a:lnTo>
                    <a:pt x="2037" y="1760"/>
                  </a:lnTo>
                  <a:lnTo>
                    <a:pt x="2035" y="1760"/>
                  </a:lnTo>
                  <a:lnTo>
                    <a:pt x="1927" y="1830"/>
                  </a:lnTo>
                  <a:lnTo>
                    <a:pt x="1936" y="1843"/>
                  </a:lnTo>
                  <a:lnTo>
                    <a:pt x="1930" y="1828"/>
                  </a:lnTo>
                  <a:lnTo>
                    <a:pt x="1822" y="1874"/>
                  </a:lnTo>
                  <a:lnTo>
                    <a:pt x="1828" y="1890"/>
                  </a:lnTo>
                  <a:lnTo>
                    <a:pt x="1822" y="1874"/>
                  </a:lnTo>
                  <a:lnTo>
                    <a:pt x="1722" y="1913"/>
                  </a:lnTo>
                  <a:lnTo>
                    <a:pt x="1727" y="1928"/>
                  </a:lnTo>
                  <a:lnTo>
                    <a:pt x="1733" y="1913"/>
                  </a:lnTo>
                  <a:lnTo>
                    <a:pt x="1727" y="1911"/>
                  </a:lnTo>
                  <a:lnTo>
                    <a:pt x="1735" y="1913"/>
                  </a:lnTo>
                  <a:lnTo>
                    <a:pt x="1619" y="1859"/>
                  </a:lnTo>
                  <a:lnTo>
                    <a:pt x="1617" y="1859"/>
                  </a:lnTo>
                  <a:lnTo>
                    <a:pt x="1613" y="1857"/>
                  </a:lnTo>
                  <a:lnTo>
                    <a:pt x="1505" y="1841"/>
                  </a:lnTo>
                  <a:lnTo>
                    <a:pt x="1503" y="1841"/>
                  </a:lnTo>
                  <a:lnTo>
                    <a:pt x="1497" y="1843"/>
                  </a:lnTo>
                  <a:lnTo>
                    <a:pt x="1495" y="1843"/>
                  </a:lnTo>
                  <a:lnTo>
                    <a:pt x="1426" y="1882"/>
                  </a:lnTo>
                  <a:lnTo>
                    <a:pt x="1422" y="1886"/>
                  </a:lnTo>
                  <a:lnTo>
                    <a:pt x="1418" y="1892"/>
                  </a:lnTo>
                  <a:lnTo>
                    <a:pt x="1416" y="1897"/>
                  </a:lnTo>
                  <a:lnTo>
                    <a:pt x="1418" y="1901"/>
                  </a:lnTo>
                  <a:lnTo>
                    <a:pt x="1433" y="1979"/>
                  </a:lnTo>
                  <a:lnTo>
                    <a:pt x="1449" y="1975"/>
                  </a:lnTo>
                  <a:lnTo>
                    <a:pt x="1431" y="1975"/>
                  </a:lnTo>
                  <a:lnTo>
                    <a:pt x="1431" y="2029"/>
                  </a:lnTo>
                  <a:lnTo>
                    <a:pt x="1449" y="2029"/>
                  </a:lnTo>
                  <a:lnTo>
                    <a:pt x="1443" y="2014"/>
                  </a:lnTo>
                  <a:lnTo>
                    <a:pt x="1437" y="2017"/>
                  </a:lnTo>
                  <a:lnTo>
                    <a:pt x="1433" y="2023"/>
                  </a:lnTo>
                  <a:lnTo>
                    <a:pt x="1443" y="2014"/>
                  </a:lnTo>
                  <a:lnTo>
                    <a:pt x="1358" y="2045"/>
                  </a:lnTo>
                  <a:lnTo>
                    <a:pt x="1364" y="2060"/>
                  </a:lnTo>
                  <a:lnTo>
                    <a:pt x="1364" y="2043"/>
                  </a:lnTo>
                  <a:lnTo>
                    <a:pt x="1370" y="2045"/>
                  </a:lnTo>
                  <a:lnTo>
                    <a:pt x="1238" y="1998"/>
                  </a:lnTo>
                  <a:lnTo>
                    <a:pt x="1232" y="1996"/>
                  </a:lnTo>
                  <a:lnTo>
                    <a:pt x="1139" y="1996"/>
                  </a:lnTo>
                  <a:lnTo>
                    <a:pt x="1134" y="1998"/>
                  </a:lnTo>
                  <a:lnTo>
                    <a:pt x="1132" y="1998"/>
                  </a:lnTo>
                  <a:lnTo>
                    <a:pt x="1085" y="2021"/>
                  </a:lnTo>
                  <a:lnTo>
                    <a:pt x="1081" y="2025"/>
                  </a:lnTo>
                  <a:lnTo>
                    <a:pt x="1077" y="2031"/>
                  </a:lnTo>
                  <a:lnTo>
                    <a:pt x="1076" y="2037"/>
                  </a:lnTo>
                  <a:lnTo>
                    <a:pt x="1076" y="2106"/>
                  </a:lnTo>
                  <a:lnTo>
                    <a:pt x="1093" y="2106"/>
                  </a:lnTo>
                  <a:lnTo>
                    <a:pt x="1081" y="2095"/>
                  </a:lnTo>
                  <a:lnTo>
                    <a:pt x="1077" y="2101"/>
                  </a:lnTo>
                  <a:lnTo>
                    <a:pt x="1085" y="2093"/>
                  </a:lnTo>
                  <a:lnTo>
                    <a:pt x="1031" y="2124"/>
                  </a:lnTo>
                  <a:lnTo>
                    <a:pt x="1039" y="2137"/>
                  </a:lnTo>
                  <a:lnTo>
                    <a:pt x="1045" y="2122"/>
                  </a:lnTo>
                  <a:lnTo>
                    <a:pt x="1039" y="2120"/>
                  </a:lnTo>
                  <a:lnTo>
                    <a:pt x="1033" y="2122"/>
                  </a:lnTo>
                  <a:lnTo>
                    <a:pt x="1048" y="2122"/>
                  </a:lnTo>
                  <a:lnTo>
                    <a:pt x="894" y="2037"/>
                  </a:lnTo>
                  <a:lnTo>
                    <a:pt x="890" y="2037"/>
                  </a:lnTo>
                  <a:lnTo>
                    <a:pt x="886" y="2035"/>
                  </a:lnTo>
                  <a:lnTo>
                    <a:pt x="770" y="2019"/>
                  </a:lnTo>
                  <a:lnTo>
                    <a:pt x="607" y="2004"/>
                  </a:lnTo>
                  <a:lnTo>
                    <a:pt x="606" y="2021"/>
                  </a:lnTo>
                  <a:lnTo>
                    <a:pt x="613" y="2006"/>
                  </a:lnTo>
                  <a:lnTo>
                    <a:pt x="586" y="1992"/>
                  </a:lnTo>
                  <a:lnTo>
                    <a:pt x="573" y="1986"/>
                  </a:lnTo>
                  <a:lnTo>
                    <a:pt x="555" y="1983"/>
                  </a:lnTo>
                  <a:lnTo>
                    <a:pt x="549" y="1983"/>
                  </a:lnTo>
                  <a:lnTo>
                    <a:pt x="542" y="1981"/>
                  </a:lnTo>
                  <a:lnTo>
                    <a:pt x="536" y="1983"/>
                  </a:lnTo>
                  <a:lnTo>
                    <a:pt x="526" y="1985"/>
                  </a:lnTo>
                  <a:lnTo>
                    <a:pt x="517" y="1988"/>
                  </a:lnTo>
                  <a:lnTo>
                    <a:pt x="515" y="1988"/>
                  </a:lnTo>
                  <a:lnTo>
                    <a:pt x="515" y="1990"/>
                  </a:lnTo>
                  <a:lnTo>
                    <a:pt x="520" y="2006"/>
                  </a:lnTo>
                  <a:lnTo>
                    <a:pt x="520" y="1988"/>
                  </a:lnTo>
                  <a:lnTo>
                    <a:pt x="528" y="1990"/>
                  </a:lnTo>
                  <a:lnTo>
                    <a:pt x="25" y="1797"/>
                  </a:lnTo>
                  <a:lnTo>
                    <a:pt x="18" y="1812"/>
                  </a:lnTo>
                  <a:lnTo>
                    <a:pt x="35" y="1812"/>
                  </a:lnTo>
                  <a:lnTo>
                    <a:pt x="33" y="1807"/>
                  </a:lnTo>
                  <a:lnTo>
                    <a:pt x="29" y="1801"/>
                  </a:lnTo>
                  <a:lnTo>
                    <a:pt x="23" y="1797"/>
                  </a:lnTo>
                  <a:lnTo>
                    <a:pt x="35" y="1814"/>
                  </a:lnTo>
                  <a:lnTo>
                    <a:pt x="89" y="1373"/>
                  </a:lnTo>
                  <a:lnTo>
                    <a:pt x="72" y="1371"/>
                  </a:lnTo>
                  <a:lnTo>
                    <a:pt x="83" y="1383"/>
                  </a:lnTo>
                  <a:lnTo>
                    <a:pt x="87" y="1377"/>
                  </a:lnTo>
                  <a:lnTo>
                    <a:pt x="83" y="1385"/>
                  </a:lnTo>
                  <a:lnTo>
                    <a:pt x="416" y="1114"/>
                  </a:lnTo>
                  <a:lnTo>
                    <a:pt x="404" y="1101"/>
                  </a:lnTo>
                  <a:lnTo>
                    <a:pt x="410" y="1118"/>
                  </a:lnTo>
                  <a:lnTo>
                    <a:pt x="836" y="955"/>
                  </a:lnTo>
                  <a:lnTo>
                    <a:pt x="824" y="923"/>
                  </a:lnTo>
                  <a:lnTo>
                    <a:pt x="399" y="1085"/>
                  </a:lnTo>
                  <a:lnTo>
                    <a:pt x="395" y="1087"/>
                  </a:lnTo>
                  <a:lnTo>
                    <a:pt x="62" y="1358"/>
                  </a:lnTo>
                  <a:lnTo>
                    <a:pt x="60" y="1360"/>
                  </a:lnTo>
                  <a:lnTo>
                    <a:pt x="56" y="1366"/>
                  </a:lnTo>
                  <a:lnTo>
                    <a:pt x="54" y="1371"/>
                  </a:lnTo>
                  <a:lnTo>
                    <a:pt x="54" y="1369"/>
                  </a:lnTo>
                  <a:lnTo>
                    <a:pt x="0" y="1810"/>
                  </a:lnTo>
                  <a:lnTo>
                    <a:pt x="0" y="1812"/>
                  </a:lnTo>
                  <a:lnTo>
                    <a:pt x="2" y="1818"/>
                  </a:lnTo>
                  <a:lnTo>
                    <a:pt x="6" y="1824"/>
                  </a:lnTo>
                  <a:lnTo>
                    <a:pt x="12" y="1828"/>
                  </a:lnTo>
                  <a:lnTo>
                    <a:pt x="12" y="1830"/>
                  </a:lnTo>
                  <a:lnTo>
                    <a:pt x="515" y="2023"/>
                  </a:lnTo>
                  <a:lnTo>
                    <a:pt x="520" y="2023"/>
                  </a:lnTo>
                  <a:lnTo>
                    <a:pt x="526" y="2023"/>
                  </a:lnTo>
                  <a:lnTo>
                    <a:pt x="528" y="2021"/>
                  </a:lnTo>
                  <a:lnTo>
                    <a:pt x="530" y="2021"/>
                  </a:lnTo>
                  <a:lnTo>
                    <a:pt x="540" y="2017"/>
                  </a:lnTo>
                  <a:lnTo>
                    <a:pt x="549" y="2015"/>
                  </a:lnTo>
                  <a:lnTo>
                    <a:pt x="542" y="2015"/>
                  </a:lnTo>
                  <a:lnTo>
                    <a:pt x="542" y="1998"/>
                  </a:lnTo>
                  <a:lnTo>
                    <a:pt x="536" y="2015"/>
                  </a:lnTo>
                  <a:lnTo>
                    <a:pt x="548" y="2015"/>
                  </a:lnTo>
                  <a:lnTo>
                    <a:pt x="559" y="2019"/>
                  </a:lnTo>
                  <a:lnTo>
                    <a:pt x="573" y="2025"/>
                  </a:lnTo>
                  <a:lnTo>
                    <a:pt x="600" y="2037"/>
                  </a:lnTo>
                  <a:lnTo>
                    <a:pt x="604" y="2039"/>
                  </a:lnTo>
                  <a:lnTo>
                    <a:pt x="766" y="2054"/>
                  </a:lnTo>
                  <a:lnTo>
                    <a:pt x="882" y="2070"/>
                  </a:lnTo>
                  <a:lnTo>
                    <a:pt x="884" y="2052"/>
                  </a:lnTo>
                  <a:lnTo>
                    <a:pt x="876" y="2068"/>
                  </a:lnTo>
                  <a:lnTo>
                    <a:pt x="1031" y="2153"/>
                  </a:lnTo>
                  <a:lnTo>
                    <a:pt x="1033" y="2153"/>
                  </a:lnTo>
                  <a:lnTo>
                    <a:pt x="1039" y="2155"/>
                  </a:lnTo>
                  <a:lnTo>
                    <a:pt x="1045" y="2153"/>
                  </a:lnTo>
                  <a:lnTo>
                    <a:pt x="1048" y="2153"/>
                  </a:lnTo>
                  <a:lnTo>
                    <a:pt x="1103" y="2122"/>
                  </a:lnTo>
                  <a:lnTo>
                    <a:pt x="1105" y="2118"/>
                  </a:lnTo>
                  <a:lnTo>
                    <a:pt x="1108" y="2112"/>
                  </a:lnTo>
                  <a:lnTo>
                    <a:pt x="1110" y="2106"/>
                  </a:lnTo>
                  <a:lnTo>
                    <a:pt x="1110" y="2037"/>
                  </a:lnTo>
                  <a:lnTo>
                    <a:pt x="1105" y="2048"/>
                  </a:lnTo>
                  <a:lnTo>
                    <a:pt x="1108" y="2043"/>
                  </a:lnTo>
                  <a:lnTo>
                    <a:pt x="1110" y="2037"/>
                  </a:lnTo>
                  <a:lnTo>
                    <a:pt x="1093" y="2037"/>
                  </a:lnTo>
                  <a:lnTo>
                    <a:pt x="1101" y="2052"/>
                  </a:lnTo>
                  <a:lnTo>
                    <a:pt x="1147" y="2029"/>
                  </a:lnTo>
                  <a:lnTo>
                    <a:pt x="1139" y="2014"/>
                  </a:lnTo>
                  <a:lnTo>
                    <a:pt x="1139" y="2031"/>
                  </a:lnTo>
                  <a:lnTo>
                    <a:pt x="1232" y="2031"/>
                  </a:lnTo>
                  <a:lnTo>
                    <a:pt x="1232" y="2014"/>
                  </a:lnTo>
                  <a:lnTo>
                    <a:pt x="1226" y="2031"/>
                  </a:lnTo>
                  <a:lnTo>
                    <a:pt x="1358" y="2077"/>
                  </a:lnTo>
                  <a:lnTo>
                    <a:pt x="1364" y="2077"/>
                  </a:lnTo>
                  <a:lnTo>
                    <a:pt x="1370" y="2077"/>
                  </a:lnTo>
                  <a:lnTo>
                    <a:pt x="1455" y="2046"/>
                  </a:lnTo>
                  <a:lnTo>
                    <a:pt x="1455" y="2045"/>
                  </a:lnTo>
                  <a:lnTo>
                    <a:pt x="1460" y="2041"/>
                  </a:lnTo>
                  <a:lnTo>
                    <a:pt x="1464" y="2035"/>
                  </a:lnTo>
                  <a:lnTo>
                    <a:pt x="1466" y="2029"/>
                  </a:lnTo>
                  <a:lnTo>
                    <a:pt x="1466" y="1975"/>
                  </a:lnTo>
                  <a:lnTo>
                    <a:pt x="1466" y="1971"/>
                  </a:lnTo>
                  <a:lnTo>
                    <a:pt x="1451" y="1894"/>
                  </a:lnTo>
                  <a:lnTo>
                    <a:pt x="1445" y="1909"/>
                  </a:lnTo>
                  <a:lnTo>
                    <a:pt x="1449" y="1903"/>
                  </a:lnTo>
                  <a:lnTo>
                    <a:pt x="1451" y="1897"/>
                  </a:lnTo>
                  <a:lnTo>
                    <a:pt x="1433" y="1897"/>
                  </a:lnTo>
                  <a:lnTo>
                    <a:pt x="1443" y="1913"/>
                  </a:lnTo>
                  <a:lnTo>
                    <a:pt x="1513" y="1874"/>
                  </a:lnTo>
                  <a:lnTo>
                    <a:pt x="1503" y="1859"/>
                  </a:lnTo>
                  <a:lnTo>
                    <a:pt x="1501" y="1876"/>
                  </a:lnTo>
                  <a:lnTo>
                    <a:pt x="1609" y="1892"/>
                  </a:lnTo>
                  <a:lnTo>
                    <a:pt x="1611" y="1874"/>
                  </a:lnTo>
                  <a:lnTo>
                    <a:pt x="1604" y="1890"/>
                  </a:lnTo>
                  <a:lnTo>
                    <a:pt x="1720" y="1944"/>
                  </a:lnTo>
                  <a:lnTo>
                    <a:pt x="1722" y="1944"/>
                  </a:lnTo>
                  <a:lnTo>
                    <a:pt x="1727" y="1946"/>
                  </a:lnTo>
                  <a:lnTo>
                    <a:pt x="1735" y="1946"/>
                  </a:lnTo>
                  <a:lnTo>
                    <a:pt x="1836" y="1907"/>
                  </a:lnTo>
                  <a:lnTo>
                    <a:pt x="1836" y="1905"/>
                  </a:lnTo>
                  <a:lnTo>
                    <a:pt x="1944" y="1859"/>
                  </a:lnTo>
                  <a:lnTo>
                    <a:pt x="1946" y="1859"/>
                  </a:lnTo>
                  <a:lnTo>
                    <a:pt x="2054" y="1789"/>
                  </a:lnTo>
                  <a:lnTo>
                    <a:pt x="2044" y="1774"/>
                  </a:lnTo>
                  <a:lnTo>
                    <a:pt x="2054" y="1789"/>
                  </a:lnTo>
                  <a:lnTo>
                    <a:pt x="2162" y="1727"/>
                  </a:lnTo>
                  <a:lnTo>
                    <a:pt x="2166" y="1725"/>
                  </a:lnTo>
                  <a:lnTo>
                    <a:pt x="2228" y="1663"/>
                  </a:lnTo>
                  <a:lnTo>
                    <a:pt x="2215" y="1650"/>
                  </a:lnTo>
                  <a:lnTo>
                    <a:pt x="2222" y="1665"/>
                  </a:lnTo>
                  <a:lnTo>
                    <a:pt x="2408" y="1565"/>
                  </a:lnTo>
                  <a:lnTo>
                    <a:pt x="2412" y="1561"/>
                  </a:lnTo>
                  <a:lnTo>
                    <a:pt x="2416" y="1555"/>
                  </a:lnTo>
                  <a:lnTo>
                    <a:pt x="2418" y="1553"/>
                  </a:lnTo>
                  <a:lnTo>
                    <a:pt x="2433" y="1484"/>
                  </a:lnTo>
                  <a:lnTo>
                    <a:pt x="2427" y="1491"/>
                  </a:lnTo>
                  <a:lnTo>
                    <a:pt x="2431" y="1485"/>
                  </a:lnTo>
                  <a:lnTo>
                    <a:pt x="2416" y="1480"/>
                  </a:lnTo>
                  <a:lnTo>
                    <a:pt x="2426" y="1495"/>
                  </a:lnTo>
                  <a:lnTo>
                    <a:pt x="2518" y="1433"/>
                  </a:lnTo>
                  <a:lnTo>
                    <a:pt x="2518" y="1431"/>
                  </a:lnTo>
                  <a:lnTo>
                    <a:pt x="2634" y="1346"/>
                  </a:lnTo>
                  <a:lnTo>
                    <a:pt x="2636" y="1346"/>
                  </a:lnTo>
                  <a:lnTo>
                    <a:pt x="2698" y="1292"/>
                  </a:lnTo>
                  <a:lnTo>
                    <a:pt x="2776" y="1222"/>
                  </a:lnTo>
                  <a:lnTo>
                    <a:pt x="2778" y="1220"/>
                  </a:lnTo>
                  <a:lnTo>
                    <a:pt x="2901" y="1073"/>
                  </a:lnTo>
                  <a:lnTo>
                    <a:pt x="3010" y="934"/>
                  </a:lnTo>
                  <a:lnTo>
                    <a:pt x="2996" y="923"/>
                  </a:lnTo>
                  <a:lnTo>
                    <a:pt x="3008" y="936"/>
                  </a:lnTo>
                  <a:lnTo>
                    <a:pt x="3093" y="859"/>
                  </a:lnTo>
                  <a:lnTo>
                    <a:pt x="3081" y="845"/>
                  </a:lnTo>
                  <a:lnTo>
                    <a:pt x="3091" y="861"/>
                  </a:lnTo>
                  <a:lnTo>
                    <a:pt x="3246" y="752"/>
                  </a:lnTo>
                  <a:lnTo>
                    <a:pt x="3249" y="748"/>
                  </a:lnTo>
                  <a:lnTo>
                    <a:pt x="3412" y="578"/>
                  </a:lnTo>
                  <a:lnTo>
                    <a:pt x="3414" y="572"/>
                  </a:lnTo>
                  <a:lnTo>
                    <a:pt x="3416" y="567"/>
                  </a:lnTo>
                  <a:lnTo>
                    <a:pt x="3414" y="561"/>
                  </a:lnTo>
                  <a:lnTo>
                    <a:pt x="3414" y="557"/>
                  </a:lnTo>
                  <a:lnTo>
                    <a:pt x="3367" y="487"/>
                  </a:lnTo>
                  <a:lnTo>
                    <a:pt x="3365" y="487"/>
                  </a:lnTo>
                  <a:lnTo>
                    <a:pt x="3304" y="410"/>
                  </a:lnTo>
                  <a:lnTo>
                    <a:pt x="3302" y="408"/>
                  </a:lnTo>
                  <a:lnTo>
                    <a:pt x="3296" y="404"/>
                  </a:lnTo>
                  <a:lnTo>
                    <a:pt x="3234" y="381"/>
                  </a:lnTo>
                  <a:lnTo>
                    <a:pt x="3102" y="342"/>
                  </a:lnTo>
                  <a:lnTo>
                    <a:pt x="3112" y="352"/>
                  </a:lnTo>
                  <a:lnTo>
                    <a:pt x="3108" y="346"/>
                  </a:lnTo>
                  <a:lnTo>
                    <a:pt x="3102" y="342"/>
                  </a:lnTo>
                  <a:lnTo>
                    <a:pt x="3097" y="358"/>
                  </a:lnTo>
                  <a:lnTo>
                    <a:pt x="3114" y="354"/>
                  </a:lnTo>
                  <a:lnTo>
                    <a:pt x="3099" y="300"/>
                  </a:lnTo>
                  <a:lnTo>
                    <a:pt x="3087" y="319"/>
                  </a:lnTo>
                  <a:lnTo>
                    <a:pt x="3093" y="315"/>
                  </a:lnTo>
                  <a:lnTo>
                    <a:pt x="3097" y="309"/>
                  </a:lnTo>
                  <a:lnTo>
                    <a:pt x="3099" y="304"/>
                  </a:lnTo>
                  <a:lnTo>
                    <a:pt x="3081" y="304"/>
                  </a:lnTo>
                  <a:lnTo>
                    <a:pt x="3085" y="321"/>
                  </a:lnTo>
                  <a:lnTo>
                    <a:pt x="3155" y="306"/>
                  </a:lnTo>
                  <a:lnTo>
                    <a:pt x="3151" y="288"/>
                  </a:lnTo>
                  <a:lnTo>
                    <a:pt x="3153" y="306"/>
                  </a:lnTo>
                  <a:lnTo>
                    <a:pt x="3215" y="298"/>
                  </a:lnTo>
                  <a:lnTo>
                    <a:pt x="3213" y="280"/>
                  </a:lnTo>
                  <a:lnTo>
                    <a:pt x="3209" y="298"/>
                  </a:lnTo>
                  <a:lnTo>
                    <a:pt x="3286" y="321"/>
                  </a:lnTo>
                  <a:lnTo>
                    <a:pt x="3290" y="321"/>
                  </a:lnTo>
                  <a:lnTo>
                    <a:pt x="3296" y="319"/>
                  </a:lnTo>
                  <a:lnTo>
                    <a:pt x="3304" y="317"/>
                  </a:lnTo>
                  <a:lnTo>
                    <a:pt x="3381" y="240"/>
                  </a:lnTo>
                  <a:lnTo>
                    <a:pt x="3379" y="238"/>
                  </a:lnTo>
                  <a:lnTo>
                    <a:pt x="3383" y="232"/>
                  </a:lnTo>
                  <a:lnTo>
                    <a:pt x="3385" y="226"/>
                  </a:lnTo>
                  <a:lnTo>
                    <a:pt x="3383" y="220"/>
                  </a:lnTo>
                  <a:lnTo>
                    <a:pt x="3383" y="217"/>
                  </a:lnTo>
                  <a:lnTo>
                    <a:pt x="3336" y="147"/>
                  </a:lnTo>
                  <a:lnTo>
                    <a:pt x="3321" y="157"/>
                  </a:lnTo>
                  <a:lnTo>
                    <a:pt x="3336" y="149"/>
                  </a:lnTo>
                  <a:lnTo>
                    <a:pt x="3290" y="71"/>
                  </a:lnTo>
                  <a:lnTo>
                    <a:pt x="3286" y="68"/>
                  </a:lnTo>
                  <a:lnTo>
                    <a:pt x="3280" y="64"/>
                  </a:lnTo>
                  <a:lnTo>
                    <a:pt x="3275" y="62"/>
                  </a:lnTo>
                  <a:lnTo>
                    <a:pt x="3205" y="62"/>
                  </a:lnTo>
                  <a:lnTo>
                    <a:pt x="3205" y="79"/>
                  </a:lnTo>
                  <a:lnTo>
                    <a:pt x="3215" y="66"/>
                  </a:lnTo>
                  <a:lnTo>
                    <a:pt x="3153" y="27"/>
                  </a:lnTo>
                  <a:lnTo>
                    <a:pt x="3149" y="25"/>
                  </a:lnTo>
                  <a:lnTo>
                    <a:pt x="3087" y="2"/>
                  </a:lnTo>
                  <a:lnTo>
                    <a:pt x="3081" y="0"/>
                  </a:lnTo>
                  <a:lnTo>
                    <a:pt x="3075" y="2"/>
                  </a:lnTo>
                  <a:lnTo>
                    <a:pt x="3070" y="6"/>
                  </a:lnTo>
                  <a:lnTo>
                    <a:pt x="3066" y="11"/>
                  </a:lnTo>
                  <a:lnTo>
                    <a:pt x="3042" y="81"/>
                  </a:lnTo>
                  <a:lnTo>
                    <a:pt x="3041" y="87"/>
                  </a:lnTo>
                  <a:lnTo>
                    <a:pt x="3042" y="93"/>
                  </a:lnTo>
                  <a:lnTo>
                    <a:pt x="3046" y="99"/>
                  </a:lnTo>
                  <a:lnTo>
                    <a:pt x="3050" y="102"/>
                  </a:lnTo>
                  <a:lnTo>
                    <a:pt x="3112" y="133"/>
                  </a:lnTo>
                  <a:lnTo>
                    <a:pt x="3104" y="124"/>
                  </a:lnTo>
                  <a:lnTo>
                    <a:pt x="3108" y="129"/>
                  </a:lnTo>
                  <a:lnTo>
                    <a:pt x="3120" y="118"/>
                  </a:lnTo>
                  <a:lnTo>
                    <a:pt x="3102" y="120"/>
                  </a:lnTo>
                  <a:lnTo>
                    <a:pt x="3110" y="213"/>
                  </a:lnTo>
                  <a:lnTo>
                    <a:pt x="3112" y="217"/>
                  </a:lnTo>
                  <a:lnTo>
                    <a:pt x="3112" y="218"/>
                  </a:lnTo>
                  <a:lnTo>
                    <a:pt x="3135" y="273"/>
                  </a:lnTo>
                  <a:lnTo>
                    <a:pt x="3139" y="253"/>
                  </a:lnTo>
                  <a:lnTo>
                    <a:pt x="3135" y="259"/>
                  </a:lnTo>
                  <a:lnTo>
                    <a:pt x="3133" y="265"/>
                  </a:lnTo>
                  <a:lnTo>
                    <a:pt x="3135" y="271"/>
                  </a:lnTo>
                  <a:lnTo>
                    <a:pt x="3151" y="265"/>
                  </a:lnTo>
                  <a:lnTo>
                    <a:pt x="3143" y="251"/>
                  </a:lnTo>
                  <a:lnTo>
                    <a:pt x="3081" y="290"/>
                  </a:lnTo>
                  <a:lnTo>
                    <a:pt x="3077" y="292"/>
                  </a:lnTo>
                  <a:lnTo>
                    <a:pt x="3075" y="294"/>
                  </a:lnTo>
                  <a:lnTo>
                    <a:pt x="3029" y="356"/>
                  </a:lnTo>
                  <a:lnTo>
                    <a:pt x="3042" y="348"/>
                  </a:lnTo>
                  <a:lnTo>
                    <a:pt x="3037" y="350"/>
                  </a:lnTo>
                  <a:lnTo>
                    <a:pt x="3031" y="354"/>
                  </a:lnTo>
                  <a:lnTo>
                    <a:pt x="3042" y="365"/>
                  </a:lnTo>
                  <a:lnTo>
                    <a:pt x="3048" y="350"/>
                  </a:lnTo>
                  <a:lnTo>
                    <a:pt x="2963" y="319"/>
                  </a:lnTo>
                  <a:lnTo>
                    <a:pt x="2969" y="323"/>
                  </a:lnTo>
                  <a:lnTo>
                    <a:pt x="2963" y="319"/>
                  </a:lnTo>
                  <a:lnTo>
                    <a:pt x="2957" y="335"/>
                  </a:lnTo>
                  <a:lnTo>
                    <a:pt x="2973" y="327"/>
                  </a:lnTo>
                  <a:lnTo>
                    <a:pt x="2942" y="273"/>
                  </a:lnTo>
                  <a:lnTo>
                    <a:pt x="2938" y="269"/>
                  </a:lnTo>
                  <a:lnTo>
                    <a:pt x="2932" y="265"/>
                  </a:lnTo>
                  <a:lnTo>
                    <a:pt x="2926" y="263"/>
                  </a:lnTo>
                  <a:lnTo>
                    <a:pt x="2921" y="265"/>
                  </a:lnTo>
                  <a:lnTo>
                    <a:pt x="2915" y="269"/>
                  </a:lnTo>
                  <a:lnTo>
                    <a:pt x="2913" y="271"/>
                  </a:lnTo>
                  <a:lnTo>
                    <a:pt x="2882" y="317"/>
                  </a:lnTo>
                  <a:lnTo>
                    <a:pt x="2895" y="309"/>
                  </a:lnTo>
                  <a:lnTo>
                    <a:pt x="2890" y="311"/>
                  </a:lnTo>
                  <a:lnTo>
                    <a:pt x="2884" y="315"/>
                  </a:lnTo>
                  <a:lnTo>
                    <a:pt x="2895" y="327"/>
                  </a:lnTo>
                  <a:lnTo>
                    <a:pt x="2903" y="311"/>
                  </a:lnTo>
                  <a:lnTo>
                    <a:pt x="2826" y="280"/>
                  </a:lnTo>
                  <a:lnTo>
                    <a:pt x="2818" y="296"/>
                  </a:lnTo>
                  <a:lnTo>
                    <a:pt x="2832" y="286"/>
                  </a:lnTo>
                  <a:lnTo>
                    <a:pt x="2793" y="240"/>
                  </a:lnTo>
                  <a:lnTo>
                    <a:pt x="2797" y="249"/>
                  </a:lnTo>
                  <a:lnTo>
                    <a:pt x="2795" y="244"/>
                  </a:lnTo>
                  <a:lnTo>
                    <a:pt x="2779" y="249"/>
                  </a:lnTo>
                  <a:lnTo>
                    <a:pt x="2797" y="251"/>
                  </a:lnTo>
                  <a:lnTo>
                    <a:pt x="2805" y="189"/>
                  </a:lnTo>
                  <a:lnTo>
                    <a:pt x="2793" y="203"/>
                  </a:lnTo>
                  <a:lnTo>
                    <a:pt x="2799" y="199"/>
                  </a:lnTo>
                  <a:lnTo>
                    <a:pt x="2803" y="193"/>
                  </a:lnTo>
                  <a:lnTo>
                    <a:pt x="2805" y="188"/>
                  </a:lnTo>
                  <a:lnTo>
                    <a:pt x="2787" y="188"/>
                  </a:lnTo>
                  <a:lnTo>
                    <a:pt x="2793" y="205"/>
                  </a:lnTo>
                  <a:lnTo>
                    <a:pt x="2847" y="189"/>
                  </a:lnTo>
                  <a:lnTo>
                    <a:pt x="2849" y="188"/>
                  </a:lnTo>
                  <a:lnTo>
                    <a:pt x="2911" y="157"/>
                  </a:lnTo>
                  <a:lnTo>
                    <a:pt x="2915" y="155"/>
                  </a:lnTo>
                  <a:lnTo>
                    <a:pt x="2969" y="108"/>
                  </a:lnTo>
                  <a:lnTo>
                    <a:pt x="2969" y="106"/>
                  </a:lnTo>
                  <a:lnTo>
                    <a:pt x="2973" y="100"/>
                  </a:lnTo>
                  <a:lnTo>
                    <a:pt x="2975" y="95"/>
                  </a:lnTo>
                  <a:lnTo>
                    <a:pt x="2973" y="89"/>
                  </a:lnTo>
                  <a:lnTo>
                    <a:pt x="2971" y="85"/>
                  </a:lnTo>
                  <a:lnTo>
                    <a:pt x="2917" y="15"/>
                  </a:lnTo>
                  <a:lnTo>
                    <a:pt x="2915" y="13"/>
                  </a:lnTo>
                  <a:lnTo>
                    <a:pt x="2909" y="10"/>
                  </a:lnTo>
                  <a:lnTo>
                    <a:pt x="2903" y="8"/>
                  </a:lnTo>
                  <a:lnTo>
                    <a:pt x="2362" y="23"/>
                  </a:lnTo>
                  <a:lnTo>
                    <a:pt x="2356" y="25"/>
                  </a:lnTo>
                  <a:lnTo>
                    <a:pt x="2352" y="27"/>
                  </a:lnTo>
                  <a:lnTo>
                    <a:pt x="2197" y="158"/>
                  </a:lnTo>
                  <a:lnTo>
                    <a:pt x="2195" y="160"/>
                  </a:lnTo>
                  <a:lnTo>
                    <a:pt x="2191" y="164"/>
                  </a:lnTo>
                  <a:lnTo>
                    <a:pt x="2153" y="249"/>
                  </a:lnTo>
                  <a:lnTo>
                    <a:pt x="2168" y="257"/>
                  </a:lnTo>
                  <a:lnTo>
                    <a:pt x="2155" y="247"/>
                  </a:lnTo>
                  <a:lnTo>
                    <a:pt x="2124" y="286"/>
                  </a:lnTo>
                  <a:lnTo>
                    <a:pt x="2137" y="278"/>
                  </a:lnTo>
                  <a:lnTo>
                    <a:pt x="2132" y="280"/>
                  </a:lnTo>
                  <a:lnTo>
                    <a:pt x="2126" y="284"/>
                  </a:lnTo>
                  <a:lnTo>
                    <a:pt x="2137" y="296"/>
                  </a:lnTo>
                  <a:lnTo>
                    <a:pt x="2137" y="278"/>
                  </a:lnTo>
                  <a:lnTo>
                    <a:pt x="2060" y="278"/>
                  </a:lnTo>
                  <a:lnTo>
                    <a:pt x="2054" y="280"/>
                  </a:lnTo>
                  <a:lnTo>
                    <a:pt x="2050" y="282"/>
                  </a:lnTo>
                  <a:lnTo>
                    <a:pt x="2004" y="321"/>
                  </a:lnTo>
                  <a:lnTo>
                    <a:pt x="2014" y="335"/>
                  </a:lnTo>
                  <a:lnTo>
                    <a:pt x="2006" y="319"/>
                  </a:lnTo>
                  <a:lnTo>
                    <a:pt x="1928" y="358"/>
                  </a:lnTo>
                  <a:lnTo>
                    <a:pt x="1936" y="373"/>
                  </a:lnTo>
                  <a:lnTo>
                    <a:pt x="1936" y="356"/>
                  </a:lnTo>
                  <a:lnTo>
                    <a:pt x="1874" y="356"/>
                  </a:lnTo>
                  <a:lnTo>
                    <a:pt x="1874" y="373"/>
                  </a:lnTo>
                  <a:lnTo>
                    <a:pt x="1884" y="360"/>
                  </a:lnTo>
                  <a:lnTo>
                    <a:pt x="1814" y="313"/>
                  </a:lnTo>
                  <a:lnTo>
                    <a:pt x="1810" y="311"/>
                  </a:lnTo>
                  <a:lnTo>
                    <a:pt x="1694" y="273"/>
                  </a:lnTo>
                  <a:lnTo>
                    <a:pt x="1689" y="271"/>
                  </a:lnTo>
                  <a:lnTo>
                    <a:pt x="1683" y="273"/>
                  </a:lnTo>
                  <a:lnTo>
                    <a:pt x="1590" y="311"/>
                  </a:lnTo>
                  <a:lnTo>
                    <a:pt x="1596" y="327"/>
                  </a:lnTo>
                  <a:lnTo>
                    <a:pt x="1592" y="311"/>
                  </a:lnTo>
                  <a:lnTo>
                    <a:pt x="1476" y="335"/>
                  </a:lnTo>
                  <a:lnTo>
                    <a:pt x="1480" y="350"/>
                  </a:lnTo>
                  <a:lnTo>
                    <a:pt x="1482" y="333"/>
                  </a:lnTo>
                  <a:lnTo>
                    <a:pt x="1358" y="325"/>
                  </a:lnTo>
                  <a:lnTo>
                    <a:pt x="1356" y="325"/>
                  </a:lnTo>
                  <a:lnTo>
                    <a:pt x="1350" y="327"/>
                  </a:lnTo>
                  <a:lnTo>
                    <a:pt x="1344" y="331"/>
                  </a:lnTo>
                  <a:lnTo>
                    <a:pt x="1340" y="336"/>
                  </a:lnTo>
                  <a:lnTo>
                    <a:pt x="1339" y="342"/>
                  </a:lnTo>
                  <a:lnTo>
                    <a:pt x="1340" y="350"/>
                  </a:lnTo>
                  <a:lnTo>
                    <a:pt x="1371" y="427"/>
                  </a:lnTo>
                  <a:lnTo>
                    <a:pt x="1387" y="420"/>
                  </a:lnTo>
                  <a:lnTo>
                    <a:pt x="1370" y="420"/>
                  </a:lnTo>
                  <a:lnTo>
                    <a:pt x="1370" y="520"/>
                  </a:lnTo>
                  <a:lnTo>
                    <a:pt x="1387" y="520"/>
                  </a:lnTo>
                  <a:lnTo>
                    <a:pt x="1373" y="512"/>
                  </a:lnTo>
                  <a:lnTo>
                    <a:pt x="1342" y="567"/>
                  </a:lnTo>
                  <a:lnTo>
                    <a:pt x="1340" y="567"/>
                  </a:lnTo>
                  <a:lnTo>
                    <a:pt x="1317" y="613"/>
                  </a:lnTo>
                  <a:lnTo>
                    <a:pt x="1327" y="605"/>
                  </a:lnTo>
                  <a:lnTo>
                    <a:pt x="1321" y="609"/>
                  </a:lnTo>
                  <a:lnTo>
                    <a:pt x="1333" y="621"/>
                  </a:lnTo>
                  <a:lnTo>
                    <a:pt x="1331" y="605"/>
                  </a:lnTo>
                  <a:lnTo>
                    <a:pt x="1246" y="621"/>
                  </a:lnTo>
                  <a:lnTo>
                    <a:pt x="1242" y="621"/>
                  </a:lnTo>
                  <a:lnTo>
                    <a:pt x="1238" y="623"/>
                  </a:lnTo>
                  <a:lnTo>
                    <a:pt x="1199" y="654"/>
                  </a:lnTo>
                  <a:lnTo>
                    <a:pt x="1203" y="652"/>
                  </a:lnTo>
                  <a:lnTo>
                    <a:pt x="1209" y="667"/>
                  </a:lnTo>
                  <a:lnTo>
                    <a:pt x="1207" y="650"/>
                  </a:lnTo>
                  <a:lnTo>
                    <a:pt x="1145" y="658"/>
                  </a:lnTo>
                  <a:lnTo>
                    <a:pt x="1141" y="659"/>
                  </a:lnTo>
                  <a:lnTo>
                    <a:pt x="1137" y="661"/>
                  </a:lnTo>
                  <a:lnTo>
                    <a:pt x="1091" y="692"/>
                  </a:lnTo>
                  <a:lnTo>
                    <a:pt x="1101" y="706"/>
                  </a:lnTo>
                  <a:lnTo>
                    <a:pt x="1097" y="690"/>
                  </a:lnTo>
                  <a:lnTo>
                    <a:pt x="1019" y="706"/>
                  </a:lnTo>
                  <a:lnTo>
                    <a:pt x="1016" y="706"/>
                  </a:lnTo>
                  <a:lnTo>
                    <a:pt x="969" y="729"/>
                  </a:lnTo>
                  <a:lnTo>
                    <a:pt x="965" y="733"/>
                  </a:lnTo>
                  <a:lnTo>
                    <a:pt x="961" y="739"/>
                  </a:lnTo>
                  <a:lnTo>
                    <a:pt x="938" y="793"/>
                  </a:lnTo>
                  <a:lnTo>
                    <a:pt x="936" y="799"/>
                  </a:lnTo>
                  <a:lnTo>
                    <a:pt x="938" y="803"/>
                  </a:lnTo>
                  <a:lnTo>
                    <a:pt x="954" y="880"/>
                  </a:lnTo>
                  <a:lnTo>
                    <a:pt x="963" y="861"/>
                  </a:lnTo>
                  <a:lnTo>
                    <a:pt x="958" y="865"/>
                  </a:lnTo>
                  <a:lnTo>
                    <a:pt x="954" y="870"/>
                  </a:lnTo>
                  <a:lnTo>
                    <a:pt x="952" y="876"/>
                  </a:lnTo>
                  <a:lnTo>
                    <a:pt x="969" y="876"/>
                  </a:lnTo>
                  <a:lnTo>
                    <a:pt x="965" y="861"/>
                  </a:lnTo>
                  <a:lnTo>
                    <a:pt x="888" y="884"/>
                  </a:lnTo>
                  <a:lnTo>
                    <a:pt x="886" y="884"/>
                  </a:lnTo>
                  <a:lnTo>
                    <a:pt x="816" y="907"/>
                  </a:lnTo>
                  <a:lnTo>
                    <a:pt x="812" y="909"/>
                  </a:lnTo>
                  <a:lnTo>
                    <a:pt x="774" y="940"/>
                  </a:lnTo>
                  <a:close/>
                </a:path>
              </a:pathLst>
            </a:custGeom>
            <a:solidFill>
              <a:srgbClr val="99FF33"/>
            </a:solidFill>
            <a:ln w="9525">
              <a:solidFill>
                <a:srgbClr val="99FF33"/>
              </a:solidFill>
              <a:round/>
              <a:headEnd/>
              <a:tailEnd/>
            </a:ln>
          </p:spPr>
          <p:txBody>
            <a:bodyPr/>
            <a:lstStyle/>
            <a:p>
              <a:endParaRPr lang="en-ZA"/>
            </a:p>
          </p:txBody>
        </p:sp>
      </p:grpSp>
      <p:grpSp>
        <p:nvGrpSpPr>
          <p:cNvPr id="6" name="Group 52"/>
          <p:cNvGrpSpPr>
            <a:grpSpLocks/>
          </p:cNvGrpSpPr>
          <p:nvPr/>
        </p:nvGrpSpPr>
        <p:grpSpPr bwMode="auto">
          <a:xfrm>
            <a:off x="2312467" y="4002310"/>
            <a:ext cx="2143125" cy="1658938"/>
            <a:chOff x="1516" y="2620"/>
            <a:chExt cx="1397" cy="1123"/>
          </a:xfrm>
        </p:grpSpPr>
        <p:sp>
          <p:nvSpPr>
            <p:cNvPr id="41026" name="Freeform 53"/>
            <p:cNvSpPr>
              <a:spLocks/>
            </p:cNvSpPr>
            <p:nvPr/>
          </p:nvSpPr>
          <p:spPr bwMode="auto">
            <a:xfrm>
              <a:off x="1523" y="2628"/>
              <a:ext cx="1381" cy="1107"/>
            </a:xfrm>
            <a:custGeom>
              <a:avLst/>
              <a:gdLst>
                <a:gd name="T0" fmla="*/ 1 w 2762"/>
                <a:gd name="T1" fmla="*/ 1 h 2213"/>
                <a:gd name="T2" fmla="*/ 1 w 2762"/>
                <a:gd name="T3" fmla="*/ 1 h 2213"/>
                <a:gd name="T4" fmla="*/ 1 w 2762"/>
                <a:gd name="T5" fmla="*/ 1 h 2213"/>
                <a:gd name="T6" fmla="*/ 1 w 2762"/>
                <a:gd name="T7" fmla="*/ 1 h 2213"/>
                <a:gd name="T8" fmla="*/ 1 w 2762"/>
                <a:gd name="T9" fmla="*/ 1 h 2213"/>
                <a:gd name="T10" fmla="*/ 1 w 2762"/>
                <a:gd name="T11" fmla="*/ 1 h 2213"/>
                <a:gd name="T12" fmla="*/ 1 w 2762"/>
                <a:gd name="T13" fmla="*/ 1 h 2213"/>
                <a:gd name="T14" fmla="*/ 1 w 2762"/>
                <a:gd name="T15" fmla="*/ 1 h 2213"/>
                <a:gd name="T16" fmla="*/ 1 w 2762"/>
                <a:gd name="T17" fmla="*/ 1 h 2213"/>
                <a:gd name="T18" fmla="*/ 1 w 2762"/>
                <a:gd name="T19" fmla="*/ 1 h 2213"/>
                <a:gd name="T20" fmla="*/ 1 w 2762"/>
                <a:gd name="T21" fmla="*/ 1 h 2213"/>
                <a:gd name="T22" fmla="*/ 1 w 2762"/>
                <a:gd name="T23" fmla="*/ 1 h 2213"/>
                <a:gd name="T24" fmla="*/ 1 w 2762"/>
                <a:gd name="T25" fmla="*/ 1 h 2213"/>
                <a:gd name="T26" fmla="*/ 1 w 2762"/>
                <a:gd name="T27" fmla="*/ 1 h 2213"/>
                <a:gd name="T28" fmla="*/ 1 w 2762"/>
                <a:gd name="T29" fmla="*/ 1 h 2213"/>
                <a:gd name="T30" fmla="*/ 1 w 2762"/>
                <a:gd name="T31" fmla="*/ 1 h 2213"/>
                <a:gd name="T32" fmla="*/ 1 w 2762"/>
                <a:gd name="T33" fmla="*/ 1 h 2213"/>
                <a:gd name="T34" fmla="*/ 1 w 2762"/>
                <a:gd name="T35" fmla="*/ 1 h 2213"/>
                <a:gd name="T36" fmla="*/ 1 w 2762"/>
                <a:gd name="T37" fmla="*/ 1 h 2213"/>
                <a:gd name="T38" fmla="*/ 1 w 2762"/>
                <a:gd name="T39" fmla="*/ 1 h 2213"/>
                <a:gd name="T40" fmla="*/ 1 w 2762"/>
                <a:gd name="T41" fmla="*/ 1 h 2213"/>
                <a:gd name="T42" fmla="*/ 1 w 2762"/>
                <a:gd name="T43" fmla="*/ 1 h 2213"/>
                <a:gd name="T44" fmla="*/ 1 w 2762"/>
                <a:gd name="T45" fmla="*/ 1 h 2213"/>
                <a:gd name="T46" fmla="*/ 1 w 2762"/>
                <a:gd name="T47" fmla="*/ 1 h 2213"/>
                <a:gd name="T48" fmla="*/ 1 w 2762"/>
                <a:gd name="T49" fmla="*/ 1 h 2213"/>
                <a:gd name="T50" fmla="*/ 1 w 2762"/>
                <a:gd name="T51" fmla="*/ 1 h 2213"/>
                <a:gd name="T52" fmla="*/ 1 w 2762"/>
                <a:gd name="T53" fmla="*/ 1 h 2213"/>
                <a:gd name="T54" fmla="*/ 1 w 2762"/>
                <a:gd name="T55" fmla="*/ 1 h 2213"/>
                <a:gd name="T56" fmla="*/ 1 w 2762"/>
                <a:gd name="T57" fmla="*/ 1 h 2213"/>
                <a:gd name="T58" fmla="*/ 1 w 2762"/>
                <a:gd name="T59" fmla="*/ 1 h 2213"/>
                <a:gd name="T60" fmla="*/ 1 w 2762"/>
                <a:gd name="T61" fmla="*/ 1 h 2213"/>
                <a:gd name="T62" fmla="*/ 1 w 2762"/>
                <a:gd name="T63" fmla="*/ 1 h 2213"/>
                <a:gd name="T64" fmla="*/ 1 w 2762"/>
                <a:gd name="T65" fmla="*/ 1 h 2213"/>
                <a:gd name="T66" fmla="*/ 1 w 2762"/>
                <a:gd name="T67" fmla="*/ 1 h 2213"/>
                <a:gd name="T68" fmla="*/ 1 w 2762"/>
                <a:gd name="T69" fmla="*/ 1 h 2213"/>
                <a:gd name="T70" fmla="*/ 1 w 2762"/>
                <a:gd name="T71" fmla="*/ 1 h 2213"/>
                <a:gd name="T72" fmla="*/ 1 w 2762"/>
                <a:gd name="T73" fmla="*/ 1 h 2213"/>
                <a:gd name="T74" fmla="*/ 1 w 2762"/>
                <a:gd name="T75" fmla="*/ 1 h 2213"/>
                <a:gd name="T76" fmla="*/ 1 w 2762"/>
                <a:gd name="T77" fmla="*/ 1 h 2213"/>
                <a:gd name="T78" fmla="*/ 1 w 2762"/>
                <a:gd name="T79" fmla="*/ 1 h 2213"/>
                <a:gd name="T80" fmla="*/ 1 w 2762"/>
                <a:gd name="T81" fmla="*/ 1 h 2213"/>
                <a:gd name="T82" fmla="*/ 1 w 2762"/>
                <a:gd name="T83" fmla="*/ 1 h 2213"/>
                <a:gd name="T84" fmla="*/ 1 w 2762"/>
                <a:gd name="T85" fmla="*/ 1 h 2213"/>
                <a:gd name="T86" fmla="*/ 1 w 2762"/>
                <a:gd name="T87" fmla="*/ 1 h 2213"/>
                <a:gd name="T88" fmla="*/ 1 w 2762"/>
                <a:gd name="T89" fmla="*/ 1 h 2213"/>
                <a:gd name="T90" fmla="*/ 1 w 2762"/>
                <a:gd name="T91" fmla="*/ 1 h 2213"/>
                <a:gd name="T92" fmla="*/ 1 w 2762"/>
                <a:gd name="T93" fmla="*/ 1 h 2213"/>
                <a:gd name="T94" fmla="*/ 1 w 2762"/>
                <a:gd name="T95" fmla="*/ 1 h 2213"/>
                <a:gd name="T96" fmla="*/ 1 w 2762"/>
                <a:gd name="T97" fmla="*/ 1 h 2213"/>
                <a:gd name="T98" fmla="*/ 1 w 2762"/>
                <a:gd name="T99" fmla="*/ 1 h 2213"/>
                <a:gd name="T100" fmla="*/ 1 w 2762"/>
                <a:gd name="T101" fmla="*/ 1 h 2213"/>
                <a:gd name="T102" fmla="*/ 1 w 2762"/>
                <a:gd name="T103" fmla="*/ 1 h 2213"/>
                <a:gd name="T104" fmla="*/ 1 w 2762"/>
                <a:gd name="T105" fmla="*/ 1 h 2213"/>
                <a:gd name="T106" fmla="*/ 1 w 2762"/>
                <a:gd name="T107" fmla="*/ 1 h 22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62"/>
                <a:gd name="T163" fmla="*/ 0 h 2213"/>
                <a:gd name="T164" fmla="*/ 2762 w 2762"/>
                <a:gd name="T165" fmla="*/ 2213 h 22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62" h="2213">
                  <a:moveTo>
                    <a:pt x="0" y="406"/>
                  </a:moveTo>
                  <a:lnTo>
                    <a:pt x="205" y="681"/>
                  </a:lnTo>
                  <a:lnTo>
                    <a:pt x="267" y="893"/>
                  </a:lnTo>
                  <a:lnTo>
                    <a:pt x="271" y="1033"/>
                  </a:lnTo>
                  <a:lnTo>
                    <a:pt x="220" y="1172"/>
                  </a:lnTo>
                  <a:lnTo>
                    <a:pt x="159" y="1172"/>
                  </a:lnTo>
                  <a:lnTo>
                    <a:pt x="112" y="1137"/>
                  </a:lnTo>
                  <a:lnTo>
                    <a:pt x="101" y="1199"/>
                  </a:lnTo>
                  <a:lnTo>
                    <a:pt x="89" y="1292"/>
                  </a:lnTo>
                  <a:lnTo>
                    <a:pt x="132" y="1284"/>
                  </a:lnTo>
                  <a:lnTo>
                    <a:pt x="174" y="1288"/>
                  </a:lnTo>
                  <a:lnTo>
                    <a:pt x="147" y="1342"/>
                  </a:lnTo>
                  <a:lnTo>
                    <a:pt x="186" y="1385"/>
                  </a:lnTo>
                  <a:lnTo>
                    <a:pt x="290" y="1543"/>
                  </a:lnTo>
                  <a:lnTo>
                    <a:pt x="352" y="1594"/>
                  </a:lnTo>
                  <a:lnTo>
                    <a:pt x="375" y="1690"/>
                  </a:lnTo>
                  <a:lnTo>
                    <a:pt x="352" y="1733"/>
                  </a:lnTo>
                  <a:lnTo>
                    <a:pt x="340" y="1833"/>
                  </a:lnTo>
                  <a:lnTo>
                    <a:pt x="329" y="1864"/>
                  </a:lnTo>
                  <a:lnTo>
                    <a:pt x="375" y="1969"/>
                  </a:lnTo>
                  <a:lnTo>
                    <a:pt x="398" y="1930"/>
                  </a:lnTo>
                  <a:lnTo>
                    <a:pt x="371" y="1849"/>
                  </a:lnTo>
                  <a:lnTo>
                    <a:pt x="441" y="1814"/>
                  </a:lnTo>
                  <a:lnTo>
                    <a:pt x="553" y="1853"/>
                  </a:lnTo>
                  <a:lnTo>
                    <a:pt x="542" y="1911"/>
                  </a:lnTo>
                  <a:lnTo>
                    <a:pt x="557" y="1980"/>
                  </a:lnTo>
                  <a:lnTo>
                    <a:pt x="665" y="1950"/>
                  </a:lnTo>
                  <a:lnTo>
                    <a:pt x="669" y="2008"/>
                  </a:lnTo>
                  <a:lnTo>
                    <a:pt x="735" y="1988"/>
                  </a:lnTo>
                  <a:lnTo>
                    <a:pt x="758" y="2019"/>
                  </a:lnTo>
                  <a:lnTo>
                    <a:pt x="762" y="2093"/>
                  </a:lnTo>
                  <a:lnTo>
                    <a:pt x="785" y="2085"/>
                  </a:lnTo>
                  <a:lnTo>
                    <a:pt x="824" y="2124"/>
                  </a:lnTo>
                  <a:lnTo>
                    <a:pt x="901" y="2186"/>
                  </a:lnTo>
                  <a:lnTo>
                    <a:pt x="944" y="2170"/>
                  </a:lnTo>
                  <a:lnTo>
                    <a:pt x="990" y="2186"/>
                  </a:lnTo>
                  <a:lnTo>
                    <a:pt x="1056" y="2213"/>
                  </a:lnTo>
                  <a:lnTo>
                    <a:pt x="1052" y="2182"/>
                  </a:lnTo>
                  <a:lnTo>
                    <a:pt x="1087" y="2151"/>
                  </a:lnTo>
                  <a:lnTo>
                    <a:pt x="1157" y="2100"/>
                  </a:lnTo>
                  <a:lnTo>
                    <a:pt x="1191" y="2054"/>
                  </a:lnTo>
                  <a:lnTo>
                    <a:pt x="1284" y="2015"/>
                  </a:lnTo>
                  <a:lnTo>
                    <a:pt x="1381" y="2015"/>
                  </a:lnTo>
                  <a:lnTo>
                    <a:pt x="1323" y="1977"/>
                  </a:lnTo>
                  <a:lnTo>
                    <a:pt x="1385" y="1977"/>
                  </a:lnTo>
                  <a:lnTo>
                    <a:pt x="1458" y="1977"/>
                  </a:lnTo>
                  <a:lnTo>
                    <a:pt x="1586" y="2004"/>
                  </a:lnTo>
                  <a:lnTo>
                    <a:pt x="1644" y="1977"/>
                  </a:lnTo>
                  <a:lnTo>
                    <a:pt x="1729" y="1992"/>
                  </a:lnTo>
                  <a:lnTo>
                    <a:pt x="1810" y="1973"/>
                  </a:lnTo>
                  <a:lnTo>
                    <a:pt x="1822" y="1922"/>
                  </a:lnTo>
                  <a:lnTo>
                    <a:pt x="1872" y="1895"/>
                  </a:lnTo>
                  <a:lnTo>
                    <a:pt x="1880" y="1861"/>
                  </a:lnTo>
                  <a:lnTo>
                    <a:pt x="1946" y="1791"/>
                  </a:lnTo>
                  <a:lnTo>
                    <a:pt x="2073" y="1772"/>
                  </a:lnTo>
                  <a:lnTo>
                    <a:pt x="2213" y="1803"/>
                  </a:lnTo>
                  <a:lnTo>
                    <a:pt x="2294" y="1814"/>
                  </a:lnTo>
                  <a:lnTo>
                    <a:pt x="2421" y="1818"/>
                  </a:lnTo>
                  <a:lnTo>
                    <a:pt x="2491" y="1760"/>
                  </a:lnTo>
                  <a:lnTo>
                    <a:pt x="2541" y="1766"/>
                  </a:lnTo>
                  <a:lnTo>
                    <a:pt x="2518" y="1731"/>
                  </a:lnTo>
                  <a:lnTo>
                    <a:pt x="2483" y="1719"/>
                  </a:lnTo>
                  <a:lnTo>
                    <a:pt x="2437" y="1714"/>
                  </a:lnTo>
                  <a:lnTo>
                    <a:pt x="2437" y="1661"/>
                  </a:lnTo>
                  <a:lnTo>
                    <a:pt x="2478" y="1661"/>
                  </a:lnTo>
                  <a:lnTo>
                    <a:pt x="2524" y="1632"/>
                  </a:lnTo>
                  <a:lnTo>
                    <a:pt x="2495" y="1592"/>
                  </a:lnTo>
                  <a:lnTo>
                    <a:pt x="2489" y="1545"/>
                  </a:lnTo>
                  <a:lnTo>
                    <a:pt x="2443" y="1522"/>
                  </a:lnTo>
                  <a:lnTo>
                    <a:pt x="2304" y="1510"/>
                  </a:lnTo>
                  <a:lnTo>
                    <a:pt x="2251" y="1516"/>
                  </a:lnTo>
                  <a:lnTo>
                    <a:pt x="2216" y="1539"/>
                  </a:lnTo>
                  <a:lnTo>
                    <a:pt x="2182" y="1522"/>
                  </a:lnTo>
                  <a:lnTo>
                    <a:pt x="2147" y="1493"/>
                  </a:lnTo>
                  <a:lnTo>
                    <a:pt x="2193" y="1423"/>
                  </a:lnTo>
                  <a:lnTo>
                    <a:pt x="2222" y="1365"/>
                  </a:lnTo>
                  <a:lnTo>
                    <a:pt x="2228" y="1325"/>
                  </a:lnTo>
                  <a:lnTo>
                    <a:pt x="2228" y="1290"/>
                  </a:lnTo>
                  <a:lnTo>
                    <a:pt x="2280" y="1261"/>
                  </a:lnTo>
                  <a:lnTo>
                    <a:pt x="2304" y="1209"/>
                  </a:lnTo>
                  <a:lnTo>
                    <a:pt x="2350" y="1220"/>
                  </a:lnTo>
                  <a:lnTo>
                    <a:pt x="2385" y="1232"/>
                  </a:lnTo>
                  <a:lnTo>
                    <a:pt x="2379" y="1151"/>
                  </a:lnTo>
                  <a:lnTo>
                    <a:pt x="2356" y="1087"/>
                  </a:lnTo>
                  <a:lnTo>
                    <a:pt x="2338" y="1040"/>
                  </a:lnTo>
                  <a:lnTo>
                    <a:pt x="2391" y="1006"/>
                  </a:lnTo>
                  <a:lnTo>
                    <a:pt x="2431" y="977"/>
                  </a:lnTo>
                  <a:lnTo>
                    <a:pt x="2489" y="971"/>
                  </a:lnTo>
                  <a:lnTo>
                    <a:pt x="2524" y="977"/>
                  </a:lnTo>
                  <a:lnTo>
                    <a:pt x="2524" y="930"/>
                  </a:lnTo>
                  <a:lnTo>
                    <a:pt x="2565" y="918"/>
                  </a:lnTo>
                  <a:lnTo>
                    <a:pt x="2628" y="936"/>
                  </a:lnTo>
                  <a:lnTo>
                    <a:pt x="2675" y="918"/>
                  </a:lnTo>
                  <a:lnTo>
                    <a:pt x="2698" y="889"/>
                  </a:lnTo>
                  <a:lnTo>
                    <a:pt x="2710" y="855"/>
                  </a:lnTo>
                  <a:lnTo>
                    <a:pt x="2762" y="791"/>
                  </a:lnTo>
                  <a:lnTo>
                    <a:pt x="2739" y="762"/>
                  </a:lnTo>
                  <a:lnTo>
                    <a:pt x="2715" y="733"/>
                  </a:lnTo>
                  <a:lnTo>
                    <a:pt x="2669" y="669"/>
                  </a:lnTo>
                  <a:lnTo>
                    <a:pt x="2623" y="710"/>
                  </a:lnTo>
                  <a:lnTo>
                    <a:pt x="2588" y="681"/>
                  </a:lnTo>
                  <a:lnTo>
                    <a:pt x="2553" y="646"/>
                  </a:lnTo>
                  <a:lnTo>
                    <a:pt x="2489" y="657"/>
                  </a:lnTo>
                  <a:lnTo>
                    <a:pt x="2454" y="681"/>
                  </a:lnTo>
                  <a:lnTo>
                    <a:pt x="2402" y="669"/>
                  </a:lnTo>
                  <a:lnTo>
                    <a:pt x="2356" y="715"/>
                  </a:lnTo>
                  <a:lnTo>
                    <a:pt x="2327" y="762"/>
                  </a:lnTo>
                  <a:lnTo>
                    <a:pt x="2298" y="791"/>
                  </a:lnTo>
                  <a:lnTo>
                    <a:pt x="2269" y="756"/>
                  </a:lnTo>
                  <a:lnTo>
                    <a:pt x="2240" y="733"/>
                  </a:lnTo>
                  <a:lnTo>
                    <a:pt x="2158" y="715"/>
                  </a:lnTo>
                  <a:lnTo>
                    <a:pt x="2124" y="727"/>
                  </a:lnTo>
                  <a:lnTo>
                    <a:pt x="2077" y="727"/>
                  </a:lnTo>
                  <a:lnTo>
                    <a:pt x="2071" y="681"/>
                  </a:lnTo>
                  <a:lnTo>
                    <a:pt x="2025" y="634"/>
                  </a:lnTo>
                  <a:lnTo>
                    <a:pt x="1973" y="594"/>
                  </a:lnTo>
                  <a:lnTo>
                    <a:pt x="1932" y="628"/>
                  </a:lnTo>
                  <a:lnTo>
                    <a:pt x="1909" y="669"/>
                  </a:lnTo>
                  <a:lnTo>
                    <a:pt x="1903" y="715"/>
                  </a:lnTo>
                  <a:lnTo>
                    <a:pt x="1880" y="744"/>
                  </a:lnTo>
                  <a:lnTo>
                    <a:pt x="1845" y="791"/>
                  </a:lnTo>
                  <a:lnTo>
                    <a:pt x="1863" y="855"/>
                  </a:lnTo>
                  <a:lnTo>
                    <a:pt x="1822" y="872"/>
                  </a:lnTo>
                  <a:lnTo>
                    <a:pt x="1810" y="913"/>
                  </a:lnTo>
                  <a:lnTo>
                    <a:pt x="1776" y="913"/>
                  </a:lnTo>
                  <a:lnTo>
                    <a:pt x="1717" y="942"/>
                  </a:lnTo>
                  <a:lnTo>
                    <a:pt x="1706" y="936"/>
                  </a:lnTo>
                  <a:lnTo>
                    <a:pt x="1694" y="930"/>
                  </a:lnTo>
                  <a:lnTo>
                    <a:pt x="1688" y="932"/>
                  </a:lnTo>
                  <a:lnTo>
                    <a:pt x="1683" y="934"/>
                  </a:lnTo>
                  <a:lnTo>
                    <a:pt x="1679" y="936"/>
                  </a:lnTo>
                  <a:lnTo>
                    <a:pt x="1677" y="936"/>
                  </a:lnTo>
                  <a:lnTo>
                    <a:pt x="1648" y="901"/>
                  </a:lnTo>
                  <a:lnTo>
                    <a:pt x="1613" y="907"/>
                  </a:lnTo>
                  <a:lnTo>
                    <a:pt x="1601" y="959"/>
                  </a:lnTo>
                  <a:lnTo>
                    <a:pt x="1578" y="1000"/>
                  </a:lnTo>
                  <a:lnTo>
                    <a:pt x="1543" y="1006"/>
                  </a:lnTo>
                  <a:lnTo>
                    <a:pt x="1509" y="1029"/>
                  </a:lnTo>
                  <a:lnTo>
                    <a:pt x="1474" y="1064"/>
                  </a:lnTo>
                  <a:lnTo>
                    <a:pt x="1462" y="1110"/>
                  </a:lnTo>
                  <a:lnTo>
                    <a:pt x="1381" y="1116"/>
                  </a:lnTo>
                  <a:lnTo>
                    <a:pt x="1346" y="1145"/>
                  </a:lnTo>
                  <a:lnTo>
                    <a:pt x="1335" y="1180"/>
                  </a:lnTo>
                  <a:lnTo>
                    <a:pt x="1335" y="1249"/>
                  </a:lnTo>
                  <a:lnTo>
                    <a:pt x="1288" y="1278"/>
                  </a:lnTo>
                  <a:lnTo>
                    <a:pt x="1253" y="1290"/>
                  </a:lnTo>
                  <a:lnTo>
                    <a:pt x="1230" y="1261"/>
                  </a:lnTo>
                  <a:lnTo>
                    <a:pt x="1195" y="1284"/>
                  </a:lnTo>
                  <a:lnTo>
                    <a:pt x="1160" y="1261"/>
                  </a:lnTo>
                  <a:lnTo>
                    <a:pt x="1143" y="1220"/>
                  </a:lnTo>
                  <a:lnTo>
                    <a:pt x="1108" y="1209"/>
                  </a:lnTo>
                  <a:lnTo>
                    <a:pt x="1068" y="1151"/>
                  </a:lnTo>
                  <a:lnTo>
                    <a:pt x="1027" y="1116"/>
                  </a:lnTo>
                  <a:lnTo>
                    <a:pt x="1027" y="1052"/>
                  </a:lnTo>
                  <a:lnTo>
                    <a:pt x="1027" y="1017"/>
                  </a:lnTo>
                  <a:lnTo>
                    <a:pt x="1056" y="971"/>
                  </a:lnTo>
                  <a:lnTo>
                    <a:pt x="1091" y="959"/>
                  </a:lnTo>
                  <a:lnTo>
                    <a:pt x="1097" y="918"/>
                  </a:lnTo>
                  <a:lnTo>
                    <a:pt x="1062" y="918"/>
                  </a:lnTo>
                  <a:lnTo>
                    <a:pt x="1054" y="907"/>
                  </a:lnTo>
                  <a:lnTo>
                    <a:pt x="1050" y="897"/>
                  </a:lnTo>
                  <a:lnTo>
                    <a:pt x="1048" y="891"/>
                  </a:lnTo>
                  <a:lnTo>
                    <a:pt x="1044" y="889"/>
                  </a:lnTo>
                  <a:lnTo>
                    <a:pt x="1041" y="889"/>
                  </a:lnTo>
                  <a:lnTo>
                    <a:pt x="1035" y="889"/>
                  </a:lnTo>
                  <a:lnTo>
                    <a:pt x="1025" y="889"/>
                  </a:lnTo>
                  <a:lnTo>
                    <a:pt x="1010" y="889"/>
                  </a:lnTo>
                  <a:lnTo>
                    <a:pt x="998" y="942"/>
                  </a:lnTo>
                  <a:lnTo>
                    <a:pt x="963" y="982"/>
                  </a:lnTo>
                  <a:lnTo>
                    <a:pt x="928" y="994"/>
                  </a:lnTo>
                  <a:lnTo>
                    <a:pt x="894" y="982"/>
                  </a:lnTo>
                  <a:lnTo>
                    <a:pt x="859" y="1011"/>
                  </a:lnTo>
                  <a:lnTo>
                    <a:pt x="818" y="1035"/>
                  </a:lnTo>
                  <a:lnTo>
                    <a:pt x="807" y="1093"/>
                  </a:lnTo>
                  <a:lnTo>
                    <a:pt x="807" y="1133"/>
                  </a:lnTo>
                  <a:lnTo>
                    <a:pt x="760" y="1122"/>
                  </a:lnTo>
                  <a:lnTo>
                    <a:pt x="754" y="1069"/>
                  </a:lnTo>
                  <a:lnTo>
                    <a:pt x="783" y="1040"/>
                  </a:lnTo>
                  <a:lnTo>
                    <a:pt x="754" y="988"/>
                  </a:lnTo>
                  <a:lnTo>
                    <a:pt x="760" y="907"/>
                  </a:lnTo>
                  <a:lnTo>
                    <a:pt x="772" y="872"/>
                  </a:lnTo>
                  <a:lnTo>
                    <a:pt x="754" y="808"/>
                  </a:lnTo>
                  <a:lnTo>
                    <a:pt x="704" y="816"/>
                  </a:lnTo>
                  <a:lnTo>
                    <a:pt x="677" y="739"/>
                  </a:lnTo>
                  <a:lnTo>
                    <a:pt x="632" y="768"/>
                  </a:lnTo>
                  <a:lnTo>
                    <a:pt x="598" y="756"/>
                  </a:lnTo>
                  <a:lnTo>
                    <a:pt x="563" y="739"/>
                  </a:lnTo>
                  <a:lnTo>
                    <a:pt x="565" y="719"/>
                  </a:lnTo>
                  <a:lnTo>
                    <a:pt x="565" y="706"/>
                  </a:lnTo>
                  <a:lnTo>
                    <a:pt x="565" y="698"/>
                  </a:lnTo>
                  <a:lnTo>
                    <a:pt x="563" y="692"/>
                  </a:lnTo>
                  <a:lnTo>
                    <a:pt x="565" y="684"/>
                  </a:lnTo>
                  <a:lnTo>
                    <a:pt x="569" y="681"/>
                  </a:lnTo>
                  <a:lnTo>
                    <a:pt x="574" y="675"/>
                  </a:lnTo>
                  <a:lnTo>
                    <a:pt x="551" y="576"/>
                  </a:lnTo>
                  <a:lnTo>
                    <a:pt x="545" y="506"/>
                  </a:lnTo>
                  <a:lnTo>
                    <a:pt x="511" y="448"/>
                  </a:lnTo>
                  <a:lnTo>
                    <a:pt x="499" y="361"/>
                  </a:lnTo>
                  <a:lnTo>
                    <a:pt x="482" y="315"/>
                  </a:lnTo>
                  <a:lnTo>
                    <a:pt x="487" y="263"/>
                  </a:lnTo>
                  <a:lnTo>
                    <a:pt x="487" y="216"/>
                  </a:lnTo>
                  <a:lnTo>
                    <a:pt x="480" y="154"/>
                  </a:lnTo>
                  <a:lnTo>
                    <a:pt x="414" y="112"/>
                  </a:lnTo>
                  <a:lnTo>
                    <a:pt x="375" y="81"/>
                  </a:lnTo>
                  <a:lnTo>
                    <a:pt x="306" y="0"/>
                  </a:lnTo>
                  <a:lnTo>
                    <a:pt x="296" y="106"/>
                  </a:lnTo>
                  <a:lnTo>
                    <a:pt x="255" y="34"/>
                  </a:lnTo>
                  <a:lnTo>
                    <a:pt x="226" y="147"/>
                  </a:lnTo>
                  <a:lnTo>
                    <a:pt x="215" y="182"/>
                  </a:lnTo>
                  <a:lnTo>
                    <a:pt x="191" y="222"/>
                  </a:lnTo>
                  <a:lnTo>
                    <a:pt x="157" y="222"/>
                  </a:lnTo>
                  <a:lnTo>
                    <a:pt x="110" y="182"/>
                  </a:lnTo>
                  <a:lnTo>
                    <a:pt x="75" y="245"/>
                  </a:lnTo>
                  <a:lnTo>
                    <a:pt x="23" y="269"/>
                  </a:lnTo>
                  <a:lnTo>
                    <a:pt x="35" y="309"/>
                  </a:lnTo>
                  <a:lnTo>
                    <a:pt x="23" y="350"/>
                  </a:lnTo>
                  <a:lnTo>
                    <a:pt x="23" y="385"/>
                  </a:lnTo>
                  <a:lnTo>
                    <a:pt x="0" y="414"/>
                  </a:lnTo>
                  <a:lnTo>
                    <a:pt x="0" y="406"/>
                  </a:lnTo>
                  <a:close/>
                </a:path>
              </a:pathLst>
            </a:custGeom>
            <a:solidFill>
              <a:srgbClr val="99FF33"/>
            </a:solidFill>
            <a:ln w="9525">
              <a:noFill/>
              <a:round/>
              <a:headEnd/>
              <a:tailEnd/>
            </a:ln>
          </p:spPr>
          <p:txBody>
            <a:bodyPr/>
            <a:lstStyle/>
            <a:p>
              <a:endParaRPr lang="en-ZA"/>
            </a:p>
          </p:txBody>
        </p:sp>
        <p:sp>
          <p:nvSpPr>
            <p:cNvPr id="41027" name="Freeform 54"/>
            <p:cNvSpPr>
              <a:spLocks/>
            </p:cNvSpPr>
            <p:nvPr/>
          </p:nvSpPr>
          <p:spPr bwMode="auto">
            <a:xfrm>
              <a:off x="1516" y="2620"/>
              <a:ext cx="1397" cy="1123"/>
            </a:xfrm>
            <a:custGeom>
              <a:avLst/>
              <a:gdLst>
                <a:gd name="T0" fmla="*/ 1 w 2793"/>
                <a:gd name="T1" fmla="*/ 0 h 2248"/>
                <a:gd name="T2" fmla="*/ 1 w 2793"/>
                <a:gd name="T3" fmla="*/ 0 h 2248"/>
                <a:gd name="T4" fmla="*/ 1 w 2793"/>
                <a:gd name="T5" fmla="*/ 0 h 2248"/>
                <a:gd name="T6" fmla="*/ 1 w 2793"/>
                <a:gd name="T7" fmla="*/ 0 h 2248"/>
                <a:gd name="T8" fmla="*/ 1 w 2793"/>
                <a:gd name="T9" fmla="*/ 0 h 2248"/>
                <a:gd name="T10" fmla="*/ 1 w 2793"/>
                <a:gd name="T11" fmla="*/ 0 h 2248"/>
                <a:gd name="T12" fmla="*/ 1 w 2793"/>
                <a:gd name="T13" fmla="*/ 0 h 2248"/>
                <a:gd name="T14" fmla="*/ 1 w 2793"/>
                <a:gd name="T15" fmla="*/ 0 h 2248"/>
                <a:gd name="T16" fmla="*/ 1 w 2793"/>
                <a:gd name="T17" fmla="*/ 0 h 2248"/>
                <a:gd name="T18" fmla="*/ 1 w 2793"/>
                <a:gd name="T19" fmla="*/ 0 h 2248"/>
                <a:gd name="T20" fmla="*/ 1 w 2793"/>
                <a:gd name="T21" fmla="*/ 0 h 2248"/>
                <a:gd name="T22" fmla="*/ 1 w 2793"/>
                <a:gd name="T23" fmla="*/ 0 h 2248"/>
                <a:gd name="T24" fmla="*/ 1 w 2793"/>
                <a:gd name="T25" fmla="*/ 0 h 2248"/>
                <a:gd name="T26" fmla="*/ 1 w 2793"/>
                <a:gd name="T27" fmla="*/ 0 h 2248"/>
                <a:gd name="T28" fmla="*/ 1 w 2793"/>
                <a:gd name="T29" fmla="*/ 0 h 2248"/>
                <a:gd name="T30" fmla="*/ 1 w 2793"/>
                <a:gd name="T31" fmla="*/ 0 h 2248"/>
                <a:gd name="T32" fmla="*/ 1 w 2793"/>
                <a:gd name="T33" fmla="*/ 0 h 2248"/>
                <a:gd name="T34" fmla="*/ 1 w 2793"/>
                <a:gd name="T35" fmla="*/ 0 h 2248"/>
                <a:gd name="T36" fmla="*/ 1 w 2793"/>
                <a:gd name="T37" fmla="*/ 0 h 2248"/>
                <a:gd name="T38" fmla="*/ 1 w 2793"/>
                <a:gd name="T39" fmla="*/ 0 h 2248"/>
                <a:gd name="T40" fmla="*/ 1 w 2793"/>
                <a:gd name="T41" fmla="*/ 0 h 2248"/>
                <a:gd name="T42" fmla="*/ 1 w 2793"/>
                <a:gd name="T43" fmla="*/ 0 h 2248"/>
                <a:gd name="T44" fmla="*/ 1 w 2793"/>
                <a:gd name="T45" fmla="*/ 0 h 2248"/>
                <a:gd name="T46" fmla="*/ 1 w 2793"/>
                <a:gd name="T47" fmla="*/ 0 h 2248"/>
                <a:gd name="T48" fmla="*/ 1 w 2793"/>
                <a:gd name="T49" fmla="*/ 0 h 2248"/>
                <a:gd name="T50" fmla="*/ 1 w 2793"/>
                <a:gd name="T51" fmla="*/ 0 h 2248"/>
                <a:gd name="T52" fmla="*/ 1 w 2793"/>
                <a:gd name="T53" fmla="*/ 0 h 2248"/>
                <a:gd name="T54" fmla="*/ 1 w 2793"/>
                <a:gd name="T55" fmla="*/ 0 h 2248"/>
                <a:gd name="T56" fmla="*/ 1 w 2793"/>
                <a:gd name="T57" fmla="*/ 0 h 2248"/>
                <a:gd name="T58" fmla="*/ 1 w 2793"/>
                <a:gd name="T59" fmla="*/ 0 h 2248"/>
                <a:gd name="T60" fmla="*/ 1 w 2793"/>
                <a:gd name="T61" fmla="*/ 0 h 2248"/>
                <a:gd name="T62" fmla="*/ 1 w 2793"/>
                <a:gd name="T63" fmla="*/ 0 h 2248"/>
                <a:gd name="T64" fmla="*/ 1 w 2793"/>
                <a:gd name="T65" fmla="*/ 0 h 2248"/>
                <a:gd name="T66" fmla="*/ 1 w 2793"/>
                <a:gd name="T67" fmla="*/ 0 h 2248"/>
                <a:gd name="T68" fmla="*/ 1 w 2793"/>
                <a:gd name="T69" fmla="*/ 0 h 2248"/>
                <a:gd name="T70" fmla="*/ 1 w 2793"/>
                <a:gd name="T71" fmla="*/ 0 h 2248"/>
                <a:gd name="T72" fmla="*/ 1 w 2793"/>
                <a:gd name="T73" fmla="*/ 0 h 2248"/>
                <a:gd name="T74" fmla="*/ 1 w 2793"/>
                <a:gd name="T75" fmla="*/ 0 h 2248"/>
                <a:gd name="T76" fmla="*/ 1 w 2793"/>
                <a:gd name="T77" fmla="*/ 0 h 2248"/>
                <a:gd name="T78" fmla="*/ 1 w 2793"/>
                <a:gd name="T79" fmla="*/ 0 h 2248"/>
                <a:gd name="T80" fmla="*/ 1 w 2793"/>
                <a:gd name="T81" fmla="*/ 0 h 2248"/>
                <a:gd name="T82" fmla="*/ 1 w 2793"/>
                <a:gd name="T83" fmla="*/ 0 h 2248"/>
                <a:gd name="T84" fmla="*/ 1 w 2793"/>
                <a:gd name="T85" fmla="*/ 0 h 2248"/>
                <a:gd name="T86" fmla="*/ 1 w 2793"/>
                <a:gd name="T87" fmla="*/ 0 h 2248"/>
                <a:gd name="T88" fmla="*/ 1 w 2793"/>
                <a:gd name="T89" fmla="*/ 0 h 2248"/>
                <a:gd name="T90" fmla="*/ 1 w 2793"/>
                <a:gd name="T91" fmla="*/ 0 h 2248"/>
                <a:gd name="T92" fmla="*/ 1 w 2793"/>
                <a:gd name="T93" fmla="*/ 0 h 2248"/>
                <a:gd name="T94" fmla="*/ 1 w 2793"/>
                <a:gd name="T95" fmla="*/ 0 h 2248"/>
                <a:gd name="T96" fmla="*/ 1 w 2793"/>
                <a:gd name="T97" fmla="*/ 0 h 2248"/>
                <a:gd name="T98" fmla="*/ 1 w 2793"/>
                <a:gd name="T99" fmla="*/ 0 h 2248"/>
                <a:gd name="T100" fmla="*/ 1 w 2793"/>
                <a:gd name="T101" fmla="*/ 0 h 2248"/>
                <a:gd name="T102" fmla="*/ 1 w 2793"/>
                <a:gd name="T103" fmla="*/ 0 h 2248"/>
                <a:gd name="T104" fmla="*/ 1 w 2793"/>
                <a:gd name="T105" fmla="*/ 0 h 2248"/>
                <a:gd name="T106" fmla="*/ 1 w 2793"/>
                <a:gd name="T107" fmla="*/ 0 h 2248"/>
                <a:gd name="T108" fmla="*/ 1 w 2793"/>
                <a:gd name="T109" fmla="*/ 0 h 2248"/>
                <a:gd name="T110" fmla="*/ 1 w 2793"/>
                <a:gd name="T111" fmla="*/ 0 h 2248"/>
                <a:gd name="T112" fmla="*/ 1 w 2793"/>
                <a:gd name="T113" fmla="*/ 0 h 2248"/>
                <a:gd name="T114" fmla="*/ 1 w 2793"/>
                <a:gd name="T115" fmla="*/ 0 h 2248"/>
                <a:gd name="T116" fmla="*/ 1 w 2793"/>
                <a:gd name="T117" fmla="*/ 0 h 2248"/>
                <a:gd name="T118" fmla="*/ 1 w 2793"/>
                <a:gd name="T119" fmla="*/ 0 h 2248"/>
                <a:gd name="T120" fmla="*/ 1 w 2793"/>
                <a:gd name="T121" fmla="*/ 0 h 2248"/>
                <a:gd name="T122" fmla="*/ 1 w 2793"/>
                <a:gd name="T123" fmla="*/ 0 h 2248"/>
                <a:gd name="T124" fmla="*/ 1 w 2793"/>
                <a:gd name="T125" fmla="*/ 0 h 22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93"/>
                <a:gd name="T190" fmla="*/ 0 h 2248"/>
                <a:gd name="T191" fmla="*/ 2793 w 2793"/>
                <a:gd name="T192" fmla="*/ 2248 h 22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93" h="2248">
                  <a:moveTo>
                    <a:pt x="28" y="414"/>
                  </a:moveTo>
                  <a:lnTo>
                    <a:pt x="0" y="435"/>
                  </a:lnTo>
                  <a:lnTo>
                    <a:pt x="205" y="710"/>
                  </a:lnTo>
                  <a:lnTo>
                    <a:pt x="219" y="699"/>
                  </a:lnTo>
                  <a:lnTo>
                    <a:pt x="204" y="704"/>
                  </a:lnTo>
                  <a:lnTo>
                    <a:pt x="265" y="917"/>
                  </a:lnTo>
                  <a:lnTo>
                    <a:pt x="281" y="911"/>
                  </a:lnTo>
                  <a:lnTo>
                    <a:pt x="264" y="913"/>
                  </a:lnTo>
                  <a:lnTo>
                    <a:pt x="267" y="1053"/>
                  </a:lnTo>
                  <a:lnTo>
                    <a:pt x="285" y="1051"/>
                  </a:lnTo>
                  <a:lnTo>
                    <a:pt x="267" y="1051"/>
                  </a:lnTo>
                  <a:lnTo>
                    <a:pt x="269" y="1045"/>
                  </a:lnTo>
                  <a:lnTo>
                    <a:pt x="219" y="1184"/>
                  </a:lnTo>
                  <a:lnTo>
                    <a:pt x="234" y="1190"/>
                  </a:lnTo>
                  <a:lnTo>
                    <a:pt x="234" y="1172"/>
                  </a:lnTo>
                  <a:lnTo>
                    <a:pt x="229" y="1174"/>
                  </a:lnTo>
                  <a:lnTo>
                    <a:pt x="223" y="1178"/>
                  </a:lnTo>
                  <a:lnTo>
                    <a:pt x="219" y="1184"/>
                  </a:lnTo>
                  <a:lnTo>
                    <a:pt x="234" y="1172"/>
                  </a:lnTo>
                  <a:lnTo>
                    <a:pt x="173" y="1172"/>
                  </a:lnTo>
                  <a:lnTo>
                    <a:pt x="173" y="1190"/>
                  </a:lnTo>
                  <a:lnTo>
                    <a:pt x="178" y="1174"/>
                  </a:lnTo>
                  <a:lnTo>
                    <a:pt x="184" y="1176"/>
                  </a:lnTo>
                  <a:lnTo>
                    <a:pt x="138" y="1142"/>
                  </a:lnTo>
                  <a:lnTo>
                    <a:pt x="132" y="1140"/>
                  </a:lnTo>
                  <a:lnTo>
                    <a:pt x="126" y="1138"/>
                  </a:lnTo>
                  <a:lnTo>
                    <a:pt x="120" y="1140"/>
                  </a:lnTo>
                  <a:lnTo>
                    <a:pt x="115" y="1143"/>
                  </a:lnTo>
                  <a:lnTo>
                    <a:pt x="111" y="1149"/>
                  </a:lnTo>
                  <a:lnTo>
                    <a:pt x="111" y="1153"/>
                  </a:lnTo>
                  <a:lnTo>
                    <a:pt x="99" y="1215"/>
                  </a:lnTo>
                  <a:lnTo>
                    <a:pt x="97" y="1215"/>
                  </a:lnTo>
                  <a:lnTo>
                    <a:pt x="86" y="1308"/>
                  </a:lnTo>
                  <a:lnTo>
                    <a:pt x="86" y="1310"/>
                  </a:lnTo>
                  <a:lnTo>
                    <a:pt x="88" y="1316"/>
                  </a:lnTo>
                  <a:lnTo>
                    <a:pt x="91" y="1321"/>
                  </a:lnTo>
                  <a:lnTo>
                    <a:pt x="97" y="1325"/>
                  </a:lnTo>
                  <a:lnTo>
                    <a:pt x="103" y="1327"/>
                  </a:lnTo>
                  <a:lnTo>
                    <a:pt x="107" y="1327"/>
                  </a:lnTo>
                  <a:lnTo>
                    <a:pt x="149" y="1319"/>
                  </a:lnTo>
                  <a:lnTo>
                    <a:pt x="146" y="1302"/>
                  </a:lnTo>
                  <a:lnTo>
                    <a:pt x="144" y="1319"/>
                  </a:lnTo>
                  <a:lnTo>
                    <a:pt x="186" y="1323"/>
                  </a:lnTo>
                  <a:lnTo>
                    <a:pt x="188" y="1306"/>
                  </a:lnTo>
                  <a:lnTo>
                    <a:pt x="173" y="1300"/>
                  </a:lnTo>
                  <a:lnTo>
                    <a:pt x="171" y="1306"/>
                  </a:lnTo>
                  <a:lnTo>
                    <a:pt x="173" y="1312"/>
                  </a:lnTo>
                  <a:lnTo>
                    <a:pt x="176" y="1318"/>
                  </a:lnTo>
                  <a:lnTo>
                    <a:pt x="182" y="1321"/>
                  </a:lnTo>
                  <a:lnTo>
                    <a:pt x="173" y="1298"/>
                  </a:lnTo>
                  <a:lnTo>
                    <a:pt x="146" y="1352"/>
                  </a:lnTo>
                  <a:lnTo>
                    <a:pt x="146" y="1354"/>
                  </a:lnTo>
                  <a:lnTo>
                    <a:pt x="144" y="1360"/>
                  </a:lnTo>
                  <a:lnTo>
                    <a:pt x="146" y="1366"/>
                  </a:lnTo>
                  <a:lnTo>
                    <a:pt x="149" y="1372"/>
                  </a:lnTo>
                  <a:lnTo>
                    <a:pt x="188" y="1414"/>
                  </a:lnTo>
                  <a:lnTo>
                    <a:pt x="200" y="1403"/>
                  </a:lnTo>
                  <a:lnTo>
                    <a:pt x="186" y="1412"/>
                  </a:lnTo>
                  <a:lnTo>
                    <a:pt x="291" y="1571"/>
                  </a:lnTo>
                  <a:lnTo>
                    <a:pt x="293" y="1573"/>
                  </a:lnTo>
                  <a:lnTo>
                    <a:pt x="294" y="1575"/>
                  </a:lnTo>
                  <a:lnTo>
                    <a:pt x="356" y="1625"/>
                  </a:lnTo>
                  <a:lnTo>
                    <a:pt x="366" y="1612"/>
                  </a:lnTo>
                  <a:lnTo>
                    <a:pt x="351" y="1615"/>
                  </a:lnTo>
                  <a:lnTo>
                    <a:pt x="374" y="1712"/>
                  </a:lnTo>
                  <a:lnTo>
                    <a:pt x="389" y="1708"/>
                  </a:lnTo>
                  <a:lnTo>
                    <a:pt x="374" y="1703"/>
                  </a:lnTo>
                  <a:lnTo>
                    <a:pt x="372" y="1708"/>
                  </a:lnTo>
                  <a:lnTo>
                    <a:pt x="376" y="1701"/>
                  </a:lnTo>
                  <a:lnTo>
                    <a:pt x="352" y="1743"/>
                  </a:lnTo>
                  <a:lnTo>
                    <a:pt x="351" y="1745"/>
                  </a:lnTo>
                  <a:lnTo>
                    <a:pt x="349" y="1749"/>
                  </a:lnTo>
                  <a:lnTo>
                    <a:pt x="337" y="1850"/>
                  </a:lnTo>
                  <a:lnTo>
                    <a:pt x="354" y="1851"/>
                  </a:lnTo>
                  <a:lnTo>
                    <a:pt x="339" y="1846"/>
                  </a:lnTo>
                  <a:lnTo>
                    <a:pt x="327" y="1877"/>
                  </a:lnTo>
                  <a:lnTo>
                    <a:pt x="325" y="1882"/>
                  </a:lnTo>
                  <a:lnTo>
                    <a:pt x="327" y="1888"/>
                  </a:lnTo>
                  <a:lnTo>
                    <a:pt x="327" y="1890"/>
                  </a:lnTo>
                  <a:lnTo>
                    <a:pt x="374" y="1995"/>
                  </a:lnTo>
                  <a:lnTo>
                    <a:pt x="378" y="1998"/>
                  </a:lnTo>
                  <a:lnTo>
                    <a:pt x="383" y="2002"/>
                  </a:lnTo>
                  <a:lnTo>
                    <a:pt x="389" y="2004"/>
                  </a:lnTo>
                  <a:lnTo>
                    <a:pt x="395" y="2002"/>
                  </a:lnTo>
                  <a:lnTo>
                    <a:pt x="401" y="1998"/>
                  </a:lnTo>
                  <a:lnTo>
                    <a:pt x="405" y="1997"/>
                  </a:lnTo>
                  <a:lnTo>
                    <a:pt x="428" y="1958"/>
                  </a:lnTo>
                  <a:lnTo>
                    <a:pt x="428" y="1954"/>
                  </a:lnTo>
                  <a:lnTo>
                    <a:pt x="430" y="1948"/>
                  </a:lnTo>
                  <a:lnTo>
                    <a:pt x="430" y="1942"/>
                  </a:lnTo>
                  <a:lnTo>
                    <a:pt x="403" y="1861"/>
                  </a:lnTo>
                  <a:lnTo>
                    <a:pt x="385" y="1867"/>
                  </a:lnTo>
                  <a:lnTo>
                    <a:pt x="397" y="1879"/>
                  </a:lnTo>
                  <a:lnTo>
                    <a:pt x="401" y="1873"/>
                  </a:lnTo>
                  <a:lnTo>
                    <a:pt x="403" y="1867"/>
                  </a:lnTo>
                  <a:lnTo>
                    <a:pt x="393" y="1882"/>
                  </a:lnTo>
                  <a:lnTo>
                    <a:pt x="463" y="1848"/>
                  </a:lnTo>
                  <a:lnTo>
                    <a:pt x="455" y="1832"/>
                  </a:lnTo>
                  <a:lnTo>
                    <a:pt x="455" y="1850"/>
                  </a:lnTo>
                  <a:lnTo>
                    <a:pt x="461" y="1848"/>
                  </a:lnTo>
                  <a:lnTo>
                    <a:pt x="449" y="1850"/>
                  </a:lnTo>
                  <a:lnTo>
                    <a:pt x="561" y="1888"/>
                  </a:lnTo>
                  <a:lnTo>
                    <a:pt x="567" y="1871"/>
                  </a:lnTo>
                  <a:lnTo>
                    <a:pt x="550" y="1871"/>
                  </a:lnTo>
                  <a:lnTo>
                    <a:pt x="552" y="1877"/>
                  </a:lnTo>
                  <a:lnTo>
                    <a:pt x="556" y="1882"/>
                  </a:lnTo>
                  <a:lnTo>
                    <a:pt x="561" y="1886"/>
                  </a:lnTo>
                  <a:lnTo>
                    <a:pt x="552" y="1867"/>
                  </a:lnTo>
                  <a:lnTo>
                    <a:pt x="540" y="1925"/>
                  </a:lnTo>
                  <a:lnTo>
                    <a:pt x="538" y="1929"/>
                  </a:lnTo>
                  <a:lnTo>
                    <a:pt x="540" y="1933"/>
                  </a:lnTo>
                  <a:lnTo>
                    <a:pt x="556" y="2002"/>
                  </a:lnTo>
                  <a:lnTo>
                    <a:pt x="556" y="2004"/>
                  </a:lnTo>
                  <a:lnTo>
                    <a:pt x="559" y="2010"/>
                  </a:lnTo>
                  <a:lnTo>
                    <a:pt x="565" y="2014"/>
                  </a:lnTo>
                  <a:lnTo>
                    <a:pt x="571" y="2016"/>
                  </a:lnTo>
                  <a:lnTo>
                    <a:pt x="577" y="2016"/>
                  </a:lnTo>
                  <a:lnTo>
                    <a:pt x="685" y="1985"/>
                  </a:lnTo>
                  <a:lnTo>
                    <a:pt x="679" y="1968"/>
                  </a:lnTo>
                  <a:lnTo>
                    <a:pt x="664" y="1973"/>
                  </a:lnTo>
                  <a:lnTo>
                    <a:pt x="668" y="1979"/>
                  </a:lnTo>
                  <a:lnTo>
                    <a:pt x="674" y="1983"/>
                  </a:lnTo>
                  <a:lnTo>
                    <a:pt x="679" y="1985"/>
                  </a:lnTo>
                  <a:lnTo>
                    <a:pt x="662" y="1969"/>
                  </a:lnTo>
                  <a:lnTo>
                    <a:pt x="666" y="2027"/>
                  </a:lnTo>
                  <a:lnTo>
                    <a:pt x="668" y="2031"/>
                  </a:lnTo>
                  <a:lnTo>
                    <a:pt x="672" y="2037"/>
                  </a:lnTo>
                  <a:lnTo>
                    <a:pt x="677" y="2041"/>
                  </a:lnTo>
                  <a:lnTo>
                    <a:pt x="683" y="2043"/>
                  </a:lnTo>
                  <a:lnTo>
                    <a:pt x="689" y="2043"/>
                  </a:lnTo>
                  <a:lnTo>
                    <a:pt x="755" y="2024"/>
                  </a:lnTo>
                  <a:lnTo>
                    <a:pt x="749" y="2006"/>
                  </a:lnTo>
                  <a:lnTo>
                    <a:pt x="737" y="2018"/>
                  </a:lnTo>
                  <a:lnTo>
                    <a:pt x="743" y="2022"/>
                  </a:lnTo>
                  <a:lnTo>
                    <a:pt x="749" y="2024"/>
                  </a:lnTo>
                  <a:lnTo>
                    <a:pt x="735" y="2018"/>
                  </a:lnTo>
                  <a:lnTo>
                    <a:pt x="759" y="2049"/>
                  </a:lnTo>
                  <a:lnTo>
                    <a:pt x="772" y="2037"/>
                  </a:lnTo>
                  <a:lnTo>
                    <a:pt x="757" y="2043"/>
                  </a:lnTo>
                  <a:lnTo>
                    <a:pt x="755" y="2039"/>
                  </a:lnTo>
                  <a:lnTo>
                    <a:pt x="759" y="2113"/>
                  </a:lnTo>
                  <a:lnTo>
                    <a:pt x="761" y="2116"/>
                  </a:lnTo>
                  <a:lnTo>
                    <a:pt x="764" y="2122"/>
                  </a:lnTo>
                  <a:lnTo>
                    <a:pt x="770" y="2126"/>
                  </a:lnTo>
                  <a:lnTo>
                    <a:pt x="776" y="2128"/>
                  </a:lnTo>
                  <a:lnTo>
                    <a:pt x="782" y="2128"/>
                  </a:lnTo>
                  <a:lnTo>
                    <a:pt x="805" y="2120"/>
                  </a:lnTo>
                  <a:lnTo>
                    <a:pt x="799" y="2103"/>
                  </a:lnTo>
                  <a:lnTo>
                    <a:pt x="788" y="2115"/>
                  </a:lnTo>
                  <a:lnTo>
                    <a:pt x="793" y="2118"/>
                  </a:lnTo>
                  <a:lnTo>
                    <a:pt x="799" y="2120"/>
                  </a:lnTo>
                  <a:lnTo>
                    <a:pt x="788" y="2116"/>
                  </a:lnTo>
                  <a:lnTo>
                    <a:pt x="826" y="2155"/>
                  </a:lnTo>
                  <a:lnTo>
                    <a:pt x="828" y="2155"/>
                  </a:lnTo>
                  <a:lnTo>
                    <a:pt x="906" y="2217"/>
                  </a:lnTo>
                  <a:lnTo>
                    <a:pt x="909" y="2219"/>
                  </a:lnTo>
                  <a:lnTo>
                    <a:pt x="915" y="2221"/>
                  </a:lnTo>
                  <a:lnTo>
                    <a:pt x="921" y="2221"/>
                  </a:lnTo>
                  <a:lnTo>
                    <a:pt x="964" y="2205"/>
                  </a:lnTo>
                  <a:lnTo>
                    <a:pt x="958" y="2188"/>
                  </a:lnTo>
                  <a:lnTo>
                    <a:pt x="958" y="2205"/>
                  </a:lnTo>
                  <a:lnTo>
                    <a:pt x="952" y="2205"/>
                  </a:lnTo>
                  <a:lnTo>
                    <a:pt x="998" y="2221"/>
                  </a:lnTo>
                  <a:lnTo>
                    <a:pt x="1004" y="2204"/>
                  </a:lnTo>
                  <a:lnTo>
                    <a:pt x="998" y="2221"/>
                  </a:lnTo>
                  <a:lnTo>
                    <a:pt x="1064" y="2248"/>
                  </a:lnTo>
                  <a:lnTo>
                    <a:pt x="1064" y="2246"/>
                  </a:lnTo>
                  <a:lnTo>
                    <a:pt x="1070" y="2248"/>
                  </a:lnTo>
                  <a:lnTo>
                    <a:pt x="1076" y="2246"/>
                  </a:lnTo>
                  <a:lnTo>
                    <a:pt x="1082" y="2242"/>
                  </a:lnTo>
                  <a:lnTo>
                    <a:pt x="1085" y="2236"/>
                  </a:lnTo>
                  <a:lnTo>
                    <a:pt x="1087" y="2231"/>
                  </a:lnTo>
                  <a:lnTo>
                    <a:pt x="1087" y="2229"/>
                  </a:lnTo>
                  <a:lnTo>
                    <a:pt x="1084" y="2198"/>
                  </a:lnTo>
                  <a:lnTo>
                    <a:pt x="1066" y="2200"/>
                  </a:lnTo>
                  <a:lnTo>
                    <a:pt x="1078" y="2211"/>
                  </a:lnTo>
                  <a:lnTo>
                    <a:pt x="1082" y="2205"/>
                  </a:lnTo>
                  <a:lnTo>
                    <a:pt x="1084" y="2200"/>
                  </a:lnTo>
                  <a:lnTo>
                    <a:pt x="1078" y="2213"/>
                  </a:lnTo>
                  <a:lnTo>
                    <a:pt x="1113" y="2182"/>
                  </a:lnTo>
                  <a:lnTo>
                    <a:pt x="1101" y="2169"/>
                  </a:lnTo>
                  <a:lnTo>
                    <a:pt x="1111" y="2182"/>
                  </a:lnTo>
                  <a:lnTo>
                    <a:pt x="1180" y="2132"/>
                  </a:lnTo>
                  <a:lnTo>
                    <a:pt x="1184" y="2130"/>
                  </a:lnTo>
                  <a:lnTo>
                    <a:pt x="1219" y="2084"/>
                  </a:lnTo>
                  <a:lnTo>
                    <a:pt x="1205" y="2072"/>
                  </a:lnTo>
                  <a:lnTo>
                    <a:pt x="1213" y="2089"/>
                  </a:lnTo>
                  <a:lnTo>
                    <a:pt x="1306" y="2051"/>
                  </a:lnTo>
                  <a:lnTo>
                    <a:pt x="1298" y="2033"/>
                  </a:lnTo>
                  <a:lnTo>
                    <a:pt x="1298" y="2051"/>
                  </a:lnTo>
                  <a:lnTo>
                    <a:pt x="1395" y="2051"/>
                  </a:lnTo>
                  <a:lnTo>
                    <a:pt x="1401" y="2049"/>
                  </a:lnTo>
                  <a:lnTo>
                    <a:pt x="1407" y="2045"/>
                  </a:lnTo>
                  <a:lnTo>
                    <a:pt x="1410" y="2039"/>
                  </a:lnTo>
                  <a:lnTo>
                    <a:pt x="1412" y="2033"/>
                  </a:lnTo>
                  <a:lnTo>
                    <a:pt x="1410" y="2027"/>
                  </a:lnTo>
                  <a:lnTo>
                    <a:pt x="1407" y="2022"/>
                  </a:lnTo>
                  <a:lnTo>
                    <a:pt x="1405" y="2020"/>
                  </a:lnTo>
                  <a:lnTo>
                    <a:pt x="1347" y="1981"/>
                  </a:lnTo>
                  <a:lnTo>
                    <a:pt x="1337" y="1995"/>
                  </a:lnTo>
                  <a:lnTo>
                    <a:pt x="1337" y="2012"/>
                  </a:lnTo>
                  <a:lnTo>
                    <a:pt x="1343" y="2010"/>
                  </a:lnTo>
                  <a:lnTo>
                    <a:pt x="1349" y="2006"/>
                  </a:lnTo>
                  <a:lnTo>
                    <a:pt x="1352" y="2000"/>
                  </a:lnTo>
                  <a:lnTo>
                    <a:pt x="1354" y="1995"/>
                  </a:lnTo>
                  <a:lnTo>
                    <a:pt x="1352" y="1989"/>
                  </a:lnTo>
                  <a:lnTo>
                    <a:pt x="1349" y="1983"/>
                  </a:lnTo>
                  <a:lnTo>
                    <a:pt x="1337" y="2012"/>
                  </a:lnTo>
                  <a:lnTo>
                    <a:pt x="1399" y="2012"/>
                  </a:lnTo>
                  <a:lnTo>
                    <a:pt x="1472" y="2012"/>
                  </a:lnTo>
                  <a:lnTo>
                    <a:pt x="1472" y="1995"/>
                  </a:lnTo>
                  <a:lnTo>
                    <a:pt x="1468" y="2012"/>
                  </a:lnTo>
                  <a:lnTo>
                    <a:pt x="1596" y="2039"/>
                  </a:lnTo>
                  <a:lnTo>
                    <a:pt x="1600" y="2039"/>
                  </a:lnTo>
                  <a:lnTo>
                    <a:pt x="1606" y="2037"/>
                  </a:lnTo>
                  <a:lnTo>
                    <a:pt x="1608" y="2037"/>
                  </a:lnTo>
                  <a:lnTo>
                    <a:pt x="1666" y="2010"/>
                  </a:lnTo>
                  <a:lnTo>
                    <a:pt x="1658" y="1995"/>
                  </a:lnTo>
                  <a:lnTo>
                    <a:pt x="1656" y="2012"/>
                  </a:lnTo>
                  <a:lnTo>
                    <a:pt x="1741" y="2027"/>
                  </a:lnTo>
                  <a:lnTo>
                    <a:pt x="1743" y="2027"/>
                  </a:lnTo>
                  <a:lnTo>
                    <a:pt x="1747" y="2027"/>
                  </a:lnTo>
                  <a:lnTo>
                    <a:pt x="1828" y="2008"/>
                  </a:lnTo>
                  <a:lnTo>
                    <a:pt x="1830" y="2006"/>
                  </a:lnTo>
                  <a:lnTo>
                    <a:pt x="1836" y="2002"/>
                  </a:lnTo>
                  <a:lnTo>
                    <a:pt x="1840" y="1997"/>
                  </a:lnTo>
                  <a:lnTo>
                    <a:pt x="1842" y="1995"/>
                  </a:lnTo>
                  <a:lnTo>
                    <a:pt x="1853" y="1944"/>
                  </a:lnTo>
                  <a:lnTo>
                    <a:pt x="1836" y="1940"/>
                  </a:lnTo>
                  <a:lnTo>
                    <a:pt x="1848" y="1952"/>
                  </a:lnTo>
                  <a:lnTo>
                    <a:pt x="1851" y="1946"/>
                  </a:lnTo>
                  <a:lnTo>
                    <a:pt x="1844" y="1956"/>
                  </a:lnTo>
                  <a:lnTo>
                    <a:pt x="1894" y="1929"/>
                  </a:lnTo>
                  <a:lnTo>
                    <a:pt x="1898" y="1925"/>
                  </a:lnTo>
                  <a:lnTo>
                    <a:pt x="1902" y="1919"/>
                  </a:lnTo>
                  <a:lnTo>
                    <a:pt x="1904" y="1917"/>
                  </a:lnTo>
                  <a:lnTo>
                    <a:pt x="1911" y="1882"/>
                  </a:lnTo>
                  <a:lnTo>
                    <a:pt x="1894" y="1879"/>
                  </a:lnTo>
                  <a:lnTo>
                    <a:pt x="1907" y="1890"/>
                  </a:lnTo>
                  <a:lnTo>
                    <a:pt x="1973" y="1821"/>
                  </a:lnTo>
                  <a:lnTo>
                    <a:pt x="1960" y="1809"/>
                  </a:lnTo>
                  <a:lnTo>
                    <a:pt x="1966" y="1824"/>
                  </a:lnTo>
                  <a:lnTo>
                    <a:pt x="1971" y="1821"/>
                  </a:lnTo>
                  <a:lnTo>
                    <a:pt x="1964" y="1826"/>
                  </a:lnTo>
                  <a:lnTo>
                    <a:pt x="2091" y="1807"/>
                  </a:lnTo>
                  <a:lnTo>
                    <a:pt x="2087" y="1790"/>
                  </a:lnTo>
                  <a:lnTo>
                    <a:pt x="2083" y="1807"/>
                  </a:lnTo>
                  <a:lnTo>
                    <a:pt x="2223" y="1838"/>
                  </a:lnTo>
                  <a:lnTo>
                    <a:pt x="2225" y="1838"/>
                  </a:lnTo>
                  <a:lnTo>
                    <a:pt x="2306" y="1850"/>
                  </a:lnTo>
                  <a:lnTo>
                    <a:pt x="2308" y="1850"/>
                  </a:lnTo>
                  <a:lnTo>
                    <a:pt x="2435" y="1853"/>
                  </a:lnTo>
                  <a:lnTo>
                    <a:pt x="2441" y="1851"/>
                  </a:lnTo>
                  <a:lnTo>
                    <a:pt x="2447" y="1850"/>
                  </a:lnTo>
                  <a:lnTo>
                    <a:pt x="2517" y="1791"/>
                  </a:lnTo>
                  <a:lnTo>
                    <a:pt x="2505" y="1778"/>
                  </a:lnTo>
                  <a:lnTo>
                    <a:pt x="2505" y="1795"/>
                  </a:lnTo>
                  <a:lnTo>
                    <a:pt x="2511" y="1793"/>
                  </a:lnTo>
                  <a:lnTo>
                    <a:pt x="2503" y="1795"/>
                  </a:lnTo>
                  <a:lnTo>
                    <a:pt x="2553" y="1801"/>
                  </a:lnTo>
                  <a:lnTo>
                    <a:pt x="2555" y="1801"/>
                  </a:lnTo>
                  <a:lnTo>
                    <a:pt x="2561" y="1799"/>
                  </a:lnTo>
                  <a:lnTo>
                    <a:pt x="2567" y="1795"/>
                  </a:lnTo>
                  <a:lnTo>
                    <a:pt x="2571" y="1790"/>
                  </a:lnTo>
                  <a:lnTo>
                    <a:pt x="2573" y="1784"/>
                  </a:lnTo>
                  <a:lnTo>
                    <a:pt x="2571" y="1778"/>
                  </a:lnTo>
                  <a:lnTo>
                    <a:pt x="2571" y="1774"/>
                  </a:lnTo>
                  <a:lnTo>
                    <a:pt x="2548" y="1739"/>
                  </a:lnTo>
                  <a:lnTo>
                    <a:pt x="2544" y="1737"/>
                  </a:lnTo>
                  <a:lnTo>
                    <a:pt x="2538" y="1733"/>
                  </a:lnTo>
                  <a:lnTo>
                    <a:pt x="2503" y="1722"/>
                  </a:lnTo>
                  <a:lnTo>
                    <a:pt x="2499" y="1720"/>
                  </a:lnTo>
                  <a:lnTo>
                    <a:pt x="2453" y="1714"/>
                  </a:lnTo>
                  <a:lnTo>
                    <a:pt x="2451" y="1732"/>
                  </a:lnTo>
                  <a:lnTo>
                    <a:pt x="2468" y="1732"/>
                  </a:lnTo>
                  <a:lnTo>
                    <a:pt x="2466" y="1726"/>
                  </a:lnTo>
                  <a:lnTo>
                    <a:pt x="2463" y="1720"/>
                  </a:lnTo>
                  <a:lnTo>
                    <a:pt x="2457" y="1716"/>
                  </a:lnTo>
                  <a:lnTo>
                    <a:pt x="2468" y="1732"/>
                  </a:lnTo>
                  <a:lnTo>
                    <a:pt x="2468" y="1679"/>
                  </a:lnTo>
                  <a:lnTo>
                    <a:pt x="2451" y="1679"/>
                  </a:lnTo>
                  <a:lnTo>
                    <a:pt x="2451" y="1697"/>
                  </a:lnTo>
                  <a:lnTo>
                    <a:pt x="2457" y="1695"/>
                  </a:lnTo>
                  <a:lnTo>
                    <a:pt x="2463" y="1691"/>
                  </a:lnTo>
                  <a:lnTo>
                    <a:pt x="2466" y="1685"/>
                  </a:lnTo>
                  <a:lnTo>
                    <a:pt x="2451" y="1697"/>
                  </a:lnTo>
                  <a:lnTo>
                    <a:pt x="2492" y="1697"/>
                  </a:lnTo>
                  <a:lnTo>
                    <a:pt x="2497" y="1695"/>
                  </a:lnTo>
                  <a:lnTo>
                    <a:pt x="2501" y="1695"/>
                  </a:lnTo>
                  <a:lnTo>
                    <a:pt x="2548" y="1666"/>
                  </a:lnTo>
                  <a:lnTo>
                    <a:pt x="2550" y="1662"/>
                  </a:lnTo>
                  <a:lnTo>
                    <a:pt x="2553" y="1656"/>
                  </a:lnTo>
                  <a:lnTo>
                    <a:pt x="2555" y="1650"/>
                  </a:lnTo>
                  <a:lnTo>
                    <a:pt x="2553" y="1644"/>
                  </a:lnTo>
                  <a:lnTo>
                    <a:pt x="2552" y="1641"/>
                  </a:lnTo>
                  <a:lnTo>
                    <a:pt x="2523" y="1600"/>
                  </a:lnTo>
                  <a:lnTo>
                    <a:pt x="2509" y="1610"/>
                  </a:lnTo>
                  <a:lnTo>
                    <a:pt x="2524" y="1604"/>
                  </a:lnTo>
                  <a:lnTo>
                    <a:pt x="2526" y="1608"/>
                  </a:lnTo>
                  <a:lnTo>
                    <a:pt x="2521" y="1561"/>
                  </a:lnTo>
                  <a:lnTo>
                    <a:pt x="2519" y="1557"/>
                  </a:lnTo>
                  <a:lnTo>
                    <a:pt x="2515" y="1552"/>
                  </a:lnTo>
                  <a:lnTo>
                    <a:pt x="2511" y="1548"/>
                  </a:lnTo>
                  <a:lnTo>
                    <a:pt x="2465" y="1525"/>
                  </a:lnTo>
                  <a:lnTo>
                    <a:pt x="2463" y="1525"/>
                  </a:lnTo>
                  <a:lnTo>
                    <a:pt x="2459" y="1523"/>
                  </a:lnTo>
                  <a:lnTo>
                    <a:pt x="2319" y="1511"/>
                  </a:lnTo>
                  <a:lnTo>
                    <a:pt x="2316" y="1511"/>
                  </a:lnTo>
                  <a:lnTo>
                    <a:pt x="2263" y="1517"/>
                  </a:lnTo>
                  <a:lnTo>
                    <a:pt x="2259" y="1519"/>
                  </a:lnTo>
                  <a:lnTo>
                    <a:pt x="2256" y="1521"/>
                  </a:lnTo>
                  <a:lnTo>
                    <a:pt x="2221" y="1544"/>
                  </a:lnTo>
                  <a:lnTo>
                    <a:pt x="2230" y="1557"/>
                  </a:lnTo>
                  <a:lnTo>
                    <a:pt x="2236" y="1542"/>
                  </a:lnTo>
                  <a:lnTo>
                    <a:pt x="2230" y="1540"/>
                  </a:lnTo>
                  <a:lnTo>
                    <a:pt x="2225" y="1542"/>
                  </a:lnTo>
                  <a:lnTo>
                    <a:pt x="2238" y="1542"/>
                  </a:lnTo>
                  <a:lnTo>
                    <a:pt x="2203" y="1525"/>
                  </a:lnTo>
                  <a:lnTo>
                    <a:pt x="2196" y="1540"/>
                  </a:lnTo>
                  <a:lnTo>
                    <a:pt x="2207" y="1526"/>
                  </a:lnTo>
                  <a:lnTo>
                    <a:pt x="2172" y="1497"/>
                  </a:lnTo>
                  <a:lnTo>
                    <a:pt x="2161" y="1511"/>
                  </a:lnTo>
                  <a:lnTo>
                    <a:pt x="2176" y="1517"/>
                  </a:lnTo>
                  <a:lnTo>
                    <a:pt x="2178" y="1511"/>
                  </a:lnTo>
                  <a:lnTo>
                    <a:pt x="2176" y="1505"/>
                  </a:lnTo>
                  <a:lnTo>
                    <a:pt x="2172" y="1499"/>
                  </a:lnTo>
                  <a:lnTo>
                    <a:pt x="2176" y="1521"/>
                  </a:lnTo>
                  <a:lnTo>
                    <a:pt x="2223" y="1451"/>
                  </a:lnTo>
                  <a:lnTo>
                    <a:pt x="2223" y="1449"/>
                  </a:lnTo>
                  <a:lnTo>
                    <a:pt x="2252" y="1391"/>
                  </a:lnTo>
                  <a:lnTo>
                    <a:pt x="2252" y="1389"/>
                  </a:lnTo>
                  <a:lnTo>
                    <a:pt x="2254" y="1387"/>
                  </a:lnTo>
                  <a:lnTo>
                    <a:pt x="2259" y="1347"/>
                  </a:lnTo>
                  <a:lnTo>
                    <a:pt x="2259" y="1343"/>
                  </a:lnTo>
                  <a:lnTo>
                    <a:pt x="2259" y="1308"/>
                  </a:lnTo>
                  <a:lnTo>
                    <a:pt x="2242" y="1308"/>
                  </a:lnTo>
                  <a:lnTo>
                    <a:pt x="2254" y="1319"/>
                  </a:lnTo>
                  <a:lnTo>
                    <a:pt x="2258" y="1314"/>
                  </a:lnTo>
                  <a:lnTo>
                    <a:pt x="2252" y="1323"/>
                  </a:lnTo>
                  <a:lnTo>
                    <a:pt x="2304" y="1294"/>
                  </a:lnTo>
                  <a:lnTo>
                    <a:pt x="2306" y="1290"/>
                  </a:lnTo>
                  <a:lnTo>
                    <a:pt x="2310" y="1287"/>
                  </a:lnTo>
                  <a:lnTo>
                    <a:pt x="2333" y="1234"/>
                  </a:lnTo>
                  <a:lnTo>
                    <a:pt x="2318" y="1227"/>
                  </a:lnTo>
                  <a:lnTo>
                    <a:pt x="2318" y="1244"/>
                  </a:lnTo>
                  <a:lnTo>
                    <a:pt x="2323" y="1242"/>
                  </a:lnTo>
                  <a:lnTo>
                    <a:pt x="2329" y="1238"/>
                  </a:lnTo>
                  <a:lnTo>
                    <a:pt x="2314" y="1244"/>
                  </a:lnTo>
                  <a:lnTo>
                    <a:pt x="2360" y="1256"/>
                  </a:lnTo>
                  <a:lnTo>
                    <a:pt x="2364" y="1238"/>
                  </a:lnTo>
                  <a:lnTo>
                    <a:pt x="2358" y="1256"/>
                  </a:lnTo>
                  <a:lnTo>
                    <a:pt x="2393" y="1267"/>
                  </a:lnTo>
                  <a:lnTo>
                    <a:pt x="2399" y="1267"/>
                  </a:lnTo>
                  <a:lnTo>
                    <a:pt x="2405" y="1265"/>
                  </a:lnTo>
                  <a:lnTo>
                    <a:pt x="2410" y="1261"/>
                  </a:lnTo>
                  <a:lnTo>
                    <a:pt x="2414" y="1256"/>
                  </a:lnTo>
                  <a:lnTo>
                    <a:pt x="2416" y="1250"/>
                  </a:lnTo>
                  <a:lnTo>
                    <a:pt x="2410" y="1169"/>
                  </a:lnTo>
                  <a:lnTo>
                    <a:pt x="2410" y="1163"/>
                  </a:lnTo>
                  <a:lnTo>
                    <a:pt x="2387" y="1099"/>
                  </a:lnTo>
                  <a:lnTo>
                    <a:pt x="2370" y="1053"/>
                  </a:lnTo>
                  <a:lnTo>
                    <a:pt x="2352" y="1058"/>
                  </a:lnTo>
                  <a:lnTo>
                    <a:pt x="2364" y="1070"/>
                  </a:lnTo>
                  <a:lnTo>
                    <a:pt x="2368" y="1064"/>
                  </a:lnTo>
                  <a:lnTo>
                    <a:pt x="2370" y="1058"/>
                  </a:lnTo>
                  <a:lnTo>
                    <a:pt x="2362" y="1074"/>
                  </a:lnTo>
                  <a:lnTo>
                    <a:pt x="2414" y="1039"/>
                  </a:lnTo>
                  <a:lnTo>
                    <a:pt x="2414" y="1037"/>
                  </a:lnTo>
                  <a:lnTo>
                    <a:pt x="2455" y="1008"/>
                  </a:lnTo>
                  <a:lnTo>
                    <a:pt x="2445" y="995"/>
                  </a:lnTo>
                  <a:lnTo>
                    <a:pt x="2451" y="1010"/>
                  </a:lnTo>
                  <a:lnTo>
                    <a:pt x="2447" y="1012"/>
                  </a:lnTo>
                  <a:lnTo>
                    <a:pt x="2505" y="1006"/>
                  </a:lnTo>
                  <a:lnTo>
                    <a:pt x="2503" y="989"/>
                  </a:lnTo>
                  <a:lnTo>
                    <a:pt x="2501" y="1006"/>
                  </a:lnTo>
                  <a:lnTo>
                    <a:pt x="2536" y="1012"/>
                  </a:lnTo>
                  <a:lnTo>
                    <a:pt x="2538" y="1012"/>
                  </a:lnTo>
                  <a:lnTo>
                    <a:pt x="2544" y="1010"/>
                  </a:lnTo>
                  <a:lnTo>
                    <a:pt x="2550" y="1006"/>
                  </a:lnTo>
                  <a:lnTo>
                    <a:pt x="2553" y="1000"/>
                  </a:lnTo>
                  <a:lnTo>
                    <a:pt x="2555" y="995"/>
                  </a:lnTo>
                  <a:lnTo>
                    <a:pt x="2555" y="948"/>
                  </a:lnTo>
                  <a:lnTo>
                    <a:pt x="2538" y="948"/>
                  </a:lnTo>
                  <a:lnTo>
                    <a:pt x="2544" y="964"/>
                  </a:lnTo>
                  <a:lnTo>
                    <a:pt x="2550" y="960"/>
                  </a:lnTo>
                  <a:lnTo>
                    <a:pt x="2553" y="954"/>
                  </a:lnTo>
                  <a:lnTo>
                    <a:pt x="2544" y="966"/>
                  </a:lnTo>
                  <a:lnTo>
                    <a:pt x="2584" y="954"/>
                  </a:lnTo>
                  <a:lnTo>
                    <a:pt x="2579" y="936"/>
                  </a:lnTo>
                  <a:lnTo>
                    <a:pt x="2579" y="954"/>
                  </a:lnTo>
                  <a:lnTo>
                    <a:pt x="2575" y="954"/>
                  </a:lnTo>
                  <a:lnTo>
                    <a:pt x="2639" y="971"/>
                  </a:lnTo>
                  <a:lnTo>
                    <a:pt x="2642" y="971"/>
                  </a:lnTo>
                  <a:lnTo>
                    <a:pt x="2648" y="971"/>
                  </a:lnTo>
                  <a:lnTo>
                    <a:pt x="2695" y="954"/>
                  </a:lnTo>
                  <a:lnTo>
                    <a:pt x="2695" y="952"/>
                  </a:lnTo>
                  <a:lnTo>
                    <a:pt x="2700" y="948"/>
                  </a:lnTo>
                  <a:lnTo>
                    <a:pt x="2702" y="948"/>
                  </a:lnTo>
                  <a:lnTo>
                    <a:pt x="2726" y="919"/>
                  </a:lnTo>
                  <a:lnTo>
                    <a:pt x="2728" y="913"/>
                  </a:lnTo>
                  <a:lnTo>
                    <a:pt x="2729" y="913"/>
                  </a:lnTo>
                  <a:lnTo>
                    <a:pt x="2741" y="878"/>
                  </a:lnTo>
                  <a:lnTo>
                    <a:pt x="2724" y="873"/>
                  </a:lnTo>
                  <a:lnTo>
                    <a:pt x="2737" y="884"/>
                  </a:lnTo>
                  <a:lnTo>
                    <a:pt x="2789" y="820"/>
                  </a:lnTo>
                  <a:lnTo>
                    <a:pt x="2791" y="815"/>
                  </a:lnTo>
                  <a:lnTo>
                    <a:pt x="2793" y="809"/>
                  </a:lnTo>
                  <a:lnTo>
                    <a:pt x="2791" y="803"/>
                  </a:lnTo>
                  <a:lnTo>
                    <a:pt x="2789" y="799"/>
                  </a:lnTo>
                  <a:lnTo>
                    <a:pt x="2766" y="770"/>
                  </a:lnTo>
                  <a:lnTo>
                    <a:pt x="2743" y="741"/>
                  </a:lnTo>
                  <a:lnTo>
                    <a:pt x="2729" y="751"/>
                  </a:lnTo>
                  <a:lnTo>
                    <a:pt x="2743" y="741"/>
                  </a:lnTo>
                  <a:lnTo>
                    <a:pt x="2697" y="677"/>
                  </a:lnTo>
                  <a:lnTo>
                    <a:pt x="2695" y="675"/>
                  </a:lnTo>
                  <a:lnTo>
                    <a:pt x="2689" y="671"/>
                  </a:lnTo>
                  <a:lnTo>
                    <a:pt x="2683" y="670"/>
                  </a:lnTo>
                  <a:lnTo>
                    <a:pt x="2677" y="671"/>
                  </a:lnTo>
                  <a:lnTo>
                    <a:pt x="2671" y="675"/>
                  </a:lnTo>
                  <a:lnTo>
                    <a:pt x="2625" y="716"/>
                  </a:lnTo>
                  <a:lnTo>
                    <a:pt x="2637" y="728"/>
                  </a:lnTo>
                  <a:lnTo>
                    <a:pt x="2642" y="712"/>
                  </a:lnTo>
                  <a:lnTo>
                    <a:pt x="2637" y="710"/>
                  </a:lnTo>
                  <a:lnTo>
                    <a:pt x="2631" y="712"/>
                  </a:lnTo>
                  <a:lnTo>
                    <a:pt x="2648" y="714"/>
                  </a:lnTo>
                  <a:lnTo>
                    <a:pt x="2613" y="685"/>
                  </a:lnTo>
                  <a:lnTo>
                    <a:pt x="2602" y="699"/>
                  </a:lnTo>
                  <a:lnTo>
                    <a:pt x="2615" y="687"/>
                  </a:lnTo>
                  <a:lnTo>
                    <a:pt x="2581" y="652"/>
                  </a:lnTo>
                  <a:lnTo>
                    <a:pt x="2579" y="652"/>
                  </a:lnTo>
                  <a:lnTo>
                    <a:pt x="2573" y="648"/>
                  </a:lnTo>
                  <a:lnTo>
                    <a:pt x="2567" y="646"/>
                  </a:lnTo>
                  <a:lnTo>
                    <a:pt x="2565" y="648"/>
                  </a:lnTo>
                  <a:lnTo>
                    <a:pt x="2501" y="660"/>
                  </a:lnTo>
                  <a:lnTo>
                    <a:pt x="2497" y="660"/>
                  </a:lnTo>
                  <a:lnTo>
                    <a:pt x="2494" y="662"/>
                  </a:lnTo>
                  <a:lnTo>
                    <a:pt x="2459" y="685"/>
                  </a:lnTo>
                  <a:lnTo>
                    <a:pt x="2468" y="699"/>
                  </a:lnTo>
                  <a:lnTo>
                    <a:pt x="2468" y="681"/>
                  </a:lnTo>
                  <a:lnTo>
                    <a:pt x="2463" y="683"/>
                  </a:lnTo>
                  <a:lnTo>
                    <a:pt x="2472" y="683"/>
                  </a:lnTo>
                  <a:lnTo>
                    <a:pt x="2420" y="671"/>
                  </a:lnTo>
                  <a:lnTo>
                    <a:pt x="2416" y="670"/>
                  </a:lnTo>
                  <a:lnTo>
                    <a:pt x="2410" y="671"/>
                  </a:lnTo>
                  <a:lnTo>
                    <a:pt x="2405" y="675"/>
                  </a:lnTo>
                  <a:lnTo>
                    <a:pt x="2358" y="722"/>
                  </a:lnTo>
                  <a:lnTo>
                    <a:pt x="2356" y="726"/>
                  </a:lnTo>
                  <a:lnTo>
                    <a:pt x="2327" y="772"/>
                  </a:lnTo>
                  <a:lnTo>
                    <a:pt x="2341" y="780"/>
                  </a:lnTo>
                  <a:lnTo>
                    <a:pt x="2329" y="768"/>
                  </a:lnTo>
                  <a:lnTo>
                    <a:pt x="2300" y="797"/>
                  </a:lnTo>
                  <a:lnTo>
                    <a:pt x="2312" y="809"/>
                  </a:lnTo>
                  <a:lnTo>
                    <a:pt x="2323" y="797"/>
                  </a:lnTo>
                  <a:lnTo>
                    <a:pt x="2318" y="793"/>
                  </a:lnTo>
                  <a:lnTo>
                    <a:pt x="2312" y="791"/>
                  </a:lnTo>
                  <a:lnTo>
                    <a:pt x="2306" y="793"/>
                  </a:lnTo>
                  <a:lnTo>
                    <a:pt x="2325" y="799"/>
                  </a:lnTo>
                  <a:lnTo>
                    <a:pt x="2296" y="764"/>
                  </a:lnTo>
                  <a:lnTo>
                    <a:pt x="2294" y="760"/>
                  </a:lnTo>
                  <a:lnTo>
                    <a:pt x="2265" y="737"/>
                  </a:lnTo>
                  <a:lnTo>
                    <a:pt x="2259" y="735"/>
                  </a:lnTo>
                  <a:lnTo>
                    <a:pt x="2258" y="735"/>
                  </a:lnTo>
                  <a:lnTo>
                    <a:pt x="2176" y="718"/>
                  </a:lnTo>
                  <a:lnTo>
                    <a:pt x="2172" y="716"/>
                  </a:lnTo>
                  <a:lnTo>
                    <a:pt x="2167" y="718"/>
                  </a:lnTo>
                  <a:lnTo>
                    <a:pt x="2132" y="730"/>
                  </a:lnTo>
                  <a:lnTo>
                    <a:pt x="2138" y="745"/>
                  </a:lnTo>
                  <a:lnTo>
                    <a:pt x="2138" y="728"/>
                  </a:lnTo>
                  <a:lnTo>
                    <a:pt x="2091" y="728"/>
                  </a:lnTo>
                  <a:lnTo>
                    <a:pt x="2091" y="745"/>
                  </a:lnTo>
                  <a:lnTo>
                    <a:pt x="2107" y="739"/>
                  </a:lnTo>
                  <a:lnTo>
                    <a:pt x="2103" y="733"/>
                  </a:lnTo>
                  <a:lnTo>
                    <a:pt x="2097" y="730"/>
                  </a:lnTo>
                  <a:lnTo>
                    <a:pt x="2109" y="743"/>
                  </a:lnTo>
                  <a:lnTo>
                    <a:pt x="2103" y="697"/>
                  </a:lnTo>
                  <a:lnTo>
                    <a:pt x="2101" y="693"/>
                  </a:lnTo>
                  <a:lnTo>
                    <a:pt x="2099" y="687"/>
                  </a:lnTo>
                  <a:lnTo>
                    <a:pt x="2053" y="641"/>
                  </a:lnTo>
                  <a:lnTo>
                    <a:pt x="2051" y="639"/>
                  </a:lnTo>
                  <a:lnTo>
                    <a:pt x="1998" y="598"/>
                  </a:lnTo>
                  <a:lnTo>
                    <a:pt x="1993" y="596"/>
                  </a:lnTo>
                  <a:lnTo>
                    <a:pt x="1987" y="594"/>
                  </a:lnTo>
                  <a:lnTo>
                    <a:pt x="1981" y="596"/>
                  </a:lnTo>
                  <a:lnTo>
                    <a:pt x="1975" y="598"/>
                  </a:lnTo>
                  <a:lnTo>
                    <a:pt x="1935" y="633"/>
                  </a:lnTo>
                  <a:lnTo>
                    <a:pt x="1935" y="635"/>
                  </a:lnTo>
                  <a:lnTo>
                    <a:pt x="1933" y="639"/>
                  </a:lnTo>
                  <a:lnTo>
                    <a:pt x="1909" y="679"/>
                  </a:lnTo>
                  <a:lnTo>
                    <a:pt x="1907" y="681"/>
                  </a:lnTo>
                  <a:lnTo>
                    <a:pt x="1906" y="685"/>
                  </a:lnTo>
                  <a:lnTo>
                    <a:pt x="1900" y="731"/>
                  </a:lnTo>
                  <a:lnTo>
                    <a:pt x="1917" y="733"/>
                  </a:lnTo>
                  <a:lnTo>
                    <a:pt x="1902" y="728"/>
                  </a:lnTo>
                  <a:lnTo>
                    <a:pt x="1904" y="724"/>
                  </a:lnTo>
                  <a:lnTo>
                    <a:pt x="1880" y="753"/>
                  </a:lnTo>
                  <a:lnTo>
                    <a:pt x="1846" y="799"/>
                  </a:lnTo>
                  <a:lnTo>
                    <a:pt x="1844" y="803"/>
                  </a:lnTo>
                  <a:lnTo>
                    <a:pt x="1842" y="809"/>
                  </a:lnTo>
                  <a:lnTo>
                    <a:pt x="1844" y="815"/>
                  </a:lnTo>
                  <a:lnTo>
                    <a:pt x="1861" y="878"/>
                  </a:lnTo>
                  <a:lnTo>
                    <a:pt x="1877" y="873"/>
                  </a:lnTo>
                  <a:lnTo>
                    <a:pt x="1865" y="861"/>
                  </a:lnTo>
                  <a:lnTo>
                    <a:pt x="1861" y="867"/>
                  </a:lnTo>
                  <a:lnTo>
                    <a:pt x="1859" y="873"/>
                  </a:lnTo>
                  <a:lnTo>
                    <a:pt x="1871" y="857"/>
                  </a:lnTo>
                  <a:lnTo>
                    <a:pt x="1830" y="875"/>
                  </a:lnTo>
                  <a:lnTo>
                    <a:pt x="1824" y="878"/>
                  </a:lnTo>
                  <a:lnTo>
                    <a:pt x="1820" y="884"/>
                  </a:lnTo>
                  <a:lnTo>
                    <a:pt x="1820" y="886"/>
                  </a:lnTo>
                  <a:lnTo>
                    <a:pt x="1809" y="927"/>
                  </a:lnTo>
                  <a:lnTo>
                    <a:pt x="1824" y="931"/>
                  </a:lnTo>
                  <a:lnTo>
                    <a:pt x="1824" y="913"/>
                  </a:lnTo>
                  <a:lnTo>
                    <a:pt x="1819" y="915"/>
                  </a:lnTo>
                  <a:lnTo>
                    <a:pt x="1813" y="919"/>
                  </a:lnTo>
                  <a:lnTo>
                    <a:pt x="1809" y="925"/>
                  </a:lnTo>
                  <a:lnTo>
                    <a:pt x="1824" y="913"/>
                  </a:lnTo>
                  <a:lnTo>
                    <a:pt x="1790" y="913"/>
                  </a:lnTo>
                  <a:lnTo>
                    <a:pt x="1784" y="915"/>
                  </a:lnTo>
                  <a:lnTo>
                    <a:pt x="1782" y="915"/>
                  </a:lnTo>
                  <a:lnTo>
                    <a:pt x="1724" y="944"/>
                  </a:lnTo>
                  <a:lnTo>
                    <a:pt x="1731" y="960"/>
                  </a:lnTo>
                  <a:lnTo>
                    <a:pt x="1737" y="944"/>
                  </a:lnTo>
                  <a:lnTo>
                    <a:pt x="1731" y="942"/>
                  </a:lnTo>
                  <a:lnTo>
                    <a:pt x="1726" y="944"/>
                  </a:lnTo>
                  <a:lnTo>
                    <a:pt x="1739" y="944"/>
                  </a:lnTo>
                  <a:lnTo>
                    <a:pt x="1728" y="936"/>
                  </a:lnTo>
                  <a:lnTo>
                    <a:pt x="1712" y="933"/>
                  </a:lnTo>
                  <a:lnTo>
                    <a:pt x="1708" y="931"/>
                  </a:lnTo>
                  <a:lnTo>
                    <a:pt x="1702" y="933"/>
                  </a:lnTo>
                  <a:lnTo>
                    <a:pt x="1697" y="933"/>
                  </a:lnTo>
                  <a:lnTo>
                    <a:pt x="1691" y="935"/>
                  </a:lnTo>
                  <a:lnTo>
                    <a:pt x="1687" y="936"/>
                  </a:lnTo>
                  <a:lnTo>
                    <a:pt x="1685" y="938"/>
                  </a:lnTo>
                  <a:lnTo>
                    <a:pt x="1691" y="954"/>
                  </a:lnTo>
                  <a:lnTo>
                    <a:pt x="1702" y="942"/>
                  </a:lnTo>
                  <a:lnTo>
                    <a:pt x="1697" y="938"/>
                  </a:lnTo>
                  <a:lnTo>
                    <a:pt x="1691" y="936"/>
                  </a:lnTo>
                  <a:lnTo>
                    <a:pt x="1685" y="938"/>
                  </a:lnTo>
                  <a:lnTo>
                    <a:pt x="1704" y="944"/>
                  </a:lnTo>
                  <a:lnTo>
                    <a:pt x="1675" y="909"/>
                  </a:lnTo>
                  <a:lnTo>
                    <a:pt x="1673" y="907"/>
                  </a:lnTo>
                  <a:lnTo>
                    <a:pt x="1668" y="904"/>
                  </a:lnTo>
                  <a:lnTo>
                    <a:pt x="1662" y="902"/>
                  </a:lnTo>
                  <a:lnTo>
                    <a:pt x="1660" y="904"/>
                  </a:lnTo>
                  <a:lnTo>
                    <a:pt x="1625" y="909"/>
                  </a:lnTo>
                  <a:lnTo>
                    <a:pt x="1621" y="909"/>
                  </a:lnTo>
                  <a:lnTo>
                    <a:pt x="1615" y="913"/>
                  </a:lnTo>
                  <a:lnTo>
                    <a:pt x="1612" y="919"/>
                  </a:lnTo>
                  <a:lnTo>
                    <a:pt x="1612" y="921"/>
                  </a:lnTo>
                  <a:lnTo>
                    <a:pt x="1600" y="973"/>
                  </a:lnTo>
                  <a:lnTo>
                    <a:pt x="1615" y="977"/>
                  </a:lnTo>
                  <a:lnTo>
                    <a:pt x="1602" y="969"/>
                  </a:lnTo>
                  <a:lnTo>
                    <a:pt x="1579" y="1010"/>
                  </a:lnTo>
                  <a:lnTo>
                    <a:pt x="1592" y="1018"/>
                  </a:lnTo>
                  <a:lnTo>
                    <a:pt x="1586" y="1002"/>
                  </a:lnTo>
                  <a:lnTo>
                    <a:pt x="1581" y="1006"/>
                  </a:lnTo>
                  <a:lnTo>
                    <a:pt x="1590" y="1002"/>
                  </a:lnTo>
                  <a:lnTo>
                    <a:pt x="1555" y="1008"/>
                  </a:lnTo>
                  <a:lnTo>
                    <a:pt x="1552" y="1008"/>
                  </a:lnTo>
                  <a:lnTo>
                    <a:pt x="1548" y="1010"/>
                  </a:lnTo>
                  <a:lnTo>
                    <a:pt x="1513" y="1033"/>
                  </a:lnTo>
                  <a:lnTo>
                    <a:pt x="1511" y="1035"/>
                  </a:lnTo>
                  <a:lnTo>
                    <a:pt x="1476" y="1070"/>
                  </a:lnTo>
                  <a:lnTo>
                    <a:pt x="1472" y="1076"/>
                  </a:lnTo>
                  <a:lnTo>
                    <a:pt x="1472" y="1078"/>
                  </a:lnTo>
                  <a:lnTo>
                    <a:pt x="1461" y="1124"/>
                  </a:lnTo>
                  <a:lnTo>
                    <a:pt x="1476" y="1128"/>
                  </a:lnTo>
                  <a:lnTo>
                    <a:pt x="1470" y="1113"/>
                  </a:lnTo>
                  <a:lnTo>
                    <a:pt x="1465" y="1116"/>
                  </a:lnTo>
                  <a:lnTo>
                    <a:pt x="1461" y="1122"/>
                  </a:lnTo>
                  <a:lnTo>
                    <a:pt x="1476" y="1111"/>
                  </a:lnTo>
                  <a:lnTo>
                    <a:pt x="1395" y="1116"/>
                  </a:lnTo>
                  <a:lnTo>
                    <a:pt x="1389" y="1118"/>
                  </a:lnTo>
                  <a:lnTo>
                    <a:pt x="1385" y="1120"/>
                  </a:lnTo>
                  <a:lnTo>
                    <a:pt x="1350" y="1149"/>
                  </a:lnTo>
                  <a:lnTo>
                    <a:pt x="1349" y="1151"/>
                  </a:lnTo>
                  <a:lnTo>
                    <a:pt x="1345" y="1157"/>
                  </a:lnTo>
                  <a:lnTo>
                    <a:pt x="1333" y="1192"/>
                  </a:lnTo>
                  <a:lnTo>
                    <a:pt x="1331" y="1198"/>
                  </a:lnTo>
                  <a:lnTo>
                    <a:pt x="1331" y="1267"/>
                  </a:lnTo>
                  <a:lnTo>
                    <a:pt x="1349" y="1267"/>
                  </a:lnTo>
                  <a:lnTo>
                    <a:pt x="1337" y="1256"/>
                  </a:lnTo>
                  <a:lnTo>
                    <a:pt x="1333" y="1261"/>
                  </a:lnTo>
                  <a:lnTo>
                    <a:pt x="1341" y="1254"/>
                  </a:lnTo>
                  <a:lnTo>
                    <a:pt x="1294" y="1283"/>
                  </a:lnTo>
                  <a:lnTo>
                    <a:pt x="1302" y="1296"/>
                  </a:lnTo>
                  <a:lnTo>
                    <a:pt x="1296" y="1281"/>
                  </a:lnTo>
                  <a:lnTo>
                    <a:pt x="1261" y="1292"/>
                  </a:lnTo>
                  <a:lnTo>
                    <a:pt x="1267" y="1308"/>
                  </a:lnTo>
                  <a:lnTo>
                    <a:pt x="1279" y="1296"/>
                  </a:lnTo>
                  <a:lnTo>
                    <a:pt x="1273" y="1292"/>
                  </a:lnTo>
                  <a:lnTo>
                    <a:pt x="1267" y="1290"/>
                  </a:lnTo>
                  <a:lnTo>
                    <a:pt x="1281" y="1298"/>
                  </a:lnTo>
                  <a:lnTo>
                    <a:pt x="1258" y="1269"/>
                  </a:lnTo>
                  <a:lnTo>
                    <a:pt x="1256" y="1267"/>
                  </a:lnTo>
                  <a:lnTo>
                    <a:pt x="1250" y="1263"/>
                  </a:lnTo>
                  <a:lnTo>
                    <a:pt x="1244" y="1261"/>
                  </a:lnTo>
                  <a:lnTo>
                    <a:pt x="1238" y="1263"/>
                  </a:lnTo>
                  <a:lnTo>
                    <a:pt x="1234" y="1265"/>
                  </a:lnTo>
                  <a:lnTo>
                    <a:pt x="1200" y="1289"/>
                  </a:lnTo>
                  <a:lnTo>
                    <a:pt x="1209" y="1302"/>
                  </a:lnTo>
                  <a:lnTo>
                    <a:pt x="1215" y="1287"/>
                  </a:lnTo>
                  <a:lnTo>
                    <a:pt x="1209" y="1285"/>
                  </a:lnTo>
                  <a:lnTo>
                    <a:pt x="1203" y="1287"/>
                  </a:lnTo>
                  <a:lnTo>
                    <a:pt x="1219" y="1289"/>
                  </a:lnTo>
                  <a:lnTo>
                    <a:pt x="1184" y="1265"/>
                  </a:lnTo>
                  <a:lnTo>
                    <a:pt x="1174" y="1279"/>
                  </a:lnTo>
                  <a:lnTo>
                    <a:pt x="1186" y="1267"/>
                  </a:lnTo>
                  <a:lnTo>
                    <a:pt x="1190" y="1273"/>
                  </a:lnTo>
                  <a:lnTo>
                    <a:pt x="1173" y="1232"/>
                  </a:lnTo>
                  <a:lnTo>
                    <a:pt x="1169" y="1227"/>
                  </a:lnTo>
                  <a:lnTo>
                    <a:pt x="1163" y="1223"/>
                  </a:lnTo>
                  <a:lnTo>
                    <a:pt x="1128" y="1211"/>
                  </a:lnTo>
                  <a:lnTo>
                    <a:pt x="1122" y="1227"/>
                  </a:lnTo>
                  <a:lnTo>
                    <a:pt x="1138" y="1217"/>
                  </a:lnTo>
                  <a:lnTo>
                    <a:pt x="1097" y="1159"/>
                  </a:lnTo>
                  <a:lnTo>
                    <a:pt x="1093" y="1155"/>
                  </a:lnTo>
                  <a:lnTo>
                    <a:pt x="1053" y="1120"/>
                  </a:lnTo>
                  <a:lnTo>
                    <a:pt x="1041" y="1134"/>
                  </a:lnTo>
                  <a:lnTo>
                    <a:pt x="1058" y="1134"/>
                  </a:lnTo>
                  <a:lnTo>
                    <a:pt x="1056" y="1128"/>
                  </a:lnTo>
                  <a:lnTo>
                    <a:pt x="1053" y="1122"/>
                  </a:lnTo>
                  <a:lnTo>
                    <a:pt x="1058" y="1134"/>
                  </a:lnTo>
                  <a:lnTo>
                    <a:pt x="1058" y="1070"/>
                  </a:lnTo>
                  <a:lnTo>
                    <a:pt x="1058" y="1035"/>
                  </a:lnTo>
                  <a:lnTo>
                    <a:pt x="1041" y="1035"/>
                  </a:lnTo>
                  <a:lnTo>
                    <a:pt x="1056" y="1041"/>
                  </a:lnTo>
                  <a:lnTo>
                    <a:pt x="1056" y="1045"/>
                  </a:lnTo>
                  <a:lnTo>
                    <a:pt x="1085" y="998"/>
                  </a:lnTo>
                  <a:lnTo>
                    <a:pt x="1070" y="989"/>
                  </a:lnTo>
                  <a:lnTo>
                    <a:pt x="1076" y="1004"/>
                  </a:lnTo>
                  <a:lnTo>
                    <a:pt x="1082" y="1000"/>
                  </a:lnTo>
                  <a:lnTo>
                    <a:pt x="1076" y="1006"/>
                  </a:lnTo>
                  <a:lnTo>
                    <a:pt x="1111" y="995"/>
                  </a:lnTo>
                  <a:lnTo>
                    <a:pt x="1111" y="993"/>
                  </a:lnTo>
                  <a:lnTo>
                    <a:pt x="1116" y="989"/>
                  </a:lnTo>
                  <a:lnTo>
                    <a:pt x="1120" y="983"/>
                  </a:lnTo>
                  <a:lnTo>
                    <a:pt x="1122" y="981"/>
                  </a:lnTo>
                  <a:lnTo>
                    <a:pt x="1128" y="940"/>
                  </a:lnTo>
                  <a:lnTo>
                    <a:pt x="1128" y="936"/>
                  </a:lnTo>
                  <a:lnTo>
                    <a:pt x="1126" y="931"/>
                  </a:lnTo>
                  <a:lnTo>
                    <a:pt x="1122" y="925"/>
                  </a:lnTo>
                  <a:lnTo>
                    <a:pt x="1116" y="921"/>
                  </a:lnTo>
                  <a:lnTo>
                    <a:pt x="1111" y="919"/>
                  </a:lnTo>
                  <a:lnTo>
                    <a:pt x="1076" y="919"/>
                  </a:lnTo>
                  <a:lnTo>
                    <a:pt x="1076" y="936"/>
                  </a:lnTo>
                  <a:lnTo>
                    <a:pt x="1087" y="925"/>
                  </a:lnTo>
                  <a:lnTo>
                    <a:pt x="1082" y="921"/>
                  </a:lnTo>
                  <a:lnTo>
                    <a:pt x="1091" y="929"/>
                  </a:lnTo>
                  <a:lnTo>
                    <a:pt x="1085" y="917"/>
                  </a:lnTo>
                  <a:lnTo>
                    <a:pt x="1082" y="909"/>
                  </a:lnTo>
                  <a:lnTo>
                    <a:pt x="1078" y="904"/>
                  </a:lnTo>
                  <a:lnTo>
                    <a:pt x="1074" y="898"/>
                  </a:lnTo>
                  <a:lnTo>
                    <a:pt x="1072" y="896"/>
                  </a:lnTo>
                  <a:lnTo>
                    <a:pt x="1066" y="892"/>
                  </a:lnTo>
                  <a:lnTo>
                    <a:pt x="1060" y="890"/>
                  </a:lnTo>
                  <a:lnTo>
                    <a:pt x="1055" y="890"/>
                  </a:lnTo>
                  <a:lnTo>
                    <a:pt x="1049" y="890"/>
                  </a:lnTo>
                  <a:lnTo>
                    <a:pt x="1039" y="890"/>
                  </a:lnTo>
                  <a:lnTo>
                    <a:pt x="1024" y="890"/>
                  </a:lnTo>
                  <a:lnTo>
                    <a:pt x="1018" y="892"/>
                  </a:lnTo>
                  <a:lnTo>
                    <a:pt x="1012" y="896"/>
                  </a:lnTo>
                  <a:lnTo>
                    <a:pt x="1008" y="902"/>
                  </a:lnTo>
                  <a:lnTo>
                    <a:pt x="1008" y="904"/>
                  </a:lnTo>
                  <a:lnTo>
                    <a:pt x="997" y="956"/>
                  </a:lnTo>
                  <a:lnTo>
                    <a:pt x="1012" y="960"/>
                  </a:lnTo>
                  <a:lnTo>
                    <a:pt x="1000" y="948"/>
                  </a:lnTo>
                  <a:lnTo>
                    <a:pt x="966" y="989"/>
                  </a:lnTo>
                  <a:lnTo>
                    <a:pt x="977" y="1000"/>
                  </a:lnTo>
                  <a:lnTo>
                    <a:pt x="971" y="985"/>
                  </a:lnTo>
                  <a:lnTo>
                    <a:pt x="937" y="996"/>
                  </a:lnTo>
                  <a:lnTo>
                    <a:pt x="942" y="1012"/>
                  </a:lnTo>
                  <a:lnTo>
                    <a:pt x="942" y="995"/>
                  </a:lnTo>
                  <a:lnTo>
                    <a:pt x="948" y="996"/>
                  </a:lnTo>
                  <a:lnTo>
                    <a:pt x="913" y="985"/>
                  </a:lnTo>
                  <a:lnTo>
                    <a:pt x="908" y="983"/>
                  </a:lnTo>
                  <a:lnTo>
                    <a:pt x="902" y="985"/>
                  </a:lnTo>
                  <a:lnTo>
                    <a:pt x="898" y="987"/>
                  </a:lnTo>
                  <a:lnTo>
                    <a:pt x="863" y="1016"/>
                  </a:lnTo>
                  <a:lnTo>
                    <a:pt x="873" y="1029"/>
                  </a:lnTo>
                  <a:lnTo>
                    <a:pt x="865" y="1016"/>
                  </a:lnTo>
                  <a:lnTo>
                    <a:pt x="824" y="1039"/>
                  </a:lnTo>
                  <a:lnTo>
                    <a:pt x="821" y="1041"/>
                  </a:lnTo>
                  <a:lnTo>
                    <a:pt x="817" y="1047"/>
                  </a:lnTo>
                  <a:lnTo>
                    <a:pt x="817" y="1049"/>
                  </a:lnTo>
                  <a:lnTo>
                    <a:pt x="805" y="1107"/>
                  </a:lnTo>
                  <a:lnTo>
                    <a:pt x="803" y="1111"/>
                  </a:lnTo>
                  <a:lnTo>
                    <a:pt x="803" y="1151"/>
                  </a:lnTo>
                  <a:lnTo>
                    <a:pt x="821" y="1151"/>
                  </a:lnTo>
                  <a:lnTo>
                    <a:pt x="821" y="1134"/>
                  </a:lnTo>
                  <a:lnTo>
                    <a:pt x="815" y="1136"/>
                  </a:lnTo>
                  <a:lnTo>
                    <a:pt x="809" y="1140"/>
                  </a:lnTo>
                  <a:lnTo>
                    <a:pt x="805" y="1145"/>
                  </a:lnTo>
                  <a:lnTo>
                    <a:pt x="824" y="1136"/>
                  </a:lnTo>
                  <a:lnTo>
                    <a:pt x="778" y="1124"/>
                  </a:lnTo>
                  <a:lnTo>
                    <a:pt x="774" y="1140"/>
                  </a:lnTo>
                  <a:lnTo>
                    <a:pt x="790" y="1134"/>
                  </a:lnTo>
                  <a:lnTo>
                    <a:pt x="786" y="1128"/>
                  </a:lnTo>
                  <a:lnTo>
                    <a:pt x="780" y="1124"/>
                  </a:lnTo>
                  <a:lnTo>
                    <a:pt x="792" y="1138"/>
                  </a:lnTo>
                  <a:lnTo>
                    <a:pt x="786" y="1085"/>
                  </a:lnTo>
                  <a:lnTo>
                    <a:pt x="768" y="1087"/>
                  </a:lnTo>
                  <a:lnTo>
                    <a:pt x="780" y="1099"/>
                  </a:lnTo>
                  <a:lnTo>
                    <a:pt x="784" y="1093"/>
                  </a:lnTo>
                  <a:lnTo>
                    <a:pt x="786" y="1087"/>
                  </a:lnTo>
                  <a:lnTo>
                    <a:pt x="782" y="1101"/>
                  </a:lnTo>
                  <a:lnTo>
                    <a:pt x="811" y="1072"/>
                  </a:lnTo>
                  <a:lnTo>
                    <a:pt x="809" y="1070"/>
                  </a:lnTo>
                  <a:lnTo>
                    <a:pt x="813" y="1064"/>
                  </a:lnTo>
                  <a:lnTo>
                    <a:pt x="815" y="1058"/>
                  </a:lnTo>
                  <a:lnTo>
                    <a:pt x="813" y="1053"/>
                  </a:lnTo>
                  <a:lnTo>
                    <a:pt x="813" y="1051"/>
                  </a:lnTo>
                  <a:lnTo>
                    <a:pt x="784" y="998"/>
                  </a:lnTo>
                  <a:lnTo>
                    <a:pt x="768" y="1006"/>
                  </a:lnTo>
                  <a:lnTo>
                    <a:pt x="786" y="1008"/>
                  </a:lnTo>
                  <a:lnTo>
                    <a:pt x="792" y="927"/>
                  </a:lnTo>
                  <a:lnTo>
                    <a:pt x="774" y="925"/>
                  </a:lnTo>
                  <a:lnTo>
                    <a:pt x="792" y="931"/>
                  </a:lnTo>
                  <a:lnTo>
                    <a:pt x="803" y="896"/>
                  </a:lnTo>
                  <a:lnTo>
                    <a:pt x="803" y="890"/>
                  </a:lnTo>
                  <a:lnTo>
                    <a:pt x="803" y="886"/>
                  </a:lnTo>
                  <a:lnTo>
                    <a:pt x="786" y="822"/>
                  </a:lnTo>
                  <a:lnTo>
                    <a:pt x="784" y="820"/>
                  </a:lnTo>
                  <a:lnTo>
                    <a:pt x="780" y="815"/>
                  </a:lnTo>
                  <a:lnTo>
                    <a:pt x="774" y="811"/>
                  </a:lnTo>
                  <a:lnTo>
                    <a:pt x="768" y="809"/>
                  </a:lnTo>
                  <a:lnTo>
                    <a:pt x="766" y="811"/>
                  </a:lnTo>
                  <a:lnTo>
                    <a:pt x="716" y="818"/>
                  </a:lnTo>
                  <a:lnTo>
                    <a:pt x="718" y="834"/>
                  </a:lnTo>
                  <a:lnTo>
                    <a:pt x="733" y="828"/>
                  </a:lnTo>
                  <a:lnTo>
                    <a:pt x="730" y="822"/>
                  </a:lnTo>
                  <a:lnTo>
                    <a:pt x="724" y="818"/>
                  </a:lnTo>
                  <a:lnTo>
                    <a:pt x="718" y="817"/>
                  </a:lnTo>
                  <a:lnTo>
                    <a:pt x="735" y="828"/>
                  </a:lnTo>
                  <a:lnTo>
                    <a:pt x="708" y="751"/>
                  </a:lnTo>
                  <a:lnTo>
                    <a:pt x="706" y="751"/>
                  </a:lnTo>
                  <a:lnTo>
                    <a:pt x="703" y="745"/>
                  </a:lnTo>
                  <a:lnTo>
                    <a:pt x="697" y="741"/>
                  </a:lnTo>
                  <a:lnTo>
                    <a:pt x="691" y="739"/>
                  </a:lnTo>
                  <a:lnTo>
                    <a:pt x="685" y="741"/>
                  </a:lnTo>
                  <a:lnTo>
                    <a:pt x="681" y="743"/>
                  </a:lnTo>
                  <a:lnTo>
                    <a:pt x="637" y="772"/>
                  </a:lnTo>
                  <a:lnTo>
                    <a:pt x="646" y="786"/>
                  </a:lnTo>
                  <a:lnTo>
                    <a:pt x="646" y="768"/>
                  </a:lnTo>
                  <a:lnTo>
                    <a:pt x="641" y="770"/>
                  </a:lnTo>
                  <a:lnTo>
                    <a:pt x="652" y="770"/>
                  </a:lnTo>
                  <a:lnTo>
                    <a:pt x="617" y="759"/>
                  </a:lnTo>
                  <a:lnTo>
                    <a:pt x="612" y="774"/>
                  </a:lnTo>
                  <a:lnTo>
                    <a:pt x="619" y="759"/>
                  </a:lnTo>
                  <a:lnTo>
                    <a:pt x="585" y="741"/>
                  </a:lnTo>
                  <a:lnTo>
                    <a:pt x="577" y="757"/>
                  </a:lnTo>
                  <a:lnTo>
                    <a:pt x="594" y="757"/>
                  </a:lnTo>
                  <a:lnTo>
                    <a:pt x="592" y="751"/>
                  </a:lnTo>
                  <a:lnTo>
                    <a:pt x="588" y="745"/>
                  </a:lnTo>
                  <a:lnTo>
                    <a:pt x="594" y="759"/>
                  </a:lnTo>
                  <a:lnTo>
                    <a:pt x="596" y="737"/>
                  </a:lnTo>
                  <a:lnTo>
                    <a:pt x="596" y="724"/>
                  </a:lnTo>
                  <a:lnTo>
                    <a:pt x="596" y="716"/>
                  </a:lnTo>
                  <a:lnTo>
                    <a:pt x="594" y="710"/>
                  </a:lnTo>
                  <a:lnTo>
                    <a:pt x="577" y="710"/>
                  </a:lnTo>
                  <a:lnTo>
                    <a:pt x="594" y="716"/>
                  </a:lnTo>
                  <a:lnTo>
                    <a:pt x="596" y="710"/>
                  </a:lnTo>
                  <a:lnTo>
                    <a:pt x="579" y="702"/>
                  </a:lnTo>
                  <a:lnTo>
                    <a:pt x="592" y="716"/>
                  </a:lnTo>
                  <a:lnTo>
                    <a:pt x="596" y="712"/>
                  </a:lnTo>
                  <a:lnTo>
                    <a:pt x="602" y="706"/>
                  </a:lnTo>
                  <a:lnTo>
                    <a:pt x="600" y="704"/>
                  </a:lnTo>
                  <a:lnTo>
                    <a:pt x="604" y="699"/>
                  </a:lnTo>
                  <a:lnTo>
                    <a:pt x="606" y="693"/>
                  </a:lnTo>
                  <a:lnTo>
                    <a:pt x="606" y="689"/>
                  </a:lnTo>
                  <a:lnTo>
                    <a:pt x="583" y="590"/>
                  </a:lnTo>
                  <a:lnTo>
                    <a:pt x="565" y="594"/>
                  </a:lnTo>
                  <a:lnTo>
                    <a:pt x="583" y="592"/>
                  </a:lnTo>
                  <a:lnTo>
                    <a:pt x="577" y="523"/>
                  </a:lnTo>
                  <a:lnTo>
                    <a:pt x="575" y="519"/>
                  </a:lnTo>
                  <a:lnTo>
                    <a:pt x="575" y="517"/>
                  </a:lnTo>
                  <a:lnTo>
                    <a:pt x="540" y="459"/>
                  </a:lnTo>
                  <a:lnTo>
                    <a:pt x="525" y="466"/>
                  </a:lnTo>
                  <a:lnTo>
                    <a:pt x="542" y="465"/>
                  </a:lnTo>
                  <a:lnTo>
                    <a:pt x="530" y="377"/>
                  </a:lnTo>
                  <a:lnTo>
                    <a:pt x="530" y="374"/>
                  </a:lnTo>
                  <a:lnTo>
                    <a:pt x="513" y="327"/>
                  </a:lnTo>
                  <a:lnTo>
                    <a:pt x="496" y="333"/>
                  </a:lnTo>
                  <a:lnTo>
                    <a:pt x="513" y="335"/>
                  </a:lnTo>
                  <a:lnTo>
                    <a:pt x="519" y="283"/>
                  </a:lnTo>
                  <a:lnTo>
                    <a:pt x="519" y="281"/>
                  </a:lnTo>
                  <a:lnTo>
                    <a:pt x="519" y="234"/>
                  </a:lnTo>
                  <a:lnTo>
                    <a:pt x="519" y="232"/>
                  </a:lnTo>
                  <a:lnTo>
                    <a:pt x="511" y="170"/>
                  </a:lnTo>
                  <a:lnTo>
                    <a:pt x="509" y="167"/>
                  </a:lnTo>
                  <a:lnTo>
                    <a:pt x="505" y="161"/>
                  </a:lnTo>
                  <a:lnTo>
                    <a:pt x="503" y="159"/>
                  </a:lnTo>
                  <a:lnTo>
                    <a:pt x="438" y="116"/>
                  </a:lnTo>
                  <a:lnTo>
                    <a:pt x="428" y="130"/>
                  </a:lnTo>
                  <a:lnTo>
                    <a:pt x="440" y="116"/>
                  </a:lnTo>
                  <a:lnTo>
                    <a:pt x="401" y="85"/>
                  </a:lnTo>
                  <a:lnTo>
                    <a:pt x="389" y="99"/>
                  </a:lnTo>
                  <a:lnTo>
                    <a:pt x="403" y="87"/>
                  </a:lnTo>
                  <a:lnTo>
                    <a:pt x="333" y="6"/>
                  </a:lnTo>
                  <a:lnTo>
                    <a:pt x="331" y="6"/>
                  </a:lnTo>
                  <a:lnTo>
                    <a:pt x="325" y="2"/>
                  </a:lnTo>
                  <a:lnTo>
                    <a:pt x="320" y="0"/>
                  </a:lnTo>
                  <a:lnTo>
                    <a:pt x="314" y="2"/>
                  </a:lnTo>
                  <a:lnTo>
                    <a:pt x="308" y="6"/>
                  </a:lnTo>
                  <a:lnTo>
                    <a:pt x="304" y="12"/>
                  </a:lnTo>
                  <a:lnTo>
                    <a:pt x="302" y="16"/>
                  </a:lnTo>
                  <a:lnTo>
                    <a:pt x="293" y="122"/>
                  </a:lnTo>
                  <a:lnTo>
                    <a:pt x="310" y="124"/>
                  </a:lnTo>
                  <a:lnTo>
                    <a:pt x="322" y="112"/>
                  </a:lnTo>
                  <a:lnTo>
                    <a:pt x="316" y="109"/>
                  </a:lnTo>
                  <a:lnTo>
                    <a:pt x="310" y="107"/>
                  </a:lnTo>
                  <a:lnTo>
                    <a:pt x="304" y="109"/>
                  </a:lnTo>
                  <a:lnTo>
                    <a:pt x="298" y="112"/>
                  </a:lnTo>
                  <a:lnTo>
                    <a:pt x="294" y="118"/>
                  </a:lnTo>
                  <a:lnTo>
                    <a:pt x="325" y="116"/>
                  </a:lnTo>
                  <a:lnTo>
                    <a:pt x="285" y="45"/>
                  </a:lnTo>
                  <a:lnTo>
                    <a:pt x="281" y="41"/>
                  </a:lnTo>
                  <a:lnTo>
                    <a:pt x="275" y="37"/>
                  </a:lnTo>
                  <a:lnTo>
                    <a:pt x="269" y="35"/>
                  </a:lnTo>
                  <a:lnTo>
                    <a:pt x="264" y="37"/>
                  </a:lnTo>
                  <a:lnTo>
                    <a:pt x="258" y="41"/>
                  </a:lnTo>
                  <a:lnTo>
                    <a:pt x="254" y="47"/>
                  </a:lnTo>
                  <a:lnTo>
                    <a:pt x="254" y="49"/>
                  </a:lnTo>
                  <a:lnTo>
                    <a:pt x="225" y="161"/>
                  </a:lnTo>
                  <a:lnTo>
                    <a:pt x="240" y="165"/>
                  </a:lnTo>
                  <a:lnTo>
                    <a:pt x="225" y="159"/>
                  </a:lnTo>
                  <a:lnTo>
                    <a:pt x="213" y="194"/>
                  </a:lnTo>
                  <a:lnTo>
                    <a:pt x="229" y="200"/>
                  </a:lnTo>
                  <a:lnTo>
                    <a:pt x="215" y="192"/>
                  </a:lnTo>
                  <a:lnTo>
                    <a:pt x="192" y="232"/>
                  </a:lnTo>
                  <a:lnTo>
                    <a:pt x="205" y="240"/>
                  </a:lnTo>
                  <a:lnTo>
                    <a:pt x="205" y="223"/>
                  </a:lnTo>
                  <a:lnTo>
                    <a:pt x="200" y="225"/>
                  </a:lnTo>
                  <a:lnTo>
                    <a:pt x="194" y="229"/>
                  </a:lnTo>
                  <a:lnTo>
                    <a:pt x="205" y="223"/>
                  </a:lnTo>
                  <a:lnTo>
                    <a:pt x="171" y="223"/>
                  </a:lnTo>
                  <a:lnTo>
                    <a:pt x="171" y="240"/>
                  </a:lnTo>
                  <a:lnTo>
                    <a:pt x="176" y="225"/>
                  </a:lnTo>
                  <a:lnTo>
                    <a:pt x="182" y="229"/>
                  </a:lnTo>
                  <a:lnTo>
                    <a:pt x="136" y="188"/>
                  </a:lnTo>
                  <a:lnTo>
                    <a:pt x="130" y="184"/>
                  </a:lnTo>
                  <a:lnTo>
                    <a:pt x="124" y="182"/>
                  </a:lnTo>
                  <a:lnTo>
                    <a:pt x="118" y="184"/>
                  </a:lnTo>
                  <a:lnTo>
                    <a:pt x="113" y="188"/>
                  </a:lnTo>
                  <a:lnTo>
                    <a:pt x="111" y="192"/>
                  </a:lnTo>
                  <a:lnTo>
                    <a:pt x="76" y="256"/>
                  </a:lnTo>
                  <a:lnTo>
                    <a:pt x="89" y="263"/>
                  </a:lnTo>
                  <a:lnTo>
                    <a:pt x="78" y="252"/>
                  </a:lnTo>
                  <a:lnTo>
                    <a:pt x="84" y="248"/>
                  </a:lnTo>
                  <a:lnTo>
                    <a:pt x="31" y="271"/>
                  </a:lnTo>
                  <a:lnTo>
                    <a:pt x="26" y="275"/>
                  </a:lnTo>
                  <a:lnTo>
                    <a:pt x="22" y="281"/>
                  </a:lnTo>
                  <a:lnTo>
                    <a:pt x="20" y="287"/>
                  </a:lnTo>
                  <a:lnTo>
                    <a:pt x="22" y="292"/>
                  </a:lnTo>
                  <a:lnTo>
                    <a:pt x="33" y="333"/>
                  </a:lnTo>
                  <a:lnTo>
                    <a:pt x="49" y="327"/>
                  </a:lnTo>
                  <a:lnTo>
                    <a:pt x="31" y="327"/>
                  </a:lnTo>
                  <a:lnTo>
                    <a:pt x="33" y="323"/>
                  </a:lnTo>
                  <a:lnTo>
                    <a:pt x="22" y="364"/>
                  </a:lnTo>
                  <a:lnTo>
                    <a:pt x="20" y="368"/>
                  </a:lnTo>
                  <a:lnTo>
                    <a:pt x="20" y="403"/>
                  </a:lnTo>
                  <a:lnTo>
                    <a:pt x="37" y="403"/>
                  </a:lnTo>
                  <a:lnTo>
                    <a:pt x="22" y="397"/>
                  </a:lnTo>
                  <a:lnTo>
                    <a:pt x="24" y="393"/>
                  </a:lnTo>
                  <a:lnTo>
                    <a:pt x="0" y="422"/>
                  </a:lnTo>
                  <a:lnTo>
                    <a:pt x="28" y="443"/>
                  </a:lnTo>
                  <a:lnTo>
                    <a:pt x="51" y="414"/>
                  </a:lnTo>
                  <a:lnTo>
                    <a:pt x="53" y="408"/>
                  </a:lnTo>
                  <a:lnTo>
                    <a:pt x="55" y="403"/>
                  </a:lnTo>
                  <a:lnTo>
                    <a:pt x="55" y="368"/>
                  </a:lnTo>
                  <a:lnTo>
                    <a:pt x="37" y="368"/>
                  </a:lnTo>
                  <a:lnTo>
                    <a:pt x="55" y="374"/>
                  </a:lnTo>
                  <a:lnTo>
                    <a:pt x="66" y="333"/>
                  </a:lnTo>
                  <a:lnTo>
                    <a:pt x="66" y="327"/>
                  </a:lnTo>
                  <a:lnTo>
                    <a:pt x="66" y="323"/>
                  </a:lnTo>
                  <a:lnTo>
                    <a:pt x="55" y="283"/>
                  </a:lnTo>
                  <a:lnTo>
                    <a:pt x="49" y="298"/>
                  </a:lnTo>
                  <a:lnTo>
                    <a:pt x="53" y="292"/>
                  </a:lnTo>
                  <a:lnTo>
                    <a:pt x="55" y="287"/>
                  </a:lnTo>
                  <a:lnTo>
                    <a:pt x="37" y="287"/>
                  </a:lnTo>
                  <a:lnTo>
                    <a:pt x="45" y="302"/>
                  </a:lnTo>
                  <a:lnTo>
                    <a:pt x="97" y="279"/>
                  </a:lnTo>
                  <a:lnTo>
                    <a:pt x="101" y="275"/>
                  </a:lnTo>
                  <a:lnTo>
                    <a:pt x="105" y="273"/>
                  </a:lnTo>
                  <a:lnTo>
                    <a:pt x="140" y="209"/>
                  </a:lnTo>
                  <a:lnTo>
                    <a:pt x="118" y="215"/>
                  </a:lnTo>
                  <a:lnTo>
                    <a:pt x="124" y="217"/>
                  </a:lnTo>
                  <a:lnTo>
                    <a:pt x="130" y="215"/>
                  </a:lnTo>
                  <a:lnTo>
                    <a:pt x="136" y="211"/>
                  </a:lnTo>
                  <a:lnTo>
                    <a:pt x="124" y="200"/>
                  </a:lnTo>
                  <a:lnTo>
                    <a:pt x="113" y="213"/>
                  </a:lnTo>
                  <a:lnTo>
                    <a:pt x="159" y="254"/>
                  </a:lnTo>
                  <a:lnTo>
                    <a:pt x="165" y="256"/>
                  </a:lnTo>
                  <a:lnTo>
                    <a:pt x="171" y="258"/>
                  </a:lnTo>
                  <a:lnTo>
                    <a:pt x="205" y="258"/>
                  </a:lnTo>
                  <a:lnTo>
                    <a:pt x="211" y="256"/>
                  </a:lnTo>
                  <a:lnTo>
                    <a:pt x="217" y="252"/>
                  </a:lnTo>
                  <a:lnTo>
                    <a:pt x="221" y="250"/>
                  </a:lnTo>
                  <a:lnTo>
                    <a:pt x="244" y="209"/>
                  </a:lnTo>
                  <a:lnTo>
                    <a:pt x="246" y="205"/>
                  </a:lnTo>
                  <a:lnTo>
                    <a:pt x="258" y="170"/>
                  </a:lnTo>
                  <a:lnTo>
                    <a:pt x="287" y="58"/>
                  </a:lnTo>
                  <a:lnTo>
                    <a:pt x="258" y="64"/>
                  </a:lnTo>
                  <a:lnTo>
                    <a:pt x="264" y="68"/>
                  </a:lnTo>
                  <a:lnTo>
                    <a:pt x="269" y="70"/>
                  </a:lnTo>
                  <a:lnTo>
                    <a:pt x="275" y="68"/>
                  </a:lnTo>
                  <a:lnTo>
                    <a:pt x="281" y="64"/>
                  </a:lnTo>
                  <a:lnTo>
                    <a:pt x="285" y="58"/>
                  </a:lnTo>
                  <a:lnTo>
                    <a:pt x="269" y="52"/>
                  </a:lnTo>
                  <a:lnTo>
                    <a:pt x="256" y="62"/>
                  </a:lnTo>
                  <a:lnTo>
                    <a:pt x="296" y="134"/>
                  </a:lnTo>
                  <a:lnTo>
                    <a:pt x="298" y="136"/>
                  </a:lnTo>
                  <a:lnTo>
                    <a:pt x="304" y="140"/>
                  </a:lnTo>
                  <a:lnTo>
                    <a:pt x="310" y="141"/>
                  </a:lnTo>
                  <a:lnTo>
                    <a:pt x="316" y="140"/>
                  </a:lnTo>
                  <a:lnTo>
                    <a:pt x="322" y="136"/>
                  </a:lnTo>
                  <a:lnTo>
                    <a:pt x="325" y="130"/>
                  </a:lnTo>
                  <a:lnTo>
                    <a:pt x="327" y="124"/>
                  </a:lnTo>
                  <a:lnTo>
                    <a:pt x="327" y="126"/>
                  </a:lnTo>
                  <a:lnTo>
                    <a:pt x="337" y="20"/>
                  </a:lnTo>
                  <a:lnTo>
                    <a:pt x="308" y="29"/>
                  </a:lnTo>
                  <a:lnTo>
                    <a:pt x="314" y="33"/>
                  </a:lnTo>
                  <a:lnTo>
                    <a:pt x="320" y="35"/>
                  </a:lnTo>
                  <a:lnTo>
                    <a:pt x="325" y="33"/>
                  </a:lnTo>
                  <a:lnTo>
                    <a:pt x="331" y="29"/>
                  </a:lnTo>
                  <a:lnTo>
                    <a:pt x="335" y="23"/>
                  </a:lnTo>
                  <a:lnTo>
                    <a:pt x="337" y="18"/>
                  </a:lnTo>
                  <a:lnTo>
                    <a:pt x="320" y="18"/>
                  </a:lnTo>
                  <a:lnTo>
                    <a:pt x="306" y="29"/>
                  </a:lnTo>
                  <a:lnTo>
                    <a:pt x="376" y="111"/>
                  </a:lnTo>
                  <a:lnTo>
                    <a:pt x="380" y="112"/>
                  </a:lnTo>
                  <a:lnTo>
                    <a:pt x="418" y="143"/>
                  </a:lnTo>
                  <a:lnTo>
                    <a:pt x="418" y="145"/>
                  </a:lnTo>
                  <a:lnTo>
                    <a:pt x="484" y="188"/>
                  </a:lnTo>
                  <a:lnTo>
                    <a:pt x="478" y="178"/>
                  </a:lnTo>
                  <a:lnTo>
                    <a:pt x="482" y="184"/>
                  </a:lnTo>
                  <a:lnTo>
                    <a:pt x="494" y="172"/>
                  </a:lnTo>
                  <a:lnTo>
                    <a:pt x="476" y="174"/>
                  </a:lnTo>
                  <a:lnTo>
                    <a:pt x="484" y="236"/>
                  </a:lnTo>
                  <a:lnTo>
                    <a:pt x="501" y="234"/>
                  </a:lnTo>
                  <a:lnTo>
                    <a:pt x="484" y="234"/>
                  </a:lnTo>
                  <a:lnTo>
                    <a:pt x="484" y="281"/>
                  </a:lnTo>
                  <a:lnTo>
                    <a:pt x="501" y="281"/>
                  </a:lnTo>
                  <a:lnTo>
                    <a:pt x="484" y="279"/>
                  </a:lnTo>
                  <a:lnTo>
                    <a:pt x="478" y="331"/>
                  </a:lnTo>
                  <a:lnTo>
                    <a:pt x="478" y="333"/>
                  </a:lnTo>
                  <a:lnTo>
                    <a:pt x="480" y="341"/>
                  </a:lnTo>
                  <a:lnTo>
                    <a:pt x="498" y="387"/>
                  </a:lnTo>
                  <a:lnTo>
                    <a:pt x="513" y="379"/>
                  </a:lnTo>
                  <a:lnTo>
                    <a:pt x="496" y="381"/>
                  </a:lnTo>
                  <a:lnTo>
                    <a:pt x="507" y="468"/>
                  </a:lnTo>
                  <a:lnTo>
                    <a:pt x="509" y="472"/>
                  </a:lnTo>
                  <a:lnTo>
                    <a:pt x="511" y="476"/>
                  </a:lnTo>
                  <a:lnTo>
                    <a:pt x="546" y="534"/>
                  </a:lnTo>
                  <a:lnTo>
                    <a:pt x="559" y="524"/>
                  </a:lnTo>
                  <a:lnTo>
                    <a:pt x="542" y="526"/>
                  </a:lnTo>
                  <a:lnTo>
                    <a:pt x="548" y="596"/>
                  </a:lnTo>
                  <a:lnTo>
                    <a:pt x="550" y="598"/>
                  </a:lnTo>
                  <a:lnTo>
                    <a:pt x="573" y="697"/>
                  </a:lnTo>
                  <a:lnTo>
                    <a:pt x="577" y="681"/>
                  </a:lnTo>
                  <a:lnTo>
                    <a:pt x="573" y="687"/>
                  </a:lnTo>
                  <a:lnTo>
                    <a:pt x="571" y="693"/>
                  </a:lnTo>
                  <a:lnTo>
                    <a:pt x="588" y="693"/>
                  </a:lnTo>
                  <a:lnTo>
                    <a:pt x="577" y="681"/>
                  </a:lnTo>
                  <a:lnTo>
                    <a:pt x="571" y="687"/>
                  </a:lnTo>
                  <a:lnTo>
                    <a:pt x="567" y="691"/>
                  </a:lnTo>
                  <a:lnTo>
                    <a:pt x="563" y="697"/>
                  </a:lnTo>
                  <a:lnTo>
                    <a:pt x="561" y="702"/>
                  </a:lnTo>
                  <a:lnTo>
                    <a:pt x="559" y="710"/>
                  </a:lnTo>
                  <a:lnTo>
                    <a:pt x="561" y="716"/>
                  </a:lnTo>
                  <a:lnTo>
                    <a:pt x="561" y="724"/>
                  </a:lnTo>
                  <a:lnTo>
                    <a:pt x="561" y="737"/>
                  </a:lnTo>
                  <a:lnTo>
                    <a:pt x="559" y="755"/>
                  </a:lnTo>
                  <a:lnTo>
                    <a:pt x="559" y="757"/>
                  </a:lnTo>
                  <a:lnTo>
                    <a:pt x="561" y="762"/>
                  </a:lnTo>
                  <a:lnTo>
                    <a:pt x="565" y="768"/>
                  </a:lnTo>
                  <a:lnTo>
                    <a:pt x="569" y="772"/>
                  </a:lnTo>
                  <a:lnTo>
                    <a:pt x="604" y="789"/>
                  </a:lnTo>
                  <a:lnTo>
                    <a:pt x="606" y="791"/>
                  </a:lnTo>
                  <a:lnTo>
                    <a:pt x="641" y="803"/>
                  </a:lnTo>
                  <a:lnTo>
                    <a:pt x="646" y="803"/>
                  </a:lnTo>
                  <a:lnTo>
                    <a:pt x="652" y="801"/>
                  </a:lnTo>
                  <a:lnTo>
                    <a:pt x="656" y="801"/>
                  </a:lnTo>
                  <a:lnTo>
                    <a:pt x="701" y="772"/>
                  </a:lnTo>
                  <a:lnTo>
                    <a:pt x="675" y="762"/>
                  </a:lnTo>
                  <a:lnTo>
                    <a:pt x="679" y="768"/>
                  </a:lnTo>
                  <a:lnTo>
                    <a:pt x="685" y="772"/>
                  </a:lnTo>
                  <a:lnTo>
                    <a:pt x="691" y="774"/>
                  </a:lnTo>
                  <a:lnTo>
                    <a:pt x="697" y="772"/>
                  </a:lnTo>
                  <a:lnTo>
                    <a:pt x="691" y="757"/>
                  </a:lnTo>
                  <a:lnTo>
                    <a:pt x="675" y="762"/>
                  </a:lnTo>
                  <a:lnTo>
                    <a:pt x="703" y="840"/>
                  </a:lnTo>
                  <a:lnTo>
                    <a:pt x="706" y="846"/>
                  </a:lnTo>
                  <a:lnTo>
                    <a:pt x="712" y="849"/>
                  </a:lnTo>
                  <a:lnTo>
                    <a:pt x="718" y="851"/>
                  </a:lnTo>
                  <a:lnTo>
                    <a:pt x="722" y="851"/>
                  </a:lnTo>
                  <a:lnTo>
                    <a:pt x="772" y="844"/>
                  </a:lnTo>
                  <a:lnTo>
                    <a:pt x="753" y="832"/>
                  </a:lnTo>
                  <a:lnTo>
                    <a:pt x="757" y="838"/>
                  </a:lnTo>
                  <a:lnTo>
                    <a:pt x="763" y="842"/>
                  </a:lnTo>
                  <a:lnTo>
                    <a:pt x="768" y="844"/>
                  </a:lnTo>
                  <a:lnTo>
                    <a:pt x="768" y="826"/>
                  </a:lnTo>
                  <a:lnTo>
                    <a:pt x="753" y="832"/>
                  </a:lnTo>
                  <a:lnTo>
                    <a:pt x="770" y="896"/>
                  </a:lnTo>
                  <a:lnTo>
                    <a:pt x="768" y="890"/>
                  </a:lnTo>
                  <a:lnTo>
                    <a:pt x="786" y="890"/>
                  </a:lnTo>
                  <a:lnTo>
                    <a:pt x="770" y="884"/>
                  </a:lnTo>
                  <a:lnTo>
                    <a:pt x="759" y="919"/>
                  </a:lnTo>
                  <a:lnTo>
                    <a:pt x="757" y="925"/>
                  </a:lnTo>
                  <a:lnTo>
                    <a:pt x="751" y="1006"/>
                  </a:lnTo>
                  <a:lnTo>
                    <a:pt x="753" y="1012"/>
                  </a:lnTo>
                  <a:lnTo>
                    <a:pt x="753" y="1016"/>
                  </a:lnTo>
                  <a:lnTo>
                    <a:pt x="782" y="1068"/>
                  </a:lnTo>
                  <a:lnTo>
                    <a:pt x="786" y="1047"/>
                  </a:lnTo>
                  <a:lnTo>
                    <a:pt x="782" y="1053"/>
                  </a:lnTo>
                  <a:lnTo>
                    <a:pt x="780" y="1058"/>
                  </a:lnTo>
                  <a:lnTo>
                    <a:pt x="782" y="1064"/>
                  </a:lnTo>
                  <a:lnTo>
                    <a:pt x="797" y="1058"/>
                  </a:lnTo>
                  <a:lnTo>
                    <a:pt x="786" y="1047"/>
                  </a:lnTo>
                  <a:lnTo>
                    <a:pt x="757" y="1076"/>
                  </a:lnTo>
                  <a:lnTo>
                    <a:pt x="753" y="1082"/>
                  </a:lnTo>
                  <a:lnTo>
                    <a:pt x="751" y="1087"/>
                  </a:lnTo>
                  <a:lnTo>
                    <a:pt x="751" y="1089"/>
                  </a:lnTo>
                  <a:lnTo>
                    <a:pt x="757" y="1142"/>
                  </a:lnTo>
                  <a:lnTo>
                    <a:pt x="759" y="1145"/>
                  </a:lnTo>
                  <a:lnTo>
                    <a:pt x="763" y="1151"/>
                  </a:lnTo>
                  <a:lnTo>
                    <a:pt x="768" y="1155"/>
                  </a:lnTo>
                  <a:lnTo>
                    <a:pt x="770" y="1157"/>
                  </a:lnTo>
                  <a:lnTo>
                    <a:pt x="817" y="1169"/>
                  </a:lnTo>
                  <a:lnTo>
                    <a:pt x="821" y="1169"/>
                  </a:lnTo>
                  <a:lnTo>
                    <a:pt x="826" y="1167"/>
                  </a:lnTo>
                  <a:lnTo>
                    <a:pt x="832" y="1163"/>
                  </a:lnTo>
                  <a:lnTo>
                    <a:pt x="836" y="1157"/>
                  </a:lnTo>
                  <a:lnTo>
                    <a:pt x="838" y="1151"/>
                  </a:lnTo>
                  <a:lnTo>
                    <a:pt x="838" y="1111"/>
                  </a:lnTo>
                  <a:lnTo>
                    <a:pt x="821" y="1111"/>
                  </a:lnTo>
                  <a:lnTo>
                    <a:pt x="838" y="1114"/>
                  </a:lnTo>
                  <a:lnTo>
                    <a:pt x="850" y="1056"/>
                  </a:lnTo>
                  <a:lnTo>
                    <a:pt x="844" y="1064"/>
                  </a:lnTo>
                  <a:lnTo>
                    <a:pt x="848" y="1058"/>
                  </a:lnTo>
                  <a:lnTo>
                    <a:pt x="832" y="1053"/>
                  </a:lnTo>
                  <a:lnTo>
                    <a:pt x="842" y="1068"/>
                  </a:lnTo>
                  <a:lnTo>
                    <a:pt x="882" y="1045"/>
                  </a:lnTo>
                  <a:lnTo>
                    <a:pt x="884" y="1043"/>
                  </a:lnTo>
                  <a:lnTo>
                    <a:pt x="919" y="1014"/>
                  </a:lnTo>
                  <a:lnTo>
                    <a:pt x="908" y="1018"/>
                  </a:lnTo>
                  <a:lnTo>
                    <a:pt x="913" y="1016"/>
                  </a:lnTo>
                  <a:lnTo>
                    <a:pt x="908" y="1000"/>
                  </a:lnTo>
                  <a:lnTo>
                    <a:pt x="902" y="1018"/>
                  </a:lnTo>
                  <a:lnTo>
                    <a:pt x="937" y="1029"/>
                  </a:lnTo>
                  <a:lnTo>
                    <a:pt x="942" y="1029"/>
                  </a:lnTo>
                  <a:lnTo>
                    <a:pt x="948" y="1029"/>
                  </a:lnTo>
                  <a:lnTo>
                    <a:pt x="983" y="1018"/>
                  </a:lnTo>
                  <a:lnTo>
                    <a:pt x="983" y="1016"/>
                  </a:lnTo>
                  <a:lnTo>
                    <a:pt x="989" y="1012"/>
                  </a:lnTo>
                  <a:lnTo>
                    <a:pt x="991" y="1012"/>
                  </a:lnTo>
                  <a:lnTo>
                    <a:pt x="1026" y="971"/>
                  </a:lnTo>
                  <a:lnTo>
                    <a:pt x="1027" y="966"/>
                  </a:lnTo>
                  <a:lnTo>
                    <a:pt x="1029" y="964"/>
                  </a:lnTo>
                  <a:lnTo>
                    <a:pt x="1041" y="911"/>
                  </a:lnTo>
                  <a:lnTo>
                    <a:pt x="1024" y="925"/>
                  </a:lnTo>
                  <a:lnTo>
                    <a:pt x="1029" y="923"/>
                  </a:lnTo>
                  <a:lnTo>
                    <a:pt x="1035" y="919"/>
                  </a:lnTo>
                  <a:lnTo>
                    <a:pt x="1039" y="913"/>
                  </a:lnTo>
                  <a:lnTo>
                    <a:pt x="1024" y="907"/>
                  </a:lnTo>
                  <a:lnTo>
                    <a:pt x="1024" y="925"/>
                  </a:lnTo>
                  <a:lnTo>
                    <a:pt x="1039" y="925"/>
                  </a:lnTo>
                  <a:lnTo>
                    <a:pt x="1049" y="925"/>
                  </a:lnTo>
                  <a:lnTo>
                    <a:pt x="1055" y="925"/>
                  </a:lnTo>
                  <a:lnTo>
                    <a:pt x="1055" y="907"/>
                  </a:lnTo>
                  <a:lnTo>
                    <a:pt x="1047" y="923"/>
                  </a:lnTo>
                  <a:lnTo>
                    <a:pt x="1053" y="925"/>
                  </a:lnTo>
                  <a:lnTo>
                    <a:pt x="1058" y="907"/>
                  </a:lnTo>
                  <a:lnTo>
                    <a:pt x="1047" y="921"/>
                  </a:lnTo>
                  <a:lnTo>
                    <a:pt x="1049" y="923"/>
                  </a:lnTo>
                  <a:lnTo>
                    <a:pt x="1062" y="909"/>
                  </a:lnTo>
                  <a:lnTo>
                    <a:pt x="1045" y="917"/>
                  </a:lnTo>
                  <a:lnTo>
                    <a:pt x="1049" y="923"/>
                  </a:lnTo>
                  <a:lnTo>
                    <a:pt x="1053" y="931"/>
                  </a:lnTo>
                  <a:lnTo>
                    <a:pt x="1062" y="946"/>
                  </a:lnTo>
                  <a:lnTo>
                    <a:pt x="1064" y="948"/>
                  </a:lnTo>
                  <a:lnTo>
                    <a:pt x="1070" y="952"/>
                  </a:lnTo>
                  <a:lnTo>
                    <a:pt x="1076" y="954"/>
                  </a:lnTo>
                  <a:lnTo>
                    <a:pt x="1111" y="954"/>
                  </a:lnTo>
                  <a:lnTo>
                    <a:pt x="1093" y="936"/>
                  </a:lnTo>
                  <a:lnTo>
                    <a:pt x="1095" y="942"/>
                  </a:lnTo>
                  <a:lnTo>
                    <a:pt x="1099" y="948"/>
                  </a:lnTo>
                  <a:lnTo>
                    <a:pt x="1105" y="952"/>
                  </a:lnTo>
                  <a:lnTo>
                    <a:pt x="1111" y="936"/>
                  </a:lnTo>
                  <a:lnTo>
                    <a:pt x="1093" y="935"/>
                  </a:lnTo>
                  <a:lnTo>
                    <a:pt x="1087" y="975"/>
                  </a:lnTo>
                  <a:lnTo>
                    <a:pt x="1099" y="962"/>
                  </a:lnTo>
                  <a:lnTo>
                    <a:pt x="1093" y="966"/>
                  </a:lnTo>
                  <a:lnTo>
                    <a:pt x="1089" y="971"/>
                  </a:lnTo>
                  <a:lnTo>
                    <a:pt x="1087" y="977"/>
                  </a:lnTo>
                  <a:lnTo>
                    <a:pt x="1105" y="977"/>
                  </a:lnTo>
                  <a:lnTo>
                    <a:pt x="1099" y="962"/>
                  </a:lnTo>
                  <a:lnTo>
                    <a:pt x="1064" y="973"/>
                  </a:lnTo>
                  <a:lnTo>
                    <a:pt x="1058" y="977"/>
                  </a:lnTo>
                  <a:lnTo>
                    <a:pt x="1056" y="981"/>
                  </a:lnTo>
                  <a:lnTo>
                    <a:pt x="1027" y="1027"/>
                  </a:lnTo>
                  <a:lnTo>
                    <a:pt x="1026" y="1029"/>
                  </a:lnTo>
                  <a:lnTo>
                    <a:pt x="1024" y="1035"/>
                  </a:lnTo>
                  <a:lnTo>
                    <a:pt x="1024" y="1070"/>
                  </a:lnTo>
                  <a:lnTo>
                    <a:pt x="1024" y="1134"/>
                  </a:lnTo>
                  <a:lnTo>
                    <a:pt x="1026" y="1140"/>
                  </a:lnTo>
                  <a:lnTo>
                    <a:pt x="1029" y="1145"/>
                  </a:lnTo>
                  <a:lnTo>
                    <a:pt x="1029" y="1147"/>
                  </a:lnTo>
                  <a:lnTo>
                    <a:pt x="1070" y="1182"/>
                  </a:lnTo>
                  <a:lnTo>
                    <a:pt x="1082" y="1169"/>
                  </a:lnTo>
                  <a:lnTo>
                    <a:pt x="1068" y="1178"/>
                  </a:lnTo>
                  <a:lnTo>
                    <a:pt x="1109" y="1236"/>
                  </a:lnTo>
                  <a:lnTo>
                    <a:pt x="1111" y="1238"/>
                  </a:lnTo>
                  <a:lnTo>
                    <a:pt x="1116" y="1242"/>
                  </a:lnTo>
                  <a:lnTo>
                    <a:pt x="1116" y="1244"/>
                  </a:lnTo>
                  <a:lnTo>
                    <a:pt x="1151" y="1256"/>
                  </a:lnTo>
                  <a:lnTo>
                    <a:pt x="1145" y="1250"/>
                  </a:lnTo>
                  <a:lnTo>
                    <a:pt x="1151" y="1254"/>
                  </a:lnTo>
                  <a:lnTo>
                    <a:pt x="1157" y="1238"/>
                  </a:lnTo>
                  <a:lnTo>
                    <a:pt x="1142" y="1246"/>
                  </a:lnTo>
                  <a:lnTo>
                    <a:pt x="1159" y="1287"/>
                  </a:lnTo>
                  <a:lnTo>
                    <a:pt x="1163" y="1290"/>
                  </a:lnTo>
                  <a:lnTo>
                    <a:pt x="1165" y="1294"/>
                  </a:lnTo>
                  <a:lnTo>
                    <a:pt x="1200" y="1318"/>
                  </a:lnTo>
                  <a:lnTo>
                    <a:pt x="1203" y="1318"/>
                  </a:lnTo>
                  <a:lnTo>
                    <a:pt x="1209" y="1319"/>
                  </a:lnTo>
                  <a:lnTo>
                    <a:pt x="1215" y="1318"/>
                  </a:lnTo>
                  <a:lnTo>
                    <a:pt x="1219" y="1318"/>
                  </a:lnTo>
                  <a:lnTo>
                    <a:pt x="1254" y="1294"/>
                  </a:lnTo>
                  <a:lnTo>
                    <a:pt x="1232" y="1290"/>
                  </a:lnTo>
                  <a:lnTo>
                    <a:pt x="1238" y="1294"/>
                  </a:lnTo>
                  <a:lnTo>
                    <a:pt x="1244" y="1296"/>
                  </a:lnTo>
                  <a:lnTo>
                    <a:pt x="1250" y="1294"/>
                  </a:lnTo>
                  <a:lnTo>
                    <a:pt x="1244" y="1279"/>
                  </a:lnTo>
                  <a:lnTo>
                    <a:pt x="1231" y="1290"/>
                  </a:lnTo>
                  <a:lnTo>
                    <a:pt x="1254" y="1319"/>
                  </a:lnTo>
                  <a:lnTo>
                    <a:pt x="1256" y="1319"/>
                  </a:lnTo>
                  <a:lnTo>
                    <a:pt x="1261" y="1323"/>
                  </a:lnTo>
                  <a:lnTo>
                    <a:pt x="1267" y="1325"/>
                  </a:lnTo>
                  <a:lnTo>
                    <a:pt x="1273" y="1325"/>
                  </a:lnTo>
                  <a:lnTo>
                    <a:pt x="1308" y="1314"/>
                  </a:lnTo>
                  <a:lnTo>
                    <a:pt x="1312" y="1312"/>
                  </a:lnTo>
                  <a:lnTo>
                    <a:pt x="1358" y="1283"/>
                  </a:lnTo>
                  <a:lnTo>
                    <a:pt x="1360" y="1279"/>
                  </a:lnTo>
                  <a:lnTo>
                    <a:pt x="1364" y="1273"/>
                  </a:lnTo>
                  <a:lnTo>
                    <a:pt x="1366" y="1267"/>
                  </a:lnTo>
                  <a:lnTo>
                    <a:pt x="1366" y="1198"/>
                  </a:lnTo>
                  <a:lnTo>
                    <a:pt x="1349" y="1198"/>
                  </a:lnTo>
                  <a:lnTo>
                    <a:pt x="1366" y="1203"/>
                  </a:lnTo>
                  <a:lnTo>
                    <a:pt x="1378" y="1169"/>
                  </a:lnTo>
                  <a:lnTo>
                    <a:pt x="1360" y="1163"/>
                  </a:lnTo>
                  <a:lnTo>
                    <a:pt x="1372" y="1176"/>
                  </a:lnTo>
                  <a:lnTo>
                    <a:pt x="1407" y="1147"/>
                  </a:lnTo>
                  <a:lnTo>
                    <a:pt x="1401" y="1149"/>
                  </a:lnTo>
                  <a:lnTo>
                    <a:pt x="1395" y="1134"/>
                  </a:lnTo>
                  <a:lnTo>
                    <a:pt x="1397" y="1151"/>
                  </a:lnTo>
                  <a:lnTo>
                    <a:pt x="1478" y="1145"/>
                  </a:lnTo>
                  <a:lnTo>
                    <a:pt x="1482" y="1143"/>
                  </a:lnTo>
                  <a:lnTo>
                    <a:pt x="1488" y="1140"/>
                  </a:lnTo>
                  <a:lnTo>
                    <a:pt x="1492" y="1134"/>
                  </a:lnTo>
                  <a:lnTo>
                    <a:pt x="1494" y="1132"/>
                  </a:lnTo>
                  <a:lnTo>
                    <a:pt x="1505" y="1085"/>
                  </a:lnTo>
                  <a:lnTo>
                    <a:pt x="1488" y="1082"/>
                  </a:lnTo>
                  <a:lnTo>
                    <a:pt x="1501" y="1095"/>
                  </a:lnTo>
                  <a:lnTo>
                    <a:pt x="1536" y="1060"/>
                  </a:lnTo>
                  <a:lnTo>
                    <a:pt x="1523" y="1047"/>
                  </a:lnTo>
                  <a:lnTo>
                    <a:pt x="1532" y="1062"/>
                  </a:lnTo>
                  <a:lnTo>
                    <a:pt x="1567" y="1039"/>
                  </a:lnTo>
                  <a:lnTo>
                    <a:pt x="1557" y="1024"/>
                  </a:lnTo>
                  <a:lnTo>
                    <a:pt x="1561" y="1041"/>
                  </a:lnTo>
                  <a:lnTo>
                    <a:pt x="1596" y="1035"/>
                  </a:lnTo>
                  <a:lnTo>
                    <a:pt x="1598" y="1033"/>
                  </a:lnTo>
                  <a:lnTo>
                    <a:pt x="1604" y="1029"/>
                  </a:lnTo>
                  <a:lnTo>
                    <a:pt x="1608" y="1027"/>
                  </a:lnTo>
                  <a:lnTo>
                    <a:pt x="1631" y="987"/>
                  </a:lnTo>
                  <a:lnTo>
                    <a:pt x="1633" y="981"/>
                  </a:lnTo>
                  <a:lnTo>
                    <a:pt x="1644" y="929"/>
                  </a:lnTo>
                  <a:lnTo>
                    <a:pt x="1633" y="940"/>
                  </a:lnTo>
                  <a:lnTo>
                    <a:pt x="1639" y="936"/>
                  </a:lnTo>
                  <a:lnTo>
                    <a:pt x="1643" y="931"/>
                  </a:lnTo>
                  <a:lnTo>
                    <a:pt x="1627" y="925"/>
                  </a:lnTo>
                  <a:lnTo>
                    <a:pt x="1631" y="942"/>
                  </a:lnTo>
                  <a:lnTo>
                    <a:pt x="1666" y="936"/>
                  </a:lnTo>
                  <a:lnTo>
                    <a:pt x="1650" y="931"/>
                  </a:lnTo>
                  <a:lnTo>
                    <a:pt x="1656" y="935"/>
                  </a:lnTo>
                  <a:lnTo>
                    <a:pt x="1662" y="936"/>
                  </a:lnTo>
                  <a:lnTo>
                    <a:pt x="1662" y="919"/>
                  </a:lnTo>
                  <a:lnTo>
                    <a:pt x="1648" y="931"/>
                  </a:lnTo>
                  <a:lnTo>
                    <a:pt x="1677" y="966"/>
                  </a:lnTo>
                  <a:lnTo>
                    <a:pt x="1679" y="966"/>
                  </a:lnTo>
                  <a:lnTo>
                    <a:pt x="1685" y="969"/>
                  </a:lnTo>
                  <a:lnTo>
                    <a:pt x="1691" y="971"/>
                  </a:lnTo>
                  <a:lnTo>
                    <a:pt x="1697" y="969"/>
                  </a:lnTo>
                  <a:lnTo>
                    <a:pt x="1699" y="969"/>
                  </a:lnTo>
                  <a:lnTo>
                    <a:pt x="1701" y="969"/>
                  </a:lnTo>
                  <a:lnTo>
                    <a:pt x="1704" y="967"/>
                  </a:lnTo>
                  <a:lnTo>
                    <a:pt x="1710" y="966"/>
                  </a:lnTo>
                  <a:lnTo>
                    <a:pt x="1702" y="950"/>
                  </a:lnTo>
                  <a:lnTo>
                    <a:pt x="1702" y="967"/>
                  </a:lnTo>
                  <a:lnTo>
                    <a:pt x="1708" y="966"/>
                  </a:lnTo>
                  <a:lnTo>
                    <a:pt x="1708" y="948"/>
                  </a:lnTo>
                  <a:lnTo>
                    <a:pt x="1704" y="966"/>
                  </a:lnTo>
                  <a:lnTo>
                    <a:pt x="1714" y="969"/>
                  </a:lnTo>
                  <a:lnTo>
                    <a:pt x="1724" y="975"/>
                  </a:lnTo>
                  <a:lnTo>
                    <a:pt x="1726" y="975"/>
                  </a:lnTo>
                  <a:lnTo>
                    <a:pt x="1731" y="977"/>
                  </a:lnTo>
                  <a:lnTo>
                    <a:pt x="1737" y="975"/>
                  </a:lnTo>
                  <a:lnTo>
                    <a:pt x="1739" y="975"/>
                  </a:lnTo>
                  <a:lnTo>
                    <a:pt x="1797" y="946"/>
                  </a:lnTo>
                  <a:lnTo>
                    <a:pt x="1790" y="931"/>
                  </a:lnTo>
                  <a:lnTo>
                    <a:pt x="1790" y="948"/>
                  </a:lnTo>
                  <a:lnTo>
                    <a:pt x="1824" y="948"/>
                  </a:lnTo>
                  <a:lnTo>
                    <a:pt x="1830" y="946"/>
                  </a:lnTo>
                  <a:lnTo>
                    <a:pt x="1836" y="942"/>
                  </a:lnTo>
                  <a:lnTo>
                    <a:pt x="1840" y="936"/>
                  </a:lnTo>
                  <a:lnTo>
                    <a:pt x="1842" y="936"/>
                  </a:lnTo>
                  <a:lnTo>
                    <a:pt x="1853" y="896"/>
                  </a:lnTo>
                  <a:lnTo>
                    <a:pt x="1848" y="902"/>
                  </a:lnTo>
                  <a:lnTo>
                    <a:pt x="1851" y="896"/>
                  </a:lnTo>
                  <a:lnTo>
                    <a:pt x="1836" y="890"/>
                  </a:lnTo>
                  <a:lnTo>
                    <a:pt x="1844" y="906"/>
                  </a:lnTo>
                  <a:lnTo>
                    <a:pt x="1884" y="888"/>
                  </a:lnTo>
                  <a:lnTo>
                    <a:pt x="1888" y="884"/>
                  </a:lnTo>
                  <a:lnTo>
                    <a:pt x="1892" y="878"/>
                  </a:lnTo>
                  <a:lnTo>
                    <a:pt x="1894" y="873"/>
                  </a:lnTo>
                  <a:lnTo>
                    <a:pt x="1894" y="869"/>
                  </a:lnTo>
                  <a:lnTo>
                    <a:pt x="1877" y="805"/>
                  </a:lnTo>
                  <a:lnTo>
                    <a:pt x="1875" y="815"/>
                  </a:lnTo>
                  <a:lnTo>
                    <a:pt x="1877" y="809"/>
                  </a:lnTo>
                  <a:lnTo>
                    <a:pt x="1859" y="809"/>
                  </a:lnTo>
                  <a:lnTo>
                    <a:pt x="1873" y="820"/>
                  </a:lnTo>
                  <a:lnTo>
                    <a:pt x="1907" y="774"/>
                  </a:lnTo>
                  <a:lnTo>
                    <a:pt x="1931" y="745"/>
                  </a:lnTo>
                  <a:lnTo>
                    <a:pt x="1933" y="739"/>
                  </a:lnTo>
                  <a:lnTo>
                    <a:pt x="1935" y="733"/>
                  </a:lnTo>
                  <a:lnTo>
                    <a:pt x="1935" y="735"/>
                  </a:lnTo>
                  <a:lnTo>
                    <a:pt x="1940" y="689"/>
                  </a:lnTo>
                  <a:lnTo>
                    <a:pt x="1923" y="687"/>
                  </a:lnTo>
                  <a:lnTo>
                    <a:pt x="1938" y="697"/>
                  </a:lnTo>
                  <a:lnTo>
                    <a:pt x="1962" y="656"/>
                  </a:lnTo>
                  <a:lnTo>
                    <a:pt x="1946" y="646"/>
                  </a:lnTo>
                  <a:lnTo>
                    <a:pt x="1958" y="660"/>
                  </a:lnTo>
                  <a:lnTo>
                    <a:pt x="1998" y="625"/>
                  </a:lnTo>
                  <a:lnTo>
                    <a:pt x="1981" y="627"/>
                  </a:lnTo>
                  <a:lnTo>
                    <a:pt x="1987" y="629"/>
                  </a:lnTo>
                  <a:lnTo>
                    <a:pt x="1993" y="627"/>
                  </a:lnTo>
                  <a:lnTo>
                    <a:pt x="1987" y="612"/>
                  </a:lnTo>
                  <a:lnTo>
                    <a:pt x="1977" y="625"/>
                  </a:lnTo>
                  <a:lnTo>
                    <a:pt x="2029" y="666"/>
                  </a:lnTo>
                  <a:lnTo>
                    <a:pt x="2039" y="652"/>
                  </a:lnTo>
                  <a:lnTo>
                    <a:pt x="2027" y="666"/>
                  </a:lnTo>
                  <a:lnTo>
                    <a:pt x="2074" y="712"/>
                  </a:lnTo>
                  <a:lnTo>
                    <a:pt x="2070" y="704"/>
                  </a:lnTo>
                  <a:lnTo>
                    <a:pt x="2085" y="699"/>
                  </a:lnTo>
                  <a:lnTo>
                    <a:pt x="2068" y="701"/>
                  </a:lnTo>
                  <a:lnTo>
                    <a:pt x="2074" y="747"/>
                  </a:lnTo>
                  <a:lnTo>
                    <a:pt x="2076" y="751"/>
                  </a:lnTo>
                  <a:lnTo>
                    <a:pt x="2080" y="757"/>
                  </a:lnTo>
                  <a:lnTo>
                    <a:pt x="2085" y="760"/>
                  </a:lnTo>
                  <a:lnTo>
                    <a:pt x="2091" y="762"/>
                  </a:lnTo>
                  <a:lnTo>
                    <a:pt x="2138" y="762"/>
                  </a:lnTo>
                  <a:lnTo>
                    <a:pt x="2143" y="762"/>
                  </a:lnTo>
                  <a:lnTo>
                    <a:pt x="2178" y="751"/>
                  </a:lnTo>
                  <a:lnTo>
                    <a:pt x="2172" y="751"/>
                  </a:lnTo>
                  <a:lnTo>
                    <a:pt x="2172" y="733"/>
                  </a:lnTo>
                  <a:lnTo>
                    <a:pt x="2169" y="751"/>
                  </a:lnTo>
                  <a:lnTo>
                    <a:pt x="2250" y="768"/>
                  </a:lnTo>
                  <a:lnTo>
                    <a:pt x="2254" y="751"/>
                  </a:lnTo>
                  <a:lnTo>
                    <a:pt x="2244" y="764"/>
                  </a:lnTo>
                  <a:lnTo>
                    <a:pt x="2273" y="788"/>
                  </a:lnTo>
                  <a:lnTo>
                    <a:pt x="2283" y="774"/>
                  </a:lnTo>
                  <a:lnTo>
                    <a:pt x="2269" y="786"/>
                  </a:lnTo>
                  <a:lnTo>
                    <a:pt x="2298" y="820"/>
                  </a:lnTo>
                  <a:lnTo>
                    <a:pt x="2300" y="820"/>
                  </a:lnTo>
                  <a:lnTo>
                    <a:pt x="2306" y="824"/>
                  </a:lnTo>
                  <a:lnTo>
                    <a:pt x="2312" y="826"/>
                  </a:lnTo>
                  <a:lnTo>
                    <a:pt x="2318" y="824"/>
                  </a:lnTo>
                  <a:lnTo>
                    <a:pt x="2325" y="822"/>
                  </a:lnTo>
                  <a:lnTo>
                    <a:pt x="2354" y="793"/>
                  </a:lnTo>
                  <a:lnTo>
                    <a:pt x="2352" y="791"/>
                  </a:lnTo>
                  <a:lnTo>
                    <a:pt x="2356" y="789"/>
                  </a:lnTo>
                  <a:lnTo>
                    <a:pt x="2385" y="743"/>
                  </a:lnTo>
                  <a:lnTo>
                    <a:pt x="2370" y="733"/>
                  </a:lnTo>
                  <a:lnTo>
                    <a:pt x="2383" y="747"/>
                  </a:lnTo>
                  <a:lnTo>
                    <a:pt x="2430" y="701"/>
                  </a:lnTo>
                  <a:lnTo>
                    <a:pt x="2416" y="704"/>
                  </a:lnTo>
                  <a:lnTo>
                    <a:pt x="2422" y="702"/>
                  </a:lnTo>
                  <a:lnTo>
                    <a:pt x="2416" y="687"/>
                  </a:lnTo>
                  <a:lnTo>
                    <a:pt x="2412" y="704"/>
                  </a:lnTo>
                  <a:lnTo>
                    <a:pt x="2465" y="716"/>
                  </a:lnTo>
                  <a:lnTo>
                    <a:pt x="2468" y="716"/>
                  </a:lnTo>
                  <a:lnTo>
                    <a:pt x="2474" y="714"/>
                  </a:lnTo>
                  <a:lnTo>
                    <a:pt x="2478" y="714"/>
                  </a:lnTo>
                  <a:lnTo>
                    <a:pt x="2513" y="691"/>
                  </a:lnTo>
                  <a:lnTo>
                    <a:pt x="2503" y="675"/>
                  </a:lnTo>
                  <a:lnTo>
                    <a:pt x="2507" y="693"/>
                  </a:lnTo>
                  <a:lnTo>
                    <a:pt x="2571" y="681"/>
                  </a:lnTo>
                  <a:lnTo>
                    <a:pt x="2555" y="675"/>
                  </a:lnTo>
                  <a:lnTo>
                    <a:pt x="2561" y="679"/>
                  </a:lnTo>
                  <a:lnTo>
                    <a:pt x="2567" y="681"/>
                  </a:lnTo>
                  <a:lnTo>
                    <a:pt x="2567" y="664"/>
                  </a:lnTo>
                  <a:lnTo>
                    <a:pt x="2555" y="677"/>
                  </a:lnTo>
                  <a:lnTo>
                    <a:pt x="2590" y="712"/>
                  </a:lnTo>
                  <a:lnTo>
                    <a:pt x="2592" y="712"/>
                  </a:lnTo>
                  <a:lnTo>
                    <a:pt x="2627" y="741"/>
                  </a:lnTo>
                  <a:lnTo>
                    <a:pt x="2631" y="743"/>
                  </a:lnTo>
                  <a:lnTo>
                    <a:pt x="2637" y="745"/>
                  </a:lnTo>
                  <a:lnTo>
                    <a:pt x="2642" y="743"/>
                  </a:lnTo>
                  <a:lnTo>
                    <a:pt x="2648" y="741"/>
                  </a:lnTo>
                  <a:lnTo>
                    <a:pt x="2695" y="701"/>
                  </a:lnTo>
                  <a:lnTo>
                    <a:pt x="2671" y="699"/>
                  </a:lnTo>
                  <a:lnTo>
                    <a:pt x="2677" y="702"/>
                  </a:lnTo>
                  <a:lnTo>
                    <a:pt x="2683" y="704"/>
                  </a:lnTo>
                  <a:lnTo>
                    <a:pt x="2689" y="702"/>
                  </a:lnTo>
                  <a:lnTo>
                    <a:pt x="2683" y="687"/>
                  </a:lnTo>
                  <a:lnTo>
                    <a:pt x="2670" y="697"/>
                  </a:lnTo>
                  <a:lnTo>
                    <a:pt x="2716" y="760"/>
                  </a:lnTo>
                  <a:lnTo>
                    <a:pt x="2716" y="762"/>
                  </a:lnTo>
                  <a:lnTo>
                    <a:pt x="2739" y="791"/>
                  </a:lnTo>
                  <a:lnTo>
                    <a:pt x="2762" y="820"/>
                  </a:lnTo>
                  <a:lnTo>
                    <a:pt x="2760" y="803"/>
                  </a:lnTo>
                  <a:lnTo>
                    <a:pt x="2758" y="809"/>
                  </a:lnTo>
                  <a:lnTo>
                    <a:pt x="2760" y="815"/>
                  </a:lnTo>
                  <a:lnTo>
                    <a:pt x="2776" y="809"/>
                  </a:lnTo>
                  <a:lnTo>
                    <a:pt x="2762" y="799"/>
                  </a:lnTo>
                  <a:lnTo>
                    <a:pt x="2710" y="863"/>
                  </a:lnTo>
                  <a:lnTo>
                    <a:pt x="2708" y="867"/>
                  </a:lnTo>
                  <a:lnTo>
                    <a:pt x="2697" y="902"/>
                  </a:lnTo>
                  <a:lnTo>
                    <a:pt x="2712" y="907"/>
                  </a:lnTo>
                  <a:lnTo>
                    <a:pt x="2699" y="898"/>
                  </a:lnTo>
                  <a:lnTo>
                    <a:pt x="2675" y="927"/>
                  </a:lnTo>
                  <a:lnTo>
                    <a:pt x="2689" y="936"/>
                  </a:lnTo>
                  <a:lnTo>
                    <a:pt x="2683" y="921"/>
                  </a:lnTo>
                  <a:lnTo>
                    <a:pt x="2637" y="938"/>
                  </a:lnTo>
                  <a:lnTo>
                    <a:pt x="2642" y="936"/>
                  </a:lnTo>
                  <a:lnTo>
                    <a:pt x="2642" y="954"/>
                  </a:lnTo>
                  <a:lnTo>
                    <a:pt x="2648" y="938"/>
                  </a:lnTo>
                  <a:lnTo>
                    <a:pt x="2584" y="921"/>
                  </a:lnTo>
                  <a:lnTo>
                    <a:pt x="2579" y="919"/>
                  </a:lnTo>
                  <a:lnTo>
                    <a:pt x="2575" y="921"/>
                  </a:lnTo>
                  <a:lnTo>
                    <a:pt x="2534" y="933"/>
                  </a:lnTo>
                  <a:lnTo>
                    <a:pt x="2532" y="933"/>
                  </a:lnTo>
                  <a:lnTo>
                    <a:pt x="2526" y="936"/>
                  </a:lnTo>
                  <a:lnTo>
                    <a:pt x="2523" y="942"/>
                  </a:lnTo>
                  <a:lnTo>
                    <a:pt x="2521" y="948"/>
                  </a:lnTo>
                  <a:lnTo>
                    <a:pt x="2521" y="995"/>
                  </a:lnTo>
                  <a:lnTo>
                    <a:pt x="2538" y="977"/>
                  </a:lnTo>
                  <a:lnTo>
                    <a:pt x="2532" y="979"/>
                  </a:lnTo>
                  <a:lnTo>
                    <a:pt x="2526" y="983"/>
                  </a:lnTo>
                  <a:lnTo>
                    <a:pt x="2523" y="989"/>
                  </a:lnTo>
                  <a:lnTo>
                    <a:pt x="2521" y="995"/>
                  </a:lnTo>
                  <a:lnTo>
                    <a:pt x="2538" y="995"/>
                  </a:lnTo>
                  <a:lnTo>
                    <a:pt x="2542" y="979"/>
                  </a:lnTo>
                  <a:lnTo>
                    <a:pt x="2507" y="973"/>
                  </a:lnTo>
                  <a:lnTo>
                    <a:pt x="2501" y="971"/>
                  </a:lnTo>
                  <a:lnTo>
                    <a:pt x="2443" y="977"/>
                  </a:lnTo>
                  <a:lnTo>
                    <a:pt x="2439" y="979"/>
                  </a:lnTo>
                  <a:lnTo>
                    <a:pt x="2435" y="981"/>
                  </a:lnTo>
                  <a:lnTo>
                    <a:pt x="2395" y="1010"/>
                  </a:lnTo>
                  <a:lnTo>
                    <a:pt x="2405" y="1024"/>
                  </a:lnTo>
                  <a:lnTo>
                    <a:pt x="2395" y="1010"/>
                  </a:lnTo>
                  <a:lnTo>
                    <a:pt x="2343" y="1045"/>
                  </a:lnTo>
                  <a:lnTo>
                    <a:pt x="2341" y="1047"/>
                  </a:lnTo>
                  <a:lnTo>
                    <a:pt x="2337" y="1053"/>
                  </a:lnTo>
                  <a:lnTo>
                    <a:pt x="2335" y="1058"/>
                  </a:lnTo>
                  <a:lnTo>
                    <a:pt x="2337" y="1066"/>
                  </a:lnTo>
                  <a:lnTo>
                    <a:pt x="2354" y="1113"/>
                  </a:lnTo>
                  <a:lnTo>
                    <a:pt x="2370" y="1105"/>
                  </a:lnTo>
                  <a:lnTo>
                    <a:pt x="2354" y="1111"/>
                  </a:lnTo>
                  <a:lnTo>
                    <a:pt x="2377" y="1174"/>
                  </a:lnTo>
                  <a:lnTo>
                    <a:pt x="2393" y="1169"/>
                  </a:lnTo>
                  <a:lnTo>
                    <a:pt x="2376" y="1171"/>
                  </a:lnTo>
                  <a:lnTo>
                    <a:pt x="2381" y="1252"/>
                  </a:lnTo>
                  <a:lnTo>
                    <a:pt x="2399" y="1232"/>
                  </a:lnTo>
                  <a:lnTo>
                    <a:pt x="2393" y="1234"/>
                  </a:lnTo>
                  <a:lnTo>
                    <a:pt x="2387" y="1238"/>
                  </a:lnTo>
                  <a:lnTo>
                    <a:pt x="2383" y="1244"/>
                  </a:lnTo>
                  <a:lnTo>
                    <a:pt x="2381" y="1250"/>
                  </a:lnTo>
                  <a:lnTo>
                    <a:pt x="2399" y="1250"/>
                  </a:lnTo>
                  <a:lnTo>
                    <a:pt x="2405" y="1234"/>
                  </a:lnTo>
                  <a:lnTo>
                    <a:pt x="2370" y="1223"/>
                  </a:lnTo>
                  <a:lnTo>
                    <a:pt x="2368" y="1223"/>
                  </a:lnTo>
                  <a:lnTo>
                    <a:pt x="2321" y="1211"/>
                  </a:lnTo>
                  <a:lnTo>
                    <a:pt x="2318" y="1209"/>
                  </a:lnTo>
                  <a:lnTo>
                    <a:pt x="2312" y="1211"/>
                  </a:lnTo>
                  <a:lnTo>
                    <a:pt x="2306" y="1215"/>
                  </a:lnTo>
                  <a:lnTo>
                    <a:pt x="2302" y="1221"/>
                  </a:lnTo>
                  <a:lnTo>
                    <a:pt x="2279" y="1273"/>
                  </a:lnTo>
                  <a:lnTo>
                    <a:pt x="2283" y="1267"/>
                  </a:lnTo>
                  <a:lnTo>
                    <a:pt x="2294" y="1279"/>
                  </a:lnTo>
                  <a:lnTo>
                    <a:pt x="2287" y="1263"/>
                  </a:lnTo>
                  <a:lnTo>
                    <a:pt x="2234" y="1292"/>
                  </a:lnTo>
                  <a:lnTo>
                    <a:pt x="2230" y="1296"/>
                  </a:lnTo>
                  <a:lnTo>
                    <a:pt x="2227" y="1302"/>
                  </a:lnTo>
                  <a:lnTo>
                    <a:pt x="2225" y="1308"/>
                  </a:lnTo>
                  <a:lnTo>
                    <a:pt x="2225" y="1343"/>
                  </a:lnTo>
                  <a:lnTo>
                    <a:pt x="2242" y="1343"/>
                  </a:lnTo>
                  <a:lnTo>
                    <a:pt x="2225" y="1341"/>
                  </a:lnTo>
                  <a:lnTo>
                    <a:pt x="2219" y="1381"/>
                  </a:lnTo>
                  <a:lnTo>
                    <a:pt x="2236" y="1383"/>
                  </a:lnTo>
                  <a:lnTo>
                    <a:pt x="2221" y="1376"/>
                  </a:lnTo>
                  <a:lnTo>
                    <a:pt x="2192" y="1434"/>
                  </a:lnTo>
                  <a:lnTo>
                    <a:pt x="2207" y="1441"/>
                  </a:lnTo>
                  <a:lnTo>
                    <a:pt x="2194" y="1432"/>
                  </a:lnTo>
                  <a:lnTo>
                    <a:pt x="2147" y="1501"/>
                  </a:lnTo>
                  <a:lnTo>
                    <a:pt x="2145" y="1505"/>
                  </a:lnTo>
                  <a:lnTo>
                    <a:pt x="2143" y="1511"/>
                  </a:lnTo>
                  <a:lnTo>
                    <a:pt x="2145" y="1517"/>
                  </a:lnTo>
                  <a:lnTo>
                    <a:pt x="2149" y="1523"/>
                  </a:lnTo>
                  <a:lnTo>
                    <a:pt x="2151" y="1525"/>
                  </a:lnTo>
                  <a:lnTo>
                    <a:pt x="2186" y="1554"/>
                  </a:lnTo>
                  <a:lnTo>
                    <a:pt x="2188" y="1555"/>
                  </a:lnTo>
                  <a:lnTo>
                    <a:pt x="2223" y="1573"/>
                  </a:lnTo>
                  <a:lnTo>
                    <a:pt x="2225" y="1573"/>
                  </a:lnTo>
                  <a:lnTo>
                    <a:pt x="2230" y="1575"/>
                  </a:lnTo>
                  <a:lnTo>
                    <a:pt x="2236" y="1573"/>
                  </a:lnTo>
                  <a:lnTo>
                    <a:pt x="2240" y="1573"/>
                  </a:lnTo>
                  <a:lnTo>
                    <a:pt x="2275" y="1550"/>
                  </a:lnTo>
                  <a:lnTo>
                    <a:pt x="2265" y="1534"/>
                  </a:lnTo>
                  <a:lnTo>
                    <a:pt x="2267" y="1552"/>
                  </a:lnTo>
                  <a:lnTo>
                    <a:pt x="2319" y="1546"/>
                  </a:lnTo>
                  <a:lnTo>
                    <a:pt x="2318" y="1528"/>
                  </a:lnTo>
                  <a:lnTo>
                    <a:pt x="2318" y="1546"/>
                  </a:lnTo>
                  <a:lnTo>
                    <a:pt x="2457" y="1557"/>
                  </a:lnTo>
                  <a:lnTo>
                    <a:pt x="2457" y="1540"/>
                  </a:lnTo>
                  <a:lnTo>
                    <a:pt x="2449" y="1555"/>
                  </a:lnTo>
                  <a:lnTo>
                    <a:pt x="2495" y="1579"/>
                  </a:lnTo>
                  <a:lnTo>
                    <a:pt x="2488" y="1569"/>
                  </a:lnTo>
                  <a:lnTo>
                    <a:pt x="2492" y="1575"/>
                  </a:lnTo>
                  <a:lnTo>
                    <a:pt x="2503" y="1563"/>
                  </a:lnTo>
                  <a:lnTo>
                    <a:pt x="2486" y="1565"/>
                  </a:lnTo>
                  <a:lnTo>
                    <a:pt x="2492" y="1612"/>
                  </a:lnTo>
                  <a:lnTo>
                    <a:pt x="2494" y="1615"/>
                  </a:lnTo>
                  <a:lnTo>
                    <a:pt x="2495" y="1619"/>
                  </a:lnTo>
                  <a:lnTo>
                    <a:pt x="2524" y="1660"/>
                  </a:lnTo>
                  <a:lnTo>
                    <a:pt x="2526" y="1639"/>
                  </a:lnTo>
                  <a:lnTo>
                    <a:pt x="2523" y="1644"/>
                  </a:lnTo>
                  <a:lnTo>
                    <a:pt x="2521" y="1650"/>
                  </a:lnTo>
                  <a:lnTo>
                    <a:pt x="2523" y="1656"/>
                  </a:lnTo>
                  <a:lnTo>
                    <a:pt x="2538" y="1650"/>
                  </a:lnTo>
                  <a:lnTo>
                    <a:pt x="2530" y="1637"/>
                  </a:lnTo>
                  <a:lnTo>
                    <a:pt x="2484" y="1666"/>
                  </a:lnTo>
                  <a:lnTo>
                    <a:pt x="2492" y="1679"/>
                  </a:lnTo>
                  <a:lnTo>
                    <a:pt x="2492" y="1662"/>
                  </a:lnTo>
                  <a:lnTo>
                    <a:pt x="2451" y="1662"/>
                  </a:lnTo>
                  <a:lnTo>
                    <a:pt x="2445" y="1664"/>
                  </a:lnTo>
                  <a:lnTo>
                    <a:pt x="2439" y="1668"/>
                  </a:lnTo>
                  <a:lnTo>
                    <a:pt x="2435" y="1673"/>
                  </a:lnTo>
                  <a:lnTo>
                    <a:pt x="2434" y="1679"/>
                  </a:lnTo>
                  <a:lnTo>
                    <a:pt x="2434" y="1732"/>
                  </a:lnTo>
                  <a:lnTo>
                    <a:pt x="2435" y="1737"/>
                  </a:lnTo>
                  <a:lnTo>
                    <a:pt x="2439" y="1743"/>
                  </a:lnTo>
                  <a:lnTo>
                    <a:pt x="2445" y="1747"/>
                  </a:lnTo>
                  <a:lnTo>
                    <a:pt x="2449" y="1749"/>
                  </a:lnTo>
                  <a:lnTo>
                    <a:pt x="2495" y="1755"/>
                  </a:lnTo>
                  <a:lnTo>
                    <a:pt x="2497" y="1737"/>
                  </a:lnTo>
                  <a:lnTo>
                    <a:pt x="2492" y="1755"/>
                  </a:lnTo>
                  <a:lnTo>
                    <a:pt x="2526" y="1766"/>
                  </a:lnTo>
                  <a:lnTo>
                    <a:pt x="2521" y="1761"/>
                  </a:lnTo>
                  <a:lnTo>
                    <a:pt x="2526" y="1764"/>
                  </a:lnTo>
                  <a:lnTo>
                    <a:pt x="2532" y="1749"/>
                  </a:lnTo>
                  <a:lnTo>
                    <a:pt x="2519" y="1759"/>
                  </a:lnTo>
                  <a:lnTo>
                    <a:pt x="2542" y="1793"/>
                  </a:lnTo>
                  <a:lnTo>
                    <a:pt x="2555" y="1766"/>
                  </a:lnTo>
                  <a:lnTo>
                    <a:pt x="2550" y="1768"/>
                  </a:lnTo>
                  <a:lnTo>
                    <a:pt x="2544" y="1772"/>
                  </a:lnTo>
                  <a:lnTo>
                    <a:pt x="2540" y="1778"/>
                  </a:lnTo>
                  <a:lnTo>
                    <a:pt x="2538" y="1784"/>
                  </a:lnTo>
                  <a:lnTo>
                    <a:pt x="2540" y="1790"/>
                  </a:lnTo>
                  <a:lnTo>
                    <a:pt x="2555" y="1784"/>
                  </a:lnTo>
                  <a:lnTo>
                    <a:pt x="2557" y="1766"/>
                  </a:lnTo>
                  <a:lnTo>
                    <a:pt x="2507" y="1761"/>
                  </a:lnTo>
                  <a:lnTo>
                    <a:pt x="2505" y="1761"/>
                  </a:lnTo>
                  <a:lnTo>
                    <a:pt x="2499" y="1762"/>
                  </a:lnTo>
                  <a:lnTo>
                    <a:pt x="2495" y="1764"/>
                  </a:lnTo>
                  <a:lnTo>
                    <a:pt x="2426" y="1822"/>
                  </a:lnTo>
                  <a:lnTo>
                    <a:pt x="2435" y="1819"/>
                  </a:lnTo>
                  <a:lnTo>
                    <a:pt x="2430" y="1821"/>
                  </a:lnTo>
                  <a:lnTo>
                    <a:pt x="2435" y="1836"/>
                  </a:lnTo>
                  <a:lnTo>
                    <a:pt x="2435" y="1819"/>
                  </a:lnTo>
                  <a:lnTo>
                    <a:pt x="2308" y="1815"/>
                  </a:lnTo>
                  <a:lnTo>
                    <a:pt x="2308" y="1832"/>
                  </a:lnTo>
                  <a:lnTo>
                    <a:pt x="2310" y="1815"/>
                  </a:lnTo>
                  <a:lnTo>
                    <a:pt x="2229" y="1803"/>
                  </a:lnTo>
                  <a:lnTo>
                    <a:pt x="2227" y="1821"/>
                  </a:lnTo>
                  <a:lnTo>
                    <a:pt x="2230" y="1805"/>
                  </a:lnTo>
                  <a:lnTo>
                    <a:pt x="2091" y="1774"/>
                  </a:lnTo>
                  <a:lnTo>
                    <a:pt x="2087" y="1772"/>
                  </a:lnTo>
                  <a:lnTo>
                    <a:pt x="2085" y="1774"/>
                  </a:lnTo>
                  <a:lnTo>
                    <a:pt x="1958" y="1793"/>
                  </a:lnTo>
                  <a:lnTo>
                    <a:pt x="1954" y="1793"/>
                  </a:lnTo>
                  <a:lnTo>
                    <a:pt x="1948" y="1797"/>
                  </a:lnTo>
                  <a:lnTo>
                    <a:pt x="1882" y="1867"/>
                  </a:lnTo>
                  <a:lnTo>
                    <a:pt x="1878" y="1873"/>
                  </a:lnTo>
                  <a:lnTo>
                    <a:pt x="1878" y="1875"/>
                  </a:lnTo>
                  <a:lnTo>
                    <a:pt x="1871" y="1909"/>
                  </a:lnTo>
                  <a:lnTo>
                    <a:pt x="1875" y="1902"/>
                  </a:lnTo>
                  <a:lnTo>
                    <a:pt x="1871" y="1908"/>
                  </a:lnTo>
                  <a:lnTo>
                    <a:pt x="1886" y="1913"/>
                  </a:lnTo>
                  <a:lnTo>
                    <a:pt x="1878" y="1898"/>
                  </a:lnTo>
                  <a:lnTo>
                    <a:pt x="1828" y="1925"/>
                  </a:lnTo>
                  <a:lnTo>
                    <a:pt x="1824" y="1929"/>
                  </a:lnTo>
                  <a:lnTo>
                    <a:pt x="1820" y="1935"/>
                  </a:lnTo>
                  <a:lnTo>
                    <a:pt x="1820" y="1937"/>
                  </a:lnTo>
                  <a:lnTo>
                    <a:pt x="1809" y="1987"/>
                  </a:lnTo>
                  <a:lnTo>
                    <a:pt x="1819" y="1975"/>
                  </a:lnTo>
                  <a:lnTo>
                    <a:pt x="1813" y="1979"/>
                  </a:lnTo>
                  <a:lnTo>
                    <a:pt x="1809" y="1985"/>
                  </a:lnTo>
                  <a:lnTo>
                    <a:pt x="1824" y="1991"/>
                  </a:lnTo>
                  <a:lnTo>
                    <a:pt x="1820" y="1975"/>
                  </a:lnTo>
                  <a:lnTo>
                    <a:pt x="1739" y="1995"/>
                  </a:lnTo>
                  <a:lnTo>
                    <a:pt x="1743" y="2010"/>
                  </a:lnTo>
                  <a:lnTo>
                    <a:pt x="1747" y="1995"/>
                  </a:lnTo>
                  <a:lnTo>
                    <a:pt x="1662" y="1979"/>
                  </a:lnTo>
                  <a:lnTo>
                    <a:pt x="1658" y="1977"/>
                  </a:lnTo>
                  <a:lnTo>
                    <a:pt x="1652" y="1979"/>
                  </a:lnTo>
                  <a:lnTo>
                    <a:pt x="1650" y="1979"/>
                  </a:lnTo>
                  <a:lnTo>
                    <a:pt x="1592" y="2006"/>
                  </a:lnTo>
                  <a:lnTo>
                    <a:pt x="1600" y="2004"/>
                  </a:lnTo>
                  <a:lnTo>
                    <a:pt x="1594" y="2006"/>
                  </a:lnTo>
                  <a:lnTo>
                    <a:pt x="1600" y="2022"/>
                  </a:lnTo>
                  <a:lnTo>
                    <a:pt x="1604" y="2006"/>
                  </a:lnTo>
                  <a:lnTo>
                    <a:pt x="1476" y="1979"/>
                  </a:lnTo>
                  <a:lnTo>
                    <a:pt x="1472" y="1977"/>
                  </a:lnTo>
                  <a:lnTo>
                    <a:pt x="1399" y="1977"/>
                  </a:lnTo>
                  <a:lnTo>
                    <a:pt x="1337" y="1977"/>
                  </a:lnTo>
                  <a:lnTo>
                    <a:pt x="1331" y="1979"/>
                  </a:lnTo>
                  <a:lnTo>
                    <a:pt x="1325" y="1983"/>
                  </a:lnTo>
                  <a:lnTo>
                    <a:pt x="1321" y="1989"/>
                  </a:lnTo>
                  <a:lnTo>
                    <a:pt x="1320" y="1995"/>
                  </a:lnTo>
                  <a:lnTo>
                    <a:pt x="1321" y="2000"/>
                  </a:lnTo>
                  <a:lnTo>
                    <a:pt x="1325" y="2006"/>
                  </a:lnTo>
                  <a:lnTo>
                    <a:pt x="1327" y="2010"/>
                  </a:lnTo>
                  <a:lnTo>
                    <a:pt x="1385" y="2049"/>
                  </a:lnTo>
                  <a:lnTo>
                    <a:pt x="1395" y="2016"/>
                  </a:lnTo>
                  <a:lnTo>
                    <a:pt x="1389" y="2018"/>
                  </a:lnTo>
                  <a:lnTo>
                    <a:pt x="1383" y="2022"/>
                  </a:lnTo>
                  <a:lnTo>
                    <a:pt x="1379" y="2027"/>
                  </a:lnTo>
                  <a:lnTo>
                    <a:pt x="1378" y="2033"/>
                  </a:lnTo>
                  <a:lnTo>
                    <a:pt x="1379" y="2039"/>
                  </a:lnTo>
                  <a:lnTo>
                    <a:pt x="1383" y="2045"/>
                  </a:lnTo>
                  <a:lnTo>
                    <a:pt x="1395" y="2033"/>
                  </a:lnTo>
                  <a:lnTo>
                    <a:pt x="1395" y="2016"/>
                  </a:lnTo>
                  <a:lnTo>
                    <a:pt x="1298" y="2016"/>
                  </a:lnTo>
                  <a:lnTo>
                    <a:pt x="1292" y="2018"/>
                  </a:lnTo>
                  <a:lnTo>
                    <a:pt x="1200" y="2056"/>
                  </a:lnTo>
                  <a:lnTo>
                    <a:pt x="1194" y="2060"/>
                  </a:lnTo>
                  <a:lnTo>
                    <a:pt x="1192" y="2062"/>
                  </a:lnTo>
                  <a:lnTo>
                    <a:pt x="1157" y="2109"/>
                  </a:lnTo>
                  <a:lnTo>
                    <a:pt x="1171" y="2118"/>
                  </a:lnTo>
                  <a:lnTo>
                    <a:pt x="1161" y="2105"/>
                  </a:lnTo>
                  <a:lnTo>
                    <a:pt x="1091" y="2155"/>
                  </a:lnTo>
                  <a:lnTo>
                    <a:pt x="1089" y="2157"/>
                  </a:lnTo>
                  <a:lnTo>
                    <a:pt x="1055" y="2188"/>
                  </a:lnTo>
                  <a:lnTo>
                    <a:pt x="1051" y="2194"/>
                  </a:lnTo>
                  <a:lnTo>
                    <a:pt x="1049" y="2200"/>
                  </a:lnTo>
                  <a:lnTo>
                    <a:pt x="1049" y="2202"/>
                  </a:lnTo>
                  <a:lnTo>
                    <a:pt x="1053" y="2233"/>
                  </a:lnTo>
                  <a:lnTo>
                    <a:pt x="1076" y="2215"/>
                  </a:lnTo>
                  <a:lnTo>
                    <a:pt x="1070" y="2213"/>
                  </a:lnTo>
                  <a:lnTo>
                    <a:pt x="1064" y="2215"/>
                  </a:lnTo>
                  <a:lnTo>
                    <a:pt x="1058" y="2219"/>
                  </a:lnTo>
                  <a:lnTo>
                    <a:pt x="1055" y="2225"/>
                  </a:lnTo>
                  <a:lnTo>
                    <a:pt x="1053" y="2231"/>
                  </a:lnTo>
                  <a:lnTo>
                    <a:pt x="1070" y="2231"/>
                  </a:lnTo>
                  <a:lnTo>
                    <a:pt x="1078" y="2215"/>
                  </a:lnTo>
                  <a:lnTo>
                    <a:pt x="1012" y="2188"/>
                  </a:lnTo>
                  <a:lnTo>
                    <a:pt x="1010" y="2188"/>
                  </a:lnTo>
                  <a:lnTo>
                    <a:pt x="964" y="2173"/>
                  </a:lnTo>
                  <a:lnTo>
                    <a:pt x="958" y="2171"/>
                  </a:lnTo>
                  <a:lnTo>
                    <a:pt x="952" y="2173"/>
                  </a:lnTo>
                  <a:lnTo>
                    <a:pt x="909" y="2188"/>
                  </a:lnTo>
                  <a:lnTo>
                    <a:pt x="921" y="2188"/>
                  </a:lnTo>
                  <a:lnTo>
                    <a:pt x="915" y="2186"/>
                  </a:lnTo>
                  <a:lnTo>
                    <a:pt x="915" y="2204"/>
                  </a:lnTo>
                  <a:lnTo>
                    <a:pt x="927" y="2190"/>
                  </a:lnTo>
                  <a:lnTo>
                    <a:pt x="850" y="2128"/>
                  </a:lnTo>
                  <a:lnTo>
                    <a:pt x="838" y="2142"/>
                  </a:lnTo>
                  <a:lnTo>
                    <a:pt x="851" y="2130"/>
                  </a:lnTo>
                  <a:lnTo>
                    <a:pt x="813" y="2091"/>
                  </a:lnTo>
                  <a:lnTo>
                    <a:pt x="811" y="2091"/>
                  </a:lnTo>
                  <a:lnTo>
                    <a:pt x="805" y="2087"/>
                  </a:lnTo>
                  <a:lnTo>
                    <a:pt x="799" y="2086"/>
                  </a:lnTo>
                  <a:lnTo>
                    <a:pt x="793" y="2087"/>
                  </a:lnTo>
                  <a:lnTo>
                    <a:pt x="770" y="2095"/>
                  </a:lnTo>
                  <a:lnTo>
                    <a:pt x="792" y="2105"/>
                  </a:lnTo>
                  <a:lnTo>
                    <a:pt x="788" y="2099"/>
                  </a:lnTo>
                  <a:lnTo>
                    <a:pt x="782" y="2095"/>
                  </a:lnTo>
                  <a:lnTo>
                    <a:pt x="776" y="2093"/>
                  </a:lnTo>
                  <a:lnTo>
                    <a:pt x="776" y="2111"/>
                  </a:lnTo>
                  <a:lnTo>
                    <a:pt x="793" y="2111"/>
                  </a:lnTo>
                  <a:lnTo>
                    <a:pt x="790" y="2037"/>
                  </a:lnTo>
                  <a:lnTo>
                    <a:pt x="788" y="2031"/>
                  </a:lnTo>
                  <a:lnTo>
                    <a:pt x="786" y="2027"/>
                  </a:lnTo>
                  <a:lnTo>
                    <a:pt x="763" y="1997"/>
                  </a:lnTo>
                  <a:lnTo>
                    <a:pt x="761" y="1995"/>
                  </a:lnTo>
                  <a:lnTo>
                    <a:pt x="755" y="1991"/>
                  </a:lnTo>
                  <a:lnTo>
                    <a:pt x="749" y="1989"/>
                  </a:lnTo>
                  <a:lnTo>
                    <a:pt x="745" y="1991"/>
                  </a:lnTo>
                  <a:lnTo>
                    <a:pt x="679" y="2010"/>
                  </a:lnTo>
                  <a:lnTo>
                    <a:pt x="699" y="2020"/>
                  </a:lnTo>
                  <a:lnTo>
                    <a:pt x="695" y="2014"/>
                  </a:lnTo>
                  <a:lnTo>
                    <a:pt x="689" y="2010"/>
                  </a:lnTo>
                  <a:lnTo>
                    <a:pt x="683" y="2008"/>
                  </a:lnTo>
                  <a:lnTo>
                    <a:pt x="683" y="2026"/>
                  </a:lnTo>
                  <a:lnTo>
                    <a:pt x="701" y="2026"/>
                  </a:lnTo>
                  <a:lnTo>
                    <a:pt x="697" y="1968"/>
                  </a:lnTo>
                  <a:lnTo>
                    <a:pt x="695" y="1962"/>
                  </a:lnTo>
                  <a:lnTo>
                    <a:pt x="691" y="1956"/>
                  </a:lnTo>
                  <a:lnTo>
                    <a:pt x="685" y="1952"/>
                  </a:lnTo>
                  <a:lnTo>
                    <a:pt x="679" y="1950"/>
                  </a:lnTo>
                  <a:lnTo>
                    <a:pt x="675" y="1952"/>
                  </a:lnTo>
                  <a:lnTo>
                    <a:pt x="567" y="1983"/>
                  </a:lnTo>
                  <a:lnTo>
                    <a:pt x="587" y="1993"/>
                  </a:lnTo>
                  <a:lnTo>
                    <a:pt x="583" y="1987"/>
                  </a:lnTo>
                  <a:lnTo>
                    <a:pt x="577" y="1983"/>
                  </a:lnTo>
                  <a:lnTo>
                    <a:pt x="571" y="1981"/>
                  </a:lnTo>
                  <a:lnTo>
                    <a:pt x="571" y="1998"/>
                  </a:lnTo>
                  <a:lnTo>
                    <a:pt x="588" y="1995"/>
                  </a:lnTo>
                  <a:lnTo>
                    <a:pt x="573" y="1925"/>
                  </a:lnTo>
                  <a:lnTo>
                    <a:pt x="573" y="1929"/>
                  </a:lnTo>
                  <a:lnTo>
                    <a:pt x="556" y="1929"/>
                  </a:lnTo>
                  <a:lnTo>
                    <a:pt x="573" y="1933"/>
                  </a:lnTo>
                  <a:lnTo>
                    <a:pt x="585" y="1875"/>
                  </a:lnTo>
                  <a:lnTo>
                    <a:pt x="585" y="1871"/>
                  </a:lnTo>
                  <a:lnTo>
                    <a:pt x="583" y="1865"/>
                  </a:lnTo>
                  <a:lnTo>
                    <a:pt x="579" y="1859"/>
                  </a:lnTo>
                  <a:lnTo>
                    <a:pt x="573" y="1855"/>
                  </a:lnTo>
                  <a:lnTo>
                    <a:pt x="461" y="1817"/>
                  </a:lnTo>
                  <a:lnTo>
                    <a:pt x="455" y="1815"/>
                  </a:lnTo>
                  <a:lnTo>
                    <a:pt x="449" y="1817"/>
                  </a:lnTo>
                  <a:lnTo>
                    <a:pt x="447" y="1817"/>
                  </a:lnTo>
                  <a:lnTo>
                    <a:pt x="378" y="1851"/>
                  </a:lnTo>
                  <a:lnTo>
                    <a:pt x="374" y="1855"/>
                  </a:lnTo>
                  <a:lnTo>
                    <a:pt x="370" y="1861"/>
                  </a:lnTo>
                  <a:lnTo>
                    <a:pt x="368" y="1867"/>
                  </a:lnTo>
                  <a:lnTo>
                    <a:pt x="370" y="1873"/>
                  </a:lnTo>
                  <a:lnTo>
                    <a:pt x="397" y="1954"/>
                  </a:lnTo>
                  <a:lnTo>
                    <a:pt x="397" y="1942"/>
                  </a:lnTo>
                  <a:lnTo>
                    <a:pt x="395" y="1948"/>
                  </a:lnTo>
                  <a:lnTo>
                    <a:pt x="412" y="1948"/>
                  </a:lnTo>
                  <a:lnTo>
                    <a:pt x="399" y="1940"/>
                  </a:lnTo>
                  <a:lnTo>
                    <a:pt x="376" y="1979"/>
                  </a:lnTo>
                  <a:lnTo>
                    <a:pt x="401" y="1975"/>
                  </a:lnTo>
                  <a:lnTo>
                    <a:pt x="395" y="1971"/>
                  </a:lnTo>
                  <a:lnTo>
                    <a:pt x="389" y="1969"/>
                  </a:lnTo>
                  <a:lnTo>
                    <a:pt x="383" y="1971"/>
                  </a:lnTo>
                  <a:lnTo>
                    <a:pt x="378" y="1975"/>
                  </a:lnTo>
                  <a:lnTo>
                    <a:pt x="389" y="1987"/>
                  </a:lnTo>
                  <a:lnTo>
                    <a:pt x="405" y="1981"/>
                  </a:lnTo>
                  <a:lnTo>
                    <a:pt x="358" y="1877"/>
                  </a:lnTo>
                  <a:lnTo>
                    <a:pt x="360" y="1882"/>
                  </a:lnTo>
                  <a:lnTo>
                    <a:pt x="358" y="1877"/>
                  </a:lnTo>
                  <a:lnTo>
                    <a:pt x="343" y="1882"/>
                  </a:lnTo>
                  <a:lnTo>
                    <a:pt x="360" y="1890"/>
                  </a:lnTo>
                  <a:lnTo>
                    <a:pt x="372" y="1859"/>
                  </a:lnTo>
                  <a:lnTo>
                    <a:pt x="372" y="1851"/>
                  </a:lnTo>
                  <a:lnTo>
                    <a:pt x="372" y="1853"/>
                  </a:lnTo>
                  <a:lnTo>
                    <a:pt x="383" y="1753"/>
                  </a:lnTo>
                  <a:lnTo>
                    <a:pt x="366" y="1751"/>
                  </a:lnTo>
                  <a:lnTo>
                    <a:pt x="381" y="1761"/>
                  </a:lnTo>
                  <a:lnTo>
                    <a:pt x="405" y="1718"/>
                  </a:lnTo>
                  <a:lnTo>
                    <a:pt x="405" y="1714"/>
                  </a:lnTo>
                  <a:lnTo>
                    <a:pt x="407" y="1708"/>
                  </a:lnTo>
                  <a:lnTo>
                    <a:pt x="407" y="1704"/>
                  </a:lnTo>
                  <a:lnTo>
                    <a:pt x="383" y="1608"/>
                  </a:lnTo>
                  <a:lnTo>
                    <a:pt x="381" y="1606"/>
                  </a:lnTo>
                  <a:lnTo>
                    <a:pt x="378" y="1600"/>
                  </a:lnTo>
                  <a:lnTo>
                    <a:pt x="378" y="1598"/>
                  </a:lnTo>
                  <a:lnTo>
                    <a:pt x="316" y="1548"/>
                  </a:lnTo>
                  <a:lnTo>
                    <a:pt x="304" y="1561"/>
                  </a:lnTo>
                  <a:lnTo>
                    <a:pt x="320" y="1552"/>
                  </a:lnTo>
                  <a:lnTo>
                    <a:pt x="215" y="1393"/>
                  </a:lnTo>
                  <a:lnTo>
                    <a:pt x="213" y="1391"/>
                  </a:lnTo>
                  <a:lnTo>
                    <a:pt x="175" y="1349"/>
                  </a:lnTo>
                  <a:lnTo>
                    <a:pt x="176" y="1366"/>
                  </a:lnTo>
                  <a:lnTo>
                    <a:pt x="178" y="1360"/>
                  </a:lnTo>
                  <a:lnTo>
                    <a:pt x="176" y="1354"/>
                  </a:lnTo>
                  <a:lnTo>
                    <a:pt x="161" y="1360"/>
                  </a:lnTo>
                  <a:lnTo>
                    <a:pt x="176" y="1368"/>
                  </a:lnTo>
                  <a:lnTo>
                    <a:pt x="204" y="1314"/>
                  </a:lnTo>
                  <a:lnTo>
                    <a:pt x="204" y="1312"/>
                  </a:lnTo>
                  <a:lnTo>
                    <a:pt x="205" y="1306"/>
                  </a:lnTo>
                  <a:lnTo>
                    <a:pt x="204" y="1300"/>
                  </a:lnTo>
                  <a:lnTo>
                    <a:pt x="200" y="1294"/>
                  </a:lnTo>
                  <a:lnTo>
                    <a:pt x="194" y="1290"/>
                  </a:lnTo>
                  <a:lnTo>
                    <a:pt x="190" y="1289"/>
                  </a:lnTo>
                  <a:lnTo>
                    <a:pt x="147" y="1285"/>
                  </a:lnTo>
                  <a:lnTo>
                    <a:pt x="144" y="1287"/>
                  </a:lnTo>
                  <a:lnTo>
                    <a:pt x="101" y="1294"/>
                  </a:lnTo>
                  <a:lnTo>
                    <a:pt x="120" y="1310"/>
                  </a:lnTo>
                  <a:lnTo>
                    <a:pt x="118" y="1304"/>
                  </a:lnTo>
                  <a:lnTo>
                    <a:pt x="115" y="1298"/>
                  </a:lnTo>
                  <a:lnTo>
                    <a:pt x="109" y="1294"/>
                  </a:lnTo>
                  <a:lnTo>
                    <a:pt x="103" y="1292"/>
                  </a:lnTo>
                  <a:lnTo>
                    <a:pt x="103" y="1310"/>
                  </a:lnTo>
                  <a:lnTo>
                    <a:pt x="120" y="1312"/>
                  </a:lnTo>
                  <a:lnTo>
                    <a:pt x="132" y="1219"/>
                  </a:lnTo>
                  <a:lnTo>
                    <a:pt x="115" y="1217"/>
                  </a:lnTo>
                  <a:lnTo>
                    <a:pt x="132" y="1221"/>
                  </a:lnTo>
                  <a:lnTo>
                    <a:pt x="144" y="1159"/>
                  </a:lnTo>
                  <a:lnTo>
                    <a:pt x="120" y="1171"/>
                  </a:lnTo>
                  <a:lnTo>
                    <a:pt x="126" y="1172"/>
                  </a:lnTo>
                  <a:lnTo>
                    <a:pt x="132" y="1171"/>
                  </a:lnTo>
                  <a:lnTo>
                    <a:pt x="138" y="1167"/>
                  </a:lnTo>
                  <a:lnTo>
                    <a:pt x="142" y="1161"/>
                  </a:lnTo>
                  <a:lnTo>
                    <a:pt x="144" y="1155"/>
                  </a:lnTo>
                  <a:lnTo>
                    <a:pt x="126" y="1155"/>
                  </a:lnTo>
                  <a:lnTo>
                    <a:pt x="117" y="1169"/>
                  </a:lnTo>
                  <a:lnTo>
                    <a:pt x="163" y="1203"/>
                  </a:lnTo>
                  <a:lnTo>
                    <a:pt x="167" y="1205"/>
                  </a:lnTo>
                  <a:lnTo>
                    <a:pt x="173" y="1207"/>
                  </a:lnTo>
                  <a:lnTo>
                    <a:pt x="234" y="1207"/>
                  </a:lnTo>
                  <a:lnTo>
                    <a:pt x="240" y="1205"/>
                  </a:lnTo>
                  <a:lnTo>
                    <a:pt x="246" y="1202"/>
                  </a:lnTo>
                  <a:lnTo>
                    <a:pt x="250" y="1196"/>
                  </a:lnTo>
                  <a:lnTo>
                    <a:pt x="252" y="1196"/>
                  </a:lnTo>
                  <a:lnTo>
                    <a:pt x="302" y="1056"/>
                  </a:lnTo>
                  <a:lnTo>
                    <a:pt x="302" y="1051"/>
                  </a:lnTo>
                  <a:lnTo>
                    <a:pt x="298" y="911"/>
                  </a:lnTo>
                  <a:lnTo>
                    <a:pt x="298" y="907"/>
                  </a:lnTo>
                  <a:lnTo>
                    <a:pt x="236" y="695"/>
                  </a:lnTo>
                  <a:lnTo>
                    <a:pt x="234" y="693"/>
                  </a:lnTo>
                  <a:lnTo>
                    <a:pt x="233" y="689"/>
                  </a:lnTo>
                  <a:lnTo>
                    <a:pt x="28" y="414"/>
                  </a:lnTo>
                  <a:close/>
                </a:path>
              </a:pathLst>
            </a:custGeom>
            <a:solidFill>
              <a:srgbClr val="99FF33"/>
            </a:solidFill>
            <a:ln w="9525">
              <a:noFill/>
              <a:round/>
              <a:headEnd/>
              <a:tailEnd/>
            </a:ln>
          </p:spPr>
          <p:txBody>
            <a:bodyPr/>
            <a:lstStyle/>
            <a:p>
              <a:endParaRPr lang="en-ZA"/>
            </a:p>
          </p:txBody>
        </p:sp>
      </p:grpSp>
      <p:sp>
        <p:nvSpPr>
          <p:cNvPr id="40999" name="Rectangle 55"/>
          <p:cNvSpPr>
            <a:spLocks noChangeArrowheads="1"/>
          </p:cNvSpPr>
          <p:nvPr/>
        </p:nvSpPr>
        <p:spPr bwMode="auto">
          <a:xfrm>
            <a:off x="1809229" y="5172298"/>
            <a:ext cx="825500" cy="207963"/>
          </a:xfrm>
          <a:prstGeom prst="rect">
            <a:avLst/>
          </a:prstGeom>
          <a:noFill/>
          <a:ln w="9525">
            <a:noFill/>
            <a:miter lim="800000"/>
            <a:headEnd/>
            <a:tailEnd/>
          </a:ln>
        </p:spPr>
        <p:txBody>
          <a:bodyPr/>
          <a:lstStyle/>
          <a:p>
            <a:pPr algn="ctr"/>
            <a:endParaRPr lang="en-ZA" sz="1800" b="1"/>
          </a:p>
        </p:txBody>
      </p:sp>
      <p:sp>
        <p:nvSpPr>
          <p:cNvPr id="41000" name="Freeform 56"/>
          <p:cNvSpPr>
            <a:spLocks/>
          </p:cNvSpPr>
          <p:nvPr/>
        </p:nvSpPr>
        <p:spPr bwMode="auto">
          <a:xfrm>
            <a:off x="4473054" y="2646585"/>
            <a:ext cx="1838325" cy="1509713"/>
          </a:xfrm>
          <a:custGeom>
            <a:avLst/>
            <a:gdLst>
              <a:gd name="T0" fmla="*/ 0 w 2398"/>
              <a:gd name="T1" fmla="*/ 0 h 2043"/>
              <a:gd name="T2" fmla="*/ 0 w 2398"/>
              <a:gd name="T3" fmla="*/ 0 h 2043"/>
              <a:gd name="T4" fmla="*/ 0 w 2398"/>
              <a:gd name="T5" fmla="*/ 0 h 2043"/>
              <a:gd name="T6" fmla="*/ 0 w 2398"/>
              <a:gd name="T7" fmla="*/ 0 h 2043"/>
              <a:gd name="T8" fmla="*/ 0 w 2398"/>
              <a:gd name="T9" fmla="*/ 0 h 2043"/>
              <a:gd name="T10" fmla="*/ 0 w 2398"/>
              <a:gd name="T11" fmla="*/ 0 h 2043"/>
              <a:gd name="T12" fmla="*/ 0 w 2398"/>
              <a:gd name="T13" fmla="*/ 0 h 2043"/>
              <a:gd name="T14" fmla="*/ 0 w 2398"/>
              <a:gd name="T15" fmla="*/ 0 h 2043"/>
              <a:gd name="T16" fmla="*/ 0 w 2398"/>
              <a:gd name="T17" fmla="*/ 0 h 2043"/>
              <a:gd name="T18" fmla="*/ 0 w 2398"/>
              <a:gd name="T19" fmla="*/ 0 h 2043"/>
              <a:gd name="T20" fmla="*/ 0 w 2398"/>
              <a:gd name="T21" fmla="*/ 0 h 2043"/>
              <a:gd name="T22" fmla="*/ 0 w 2398"/>
              <a:gd name="T23" fmla="*/ 0 h 2043"/>
              <a:gd name="T24" fmla="*/ 0 w 2398"/>
              <a:gd name="T25" fmla="*/ 0 h 2043"/>
              <a:gd name="T26" fmla="*/ 0 w 2398"/>
              <a:gd name="T27" fmla="*/ 0 h 2043"/>
              <a:gd name="T28" fmla="*/ 0 w 2398"/>
              <a:gd name="T29" fmla="*/ 0 h 2043"/>
              <a:gd name="T30" fmla="*/ 0 w 2398"/>
              <a:gd name="T31" fmla="*/ 0 h 2043"/>
              <a:gd name="T32" fmla="*/ 0 w 2398"/>
              <a:gd name="T33" fmla="*/ 0 h 2043"/>
              <a:gd name="T34" fmla="*/ 0 w 2398"/>
              <a:gd name="T35" fmla="*/ 0 h 2043"/>
              <a:gd name="T36" fmla="*/ 0 w 2398"/>
              <a:gd name="T37" fmla="*/ 0 h 2043"/>
              <a:gd name="T38" fmla="*/ 0 w 2398"/>
              <a:gd name="T39" fmla="*/ 0 h 2043"/>
              <a:gd name="T40" fmla="*/ 0 w 2398"/>
              <a:gd name="T41" fmla="*/ 0 h 2043"/>
              <a:gd name="T42" fmla="*/ 0 w 2398"/>
              <a:gd name="T43" fmla="*/ 0 h 2043"/>
              <a:gd name="T44" fmla="*/ 0 w 2398"/>
              <a:gd name="T45" fmla="*/ 0 h 2043"/>
              <a:gd name="T46" fmla="*/ 0 w 2398"/>
              <a:gd name="T47" fmla="*/ 0 h 2043"/>
              <a:gd name="T48" fmla="*/ 0 w 2398"/>
              <a:gd name="T49" fmla="*/ 0 h 2043"/>
              <a:gd name="T50" fmla="*/ 0 w 2398"/>
              <a:gd name="T51" fmla="*/ 0 h 2043"/>
              <a:gd name="T52" fmla="*/ 0 w 2398"/>
              <a:gd name="T53" fmla="*/ 0 h 2043"/>
              <a:gd name="T54" fmla="*/ 0 w 2398"/>
              <a:gd name="T55" fmla="*/ 0 h 2043"/>
              <a:gd name="T56" fmla="*/ 0 w 2398"/>
              <a:gd name="T57" fmla="*/ 0 h 2043"/>
              <a:gd name="T58" fmla="*/ 0 w 2398"/>
              <a:gd name="T59" fmla="*/ 0 h 2043"/>
              <a:gd name="T60" fmla="*/ 0 w 2398"/>
              <a:gd name="T61" fmla="*/ 0 h 2043"/>
              <a:gd name="T62" fmla="*/ 0 w 2398"/>
              <a:gd name="T63" fmla="*/ 0 h 2043"/>
              <a:gd name="T64" fmla="*/ 0 w 2398"/>
              <a:gd name="T65" fmla="*/ 0 h 2043"/>
              <a:gd name="T66" fmla="*/ 0 w 2398"/>
              <a:gd name="T67" fmla="*/ 0 h 2043"/>
              <a:gd name="T68" fmla="*/ 0 w 2398"/>
              <a:gd name="T69" fmla="*/ 0 h 2043"/>
              <a:gd name="T70" fmla="*/ 0 w 2398"/>
              <a:gd name="T71" fmla="*/ 0 h 2043"/>
              <a:gd name="T72" fmla="*/ 0 w 2398"/>
              <a:gd name="T73" fmla="*/ 0 h 2043"/>
              <a:gd name="T74" fmla="*/ 0 w 2398"/>
              <a:gd name="T75" fmla="*/ 0 h 2043"/>
              <a:gd name="T76" fmla="*/ 0 w 2398"/>
              <a:gd name="T77" fmla="*/ 0 h 2043"/>
              <a:gd name="T78" fmla="*/ 0 w 2398"/>
              <a:gd name="T79" fmla="*/ 0 h 2043"/>
              <a:gd name="T80" fmla="*/ 0 w 2398"/>
              <a:gd name="T81" fmla="*/ 0 h 2043"/>
              <a:gd name="T82" fmla="*/ 0 w 2398"/>
              <a:gd name="T83" fmla="*/ 0 h 2043"/>
              <a:gd name="T84" fmla="*/ 0 w 2398"/>
              <a:gd name="T85" fmla="*/ 0 h 2043"/>
              <a:gd name="T86" fmla="*/ 0 w 2398"/>
              <a:gd name="T87" fmla="*/ 0 h 2043"/>
              <a:gd name="T88" fmla="*/ 0 w 2398"/>
              <a:gd name="T89" fmla="*/ 0 h 2043"/>
              <a:gd name="T90" fmla="*/ 0 w 2398"/>
              <a:gd name="T91" fmla="*/ 0 h 2043"/>
              <a:gd name="T92" fmla="*/ 0 w 2398"/>
              <a:gd name="T93" fmla="*/ 0 h 2043"/>
              <a:gd name="T94" fmla="*/ 0 w 2398"/>
              <a:gd name="T95" fmla="*/ 0 h 2043"/>
              <a:gd name="T96" fmla="*/ 0 w 2398"/>
              <a:gd name="T97" fmla="*/ 0 h 2043"/>
              <a:gd name="T98" fmla="*/ 0 w 2398"/>
              <a:gd name="T99" fmla="*/ 0 h 2043"/>
              <a:gd name="T100" fmla="*/ 0 w 2398"/>
              <a:gd name="T101" fmla="*/ 0 h 2043"/>
              <a:gd name="T102" fmla="*/ 0 w 2398"/>
              <a:gd name="T103" fmla="*/ 0 h 2043"/>
              <a:gd name="T104" fmla="*/ 0 w 2398"/>
              <a:gd name="T105" fmla="*/ 0 h 2043"/>
              <a:gd name="T106" fmla="*/ 0 w 2398"/>
              <a:gd name="T107" fmla="*/ 0 h 2043"/>
              <a:gd name="T108" fmla="*/ 0 w 2398"/>
              <a:gd name="T109" fmla="*/ 0 h 2043"/>
              <a:gd name="T110" fmla="*/ 0 w 2398"/>
              <a:gd name="T111" fmla="*/ 0 h 2043"/>
              <a:gd name="T112" fmla="*/ 0 w 2398"/>
              <a:gd name="T113" fmla="*/ 0 h 20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98"/>
              <a:gd name="T172" fmla="*/ 0 h 2043"/>
              <a:gd name="T173" fmla="*/ 2398 w 2398"/>
              <a:gd name="T174" fmla="*/ 2043 h 20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98" h="2043">
                <a:moveTo>
                  <a:pt x="479" y="1958"/>
                </a:moveTo>
                <a:lnTo>
                  <a:pt x="410" y="1896"/>
                </a:lnTo>
                <a:lnTo>
                  <a:pt x="301" y="1780"/>
                </a:lnTo>
                <a:lnTo>
                  <a:pt x="216" y="1672"/>
                </a:lnTo>
                <a:lnTo>
                  <a:pt x="139" y="1587"/>
                </a:lnTo>
                <a:lnTo>
                  <a:pt x="54" y="1540"/>
                </a:lnTo>
                <a:lnTo>
                  <a:pt x="0" y="1501"/>
                </a:lnTo>
                <a:lnTo>
                  <a:pt x="0" y="1424"/>
                </a:lnTo>
                <a:lnTo>
                  <a:pt x="85" y="1277"/>
                </a:lnTo>
                <a:lnTo>
                  <a:pt x="147" y="1115"/>
                </a:lnTo>
                <a:lnTo>
                  <a:pt x="232" y="991"/>
                </a:lnTo>
                <a:lnTo>
                  <a:pt x="232" y="852"/>
                </a:lnTo>
                <a:lnTo>
                  <a:pt x="278" y="759"/>
                </a:lnTo>
                <a:lnTo>
                  <a:pt x="355" y="604"/>
                </a:lnTo>
                <a:lnTo>
                  <a:pt x="402" y="534"/>
                </a:lnTo>
                <a:lnTo>
                  <a:pt x="456" y="480"/>
                </a:lnTo>
                <a:lnTo>
                  <a:pt x="580" y="465"/>
                </a:lnTo>
                <a:lnTo>
                  <a:pt x="642" y="426"/>
                </a:lnTo>
                <a:lnTo>
                  <a:pt x="742" y="472"/>
                </a:lnTo>
                <a:lnTo>
                  <a:pt x="796" y="418"/>
                </a:lnTo>
                <a:lnTo>
                  <a:pt x="882" y="341"/>
                </a:lnTo>
                <a:lnTo>
                  <a:pt x="967" y="325"/>
                </a:lnTo>
                <a:lnTo>
                  <a:pt x="967" y="256"/>
                </a:lnTo>
                <a:lnTo>
                  <a:pt x="943" y="194"/>
                </a:lnTo>
                <a:lnTo>
                  <a:pt x="1005" y="124"/>
                </a:lnTo>
                <a:lnTo>
                  <a:pt x="1098" y="93"/>
                </a:lnTo>
                <a:lnTo>
                  <a:pt x="1145" y="78"/>
                </a:lnTo>
                <a:lnTo>
                  <a:pt x="1222" y="101"/>
                </a:lnTo>
                <a:lnTo>
                  <a:pt x="1292" y="93"/>
                </a:lnTo>
                <a:lnTo>
                  <a:pt x="1330" y="62"/>
                </a:lnTo>
                <a:lnTo>
                  <a:pt x="1384" y="78"/>
                </a:lnTo>
                <a:lnTo>
                  <a:pt x="1423" y="16"/>
                </a:lnTo>
                <a:lnTo>
                  <a:pt x="1547" y="0"/>
                </a:lnTo>
                <a:lnTo>
                  <a:pt x="1740" y="70"/>
                </a:lnTo>
                <a:lnTo>
                  <a:pt x="1825" y="109"/>
                </a:lnTo>
                <a:lnTo>
                  <a:pt x="1856" y="147"/>
                </a:lnTo>
                <a:lnTo>
                  <a:pt x="1918" y="101"/>
                </a:lnTo>
                <a:lnTo>
                  <a:pt x="2050" y="147"/>
                </a:lnTo>
                <a:lnTo>
                  <a:pt x="2119" y="202"/>
                </a:lnTo>
                <a:lnTo>
                  <a:pt x="2243" y="248"/>
                </a:lnTo>
                <a:lnTo>
                  <a:pt x="2320" y="372"/>
                </a:lnTo>
                <a:lnTo>
                  <a:pt x="2367" y="372"/>
                </a:lnTo>
                <a:lnTo>
                  <a:pt x="2398" y="411"/>
                </a:lnTo>
                <a:lnTo>
                  <a:pt x="2359" y="449"/>
                </a:lnTo>
                <a:lnTo>
                  <a:pt x="2398" y="519"/>
                </a:lnTo>
                <a:lnTo>
                  <a:pt x="2351" y="588"/>
                </a:lnTo>
                <a:lnTo>
                  <a:pt x="2320" y="627"/>
                </a:lnTo>
                <a:lnTo>
                  <a:pt x="2351" y="697"/>
                </a:lnTo>
                <a:lnTo>
                  <a:pt x="2336" y="759"/>
                </a:lnTo>
                <a:lnTo>
                  <a:pt x="2235" y="797"/>
                </a:lnTo>
                <a:lnTo>
                  <a:pt x="2166" y="852"/>
                </a:lnTo>
                <a:lnTo>
                  <a:pt x="2112" y="898"/>
                </a:lnTo>
                <a:lnTo>
                  <a:pt x="2026" y="921"/>
                </a:lnTo>
                <a:lnTo>
                  <a:pt x="1980" y="983"/>
                </a:lnTo>
                <a:lnTo>
                  <a:pt x="1330" y="1780"/>
                </a:lnTo>
                <a:lnTo>
                  <a:pt x="1168" y="2043"/>
                </a:lnTo>
                <a:lnTo>
                  <a:pt x="479" y="1958"/>
                </a:lnTo>
                <a:close/>
              </a:path>
            </a:pathLst>
          </a:custGeom>
          <a:solidFill>
            <a:srgbClr val="99FF33"/>
          </a:solidFill>
          <a:ln w="26988">
            <a:solidFill>
              <a:srgbClr val="99FF33"/>
            </a:solidFill>
            <a:round/>
            <a:headEnd/>
            <a:tailEnd/>
          </a:ln>
        </p:spPr>
        <p:txBody>
          <a:bodyPr/>
          <a:lstStyle/>
          <a:p>
            <a:endParaRPr lang="en-ZA"/>
          </a:p>
        </p:txBody>
      </p:sp>
      <p:sp>
        <p:nvSpPr>
          <p:cNvPr id="41001" name="Freeform 57"/>
          <p:cNvSpPr>
            <a:spLocks/>
          </p:cNvSpPr>
          <p:nvPr/>
        </p:nvSpPr>
        <p:spPr bwMode="auto">
          <a:xfrm>
            <a:off x="5371579" y="3346673"/>
            <a:ext cx="811213" cy="766763"/>
          </a:xfrm>
          <a:custGeom>
            <a:avLst/>
            <a:gdLst>
              <a:gd name="T0" fmla="*/ 0 w 1056"/>
              <a:gd name="T1" fmla="*/ 0 h 1039"/>
              <a:gd name="T2" fmla="*/ 0 w 1056"/>
              <a:gd name="T3" fmla="*/ 0 h 1039"/>
              <a:gd name="T4" fmla="*/ 0 w 1056"/>
              <a:gd name="T5" fmla="*/ 0 h 1039"/>
              <a:gd name="T6" fmla="*/ 0 w 1056"/>
              <a:gd name="T7" fmla="*/ 0 h 1039"/>
              <a:gd name="T8" fmla="*/ 0 w 1056"/>
              <a:gd name="T9" fmla="*/ 0 h 1039"/>
              <a:gd name="T10" fmla="*/ 0 w 1056"/>
              <a:gd name="T11" fmla="*/ 0 h 1039"/>
              <a:gd name="T12" fmla="*/ 0 w 1056"/>
              <a:gd name="T13" fmla="*/ 0 h 1039"/>
              <a:gd name="T14" fmla="*/ 0 w 1056"/>
              <a:gd name="T15" fmla="*/ 0 h 1039"/>
              <a:gd name="T16" fmla="*/ 0 w 1056"/>
              <a:gd name="T17" fmla="*/ 0 h 1039"/>
              <a:gd name="T18" fmla="*/ 0 w 1056"/>
              <a:gd name="T19" fmla="*/ 0 h 1039"/>
              <a:gd name="T20" fmla="*/ 0 w 1056"/>
              <a:gd name="T21" fmla="*/ 0 h 1039"/>
              <a:gd name="T22" fmla="*/ 0 w 1056"/>
              <a:gd name="T23" fmla="*/ 0 h 1039"/>
              <a:gd name="T24" fmla="*/ 0 w 1056"/>
              <a:gd name="T25" fmla="*/ 0 h 1039"/>
              <a:gd name="T26" fmla="*/ 0 w 1056"/>
              <a:gd name="T27" fmla="*/ 0 h 1039"/>
              <a:gd name="T28" fmla="*/ 0 w 1056"/>
              <a:gd name="T29" fmla="*/ 0 h 1039"/>
              <a:gd name="T30" fmla="*/ 0 w 1056"/>
              <a:gd name="T31" fmla="*/ 0 h 1039"/>
              <a:gd name="T32" fmla="*/ 0 w 1056"/>
              <a:gd name="T33" fmla="*/ 0 h 1039"/>
              <a:gd name="T34" fmla="*/ 0 w 1056"/>
              <a:gd name="T35" fmla="*/ 0 h 1039"/>
              <a:gd name="T36" fmla="*/ 0 w 1056"/>
              <a:gd name="T37" fmla="*/ 0 h 1039"/>
              <a:gd name="T38" fmla="*/ 0 w 1056"/>
              <a:gd name="T39" fmla="*/ 0 h 1039"/>
              <a:gd name="T40" fmla="*/ 0 w 1056"/>
              <a:gd name="T41" fmla="*/ 0 h 1039"/>
              <a:gd name="T42" fmla="*/ 0 w 1056"/>
              <a:gd name="T43" fmla="*/ 0 h 1039"/>
              <a:gd name="T44" fmla="*/ 0 w 1056"/>
              <a:gd name="T45" fmla="*/ 0 h 1039"/>
              <a:gd name="T46" fmla="*/ 0 w 1056"/>
              <a:gd name="T47" fmla="*/ 0 h 1039"/>
              <a:gd name="T48" fmla="*/ 0 w 1056"/>
              <a:gd name="T49" fmla="*/ 0 h 1039"/>
              <a:gd name="T50" fmla="*/ 0 w 1056"/>
              <a:gd name="T51" fmla="*/ 0 h 1039"/>
              <a:gd name="T52" fmla="*/ 0 w 1056"/>
              <a:gd name="T53" fmla="*/ 0 h 1039"/>
              <a:gd name="T54" fmla="*/ 0 w 1056"/>
              <a:gd name="T55" fmla="*/ 0 h 1039"/>
              <a:gd name="T56" fmla="*/ 0 w 1056"/>
              <a:gd name="T57" fmla="*/ 0 h 1039"/>
              <a:gd name="T58" fmla="*/ 0 w 1056"/>
              <a:gd name="T59" fmla="*/ 0 h 1039"/>
              <a:gd name="T60" fmla="*/ 0 w 1056"/>
              <a:gd name="T61" fmla="*/ 0 h 1039"/>
              <a:gd name="T62" fmla="*/ 0 w 1056"/>
              <a:gd name="T63" fmla="*/ 0 h 1039"/>
              <a:gd name="T64" fmla="*/ 0 w 1056"/>
              <a:gd name="T65" fmla="*/ 0 h 1039"/>
              <a:gd name="T66" fmla="*/ 0 w 1056"/>
              <a:gd name="T67" fmla="*/ 0 h 1039"/>
              <a:gd name="T68" fmla="*/ 0 w 1056"/>
              <a:gd name="T69" fmla="*/ 0 h 1039"/>
              <a:gd name="T70" fmla="*/ 0 w 1056"/>
              <a:gd name="T71" fmla="*/ 0 h 1039"/>
              <a:gd name="T72" fmla="*/ 0 w 1056"/>
              <a:gd name="T73" fmla="*/ 0 h 1039"/>
              <a:gd name="T74" fmla="*/ 0 w 1056"/>
              <a:gd name="T75" fmla="*/ 0 h 1039"/>
              <a:gd name="T76" fmla="*/ 0 w 1056"/>
              <a:gd name="T77" fmla="*/ 0 h 1039"/>
              <a:gd name="T78" fmla="*/ 0 w 1056"/>
              <a:gd name="T79" fmla="*/ 0 h 1039"/>
              <a:gd name="T80" fmla="*/ 0 w 1056"/>
              <a:gd name="T81" fmla="*/ 0 h 1039"/>
              <a:gd name="T82" fmla="*/ 0 w 1056"/>
              <a:gd name="T83" fmla="*/ 0 h 1039"/>
              <a:gd name="T84" fmla="*/ 0 w 1056"/>
              <a:gd name="T85" fmla="*/ 0 h 1039"/>
              <a:gd name="T86" fmla="*/ 0 w 1056"/>
              <a:gd name="T87" fmla="*/ 0 h 1039"/>
              <a:gd name="T88" fmla="*/ 0 w 1056"/>
              <a:gd name="T89" fmla="*/ 0 h 1039"/>
              <a:gd name="T90" fmla="*/ 0 w 1056"/>
              <a:gd name="T91" fmla="*/ 0 h 1039"/>
              <a:gd name="T92" fmla="*/ 0 w 1056"/>
              <a:gd name="T93" fmla="*/ 0 h 1039"/>
              <a:gd name="T94" fmla="*/ 0 w 1056"/>
              <a:gd name="T95" fmla="*/ 0 h 1039"/>
              <a:gd name="T96" fmla="*/ 0 w 1056"/>
              <a:gd name="T97" fmla="*/ 0 h 1039"/>
              <a:gd name="T98" fmla="*/ 0 w 1056"/>
              <a:gd name="T99" fmla="*/ 0 h 1039"/>
              <a:gd name="T100" fmla="*/ 0 w 1056"/>
              <a:gd name="T101" fmla="*/ 0 h 1039"/>
              <a:gd name="T102" fmla="*/ 0 w 1056"/>
              <a:gd name="T103" fmla="*/ 0 h 1039"/>
              <a:gd name="T104" fmla="*/ 0 w 1056"/>
              <a:gd name="T105" fmla="*/ 0 h 1039"/>
              <a:gd name="T106" fmla="*/ 0 w 1056"/>
              <a:gd name="T107" fmla="*/ 0 h 103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56"/>
              <a:gd name="T163" fmla="*/ 0 h 1039"/>
              <a:gd name="T164" fmla="*/ 1056 w 1056"/>
              <a:gd name="T165" fmla="*/ 1039 h 103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56" h="1039">
                <a:moveTo>
                  <a:pt x="214" y="343"/>
                </a:moveTo>
                <a:lnTo>
                  <a:pt x="261" y="285"/>
                </a:lnTo>
                <a:lnTo>
                  <a:pt x="284" y="250"/>
                </a:lnTo>
                <a:lnTo>
                  <a:pt x="313" y="198"/>
                </a:lnTo>
                <a:lnTo>
                  <a:pt x="371" y="151"/>
                </a:lnTo>
                <a:lnTo>
                  <a:pt x="429" y="140"/>
                </a:lnTo>
                <a:lnTo>
                  <a:pt x="504" y="70"/>
                </a:lnTo>
                <a:lnTo>
                  <a:pt x="586" y="76"/>
                </a:lnTo>
                <a:lnTo>
                  <a:pt x="638" y="24"/>
                </a:lnTo>
                <a:lnTo>
                  <a:pt x="684" y="0"/>
                </a:lnTo>
                <a:lnTo>
                  <a:pt x="742" y="24"/>
                </a:lnTo>
                <a:lnTo>
                  <a:pt x="789" y="76"/>
                </a:lnTo>
                <a:lnTo>
                  <a:pt x="835" y="87"/>
                </a:lnTo>
                <a:lnTo>
                  <a:pt x="852" y="151"/>
                </a:lnTo>
                <a:lnTo>
                  <a:pt x="911" y="169"/>
                </a:lnTo>
                <a:lnTo>
                  <a:pt x="969" y="221"/>
                </a:lnTo>
                <a:lnTo>
                  <a:pt x="986" y="256"/>
                </a:lnTo>
                <a:lnTo>
                  <a:pt x="1027" y="261"/>
                </a:lnTo>
                <a:lnTo>
                  <a:pt x="1038" y="319"/>
                </a:lnTo>
                <a:lnTo>
                  <a:pt x="1056" y="372"/>
                </a:lnTo>
                <a:lnTo>
                  <a:pt x="1032" y="424"/>
                </a:lnTo>
                <a:lnTo>
                  <a:pt x="992" y="453"/>
                </a:lnTo>
                <a:lnTo>
                  <a:pt x="945" y="523"/>
                </a:lnTo>
                <a:lnTo>
                  <a:pt x="911" y="586"/>
                </a:lnTo>
                <a:lnTo>
                  <a:pt x="911" y="656"/>
                </a:lnTo>
                <a:lnTo>
                  <a:pt x="882" y="685"/>
                </a:lnTo>
                <a:lnTo>
                  <a:pt x="835" y="726"/>
                </a:lnTo>
                <a:lnTo>
                  <a:pt x="794" y="749"/>
                </a:lnTo>
                <a:lnTo>
                  <a:pt x="742" y="743"/>
                </a:lnTo>
                <a:lnTo>
                  <a:pt x="678" y="772"/>
                </a:lnTo>
                <a:lnTo>
                  <a:pt x="609" y="778"/>
                </a:lnTo>
                <a:lnTo>
                  <a:pt x="568" y="790"/>
                </a:lnTo>
                <a:lnTo>
                  <a:pt x="510" y="824"/>
                </a:lnTo>
                <a:lnTo>
                  <a:pt x="510" y="882"/>
                </a:lnTo>
                <a:lnTo>
                  <a:pt x="487" y="929"/>
                </a:lnTo>
                <a:lnTo>
                  <a:pt x="458" y="987"/>
                </a:lnTo>
                <a:lnTo>
                  <a:pt x="458" y="1022"/>
                </a:lnTo>
                <a:lnTo>
                  <a:pt x="383" y="1039"/>
                </a:lnTo>
                <a:lnTo>
                  <a:pt x="359" y="1004"/>
                </a:lnTo>
                <a:lnTo>
                  <a:pt x="313" y="1004"/>
                </a:lnTo>
                <a:lnTo>
                  <a:pt x="237" y="935"/>
                </a:lnTo>
                <a:lnTo>
                  <a:pt x="214" y="888"/>
                </a:lnTo>
                <a:lnTo>
                  <a:pt x="185" y="859"/>
                </a:lnTo>
                <a:lnTo>
                  <a:pt x="156" y="882"/>
                </a:lnTo>
                <a:lnTo>
                  <a:pt x="139" y="807"/>
                </a:lnTo>
                <a:lnTo>
                  <a:pt x="150" y="772"/>
                </a:lnTo>
                <a:lnTo>
                  <a:pt x="104" y="755"/>
                </a:lnTo>
                <a:lnTo>
                  <a:pt x="92" y="691"/>
                </a:lnTo>
                <a:lnTo>
                  <a:pt x="58" y="610"/>
                </a:lnTo>
                <a:lnTo>
                  <a:pt x="23" y="557"/>
                </a:lnTo>
                <a:lnTo>
                  <a:pt x="0" y="517"/>
                </a:lnTo>
                <a:lnTo>
                  <a:pt x="75" y="488"/>
                </a:lnTo>
                <a:lnTo>
                  <a:pt x="145" y="424"/>
                </a:lnTo>
                <a:lnTo>
                  <a:pt x="214" y="343"/>
                </a:lnTo>
                <a:close/>
              </a:path>
            </a:pathLst>
          </a:custGeom>
          <a:solidFill>
            <a:srgbClr val="FFFFCC"/>
          </a:solidFill>
          <a:ln w="26988">
            <a:solidFill>
              <a:srgbClr val="99FF33"/>
            </a:solidFill>
            <a:round/>
            <a:headEnd/>
            <a:tailEnd/>
          </a:ln>
        </p:spPr>
        <p:txBody>
          <a:bodyPr/>
          <a:lstStyle/>
          <a:p>
            <a:endParaRPr lang="en-ZA"/>
          </a:p>
        </p:txBody>
      </p:sp>
      <p:sp>
        <p:nvSpPr>
          <p:cNvPr id="41002" name="Rectangle 58"/>
          <p:cNvSpPr>
            <a:spLocks noChangeArrowheads="1"/>
          </p:cNvSpPr>
          <p:nvPr/>
        </p:nvSpPr>
        <p:spPr bwMode="auto">
          <a:xfrm>
            <a:off x="5531917" y="3699098"/>
            <a:ext cx="446088" cy="138113"/>
          </a:xfrm>
          <a:prstGeom prst="rect">
            <a:avLst/>
          </a:prstGeom>
          <a:noFill/>
          <a:ln w="9525">
            <a:noFill/>
            <a:miter lim="800000"/>
            <a:headEnd/>
            <a:tailEnd/>
          </a:ln>
        </p:spPr>
        <p:txBody>
          <a:bodyPr wrap="none" lIns="0" tIns="0" rIns="0" bIns="0">
            <a:spAutoFit/>
          </a:bodyPr>
          <a:lstStyle/>
          <a:p>
            <a:r>
              <a:rPr lang="en-US" sz="900" b="1"/>
              <a:t>LESOTHO</a:t>
            </a:r>
            <a:endParaRPr lang="en-US" sz="2400" b="1">
              <a:latin typeface="Times New Roman" pitchFamily="18" charset="0"/>
            </a:endParaRPr>
          </a:p>
        </p:txBody>
      </p:sp>
      <p:sp>
        <p:nvSpPr>
          <p:cNvPr id="41003" name="Rectangle 59"/>
          <p:cNvSpPr>
            <a:spLocks noChangeArrowheads="1"/>
          </p:cNvSpPr>
          <p:nvPr/>
        </p:nvSpPr>
        <p:spPr bwMode="auto">
          <a:xfrm>
            <a:off x="5403329" y="3687985"/>
            <a:ext cx="688975" cy="206375"/>
          </a:xfrm>
          <a:prstGeom prst="rect">
            <a:avLst/>
          </a:prstGeom>
          <a:noFill/>
          <a:ln w="9525">
            <a:noFill/>
            <a:miter lim="800000"/>
            <a:headEnd/>
            <a:tailEnd/>
          </a:ln>
        </p:spPr>
        <p:txBody>
          <a:bodyPr/>
          <a:lstStyle/>
          <a:p>
            <a:pPr algn="ctr"/>
            <a:endParaRPr lang="en-ZA" sz="1800" b="1"/>
          </a:p>
        </p:txBody>
      </p:sp>
      <p:sp>
        <p:nvSpPr>
          <p:cNvPr id="41004" name="Rectangle 60"/>
          <p:cNvSpPr>
            <a:spLocks noChangeArrowheads="1"/>
          </p:cNvSpPr>
          <p:nvPr/>
        </p:nvSpPr>
        <p:spPr bwMode="auto">
          <a:xfrm>
            <a:off x="5403329" y="3675285"/>
            <a:ext cx="688975" cy="207963"/>
          </a:xfrm>
          <a:prstGeom prst="rect">
            <a:avLst/>
          </a:prstGeom>
          <a:noFill/>
          <a:ln w="9525">
            <a:noFill/>
            <a:miter lim="800000"/>
            <a:headEnd/>
            <a:tailEnd/>
          </a:ln>
        </p:spPr>
        <p:txBody>
          <a:bodyPr/>
          <a:lstStyle/>
          <a:p>
            <a:pPr algn="ctr"/>
            <a:endParaRPr lang="en-ZA" sz="1800" b="1"/>
          </a:p>
        </p:txBody>
      </p:sp>
      <p:sp>
        <p:nvSpPr>
          <p:cNvPr id="41005" name="Rectangle 61"/>
          <p:cNvSpPr>
            <a:spLocks noChangeArrowheads="1"/>
          </p:cNvSpPr>
          <p:nvPr/>
        </p:nvSpPr>
        <p:spPr bwMode="auto">
          <a:xfrm>
            <a:off x="2677592" y="3930873"/>
            <a:ext cx="2222500" cy="430213"/>
          </a:xfrm>
          <a:prstGeom prst="rect">
            <a:avLst/>
          </a:prstGeom>
          <a:noFill/>
          <a:ln w="9525">
            <a:noFill/>
            <a:miter lim="800000"/>
            <a:headEnd/>
            <a:tailEnd/>
          </a:ln>
        </p:spPr>
        <p:txBody>
          <a:bodyPr wrap="none" lIns="0" tIns="0" rIns="0" bIns="0">
            <a:spAutoFit/>
          </a:bodyPr>
          <a:lstStyle/>
          <a:p>
            <a:r>
              <a:rPr lang="en-US" sz="2800" b="1"/>
              <a:t>SOUTH AFRICA</a:t>
            </a:r>
            <a:endParaRPr lang="en-US" sz="5400" b="1">
              <a:latin typeface="Times New Roman" pitchFamily="18" charset="0"/>
            </a:endParaRPr>
          </a:p>
        </p:txBody>
      </p:sp>
      <p:sp>
        <p:nvSpPr>
          <p:cNvPr id="41006" name="Freeform 62"/>
          <p:cNvSpPr>
            <a:spLocks/>
          </p:cNvSpPr>
          <p:nvPr/>
        </p:nvSpPr>
        <p:spPr bwMode="auto">
          <a:xfrm>
            <a:off x="899592" y="754285"/>
            <a:ext cx="2424113" cy="2754313"/>
          </a:xfrm>
          <a:custGeom>
            <a:avLst/>
            <a:gdLst>
              <a:gd name="T0" fmla="*/ 0 w 3156"/>
              <a:gd name="T1" fmla="*/ 0 h 3726"/>
              <a:gd name="T2" fmla="*/ 0 w 3156"/>
              <a:gd name="T3" fmla="*/ 0 h 3726"/>
              <a:gd name="T4" fmla="*/ 0 w 3156"/>
              <a:gd name="T5" fmla="*/ 0 h 3726"/>
              <a:gd name="T6" fmla="*/ 0 w 3156"/>
              <a:gd name="T7" fmla="*/ 0 h 3726"/>
              <a:gd name="T8" fmla="*/ 0 w 3156"/>
              <a:gd name="T9" fmla="*/ 0 h 3726"/>
              <a:gd name="T10" fmla="*/ 0 w 3156"/>
              <a:gd name="T11" fmla="*/ 0 h 3726"/>
              <a:gd name="T12" fmla="*/ 0 w 3156"/>
              <a:gd name="T13" fmla="*/ 0 h 3726"/>
              <a:gd name="T14" fmla="*/ 0 w 3156"/>
              <a:gd name="T15" fmla="*/ 0 h 3726"/>
              <a:gd name="T16" fmla="*/ 0 w 3156"/>
              <a:gd name="T17" fmla="*/ 0 h 3726"/>
              <a:gd name="T18" fmla="*/ 0 w 3156"/>
              <a:gd name="T19" fmla="*/ 0 h 3726"/>
              <a:gd name="T20" fmla="*/ 0 w 3156"/>
              <a:gd name="T21" fmla="*/ 0 h 3726"/>
              <a:gd name="T22" fmla="*/ 0 w 3156"/>
              <a:gd name="T23" fmla="*/ 0 h 3726"/>
              <a:gd name="T24" fmla="*/ 0 w 3156"/>
              <a:gd name="T25" fmla="*/ 0 h 3726"/>
              <a:gd name="T26" fmla="*/ 0 w 3156"/>
              <a:gd name="T27" fmla="*/ 0 h 3726"/>
              <a:gd name="T28" fmla="*/ 0 w 3156"/>
              <a:gd name="T29" fmla="*/ 0 h 3726"/>
              <a:gd name="T30" fmla="*/ 0 w 3156"/>
              <a:gd name="T31" fmla="*/ 0 h 3726"/>
              <a:gd name="T32" fmla="*/ 0 w 3156"/>
              <a:gd name="T33" fmla="*/ 0 h 3726"/>
              <a:gd name="T34" fmla="*/ 0 w 3156"/>
              <a:gd name="T35" fmla="*/ 0 h 3726"/>
              <a:gd name="T36" fmla="*/ 0 w 3156"/>
              <a:gd name="T37" fmla="*/ 0 h 3726"/>
              <a:gd name="T38" fmla="*/ 0 w 3156"/>
              <a:gd name="T39" fmla="*/ 0 h 3726"/>
              <a:gd name="T40" fmla="*/ 0 w 3156"/>
              <a:gd name="T41" fmla="*/ 0 h 3726"/>
              <a:gd name="T42" fmla="*/ 0 w 3156"/>
              <a:gd name="T43" fmla="*/ 0 h 3726"/>
              <a:gd name="T44" fmla="*/ 0 w 3156"/>
              <a:gd name="T45" fmla="*/ 0 h 3726"/>
              <a:gd name="T46" fmla="*/ 0 w 3156"/>
              <a:gd name="T47" fmla="*/ 0 h 3726"/>
              <a:gd name="T48" fmla="*/ 0 w 3156"/>
              <a:gd name="T49" fmla="*/ 0 h 3726"/>
              <a:gd name="T50" fmla="*/ 0 w 3156"/>
              <a:gd name="T51" fmla="*/ 0 h 3726"/>
              <a:gd name="T52" fmla="*/ 0 w 3156"/>
              <a:gd name="T53" fmla="*/ 0 h 3726"/>
              <a:gd name="T54" fmla="*/ 0 w 3156"/>
              <a:gd name="T55" fmla="*/ 0 h 3726"/>
              <a:gd name="T56" fmla="*/ 0 w 3156"/>
              <a:gd name="T57" fmla="*/ 0 h 3726"/>
              <a:gd name="T58" fmla="*/ 0 w 3156"/>
              <a:gd name="T59" fmla="*/ 0 h 3726"/>
              <a:gd name="T60" fmla="*/ 0 w 3156"/>
              <a:gd name="T61" fmla="*/ 0 h 3726"/>
              <a:gd name="T62" fmla="*/ 0 w 3156"/>
              <a:gd name="T63" fmla="*/ 0 h 3726"/>
              <a:gd name="T64" fmla="*/ 0 w 3156"/>
              <a:gd name="T65" fmla="*/ 0 h 3726"/>
              <a:gd name="T66" fmla="*/ 0 w 3156"/>
              <a:gd name="T67" fmla="*/ 0 h 3726"/>
              <a:gd name="T68" fmla="*/ 0 w 3156"/>
              <a:gd name="T69" fmla="*/ 0 h 3726"/>
              <a:gd name="T70" fmla="*/ 0 w 3156"/>
              <a:gd name="T71" fmla="*/ 0 h 3726"/>
              <a:gd name="T72" fmla="*/ 0 w 3156"/>
              <a:gd name="T73" fmla="*/ 0 h 3726"/>
              <a:gd name="T74" fmla="*/ 0 w 3156"/>
              <a:gd name="T75" fmla="*/ 0 h 3726"/>
              <a:gd name="T76" fmla="*/ 0 w 3156"/>
              <a:gd name="T77" fmla="*/ 0 h 3726"/>
              <a:gd name="T78" fmla="*/ 0 w 3156"/>
              <a:gd name="T79" fmla="*/ 0 h 3726"/>
              <a:gd name="T80" fmla="*/ 0 w 3156"/>
              <a:gd name="T81" fmla="*/ 0 h 3726"/>
              <a:gd name="T82" fmla="*/ 0 w 3156"/>
              <a:gd name="T83" fmla="*/ 0 h 3726"/>
              <a:gd name="T84" fmla="*/ 0 w 3156"/>
              <a:gd name="T85" fmla="*/ 0 h 3726"/>
              <a:gd name="T86" fmla="*/ 0 w 3156"/>
              <a:gd name="T87" fmla="*/ 0 h 3726"/>
              <a:gd name="T88" fmla="*/ 0 w 3156"/>
              <a:gd name="T89" fmla="*/ 0 h 3726"/>
              <a:gd name="T90" fmla="*/ 0 w 3156"/>
              <a:gd name="T91" fmla="*/ 0 h 3726"/>
              <a:gd name="T92" fmla="*/ 0 w 3156"/>
              <a:gd name="T93" fmla="*/ 0 h 3726"/>
              <a:gd name="T94" fmla="*/ 0 w 3156"/>
              <a:gd name="T95" fmla="*/ 0 h 3726"/>
              <a:gd name="T96" fmla="*/ 0 w 3156"/>
              <a:gd name="T97" fmla="*/ 0 h 3726"/>
              <a:gd name="T98" fmla="*/ 0 w 3156"/>
              <a:gd name="T99" fmla="*/ 0 h 3726"/>
              <a:gd name="T100" fmla="*/ 0 w 3156"/>
              <a:gd name="T101" fmla="*/ 0 h 3726"/>
              <a:gd name="T102" fmla="*/ 0 w 3156"/>
              <a:gd name="T103" fmla="*/ 0 h 3726"/>
              <a:gd name="T104" fmla="*/ 0 w 3156"/>
              <a:gd name="T105" fmla="*/ 0 h 3726"/>
              <a:gd name="T106" fmla="*/ 0 w 3156"/>
              <a:gd name="T107" fmla="*/ 0 h 3726"/>
              <a:gd name="T108" fmla="*/ 0 w 3156"/>
              <a:gd name="T109" fmla="*/ 0 h 3726"/>
              <a:gd name="T110" fmla="*/ 0 w 3156"/>
              <a:gd name="T111" fmla="*/ 0 h 3726"/>
              <a:gd name="T112" fmla="*/ 0 w 3156"/>
              <a:gd name="T113" fmla="*/ 0 h 3726"/>
              <a:gd name="T114" fmla="*/ 0 w 3156"/>
              <a:gd name="T115" fmla="*/ 0 h 3726"/>
              <a:gd name="T116" fmla="*/ 0 w 3156"/>
              <a:gd name="T117" fmla="*/ 0 h 3726"/>
              <a:gd name="T118" fmla="*/ 0 w 3156"/>
              <a:gd name="T119" fmla="*/ 0 h 3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156"/>
              <a:gd name="T181" fmla="*/ 0 h 3726"/>
              <a:gd name="T182" fmla="*/ 3156 w 3156"/>
              <a:gd name="T183" fmla="*/ 3726 h 37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156" h="3726">
                <a:moveTo>
                  <a:pt x="1520" y="3262"/>
                </a:moveTo>
                <a:lnTo>
                  <a:pt x="1526" y="3267"/>
                </a:lnTo>
                <a:lnTo>
                  <a:pt x="1534" y="3277"/>
                </a:lnTo>
                <a:lnTo>
                  <a:pt x="1551" y="3296"/>
                </a:lnTo>
                <a:lnTo>
                  <a:pt x="1572" y="3322"/>
                </a:lnTo>
                <a:lnTo>
                  <a:pt x="1595" y="3349"/>
                </a:lnTo>
                <a:lnTo>
                  <a:pt x="1621" y="3376"/>
                </a:lnTo>
                <a:lnTo>
                  <a:pt x="1642" y="3401"/>
                </a:lnTo>
                <a:lnTo>
                  <a:pt x="1659" y="3420"/>
                </a:lnTo>
                <a:lnTo>
                  <a:pt x="1665" y="3430"/>
                </a:lnTo>
                <a:lnTo>
                  <a:pt x="1671" y="3436"/>
                </a:lnTo>
                <a:lnTo>
                  <a:pt x="1659" y="3436"/>
                </a:lnTo>
                <a:lnTo>
                  <a:pt x="1706" y="3587"/>
                </a:lnTo>
                <a:lnTo>
                  <a:pt x="1752" y="3540"/>
                </a:lnTo>
                <a:lnTo>
                  <a:pt x="1822" y="3610"/>
                </a:lnTo>
                <a:lnTo>
                  <a:pt x="2004" y="3668"/>
                </a:lnTo>
                <a:lnTo>
                  <a:pt x="2100" y="3679"/>
                </a:lnTo>
                <a:lnTo>
                  <a:pt x="2325" y="3637"/>
                </a:lnTo>
                <a:lnTo>
                  <a:pt x="2483" y="3726"/>
                </a:lnTo>
                <a:lnTo>
                  <a:pt x="2518" y="3587"/>
                </a:lnTo>
                <a:lnTo>
                  <a:pt x="2611" y="3575"/>
                </a:lnTo>
                <a:lnTo>
                  <a:pt x="2626" y="3498"/>
                </a:lnTo>
                <a:lnTo>
                  <a:pt x="2711" y="3447"/>
                </a:lnTo>
                <a:lnTo>
                  <a:pt x="2820" y="3436"/>
                </a:lnTo>
                <a:lnTo>
                  <a:pt x="2715" y="186"/>
                </a:lnTo>
                <a:lnTo>
                  <a:pt x="3156" y="186"/>
                </a:lnTo>
                <a:lnTo>
                  <a:pt x="3156" y="0"/>
                </a:lnTo>
                <a:lnTo>
                  <a:pt x="11" y="0"/>
                </a:lnTo>
                <a:lnTo>
                  <a:pt x="0" y="163"/>
                </a:lnTo>
                <a:lnTo>
                  <a:pt x="127" y="325"/>
                </a:lnTo>
                <a:lnTo>
                  <a:pt x="186" y="499"/>
                </a:lnTo>
                <a:lnTo>
                  <a:pt x="162" y="662"/>
                </a:lnTo>
                <a:lnTo>
                  <a:pt x="186" y="836"/>
                </a:lnTo>
                <a:lnTo>
                  <a:pt x="197" y="1010"/>
                </a:lnTo>
                <a:lnTo>
                  <a:pt x="232" y="1242"/>
                </a:lnTo>
                <a:lnTo>
                  <a:pt x="325" y="1474"/>
                </a:lnTo>
                <a:lnTo>
                  <a:pt x="406" y="1590"/>
                </a:lnTo>
                <a:lnTo>
                  <a:pt x="433" y="1950"/>
                </a:lnTo>
                <a:lnTo>
                  <a:pt x="510" y="2159"/>
                </a:lnTo>
                <a:lnTo>
                  <a:pt x="541" y="2271"/>
                </a:lnTo>
                <a:lnTo>
                  <a:pt x="514" y="2341"/>
                </a:lnTo>
                <a:lnTo>
                  <a:pt x="584" y="2387"/>
                </a:lnTo>
                <a:lnTo>
                  <a:pt x="615" y="2441"/>
                </a:lnTo>
                <a:lnTo>
                  <a:pt x="615" y="2527"/>
                </a:lnTo>
                <a:lnTo>
                  <a:pt x="654" y="2604"/>
                </a:lnTo>
                <a:lnTo>
                  <a:pt x="677" y="2689"/>
                </a:lnTo>
                <a:lnTo>
                  <a:pt x="700" y="2813"/>
                </a:lnTo>
                <a:lnTo>
                  <a:pt x="754" y="2913"/>
                </a:lnTo>
                <a:lnTo>
                  <a:pt x="824" y="2999"/>
                </a:lnTo>
                <a:lnTo>
                  <a:pt x="870" y="3084"/>
                </a:lnTo>
                <a:lnTo>
                  <a:pt x="940" y="3161"/>
                </a:lnTo>
                <a:lnTo>
                  <a:pt x="971" y="3231"/>
                </a:lnTo>
                <a:lnTo>
                  <a:pt x="1056" y="3316"/>
                </a:lnTo>
                <a:lnTo>
                  <a:pt x="1180" y="3424"/>
                </a:lnTo>
                <a:lnTo>
                  <a:pt x="1230" y="3505"/>
                </a:lnTo>
                <a:lnTo>
                  <a:pt x="1296" y="3513"/>
                </a:lnTo>
                <a:lnTo>
                  <a:pt x="1427" y="3424"/>
                </a:lnTo>
                <a:lnTo>
                  <a:pt x="1408" y="3358"/>
                </a:lnTo>
                <a:lnTo>
                  <a:pt x="1524" y="3254"/>
                </a:lnTo>
                <a:lnTo>
                  <a:pt x="1520" y="3262"/>
                </a:lnTo>
                <a:close/>
              </a:path>
            </a:pathLst>
          </a:custGeom>
          <a:solidFill>
            <a:srgbClr val="FFFFCC"/>
          </a:solidFill>
          <a:ln w="28575">
            <a:solidFill>
              <a:srgbClr val="99FF33"/>
            </a:solidFill>
            <a:round/>
            <a:headEnd/>
            <a:tailEnd/>
          </a:ln>
        </p:spPr>
        <p:txBody>
          <a:bodyPr/>
          <a:lstStyle/>
          <a:p>
            <a:endParaRPr lang="en-ZA"/>
          </a:p>
        </p:txBody>
      </p:sp>
      <p:sp>
        <p:nvSpPr>
          <p:cNvPr id="41007" name="Rectangle 63"/>
          <p:cNvSpPr>
            <a:spLocks noChangeArrowheads="1"/>
          </p:cNvSpPr>
          <p:nvPr/>
        </p:nvSpPr>
        <p:spPr bwMode="auto">
          <a:xfrm>
            <a:off x="1610792" y="1663923"/>
            <a:ext cx="596900" cy="138113"/>
          </a:xfrm>
          <a:prstGeom prst="rect">
            <a:avLst/>
          </a:prstGeom>
          <a:noFill/>
          <a:ln w="9525">
            <a:noFill/>
            <a:miter lim="800000"/>
            <a:headEnd/>
            <a:tailEnd/>
          </a:ln>
        </p:spPr>
        <p:txBody>
          <a:bodyPr wrap="none" lIns="0" tIns="0" rIns="0" bIns="0">
            <a:spAutoFit/>
          </a:bodyPr>
          <a:lstStyle/>
          <a:p>
            <a:r>
              <a:rPr lang="en-US" sz="900" b="1"/>
              <a:t>N A M I B I A</a:t>
            </a:r>
            <a:endParaRPr lang="en-US" sz="2400" b="1">
              <a:latin typeface="Times New Roman" pitchFamily="18" charset="0"/>
            </a:endParaRPr>
          </a:p>
        </p:txBody>
      </p:sp>
      <p:sp>
        <p:nvSpPr>
          <p:cNvPr id="41008" name="Rectangle 64"/>
          <p:cNvSpPr>
            <a:spLocks noChangeArrowheads="1"/>
          </p:cNvSpPr>
          <p:nvPr/>
        </p:nvSpPr>
        <p:spPr bwMode="auto">
          <a:xfrm>
            <a:off x="1523479" y="1617885"/>
            <a:ext cx="809625" cy="209550"/>
          </a:xfrm>
          <a:prstGeom prst="rect">
            <a:avLst/>
          </a:prstGeom>
          <a:noFill/>
          <a:ln w="9525">
            <a:noFill/>
            <a:miter lim="800000"/>
            <a:headEnd/>
            <a:tailEnd/>
          </a:ln>
        </p:spPr>
        <p:txBody>
          <a:bodyPr/>
          <a:lstStyle/>
          <a:p>
            <a:pPr algn="ctr"/>
            <a:endParaRPr lang="en-ZA" sz="1800" b="1"/>
          </a:p>
        </p:txBody>
      </p:sp>
      <p:sp>
        <p:nvSpPr>
          <p:cNvPr id="41009" name="Rectangle 65"/>
          <p:cNvSpPr>
            <a:spLocks noChangeArrowheads="1"/>
          </p:cNvSpPr>
          <p:nvPr/>
        </p:nvSpPr>
        <p:spPr bwMode="auto">
          <a:xfrm>
            <a:off x="1512367" y="1617885"/>
            <a:ext cx="809625" cy="209550"/>
          </a:xfrm>
          <a:prstGeom prst="rect">
            <a:avLst/>
          </a:prstGeom>
          <a:noFill/>
          <a:ln w="9525">
            <a:noFill/>
            <a:miter lim="800000"/>
            <a:headEnd/>
            <a:tailEnd/>
          </a:ln>
        </p:spPr>
        <p:txBody>
          <a:bodyPr/>
          <a:lstStyle/>
          <a:p>
            <a:pPr algn="ctr"/>
            <a:endParaRPr lang="en-ZA" sz="1800" b="1"/>
          </a:p>
        </p:txBody>
      </p:sp>
      <p:pic>
        <p:nvPicPr>
          <p:cNvPr id="41010" name="Picture 66" descr="ITHEMBA LOGO"/>
          <p:cNvPicPr>
            <a:picLocks noChangeAspect="1" noChangeArrowheads="1"/>
          </p:cNvPicPr>
          <p:nvPr/>
        </p:nvPicPr>
        <p:blipFill>
          <a:blip r:embed="rId3" cstate="print">
            <a:clrChange>
              <a:clrFrom>
                <a:srgbClr val="FFFFFF"/>
              </a:clrFrom>
              <a:clrTo>
                <a:srgbClr val="FFFFFF">
                  <a:alpha val="0"/>
                </a:srgbClr>
              </a:clrTo>
            </a:clrChange>
          </a:blip>
          <a:srcRect b="22263"/>
          <a:stretch>
            <a:fillRect/>
          </a:stretch>
        </p:blipFill>
        <p:spPr bwMode="auto">
          <a:xfrm>
            <a:off x="2247379" y="4854798"/>
            <a:ext cx="973138" cy="546100"/>
          </a:xfrm>
          <a:prstGeom prst="rect">
            <a:avLst/>
          </a:prstGeom>
          <a:noFill/>
          <a:ln w="9525">
            <a:noFill/>
            <a:miter lim="800000"/>
            <a:headEnd/>
            <a:tailEnd/>
          </a:ln>
        </p:spPr>
      </p:pic>
      <p:sp>
        <p:nvSpPr>
          <p:cNvPr id="41011" name="Oval 67"/>
          <p:cNvSpPr>
            <a:spLocks noChangeArrowheads="1"/>
          </p:cNvSpPr>
          <p:nvPr/>
        </p:nvSpPr>
        <p:spPr bwMode="auto">
          <a:xfrm>
            <a:off x="2596629" y="5277073"/>
            <a:ext cx="53975" cy="66675"/>
          </a:xfrm>
          <a:prstGeom prst="ellipse">
            <a:avLst/>
          </a:prstGeom>
          <a:solidFill>
            <a:srgbClr val="000000"/>
          </a:solidFill>
          <a:ln w="26988">
            <a:solidFill>
              <a:srgbClr val="000000"/>
            </a:solidFill>
            <a:round/>
            <a:headEnd/>
            <a:tailEnd/>
          </a:ln>
        </p:spPr>
        <p:txBody>
          <a:bodyPr/>
          <a:lstStyle/>
          <a:p>
            <a:pPr algn="ctr"/>
            <a:endParaRPr lang="en-ZA" sz="1800" b="1"/>
          </a:p>
        </p:txBody>
      </p:sp>
      <p:grpSp>
        <p:nvGrpSpPr>
          <p:cNvPr id="7" name="Group 68"/>
          <p:cNvGrpSpPr>
            <a:grpSpLocks/>
          </p:cNvGrpSpPr>
          <p:nvPr/>
        </p:nvGrpSpPr>
        <p:grpSpPr bwMode="auto">
          <a:xfrm>
            <a:off x="4973117" y="2268760"/>
            <a:ext cx="1471613" cy="703263"/>
            <a:chOff x="4356" y="3191"/>
            <a:chExt cx="959" cy="475"/>
          </a:xfrm>
        </p:grpSpPr>
        <p:pic>
          <p:nvPicPr>
            <p:cNvPr id="41024" name="Picture 69" descr="ITHEMBA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56" y="3191"/>
              <a:ext cx="633" cy="475"/>
            </a:xfrm>
            <a:prstGeom prst="rect">
              <a:avLst/>
            </a:prstGeom>
            <a:noFill/>
            <a:ln w="9525">
              <a:noFill/>
              <a:miter lim="800000"/>
              <a:headEnd/>
              <a:tailEnd/>
            </a:ln>
          </p:spPr>
        </p:pic>
        <p:sp>
          <p:nvSpPr>
            <p:cNvPr id="41025" name="Text Box 70"/>
            <p:cNvSpPr txBox="1">
              <a:spLocks noChangeArrowheads="1"/>
            </p:cNvSpPr>
            <p:nvPr/>
          </p:nvSpPr>
          <p:spPr bwMode="auto">
            <a:xfrm>
              <a:off x="4805" y="3443"/>
              <a:ext cx="510" cy="156"/>
            </a:xfrm>
            <a:prstGeom prst="rect">
              <a:avLst/>
            </a:prstGeom>
            <a:noFill/>
            <a:ln w="9525">
              <a:noFill/>
              <a:miter lim="800000"/>
              <a:headEnd/>
              <a:tailEnd/>
            </a:ln>
          </p:spPr>
          <p:txBody>
            <a:bodyPr wrap="none">
              <a:spAutoFit/>
            </a:bodyPr>
            <a:lstStyle/>
            <a:p>
              <a:r>
                <a:rPr lang="en-US" sz="900" b="1">
                  <a:latin typeface="Tahoma" pitchFamily="34" charset="0"/>
                </a:rPr>
                <a:t>(Gauteng)</a:t>
              </a:r>
            </a:p>
          </p:txBody>
        </p:sp>
      </p:grpSp>
      <p:sp>
        <p:nvSpPr>
          <p:cNvPr id="41015" name="Text Box 73"/>
          <p:cNvSpPr txBox="1">
            <a:spLocks noChangeArrowheads="1"/>
          </p:cNvSpPr>
          <p:nvPr/>
        </p:nvSpPr>
        <p:spPr bwMode="auto">
          <a:xfrm>
            <a:off x="1583804" y="5165948"/>
            <a:ext cx="1025525" cy="274638"/>
          </a:xfrm>
          <a:prstGeom prst="rect">
            <a:avLst/>
          </a:prstGeom>
          <a:noFill/>
          <a:ln w="9525">
            <a:noFill/>
            <a:miter lim="800000"/>
            <a:headEnd/>
            <a:tailEnd/>
          </a:ln>
        </p:spPr>
        <p:txBody>
          <a:bodyPr wrap="none">
            <a:spAutoFit/>
          </a:bodyPr>
          <a:lstStyle/>
          <a:p>
            <a:r>
              <a:rPr lang="en-US" sz="1200" b="1">
                <a:latin typeface="Tahoma" pitchFamily="34" charset="0"/>
              </a:rPr>
              <a:t>Cape Town</a:t>
            </a:r>
          </a:p>
        </p:txBody>
      </p:sp>
      <p:sp>
        <p:nvSpPr>
          <p:cNvPr id="41016" name="Oval 74"/>
          <p:cNvSpPr>
            <a:spLocks noChangeArrowheads="1"/>
          </p:cNvSpPr>
          <p:nvPr/>
        </p:nvSpPr>
        <p:spPr bwMode="auto">
          <a:xfrm>
            <a:off x="4838179" y="5278660"/>
            <a:ext cx="53975" cy="66675"/>
          </a:xfrm>
          <a:prstGeom prst="ellipse">
            <a:avLst/>
          </a:prstGeom>
          <a:solidFill>
            <a:srgbClr val="000000"/>
          </a:solidFill>
          <a:ln w="26988">
            <a:solidFill>
              <a:srgbClr val="000000"/>
            </a:solidFill>
            <a:round/>
            <a:headEnd/>
            <a:tailEnd/>
          </a:ln>
        </p:spPr>
        <p:txBody>
          <a:bodyPr/>
          <a:lstStyle/>
          <a:p>
            <a:pPr algn="ctr"/>
            <a:endParaRPr lang="en-ZA" sz="1800" b="1"/>
          </a:p>
        </p:txBody>
      </p:sp>
      <p:sp>
        <p:nvSpPr>
          <p:cNvPr id="41017" name="Text Box 75"/>
          <p:cNvSpPr txBox="1">
            <a:spLocks noChangeArrowheads="1"/>
          </p:cNvSpPr>
          <p:nvPr/>
        </p:nvSpPr>
        <p:spPr bwMode="auto">
          <a:xfrm>
            <a:off x="4811192" y="5329460"/>
            <a:ext cx="1255713" cy="274638"/>
          </a:xfrm>
          <a:prstGeom prst="rect">
            <a:avLst/>
          </a:prstGeom>
          <a:noFill/>
          <a:ln w="9525">
            <a:noFill/>
            <a:miter lim="800000"/>
            <a:headEnd/>
            <a:tailEnd/>
          </a:ln>
        </p:spPr>
        <p:txBody>
          <a:bodyPr wrap="none">
            <a:spAutoFit/>
          </a:bodyPr>
          <a:lstStyle/>
          <a:p>
            <a:r>
              <a:rPr lang="en-US" sz="1200" b="1">
                <a:latin typeface="Tahoma" pitchFamily="34" charset="0"/>
              </a:rPr>
              <a:t>Port Elizabeth</a:t>
            </a:r>
          </a:p>
        </p:txBody>
      </p:sp>
      <p:sp>
        <p:nvSpPr>
          <p:cNvPr id="41018" name="Oval 76"/>
          <p:cNvSpPr>
            <a:spLocks noChangeArrowheads="1"/>
          </p:cNvSpPr>
          <p:nvPr/>
        </p:nvSpPr>
        <p:spPr bwMode="auto">
          <a:xfrm>
            <a:off x="6611417" y="3807048"/>
            <a:ext cx="53975" cy="69850"/>
          </a:xfrm>
          <a:prstGeom prst="ellipse">
            <a:avLst/>
          </a:prstGeom>
          <a:solidFill>
            <a:srgbClr val="000000"/>
          </a:solidFill>
          <a:ln w="26988">
            <a:solidFill>
              <a:srgbClr val="000000"/>
            </a:solidFill>
            <a:round/>
            <a:headEnd/>
            <a:tailEnd/>
          </a:ln>
        </p:spPr>
        <p:txBody>
          <a:bodyPr/>
          <a:lstStyle/>
          <a:p>
            <a:pPr algn="ctr"/>
            <a:endParaRPr lang="en-ZA" sz="1800" b="1"/>
          </a:p>
        </p:txBody>
      </p:sp>
      <p:sp>
        <p:nvSpPr>
          <p:cNvPr id="41019" name="Text Box 77"/>
          <p:cNvSpPr txBox="1">
            <a:spLocks noChangeArrowheads="1"/>
          </p:cNvSpPr>
          <p:nvPr/>
        </p:nvSpPr>
        <p:spPr bwMode="auto">
          <a:xfrm>
            <a:off x="6639992" y="3805460"/>
            <a:ext cx="747713" cy="274638"/>
          </a:xfrm>
          <a:prstGeom prst="rect">
            <a:avLst/>
          </a:prstGeom>
          <a:noFill/>
          <a:ln w="9525">
            <a:noFill/>
            <a:miter lim="800000"/>
            <a:headEnd/>
            <a:tailEnd/>
          </a:ln>
        </p:spPr>
        <p:txBody>
          <a:bodyPr wrap="none">
            <a:spAutoFit/>
          </a:bodyPr>
          <a:lstStyle/>
          <a:p>
            <a:r>
              <a:rPr lang="en-US" sz="1200" b="1">
                <a:latin typeface="Tahoma" pitchFamily="34" charset="0"/>
              </a:rPr>
              <a:t>Durban</a:t>
            </a:r>
          </a:p>
        </p:txBody>
      </p:sp>
      <p:sp>
        <p:nvSpPr>
          <p:cNvPr id="41020" name="Rectangle 78"/>
          <p:cNvSpPr>
            <a:spLocks noChangeArrowheads="1"/>
          </p:cNvSpPr>
          <p:nvPr/>
        </p:nvSpPr>
        <p:spPr bwMode="auto">
          <a:xfrm>
            <a:off x="6792392" y="2476723"/>
            <a:ext cx="349250" cy="276225"/>
          </a:xfrm>
          <a:prstGeom prst="rect">
            <a:avLst/>
          </a:prstGeom>
          <a:noFill/>
          <a:ln w="9525">
            <a:noFill/>
            <a:miter lim="800000"/>
            <a:headEnd/>
            <a:tailEnd/>
          </a:ln>
        </p:spPr>
        <p:txBody>
          <a:bodyPr wrap="none" lIns="0" tIns="0" rIns="0" bIns="0">
            <a:spAutoFit/>
          </a:bodyPr>
          <a:lstStyle/>
          <a:p>
            <a:r>
              <a:rPr lang="en-US" sz="900" b="1"/>
              <a:t>SWAZI-</a:t>
            </a:r>
          </a:p>
          <a:p>
            <a:r>
              <a:rPr lang="en-US" sz="900" b="1"/>
              <a:t>LAND</a:t>
            </a:r>
            <a:endParaRPr lang="en-US" sz="2000" b="1">
              <a:latin typeface="Times New Roman" pitchFamily="18" charset="0"/>
            </a:endParaRPr>
          </a:p>
        </p:txBody>
      </p:sp>
      <p:sp>
        <p:nvSpPr>
          <p:cNvPr id="41021" name="Text Box 79"/>
          <p:cNvSpPr txBox="1">
            <a:spLocks noChangeArrowheads="1"/>
          </p:cNvSpPr>
          <p:nvPr/>
        </p:nvSpPr>
        <p:spPr bwMode="auto">
          <a:xfrm>
            <a:off x="5662092" y="2413223"/>
            <a:ext cx="1258888" cy="274638"/>
          </a:xfrm>
          <a:prstGeom prst="rect">
            <a:avLst/>
          </a:prstGeom>
          <a:noFill/>
          <a:ln w="9525">
            <a:noFill/>
            <a:miter lim="800000"/>
            <a:headEnd/>
            <a:tailEnd/>
          </a:ln>
        </p:spPr>
        <p:txBody>
          <a:bodyPr wrap="none">
            <a:spAutoFit/>
          </a:bodyPr>
          <a:lstStyle/>
          <a:p>
            <a:r>
              <a:rPr lang="en-US" sz="1200" b="1">
                <a:latin typeface="Tahoma" pitchFamily="34" charset="0"/>
              </a:rPr>
              <a:t>Johannesburg</a:t>
            </a:r>
          </a:p>
        </p:txBody>
      </p:sp>
      <p:sp>
        <p:nvSpPr>
          <p:cNvPr id="41023" name="Text Box 81"/>
          <p:cNvSpPr txBox="1">
            <a:spLocks noChangeArrowheads="1"/>
          </p:cNvSpPr>
          <p:nvPr/>
        </p:nvSpPr>
        <p:spPr bwMode="auto">
          <a:xfrm>
            <a:off x="4625454" y="2664048"/>
            <a:ext cx="1343025" cy="646113"/>
          </a:xfrm>
          <a:prstGeom prst="rect">
            <a:avLst/>
          </a:prstGeom>
          <a:noFill/>
          <a:ln w="9525">
            <a:noFill/>
            <a:miter lim="800000"/>
            <a:headEnd/>
            <a:tailEnd/>
          </a:ln>
        </p:spPr>
        <p:txBody>
          <a:bodyPr>
            <a:spAutoFit/>
          </a:bodyPr>
          <a:lstStyle/>
          <a:p>
            <a:pPr>
              <a:spcBef>
                <a:spcPct val="50000"/>
              </a:spcBef>
            </a:pPr>
            <a:r>
              <a:rPr lang="en-US" sz="1200" b="1" dirty="0">
                <a:latin typeface="Tahoma" pitchFamily="34" charset="0"/>
              </a:rPr>
              <a:t>6 MV EN Tandem</a:t>
            </a:r>
          </a:p>
          <a:p>
            <a:r>
              <a:rPr lang="en-US" sz="1200" b="1" dirty="0">
                <a:latin typeface="Tahoma" pitchFamily="34" charset="0"/>
              </a:rPr>
              <a:t>Ion Implanter</a:t>
            </a:r>
          </a:p>
        </p:txBody>
      </p:sp>
    </p:spTree>
    <p:extLst>
      <p:ext uri="{BB962C8B-B14F-4D97-AF65-F5344CB8AC3E}">
        <p14:creationId xmlns:p14="http://schemas.microsoft.com/office/powerpoint/2010/main" val="51835648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4624"/>
            <a:ext cx="5878389" cy="725226"/>
          </a:xfrm>
        </p:spPr>
        <p:txBody>
          <a:bodyPr>
            <a:normAutofit/>
          </a:bodyPr>
          <a:lstStyle/>
          <a:p>
            <a:r>
              <a:rPr lang="en-US" sz="3200" dirty="0" smtClean="0">
                <a:solidFill>
                  <a:schemeClr val="tx2">
                    <a:lumMod val="60000"/>
                    <a:lumOff val="40000"/>
                  </a:schemeClr>
                </a:solidFill>
                <a:latin typeface="Arial" pitchFamily="34" charset="0"/>
                <a:cs typeface="Arial" pitchFamily="34" charset="0"/>
              </a:rPr>
              <a:t>iThemba LABS Cape Town Site</a:t>
            </a:r>
            <a:endParaRPr lang="en-ZA" sz="3200" b="1" dirty="0">
              <a:solidFill>
                <a:schemeClr val="tx2">
                  <a:lumMod val="60000"/>
                  <a:lumOff val="40000"/>
                </a:schemeClr>
              </a:solidFill>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9592" y="683262"/>
            <a:ext cx="7406427" cy="5207898"/>
          </a:xfrm>
          <a:prstGeom prst="rect">
            <a:avLst/>
          </a:prstGeom>
          <a:noFill/>
        </p:spPr>
      </p:pic>
    </p:spTree>
    <p:extLst>
      <p:ext uri="{BB962C8B-B14F-4D97-AF65-F5344CB8AC3E}">
        <p14:creationId xmlns:p14="http://schemas.microsoft.com/office/powerpoint/2010/main" val="1317642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206" y="2141555"/>
            <a:ext cx="6119813"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idx="4294967295"/>
          </p:nvPr>
        </p:nvSpPr>
        <p:spPr>
          <a:xfrm>
            <a:off x="468313" y="-1"/>
            <a:ext cx="8229600" cy="815821"/>
          </a:xfrm>
        </p:spPr>
        <p:txBody>
          <a:bodyPr>
            <a:normAutofit/>
          </a:bodyPr>
          <a:lstStyle/>
          <a:p>
            <a:pPr eaLnBrk="1" hangingPunct="1"/>
            <a:r>
              <a:rPr lang="en-US" altLang="en-US" sz="3600" dirty="0" smtClean="0">
                <a:solidFill>
                  <a:srgbClr val="00B0F0"/>
                </a:solidFill>
              </a:rPr>
              <a:t>Multi-User Facility</a:t>
            </a:r>
            <a:endParaRPr lang="en-AU" altLang="en-US" sz="3600" dirty="0" smtClean="0">
              <a:solidFill>
                <a:srgbClr val="00B0F0"/>
              </a:solidFill>
            </a:endParaRPr>
          </a:p>
        </p:txBody>
      </p:sp>
      <p:sp>
        <p:nvSpPr>
          <p:cNvPr id="8196" name="Text Box 4"/>
          <p:cNvSpPr txBox="1">
            <a:spLocks noChangeArrowheads="1"/>
          </p:cNvSpPr>
          <p:nvPr/>
        </p:nvSpPr>
        <p:spPr bwMode="auto">
          <a:xfrm>
            <a:off x="479393" y="815820"/>
            <a:ext cx="6985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anose="020B0604020202020204" pitchFamily="34" charset="0"/>
                <a:cs typeface="Arial" panose="020B0604020202020204" pitchFamily="34" charset="0"/>
              </a:defRPr>
            </a:lvl1pPr>
            <a:lvl2pPr marL="742950" indent="-285750" eaLnBrk="0" hangingPunct="0">
              <a:defRPr u="sng">
                <a:solidFill>
                  <a:schemeClr val="tx1"/>
                </a:solidFill>
                <a:latin typeface="Arial" panose="020B0604020202020204" pitchFamily="34" charset="0"/>
                <a:cs typeface="Arial" panose="020B0604020202020204" pitchFamily="34" charset="0"/>
              </a:defRPr>
            </a:lvl2pPr>
            <a:lvl3pPr marL="1143000" indent="-228600" eaLnBrk="0" hangingPunct="0">
              <a:defRPr u="sng">
                <a:solidFill>
                  <a:schemeClr val="tx1"/>
                </a:solidFill>
                <a:latin typeface="Arial" panose="020B0604020202020204" pitchFamily="34" charset="0"/>
                <a:cs typeface="Arial" panose="020B0604020202020204" pitchFamily="34" charset="0"/>
              </a:defRPr>
            </a:lvl3pPr>
            <a:lvl4pPr marL="1600200" indent="-228600" eaLnBrk="0" hangingPunct="0">
              <a:defRPr u="sng">
                <a:solidFill>
                  <a:schemeClr val="tx1"/>
                </a:solidFill>
                <a:latin typeface="Arial" panose="020B0604020202020204" pitchFamily="34" charset="0"/>
                <a:cs typeface="Arial" panose="020B0604020202020204" pitchFamily="34" charset="0"/>
              </a:defRPr>
            </a:lvl4pPr>
            <a:lvl5pPr marL="2057400" indent="-228600" eaLnBrk="0" hangingPunct="0">
              <a:defRPr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u="sng">
                <a:solidFill>
                  <a:schemeClr val="tx1"/>
                </a:solidFill>
                <a:latin typeface="Arial" panose="020B0604020202020204" pitchFamily="34" charset="0"/>
                <a:cs typeface="Arial" panose="020B0604020202020204" pitchFamily="34" charset="0"/>
              </a:defRPr>
            </a:lvl9pPr>
          </a:lstStyle>
          <a:p>
            <a:pPr eaLnBrk="1" hangingPunct="1">
              <a:buFontTx/>
              <a:buChar char="•"/>
            </a:pPr>
            <a:r>
              <a:rPr lang="en-US" altLang="en-US" sz="2000" u="none" dirty="0" smtClean="0"/>
              <a:t>  Proton </a:t>
            </a:r>
            <a:r>
              <a:rPr lang="en-US" altLang="en-US" sz="2000" u="none" dirty="0"/>
              <a:t>Therapy: 200 MeV p</a:t>
            </a:r>
          </a:p>
          <a:p>
            <a:pPr eaLnBrk="1" hangingPunct="1">
              <a:buFontTx/>
              <a:buChar char="•"/>
            </a:pPr>
            <a:r>
              <a:rPr lang="en-US" altLang="en-US" sz="2000" u="none" dirty="0" smtClean="0"/>
              <a:t>  Neutron </a:t>
            </a:r>
            <a:r>
              <a:rPr lang="en-US" altLang="en-US" sz="2000" u="none" dirty="0"/>
              <a:t>Therapy: 66 MeV p, ~ 40mA</a:t>
            </a:r>
          </a:p>
          <a:p>
            <a:pPr eaLnBrk="1" hangingPunct="1">
              <a:buFontTx/>
              <a:buChar char="•"/>
            </a:pPr>
            <a:r>
              <a:rPr lang="en-US" altLang="en-US" sz="2000" u="none" dirty="0" smtClean="0"/>
              <a:t>  Isotope </a:t>
            </a:r>
            <a:r>
              <a:rPr lang="en-US" altLang="en-US" sz="2000" u="none" dirty="0"/>
              <a:t>Production: 66 MeV p, up to 350mA</a:t>
            </a:r>
          </a:p>
          <a:p>
            <a:pPr eaLnBrk="1" hangingPunct="1">
              <a:buFontTx/>
              <a:buChar char="•"/>
            </a:pPr>
            <a:r>
              <a:rPr lang="en-US" altLang="en-US" sz="2000" u="none" dirty="0" smtClean="0"/>
              <a:t>  Nuclear </a:t>
            </a:r>
            <a:r>
              <a:rPr lang="en-US" altLang="en-US" sz="2000" u="none" dirty="0"/>
              <a:t>Physics: various beams</a:t>
            </a:r>
            <a:endParaRPr lang="en-AU" altLang="en-US" sz="2000" u="none" dirty="0"/>
          </a:p>
        </p:txBody>
      </p:sp>
    </p:spTree>
    <p:extLst>
      <p:ext uri="{BB962C8B-B14F-4D97-AF65-F5344CB8AC3E}">
        <p14:creationId xmlns:p14="http://schemas.microsoft.com/office/powerpoint/2010/main" val="2955311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checkerboard(across)">
                                      <p:cBhvr>
                                        <p:cTn id="7" dur="5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nvPr>
        </p:nvGraphicFramePr>
        <p:xfrm>
          <a:off x="107504" y="1332045"/>
          <a:ext cx="3609975" cy="5525955"/>
        </p:xfrm>
        <a:graphic>
          <a:graphicData uri="http://schemas.openxmlformats.org/presentationml/2006/ole">
            <mc:AlternateContent xmlns:mc="http://schemas.openxmlformats.org/markup-compatibility/2006">
              <mc:Choice xmlns:v="urn:schemas-microsoft-com:vml" Requires="v">
                <p:oleObj spid="_x0000_s4110" name="Worksheet" r:id="rId4" imgW="2333678" imgH="3571830" progId="Excel.Sheet.8">
                  <p:embed/>
                </p:oleObj>
              </mc:Choice>
              <mc:Fallback>
                <p:oleObj name="Worksheet" r:id="rId4" imgW="2333678" imgH="3571830" progId="Excel.Sheet.8">
                  <p:embed/>
                  <p:pic>
                    <p:nvPicPr>
                      <p:cNvPr id="0" name=""/>
                      <p:cNvPicPr>
                        <a:picLocks noChangeAspect="1" noChangeArrowheads="1"/>
                      </p:cNvPicPr>
                      <p:nvPr/>
                    </p:nvPicPr>
                    <p:blipFill>
                      <a:blip r:embed="rId5"/>
                      <a:srcRect/>
                      <a:stretch>
                        <a:fillRect/>
                      </a:stretch>
                    </p:blipFill>
                    <p:spPr bwMode="auto">
                      <a:xfrm>
                        <a:off x="107504" y="1332045"/>
                        <a:ext cx="3609975" cy="5525955"/>
                      </a:xfrm>
                      <a:prstGeom prst="rect">
                        <a:avLst/>
                      </a:prstGeom>
                      <a:solidFill>
                        <a:schemeClr val="bg1"/>
                      </a:solidFill>
                      <a:ln>
                        <a:noFill/>
                      </a:ln>
                      <a:effectLst/>
                      <a:extLst/>
                    </p:spPr>
                  </p:pic>
                </p:oleObj>
              </mc:Fallback>
            </mc:AlternateContent>
          </a:graphicData>
        </a:graphic>
      </p:graphicFrame>
      <p:sp>
        <p:nvSpPr>
          <p:cNvPr id="1028" name="Rectangle 4"/>
          <p:cNvSpPr>
            <a:spLocks noGrp="1" noChangeArrowheads="1"/>
          </p:cNvSpPr>
          <p:nvPr>
            <p:ph type="title"/>
          </p:nvPr>
        </p:nvSpPr>
        <p:spPr>
          <a:xfrm>
            <a:off x="302840" y="116632"/>
            <a:ext cx="8229600" cy="944563"/>
          </a:xfrm>
          <a:noFill/>
        </p:spPr>
        <p:txBody>
          <a:bodyPr>
            <a:normAutofit/>
          </a:bodyPr>
          <a:lstStyle/>
          <a:p>
            <a:pPr eaLnBrk="1" hangingPunct="1"/>
            <a:r>
              <a:rPr lang="en-US" sz="3200" dirty="0" smtClean="0">
                <a:solidFill>
                  <a:schemeClr val="tx2">
                    <a:lumMod val="60000"/>
                    <a:lumOff val="40000"/>
                  </a:schemeClr>
                </a:solidFill>
                <a:latin typeface="Arial" panose="020B0604020202020204" pitchFamily="34" charset="0"/>
                <a:cs typeface="Arial" panose="020B0604020202020204" pitchFamily="34" charset="0"/>
              </a:rPr>
              <a:t>Beams delivered at iThemba LABS</a:t>
            </a:r>
          </a:p>
        </p:txBody>
      </p:sp>
      <p:pic>
        <p:nvPicPr>
          <p:cNvPr id="4" name="Picture 1028" descr="Ssc_lo"/>
          <p:cNvPicPr>
            <a:picLocks noGrp="1" noChangeAspect="1" noChangeArrowheads="1"/>
          </p:cNvPicPr>
          <p:nvPr>
            <p:ph sz="half" idx="4294967295"/>
          </p:nvPr>
        </p:nvPicPr>
        <p:blipFill>
          <a:blip r:embed="rId6" cstate="print"/>
          <a:srcRect/>
          <a:stretch>
            <a:fillRect/>
          </a:stretch>
        </p:blipFill>
        <p:spPr>
          <a:xfrm>
            <a:off x="3819893" y="1988840"/>
            <a:ext cx="5347711" cy="3708772"/>
          </a:xfrm>
          <a:prstGeom prst="rect">
            <a:avLst/>
          </a:prstGeom>
          <a:noFill/>
          <a:ln w="25400">
            <a:solidFill>
              <a:srgbClr val="000080"/>
            </a:solidFill>
          </a:ln>
        </p:spPr>
      </p:pic>
    </p:spTree>
    <p:extLst>
      <p:ext uri="{BB962C8B-B14F-4D97-AF65-F5344CB8AC3E}">
        <p14:creationId xmlns:p14="http://schemas.microsoft.com/office/powerpoint/2010/main" val="11653292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19672" y="345707"/>
            <a:ext cx="6156175" cy="855519"/>
          </a:xfrm>
        </p:spPr>
        <p:txBody>
          <a:bodyPr>
            <a:noAutofit/>
          </a:bodyPr>
          <a:lstStyle/>
          <a:p>
            <a:pPr algn="l"/>
            <a:r>
              <a:rPr lang="en-US" sz="3200" dirty="0" smtClean="0">
                <a:solidFill>
                  <a:schemeClr val="tx2">
                    <a:lumMod val="60000"/>
                    <a:lumOff val="40000"/>
                  </a:schemeClr>
                </a:solidFill>
                <a:latin typeface="Arial" panose="020B0604020202020204" pitchFamily="34" charset="0"/>
                <a:cs typeface="Arial" panose="020B0604020202020204" pitchFamily="34" charset="0"/>
              </a:rPr>
              <a:t>Nuclear Physics on Weekends</a:t>
            </a:r>
            <a:r>
              <a:rPr lang="en-US" sz="3200" dirty="0">
                <a:solidFill>
                  <a:schemeClr val="tx2">
                    <a:lumMod val="60000"/>
                    <a:lumOff val="40000"/>
                  </a:schemeClr>
                </a:solidFill>
                <a:latin typeface="Arial" panose="020B0604020202020204" pitchFamily="34" charset="0"/>
                <a:cs typeface="Arial" panose="020B0604020202020204" pitchFamily="34" charset="0"/>
              </a:rPr>
              <a:t/>
            </a:r>
            <a:br>
              <a:rPr lang="en-US" sz="3200" dirty="0">
                <a:solidFill>
                  <a:schemeClr val="tx2">
                    <a:lumMod val="60000"/>
                    <a:lumOff val="40000"/>
                  </a:schemeClr>
                </a:solidFill>
                <a:latin typeface="Arial" panose="020B0604020202020204" pitchFamily="34" charset="0"/>
                <a:cs typeface="Arial" panose="020B0604020202020204" pitchFamily="34" charset="0"/>
              </a:rPr>
            </a:br>
            <a:endParaRPr lang="en-ZA" sz="3200"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11" name="Object 12"/>
          <p:cNvGraphicFramePr>
            <a:graphicFrameLocks noChangeAspect="1"/>
          </p:cNvGraphicFramePr>
          <p:nvPr>
            <p:extLst>
              <p:ext uri="{D42A27DB-BD31-4B8C-83A1-F6EECF244321}">
                <p14:modId xmlns:p14="http://schemas.microsoft.com/office/powerpoint/2010/main" val="2343834222"/>
              </p:ext>
            </p:extLst>
          </p:nvPr>
        </p:nvGraphicFramePr>
        <p:xfrm>
          <a:off x="339356" y="908720"/>
          <a:ext cx="8481116" cy="4896544"/>
        </p:xfrm>
        <a:graphic>
          <a:graphicData uri="http://schemas.openxmlformats.org/presentationml/2006/ole">
            <mc:AlternateContent xmlns:mc="http://schemas.openxmlformats.org/markup-compatibility/2006">
              <mc:Choice xmlns:v="urn:schemas-microsoft-com:vml" Requires="v">
                <p:oleObj spid="_x0000_s5134" name="Worksheet" r:id="rId4" imgW="9134551" imgH="5181600" progId="Excel.Sheet.8">
                  <p:embed/>
                </p:oleObj>
              </mc:Choice>
              <mc:Fallback>
                <p:oleObj name="Worksheet" r:id="rId4" imgW="9134551" imgH="51816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56" y="908720"/>
                        <a:ext cx="8481116" cy="4896544"/>
                      </a:xfrm>
                      <a:prstGeom prst="rect">
                        <a:avLst/>
                      </a:prstGeom>
                      <a:noFill/>
                      <a:ln>
                        <a:noFill/>
                      </a:ln>
                      <a:effectLst>
                        <a:outerShdw dist="53882" dir="2700000" algn="ctr" rotWithShape="0">
                          <a:schemeClr val="bg2"/>
                        </a:outerShdw>
                      </a:effectLst>
                      <a:extLst/>
                    </p:spPr>
                  </p:pic>
                </p:oleObj>
              </mc:Fallback>
            </mc:AlternateContent>
          </a:graphicData>
        </a:graphic>
      </p:graphicFrame>
    </p:spTree>
    <p:extLst>
      <p:ext uri="{BB962C8B-B14F-4D97-AF65-F5344CB8AC3E}">
        <p14:creationId xmlns:p14="http://schemas.microsoft.com/office/powerpoint/2010/main" val="2159981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5865023" cy="855519"/>
          </a:xfrm>
        </p:spPr>
        <p:txBody>
          <a:bodyPr>
            <a:normAutofit/>
          </a:bodyPr>
          <a:lstStyle/>
          <a:p>
            <a:r>
              <a:rPr lang="en-US" sz="3200" dirty="0">
                <a:solidFill>
                  <a:schemeClr val="tx2">
                    <a:lumMod val="60000"/>
                    <a:lumOff val="40000"/>
                  </a:schemeClr>
                </a:solidFill>
              </a:rPr>
              <a:t>Nuclear Physics Research</a:t>
            </a:r>
            <a:endParaRPr lang="en-ZA" sz="3200" dirty="0">
              <a:solidFill>
                <a:schemeClr val="tx2">
                  <a:lumMod val="60000"/>
                  <a:lumOff val="40000"/>
                </a:schemeClr>
              </a:solidFill>
            </a:endParaRPr>
          </a:p>
        </p:txBody>
      </p:sp>
      <p:sp>
        <p:nvSpPr>
          <p:cNvPr id="3" name="Content Placeholder 2"/>
          <p:cNvSpPr>
            <a:spLocks noGrp="1"/>
          </p:cNvSpPr>
          <p:nvPr>
            <p:ph idx="1"/>
          </p:nvPr>
        </p:nvSpPr>
        <p:spPr>
          <a:xfrm>
            <a:off x="457200" y="1370896"/>
            <a:ext cx="8336604" cy="4644957"/>
          </a:xfrm>
        </p:spPr>
        <p:txBody>
          <a:bodyPr>
            <a:noAutofit/>
          </a:bodyPr>
          <a:lstStyle/>
          <a:p>
            <a:pPr marL="0" indent="0">
              <a:lnSpc>
                <a:spcPct val="130000"/>
              </a:lnSpc>
              <a:buNone/>
            </a:pPr>
            <a:r>
              <a:rPr lang="en-ZA" sz="2000" dirty="0" smtClean="0">
                <a:solidFill>
                  <a:srgbClr val="FF0000"/>
                </a:solidFill>
                <a:latin typeface="Arial" pitchFamily="34" charset="0"/>
                <a:cs typeface="Arial" pitchFamily="34" charset="0"/>
              </a:rPr>
              <a:t>Basic research</a:t>
            </a:r>
          </a:p>
          <a:p>
            <a:pPr lvl="1">
              <a:lnSpc>
                <a:spcPct val="130000"/>
              </a:lnSpc>
              <a:buFont typeface="Arial" panose="020B0604020202020204" pitchFamily="34" charset="0"/>
              <a:buChar char="•"/>
            </a:pPr>
            <a:r>
              <a:rPr lang="en-ZA" sz="2000" dirty="0" smtClean="0">
                <a:latin typeface="Arial" pitchFamily="34" charset="0"/>
                <a:cs typeface="Arial" pitchFamily="34" charset="0"/>
              </a:rPr>
              <a:t>AFRODITE</a:t>
            </a:r>
            <a:endParaRPr lang="en-ZA" sz="2000" dirty="0">
              <a:latin typeface="Arial" pitchFamily="34" charset="0"/>
              <a:cs typeface="Arial" pitchFamily="34" charset="0"/>
            </a:endParaRPr>
          </a:p>
          <a:p>
            <a:pPr lvl="1">
              <a:lnSpc>
                <a:spcPct val="130000"/>
              </a:lnSpc>
              <a:buFont typeface="Arial" panose="020B0604020202020204" pitchFamily="34" charset="0"/>
              <a:buChar char="•"/>
            </a:pPr>
            <a:r>
              <a:rPr lang="en-ZA" sz="2000" dirty="0" smtClean="0">
                <a:latin typeface="Arial" pitchFamily="34" charset="0"/>
                <a:cs typeface="Arial" pitchFamily="34" charset="0"/>
              </a:rPr>
              <a:t>K600 magnetic spectrometer</a:t>
            </a:r>
            <a:endParaRPr lang="en-ZA" sz="2000" dirty="0">
              <a:latin typeface="Arial" pitchFamily="34" charset="0"/>
              <a:cs typeface="Arial" pitchFamily="34" charset="0"/>
            </a:endParaRPr>
          </a:p>
          <a:p>
            <a:pPr lvl="1">
              <a:lnSpc>
                <a:spcPct val="130000"/>
              </a:lnSpc>
              <a:buFont typeface="Arial" panose="020B0604020202020204" pitchFamily="34" charset="0"/>
              <a:buChar char="•"/>
            </a:pPr>
            <a:r>
              <a:rPr lang="en-ZA" sz="2000" dirty="0" smtClean="0">
                <a:latin typeface="Arial" pitchFamily="34" charset="0"/>
                <a:cs typeface="Arial" pitchFamily="34" charset="0"/>
              </a:rPr>
              <a:t>ALICE-CERN</a:t>
            </a:r>
          </a:p>
          <a:p>
            <a:pPr lvl="1">
              <a:lnSpc>
                <a:spcPct val="130000"/>
              </a:lnSpc>
              <a:buFont typeface="Arial" panose="020B0604020202020204" pitchFamily="34" charset="0"/>
              <a:buChar char="•"/>
            </a:pPr>
            <a:endParaRPr lang="en-ZA" sz="2000" dirty="0" smtClean="0">
              <a:latin typeface="Arial" pitchFamily="34" charset="0"/>
              <a:cs typeface="Arial" pitchFamily="34" charset="0"/>
            </a:endParaRPr>
          </a:p>
          <a:p>
            <a:pPr marL="0" indent="0">
              <a:lnSpc>
                <a:spcPct val="130000"/>
              </a:lnSpc>
              <a:buNone/>
            </a:pPr>
            <a:r>
              <a:rPr lang="en-ZA" sz="2000" dirty="0" smtClean="0">
                <a:solidFill>
                  <a:srgbClr val="FF0000"/>
                </a:solidFill>
                <a:latin typeface="Arial" pitchFamily="34" charset="0"/>
                <a:cs typeface="Arial" pitchFamily="34" charset="0"/>
              </a:rPr>
              <a:t>Applied Research</a:t>
            </a:r>
          </a:p>
          <a:p>
            <a:pPr lvl="1">
              <a:lnSpc>
                <a:spcPct val="130000"/>
              </a:lnSpc>
              <a:buFont typeface="Arial" panose="020B0604020202020204" pitchFamily="34" charset="0"/>
              <a:buChar char="•"/>
            </a:pPr>
            <a:r>
              <a:rPr lang="en-ZA" sz="2000" dirty="0" smtClean="0">
                <a:latin typeface="Arial" pitchFamily="34" charset="0"/>
                <a:cs typeface="Arial" pitchFamily="34" charset="0"/>
              </a:rPr>
              <a:t>Neutron physics</a:t>
            </a:r>
            <a:endParaRPr lang="en-ZA" sz="2000" dirty="0">
              <a:latin typeface="Arial" pitchFamily="34" charset="0"/>
              <a:cs typeface="Arial" pitchFamily="34" charset="0"/>
            </a:endParaRPr>
          </a:p>
          <a:p>
            <a:pPr lvl="1">
              <a:lnSpc>
                <a:spcPct val="130000"/>
              </a:lnSpc>
              <a:buFont typeface="Arial" panose="020B0604020202020204" pitchFamily="34" charset="0"/>
              <a:buChar char="•"/>
            </a:pPr>
            <a:r>
              <a:rPr lang="en-ZA" sz="2000" dirty="0">
                <a:latin typeface="Arial" pitchFamily="34" charset="0"/>
                <a:cs typeface="Arial" pitchFamily="34" charset="0"/>
              </a:rPr>
              <a:t>Environmental </a:t>
            </a:r>
            <a:r>
              <a:rPr lang="en-ZA" sz="2000" dirty="0" smtClean="0">
                <a:latin typeface="Arial" pitchFamily="34" charset="0"/>
                <a:cs typeface="Arial" pitchFamily="34" charset="0"/>
              </a:rPr>
              <a:t>Radioactivity Laboratory</a:t>
            </a:r>
          </a:p>
          <a:p>
            <a:pPr lvl="1">
              <a:lnSpc>
                <a:spcPct val="130000"/>
              </a:lnSpc>
              <a:buFont typeface="Arial" panose="020B0604020202020204" pitchFamily="34" charset="0"/>
              <a:buChar char="•"/>
            </a:pPr>
            <a:r>
              <a:rPr lang="en-ZA" sz="2000" dirty="0" smtClean="0">
                <a:latin typeface="Arial" pitchFamily="34" charset="0"/>
                <a:cs typeface="Arial" pitchFamily="34" charset="0"/>
              </a:rPr>
              <a:t>Target laboratory</a:t>
            </a:r>
            <a:endParaRPr lang="en-ZA" sz="2000" dirty="0">
              <a:latin typeface="Arial" pitchFamily="34" charset="0"/>
              <a:cs typeface="Arial" pitchFamily="34" charset="0"/>
            </a:endParaRPr>
          </a:p>
        </p:txBody>
      </p:sp>
    </p:spTree>
    <p:extLst>
      <p:ext uri="{BB962C8B-B14F-4D97-AF65-F5344CB8AC3E}">
        <p14:creationId xmlns:p14="http://schemas.microsoft.com/office/powerpoint/2010/main" val="3630473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DejaVu LGC Sans"/>
        <a:cs typeface="DejaVu LGC Sans"/>
      </a:majorFont>
      <a:minorFont>
        <a:latin typeface="Times New Roman"/>
        <a:ea typeface="DejaVu LGC Sans"/>
        <a:cs typeface="DejaVu LGC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ITHEMBA</Template>
  <TotalTime>731</TotalTime>
  <Words>1744</Words>
  <Application>Microsoft Office PowerPoint</Application>
  <PresentationFormat>On-screen Show (4:3)</PresentationFormat>
  <Paragraphs>322</Paragraphs>
  <Slides>33</Slides>
  <Notes>16</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3</vt:i4>
      </vt:variant>
      <vt:variant>
        <vt:lpstr>Slide Titles</vt:lpstr>
      </vt:variant>
      <vt:variant>
        <vt:i4>33</vt:i4>
      </vt:variant>
    </vt:vector>
  </HeadingPairs>
  <TitlesOfParts>
    <vt:vector size="55" baseType="lpstr">
      <vt:lpstr>MS Mincho</vt:lpstr>
      <vt:lpstr>ＭＳ Ｐゴシック</vt:lpstr>
      <vt:lpstr>Arial</vt:lpstr>
      <vt:lpstr>Arial Narrow</vt:lpstr>
      <vt:lpstr>Calibri</vt:lpstr>
      <vt:lpstr>Cambria</vt:lpstr>
      <vt:lpstr>Comic Sans MS</vt:lpstr>
      <vt:lpstr>DejaVu LGC Sans</vt:lpstr>
      <vt:lpstr>OpenSymbol</vt:lpstr>
      <vt:lpstr>StarBats</vt:lpstr>
      <vt:lpstr>StarSymbol</vt:lpstr>
      <vt:lpstr>Symbol</vt:lpstr>
      <vt:lpstr>Tahoma</vt:lpstr>
      <vt:lpstr>Times New Roman</vt:lpstr>
      <vt:lpstr>Trebuchet MS</vt:lpstr>
      <vt:lpstr>Wingdings</vt:lpstr>
      <vt:lpstr>Office Theme</vt:lpstr>
      <vt:lpstr>1_Office Theme</vt:lpstr>
      <vt:lpstr>2_Office Theme</vt:lpstr>
      <vt:lpstr>Worksheet</vt:lpstr>
      <vt:lpstr>Equation</vt:lpstr>
      <vt:lpstr>Document</vt:lpstr>
      <vt:lpstr>PowerPoint Presentation</vt:lpstr>
      <vt:lpstr>Background</vt:lpstr>
      <vt:lpstr>Background</vt:lpstr>
      <vt:lpstr>PowerPoint Presentation</vt:lpstr>
      <vt:lpstr>iThemba LABS Cape Town Site</vt:lpstr>
      <vt:lpstr>Multi-User Facility</vt:lpstr>
      <vt:lpstr>Beams delivered at iThemba LABS</vt:lpstr>
      <vt:lpstr>Nuclear Physics on Weekends </vt:lpstr>
      <vt:lpstr>Nuclear Physics Research</vt:lpstr>
      <vt:lpstr>Nuclear Physics Research</vt:lpstr>
      <vt:lpstr>PowerPoint Presentation</vt:lpstr>
      <vt:lpstr>PowerPoint Presentation</vt:lpstr>
      <vt:lpstr>PowerPoint Presentation</vt:lpstr>
      <vt:lpstr>PowerPoint Presentation</vt:lpstr>
      <vt:lpstr>PowerPoint Presentation</vt:lpstr>
      <vt:lpstr>PowerPoint Presentation</vt:lpstr>
      <vt:lpstr>THE ALICE COLLABORATION</vt:lpstr>
      <vt:lpstr>SOUTH AFRICA IN ALICE Maintenance and Operations</vt:lpstr>
      <vt:lpstr>Physics:</vt:lpstr>
      <vt:lpstr>Earth AntineutRino TomograpHy</vt:lpstr>
      <vt:lpstr>Antineutrinos and detection</vt:lpstr>
      <vt:lpstr>Beta decaying Nuclei</vt:lpstr>
      <vt:lpstr>Experiment</vt:lpstr>
      <vt:lpstr>Beta decaying Nuclei</vt:lpstr>
      <vt:lpstr>Thank you</vt:lpstr>
      <vt:lpstr>Environmental Radiation Lab</vt:lpstr>
      <vt:lpstr>PowerPoint Presentation</vt:lpstr>
      <vt:lpstr>PowerPoint Presentation</vt:lpstr>
      <vt:lpstr>PowerPoint Presentation</vt:lpstr>
      <vt:lpstr>PowerPoint Presentation</vt:lpstr>
      <vt:lpstr>iThemba LABS Radionuclide Distribution Network</vt:lpstr>
      <vt:lpstr>cGMP Radiopharmaceuticals</vt:lpstr>
      <vt:lpstr>Long-Lived Radionuclides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Arial, font size not less than 20 , colour blue</dc:title>
  <dc:creator>Rudolph</dc:creator>
  <cp:lastModifiedBy>Rudolph</cp:lastModifiedBy>
  <cp:revision>20</cp:revision>
  <dcterms:created xsi:type="dcterms:W3CDTF">2015-04-13T12:53:32Z</dcterms:created>
  <dcterms:modified xsi:type="dcterms:W3CDTF">2015-07-08T07:00:38Z</dcterms:modified>
</cp:coreProperties>
</file>