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326" r:id="rId3"/>
    <p:sldId id="291" r:id="rId4"/>
    <p:sldId id="275" r:id="rId5"/>
    <p:sldId id="292" r:id="rId6"/>
    <p:sldId id="349" r:id="rId7"/>
    <p:sldId id="345" r:id="rId8"/>
    <p:sldId id="353" r:id="rId9"/>
    <p:sldId id="336" r:id="rId10"/>
    <p:sldId id="328" r:id="rId11"/>
    <p:sldId id="359" r:id="rId12"/>
    <p:sldId id="334" r:id="rId13"/>
    <p:sldId id="335" r:id="rId14"/>
    <p:sldId id="330" r:id="rId15"/>
    <p:sldId id="340" r:id="rId16"/>
    <p:sldId id="323" r:id="rId17"/>
    <p:sldId id="339" r:id="rId18"/>
    <p:sldId id="360" r:id="rId19"/>
    <p:sldId id="361" r:id="rId20"/>
    <p:sldId id="362" r:id="rId21"/>
    <p:sldId id="363" r:id="rId22"/>
    <p:sldId id="364" r:id="rId23"/>
    <p:sldId id="365" r:id="rId24"/>
    <p:sldId id="366" r:id="rId25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70" d="100"/>
          <a:sy n="70" d="100"/>
        </p:scale>
        <p:origin x="-2096" y="-832"/>
      </p:cViewPr>
      <p:guideLst>
        <p:guide orient="horz" pos="2296"/>
        <p:guide pos="36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BA555-DF37-4695-9130-D6487B58FFF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306AC7-55FB-491A-B094-C60D95C1FDAB}">
      <dgm:prSet phldrT="[Testo]"/>
      <dgm:spPr/>
      <dgm:t>
        <a:bodyPr/>
        <a:lstStyle/>
        <a:p>
          <a:r>
            <a:rPr lang="en-US" dirty="0" smtClean="0"/>
            <a:t>Benchmarking</a:t>
          </a:r>
          <a:endParaRPr lang="en-US" dirty="0"/>
        </a:p>
      </dgm:t>
    </dgm:pt>
    <dgm:pt modelId="{8F327A0F-0E20-4346-9A4C-5010846CA9F7}" type="parTrans" cxnId="{AF479EDA-9149-4FFB-9A2D-6415F07A7415}">
      <dgm:prSet/>
      <dgm:spPr/>
      <dgm:t>
        <a:bodyPr/>
        <a:lstStyle/>
        <a:p>
          <a:endParaRPr lang="en-US"/>
        </a:p>
      </dgm:t>
    </dgm:pt>
    <dgm:pt modelId="{54FD8F64-3C30-4D36-B7C5-D944602174FF}" type="sibTrans" cxnId="{AF479EDA-9149-4FFB-9A2D-6415F07A7415}">
      <dgm:prSet/>
      <dgm:spPr/>
      <dgm:t>
        <a:bodyPr/>
        <a:lstStyle/>
        <a:p>
          <a:endParaRPr lang="en-US"/>
        </a:p>
      </dgm:t>
    </dgm:pt>
    <dgm:pt modelId="{67749F5E-4DBC-4F3D-846E-FC68F6AF7647}">
      <dgm:prSet phldrT="[Testo]" custT="1"/>
      <dgm:spPr/>
      <dgm:t>
        <a:bodyPr/>
        <a:lstStyle/>
        <a:p>
          <a:r>
            <a:rPr lang="en-US" sz="1400" dirty="0" smtClean="0"/>
            <a:t>Tests of new boards</a:t>
          </a:r>
          <a:endParaRPr lang="en-US" sz="1400" dirty="0"/>
        </a:p>
      </dgm:t>
    </dgm:pt>
    <dgm:pt modelId="{04E10929-58BD-492C-AB70-8CCEE44EAD2B}" type="parTrans" cxnId="{10B1A46B-F608-4DCD-B327-A61E45FE6AA8}">
      <dgm:prSet/>
      <dgm:spPr/>
      <dgm:t>
        <a:bodyPr/>
        <a:lstStyle/>
        <a:p>
          <a:endParaRPr lang="en-US"/>
        </a:p>
      </dgm:t>
    </dgm:pt>
    <dgm:pt modelId="{92352AB8-1447-4201-821C-63E3467DF897}" type="sibTrans" cxnId="{10B1A46B-F608-4DCD-B327-A61E45FE6AA8}">
      <dgm:prSet/>
      <dgm:spPr/>
      <dgm:t>
        <a:bodyPr/>
        <a:lstStyle/>
        <a:p>
          <a:endParaRPr lang="en-US"/>
        </a:p>
      </dgm:t>
    </dgm:pt>
    <dgm:pt modelId="{CBC05CA9-37F0-4131-90B6-B8870EDC341E}">
      <dgm:prSet phldrT="[Testo]"/>
      <dgm:spPr/>
      <dgm:t>
        <a:bodyPr/>
        <a:lstStyle/>
        <a:p>
          <a:r>
            <a:rPr lang="en-US" dirty="0" smtClean="0"/>
            <a:t>Cluster implementation</a:t>
          </a:r>
          <a:endParaRPr lang="en-US" dirty="0"/>
        </a:p>
      </dgm:t>
    </dgm:pt>
    <dgm:pt modelId="{2A3F7C07-D2FC-4B66-8BC5-BEFC97D79E1B}" type="parTrans" cxnId="{9AD5407B-FAE1-4708-A3B9-E3C9847BB226}">
      <dgm:prSet/>
      <dgm:spPr/>
      <dgm:t>
        <a:bodyPr/>
        <a:lstStyle/>
        <a:p>
          <a:endParaRPr lang="en-US"/>
        </a:p>
      </dgm:t>
    </dgm:pt>
    <dgm:pt modelId="{F6EDF12E-5EF2-4C52-997F-1D15E6B6F1B0}" type="sibTrans" cxnId="{9AD5407B-FAE1-4708-A3B9-E3C9847BB226}">
      <dgm:prSet/>
      <dgm:spPr/>
      <dgm:t>
        <a:bodyPr/>
        <a:lstStyle/>
        <a:p>
          <a:endParaRPr lang="en-US"/>
        </a:p>
      </dgm:t>
    </dgm:pt>
    <dgm:pt modelId="{FF3E72FF-90D9-4D76-BA22-170FB233EE96}">
      <dgm:prSet phldrT="[Testo]" custT="1"/>
      <dgm:spPr/>
      <dgm:t>
        <a:bodyPr/>
        <a:lstStyle/>
        <a:p>
          <a:r>
            <a:rPr lang="en-US" sz="1600" dirty="0" smtClean="0"/>
            <a:t>Cluster setup at CNAF (25 boards)</a:t>
          </a:r>
          <a:endParaRPr lang="en-US" sz="1600" dirty="0"/>
        </a:p>
      </dgm:t>
    </dgm:pt>
    <dgm:pt modelId="{9157C24E-AE5B-4ED2-A36F-BF30B1395398}" type="parTrans" cxnId="{5B578CF7-A2AE-45BF-A4C9-8183A8AC8332}">
      <dgm:prSet/>
      <dgm:spPr/>
      <dgm:t>
        <a:bodyPr/>
        <a:lstStyle/>
        <a:p>
          <a:endParaRPr lang="en-US"/>
        </a:p>
      </dgm:t>
    </dgm:pt>
    <dgm:pt modelId="{3EC081F3-B5BE-4F83-AB0D-E906D880D049}" type="sibTrans" cxnId="{5B578CF7-A2AE-45BF-A4C9-8183A8AC8332}">
      <dgm:prSet/>
      <dgm:spPr/>
      <dgm:t>
        <a:bodyPr/>
        <a:lstStyle/>
        <a:p>
          <a:endParaRPr lang="en-US"/>
        </a:p>
      </dgm:t>
    </dgm:pt>
    <dgm:pt modelId="{B66B65CB-FA86-4E04-882E-DBED5EA7BD3F}">
      <dgm:prSet phldrT="[Testo]"/>
      <dgm:spPr/>
      <dgm:t>
        <a:bodyPr/>
        <a:lstStyle/>
        <a:p>
          <a:r>
            <a:rPr lang="en-US" dirty="0" smtClean="0"/>
            <a:t>Application Porting</a:t>
          </a:r>
          <a:endParaRPr lang="en-US" dirty="0"/>
        </a:p>
      </dgm:t>
    </dgm:pt>
    <dgm:pt modelId="{ACD63DC8-BF63-439E-B013-D8FF9C564351}" type="parTrans" cxnId="{B6557D84-2645-4846-BDC1-6C947C86D125}">
      <dgm:prSet/>
      <dgm:spPr/>
      <dgm:t>
        <a:bodyPr/>
        <a:lstStyle/>
        <a:p>
          <a:endParaRPr lang="en-US"/>
        </a:p>
      </dgm:t>
    </dgm:pt>
    <dgm:pt modelId="{88947AAE-02ED-4827-B0E9-E0B51793A8C2}" type="sibTrans" cxnId="{B6557D84-2645-4846-BDC1-6C947C86D125}">
      <dgm:prSet/>
      <dgm:spPr/>
      <dgm:t>
        <a:bodyPr/>
        <a:lstStyle/>
        <a:p>
          <a:endParaRPr lang="en-US"/>
        </a:p>
      </dgm:t>
    </dgm:pt>
    <dgm:pt modelId="{5275AD38-E03A-4741-B2F1-B4A510C2A28D}">
      <dgm:prSet phldrT="[Testo]" custT="1"/>
      <dgm:spPr/>
      <dgm:t>
        <a:bodyPr/>
        <a:lstStyle/>
        <a:p>
          <a:r>
            <a:rPr lang="en-US" sz="1600" dirty="0" smtClean="0"/>
            <a:t>Tests under real life condition</a:t>
          </a:r>
          <a:endParaRPr lang="en-US" sz="1600" dirty="0"/>
        </a:p>
      </dgm:t>
    </dgm:pt>
    <dgm:pt modelId="{0F235D92-ECA0-41D5-B10D-10C84721E52F}" type="parTrans" cxnId="{5227AF72-C49F-45D4-8506-C015F203EAD8}">
      <dgm:prSet/>
      <dgm:spPr/>
      <dgm:t>
        <a:bodyPr/>
        <a:lstStyle/>
        <a:p>
          <a:endParaRPr lang="en-US"/>
        </a:p>
      </dgm:t>
    </dgm:pt>
    <dgm:pt modelId="{E57E7981-4788-4587-AE47-2F1B9F5A20B8}" type="sibTrans" cxnId="{5227AF72-C49F-45D4-8506-C015F203EAD8}">
      <dgm:prSet/>
      <dgm:spPr/>
      <dgm:t>
        <a:bodyPr/>
        <a:lstStyle/>
        <a:p>
          <a:endParaRPr lang="en-US"/>
        </a:p>
      </dgm:t>
    </dgm:pt>
    <dgm:pt modelId="{CD1EF5B9-FB97-4B4C-8C06-5ADDA76C988B}">
      <dgm:prSet phldrT="[Testo]" custT="1"/>
      <dgm:spPr/>
      <dgm:t>
        <a:bodyPr/>
        <a:lstStyle/>
        <a:p>
          <a:r>
            <a:rPr lang="en-US" sz="1600" dirty="0" smtClean="0"/>
            <a:t>Clusters upgrade (+10boards @CNAF, +12 boards @ ROME)</a:t>
          </a:r>
          <a:endParaRPr lang="en-US" sz="1600" dirty="0"/>
        </a:p>
      </dgm:t>
    </dgm:pt>
    <dgm:pt modelId="{07230657-AAEC-4EB1-9E6F-D117520F8501}" type="parTrans" cxnId="{AB382F19-7841-40EE-BBAA-36C5CAABC38F}">
      <dgm:prSet/>
      <dgm:spPr/>
      <dgm:t>
        <a:bodyPr/>
        <a:lstStyle/>
        <a:p>
          <a:endParaRPr lang="en-US"/>
        </a:p>
      </dgm:t>
    </dgm:pt>
    <dgm:pt modelId="{7E4C5FC1-1E0A-4A4B-A04D-DB5DE8FE6723}" type="sibTrans" cxnId="{AB382F19-7841-40EE-BBAA-36C5CAABC38F}">
      <dgm:prSet/>
      <dgm:spPr/>
      <dgm:t>
        <a:bodyPr/>
        <a:lstStyle/>
        <a:p>
          <a:endParaRPr lang="en-US"/>
        </a:p>
      </dgm:t>
    </dgm:pt>
    <dgm:pt modelId="{7E0251C9-EF6B-48B7-BD1A-AE11B6D58F0B}">
      <dgm:prSet phldrT="[Testo]"/>
      <dgm:spPr/>
      <dgm:t>
        <a:bodyPr/>
        <a:lstStyle/>
        <a:p>
          <a:endParaRPr lang="en-US" sz="1100" dirty="0"/>
        </a:p>
      </dgm:t>
    </dgm:pt>
    <dgm:pt modelId="{9AADD157-D178-4B99-B7DE-70AD7B21E228}" type="parTrans" cxnId="{DC71CE98-47FC-402C-96C8-A789EB6C42D2}">
      <dgm:prSet/>
      <dgm:spPr/>
      <dgm:t>
        <a:bodyPr/>
        <a:lstStyle/>
        <a:p>
          <a:endParaRPr lang="en-US"/>
        </a:p>
      </dgm:t>
    </dgm:pt>
    <dgm:pt modelId="{98AC3D3D-8CB3-49C8-B48D-6C36550F8557}" type="sibTrans" cxnId="{DC71CE98-47FC-402C-96C8-A789EB6C42D2}">
      <dgm:prSet/>
      <dgm:spPr/>
      <dgm:t>
        <a:bodyPr/>
        <a:lstStyle/>
        <a:p>
          <a:endParaRPr lang="en-US"/>
        </a:p>
      </dgm:t>
    </dgm:pt>
    <dgm:pt modelId="{67E0F641-306F-4F10-AD95-54B0023DB498}">
      <dgm:prSet phldrT="[Testo]" custT="1"/>
      <dgm:spPr/>
      <dgm:t>
        <a:bodyPr/>
        <a:lstStyle/>
        <a:p>
          <a:r>
            <a:rPr lang="en-US" sz="1400" dirty="0" smtClean="0"/>
            <a:t>Benchmarks with  real life applications and synthetic tests</a:t>
          </a:r>
          <a:endParaRPr lang="en-US" sz="1400" dirty="0"/>
        </a:p>
      </dgm:t>
    </dgm:pt>
    <dgm:pt modelId="{0F626A72-A038-4D53-8593-B3660E4B64A6}" type="parTrans" cxnId="{74B89053-485C-4ECE-A587-E4249A6B8378}">
      <dgm:prSet/>
      <dgm:spPr/>
      <dgm:t>
        <a:bodyPr/>
        <a:lstStyle/>
        <a:p>
          <a:endParaRPr lang="en-US"/>
        </a:p>
      </dgm:t>
    </dgm:pt>
    <dgm:pt modelId="{0E1B0D17-E5AA-47E9-A8C0-0A5B6E343C33}" type="sibTrans" cxnId="{74B89053-485C-4ECE-A587-E4249A6B8378}">
      <dgm:prSet/>
      <dgm:spPr/>
      <dgm:t>
        <a:bodyPr/>
        <a:lstStyle/>
        <a:p>
          <a:endParaRPr lang="en-US"/>
        </a:p>
      </dgm:t>
    </dgm:pt>
    <dgm:pt modelId="{F2DCC7DF-E108-4B40-9329-1FFE0C14FC99}">
      <dgm:prSet phldrT="[Testo]" custT="1"/>
      <dgm:spPr/>
      <dgm:t>
        <a:bodyPr/>
        <a:lstStyle/>
        <a:p>
          <a:r>
            <a:rPr lang="en-US" sz="1400" dirty="0" smtClean="0"/>
            <a:t> Tests of first FPGAs for dedicated low latency network</a:t>
          </a:r>
          <a:endParaRPr lang="en-US" sz="1400" dirty="0"/>
        </a:p>
      </dgm:t>
    </dgm:pt>
    <dgm:pt modelId="{51619848-839D-439D-9315-8C8CFF9259B3}" type="parTrans" cxnId="{4EEC58E6-E74A-4D3E-8D28-E2269F2FAC85}">
      <dgm:prSet/>
      <dgm:spPr/>
      <dgm:t>
        <a:bodyPr/>
        <a:lstStyle/>
        <a:p>
          <a:endParaRPr lang="en-US"/>
        </a:p>
      </dgm:t>
    </dgm:pt>
    <dgm:pt modelId="{9812BD7F-FBE3-423B-B9D5-641005EC2386}" type="sibTrans" cxnId="{4EEC58E6-E74A-4D3E-8D28-E2269F2FAC85}">
      <dgm:prSet/>
      <dgm:spPr/>
      <dgm:t>
        <a:bodyPr/>
        <a:lstStyle/>
        <a:p>
          <a:endParaRPr lang="en-US"/>
        </a:p>
      </dgm:t>
    </dgm:pt>
    <dgm:pt modelId="{DAEBED13-8283-484E-822D-E62BA766F84B}">
      <dgm:prSet phldrT="[Testo]" custT="1"/>
      <dgm:spPr/>
      <dgm:t>
        <a:bodyPr/>
        <a:lstStyle/>
        <a:p>
          <a:r>
            <a:rPr lang="en-US" sz="1400" dirty="0" smtClean="0"/>
            <a:t>Selection of the final architecture for the clusters</a:t>
          </a:r>
          <a:endParaRPr lang="en-US" sz="1400" dirty="0"/>
        </a:p>
      </dgm:t>
    </dgm:pt>
    <dgm:pt modelId="{A5DCF958-1C48-4BCD-AF20-C119CDA42F8B}" type="parTrans" cxnId="{E66DC4B3-BCD1-4D4E-BD9D-F60B66E53F5B}">
      <dgm:prSet/>
      <dgm:spPr/>
      <dgm:t>
        <a:bodyPr/>
        <a:lstStyle/>
        <a:p>
          <a:endParaRPr lang="en-US"/>
        </a:p>
      </dgm:t>
    </dgm:pt>
    <dgm:pt modelId="{7DF3FB11-7C24-4262-A3CC-F2C1B0C34AEB}" type="sibTrans" cxnId="{E66DC4B3-BCD1-4D4E-BD9D-F60B66E53F5B}">
      <dgm:prSet/>
      <dgm:spPr/>
      <dgm:t>
        <a:bodyPr/>
        <a:lstStyle/>
        <a:p>
          <a:endParaRPr lang="en-US"/>
        </a:p>
      </dgm:t>
    </dgm:pt>
    <dgm:pt modelId="{21FE0E96-807E-4955-ADA8-C0096F4099F3}">
      <dgm:prSet phldrT="[Testo]" custT="1"/>
      <dgm:spPr/>
      <dgm:t>
        <a:bodyPr/>
        <a:lstStyle/>
        <a:p>
          <a:r>
            <a:rPr lang="en-US" sz="1600" dirty="0" smtClean="0"/>
            <a:t>Cluster Setup in ROME (4 FPGA </a:t>
          </a:r>
          <a:r>
            <a:rPr lang="en-US" sz="1600" dirty="0" smtClean="0"/>
            <a:t>boards</a:t>
          </a:r>
          <a:r>
            <a:rPr lang="en-US" sz="1600" dirty="0" smtClean="0"/>
            <a:t>)</a:t>
          </a:r>
          <a:endParaRPr lang="en-US" sz="1600" dirty="0"/>
        </a:p>
      </dgm:t>
    </dgm:pt>
    <dgm:pt modelId="{14C4869A-216A-413E-96FF-93E5845D5DC8}" type="parTrans" cxnId="{4F0DDB7A-DDAE-45E6-8F75-89E2CB5CD98F}">
      <dgm:prSet/>
      <dgm:spPr/>
      <dgm:t>
        <a:bodyPr/>
        <a:lstStyle/>
        <a:p>
          <a:endParaRPr lang="en-US"/>
        </a:p>
      </dgm:t>
    </dgm:pt>
    <dgm:pt modelId="{6489752E-6278-41F7-8AED-9B8EF5E02231}" type="sibTrans" cxnId="{4F0DDB7A-DDAE-45E6-8F75-89E2CB5CD98F}">
      <dgm:prSet/>
      <dgm:spPr/>
      <dgm:t>
        <a:bodyPr/>
        <a:lstStyle/>
        <a:p>
          <a:endParaRPr lang="en-US"/>
        </a:p>
      </dgm:t>
    </dgm:pt>
    <dgm:pt modelId="{715367B4-62CE-4F26-BE38-6220DB8B7035}">
      <dgm:prSet phldrT="[Testo]" custT="1"/>
      <dgm:spPr/>
      <dgm:t>
        <a:bodyPr/>
        <a:lstStyle/>
        <a:p>
          <a:r>
            <a:rPr lang="en-US" sz="1600" dirty="0" smtClean="0"/>
            <a:t>Application Porting</a:t>
          </a:r>
          <a:endParaRPr lang="en-US" sz="1600" dirty="0"/>
        </a:p>
      </dgm:t>
    </dgm:pt>
    <dgm:pt modelId="{A6657376-9C42-4A69-9C9E-C9D917FCFC06}" type="parTrans" cxnId="{6D89347C-ED5C-4ADE-BEB1-EC15AEF14F99}">
      <dgm:prSet/>
      <dgm:spPr/>
      <dgm:t>
        <a:bodyPr/>
        <a:lstStyle/>
        <a:p>
          <a:endParaRPr lang="en-US"/>
        </a:p>
      </dgm:t>
    </dgm:pt>
    <dgm:pt modelId="{A525B00F-DAA3-4C2C-9249-85CB9C4F1973}" type="sibTrans" cxnId="{6D89347C-ED5C-4ADE-BEB1-EC15AEF14F99}">
      <dgm:prSet/>
      <dgm:spPr/>
      <dgm:t>
        <a:bodyPr/>
        <a:lstStyle/>
        <a:p>
          <a:endParaRPr lang="en-US"/>
        </a:p>
      </dgm:t>
    </dgm:pt>
    <dgm:pt modelId="{A9F6FD3C-7197-45B8-ABC7-04BD779A9B30}" type="pres">
      <dgm:prSet presAssocID="{541BA555-DF37-4695-9130-D6487B58FF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54DAF-BEC5-405D-9AA2-28CC9DFB2B8F}" type="pres">
      <dgm:prSet presAssocID="{4C306AC7-55FB-491A-B094-C60D95C1FDAB}" presName="composite" presStyleCnt="0"/>
      <dgm:spPr/>
    </dgm:pt>
    <dgm:pt modelId="{33D8AC5E-5CE0-426C-A20D-5A2BF1FAAF71}" type="pres">
      <dgm:prSet presAssocID="{4C306AC7-55FB-491A-B094-C60D95C1FD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BFE06-8B52-4715-9407-9D655A230914}" type="pres">
      <dgm:prSet presAssocID="{4C306AC7-55FB-491A-B094-C60D95C1FDAB}" presName="descendantText" presStyleLbl="alignAcc1" presStyleIdx="0" presStyleCnt="3" custScaleY="100000" custLinFactNeighborY="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B1545-DB43-4796-A091-062463C04711}" type="pres">
      <dgm:prSet presAssocID="{54FD8F64-3C30-4D36-B7C5-D944602174FF}" presName="sp" presStyleCnt="0"/>
      <dgm:spPr/>
    </dgm:pt>
    <dgm:pt modelId="{3B80C098-1F05-48B4-A38D-404105934C29}" type="pres">
      <dgm:prSet presAssocID="{CBC05CA9-37F0-4131-90B6-B8870EDC341E}" presName="composite" presStyleCnt="0"/>
      <dgm:spPr/>
    </dgm:pt>
    <dgm:pt modelId="{01B3C586-1860-4937-955E-ADC3F97DF848}" type="pres">
      <dgm:prSet presAssocID="{CBC05CA9-37F0-4131-90B6-B8870EDC34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8495A-0AAA-4922-93D2-221A9E7D910D}" type="pres">
      <dgm:prSet presAssocID="{CBC05CA9-37F0-4131-90B6-B8870EDC341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3401A-F7FD-4FE6-8FE9-9AAE09ABEDA7}" type="pres">
      <dgm:prSet presAssocID="{F6EDF12E-5EF2-4C52-997F-1D15E6B6F1B0}" presName="sp" presStyleCnt="0"/>
      <dgm:spPr/>
    </dgm:pt>
    <dgm:pt modelId="{14CDD03F-C720-4A98-8258-2DDC771F027F}" type="pres">
      <dgm:prSet presAssocID="{B66B65CB-FA86-4E04-882E-DBED5EA7BD3F}" presName="composite" presStyleCnt="0"/>
      <dgm:spPr/>
    </dgm:pt>
    <dgm:pt modelId="{69B398FD-0B65-47EB-9128-FD8D4D2707B8}" type="pres">
      <dgm:prSet presAssocID="{B66B65CB-FA86-4E04-882E-DBED5EA7BD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B196-F933-4DB8-81FF-4318A25466FE}" type="pres">
      <dgm:prSet presAssocID="{B66B65CB-FA86-4E04-882E-DBED5EA7BD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4D9FA-73E0-4CC5-98F0-B8DF118C1291}" type="presOf" srcId="{CBC05CA9-37F0-4131-90B6-B8870EDC341E}" destId="{01B3C586-1860-4937-955E-ADC3F97DF848}" srcOrd="0" destOrd="0" presId="urn:microsoft.com/office/officeart/2005/8/layout/chevron2"/>
    <dgm:cxn modelId="{9AD5407B-FAE1-4708-A3B9-E3C9847BB226}" srcId="{541BA555-DF37-4695-9130-D6487B58FFF3}" destId="{CBC05CA9-37F0-4131-90B6-B8870EDC341E}" srcOrd="1" destOrd="0" parTransId="{2A3F7C07-D2FC-4B66-8BC5-BEFC97D79E1B}" sibTransId="{F6EDF12E-5EF2-4C52-997F-1D15E6B6F1B0}"/>
    <dgm:cxn modelId="{86CB77C8-4E3F-4A2F-8581-3D92EADEA60F}" type="presOf" srcId="{67749F5E-4DBC-4F3D-846E-FC68F6AF7647}" destId="{9E6BFE06-8B52-4715-9407-9D655A230914}" srcOrd="0" destOrd="0" presId="urn:microsoft.com/office/officeart/2005/8/layout/chevron2"/>
    <dgm:cxn modelId="{BF35B505-F0AA-412F-90DE-16DA5968B6CD}" type="presOf" srcId="{21FE0E96-807E-4955-ADA8-C0096F4099F3}" destId="{2028495A-0AAA-4922-93D2-221A9E7D910D}" srcOrd="0" destOrd="1" presId="urn:microsoft.com/office/officeart/2005/8/layout/chevron2"/>
    <dgm:cxn modelId="{78853A4D-2651-4493-B11E-F41ADCF5C2AC}" type="presOf" srcId="{5275AD38-E03A-4741-B2F1-B4A510C2A28D}" destId="{179AB196-F933-4DB8-81FF-4318A25466FE}" srcOrd="0" destOrd="0" presId="urn:microsoft.com/office/officeart/2005/8/layout/chevron2"/>
    <dgm:cxn modelId="{4F0DDB7A-DDAE-45E6-8F75-89E2CB5CD98F}" srcId="{CBC05CA9-37F0-4131-90B6-B8870EDC341E}" destId="{21FE0E96-807E-4955-ADA8-C0096F4099F3}" srcOrd="1" destOrd="0" parTransId="{14C4869A-216A-413E-96FF-93E5845D5DC8}" sibTransId="{6489752E-6278-41F7-8AED-9B8EF5E02231}"/>
    <dgm:cxn modelId="{8F576B9E-7B68-4A51-8679-E3270D3F4DB6}" type="presOf" srcId="{CD1EF5B9-FB97-4B4C-8C06-5ADDA76C988B}" destId="{179AB196-F933-4DB8-81FF-4318A25466FE}" srcOrd="0" destOrd="1" presId="urn:microsoft.com/office/officeart/2005/8/layout/chevron2"/>
    <dgm:cxn modelId="{5DDF03AA-2E29-4695-A0FD-4447D05F9A17}" type="presOf" srcId="{4C306AC7-55FB-491A-B094-C60D95C1FDAB}" destId="{33D8AC5E-5CE0-426C-A20D-5A2BF1FAAF71}" srcOrd="0" destOrd="0" presId="urn:microsoft.com/office/officeart/2005/8/layout/chevron2"/>
    <dgm:cxn modelId="{B6557D84-2645-4846-BDC1-6C947C86D125}" srcId="{541BA555-DF37-4695-9130-D6487B58FFF3}" destId="{B66B65CB-FA86-4E04-882E-DBED5EA7BD3F}" srcOrd="2" destOrd="0" parTransId="{ACD63DC8-BF63-439E-B013-D8FF9C564351}" sibTransId="{88947AAE-02ED-4827-B0E9-E0B51793A8C2}"/>
    <dgm:cxn modelId="{55967C54-E73C-4B81-86A9-010A41B4AC38}" type="presOf" srcId="{DAEBED13-8283-484E-822D-E62BA766F84B}" destId="{9E6BFE06-8B52-4715-9407-9D655A230914}" srcOrd="0" destOrd="3" presId="urn:microsoft.com/office/officeart/2005/8/layout/chevron2"/>
    <dgm:cxn modelId="{10B1A46B-F608-4DCD-B327-A61E45FE6AA8}" srcId="{4C306AC7-55FB-491A-B094-C60D95C1FDAB}" destId="{67749F5E-4DBC-4F3D-846E-FC68F6AF7647}" srcOrd="0" destOrd="0" parTransId="{04E10929-58BD-492C-AB70-8CCEE44EAD2B}" sibTransId="{92352AB8-1447-4201-821C-63E3467DF897}"/>
    <dgm:cxn modelId="{7C244C1B-1CE2-4DF5-86CB-58BAE740ED63}" type="presOf" srcId="{67E0F641-306F-4F10-AD95-54B0023DB498}" destId="{9E6BFE06-8B52-4715-9407-9D655A230914}" srcOrd="0" destOrd="1" presId="urn:microsoft.com/office/officeart/2005/8/layout/chevron2"/>
    <dgm:cxn modelId="{5B578CF7-A2AE-45BF-A4C9-8183A8AC8332}" srcId="{CBC05CA9-37F0-4131-90B6-B8870EDC341E}" destId="{FF3E72FF-90D9-4D76-BA22-170FB233EE96}" srcOrd="0" destOrd="0" parTransId="{9157C24E-AE5B-4ED2-A36F-BF30B1395398}" sibTransId="{3EC081F3-B5BE-4F83-AB0D-E906D880D049}"/>
    <dgm:cxn modelId="{E66DC4B3-BCD1-4D4E-BD9D-F60B66E53F5B}" srcId="{4C306AC7-55FB-491A-B094-C60D95C1FDAB}" destId="{DAEBED13-8283-484E-822D-E62BA766F84B}" srcOrd="3" destOrd="0" parTransId="{A5DCF958-1C48-4BCD-AF20-C119CDA42F8B}" sibTransId="{7DF3FB11-7C24-4262-A3CC-F2C1B0C34AEB}"/>
    <dgm:cxn modelId="{6CBD4762-FE14-40BE-9A43-1AB919661CF6}" type="presOf" srcId="{715367B4-62CE-4F26-BE38-6220DB8B7035}" destId="{2028495A-0AAA-4922-93D2-221A9E7D910D}" srcOrd="0" destOrd="2" presId="urn:microsoft.com/office/officeart/2005/8/layout/chevron2"/>
    <dgm:cxn modelId="{37CE44A1-158F-4BDD-BEF7-14C212570520}" type="presOf" srcId="{541BA555-DF37-4695-9130-D6487B58FFF3}" destId="{A9F6FD3C-7197-45B8-ABC7-04BD779A9B30}" srcOrd="0" destOrd="0" presId="urn:microsoft.com/office/officeart/2005/8/layout/chevron2"/>
    <dgm:cxn modelId="{DC71CE98-47FC-402C-96C8-A789EB6C42D2}" srcId="{4C306AC7-55FB-491A-B094-C60D95C1FDAB}" destId="{7E0251C9-EF6B-48B7-BD1A-AE11B6D58F0B}" srcOrd="4" destOrd="0" parTransId="{9AADD157-D178-4B99-B7DE-70AD7B21E228}" sibTransId="{98AC3D3D-8CB3-49C8-B48D-6C36550F8557}"/>
    <dgm:cxn modelId="{4EEC58E6-E74A-4D3E-8D28-E2269F2FAC85}" srcId="{4C306AC7-55FB-491A-B094-C60D95C1FDAB}" destId="{F2DCC7DF-E108-4B40-9329-1FFE0C14FC99}" srcOrd="2" destOrd="0" parTransId="{51619848-839D-439D-9315-8C8CFF9259B3}" sibTransId="{9812BD7F-FBE3-423B-B9D5-641005EC2386}"/>
    <dgm:cxn modelId="{F0DB2D2E-9E25-413F-8E37-C54577827F40}" type="presOf" srcId="{F2DCC7DF-E108-4B40-9329-1FFE0C14FC99}" destId="{9E6BFE06-8B52-4715-9407-9D655A230914}" srcOrd="0" destOrd="2" presId="urn:microsoft.com/office/officeart/2005/8/layout/chevron2"/>
    <dgm:cxn modelId="{AF479EDA-9149-4FFB-9A2D-6415F07A7415}" srcId="{541BA555-DF37-4695-9130-D6487B58FFF3}" destId="{4C306AC7-55FB-491A-B094-C60D95C1FDAB}" srcOrd="0" destOrd="0" parTransId="{8F327A0F-0E20-4346-9A4C-5010846CA9F7}" sibTransId="{54FD8F64-3C30-4D36-B7C5-D944602174FF}"/>
    <dgm:cxn modelId="{74B89053-485C-4ECE-A587-E4249A6B8378}" srcId="{4C306AC7-55FB-491A-B094-C60D95C1FDAB}" destId="{67E0F641-306F-4F10-AD95-54B0023DB498}" srcOrd="1" destOrd="0" parTransId="{0F626A72-A038-4D53-8593-B3660E4B64A6}" sibTransId="{0E1B0D17-E5AA-47E9-A8C0-0A5B6E343C33}"/>
    <dgm:cxn modelId="{038FC3B1-1F47-4BA0-BC71-9A331E2F26D7}" type="presOf" srcId="{FF3E72FF-90D9-4D76-BA22-170FB233EE96}" destId="{2028495A-0AAA-4922-93D2-221A9E7D910D}" srcOrd="0" destOrd="0" presId="urn:microsoft.com/office/officeart/2005/8/layout/chevron2"/>
    <dgm:cxn modelId="{AB382F19-7841-40EE-BBAA-36C5CAABC38F}" srcId="{B66B65CB-FA86-4E04-882E-DBED5EA7BD3F}" destId="{CD1EF5B9-FB97-4B4C-8C06-5ADDA76C988B}" srcOrd="1" destOrd="0" parTransId="{07230657-AAEC-4EB1-9E6F-D117520F8501}" sibTransId="{7E4C5FC1-1E0A-4A4B-A04D-DB5DE8FE6723}"/>
    <dgm:cxn modelId="{C35DBC8A-8293-41AF-A993-45DEE6731651}" type="presOf" srcId="{B66B65CB-FA86-4E04-882E-DBED5EA7BD3F}" destId="{69B398FD-0B65-47EB-9128-FD8D4D2707B8}" srcOrd="0" destOrd="0" presId="urn:microsoft.com/office/officeart/2005/8/layout/chevron2"/>
    <dgm:cxn modelId="{5227AF72-C49F-45D4-8506-C015F203EAD8}" srcId="{B66B65CB-FA86-4E04-882E-DBED5EA7BD3F}" destId="{5275AD38-E03A-4741-B2F1-B4A510C2A28D}" srcOrd="0" destOrd="0" parTransId="{0F235D92-ECA0-41D5-B10D-10C84721E52F}" sibTransId="{E57E7981-4788-4587-AE47-2F1B9F5A20B8}"/>
    <dgm:cxn modelId="{6D89347C-ED5C-4ADE-BEB1-EC15AEF14F99}" srcId="{CBC05CA9-37F0-4131-90B6-B8870EDC341E}" destId="{715367B4-62CE-4F26-BE38-6220DB8B7035}" srcOrd="2" destOrd="0" parTransId="{A6657376-9C42-4A69-9C9E-C9D917FCFC06}" sibTransId="{A525B00F-DAA3-4C2C-9249-85CB9C4F1973}"/>
    <dgm:cxn modelId="{68AEC0AF-1F41-4490-AF52-402673E37234}" type="presOf" srcId="{7E0251C9-EF6B-48B7-BD1A-AE11B6D58F0B}" destId="{9E6BFE06-8B52-4715-9407-9D655A230914}" srcOrd="0" destOrd="4" presId="urn:microsoft.com/office/officeart/2005/8/layout/chevron2"/>
    <dgm:cxn modelId="{F0C3FC86-C5B5-4969-9EB8-2A39E2F11B76}" type="presParOf" srcId="{A9F6FD3C-7197-45B8-ABC7-04BD779A9B30}" destId="{0CE54DAF-BEC5-405D-9AA2-28CC9DFB2B8F}" srcOrd="0" destOrd="0" presId="urn:microsoft.com/office/officeart/2005/8/layout/chevron2"/>
    <dgm:cxn modelId="{EE43924E-8F17-4801-967A-D410923B942A}" type="presParOf" srcId="{0CE54DAF-BEC5-405D-9AA2-28CC9DFB2B8F}" destId="{33D8AC5E-5CE0-426C-A20D-5A2BF1FAAF71}" srcOrd="0" destOrd="0" presId="urn:microsoft.com/office/officeart/2005/8/layout/chevron2"/>
    <dgm:cxn modelId="{201F1733-109E-4531-B786-05ABA4BB34CA}" type="presParOf" srcId="{0CE54DAF-BEC5-405D-9AA2-28CC9DFB2B8F}" destId="{9E6BFE06-8B52-4715-9407-9D655A230914}" srcOrd="1" destOrd="0" presId="urn:microsoft.com/office/officeart/2005/8/layout/chevron2"/>
    <dgm:cxn modelId="{58B7DB88-CC26-4A26-A17A-7EB48FF559BE}" type="presParOf" srcId="{A9F6FD3C-7197-45B8-ABC7-04BD779A9B30}" destId="{206B1545-DB43-4796-A091-062463C04711}" srcOrd="1" destOrd="0" presId="urn:microsoft.com/office/officeart/2005/8/layout/chevron2"/>
    <dgm:cxn modelId="{C720216D-E0D7-4CC0-B86F-F9E0C3ED07CE}" type="presParOf" srcId="{A9F6FD3C-7197-45B8-ABC7-04BD779A9B30}" destId="{3B80C098-1F05-48B4-A38D-404105934C29}" srcOrd="2" destOrd="0" presId="urn:microsoft.com/office/officeart/2005/8/layout/chevron2"/>
    <dgm:cxn modelId="{5BE4B758-E6AB-4968-A8AF-D728FAAEDC0C}" type="presParOf" srcId="{3B80C098-1F05-48B4-A38D-404105934C29}" destId="{01B3C586-1860-4937-955E-ADC3F97DF848}" srcOrd="0" destOrd="0" presId="urn:microsoft.com/office/officeart/2005/8/layout/chevron2"/>
    <dgm:cxn modelId="{759A767A-9A54-4C34-9A8B-BE4DFF4607AC}" type="presParOf" srcId="{3B80C098-1F05-48B4-A38D-404105934C29}" destId="{2028495A-0AAA-4922-93D2-221A9E7D910D}" srcOrd="1" destOrd="0" presId="urn:microsoft.com/office/officeart/2005/8/layout/chevron2"/>
    <dgm:cxn modelId="{03526538-84F3-4CE7-B491-46C279A07544}" type="presParOf" srcId="{A9F6FD3C-7197-45B8-ABC7-04BD779A9B30}" destId="{1E23401A-F7FD-4FE6-8FE9-9AAE09ABEDA7}" srcOrd="3" destOrd="0" presId="urn:microsoft.com/office/officeart/2005/8/layout/chevron2"/>
    <dgm:cxn modelId="{5CFDDA75-9883-457A-9F0B-9DA03EBE6D4D}" type="presParOf" srcId="{A9F6FD3C-7197-45B8-ABC7-04BD779A9B30}" destId="{14CDD03F-C720-4A98-8258-2DDC771F027F}" srcOrd="4" destOrd="0" presId="urn:microsoft.com/office/officeart/2005/8/layout/chevron2"/>
    <dgm:cxn modelId="{15B7A0B7-8D74-44E2-A14E-2CDEF7077ACF}" type="presParOf" srcId="{14CDD03F-C720-4A98-8258-2DDC771F027F}" destId="{69B398FD-0B65-47EB-9128-FD8D4D2707B8}" srcOrd="0" destOrd="0" presId="urn:microsoft.com/office/officeart/2005/8/layout/chevron2"/>
    <dgm:cxn modelId="{CED397EA-A544-4D28-B5E7-DDB90C01BF67}" type="presParOf" srcId="{14CDD03F-C720-4A98-8258-2DDC771F027F}" destId="{179AB196-F933-4DB8-81FF-4318A25466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8AC5E-5CE0-426C-A20D-5A2BF1FAAF71}">
      <dsp:nvSpPr>
        <dsp:cNvPr id="0" name=""/>
        <dsp:cNvSpPr/>
      </dsp:nvSpPr>
      <dsp:spPr>
        <a:xfrm rot="5400000">
          <a:off x="-226825" y="231221"/>
          <a:ext cx="1512171" cy="10585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Benchmarking</a:t>
          </a:r>
          <a:endParaRPr lang="en-US" sz="1100" kern="1200" dirty="0"/>
        </a:p>
      </dsp:txBody>
      <dsp:txXfrm rot="-5400000">
        <a:off x="2" y="533655"/>
        <a:ext cx="1058519" cy="453652"/>
      </dsp:txXfrm>
    </dsp:sp>
    <dsp:sp modelId="{9E6BFE06-8B52-4715-9407-9D655A230914}">
      <dsp:nvSpPr>
        <dsp:cNvPr id="0" name=""/>
        <dsp:cNvSpPr/>
      </dsp:nvSpPr>
      <dsp:spPr>
        <a:xfrm rot="5400000">
          <a:off x="3085804" y="-1949544"/>
          <a:ext cx="982911" cy="5037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Tests of new boards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Benchmarks with  real life applications and synthetic tests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Tests of first FPGAs for dedicated low latency network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Selection of the final architecture for the clusters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-5400000">
        <a:off x="1058520" y="125722"/>
        <a:ext cx="4989498" cy="886947"/>
      </dsp:txXfrm>
    </dsp:sp>
    <dsp:sp modelId="{01B3C586-1860-4937-955E-ADC3F97DF848}">
      <dsp:nvSpPr>
        <dsp:cNvPr id="0" name=""/>
        <dsp:cNvSpPr/>
      </dsp:nvSpPr>
      <dsp:spPr>
        <a:xfrm rot="5400000">
          <a:off x="-226825" y="1548457"/>
          <a:ext cx="1512171" cy="105851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Cluster implementation</a:t>
          </a:r>
          <a:endParaRPr lang="en-US" sz="1100" kern="1200" dirty="0"/>
        </a:p>
      </dsp:txBody>
      <dsp:txXfrm rot="-5400000">
        <a:off x="2" y="1850891"/>
        <a:ext cx="1058519" cy="453652"/>
      </dsp:txXfrm>
    </dsp:sp>
    <dsp:sp modelId="{2028495A-0AAA-4922-93D2-221A9E7D910D}">
      <dsp:nvSpPr>
        <dsp:cNvPr id="0" name=""/>
        <dsp:cNvSpPr/>
      </dsp:nvSpPr>
      <dsp:spPr>
        <a:xfrm rot="5400000">
          <a:off x="3085804" y="-705653"/>
          <a:ext cx="982911" cy="5037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Cluster setup at CNAF (25 boards)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Cluster Setup in ROME (4 FPGA </a:t>
          </a:r>
          <a:r>
            <a:rPr lang="en-US" sz="1600" kern="1200" dirty="0" smtClean="0"/>
            <a:t>boards</a:t>
          </a:r>
          <a:r>
            <a:rPr lang="en-US" sz="1600" kern="1200" dirty="0" smtClean="0"/>
            <a:t>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 Porting</a:t>
          </a:r>
          <a:endParaRPr lang="en-US" sz="1600" kern="1200" dirty="0"/>
        </a:p>
      </dsp:txBody>
      <dsp:txXfrm rot="-5400000">
        <a:off x="1058520" y="1369613"/>
        <a:ext cx="4989498" cy="886947"/>
      </dsp:txXfrm>
    </dsp:sp>
    <dsp:sp modelId="{69B398FD-0B65-47EB-9128-FD8D4D2707B8}">
      <dsp:nvSpPr>
        <dsp:cNvPr id="0" name=""/>
        <dsp:cNvSpPr/>
      </dsp:nvSpPr>
      <dsp:spPr>
        <a:xfrm rot="5400000">
          <a:off x="-226825" y="2865693"/>
          <a:ext cx="1512171" cy="105851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Application Porting</a:t>
          </a:r>
          <a:endParaRPr lang="en-US" sz="1100" kern="1200" dirty="0"/>
        </a:p>
      </dsp:txBody>
      <dsp:txXfrm rot="-5400000">
        <a:off x="2" y="3168127"/>
        <a:ext cx="1058519" cy="453652"/>
      </dsp:txXfrm>
    </dsp:sp>
    <dsp:sp modelId="{179AB196-F933-4DB8-81FF-4318A25466FE}">
      <dsp:nvSpPr>
        <dsp:cNvPr id="0" name=""/>
        <dsp:cNvSpPr/>
      </dsp:nvSpPr>
      <dsp:spPr>
        <a:xfrm rot="5400000">
          <a:off x="3085804" y="611583"/>
          <a:ext cx="982911" cy="5037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Tests under real life condition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Clusters upgrade (+10boards @CNAF, +12 boards @ ROME)</a:t>
          </a:r>
          <a:endParaRPr lang="en-US" sz="1600" kern="1200" dirty="0"/>
        </a:p>
      </dsp:txBody>
      <dsp:txXfrm rot="-5400000">
        <a:off x="1058520" y="2686849"/>
        <a:ext cx="4989498" cy="88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F0A471B-1F6A-4EF0-80EB-2BFF4F63A148}" type="datetimeFigureOut">
              <a:rPr lang="en-GB" smtClean="0"/>
              <a:pPr/>
              <a:t>07/07/15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F81FD980-51A2-4AB6-A8D3-EB7AC126E5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5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7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8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42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5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00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33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91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27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88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7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9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4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2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8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1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6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35557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11610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TextBox 8"/>
          <p:cNvSpPr txBox="1"/>
          <p:nvPr userDrawn="1"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11610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Daniele Cesini – INFN-CNAF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688" y="1556792"/>
            <a:ext cx="8686800" cy="4569371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err="1" smtClean="0"/>
              <a:t>Secondo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Quinto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s-E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3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Daniele Cesini – INFN-CNAF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6C9996B-47BD-4780-8646-22ACEDF6C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s://indico.cern.ch/event/320819/session/3/contribution/30/material/slides/0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98384" y="4629149"/>
            <a:ext cx="4038600" cy="600051"/>
          </a:xfrm>
        </p:spPr>
        <p:txBody>
          <a:bodyPr>
            <a:normAutofit/>
          </a:bodyPr>
          <a:lstStyle/>
          <a:p>
            <a:r>
              <a:rPr lang="en-US" dirty="0"/>
              <a:t>The INFN COSA project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00600" y="5157192"/>
            <a:ext cx="4038600" cy="748553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Tommaso</a:t>
            </a:r>
            <a:r>
              <a:rPr lang="en-GB" dirty="0" smtClean="0"/>
              <a:t> </a:t>
            </a:r>
            <a:r>
              <a:rPr lang="en-GB" dirty="0" err="1" smtClean="0"/>
              <a:t>Boccali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alcune</a:t>
            </a:r>
            <a:r>
              <a:rPr lang="en-GB" dirty="0" smtClean="0"/>
              <a:t> slides </a:t>
            </a:r>
            <a:r>
              <a:rPr lang="en-GB" dirty="0" err="1" smtClean="0"/>
              <a:t>riadattate</a:t>
            </a:r>
            <a:r>
              <a:rPr lang="en-GB" dirty="0" smtClean="0"/>
              <a:t> da Daniele </a:t>
            </a:r>
            <a:r>
              <a:rPr lang="en-GB" dirty="0" err="1" smtClean="0"/>
              <a:t>Cesini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s-ES" dirty="0"/>
          </a:p>
        </p:txBody>
      </p:sp>
      <p:sp>
        <p:nvSpPr>
          <p:cNvPr id="13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Applications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4294967295"/>
          </p:nvPr>
        </p:nvSpPr>
        <p:spPr>
          <a:xfrm>
            <a:off x="258679" y="1193359"/>
            <a:ext cx="8686800" cy="456882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Theoretical Physics (PR, FE)</a:t>
            </a:r>
          </a:p>
          <a:p>
            <a:pPr lvl="1"/>
            <a:r>
              <a:rPr lang="en-GB" sz="2000" dirty="0" smtClean="0"/>
              <a:t>Parallel applications usually run in HPC environments</a:t>
            </a:r>
            <a:endParaRPr lang="en-GB" sz="2000" dirty="0"/>
          </a:p>
          <a:p>
            <a:pPr lvl="2"/>
            <a:r>
              <a:rPr lang="en-US" sz="1800" dirty="0" smtClean="0"/>
              <a:t>Lattice Boltzmann fluid dynamics</a:t>
            </a:r>
          </a:p>
          <a:p>
            <a:pPr lvl="2"/>
            <a:r>
              <a:rPr lang="en-US" sz="1800" dirty="0" smtClean="0"/>
              <a:t>Monte Carlo simulations of Spin-Glass systems</a:t>
            </a:r>
          </a:p>
          <a:p>
            <a:pPr lvl="2"/>
            <a:r>
              <a:rPr lang="en-US" sz="1800" dirty="0" smtClean="0"/>
              <a:t>Lattice Quantum </a:t>
            </a:r>
            <a:r>
              <a:rPr lang="en-US" sz="1800" dirty="0" err="1" smtClean="0"/>
              <a:t>ChromoDynamics</a:t>
            </a:r>
            <a:r>
              <a:rPr lang="en-US" sz="1800" dirty="0" smtClean="0"/>
              <a:t> simulations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Experimental Physics (PI, PD, CNAF)</a:t>
            </a:r>
          </a:p>
          <a:p>
            <a:pPr lvl="1"/>
            <a:r>
              <a:rPr lang="en-US" sz="2000" dirty="0" smtClean="0"/>
              <a:t>HEP experiments High Level Trigger applications</a:t>
            </a:r>
          </a:p>
          <a:p>
            <a:pPr lvl="1"/>
            <a:r>
              <a:rPr lang="en-US" sz="2000" dirty="0" err="1" smtClean="0"/>
              <a:t>Montecarlo</a:t>
            </a:r>
            <a:r>
              <a:rPr lang="en-US" sz="2000" dirty="0" smtClean="0"/>
              <a:t> and analysis of LHC experiments</a:t>
            </a:r>
          </a:p>
          <a:p>
            <a:pPr lvl="1"/>
            <a:r>
              <a:rPr lang="en-US" sz="2000" dirty="0" smtClean="0"/>
              <a:t>Applications needing portable systems</a:t>
            </a:r>
          </a:p>
          <a:p>
            <a:pPr lvl="2"/>
            <a:r>
              <a:rPr lang="en-US" sz="1800" dirty="0" smtClean="0"/>
              <a:t>Computer</a:t>
            </a:r>
            <a:r>
              <a:rPr lang="it-IT" sz="1800" dirty="0" smtClean="0"/>
              <a:t> </a:t>
            </a:r>
            <a:r>
              <a:rPr lang="en-US" sz="1800" dirty="0" smtClean="0"/>
              <a:t>tomography</a:t>
            </a:r>
          </a:p>
          <a:p>
            <a:r>
              <a:rPr lang="it-IT" sz="2400" dirty="0" err="1" smtClean="0">
                <a:solidFill>
                  <a:schemeClr val="accent2"/>
                </a:solidFill>
              </a:rPr>
              <a:t>Neural</a:t>
            </a:r>
            <a:r>
              <a:rPr lang="it-IT" sz="2400" dirty="0" smtClean="0">
                <a:solidFill>
                  <a:schemeClr val="accent2"/>
                </a:solidFill>
              </a:rPr>
              <a:t> Networks (RM1)</a:t>
            </a:r>
          </a:p>
          <a:p>
            <a:pPr lvl="1"/>
            <a:r>
              <a:rPr lang="it-IT" sz="2000" dirty="0" smtClean="0"/>
              <a:t>DPSNN-STDP code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8552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 examples / 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8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209"/>
            <a:ext cx="8467286" cy="1032597"/>
          </a:xfrm>
        </p:spPr>
        <p:txBody>
          <a:bodyPr/>
          <a:lstStyle/>
          <a:p>
            <a:pPr algn="ctr"/>
            <a:r>
              <a:rPr lang="it-IT" dirty="0" err="1" smtClean="0"/>
              <a:t>Formation</a:t>
            </a:r>
            <a:r>
              <a:rPr lang="it-IT" dirty="0" smtClean="0"/>
              <a:t> of a </a:t>
            </a:r>
            <a:r>
              <a:rPr lang="it-IT" dirty="0" err="1" smtClean="0"/>
              <a:t>galaxy</a:t>
            </a:r>
            <a:r>
              <a:rPr lang="it-IT" dirty="0" smtClean="0"/>
              <a:t> cluster with Gadget2</a:t>
            </a:r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" y="1085613"/>
            <a:ext cx="3330522" cy="277543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30" y="1114713"/>
            <a:ext cx="3295601" cy="274633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11" y="3768288"/>
            <a:ext cx="3308467" cy="275705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89352"/>
            <a:ext cx="3163190" cy="2635992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 rot="971293">
            <a:off x="7286230" y="1026946"/>
            <a:ext cx="186846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MULTI BOARD</a:t>
            </a:r>
          </a:p>
          <a:p>
            <a:r>
              <a:rPr lang="en-GB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CPU ONLY</a:t>
            </a:r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-2483914" y="319256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276498 </a:t>
            </a:r>
            <a:r>
              <a:rPr lang="it-IT" dirty="0" err="1" smtClean="0"/>
              <a:t>particles</a:t>
            </a:r>
            <a:r>
              <a:rPr lang="it-IT" dirty="0" smtClean="0"/>
              <a:t>, </a:t>
            </a:r>
            <a:r>
              <a:rPr lang="it-IT" dirty="0" err="1" smtClean="0"/>
              <a:t>formation</a:t>
            </a:r>
            <a:r>
              <a:rPr lang="it-IT" dirty="0" smtClean="0"/>
              <a:t> of a cluster </a:t>
            </a:r>
          </a:p>
          <a:p>
            <a:pPr algn="ctr"/>
            <a:r>
              <a:rPr lang="it-IT" dirty="0" smtClean="0"/>
              <a:t>of </a:t>
            </a:r>
            <a:r>
              <a:rPr lang="it-IT" dirty="0" err="1" smtClean="0"/>
              <a:t>galaxies</a:t>
            </a:r>
            <a:r>
              <a:rPr lang="it-IT" dirty="0" smtClean="0"/>
              <a:t> in an </a:t>
            </a:r>
            <a:r>
              <a:rPr lang="it-IT" dirty="0" err="1" smtClean="0"/>
              <a:t>expanding</a:t>
            </a:r>
            <a:r>
              <a:rPr lang="it-IT" dirty="0" smtClean="0"/>
              <a:t> </a:t>
            </a:r>
            <a:r>
              <a:rPr lang="it-IT" dirty="0" err="1" smtClean="0"/>
              <a:t>Universe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092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3645024"/>
            <a:ext cx="5472609" cy="268281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8547"/>
            <a:ext cx="6984776" cy="810503"/>
          </a:xfrm>
        </p:spPr>
        <p:txBody>
          <a:bodyPr/>
          <a:lstStyle/>
          <a:p>
            <a:pPr algn="ctr"/>
            <a:r>
              <a:rPr lang="it-IT" dirty="0" err="1" smtClean="0"/>
              <a:t>Formation</a:t>
            </a:r>
            <a:r>
              <a:rPr lang="it-IT" dirty="0" smtClean="0"/>
              <a:t> of a </a:t>
            </a:r>
            <a:r>
              <a:rPr lang="it-IT" dirty="0" err="1" smtClean="0"/>
              <a:t>galaxy</a:t>
            </a:r>
            <a:r>
              <a:rPr lang="it-IT" dirty="0" smtClean="0"/>
              <a:t> cluster</a:t>
            </a:r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1" y="899050"/>
            <a:ext cx="3820239" cy="25360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3" y="899051"/>
            <a:ext cx="3820036" cy="25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684058"/>
          </a:xfrm>
        </p:spPr>
        <p:txBody>
          <a:bodyPr/>
          <a:lstStyle/>
          <a:p>
            <a:r>
              <a:rPr lang="en-US" dirty="0"/>
              <a:t>Neural Networks: </a:t>
            </a:r>
            <a:r>
              <a:rPr lang="en-US" dirty="0" smtClean="0"/>
              <a:t>DPSNN-STDP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2736"/>
            <a:ext cx="4572638" cy="3429479"/>
          </a:xfrm>
          <a:prstGeom prst="rect">
            <a:avLst/>
          </a:prstGeom>
        </p:spPr>
      </p:pic>
      <p:pic>
        <p:nvPicPr>
          <p:cNvPr id="8" name="Collag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016" y="1628800"/>
            <a:ext cx="4307252" cy="3528392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6" y="3008533"/>
            <a:ext cx="4572638" cy="3429479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52586" y="4365104"/>
            <a:ext cx="46044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7" y="152654"/>
            <a:ext cx="7991475" cy="59150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260893" y="5183172"/>
            <a:ext cx="2563988" cy="11580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See Enrico </a:t>
            </a:r>
            <a:r>
              <a:rPr lang="en-US" sz="3600" dirty="0" err="1" smtClean="0"/>
              <a:t>Calore</a:t>
            </a:r>
            <a:r>
              <a:rPr lang="en-US" sz="3600" dirty="0" smtClean="0"/>
              <a:t> talk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910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HS06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6458525" cy="387511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071" y="908720"/>
            <a:ext cx="791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HS06 on Exynos5, TegraK1 and Atom C2750 – </a:t>
            </a:r>
            <a:endParaRPr lang="en-US" sz="2400" dirty="0" smtClean="0"/>
          </a:p>
          <a:p>
            <a:r>
              <a:rPr lang="en-US" sz="2400" dirty="0" smtClean="0"/>
              <a:t>Per </a:t>
            </a:r>
            <a:r>
              <a:rPr lang="en-US" sz="2400" dirty="0"/>
              <a:t>core loaded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1706" y="5661248"/>
            <a:ext cx="85244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(data from M.Michelotto@HEPIX 2014</a:t>
            </a:r>
            <a:r>
              <a:rPr lang="it-IT" dirty="0"/>
              <a:t/>
            </a:r>
            <a:br>
              <a:rPr lang="it-IT" dirty="0"/>
            </a:br>
            <a:r>
              <a:rPr lang="it-IT" sz="1600" dirty="0">
                <a:hlinkClick r:id="rId4"/>
              </a:rPr>
              <a:t>https://</a:t>
            </a:r>
            <a:r>
              <a:rPr lang="it-IT" sz="1600" dirty="0" smtClean="0">
                <a:hlinkClick r:id="rId4"/>
              </a:rPr>
              <a:t>indico.cern.ch/event/320819/session/3/contribution/30/material/slides/0.pptx</a:t>
            </a:r>
            <a:r>
              <a:rPr lang="it-IT" sz="1600" dirty="0" smtClean="0"/>
              <a:t> ) </a:t>
            </a:r>
            <a:endParaRPr lang="it-IT" dirty="0"/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</p:spPr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1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556313" cy="1116106"/>
          </a:xfrm>
        </p:spPr>
        <p:txBody>
          <a:bodyPr/>
          <a:lstStyle/>
          <a:p>
            <a:r>
              <a:rPr lang="en-US" dirty="0" smtClean="0"/>
              <a:t>Tests from CMS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4572638" cy="34294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r="27770"/>
          <a:stretch/>
        </p:blipFill>
        <p:spPr>
          <a:xfrm>
            <a:off x="4644008" y="0"/>
            <a:ext cx="3822509" cy="39690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3645024"/>
            <a:ext cx="3820319" cy="2865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869160"/>
            <a:ext cx="61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56313" cy="1116106"/>
          </a:xfrm>
        </p:spPr>
        <p:txBody>
          <a:bodyPr/>
          <a:lstStyle/>
          <a:p>
            <a:r>
              <a:rPr lang="en-US" dirty="0" smtClean="0"/>
              <a:t>Test di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teorico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(Torino - Pisa)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Case Study: Higgs </a:t>
            </a:r>
            <a:r>
              <a:rPr lang="en-US" dirty="0" err="1" smtClean="0"/>
              <a:t>Dalitz</a:t>
            </a:r>
            <a:r>
              <a:rPr lang="en-US" dirty="0" smtClean="0"/>
              <a:t> Decay</a:t>
            </a:r>
          </a:p>
          <a:p>
            <a:r>
              <a:rPr lang="en-US" dirty="0" err="1" smtClean="0"/>
              <a:t>Tesi</a:t>
            </a:r>
            <a:r>
              <a:rPr lang="en-US" dirty="0" smtClean="0"/>
              <a:t> di </a:t>
            </a:r>
            <a:r>
              <a:rPr lang="en-US" dirty="0" err="1" smtClean="0"/>
              <a:t>laurea</a:t>
            </a:r>
            <a:r>
              <a:rPr lang="en-US" dirty="0" smtClean="0"/>
              <a:t> di P</a:t>
            </a:r>
            <a:r>
              <a:rPr lang="en-US" dirty="0" smtClean="0"/>
              <a:t>. </a:t>
            </a:r>
            <a:r>
              <a:rPr lang="en-US" dirty="0" err="1" smtClean="0"/>
              <a:t>Viviani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UniTo</a:t>
            </a:r>
            <a:r>
              <a:rPr lang="en-US" dirty="0" smtClean="0"/>
              <a:t>): </a:t>
            </a:r>
            <a:r>
              <a:rPr lang="en-US" dirty="0" err="1" smtClean="0"/>
              <a:t>parallelizzazione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NLO                di </a:t>
            </a:r>
            <a:r>
              <a:rPr lang="en-US" dirty="0" err="1" smtClean="0"/>
              <a:t>Passarino</a:t>
            </a:r>
            <a:endParaRPr lang="en-US" dirty="0" smtClean="0"/>
          </a:p>
          <a:p>
            <a:r>
              <a:rPr lang="en-US" dirty="0" err="1" smtClean="0"/>
              <a:t>Integrazione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fasi</a:t>
            </a:r>
            <a:r>
              <a:rPr lang="en-US" dirty="0" smtClean="0"/>
              <a:t>, </a:t>
            </a:r>
            <a:r>
              <a:rPr lang="en-US" dirty="0" smtClean="0"/>
              <a:t>tempo </a:t>
            </a:r>
            <a:r>
              <a:rPr lang="en-US" dirty="0" err="1" smtClean="0"/>
              <a:t>scalare</a:t>
            </a:r>
            <a:r>
              <a:rPr lang="en-US" dirty="0" smtClean="0"/>
              <a:t> per </a:t>
            </a:r>
            <a:r>
              <a:rPr lang="en-US" dirty="0" err="1" smtClean="0"/>
              <a:t>integrazione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O(10</a:t>
            </a:r>
            <a:r>
              <a:rPr lang="en-US" baseline="30000" dirty="0" smtClean="0"/>
              <a:t>6</a:t>
            </a:r>
            <a:r>
              <a:rPr lang="en-US" dirty="0" smtClean="0"/>
              <a:t>) </a:t>
            </a:r>
            <a:r>
              <a:rPr lang="en-US" dirty="0" err="1" smtClean="0"/>
              <a:t>punti</a:t>
            </a:r>
            <a:r>
              <a:rPr lang="en-US" dirty="0" smtClean="0"/>
              <a:t> da </a:t>
            </a:r>
            <a:r>
              <a:rPr lang="en-US" dirty="0" err="1" smtClean="0"/>
              <a:t>integrare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mesi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CPU </a:t>
            </a:r>
            <a:br>
              <a:rPr lang="en-US" dirty="0" smtClean="0"/>
            </a:br>
            <a:r>
              <a:rPr lang="en-US" dirty="0" err="1" smtClean="0"/>
              <a:t>scalare</a:t>
            </a:r>
            <a:r>
              <a:rPr lang="en-US" dirty="0" smtClean="0"/>
              <a:t> single thread</a:t>
            </a:r>
          </a:p>
          <a:p>
            <a:pPr lvl="1"/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fortran</a:t>
            </a:r>
            <a:r>
              <a:rPr lang="en-US" dirty="0" smtClean="0"/>
              <a:t>, non </a:t>
            </a:r>
            <a:r>
              <a:rPr lang="en-US" dirty="0" err="1" smtClean="0"/>
              <a:t>immediatamente</a:t>
            </a:r>
            <a:r>
              <a:rPr lang="en-US" dirty="0" smtClean="0"/>
              <a:t> </a:t>
            </a:r>
            <a:r>
              <a:rPr lang="en-US" dirty="0" err="1" smtClean="0"/>
              <a:t>riscrivibile</a:t>
            </a:r>
            <a:r>
              <a:rPr lang="en-US" dirty="0" smtClean="0"/>
              <a:t> in C++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442"/>
          <a:stretch/>
        </p:blipFill>
        <p:spPr>
          <a:xfrm>
            <a:off x="5042313" y="-1"/>
            <a:ext cx="4101688" cy="1443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492896"/>
            <a:ext cx="1143000" cy="44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582" y="3429000"/>
            <a:ext cx="3003418" cy="1153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31571" y="1868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4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851" y="387218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Performance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948" y="1168305"/>
            <a:ext cx="8229600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Utilizzati:</a:t>
            </a:r>
          </a:p>
          <a:p>
            <a:pPr lvl="1"/>
            <a:r>
              <a:rPr lang="en-US" smtClean="0"/>
              <a:t>2x Intel Xeon E5-2660 2.2 GHz (16 cores total)</a:t>
            </a:r>
          </a:p>
          <a:p>
            <a:pPr lvl="1"/>
            <a:r>
              <a:rPr lang="en-US" smtClean="0"/>
              <a:t>4x Intel Xeon E7-4820 2 GHz (32 cores total)</a:t>
            </a:r>
          </a:p>
          <a:p>
            <a:pPr lvl="1"/>
            <a:r>
              <a:rPr lang="en-US" smtClean="0"/>
              <a:t>Intel Atom SoC C2750 2.4 GHz (8 cores, cluster di 4 nodi = 32 cores)</a:t>
            </a:r>
          </a:p>
          <a:p>
            <a:pPr marL="274320" lvl="1" indent="0">
              <a:buFont typeface="Wingdings" pitchFamily="2" charset="2"/>
              <a:buNone/>
            </a:pPr>
            <a:endParaRPr lang="en-US" smtClean="0"/>
          </a:p>
          <a:p>
            <a:pPr lvl="1"/>
            <a:r>
              <a:rPr lang="en-US" smtClean="0"/>
              <a:t>Una prima nota: il codice scala in modo quasi perfetto, non ci sono lock e/o inter thread communication a parte il reduce finale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78" y="3743751"/>
            <a:ext cx="6023022" cy="31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INFN-CSN5 COSA project</a:t>
            </a:r>
            <a:endParaRPr lang="en-US" sz="40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05734" y="1556792"/>
            <a:ext cx="8000066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/>
              <a:t>COSA: </a:t>
            </a:r>
            <a:r>
              <a:rPr lang="it-IT" sz="2400" dirty="0" smtClean="0">
                <a:solidFill>
                  <a:srgbClr val="FF0000"/>
                </a:solidFill>
              </a:rPr>
              <a:t>Computing On SOC </a:t>
            </a:r>
            <a:r>
              <a:rPr lang="en-US" sz="2400" dirty="0" smtClean="0">
                <a:solidFill>
                  <a:srgbClr val="FF0000"/>
                </a:solidFill>
              </a:rPr>
              <a:t>Architecture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/>
              <a:t>Duration</a:t>
            </a:r>
            <a:r>
              <a:rPr lang="it-IT" sz="2800" dirty="0" smtClean="0"/>
              <a:t>: 2 </a:t>
            </a:r>
            <a:r>
              <a:rPr lang="en-US" sz="2800" dirty="0" smtClean="0"/>
              <a:t>years</a:t>
            </a:r>
            <a:r>
              <a:rPr lang="it-IT" sz="2800" dirty="0" smtClean="0"/>
              <a:t> from </a:t>
            </a:r>
            <a:r>
              <a:rPr lang="en-US" sz="2800" dirty="0" smtClean="0"/>
              <a:t>January</a:t>
            </a:r>
            <a:r>
              <a:rPr lang="it-IT" sz="2800" dirty="0" smtClean="0"/>
              <a:t> 2015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Departments</a:t>
            </a:r>
            <a:r>
              <a:rPr lang="it-IT" sz="2800" dirty="0" smtClean="0"/>
              <a:t>: 7 INFN</a:t>
            </a:r>
          </a:p>
          <a:p>
            <a:pPr lvl="1"/>
            <a:r>
              <a:rPr lang="it-IT" sz="2400" dirty="0" smtClean="0"/>
              <a:t>CNAF, PI, PD, ROMA1, FE, PR, LNL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BUDGET :51.5 </a:t>
            </a:r>
            <a:r>
              <a:rPr lang="it-IT" sz="2800" dirty="0" err="1" smtClean="0"/>
              <a:t>kEuro</a:t>
            </a:r>
            <a:r>
              <a:rPr lang="it-IT" sz="2800" dirty="0" smtClean="0"/>
              <a:t> </a:t>
            </a:r>
            <a:r>
              <a:rPr lang="it-IT" sz="2800" dirty="0" err="1" smtClean="0"/>
              <a:t>Year</a:t>
            </a:r>
            <a:r>
              <a:rPr lang="it-IT" sz="2800" dirty="0" smtClean="0"/>
              <a:t> I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s-ES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821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Add Nvidia K1 (OpenMP + FastFlow)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5" y="1314624"/>
            <a:ext cx="5651500" cy="19812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42492"/>
              </p:ext>
            </p:extLst>
          </p:nvPr>
        </p:nvGraphicFramePr>
        <p:xfrm>
          <a:off x="300955" y="3360233"/>
          <a:ext cx="6096000" cy="293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Seq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parallel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 thread scaling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core </a:t>
                      </a:r>
                      <a:r>
                        <a:rPr lang="en-US" dirty="0" err="1" smtClean="0"/>
                        <a:t>wrt</a:t>
                      </a:r>
                      <a:r>
                        <a:rPr lang="en-US" dirty="0" smtClean="0"/>
                        <a:t> i5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I5 2.2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I7 2.0 </a:t>
                      </a:r>
                      <a:r>
                        <a:rPr lang="en-US" dirty="0" err="1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</a:t>
                      </a:r>
                      <a:r>
                        <a:rPr lang="en-US" baseline="0" dirty="0" smtClean="0"/>
                        <a:t> 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Nvidia</a:t>
                      </a:r>
                      <a:r>
                        <a:rPr lang="en-US" baseline="0" dirty="0" smtClean="0"/>
                        <a:t> 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42542" y="5796348"/>
            <a:ext cx="1904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po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sorprendente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396955" y="5575116"/>
            <a:ext cx="111463" cy="9905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336" y="836712"/>
            <a:ext cx="61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4"/>
            <a:ext cx="9144000" cy="6844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336" y="836712"/>
            <a:ext cx="61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6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Manpower: </a:t>
            </a:r>
            <a:r>
              <a:rPr lang="en-US" dirty="0" err="1" smtClean="0"/>
              <a:t>andiamo</a:t>
            </a:r>
            <a:r>
              <a:rPr lang="en-US" dirty="0" smtClean="0"/>
              <a:t> </a:t>
            </a:r>
            <a:r>
              <a:rPr lang="en-US" dirty="0" err="1" smtClean="0"/>
              <a:t>ancora</a:t>
            </a:r>
            <a:r>
              <a:rPr lang="en-US" dirty="0" smtClean="0"/>
              <a:t> a </a:t>
            </a:r>
            <a:r>
              <a:rPr lang="en-US" dirty="0" err="1" smtClean="0"/>
              <a:t>soglia</a:t>
            </a:r>
            <a:r>
              <a:rPr lang="en-US" dirty="0" smtClean="0"/>
              <a:t> di </a:t>
            </a:r>
            <a:r>
              <a:rPr lang="en-US" dirty="0" smtClean="0"/>
              <a:t>1 FTE</a:t>
            </a:r>
          </a:p>
          <a:p>
            <a:endParaRPr lang="en-US" dirty="0"/>
          </a:p>
          <a:p>
            <a:r>
              <a:rPr lang="en-US" dirty="0" smtClean="0"/>
              <a:t>Boccali 20%</a:t>
            </a:r>
          </a:p>
          <a:p>
            <a:r>
              <a:rPr lang="en-US" dirty="0" err="1" smtClean="0"/>
              <a:t>Ciampa</a:t>
            </a:r>
            <a:r>
              <a:rPr lang="en-US" dirty="0" smtClean="0"/>
              <a:t> 20%</a:t>
            </a:r>
          </a:p>
          <a:p>
            <a:r>
              <a:rPr lang="en-US" dirty="0" err="1" smtClean="0"/>
              <a:t>Arezzini</a:t>
            </a:r>
            <a:r>
              <a:rPr lang="en-US" dirty="0" smtClean="0"/>
              <a:t> 20%</a:t>
            </a:r>
          </a:p>
          <a:p>
            <a:r>
              <a:rPr lang="en-US" dirty="0" err="1" smtClean="0"/>
              <a:t>Bonati</a:t>
            </a:r>
            <a:r>
              <a:rPr lang="en-US" dirty="0" smtClean="0"/>
              <a:t> 10%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assegno</a:t>
            </a:r>
            <a:r>
              <a:rPr lang="en-US" dirty="0" smtClean="0"/>
              <a:t> </a:t>
            </a:r>
            <a:r>
              <a:rPr lang="en-US" dirty="0" err="1" smtClean="0"/>
              <a:t>calcolo</a:t>
            </a:r>
            <a:r>
              <a:rPr lang="en-US" dirty="0" smtClean="0"/>
              <a:t> 30%)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92" y="82383"/>
            <a:ext cx="5727508" cy="4714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63" y="4797152"/>
            <a:ext cx="7966094" cy="19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I find a SoC?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1052736"/>
            <a:ext cx="2376264" cy="122413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Mobile </a:t>
            </a:r>
          </a:p>
          <a:p>
            <a:r>
              <a:rPr lang="en-GB" sz="2800" dirty="0" smtClean="0"/>
              <a:t>Embedded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1203" name="Picture 3" descr="https://d3nevzfk7ii3be.cloudfront.net/igi/dF6DITZNDVYNEGRh"/>
          <p:cNvPicPr>
            <a:picLocks noChangeAspect="1" noChangeArrowheads="1"/>
          </p:cNvPicPr>
          <p:nvPr/>
        </p:nvPicPr>
        <p:blipFill>
          <a:blip r:embed="rId3" cstate="print"/>
          <a:srcRect l="21243" t="6661" r="17528" b="5085"/>
          <a:stretch>
            <a:fillRect/>
          </a:stretch>
        </p:blipFill>
        <p:spPr bwMode="auto">
          <a:xfrm>
            <a:off x="179512" y="1227613"/>
            <a:ext cx="4032448" cy="4361627"/>
          </a:xfrm>
          <a:prstGeom prst="rect">
            <a:avLst/>
          </a:prstGeom>
          <a:noFill/>
        </p:spPr>
      </p:pic>
      <p:grpSp>
        <p:nvGrpSpPr>
          <p:cNvPr id="11" name="Gruppo 10"/>
          <p:cNvGrpSpPr/>
          <p:nvPr/>
        </p:nvGrpSpPr>
        <p:grpSpPr>
          <a:xfrm>
            <a:off x="2699792" y="2132856"/>
            <a:ext cx="6295628" cy="4396359"/>
            <a:chOff x="2740868" y="2348880"/>
            <a:chExt cx="6295628" cy="4396359"/>
          </a:xfrm>
        </p:grpSpPr>
        <p:pic>
          <p:nvPicPr>
            <p:cNvPr id="28678" name="Picture 6" descr="http://cdn.marketonline.ro/full/163528/elicopter-space-phoenix-8451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4274" y="3789040"/>
              <a:ext cx="2956198" cy="2956199"/>
            </a:xfrm>
            <a:prstGeom prst="rect">
              <a:avLst/>
            </a:prstGeom>
            <a:noFill/>
          </p:spPr>
        </p:pic>
        <p:pic>
          <p:nvPicPr>
            <p:cNvPr id="28674" name="Picture 2" descr="http://img.click.in/classifieds/images/72/10_9_2013_12_57_29_gmbkv82m59navtr2s8um1utam4_76mrwkiv5b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75682" y="2348880"/>
              <a:ext cx="3260814" cy="2477270"/>
            </a:xfrm>
            <a:prstGeom prst="rect">
              <a:avLst/>
            </a:prstGeom>
            <a:noFill/>
          </p:spPr>
        </p:pic>
        <p:pic>
          <p:nvPicPr>
            <p:cNvPr id="28676" name="Picture 4" descr="http://www.theinquirer.net/IMG/886/273886/arm-car-chip-540x334.jpg?138260908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0868" y="4491588"/>
              <a:ext cx="3055268" cy="1889740"/>
            </a:xfrm>
            <a:prstGeom prst="rect">
              <a:avLst/>
            </a:prstGeom>
            <a:noFill/>
          </p:spPr>
        </p:pic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Ok, but then....an </a:t>
            </a:r>
            <a:r>
              <a:rPr lang="en-GB" dirty="0" err="1" smtClean="0"/>
              <a:t>iPhone</a:t>
            </a:r>
            <a:r>
              <a:rPr lang="en-GB" dirty="0" smtClean="0"/>
              <a:t> cluster?</a:t>
            </a:r>
            <a:endParaRPr lang="en-GB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51520" y="1196752"/>
            <a:ext cx="5225654" cy="4536504"/>
          </a:xfrm>
        </p:spPr>
        <p:txBody>
          <a:bodyPr>
            <a:noAutofit/>
          </a:bodyPr>
          <a:lstStyle/>
          <a:p>
            <a:r>
              <a:rPr lang="en-GB" sz="2400" dirty="0" smtClean="0"/>
              <a:t>NO, we are not thinking to build an iPhone cluster</a:t>
            </a:r>
          </a:p>
          <a:p>
            <a:r>
              <a:rPr lang="en-GB" sz="2400" dirty="0" smtClean="0"/>
              <a:t>We want to use these processors in a standard computing </a:t>
            </a:r>
            <a:r>
              <a:rPr lang="en-GB" sz="2400" dirty="0" err="1" smtClean="0"/>
              <a:t>center</a:t>
            </a:r>
            <a:r>
              <a:rPr lang="en-GB" sz="2400" dirty="0" smtClean="0"/>
              <a:t> configuration</a:t>
            </a:r>
          </a:p>
          <a:p>
            <a:pPr lvl="1"/>
            <a:r>
              <a:rPr lang="en-GB" sz="2000" dirty="0" smtClean="0"/>
              <a:t>Rack mounted</a:t>
            </a:r>
          </a:p>
          <a:p>
            <a:pPr lvl="1"/>
            <a:r>
              <a:rPr lang="en-GB" sz="2000" dirty="0" smtClean="0"/>
              <a:t>Linux powered</a:t>
            </a:r>
          </a:p>
          <a:p>
            <a:pPr lvl="1"/>
            <a:r>
              <a:rPr lang="en-GB" sz="2000" dirty="0" smtClean="0"/>
              <a:t>Running scientific application mostly in a batch environment</a:t>
            </a:r>
          </a:p>
          <a:p>
            <a:r>
              <a:rPr lang="en-GB" sz="2400" dirty="0" smtClean="0"/>
              <a:t>..... Use development board...</a:t>
            </a:r>
            <a:endParaRPr lang="en-GB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16832"/>
            <a:ext cx="3059832" cy="1947165"/>
          </a:xfrm>
          <a:prstGeom prst="rect">
            <a:avLst/>
          </a:prstGeom>
        </p:spPr>
      </p:pic>
      <p:sp>
        <p:nvSpPr>
          <p:cNvPr id="10" name="Simbolo &quot;divieto&quot; 9"/>
          <p:cNvSpPr/>
          <p:nvPr/>
        </p:nvSpPr>
        <p:spPr>
          <a:xfrm>
            <a:off x="7164288" y="2132856"/>
            <a:ext cx="936104" cy="1008112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2" descr="http://images.bit-tech.net/news_images/2014/03/nvidia-jetson-k1/article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956" y="4077072"/>
            <a:ext cx="2857500" cy="2381250"/>
          </a:xfrm>
          <a:prstGeom prst="rect">
            <a:avLst/>
          </a:prstGeom>
          <a:noFill/>
        </p:spPr>
      </p:pic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</p:spPr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/>
          <p:cNvGrpSpPr/>
          <p:nvPr/>
        </p:nvGrpSpPr>
        <p:grpSpPr>
          <a:xfrm>
            <a:off x="6444208" y="3769295"/>
            <a:ext cx="2736304" cy="2035969"/>
            <a:chOff x="4427984" y="3429000"/>
            <a:chExt cx="2736304" cy="2035969"/>
          </a:xfrm>
        </p:grpSpPr>
        <p:pic>
          <p:nvPicPr>
            <p:cNvPr id="18452" name="Picture 20" descr="http://www.ti.com/diagrams/med_evmk2h_33ak2h_evm_top_image_s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3429000"/>
              <a:ext cx="2736304" cy="1759053"/>
            </a:xfrm>
            <a:prstGeom prst="rect">
              <a:avLst/>
            </a:prstGeom>
            <a:noFill/>
          </p:spPr>
        </p:pic>
        <p:sp>
          <p:nvSpPr>
            <p:cNvPr id="30" name="CasellaDiTesto 29"/>
            <p:cNvSpPr txBox="1"/>
            <p:nvPr/>
          </p:nvSpPr>
          <p:spPr>
            <a:xfrm>
              <a:off x="4572000" y="5157192"/>
              <a:ext cx="2448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Texas Instruments EVMK2H</a:t>
              </a:r>
              <a:endParaRPr lang="en-GB" sz="1400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300192" y="1628800"/>
            <a:ext cx="2843808" cy="2068333"/>
            <a:chOff x="5255568" y="2420888"/>
            <a:chExt cx="3888432" cy="2583044"/>
          </a:xfrm>
        </p:grpSpPr>
        <p:pic>
          <p:nvPicPr>
            <p:cNvPr id="18442" name="Picture 10" descr="http://www.df.lth.se/%7Etriad/krad/dragonboard/dragonboar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5568" y="2420888"/>
              <a:ext cx="3888432" cy="2184978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6444208" y="4581128"/>
              <a:ext cx="1958014" cy="422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DragonBoard</a:t>
              </a:r>
              <a:endParaRPr lang="en-GB" sz="1600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146720" y="3717032"/>
            <a:ext cx="1905000" cy="1994738"/>
            <a:chOff x="467544" y="3212976"/>
            <a:chExt cx="1905000" cy="1994738"/>
          </a:xfrm>
        </p:grpSpPr>
        <p:pic>
          <p:nvPicPr>
            <p:cNvPr id="18446" name="Picture 14" descr="http://www.digikey.com/web%20export/supplier%20content/Freescale_375/mkt/imx6/quad_eva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212976"/>
              <a:ext cx="1905000" cy="1771651"/>
            </a:xfrm>
            <a:prstGeom prst="rect">
              <a:avLst/>
            </a:prstGeom>
            <a:noFill/>
          </p:spPr>
        </p:pic>
        <p:sp>
          <p:nvSpPr>
            <p:cNvPr id="20" name="CasellaDiTesto 19"/>
            <p:cNvSpPr txBox="1"/>
            <p:nvPr/>
          </p:nvSpPr>
          <p:spPr>
            <a:xfrm>
              <a:off x="467544" y="4869160"/>
              <a:ext cx="12787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SabreBoard</a:t>
              </a:r>
              <a:endParaRPr lang="en-GB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707904" y="692696"/>
            <a:ext cx="2571514" cy="2123195"/>
            <a:chOff x="2843808" y="1268760"/>
            <a:chExt cx="4263788" cy="2484380"/>
          </a:xfrm>
        </p:grpSpPr>
        <p:pic>
          <p:nvPicPr>
            <p:cNvPr id="18436" name="Picture 4" descr="http://www.digikey.com/web%20export/supplier%20content/ti_296/mkt/boards/pandaboard-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8" y="1268760"/>
              <a:ext cx="3810000" cy="2476501"/>
            </a:xfrm>
            <a:prstGeom prst="rect">
              <a:avLst/>
            </a:prstGeom>
            <a:noFill/>
          </p:spPr>
        </p:pic>
        <p:sp>
          <p:nvSpPr>
            <p:cNvPr id="11" name="CasellaDiTesto 10"/>
            <p:cNvSpPr txBox="1"/>
            <p:nvPr/>
          </p:nvSpPr>
          <p:spPr>
            <a:xfrm>
              <a:off x="4932040" y="3356993"/>
              <a:ext cx="2175556" cy="396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PandaBoard</a:t>
              </a:r>
              <a:endParaRPr lang="en-GB" sz="120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nice boards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2711" y="5941640"/>
            <a:ext cx="2875793" cy="6557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 ...and counting...</a:t>
            </a:r>
            <a:endParaRPr lang="en-GB" sz="24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9" name="Gruppo 8"/>
          <p:cNvGrpSpPr/>
          <p:nvPr/>
        </p:nvGrpSpPr>
        <p:grpSpPr>
          <a:xfrm>
            <a:off x="395537" y="1124744"/>
            <a:ext cx="1512168" cy="1994738"/>
            <a:chOff x="395536" y="1124744"/>
            <a:chExt cx="2607547" cy="2964700"/>
          </a:xfrm>
        </p:grpSpPr>
        <p:pic>
          <p:nvPicPr>
            <p:cNvPr id="18434" name="Picture 2" descr="http://www.cnx-software.com/wp-content/uploads/2013/02/Wandboard_Top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1124744"/>
              <a:ext cx="2607547" cy="2524151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790406" y="3586265"/>
              <a:ext cx="2201836" cy="50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WandBoard</a:t>
              </a:r>
              <a:endParaRPr lang="en-GB" dirty="0"/>
            </a:p>
          </p:txBody>
        </p:sp>
      </p:grpSp>
      <p:sp>
        <p:nvSpPr>
          <p:cNvPr id="18438" name="AutoShape 6" descr="data:image/jpeg;base64,/9j/4AAQSkZJRgABAQAAAQABAAD/2wCEAAkGBxQTEhUUExQVFRQVGBcaGBgYGBcZFRwYHBcXHBgaGBccHCggGB0lHBcXITEhJSkrLi4uFx8zODMsNygtLisBCgoKDg0OGxAQGywkHyQsLDQsLCwsLCwsLCwsLCwsLCwsLCwsLCwsLCwsLCwsLCwsLCwsLCwsLCwsLCwsLCwsLP/AABEIAKgBLAMBIgACEQEDEQH/xAAcAAABBQEBAQAAAAAAAAAAAAAEAQIDBQYABwj/xABBEAABAwIEAggDBgUDAgcAAAABAAIRAyEEEjFBBVEGEyJhcYGRoTKxwSNCUtHw8RRicoLhU6LSQ8IHFRYzkrLi/8QAGQEAAgMBAAAAAAAAAAAAAAAAAQIAAwQF/8QAKxEAAgIBAwQBAwQDAQAAAAAAAAECEQMSITEEE0FRMiIzYRSBkbFxwfAF/9oADAMBAAIRAxEAPwCj4XispNN1gdDyP5Fe09GsK3D4Cm0w3MMxm13mfkR6Lw3FU4uF7T0Vx1PF4VtZzSSxoYQZy52tE5RuND59y5/RtNt+Tb1ielBeJ4mwAAAnv0HqVXv4y1tzlHK9vlfyWY4px1nWZKZBfftETp+FugWcqtqnFUyXOcHGDJ0Gp9hPkrsnUpOlyZsfTuStm6xfSEj4WF/o0epM8tkLT6R1v9Jo/un/ALUA90mUgVXfmzQsECydx6sdo/u//KkHGcRFi0eJJ+UKrlT0XWTRyyfknYh6CDxDE/6jR5P/AOSezH4gC9Ueh/5KGVVcTx/3W+ZTqUvZVmePFG2i3qY1+Qn+Jdn2aGiSZ/pPqhqnE8ZScJrVWnYODSD5ELuEBtCl/E1zP+m3cnY+J29VUVcaazzUce0dtgNgO4K+kzCskkrdfwjR4fpnim/F1T/EFp9QY9lZ4bp6P+pQcO9jgfYws/wPAtvWq2pU5N9yPmB+SqsdxPrnl9mtJ7LbCBtPfujVeSPK6tpHpdLpXhyA5xfTB3exwGk6iQvPenfHqja5q0MVUbTJaBlP2MZRpG5M+hUNfFudTGepLRAawkXi2mtgsfxPA4xwacrnRm0OxmBlGljvz70dRE7W5dUenOLGmKa7xIWh6F9OcXiatJrzScx78pEHOBe8xGsLzCqaxBBpSSD90Eic1/8Ad8ld9EsdUw/UZWAkPJIII0cIJMaGdifh2RUtxnVH0OWphCyGE6bOPxUQRGrX+9wjGdMKR1ZUHk0/JysRXZdYnEtZE78lCeIU+ceIKxHEun2H614IfDTEwNB3TP7puG6WYas5obUA7QJzdncRrb9lNW49G8e+FE6ogXcWpvcQx9N0cnA/IprK+YwPGyayB/WJwqIEkhcKylkoP6xdmQYqrjXRsFBL3ryz/wATKvW4nD0BoXZneDe0Z8hC9Eq4peWcYxYdjcQ8iepa1gPImS4Ac7BU5pfSWY42wDiVbNVPJsAfX9dyiUTDNzqbp4K5EpW7OrGNKix4fhQ8Ok30HjzUp4b/ADj0Vdh8XkdOxsUQ7iM9w91bjjGS4KMspRewdSwjBqZPfp6IwVmEZSBHIgQqmm8m4UvVnVXKCWyRnc2/ITX4ex3wHKeWo/wqqowtMEQVaNdI3EJ/8Q3c+0/RVzwJvbYshna53KktkQiuE9IquFIaS51Nraga0HKAakBz9LmJiVFVpwfl4IfE0cw71gxzcHaOk4qapnY9nw1aZ0gg9235FaXgtYVGdbvGXwJ19p9VleF17mk7Q/DPPceB+cLWcNwgpUWs3MvP92n+0BWxfsrmgqUoTEoKexR4KkpFQSpcLiKTXgVXFrddCZ5C2isx7uhMk1CNsuOH4b77tNp08T3D3RGM4gxtNz6jG5R8MgFzuXdf2F0G/iNF+tVmQXI0mNBlOwGyzvHuKZ3B7uyzRjTsPxEfiOq37RWxzMmTVuCYys6oS4wATZos0bDKNOfoVBGUqenXgiXWAMDuO3dMn9FNcxmu3Od45KuzO4hGJx7qlEU3OhjTppO/nzus3xPFBjZ8gOaOxlUAE2a0ewHNZA1nYmtDRrZo5DmfmfBS7Epy/YvOBhz3dY64Z/udsPDc93ir2rmNNzplxne/efUoOnRY1jaYEtadT978RIjc99rBJXd2iQSBvcCRsBcECIF9UyY8IxfkiwVSt10vzDsi9ogwRoY0jwVh/HAnWR3nwvdRYio+o2QAJbe4Ecx7AKur0HNF99IIMpluO0n5NIx9MiAbDeB7DVI6o0GM1j4/ms81hDALlxN4vE6wka5+aO0ADeZUT2sV/hhWN4DRqOLsz8ziScrvoQYQ1Do9TY6Q9+2sHTwhGBpiZEWtvqpWVRYZZ+Il2a8DKdI5SBfc9yGoRTk9jNcZ6PZHOqGoO06YymRN4sTojejGdjHdp3xczyCOfXJJnU39U5pTx9hc5NUWLOIVRlPXuaAT2cxvy70dS45UgjrSTMyS0iI+GDqZ3Wccczw39X/b3VmcEzl7qzTa5LIbchuH6UVy4tiwm5aIMeQRlbj+Ja0O6pjhvqPDSfVUTuHt2JTXYExAeY5bIqL9jNmho9I3vactGSYuHjfSARfdYIMc4OEOzOqOe8kak/CB3AAeisMe+rRpuc2pEAe2mqybq1Wqxpe4mCbg5TyGipyxvaXA8NS3i9/8F3khPhN4ZjHUKbcgaS8Ay7MXAtc64IMiZGvJPFYveXENBOzRA2FlgyY4pNo04+om5qMq/gFxLJC7APlwa7VGPpoZ+HvIsRoVXiy6Wa8mPWqNJTwvZEbKdtG2yD4XxCRlcYd7HvVph8rjBdH62K6sZRkrRypRlF0yB79o+XyULsMToDHgVfUMKxugE8zdTSq5JMdWZmpRLmxuLj8lXq9Vdj6MHMNDr4rhyXk6mKfhlc3h3WVWAfecJ7hufSVsaz5JP67lU8BpXe/kIHi7X2B9VZFWQb0jz5OXSklJKexSajh3vkMEm2ugmYn0VLjy4VHCr8YMHui1otC0PBKFJ1UtqucwPaRma8tvqJ2ixHmFkulWMZhq2SjFVsXJIN50mIK149Kiq8nJ6tylKnwgtzhZwEdxMydyNIHddOouJJzOIAaS0m83vtpqs63pV+KkfIgj3U1PpJQPxBw8W/8AFWqzNZa0jmLhlLSNyQR36C37JK7rxysg28YouENe0SecfNCcY4oKdOWkFxs2835nwQ3A99kVfSjiUnqm6CC+OezfqVZdFsAKbC91nv0mbMsdtC75eKoeA4A1qmZ92tMuncnbzW3w4cXtaGg5uYMAze4PKD5p/Az2+mJdYrGuq0i1lFuwBBaQ0DZvZBG17qgwGHNGu19ei6o0SYbBBO0zaB9AtSyiGtDRYBI6oGNc9xgNBJPcEO4zTHFW97me43jqdQ020aJpXJeS1rS7k3sk21J8kNjOsDoa05WgNg3mOfeRZWvB2mo59ZxJDj2QRAFht3C3qjzQH4QL+CmsCi3uZttBzn3AADblupdH69kmKqta7KA4XiSJBtOqseLP6tzBTaZdqZMAafX2KAxLu+55aEc9OcjyU1IoyqrtEQcn5oYTzt5C5/7fdRPsYBnwQXSTEZKZaNYy+Z+L6+iH4M8UAcNxZfUc4k5SbcgPDwV5iKrS005ymxkfEI01FpWbwRDWtG+6MfUsTyCbX4NC2YLh+JubiCGGWAwB4Wn6rUM4oeSzXD8KLui8qxykJ+41waNKLpnEm7hSDHMO6oA5c9OsrBoRP0lxM0i1pmSBZUeIGWmANBAVg5C8Qw5yj1SSnYYqhjDp/S35T9VYYHU+Cr2i/kPkEbhDBWXM9mDD95B6aQkDk6VgOwRkQZGoVnhsXmaRo4/qQgCmlsXFiFfizuDKcuJTRdYHiNWmcrwXt8LjwO60FHEMcJDh52KyWE4vltUEjmPqFafxNN121WAd5APodFujlhLdMwyxSjyiQpCAQQbgogNHJS0mSQBuuYkjUrG4WjkptbuZcfPT2A9UsqXEPBcSNPyUUovY08iSmvfAkpKtQNElBYxlQxLC0HTl68+5WY8TmZepz9tVHlhXDOLhlQksDpFuYIuI7uaquNsbXqPqOa0ZjMNsL9wNuabUYyo0Na+SNmm94mDsY5hFVsCSGhkG173nvPst9UqOXpbXsqqfRnrGlzKdQgGCWiRP1VZiuCBsy4ty6hwgjxWywfGqlIZOxLAW6XbuTZ0E3nxKxnH+JZqzWtMszdtxMkkzqNUfGwnbRVMoNM9oCOc389kjuES7sua49zh9YVu3ANOmU+BhOfwqLkED1HqhqYUpR4JuEO6mnkcxtidyHeZkg8tNAuf0lFN5DQ9hG4yPBmOYHtyUWIMNsql1M7+6ikvIE0nZqKHTX8Rb503j3aXBOx/HmVmhoNPtTnmoBp8IaDBN73WVGHbFxdOpYEOIAtPf3317kaiy3vp7Wb/B8YpBgaG1GgDdsj1bIRQ4jTcDke0kXg2MDUwY2lefDgZB7JjvgxrpI338krcPiB8NQuvEZs28fCZ+WiPbTLFlot8U41apcHTmIDYkW2/XeVLUN7aCw8Bv56+ap8NxauyJbTdHNrZuY+7Hgph0jbbPhx/a5zfYyl7bvkolBy3LXDi8nRon0094Hmszx+qXVWs/CJPif8fNWB6S0btyVGzF+y4eGoP7KqwoL6j6h3P69oQpp7ixhp5HUmqTFVIaBzPyv+SJFJBY6oA6+gj319oUW5ZjVyLPC2a3w+alc8nVADEuBGZsNO42RgTGgVcOSRIoEaUFxGqRAm10e/mq3H3e0eHzQISfePiiqCFB7R8T80TRVGXhiYPvIMYVKCh2lStKws7BKuTQnBCyDKjJUJoooBLkUshomd5ReE0c7kIHif8AEoJtE8ijwzLTA0MzHsPl7p0jPBbg2JrhjS5xgBVXD+kFOpmmGQbSbHwRnGcJ1lJze6R4/qVhsBTuKbGNqOaNASC6BJixWjDhjNOxM2WUJGrfxDM8FpByEECRrsSth0iwtZ9EOZUb1LmioGhgEkt3JNjcjYLyDheK7fWsZ2c2WpPJ926G8GwPJazGcaqvpdTneGAQASckcvhzLQvpjpic6V6m5eSrwfGKFN8zlG/ZI+Ss+HcRoPcAK0Oc4AEESGl3LU6mwWUfw9xJADTB2I+RhCDD30hMpFWujf8ATLBU8Phc1EnrM4FTcQ6YfmnWbR/NK86osJPeV6bx3pHSxOEykE1HsAdaBni5nxErHcN4eRffZBy3dBnXslwdDK2PVEwn9TCN4Vwx1eq2m3fU8huUtMX8IroSGmDqF6Q/obhzYZgRuHX85lVmI6HMBhtZzdfjZb/5CAn0Md4pGOw2CpzLj5XUz6B7QaA0vMaAADxhX9TohW1Y+k8dzoPuI90O7g2KpiOpdAv2QHz6SjTFUXHwUApVmy0nswA2wAJPO2mqkbwwOrUaeUnM5jX8zLgCB5FGYxzw67SzuIg+4U+Axwp1G1QXZ2mbgOE+osoJNRkwrpl0Sp4dodSzFpBLg46RA25yFiBSjQQvTMbjHY6kWPAYA6zmzJGsQdBp6LM8W4IKLc2ee6NdNEqxqLtF2WLmtuDLPogmTsrfCYBwpl2WwEnQECdcpvHfEJKdIEiBJOi0rqGJxMhxFNsQTkGZ3d/mE27KceNPmzNCFRVBnJPM/sttW6LVQLFjvMj5hUVXo1iGuJNF5Bv2HMt4NuikXYlobtA1FocyOViDe2yFdhy2YdA2kkIxtE05zMxDJ1Lqcj2UNSox1usb4Oa5pnxiE2hl3ciC08S+QJPt9VNXxZERcd4+oT6/CnAS17H32cJ+aGq4OoNWu+aGhjakSs4gd22UXWZqjTG4+agc4tsba6j1T8Ee23uk+gJQqg2E0kXQQlFF0d1lyfFlfT/eX/eAlqkaomqQLGzsokanhRgp4SMI4FOUbSnygQ2tOnJAQ+JqS4xpt4DRH5socd4geJt+aosXUcQQxridyATA8loUb2Rmc1CLkyDHVy6Wt/uMgD1Ngsr/AOaswuJGjnMkwWhwBgyCIO0rS06xYxwBYWu+K/aNrCDyN5AnvXnGLaWucxwBIcSTFyZFzzmAVuxwUdkcyUlllqlyX2GxGHzPILWl5JjlJnTXc+C0+HxdAgCG2tsT9D+68wqWiJjvPhGkDafFTARZhgbXIMbC0TYN31zHezPGmFRrh/yenvoUHf5/yChcTw+kG2gidLa+R5Lz1vEKzL5zHKQZPqSAPHZabhvEXVKbXTci/iLFK4afIs0q3SLBuDbOVswLn/CPpMay5ABjvsfC9tLobDYgAQIvrcgz5/rXmjmYgk8+8iRPl6XRTQkYJCy2SSLmNCDI5jTwW06M8LFFhebPqXvs3YfXz7ln+BcP6yrncBlbc97th3DuWvr1oBkNLbam8zyiFZEtjDyR42uGjthrSfvC/wAwOXshmVnatfYz+KdbC0jmoTXk9h9iNI9bNPfy5JXd+UjyF94BAPurCwmp4t09pgdHIsLvkCFMcZSkyKjCDGjgLeFiEMKY++Hsn8IMW5ySj+HNtIqF7dACI0sfFQg6kA7R+YA3BDT5aSosTwmg74qNPxygH1CODQNBCD4nWhhG7rfmoBqyhbSa2QwZWyYH7rGdJMXnxOQfDTEf3G5+g8lsMXXFNjnnRoJ9AvOcM4uLnu1cST5lIyjPKkkXvR/D5qoMWbfz29zPktrhAMwkSJFlnujNCGF34j7D/MrYcBrhlSXNcRBFgSRO9kUh8KqH+Q7jdWnFnOh2lPKABpYAtt6qu4fwxobmqvk27DSJEiRm7yLruPVmmWsLzP4iYF9QDeVbYAitSZBHWNAkby0QDG4hQtX5IqfA2PPZOUR8JnPPOSYiNo81QcS4NlqBj2MfnMNJaLmdCDoVpcNQaHZ4czKSDJcASDydtaxCruJPOJrtZRdLs2Ymew2AdLfqAoQoOK9DcNdr2Ui4G7W5m37jYE3VJR6B0aoJoiszLqWvsPHNK3/GMdUyx2XOAucsGw11IlLwNtMYVxLy3M43kCYGh5jtKcsEoVyjy/FdDXtkMxLsw2qNDvcm3jCy5r1j9lU7IBOZuRrTMRe0+nMr1PiJ+11mA0Ta+p2tus900gUmGBJeBO8ZXbpNToSeOt0ZGnTCma2FECpWFZsnxZOlvvL/ALwTNTgmNUgKxM7Q9qc0pgTgUjCPhdKQFKhwA2PHMUKbWt+8ZP0E+6D4jxqQwUKbi7Jlgu7LTHaMaG8mdbruKYRr3udJknnPggBg3NMtd9F0MbilVnLzd7VdbFbTY9rMrtdz37oPG4aSDGbmFpWVCDALxbTs1BttrCFr1WiJa10i8AsIV1VuYZp+TN4jC0iB9llM3uY8ha6Fr8IaDZxg6G0eY2WpHVEXztPdBHpqmDBh5DWHNytB7z5JtTFua4Zk63AHO+HtAGJAMTykSPdW/COEljSHywWiRDdOZ1WuwXDw1mYnsj4G6A/ic6BOuiusLiC4EBoAA1kFs8uakpGnHCUlcmYKthKgALGhw5mRPd5app+JoDHQbSDJnnH7K14zxDrXFoJy0yWgW7T9Cd7D6lWnDeBjqwXhzHnWDttIIslteiaN6QNwzjtSgzIaQLQSb5g653OnsrGj0wotjO2pTnk4PH+5D1sAKZJNZwAaTpoNiTMc9lgMdiM7rTlFhOvmni/QVGadXser4bj2EqaVac/zsyn1EBHU6dN4IpuB3mlVBPv5rw6rWyglW3AqrX0QTUAcC4XB8RfwIT6qDJtK+T2J4eNKjm2PxMzcokidAjmV2mwcJ9/ReS0OM1qZ7FZ/k4lvobKxodMcQIzFj/6mj5thTuIRZV5R6YSqTidaXxs23nuqCl08P36Xm130I+qdS4oSMzm631IN/GQjqT4LFJPgrOm+My0m0wb1Df8ApFz7ws9hWaAeCd0lxPWYv+VjWx53PufZGdHqGeq0bN7R8tPeEre5lyJymbDA0crWt5ABazgtQCi9jmPAfPaA5iLeHms3QpmwiStM4se2nna8VKIIBY4HKS0tktBsYJ1CeJre2wDxeswNc3M5+YQ1pEZYEakA/spOGcMBoMc0Bzy455cbNB0ABFyN+/fRV3F6wd9mHOcQ6ZeACBGmgKvP4Adg0msdT6sWntl/MuiR6oLkLKji9ItaS5rmEbOcHNOlgZlS4Ki6i2lUzhrqhltpgd97DnqhONtjKSC18xlc7NtqCrn+MdQ+xe8dloJLmdi8WDpn73seRUXIGV3HMY94maZabE07nlebhEcL4g1uGLDTeRJIcAYJ5E+SruOVpuOryOiTTi51AJ906viaFTDtY5r87GOY0tdFnEEnudIEOiRFiEE+Qsq3tzPLrCTYDYAQPks505PYpD+Yn0b/AJWiFMlxJgSSYHisx06d/wCyP6z/APVK/iLN7GaapqYUIUzCsuT4i9L95fv/AETMCfCa1KAsbO0iQFKmBOCUIsp0pqSUrIayoVSdKMc6lh3OZZxtPKZv7K5eUNiqIe0tcJBEFXRaUk2VzutjzXiPGqlVjTLc1mgizjsT3X+ahwfHK9O3WPtbK5xcNb2dMK14j0aqB0MDCNjoY9ELS6OVJl11v7uKK2MfbnLkv8PxXOAcrSPCD7ImlxJrSDBBHg4e6BwnDi0QpTgyszztPYt/S43yi1/9QVcxLMSANmVKbS0d2YQfdHv45VdQcAKec2zUzaDAJAJnMsz/AAid/DQm/Ue0R9N6ZfYF9GlFSoXZKZ7LQ1zjPMtaDvJJAiwVhQ4tRrO+zrMzO2zOY+e5rwCfRZZj3jRx+fzTxinSCQ0kXmLg8wdk8c0HzZUunnHimGdO+LBoFFpc7IA6o4G/8oPOxmPBYenxOmd48QtNXpsfmlpBfqQZ2ib7rP1OjAmW1BHIgj3urYZIexJQmrtAPEK8wAZGs7FWnAqTjmDYtB1A9J1UDuAVZEAOAGrS0+0yrHBYBzBdpBPNNJ3wZ8kq2YZToO5GJuYsOd1P1LbEPBbubEg3sRz09Ufwus2kAHPaHPvDjHZ7s1iSZ9pUfGMQ0wMom5LmBuUu2DiN9SqFk+vRT/0TtLRrK4Oh06wd9DBVw3pASe1T9HbeBH1VG1R4t8NMG+kb+KtV8IqhJp0gnEvz1Hv/ABHTkNh6LVdEMNDHP/EYHgNfc+y8/wAPiXZoMwRP5fVbvofxYO+wfYgE0zz1c4HvTR+QVGp7my4SHdY0saXFpBjw58ld43qzJIrUzqS2T3m4J/QHJVXCsXTaHsqgllQQY1ROLr0w3NTrPEfcidrCCNPNXeC7yVWGy1K7M5LqYMEugEidDG35lX1bh7w+o7LTcyRka2GkN7U9oAX+HfYqp4FhOsfVdlBflcabXaF20j380dUpuaIfSeD+KnEXI2abG99rFBKkF8lTUw5dXYxtnP1DjmymY191d0eKEjKag7Jy/aNAzQBcEOuJMeIKocBTPXOLXBopjOXuFw0AEkjciVfP4wHAEupPBAILg5gPK5BCkeCS5M7xskv7WUNNxkAynxOpN/dQUwIsm445qhzQ3ub8Owmd7ADyTqbQEqCx8LG9OnfaUh/K73I/JbOVh+m7vt2DlTHu535KT+JXPgogpmKEKeksmT4snSfeX7/0SsKkTApGrGztCFPaUi4JQjkoSApY71GQ06jITymlOIQVaYKHfRRhUFQJWRApb8khCmjVNIslsIPkTCxEOamOapYQcsSZVOWJC1Gwg5amFqIyphbdNYKBixPbUI0JUhakcxMpNEcU+Rpxj9DBHeLKNzmkyWwTExYWECycWpCxWrNL2Uy6fG/BwDfDxH5Kt42XANDGZ5MFwIgeXPv0VgGJr2KyPUVyij9FBO42VfC8MQS6ox2w5WGuvNXFNoBaWPc0zqW/DbWRM+ijaSNCUgeU3eTK8nRze6aLylxnE0wCX06g9/aOXJH4fpWP+pSI72kH2MLLCqNx6Jcw5x4q+OdezLPB1EfBusN0hoG4qFh/mBHuLe6tqfFHVGw2sHtPJ8rzfD4lzRAyubrBgjb8h6JK9af+m1pmZaCOff3+ytWRFPcnH5I9N4ZiDQfmDQZkEHcHWUZieJUXg5qJB2g90d2wC8pocTrM+Gq8d0yPQo+j0orjXI/xbHyhFSiFZ15Rpq1IudNgNABy7+ZJJMqVjIVDR6WN+/RI72uB9iB80dR6Q4d33nMP8zT8xI91FFeCzvxfksSsF0ydOK8Kbfm781adJOkBa5raBDwRJcDbU2kXm2iouG4epiq7BUJc5wgkC5DWk+pj3Vc34JKSapAARFFW+J4MzLULQ6m5l25iC14vYbg23VNhzIWbJ8WWdNBxzK/z/QQE5iRgUjQsbOwKkJTgkIgoBETgUgauDO+ECGmKaSlKbKIhyY5qdK5CkQiLEwsU8LoS0QGc1RlqKITSxSg2DFqaGogt0TciFDWD5f16KNzUUGfVRvaoQHDfqlcFIBZK4JrCDOZZNc1TliQtuEUyEAYkcyyJa1NeyylgBslk3KiMqYWokISzVMcxEOYm5U1goFLEskblTFqRzITJ+QNJ7MjFU7wUvWA6gjwKc5iYWJ1lkUT6XFLmJIAw6PA/qBHvcJf4Z20O8CCh3MXHWVYs/tGaf/nQfDaHvYRqCPFLhsS6m4OYSHDQhUPHON1mVA1lQtAaDsR5g22ROD4xLG9blLiLmAN+63JaUvp1GGfStS0plpisXVqTmquIdqLflKZQaBKrKXHKTn5MrheAQQQjnVR90+ypzL6TR0uPIsqcuFYYnNQnWlObUWOjrhgcuBUIcnhyVkHhdCYXLg7mgqCadyaUi5QrOK5cuUIIuK5coyCQmkJVyARqSEq5QI2FG5q5coQjLbJC35LlyFDDnMUYCRcgQXLCQhcuRQSMhMLVy5EhxamFq5ciQaGrnC1kq5QBG4WTSFy5GyDXNUbm2XLkbAUPSDAzDgLx6qhdUJ11AA8pXLl1cMrxpnNyqpsm4fRzPaRb/C1NNq5cs3UO5UaemX02TsCkaEq5ZLNI/KlaFy5Dkg+Eq5chRD//2Q=="/>
          <p:cNvSpPr>
            <a:spLocks noChangeAspect="1" noChangeArrowheads="1"/>
          </p:cNvSpPr>
          <p:nvPr/>
        </p:nvSpPr>
        <p:spPr bwMode="auto">
          <a:xfrm>
            <a:off x="155575" y="-1927225"/>
            <a:ext cx="71532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0" name="AutoShape 8" descr="data:image/jpeg;base64,/9j/4AAQSkZJRgABAQAAAQABAAD/2wCEAAkGBxQTEhUUExQVFRQVGBcaGBgYGBcZFRwYHBcXHBgaGBccHCggGB0lHBcXITEhJSkrLi4uFx8zODMsNygtLisBCgoKDg0OGxAQGywkHyQsLDQsLCwsLCwsLCwsLCwsLCwsLCwsLCwsLCwsLCwsLCwsLCwsLCwsLCwsLCwsLCwsLP/AABEIAKgBLAMBIgACEQEDEQH/xAAcAAABBQEBAQAAAAAAAAAAAAAEAQIDBQYABwj/xABBEAABAwIEAggDBgUDAgcAAAABAAIRAyEEEjFBBVEGEyJhcYGRoTKxwSNCUtHw8RRicoLhU6LSQ8IHFRYzkrLi/8QAGQEAAgMBAAAAAAAAAAAAAAAAAQIAAwQF/8QAKxEAAgIBAwQBAwQDAQAAAAAAAAECEQMSITEEE0FRMiIzYRSBkbFxwfAF/9oADAMBAAIRAxEAPwCj4XispNN1gdDyP5Fe09GsK3D4Cm0w3MMxm13mfkR6Lw3FU4uF7T0Vx1PF4VtZzSSxoYQZy52tE5RuND59y5/RtNt+Tb1ielBeJ4mwAAAnv0HqVXv4y1tzlHK9vlfyWY4px1nWZKZBfftETp+FugWcqtqnFUyXOcHGDJ0Gp9hPkrsnUpOlyZsfTuStm6xfSEj4WF/o0epM8tkLT6R1v9Jo/un/ALUA90mUgVXfmzQsECydx6sdo/u//KkHGcRFi0eJJ+UKrlT0XWTRyyfknYh6CDxDE/6jR5P/AOSezH4gC9Ueh/5KGVVcTx/3W+ZTqUvZVmePFG2i3qY1+Qn+Jdn2aGiSZ/pPqhqnE8ZScJrVWnYODSD5ELuEBtCl/E1zP+m3cnY+J29VUVcaazzUce0dtgNgO4K+kzCskkrdfwjR4fpnim/F1T/EFp9QY9lZ4bp6P+pQcO9jgfYws/wPAtvWq2pU5N9yPmB+SqsdxPrnl9mtJ7LbCBtPfujVeSPK6tpHpdLpXhyA5xfTB3exwGk6iQvPenfHqja5q0MVUbTJaBlP2MZRpG5M+hUNfFudTGepLRAawkXi2mtgsfxPA4xwacrnRm0OxmBlGljvz70dRE7W5dUenOLGmKa7xIWh6F9OcXiatJrzScx78pEHOBe8xGsLzCqaxBBpSSD90Eic1/8Ad8ld9EsdUw/UZWAkPJIII0cIJMaGdifh2RUtxnVH0OWphCyGE6bOPxUQRGrX+9wjGdMKR1ZUHk0/JysRXZdYnEtZE78lCeIU+ceIKxHEun2H614IfDTEwNB3TP7puG6WYas5obUA7QJzdncRrb9lNW49G8e+FE6ogXcWpvcQx9N0cnA/IprK+YwPGyayB/WJwqIEkhcKylkoP6xdmQYqrjXRsFBL3ryz/wATKvW4nD0BoXZneDe0Z8hC9Eq4peWcYxYdjcQ8iepa1gPImS4Ac7BU5pfSWY42wDiVbNVPJsAfX9dyiUTDNzqbp4K5EpW7OrGNKix4fhQ8Ok30HjzUp4b/ADj0Vdh8XkdOxsUQ7iM9w91bjjGS4KMspRewdSwjBqZPfp6IwVmEZSBHIgQqmm8m4UvVnVXKCWyRnc2/ITX4ex3wHKeWo/wqqowtMEQVaNdI3EJ/8Q3c+0/RVzwJvbYshna53KktkQiuE9IquFIaS51Nraga0HKAakBz9LmJiVFVpwfl4IfE0cw71gxzcHaOk4qapnY9nw1aZ0gg9235FaXgtYVGdbvGXwJ19p9VleF17mk7Q/DPPceB+cLWcNwgpUWs3MvP92n+0BWxfsrmgqUoTEoKexR4KkpFQSpcLiKTXgVXFrddCZ5C2isx7uhMk1CNsuOH4b77tNp08T3D3RGM4gxtNz6jG5R8MgFzuXdf2F0G/iNF+tVmQXI0mNBlOwGyzvHuKZ3B7uyzRjTsPxEfiOq37RWxzMmTVuCYys6oS4wATZos0bDKNOfoVBGUqenXgiXWAMDuO3dMn9FNcxmu3Od45KuzO4hGJx7qlEU3OhjTppO/nzus3xPFBjZ8gOaOxlUAE2a0ewHNZA1nYmtDRrZo5DmfmfBS7Epy/YvOBhz3dY64Z/udsPDc93ir2rmNNzplxne/efUoOnRY1jaYEtadT978RIjc99rBJXd2iQSBvcCRsBcECIF9UyY8IxfkiwVSt10vzDsi9ogwRoY0jwVh/HAnWR3nwvdRYio+o2QAJbe4Ecx7AKur0HNF99IIMpluO0n5NIx9MiAbDeB7DVI6o0GM1j4/ms81hDALlxN4vE6wka5+aO0ADeZUT2sV/hhWN4DRqOLsz8ziScrvoQYQ1Do9TY6Q9+2sHTwhGBpiZEWtvqpWVRYZZ+Il2a8DKdI5SBfc9yGoRTk9jNcZ6PZHOqGoO06YymRN4sTojejGdjHdp3xczyCOfXJJnU39U5pTx9hc5NUWLOIVRlPXuaAT2cxvy70dS45UgjrSTMyS0iI+GDqZ3Wccczw39X/b3VmcEzl7qzTa5LIbchuH6UVy4tiwm5aIMeQRlbj+Ja0O6pjhvqPDSfVUTuHt2JTXYExAeY5bIqL9jNmho9I3vactGSYuHjfSARfdYIMc4OEOzOqOe8kak/CB3AAeisMe+rRpuc2pEAe2mqybq1Wqxpe4mCbg5TyGipyxvaXA8NS3i9/8F3khPhN4ZjHUKbcgaS8Ay7MXAtc64IMiZGvJPFYveXENBOzRA2FlgyY4pNo04+om5qMq/gFxLJC7APlwa7VGPpoZ+HvIsRoVXiy6Wa8mPWqNJTwvZEbKdtG2yD4XxCRlcYd7HvVph8rjBdH62K6sZRkrRypRlF0yB79o+XyULsMToDHgVfUMKxugE8zdTSq5JMdWZmpRLmxuLj8lXq9Vdj6MHMNDr4rhyXk6mKfhlc3h3WVWAfecJ7hufSVsaz5JP67lU8BpXe/kIHi7X2B9VZFWQb0jz5OXSklJKexSajh3vkMEm2ugmYn0VLjy4VHCr8YMHui1otC0PBKFJ1UtqucwPaRma8tvqJ2ixHmFkulWMZhq2SjFVsXJIN50mIK149Kiq8nJ6tylKnwgtzhZwEdxMydyNIHddOouJJzOIAaS0m83vtpqs63pV+KkfIgj3U1PpJQPxBw8W/8AFWqzNZa0jmLhlLSNyQR36C37JK7rxysg28YouENe0SecfNCcY4oKdOWkFxs2835nwQ3A99kVfSjiUnqm6CC+OezfqVZdFsAKbC91nv0mbMsdtC75eKoeA4A1qmZ92tMuncnbzW3w4cXtaGg5uYMAze4PKD5p/Az2+mJdYrGuq0i1lFuwBBaQ0DZvZBG17qgwGHNGu19ei6o0SYbBBO0zaB9AtSyiGtDRYBI6oGNc9xgNBJPcEO4zTHFW97me43jqdQ020aJpXJeS1rS7k3sk21J8kNjOsDoa05WgNg3mOfeRZWvB2mo59ZxJDj2QRAFht3C3qjzQH4QL+CmsCi3uZttBzn3AADblupdH69kmKqta7KA4XiSJBtOqseLP6tzBTaZdqZMAafX2KAxLu+55aEc9OcjyU1IoyqrtEQcn5oYTzt5C5/7fdRPsYBnwQXSTEZKZaNYy+Z+L6+iH4M8UAcNxZfUc4k5SbcgPDwV5iKrS005ymxkfEI01FpWbwRDWtG+6MfUsTyCbX4NC2YLh+JubiCGGWAwB4Wn6rUM4oeSzXD8KLui8qxykJ+41waNKLpnEm7hSDHMO6oA5c9OsrBoRP0lxM0i1pmSBZUeIGWmANBAVg5C8Qw5yj1SSnYYqhjDp/S35T9VYYHU+Cr2i/kPkEbhDBWXM9mDD95B6aQkDk6VgOwRkQZGoVnhsXmaRo4/qQgCmlsXFiFfizuDKcuJTRdYHiNWmcrwXt8LjwO60FHEMcJDh52KyWE4vltUEjmPqFafxNN121WAd5APodFujlhLdMwyxSjyiQpCAQQbgogNHJS0mSQBuuYkjUrG4WjkptbuZcfPT2A9UsqXEPBcSNPyUUovY08iSmvfAkpKtQNElBYxlQxLC0HTl68+5WY8TmZepz9tVHlhXDOLhlQksDpFuYIuI7uaquNsbXqPqOa0ZjMNsL9wNuabUYyo0Na+SNmm94mDsY5hFVsCSGhkG173nvPst9UqOXpbXsqqfRnrGlzKdQgGCWiRP1VZiuCBsy4ty6hwgjxWywfGqlIZOxLAW6XbuTZ0E3nxKxnH+JZqzWtMszdtxMkkzqNUfGwnbRVMoNM9oCOc389kjuES7sua49zh9YVu3ANOmU+BhOfwqLkED1HqhqYUpR4JuEO6mnkcxtidyHeZkg8tNAuf0lFN5DQ9hG4yPBmOYHtyUWIMNsql1M7+6ikvIE0nZqKHTX8Rb503j3aXBOx/HmVmhoNPtTnmoBp8IaDBN73WVGHbFxdOpYEOIAtPf3317kaiy3vp7Wb/B8YpBgaG1GgDdsj1bIRQ4jTcDke0kXg2MDUwY2lefDgZB7JjvgxrpI338krcPiB8NQuvEZs28fCZ+WiPbTLFlot8U41apcHTmIDYkW2/XeVLUN7aCw8Bv56+ap8NxauyJbTdHNrZuY+7Hgph0jbbPhx/a5zfYyl7bvkolBy3LXDi8nRon0094Hmszx+qXVWs/CJPif8fNWB6S0btyVGzF+y4eGoP7KqwoL6j6h3P69oQpp7ixhp5HUmqTFVIaBzPyv+SJFJBY6oA6+gj319oUW5ZjVyLPC2a3w+alc8nVADEuBGZsNO42RgTGgVcOSRIoEaUFxGqRAm10e/mq3H3e0eHzQISfePiiqCFB7R8T80TRVGXhiYPvIMYVKCh2lStKws7BKuTQnBCyDKjJUJoooBLkUshomd5ReE0c7kIHif8AEoJtE8ijwzLTA0MzHsPl7p0jPBbg2JrhjS5xgBVXD+kFOpmmGQbSbHwRnGcJ1lJze6R4/qVhsBTuKbGNqOaNASC6BJixWjDhjNOxM2WUJGrfxDM8FpByEECRrsSth0iwtZ9EOZUb1LmioGhgEkt3JNjcjYLyDheK7fWsZ2c2WpPJ926G8GwPJazGcaqvpdTneGAQASckcvhzLQvpjpic6V6m5eSrwfGKFN8zlG/ZI+Ss+HcRoPcAK0Oc4AEESGl3LU6mwWUfw9xJADTB2I+RhCDD30hMpFWujf8ATLBU8Phc1EnrM4FTcQ6YfmnWbR/NK86osJPeV6bx3pHSxOEykE1HsAdaBni5nxErHcN4eRffZBy3dBnXslwdDK2PVEwn9TCN4Vwx1eq2m3fU8huUtMX8IroSGmDqF6Q/obhzYZgRuHX85lVmI6HMBhtZzdfjZb/5CAn0Md4pGOw2CpzLj5XUz6B7QaA0vMaAADxhX9TohW1Y+k8dzoPuI90O7g2KpiOpdAv2QHz6SjTFUXHwUApVmy0nswA2wAJPO2mqkbwwOrUaeUnM5jX8zLgCB5FGYxzw67SzuIg+4U+Axwp1G1QXZ2mbgOE+osoJNRkwrpl0Sp4dodSzFpBLg46RA25yFiBSjQQvTMbjHY6kWPAYA6zmzJGsQdBp6LM8W4IKLc2ee6NdNEqxqLtF2WLmtuDLPogmTsrfCYBwpl2WwEnQECdcpvHfEJKdIEiBJOi0rqGJxMhxFNsQTkGZ3d/mE27KceNPmzNCFRVBnJPM/sttW6LVQLFjvMj5hUVXo1iGuJNF5Bv2HMt4NuikXYlobtA1FocyOViDe2yFdhy2YdA2kkIxtE05zMxDJ1Lqcj2UNSox1usb4Oa5pnxiE2hl3ciC08S+QJPt9VNXxZERcd4+oT6/CnAS17H32cJ+aGq4OoNWu+aGhjakSs4gd22UXWZqjTG4+agc4tsba6j1T8Ee23uk+gJQqg2E0kXQQlFF0d1lyfFlfT/eX/eAlqkaomqQLGzsokanhRgp4SMI4FOUbSnygQ2tOnJAQ+JqS4xpt4DRH5socd4geJt+aosXUcQQxridyATA8loUb2Rmc1CLkyDHVy6Wt/uMgD1Ngsr/AOaswuJGjnMkwWhwBgyCIO0rS06xYxwBYWu+K/aNrCDyN5AnvXnGLaWucxwBIcSTFyZFzzmAVuxwUdkcyUlllqlyX2GxGHzPILWl5JjlJnTXc+C0+HxdAgCG2tsT9D+68wqWiJjvPhGkDafFTARZhgbXIMbC0TYN31zHezPGmFRrh/yenvoUHf5/yChcTw+kG2gidLa+R5Lz1vEKzL5zHKQZPqSAPHZabhvEXVKbXTci/iLFK4afIs0q3SLBuDbOVswLn/CPpMay5ABjvsfC9tLobDYgAQIvrcgz5/rXmjmYgk8+8iRPl6XRTQkYJCy2SSLmNCDI5jTwW06M8LFFhebPqXvs3YfXz7ln+BcP6yrncBlbc97th3DuWvr1oBkNLbam8zyiFZEtjDyR42uGjthrSfvC/wAwOXshmVnatfYz+KdbC0jmoTXk9h9iNI9bNPfy5JXd+UjyF94BAPurCwmp4t09pgdHIsLvkCFMcZSkyKjCDGjgLeFiEMKY++Hsn8IMW5ySj+HNtIqF7dACI0sfFQg6kA7R+YA3BDT5aSosTwmg74qNPxygH1CODQNBCD4nWhhG7rfmoBqyhbSa2QwZWyYH7rGdJMXnxOQfDTEf3G5+g8lsMXXFNjnnRoJ9AvOcM4uLnu1cST5lIyjPKkkXvR/D5qoMWbfz29zPktrhAMwkSJFlnujNCGF34j7D/MrYcBrhlSXNcRBFgSRO9kUh8KqH+Q7jdWnFnOh2lPKABpYAtt6qu4fwxobmqvk27DSJEiRm7yLruPVmmWsLzP4iYF9QDeVbYAitSZBHWNAkby0QDG4hQtX5IqfA2PPZOUR8JnPPOSYiNo81QcS4NlqBj2MfnMNJaLmdCDoVpcNQaHZ4czKSDJcASDydtaxCruJPOJrtZRdLs2Ymew2AdLfqAoQoOK9DcNdr2Ui4G7W5m37jYE3VJR6B0aoJoiszLqWvsPHNK3/GMdUyx2XOAucsGw11IlLwNtMYVxLy3M43kCYGh5jtKcsEoVyjy/FdDXtkMxLsw2qNDvcm3jCy5r1j9lU7IBOZuRrTMRe0+nMr1PiJ+11mA0Ta+p2tus900gUmGBJeBO8ZXbpNToSeOt0ZGnTCma2FECpWFZsnxZOlvvL/ALwTNTgmNUgKxM7Q9qc0pgTgUjCPhdKQFKhwA2PHMUKbWt+8ZP0E+6D4jxqQwUKbi7Jlgu7LTHaMaG8mdbruKYRr3udJknnPggBg3NMtd9F0MbilVnLzd7VdbFbTY9rMrtdz37oPG4aSDGbmFpWVCDALxbTs1BttrCFr1WiJa10i8AsIV1VuYZp+TN4jC0iB9llM3uY8ha6Fr8IaDZxg6G0eY2WpHVEXztPdBHpqmDBh5DWHNytB7z5JtTFua4Zk63AHO+HtAGJAMTykSPdW/COEljSHywWiRDdOZ1WuwXDw1mYnsj4G6A/ic6BOuiusLiC4EBoAA1kFs8uakpGnHCUlcmYKthKgALGhw5mRPd5app+JoDHQbSDJnnH7K14zxDrXFoJy0yWgW7T9Cd7D6lWnDeBjqwXhzHnWDttIIslteiaN6QNwzjtSgzIaQLQSb5g653OnsrGj0wotjO2pTnk4PH+5D1sAKZJNZwAaTpoNiTMc9lgMdiM7rTlFhOvmni/QVGadXser4bj2EqaVac/zsyn1EBHU6dN4IpuB3mlVBPv5rw6rWyglW3AqrX0QTUAcC4XB8RfwIT6qDJtK+T2J4eNKjm2PxMzcokidAjmV2mwcJ9/ReS0OM1qZ7FZ/k4lvobKxodMcQIzFj/6mj5thTuIRZV5R6YSqTidaXxs23nuqCl08P36Xm130I+qdS4oSMzm631IN/GQjqT4LFJPgrOm+My0m0wb1Df8ApFz7ws9hWaAeCd0lxPWYv+VjWx53PufZGdHqGeq0bN7R8tPeEre5lyJymbDA0crWt5ABazgtQCi9jmPAfPaA5iLeHms3QpmwiStM4se2nna8VKIIBY4HKS0tktBsYJ1CeJre2wDxeswNc3M5+YQ1pEZYEakA/spOGcMBoMc0Bzy455cbNB0ABFyN+/fRV3F6wd9mHOcQ6ZeACBGmgKvP4Adg0msdT6sWntl/MuiR6oLkLKji9ItaS5rmEbOcHNOlgZlS4Ki6i2lUzhrqhltpgd97DnqhONtjKSC18xlc7NtqCrn+MdQ+xe8dloJLmdi8WDpn73seRUXIGV3HMY94maZabE07nlebhEcL4g1uGLDTeRJIcAYJ5E+SruOVpuOryOiTTi51AJ906viaFTDtY5r87GOY0tdFnEEnudIEOiRFiEE+Qsq3tzPLrCTYDYAQPks505PYpD+Yn0b/AJWiFMlxJgSSYHisx06d/wCyP6z/APVK/iLN7GaapqYUIUzCsuT4i9L95fv/AETMCfCa1KAsbO0iQFKmBOCUIsp0pqSUrIayoVSdKMc6lh3OZZxtPKZv7K5eUNiqIe0tcJBEFXRaUk2VzutjzXiPGqlVjTLc1mgizjsT3X+ahwfHK9O3WPtbK5xcNb2dMK14j0aqB0MDCNjoY9ELS6OVJl11v7uKK2MfbnLkv8PxXOAcrSPCD7ImlxJrSDBBHg4e6BwnDi0QpTgyszztPYt/S43yi1/9QVcxLMSANmVKbS0d2YQfdHv45VdQcAKec2zUzaDAJAJnMsz/AAid/DQm/Ue0R9N6ZfYF9GlFSoXZKZ7LQ1zjPMtaDvJJAiwVhQ4tRrO+zrMzO2zOY+e5rwCfRZZj3jRx+fzTxinSCQ0kXmLg8wdk8c0HzZUunnHimGdO+LBoFFpc7IA6o4G/8oPOxmPBYenxOmd48QtNXpsfmlpBfqQZ2ib7rP1OjAmW1BHIgj3urYZIexJQmrtAPEK8wAZGs7FWnAqTjmDYtB1A9J1UDuAVZEAOAGrS0+0yrHBYBzBdpBPNNJ3wZ8kq2YZToO5GJuYsOd1P1LbEPBbubEg3sRz09Ufwus2kAHPaHPvDjHZ7s1iSZ9pUfGMQ0wMom5LmBuUu2DiN9SqFk+vRT/0TtLRrK4Oh06wd9DBVw3pASe1T9HbeBH1VG1R4t8NMG+kb+KtV8IqhJp0gnEvz1Hv/ABHTkNh6LVdEMNDHP/EYHgNfc+y8/wAPiXZoMwRP5fVbvofxYO+wfYgE0zz1c4HvTR+QVGp7my4SHdY0saXFpBjw58ld43qzJIrUzqS2T3m4J/QHJVXCsXTaHsqgllQQY1ROLr0w3NTrPEfcidrCCNPNXeC7yVWGy1K7M5LqYMEugEidDG35lX1bh7w+o7LTcyRka2GkN7U9oAX+HfYqp4FhOsfVdlBflcabXaF20j380dUpuaIfSeD+KnEXI2abG99rFBKkF8lTUw5dXYxtnP1DjmymY191d0eKEjKag7Jy/aNAzQBcEOuJMeIKocBTPXOLXBopjOXuFw0AEkjciVfP4wHAEupPBAILg5gPK5BCkeCS5M7xskv7WUNNxkAynxOpN/dQUwIsm445qhzQ3ub8Owmd7ADyTqbQEqCx8LG9OnfaUh/K73I/JbOVh+m7vt2DlTHu535KT+JXPgogpmKEKeksmT4snSfeX7/0SsKkTApGrGztCFPaUi4JQjkoSApY71GQ06jITymlOIQVaYKHfRRhUFQJWRApb8khCmjVNIslsIPkTCxEOamOapYQcsSZVOWJC1Gwg5amFqIyphbdNYKBixPbUI0JUhakcxMpNEcU+Rpxj9DBHeLKNzmkyWwTExYWECycWpCxWrNL2Uy6fG/BwDfDxH5Kt42XANDGZ5MFwIgeXPv0VgGJr2KyPUVyij9FBO42VfC8MQS6ox2w5WGuvNXFNoBaWPc0zqW/DbWRM+ijaSNCUgeU3eTK8nRze6aLylxnE0wCX06g9/aOXJH4fpWP+pSI72kH2MLLCqNx6Jcw5x4q+OdezLPB1EfBusN0hoG4qFh/mBHuLe6tqfFHVGw2sHtPJ8rzfD4lzRAyubrBgjb8h6JK9af+m1pmZaCOff3+ytWRFPcnH5I9N4ZiDQfmDQZkEHcHWUZieJUXg5qJB2g90d2wC8pocTrM+Gq8d0yPQo+j0orjXI/xbHyhFSiFZ15Rpq1IudNgNABy7+ZJJMqVjIVDR6WN+/RI72uB9iB80dR6Q4d33nMP8zT8xI91FFeCzvxfksSsF0ydOK8Kbfm781adJOkBa5raBDwRJcDbU2kXm2iouG4epiq7BUJc5wgkC5DWk+pj3Vc34JKSapAARFFW+J4MzLULQ6m5l25iC14vYbg23VNhzIWbJ8WWdNBxzK/z/QQE5iRgUjQsbOwKkJTgkIgoBETgUgauDO+ECGmKaSlKbKIhyY5qdK5CkQiLEwsU8LoS0QGc1RlqKITSxSg2DFqaGogt0TciFDWD5f16KNzUUGfVRvaoQHDfqlcFIBZK4JrCDOZZNc1TliQtuEUyEAYkcyyJa1NeyylgBslk3KiMqYWokISzVMcxEOYm5U1goFLEskblTFqRzITJ+QNJ7MjFU7wUvWA6gjwKc5iYWJ1lkUT6XFLmJIAw6PA/qBHvcJf4Z20O8CCh3MXHWVYs/tGaf/nQfDaHvYRqCPFLhsS6m4OYSHDQhUPHON1mVA1lQtAaDsR5g22ROD4xLG9blLiLmAN+63JaUvp1GGfStS0plpisXVqTmquIdqLflKZQaBKrKXHKTn5MrheAQQQjnVR90+ypzL6TR0uPIsqcuFYYnNQnWlObUWOjrhgcuBUIcnhyVkHhdCYXLg7mgqCadyaUi5QrOK5cuUIIuK5coyCQmkJVyARqSEq5QI2FG5q5coQjLbJC35LlyFDDnMUYCRcgQXLCQhcuRQSMhMLVy5EhxamFq5ciQaGrnC1kq5QBG4WTSFy5GyDXNUbm2XLkbAUPSDAzDgLx6qhdUJ11AA8pXLl1cMrxpnNyqpsm4fRzPaRb/C1NNq5cs3UO5UaemX02TsCkaEq5ZLNI/KlaFy5Dkg+Eq5chRD//2Q=="/>
          <p:cNvSpPr>
            <a:spLocks noChangeAspect="1" noChangeArrowheads="1"/>
          </p:cNvSpPr>
          <p:nvPr/>
        </p:nvSpPr>
        <p:spPr bwMode="auto">
          <a:xfrm>
            <a:off x="155575" y="-1927225"/>
            <a:ext cx="71532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uppo 23"/>
          <p:cNvGrpSpPr/>
          <p:nvPr/>
        </p:nvGrpSpPr>
        <p:grpSpPr>
          <a:xfrm>
            <a:off x="2195736" y="1916832"/>
            <a:ext cx="1656184" cy="1642549"/>
            <a:chOff x="2483768" y="2623662"/>
            <a:chExt cx="3096344" cy="2772103"/>
          </a:xfrm>
        </p:grpSpPr>
        <p:pic>
          <p:nvPicPr>
            <p:cNvPr id="18448" name="Picture 16" descr="Rock2 base to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83768" y="2623662"/>
              <a:ext cx="3096344" cy="2322258"/>
            </a:xfrm>
            <a:prstGeom prst="rect">
              <a:avLst/>
            </a:prstGeom>
            <a:noFill/>
          </p:spPr>
        </p:pic>
        <p:sp>
          <p:nvSpPr>
            <p:cNvPr id="23" name="CasellaDiTesto 22"/>
            <p:cNvSpPr txBox="1"/>
            <p:nvPr/>
          </p:nvSpPr>
          <p:spPr>
            <a:xfrm>
              <a:off x="2986333" y="4824393"/>
              <a:ext cx="2451720" cy="57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Rock2Board</a:t>
              </a:r>
              <a:endParaRPr lang="en-GB" sz="1400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1907704" y="3717032"/>
            <a:ext cx="2376264" cy="1994738"/>
            <a:chOff x="2195736" y="3717032"/>
            <a:chExt cx="2376264" cy="1994738"/>
          </a:xfrm>
        </p:grpSpPr>
        <p:pic>
          <p:nvPicPr>
            <p:cNvPr id="18450" name="Picture 18" descr="http://www.allwinnertech.com/uploads/allimg/141105/7-1411051421060-L.png"/>
            <p:cNvPicPr>
              <a:picLocks noChangeAspect="1" noChangeArrowheads="1"/>
            </p:cNvPicPr>
            <p:nvPr/>
          </p:nvPicPr>
          <p:blipFill>
            <a:blip r:embed="rId9" cstate="print"/>
            <a:srcRect l="13636" t="8038" r="11364"/>
            <a:stretch>
              <a:fillRect/>
            </a:stretch>
          </p:blipFill>
          <p:spPr bwMode="auto">
            <a:xfrm>
              <a:off x="2195736" y="3717032"/>
              <a:ext cx="2376264" cy="1944216"/>
            </a:xfrm>
            <a:prstGeom prst="rect">
              <a:avLst/>
            </a:prstGeom>
            <a:noFill/>
          </p:spPr>
        </p:pic>
        <p:sp>
          <p:nvSpPr>
            <p:cNvPr id="26" name="CasellaDiTesto 25"/>
            <p:cNvSpPr txBox="1"/>
            <p:nvPr/>
          </p:nvSpPr>
          <p:spPr>
            <a:xfrm>
              <a:off x="2699792" y="5373216"/>
              <a:ext cx="13161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CubieBoard</a:t>
              </a:r>
              <a:endParaRPr lang="en-GB" sz="1400" dirty="0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827584" y="6021288"/>
            <a:ext cx="459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http://elinux.org/Development_Platforms</a:t>
            </a:r>
            <a:endParaRPr lang="en-GB" dirty="0"/>
          </a:p>
        </p:txBody>
      </p:sp>
      <p:grpSp>
        <p:nvGrpSpPr>
          <p:cNvPr id="7" name="Gruppo 6"/>
          <p:cNvGrpSpPr/>
          <p:nvPr/>
        </p:nvGrpSpPr>
        <p:grpSpPr>
          <a:xfrm>
            <a:off x="4410255" y="3759573"/>
            <a:ext cx="2177969" cy="1947538"/>
            <a:chOff x="4410255" y="3759573"/>
            <a:chExt cx="2177969" cy="1947538"/>
          </a:xfrm>
        </p:grpSpPr>
        <p:pic>
          <p:nvPicPr>
            <p:cNvPr id="1026" name="Picture 2" descr="http://i.ytimg.com/vi/7RZJOpeSEUQ/hqdefault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176" y="3759573"/>
              <a:ext cx="2069222" cy="155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asellaDiTesto 32"/>
            <p:cNvSpPr txBox="1"/>
            <p:nvPr/>
          </p:nvSpPr>
          <p:spPr>
            <a:xfrm>
              <a:off x="4410255" y="5368557"/>
              <a:ext cx="217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Arndale</a:t>
              </a:r>
              <a:r>
                <a:rPr lang="en-GB" sz="1600" dirty="0" smtClean="0"/>
                <a:t> OCTA Board</a:t>
              </a:r>
              <a:endParaRPr lang="en-GB" sz="1400" dirty="0"/>
            </a:p>
          </p:txBody>
        </p:sp>
      </p:grpSp>
      <p:sp>
        <p:nvSpPr>
          <p:cNvPr id="34" name="Segnaposto data 3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</p:spPr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bit-tech.net/news_images/2014/03/nvidia-jetson-k1/article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007" y="3753036"/>
            <a:ext cx="3672408" cy="3060340"/>
          </a:xfrm>
          <a:prstGeom prst="rect">
            <a:avLst/>
          </a:prstGeom>
          <a:noFill/>
        </p:spPr>
      </p:pic>
      <p:grpSp>
        <p:nvGrpSpPr>
          <p:cNvPr id="15" name="Gruppo 14"/>
          <p:cNvGrpSpPr/>
          <p:nvPr/>
        </p:nvGrpSpPr>
        <p:grpSpPr>
          <a:xfrm>
            <a:off x="251520" y="242235"/>
            <a:ext cx="7084516" cy="4122870"/>
            <a:chOff x="251520" y="242235"/>
            <a:chExt cx="7084516" cy="412287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74697"/>
              <a:ext cx="6944608" cy="391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4719451" y="242235"/>
              <a:ext cx="2616585" cy="4122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51520" y="3858606"/>
              <a:ext cx="4467931" cy="434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51520" y="374697"/>
              <a:ext cx="4467931" cy="712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NVIDIA JETSON TK1</a:t>
            </a:r>
            <a:endParaRPr lang="en-GB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788024" y="1124744"/>
            <a:ext cx="4110983" cy="5480546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First </a:t>
            </a:r>
            <a:r>
              <a:rPr lang="en-US" sz="2400" b="1" dirty="0" smtClean="0">
                <a:solidFill>
                  <a:schemeClr val="accent1"/>
                </a:solidFill>
              </a:rPr>
              <a:t>ARM+CUDA programmable </a:t>
            </a:r>
            <a:r>
              <a:rPr lang="en-US" sz="2400" b="1" dirty="0" err="1" smtClean="0">
                <a:solidFill>
                  <a:schemeClr val="accent1"/>
                </a:solidFill>
              </a:rPr>
              <a:t>SoC</a:t>
            </a:r>
            <a:r>
              <a:rPr lang="en-US" sz="2400" b="1" dirty="0" smtClean="0">
                <a:solidFill>
                  <a:schemeClr val="accent1"/>
                </a:solidFill>
              </a:rPr>
              <a:t> based </a:t>
            </a:r>
            <a:r>
              <a:rPr lang="en-US" sz="2400" dirty="0" smtClean="0"/>
              <a:t>Linux development board</a:t>
            </a:r>
            <a:endParaRPr lang="en-GB" sz="2400" dirty="0" smtClean="0"/>
          </a:p>
          <a:p>
            <a:r>
              <a:rPr lang="en-GB" sz="2400" dirty="0" smtClean="0"/>
              <a:t>4 cores ARM A15 CPU</a:t>
            </a:r>
          </a:p>
          <a:p>
            <a:r>
              <a:rPr lang="en-GB" sz="2400" dirty="0" smtClean="0"/>
              <a:t>192 cores NVIDIA GPU   </a:t>
            </a:r>
            <a:r>
              <a:rPr lang="en-GB" sz="2400" dirty="0" smtClean="0">
                <a:sym typeface="Wingdings" pitchFamily="2" charset="2"/>
              </a:rPr>
              <a:t> 300 GFLOPS (peak </a:t>
            </a:r>
            <a:r>
              <a:rPr lang="en-GB" sz="2400" dirty="0" err="1" smtClean="0">
                <a:sym typeface="Wingdings" pitchFamily="2" charset="2"/>
              </a:rPr>
              <a:t>sp</a:t>
            </a:r>
            <a:r>
              <a:rPr lang="en-GB" sz="2400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GB" sz="2400" dirty="0"/>
              <a:t>~ </a:t>
            </a:r>
            <a:r>
              <a:rPr lang="en-GB" sz="2400" b="1" dirty="0">
                <a:solidFill>
                  <a:schemeClr val="accent1"/>
                </a:solidFill>
              </a:rPr>
              <a:t>21 GFLOPS/W (</a:t>
            </a:r>
            <a:r>
              <a:rPr lang="en-GB" sz="2400" b="1" dirty="0" err="1">
                <a:solidFill>
                  <a:schemeClr val="accent1"/>
                </a:solidFill>
              </a:rPr>
              <a:t>sp</a:t>
            </a:r>
            <a:endParaRPr lang="en-GB" sz="2400" dirty="0" smtClean="0"/>
          </a:p>
          <a:p>
            <a:r>
              <a:rPr lang="en-GB" sz="2400" dirty="0" smtClean="0"/>
              <a:t>... for less than 200 Euros</a:t>
            </a:r>
          </a:p>
          <a:p>
            <a:r>
              <a:rPr lang="en-GB" sz="2400" dirty="0" smtClean="0"/>
              <a:t>32bit</a:t>
            </a:r>
          </a:p>
          <a:p>
            <a:pPr lvl="1"/>
            <a:r>
              <a:rPr lang="en-GB" sz="2200" dirty="0" smtClean="0"/>
              <a:t>64bit version announced </a:t>
            </a:r>
            <a:endParaRPr lang="en-GB" sz="22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CCR - 27/05/2015</a:t>
            </a:r>
            <a:endParaRPr lang="en-GB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19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Xeon Phi Card"/>
          <p:cNvPicPr>
            <a:picLocks noChangeAspect="1" noChangeArrowheads="1"/>
          </p:cNvPicPr>
          <p:nvPr/>
        </p:nvPicPr>
        <p:blipFill>
          <a:blip r:embed="rId3" cstate="print"/>
          <a:srcRect l="17941" t="19894" r="12130" b="22390"/>
          <a:stretch>
            <a:fillRect/>
          </a:stretch>
        </p:blipFill>
        <p:spPr bwMode="auto">
          <a:xfrm>
            <a:off x="755576" y="2954561"/>
            <a:ext cx="504056" cy="276654"/>
          </a:xfrm>
          <a:prstGeom prst="rect">
            <a:avLst/>
          </a:prstGeom>
          <a:noFill/>
        </p:spPr>
      </p:pic>
      <p:sp>
        <p:nvSpPr>
          <p:cNvPr id="56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CCR - 27/05/2015</a:t>
            </a:r>
            <a:endParaRPr lang="es-ES" dirty="0"/>
          </a:p>
        </p:txBody>
      </p:sp>
      <p:sp>
        <p:nvSpPr>
          <p:cNvPr id="64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COSA Clusters</a:t>
            </a:r>
            <a:endParaRPr lang="en-GB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105273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</a:rPr>
              <a:t>CNAF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00192" y="108235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ROMA1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51920" y="417869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PD</a:t>
            </a:r>
            <a:endParaRPr lang="en-GB" sz="2400" b="1" dirty="0">
              <a:solidFill>
                <a:srgbClr val="00B050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323528" y="1658417"/>
            <a:ext cx="936104" cy="864096"/>
            <a:chOff x="323528" y="2348880"/>
            <a:chExt cx="1323164" cy="1209576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2348880"/>
              <a:ext cx="713564" cy="599976"/>
            </a:xfrm>
            <a:prstGeom prst="rect">
              <a:avLst/>
            </a:prstGeom>
          </p:spPr>
        </p:pic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928" y="2501280"/>
              <a:ext cx="713564" cy="599976"/>
            </a:xfrm>
            <a:prstGeom prst="rect">
              <a:avLst/>
            </a:prstGeom>
          </p:spPr>
        </p:pic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28" y="2653680"/>
              <a:ext cx="713564" cy="599976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728" y="2806080"/>
              <a:ext cx="713564" cy="599976"/>
            </a:xfrm>
            <a:prstGeom prst="rect">
              <a:avLst/>
            </a:prstGeom>
          </p:spPr>
        </p:pic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128" y="2958480"/>
              <a:ext cx="713564" cy="599976"/>
            </a:xfrm>
            <a:prstGeom prst="rect">
              <a:avLst/>
            </a:prstGeom>
          </p:spPr>
        </p:pic>
      </p:grpSp>
      <p:sp>
        <p:nvSpPr>
          <p:cNvPr id="18" name="CasellaDiTesto 17"/>
          <p:cNvSpPr txBox="1"/>
          <p:nvPr/>
        </p:nvSpPr>
        <p:spPr>
          <a:xfrm>
            <a:off x="6117800" y="1944415"/>
            <a:ext cx="212660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4 </a:t>
            </a:r>
            <a:r>
              <a:rPr lang="en-GB" sz="1200" b="1" dirty="0" smtClean="0"/>
              <a:t>board ARM+FPGA</a:t>
            </a:r>
            <a:r>
              <a:rPr lang="en-GB" sz="1200" dirty="0" smtClean="0"/>
              <a:t> based</a:t>
            </a:r>
          </a:p>
          <a:p>
            <a:pPr algn="ctr"/>
            <a:r>
              <a:rPr lang="en-GB" sz="1200" dirty="0" smtClean="0"/>
              <a:t>+ 1 server</a:t>
            </a:r>
          </a:p>
          <a:p>
            <a:pPr algn="ctr"/>
            <a:endParaRPr lang="en-GB" sz="1200" dirty="0" smtClean="0"/>
          </a:p>
          <a:p>
            <a:pPr algn="ctr"/>
            <a:endParaRPr lang="en-GB" sz="1050" dirty="0" smtClean="0"/>
          </a:p>
          <a:p>
            <a:pPr algn="ctr"/>
            <a:r>
              <a:rPr lang="en-GB" sz="1200" dirty="0" smtClean="0"/>
              <a:t>16 board ARM+FPGA based</a:t>
            </a:r>
          </a:p>
          <a:p>
            <a:pPr algn="ctr"/>
            <a:r>
              <a:rPr lang="en-GB" sz="1200" dirty="0" smtClean="0"/>
              <a:t>+ 4 server</a:t>
            </a:r>
          </a:p>
          <a:p>
            <a:pPr algn="ctr"/>
            <a:endParaRPr lang="en-GB" sz="1050" dirty="0"/>
          </a:p>
        </p:txBody>
      </p:sp>
      <p:sp>
        <p:nvSpPr>
          <p:cNvPr id="58370" name="AutoShape 2" descr="data:image/jpeg;base64,/9j/4AAQSkZJRgABAQAAAQABAAD/2wCEAAkGBxAQEBQQEhQQFRIVEBISEBUQGBIQDxYQFRQWFhcUFBUYHCogGBslGxQUITEiJykuLi4uFyAzODMsNygvLi0BCgoKDg0OGRAQGzcmHyQuLC8sLCwsNCwsLCwwLCw3OCwsLCw3LywsLCwsLDYsLCwsLCwsLCwsLCwsKywsLiwsLP/AABEIALcBEwMBIgACEQEDEQH/xAAcAAEAAgMBAQEAAAAAAAAAAAAAAwcCBQYEAQj/xABIEAACAQMCAwMGCAsGBwEAAAAAAQIDBBESIQUGMRNBUQciYXGBoRQyQlJygpGxIzNDU1RiksHCw9EWY4OT0/AlRGRzo7LSJP/EABoBAQADAQEBAAAAAAAAAAAAAAABAgMEBQb/xAAmEQEAAgIBBAEEAwEAAAAAAAAAAQIDEVEEEhQxIRNBYaEyUvAi/9oADAMBAAIRAxEAPwC8QAAAAAAAAAAAAAAAAAAAAAAAAAAAAAAAAAAAAAAAAAAAAAAAAAAAAAAAAAAAAAAAAAAAAAAAAAAAAAAAAAAAAAAAAAAAAAAAAAAAAAAAAAAB8lJJZbSS3beywVX5QPK58CqRo2dKFZ6dc6k3+B0brzNLy9/ldNmlnuGlqgoXh3lL4nxOFWEFGFSnGFRQtVNVp09aU3DzsvSnl9dj0Q5gvu66uf2s/ejowdPOWJ1PpjmzRimNx7XkCk4cw8Q/S7j/AMb++BPDmHiH6XX/AGaD++ma+DfmGXmU4lcoKhjzDxH9MrfsWr/lE0OYeI/pdT207X/SI8K/MJ8un5WwCrocxcQ/SX7aVD90SWPMfEPz8fbSp/uK+JkW8mizAVwuZOIfnqPto/0mjNcy8R/O2vtoT/1iPFueTRYgK+jzNxH59m/8Gr/rki5m4h42X+VWX84jxrrfXo70HCrma/8A+jf1Ky/mEi5ove+Fq/8ANX9SPHycJ+vTl2wOJfNl4vyVs/r1V/AYf2zu1/y9u/8AGqL+Sx42Tj9wj69Of07kHG2fOdaVSEalvSjBySlKNec3FN4zpdFZ+07IzvjtT+S9Mlb+gAFFwAAAAAAAAAAAAAAAA81zdqGyjKc/mwxq9by0kvWekAUfzhf8TuKrq3kna2kK2ihSzpU5x1PU8ZdR+a2n02WEmVtzNZ3FO/qxblJuMZRdVyn+BqQU4pam29m8Ld7PqfofyoctSvbGp2KfwmGmpQcXieuDzpi+6Ti5pemRRU6rrQp6oVYVaUKlpcqo3Ko5R/DxnOMo7ZzcJRaaioLwys9TFttu6Jrp6fJbbSp8TtVDDn2s2m/DspqXTotLlnGrrvpex13MVi6F1VhjHn6kvCM1qSz34zj2HLcNm7Th1xe501LjFjaSe3x45uKyk5YemmtKlqlhyxq7l2F/U+EWVjdbuTt/g1Zyzq7Wg9OZJpbtZfT3Hd0V+3Jrlw9XTux74ayCJ4EMUeiCPXl5kQkgTQI4o9FvRlJ4isvq/BLxb6JellJlaIfYsliyWNk/nUm/BTj9/T3kcqbi8NNNdU8plO6JX7ZhIiSJFEkiRKYSIzRGjNEJSIyMEZ046njONsvHX2J9TO9orG5XrWbTqHxkU4HmvqVB5TTUsSxLo1hKWdTeUot9X3SwaqvfVbVptyrW7c8Z3rQpxlHE8veSxPv38148DCnV1mdT8Nr9LaI3Hy3E4lk8Eu+2t6c+/TiX0o7P3oralVjUipwkpRaymnlNHW8j3W1Si+5qpH1PaX8P2l+pr3U3wz6e2r65dUADzneAAAAAAAAAAAAAAAAAADCrHKZQfA+cLh8QqcP4jC2uOxqVacatamoXCdOTjJ9pDG3ZOq+m679y/wA/PXlX4ZOy43C/7Oo7ap2M601Funn8TVg2tk3COcfrET6Wr7R+U+VTtbPpGiret2EYpU+zqfCZxq0sLGXFdlDUnFvTnDzh7bkShUq8HuoteZQuYVab8JqmlWjj5OINPpH428V1eHPlpKtYdp8apbXcJNxUsuFzm3rKOM5zc0m+j6rZ9Hny5xJW/Fbfher8BTt6llcJPMJ3lda6zW6yozVOmtttL2ihjvqYtBkpvdZRRRPAVaDpylCXxoSlCX0oNxfvTMoH0G9xuHi618JIm4tbKMoYzJYUZy0rLlmMmtspbOOF6ZGpibKzrRaUZSdOUfiTWWtOdWmSW+NW6fpMsm9fDSmt/L3x4XBNSzslF4ljRJ5a3beyeI7f3iIuIUsRTfdUnCD8aSUXH7NXvM6NvKO/wqnFL5k5SljGNor0JL2HmvZU20qbnJKOMz734pdyxhewxrube9tbaivpAjNGMTNGzKGSM0YIzRVLNE1vXcWorrOoll4a2SfxfH0kKMHLTUpz83aay99Xq8MHP1Mbxy3wfzh2C4bSlDTOEZprD1pSz0659S+w43nHl7sITr0tboyf/wCinBdpXeZLCjKT2hnGV3elbLvabyk/QfZwUk4tZTTTXc09mjztO7ajeB8Q+C3Tt54VOtKU1FNS7GtUqPTTb7m+mPTHxZYfArnsriEu5vTL6Mtvvw/YU7zfbRsq1W0106caNXNvSo6qlxUa3pTq1Pk7NPGV46XsyyuA3fwi1pVn1nTi5pd08YmvZJM7umv3UmkuPPXttFoW4DycKue1own3uPnfSWz96Z6zjmNTp0xO42AAhIAAAAAAAAAAAAAAAAV55ZOK3ljaU7q1moqNeMa8ZRjUpzpVItYnGS6alFd3xiwzQc98Fd9w+4tkk5zpSVPOy7VYlTy+7z4x3EkOV5G5it7i3o3VSjSp1rl9hSjTyoVK8Nc5wUG2oedS1J/rx7yurSHDLmr8Jt7irZXDquu6d9FVKHaxm5tqvFZSU0m5TTx0TizZ2UqNKqrOj50+F04Qi04uEruWbivVjn5XbUY0vRqRynN1nGhf3UYfipVVdUXso9ncRVWDTzjZywpea9vjdzpE+4aWj1K0ebbdK6lOLThWhTrQcd4PUtL0tdVmGfrGojEk4JcfCOFW8+s7avVtqmeqp1MVIZWE18iKys79/V/dJ7HTX7scfj4eXnrq8vda2VOcE3NRe+pSw+jXTp+s/Z7ST4LSjJRcsp6tUouKSxHK8e/7TwRiZpGmp5U3HD3TpUU44bab33WYx8JJev3EsLSljLn4asOLw33ZXXpL7PSa9H1Mds8ndHDYq3oL5b692OmFn7pL7CO4hBY0S1ddXh3dNl6TyJmSZEVmPunu/CVGaI0zJMlCRCpDUse/CePVkxTM0ysxuNSmJ1O4dDy9f6oKnLKkltnZuPczcnDU9pJp6Xn4yy2sL7jay4rVjTzmMpadtK3+Lq3zsts9fmvoeXkxzjn59PQpeLxuFd+UKjKd9dTpyuUtEFNWdFRqScacE9ddtOaWH5i7l6Ge7yZL/h1PrhVKyWr42O0l1Xc85PDzHbPs5UlHtK9WTio5m5aurUZubcJdJZzpaz4M6zl/hitbalQTzohiT+dN5cpe1tmvSxO5lTqNaiHY8p1/NnTfc9S9T2f3e835x/Aa2ivHwlmD9vT3pHYFc8auYp/5AAYtQAAAAAAAAAAAAAAAA+SWx9AH5ip0pWPMFzb9ddaqqak8ZlJq5t0/FuapL2nU8zPgrrK3uJ3PwihGnQ7e1WY0acYpqjWbemUlOVReZ52Go5ymjbeUvgUbXiEuOzUXToWqcIvGZ8QUuzt8rvS1Qln+6Kx4soLdSzoW9ST/ABkar7WNVvuco1N0ms6c6Z9FT7tI+arN5G5f02t7Cjc291QnSpypdlqpVY3VLM4xqW8l+CecbZ7lsnlvGnhpNdGk16mV/wCTTmOVvxS2jTUnGpONCrjOHTllbRW+ItqXclp2jEsS/jChVqUnKK0VZKKbSxBvVBb/AKsonf0VvmauLqq+pY6T4eWfEqK/KUv2of1IJcXt1+VpftRPQ049ti5BSNTLjlqvytP2Zf3IjfMVr+cz6ozf8JG4NS3ikZKRzz5mtl31X6oS/fgjfNdDuhXf1Yr+Ir3V5W7bcOnUz6po5WfNcO6lW9rhH95G+bH8mhL2zj+5Ed9OU9luHYKojJVDi/7T1/k2/wBrnL7omL5jvX0t4r1xrP8AeVnLj5W+lk4dwqp9U193uODlx/iP5qmvqv8AfIgnx7iPe4R+pD+jKTnxcrRhycLJtadOLzGMU8JNpedhdFnwPYpFZ8NuOI3E9Ea0s/3aWfdE6e15Q4jUlFSrXWH13qQWPpPCj7zL6+L7T+mkYcn+l0qqOLTXVNNetHe0KqnGM10lFSXqaycNwnya0Us3VWvVk/kxq1oQXtTTb9p29tQjThGnBYhCKjBbvEYrCW/oMM2St9drXHS1d7SgAwagAAAAAAAAAAAAAAAAAArry72U6vCZOOfMr0Zzx8zU47+2afsKv5b5QuuI/B5W7oTpRoxpXkpuUI06kdUezccapT7GdLDW2YvuP0Txbh9K5ozoVY6qc46Zxy1mL9K3XsK14Jxu9he2tKjQtqXDp3FzbKlRSlUTouadSpLrGXmRl4NS78lLflatteiy5R4JwWSlVxVuZ5dPt3FtRe34OLeF9LeRrfKXw63qV6N5uo3FKPgt4PfO3XEor6p3PMfJVtxCpTq3EquqFN012MnSynLLy1ua3n/lehUsaVLzIU7ecey15ajDs3DRnq8vTu+/qRa1qxMwidaU1dRt4VHHDwnjZx/+SB3NFdPe1/Q33MvKlKlG3q29OWitbxnKMU56ascRqepas7Hi/s1WSjKNKo1JZwliSWprD8OnvRn9eeV6xuNxDXu8pruX2v8AqYyvYr5O2MraT2NxS5cumn+Bqe1xXf6z1w5Ru21iCit005bYz3+zYrOeP7ftpGO3Dm1eJ9F3/N/qSWV7pqKThlKWWmoYaW7R00OSLp/mop+ly70++P8AvJ6VyDLbXVgvndXn3+BWeorymMV+G1pWF7OOqnw2rjbGrsaeU1nKzvgmhwTjL+LYUo/9yvSj/wCqZZ3LWfglGLepwpqm346PNz9iRszorHdETtjM2idKkjynxuX5Ph8PpVKs/uiTVPJ7xWcMO5sqcn1dOnVk19Fye79haoLdqvdKoo+R+6ksVOJVO7OiEl0+uvAkXkQoy/GXt1LL30pR9m7ZbIJ7YQ5jlPkm34anGlKrJOSl+EcW8pJLdJZWx04AiNAACQAAAAAAAAAAAAAAAAAAAAAfJLY1llw6lSlOUKdKEpzcpypxjGUm38prqzaEFSOGQMIvOdtk8Z9P+9vYYytoVGlOMZJZemSUo6tsPD71v9pNRw44XTL6eOd39p9p0sPLeX3dy+waS8XEeDU6yiviKOcaEksPuweePLlLGNVTv3WlbPG3T/eTdAznDSZ3MLRktEaiWrjwGh36365Nfdgmjwigvkfa5S+9nuBMYqR9oJyWn7vLDh1BdKdP9mJPGjFdIxXqSRmC8ViPUK7kABKAAAAAAAAAAAAAAAAAAAAAAAAAAAAAAAAAxnBPqk/WZ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2857500"/>
            <a:ext cx="8924925" cy="595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8372" name="AutoShape 4" descr="data:image/jpeg;base64,/9j/4AAQSkZJRgABAQAAAQABAAD/2wCEAAkGBxAQEBQQEhQQFRIVEBISEBUQGBIQDxYQFRQWFhcUFBUYHCogGBslGxQUITEiJykuLi4uFyAzODMsNygvLi0BCgoKDg0OGRAQGzcmHyQuLC8sLCwsNCwsLCwwLCw3OCwsLCw3LywsLCwsLDYsLCwsLCwsLCwsLCwsKywsLiwsLP/AABEIALcBEwMBIgACEQEDEQH/xAAcAAEAAgMBAQEAAAAAAAAAAAAAAwcCBQYEAQj/xABIEAACAQMCAwMGCAsGBwEAAAAAAQIDBBESIQUGMRNBUQciYXGBoRQyQlJygpGxIzNDU1RiksHCw9EWY4OT0/AlRGRzo7LSJP/EABoBAQADAQEBAAAAAAAAAAAAAAABAgMEBQb/xAAmEQEAAgIBBAEEAwEAAAAAAAAAAQIDEVEEEhQxIRNBYaEyUvAi/9oADAMBAAIRAxEAPwC8QAAAAAAAAAAAAAAAAAAAAAAAAAAAAAAAAAAAAAAAAAAAAAAAAAAAAAAAAAAAAAAAAAAAAAAAAAAAAAAAAAAAAAAAAAAAAAAAAAAAAAAAAAAB8lJJZbSS3beywVX5QPK58CqRo2dKFZ6dc6k3+B0brzNLy9/ldNmlnuGlqgoXh3lL4nxOFWEFGFSnGFRQtVNVp09aU3DzsvSnl9dj0Q5gvu66uf2s/ejowdPOWJ1PpjmzRimNx7XkCk4cw8Q/S7j/AMb++BPDmHiH6XX/AGaD++ma+DfmGXmU4lcoKhjzDxH9MrfsWr/lE0OYeI/pdT207X/SI8K/MJ8un5WwCrocxcQ/SX7aVD90SWPMfEPz8fbSp/uK+JkW8mizAVwuZOIfnqPto/0mjNcy8R/O2vtoT/1iPFueTRYgK+jzNxH59m/8Gr/rki5m4h42X+VWX84jxrrfXo70HCrma/8A+jf1Ky/mEi5ove+Fq/8ANX9SPHycJ+vTl2wOJfNl4vyVs/r1V/AYf2zu1/y9u/8AGqL+Sx42Tj9wj69Of07kHG2fOdaVSEalvSjBySlKNec3FN4zpdFZ+07IzvjtT+S9Mlb+gAFFwAAAAAAAAAAAAAAAA81zdqGyjKc/mwxq9by0kvWekAUfzhf8TuKrq3kna2kK2ihSzpU5x1PU8ZdR+a2n02WEmVtzNZ3FO/qxblJuMZRdVyn+BqQU4pam29m8Ld7PqfofyoctSvbGp2KfwmGmpQcXieuDzpi+6Ti5pemRRU6rrQp6oVYVaUKlpcqo3Ko5R/DxnOMo7ZzcJRaaioLwys9TFttu6Jrp6fJbbSp8TtVDDn2s2m/DspqXTotLlnGrrvpex13MVi6F1VhjHn6kvCM1qSz34zj2HLcNm7Th1xe501LjFjaSe3x45uKyk5YemmtKlqlhyxq7l2F/U+EWVjdbuTt/g1Zyzq7Wg9OZJpbtZfT3Hd0V+3Jrlw9XTux74ayCJ4EMUeiCPXl5kQkgTQI4o9FvRlJ4isvq/BLxb6JellJlaIfYsliyWNk/nUm/BTj9/T3kcqbi8NNNdU8plO6JX7ZhIiSJFEkiRKYSIzRGjNEJSIyMEZ046njONsvHX2J9TO9orG5XrWbTqHxkU4HmvqVB5TTUsSxLo1hKWdTeUot9X3SwaqvfVbVptyrW7c8Z3rQpxlHE8veSxPv38148DCnV1mdT8Nr9LaI3Hy3E4lk8Eu+2t6c+/TiX0o7P3oralVjUipwkpRaymnlNHW8j3W1Si+5qpH1PaX8P2l+pr3U3wz6e2r65dUADzneAAAAAAAAAAAAAAAAAADCrHKZQfA+cLh8QqcP4jC2uOxqVacatamoXCdOTjJ9pDG3ZOq+m679y/wA/PXlX4ZOy43C/7Oo7ap2M601Funn8TVg2tk3COcfrET6Wr7R+U+VTtbPpGiret2EYpU+zqfCZxq0sLGXFdlDUnFvTnDzh7bkShUq8HuoteZQuYVab8JqmlWjj5OINPpH428V1eHPlpKtYdp8apbXcJNxUsuFzm3rKOM5zc0m+j6rZ9Hny5xJW/Fbfher8BTt6llcJPMJ3lda6zW6yozVOmtttL2ihjvqYtBkpvdZRRRPAVaDpylCXxoSlCX0oNxfvTMoH0G9xuHi618JIm4tbKMoYzJYUZy0rLlmMmtspbOOF6ZGpibKzrRaUZSdOUfiTWWtOdWmSW+NW6fpMsm9fDSmt/L3x4XBNSzslF4ljRJ5a3beyeI7f3iIuIUsRTfdUnCD8aSUXH7NXvM6NvKO/wqnFL5k5SljGNor0JL2HmvZU20qbnJKOMz734pdyxhewxrube9tbaivpAjNGMTNGzKGSM0YIzRVLNE1vXcWorrOoll4a2SfxfH0kKMHLTUpz83aay99Xq8MHP1Mbxy3wfzh2C4bSlDTOEZprD1pSz0659S+w43nHl7sITr0tboyf/wCinBdpXeZLCjKT2hnGV3elbLvabyk/QfZwUk4tZTTTXc09mjztO7ajeB8Q+C3Tt54VOtKU1FNS7GtUqPTTb7m+mPTHxZYfArnsriEu5vTL6Mtvvw/YU7zfbRsq1W0106caNXNvSo6qlxUa3pTq1Pk7NPGV46XsyyuA3fwi1pVn1nTi5pd08YmvZJM7umv3UmkuPPXttFoW4DycKue1own3uPnfSWz96Z6zjmNTp0xO42AAhIAAAAAAAAAAAAAAAAV55ZOK3ljaU7q1moqNeMa8ZRjUpzpVItYnGS6alFd3xiwzQc98Fd9w+4tkk5zpSVPOy7VYlTy+7z4x3EkOV5G5it7i3o3VSjSp1rl9hSjTyoVK8Nc5wUG2oedS1J/rx7yurSHDLmr8Jt7irZXDquu6d9FVKHaxm5tqvFZSU0m5TTx0TizZ2UqNKqrOj50+F04Qi04uEruWbivVjn5XbUY0vRqRynN1nGhf3UYfipVVdUXso9ncRVWDTzjZywpea9vjdzpE+4aWj1K0ebbdK6lOLThWhTrQcd4PUtL0tdVmGfrGojEk4JcfCOFW8+s7avVtqmeqp1MVIZWE18iKys79/V/dJ7HTX7scfj4eXnrq8vda2VOcE3NRe+pSw+jXTp+s/Z7ST4LSjJRcsp6tUouKSxHK8e/7TwRiZpGmp5U3HD3TpUU44bab33WYx8JJev3EsLSljLn4asOLw33ZXXpL7PSa9H1Mds8ndHDYq3oL5b692OmFn7pL7CO4hBY0S1ddXh3dNl6TyJmSZEVmPunu/CVGaI0zJMlCRCpDUse/CePVkxTM0ysxuNSmJ1O4dDy9f6oKnLKkltnZuPczcnDU9pJp6Xn4yy2sL7jay4rVjTzmMpadtK3+Lq3zsts9fmvoeXkxzjn59PQpeLxuFd+UKjKd9dTpyuUtEFNWdFRqScacE9ddtOaWH5i7l6Ge7yZL/h1PrhVKyWr42O0l1Xc85PDzHbPs5UlHtK9WTio5m5aurUZubcJdJZzpaz4M6zl/hitbalQTzohiT+dN5cpe1tmvSxO5lTqNaiHY8p1/NnTfc9S9T2f3e835x/Aa2ivHwlmD9vT3pHYFc8auYp/5AAYtQAAAAAAAAAAAAAAAA+SWx9AH5ip0pWPMFzb9ddaqqak8ZlJq5t0/FuapL2nU8zPgrrK3uJ3PwihGnQ7e1WY0acYpqjWbemUlOVReZ52Go5ymjbeUvgUbXiEuOzUXToWqcIvGZ8QUuzt8rvS1Qln+6Kx4soLdSzoW9ST/ABkar7WNVvuco1N0ms6c6Z9FT7tI+arN5G5f02t7Cjc291QnSpypdlqpVY3VLM4xqW8l+CecbZ7lsnlvGnhpNdGk16mV/wCTTmOVvxS2jTUnGpONCrjOHTllbRW+ItqXclp2jEsS/jChVqUnKK0VZKKbSxBvVBb/AKsonf0VvmauLqq+pY6T4eWfEqK/KUv2of1IJcXt1+VpftRPQ049ti5BSNTLjlqvytP2Zf3IjfMVr+cz6ozf8JG4NS3ikZKRzz5mtl31X6oS/fgjfNdDuhXf1Yr+Ir3V5W7bcOnUz6po5WfNcO6lW9rhH95G+bH8mhL2zj+5Ed9OU9luHYKojJVDi/7T1/k2/wBrnL7omL5jvX0t4r1xrP8AeVnLj5W+lk4dwqp9U193uODlx/iP5qmvqv8AfIgnx7iPe4R+pD+jKTnxcrRhycLJtadOLzGMU8JNpedhdFnwPYpFZ8NuOI3E9Ea0s/3aWfdE6e15Q4jUlFSrXWH13qQWPpPCj7zL6+L7T+mkYcn+l0qqOLTXVNNetHe0KqnGM10lFSXqaycNwnya0Us3VWvVk/kxq1oQXtTTb9p29tQjThGnBYhCKjBbvEYrCW/oMM2St9drXHS1d7SgAwagAAAAAAAAAAAAAAAAAArry72U6vCZOOfMr0Zzx8zU47+2afsKv5b5QuuI/B5W7oTpRoxpXkpuUI06kdUezccapT7GdLDW2YvuP0Txbh9K5ozoVY6qc46Zxy1mL9K3XsK14Jxu9he2tKjQtqXDp3FzbKlRSlUTouadSpLrGXmRl4NS78lLflatteiy5R4JwWSlVxVuZ5dPt3FtRe34OLeF9LeRrfKXw63qV6N5uo3FKPgt4PfO3XEor6p3PMfJVtxCpTq3EquqFN012MnSynLLy1ua3n/lehUsaVLzIU7ecey15ajDs3DRnq8vTu+/qRa1qxMwidaU1dRt4VHHDwnjZx/+SB3NFdPe1/Q33MvKlKlG3q29OWitbxnKMU56ascRqepas7Hi/s1WSjKNKo1JZwliSWprD8OnvRn9eeV6xuNxDXu8pruX2v8AqYyvYr5O2MraT2NxS5cumn+Bqe1xXf6z1w5Ru21iCit005bYz3+zYrOeP7ftpGO3Dm1eJ9F3/N/qSWV7pqKThlKWWmoYaW7R00OSLp/mop+ly70++P8AvJ6VyDLbXVgvndXn3+BWeorymMV+G1pWF7OOqnw2rjbGrsaeU1nKzvgmhwTjL+LYUo/9yvSj/wCqZZ3LWfglGLepwpqm346PNz9iRszorHdETtjM2idKkjynxuX5Ph8PpVKs/uiTVPJ7xWcMO5sqcn1dOnVk19Fye79haoLdqvdKoo+R+6ksVOJVO7OiEl0+uvAkXkQoy/GXt1LL30pR9m7ZbIJ7YQ5jlPkm34anGlKrJOSl+EcW8pJLdJZWx04AiNAACQAAAAAAAAAAAAAAAAAAAAAfJLY1llw6lSlOUKdKEpzcpypxjGUm38prqzaEFSOGQMIvOdtk8Z9P+9vYYytoVGlOMZJZemSUo6tsPD71v9pNRw44XTL6eOd39p9p0sPLeX3dy+waS8XEeDU6yiviKOcaEksPuweePLlLGNVTv3WlbPG3T/eTdAznDSZ3MLRktEaiWrjwGh36365Nfdgmjwigvkfa5S+9nuBMYqR9oJyWn7vLDh1BdKdP9mJPGjFdIxXqSRmC8ViPUK7kABKAAAAAAAAAAAAAAAAAAAAAAAAAAAAAAAAAxnBPqk/WZ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2857500"/>
            <a:ext cx="8924925" cy="595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8376" name="Picture 8" descr="http://www.tomshw.it/files/2013/10/immagini_contenuti/49722/nvidia-tesla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287958"/>
            <a:ext cx="576064" cy="343719"/>
          </a:xfrm>
          <a:prstGeom prst="rect">
            <a:avLst/>
          </a:prstGeom>
          <a:noFill/>
        </p:spPr>
      </p:pic>
      <p:pic>
        <p:nvPicPr>
          <p:cNvPr id="25" name="Picture 8" descr="http://www.tomshw.it/files/2013/10/immagini_contenuti/49722/nvidia-tesla_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14601"/>
            <a:ext cx="603416" cy="360039"/>
          </a:xfrm>
          <a:prstGeom prst="rect">
            <a:avLst/>
          </a:prstGeom>
          <a:noFill/>
        </p:spPr>
      </p:pic>
      <p:pic>
        <p:nvPicPr>
          <p:cNvPr id="26" name="Picture 6" descr="Xeon Phi Card"/>
          <p:cNvPicPr>
            <a:picLocks noChangeAspect="1" noChangeArrowheads="1"/>
          </p:cNvPicPr>
          <p:nvPr/>
        </p:nvPicPr>
        <p:blipFill>
          <a:blip r:embed="rId7" cstate="print"/>
          <a:srcRect l="17941" t="19894" r="12130" b="22390"/>
          <a:stretch>
            <a:fillRect/>
          </a:stretch>
        </p:blipFill>
        <p:spPr bwMode="auto">
          <a:xfrm>
            <a:off x="251520" y="2954561"/>
            <a:ext cx="542516" cy="297763"/>
          </a:xfrm>
          <a:prstGeom prst="rect">
            <a:avLst/>
          </a:prstGeom>
          <a:noFill/>
        </p:spPr>
      </p:pic>
      <p:sp>
        <p:nvSpPr>
          <p:cNvPr id="27" name="CasellaDiTesto 26"/>
          <p:cNvSpPr txBox="1"/>
          <p:nvPr/>
        </p:nvSpPr>
        <p:spPr>
          <a:xfrm>
            <a:off x="1187624" y="2875002"/>
            <a:ext cx="2319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ex </a:t>
            </a:r>
            <a:r>
              <a:rPr lang="en-GB" sz="1200" b="1" dirty="0" smtClean="0"/>
              <a:t>cluster COKA  </a:t>
            </a:r>
            <a:r>
              <a:rPr lang="en-GB" sz="1200" dirty="0" smtClean="0"/>
              <a:t>(2 server)</a:t>
            </a:r>
          </a:p>
          <a:p>
            <a:r>
              <a:rPr lang="en-GB" sz="1200" dirty="0" smtClean="0"/>
              <a:t>+ </a:t>
            </a:r>
            <a:r>
              <a:rPr lang="en-GB" sz="1200" dirty="0" err="1" smtClean="0"/>
              <a:t>nuove</a:t>
            </a:r>
            <a:r>
              <a:rPr lang="en-GB" sz="1200" dirty="0" smtClean="0"/>
              <a:t> </a:t>
            </a:r>
            <a:r>
              <a:rPr lang="en-GB" sz="1200" dirty="0" err="1" smtClean="0"/>
              <a:t>acquisizioni</a:t>
            </a:r>
            <a:r>
              <a:rPr lang="en-GB" sz="1200" dirty="0" smtClean="0"/>
              <a:t> (1 server)</a:t>
            </a:r>
          </a:p>
          <a:p>
            <a:endParaRPr lang="en-GB" sz="1200" dirty="0" smtClean="0"/>
          </a:p>
          <a:p>
            <a:r>
              <a:rPr lang="en-GB" sz="1200" dirty="0" smtClean="0"/>
              <a:t>+ </a:t>
            </a:r>
            <a:r>
              <a:rPr lang="en-GB" sz="1200" dirty="0" err="1" smtClean="0"/>
              <a:t>nuove</a:t>
            </a:r>
            <a:r>
              <a:rPr lang="en-GB" sz="1200" dirty="0" smtClean="0"/>
              <a:t> </a:t>
            </a:r>
            <a:r>
              <a:rPr lang="en-GB" sz="1200" dirty="0" err="1" smtClean="0"/>
              <a:t>acquisizioni</a:t>
            </a:r>
            <a:r>
              <a:rPr lang="en-GB" sz="1200" dirty="0" smtClean="0"/>
              <a:t> (1 server)</a:t>
            </a:r>
          </a:p>
          <a:p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b="1" dirty="0" smtClean="0"/>
              <a:t>server = </a:t>
            </a:r>
            <a:r>
              <a:rPr lang="en-GB" sz="1200" b="1" dirty="0" err="1" smtClean="0"/>
              <a:t>cpu</a:t>
            </a:r>
            <a:r>
              <a:rPr lang="en-GB" sz="1200" b="1" dirty="0" smtClean="0"/>
              <a:t> + </a:t>
            </a:r>
            <a:r>
              <a:rPr lang="it-IT" sz="1200" b="1" dirty="0" smtClean="0"/>
              <a:t>acceleratori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28" name="Parentesi graffa chiusa 27"/>
          <p:cNvSpPr/>
          <p:nvPr/>
        </p:nvSpPr>
        <p:spPr>
          <a:xfrm>
            <a:off x="2771800" y="1514401"/>
            <a:ext cx="216024" cy="648072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28"/>
          <p:cNvSpPr txBox="1"/>
          <p:nvPr/>
        </p:nvSpPr>
        <p:spPr>
          <a:xfrm>
            <a:off x="2987824" y="166945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</a:t>
            </a:r>
            <a:endParaRPr lang="en-GB" sz="1200" dirty="0"/>
          </a:p>
        </p:txBody>
      </p:sp>
      <p:sp>
        <p:nvSpPr>
          <p:cNvPr id="30" name="Rettangolo 29"/>
          <p:cNvSpPr/>
          <p:nvPr/>
        </p:nvSpPr>
        <p:spPr>
          <a:xfrm>
            <a:off x="1331640" y="2234481"/>
            <a:ext cx="1471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/>
              <a:t>+ ~10 </a:t>
            </a:r>
            <a:r>
              <a:rPr lang="en-GB" sz="1200" dirty="0" err="1" smtClean="0"/>
              <a:t>nuove</a:t>
            </a:r>
            <a:r>
              <a:rPr lang="en-GB" sz="1200" dirty="0" smtClean="0"/>
              <a:t> board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79512" y="1082353"/>
            <a:ext cx="3888432" cy="30243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uppo 41"/>
          <p:cNvGrpSpPr/>
          <p:nvPr/>
        </p:nvGrpSpPr>
        <p:grpSpPr>
          <a:xfrm>
            <a:off x="4427984" y="1874441"/>
            <a:ext cx="1656184" cy="1440160"/>
            <a:chOff x="4788024" y="1988840"/>
            <a:chExt cx="1512168" cy="1224136"/>
          </a:xfrm>
        </p:grpSpPr>
        <p:pic>
          <p:nvPicPr>
            <p:cNvPr id="58378" name="Picture 10" descr="http://www.militaryaerospace.com/content/dam/mae/online-articles/2014/07/BittWare%203%20July%202014.jpg"/>
            <p:cNvPicPr>
              <a:picLocks noChangeAspect="1" noChangeArrowheads="1"/>
            </p:cNvPicPr>
            <p:nvPr/>
          </p:nvPicPr>
          <p:blipFill>
            <a:blip r:embed="rId8" cstate="print"/>
            <a:srcRect l="5865" t="8774" r="6166" b="3488"/>
            <a:stretch>
              <a:fillRect/>
            </a:stretch>
          </p:blipFill>
          <p:spPr bwMode="auto">
            <a:xfrm>
              <a:off x="4788024" y="1988840"/>
              <a:ext cx="1080120" cy="720080"/>
            </a:xfrm>
            <a:prstGeom prst="rect">
              <a:avLst/>
            </a:prstGeom>
            <a:noFill/>
          </p:spPr>
        </p:pic>
        <p:pic>
          <p:nvPicPr>
            <p:cNvPr id="38" name="Picture 10" descr="http://www.militaryaerospace.com/content/dam/mae/online-articles/2014/07/BittWare%203%20July%202014.jpg"/>
            <p:cNvPicPr>
              <a:picLocks noChangeAspect="1" noChangeArrowheads="1"/>
            </p:cNvPicPr>
            <p:nvPr/>
          </p:nvPicPr>
          <p:blipFill>
            <a:blip r:embed="rId8" cstate="print"/>
            <a:srcRect l="5865" t="8774" r="6166" b="3488"/>
            <a:stretch>
              <a:fillRect/>
            </a:stretch>
          </p:blipFill>
          <p:spPr bwMode="auto">
            <a:xfrm>
              <a:off x="4940424" y="2141240"/>
              <a:ext cx="1080120" cy="720080"/>
            </a:xfrm>
            <a:prstGeom prst="rect">
              <a:avLst/>
            </a:prstGeom>
            <a:noFill/>
          </p:spPr>
        </p:pic>
        <p:pic>
          <p:nvPicPr>
            <p:cNvPr id="39" name="Picture 10" descr="http://www.militaryaerospace.com/content/dam/mae/online-articles/2014/07/BittWare%203%20July%202014.jpg"/>
            <p:cNvPicPr>
              <a:picLocks noChangeAspect="1" noChangeArrowheads="1"/>
            </p:cNvPicPr>
            <p:nvPr/>
          </p:nvPicPr>
          <p:blipFill>
            <a:blip r:embed="rId8" cstate="print"/>
            <a:srcRect l="5865" t="8774" r="6166" b="3488"/>
            <a:stretch>
              <a:fillRect/>
            </a:stretch>
          </p:blipFill>
          <p:spPr bwMode="auto">
            <a:xfrm>
              <a:off x="5092824" y="2293640"/>
              <a:ext cx="1080120" cy="720080"/>
            </a:xfrm>
            <a:prstGeom prst="rect">
              <a:avLst/>
            </a:prstGeom>
            <a:noFill/>
          </p:spPr>
        </p:pic>
        <p:pic>
          <p:nvPicPr>
            <p:cNvPr id="40" name="Picture 10" descr="http://www.militaryaerospace.com/content/dam/mae/online-articles/2014/07/BittWare%203%20July%202014.jpg"/>
            <p:cNvPicPr>
              <a:picLocks noChangeAspect="1" noChangeArrowheads="1"/>
            </p:cNvPicPr>
            <p:nvPr/>
          </p:nvPicPr>
          <p:blipFill>
            <a:blip r:embed="rId8" cstate="print"/>
            <a:srcRect l="5865" t="8774" r="6166" b="3488"/>
            <a:stretch>
              <a:fillRect/>
            </a:stretch>
          </p:blipFill>
          <p:spPr bwMode="auto">
            <a:xfrm>
              <a:off x="5220072" y="2492896"/>
              <a:ext cx="1080120" cy="720080"/>
            </a:xfrm>
            <a:prstGeom prst="rect">
              <a:avLst/>
            </a:prstGeom>
            <a:noFill/>
          </p:spPr>
        </p:pic>
      </p:grpSp>
      <p:sp>
        <p:nvSpPr>
          <p:cNvPr id="41" name="CasellaDiTesto 40"/>
          <p:cNvSpPr txBox="1"/>
          <p:nvPr/>
        </p:nvSpPr>
        <p:spPr>
          <a:xfrm>
            <a:off x="883562" y="1514401"/>
            <a:ext cx="20521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~25 board SoC Based</a:t>
            </a:r>
          </a:p>
          <a:p>
            <a:pPr algn="ctr"/>
            <a:r>
              <a:rPr lang="en-GB" sz="1050" dirty="0" smtClean="0"/>
              <a:t>(GFLOPS </a:t>
            </a:r>
            <a:r>
              <a:rPr lang="en-GB" sz="1050" dirty="0" err="1" smtClean="0"/>
              <a:t>nominali</a:t>
            </a:r>
            <a:r>
              <a:rPr lang="en-GB" sz="1050" dirty="0" smtClean="0"/>
              <a:t> </a:t>
            </a:r>
            <a:r>
              <a:rPr lang="en-GB" sz="1050" dirty="0" err="1" smtClean="0"/>
              <a:t>di</a:t>
            </a:r>
            <a:r>
              <a:rPr lang="en-GB" sz="1050" dirty="0" smtClean="0"/>
              <a:t> </a:t>
            </a:r>
            <a:r>
              <a:rPr lang="en-GB" sz="1050" b="1" dirty="0" smtClean="0"/>
              <a:t>2 server </a:t>
            </a:r>
          </a:p>
          <a:p>
            <a:pPr algn="ctr"/>
            <a:r>
              <a:rPr lang="en-GB" sz="1050" dirty="0" err="1" smtClean="0"/>
              <a:t>tradizionali</a:t>
            </a:r>
            <a:r>
              <a:rPr lang="en-GB" sz="1050" dirty="0" smtClean="0"/>
              <a:t> con </a:t>
            </a:r>
            <a:r>
              <a:rPr lang="en-GB" sz="1050" b="1" dirty="0" smtClean="0"/>
              <a:t>GPU</a:t>
            </a:r>
            <a:r>
              <a:rPr lang="en-GB" sz="1050" dirty="0" smtClean="0"/>
              <a:t>)</a:t>
            </a:r>
            <a:endParaRPr lang="en-GB" sz="1050" dirty="0"/>
          </a:p>
        </p:txBody>
      </p:sp>
      <p:sp>
        <p:nvSpPr>
          <p:cNvPr id="45" name="Parentesi graffa chiusa 44"/>
          <p:cNvSpPr/>
          <p:nvPr/>
        </p:nvSpPr>
        <p:spPr>
          <a:xfrm>
            <a:off x="8172400" y="2666529"/>
            <a:ext cx="144016" cy="43204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Parentesi graffa chiusa 45"/>
          <p:cNvSpPr/>
          <p:nvPr/>
        </p:nvSpPr>
        <p:spPr>
          <a:xfrm>
            <a:off x="8172400" y="1944415"/>
            <a:ext cx="144016" cy="43204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asellaDiTesto 46"/>
          <p:cNvSpPr txBox="1"/>
          <p:nvPr/>
        </p:nvSpPr>
        <p:spPr>
          <a:xfrm>
            <a:off x="8316416" y="2016423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</a:t>
            </a:r>
            <a:endParaRPr lang="en-GB" sz="12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8316416" y="2738537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II</a:t>
            </a:r>
            <a:endParaRPr lang="en-GB" sz="1200" dirty="0"/>
          </a:p>
        </p:txBody>
      </p:sp>
      <p:sp>
        <p:nvSpPr>
          <p:cNvPr id="49" name="Rettangolo 48"/>
          <p:cNvSpPr/>
          <p:nvPr/>
        </p:nvSpPr>
        <p:spPr>
          <a:xfrm>
            <a:off x="4283968" y="1082353"/>
            <a:ext cx="4608512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Parentesi graffa chiusa 49"/>
          <p:cNvSpPr/>
          <p:nvPr/>
        </p:nvSpPr>
        <p:spPr>
          <a:xfrm>
            <a:off x="2771800" y="2234481"/>
            <a:ext cx="144016" cy="288032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asellaDiTesto 50"/>
          <p:cNvSpPr txBox="1"/>
          <p:nvPr/>
        </p:nvSpPr>
        <p:spPr>
          <a:xfrm>
            <a:off x="2987824" y="2234481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II</a:t>
            </a:r>
            <a:endParaRPr lang="en-GB" sz="1200" dirty="0"/>
          </a:p>
        </p:txBody>
      </p:sp>
      <p:sp>
        <p:nvSpPr>
          <p:cNvPr id="52" name="Parentesi graffa chiusa 51"/>
          <p:cNvSpPr/>
          <p:nvPr/>
        </p:nvSpPr>
        <p:spPr>
          <a:xfrm>
            <a:off x="3347864" y="2954561"/>
            <a:ext cx="144016" cy="360040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asellaDiTesto 52"/>
          <p:cNvSpPr txBox="1"/>
          <p:nvPr/>
        </p:nvSpPr>
        <p:spPr>
          <a:xfrm>
            <a:off x="3439246" y="302656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</a:t>
            </a:r>
            <a:endParaRPr lang="en-GB" sz="1200" dirty="0"/>
          </a:p>
        </p:txBody>
      </p:sp>
      <p:sp>
        <p:nvSpPr>
          <p:cNvPr id="54" name="Parentesi graffa chiusa 53"/>
          <p:cNvSpPr/>
          <p:nvPr/>
        </p:nvSpPr>
        <p:spPr>
          <a:xfrm>
            <a:off x="3347864" y="3386609"/>
            <a:ext cx="144016" cy="360040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asellaDiTesto 54"/>
          <p:cNvSpPr txBox="1"/>
          <p:nvPr/>
        </p:nvSpPr>
        <p:spPr>
          <a:xfrm>
            <a:off x="3419872" y="3469650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II</a:t>
            </a:r>
            <a:endParaRPr lang="en-GB" sz="1200" dirty="0"/>
          </a:p>
        </p:txBody>
      </p:sp>
      <p:pic>
        <p:nvPicPr>
          <p:cNvPr id="58380" name="Picture 12" descr="https://encrypted-tbn2.gstatic.com/images?q=tbn:ANd9GcRyJqukPbn2sVvmQuM1FdYlH4QDbAjadHKW7YGsbbOdJQdEHJv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2707" y="4466729"/>
            <a:ext cx="843109" cy="869505"/>
          </a:xfrm>
          <a:prstGeom prst="rect">
            <a:avLst/>
          </a:prstGeom>
          <a:noFill/>
        </p:spPr>
      </p:pic>
      <p:pic>
        <p:nvPicPr>
          <p:cNvPr id="57" name="Picture 12" descr="https://encrypted-tbn2.gstatic.com/images?q=tbn:ANd9GcRyJqukPbn2sVvmQuM1FdYlH4QDbAjadHKW7YGsbbOdJQdEHJv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970785"/>
            <a:ext cx="864096" cy="891149"/>
          </a:xfrm>
          <a:prstGeom prst="rect">
            <a:avLst/>
          </a:prstGeom>
          <a:noFill/>
        </p:spPr>
      </p:pic>
      <p:sp>
        <p:nvSpPr>
          <p:cNvPr id="58" name="CasellaDiTesto 57"/>
          <p:cNvSpPr txBox="1"/>
          <p:nvPr/>
        </p:nvSpPr>
        <p:spPr>
          <a:xfrm>
            <a:off x="3419872" y="4610745"/>
            <a:ext cx="2452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Ex cluster HEPMARK</a:t>
            </a:r>
          </a:p>
          <a:p>
            <a:pPr algn="ctr"/>
            <a:r>
              <a:rPr lang="en-GB" sz="1200" dirty="0" smtClean="0"/>
              <a:t>+ </a:t>
            </a:r>
            <a:r>
              <a:rPr lang="en-GB" sz="1200" dirty="0" err="1" smtClean="0"/>
              <a:t>nuove</a:t>
            </a:r>
            <a:r>
              <a:rPr lang="en-GB" sz="1200" dirty="0" smtClean="0"/>
              <a:t> </a:t>
            </a:r>
            <a:r>
              <a:rPr lang="en-GB" sz="1200" dirty="0" err="1" smtClean="0"/>
              <a:t>acquisizioni</a:t>
            </a:r>
            <a:r>
              <a:rPr lang="en-GB" sz="1200" dirty="0" smtClean="0"/>
              <a:t> (~ 3 server)</a:t>
            </a:r>
          </a:p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+ </a:t>
            </a:r>
            <a:r>
              <a:rPr lang="en-GB" sz="1200" dirty="0" err="1" smtClean="0"/>
              <a:t>nuove</a:t>
            </a:r>
            <a:r>
              <a:rPr lang="en-GB" sz="1200" dirty="0" smtClean="0"/>
              <a:t> </a:t>
            </a:r>
            <a:r>
              <a:rPr lang="en-GB" sz="1200" dirty="0" err="1" smtClean="0"/>
              <a:t>acquisizione</a:t>
            </a:r>
            <a:r>
              <a:rPr lang="en-GB" sz="1200" dirty="0" smtClean="0"/>
              <a:t> (~ 3 server)</a:t>
            </a:r>
          </a:p>
        </p:txBody>
      </p:sp>
      <p:sp>
        <p:nvSpPr>
          <p:cNvPr id="59" name="Parentesi graffa chiusa 58"/>
          <p:cNvSpPr/>
          <p:nvPr/>
        </p:nvSpPr>
        <p:spPr>
          <a:xfrm>
            <a:off x="5796136" y="4610745"/>
            <a:ext cx="144016" cy="432048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CasellaDiTesto 59"/>
          <p:cNvSpPr txBox="1"/>
          <p:nvPr/>
        </p:nvSpPr>
        <p:spPr>
          <a:xfrm>
            <a:off x="5940152" y="4693786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</a:t>
            </a:r>
            <a:endParaRPr lang="en-GB" sz="12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5940152" y="5114801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Anno II</a:t>
            </a:r>
            <a:endParaRPr lang="en-GB" sz="1200" dirty="0"/>
          </a:p>
        </p:txBody>
      </p:sp>
      <p:sp>
        <p:nvSpPr>
          <p:cNvPr id="62" name="Parentesi graffa chiusa 61"/>
          <p:cNvSpPr/>
          <p:nvPr/>
        </p:nvSpPr>
        <p:spPr>
          <a:xfrm>
            <a:off x="5796136" y="5178425"/>
            <a:ext cx="135632" cy="224408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tangolo 62"/>
          <p:cNvSpPr/>
          <p:nvPr/>
        </p:nvSpPr>
        <p:spPr>
          <a:xfrm>
            <a:off x="1979712" y="4178697"/>
            <a:ext cx="4608512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Connettore 1 64"/>
          <p:cNvCxnSpPr/>
          <p:nvPr/>
        </p:nvCxnSpPr>
        <p:spPr>
          <a:xfrm>
            <a:off x="323528" y="2738537"/>
            <a:ext cx="3456384" cy="0"/>
          </a:xfrm>
          <a:prstGeom prst="line">
            <a:avLst/>
          </a:prstGeom>
          <a:ln w="2540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1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&amp; WPs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51520" y="1268760"/>
            <a:ext cx="7556313" cy="4144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/>
              <a:t>WP1: Management</a:t>
            </a:r>
          </a:p>
          <a:p>
            <a:pPr lvl="0"/>
            <a:r>
              <a:rPr lang="en-US" sz="2800" dirty="0" smtClean="0"/>
              <a:t>WP2: Technology Tracking and Benchmarking</a:t>
            </a:r>
            <a:endParaRPr lang="it-IT" sz="2800" dirty="0" smtClean="0"/>
          </a:p>
          <a:p>
            <a:pPr lvl="0"/>
            <a:r>
              <a:rPr lang="en-US" sz="2800" dirty="0" smtClean="0"/>
              <a:t>WP3: Implementation of the CNAF prototype</a:t>
            </a:r>
          </a:p>
          <a:p>
            <a:pPr lvl="0"/>
            <a:r>
              <a:rPr lang="en-US" sz="2800" dirty="0" smtClean="0"/>
              <a:t>WP4: Development of dedicated network connections</a:t>
            </a:r>
          </a:p>
          <a:p>
            <a:pPr lvl="0"/>
            <a:r>
              <a:rPr lang="en-US" sz="2800" dirty="0" smtClean="0"/>
              <a:t>WP5: Application Porting</a:t>
            </a:r>
          </a:p>
          <a:p>
            <a:pPr lvl="1"/>
            <a:r>
              <a:rPr lang="en-US" sz="2600" dirty="0" smtClean="0"/>
              <a:t>PISA/Boccali WP leader</a:t>
            </a:r>
            <a:endParaRPr lang="it-IT" sz="2600" dirty="0" smtClean="0"/>
          </a:p>
          <a:p>
            <a:pPr lvl="0"/>
            <a:r>
              <a:rPr lang="en-US" sz="2800" dirty="0" smtClean="0"/>
              <a:t>WP6: Technology Transfer and Dissemination</a:t>
            </a:r>
            <a:endParaRPr lang="it-IT" sz="2800" dirty="0" smtClean="0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CCR - 27/05/2015</a:t>
            </a:r>
            <a:endParaRPr lang="es-ES" dirty="0"/>
          </a:p>
        </p:txBody>
      </p:sp>
      <p:sp>
        <p:nvSpPr>
          <p:cNvPr id="13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134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59272"/>
            <a:ext cx="7556313" cy="1116106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CCR - 27/05/2015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8901" y="6492875"/>
            <a:ext cx="6122894" cy="365125"/>
          </a:xfrm>
        </p:spPr>
        <p:txBody>
          <a:bodyPr/>
          <a:lstStyle/>
          <a:p>
            <a:r>
              <a:rPr lang="en-GB" dirty="0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299647598"/>
              </p:ext>
            </p:extLst>
          </p:nvPr>
        </p:nvGraphicFramePr>
        <p:xfrm>
          <a:off x="1259632" y="1384252"/>
          <a:ext cx="6096000" cy="415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ccia a destra con strisce 8"/>
          <p:cNvSpPr/>
          <p:nvPr/>
        </p:nvSpPr>
        <p:spPr>
          <a:xfrm rot="5400000">
            <a:off x="-36512" y="1916832"/>
            <a:ext cx="1152128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0869" y="1218494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2015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235" y="27089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 2015</a:t>
            </a:r>
            <a:endParaRPr lang="en-US" dirty="0"/>
          </a:p>
        </p:txBody>
      </p:sp>
      <p:sp>
        <p:nvSpPr>
          <p:cNvPr id="12" name="Freccia a destra con strisce 11"/>
          <p:cNvSpPr/>
          <p:nvPr/>
        </p:nvSpPr>
        <p:spPr>
          <a:xfrm rot="5400000">
            <a:off x="71500" y="3320988"/>
            <a:ext cx="936104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5496" y="3995772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2016</a:t>
            </a:r>
            <a:endParaRPr lang="en-US" dirty="0"/>
          </a:p>
        </p:txBody>
      </p:sp>
      <p:sp>
        <p:nvSpPr>
          <p:cNvPr id="14" name="Freccia a destra con strisce 13"/>
          <p:cNvSpPr/>
          <p:nvPr/>
        </p:nvSpPr>
        <p:spPr>
          <a:xfrm rot="5400000">
            <a:off x="107504" y="4581128"/>
            <a:ext cx="864096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5291916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2016</a:t>
            </a:r>
            <a:endParaRPr lang="en-US" dirty="0"/>
          </a:p>
        </p:txBody>
      </p:sp>
      <p:sp>
        <p:nvSpPr>
          <p:cNvPr id="17" name="Freccia in giù 16"/>
          <p:cNvSpPr/>
          <p:nvPr/>
        </p:nvSpPr>
        <p:spPr>
          <a:xfrm>
            <a:off x="7430212" y="1506202"/>
            <a:ext cx="1102228" cy="3888756"/>
          </a:xfrm>
          <a:prstGeom prst="downArrow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Dissemination and H2020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_boccali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21720</TotalTime>
  <Words>1125</Words>
  <Application>Microsoft Macintosh PowerPoint</Application>
  <PresentationFormat>On-screen Show (4:3)</PresentationFormat>
  <Paragraphs>265</Paragraphs>
  <Slides>24</Slides>
  <Notes>19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Tema_boccali</vt:lpstr>
      <vt:lpstr>The INFN COSA project</vt:lpstr>
      <vt:lpstr>INFN-CSN5 COSA project</vt:lpstr>
      <vt:lpstr>Where do I find a SoC?</vt:lpstr>
      <vt:lpstr>Ok, but then....an iPhone cluster?</vt:lpstr>
      <vt:lpstr>Some nice boards</vt:lpstr>
      <vt:lpstr>NVIDIA JETSON TK1</vt:lpstr>
      <vt:lpstr>COSA Clusters</vt:lpstr>
      <vt:lpstr>Activities &amp; WPs</vt:lpstr>
      <vt:lpstr>Project Timeline</vt:lpstr>
      <vt:lpstr>Applications</vt:lpstr>
      <vt:lpstr>Some applications examples / benchmarks</vt:lpstr>
      <vt:lpstr>Formation of a galaxy cluster with Gadget2</vt:lpstr>
      <vt:lpstr>Formation of a galaxy cluster</vt:lpstr>
      <vt:lpstr>Neural Networks: DPSNN-STDP</vt:lpstr>
      <vt:lpstr>PowerPoint Presentation</vt:lpstr>
      <vt:lpstr>HS06</vt:lpstr>
      <vt:lpstr>Tests from CMS</vt:lpstr>
      <vt:lpstr>Test di codice teorico (Torino - Pisa)</vt:lpstr>
      <vt:lpstr>PowerPoint Presentation</vt:lpstr>
      <vt:lpstr>PowerPoint Presentation</vt:lpstr>
      <vt:lpstr>PowerPoint Presentation</vt:lpstr>
      <vt:lpstr>PowerPoint Presentation</vt:lpstr>
      <vt:lpstr>Richieste 2016</vt:lpstr>
      <vt:lpstr>richieste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cesini</dc:creator>
  <cp:lastModifiedBy>Alessandra Retico</cp:lastModifiedBy>
  <cp:revision>567</cp:revision>
  <cp:lastPrinted>2015-05-27T08:39:02Z</cp:lastPrinted>
  <dcterms:created xsi:type="dcterms:W3CDTF">2014-11-16T14:35:39Z</dcterms:created>
  <dcterms:modified xsi:type="dcterms:W3CDTF">2015-07-07T14:52:47Z</dcterms:modified>
</cp:coreProperties>
</file>