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0"/>
  </p:notesMasterIdLst>
  <p:sldIdLst>
    <p:sldId id="256" r:id="rId5"/>
    <p:sldId id="257" r:id="rId6"/>
    <p:sldId id="258" r:id="rId7"/>
    <p:sldId id="260" r:id="rId8"/>
    <p:sldId id="261" r:id="rId9"/>
    <p:sldId id="280" r:id="rId10"/>
    <p:sldId id="262" r:id="rId11"/>
    <p:sldId id="281" r:id="rId12"/>
    <p:sldId id="282" r:id="rId13"/>
    <p:sldId id="283" r:id="rId14"/>
    <p:sldId id="292" r:id="rId15"/>
    <p:sldId id="263" r:id="rId16"/>
    <p:sldId id="272" r:id="rId17"/>
    <p:sldId id="286" r:id="rId18"/>
    <p:sldId id="290" r:id="rId19"/>
    <p:sldId id="284" r:id="rId20"/>
    <p:sldId id="297" r:id="rId21"/>
    <p:sldId id="298" r:id="rId22"/>
    <p:sldId id="296" r:id="rId23"/>
    <p:sldId id="259" r:id="rId24"/>
    <p:sldId id="264" r:id="rId25"/>
    <p:sldId id="299" r:id="rId26"/>
    <p:sldId id="278" r:id="rId27"/>
    <p:sldId id="266" r:id="rId28"/>
    <p:sldId id="267" r:id="rId29"/>
    <p:sldId id="268" r:id="rId30"/>
    <p:sldId id="269" r:id="rId31"/>
    <p:sldId id="270" r:id="rId32"/>
    <p:sldId id="271" r:id="rId33"/>
    <p:sldId id="273" r:id="rId34"/>
    <p:sldId id="274" r:id="rId35"/>
    <p:sldId id="275" r:id="rId36"/>
    <p:sldId id="276" r:id="rId37"/>
    <p:sldId id="277" r:id="rId38"/>
    <p:sldId id="293" r:id="rId39"/>
  </p:sldIdLst>
  <p:sldSz cx="9906000" cy="6858000" type="A4"/>
  <p:notesSz cx="6858000" cy="9144000"/>
  <p:defaultTextStyle>
    <a:lvl1pPr algn="ctr" defTabSz="430322">
      <a:defRPr sz="2700">
        <a:latin typeface="+mn-lt"/>
        <a:ea typeface="+mn-ea"/>
        <a:cs typeface="+mn-cs"/>
        <a:sym typeface="Helvetica Light"/>
      </a:defRPr>
    </a:lvl1pPr>
    <a:lvl2pPr indent="168387" algn="ctr" defTabSz="430322">
      <a:defRPr sz="2700">
        <a:latin typeface="+mn-lt"/>
        <a:ea typeface="+mn-ea"/>
        <a:cs typeface="+mn-cs"/>
        <a:sym typeface="Helvetica Light"/>
      </a:defRPr>
    </a:lvl2pPr>
    <a:lvl3pPr indent="336774" algn="ctr" defTabSz="430322">
      <a:defRPr sz="2700">
        <a:latin typeface="+mn-lt"/>
        <a:ea typeface="+mn-ea"/>
        <a:cs typeface="+mn-cs"/>
        <a:sym typeface="Helvetica Light"/>
      </a:defRPr>
    </a:lvl3pPr>
    <a:lvl4pPr indent="505160" algn="ctr" defTabSz="430322">
      <a:defRPr sz="2700">
        <a:latin typeface="+mn-lt"/>
        <a:ea typeface="+mn-ea"/>
        <a:cs typeface="+mn-cs"/>
        <a:sym typeface="Helvetica Light"/>
      </a:defRPr>
    </a:lvl4pPr>
    <a:lvl5pPr indent="673547" algn="ctr" defTabSz="430322">
      <a:defRPr sz="2700">
        <a:latin typeface="+mn-lt"/>
        <a:ea typeface="+mn-ea"/>
        <a:cs typeface="+mn-cs"/>
        <a:sym typeface="Helvetica Light"/>
      </a:defRPr>
    </a:lvl5pPr>
    <a:lvl6pPr indent="841934" algn="ctr" defTabSz="430322">
      <a:defRPr sz="2700">
        <a:latin typeface="+mn-lt"/>
        <a:ea typeface="+mn-ea"/>
        <a:cs typeface="+mn-cs"/>
        <a:sym typeface="Helvetica Light"/>
      </a:defRPr>
    </a:lvl6pPr>
    <a:lvl7pPr indent="1010321" algn="ctr" defTabSz="430322">
      <a:defRPr sz="2700">
        <a:latin typeface="+mn-lt"/>
        <a:ea typeface="+mn-ea"/>
        <a:cs typeface="+mn-cs"/>
        <a:sym typeface="Helvetica Light"/>
      </a:defRPr>
    </a:lvl7pPr>
    <a:lvl8pPr indent="1178707" algn="ctr" defTabSz="430322">
      <a:defRPr sz="2700">
        <a:latin typeface="+mn-lt"/>
        <a:ea typeface="+mn-ea"/>
        <a:cs typeface="+mn-cs"/>
        <a:sym typeface="Helvetica Light"/>
      </a:defRPr>
    </a:lvl8pPr>
    <a:lvl9pPr indent="1347094" algn="ctr" defTabSz="430322">
      <a:defRPr sz="27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1872" y="-448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55946518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1pPr>
    <a:lvl2pPr indent="168387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2pPr>
    <a:lvl3pPr indent="336774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3pPr>
    <a:lvl4pPr indent="505160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4pPr>
    <a:lvl5pPr indent="673547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5pPr>
    <a:lvl6pPr indent="841934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6pPr>
    <a:lvl7pPr indent="1010321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7pPr>
    <a:lvl8pPr indent="1178707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8pPr>
    <a:lvl9pPr indent="1347094" defTabSz="336774">
      <a:lnSpc>
        <a:spcPct val="125000"/>
      </a:lnSpc>
      <a:defRPr sz="1800">
        <a:latin typeface="Avenir Book"/>
        <a:ea typeface="Avenir Book"/>
        <a:cs typeface="Avenir Book"/>
        <a:sym typeface="Avenir Book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5.gif"/><Relationship Id="rId5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  <a:lvl2pPr marL="0" indent="16838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2pPr>
            <a:lvl3pPr marL="0" indent="336774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3pPr>
            <a:lvl4pPr marL="0" indent="50516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4pPr>
            <a:lvl5pPr marL="0" indent="67354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15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4" name="Picture 1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685" y="151804"/>
            <a:ext cx="1088306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roup 82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81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0" name="Picture 7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grpSp>
        <p:nvGrpSpPr>
          <p:cNvPr id="85" name="Group 85"/>
          <p:cNvGrpSpPr/>
          <p:nvPr/>
        </p:nvGrpSpPr>
        <p:grpSpPr>
          <a:xfrm>
            <a:off x="8643155" y="103157"/>
            <a:ext cx="1040912" cy="1339978"/>
            <a:chOff x="-127000" y="-88900"/>
            <a:chExt cx="1366528" cy="1905746"/>
          </a:xfrm>
        </p:grpSpPr>
        <p:pic>
          <p:nvPicPr>
            <p:cNvPr id="84" name="logo_INFN_Torino.g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2529" cy="15755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3" name="Picture 8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1366529" cy="19057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9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88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7" name="Picture 8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grpSp>
        <p:nvGrpSpPr>
          <p:cNvPr id="92" name="Group 92"/>
          <p:cNvGrpSpPr/>
          <p:nvPr/>
        </p:nvGrpSpPr>
        <p:grpSpPr>
          <a:xfrm>
            <a:off x="8643155" y="103157"/>
            <a:ext cx="1040912" cy="1339978"/>
            <a:chOff x="-127000" y="-88900"/>
            <a:chExt cx="1366528" cy="1905746"/>
          </a:xfrm>
        </p:grpSpPr>
        <p:pic>
          <p:nvPicPr>
            <p:cNvPr id="91" name="logo_INFN_Torino.g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2529" cy="15755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0" name="Picture 89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1366529" cy="19057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roup 96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95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4" name="Picture 93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grpSp>
        <p:nvGrpSpPr>
          <p:cNvPr id="99" name="Group 99"/>
          <p:cNvGrpSpPr/>
          <p:nvPr/>
        </p:nvGrpSpPr>
        <p:grpSpPr>
          <a:xfrm>
            <a:off x="8643155" y="103157"/>
            <a:ext cx="1040912" cy="1339978"/>
            <a:chOff x="-127000" y="-88900"/>
            <a:chExt cx="1366528" cy="1905746"/>
          </a:xfrm>
        </p:grpSpPr>
        <p:pic>
          <p:nvPicPr>
            <p:cNvPr id="98" name="logo_INFN_Torino.g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2529" cy="15755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7" name="Picture 96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1366529" cy="190574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94"/>
              </a:spcBef>
            </a:lvl1pPr>
            <a:lvl2pPr>
              <a:lnSpc>
                <a:spcPct val="100000"/>
              </a:lnSpc>
              <a:spcBef>
                <a:spcPts val="3094"/>
              </a:spcBef>
            </a:lvl2pPr>
            <a:lvl3pPr>
              <a:lnSpc>
                <a:spcPct val="100000"/>
              </a:lnSpc>
              <a:spcBef>
                <a:spcPts val="3094"/>
              </a:spcBef>
            </a:lvl3pPr>
            <a:lvl4pPr>
              <a:lnSpc>
                <a:spcPct val="100000"/>
              </a:lnSpc>
              <a:spcBef>
                <a:spcPts val="3094"/>
              </a:spcBef>
            </a:lvl4pPr>
            <a:lvl5pPr>
              <a:lnSpc>
                <a:spcPct val="100000"/>
              </a:lnSpc>
              <a:spcBef>
                <a:spcPts val="3094"/>
              </a:spcBef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/>
          </p:cNvSpPr>
          <p:nvPr>
            <p:ph type="title"/>
          </p:nvPr>
        </p:nvSpPr>
        <p:spPr>
          <a:xfrm>
            <a:off x="725537" y="312539"/>
            <a:ext cx="8454926" cy="1518047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725537" y="1830586"/>
            <a:ext cx="8454926" cy="442019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94"/>
              </a:spcBef>
            </a:lvl1pPr>
            <a:lvl2pPr>
              <a:lnSpc>
                <a:spcPct val="100000"/>
              </a:lnSpc>
              <a:spcBef>
                <a:spcPts val="3094"/>
              </a:spcBef>
            </a:lvl2pPr>
            <a:lvl3pPr>
              <a:lnSpc>
                <a:spcPct val="100000"/>
              </a:lnSpc>
              <a:spcBef>
                <a:spcPts val="3094"/>
              </a:spcBef>
            </a:lvl3pPr>
            <a:lvl4pPr>
              <a:lnSpc>
                <a:spcPct val="100000"/>
              </a:lnSpc>
              <a:spcBef>
                <a:spcPts val="3094"/>
              </a:spcBef>
            </a:lvl4pPr>
            <a:lvl5pPr>
              <a:lnSpc>
                <a:spcPct val="100000"/>
              </a:lnSpc>
              <a:spcBef>
                <a:spcPts val="3094"/>
              </a:spcBef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>
            <a:lvl1pPr marL="327419" indent="-327419" algn="l">
              <a:lnSpc>
                <a:spcPct val="70000"/>
              </a:lnSpc>
              <a:buFont typeface="Wingdings" charset="2"/>
              <a:buChar char="q"/>
              <a:defRPr>
                <a:solidFill>
                  <a:srgbClr val="FF0000"/>
                </a:solidFill>
                <a:latin typeface="Arial"/>
                <a:cs typeface="Arial"/>
              </a:defRPr>
            </a:lvl1pPr>
            <a:lvl2pPr marL="654837" indent="-327419">
              <a:buFont typeface="Wingdings" charset="2"/>
              <a:buChar char="q"/>
              <a:defRPr>
                <a:solidFill>
                  <a:srgbClr val="0000FF"/>
                </a:solidFill>
                <a:latin typeface="Arial"/>
                <a:cs typeface="Arial"/>
              </a:defRPr>
            </a:lvl2pPr>
            <a:lvl3pPr marL="982256" indent="-327419">
              <a:buFont typeface="Wingdings" charset="2"/>
              <a:buChar char="q"/>
              <a:defRPr>
                <a:solidFill>
                  <a:srgbClr val="008000"/>
                </a:solidFill>
                <a:latin typeface="Arial"/>
                <a:cs typeface="Arial"/>
              </a:defRPr>
            </a:lvl3pPr>
            <a:lvl4pPr marL="1309675" indent="-327419">
              <a:buFont typeface="Wingdings" charset="2"/>
              <a:buChar char="q"/>
              <a:defRPr>
                <a:solidFill>
                  <a:srgbClr val="660066"/>
                </a:solidFill>
                <a:latin typeface="Arial"/>
                <a:cs typeface="Arial"/>
              </a:defRPr>
            </a:lvl4pPr>
            <a:lvl5pPr marL="1309675" indent="0">
              <a:buFont typeface="Arial"/>
              <a:buNone/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9410700" y="6381750"/>
            <a:ext cx="495300" cy="476250"/>
          </a:xfrm>
          <a:prstGeom prst="rect">
            <a:avLst/>
          </a:prstGeom>
        </p:spPr>
        <p:txBody>
          <a:bodyPr lIns="95792" tIns="47896" rIns="95792" bIns="47896"/>
          <a:lstStyle>
            <a:lvl1pPr>
              <a:defRPr/>
            </a:lvl1pPr>
          </a:lstStyle>
          <a:p>
            <a:fld id="{A995363E-F10D-4F5B-A5C2-45443C8F885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7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88F7B313-AA89-46FB-B05E-4243C9A49F65}" type="datetime1">
              <a:rPr lang="it-IT" smtClean="0"/>
              <a:t>7/8/15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Digital Readout for the 8x8 Test Matrix - Pisa - 6-7 Luglio 2015 - F. Morsani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B007B441-5312-499D-93C3-6E37886527FA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627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67383" y="1151930"/>
            <a:ext cx="7971234" cy="2321719"/>
          </a:xfrm>
          <a:prstGeom prst="rect">
            <a:avLst/>
          </a:prstGeom>
        </p:spPr>
        <p:txBody>
          <a:bodyPr anchor="b"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67383" y="3536156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  <a:lvl2pPr marL="0" indent="16838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2pPr>
            <a:lvl3pPr marL="0" indent="336774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3pPr>
            <a:lvl4pPr marL="0" indent="50516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4pPr>
            <a:lvl5pPr marL="0" indent="67354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24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3" name="Picture 2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685" y="151804"/>
            <a:ext cx="1088306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967383" y="4723805"/>
            <a:ext cx="7971234" cy="1000125"/>
          </a:xfrm>
          <a:prstGeom prst="rect">
            <a:avLst/>
          </a:prstGeom>
        </p:spPr>
        <p:txBody>
          <a:bodyPr anchor="b"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xfrm>
            <a:off x="967383" y="5759649"/>
            <a:ext cx="7971234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  <a:lvl2pPr marL="0" indent="16838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2pPr>
            <a:lvl3pPr marL="0" indent="336774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3pPr>
            <a:lvl4pPr marL="0" indent="50516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4pPr>
            <a:lvl5pPr marL="0" indent="67354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sp>
        <p:nvSpPr>
          <p:cNvPr id="32" name="Shape 32"/>
          <p:cNvSpPr/>
          <p:nvPr/>
        </p:nvSpPr>
        <p:spPr>
          <a:xfrm>
            <a:off x="2831914" y="2960225"/>
            <a:ext cx="4174454" cy="4910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9" tIns="37419" rIns="37419" bIns="37419" anchor="ctr">
            <a:spAutoFit/>
          </a:bodyPr>
          <a:lstStyle/>
          <a:p>
            <a:pPr lvl="0">
              <a:defRPr sz="1800"/>
            </a:pPr>
            <a:r>
              <a:rPr sz="2700"/>
              <a:t>http://www.icecs2015.com</a:t>
            </a:r>
          </a:p>
        </p:txBody>
      </p:sp>
      <p:grpSp>
        <p:nvGrpSpPr>
          <p:cNvPr id="35" name="Group 35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34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3" name="Picture 32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pic>
        <p:nvPicPr>
          <p:cNvPr id="11" name="Picture 8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685" y="151804"/>
            <a:ext cx="1088306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967383" y="2268141"/>
            <a:ext cx="7971234" cy="2321719"/>
          </a:xfrm>
          <a:prstGeom prst="rect">
            <a:avLst/>
          </a:prstGeom>
        </p:spPr>
        <p:txBody>
          <a:bodyPr/>
          <a:lstStyle>
            <a:lvl1pPr>
              <a:defRPr sz="5900"/>
            </a:lvl1pPr>
          </a:lstStyle>
          <a:p>
            <a:pPr lvl="0">
              <a:defRPr sz="1800"/>
            </a:pPr>
            <a:r>
              <a:rPr sz="5900"/>
              <a:t>Title Text</a:t>
            </a:r>
          </a:p>
        </p:txBody>
      </p:sp>
      <p:grpSp>
        <p:nvGrpSpPr>
          <p:cNvPr id="43" name="Group 43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42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1" name="Picture 4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pic>
        <p:nvPicPr>
          <p:cNvPr id="9" name="Picture 8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685" y="151804"/>
            <a:ext cx="1088306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725537" y="446484"/>
            <a:ext cx="4063008" cy="2803922"/>
          </a:xfrm>
          <a:prstGeom prst="rect">
            <a:avLst/>
          </a:prstGeom>
        </p:spPr>
        <p:txBody>
          <a:bodyPr anchor="b"/>
          <a:lstStyle>
            <a:lvl1pPr>
              <a:defRPr sz="4400"/>
            </a:lvl1pPr>
          </a:lstStyle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860269" y="3455234"/>
            <a:ext cx="4063009" cy="288429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  <a:lvl2pPr marL="0" indent="16838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2pPr>
            <a:lvl3pPr marL="0" indent="336774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3pPr>
            <a:lvl4pPr marL="0" indent="50516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4pPr>
            <a:lvl5pPr marL="0" indent="673547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5pPr>
          </a:lstStyle>
          <a:p>
            <a:pPr lvl="0">
              <a:defRPr sz="1800"/>
            </a:pPr>
            <a:r>
              <a:rPr sz="2400"/>
              <a:t>Body Level One</a:t>
            </a:r>
          </a:p>
          <a:p>
            <a:pPr lvl="1">
              <a:defRPr sz="1800"/>
            </a:pPr>
            <a:r>
              <a:rPr sz="2400"/>
              <a:t>Body Level Two</a:t>
            </a:r>
          </a:p>
          <a:p>
            <a:pPr lvl="2">
              <a:defRPr sz="1800"/>
            </a:pPr>
            <a:r>
              <a:rPr sz="2400"/>
              <a:t>Body Level Three</a:t>
            </a:r>
          </a:p>
          <a:p>
            <a:pPr lvl="3">
              <a:defRPr sz="1800"/>
            </a:pPr>
            <a:r>
              <a:rPr sz="2400"/>
              <a:t>Body Level Four</a:t>
            </a:r>
          </a:p>
          <a:p>
            <a:pPr lvl="4">
              <a:defRPr sz="1800"/>
            </a:pPr>
            <a:r>
              <a:rPr sz="2400"/>
              <a:t>Body Level Five</a:t>
            </a:r>
          </a:p>
        </p:txBody>
      </p:sp>
      <p:grpSp>
        <p:nvGrpSpPr>
          <p:cNvPr id="52" name="Group 52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51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0" name="Picture 4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pic>
        <p:nvPicPr>
          <p:cNvPr id="10" name="Picture 8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685" y="151804"/>
            <a:ext cx="1088306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1355814" y="31705"/>
            <a:ext cx="7295646" cy="120204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700"/>
              <a:t>Title Text</a:t>
            </a:r>
          </a:p>
        </p:txBody>
      </p:sp>
      <p:grpSp>
        <p:nvGrpSpPr>
          <p:cNvPr id="60" name="Group 60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59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8" name="Picture 57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pic>
        <p:nvPicPr>
          <p:cNvPr id="9" name="Picture 8"/>
          <p:cNvPicPr>
            <a:picLocks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685" y="151804"/>
            <a:ext cx="1088306" cy="75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700"/>
              <a:t>Title Text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spcBef>
                <a:spcPts val="1621"/>
              </a:spcBef>
              <a:defRPr sz="2200"/>
            </a:lvl2pPr>
            <a:lvl3pPr>
              <a:spcBef>
                <a:spcPts val="1326"/>
              </a:spcBef>
              <a:defRPr sz="1900"/>
            </a:lvl3pPr>
            <a:lvl4pPr>
              <a:spcBef>
                <a:spcPts val="1105"/>
              </a:spcBef>
              <a:defRPr sz="1600"/>
            </a:lvl4pPr>
            <a:lvl5pPr>
              <a:spcBef>
                <a:spcPts val="1105"/>
              </a:spcBef>
              <a:defRPr sz="1500"/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19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5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1403933" y="22023"/>
            <a:ext cx="7233937" cy="121172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700"/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725537" y="1209209"/>
            <a:ext cx="4063008" cy="5037107"/>
          </a:xfrm>
          <a:prstGeom prst="rect">
            <a:avLst/>
          </a:prstGeom>
        </p:spPr>
        <p:txBody>
          <a:bodyPr/>
          <a:lstStyle>
            <a:lvl1pPr marL="252580" indent="-252580">
              <a:lnSpc>
                <a:spcPct val="100000"/>
              </a:lnSpc>
              <a:spcBef>
                <a:spcPts val="2357"/>
              </a:spcBef>
              <a:defRPr sz="2100"/>
            </a:lvl1pPr>
            <a:lvl2pPr marL="505160" indent="-252580">
              <a:lnSpc>
                <a:spcPct val="100000"/>
              </a:lnSpc>
              <a:spcBef>
                <a:spcPts val="2357"/>
              </a:spcBef>
              <a:defRPr sz="2100"/>
            </a:lvl2pPr>
            <a:lvl3pPr marL="757740" indent="-252580">
              <a:lnSpc>
                <a:spcPct val="100000"/>
              </a:lnSpc>
              <a:spcBef>
                <a:spcPts val="2357"/>
              </a:spcBef>
              <a:defRPr sz="2100"/>
            </a:lvl3pPr>
            <a:lvl4pPr marL="1010321" indent="-252580">
              <a:lnSpc>
                <a:spcPct val="100000"/>
              </a:lnSpc>
              <a:spcBef>
                <a:spcPts val="2357"/>
              </a:spcBef>
              <a:defRPr sz="2100"/>
            </a:lvl4pPr>
            <a:lvl5pPr marL="1262901" indent="-252580">
              <a:lnSpc>
                <a:spcPct val="100000"/>
              </a:lnSpc>
              <a:spcBef>
                <a:spcPts val="2357"/>
              </a:spcBef>
              <a:defRPr sz="2100"/>
            </a:lvl5pPr>
          </a:lstStyle>
          <a:p>
            <a:pPr lvl="0">
              <a:defRPr sz="1800"/>
            </a:pPr>
            <a:r>
              <a:rPr sz="2100"/>
              <a:t>Body Level One</a:t>
            </a:r>
          </a:p>
          <a:p>
            <a:pPr lvl="1">
              <a:defRPr sz="1800"/>
            </a:pPr>
            <a:r>
              <a:rPr sz="2100"/>
              <a:t>Body Level Two</a:t>
            </a:r>
          </a:p>
          <a:p>
            <a:pPr lvl="2">
              <a:defRPr sz="1800"/>
            </a:pPr>
            <a:r>
              <a:rPr sz="2100"/>
              <a:t>Body Level Three</a:t>
            </a:r>
          </a:p>
          <a:p>
            <a:pPr lvl="3">
              <a:defRPr sz="1800"/>
            </a:pPr>
            <a:r>
              <a:rPr sz="2100"/>
              <a:t>Body Level Four</a:t>
            </a:r>
          </a:p>
          <a:p>
            <a:pPr lvl="4">
              <a:defRPr sz="1800"/>
            </a:pPr>
            <a:r>
              <a:rPr sz="2100"/>
              <a:t>Body Level Five</a:t>
            </a:r>
          </a:p>
        </p:txBody>
      </p:sp>
      <p:grpSp>
        <p:nvGrpSpPr>
          <p:cNvPr id="72" name="Group 72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71" name="logo.jp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0" name="Picture 6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grpSp>
        <p:nvGrpSpPr>
          <p:cNvPr id="75" name="Group 75"/>
          <p:cNvGrpSpPr/>
          <p:nvPr/>
        </p:nvGrpSpPr>
        <p:grpSpPr>
          <a:xfrm>
            <a:off x="8643155" y="103157"/>
            <a:ext cx="1040912" cy="1339978"/>
            <a:chOff x="-127000" y="-88900"/>
            <a:chExt cx="1366528" cy="1905746"/>
          </a:xfrm>
        </p:grpSpPr>
        <p:pic>
          <p:nvPicPr>
            <p:cNvPr id="74" name="logo_INFN_Torino.gif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12529" cy="157554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3" name="Picture 72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1366529" cy="1905747"/>
            </a:xfrm>
            <a:prstGeom prst="rect">
              <a:avLst/>
            </a:prstGeom>
            <a:effectLst/>
          </p:spPr>
        </p:pic>
      </p:grpSp>
      <p:sp>
        <p:nvSpPr>
          <p:cNvPr id="76" name="Shape 76"/>
          <p:cNvSpPr/>
          <p:nvPr/>
        </p:nvSpPr>
        <p:spPr>
          <a:xfrm>
            <a:off x="4043182" y="6474364"/>
            <a:ext cx="1819636" cy="3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9" tIns="37419" rIns="37419" bIns="37419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sz="1500"/>
              <a:t>CHIPIX65 CdS 2015  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body" idx="1"/>
          </p:nvPr>
        </p:nvSpPr>
        <p:spPr>
          <a:xfrm>
            <a:off x="725537" y="1281514"/>
            <a:ext cx="8454926" cy="511880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3094"/>
              </a:spcBef>
            </a:lvl1pPr>
            <a:lvl2pPr>
              <a:lnSpc>
                <a:spcPct val="100000"/>
              </a:lnSpc>
              <a:spcBef>
                <a:spcPts val="3094"/>
              </a:spcBef>
            </a:lvl2pPr>
            <a:lvl3pPr>
              <a:lnSpc>
                <a:spcPct val="100000"/>
              </a:lnSpc>
              <a:spcBef>
                <a:spcPts val="3094"/>
              </a:spcBef>
            </a:lvl3pPr>
            <a:lvl4pPr>
              <a:lnSpc>
                <a:spcPct val="100000"/>
              </a:lnSpc>
              <a:spcBef>
                <a:spcPts val="3094"/>
              </a:spcBef>
            </a:lvl4pPr>
            <a:lvl5pPr>
              <a:lnSpc>
                <a:spcPct val="100000"/>
              </a:lnSpc>
              <a:spcBef>
                <a:spcPts val="3094"/>
              </a:spcBef>
            </a:lvl5pPr>
          </a:lstStyle>
          <a:p>
            <a:pPr lvl="0">
              <a:defRPr sz="1800"/>
            </a:pPr>
            <a:r>
              <a:rPr sz="2700"/>
              <a:t>Body Level One</a:t>
            </a:r>
          </a:p>
          <a:p>
            <a:pPr lvl="1">
              <a:defRPr sz="1800"/>
            </a:pPr>
            <a:r>
              <a:rPr sz="2700"/>
              <a:t>Body Level Two</a:t>
            </a:r>
          </a:p>
          <a:p>
            <a:pPr lvl="2">
              <a:defRPr sz="1800"/>
            </a:pPr>
            <a:r>
              <a:rPr sz="2700"/>
              <a:t>Body Level Three</a:t>
            </a:r>
          </a:p>
          <a:p>
            <a:pPr lvl="3">
              <a:defRPr sz="1800"/>
            </a:pPr>
            <a:r>
              <a:rPr sz="2700"/>
              <a:t>Body Level Four</a:t>
            </a:r>
          </a:p>
          <a:p>
            <a:pPr lvl="4">
              <a:defRPr sz="1800"/>
            </a:pPr>
            <a:r>
              <a:rPr sz="2700"/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3.png"/><Relationship Id="rId21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378859" y="50235"/>
            <a:ext cx="7016686" cy="1107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5700" dirty="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25537" y="1269264"/>
            <a:ext cx="8454926" cy="49815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t">
            <a:normAutofit/>
          </a:bodyPr>
          <a:lstStyle>
            <a:lvl2pPr>
              <a:spcBef>
                <a:spcPts val="2200"/>
              </a:spcBef>
              <a:defRPr sz="3000"/>
            </a:lvl2pPr>
            <a:lvl3pPr>
              <a:spcBef>
                <a:spcPts val="1800"/>
              </a:spcBef>
              <a:defRPr sz="2600"/>
            </a:lvl3pPr>
            <a:lvl4pPr>
              <a:spcBef>
                <a:spcPts val="1500"/>
              </a:spcBef>
              <a:defRPr sz="2200"/>
            </a:lvl4pPr>
            <a:lvl5pPr>
              <a:spcBef>
                <a:spcPts val="1500"/>
              </a:spcBef>
              <a:defRPr sz="2000"/>
            </a:lvl5pPr>
          </a:lstStyle>
          <a:p>
            <a:pPr lvl="0">
              <a:defRPr sz="1800"/>
            </a:pPr>
            <a:r>
              <a:rPr sz="2700" dirty="0"/>
              <a:t>Body Level One</a:t>
            </a:r>
          </a:p>
          <a:p>
            <a:pPr lvl="1">
              <a:defRPr sz="1800"/>
            </a:pPr>
            <a:r>
              <a:rPr sz="2200" dirty="0"/>
              <a:t>Body Level Two</a:t>
            </a:r>
          </a:p>
          <a:p>
            <a:pPr lvl="2">
              <a:defRPr sz="1800"/>
            </a:pPr>
            <a:r>
              <a:rPr sz="1900" dirty="0"/>
              <a:t>Body Level Three</a:t>
            </a:r>
          </a:p>
          <a:p>
            <a:pPr lvl="3">
              <a:defRPr sz="1800"/>
            </a:pPr>
            <a:r>
              <a:rPr sz="1600" dirty="0"/>
              <a:t>Body Level Four</a:t>
            </a:r>
          </a:p>
          <a:p>
            <a:pPr lvl="4">
              <a:defRPr sz="1800"/>
            </a:pPr>
            <a:r>
              <a:rPr sz="1500" dirty="0"/>
              <a:t>Body Level Five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72818" y="46602"/>
            <a:ext cx="1325830" cy="1277421"/>
            <a:chOff x="-127000" y="-88900"/>
            <a:chExt cx="1740575" cy="1816775"/>
          </a:xfrm>
        </p:grpSpPr>
        <p:pic>
          <p:nvPicPr>
            <p:cNvPr id="5" name="logo.jpg"/>
            <p:cNvPicPr/>
            <p:nvPr/>
          </p:nvPicPr>
          <p:blipFill>
            <a:blip r:embed="rId1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486576" cy="148657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/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127000" y="-88900"/>
              <a:ext cx="1740576" cy="1816776"/>
            </a:xfrm>
            <a:prstGeom prst="rect">
              <a:avLst/>
            </a:prstGeom>
            <a:effectLst/>
          </p:spPr>
        </p:pic>
      </p:grpSp>
      <p:sp>
        <p:nvSpPr>
          <p:cNvPr id="10" name="Shape 10"/>
          <p:cNvSpPr/>
          <p:nvPr/>
        </p:nvSpPr>
        <p:spPr>
          <a:xfrm>
            <a:off x="3354510" y="6474364"/>
            <a:ext cx="3196989" cy="3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9" tIns="37419" rIns="37419" bIns="37419" anchor="ctr">
            <a:spAutoFit/>
          </a:bodyPr>
          <a:lstStyle>
            <a:lvl1pPr>
              <a:defRPr sz="2000"/>
            </a:lvl1pPr>
          </a:lstStyle>
          <a:p>
            <a:pPr lvl="0">
              <a:defRPr sz="1800"/>
            </a:pPr>
            <a:r>
              <a:rPr lang="en-US" sz="1500" dirty="0" smtClean="0"/>
              <a:t>F. </a:t>
            </a:r>
            <a:r>
              <a:rPr lang="en-US" sz="1500" dirty="0" err="1" smtClean="0"/>
              <a:t>Palla</a:t>
            </a:r>
            <a:r>
              <a:rPr lang="en-US" sz="1500" dirty="0" smtClean="0"/>
              <a:t> - </a:t>
            </a:r>
            <a:r>
              <a:rPr sz="1500" dirty="0" smtClean="0"/>
              <a:t>CHIPIX65</a:t>
            </a:r>
            <a:r>
              <a:rPr lang="en-US" sz="1500" dirty="0" smtClean="0"/>
              <a:t> - </a:t>
            </a:r>
            <a:r>
              <a:rPr lang="en-US" sz="1500" dirty="0" err="1" smtClean="0"/>
              <a:t>Preventivi</a:t>
            </a:r>
            <a:r>
              <a:rPr sz="1500" dirty="0" smtClean="0"/>
              <a:t> 201</a:t>
            </a:r>
            <a:r>
              <a:rPr lang="en-US" sz="1500" dirty="0" smtClean="0"/>
              <a:t>6</a:t>
            </a:r>
            <a:r>
              <a:rPr sz="1500" dirty="0" smtClean="0"/>
              <a:t>  </a:t>
            </a:r>
            <a:endParaRPr sz="1500" dirty="0"/>
          </a:p>
        </p:txBody>
      </p:sp>
      <p:pic>
        <p:nvPicPr>
          <p:cNvPr id="11" name="Picture 8"/>
          <p:cNvPicPr>
            <a:picLocks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5545" y="109109"/>
            <a:ext cx="1510456" cy="9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xmlns:p14="http://schemas.microsoft.com/office/powerpoint/2010/main" spd="med"/>
  <p:txStyles>
    <p:titleStyle>
      <a:lvl1pPr algn="ctr" defTabSz="430322">
        <a:defRPr sz="5700" b="1">
          <a:solidFill>
            <a:srgbClr val="FF0000"/>
          </a:solidFill>
          <a:latin typeface="Arial"/>
          <a:ea typeface="+mn-ea"/>
          <a:cs typeface="Arial"/>
          <a:sym typeface="Helvetica Light"/>
        </a:defRPr>
      </a:lvl1pPr>
      <a:lvl2pPr indent="168387" algn="ctr" defTabSz="430322">
        <a:defRPr sz="5700">
          <a:latin typeface="+mn-lt"/>
          <a:ea typeface="+mn-ea"/>
          <a:cs typeface="+mn-cs"/>
          <a:sym typeface="Helvetica Light"/>
        </a:defRPr>
      </a:lvl2pPr>
      <a:lvl3pPr indent="336774" algn="ctr" defTabSz="430322">
        <a:defRPr sz="5700">
          <a:latin typeface="+mn-lt"/>
          <a:ea typeface="+mn-ea"/>
          <a:cs typeface="+mn-cs"/>
          <a:sym typeface="Helvetica Light"/>
        </a:defRPr>
      </a:lvl3pPr>
      <a:lvl4pPr indent="505160" algn="ctr" defTabSz="430322">
        <a:defRPr sz="5700">
          <a:latin typeface="+mn-lt"/>
          <a:ea typeface="+mn-ea"/>
          <a:cs typeface="+mn-cs"/>
          <a:sym typeface="Helvetica Light"/>
        </a:defRPr>
      </a:lvl4pPr>
      <a:lvl5pPr indent="673547" algn="ctr" defTabSz="430322">
        <a:defRPr sz="5700">
          <a:latin typeface="+mn-lt"/>
          <a:ea typeface="+mn-ea"/>
          <a:cs typeface="+mn-cs"/>
          <a:sym typeface="Helvetica Light"/>
        </a:defRPr>
      </a:lvl5pPr>
      <a:lvl6pPr indent="841934" algn="ctr" defTabSz="430322">
        <a:defRPr sz="5700">
          <a:latin typeface="+mn-lt"/>
          <a:ea typeface="+mn-ea"/>
          <a:cs typeface="+mn-cs"/>
          <a:sym typeface="Helvetica Light"/>
        </a:defRPr>
      </a:lvl6pPr>
      <a:lvl7pPr indent="1010321" algn="ctr" defTabSz="430322">
        <a:defRPr sz="5700">
          <a:latin typeface="+mn-lt"/>
          <a:ea typeface="+mn-ea"/>
          <a:cs typeface="+mn-cs"/>
          <a:sym typeface="Helvetica Light"/>
        </a:defRPr>
      </a:lvl7pPr>
      <a:lvl8pPr indent="1178707" algn="ctr" defTabSz="430322">
        <a:defRPr sz="5700">
          <a:latin typeface="+mn-lt"/>
          <a:ea typeface="+mn-ea"/>
          <a:cs typeface="+mn-cs"/>
          <a:sym typeface="Helvetica Light"/>
        </a:defRPr>
      </a:lvl8pPr>
      <a:lvl9pPr indent="1347094" algn="ctr" defTabSz="430322">
        <a:defRPr sz="5700">
          <a:latin typeface="+mn-lt"/>
          <a:ea typeface="+mn-ea"/>
          <a:cs typeface="+mn-cs"/>
          <a:sym typeface="Helvetica Light"/>
        </a:defRPr>
      </a:lvl9pPr>
    </p:titleStyle>
    <p:bodyStyle>
      <a:lvl1pPr marL="327419" indent="-327419" defTabSz="430322">
        <a:lnSpc>
          <a:spcPct val="80000"/>
        </a:lnSpc>
        <a:spcBef>
          <a:spcPts val="2946"/>
        </a:spcBef>
        <a:buSzPct val="75000"/>
        <a:buFont typeface="Wingdings" charset="2"/>
        <a:buChar char="q"/>
        <a:defRPr sz="2700" b="1">
          <a:solidFill>
            <a:srgbClr val="FF0000"/>
          </a:solidFill>
          <a:latin typeface="Arial"/>
          <a:ea typeface="+mn-ea"/>
          <a:cs typeface="Arial"/>
          <a:sym typeface="Helvetica Light"/>
        </a:defRPr>
      </a:lvl1pPr>
      <a:lvl2pPr marL="654837" indent="-327419" defTabSz="430322">
        <a:lnSpc>
          <a:spcPct val="80000"/>
        </a:lnSpc>
        <a:spcBef>
          <a:spcPts val="2946"/>
        </a:spcBef>
        <a:buSzPct val="75000"/>
        <a:buFont typeface="Wingdings" charset="2"/>
        <a:buChar char="q"/>
        <a:defRPr sz="2700" b="0">
          <a:solidFill>
            <a:srgbClr val="0000FF"/>
          </a:solidFill>
          <a:latin typeface="Arial"/>
          <a:ea typeface="+mn-ea"/>
          <a:cs typeface="Arial"/>
          <a:sym typeface="Helvetica Light"/>
        </a:defRPr>
      </a:lvl2pPr>
      <a:lvl3pPr marL="982256" indent="-327419" defTabSz="430322">
        <a:lnSpc>
          <a:spcPct val="80000"/>
        </a:lnSpc>
        <a:spcBef>
          <a:spcPts val="2946"/>
        </a:spcBef>
        <a:buSzPct val="75000"/>
        <a:buFont typeface="Wingdings" charset="2"/>
        <a:buChar char="q"/>
        <a:defRPr sz="2700" b="0">
          <a:solidFill>
            <a:srgbClr val="008000"/>
          </a:solidFill>
          <a:latin typeface="Arial"/>
          <a:ea typeface="+mn-ea"/>
          <a:cs typeface="Arial"/>
          <a:sym typeface="Helvetica Light"/>
        </a:defRPr>
      </a:lvl3pPr>
      <a:lvl4pPr marL="1309675" indent="-327419" defTabSz="430322">
        <a:lnSpc>
          <a:spcPct val="80000"/>
        </a:lnSpc>
        <a:spcBef>
          <a:spcPts val="2946"/>
        </a:spcBef>
        <a:buSzPct val="75000"/>
        <a:buFont typeface="Wingdings" charset="2"/>
        <a:buChar char="q"/>
        <a:defRPr sz="2700" b="0">
          <a:solidFill>
            <a:srgbClr val="660066"/>
          </a:solidFill>
          <a:latin typeface="Arial"/>
          <a:ea typeface="+mn-ea"/>
          <a:cs typeface="Arial"/>
          <a:sym typeface="Helvetica Light"/>
        </a:defRPr>
      </a:lvl4pPr>
      <a:lvl5pPr marL="1637094" indent="-327419" defTabSz="430322">
        <a:lnSpc>
          <a:spcPct val="80000"/>
        </a:lnSpc>
        <a:spcBef>
          <a:spcPts val="2946"/>
        </a:spcBef>
        <a:buSzPct val="75000"/>
        <a:buFont typeface="Wingdings" charset="2"/>
        <a:buChar char="q"/>
        <a:defRPr sz="2700" b="0">
          <a:latin typeface="Arial"/>
          <a:ea typeface="+mn-ea"/>
          <a:cs typeface="Arial"/>
          <a:sym typeface="Helvetica Light"/>
        </a:defRPr>
      </a:lvl5pPr>
      <a:lvl6pPr marL="1964512" indent="-327419" defTabSz="430322">
        <a:lnSpc>
          <a:spcPct val="80000"/>
        </a:lnSpc>
        <a:spcBef>
          <a:spcPts val="2946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6pPr>
      <a:lvl7pPr marL="2291931" indent="-327419" defTabSz="430322">
        <a:lnSpc>
          <a:spcPct val="80000"/>
        </a:lnSpc>
        <a:spcBef>
          <a:spcPts val="2946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7pPr>
      <a:lvl8pPr marL="2619350" indent="-327419" defTabSz="430322">
        <a:lnSpc>
          <a:spcPct val="80000"/>
        </a:lnSpc>
        <a:spcBef>
          <a:spcPts val="2946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8pPr>
      <a:lvl9pPr marL="2946768" indent="-327419" defTabSz="430322">
        <a:lnSpc>
          <a:spcPct val="80000"/>
        </a:lnSpc>
        <a:spcBef>
          <a:spcPts val="2946"/>
        </a:spcBef>
        <a:buSzPct val="75000"/>
        <a:buChar char="•"/>
        <a:defRPr sz="2700">
          <a:latin typeface="+mn-lt"/>
          <a:ea typeface="+mn-ea"/>
          <a:cs typeface="+mn-cs"/>
          <a:sym typeface="Helvetica Light"/>
        </a:defRPr>
      </a:lvl9pPr>
    </p:bodyStyle>
    <p:otherStyle>
      <a:lvl1pPr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168387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336774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505160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673547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841934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010321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178707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347094" algn="ctr" defTabSz="430322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hipix65.to.infn.it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4" Type="http://schemas.openxmlformats.org/officeDocument/2006/relationships/image" Target="../media/image34.jp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rn.ch/RD53" TargetMode="External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1.emf"/><Relationship Id="rId5" Type="http://schemas.openxmlformats.org/officeDocument/2006/relationships/image" Target="../media/image7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chipix65.to.infn.it" TargetMode="External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002860" y="1311434"/>
            <a:ext cx="7624092" cy="3565996"/>
          </a:xfrm>
          <a:prstGeom prst="rect">
            <a:avLst/>
          </a:prstGeom>
          <a:ln w="9525">
            <a:bevel/>
          </a:ln>
        </p:spPr>
        <p:txBody>
          <a:bodyPr/>
          <a:lstStyle/>
          <a:p>
            <a:pPr defTabSz="322741">
              <a:defRPr sz="1800"/>
            </a:pPr>
            <a:endParaRPr sz="3300"/>
          </a:p>
          <a:p>
            <a:pPr defTabSz="322741">
              <a:defRPr sz="1800"/>
            </a:pPr>
            <a:r>
              <a:rPr sz="6200">
                <a:latin typeface="Helvetica"/>
                <a:ea typeface="Helvetica"/>
                <a:cs typeface="Helvetica"/>
                <a:sym typeface="Helvetica"/>
              </a:rPr>
              <a:t>CHIPIX65</a:t>
            </a:r>
          </a:p>
          <a:p>
            <a:pPr algn="l" defTabSz="252580">
              <a:defRPr sz="1800"/>
            </a:pPr>
            <a:r>
              <a:rPr sz="1800">
                <a:latin typeface="Calibri"/>
                <a:ea typeface="Calibri"/>
                <a:cs typeface="Calibri"/>
                <a:sym typeface="Calibri"/>
              </a:rPr>
              <a:t>Sviluppo di un pixel chip innovativo in tecnologia CMOS 65nm per altissimi flussi di particelle e radiazione agli esperimenti di HL_LHC e futuri collider di nuova generazione </a:t>
            </a:r>
            <a:endParaRPr sz="180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algn="l" defTabSz="252580">
              <a:defRPr sz="1800"/>
            </a:pP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algn="l" defTabSz="322741">
              <a:defRPr sz="1800"/>
            </a:pPr>
            <a:r>
              <a:rPr sz="2300">
                <a:latin typeface="Helvetica"/>
                <a:ea typeface="Helvetica"/>
                <a:cs typeface="Helvetica"/>
                <a:sym typeface="Helvetica"/>
              </a:rPr>
              <a:t>     </a:t>
            </a:r>
            <a:r>
              <a:rPr sz="2300"/>
              <a:t>Progetto CALL 2013 CSN5</a:t>
            </a:r>
          </a:p>
          <a:p>
            <a:pPr defTabSz="322741">
              <a:defRPr sz="1800"/>
            </a:pPr>
            <a:endParaRPr sz="2500"/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829288" y="5876266"/>
            <a:ext cx="7971235" cy="746545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defTabSz="284012">
              <a:defRPr sz="1800"/>
            </a:pPr>
            <a:endParaRPr sz="1600" dirty="0"/>
          </a:p>
          <a:p>
            <a:pPr defTabSz="284012">
              <a:defRPr sz="1800"/>
            </a:pPr>
            <a:endParaRPr sz="1600" dirty="0"/>
          </a:p>
          <a:p>
            <a:pPr defTabSz="284012">
              <a:defRPr sz="1800"/>
            </a:pPr>
            <a:r>
              <a:rPr lang="en-US" sz="1600" dirty="0" err="1"/>
              <a:t>Fabrizio</a:t>
            </a:r>
            <a:r>
              <a:rPr lang="en-US" sz="1600" dirty="0"/>
              <a:t> </a:t>
            </a:r>
            <a:r>
              <a:rPr lang="en-US" sz="1600" dirty="0" err="1"/>
              <a:t>Palla</a:t>
            </a:r>
            <a:r>
              <a:rPr lang="en-US" sz="1600" dirty="0"/>
              <a:t> – </a:t>
            </a:r>
            <a:r>
              <a:rPr lang="en-US" sz="1600" dirty="0" err="1"/>
              <a:t>Consiglio</a:t>
            </a:r>
            <a:r>
              <a:rPr lang="en-US" sz="1600" dirty="0"/>
              <a:t> di </a:t>
            </a:r>
            <a:r>
              <a:rPr lang="en-US" sz="1600" dirty="0" err="1"/>
              <a:t>Sezione</a:t>
            </a:r>
            <a:r>
              <a:rPr lang="en-US" sz="1600" dirty="0"/>
              <a:t> Pisa</a:t>
            </a:r>
          </a:p>
          <a:p>
            <a:pPr defTabSz="284012">
              <a:defRPr sz="1800"/>
            </a:pPr>
            <a:r>
              <a:rPr lang="en-US" sz="1600" dirty="0"/>
              <a:t>9 </a:t>
            </a:r>
            <a:r>
              <a:rPr lang="en-US" sz="1600" dirty="0" err="1"/>
              <a:t>luglio</a:t>
            </a:r>
            <a:r>
              <a:rPr lang="en-US" sz="1600" dirty="0"/>
              <a:t> 2015</a:t>
            </a:r>
            <a:endParaRPr sz="1600" dirty="0"/>
          </a:p>
        </p:txBody>
      </p:sp>
      <p:sp>
        <p:nvSpPr>
          <p:cNvPr id="112" name="Shape 112"/>
          <p:cNvSpPr/>
          <p:nvPr/>
        </p:nvSpPr>
        <p:spPr>
          <a:xfrm>
            <a:off x="1410981" y="4968036"/>
            <a:ext cx="3704825" cy="367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9" tIns="37419" rIns="37419" bIns="37419" anchor="ctr">
            <a:spAutoFit/>
          </a:bodyPr>
          <a:lstStyle/>
          <a:p>
            <a:pPr lvl="0">
              <a:defRPr sz="1800"/>
            </a:pPr>
            <a:r>
              <a:rPr sz="1900" dirty="0"/>
              <a:t>Web-site:  </a:t>
            </a:r>
            <a:r>
              <a:rPr sz="1900" u="sng" dirty="0">
                <a:hlinkClick r:id="rId2"/>
              </a:rPr>
              <a:t>http://chipix65.to.infn.it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IO </a:t>
            </a:r>
            <a:r>
              <a:rPr lang="en-GB" dirty="0" smtClean="0"/>
              <a:t>WG (R. Beccherle)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r>
              <a:rPr lang="en-GB" dirty="0"/>
              <a:t>R</a:t>
            </a:r>
            <a:r>
              <a:rPr lang="en-GB" dirty="0"/>
              <a:t>eadout and control interfaces</a:t>
            </a:r>
          </a:p>
          <a:p>
            <a:pPr lvl="1"/>
            <a:r>
              <a:rPr lang="en-GB" sz="1800" dirty="0"/>
              <a:t>Proposed control protocol @160Mbits/s</a:t>
            </a:r>
          </a:p>
          <a:p>
            <a:pPr lvl="2"/>
            <a:r>
              <a:rPr lang="en-GB" sz="1300" dirty="0"/>
              <a:t>Clock, trigger, resets, commands, configuration</a:t>
            </a:r>
          </a:p>
          <a:p>
            <a:pPr lvl="2"/>
            <a:r>
              <a:rPr lang="en-GB" sz="1300" dirty="0"/>
              <a:t>Single line (differential</a:t>
            </a:r>
            <a:r>
              <a:rPr lang="en-GB" sz="1300" dirty="0"/>
              <a:t>)</a:t>
            </a:r>
          </a:p>
          <a:p>
            <a:pPr lvl="2"/>
            <a:r>
              <a:rPr lang="en-GB" sz="1300" dirty="0"/>
              <a:t>DC balanced</a:t>
            </a:r>
          </a:p>
          <a:p>
            <a:pPr lvl="2"/>
            <a:r>
              <a:rPr lang="en-GB" sz="1300" dirty="0"/>
              <a:t>Appropriate for system synchronization</a:t>
            </a:r>
          </a:p>
          <a:p>
            <a:pPr lvl="2"/>
            <a:r>
              <a:rPr lang="en-GB" sz="1300" dirty="0"/>
              <a:t>E</a:t>
            </a:r>
            <a:r>
              <a:rPr lang="en-GB" sz="1300" dirty="0"/>
              <a:t>rror correction</a:t>
            </a:r>
          </a:p>
          <a:p>
            <a:pPr lvl="2"/>
            <a:r>
              <a:rPr lang="en-GB" sz="1300" dirty="0"/>
              <a:t>Compatible with LPGBT optical link chip</a:t>
            </a:r>
          </a:p>
          <a:p>
            <a:pPr lvl="2"/>
            <a:r>
              <a:rPr lang="en-GB" sz="1300" dirty="0"/>
              <a:t>Simulated and verified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Plans</a:t>
            </a:r>
            <a:endParaRPr lang="en-GB" dirty="0"/>
          </a:p>
          <a:p>
            <a:pPr lvl="1"/>
            <a:r>
              <a:rPr lang="en-GB" sz="1800" dirty="0"/>
              <a:t>Define readout protocol</a:t>
            </a:r>
          </a:p>
          <a:p>
            <a:pPr lvl="2"/>
            <a:r>
              <a:rPr lang="en-GB" sz="1300" dirty="0"/>
              <a:t>Rate: 1.28 – 2.56 – (5.12) </a:t>
            </a:r>
            <a:r>
              <a:rPr lang="en-GB" sz="1300" dirty="0" err="1"/>
              <a:t>Gbits</a:t>
            </a:r>
            <a:r>
              <a:rPr lang="en-GB" sz="1300" dirty="0"/>
              <a:t>/s</a:t>
            </a:r>
            <a:br>
              <a:rPr lang="en-GB" sz="1300" dirty="0"/>
            </a:br>
            <a:r>
              <a:rPr lang="en-GB" sz="1300" dirty="0"/>
              <a:t>Inner layer pixel chip: ~4Gbits/s raw data (can be reduced with intelligent formatting/compression)</a:t>
            </a:r>
          </a:p>
          <a:p>
            <a:pPr lvl="2"/>
            <a:r>
              <a:rPr lang="en-GB" sz="1300" dirty="0"/>
              <a:t>Data merging across chips</a:t>
            </a:r>
            <a:br>
              <a:rPr lang="en-GB" sz="1300" dirty="0"/>
            </a:br>
            <a:r>
              <a:rPr lang="en-GB" sz="1300" dirty="0"/>
              <a:t>Outer layer pixel chip: ~400Mbits/s</a:t>
            </a:r>
          </a:p>
          <a:p>
            <a:pPr lvl="2"/>
            <a:r>
              <a:rPr lang="en-GB" sz="1300" dirty="0"/>
              <a:t>Appropriate for electrical links: 2 – 5m (cable driver)</a:t>
            </a:r>
          </a:p>
          <a:p>
            <a:pPr lvl="2"/>
            <a:r>
              <a:rPr lang="en-GB" sz="1300" dirty="0"/>
              <a:t>Formatting, Encoding</a:t>
            </a:r>
            <a:endParaRPr lang="en-GB" sz="1300" dirty="0"/>
          </a:p>
          <a:p>
            <a:pPr lvl="2"/>
            <a:r>
              <a:rPr lang="en-GB" sz="1300" dirty="0"/>
              <a:t>Compatible with LPGBT or direct optical modulation</a:t>
            </a:r>
          </a:p>
          <a:p>
            <a:pPr lvl="1"/>
            <a:r>
              <a:rPr lang="en-GB" sz="1800" dirty="0"/>
              <a:t>Implement/verify IO blocks for pixel chip</a:t>
            </a:r>
          </a:p>
          <a:p>
            <a:pPr lvl="1"/>
            <a:r>
              <a:rPr lang="en-GB" sz="1800" dirty="0"/>
              <a:t>Standardize and implement pixel test systems</a:t>
            </a:r>
            <a:endParaRPr lang="en-GB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208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Lossless data compression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555" y="1498644"/>
            <a:ext cx="7244303" cy="4394675"/>
          </a:xfrm>
        </p:spPr>
        <p:txBody>
          <a:bodyPr>
            <a:noAutofit/>
          </a:bodyPr>
          <a:lstStyle/>
          <a:p>
            <a:r>
              <a:rPr lang="en-US" sz="2100" dirty="0"/>
              <a:t>K. </a:t>
            </a:r>
            <a:r>
              <a:rPr lang="en-US" sz="2100" dirty="0" err="1"/>
              <a:t>Androsov</a:t>
            </a:r>
            <a:r>
              <a:rPr lang="en-US" sz="2100" dirty="0"/>
              <a:t>, M. </a:t>
            </a:r>
            <a:r>
              <a:rPr lang="en-US" sz="2100" dirty="0" err="1"/>
              <a:t>Minuti</a:t>
            </a:r>
            <a:r>
              <a:rPr lang="en-US" sz="2100" dirty="0"/>
              <a:t>, S. </a:t>
            </a:r>
            <a:r>
              <a:rPr lang="en-US" sz="2100" dirty="0" err="1"/>
              <a:t>Poulios</a:t>
            </a:r>
            <a:endParaRPr lang="en-US" sz="2100" dirty="0"/>
          </a:p>
          <a:p>
            <a:pPr lvl="1"/>
            <a:r>
              <a:rPr lang="en-US" sz="1500" dirty="0"/>
              <a:t>Hit rate </a:t>
            </a:r>
            <a:r>
              <a:rPr lang="en-US" sz="1500" dirty="0"/>
              <a:t>estimation for inner barrel layer at 140 Pile-Up is about </a:t>
            </a:r>
            <a:r>
              <a:rPr lang="en-US" sz="1500" dirty="0"/>
              <a:t>2 GHz/cm</a:t>
            </a:r>
            <a:r>
              <a:rPr lang="en-US" sz="1500" baseline="30000" dirty="0"/>
              <a:t>2</a:t>
            </a:r>
          </a:p>
          <a:p>
            <a:pPr lvl="1"/>
            <a:r>
              <a:rPr lang="en-US" sz="1500" dirty="0"/>
              <a:t>Expected high </a:t>
            </a:r>
            <a:r>
              <a:rPr lang="en-US" sz="1500" dirty="0"/>
              <a:t>readout rate </a:t>
            </a:r>
            <a:r>
              <a:rPr lang="en-US" sz="1500" dirty="0"/>
              <a:t> (~ 4.8 </a:t>
            </a:r>
            <a:r>
              <a:rPr lang="en-US" sz="1500" dirty="0" err="1"/>
              <a:t>Gbits</a:t>
            </a:r>
            <a:r>
              <a:rPr lang="en-US" sz="1500" dirty="0"/>
              <a:t>/s </a:t>
            </a:r>
            <a:r>
              <a:rPr lang="en-US" sz="1500" dirty="0"/>
              <a:t>per chip </a:t>
            </a:r>
            <a:r>
              <a:rPr lang="en-US" sz="1500" dirty="0"/>
              <a:t>for </a:t>
            </a:r>
            <a:r>
              <a:rPr lang="en-US" sz="1500" dirty="0"/>
              <a:t>1MHz </a:t>
            </a:r>
            <a:r>
              <a:rPr lang="en-US" sz="1500" dirty="0"/>
              <a:t>trigger </a:t>
            </a:r>
            <a:r>
              <a:rPr lang="en-US" sz="1500" dirty="0"/>
              <a:t>rate)</a:t>
            </a:r>
          </a:p>
          <a:p>
            <a:pPr lvl="1"/>
            <a:r>
              <a:rPr lang="en-US" sz="1500" dirty="0"/>
              <a:t>2.4 </a:t>
            </a:r>
            <a:r>
              <a:rPr lang="en-US" sz="1500" dirty="0" err="1"/>
              <a:t>Gbits</a:t>
            </a:r>
            <a:r>
              <a:rPr lang="en-US" sz="1500" dirty="0"/>
              <a:t>/s max bandwidth per chip (2 E-links)</a:t>
            </a:r>
          </a:p>
          <a:p>
            <a:r>
              <a:rPr lang="en-US" sz="2100" dirty="0"/>
              <a:t>First studies on arithmetic data compression shown</a:t>
            </a:r>
          </a:p>
          <a:p>
            <a:pPr lvl="1"/>
            <a:r>
              <a:rPr lang="en-US" sz="1500" dirty="0"/>
              <a:t>Indications on power consumption and timing</a:t>
            </a:r>
          </a:p>
          <a:p>
            <a:pPr lvl="1"/>
            <a:r>
              <a:rPr lang="en-US" sz="1500" dirty="0"/>
              <a:t>Synthetized in 130 nm. Scaled to 65 nm, estimated area and power</a:t>
            </a:r>
          </a:p>
          <a:p>
            <a:pPr lvl="2"/>
            <a:r>
              <a:rPr lang="en-US" sz="1200" dirty="0"/>
              <a:t>0.095 mm</a:t>
            </a:r>
            <a:r>
              <a:rPr lang="en-US" sz="1200" baseline="30000" dirty="0"/>
              <a:t>2</a:t>
            </a:r>
          </a:p>
          <a:p>
            <a:pPr lvl="2"/>
            <a:r>
              <a:rPr lang="en-US" sz="1200" dirty="0"/>
              <a:t>20 </a:t>
            </a:r>
            <a:r>
              <a:rPr lang="en-US" sz="1200" dirty="0" err="1"/>
              <a:t>mW</a:t>
            </a:r>
            <a:endParaRPr lang="en-US" sz="1200" dirty="0"/>
          </a:p>
          <a:p>
            <a:r>
              <a:rPr lang="en-US" sz="2100" dirty="0"/>
              <a:t>Currently starting integrating the data compression on pixel cores</a:t>
            </a:r>
          </a:p>
          <a:p>
            <a:pPr lvl="1"/>
            <a:r>
              <a:rPr lang="en-US" sz="1500" dirty="0"/>
              <a:t>In collaboration with the Simulation group and J. Christiansen at CERN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83" y="1498644"/>
            <a:ext cx="1837384" cy="23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84983" y="4303144"/>
            <a:ext cx="1611214" cy="196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1254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IP cores</a:t>
            </a:r>
            <a:endParaRPr dirty="0"/>
          </a:p>
        </p:txBody>
      </p:sp>
      <p:graphicFrame>
        <p:nvGraphicFramePr>
          <p:cNvPr id="160" name="Table 160"/>
          <p:cNvGraphicFramePr/>
          <p:nvPr>
            <p:extLst>
              <p:ext uri="{D42A27DB-BD31-4B8C-83A1-F6EECF244321}">
                <p14:modId xmlns:p14="http://schemas.microsoft.com/office/powerpoint/2010/main" val="1522637892"/>
              </p:ext>
            </p:extLst>
          </p:nvPr>
        </p:nvGraphicFramePr>
        <p:xfrm>
          <a:off x="1462937" y="1189363"/>
          <a:ext cx="7012833" cy="4895299"/>
        </p:xfrm>
        <a:graphic>
          <a:graphicData uri="http://schemas.openxmlformats.org/drawingml/2006/table">
            <a:tbl>
              <a:tblPr>
                <a:tableStyleId>{2708684C-4D16-4618-839F-0558EEFCDFE6}</a:tableStyleId>
              </a:tblPr>
              <a:tblGrid>
                <a:gridCol w="2555717"/>
                <a:gridCol w="1933244"/>
                <a:gridCol w="2523872"/>
              </a:tblGrid>
              <a:tr h="417142">
                <a:tc>
                  <a:txBody>
                    <a:bodyPr/>
                    <a:lstStyle/>
                    <a:p>
                      <a:pPr lvl="0" defTabSz="914400"/>
                      <a:r>
                        <a:rPr sz="1400"/>
                        <a:t>DESIGN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400"/>
                        <a:t>CHIPIX65 team</a:t>
                      </a:r>
                    </a:p>
                  </a:txBody>
                  <a:tcPr marL="38695" marR="38695" marT="35719" marB="35719" anchor="ctr" horzOverflow="overflow"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500"/>
                        <a:t>RD53 - other</a:t>
                      </a:r>
                    </a:p>
                  </a:txBody>
                  <a:tcPr marL="38695" marR="38695" marT="35719" marB="35719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 b="1" i="1" dirty="0">
                          <a:solidFill>
                            <a:srgbClr val="FF0000"/>
                          </a:solidFill>
                        </a:rPr>
                        <a:t>SER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b="1" i="1" dirty="0">
                          <a:solidFill>
                            <a:srgbClr val="FF0000"/>
                          </a:solidFill>
                        </a:rPr>
                        <a:t>PISA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Bonn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  <a:lnT w="38100">
                      <a:solidFill>
                        <a:srgbClr val="000000"/>
                      </a:solidFill>
                      <a:miter lim="400000"/>
                    </a:lnT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 b="1" i="1" dirty="0">
                          <a:solidFill>
                            <a:srgbClr val="FF0000"/>
                          </a:solidFill>
                        </a:rPr>
                        <a:t>DES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b="1" i="1" dirty="0">
                          <a:solidFill>
                            <a:srgbClr val="FF0000"/>
                          </a:solidFill>
                        </a:rPr>
                        <a:t>PISA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n.c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 b="1" i="1" dirty="0">
                          <a:solidFill>
                            <a:srgbClr val="FF0000"/>
                          </a:solidFill>
                        </a:rPr>
                        <a:t>SLVS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b="1" i="1" dirty="0">
                          <a:solidFill>
                            <a:srgbClr val="FF0000"/>
                          </a:solidFill>
                        </a:rPr>
                        <a:t>PISA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 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SLVS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dirty="0"/>
                        <a:t>Pavia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 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Clock Dist 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Pavia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n.c.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BandGap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Pavia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CERN, CPPM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BandGap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Milano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CERN, CPPM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DualRail Digital cells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Milano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544"/>
                      </a:pPr>
                      <a:endParaRPr sz="1100"/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DICE RAM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Milano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CPPM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DAC-curr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Bari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Prague (Volt)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ADC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dirty="0"/>
                        <a:t>Bari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544"/>
                      </a:pPr>
                      <a:endParaRPr sz="1100"/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PLL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b="0" dirty="0">
                          <a:latin typeface="+mn-lt"/>
                          <a:ea typeface="Helvetica"/>
                          <a:cs typeface="Helvetica"/>
                          <a:sym typeface="Helvetica"/>
                        </a:rPr>
                        <a:t>Torino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B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Bonn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PLL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dirty="0">
                          <a:latin typeface="+mn-lt"/>
                        </a:rPr>
                        <a:t>Padova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Bonn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JTAG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 b="0" dirty="0">
                          <a:latin typeface="+mn-lt"/>
                          <a:ea typeface="Helvetica"/>
                          <a:cs typeface="Helvetica"/>
                          <a:sym typeface="Helvetica"/>
                        </a:rPr>
                        <a:t>Torino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1100"/>
                        <a:t>nc</a:t>
                      </a:r>
                    </a:p>
                  </a:txBody>
                  <a:tcPr marL="38695" marR="38695" marT="35719" marB="35719" anchor="ctr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sz="1100" dirty="0"/>
                        <a:t>DC-DC </a:t>
                      </a:r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lang="en-US" sz="1100" smtClean="0">
                          <a:latin typeface="+mn-lt"/>
                        </a:rPr>
                        <a:t>Lecce</a:t>
                      </a:r>
                      <a:endParaRPr sz="1100" dirty="0">
                        <a:latin typeface="+mn-lt"/>
                      </a:endParaRPr>
                    </a:p>
                  </a:txBody>
                  <a:tcPr marL="38695" marR="38695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544"/>
                      </a:pPr>
                      <a:endParaRPr sz="1100" dirty="0"/>
                    </a:p>
                  </a:txBody>
                  <a:tcPr marL="38695" marR="38695" marT="35719" marB="35719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lang="en-US" sz="1100" dirty="0" smtClean="0"/>
                        <a:t>VFE-synch</a:t>
                      </a:r>
                      <a:endParaRPr sz="1100" dirty="0"/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lang="en-US" sz="1100" dirty="0" smtClean="0">
                          <a:latin typeface="+mn-lt"/>
                        </a:rPr>
                        <a:t>Torino</a:t>
                      </a:r>
                      <a:endParaRPr sz="1100" dirty="0">
                        <a:latin typeface="+mn-lt"/>
                      </a:endParaRPr>
                    </a:p>
                  </a:txBody>
                  <a:tcPr marL="38695" marR="38695" marT="35719" marB="35719" anchor="ctr" horzOverflow="overflow"/>
                </a:tc>
                <a:tc>
                  <a:txBody>
                    <a:bodyPr/>
                    <a:lstStyle/>
                    <a:p>
                      <a:pPr lvl="0" defTabSz="914400">
                        <a:defRPr sz="1544"/>
                      </a:pPr>
                      <a:r>
                        <a:rPr lang="en-US" sz="1100" dirty="0" smtClean="0"/>
                        <a:t>LBNL-</a:t>
                      </a:r>
                      <a:r>
                        <a:rPr lang="en-US" sz="1100" dirty="0" err="1" smtClean="0"/>
                        <a:t>asynch</a:t>
                      </a:r>
                      <a:endParaRPr sz="1100" dirty="0"/>
                    </a:p>
                  </a:txBody>
                  <a:tcPr marL="38695" marR="38695" marT="35719" marB="35719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</a:tcPr>
                </a:tc>
              </a:tr>
              <a:tr h="263421">
                <a:tc>
                  <a:txBody>
                    <a:bodyPr/>
                    <a:lstStyle/>
                    <a:p>
                      <a:pPr lvl="0" defTabSz="914400"/>
                      <a:r>
                        <a:rPr lang="en-US" sz="1100" dirty="0" smtClean="0"/>
                        <a:t>VFE</a:t>
                      </a:r>
                      <a:r>
                        <a:rPr lang="en-US" sz="1100" dirty="0" smtClean="0"/>
                        <a:t>-</a:t>
                      </a:r>
                      <a:r>
                        <a:rPr lang="en-US" sz="1100" dirty="0" err="1" smtClean="0"/>
                        <a:t>asynch</a:t>
                      </a:r>
                      <a:endParaRPr sz="1100" dirty="0"/>
                    </a:p>
                  </a:txBody>
                  <a:tcPr marL="38695" marR="38695" marT="35719" marB="35719" anchor="ctr" horzOverflow="overflow">
                    <a:lnL w="38100">
                      <a:solidFill>
                        <a:srgbClr val="000000"/>
                      </a:solidFill>
                      <a:miter lim="400000"/>
                    </a:lnL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lang="en-US" sz="1100" dirty="0" smtClean="0">
                          <a:latin typeface="+mn-lt"/>
                        </a:rPr>
                        <a:t>Pavia</a:t>
                      </a:r>
                      <a:endParaRPr sz="1100" dirty="0">
                        <a:latin typeface="+mn-lt"/>
                      </a:endParaRPr>
                    </a:p>
                  </a:txBody>
                  <a:tcPr marL="38695" marR="38695" marT="35719" marB="35719" anchor="ctr" horzOverflow="overflow"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lvl="0" defTabSz="914400">
                        <a:defRPr sz="1544"/>
                      </a:pPr>
                      <a:r>
                        <a:rPr lang="en-US" sz="1100" dirty="0" smtClean="0"/>
                        <a:t>LBNL-</a:t>
                      </a:r>
                      <a:r>
                        <a:rPr lang="en-US" sz="1100" dirty="0" err="1" smtClean="0"/>
                        <a:t>asynch</a:t>
                      </a:r>
                      <a:endParaRPr sz="1100" dirty="0"/>
                    </a:p>
                  </a:txBody>
                  <a:tcPr marL="38695" marR="38695" marT="35719" marB="35719" anchor="ctr" horzOverflow="overflow">
                    <a:lnR w="38100">
                      <a:solidFill>
                        <a:srgbClr val="000000"/>
                      </a:solidFill>
                      <a:miter lim="400000"/>
                    </a:lnR>
                    <a:lnB w="38100">
                      <a:solidFill>
                        <a:srgbClr val="000000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3500" dirty="0" err="1"/>
              <a:t>IPcores</a:t>
            </a:r>
            <a:r>
              <a:rPr lang="en-US" sz="3500" dirty="0"/>
              <a:t> Pisa (G. </a:t>
            </a:r>
            <a:r>
              <a:rPr lang="en-US" sz="3500" dirty="0" err="1"/>
              <a:t>Magazz</a:t>
            </a:r>
            <a:r>
              <a:rPr lang="en-US" sz="3500" dirty="0" err="1"/>
              <a:t>ù</a:t>
            </a:r>
            <a:r>
              <a:rPr lang="en-US" sz="3500" dirty="0"/>
              <a:t>)</a:t>
            </a:r>
            <a:endParaRPr sz="3500" dirty="0"/>
          </a:p>
        </p:txBody>
      </p:sp>
      <p:sp>
        <p:nvSpPr>
          <p:cNvPr id="221" name="Shape 221"/>
          <p:cNvSpPr>
            <a:spLocks noGrp="1"/>
          </p:cNvSpPr>
          <p:nvPr>
            <p:ph type="body" idx="1"/>
          </p:nvPr>
        </p:nvSpPr>
        <p:spPr>
          <a:xfrm>
            <a:off x="296879" y="1785832"/>
            <a:ext cx="4354914" cy="32863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16096" indent="-216096" defTabSz="284012">
              <a:spcBef>
                <a:spcPts val="1915"/>
              </a:spcBef>
              <a:defRPr sz="1800"/>
            </a:pPr>
            <a:r>
              <a:rPr sz="1800" dirty="0"/>
              <a:t>Differential transceiver  complaint with Scalable Low-Voltage Signaling (SLVS)  standard </a:t>
            </a:r>
          </a:p>
          <a:p>
            <a:pPr marL="216096" indent="-216096" defTabSz="284012">
              <a:spcBef>
                <a:spcPts val="1915"/>
              </a:spcBef>
              <a:defRPr sz="1800"/>
            </a:pPr>
            <a:r>
              <a:rPr sz="1800" dirty="0"/>
              <a:t>Specs: 1.2 Gbps, with 200mV common mode voltage and 200mV swing. </a:t>
            </a:r>
          </a:p>
          <a:p>
            <a:pPr marL="216096" indent="-216096" defTabSz="284012">
              <a:spcBef>
                <a:spcPts val="1915"/>
              </a:spcBef>
              <a:defRPr sz="1800"/>
            </a:pPr>
            <a:r>
              <a:rPr sz="1800" dirty="0"/>
              <a:t>Dimensions and Power :</a:t>
            </a:r>
          </a:p>
          <a:p>
            <a:pPr marL="432193" lvl="1" indent="-216096" defTabSz="284012">
              <a:spcBef>
                <a:spcPts val="1031"/>
              </a:spcBef>
              <a:defRPr sz="1800"/>
            </a:pPr>
            <a:r>
              <a:rPr sz="1500" dirty="0"/>
              <a:t>TX : 160 x 160 </a:t>
            </a:r>
            <a:r>
              <a:rPr lang="en-US" sz="1500" dirty="0"/>
              <a:t>µ</a:t>
            </a:r>
            <a:r>
              <a:rPr sz="1500" dirty="0"/>
              <a:t>m</a:t>
            </a:r>
            <a:r>
              <a:rPr sz="1500" baseline="31999" dirty="0"/>
              <a:t>2 </a:t>
            </a:r>
            <a:r>
              <a:rPr sz="1500" dirty="0"/>
              <a:t>; ~2 mW (estim)</a:t>
            </a:r>
            <a:endParaRPr sz="1500" baseline="31999" dirty="0"/>
          </a:p>
          <a:p>
            <a:pPr marL="432193" lvl="1" indent="-216096" defTabSz="284012">
              <a:spcBef>
                <a:spcPts val="1031"/>
              </a:spcBef>
              <a:defRPr sz="1800"/>
            </a:pPr>
            <a:r>
              <a:rPr sz="1500" dirty="0"/>
              <a:t>RX:  70 x 80 </a:t>
            </a:r>
            <a:r>
              <a:rPr lang="en-US" sz="1500" dirty="0"/>
              <a:t>µ</a:t>
            </a:r>
            <a:r>
              <a:rPr sz="1500" dirty="0"/>
              <a:t>m</a:t>
            </a:r>
            <a:r>
              <a:rPr sz="1500" baseline="31999" dirty="0"/>
              <a:t>2      </a:t>
            </a:r>
            <a:r>
              <a:rPr sz="1500" dirty="0"/>
              <a:t>;  ~ 0.2 mW (estim)</a:t>
            </a:r>
            <a:endParaRPr sz="1500" baseline="31999" dirty="0"/>
          </a:p>
          <a:p>
            <a:pPr marL="216096" indent="-216096" defTabSz="284012">
              <a:spcBef>
                <a:spcPts val="1915"/>
              </a:spcBef>
              <a:defRPr sz="1800"/>
            </a:pPr>
            <a:r>
              <a:rPr sz="1800" dirty="0"/>
              <a:t>small with 2 RX and 1 TX submitted in May 2015</a:t>
            </a:r>
          </a:p>
        </p:txBody>
      </p:sp>
      <p:sp>
        <p:nvSpPr>
          <p:cNvPr id="222" name="Shape 222"/>
          <p:cNvSpPr/>
          <p:nvPr/>
        </p:nvSpPr>
        <p:spPr>
          <a:xfrm>
            <a:off x="5454216" y="1785832"/>
            <a:ext cx="3904879" cy="28130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lnSpcReduction="10000"/>
          </a:bodyPr>
          <a:lstStyle/>
          <a:p>
            <a:pPr marL="245564" indent="-245564" algn="l" defTabSz="322741">
              <a:lnSpc>
                <a:spcPct val="80000"/>
              </a:lnSpc>
              <a:spcBef>
                <a:spcPts val="2210"/>
              </a:spcBef>
              <a:buSzPct val="75000"/>
              <a:buChar char="•"/>
              <a:defRPr sz="1800"/>
            </a:pPr>
            <a:r>
              <a:rPr sz="2000" dirty="0"/>
              <a:t>Data parallel port at 20 bit</a:t>
            </a:r>
          </a:p>
          <a:p>
            <a:pPr marL="245564" indent="-245564" algn="l" defTabSz="322741">
              <a:lnSpc>
                <a:spcPct val="80000"/>
              </a:lnSpc>
              <a:spcBef>
                <a:spcPts val="2210"/>
              </a:spcBef>
              <a:buSzPct val="75000"/>
              <a:buChar char="•"/>
              <a:defRPr sz="1800"/>
            </a:pPr>
            <a:r>
              <a:rPr sz="2000" dirty="0"/>
              <a:t>Standard cells with TMR</a:t>
            </a:r>
          </a:p>
          <a:p>
            <a:pPr marL="245564" indent="-245564" algn="l" defTabSz="322741">
              <a:lnSpc>
                <a:spcPct val="80000"/>
              </a:lnSpc>
              <a:spcBef>
                <a:spcPts val="2210"/>
              </a:spcBef>
              <a:buSzPct val="75000"/>
              <a:buChar char="•"/>
              <a:defRPr sz="1800"/>
            </a:pPr>
            <a:r>
              <a:rPr sz="2000" dirty="0"/>
              <a:t>SER / DES:  speed  2 Gbps </a:t>
            </a:r>
          </a:p>
          <a:p>
            <a:pPr marL="491128" lvl="1" indent="-245564" algn="l" defTabSz="322741">
              <a:lnSpc>
                <a:spcPct val="80000"/>
              </a:lnSpc>
              <a:spcBef>
                <a:spcPts val="1179"/>
              </a:spcBef>
              <a:buSzPct val="75000"/>
              <a:buChar char="•"/>
              <a:defRPr sz="1800"/>
            </a:pPr>
            <a:r>
              <a:rPr sz="1700" dirty="0"/>
              <a:t>SER:  100x56 </a:t>
            </a:r>
            <a:r>
              <a:rPr lang="en-US" sz="1700" dirty="0"/>
              <a:t>µ</a:t>
            </a:r>
            <a:r>
              <a:rPr sz="1700" dirty="0"/>
              <a:t>m</a:t>
            </a:r>
            <a:r>
              <a:rPr sz="1700" baseline="31999" dirty="0"/>
              <a:t>2</a:t>
            </a:r>
            <a:r>
              <a:rPr sz="1700" dirty="0"/>
              <a:t>; 2.3 mW, Data strobe Output as read clock for input data buffers</a:t>
            </a:r>
          </a:p>
          <a:p>
            <a:pPr marL="491128" lvl="1" indent="-245564" algn="l" defTabSz="322741">
              <a:lnSpc>
                <a:spcPct val="80000"/>
              </a:lnSpc>
              <a:spcBef>
                <a:spcPts val="1179"/>
              </a:spcBef>
              <a:buSzPct val="75000"/>
              <a:buChar char="•"/>
              <a:defRPr sz="1800"/>
            </a:pPr>
            <a:r>
              <a:rPr sz="1700" dirty="0"/>
              <a:t>DES: 180x 56 </a:t>
            </a:r>
            <a:r>
              <a:rPr lang="en-US" sz="1700" dirty="0"/>
              <a:t>µ</a:t>
            </a:r>
            <a:r>
              <a:rPr sz="1700" dirty="0"/>
              <a:t>m</a:t>
            </a:r>
            <a:r>
              <a:rPr sz="1700" baseline="31999" dirty="0"/>
              <a:t>2</a:t>
            </a:r>
            <a:r>
              <a:rPr sz="1700" dirty="0"/>
              <a:t>; 17,8mW; Data Valid Output as write clock for output data </a:t>
            </a:r>
            <a:r>
              <a:rPr sz="1700" dirty="0"/>
              <a:t>buffers</a:t>
            </a:r>
            <a:endParaRPr sz="1700" dirty="0"/>
          </a:p>
        </p:txBody>
      </p:sp>
      <p:sp>
        <p:nvSpPr>
          <p:cNvPr id="223" name="Shape 223"/>
          <p:cNvSpPr/>
          <p:nvPr/>
        </p:nvSpPr>
        <p:spPr>
          <a:xfrm>
            <a:off x="2039375" y="1333042"/>
            <a:ext cx="1385220" cy="276999"/>
          </a:xfrm>
          <a:prstGeom prst="rect">
            <a:avLst/>
          </a:prstGeom>
          <a:solidFill>
            <a:srgbClr val="47F6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/>
              <a:t>sLVDS TX/RX</a:t>
            </a:r>
          </a:p>
        </p:txBody>
      </p:sp>
      <p:sp>
        <p:nvSpPr>
          <p:cNvPr id="224" name="Shape 224"/>
          <p:cNvSpPr/>
          <p:nvPr/>
        </p:nvSpPr>
        <p:spPr>
          <a:xfrm>
            <a:off x="6172091" y="1333042"/>
            <a:ext cx="1077289" cy="276999"/>
          </a:xfrm>
          <a:prstGeom prst="rect">
            <a:avLst/>
          </a:prstGeom>
          <a:solidFill>
            <a:srgbClr val="47F6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/>
              <a:t>SER / DES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3259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SERDES65_V1 </a:t>
            </a:r>
            <a:endParaRPr lang="en-US" dirty="0"/>
          </a:p>
        </p:txBody>
      </p:sp>
      <p:grpSp>
        <p:nvGrpSpPr>
          <p:cNvPr id="79" name="Group 78"/>
          <p:cNvGrpSpPr/>
          <p:nvPr/>
        </p:nvGrpSpPr>
        <p:grpSpPr>
          <a:xfrm>
            <a:off x="186980" y="1648422"/>
            <a:ext cx="6326259" cy="4064000"/>
            <a:chOff x="1818579" y="2133600"/>
            <a:chExt cx="5839625" cy="4064000"/>
          </a:xfrm>
        </p:grpSpPr>
        <p:sp>
          <p:nvSpPr>
            <p:cNvPr id="7" name="Rounded Rectangle 6"/>
            <p:cNvSpPr/>
            <p:nvPr/>
          </p:nvSpPr>
          <p:spPr>
            <a:xfrm>
              <a:off x="3761678" y="3152257"/>
              <a:ext cx="1498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 (PISA)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3761678" y="3901557"/>
              <a:ext cx="1498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 (PISA)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>
              <a:off x="5260278" y="4276208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 rot="16200000">
              <a:off x="1621728" y="4282557"/>
              <a:ext cx="2794000" cy="533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r>
                <a:rPr lang="en-US" dirty="0" smtClean="0"/>
                <a:t>mbedded Test Bench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3272728" y="3412607"/>
              <a:ext cx="488950" cy="2603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Arrow 24"/>
            <p:cNvSpPr/>
            <p:nvPr/>
          </p:nvSpPr>
          <p:spPr>
            <a:xfrm>
              <a:off x="3272728" y="4123808"/>
              <a:ext cx="488950" cy="26035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3272728" y="3291957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3285428" y="4028557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Left-Right Arrow 37"/>
            <p:cNvSpPr/>
            <p:nvPr/>
          </p:nvSpPr>
          <p:spPr>
            <a:xfrm>
              <a:off x="1818579" y="4276208"/>
              <a:ext cx="933449" cy="428106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730178" y="2415658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CML-RX</a:t>
              </a:r>
              <a:endParaRPr lang="en-US" dirty="0"/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 flipH="1">
              <a:off x="6771578" y="2676009"/>
              <a:ext cx="45720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2339278" y="2133600"/>
              <a:ext cx="4699000" cy="4064000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flipH="1">
              <a:off x="5260278" y="4028557"/>
              <a:ext cx="215900" cy="6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flipH="1">
              <a:off x="5247578" y="3291957"/>
              <a:ext cx="215900" cy="6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5463478" y="2676008"/>
              <a:ext cx="12700" cy="13525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42" idx="1"/>
            </p:cNvCxnSpPr>
            <p:nvPr/>
          </p:nvCxnSpPr>
          <p:spPr>
            <a:xfrm flipH="1">
              <a:off x="5463478" y="2676008"/>
              <a:ext cx="2667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Rectangle 49"/>
            <p:cNvSpPr/>
            <p:nvPr/>
          </p:nvSpPr>
          <p:spPr>
            <a:xfrm>
              <a:off x="3164401" y="2577658"/>
              <a:ext cx="281023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High-Speed Clock</a:t>
              </a:r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761678" y="4676257"/>
              <a:ext cx="1498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 (PISA)</a:t>
              </a:r>
              <a:endParaRPr lang="en-US" dirty="0"/>
            </a:p>
          </p:txBody>
        </p:sp>
        <p:cxnSp>
          <p:nvCxnSpPr>
            <p:cNvPr id="52" name="Straight Arrow Connector 51"/>
            <p:cNvCxnSpPr/>
            <p:nvPr/>
          </p:nvCxnSpPr>
          <p:spPr>
            <a:xfrm>
              <a:off x="5260278" y="5044558"/>
              <a:ext cx="19685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Rounded Rectangle 52"/>
            <p:cNvSpPr/>
            <p:nvPr/>
          </p:nvSpPr>
          <p:spPr>
            <a:xfrm>
              <a:off x="3761678" y="5425557"/>
              <a:ext cx="1498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 (PISA)</a:t>
              </a:r>
              <a:endParaRPr lang="en-US" dirty="0"/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3272728" y="4936607"/>
              <a:ext cx="488950" cy="2603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Arrow 55"/>
            <p:cNvSpPr/>
            <p:nvPr/>
          </p:nvSpPr>
          <p:spPr>
            <a:xfrm>
              <a:off x="3272728" y="5647808"/>
              <a:ext cx="488950" cy="26035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flipH="1">
              <a:off x="3272728" y="4815957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 flipH="1">
              <a:off x="3285428" y="5552557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/>
            <p:nvPr/>
          </p:nvCxnSpPr>
          <p:spPr>
            <a:xfrm flipH="1">
              <a:off x="5260278" y="5552557"/>
              <a:ext cx="215900" cy="6351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H="1">
              <a:off x="5247578" y="4815957"/>
              <a:ext cx="1981200" cy="6351"/>
            </a:xfrm>
            <a:prstGeom prst="straightConnector1">
              <a:avLst/>
            </a:prstGeom>
            <a:ln>
              <a:solidFill>
                <a:srgbClr val="FF66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/>
            <p:nvPr/>
          </p:nvCxnSpPr>
          <p:spPr>
            <a:xfrm flipH="1">
              <a:off x="5272978" y="5800208"/>
              <a:ext cx="19558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V="1">
              <a:off x="5717478" y="3562424"/>
              <a:ext cx="0" cy="71378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5272978" y="3562424"/>
              <a:ext cx="45720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0778" y="4822308"/>
              <a:ext cx="12700" cy="736600"/>
            </a:xfrm>
            <a:prstGeom prst="lin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77"/>
            <p:cNvSpPr/>
            <p:nvPr/>
          </p:nvSpPr>
          <p:spPr>
            <a:xfrm>
              <a:off x="4942667" y="4442933"/>
              <a:ext cx="2715537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Low-Speed Clock</a:t>
              </a:r>
              <a:endParaRPr lang="en-US" dirty="0"/>
            </a:p>
          </p:txBody>
        </p:sp>
      </p:grpSp>
      <p:pic>
        <p:nvPicPr>
          <p:cNvPr id="3" name="Picture 2" descr="Screen Shot 2015-07-06 at 13.00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2458" y="3039781"/>
            <a:ext cx="2839720" cy="2631440"/>
          </a:xfrm>
          <a:prstGeom prst="rect">
            <a:avLst/>
          </a:prstGeom>
        </p:spPr>
      </p:pic>
      <p:pic>
        <p:nvPicPr>
          <p:cNvPr id="4" name="Picture 3" descr="Screen Shot 2015-07-06 at 13.00.1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169" y="799028"/>
            <a:ext cx="1423988" cy="2619375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  <p:cxnSp>
        <p:nvCxnSpPr>
          <p:cNvPr id="37" name="Straight Arrow Connector 36"/>
          <p:cNvCxnSpPr/>
          <p:nvPr/>
        </p:nvCxnSpPr>
        <p:spPr>
          <a:xfrm rot="5400000">
            <a:off x="7584656" y="2880863"/>
            <a:ext cx="438149" cy="30268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187655" y="5914649"/>
            <a:ext cx="4465110" cy="512226"/>
          </a:xfrm>
          <a:prstGeom prst="rect">
            <a:avLst/>
          </a:prstGeom>
        </p:spPr>
        <p:txBody>
          <a:bodyPr wrap="none" lIns="95792" tIns="47896" rIns="95792" bIns="47896">
            <a:spAutoFit/>
          </a:bodyPr>
          <a:lstStyle/>
          <a:p>
            <a:r>
              <a:rPr lang="en-US" dirty="0" smtClean="0"/>
              <a:t>SERDES65_V1 Architecture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145803" y="5914649"/>
            <a:ext cx="3618535" cy="512226"/>
          </a:xfrm>
          <a:prstGeom prst="rect">
            <a:avLst/>
          </a:prstGeom>
        </p:spPr>
        <p:txBody>
          <a:bodyPr wrap="none" lIns="95792" tIns="47896" rIns="95792" bIns="47896">
            <a:spAutoFit/>
          </a:bodyPr>
          <a:lstStyle/>
          <a:p>
            <a:r>
              <a:rPr lang="en-US" dirty="0" smtClean="0"/>
              <a:t>SERDES65_V1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711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0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SERDES65_V2</a:t>
            </a:r>
            <a:endParaRPr lang="en-US" dirty="0"/>
          </a:p>
        </p:txBody>
      </p:sp>
      <p:pic>
        <p:nvPicPr>
          <p:cNvPr id="8" name="Picture 7" descr="layou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02"/>
          <a:stretch/>
        </p:blipFill>
        <p:spPr>
          <a:xfrm>
            <a:off x="7014448" y="1210784"/>
            <a:ext cx="2465043" cy="453144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33324" y="982185"/>
            <a:ext cx="6851780" cy="5492580"/>
            <a:chOff x="2109505" y="901701"/>
            <a:chExt cx="6324719" cy="5492580"/>
          </a:xfrm>
        </p:grpSpPr>
        <p:sp>
          <p:nvSpPr>
            <p:cNvPr id="6" name="Rounded Rectangle 5"/>
            <p:cNvSpPr/>
            <p:nvPr/>
          </p:nvSpPr>
          <p:spPr>
            <a:xfrm>
              <a:off x="4495800" y="2616200"/>
              <a:ext cx="1498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 (PISA)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6464300" y="2616200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SLVS-TX</a:t>
              </a:r>
              <a:endParaRPr lang="en-US" dirty="0"/>
            </a:p>
          </p:txBody>
        </p:sp>
        <p:cxnSp>
          <p:nvCxnSpPr>
            <p:cNvPr id="10" name="Straight Arrow Connector 9"/>
            <p:cNvCxnSpPr/>
            <p:nvPr/>
          </p:nvCxnSpPr>
          <p:spPr>
            <a:xfrm>
              <a:off x="5994400" y="2984501"/>
              <a:ext cx="469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ounded Rectangle 10"/>
            <p:cNvSpPr/>
            <p:nvPr/>
          </p:nvSpPr>
          <p:spPr>
            <a:xfrm>
              <a:off x="4495800" y="3365500"/>
              <a:ext cx="1498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DES (PISA)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64300" y="3365500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SLVS-RX</a:t>
              </a:r>
              <a:endParaRPr lang="en-US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H="1">
              <a:off x="5994400" y="3740151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ounded Rectangle 13"/>
            <p:cNvSpPr/>
            <p:nvPr/>
          </p:nvSpPr>
          <p:spPr>
            <a:xfrm>
              <a:off x="4495800" y="1879600"/>
              <a:ext cx="14859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SER (BONN)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451600" y="1879600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SLVS-TX</a:t>
              </a:r>
              <a:endParaRPr lang="en-US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5981700" y="2247901"/>
              <a:ext cx="469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16"/>
            <p:cNvSpPr/>
            <p:nvPr/>
          </p:nvSpPr>
          <p:spPr>
            <a:xfrm>
              <a:off x="6477000" y="4140200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SLVS-TX</a:t>
              </a:r>
              <a:endParaRPr lang="en-US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6477000" y="4889500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SLVS-RX</a:t>
              </a:r>
              <a:endParaRPr lang="en-US" dirty="0"/>
            </a:p>
          </p:txBody>
        </p:sp>
        <p:cxnSp>
          <p:nvCxnSpPr>
            <p:cNvPr id="19" name="Elbow Connector 18"/>
            <p:cNvCxnSpPr>
              <a:stCxn id="18" idx="1"/>
              <a:endCxn id="17" idx="1"/>
            </p:cNvCxnSpPr>
            <p:nvPr/>
          </p:nvCxnSpPr>
          <p:spPr>
            <a:xfrm rot="10800000">
              <a:off x="6477000" y="4400550"/>
              <a:ext cx="12700" cy="749300"/>
            </a:xfrm>
            <a:prstGeom prst="bentConnector3">
              <a:avLst>
                <a:gd name="adj1" fmla="val 2100000"/>
              </a:avLst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ounded Rectangle 19"/>
            <p:cNvSpPr/>
            <p:nvPr/>
          </p:nvSpPr>
          <p:spPr>
            <a:xfrm>
              <a:off x="4495800" y="4140200"/>
              <a:ext cx="1498600" cy="12700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ADC (BARI)</a:t>
              </a:r>
              <a:endParaRPr lang="en-US" dirty="0"/>
            </a:p>
          </p:txBody>
        </p:sp>
        <p:sp>
          <p:nvSpPr>
            <p:cNvPr id="21" name="Rounded Rectangle 20"/>
            <p:cNvSpPr/>
            <p:nvPr/>
          </p:nvSpPr>
          <p:spPr>
            <a:xfrm rot="16200000">
              <a:off x="1981200" y="3384550"/>
              <a:ext cx="35306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I/O LOGIC</a:t>
              </a:r>
              <a:endParaRPr lang="en-US" dirty="0"/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4006850" y="2139950"/>
              <a:ext cx="488950" cy="2603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ight Arrow 22"/>
            <p:cNvSpPr/>
            <p:nvPr/>
          </p:nvSpPr>
          <p:spPr>
            <a:xfrm>
              <a:off x="4006850" y="2876550"/>
              <a:ext cx="488950" cy="2603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ight Arrow 23"/>
            <p:cNvSpPr/>
            <p:nvPr/>
          </p:nvSpPr>
          <p:spPr>
            <a:xfrm>
              <a:off x="4006850" y="4368800"/>
              <a:ext cx="488950" cy="26035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Left Arrow 24"/>
            <p:cNvSpPr/>
            <p:nvPr/>
          </p:nvSpPr>
          <p:spPr>
            <a:xfrm>
              <a:off x="4006850" y="4889500"/>
              <a:ext cx="488950" cy="26035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Left Arrow 25"/>
            <p:cNvSpPr/>
            <p:nvPr/>
          </p:nvSpPr>
          <p:spPr>
            <a:xfrm>
              <a:off x="4006850" y="3587751"/>
              <a:ext cx="488950" cy="260351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006850" y="20193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4006850" y="27559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H="1">
              <a:off x="4019550" y="34925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7505700" y="2139950"/>
              <a:ext cx="469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7531100" y="2876550"/>
              <a:ext cx="469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7518400" y="3632200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531100" y="4394201"/>
              <a:ext cx="4699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H="1">
              <a:off x="7518400" y="5149851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flipV="1">
              <a:off x="4826000" y="5410200"/>
              <a:ext cx="0" cy="4508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flipV="1">
              <a:off x="5130800" y="5410200"/>
              <a:ext cx="0" cy="450849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>
              <a:off x="5397500" y="5410200"/>
              <a:ext cx="0" cy="476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5676900" y="5410200"/>
              <a:ext cx="0" cy="47625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Left-Right Arrow 38"/>
            <p:cNvSpPr/>
            <p:nvPr/>
          </p:nvSpPr>
          <p:spPr>
            <a:xfrm>
              <a:off x="2552700" y="3308351"/>
              <a:ext cx="933449" cy="5588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75668" y="5886450"/>
              <a:ext cx="3030363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Analog I/O Voltages</a:t>
              </a:r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 rot="16200000">
              <a:off x="6356883" y="3073968"/>
              <a:ext cx="3685916" cy="468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High-Speed Digital I/O </a:t>
              </a:r>
              <a:endParaRPr lang="en-US" dirty="0"/>
            </a:p>
          </p:txBody>
        </p:sp>
        <p:sp>
          <p:nvSpPr>
            <p:cNvPr id="42" name="Rectangle 41"/>
            <p:cNvSpPr/>
            <p:nvPr/>
          </p:nvSpPr>
          <p:spPr>
            <a:xfrm rot="16200000">
              <a:off x="673704" y="3342249"/>
              <a:ext cx="3340370" cy="46876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Data Port &amp; Controls</a:t>
              </a: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6464300" y="1130300"/>
              <a:ext cx="1054100" cy="5207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SLVS-RX</a:t>
              </a:r>
              <a:endParaRPr lang="en-US" dirty="0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 flipH="1">
              <a:off x="7505700" y="1390651"/>
              <a:ext cx="457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Rounded Rectangle 44"/>
            <p:cNvSpPr/>
            <p:nvPr/>
          </p:nvSpPr>
          <p:spPr>
            <a:xfrm>
              <a:off x="3048000" y="901701"/>
              <a:ext cx="4699000" cy="4787899"/>
            </a:xfrm>
            <a:prstGeom prst="round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0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5994400" y="3492500"/>
              <a:ext cx="215900" cy="6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/>
            <p:nvPr/>
          </p:nvCxnSpPr>
          <p:spPr>
            <a:xfrm flipH="1">
              <a:off x="5981700" y="2755900"/>
              <a:ext cx="215900" cy="6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 flipH="1">
              <a:off x="5994400" y="2025650"/>
              <a:ext cx="215900" cy="635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V="1">
              <a:off x="6197600" y="1390651"/>
              <a:ext cx="0" cy="21018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43" idx="1"/>
            </p:cNvCxnSpPr>
            <p:nvPr/>
          </p:nvCxnSpPr>
          <p:spPr>
            <a:xfrm flipH="1">
              <a:off x="6197600" y="1390650"/>
              <a:ext cx="26670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5355560" y="1281668"/>
              <a:ext cx="999090" cy="5078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Clock</a:t>
              </a:r>
              <a:endParaRPr lang="en-US" dirty="0"/>
            </a:p>
          </p:txBody>
        </p:sp>
      </p:grpSp>
      <p:sp>
        <p:nvSpPr>
          <p:cNvPr id="52" name="Rectangle 51"/>
          <p:cNvSpPr/>
          <p:nvPr/>
        </p:nvSpPr>
        <p:spPr>
          <a:xfrm>
            <a:off x="1430917" y="6283982"/>
            <a:ext cx="4465110" cy="512226"/>
          </a:xfrm>
          <a:prstGeom prst="rect">
            <a:avLst/>
          </a:prstGeom>
        </p:spPr>
        <p:txBody>
          <a:bodyPr wrap="none" lIns="95792" tIns="47896" rIns="95792" bIns="47896">
            <a:spAutoFit/>
          </a:bodyPr>
          <a:lstStyle/>
          <a:p>
            <a:r>
              <a:rPr lang="en-US" dirty="0" smtClean="0"/>
              <a:t>SERDES65_V2 Architecture</a:t>
            </a:r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6389398" y="6283982"/>
            <a:ext cx="3618535" cy="512226"/>
          </a:xfrm>
          <a:prstGeom prst="rect">
            <a:avLst/>
          </a:prstGeom>
        </p:spPr>
        <p:txBody>
          <a:bodyPr wrap="none" lIns="95792" tIns="47896" rIns="95792" bIns="47896">
            <a:spAutoFit/>
          </a:bodyPr>
          <a:lstStyle/>
          <a:p>
            <a:r>
              <a:rPr lang="en-US" dirty="0" smtClean="0"/>
              <a:t>SERDES65_V2 Layout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92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IP Cores Pisa - 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357835"/>
            <a:ext cx="8915400" cy="5060217"/>
          </a:xfrm>
        </p:spPr>
        <p:txBody>
          <a:bodyPr>
            <a:noAutofit/>
          </a:bodyPr>
          <a:lstStyle/>
          <a:p>
            <a:r>
              <a:rPr lang="en-US" sz="1200" dirty="0"/>
              <a:t>Test and characterization of SERDES_V1 prototypes (including TID test at CERN and SEE test at LNL in July 5) </a:t>
            </a:r>
          </a:p>
          <a:p>
            <a:pPr lvl="1"/>
            <a:r>
              <a:rPr lang="en-US" sz="1050" dirty="0"/>
              <a:t>September 2015 </a:t>
            </a:r>
          </a:p>
          <a:p>
            <a:r>
              <a:rPr lang="en-US" sz="1200" dirty="0"/>
              <a:t>Development of a test bench for the Test and characterization of SERDES_V2 prototypes </a:t>
            </a:r>
          </a:p>
          <a:p>
            <a:pPr lvl="1"/>
            <a:r>
              <a:rPr lang="en-US" sz="1050" dirty="0"/>
              <a:t>November 2015</a:t>
            </a:r>
          </a:p>
          <a:p>
            <a:r>
              <a:rPr lang="en-US" sz="1200" dirty="0"/>
              <a:t>Development of an IP-Core library including SERDES and SLVS Driver and Receiver modules </a:t>
            </a:r>
          </a:p>
          <a:p>
            <a:pPr lvl="1"/>
            <a:r>
              <a:rPr lang="en-US" sz="1050" dirty="0"/>
              <a:t>November 2015</a:t>
            </a:r>
          </a:p>
          <a:p>
            <a:r>
              <a:rPr lang="en-US" sz="1200" dirty="0"/>
              <a:t>Design of SERDES_V3 (possible improvements w.r.t. power management and radiation tolerance in SERDES and SLVS driver and Receiver modules) </a:t>
            </a:r>
          </a:p>
          <a:p>
            <a:pPr lvl="1"/>
            <a:r>
              <a:rPr lang="en-US" sz="1050" dirty="0"/>
              <a:t>December 2015 – February 2016</a:t>
            </a:r>
          </a:p>
          <a:p>
            <a:r>
              <a:rPr lang="en-US" sz="1200" dirty="0"/>
              <a:t>Test and Characterization of SERDES_V3 </a:t>
            </a:r>
          </a:p>
          <a:p>
            <a:pPr lvl="1"/>
            <a:r>
              <a:rPr lang="en-US" sz="1050" dirty="0"/>
              <a:t>April 2014 – June 2016</a:t>
            </a:r>
          </a:p>
          <a:p>
            <a:r>
              <a:rPr lang="en-US" sz="1200" dirty="0"/>
              <a:t>Design of SERDES_V4 (final SERDES and Driver and Receiver integrated with ESD protection in differential pads) </a:t>
            </a:r>
          </a:p>
          <a:p>
            <a:pPr lvl="1"/>
            <a:r>
              <a:rPr lang="en-US" sz="800" dirty="0"/>
              <a:t>May 2016 – July 2016</a:t>
            </a:r>
          </a:p>
        </p:txBody>
      </p:sp>
    </p:spTree>
    <p:extLst>
      <p:ext uri="{BB962C8B-B14F-4D97-AF65-F5344CB8AC3E}">
        <p14:creationId xmlns:p14="http://schemas.microsoft.com/office/powerpoint/2010/main" val="864451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52301" y="188641"/>
            <a:ext cx="6844237" cy="1470025"/>
          </a:xfrm>
        </p:spPr>
        <p:txBody>
          <a:bodyPr>
            <a:noAutofit/>
          </a:bodyPr>
          <a:lstStyle/>
          <a:p>
            <a:r>
              <a:rPr lang="it-IT" sz="3200" dirty="0" err="1" smtClean="0"/>
              <a:t>Attivita’</a:t>
            </a:r>
            <a:r>
              <a:rPr lang="it-IT" sz="3200" dirty="0" smtClean="0"/>
              <a:t> a Pisa per la sottomissione Ottobre 2014 e successivo test</a:t>
            </a:r>
            <a:br>
              <a:rPr lang="it-IT" sz="3200" dirty="0" smtClean="0"/>
            </a:br>
            <a:r>
              <a:rPr lang="it-IT" sz="3200" dirty="0" smtClean="0"/>
              <a:t>Fabio </a:t>
            </a:r>
            <a:r>
              <a:rPr lang="it-IT" sz="3200" dirty="0" err="1" smtClean="0"/>
              <a:t>Morsani</a:t>
            </a:r>
            <a:endParaRPr lang="it-IT" sz="32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40532" y="2420888"/>
            <a:ext cx="6934200" cy="1752600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it-IT" sz="1600" dirty="0" smtClean="0"/>
              <a:t>progetto logica di controllo del </a:t>
            </a:r>
            <a:r>
              <a:rPr lang="it-IT" sz="1600" dirty="0" err="1" smtClean="0"/>
              <a:t>TimeOverThreshold</a:t>
            </a:r>
            <a:endParaRPr lang="it-IT" sz="1600" dirty="0" smtClean="0"/>
          </a:p>
          <a:p>
            <a:pPr algn="l">
              <a:buFontTx/>
              <a:buChar char="-"/>
            </a:pPr>
            <a:r>
              <a:rPr lang="it-IT" sz="1600" dirty="0" err="1" smtClean="0"/>
              <a:t>readout</a:t>
            </a:r>
            <a:r>
              <a:rPr lang="it-IT" sz="1600" dirty="0" smtClean="0"/>
              <a:t> e configurazione del pixel</a:t>
            </a:r>
          </a:p>
          <a:p>
            <a:pPr algn="l">
              <a:buFontTx/>
              <a:buChar char="-"/>
            </a:pPr>
            <a:r>
              <a:rPr lang="it-IT" sz="1600" dirty="0" smtClean="0"/>
              <a:t>layout e </a:t>
            </a:r>
            <a:r>
              <a:rPr lang="it-IT" sz="1600" dirty="0" err="1" smtClean="0"/>
              <a:t>check</a:t>
            </a:r>
            <a:r>
              <a:rPr lang="it-IT" sz="1600" dirty="0" smtClean="0"/>
              <a:t> pixel/matrice “1x2”, ½ BG e ½ TO</a:t>
            </a:r>
          </a:p>
          <a:p>
            <a:pPr algn="l">
              <a:buFontTx/>
              <a:buChar char="-"/>
            </a:pPr>
            <a:r>
              <a:rPr lang="it-IT" sz="1600" dirty="0" smtClean="0"/>
              <a:t>progetto </a:t>
            </a:r>
            <a:r>
              <a:rPr lang="it-IT" sz="1600" dirty="0" err="1" smtClean="0"/>
              <a:t>testboard</a:t>
            </a:r>
            <a:r>
              <a:rPr lang="it-IT" sz="1600" dirty="0" smtClean="0"/>
              <a:t> compatibile PIXFEL-CHIPIX65 per tutti i 3 tipi di chip e </a:t>
            </a:r>
            <a:r>
              <a:rPr lang="it-IT" sz="1600" dirty="0" err="1" smtClean="0"/>
              <a:t>carrier</a:t>
            </a:r>
            <a:r>
              <a:rPr lang="it-IT" sz="1600" dirty="0" smtClean="0"/>
              <a:t> per ognuno di essi</a:t>
            </a:r>
          </a:p>
          <a:p>
            <a:pPr algn="l">
              <a:buFontTx/>
              <a:buChar char="-"/>
            </a:pPr>
            <a:r>
              <a:rPr lang="it-IT" sz="1600" dirty="0" smtClean="0"/>
              <a:t>montaggio, test e distribuzione TB+CARRIER a TO e BG</a:t>
            </a:r>
          </a:p>
          <a:p>
            <a:pPr algn="l">
              <a:buFontTx/>
              <a:buChar char="-"/>
            </a:pPr>
            <a:r>
              <a:rPr lang="it-IT" sz="1600" dirty="0" smtClean="0"/>
              <a:t>test preliminari sulla configurazione di “1x2”, modifiche al layout per correzione problemi riscontrati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5063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80943" y="0"/>
            <a:ext cx="7045835" cy="737320"/>
          </a:xfrm>
        </p:spPr>
        <p:txBody>
          <a:bodyPr>
            <a:noAutofit/>
          </a:bodyPr>
          <a:lstStyle/>
          <a:p>
            <a:r>
              <a:rPr lang="it-IT" sz="1600" dirty="0" smtClean="0"/>
              <a:t>Simulazione, 5 eventi singolo pixel in vari casi, </a:t>
            </a:r>
            <a:br>
              <a:rPr lang="it-IT" sz="1600" dirty="0" smtClean="0"/>
            </a:br>
            <a:r>
              <a:rPr lang="it-IT" sz="1600" dirty="0" smtClean="0"/>
              <a:t>si vede bene il clock del </a:t>
            </a:r>
            <a:r>
              <a:rPr lang="it-IT" sz="1600" dirty="0" err="1" smtClean="0"/>
              <a:t>ToT</a:t>
            </a:r>
            <a:r>
              <a:rPr lang="it-IT" sz="1600" dirty="0" smtClean="0"/>
              <a:t> e il caso di </a:t>
            </a:r>
            <a:r>
              <a:rPr lang="it-IT" sz="1600" dirty="0" err="1" smtClean="0"/>
              <a:t>timeout</a:t>
            </a:r>
            <a:r>
              <a:rPr lang="it-IT" sz="1600" dirty="0" smtClean="0"/>
              <a:t> nel conteggio del </a:t>
            </a:r>
            <a:r>
              <a:rPr lang="it-IT" sz="1600" dirty="0" err="1" smtClean="0"/>
              <a:t>ToT</a:t>
            </a:r>
            <a:endParaRPr lang="it-IT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452" y="692696"/>
            <a:ext cx="9931453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ttore 2 4"/>
          <p:cNvCxnSpPr/>
          <p:nvPr/>
        </p:nvCxnSpPr>
        <p:spPr>
          <a:xfrm>
            <a:off x="6123130" y="620688"/>
            <a:ext cx="858095" cy="338437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2378714" y="620688"/>
            <a:ext cx="1014113" cy="417646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986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board (F. </a:t>
            </a:r>
            <a:r>
              <a:rPr lang="en-US" dirty="0" err="1" smtClean="0"/>
              <a:t>Morsani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5537" y="1269264"/>
            <a:ext cx="8995736" cy="498151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Testboard</a:t>
            </a:r>
            <a:r>
              <a:rPr lang="en-US" sz="2000" dirty="0" smtClean="0"/>
              <a:t> developed to be compatible between PIXFEL and CHIPIX65</a:t>
            </a:r>
            <a:endParaRPr lang="en-US" sz="20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5984" y="1774032"/>
            <a:ext cx="4979526" cy="3347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arrier_LR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859" y="1774032"/>
            <a:ext cx="1990830" cy="1933460"/>
          </a:xfrm>
          <a:prstGeom prst="rect">
            <a:avLst/>
          </a:prstGeom>
        </p:spPr>
      </p:pic>
      <p:pic>
        <p:nvPicPr>
          <p:cNvPr id="6" name="Picture 5" descr="die_LR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17" y="3833090"/>
            <a:ext cx="2925772" cy="2194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creen Shot 2015-06-18 at 00.34.1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8383" y="1352015"/>
            <a:ext cx="4855492" cy="2604149"/>
          </a:xfrm>
          <a:prstGeom prst="rect">
            <a:avLst/>
          </a:prstGeom>
          <a:ln w="12700">
            <a:miter lim="400000"/>
          </a:ln>
        </p:spPr>
      </p:pic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531622">
              <a:defRPr sz="7098"/>
            </a:lvl1pPr>
          </a:lstStyle>
          <a:p>
            <a:pPr lvl="0">
              <a:defRPr sz="1800"/>
            </a:pPr>
            <a:r>
              <a:rPr sz="5200"/>
              <a:t>The HL_LHC challenge</a:t>
            </a:r>
          </a:p>
        </p:txBody>
      </p:sp>
      <p:sp>
        <p:nvSpPr>
          <p:cNvPr id="115" name="Shape 115"/>
          <p:cNvSpPr>
            <a:spLocks noGrp="1"/>
          </p:cNvSpPr>
          <p:nvPr>
            <p:ph type="body" idx="1"/>
          </p:nvPr>
        </p:nvSpPr>
        <p:spPr>
          <a:xfrm>
            <a:off x="100250" y="1352015"/>
            <a:ext cx="5085960" cy="495894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dirty="0"/>
              <a:t>HL</a:t>
            </a:r>
            <a:r>
              <a:rPr lang="en-US" dirty="0"/>
              <a:t>-</a:t>
            </a:r>
            <a:r>
              <a:rPr dirty="0"/>
              <a:t>LHC </a:t>
            </a:r>
            <a:r>
              <a:rPr dirty="0"/>
              <a:t>accelerator: new frontier for particle physics after year 2024</a:t>
            </a:r>
          </a:p>
          <a:p>
            <a:pPr lvl="2">
              <a:defRPr sz="1800"/>
            </a:pPr>
            <a:r>
              <a:rPr dirty="0"/>
              <a:t>200 </a:t>
            </a:r>
            <a:r>
              <a:rPr dirty="0"/>
              <a:t>pp collisions at the same time !</a:t>
            </a:r>
          </a:p>
          <a:p>
            <a:pPr lvl="2">
              <a:defRPr sz="1800"/>
            </a:pPr>
            <a:r>
              <a:rPr dirty="0"/>
              <a:t>Experiments: taking data at higher L1-Trigger rate</a:t>
            </a:r>
          </a:p>
          <a:p>
            <a:pPr lvl="2">
              <a:defRPr sz="1800"/>
            </a:pPr>
            <a:r>
              <a:rPr dirty="0"/>
              <a:t>Read-out data: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x5</a:t>
            </a:r>
            <a:r>
              <a:rPr dirty="0"/>
              <a:t> particles, </a:t>
            </a:r>
            <a:r>
              <a:rPr b="1" dirty="0">
                <a:latin typeface="Helvetica"/>
                <a:ea typeface="Helvetica"/>
                <a:cs typeface="Helvetica"/>
                <a:sym typeface="Helvetica"/>
              </a:rPr>
              <a:t>x10</a:t>
            </a:r>
            <a:r>
              <a:rPr dirty="0"/>
              <a:t> trigger</a:t>
            </a:r>
          </a:p>
          <a:p>
            <a:pPr lvl="2">
              <a:defRPr sz="1800"/>
            </a:pPr>
            <a:r>
              <a:rPr dirty="0"/>
              <a:t>ALL THIS to get:</a:t>
            </a:r>
          </a:p>
          <a:p>
            <a:pPr lvl="3">
              <a:defRPr sz="1800"/>
            </a:pPr>
            <a:r>
              <a:rPr lang="en-US" dirty="0"/>
              <a:t>3000 fb-1</a:t>
            </a:r>
            <a:endParaRPr dirty="0"/>
          </a:p>
          <a:p>
            <a:pPr lvl="3">
              <a:defRPr sz="1800"/>
            </a:pPr>
            <a:r>
              <a:rPr dirty="0"/>
              <a:t>study rare-phenomena in Higgs sectors or other exotic decays </a:t>
            </a:r>
          </a:p>
        </p:txBody>
      </p:sp>
      <p:pic>
        <p:nvPicPr>
          <p:cNvPr id="117" name="Screen Shot 2015-06-18 at 00.37.4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86210" y="4406303"/>
            <a:ext cx="4544035" cy="208194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hape 118"/>
          <p:cNvSpPr/>
          <p:nvPr/>
        </p:nvSpPr>
        <p:spPr>
          <a:xfrm>
            <a:off x="4349728" y="4092306"/>
            <a:ext cx="6111102" cy="353943"/>
          </a:xfrm>
          <a:prstGeom prst="rect">
            <a:avLst/>
          </a:prstGeom>
          <a:solidFill>
            <a:srgbClr val="00F92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3100" baseline="-5999"/>
            </a:lvl1pPr>
          </a:lstStyle>
          <a:p>
            <a:pPr lvl="0">
              <a:defRPr sz="1800" baseline="0"/>
            </a:pPr>
            <a:r>
              <a:rPr sz="2300" dirty="0"/>
              <a:t>Events with pile-up=66; (</a:t>
            </a:r>
            <a:r>
              <a:rPr sz="2300" dirty="0"/>
              <a:t>HL</a:t>
            </a:r>
            <a:r>
              <a:rPr lang="en-US" sz="2300" dirty="0"/>
              <a:t>-</a:t>
            </a:r>
            <a:r>
              <a:rPr sz="2300" dirty="0"/>
              <a:t>HLC </a:t>
            </a:r>
            <a:r>
              <a:rPr sz="2300" dirty="0"/>
              <a:t>will </a:t>
            </a:r>
            <a:r>
              <a:rPr lang="en-US" sz="2300" dirty="0"/>
              <a:t>be 2</a:t>
            </a:r>
            <a:r>
              <a:rPr sz="2300" dirty="0"/>
              <a:t>00 </a:t>
            </a:r>
            <a:r>
              <a:rPr sz="2300" dirty="0"/>
              <a:t>!)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1386625" y="81045"/>
            <a:ext cx="6970828" cy="130787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474"/>
            </a:lvl1pPr>
          </a:lstStyle>
          <a:p>
            <a:pPr lvl="0">
              <a:defRPr sz="1800"/>
            </a:pPr>
            <a:r>
              <a:rPr sz="4800" dirty="0"/>
              <a:t>Main RD53 milestone: RD53A 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idx="1"/>
          </p:nvPr>
        </p:nvSpPr>
        <p:spPr>
          <a:xfrm>
            <a:off x="622350" y="1698617"/>
            <a:ext cx="4263741" cy="4693063"/>
          </a:xfrm>
          <a:prstGeom prst="rect">
            <a:avLst/>
          </a:prstGeom>
          <a:ln>
            <a:solidFill>
              <a:srgbClr val="0365C0"/>
            </a:solidFill>
          </a:ln>
        </p:spPr>
        <p:txBody>
          <a:bodyPr/>
          <a:lstStyle/>
          <a:p>
            <a:pPr marL="191540" indent="-191540" defTabSz="232374">
              <a:spcBef>
                <a:spcPts val="1621"/>
              </a:spcBef>
              <a:defRPr sz="1800"/>
            </a:pPr>
            <a:r>
              <a:rPr sz="2000" dirty="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2016 : RD53 Design of RD53A prototype</a:t>
            </a:r>
          </a:p>
          <a:p>
            <a:pPr marL="353612" lvl="1" indent="-176806" defTabSz="232374">
              <a:defRPr sz="1800"/>
            </a:pPr>
            <a:r>
              <a:rPr sz="1400" dirty="0"/>
              <a:t>2-3 cm</a:t>
            </a:r>
            <a:r>
              <a:rPr sz="1400" baseline="31999" dirty="0"/>
              <a:t>2</a:t>
            </a:r>
            <a:r>
              <a:rPr sz="1400" dirty="0"/>
              <a:t> prototype</a:t>
            </a:r>
          </a:p>
          <a:p>
            <a:pPr marL="353612" lvl="1" indent="-176806" defTabSz="232374">
              <a:defRPr sz="1800"/>
            </a:pPr>
            <a:r>
              <a:rPr sz="1400" dirty="0"/>
              <a:t>Joined effort of the </a:t>
            </a:r>
            <a:r>
              <a:rPr sz="1400" b="1" dirty="0">
                <a:latin typeface="Helvetica"/>
                <a:ea typeface="Helvetica"/>
                <a:cs typeface="Helvetica"/>
                <a:sym typeface="Helvetica"/>
              </a:rPr>
              <a:t>whole RD53 collaboration</a:t>
            </a:r>
          </a:p>
          <a:p>
            <a:pPr marL="353612" lvl="1" indent="-176806" defTabSz="232374">
              <a:defRPr sz="1800"/>
            </a:pPr>
            <a:r>
              <a:rPr sz="1400" dirty="0"/>
              <a:t>Now definition / discussions o:</a:t>
            </a:r>
          </a:p>
          <a:p>
            <a:pPr marL="530418" lvl="2" indent="-176806" defTabSz="232374">
              <a:spcBef>
                <a:spcPts val="1621"/>
              </a:spcBef>
              <a:defRPr sz="1800"/>
            </a:pPr>
            <a:r>
              <a:rPr sz="1400" dirty="0"/>
              <a:t>Technical Specs, Funding, </a:t>
            </a:r>
          </a:p>
          <a:p>
            <a:pPr marL="530418" lvl="2" indent="-176806" defTabSz="232374">
              <a:spcBef>
                <a:spcPts val="1621"/>
              </a:spcBef>
              <a:defRPr sz="1800"/>
            </a:pPr>
            <a:r>
              <a:rPr sz="1400" dirty="0"/>
              <a:t>Milestone, Design team organization</a:t>
            </a:r>
          </a:p>
          <a:p>
            <a:pPr marL="353612" lvl="1" indent="-176806" defTabSz="232374">
              <a:defRPr sz="1800"/>
            </a:pPr>
            <a:r>
              <a:rPr sz="1400" dirty="0"/>
              <a:t>submission end-2016</a:t>
            </a:r>
          </a:p>
          <a:p>
            <a:pPr marL="373257" lvl="1" indent="-196450" defTabSz="232374">
              <a:defRPr sz="1800"/>
            </a:pPr>
            <a:r>
              <a:rPr sz="1600" dirty="0"/>
              <a:t>THIS WILL BE THE OUTPUT of RD53 Collaboration, closing the major part of R&amp;D, communities will concentrate more into the chip for the experiments then</a:t>
            </a:r>
            <a:r>
              <a:rPr sz="1600" dirty="0"/>
              <a:t>.</a:t>
            </a:r>
            <a:endParaRPr lang="en-US" sz="1600" dirty="0"/>
          </a:p>
          <a:p>
            <a:pPr marL="373257" lvl="1" indent="-196450" defTabSz="232374">
              <a:defRPr sz="1800"/>
            </a:pPr>
            <a:r>
              <a:rPr lang="en-US" sz="1600" dirty="0">
                <a:solidFill>
                  <a:srgbClr val="FF0000"/>
                </a:solidFill>
              </a:rPr>
              <a:t>Expect big contribution from R. Beccherle</a:t>
            </a:r>
            <a:endParaRPr sz="1600" dirty="0">
              <a:solidFill>
                <a:srgbClr val="FF0000"/>
              </a:solidFill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5414118" y="1642969"/>
            <a:ext cx="3881777" cy="4369967"/>
          </a:xfrm>
          <a:prstGeom prst="rect">
            <a:avLst/>
          </a:prstGeom>
          <a:ln w="12700">
            <a:solidFill>
              <a:srgbClr val="0365C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marL="192813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2000" b="1" dirty="0">
                <a:solidFill>
                  <a:srgbClr val="0365C0"/>
                </a:solidFill>
                <a:latin typeface="Helvetica"/>
                <a:ea typeface="Helvetica"/>
                <a:cs typeface="Helvetica"/>
                <a:sym typeface="Helvetica"/>
              </a:rPr>
              <a:t>CHIPIX65 contributions</a:t>
            </a:r>
          </a:p>
          <a:p>
            <a:pPr marL="366345" lvl="1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1600" dirty="0"/>
              <a:t>Provide Analog Front End(s)</a:t>
            </a:r>
          </a:p>
          <a:p>
            <a:pPr marL="366345" lvl="1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1600" dirty="0"/>
              <a:t>Provide IP-blocks</a:t>
            </a:r>
          </a:p>
          <a:p>
            <a:pPr marL="366345" lvl="1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1600" dirty="0"/>
              <a:t>Digital architectures  (shared work)</a:t>
            </a:r>
          </a:p>
          <a:p>
            <a:pPr marL="366345" lvl="1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1600" dirty="0"/>
              <a:t>CHIP integration (shared work)</a:t>
            </a:r>
          </a:p>
          <a:p>
            <a:pPr marL="366345" lvl="1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1600" dirty="0"/>
              <a:t>IP-block whould be in a stable ‘final’ version by middle/end  of </a:t>
            </a:r>
            <a:r>
              <a:rPr sz="1600" dirty="0"/>
              <a:t>2016</a:t>
            </a:r>
            <a:endParaRPr lang="en-US" sz="1600" dirty="0"/>
          </a:p>
          <a:p>
            <a:pPr marL="366345" lvl="1" indent="-192813" algn="l" defTabSz="228070">
              <a:spcBef>
                <a:spcPts val="1621"/>
              </a:spcBef>
              <a:buSzPct val="75000"/>
              <a:buChar char="•"/>
              <a:defRPr sz="1800"/>
            </a:pPr>
            <a:r>
              <a:rPr sz="1600" dirty="0"/>
              <a:t>Finance </a:t>
            </a:r>
            <a:r>
              <a:rPr sz="1600" dirty="0"/>
              <a:t>contribution:</a:t>
            </a:r>
          </a:p>
          <a:p>
            <a:pPr lvl="4" indent="356979" algn="l" defTabSz="228070">
              <a:spcBef>
                <a:spcPts val="1621"/>
              </a:spcBef>
              <a:defRPr sz="1800"/>
            </a:pPr>
            <a:r>
              <a:rPr sz="1600" dirty="0"/>
              <a:t>about 1/5 of cost</a:t>
            </a:r>
          </a:p>
          <a:p>
            <a:pPr lvl="4" indent="356979" algn="l" defTabSz="228070">
              <a:spcBef>
                <a:spcPts val="1621"/>
              </a:spcBef>
              <a:defRPr sz="1800"/>
            </a:pPr>
            <a:r>
              <a:rPr sz="1600" dirty="0"/>
              <a:t>cost from 600ke to </a:t>
            </a:r>
            <a:r>
              <a:rPr sz="1600" dirty="0"/>
              <a:t>1M</a:t>
            </a:r>
            <a:r>
              <a:rPr lang="en-US" sz="1600" dirty="0"/>
              <a:t>E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z="1800"/>
            </a:pPr>
            <a:r>
              <a:rPr lang="en-US" sz="3500" dirty="0"/>
              <a:t>CHIPIX65 demonstrator </a:t>
            </a:r>
            <a:r>
              <a:rPr sz="3500" dirty="0"/>
              <a:t>2015</a:t>
            </a:r>
            <a:endParaRPr sz="3500" dirty="0"/>
          </a:p>
        </p:txBody>
      </p:sp>
      <p:sp>
        <p:nvSpPr>
          <p:cNvPr id="164" name="Shape 164"/>
          <p:cNvSpPr>
            <a:spLocks noGrp="1"/>
          </p:cNvSpPr>
          <p:nvPr>
            <p:ph type="body" idx="1"/>
          </p:nvPr>
        </p:nvSpPr>
        <p:spPr>
          <a:xfrm>
            <a:off x="266920" y="1400929"/>
            <a:ext cx="7574306" cy="3130901"/>
          </a:xfrm>
          <a:prstGeom prst="rect">
            <a:avLst/>
          </a:prstGeom>
        </p:spPr>
        <p:txBody>
          <a:bodyPr>
            <a:noAutofit/>
          </a:bodyPr>
          <a:lstStyle/>
          <a:p>
            <a:pPr marL="189175" indent="-189175" defTabSz="172128">
              <a:spcBef>
                <a:spcPts val="1179"/>
              </a:spcBef>
              <a:defRPr sz="1800"/>
            </a:pPr>
            <a:r>
              <a:rPr sz="2100" dirty="0"/>
              <a:t>Design of a small pixel </a:t>
            </a:r>
            <a:r>
              <a:rPr sz="2100" dirty="0"/>
              <a:t>array</a:t>
            </a:r>
            <a:r>
              <a:rPr lang="en-US" sz="2100" dirty="0"/>
              <a:t> – in view of definition</a:t>
            </a:r>
            <a:endParaRPr sz="2100" dirty="0"/>
          </a:p>
          <a:p>
            <a:pPr marL="298314" lvl="1" indent="-167347" defTabSz="172128">
              <a:spcBef>
                <a:spcPts val="1179"/>
              </a:spcBef>
              <a:defRPr sz="1800"/>
            </a:pPr>
            <a:r>
              <a:rPr sz="1800" dirty="0"/>
              <a:t>64x64 pixels, </a:t>
            </a:r>
            <a:r>
              <a:rPr sz="1800" dirty="0"/>
              <a:t>50</a:t>
            </a:r>
            <a:r>
              <a:rPr lang="en-US" sz="1800" dirty="0"/>
              <a:t>µ</a:t>
            </a:r>
            <a:r>
              <a:rPr sz="1800" dirty="0"/>
              <a:t>m </a:t>
            </a:r>
            <a:r>
              <a:rPr sz="1800" dirty="0"/>
              <a:t>x 50 </a:t>
            </a:r>
            <a:r>
              <a:rPr lang="en-US" sz="1800" dirty="0"/>
              <a:t>µ</a:t>
            </a:r>
            <a:r>
              <a:rPr sz="1800" dirty="0"/>
              <a:t>m</a:t>
            </a:r>
            <a:r>
              <a:rPr sz="1800" dirty="0"/>
              <a:t>; chip size ~ 4x4 mm</a:t>
            </a:r>
            <a:r>
              <a:rPr sz="1800" baseline="30000" dirty="0"/>
              <a:t>2</a:t>
            </a:r>
          </a:p>
          <a:p>
            <a:pPr marL="298314" lvl="1" indent="-167347" defTabSz="172128">
              <a:spcBef>
                <a:spcPts val="1179"/>
              </a:spcBef>
              <a:defRPr sz="1800"/>
            </a:pPr>
            <a:r>
              <a:rPr sz="1800" dirty="0"/>
              <a:t>Exercising a digital-architecture (CHIPIX65/Pg + CERN)</a:t>
            </a:r>
          </a:p>
          <a:p>
            <a:pPr marL="298314" lvl="1" indent="-167347" defTabSz="172128">
              <a:spcBef>
                <a:spcPts val="1179"/>
              </a:spcBef>
              <a:defRPr sz="1800"/>
            </a:pPr>
            <a:r>
              <a:rPr lang="en-US" sz="1800" dirty="0"/>
              <a:t>I</a:t>
            </a:r>
            <a:r>
              <a:rPr sz="1800" dirty="0"/>
              <a:t>mplementing </a:t>
            </a:r>
            <a:r>
              <a:rPr sz="1800" dirty="0"/>
              <a:t>IP-blocks </a:t>
            </a:r>
            <a:r>
              <a:rPr sz="1800" dirty="0"/>
              <a:t>available</a:t>
            </a:r>
            <a:endParaRPr lang="en-US" sz="1800" dirty="0"/>
          </a:p>
          <a:p>
            <a:pPr marL="625733" lvl="2" indent="-167347" defTabSz="172128">
              <a:spcBef>
                <a:spcPts val="1179"/>
              </a:spcBef>
              <a:defRPr sz="1800"/>
            </a:pPr>
            <a:r>
              <a:rPr lang="en-US" sz="1800" dirty="0">
                <a:solidFill>
                  <a:srgbClr val="FF0000"/>
                </a:solidFill>
              </a:rPr>
              <a:t>G. </a:t>
            </a:r>
            <a:r>
              <a:rPr lang="en-US" sz="1800" dirty="0" err="1">
                <a:solidFill>
                  <a:srgbClr val="FF0000"/>
                </a:solidFill>
              </a:rPr>
              <a:t>Magazz</a:t>
            </a:r>
            <a:r>
              <a:rPr lang="en-US" sz="1800" dirty="0" err="1">
                <a:solidFill>
                  <a:srgbClr val="FF0000"/>
                </a:solidFill>
              </a:rPr>
              <a:t>ù</a:t>
            </a:r>
            <a:r>
              <a:rPr lang="en-US" sz="1800" dirty="0">
                <a:solidFill>
                  <a:srgbClr val="FF0000"/>
                </a:solidFill>
              </a:rPr>
              <a:t> involved</a:t>
            </a:r>
            <a:endParaRPr sz="1800" dirty="0">
              <a:solidFill>
                <a:srgbClr val="FF0000"/>
              </a:solidFill>
            </a:endParaRPr>
          </a:p>
          <a:p>
            <a:pPr marL="298314" lvl="1" indent="-167347" defTabSz="172128">
              <a:spcBef>
                <a:spcPts val="1179"/>
              </a:spcBef>
              <a:defRPr sz="1800"/>
            </a:pPr>
            <a:r>
              <a:rPr sz="1800" dirty="0"/>
              <a:t>Integration in Digital-on-Top methodology</a:t>
            </a:r>
          </a:p>
          <a:p>
            <a:pPr marL="298314" lvl="1" indent="-167347" defTabSz="172128">
              <a:spcBef>
                <a:spcPts val="1179"/>
              </a:spcBef>
              <a:defRPr sz="1800"/>
            </a:pPr>
            <a:r>
              <a:rPr sz="1800" dirty="0"/>
              <a:t>BUMP bondable to a sensors from next RD-phase 2 </a:t>
            </a:r>
          </a:p>
          <a:p>
            <a:pPr marL="272848" lvl="1" indent="-141881" defTabSz="172128">
              <a:spcBef>
                <a:spcPts val="1179"/>
              </a:spcBef>
              <a:defRPr sz="1800"/>
            </a:pPr>
            <a:endParaRPr sz="1300" dirty="0"/>
          </a:p>
          <a:p>
            <a:pPr marL="261935" lvl="1" indent="-130967" defTabSz="172128">
              <a:spcBef>
                <a:spcPts val="1179"/>
              </a:spcBef>
              <a:defRPr sz="1800"/>
            </a:pPr>
            <a:r>
              <a:rPr sz="1300" dirty="0"/>
              <a:t>full </a:t>
            </a:r>
            <a:r>
              <a:rPr sz="1300" dirty="0"/>
              <a:t>integration using Digital-on-Top approach </a:t>
            </a:r>
          </a:p>
        </p:txBody>
      </p:sp>
      <p:pic>
        <p:nvPicPr>
          <p:cNvPr id="165" name="FEI4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920" y="4978926"/>
            <a:ext cx="1531516" cy="1417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chip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799048" y="2444244"/>
            <a:ext cx="3780438" cy="417563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matrix1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1588" y="4522628"/>
            <a:ext cx="2633150" cy="185431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1017925" y="4522628"/>
            <a:ext cx="1129981" cy="3981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226" extrusionOk="0">
                <a:moveTo>
                  <a:pt x="21600" y="820"/>
                </a:moveTo>
                <a:cubicBezTo>
                  <a:pt x="9965" y="-2374"/>
                  <a:pt x="2765" y="3761"/>
                  <a:pt x="0" y="19226"/>
                </a:cubicBezTo>
              </a:path>
            </a:pathLst>
          </a:custGeom>
          <a:ln w="88900">
            <a:solidFill>
              <a:srgbClr val="0365C0"/>
            </a:solidFill>
            <a:miter lim="400000"/>
            <a:headEnd type="triangle"/>
          </a:ln>
        </p:spPr>
        <p:txBody>
          <a:bodyPr lIns="67355" tIns="33677" rIns="67355" bIns="33677"/>
          <a:lstStyle/>
          <a:p>
            <a:pPr lvl="0"/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4553755" y="4075716"/>
            <a:ext cx="1129980" cy="407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8812" extrusionOk="0">
                <a:moveTo>
                  <a:pt x="21600" y="1221"/>
                </a:moveTo>
                <a:cubicBezTo>
                  <a:pt x="9851" y="-2788"/>
                  <a:pt x="2651" y="3076"/>
                  <a:pt x="0" y="18812"/>
                </a:cubicBezTo>
              </a:path>
            </a:pathLst>
          </a:custGeom>
          <a:ln w="88900">
            <a:solidFill>
              <a:srgbClr val="0365C0"/>
            </a:solidFill>
            <a:miter lim="400000"/>
            <a:headEnd type="triangle"/>
          </a:ln>
        </p:spPr>
        <p:txBody>
          <a:bodyPr lIns="67355" tIns="33677" rIns="67355" bIns="33677"/>
          <a:lstStyle/>
          <a:p>
            <a:pPr lvl="0"/>
            <a:endParaRPr/>
          </a:p>
        </p:txBody>
      </p:sp>
      <p:pic>
        <p:nvPicPr>
          <p:cNvPr id="170" name="matrix2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53828" y="2551718"/>
            <a:ext cx="3470877" cy="31648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RD53 Meeting in Pisa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Collaboration meeting in Pisa </a:t>
            </a:r>
          </a:p>
          <a:p>
            <a:pPr lvl="1"/>
            <a:r>
              <a:rPr lang="en-US" dirty="0" smtClean="0"/>
              <a:t>14-16 October</a:t>
            </a:r>
          </a:p>
          <a:p>
            <a:pPr lvl="1"/>
            <a:r>
              <a:rPr lang="en-US" dirty="0" smtClean="0"/>
              <a:t>~50 people </a:t>
            </a:r>
          </a:p>
          <a:p>
            <a:pPr lvl="1"/>
            <a:r>
              <a:rPr lang="en-US" dirty="0" smtClean="0"/>
              <a:t>Hot topic is the definition of the RD53A chip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Good occasion to listen </a:t>
            </a:r>
            <a:r>
              <a:rPr lang="en-US" smtClean="0"/>
              <a:t>on progresses on R&amp;D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947746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Anagrafica</a:t>
            </a:r>
            <a:r>
              <a:rPr lang="en-US" dirty="0" smtClean="0"/>
              <a:t> </a:t>
            </a:r>
            <a:r>
              <a:rPr lang="en-US" dirty="0" smtClean="0"/>
              <a:t>e </a:t>
            </a:r>
            <a:r>
              <a:rPr lang="en-US" dirty="0" err="1" smtClean="0"/>
              <a:t>richieste</a:t>
            </a:r>
            <a:r>
              <a:rPr lang="en-US" dirty="0" smtClean="0"/>
              <a:t> 2016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0178041"/>
              </p:ext>
            </p:extLst>
          </p:nvPr>
        </p:nvGraphicFramePr>
        <p:xfrm>
          <a:off x="2463561" y="1722073"/>
          <a:ext cx="5369386" cy="3557114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3501102"/>
                <a:gridCol w="1868284"/>
              </a:tblGrid>
              <a:tr h="321469">
                <a:tc>
                  <a:txBody>
                    <a:bodyPr/>
                    <a:lstStyle/>
                    <a:p>
                      <a:r>
                        <a:rPr lang="en-US" sz="1700" dirty="0" err="1" smtClean="0">
                          <a:solidFill>
                            <a:srgbClr val="0000FF"/>
                          </a:solidFill>
                        </a:rPr>
                        <a:t>Fisici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 marL="69652" marR="69652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>
                          <a:solidFill>
                            <a:srgbClr val="0000FF"/>
                          </a:solidFill>
                        </a:rPr>
                        <a:t>FTE (%)</a:t>
                      </a:r>
                      <a:endParaRPr lang="en-US" sz="1700" dirty="0">
                        <a:solidFill>
                          <a:srgbClr val="0000FF"/>
                        </a:solidFill>
                      </a:endParaRPr>
                    </a:p>
                  </a:txBody>
                  <a:tcPr marL="69652" marR="69652" marT="32147" marB="32147">
                    <a:solidFill>
                      <a:srgbClr val="FFFFFF"/>
                    </a:solidFill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K.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Androsov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 T. </a:t>
                      </a:r>
                      <a:r>
                        <a:rPr lang="en-US" sz="1700" dirty="0" err="1" smtClean="0"/>
                        <a:t>Grippo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endParaRPr lang="en-US" sz="1700" dirty="0" smtClean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F. </a:t>
                      </a:r>
                      <a:r>
                        <a:rPr lang="en-US" sz="1700" dirty="0" err="1" smtClean="0"/>
                        <a:t>Palla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15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b="1" i="0" dirty="0" err="1" smtClean="0">
                          <a:solidFill>
                            <a:srgbClr val="0000FF"/>
                          </a:solidFill>
                          <a:latin typeface="Helvetica"/>
                          <a:cs typeface="Helvetica"/>
                        </a:rPr>
                        <a:t>Tecnologi</a:t>
                      </a:r>
                      <a:endParaRPr lang="en-US" sz="1700" b="1" i="0" dirty="0">
                        <a:solidFill>
                          <a:srgbClr val="0000FF"/>
                        </a:solidFill>
                        <a:latin typeface="Helvetica"/>
                        <a:cs typeface="Helvetica"/>
                      </a:endParaRPr>
                    </a:p>
                  </a:txBody>
                  <a:tcPr marL="69652" marR="69652" marT="32147" marB="32147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endParaRPr lang="en-US" sz="1700" dirty="0"/>
                    </a:p>
                  </a:txBody>
                  <a:tcPr marL="69652" marR="69652" marT="32147" marB="32147">
                    <a:noFill/>
                  </a:tcPr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R.</a:t>
                      </a:r>
                      <a:r>
                        <a:rPr lang="en-US" sz="1700" baseline="0" dirty="0" smtClean="0"/>
                        <a:t> Beccherle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50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G. </a:t>
                      </a:r>
                      <a:r>
                        <a:rPr lang="en-US" sz="1700" dirty="0" err="1" smtClean="0"/>
                        <a:t>Magazz</a:t>
                      </a:r>
                      <a:r>
                        <a:rPr lang="en-US" sz="1700" u="none" dirty="0" err="1" smtClean="0"/>
                        <a:t>ù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30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F. </a:t>
                      </a:r>
                      <a:r>
                        <a:rPr lang="en-US" sz="1700" dirty="0" err="1" smtClean="0"/>
                        <a:t>Morsani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10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M.</a:t>
                      </a:r>
                      <a:r>
                        <a:rPr lang="en-US" sz="1700" baseline="0" dirty="0" smtClean="0"/>
                        <a:t> </a:t>
                      </a:r>
                      <a:r>
                        <a:rPr lang="en-US" sz="1700" baseline="0" dirty="0" err="1" smtClean="0"/>
                        <a:t>Minuti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r>
                        <a:rPr lang="en-US" sz="1700" dirty="0" smtClean="0"/>
                        <a:t> </a:t>
                      </a:r>
                      <a:endParaRPr lang="en-US" sz="1700" dirty="0"/>
                    </a:p>
                  </a:txBody>
                  <a:tcPr marL="69652" marR="69652" marT="32147" marB="32147"/>
                </a:tc>
              </a:tr>
              <a:tr h="321469"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69652" marR="69652" marT="32147" marB="32147"/>
                </a:tc>
                <a:tc>
                  <a:txBody>
                    <a:bodyPr/>
                    <a:lstStyle/>
                    <a:p>
                      <a:endParaRPr lang="en-US" sz="1700" dirty="0"/>
                    </a:p>
                  </a:txBody>
                  <a:tcPr marL="69652" marR="69652" marT="32147" marB="32147"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0714" y="5367152"/>
            <a:ext cx="5424396" cy="4910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37419" tIns="37419" rIns="37419" bIns="37419" numCol="1" spcCol="28064" rtlCol="0" anchor="ctr">
            <a:spAutoFit/>
          </a:bodyPr>
          <a:lstStyle/>
          <a:p>
            <a:pPr rtl="0" latinLnBrk="1" hangingPunct="0"/>
            <a:r>
              <a:rPr lang="en-US" dirty="0" err="1">
                <a:solidFill>
                  <a:srgbClr val="000000"/>
                </a:solidFill>
              </a:rPr>
              <a:t>Consumi</a:t>
            </a:r>
            <a:r>
              <a:rPr lang="en-US" dirty="0">
                <a:solidFill>
                  <a:srgbClr val="000000"/>
                </a:solidFill>
              </a:rPr>
              <a:t>: 3 (5?)KE per test</a:t>
            </a:r>
            <a:r>
              <a:rPr lang="en-US" dirty="0" smtClean="0">
                <a:solidFill>
                  <a:srgbClr val="000000"/>
                </a:solidFill>
              </a:rPr>
              <a:t> boards  </a:t>
            </a:r>
            <a:r>
              <a:rPr lang="en-US" dirty="0">
                <a:solidFill>
                  <a:srgbClr val="000000"/>
                </a:solidFill>
              </a:rPr>
              <a:t>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3652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967383" y="3026033"/>
            <a:ext cx="7971234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3800"/>
            </a:lvl1pPr>
          </a:lstStyle>
          <a:p>
            <a:pPr lvl="0">
              <a:defRPr sz="1800"/>
            </a:pPr>
            <a:r>
              <a:rPr sz="2800"/>
              <a:t>BACKUP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RD53 Collaboration</a:t>
            </a:r>
          </a:p>
        </p:txBody>
      </p:sp>
      <p:sp>
        <p:nvSpPr>
          <p:cNvPr id="180" name="Shape 180"/>
          <p:cNvSpPr>
            <a:spLocks noGrp="1"/>
          </p:cNvSpPr>
          <p:nvPr>
            <p:ph type="body" idx="1"/>
          </p:nvPr>
        </p:nvSpPr>
        <p:spPr>
          <a:xfrm>
            <a:off x="725537" y="1269265"/>
            <a:ext cx="8454926" cy="2224971"/>
          </a:xfrm>
          <a:prstGeom prst="rect">
            <a:avLst/>
          </a:prstGeom>
        </p:spPr>
        <p:txBody>
          <a:bodyPr/>
          <a:lstStyle/>
          <a:p>
            <a:pPr marL="196451" indent="-196451" defTabSz="258193">
              <a:spcBef>
                <a:spcPts val="1768"/>
              </a:spcBef>
              <a:defRPr sz="1800"/>
            </a:pPr>
            <a:r>
              <a:rPr sz="1600"/>
              <a:t>Collaboration born in 2013 after a workshop among experts in CMS and ATLAS interested to develop a new generation pixel chip</a:t>
            </a:r>
          </a:p>
          <a:p>
            <a:pPr marL="196451" indent="-196451" defTabSz="258193">
              <a:spcBef>
                <a:spcPts val="1768"/>
              </a:spcBef>
              <a:defRPr sz="1800"/>
            </a:pPr>
            <a:r>
              <a:rPr sz="1600"/>
              <a:t>Base technology chosen is CMOS 65nm</a:t>
            </a:r>
          </a:p>
          <a:p>
            <a:pPr marL="196451" indent="-196451" defTabSz="258193">
              <a:spcBef>
                <a:spcPts val="1768"/>
              </a:spcBef>
              <a:defRPr sz="1800"/>
            </a:pPr>
            <a:r>
              <a:rPr sz="1600"/>
              <a:t>~125 members, 20 Institutes (from </a:t>
            </a:r>
            <a:r>
              <a:rPr sz="1600">
                <a:solidFill>
                  <a:srgbClr val="0433FF"/>
                </a:solidFill>
              </a:rPr>
              <a:t>CMS</a:t>
            </a:r>
            <a:r>
              <a:rPr sz="1600"/>
              <a:t> , </a:t>
            </a:r>
            <a:r>
              <a:rPr sz="1600">
                <a:solidFill>
                  <a:srgbClr val="FF2600"/>
                </a:solidFill>
              </a:rPr>
              <a:t>ATLAS</a:t>
            </a:r>
            <a:r>
              <a:rPr sz="1600"/>
              <a:t> or BOTH): 40-50% are ASIC designer</a:t>
            </a:r>
          </a:p>
          <a:p>
            <a:pPr marL="196451" indent="-196451" defTabSz="258193">
              <a:spcBef>
                <a:spcPts val="1768"/>
              </a:spcBef>
              <a:defRPr sz="1800"/>
            </a:pPr>
            <a:r>
              <a:rPr sz="1600">
                <a:solidFill>
                  <a:srgbClr val="0433FF"/>
                </a:solidFill>
              </a:rPr>
              <a:t>Bari</a:t>
            </a:r>
            <a:r>
              <a:rPr sz="1600"/>
              <a:t>, </a:t>
            </a:r>
            <a:r>
              <a:rPr sz="1600">
                <a:solidFill>
                  <a:srgbClr val="0433FF"/>
                </a:solidFill>
              </a:rPr>
              <a:t>Bergamo-Pavia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Bonn</a:t>
            </a:r>
            <a:r>
              <a:rPr sz="1600"/>
              <a:t>, CERN, </a:t>
            </a:r>
            <a:r>
              <a:rPr sz="1600">
                <a:solidFill>
                  <a:srgbClr val="FF2600"/>
                </a:solidFill>
              </a:rPr>
              <a:t>CPPM</a:t>
            </a:r>
            <a:r>
              <a:rPr sz="1600"/>
              <a:t>, </a:t>
            </a:r>
            <a:r>
              <a:rPr sz="1600">
                <a:solidFill>
                  <a:srgbClr val="0433FF"/>
                </a:solidFill>
              </a:rPr>
              <a:t>Fermilab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LBNL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LPNHE Paris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Milano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NIKHEF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New Mexico</a:t>
            </a:r>
            <a:r>
              <a:rPr sz="1600"/>
              <a:t>, </a:t>
            </a:r>
            <a:r>
              <a:rPr sz="1600">
                <a:solidFill>
                  <a:srgbClr val="0433FF"/>
                </a:solidFill>
              </a:rPr>
              <a:t>Padova</a:t>
            </a:r>
            <a:r>
              <a:rPr sz="1600"/>
              <a:t>, </a:t>
            </a:r>
            <a:r>
              <a:rPr sz="1600">
                <a:solidFill>
                  <a:srgbClr val="0433FF"/>
                </a:solidFill>
              </a:rPr>
              <a:t>Perugia</a:t>
            </a:r>
            <a:r>
              <a:rPr sz="1600"/>
              <a:t>, </a:t>
            </a:r>
            <a:r>
              <a:rPr sz="1600">
                <a:solidFill>
                  <a:srgbClr val="0433FF"/>
                </a:solidFill>
              </a:rPr>
              <a:t>Pisa</a:t>
            </a:r>
            <a:r>
              <a:rPr sz="1600"/>
              <a:t>, </a:t>
            </a:r>
            <a:r>
              <a:rPr sz="1600">
                <a:solidFill>
                  <a:srgbClr val="FF2600"/>
                </a:solidFill>
              </a:rPr>
              <a:t>Prague IP/FNSPE-CTU,</a:t>
            </a:r>
            <a:r>
              <a:rPr sz="1600"/>
              <a:t> </a:t>
            </a:r>
            <a:r>
              <a:rPr sz="1600">
                <a:solidFill>
                  <a:srgbClr val="0433FF"/>
                </a:solidFill>
              </a:rPr>
              <a:t>PSI</a:t>
            </a:r>
            <a:r>
              <a:rPr sz="1600"/>
              <a:t>, RAL, </a:t>
            </a:r>
            <a:r>
              <a:rPr sz="1600">
                <a:solidFill>
                  <a:srgbClr val="0433FF"/>
                </a:solidFill>
              </a:rPr>
              <a:t>Sevillia</a:t>
            </a:r>
            <a:r>
              <a:rPr sz="1600"/>
              <a:t>, </a:t>
            </a:r>
            <a:r>
              <a:rPr sz="1600">
                <a:solidFill>
                  <a:srgbClr val="0433FF"/>
                </a:solidFill>
              </a:rPr>
              <a:t>Torino</a:t>
            </a:r>
            <a:r>
              <a:rPr sz="1600"/>
              <a:t>,  </a:t>
            </a:r>
            <a:r>
              <a:rPr sz="1600">
                <a:solidFill>
                  <a:srgbClr val="FF2600"/>
                </a:solidFill>
              </a:rPr>
              <a:t>UC Santa Cruz   </a:t>
            </a:r>
          </a:p>
        </p:txBody>
      </p:sp>
      <p:pic>
        <p:nvPicPr>
          <p:cNvPr id="181" name="Screen Shot 2015-06-15 at 15.32.0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5203" y="4370053"/>
            <a:ext cx="6655594" cy="2027040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Shape 182"/>
          <p:cNvSpPr/>
          <p:nvPr/>
        </p:nvSpPr>
        <p:spPr>
          <a:xfrm>
            <a:off x="6272869" y="956147"/>
            <a:ext cx="1823866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000" u="sng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  <a:hlinkClick r:id="rId3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500"/>
              <a:t>www.cern.ch/RD53</a:t>
            </a:r>
          </a:p>
        </p:txBody>
      </p:sp>
      <p:pic>
        <p:nvPicPr>
          <p:cNvPr id="183" name="Screen Shot 2015-06-15 at 15.34.2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10855" y="3606250"/>
            <a:ext cx="6462118" cy="1098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creen Shot 2015-06-15 at 18.42.0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77545" y="3847882"/>
            <a:ext cx="3936492" cy="287930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DAC</a:t>
            </a:r>
          </a:p>
        </p:txBody>
      </p:sp>
      <p:sp>
        <p:nvSpPr>
          <p:cNvPr id="187" name="Shape 187"/>
          <p:cNvSpPr>
            <a:spLocks noGrp="1"/>
          </p:cNvSpPr>
          <p:nvPr>
            <p:ph type="body" idx="1"/>
          </p:nvPr>
        </p:nvSpPr>
        <p:spPr>
          <a:xfrm>
            <a:off x="569029" y="1375163"/>
            <a:ext cx="4447805" cy="1915315"/>
          </a:xfrm>
          <a:prstGeom prst="rect">
            <a:avLst/>
          </a:prstGeom>
          <a:ln>
            <a:solidFill/>
          </a:ln>
        </p:spPr>
        <p:txBody>
          <a:bodyPr>
            <a:normAutofit lnSpcReduction="10000"/>
          </a:bodyPr>
          <a:lstStyle/>
          <a:p>
            <a:pPr marL="193176" indent="-193176" defTabSz="253889">
              <a:spcBef>
                <a:spcPts val="1694"/>
              </a:spcBef>
              <a:defRPr sz="1800"/>
            </a:pPr>
            <a:r>
              <a:rPr sz="1600"/>
              <a:t>10-bit </a:t>
            </a:r>
            <a:r>
              <a:rPr sz="1600">
                <a:latin typeface="Helvetica"/>
                <a:ea typeface="Helvetica"/>
                <a:cs typeface="Helvetica"/>
                <a:sym typeface="Helvetica"/>
              </a:rPr>
              <a:t>current-steering</a:t>
            </a:r>
            <a:r>
              <a:rPr sz="1600"/>
              <a:t> Digital-to-Analog converter; LSB = 100nA (nominal) -Architecture: 8+2 segmented DAC (2 binary weighted + 8 unitary decoded cells)   </a:t>
            </a:r>
          </a:p>
          <a:p>
            <a:pPr marL="193176" indent="-193176" defTabSz="253889">
              <a:spcBef>
                <a:spcPts val="1694"/>
              </a:spcBef>
              <a:defRPr sz="1800"/>
            </a:pPr>
            <a:r>
              <a:rPr sz="1600"/>
              <a:t>No-minimum size transistors used (radiation)</a:t>
            </a:r>
          </a:p>
          <a:p>
            <a:pPr marL="193176" indent="-193176" defTabSz="253889">
              <a:spcBef>
                <a:spcPts val="1694"/>
              </a:spcBef>
              <a:defRPr sz="1800"/>
            </a:pPr>
            <a:r>
              <a:rPr sz="1600"/>
              <a:t>TESTED: MonteCarlo simulation agree with data</a:t>
            </a:r>
          </a:p>
        </p:txBody>
      </p:sp>
      <p:grpSp>
        <p:nvGrpSpPr>
          <p:cNvPr id="190" name="Group 190"/>
          <p:cNvGrpSpPr/>
          <p:nvPr/>
        </p:nvGrpSpPr>
        <p:grpSpPr>
          <a:xfrm>
            <a:off x="5409880" y="1460843"/>
            <a:ext cx="3717087" cy="2360450"/>
            <a:chOff x="-215900" y="-139700"/>
            <a:chExt cx="4879866" cy="3357084"/>
          </a:xfrm>
        </p:grpSpPr>
        <p:pic>
          <p:nvPicPr>
            <p:cNvPr id="189" name="Screen Shot 2015-06-15 at 18.23.23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4448067" cy="279828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88" name="Picture 187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4879867" cy="3357085"/>
            </a:xfrm>
            <a:prstGeom prst="rect">
              <a:avLst/>
            </a:prstGeom>
            <a:effectLst/>
          </p:spPr>
        </p:pic>
      </p:grpSp>
      <p:pic>
        <p:nvPicPr>
          <p:cNvPr id="191" name="Screen Shot 2015-06-15 at 18.29.38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078" y="4428051"/>
            <a:ext cx="3593019" cy="2091534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Screen Shot 2015-06-15 at 18.34.35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7308" y="3341617"/>
            <a:ext cx="2818642" cy="54027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3" name="Screen Shot 2015-06-15 at 18.35.41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99040" y="3838952"/>
            <a:ext cx="4002892" cy="621651"/>
          </a:xfrm>
          <a:prstGeom prst="rect">
            <a:avLst/>
          </a:prstGeom>
          <a:ln w="12700">
            <a:miter lim="400000"/>
          </a:ln>
        </p:spPr>
      </p:pic>
      <p:sp>
        <p:nvSpPr>
          <p:cNvPr id="194" name="Shape 194"/>
          <p:cNvSpPr/>
          <p:nvPr/>
        </p:nvSpPr>
        <p:spPr>
          <a:xfrm>
            <a:off x="5027554" y="3833252"/>
            <a:ext cx="2712956" cy="337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9" tIns="37419" rIns="37419" bIns="37419" anchor="ctr">
            <a:spAutoFit/>
          </a:bodyPr>
          <a:lstStyle/>
          <a:p>
            <a:pPr lvl="0">
              <a:defRPr sz="1800"/>
            </a:pPr>
            <a:r>
              <a:rPr sz="1700">
                <a:solidFill>
                  <a:srgbClr val="0433FF"/>
                </a:solidFill>
              </a:rPr>
              <a:t>dimensions: 140 x 240 um</a:t>
            </a:r>
            <a:r>
              <a:rPr sz="1700" baseline="31999">
                <a:solidFill>
                  <a:srgbClr val="0433FF"/>
                </a:solidFill>
              </a:rPr>
              <a:t>2</a:t>
            </a:r>
          </a:p>
        </p:txBody>
      </p:sp>
      <p:sp>
        <p:nvSpPr>
          <p:cNvPr id="195" name="Shape 195"/>
          <p:cNvSpPr/>
          <p:nvPr/>
        </p:nvSpPr>
        <p:spPr>
          <a:xfrm>
            <a:off x="4915215" y="3183467"/>
            <a:ext cx="75569" cy="491067"/>
          </a:xfrm>
          <a:prstGeom prst="rect">
            <a:avLst/>
          </a:prstGeom>
          <a:ln w="12700">
            <a:miter lim="400000"/>
          </a:ln>
        </p:spPr>
        <p:txBody>
          <a:bodyPr wrap="none" lIns="37419" tIns="37419" rIns="37419" bIns="37419" anchor="ctr">
            <a:spAutoFit/>
          </a:bodyPr>
          <a:lstStyle/>
          <a:p>
            <a:pPr lvl="0"/>
            <a:endParaRPr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ADC</a:t>
            </a:r>
          </a:p>
        </p:txBody>
      </p:sp>
      <p:sp>
        <p:nvSpPr>
          <p:cNvPr id="198" name="Shape 198"/>
          <p:cNvSpPr>
            <a:spLocks noGrp="1"/>
          </p:cNvSpPr>
          <p:nvPr>
            <p:ph type="body" idx="1"/>
          </p:nvPr>
        </p:nvSpPr>
        <p:spPr>
          <a:xfrm>
            <a:off x="249542" y="1354677"/>
            <a:ext cx="4341644" cy="485560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42289" indent="-242289" defTabSz="318438">
              <a:spcBef>
                <a:spcPts val="2136"/>
              </a:spcBef>
              <a:defRPr sz="1800"/>
            </a:pPr>
            <a:r>
              <a:rPr sz="2000"/>
              <a:t>12-bit ADC for monitoring of slowly varying signals; </a:t>
            </a:r>
          </a:p>
          <a:p>
            <a:pPr marL="242289" indent="-242289" defTabSz="318438">
              <a:spcBef>
                <a:spcPts val="2136"/>
              </a:spcBef>
              <a:defRPr sz="1800"/>
            </a:pPr>
            <a:r>
              <a:rPr sz="2000"/>
              <a:t>range of 1V; serving 16-muxed inputs.Conversion rate of 5kSample/s</a:t>
            </a:r>
          </a:p>
          <a:p>
            <a:pPr marL="242289" indent="-242289" defTabSz="318438">
              <a:spcBef>
                <a:spcPts val="2136"/>
              </a:spcBef>
              <a:defRPr sz="1800"/>
            </a:pPr>
            <a:r>
              <a:rPr sz="2000"/>
              <a:t>Architecture: Voltage-to-current , charging an integration capacitance for 212 clocks. Measurements of clock          cycles needed to discharge       the capacitance using a          fixed      current.</a:t>
            </a:r>
          </a:p>
          <a:p>
            <a:pPr marL="242289" indent="-242289" defTabSz="318438">
              <a:spcBef>
                <a:spcPts val="2136"/>
              </a:spcBef>
              <a:defRPr sz="1800"/>
            </a:pPr>
            <a:r>
              <a:rPr sz="2000"/>
              <a:t>Large capacitance for better precision (see layout) </a:t>
            </a:r>
          </a:p>
          <a:p>
            <a:pPr marL="242289" indent="-242289" defTabSz="318438">
              <a:spcBef>
                <a:spcPts val="2136"/>
              </a:spcBef>
              <a:defRPr sz="1800"/>
            </a:pPr>
            <a:r>
              <a:rPr sz="2000"/>
              <a:t>Design finished and         submitted in May 2015. </a:t>
            </a:r>
          </a:p>
        </p:txBody>
      </p:sp>
      <p:pic>
        <p:nvPicPr>
          <p:cNvPr id="199" name="Screen Shot 2015-06-15 at 18.57.5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24609" y="1519890"/>
            <a:ext cx="4708331" cy="25205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2" name="Group 202"/>
          <p:cNvGrpSpPr/>
          <p:nvPr/>
        </p:nvGrpSpPr>
        <p:grpSpPr>
          <a:xfrm>
            <a:off x="4065972" y="4060064"/>
            <a:ext cx="5793688" cy="2442826"/>
            <a:chOff x="-215900" y="-139700"/>
            <a:chExt cx="7606070" cy="3474241"/>
          </a:xfrm>
        </p:grpSpPr>
        <p:pic>
          <p:nvPicPr>
            <p:cNvPr id="201" name="ADC.png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7174271" cy="2915442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00" name="Picture 199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7606071" cy="347424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/>
          </p:cNvSpPr>
          <p:nvPr>
            <p:ph type="title"/>
          </p:nvPr>
        </p:nvSpPr>
        <p:spPr>
          <a:xfrm>
            <a:off x="1378859" y="59165"/>
            <a:ext cx="7262113" cy="1107016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Band Gap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idx="1"/>
          </p:nvPr>
        </p:nvSpPr>
        <p:spPr>
          <a:xfrm>
            <a:off x="736053" y="1385748"/>
            <a:ext cx="4825299" cy="421405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91402" indent="-291402" defTabSz="382986">
              <a:spcBef>
                <a:spcPts val="2578"/>
              </a:spcBef>
              <a:defRPr sz="1800"/>
            </a:pPr>
            <a:r>
              <a:rPr sz="2400"/>
              <a:t>Normally a Band Gap should provide a DC voltage independent of Process, supply Voltage and Temperature. </a:t>
            </a:r>
          </a:p>
          <a:p>
            <a:pPr marL="582805" lvl="1" indent="-291402" defTabSz="382986">
              <a:spcBef>
                <a:spcPts val="1400"/>
              </a:spcBef>
              <a:defRPr sz="1800"/>
            </a:pPr>
            <a:r>
              <a:rPr sz="2000"/>
              <a:t>for HEP: independent of radiation damage; critical for HL_LHC</a:t>
            </a:r>
          </a:p>
          <a:p>
            <a:pPr marL="291402" indent="-291402" defTabSz="382986">
              <a:spcBef>
                <a:spcPts val="2578"/>
              </a:spcBef>
              <a:defRPr sz="1800"/>
            </a:pPr>
            <a:r>
              <a:rPr sz="2400"/>
              <a:t>To achieve this an all-MOSFET designs have been chosen</a:t>
            </a:r>
          </a:p>
          <a:p>
            <a:pPr marL="291402" indent="-291402" defTabSz="382986">
              <a:spcBef>
                <a:spcPts val="2578"/>
              </a:spcBef>
              <a:defRPr sz="1800"/>
            </a:pPr>
            <a:r>
              <a:rPr sz="2400"/>
              <a:t>CHIPIX65 IP-blocks submitted together with others labs </a:t>
            </a:r>
          </a:p>
          <a:p>
            <a:pPr marL="582805" lvl="1" indent="-291402" defTabSz="382986">
              <a:spcBef>
                <a:spcPts val="1400"/>
              </a:spcBef>
              <a:defRPr sz="1800"/>
            </a:pPr>
            <a:r>
              <a:rPr sz="2000"/>
              <a:t>INFN, CERN, CPPM structures</a:t>
            </a:r>
          </a:p>
        </p:txBody>
      </p:sp>
      <p:pic>
        <p:nvPicPr>
          <p:cNvPr id="206" name="Screen Shot 2015-06-17 at 12.13.0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935545" y="1650355"/>
            <a:ext cx="2378139" cy="45921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Dice S-RAM</a:t>
            </a:r>
          </a:p>
        </p:txBody>
      </p:sp>
      <p:sp>
        <p:nvSpPr>
          <p:cNvPr id="209" name="Shape 209"/>
          <p:cNvSpPr>
            <a:spLocks noGrp="1"/>
          </p:cNvSpPr>
          <p:nvPr>
            <p:ph type="body" idx="1"/>
          </p:nvPr>
        </p:nvSpPr>
        <p:spPr>
          <a:xfrm>
            <a:off x="569030" y="1269265"/>
            <a:ext cx="4334276" cy="3771926"/>
          </a:xfrm>
          <a:prstGeom prst="rect">
            <a:avLst/>
          </a:prstGeom>
        </p:spPr>
        <p:txBody>
          <a:bodyPr/>
          <a:lstStyle/>
          <a:p>
            <a:pPr marL="239016" indent="-239016" defTabSz="314135">
              <a:spcBef>
                <a:spcPts val="2136"/>
              </a:spcBef>
              <a:defRPr sz="1800"/>
            </a:pPr>
            <a:r>
              <a:rPr sz="1900"/>
              <a:t>DICE memory design to prevent SEU. </a:t>
            </a:r>
          </a:p>
          <a:p>
            <a:pPr marL="478031" lvl="1" indent="-239016" defTabSz="314135">
              <a:spcBef>
                <a:spcPts val="1179"/>
              </a:spcBef>
              <a:defRPr sz="1800"/>
            </a:pPr>
            <a:r>
              <a:rPr sz="1600"/>
              <a:t>Duplicated data in nodes D e D1. If Transient happens cell does not show SEU. </a:t>
            </a:r>
          </a:p>
          <a:p>
            <a:pPr marL="478031" lvl="1" indent="-239016" defTabSz="314135">
              <a:spcBef>
                <a:spcPts val="1179"/>
              </a:spcBef>
              <a:defRPr sz="1800"/>
            </a:pPr>
            <a:r>
              <a:rPr sz="1600"/>
              <a:t>Simulation with RC parasitic, injecting fault charge release ==&gt; DICE recovers in 2.5ns, well enough for LHC</a:t>
            </a:r>
          </a:p>
          <a:p>
            <a:pPr marL="239016" indent="-239016" defTabSz="314135">
              <a:spcBef>
                <a:spcPts val="2136"/>
              </a:spcBef>
              <a:defRPr sz="1800"/>
            </a:pPr>
            <a:r>
              <a:rPr sz="1900"/>
              <a:t>Array of 256x256 cells in three different layout:</a:t>
            </a:r>
          </a:p>
          <a:p>
            <a:pPr marL="566809" lvl="2" indent="-88777" defTabSz="314135">
              <a:spcBef>
                <a:spcPts val="958"/>
              </a:spcBef>
              <a:buSzPct val="100000"/>
              <a:buAutoNum type="arabicPeriod"/>
              <a:defRPr sz="1800"/>
            </a:pPr>
            <a:r>
              <a:rPr sz="1400"/>
              <a:t>simple</a:t>
            </a:r>
          </a:p>
          <a:p>
            <a:pPr marL="566809" lvl="2" indent="-88777" defTabSz="314135">
              <a:spcBef>
                <a:spcPts val="958"/>
              </a:spcBef>
              <a:buSzPct val="100000"/>
              <a:buAutoNum type="arabicPeriod"/>
              <a:defRPr sz="1800"/>
            </a:pPr>
            <a:r>
              <a:rPr sz="1400"/>
              <a:t>with guard rings (better SEL)</a:t>
            </a:r>
          </a:p>
          <a:p>
            <a:pPr marL="566809" lvl="2" indent="-88777" defTabSz="314135">
              <a:spcBef>
                <a:spcPts val="958"/>
              </a:spcBef>
              <a:buSzPct val="100000"/>
              <a:buAutoNum type="arabicPeriod"/>
              <a:defRPr sz="1800"/>
            </a:pPr>
            <a:r>
              <a:rPr sz="1400"/>
              <a:t> as (2) but interleaved (better resistance to Multi-Bit SEU)</a:t>
            </a:r>
          </a:p>
        </p:txBody>
      </p:sp>
      <p:grpSp>
        <p:nvGrpSpPr>
          <p:cNvPr id="212" name="Group 212"/>
          <p:cNvGrpSpPr/>
          <p:nvPr/>
        </p:nvGrpSpPr>
        <p:grpSpPr>
          <a:xfrm>
            <a:off x="5446376" y="1368588"/>
            <a:ext cx="4334276" cy="2626615"/>
            <a:chOff x="-215900" y="-139700"/>
            <a:chExt cx="5690125" cy="3735629"/>
          </a:xfrm>
        </p:grpSpPr>
        <p:pic>
          <p:nvPicPr>
            <p:cNvPr id="211" name="SRAM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258326" cy="317683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0" name="Picture 20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690126" cy="3735630"/>
            </a:xfrm>
            <a:prstGeom prst="rect">
              <a:avLst/>
            </a:prstGeom>
            <a:effectLst/>
          </p:spPr>
        </p:pic>
      </p:grpSp>
      <p:pic>
        <p:nvPicPr>
          <p:cNvPr id="213" name="Screen Shot 2015-06-16 at 17.18.5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 rot="5400000">
            <a:off x="1966234" y="3883347"/>
            <a:ext cx="1539867" cy="37631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6" name="Group 216"/>
          <p:cNvGrpSpPr/>
          <p:nvPr/>
        </p:nvGrpSpPr>
        <p:grpSpPr>
          <a:xfrm>
            <a:off x="5965259" y="4043031"/>
            <a:ext cx="2997979" cy="2693586"/>
            <a:chOff x="-215900" y="-139700"/>
            <a:chExt cx="3935807" cy="3830877"/>
          </a:xfrm>
        </p:grpSpPr>
        <p:pic>
          <p:nvPicPr>
            <p:cNvPr id="215" name="Screen Shot 2015-06-16 at 17.23.00.pn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504008" cy="327207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14" name="Picture 213"/>
            <p:cNvPicPr/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-215900" y="-139700"/>
              <a:ext cx="3935808" cy="3830878"/>
            </a:xfrm>
            <a:prstGeom prst="rect">
              <a:avLst/>
            </a:prstGeom>
            <a:effectLst/>
          </p:spPr>
        </p:pic>
      </p:grpSp>
      <p:sp>
        <p:nvSpPr>
          <p:cNvPr id="217" name="Shape 217"/>
          <p:cNvSpPr/>
          <p:nvPr/>
        </p:nvSpPr>
        <p:spPr>
          <a:xfrm rot="16200000">
            <a:off x="3695567" y="2455996"/>
            <a:ext cx="3005809" cy="830997"/>
          </a:xfrm>
          <a:prstGeom prst="rect">
            <a:avLst/>
          </a:prstGeom>
          <a:gradFill>
            <a:gsLst>
              <a:gs pos="0">
                <a:srgbClr val="DCDEE0"/>
              </a:gs>
              <a:gs pos="100000">
                <a:srgbClr val="00882B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>
              <a:defRPr sz="1800"/>
            </a:pPr>
            <a:r>
              <a:t>Area affected by charge release </a:t>
            </a:r>
          </a:p>
          <a:p>
            <a:pPr lvl="0">
              <a:defRPr sz="1800"/>
            </a:pPr>
            <a:r>
              <a:t>is larger than single diode</a:t>
            </a:r>
          </a:p>
        </p:txBody>
      </p:sp>
      <p:sp>
        <p:nvSpPr>
          <p:cNvPr id="218" name="Shape 218"/>
          <p:cNvSpPr/>
          <p:nvPr/>
        </p:nvSpPr>
        <p:spPr>
          <a:xfrm>
            <a:off x="7778166" y="3891949"/>
            <a:ext cx="1493774" cy="306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7419" tIns="37419" rIns="37419" bIns="37419" anchor="ctr">
            <a:spAutoFit/>
          </a:bodyPr>
          <a:lstStyle/>
          <a:p>
            <a:pPr lvl="0">
              <a:defRPr sz="1800"/>
            </a:pPr>
            <a:r>
              <a:rPr sz="1500"/>
              <a:t>Dim: 1,8x3,3um</a:t>
            </a:r>
            <a:r>
              <a:rPr sz="1500" baseline="31999"/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84886">
              <a:defRPr sz="6474"/>
            </a:lvl1pPr>
          </a:lstStyle>
          <a:p>
            <a:pPr lvl="0">
              <a:defRPr sz="1800"/>
            </a:pPr>
            <a:r>
              <a:rPr sz="4800" dirty="0"/>
              <a:t>Pixel Detector at </a:t>
            </a:r>
            <a:r>
              <a:rPr sz="4800" dirty="0"/>
              <a:t>HL</a:t>
            </a:r>
            <a:r>
              <a:rPr lang="en-US" sz="4800" dirty="0"/>
              <a:t>-</a:t>
            </a:r>
            <a:r>
              <a:rPr sz="4800" dirty="0"/>
              <a:t>LHC</a:t>
            </a:r>
            <a:endParaRPr sz="4800" dirty="0"/>
          </a:p>
        </p:txBody>
      </p:sp>
      <p:sp>
        <p:nvSpPr>
          <p:cNvPr id="121" name="Shape 121"/>
          <p:cNvSpPr/>
          <p:nvPr/>
        </p:nvSpPr>
        <p:spPr>
          <a:xfrm>
            <a:off x="195690" y="1936879"/>
            <a:ext cx="6555604" cy="4216539"/>
          </a:xfrm>
          <a:prstGeom prst="rect">
            <a:avLst/>
          </a:prstGeom>
          <a:ln w="12700">
            <a:solidFill/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marL="420967" indent="-252580" algn="l" defTabSz="336774">
              <a:defRPr sz="1800"/>
            </a:pPr>
            <a:r>
              <a:rPr sz="1900" b="1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Requirements from </a:t>
            </a:r>
            <a:r>
              <a:rPr sz="1900" b="1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HL</a:t>
            </a:r>
            <a:r>
              <a:rPr lang="en-US" sz="1900" b="1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r>
              <a:rPr sz="1900" b="1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LHC </a:t>
            </a:r>
            <a:r>
              <a:rPr lang="en-US" sz="1900" b="1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(ATLAS &amp; CMS)</a:t>
            </a:r>
            <a:endParaRPr sz="1900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0967" indent="-252580" algn="l" defTabSz="336774">
              <a:defRPr sz="1800"/>
            </a:pPr>
            <a:endParaRPr sz="1900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0967" indent="-252580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Small pixels: 	</a:t>
            </a: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50x50</a:t>
            </a:r>
            <a:r>
              <a:rPr lang="en-US"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µ</a:t>
            </a: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sz="1900" baseline="31999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                               </a:t>
            </a:r>
            <a:endParaRPr sz="1900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0967" indent="-252580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Large chips:	 2cm x 2cm ( ~1 billion transistors)</a:t>
            </a:r>
          </a:p>
          <a:p>
            <a:pPr marL="420967" indent="-252580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Hit rates:		3 GHz/cm</a:t>
            </a:r>
            <a:r>
              <a:rPr sz="1900" baseline="31999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420967" indent="-252580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Radiation:     1Grad, 10</a:t>
            </a:r>
            <a:r>
              <a:rPr sz="1900" baseline="31999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16</a:t>
            </a: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n/cm</a:t>
            </a:r>
            <a:r>
              <a:rPr sz="1900" baseline="31999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(unprecedented)</a:t>
            </a:r>
          </a:p>
          <a:p>
            <a:pPr marL="420967" lvl="8" indent="1094514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</a:t>
            </a:r>
          </a:p>
          <a:p>
            <a:pPr marL="420967" indent="-252580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Trigger: 		up to 1MHz with 12.5us latency</a:t>
            </a:r>
          </a:p>
          <a:p>
            <a:pPr marL="420967" lvl="8" indent="1094514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(~100x buffering and readout)</a:t>
            </a:r>
          </a:p>
          <a:p>
            <a:pPr marL="420967" indent="-252580" algn="l" defTabSz="336774">
              <a:defRPr sz="1800"/>
            </a:pPr>
            <a:r>
              <a:rPr sz="19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 power - Low mass systems</a:t>
            </a:r>
            <a:r>
              <a:rPr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</a:p>
          <a:p>
            <a:pPr marL="420967" indent="-252580" algn="l" defTabSz="336774">
              <a:defRPr sz="1800"/>
            </a:pPr>
            <a:endParaRPr sz="1800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20967" indent="-252580" algn="l" defTabSz="336774">
              <a:defRPr sz="1800"/>
            </a:pPr>
            <a:r>
              <a:rPr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Data readout : up to 4-5 Gbs/s  </a:t>
            </a:r>
          </a:p>
          <a:p>
            <a:pPr marL="420967" indent="-252580" algn="l" defTabSz="336774">
              <a:defRPr sz="1800"/>
            </a:pPr>
            <a:r>
              <a:rPr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TRIGGER Latency up to </a:t>
            </a:r>
            <a:r>
              <a:rPr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12.5</a:t>
            </a:r>
            <a:r>
              <a:rPr lang="en-US"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µ</a:t>
            </a:r>
            <a:r>
              <a:rPr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  </a:t>
            </a:r>
            <a:r>
              <a:rPr sz="1800" dirty="0">
                <a:solidFill>
                  <a:srgbClr val="42424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(x3) ==&gt; deeper storage buffer</a:t>
            </a:r>
          </a:p>
          <a:p>
            <a:pPr marL="420967" indent="-252580" algn="l" defTabSz="336774">
              <a:defRPr sz="1800"/>
            </a:pPr>
            <a:endParaRPr sz="1200" dirty="0">
              <a:solidFill>
                <a:srgbClr val="42424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711404" y="4951917"/>
            <a:ext cx="3019677" cy="13399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7273" y="3120838"/>
            <a:ext cx="2878702" cy="1792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asted-image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4043" y="1327324"/>
            <a:ext cx="1879239" cy="16234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66799">
              <a:defRPr sz="1800"/>
            </a:pPr>
            <a:r>
              <a:rPr sz="3600"/>
              <a:t>TORINO :</a:t>
            </a:r>
          </a:p>
          <a:p>
            <a:pPr defTabSz="266799">
              <a:defRPr sz="1800"/>
            </a:pPr>
            <a:r>
              <a:rPr sz="3600"/>
              <a:t>Synchronous Analog Chain</a:t>
            </a:r>
          </a:p>
        </p:txBody>
      </p:sp>
      <p:sp>
        <p:nvSpPr>
          <p:cNvPr id="228" name="Shape 228"/>
          <p:cNvSpPr>
            <a:spLocks noGrp="1"/>
          </p:cNvSpPr>
          <p:nvPr>
            <p:ph type="body" idx="1"/>
          </p:nvPr>
        </p:nvSpPr>
        <p:spPr>
          <a:xfrm>
            <a:off x="410060" y="3869567"/>
            <a:ext cx="4607340" cy="2388381"/>
          </a:xfrm>
          <a:prstGeom prst="rect">
            <a:avLst/>
          </a:prstGeom>
        </p:spPr>
        <p:txBody>
          <a:bodyPr/>
          <a:lstStyle/>
          <a:p>
            <a:pPr marL="172804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rPr>
              <a:t>PREAMPLIFIER</a:t>
            </a:r>
          </a:p>
          <a:p>
            <a:pPr marL="500223" lvl="1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</a:rPr>
              <a:t>One stage CSA with Krummenacher feedback</a:t>
            </a:r>
          </a:p>
          <a:p>
            <a:pPr marL="172804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rPr>
              <a:t>Synchronous DISCRIMINATOR    </a:t>
            </a:r>
          </a:p>
          <a:p>
            <a:pPr marL="500223" lvl="1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</a:rPr>
              <a:t>(</a:t>
            </a:r>
            <a:r>
              <a:rPr sz="1300">
                <a:solidFill>
                  <a:srgbClr val="164F86"/>
                </a:solidFill>
              </a:rPr>
              <a:t>AC coupled to CSA)</a:t>
            </a:r>
          </a:p>
          <a:p>
            <a:pPr marL="500223" lvl="1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</a:rPr>
              <a:t>off-set compensated diff.amplif. + latch;  </a:t>
            </a:r>
          </a:p>
          <a:p>
            <a:pPr marL="500223" lvl="1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300" b="1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rPr>
              <a:t>FAST Time-over-Threshold</a:t>
            </a:r>
          </a:p>
          <a:p>
            <a:pPr marL="827642" lvl="2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</a:rPr>
              <a:t>Local oscillator strobing Latch (to 800MHz</a:t>
            </a:r>
          </a:p>
          <a:p>
            <a:pPr marL="172804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rPr>
              <a:t>Calibration circuit</a:t>
            </a:r>
            <a:r>
              <a:rPr sz="1400">
                <a:solidFill>
                  <a:srgbClr val="164F86"/>
                </a:solidFill>
              </a:rPr>
              <a:t>		</a:t>
            </a:r>
          </a:p>
          <a:p>
            <a:pPr marL="500223" lvl="1" indent="-172804" defTabSz="336774">
              <a:lnSpc>
                <a:spcPct val="100000"/>
              </a:lnSpc>
              <a:spcBef>
                <a:spcPts val="0"/>
              </a:spcBef>
              <a:defRPr sz="1800"/>
            </a:pPr>
            <a:r>
              <a:rPr sz="1400">
                <a:solidFill>
                  <a:srgbClr val="164F86"/>
                </a:solidFill>
              </a:rPr>
              <a:t> digital signal + DC calibration leve</a:t>
            </a:r>
          </a:p>
        </p:txBody>
      </p:sp>
      <p:pic>
        <p:nvPicPr>
          <p:cNvPr id="229" name="pixel_cell_architecture_simpler_AC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631" y="1355881"/>
            <a:ext cx="6120175" cy="22100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32" name="Group 232"/>
          <p:cNvGrpSpPr/>
          <p:nvPr/>
        </p:nvGrpSpPr>
        <p:grpSpPr>
          <a:xfrm>
            <a:off x="5686999" y="4063707"/>
            <a:ext cx="3918675" cy="2575309"/>
            <a:chOff x="-215900" y="-139699"/>
            <a:chExt cx="5144515" cy="3662659"/>
          </a:xfrm>
        </p:grpSpPr>
        <p:sp>
          <p:nvSpPr>
            <p:cNvPr id="231" name="Shape 231"/>
            <p:cNvSpPr/>
            <p:nvPr/>
          </p:nvSpPr>
          <p:spPr>
            <a:xfrm>
              <a:off x="0" y="0"/>
              <a:ext cx="4712716" cy="31038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/>
            <a:p>
              <a:pPr algn="l" defTabSz="189341">
                <a:lnSpc>
                  <a:spcPct val="80000"/>
                </a:lnSpc>
                <a:spcBef>
                  <a:spcPts val="516"/>
                </a:spcBef>
                <a:defRPr sz="1800"/>
              </a:pPr>
              <a:r>
                <a:rPr sz="1200" u="sng"/>
                <a:t>Performance SUMMARY</a:t>
              </a:r>
            </a:p>
            <a:p>
              <a:pPr marL="144063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Compact:    ~25um x 40 um</a:t>
              </a:r>
              <a:endParaRPr sz="1000" baseline="31999"/>
            </a:p>
            <a:p>
              <a:pPr marL="144063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Low power:  &lt; 5.5 uW  (with ToT  logic)</a:t>
              </a:r>
            </a:p>
            <a:p>
              <a:pPr marL="144063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Low noise:    ENC=100e</a:t>
              </a:r>
              <a:r>
                <a:rPr sz="1200" baseline="31999"/>
                <a:t>- </a:t>
              </a:r>
              <a:r>
                <a:rPr sz="1200"/>
                <a:t>@C</a:t>
              </a:r>
              <a:r>
                <a:rPr sz="1200" baseline="-5999"/>
                <a:t>det</a:t>
              </a:r>
              <a:r>
                <a:rPr sz="1200"/>
                <a:t>=100 fF </a:t>
              </a:r>
            </a:p>
            <a:p>
              <a:pPr marL="144063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Leakage compensation: up to 50nA/pixel</a:t>
              </a:r>
            </a:p>
            <a:p>
              <a:pPr marL="144063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Fast Charge measurement: </a:t>
              </a:r>
            </a:p>
            <a:p>
              <a:pPr marL="284127" lvl="1" indent="-140062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100"/>
                <a:t>30 ke</a:t>
              </a:r>
              <a:r>
                <a:rPr sz="1200" baseline="31999"/>
                <a:t>-</a:t>
              </a:r>
              <a:r>
                <a:rPr sz="1200"/>
                <a:t> in &lt;300ns (or 800ns)</a:t>
              </a:r>
            </a:p>
            <a:p>
              <a:pPr marL="288128" lvl="1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up to 7-8bit (125-250e</a:t>
              </a:r>
              <a:r>
                <a:rPr sz="1200" baseline="31999"/>
                <a:t>-</a:t>
              </a:r>
              <a:r>
                <a:rPr sz="1200"/>
                <a:t>/ADC) - no ext clock</a:t>
              </a:r>
            </a:p>
            <a:p>
              <a:pPr marL="144063" indent="-144063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NO Threshold-Trimming:</a:t>
              </a:r>
            </a:p>
            <a:p>
              <a:pPr marL="292130" lvl="1" indent="-148065" algn="l" defTabSz="189341">
                <a:lnSpc>
                  <a:spcPct val="80000"/>
                </a:lnSpc>
                <a:spcBef>
                  <a:spcPts val="516"/>
                </a:spcBef>
                <a:buSzPct val="75000"/>
                <a:buChar char="•"/>
                <a:defRPr sz="1800"/>
              </a:pPr>
              <a:r>
                <a:rPr sz="1200"/>
                <a:t>autozeroing made by hardware  </a:t>
              </a:r>
            </a:p>
          </p:txBody>
        </p:sp>
        <p:pic>
          <p:nvPicPr>
            <p:cNvPr id="230" name="Picture 229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5144516" cy="3662660"/>
            </a:xfrm>
            <a:prstGeom prst="rect">
              <a:avLst/>
            </a:prstGeom>
            <a:effectLst/>
          </p:spPr>
        </p:pic>
      </p:grpSp>
      <p:pic>
        <p:nvPicPr>
          <p:cNvPr id="23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40578" y="1404803"/>
            <a:ext cx="2305538" cy="2112188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Shape 234"/>
          <p:cNvSpPr/>
          <p:nvPr/>
        </p:nvSpPr>
        <p:spPr>
          <a:xfrm>
            <a:off x="6617503" y="3621071"/>
            <a:ext cx="3085706" cy="338554"/>
          </a:xfrm>
          <a:prstGeom prst="rect">
            <a:avLst/>
          </a:prstGeom>
          <a:solidFill>
            <a:srgbClr val="15FA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rPr sz="1200"/>
              <a:t>8x8 pixel matrix submitted and tested</a:t>
            </a:r>
          </a:p>
          <a:p>
            <a:pPr lvl="0">
              <a:defRPr sz="1800"/>
            </a:pPr>
            <a:r>
              <a:rPr sz="1000"/>
              <a:t>Analog readout of CSA and Discriminator (via buffers)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32308">
              <a:defRPr sz="5772"/>
            </a:lvl1pPr>
          </a:lstStyle>
          <a:p>
            <a:pPr lvl="0">
              <a:defRPr sz="1800"/>
            </a:pPr>
            <a:r>
              <a:rPr sz="4300"/>
              <a:t>Asynchronous Analog Chain</a:t>
            </a:r>
          </a:p>
        </p:txBody>
      </p:sp>
      <p:sp>
        <p:nvSpPr>
          <p:cNvPr id="237" name="Shape 237"/>
          <p:cNvSpPr>
            <a:spLocks noGrp="1"/>
          </p:cNvSpPr>
          <p:nvPr>
            <p:ph type="body" idx="1"/>
          </p:nvPr>
        </p:nvSpPr>
        <p:spPr>
          <a:xfrm>
            <a:off x="389027" y="3831771"/>
            <a:ext cx="4642706" cy="2279860"/>
          </a:xfrm>
          <a:prstGeom prst="rect">
            <a:avLst/>
          </a:prstGeom>
        </p:spPr>
        <p:txBody>
          <a:bodyPr/>
          <a:lstStyle/>
          <a:p>
            <a:pPr marL="175963" indent="-175963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  <a:latin typeface="Helvetica"/>
                <a:ea typeface="Helvetica"/>
                <a:cs typeface="Helvetica"/>
                <a:sym typeface="Helvetica"/>
              </a:rPr>
              <a:t>PREAMPLIFIER</a:t>
            </a:r>
          </a:p>
          <a:p>
            <a:pPr marL="343824" lvl="1" indent="-177121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</a:rPr>
              <a:t>Single amplification stage for minimum power dissipation</a:t>
            </a:r>
          </a:p>
          <a:p>
            <a:pPr marL="343824" lvl="1" indent="-177121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</a:rPr>
              <a:t>Krummenacher feedback to comply with the expected large increase in the detector leakage current</a:t>
            </a:r>
          </a:p>
          <a:p>
            <a:pPr marL="176509" indent="-176509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  <a:latin typeface="Helvetica"/>
                <a:ea typeface="Helvetica"/>
                <a:cs typeface="Helvetica"/>
                <a:sym typeface="Helvetica"/>
              </a:rPr>
              <a:t>DISCRIMINATOR</a:t>
            </a:r>
          </a:p>
          <a:p>
            <a:pPr marL="343824" lvl="1" indent="-177121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</a:rPr>
              <a:t>High speed, low power current comparator</a:t>
            </a:r>
          </a:p>
          <a:p>
            <a:pPr marL="343824" lvl="1" indent="-177121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</a:rPr>
              <a:t>Local Threshold correction via 4-bit current DAC  </a:t>
            </a:r>
          </a:p>
          <a:p>
            <a:pPr marL="343824" lvl="1" indent="-177121" defTabSz="333405">
              <a:lnSpc>
                <a:spcPct val="100000"/>
              </a:lnSpc>
              <a:spcBef>
                <a:spcPts val="0"/>
              </a:spcBef>
              <a:buSzPct val="100000"/>
              <a:defRPr sz="1800"/>
            </a:pPr>
            <a:r>
              <a:rPr sz="1400">
                <a:solidFill>
                  <a:srgbClr val="1D2370"/>
                </a:solidFill>
              </a:rPr>
              <a:t>5 bit counter – 400 ns maximum time over threshold</a:t>
            </a:r>
          </a:p>
        </p:txBody>
      </p:sp>
      <p:grpSp>
        <p:nvGrpSpPr>
          <p:cNvPr id="240" name="Group 240"/>
          <p:cNvGrpSpPr/>
          <p:nvPr/>
        </p:nvGrpSpPr>
        <p:grpSpPr>
          <a:xfrm>
            <a:off x="5204764" y="3935546"/>
            <a:ext cx="4162070" cy="2651966"/>
            <a:chOff x="-215899" y="-139700"/>
            <a:chExt cx="5464049" cy="3771684"/>
          </a:xfrm>
        </p:grpSpPr>
        <p:sp>
          <p:nvSpPr>
            <p:cNvPr id="239" name="Shape 239"/>
            <p:cNvSpPr/>
            <p:nvPr/>
          </p:nvSpPr>
          <p:spPr>
            <a:xfrm>
              <a:off x="0" y="0"/>
              <a:ext cx="5032250" cy="32128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rmAutofit/>
            </a:bodyPr>
            <a:lstStyle/>
            <a:p>
              <a:pPr algn="l" defTabSz="202251">
                <a:lnSpc>
                  <a:spcPct val="80000"/>
                </a:lnSpc>
                <a:spcBef>
                  <a:spcPts val="589"/>
                </a:spcBef>
                <a:defRPr sz="1800"/>
              </a:pPr>
              <a:r>
                <a:rPr sz="1200" u="sng"/>
                <a:t>Performance SUMMARY</a:t>
              </a:r>
            </a:p>
            <a:p>
              <a:pPr marL="153887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Compact:    &lt;25um x 50 um</a:t>
              </a:r>
              <a:endParaRPr sz="1100" baseline="31999"/>
            </a:p>
            <a:p>
              <a:pPr marL="153887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Low power:  ~ 5 uW  </a:t>
              </a:r>
            </a:p>
            <a:p>
              <a:pPr marL="153887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Low noise:    ENC~110e</a:t>
              </a:r>
              <a:r>
                <a:rPr sz="1200" baseline="31999"/>
                <a:t>- </a:t>
              </a:r>
              <a:r>
                <a:rPr sz="1200"/>
                <a:t>@C</a:t>
              </a:r>
              <a:r>
                <a:rPr sz="1200" baseline="-5999"/>
                <a:t>det</a:t>
              </a:r>
              <a:r>
                <a:rPr sz="1200"/>
                <a:t>=100 fF </a:t>
              </a:r>
            </a:p>
            <a:p>
              <a:pPr marL="153887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Leakage compensation: up to 50nA/pixel</a:t>
              </a:r>
            </a:p>
            <a:p>
              <a:pPr marL="153887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ToT Charge measurement: </a:t>
              </a:r>
            </a:p>
            <a:p>
              <a:pPr marL="303498" lvl="1" indent="-149612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30 ke</a:t>
              </a:r>
              <a:r>
                <a:rPr sz="1200" baseline="31999"/>
                <a:t>-</a:t>
              </a:r>
              <a:r>
                <a:rPr sz="1200"/>
                <a:t> in 400ns</a:t>
              </a:r>
            </a:p>
            <a:p>
              <a:pPr marL="307774" lvl="1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5-bits for 80 MHz external clock</a:t>
              </a:r>
            </a:p>
            <a:p>
              <a:pPr marL="153887" indent="-153887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200"/>
                <a:t>NO </a:t>
              </a:r>
              <a:r>
                <a:rPr sz="1300"/>
                <a:t>Threshold-Trimming:</a:t>
              </a:r>
            </a:p>
            <a:p>
              <a:pPr marL="312048" lvl="1" indent="-158161" algn="l" defTabSz="202251">
                <a:lnSpc>
                  <a:spcPct val="80000"/>
                </a:lnSpc>
                <a:spcBef>
                  <a:spcPts val="589"/>
                </a:spcBef>
                <a:buSzPct val="75000"/>
                <a:buChar char="•"/>
                <a:defRPr sz="1800"/>
              </a:pPr>
              <a:r>
                <a:rPr sz="1300"/>
                <a:t>autozeroing made by hardware  </a:t>
              </a:r>
            </a:p>
          </p:txBody>
        </p:sp>
        <p:pic>
          <p:nvPicPr>
            <p:cNvPr id="238" name="Picture 237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215900" y="-139700"/>
              <a:ext cx="5464050" cy="3771684"/>
            </a:xfrm>
            <a:prstGeom prst="rect">
              <a:avLst/>
            </a:prstGeom>
            <a:effectLst/>
          </p:spPr>
        </p:pic>
      </p:grpSp>
      <p:sp>
        <p:nvSpPr>
          <p:cNvPr id="241" name="Shape 241"/>
          <p:cNvSpPr/>
          <p:nvPr/>
        </p:nvSpPr>
        <p:spPr>
          <a:xfrm>
            <a:off x="6905069" y="3620360"/>
            <a:ext cx="2531605" cy="184666"/>
          </a:xfrm>
          <a:prstGeom prst="rect">
            <a:avLst/>
          </a:prstGeom>
          <a:solidFill>
            <a:srgbClr val="15FA65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200"/>
              <a:t>Test Structures produced and tested</a:t>
            </a:r>
          </a:p>
        </p:txBody>
      </p:sp>
      <p:pic>
        <p:nvPicPr>
          <p:cNvPr id="242" name="Screen Shot 2015-06-17 at 11.55.5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6816" y="1387494"/>
            <a:ext cx="5959901" cy="247565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036620" y="1470637"/>
            <a:ext cx="2268504" cy="20940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467359">
              <a:defRPr sz="6240"/>
            </a:lvl1pPr>
          </a:lstStyle>
          <a:p>
            <a:pPr lvl="0">
              <a:defRPr sz="1800"/>
            </a:pPr>
            <a:r>
              <a:rPr sz="4600"/>
              <a:t>Radiation Characterization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xfrm>
            <a:off x="494187" y="1414870"/>
            <a:ext cx="4289880" cy="494963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206273" indent="-206273" defTabSz="271102">
              <a:spcBef>
                <a:spcPts val="1842"/>
              </a:spcBef>
              <a:defRPr sz="1800"/>
            </a:pPr>
            <a:r>
              <a:rPr sz="1700"/>
              <a:t>No full review here, for that see RD53-talks at recent conference (no time to cover all today…)</a:t>
            </a:r>
          </a:p>
          <a:p>
            <a:pPr marL="206273" indent="-206273" defTabSz="271102">
              <a:spcBef>
                <a:spcPts val="1842"/>
              </a:spcBef>
              <a:defRPr sz="1800"/>
            </a:pPr>
            <a:r>
              <a:rPr sz="1700"/>
              <a:t>Here just some hints and measurements done by CHIPIX65 (contribution to RD53)</a:t>
            </a:r>
          </a:p>
          <a:p>
            <a:pPr marL="206273" indent="-206273" defTabSz="271102">
              <a:spcBef>
                <a:spcPts val="1842"/>
              </a:spcBef>
              <a:defRPr sz="1800"/>
            </a:pPr>
            <a:r>
              <a:rPr sz="1700"/>
              <a:t>for minimum-size p-MOS degradation significant above 100 MRad and very significant at 1 Grad (see plot). Mitigation actions:</a:t>
            </a:r>
          </a:p>
          <a:p>
            <a:pPr marL="412547" lvl="1" indent="-206273" defTabSz="271102">
              <a:spcBef>
                <a:spcPts val="958"/>
              </a:spcBef>
              <a:defRPr sz="1800"/>
            </a:pPr>
            <a:r>
              <a:rPr sz="1400"/>
              <a:t>larger sizes (W&gt;300-500nm)</a:t>
            </a:r>
          </a:p>
          <a:p>
            <a:pPr marL="412547" lvl="1" indent="-206273" defTabSz="271102">
              <a:spcBef>
                <a:spcPts val="958"/>
              </a:spcBef>
              <a:defRPr sz="1800"/>
            </a:pPr>
            <a:r>
              <a:rPr sz="1400"/>
              <a:t>operation at low temperature  </a:t>
            </a:r>
          </a:p>
          <a:p>
            <a:pPr marL="206273" indent="-206273" defTabSz="271102">
              <a:spcBef>
                <a:spcPts val="1842"/>
              </a:spcBef>
              <a:defRPr sz="1800"/>
            </a:pPr>
            <a:r>
              <a:rPr sz="1700"/>
              <a:t>High T annealing is bad</a:t>
            </a:r>
          </a:p>
          <a:p>
            <a:pPr marL="206273" indent="-206273" defTabSz="271102">
              <a:spcBef>
                <a:spcPts val="1842"/>
              </a:spcBef>
              <a:defRPr sz="1800"/>
            </a:pPr>
            <a:r>
              <a:rPr sz="1700"/>
              <a:t>Total Displacement Damage  does not take a role also for 65nm </a:t>
            </a:r>
          </a:p>
          <a:p>
            <a:pPr marL="206273" indent="-206273" defTabSz="271102">
              <a:spcBef>
                <a:spcPts val="1842"/>
              </a:spcBef>
              <a:defRPr sz="1800"/>
            </a:pPr>
            <a:r>
              <a:rPr sz="1700"/>
              <a:t>Impact on digital circuitry, analog is fine since low-mismatch and performance require already larger size than minimum </a:t>
            </a:r>
          </a:p>
        </p:txBody>
      </p:sp>
      <p:grpSp>
        <p:nvGrpSpPr>
          <p:cNvPr id="249" name="Group 249"/>
          <p:cNvGrpSpPr/>
          <p:nvPr/>
        </p:nvGrpSpPr>
        <p:grpSpPr>
          <a:xfrm>
            <a:off x="5238627" y="1507164"/>
            <a:ext cx="4602581" cy="3374584"/>
            <a:chOff x="-215900" y="-139700"/>
            <a:chExt cx="6042362" cy="4799407"/>
          </a:xfrm>
        </p:grpSpPr>
        <p:pic>
          <p:nvPicPr>
            <p:cNvPr id="248" name="RAD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5610563" cy="424060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47" name="Picture 246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042363" cy="4799408"/>
            </a:xfrm>
            <a:prstGeom prst="rect">
              <a:avLst/>
            </a:prstGeom>
            <a:effectLst/>
          </p:spPr>
        </p:pic>
      </p:grpSp>
      <p:sp>
        <p:nvSpPr>
          <p:cNvPr id="250" name="Shape 250"/>
          <p:cNvSpPr/>
          <p:nvPr/>
        </p:nvSpPr>
        <p:spPr>
          <a:xfrm>
            <a:off x="5327166" y="4745639"/>
            <a:ext cx="4425502" cy="553998"/>
          </a:xfrm>
          <a:prstGeom prst="rect">
            <a:avLst/>
          </a:prstGeom>
          <a:solidFill>
            <a:srgbClr val="19F93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/>
          <a:p>
            <a:pPr lvl="0">
              <a:defRPr sz="1800"/>
            </a:pPr>
            <a:r>
              <a:t>Ids-Vgs characteristics of a core small size </a:t>
            </a:r>
          </a:p>
          <a:p>
            <a:pPr lvl="0">
              <a:defRPr sz="1800"/>
            </a:pPr>
            <a:r>
              <a:t>p-MOS for diffrent dose up to 1 Grad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62204">
              <a:defRPr sz="4836"/>
            </a:lvl1pPr>
          </a:lstStyle>
          <a:p>
            <a:pPr lvl="0">
              <a:defRPr sz="1800"/>
            </a:pPr>
            <a:r>
              <a:rPr sz="3600"/>
              <a:t>Digital Architecture and Simulation FrameWork</a:t>
            </a:r>
          </a:p>
        </p:txBody>
      </p:sp>
      <p:sp>
        <p:nvSpPr>
          <p:cNvPr id="253" name="Shape 253"/>
          <p:cNvSpPr>
            <a:spLocks noGrp="1"/>
          </p:cNvSpPr>
          <p:nvPr>
            <p:ph type="body" idx="1"/>
          </p:nvPr>
        </p:nvSpPr>
        <p:spPr>
          <a:xfrm>
            <a:off x="725537" y="1269264"/>
            <a:ext cx="4707990" cy="4981517"/>
          </a:xfrm>
          <a:prstGeom prst="rect">
            <a:avLst/>
          </a:prstGeom>
        </p:spPr>
        <p:txBody>
          <a:bodyPr/>
          <a:lstStyle/>
          <a:p>
            <a:pPr marL="248838" indent="-248838" defTabSz="327044">
              <a:spcBef>
                <a:spcPts val="2210"/>
              </a:spcBef>
              <a:defRPr sz="1800"/>
            </a:pPr>
            <a:r>
              <a:rPr sz="2000"/>
              <a:t>Architecture Main concept:</a:t>
            </a:r>
          </a:p>
          <a:p>
            <a:pPr marL="497676" lvl="1" indent="-248838" defTabSz="327044">
              <a:spcBef>
                <a:spcPts val="1179"/>
              </a:spcBef>
              <a:defRPr sz="1800"/>
            </a:pPr>
            <a:r>
              <a:rPr sz="1700"/>
              <a:t>Pixel organized in Regions</a:t>
            </a:r>
          </a:p>
          <a:p>
            <a:pPr marL="746514" lvl="2" indent="-248838" defTabSz="327044">
              <a:spcBef>
                <a:spcPts val="958"/>
              </a:spcBef>
              <a:defRPr sz="1800"/>
            </a:pPr>
            <a:r>
              <a:rPr sz="1500"/>
              <a:t>local storage</a:t>
            </a:r>
          </a:p>
          <a:p>
            <a:pPr marL="746514" lvl="2" indent="-248838" defTabSz="327044">
              <a:spcBef>
                <a:spcPts val="958"/>
              </a:spcBef>
              <a:defRPr sz="1800"/>
            </a:pPr>
            <a:r>
              <a:rPr sz="1500"/>
              <a:t>trigger matching at L1</a:t>
            </a:r>
          </a:p>
          <a:p>
            <a:pPr marL="746514" lvl="2" indent="-248838" defTabSz="327044">
              <a:spcBef>
                <a:spcPts val="958"/>
              </a:spcBef>
              <a:defRPr sz="1800"/>
            </a:pPr>
            <a:r>
              <a:rPr sz="1500"/>
              <a:t>shared resources</a:t>
            </a:r>
          </a:p>
          <a:p>
            <a:pPr marL="497676" lvl="1" indent="-248838" defTabSz="327044">
              <a:spcBef>
                <a:spcPts val="1179"/>
              </a:spcBef>
              <a:defRPr sz="1800"/>
            </a:pPr>
            <a:r>
              <a:rPr sz="1700"/>
              <a:t>Emphasis on Analog isolation from Digital (low threshold should be reached)</a:t>
            </a:r>
          </a:p>
          <a:p>
            <a:pPr marL="248838" indent="-248838" defTabSz="327044">
              <a:spcBef>
                <a:spcPts val="2210"/>
              </a:spcBef>
              <a:defRPr sz="1800"/>
            </a:pPr>
            <a:r>
              <a:rPr sz="2000"/>
              <a:t>Digital-on-Top approach to design large area pixel chip (~2x2 cm</a:t>
            </a:r>
            <a:r>
              <a:rPr sz="2000" baseline="31999"/>
              <a:t>2</a:t>
            </a:r>
            <a:r>
              <a:rPr sz="2000"/>
              <a:t>)</a:t>
            </a:r>
          </a:p>
          <a:p>
            <a:pPr marL="248838" indent="-248838" defTabSz="327044">
              <a:spcBef>
                <a:spcPts val="2210"/>
              </a:spcBef>
              <a:defRPr sz="1800"/>
            </a:pPr>
            <a:r>
              <a:rPr sz="2000"/>
              <a:t>Development of a System Verilog-UVM Simulation Framework (VEPIX53) - CHIPIX65 / CERN</a:t>
            </a:r>
          </a:p>
          <a:p>
            <a:pPr marL="248838" indent="-248838" defTabSz="327044">
              <a:spcBef>
                <a:spcPts val="2210"/>
              </a:spcBef>
              <a:defRPr sz="1800"/>
            </a:pPr>
            <a:r>
              <a:rPr sz="2000"/>
              <a:t>IO protocols, protection from SEU, balancing and possible continuous configuration of pixel chip / cells</a:t>
            </a:r>
          </a:p>
        </p:txBody>
      </p:sp>
      <p:pic>
        <p:nvPicPr>
          <p:cNvPr id="254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26966" y="1486984"/>
            <a:ext cx="4080957" cy="218983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57" name="Group 257"/>
          <p:cNvGrpSpPr/>
          <p:nvPr/>
        </p:nvGrpSpPr>
        <p:grpSpPr>
          <a:xfrm>
            <a:off x="5362489" y="4099977"/>
            <a:ext cx="4609133" cy="2210255"/>
            <a:chOff x="-215900" y="-139700"/>
            <a:chExt cx="6050964" cy="3143472"/>
          </a:xfrm>
        </p:grpSpPr>
        <p:pic>
          <p:nvPicPr>
            <p:cNvPr id="256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5619165" cy="258467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55" name="Picture 254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215900" y="-139700"/>
              <a:ext cx="6050965" cy="314347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/>
              <a:t>Dual-Rail digital cells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idx="1"/>
          </p:nvPr>
        </p:nvSpPr>
        <p:spPr>
          <a:xfrm>
            <a:off x="201526" y="1374846"/>
            <a:ext cx="5286909" cy="3120100"/>
          </a:xfrm>
          <a:prstGeom prst="rect">
            <a:avLst/>
          </a:prstGeom>
        </p:spPr>
        <p:txBody>
          <a:bodyPr/>
          <a:lstStyle/>
          <a:p>
            <a:pPr marL="176806" indent="-176806" defTabSz="232374">
              <a:spcBef>
                <a:spcPts val="1547"/>
              </a:spcBef>
              <a:defRPr sz="1800"/>
            </a:pPr>
            <a:r>
              <a:rPr sz="1400"/>
              <a:t>Redundant logic which processes both the bit and the inverse bit (D2RA)</a:t>
            </a:r>
          </a:p>
          <a:p>
            <a:pPr marL="353612" lvl="1" indent="-176806" defTabSz="232374">
              <a:spcBef>
                <a:spcPts val="810"/>
              </a:spcBef>
              <a:defRPr sz="1800"/>
            </a:pPr>
            <a:r>
              <a:rPr sz="1200"/>
              <a:t>(01) and (10) : valid data</a:t>
            </a:r>
          </a:p>
          <a:p>
            <a:pPr marL="353612" lvl="1" indent="-176806" defTabSz="232374">
              <a:spcBef>
                <a:spcPts val="810"/>
              </a:spcBef>
              <a:defRPr sz="1800"/>
            </a:pPr>
            <a:r>
              <a:rPr sz="1200"/>
              <a:t>(00) and (11) : invalid data</a:t>
            </a:r>
          </a:p>
          <a:p>
            <a:pPr marL="176806" indent="-176806" defTabSz="232374">
              <a:spcBef>
                <a:spcPts val="1547"/>
              </a:spcBef>
              <a:defRPr sz="1800"/>
            </a:pPr>
            <a:r>
              <a:rPr sz="1400"/>
              <a:t> Combinatorial logic gate realised:</a:t>
            </a:r>
          </a:p>
          <a:p>
            <a:pPr marL="353612" lvl="1" indent="-176806" defTabSz="232374">
              <a:spcBef>
                <a:spcPts val="810"/>
              </a:spcBef>
              <a:defRPr sz="1800"/>
            </a:pPr>
            <a:r>
              <a:rPr sz="1200"/>
              <a:t>AND / NAND; OR / NOR; XOR / XNOR, NOT ; MUX</a:t>
            </a:r>
          </a:p>
          <a:p>
            <a:pPr marL="176806" indent="-176806" defTabSz="232374">
              <a:spcBef>
                <a:spcPts val="1547"/>
              </a:spcBef>
              <a:defRPr sz="1800"/>
            </a:pPr>
            <a:r>
              <a:rPr sz="1400"/>
              <a:t>Sequencial logic gates:</a:t>
            </a:r>
          </a:p>
          <a:p>
            <a:pPr marL="353612" lvl="1" indent="-176806" defTabSz="232374">
              <a:spcBef>
                <a:spcPts val="810"/>
              </a:spcBef>
              <a:defRPr sz="1800"/>
            </a:pPr>
            <a:r>
              <a:rPr sz="1200"/>
              <a:t>Edge-Triggered delay flip-flop (D-FF)</a:t>
            </a:r>
          </a:p>
          <a:p>
            <a:pPr marL="353612" lvl="1" indent="-176806" defTabSz="232374">
              <a:spcBef>
                <a:spcPts val="810"/>
              </a:spcBef>
              <a:defRPr sz="1800"/>
            </a:pPr>
            <a:r>
              <a:rPr sz="1200"/>
              <a:t>Clock edge detector</a:t>
            </a:r>
          </a:p>
          <a:p>
            <a:pPr marL="176806" indent="-176806" defTabSz="232374">
              <a:spcBef>
                <a:spcPts val="1547"/>
              </a:spcBef>
              <a:defRPr sz="1800"/>
            </a:pPr>
            <a:r>
              <a:rPr sz="1400"/>
              <a:t>NB: two parts of N2RA must be distant  5um</a:t>
            </a:r>
          </a:p>
          <a:p>
            <a:pPr marL="176806" indent="-176806" defTabSz="232374">
              <a:spcBef>
                <a:spcPts val="1547"/>
              </a:spcBef>
              <a:defRPr sz="1800"/>
            </a:pPr>
            <a:r>
              <a:rPr sz="1400"/>
              <a:t>Test structure with AND/NAND tree, D-FF in series; </a:t>
            </a:r>
          </a:p>
        </p:txBody>
      </p:sp>
      <p:grpSp>
        <p:nvGrpSpPr>
          <p:cNvPr id="263" name="Group 263"/>
          <p:cNvGrpSpPr/>
          <p:nvPr/>
        </p:nvGrpSpPr>
        <p:grpSpPr>
          <a:xfrm>
            <a:off x="4625390" y="4491087"/>
            <a:ext cx="4955026" cy="2159201"/>
            <a:chOff x="-215900" y="-139700"/>
            <a:chExt cx="6505058" cy="3070863"/>
          </a:xfrm>
        </p:grpSpPr>
        <p:pic>
          <p:nvPicPr>
            <p:cNvPr id="262" name="DualRail.png"/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6073259" cy="251206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1" name="Picture 260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-215900" y="-139700"/>
              <a:ext cx="6505059" cy="3070864"/>
            </a:xfrm>
            <a:prstGeom prst="rect">
              <a:avLst/>
            </a:prstGeom>
            <a:effectLst/>
          </p:spPr>
        </p:pic>
      </p:grpSp>
      <p:pic>
        <p:nvPicPr>
          <p:cNvPr id="264" name="Screen Shot 2015-06-15 at 19.52.33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75615" y="1356179"/>
            <a:ext cx="2688836" cy="2490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265" name="Screen Shot 2015-06-16 at 17.53.2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91331" y="4712541"/>
            <a:ext cx="2217851" cy="19413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/>
              <a:t>Delta representation</a:t>
            </a:r>
            <a:endParaRPr lang="en-US" sz="3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9242770" y="5648961"/>
            <a:ext cx="594360" cy="396240"/>
          </a:xfrm>
          <a:prstGeom prst="bracketPair">
            <a:avLst>
              <a:gd name="adj" fmla="val 17949"/>
            </a:avLst>
          </a:prstGeom>
        </p:spPr>
        <p:txBody>
          <a:bodyPr lIns="95792" tIns="47896" rIns="95792" bIns="47896"/>
          <a:lstStyle/>
          <a:p>
            <a:fld id="{C84BD86D-DA4A-4C1B-B37E-ED3C7677510F}" type="slidenum">
              <a:rPr lang="en-US" smtClean="0"/>
              <a:pPr/>
              <a:t>35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1582722"/>
              </p:ext>
            </p:extLst>
          </p:nvPr>
        </p:nvGraphicFramePr>
        <p:xfrm>
          <a:off x="495300" y="1798990"/>
          <a:ext cx="5637248" cy="1019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6877"/>
                <a:gridCol w="1131241"/>
                <a:gridCol w="1238250"/>
                <a:gridCol w="1910880"/>
              </a:tblGrid>
              <a:tr h="64865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Pixel ordering</a:t>
                      </a:r>
                      <a:endParaRPr lang="en-US" sz="1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 </a:t>
                      </a:r>
                      <a:r>
                        <a:rPr lang="en-US" sz="1800" baseline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baseline="0" dirty="0" err="1" smtClean="0"/>
                        <a:t>x</a:t>
                      </a:r>
                      <a:endParaRPr lang="en-US" sz="1800" baseline="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H </a:t>
                      </a:r>
                      <a:r>
                        <a:rPr lang="en-US" sz="1800" baseline="0" dirty="0" err="1" smtClean="0">
                          <a:latin typeface="Symbol" charset="2"/>
                          <a:cs typeface="Symbol" charset="2"/>
                        </a:rPr>
                        <a:t>D</a:t>
                      </a:r>
                      <a:r>
                        <a:rPr lang="en-US" sz="1800" baseline="0" dirty="0" err="1" smtClean="0">
                          <a:latin typeface="+mn-lt"/>
                          <a:cs typeface="+mn-cs"/>
                        </a:rPr>
                        <a:t>y</a:t>
                      </a:r>
                      <a:endParaRPr lang="en-US" sz="1800" baseline="0" dirty="0" smtClean="0"/>
                    </a:p>
                    <a:p>
                      <a:endParaRPr lang="en-US" sz="1800" baseline="-25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 </a:t>
                      </a:r>
                      <a:r>
                        <a:rPr lang="en-US" sz="1800" baseline="0" dirty="0" smtClean="0"/>
                        <a:t>pixel position</a:t>
                      </a:r>
                      <a:endParaRPr lang="en-US" sz="1800" baseline="0" dirty="0"/>
                    </a:p>
                  </a:txBody>
                  <a:tcPr marL="99060" marR="9906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By rows</a:t>
                      </a:r>
                      <a:endParaRPr lang="en-US" sz="1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2.25</a:t>
                      </a:r>
                      <a:endParaRPr lang="en-US" sz="1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3.70</a:t>
                      </a:r>
                      <a:endParaRPr lang="en-US" sz="18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5.95</a:t>
                      </a:r>
                      <a:endParaRPr lang="en-US" sz="1800" dirty="0"/>
                    </a:p>
                  </a:txBody>
                  <a:tcPr marL="99060" marR="99060"/>
                </a:tc>
              </a:tr>
            </a:tbl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050315"/>
              </p:ext>
            </p:extLst>
          </p:nvPr>
        </p:nvGraphicFramePr>
        <p:xfrm>
          <a:off x="521098" y="3071813"/>
          <a:ext cx="7314273" cy="1582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Document" r:id="rId3" imgW="6848184" imgH="1616989" progId="Word.Document.12">
                  <p:embed/>
                </p:oleObj>
              </mc:Choice>
              <mc:Fallback>
                <p:oleObj name="Document" r:id="rId3" imgW="6848184" imgH="1616989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098" y="3071813"/>
                        <a:ext cx="7314273" cy="1582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Content Placeholder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6342" y="2303359"/>
            <a:ext cx="3058059" cy="198689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513791" y="4392940"/>
            <a:ext cx="2971800" cy="558392"/>
          </a:xfrm>
          <a:prstGeom prst="rect">
            <a:avLst/>
          </a:prstGeom>
          <a:noFill/>
        </p:spPr>
        <p:txBody>
          <a:bodyPr wrap="square" lIns="95792" tIns="47896" rIns="95792" bIns="47896" rtlCol="0">
            <a:spAutoFit/>
          </a:bodyPr>
          <a:lstStyle/>
          <a:p>
            <a:pPr algn="ctr"/>
            <a:r>
              <a:rPr lang="en-US" sz="1500" dirty="0"/>
              <a:t>Bits per chip per event</a:t>
            </a:r>
            <a:br>
              <a:rPr lang="en-US" sz="1500" dirty="0"/>
            </a:br>
            <a:r>
              <a:rPr lang="en-US" sz="1500" dirty="0"/>
              <a:t>(ordering by rows)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404615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/>
              <a:t>CHIPIX65 Project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xfrm>
            <a:off x="275883" y="1508290"/>
            <a:ext cx="5591672" cy="474249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65209" indent="-265209" defTabSz="348560">
              <a:spcBef>
                <a:spcPts val="2357"/>
              </a:spcBef>
              <a:defRPr sz="1800"/>
            </a:pPr>
            <a:r>
              <a:rPr sz="2100"/>
              <a:t>Proposal approved and funded by INFN in fall 2013, started 2014 </a:t>
            </a:r>
          </a:p>
          <a:p>
            <a:pPr marL="265209" indent="-265209" defTabSz="348560">
              <a:spcBef>
                <a:spcPts val="2357"/>
              </a:spcBef>
              <a:defRPr sz="1800"/>
            </a:pPr>
            <a:r>
              <a:rPr sz="2100"/>
              <a:t>Participant Research Units: </a:t>
            </a:r>
            <a:r>
              <a:rPr sz="2100">
                <a:solidFill>
                  <a:srgbClr val="164F86"/>
                </a:solidFill>
                <a:latin typeface="Helvetica"/>
                <a:ea typeface="Helvetica"/>
                <a:cs typeface="Helvetica"/>
                <a:sym typeface="Helvetica"/>
              </a:rPr>
              <a:t>Bari, Milano, Padova, Pavia, Perugia, Pisa, Torino</a:t>
            </a:r>
            <a:endParaRPr sz="2100"/>
          </a:p>
          <a:p>
            <a:pPr marL="265209" indent="-265209" defTabSz="348560">
              <a:spcBef>
                <a:spcPts val="2357"/>
              </a:spcBef>
              <a:defRPr sz="1800"/>
            </a:pPr>
            <a:r>
              <a:rPr sz="2100"/>
              <a:t>Project Outline :</a:t>
            </a:r>
          </a:p>
          <a:p>
            <a:pPr marL="378870" lvl="1" indent="-113660" defTabSz="348560">
              <a:spcBef>
                <a:spcPts val="1252"/>
              </a:spcBef>
              <a:buSzPct val="100000"/>
              <a:buAutoNum type="arabicPeriod"/>
              <a:defRPr sz="1800"/>
            </a:pPr>
            <a:r>
              <a:rPr sz="1800"/>
              <a:t>One goal of this project is the development of an innovative </a:t>
            </a:r>
            <a:r>
              <a:rPr sz="1800" b="1">
                <a:latin typeface="Helvetica"/>
                <a:ea typeface="Helvetica"/>
                <a:cs typeface="Helvetica"/>
                <a:sym typeface="Helvetica"/>
              </a:rPr>
              <a:t>CHIP</a:t>
            </a:r>
            <a:r>
              <a:rPr sz="1800"/>
              <a:t> for a </a:t>
            </a:r>
            <a:r>
              <a:rPr sz="1800" b="1">
                <a:latin typeface="Helvetica"/>
                <a:ea typeface="Helvetica"/>
                <a:cs typeface="Helvetica"/>
                <a:sym typeface="Helvetica"/>
              </a:rPr>
              <a:t>PIX</a:t>
            </a:r>
            <a:r>
              <a:rPr sz="1800"/>
              <a:t>el detector, using a CMOS </a:t>
            </a:r>
            <a:r>
              <a:rPr sz="1800" b="1">
                <a:latin typeface="Helvetica"/>
                <a:ea typeface="Helvetica"/>
                <a:cs typeface="Helvetica"/>
                <a:sym typeface="Helvetica"/>
              </a:rPr>
              <a:t>65</a:t>
            </a:r>
            <a:r>
              <a:rPr sz="1800"/>
              <a:t>nm technology for the first time in HEP community, for experiments with extreme particle rates and radiation at future High Energy Physics colliders. For this is part of RD53 Collaboration</a:t>
            </a:r>
          </a:p>
          <a:p>
            <a:pPr marL="378870" lvl="1" indent="-113660" defTabSz="348560">
              <a:spcBef>
                <a:spcPts val="1252"/>
              </a:spcBef>
              <a:buSzPct val="100000"/>
              <a:buAutoNum type="arabicPeriod"/>
              <a:defRPr sz="1800"/>
            </a:pPr>
            <a:r>
              <a:rPr sz="1800"/>
              <a:t>Another goal is the efficiently propagation across INFN of CMOS 65nm technology providing close collaboration and coordination of experts across different INFN sites in Italy </a:t>
            </a:r>
          </a:p>
        </p:txBody>
      </p:sp>
      <p:sp>
        <p:nvSpPr>
          <p:cNvPr id="132" name="Shape 132"/>
          <p:cNvSpPr/>
          <p:nvPr/>
        </p:nvSpPr>
        <p:spPr>
          <a:xfrm>
            <a:off x="6668739" y="1066622"/>
            <a:ext cx="1823867" cy="2308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2000" u="sng">
                <a:solidFill>
                  <a:srgbClr val="0433FF"/>
                </a:solidFill>
                <a:latin typeface="Helvetica"/>
                <a:ea typeface="Helvetica"/>
                <a:cs typeface="Helvetica"/>
                <a:sym typeface="Helvetica"/>
                <a:hlinkClick r:id="rId2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sz="1500"/>
              <a:t>chipix65.to.infn.it.ch</a:t>
            </a:r>
          </a:p>
        </p:txBody>
      </p:sp>
      <p:pic>
        <p:nvPicPr>
          <p:cNvPr id="133" name="Screen Shot 2015-06-18 at 08.51.5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03102" y="2022946"/>
            <a:ext cx="3659632" cy="2812108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6103102" y="5026031"/>
            <a:ext cx="3659632" cy="6295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7419" tIns="37419" rIns="37419" bIns="37419" anchor="ctr">
            <a:spAutoFit/>
          </a:bodyPr>
          <a:lstStyle>
            <a:lvl1pPr>
              <a:defRPr sz="2400"/>
            </a:lvl1pPr>
          </a:lstStyle>
          <a:p>
            <a:pPr lvl="0">
              <a:defRPr sz="1800"/>
            </a:pPr>
            <a:r>
              <a:rPr sz="1800"/>
              <a:t>About 40 members of which more than 50%  are ASIC designers</a:t>
            </a:r>
          </a:p>
        </p:txBody>
      </p:sp>
      <p:sp>
        <p:nvSpPr>
          <p:cNvPr id="135" name="Shape 135"/>
          <p:cNvSpPr/>
          <p:nvPr/>
        </p:nvSpPr>
        <p:spPr>
          <a:xfrm rot="20820000">
            <a:off x="3787425" y="3069905"/>
            <a:ext cx="2444982" cy="276999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1800"/>
              <a:t>new-2016: LECCE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xfrm>
            <a:off x="725537" y="1402898"/>
            <a:ext cx="8454926" cy="405220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1800"/>
            </a:pPr>
            <a:r>
              <a:rPr u="sng"/>
              <a:t>The CHIPIX65 Project </a:t>
            </a:r>
            <a:r>
              <a:rPr/>
              <a:t>:   (about 11 FTE)</a:t>
            </a:r>
          </a:p>
          <a:p>
            <a:pPr marL="0" indent="0">
              <a:buSzTx/>
              <a:buNone/>
              <a:defRPr sz="1800"/>
            </a:pPr>
            <a:endParaRPr/>
          </a:p>
          <a:p>
            <a:pPr marL="0" indent="0" defTabSz="336774">
              <a:spcBef>
                <a:spcPts val="0"/>
              </a:spcBef>
              <a:buSzTx/>
              <a:buNone/>
              <a:defRPr sz="1800"/>
            </a:pPr>
            <a:r>
              <a:rPr sz="2000">
                <a:latin typeface="Helvetica"/>
                <a:ea typeface="Helvetica"/>
                <a:cs typeface="Helvetica"/>
                <a:sym typeface="Helvetica"/>
              </a:rPr>
              <a:t>N.Demaria, G.Dellacasa, G.Mazza, A.Rivetti, M.D.Da Rocha Rolo, E.Monteil, L.Pacher, F.Ciciriello, F.Corsi, C.Marzocca, G.De Robertis, F.Loddo, C.Tamma, M.Bagatin, D.Bisello, S.Gerardin, S.Mattiazzo, L.Ding, P.Giubilato, A.Paccagnella, F.De Canio, L.Gaioni, M.Manghisoni, V.Re, G.Traversi, E.Riceputi, L.Ratti, C.Vacchi,</a:t>
            </a:r>
          </a:p>
          <a:p>
            <a:pPr marL="0" indent="0" defTabSz="336774">
              <a:spcBef>
                <a:spcPts val="0"/>
              </a:spcBef>
              <a:buSzTx/>
              <a:buNone/>
              <a:defRPr sz="1800"/>
            </a:pPr>
            <a:r>
              <a:rPr sz="2000">
                <a:latin typeface="Helvetica"/>
                <a:ea typeface="Helvetica"/>
                <a:cs typeface="Helvetica"/>
                <a:sym typeface="Helvetica"/>
              </a:rPr>
              <a:t>R.Beccherle, G.Magazzu, M.Minuti, F.Morsani, F.Palla, V.Liberali ,   S.Shojaii , A.Stabile , G.M.Bilei , M.Menichelli , E.Conti , S.Marconi, D.Passeri , P.Placidi</a:t>
            </a:r>
          </a:p>
        </p:txBody>
      </p:sp>
      <p:sp>
        <p:nvSpPr>
          <p:cNvPr id="138" name="Shape 138"/>
          <p:cNvSpPr/>
          <p:nvPr/>
        </p:nvSpPr>
        <p:spPr>
          <a:xfrm rot="20820000">
            <a:off x="4749075" y="5425237"/>
            <a:ext cx="2896392" cy="553998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2500"/>
            </a:lvl1pPr>
          </a:lstStyle>
          <a:p>
            <a:pPr lvl="0">
              <a:defRPr sz="1800"/>
            </a:pPr>
            <a:r>
              <a:rPr sz="1800"/>
              <a:t>new-2016: S.D’Amico, C.Veri, A.Donno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RD53 collaboration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273215"/>
            <a:ext cx="8915400" cy="5356185"/>
          </a:xfrm>
        </p:spPr>
        <p:txBody>
          <a:bodyPr>
            <a:noAutofit/>
          </a:bodyPr>
          <a:lstStyle/>
          <a:p>
            <a:r>
              <a:rPr lang="en-GB" sz="1800" dirty="0">
                <a:solidFill>
                  <a:srgbClr val="0000FF"/>
                </a:solidFill>
              </a:rPr>
              <a:t>20 Institutes (Seville has joined)</a:t>
            </a:r>
          </a:p>
          <a:p>
            <a:pPr lvl="1">
              <a:buFont typeface="Wingdings" charset="2"/>
              <a:buChar char="§"/>
            </a:pPr>
            <a:r>
              <a:rPr lang="it-IT" sz="1500" dirty="0"/>
              <a:t>Bari, Bergamo-Pavia, </a:t>
            </a:r>
            <a:r>
              <a:rPr lang="en-US" sz="1500" dirty="0"/>
              <a:t>Bonn, CERN, CPPM, </a:t>
            </a:r>
            <a:r>
              <a:rPr lang="it-IT" sz="1500" dirty="0"/>
              <a:t>Fermilab, </a:t>
            </a:r>
            <a:r>
              <a:rPr lang="en-US" sz="1500" dirty="0"/>
              <a:t>LBNL, LPNHE Paris, Milano, NIKHEF, New Mexico, </a:t>
            </a:r>
            <a:r>
              <a:rPr lang="it-IT" sz="1500" dirty="0"/>
              <a:t>Padova, Perugia, Pisa, Prague IP/FNSPE-CTU, PSI, RAL, Seville, Torino, </a:t>
            </a:r>
            <a:br>
              <a:rPr lang="it-IT" sz="1500" dirty="0"/>
            </a:br>
            <a:r>
              <a:rPr lang="en-US" sz="1500" dirty="0"/>
              <a:t>UC Santa Cruz.</a:t>
            </a:r>
            <a:endParaRPr lang="en-GB" sz="1500" dirty="0"/>
          </a:p>
          <a:p>
            <a:pPr lvl="1">
              <a:buFont typeface="Wingdings" charset="2"/>
              <a:buChar char="§"/>
            </a:pPr>
            <a:r>
              <a:rPr lang="en-GB" sz="1500" dirty="0"/>
              <a:t>140 on collaboration Email list</a:t>
            </a:r>
          </a:p>
          <a:p>
            <a:pPr lvl="2">
              <a:buFont typeface="Wingdings" charset="2"/>
              <a:buChar char="§"/>
            </a:pPr>
            <a:r>
              <a:rPr lang="en-GB" sz="1500" dirty="0"/>
              <a:t>~70 actively contributing</a:t>
            </a:r>
          </a:p>
          <a:p>
            <a:pPr lvl="2">
              <a:buFont typeface="Wingdings" charset="2"/>
              <a:buChar char="§"/>
            </a:pPr>
            <a:r>
              <a:rPr lang="en-GB" sz="1500" dirty="0"/>
              <a:t>2015 FTE: ~23</a:t>
            </a:r>
          </a:p>
          <a:p>
            <a:pPr lvl="1">
              <a:buFont typeface="Wingdings" charset="2"/>
              <a:buChar char="§"/>
            </a:pPr>
            <a:r>
              <a:rPr lang="en-GB" sz="1500" dirty="0"/>
              <a:t>Spokes </a:t>
            </a:r>
            <a:r>
              <a:rPr lang="en-GB" sz="1500" dirty="0"/>
              <a:t>persons: Maurice Garcia-Sciveres, LBNL (ATLAS), Jorgen Christiansen, CERN (CMS)</a:t>
            </a:r>
          </a:p>
          <a:p>
            <a:pPr lvl="1">
              <a:buFont typeface="Wingdings" charset="2"/>
              <a:buChar char="§"/>
            </a:pPr>
            <a:r>
              <a:rPr lang="en-GB" sz="1500" dirty="0"/>
              <a:t>IB chair: Lino </a:t>
            </a:r>
            <a:r>
              <a:rPr lang="en-GB" sz="1500" dirty="0" err="1"/>
              <a:t>Demaria</a:t>
            </a:r>
            <a:endParaRPr lang="en-GB" sz="1500" dirty="0"/>
          </a:p>
          <a:p>
            <a:pPr lvl="1">
              <a:buFont typeface="Wingdings" charset="2"/>
              <a:buChar char="§"/>
            </a:pPr>
            <a:r>
              <a:rPr lang="en-GB" sz="1500" dirty="0"/>
              <a:t>WG </a:t>
            </a:r>
            <a:r>
              <a:rPr lang="en-GB" sz="1500" dirty="0"/>
              <a:t>conveners: Marlon Barbero, </a:t>
            </a:r>
            <a:r>
              <a:rPr lang="en-GB" sz="1500" b="1" dirty="0">
                <a:solidFill>
                  <a:srgbClr val="FF0000"/>
                </a:solidFill>
              </a:rPr>
              <a:t>Roberto Beccherle</a:t>
            </a:r>
            <a:r>
              <a:rPr lang="en-GB" sz="1500" dirty="0"/>
              <a:t>, Jorgen Christiansen, </a:t>
            </a:r>
            <a:br>
              <a:rPr lang="en-GB" sz="1500" dirty="0"/>
            </a:br>
            <a:r>
              <a:rPr lang="en-GB" sz="1500" dirty="0"/>
              <a:t>Maurice Garcia-Sciveres, Tomasz Hemperek, Valerio Re</a:t>
            </a:r>
          </a:p>
          <a:p>
            <a:pPr lvl="1">
              <a:buFont typeface="Wingdings" charset="2"/>
              <a:buChar char="§"/>
            </a:pPr>
            <a:r>
              <a:rPr lang="en-GB" sz="1500" dirty="0"/>
              <a:t>2 year terms coming up to renewal </a:t>
            </a:r>
            <a:r>
              <a:rPr lang="en-GB" sz="1500" dirty="0"/>
              <a:t>within 3 months</a:t>
            </a:r>
          </a:p>
          <a:p>
            <a:pPr lvl="1">
              <a:buFont typeface="Wingdings" charset="2"/>
              <a:buChar char="§"/>
            </a:pPr>
            <a:endParaRPr lang="en-GB" sz="1500" dirty="0"/>
          </a:p>
          <a:p>
            <a:pPr lvl="1">
              <a:buFont typeface="Wingdings" charset="2"/>
              <a:buChar char="§"/>
            </a:pPr>
            <a:r>
              <a:rPr lang="en-GB" sz="1500" dirty="0"/>
              <a:t>Next Collaboration meeting: Pisa October 14-16, 2015</a:t>
            </a:r>
            <a:endParaRPr lang="en-GB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7739179"/>
              </p:ext>
            </p:extLst>
          </p:nvPr>
        </p:nvGraphicFramePr>
        <p:xfrm>
          <a:off x="7749476" y="4069158"/>
          <a:ext cx="2096082" cy="24362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68"/>
                <a:gridCol w="788214"/>
              </a:tblGrid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Activity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FTE 2015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Radiation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4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err="1" smtClean="0"/>
                        <a:t>Analog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3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IP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7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Simulation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3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Top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3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I/O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Organization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2</a:t>
                      </a:r>
                      <a:endParaRPr lang="en-GB" sz="1000" dirty="0"/>
                    </a:p>
                  </a:txBody>
                  <a:tcPr marL="99060" marR="99060"/>
                </a:tc>
              </a:tr>
              <a:tr h="27069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Total</a:t>
                      </a:r>
                      <a:endParaRPr lang="en-GB" sz="1000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~23</a:t>
                      </a:r>
                      <a:endParaRPr lang="en-GB" sz="1000" dirty="0"/>
                    </a:p>
                  </a:txBody>
                  <a:tcPr marL="99060" marR="990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7933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395895">
              <a:defRPr sz="1800"/>
            </a:pPr>
            <a:r>
              <a:rPr sz="5300" dirty="0"/>
              <a:t>CHIPIX65 activities</a:t>
            </a:r>
          </a:p>
          <a:p>
            <a:pPr defTabSz="395895">
              <a:defRPr sz="1800"/>
            </a:pPr>
            <a:r>
              <a:rPr sz="2500" dirty="0"/>
              <a:t>…at a glance</a:t>
            </a:r>
          </a:p>
        </p:txBody>
      </p:sp>
      <p:pic>
        <p:nvPicPr>
          <p:cNvPr id="141" name="CHIPIX65_VFE_2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2899" y="4790851"/>
            <a:ext cx="1886595" cy="1683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CHIPIX65_IP_3-2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2117" y="4790851"/>
            <a:ext cx="1856162" cy="16966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52843" y="3089012"/>
            <a:ext cx="1868991" cy="16831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asted-image.pdf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752843" y="1399536"/>
            <a:ext cx="1856162" cy="16707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pasted-image.pdf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018505" y="4783170"/>
            <a:ext cx="1868991" cy="171198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8" name="Group 148"/>
          <p:cNvGrpSpPr/>
          <p:nvPr/>
        </p:nvGrpSpPr>
        <p:grpSpPr>
          <a:xfrm>
            <a:off x="3978537" y="1643594"/>
            <a:ext cx="3638810" cy="2946798"/>
            <a:chOff x="-215900" y="-139700"/>
            <a:chExt cx="4777103" cy="4191000"/>
          </a:xfrm>
        </p:grpSpPr>
        <p:sp>
          <p:nvSpPr>
            <p:cNvPr id="147" name="Shape 147"/>
            <p:cNvSpPr/>
            <p:nvPr/>
          </p:nvSpPr>
          <p:spPr>
            <a:xfrm>
              <a:off x="0" y="-33294"/>
              <a:ext cx="4345304" cy="36987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1800" u="sng"/>
                <a:t>Design in 65nm </a:t>
              </a:r>
              <a:endParaRPr sz="1800"/>
            </a:p>
            <a:p>
              <a:pPr marL="112258" indent="-112258" algn="l">
                <a:buSzPct val="100000"/>
                <a:buChar char="•"/>
                <a:defRPr sz="1800"/>
              </a:pPr>
              <a:r>
                <a:rPr sz="1800"/>
                <a:t> 5</a:t>
              </a:r>
              <a:r>
                <a:rPr sz="1500"/>
                <a:t> silicon dyes 2x2mm2 submitted </a:t>
              </a:r>
            </a:p>
            <a:p>
              <a:pPr marL="128294" indent="-128294" algn="l">
                <a:buSzPct val="100000"/>
                <a:buChar char="•"/>
                <a:defRPr sz="1800"/>
              </a:pPr>
              <a:r>
                <a:rPr sz="1500"/>
                <a:t> CHIPIX65 IP-blocks</a:t>
              </a:r>
            </a:p>
            <a:p>
              <a:pPr marL="233871" lvl="1" indent="-65484" algn="l">
                <a:buSzPct val="100000"/>
                <a:buChar char="•"/>
                <a:defRPr sz="1800"/>
              </a:pPr>
              <a:r>
                <a:rPr sz="1000"/>
                <a:t>DAC-curr, ADC, SRAM,</a:t>
              </a:r>
            </a:p>
            <a:p>
              <a:pPr marL="233871" lvl="1" indent="-65484" algn="l">
                <a:buSzPct val="100000"/>
                <a:buChar char="•"/>
                <a:defRPr sz="1800"/>
              </a:pPr>
              <a:r>
                <a:rPr sz="1000"/>
                <a:t>SER/DES, sLVDS(TX/RX)</a:t>
              </a:r>
            </a:p>
            <a:p>
              <a:pPr marL="233871" lvl="1" indent="-65484" algn="l">
                <a:buSzPct val="100000"/>
                <a:buChar char="•"/>
                <a:defRPr sz="1800"/>
              </a:pPr>
              <a:r>
                <a:rPr sz="1000"/>
                <a:t> BandGap, D2RA digital cells</a:t>
              </a:r>
            </a:p>
            <a:p>
              <a:pPr marL="233871" lvl="1" indent="-65484" algn="l">
                <a:buSzPct val="100000"/>
                <a:buChar char="•"/>
                <a:defRPr sz="1800"/>
              </a:pPr>
              <a:r>
                <a:rPr sz="1000"/>
                <a:t>JTAG</a:t>
              </a:r>
            </a:p>
            <a:p>
              <a:pPr marL="74839" indent="-74839" algn="l">
                <a:buSzPct val="100000"/>
                <a:buChar char="•"/>
                <a:defRPr sz="1800"/>
              </a:pPr>
              <a:r>
                <a:rPr sz="1200"/>
                <a:t> </a:t>
              </a:r>
              <a:r>
                <a:rPr sz="1400"/>
                <a:t>CHIPIX65 </a:t>
              </a:r>
              <a:r>
                <a:rPr sz="1100"/>
                <a:t>Analog Very Front End</a:t>
              </a:r>
            </a:p>
            <a:p>
              <a:pPr marL="243225" lvl="1" indent="-74839" algn="l">
                <a:buSzPct val="100000"/>
                <a:buChar char="•"/>
                <a:defRPr sz="1800"/>
              </a:pPr>
              <a:r>
                <a:rPr sz="1200"/>
                <a:t> Synchronous chain</a:t>
              </a:r>
            </a:p>
            <a:p>
              <a:pPr marL="243225" lvl="1" indent="-74839" algn="l">
                <a:buSzPct val="100000"/>
                <a:buChar char="•"/>
                <a:defRPr sz="1800"/>
              </a:pPr>
              <a:r>
                <a:rPr sz="1200"/>
                <a:t> Asynchronous chain</a:t>
              </a:r>
            </a:p>
            <a:p>
              <a:pPr marL="74839" indent="-74839" algn="l">
                <a:buSzPct val="100000"/>
                <a:buChar char="•"/>
                <a:defRPr sz="1800"/>
              </a:pPr>
              <a:r>
                <a:rPr sz="1200"/>
                <a:t> </a:t>
              </a:r>
              <a:r>
                <a:rPr sz="1400"/>
                <a:t>Integration of other RD53 IPs</a:t>
              </a:r>
            </a:p>
            <a:p>
              <a:pPr marL="257258" lvl="1" indent="-88871" algn="l">
                <a:buSzPct val="100000"/>
                <a:buChar char="•"/>
                <a:defRPr sz="1800"/>
              </a:pPr>
              <a:r>
                <a:rPr sz="1400"/>
                <a:t> </a:t>
              </a:r>
              <a:r>
                <a:rPr sz="1200"/>
                <a:t>DAC-volt (Prague)</a:t>
              </a:r>
            </a:p>
            <a:p>
              <a:pPr marL="231627" lvl="1" indent="-63240" algn="l">
                <a:buSzPct val="100000"/>
                <a:buChar char="•"/>
                <a:defRPr sz="1800"/>
              </a:pPr>
              <a:r>
                <a:rPr sz="1200"/>
                <a:t> SER (Bonn), BandGap (CPPM, CERN)</a:t>
              </a:r>
            </a:p>
          </p:txBody>
        </p:sp>
        <p:pic>
          <p:nvPicPr>
            <p:cNvPr id="146" name="Picture 145"/>
            <p:cNvPicPr/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215900" y="-139700"/>
              <a:ext cx="4777103" cy="4191000"/>
            </a:xfrm>
            <a:prstGeom prst="rect">
              <a:avLst/>
            </a:prstGeom>
            <a:effectLst/>
          </p:spPr>
        </p:pic>
      </p:grpSp>
      <p:grpSp>
        <p:nvGrpSpPr>
          <p:cNvPr id="151" name="Group 151"/>
          <p:cNvGrpSpPr/>
          <p:nvPr/>
        </p:nvGrpSpPr>
        <p:grpSpPr>
          <a:xfrm>
            <a:off x="146350" y="1257443"/>
            <a:ext cx="3757203" cy="2669977"/>
            <a:chOff x="-215900" y="-139700"/>
            <a:chExt cx="4932531" cy="3797300"/>
          </a:xfrm>
        </p:grpSpPr>
        <p:sp>
          <p:nvSpPr>
            <p:cNvPr id="150" name="Shape 150"/>
            <p:cNvSpPr/>
            <p:nvPr/>
          </p:nvSpPr>
          <p:spPr>
            <a:xfrm>
              <a:off x="0" y="-44110"/>
              <a:ext cx="4500730" cy="33267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1800" u="sng"/>
                <a:t>Radiation characterisation</a:t>
              </a:r>
            </a:p>
            <a:p>
              <a:pPr marL="179613" indent="-179613" algn="l">
                <a:buSzPct val="100000"/>
                <a:buChar char="•"/>
                <a:defRPr sz="1800"/>
              </a:pPr>
              <a:r>
                <a:rPr sz="1500"/>
                <a:t>x-ray machine at LNL / Pd-INFN</a:t>
              </a:r>
            </a:p>
            <a:p>
              <a:pPr marL="307850" lvl="1" indent="-139463" algn="l">
                <a:buSzPct val="100000"/>
                <a:buChar char="•"/>
                <a:defRPr sz="1800"/>
              </a:pPr>
              <a:r>
                <a:rPr sz="1200"/>
                <a:t>Total Ionising Dose (TID)</a:t>
              </a:r>
            </a:p>
            <a:p>
              <a:pPr marL="307850" lvl="1" indent="-139463" algn="l">
                <a:buSzPct val="100000"/>
                <a:buChar char="•"/>
                <a:defRPr sz="1800"/>
              </a:pPr>
              <a:r>
                <a:rPr sz="1200"/>
                <a:t>1 GRad in ~ 2 weeks</a:t>
              </a:r>
            </a:p>
            <a:p>
              <a:pPr marL="179613" indent="-179613" algn="l">
                <a:buSzPct val="100000"/>
                <a:buChar char="•"/>
                <a:defRPr sz="1800"/>
              </a:pPr>
              <a:r>
                <a:rPr sz="1500"/>
                <a:t>Low-p at CN accelerator LNL </a:t>
              </a:r>
            </a:p>
            <a:p>
              <a:pPr marL="444541" lvl="2" indent="-107768" algn="l">
                <a:buSzPct val="100000"/>
                <a:buChar char="•"/>
                <a:defRPr sz="1800"/>
              </a:pPr>
              <a:r>
                <a:rPr sz="1200"/>
                <a:t>TID and  Total Displacement damage</a:t>
              </a:r>
            </a:p>
            <a:p>
              <a:pPr marL="146883" indent="-146883" algn="l">
                <a:buSzPct val="75000"/>
                <a:buChar char="•"/>
                <a:defRPr sz="1800"/>
              </a:pPr>
              <a:r>
                <a:rPr sz="1400"/>
                <a:t>TANDEM / SIRAD</a:t>
              </a:r>
            </a:p>
            <a:p>
              <a:pPr marL="472938" lvl="1" indent="-145519" algn="l">
                <a:buSzPct val="75000"/>
                <a:buChar char="•"/>
                <a:defRPr sz="1800"/>
              </a:pPr>
              <a:r>
                <a:rPr sz="1200"/>
                <a:t>Single Event Effects - with Heavy Ion</a:t>
              </a:r>
            </a:p>
            <a:p>
              <a:pPr marL="172804" indent="-172804" algn="l">
                <a:buSzPct val="75000"/>
                <a:buChar char="•"/>
                <a:defRPr sz="1800"/>
              </a:pPr>
              <a:r>
                <a:rPr sz="1400"/>
                <a:t>Studies on n-MOS, p-MOS</a:t>
              </a:r>
            </a:p>
            <a:p>
              <a:pPr marL="172804" indent="-172804" algn="l">
                <a:buSzPct val="75000"/>
                <a:buChar char="•"/>
                <a:defRPr sz="1800"/>
              </a:pPr>
              <a:r>
                <a:rPr sz="1400"/>
                <a:t>Irradiation of IP-block, Noise-measurements vs Irradiation</a:t>
              </a:r>
            </a:p>
          </p:txBody>
        </p:sp>
        <p:pic>
          <p:nvPicPr>
            <p:cNvPr id="149" name="Picture 148"/>
            <p:cNvPicPr/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-215900" y="-139700"/>
              <a:ext cx="4932531" cy="3797300"/>
            </a:xfrm>
            <a:prstGeom prst="rect">
              <a:avLst/>
            </a:prstGeom>
            <a:effectLst/>
          </p:spPr>
        </p:pic>
      </p:grpSp>
      <p:pic>
        <p:nvPicPr>
          <p:cNvPr id="152" name="pasted-image.pdf"/>
          <p:cNvPicPr/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284" y="5423306"/>
            <a:ext cx="2130658" cy="115652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205545" y="3810352"/>
            <a:ext cx="3638810" cy="3053955"/>
            <a:chOff x="-215900" y="-139700"/>
            <a:chExt cx="4777102" cy="4343401"/>
          </a:xfrm>
        </p:grpSpPr>
        <p:sp>
          <p:nvSpPr>
            <p:cNvPr id="154" name="Shape 154"/>
            <p:cNvSpPr/>
            <p:nvPr/>
          </p:nvSpPr>
          <p:spPr>
            <a:xfrm>
              <a:off x="-1" y="414973"/>
              <a:ext cx="4104209" cy="29546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 algn="l">
                <a:defRPr sz="1800"/>
              </a:pPr>
              <a:r>
                <a:rPr sz="1800" u="sng"/>
                <a:t>Digital Electronics:</a:t>
              </a:r>
            </a:p>
            <a:p>
              <a:pPr marL="199222" indent="-199222" algn="l">
                <a:buSzPct val="75000"/>
                <a:buChar char="•"/>
                <a:defRPr sz="1800"/>
              </a:pPr>
              <a:r>
                <a:rPr sz="1500"/>
                <a:t>Simulation Framework </a:t>
              </a:r>
            </a:p>
            <a:p>
              <a:pPr marL="524298" lvl="1" indent="-196879" algn="l">
                <a:buSzPct val="75000"/>
                <a:buChar char="•"/>
                <a:defRPr sz="1800"/>
              </a:pPr>
              <a:r>
                <a:rPr sz="1200"/>
                <a:t>System-Verilog-UVM (VEPIX53)</a:t>
              </a:r>
            </a:p>
            <a:p>
              <a:pPr marL="199222" indent="-199222" algn="l">
                <a:buSzPct val="75000"/>
                <a:buChar char="•"/>
                <a:defRPr sz="1800"/>
              </a:pPr>
              <a:r>
                <a:rPr sz="1500"/>
                <a:t>Digital Architecture Studies</a:t>
              </a:r>
            </a:p>
            <a:p>
              <a:pPr marL="199222" indent="-199222" algn="l">
                <a:buSzPct val="75000"/>
                <a:buChar char="•"/>
                <a:defRPr sz="1800"/>
              </a:pPr>
              <a:r>
                <a:rPr sz="1500"/>
                <a:t>Input protocols definition</a:t>
              </a:r>
            </a:p>
            <a:p>
              <a:pPr marL="524298" lvl="1" indent="-196879" algn="l">
                <a:buSzPct val="75000"/>
                <a:buChar char="•"/>
                <a:defRPr sz="1800"/>
              </a:pPr>
              <a:r>
                <a:rPr sz="1200"/>
                <a:t>fast/efficient/continuos (while readout)</a:t>
              </a:r>
            </a:p>
            <a:p>
              <a:pPr marL="524298" lvl="1" indent="-196879" algn="l">
                <a:buSzPct val="75000"/>
                <a:buChar char="•"/>
                <a:defRPr sz="1800"/>
              </a:pPr>
              <a:r>
                <a:rPr sz="1200"/>
                <a:t>SEE robust</a:t>
              </a:r>
            </a:p>
            <a:p>
              <a:pPr lvl="0">
                <a:defRPr sz="1800"/>
              </a:pPr>
              <a:endParaRPr/>
            </a:p>
            <a:p>
              <a:pPr lvl="0">
                <a:defRPr sz="1800"/>
              </a:pPr>
              <a:endParaRPr/>
            </a:p>
          </p:txBody>
        </p:sp>
        <p:pic>
          <p:nvPicPr>
            <p:cNvPr id="153" name="Picture 152"/>
            <p:cNvPicPr/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-215900" y="-139700"/>
              <a:ext cx="4777102" cy="4343401"/>
            </a:xfrm>
            <a:prstGeom prst="rect">
              <a:avLst/>
            </a:prstGeom>
            <a:effectLst/>
          </p:spPr>
        </p:pic>
      </p:grpSp>
      <p:sp>
        <p:nvSpPr>
          <p:cNvPr id="156" name="Shape 156"/>
          <p:cNvSpPr/>
          <p:nvPr/>
        </p:nvSpPr>
        <p:spPr>
          <a:xfrm>
            <a:off x="5850201" y="6557237"/>
            <a:ext cx="2385268" cy="12311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100"/>
            </a:lvl1pPr>
          </a:lstStyle>
          <a:p>
            <a:pPr lvl="0">
              <a:defRPr sz="1800"/>
            </a:pPr>
            <a:r>
              <a:rPr sz="800"/>
              <a:t>CHIPIX_SRAM,     CHIPIX_IP_3,         CHIPIX_VFE_2</a:t>
            </a:r>
          </a:p>
        </p:txBody>
      </p:sp>
      <p:sp>
        <p:nvSpPr>
          <p:cNvPr id="157" name="Shape 157"/>
          <p:cNvSpPr/>
          <p:nvPr/>
        </p:nvSpPr>
        <p:spPr>
          <a:xfrm rot="16200000">
            <a:off x="8997933" y="3055438"/>
            <a:ext cx="1567707" cy="123111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100"/>
            </a:lvl1pPr>
          </a:lstStyle>
          <a:p>
            <a:pPr lvl="0">
              <a:defRPr sz="1800"/>
            </a:pPr>
            <a:r>
              <a:rPr sz="800"/>
              <a:t>CHIPIX_BIAS          CHIPIX_VFE_1 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52400"/>
            <a:ext cx="8915400" cy="685800"/>
          </a:xfrm>
        </p:spPr>
        <p:txBody>
          <a:bodyPr>
            <a:normAutofit/>
          </a:bodyPr>
          <a:lstStyle/>
          <a:p>
            <a:r>
              <a:rPr lang="en-GB" dirty="0" smtClean="0"/>
              <a:t>Radiation WG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364903"/>
            <a:ext cx="9410700" cy="5264497"/>
          </a:xfrm>
        </p:spPr>
        <p:txBody>
          <a:bodyPr>
            <a:normAutofit fontScale="62500" lnSpcReduction="20000"/>
          </a:bodyPr>
          <a:lstStyle/>
          <a:p>
            <a:r>
              <a:rPr lang="en-GB" sz="1900" dirty="0"/>
              <a:t>Radiation test and qualification of 65nm technology: 1Grad and 2 10</a:t>
            </a:r>
            <a:r>
              <a:rPr lang="en-GB" sz="1900" baseline="30000" dirty="0"/>
              <a:t>16</a:t>
            </a:r>
            <a:r>
              <a:rPr lang="en-GB" sz="1900" dirty="0"/>
              <a:t> </a:t>
            </a:r>
            <a:r>
              <a:rPr lang="en-GB" sz="1900" dirty="0" err="1"/>
              <a:t>neu</a:t>
            </a:r>
            <a:r>
              <a:rPr lang="en-GB" sz="1900" dirty="0"/>
              <a:t>/cm</a:t>
            </a:r>
            <a:r>
              <a:rPr lang="en-GB" sz="1900" baseline="30000" dirty="0"/>
              <a:t>2</a:t>
            </a:r>
            <a:endParaRPr lang="en-GB" sz="1900" dirty="0"/>
          </a:p>
          <a:p>
            <a:pPr lvl="1"/>
            <a:r>
              <a:rPr lang="en-GB" sz="1500" dirty="0"/>
              <a:t>Radiation tests with X-rays, Cobalt source and 3Mev protons</a:t>
            </a:r>
          </a:p>
          <a:p>
            <a:pPr lvl="1"/>
            <a:r>
              <a:rPr lang="en-GB" sz="1500" dirty="0"/>
              <a:t>Significant radiation damage above ~100Mrad</a:t>
            </a:r>
          </a:p>
          <a:p>
            <a:pPr lvl="1"/>
            <a:r>
              <a:rPr lang="en-GB" sz="1500" dirty="0"/>
              <a:t>New radiation effects has made it difficult/slow to reach final conclusions</a:t>
            </a:r>
          </a:p>
          <a:p>
            <a:pPr lvl="2"/>
            <a:r>
              <a:rPr lang="en-GB" sz="1300" dirty="0"/>
              <a:t>Strong dependence on temperature during radiation: </a:t>
            </a:r>
            <a:r>
              <a:rPr lang="en-GB" sz="1300" dirty="0"/>
              <a:t>C</a:t>
            </a:r>
            <a:r>
              <a:rPr lang="en-GB" sz="1300" dirty="0"/>
              <a:t>old is better</a:t>
            </a:r>
          </a:p>
          <a:p>
            <a:pPr lvl="2"/>
            <a:r>
              <a:rPr lang="en-GB" sz="1300" dirty="0"/>
              <a:t>Strong dependence on both length and width of transistors: Large is better</a:t>
            </a:r>
          </a:p>
          <a:p>
            <a:pPr lvl="2"/>
            <a:r>
              <a:rPr lang="en-GB" sz="1300" dirty="0"/>
              <a:t>Strong dependence on biasing during high temperature </a:t>
            </a:r>
            <a:r>
              <a:rPr lang="en-GB" sz="1300" dirty="0"/>
              <a:t>(100</a:t>
            </a:r>
            <a:r>
              <a:rPr lang="en-GB" sz="1300" baseline="30000" dirty="0"/>
              <a:t>o</a:t>
            </a:r>
            <a:r>
              <a:rPr lang="en-GB" sz="1300" dirty="0"/>
              <a:t>C) annealing</a:t>
            </a:r>
            <a:r>
              <a:rPr lang="en-GB" sz="1300" dirty="0"/>
              <a:t>: High temperature anneal bad</a:t>
            </a:r>
          </a:p>
          <a:p>
            <a:pPr lvl="1"/>
            <a:r>
              <a:rPr lang="en-GB" sz="1500" b="1" dirty="0"/>
              <a:t>Realistic to reach ½ Grad with conservative design approach</a:t>
            </a:r>
          </a:p>
          <a:p>
            <a:pPr lvl="2"/>
            <a:r>
              <a:rPr lang="en-GB" sz="1300" b="1" dirty="0"/>
              <a:t>Radiation cold: -20</a:t>
            </a:r>
            <a:r>
              <a:rPr lang="en-GB" sz="1300" b="1" baseline="30000" dirty="0"/>
              <a:t>o</a:t>
            </a:r>
            <a:r>
              <a:rPr lang="en-GB" sz="1300" b="1" dirty="0"/>
              <a:t>C</a:t>
            </a:r>
          </a:p>
          <a:p>
            <a:pPr lvl="2"/>
            <a:r>
              <a:rPr lang="en-GB" sz="1300" b="1" dirty="0"/>
              <a:t>No high temperature (100</a:t>
            </a:r>
            <a:r>
              <a:rPr lang="en-GB" sz="1300" b="1" baseline="30000" dirty="0"/>
              <a:t>o</a:t>
            </a:r>
            <a:r>
              <a:rPr lang="en-GB" sz="1300" b="1" dirty="0"/>
              <a:t>C) annealing </a:t>
            </a:r>
            <a:br>
              <a:rPr lang="en-GB" sz="1300" b="1" dirty="0"/>
            </a:br>
            <a:r>
              <a:rPr lang="en-GB" sz="1300" dirty="0"/>
              <a:t>(needs careful verification as this limits our ability to do accelerated aging test)</a:t>
            </a:r>
          </a:p>
          <a:p>
            <a:pPr lvl="2"/>
            <a:r>
              <a:rPr lang="en-GB" sz="1300" dirty="0"/>
              <a:t>NMOS</a:t>
            </a:r>
            <a:r>
              <a:rPr lang="en-GB" sz="1300" dirty="0"/>
              <a:t>: </a:t>
            </a:r>
            <a:r>
              <a:rPr lang="en-GB" sz="1300" dirty="0"/>
              <a:t>Small degradation: 10% – 20% </a:t>
            </a:r>
            <a:endParaRPr lang="en-GB" sz="1300" dirty="0"/>
          </a:p>
          <a:p>
            <a:pPr lvl="2"/>
            <a:r>
              <a:rPr lang="en-GB" sz="1300" dirty="0"/>
              <a:t>PMOS: </a:t>
            </a:r>
            <a:r>
              <a:rPr lang="en-GB" sz="1300" dirty="0"/>
              <a:t>Significant degradation: 25% (Large transistors) – 50% (very small transistors)</a:t>
            </a:r>
          </a:p>
          <a:p>
            <a:pPr lvl="2"/>
            <a:r>
              <a:rPr lang="en-GB" sz="1300" dirty="0" err="1"/>
              <a:t>Analog</a:t>
            </a:r>
            <a:r>
              <a:rPr lang="en-GB" sz="1300" dirty="0"/>
              <a:t>: Design recommendations (“large” transistors normally used in </a:t>
            </a:r>
            <a:r>
              <a:rPr lang="en-GB" sz="1300" dirty="0" err="1"/>
              <a:t>analog</a:t>
            </a:r>
            <a:r>
              <a:rPr lang="en-GB" sz="1300" dirty="0"/>
              <a:t>)</a:t>
            </a:r>
          </a:p>
          <a:p>
            <a:pPr lvl="2"/>
            <a:r>
              <a:rPr lang="en-GB" sz="1300" dirty="0"/>
              <a:t>Digital: PMOS might need to be larger than minimum size (e.g. W &gt; 300nm, possibly too conservative) </a:t>
            </a:r>
            <a:br>
              <a:rPr lang="en-GB" sz="1300" dirty="0"/>
            </a:br>
            <a:r>
              <a:rPr lang="en-GB" sz="1300" dirty="0"/>
              <a:t>and digital cells to be characterized for speed degradation. </a:t>
            </a:r>
            <a:endParaRPr lang="en-GB" sz="1300" dirty="0"/>
          </a:p>
          <a:p>
            <a:pPr lvl="2"/>
            <a:r>
              <a:rPr lang="en-GB" sz="1300" b="1" dirty="0"/>
              <a:t>Inner barrel layer to be replaced after 5 years</a:t>
            </a:r>
          </a:p>
          <a:p>
            <a:pPr lvl="1"/>
            <a:r>
              <a:rPr lang="en-GB" sz="1500" dirty="0"/>
              <a:t>Further tests of devices, circuits and full chips will determine if 1Grad can be accomplished</a:t>
            </a:r>
          </a:p>
          <a:p>
            <a:pPr lvl="1"/>
            <a:endParaRPr lang="en-GB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28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400" dirty="0"/>
              <a:t>Radiation effects (PMOS)</a:t>
            </a:r>
            <a:endParaRPr lang="en-GB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95363E-F10D-4F5B-A5C2-45443C8F8853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5900" y="914400"/>
            <a:ext cx="6273800" cy="2483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0050" y="3505200"/>
            <a:ext cx="335099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400" y="3505201"/>
            <a:ext cx="3167857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9651" y="3581401"/>
            <a:ext cx="1516856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72172" y="3810000"/>
            <a:ext cx="2096471" cy="789225"/>
          </a:xfrm>
          <a:prstGeom prst="rect">
            <a:avLst/>
          </a:prstGeom>
          <a:noFill/>
        </p:spPr>
        <p:txBody>
          <a:bodyPr wrap="none" lIns="95792" tIns="47896" rIns="95792" bIns="47896" rtlCol="0">
            <a:spAutoFit/>
          </a:bodyPr>
          <a:lstStyle/>
          <a:p>
            <a:r>
              <a:rPr lang="en-GB" sz="1500" dirty="0"/>
              <a:t>Requires an extended </a:t>
            </a:r>
          </a:p>
          <a:p>
            <a:r>
              <a:rPr lang="en-GB" sz="1500" dirty="0"/>
              <a:t>seminar to explain </a:t>
            </a:r>
          </a:p>
          <a:p>
            <a:r>
              <a:rPr lang="en-GB" sz="1500" dirty="0"/>
              <a:t>all this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1145791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FF5C011C2CC746B05D87359CAFEEB5" ma:contentTypeVersion="0" ma:contentTypeDescription="Create a new document." ma:contentTypeScope="" ma:versionID="92fb726ed15fe2845a23556a8a91bc9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FFFF16D-13D4-4736-99A2-9AACF8BADE8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0BC35-EFA2-4D81-8327-6CD06BE48E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5852D22-68C8-473F-B999-013F0450C0B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CMS.thmx</Template>
  <TotalTime>3578</TotalTime>
  <Words>2789</Words>
  <Application>Microsoft Macintosh PowerPoint</Application>
  <PresentationFormat>A4 Paper (210x297 mm)</PresentationFormat>
  <Paragraphs>463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White</vt:lpstr>
      <vt:lpstr>Microsoft Word Document</vt:lpstr>
      <vt:lpstr> CHIPIX65 Sviluppo di un pixel chip innovativo in tecnologia CMOS 65nm per altissimi flussi di particelle e radiazione agli esperimenti di HL_LHC e futuri collider di nuova generazione        Progetto CALL 2013 CSN5 </vt:lpstr>
      <vt:lpstr>The HL_LHC challenge</vt:lpstr>
      <vt:lpstr>Pixel Detector at HL-LHC</vt:lpstr>
      <vt:lpstr>CHIPIX65 Project</vt:lpstr>
      <vt:lpstr>PowerPoint Presentation</vt:lpstr>
      <vt:lpstr>RD53 collaboration</vt:lpstr>
      <vt:lpstr>CHIPIX65 activities …at a glance</vt:lpstr>
      <vt:lpstr>Radiation WG</vt:lpstr>
      <vt:lpstr>Radiation effects (PMOS)</vt:lpstr>
      <vt:lpstr>IO WG (R. Beccherle)</vt:lpstr>
      <vt:lpstr>Lossless data compression</vt:lpstr>
      <vt:lpstr>IP cores</vt:lpstr>
      <vt:lpstr>IPcores Pisa (G. Magazzù)</vt:lpstr>
      <vt:lpstr>SERDES65_V1 </vt:lpstr>
      <vt:lpstr>SERDES65_V2</vt:lpstr>
      <vt:lpstr>IP Cores Pisa - planning</vt:lpstr>
      <vt:lpstr>Attivita’ a Pisa per la sottomissione Ottobre 2014 e successivo test Fabio Morsani</vt:lpstr>
      <vt:lpstr>Simulazione, 5 eventi singolo pixel in vari casi,  si vede bene il clock del ToT e il caso di timeout nel conteggio del ToT</vt:lpstr>
      <vt:lpstr>Test board (F. Morsani)</vt:lpstr>
      <vt:lpstr>Main RD53 milestone: RD53A </vt:lpstr>
      <vt:lpstr>CHIPIX65 demonstrator 2015</vt:lpstr>
      <vt:lpstr>RD53 Meeting in Pisa</vt:lpstr>
      <vt:lpstr>Anagrafica e richieste 2016</vt:lpstr>
      <vt:lpstr>PowerPoint Presentation</vt:lpstr>
      <vt:lpstr>RD53 Collaboration</vt:lpstr>
      <vt:lpstr>DAC</vt:lpstr>
      <vt:lpstr>ADC</vt:lpstr>
      <vt:lpstr>Band Gap</vt:lpstr>
      <vt:lpstr>Dice S-RAM</vt:lpstr>
      <vt:lpstr>TORINO : Synchronous Analog Chain</vt:lpstr>
      <vt:lpstr>Asynchronous Analog Chain</vt:lpstr>
      <vt:lpstr>Radiation Characterization</vt:lpstr>
      <vt:lpstr>Digital Architecture and Simulation FrameWork</vt:lpstr>
      <vt:lpstr>Dual-Rail digital cells</vt:lpstr>
      <vt:lpstr>Delta representation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CHIPIX65 Sviluppo di un pixel chip innovativo in tecnologia CMOS 65nm per altissimi flussi di particelle e radiazione agli esperimenti di HL_LHC e futuri collider di nuova generazione        Progetto CALL 2013 CSN5 </dc:title>
  <cp:lastModifiedBy>Office 2004 Test Drive User</cp:lastModifiedBy>
  <cp:revision>27</cp:revision>
  <cp:lastPrinted>2015-07-07T09:07:14Z</cp:lastPrinted>
  <dcterms:modified xsi:type="dcterms:W3CDTF">2015-07-08T22:54:55Z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0x010100BDFF5C011C2CC746B05D87359CAFEEB5</vt:lpwstr>
  </property>
</Properties>
</file>