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0" r:id="rId3"/>
    <p:sldId id="388" r:id="rId4"/>
    <p:sldId id="386" r:id="rId5"/>
    <p:sldId id="389" r:id="rId6"/>
    <p:sldId id="390" r:id="rId7"/>
    <p:sldId id="392" r:id="rId8"/>
    <p:sldId id="395" r:id="rId9"/>
    <p:sldId id="396" r:id="rId10"/>
    <p:sldId id="361" r:id="rId11"/>
    <p:sldId id="353" r:id="rId12"/>
    <p:sldId id="410" r:id="rId13"/>
    <p:sldId id="355" r:id="rId14"/>
    <p:sldId id="415" r:id="rId15"/>
    <p:sldId id="397" r:id="rId16"/>
    <p:sldId id="417" r:id="rId17"/>
    <p:sldId id="416" r:id="rId18"/>
    <p:sldId id="399" r:id="rId19"/>
    <p:sldId id="398" r:id="rId20"/>
    <p:sldId id="411" r:id="rId21"/>
    <p:sldId id="408" r:id="rId22"/>
    <p:sldId id="409" r:id="rId23"/>
    <p:sldId id="412" r:id="rId24"/>
    <p:sldId id="414" r:id="rId25"/>
    <p:sldId id="413" r:id="rId26"/>
    <p:sldId id="405" r:id="rId27"/>
    <p:sldId id="406" r:id="rId28"/>
    <p:sldId id="380" r:id="rId29"/>
    <p:sldId id="404" r:id="rId3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5437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27" autoAdjust="0"/>
  </p:normalViewPr>
  <p:slideViewPr>
    <p:cSldViewPr>
      <p:cViewPr varScale="1">
        <p:scale>
          <a:sx n="111" d="100"/>
          <a:sy n="111" d="100"/>
        </p:scale>
        <p:origin x="3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notesViewPr>
    <p:cSldViewPr>
      <p:cViewPr varScale="1">
        <p:scale>
          <a:sx n="57" d="100"/>
          <a:sy n="57" d="100"/>
        </p:scale>
        <p:origin x="-2796" y="-96"/>
      </p:cViewPr>
      <p:guideLst>
        <p:guide orient="horz" pos="3224"/>
        <p:guide pos="223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A7BF09B-35BB-4180-835D-27B4BCE5AEBB}" type="datetimeFigureOut">
              <a:rPr lang="el-GR" smtClean="0"/>
              <a:pPr/>
              <a:t>9/7/2015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112E90E-D4BC-400C-895C-4F37B4F72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39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F8D5233-3661-4CBF-925F-61D81825B7A8}" type="datetimeFigureOut">
              <a:rPr lang="el-GR" smtClean="0"/>
              <a:pPr/>
              <a:t>9/7/2015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555B18A-C26E-4165-8B9F-2967DD8888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72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054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only </a:t>
            </a:r>
            <a:r>
              <a:rPr lang="en-US" dirty="0" err="1" smtClean="0"/>
              <a:t>pisa</a:t>
            </a:r>
            <a:r>
              <a:rPr lang="en-US" dirty="0" smtClean="0"/>
              <a:t>… and talk about stabile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788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money is allocated in Milano they</a:t>
            </a:r>
            <a:r>
              <a:rPr lang="en-US" baseline="0" dirty="0" smtClean="0"/>
              <a:t> will be moved in the future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94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462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997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7478" y="3282319"/>
            <a:ext cx="5396522" cy="359361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3428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 userDrawn="1"/>
        </p:nvSpPr>
        <p:spPr>
          <a:xfrm>
            <a:off x="0" y="3429000"/>
            <a:ext cx="9144000" cy="609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6096000" cy="609600"/>
          </a:xfrm>
        </p:spPr>
        <p:txBody>
          <a:bodyPr anchor="ctr"/>
          <a:lstStyle>
            <a:lvl1pPr marL="0" indent="0" algn="l">
              <a:buNone/>
              <a:defRPr sz="2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Subtitle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229600" cy="1470025"/>
          </a:xfrm>
        </p:spPr>
        <p:txBody>
          <a:bodyPr anchor="ctr">
            <a:normAutofit/>
          </a:bodyPr>
          <a:lstStyle>
            <a:lvl1pPr algn="ctr">
              <a:defRPr lang="en-US" sz="3600" u="none" cap="small" baseline="0" dirty="0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71500" y="3609020"/>
            <a:ext cx="270030" cy="27003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0" y="342900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_unip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46675" y="5638890"/>
            <a:ext cx="1331640" cy="1208777"/>
          </a:xfrm>
          <a:prstGeom prst="rect">
            <a:avLst/>
          </a:prstGeom>
        </p:spPr>
      </p:pic>
      <p:pic>
        <p:nvPicPr>
          <p:cNvPr id="13" name="Picture 12" descr="20140103114318!INFN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1984" y="5648515"/>
            <a:ext cx="1215135" cy="11908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47112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26595" y="1268760"/>
            <a:ext cx="7740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02270" y="65343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F9A61-EB25-4A3D-859B-444786636C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93785"/>
            <a:ext cx="7772400" cy="820790"/>
          </a:xfrm>
          <a:solidFill>
            <a:schemeClr val="accent1"/>
          </a:solidFill>
        </p:spPr>
        <p:txBody>
          <a:bodyPr anchor="b" anchorCtr="0"/>
          <a:lstStyle>
            <a:lvl1pPr algn="l">
              <a:buNone/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570" y="2393885"/>
            <a:ext cx="7772400" cy="3536358"/>
          </a:xfrm>
          <a:solidFill>
            <a:schemeClr val="tx2">
              <a:lumMod val="75000"/>
            </a:schemeClr>
          </a:solidFill>
        </p:spPr>
        <p:txBody>
          <a:bodyPr anchor="t" anchorCtr="0"/>
          <a:lstStyle>
            <a:lvl1pPr marL="0" indent="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9325" y="6527195"/>
            <a:ext cx="554781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Calliope-Louisa Sotiropoulou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28910" y="6574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F9A61-EB25-4A3D-859B-444786636CD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300"/>
        </a:spcBef>
        <a:spcAft>
          <a:spcPts val="300"/>
        </a:spcAft>
        <a:buClr>
          <a:schemeClr val="accent3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00"/>
        </a:spcBef>
        <a:spcAft>
          <a:spcPts val="300"/>
        </a:spcAft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40000"/>
            <a:lumOff val="60000"/>
          </a:schemeClr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60000"/>
            <a:lumOff val="40000"/>
          </a:schemeClr>
        </a:buClr>
        <a:buFontTx/>
        <a:buChar char="o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eac.net/csw/2015/milano/" TargetMode="External"/><Relationship Id="rId2" Type="http://schemas.openxmlformats.org/officeDocument/2006/relationships/hyperlink" Target="https://agenda.infn.it/getFile.py/access?resId=0&amp;materialId=0&amp;confId=9777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199" y="3429000"/>
            <a:ext cx="8570295" cy="60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Calliope-Louisa </a:t>
            </a:r>
            <a:r>
              <a:rPr lang="en-US" dirty="0" err="1" smtClean="0"/>
              <a:t>Sotiropoulou</a:t>
            </a:r>
            <a:r>
              <a:rPr lang="en-US" dirty="0" smtClean="0"/>
              <a:t> on behalf of the IMPART Project</a:t>
            </a:r>
            <a:endParaRPr lang="el-GR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6535" y="1558280"/>
            <a:ext cx="8229600" cy="520570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cap="sm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Young Researchers CSN5</a:t>
            </a:r>
            <a:endParaRPr kumimoji="0" lang="el-GR" sz="3200" b="0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229600" cy="520570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Preventivi</a:t>
            </a:r>
            <a:r>
              <a:rPr lang="en-US" sz="1600" dirty="0" smtClean="0"/>
              <a:t> CSN5 - Pisa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286"/>
          <p:cNvPicPr/>
          <p:nvPr/>
        </p:nvPicPr>
        <p:blipFill>
          <a:blip r:embed="rId2"/>
          <a:stretch/>
        </p:blipFill>
        <p:spPr>
          <a:xfrm>
            <a:off x="1502136" y="2556887"/>
            <a:ext cx="5279679" cy="3967923"/>
          </a:xfrm>
          <a:prstGeom prst="rect">
            <a:avLst/>
          </a:prstGeom>
          <a:ln w="36000">
            <a:noFill/>
          </a:ln>
        </p:spPr>
      </p:pic>
      <p:pic>
        <p:nvPicPr>
          <p:cNvPr id="291" name="Picture 290"/>
          <p:cNvPicPr/>
          <p:nvPr/>
        </p:nvPicPr>
        <p:blipFill>
          <a:blip r:embed="rId3"/>
          <a:stretch/>
        </p:blipFill>
        <p:spPr>
          <a:xfrm>
            <a:off x="418078" y="1358770"/>
            <a:ext cx="2308717" cy="1969757"/>
          </a:xfrm>
          <a:prstGeom prst="rect">
            <a:avLst/>
          </a:prstGeom>
          <a:ln w="36000">
            <a:noFill/>
          </a:ln>
        </p:spPr>
      </p:pic>
      <p:sp>
        <p:nvSpPr>
          <p:cNvPr id="292" name="CustomShape 4"/>
          <p:cNvSpPr/>
          <p:nvPr/>
        </p:nvSpPr>
        <p:spPr>
          <a:xfrm>
            <a:off x="3069581" y="1561232"/>
            <a:ext cx="1306205" cy="1305223"/>
          </a:xfrm>
          <a:prstGeom prst="rect">
            <a:avLst/>
          </a:prstGeom>
          <a:noFill/>
          <a:ln w="7632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Line 5"/>
          <p:cNvSpPr/>
          <p:nvPr/>
        </p:nvSpPr>
        <p:spPr>
          <a:xfrm>
            <a:off x="4352928" y="1561232"/>
            <a:ext cx="349410" cy="1632756"/>
          </a:xfrm>
          <a:prstGeom prst="line">
            <a:avLst/>
          </a:prstGeom>
          <a:ln w="76320">
            <a:solidFill>
              <a:srgbClr val="0066FF"/>
            </a:solidFill>
            <a:round/>
          </a:ln>
        </p:spPr>
      </p:sp>
      <p:sp>
        <p:nvSpPr>
          <p:cNvPr id="294" name="Line 6"/>
          <p:cNvSpPr/>
          <p:nvPr/>
        </p:nvSpPr>
        <p:spPr>
          <a:xfrm>
            <a:off x="4352928" y="2932747"/>
            <a:ext cx="349410" cy="1110274"/>
          </a:xfrm>
          <a:prstGeom prst="line">
            <a:avLst/>
          </a:prstGeom>
          <a:ln w="76320">
            <a:solidFill>
              <a:srgbClr val="0066FF"/>
            </a:solidFill>
            <a:round/>
          </a:ln>
        </p:spPr>
      </p:sp>
      <p:sp>
        <p:nvSpPr>
          <p:cNvPr id="295" name="CustomShape 7"/>
          <p:cNvSpPr/>
          <p:nvPr/>
        </p:nvSpPr>
        <p:spPr>
          <a:xfrm>
            <a:off x="4702337" y="3193988"/>
            <a:ext cx="849033" cy="849033"/>
          </a:xfrm>
          <a:prstGeom prst="rect">
            <a:avLst/>
          </a:prstGeom>
          <a:noFill/>
          <a:ln w="5724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8"/>
          <p:cNvSpPr/>
          <p:nvPr/>
        </p:nvSpPr>
        <p:spPr>
          <a:xfrm>
            <a:off x="4049235" y="5479846"/>
            <a:ext cx="2938961" cy="522482"/>
          </a:xfrm>
          <a:prstGeom prst="leftArrow">
            <a:avLst>
              <a:gd name="adj1" fmla="val 5400"/>
              <a:gd name="adj2" fmla="val 5400"/>
            </a:avLst>
          </a:prstGeom>
          <a:solidFill>
            <a:srgbClr val="FF3333"/>
          </a:solidFill>
          <a:ln w="360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9"/>
          <p:cNvSpPr/>
          <p:nvPr/>
        </p:nvSpPr>
        <p:spPr>
          <a:xfrm>
            <a:off x="7118816" y="4304262"/>
            <a:ext cx="1763376" cy="1567446"/>
          </a:xfrm>
          <a:prstGeom prst="rect">
            <a:avLst/>
          </a:prstGeom>
          <a:noFill/>
          <a:ln w="360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GB" sz="1996" b="1">
                <a:solidFill>
                  <a:srgbClr val="FF3333"/>
                </a:solidFill>
                <a:latin typeface="Arial"/>
              </a:rPr>
              <a:t>Traning:</a:t>
            </a:r>
            <a:r>
              <a:rPr lang="en-GB" sz="1996" b="1">
                <a:solidFill>
                  <a:srgbClr val="0066FF"/>
                </a:solidFill>
                <a:latin typeface="Arial"/>
              </a:rPr>
              <a:t> </a:t>
            </a:r>
            <a:endParaRPr sz="1633"/>
          </a:p>
          <a:p>
            <a:pPr algn="ctr"/>
            <a:r>
              <a:rPr lang="en-GB" sz="1996" b="1">
                <a:solidFill>
                  <a:srgbClr val="FF3333"/>
                </a:solidFill>
                <a:latin typeface="Arial"/>
              </a:rPr>
              <a:t>performed by </a:t>
            </a:r>
            <a:endParaRPr sz="1633"/>
          </a:p>
          <a:p>
            <a:pPr algn="ctr"/>
            <a:r>
              <a:rPr lang="en-GB" sz="1996" b="1">
                <a:solidFill>
                  <a:srgbClr val="FF3333"/>
                </a:solidFill>
                <a:latin typeface="Arial"/>
              </a:rPr>
              <a:t>FPGA  </a:t>
            </a:r>
            <a:endParaRPr sz="1633"/>
          </a:p>
          <a:p>
            <a:pPr algn="ctr"/>
            <a:r>
              <a:rPr lang="en-GB" sz="1996" b="1">
                <a:solidFill>
                  <a:srgbClr val="FF3333"/>
                </a:solidFill>
                <a:latin typeface="Arial"/>
              </a:rPr>
              <a:t>+ </a:t>
            </a:r>
            <a:endParaRPr sz="1633"/>
          </a:p>
          <a:p>
            <a:pPr algn="ctr"/>
            <a:r>
              <a:rPr lang="en-GB" sz="1996" b="1">
                <a:solidFill>
                  <a:srgbClr val="FF3333"/>
                </a:solidFill>
                <a:latin typeface="Arial"/>
              </a:rPr>
              <a:t>Ex. Memory</a:t>
            </a:r>
            <a:endParaRPr sz="1633"/>
          </a:p>
        </p:txBody>
      </p:sp>
      <p:sp>
        <p:nvSpPr>
          <p:cNvPr id="298" name="CustomShape 10"/>
          <p:cNvSpPr/>
          <p:nvPr/>
        </p:nvSpPr>
        <p:spPr>
          <a:xfrm rot="18911400">
            <a:off x="5345317" y="2898132"/>
            <a:ext cx="1981513" cy="522482"/>
          </a:xfrm>
          <a:prstGeom prst="leftArrow">
            <a:avLst>
              <a:gd name="adj1" fmla="val 5400"/>
              <a:gd name="adj2" fmla="val 5400"/>
            </a:avLst>
          </a:prstGeom>
          <a:solidFill>
            <a:srgbClr val="0066FF"/>
          </a:solidFill>
          <a:ln w="3600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11"/>
          <p:cNvSpPr/>
          <p:nvPr/>
        </p:nvSpPr>
        <p:spPr>
          <a:xfrm>
            <a:off x="7184127" y="1492134"/>
            <a:ext cx="1763376" cy="1567446"/>
          </a:xfrm>
          <a:prstGeom prst="rect">
            <a:avLst/>
          </a:prstGeom>
          <a:noFill/>
          <a:ln w="3600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GB" sz="1996" b="1">
                <a:solidFill>
                  <a:srgbClr val="0066FF"/>
                </a:solidFill>
                <a:latin typeface="Arial"/>
              </a:rPr>
              <a:t>Pattern</a:t>
            </a:r>
            <a:endParaRPr sz="1633"/>
          </a:p>
          <a:p>
            <a:pPr algn="ctr"/>
            <a:r>
              <a:rPr lang="en-GB" sz="1996" b="1">
                <a:solidFill>
                  <a:srgbClr val="0066FF"/>
                </a:solidFill>
                <a:latin typeface="Arial"/>
              </a:rPr>
              <a:t>Filtering: </a:t>
            </a:r>
            <a:endParaRPr sz="1633"/>
          </a:p>
          <a:p>
            <a:pPr algn="ctr"/>
            <a:r>
              <a:rPr lang="en-GB" sz="1996" b="1">
                <a:solidFill>
                  <a:srgbClr val="0066FF"/>
                </a:solidFill>
                <a:latin typeface="Arial"/>
              </a:rPr>
              <a:t>performed by </a:t>
            </a:r>
            <a:endParaRPr sz="1633"/>
          </a:p>
          <a:p>
            <a:pPr algn="ctr"/>
            <a:r>
              <a:rPr lang="en-GB" sz="1996" b="1">
                <a:solidFill>
                  <a:srgbClr val="0066FF"/>
                </a:solidFill>
                <a:latin typeface="Arial"/>
              </a:rPr>
              <a:t>AM</a:t>
            </a:r>
            <a:endParaRPr sz="1633"/>
          </a:p>
          <a:p>
            <a:pPr algn="ctr"/>
            <a:r>
              <a:rPr lang="en-GB" sz="1996" b="1">
                <a:solidFill>
                  <a:srgbClr val="0066FF"/>
                </a:solidFill>
                <a:latin typeface="Arial"/>
              </a:rPr>
              <a:t>Chip</a:t>
            </a:r>
            <a:endParaRPr sz="1633"/>
          </a:p>
        </p:txBody>
      </p:sp>
      <p:sp>
        <p:nvSpPr>
          <p:cNvPr id="300" name="CustomShape 12"/>
          <p:cNvSpPr/>
          <p:nvPr/>
        </p:nvSpPr>
        <p:spPr>
          <a:xfrm>
            <a:off x="3004271" y="5218605"/>
            <a:ext cx="1044964" cy="1044964"/>
          </a:xfrm>
          <a:prstGeom prst="rect">
            <a:avLst/>
          </a:prstGeom>
          <a:noFill/>
          <a:ln w="7632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configuration:</a:t>
            </a:r>
            <a:br>
              <a:rPr lang="en-US" dirty="0"/>
            </a:br>
            <a:r>
              <a:rPr lang="en-US" dirty="0"/>
              <a:t>Use of </a:t>
            </a:r>
            <a:r>
              <a:rPr lang="en-US" dirty="0" err="1"/>
              <a:t>AMchip</a:t>
            </a:r>
            <a:r>
              <a:rPr lang="en-US" dirty="0"/>
              <a:t> 05 Test system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35" y="1600050"/>
            <a:ext cx="1270570" cy="12664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configuration:</a:t>
            </a:r>
            <a:br>
              <a:rPr lang="en-US" dirty="0"/>
            </a:br>
            <a:r>
              <a:rPr lang="en-US" dirty="0"/>
              <a:t>Use of </a:t>
            </a:r>
            <a:r>
              <a:rPr lang="en-US" dirty="0" err="1"/>
              <a:t>AMchip</a:t>
            </a:r>
            <a:r>
              <a:rPr lang="en-US" dirty="0"/>
              <a:t> 05 Test system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Adapt the existing system to load images and execute the training phase</a:t>
            </a:r>
          </a:p>
          <a:p>
            <a:pPr lvl="1"/>
            <a:r>
              <a:rPr lang="en-US" dirty="0" smtClean="0"/>
              <a:t>Identify all existing patterns, generate Probability Density Histograms</a:t>
            </a:r>
          </a:p>
          <a:p>
            <a:pPr lvl="1"/>
            <a:r>
              <a:rPr lang="en-US" dirty="0" smtClean="0"/>
              <a:t>Identify useful patterns</a:t>
            </a:r>
          </a:p>
          <a:p>
            <a:pPr lvl="1"/>
            <a:endParaRPr lang="en-US" dirty="0"/>
          </a:p>
          <a:p>
            <a:r>
              <a:rPr lang="en-US" dirty="0" smtClean="0"/>
              <a:t>Adapt the existing system to execute pattern matching</a:t>
            </a:r>
          </a:p>
          <a:p>
            <a:pPr lvl="1"/>
            <a:r>
              <a:rPr lang="en-US" dirty="0" smtClean="0"/>
              <a:t>Load the useful patterns to the </a:t>
            </a:r>
            <a:r>
              <a:rPr lang="en-US" dirty="0" err="1" smtClean="0"/>
              <a:t>AMchip</a:t>
            </a:r>
            <a:endParaRPr lang="en-US" dirty="0" smtClean="0"/>
          </a:p>
          <a:p>
            <a:pPr lvl="1"/>
            <a:r>
              <a:rPr lang="en-US" dirty="0" smtClean="0"/>
              <a:t>Execute pattern matching for various input images</a:t>
            </a:r>
          </a:p>
          <a:p>
            <a:pPr lvl="1"/>
            <a:r>
              <a:rPr lang="en-US" dirty="0" smtClean="0"/>
              <a:t>Extract contours or/and execute a post processing step (e.g. clustering)</a:t>
            </a:r>
          </a:p>
          <a:p>
            <a:pPr lvl="1"/>
            <a:endParaRPr lang="en-US" dirty="0"/>
          </a:p>
          <a:p>
            <a:r>
              <a:rPr lang="it-IT" sz="1900" i="1" dirty="0" smtClean="0"/>
              <a:t>More details on the algorithm in the backup slides</a:t>
            </a:r>
            <a:endParaRPr lang="el-GR" sz="19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Current Project Status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Parts of the Training Phase hardware are already designed and successfully tested in behavioral simulation</a:t>
            </a:r>
          </a:p>
          <a:p>
            <a:r>
              <a:rPr lang="it-IT" dirty="0" smtClean="0"/>
              <a:t>The integration of the Training Phase firmware is in progress</a:t>
            </a:r>
          </a:p>
          <a:p>
            <a:r>
              <a:rPr lang="it-IT" dirty="0" smtClean="0"/>
              <a:t>Actively seeking for possible collaborations for future applications </a:t>
            </a:r>
            <a:r>
              <a:rPr lang="en-US" dirty="0" smtClean="0"/>
              <a:t>(</a:t>
            </a:r>
            <a:r>
              <a:rPr lang="en-US" dirty="0" err="1" smtClean="0"/>
              <a:t>HiPEAC</a:t>
            </a:r>
            <a:r>
              <a:rPr lang="en-US" dirty="0" smtClean="0"/>
              <a:t> CSW Thematic Session, collaborations with INFN researchers etc.)</a:t>
            </a:r>
            <a:endParaRPr lang="it-IT" dirty="0" smtClean="0"/>
          </a:p>
          <a:p>
            <a:r>
              <a:rPr lang="it-IT" dirty="0" smtClean="0"/>
              <a:t>First deliverable from Pisa group (WP3.1):</a:t>
            </a:r>
            <a:br>
              <a:rPr lang="it-IT" dirty="0" smtClean="0"/>
            </a:br>
            <a:r>
              <a:rPr lang="en-US" dirty="0">
                <a:hlinkClick r:id="rId2"/>
              </a:rPr>
              <a:t>https://agenda.infn.it/getFile.py/access?resId=0&amp;materialId=0&amp;confId=9777</a:t>
            </a:r>
            <a:endParaRPr lang="en-US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66556" y="3158970"/>
            <a:ext cx="8120244" cy="166518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HiPEAC</a:t>
            </a:r>
            <a:r>
              <a:rPr lang="en-US" sz="1600" b="1" dirty="0" smtClean="0"/>
              <a:t> Computing </a:t>
            </a:r>
            <a:r>
              <a:rPr lang="en-US" sz="1600" b="1" dirty="0" err="1" smtClean="0"/>
              <a:t>Sestems</a:t>
            </a:r>
            <a:r>
              <a:rPr lang="en-US" sz="1600" b="1" dirty="0" smtClean="0"/>
              <a:t> Week Milano, 21-23 September </a:t>
            </a:r>
            <a:r>
              <a:rPr lang="en-US" sz="1600" b="1" dirty="0" err="1" smtClean="0"/>
              <a:t>PoliMi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Edificio</a:t>
            </a:r>
            <a:r>
              <a:rPr lang="en-US" sz="1600" b="1" dirty="0" smtClean="0"/>
              <a:t> 11)</a:t>
            </a:r>
            <a:br>
              <a:rPr lang="en-US" sz="1600" b="1" dirty="0" smtClean="0"/>
            </a:br>
            <a:r>
              <a:rPr lang="en-US" sz="1600" b="1" dirty="0" smtClean="0">
                <a:solidFill>
                  <a:schemeClr val="bg1"/>
                </a:solidFill>
                <a:hlinkClick r:id="rId3"/>
              </a:rPr>
              <a:t>https://www.hipeac.net/csw/2015/milano/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/>
              <a:t>Thematic Session on</a:t>
            </a:r>
            <a:r>
              <a:rPr lang="en-US" sz="1600" b="1" dirty="0"/>
              <a:t>: “Advanced Image Processing Implementations: A multidisciplinary </a:t>
            </a:r>
            <a:r>
              <a:rPr lang="en-US" sz="1600" b="1" dirty="0" smtClean="0"/>
              <a:t>approach”</a:t>
            </a:r>
            <a:br>
              <a:rPr lang="en-US" sz="1600" b="1" dirty="0" smtClean="0"/>
            </a:br>
            <a:r>
              <a:rPr lang="en-US" sz="1600" b="1" dirty="0" smtClean="0"/>
              <a:t>Monday 21 of September, 14:00</a:t>
            </a:r>
            <a:endParaRPr lang="en-US" sz="1600" b="1" dirty="0"/>
          </a:p>
          <a:p>
            <a:pPr algn="ctr"/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286098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Next Steps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of </a:t>
            </a:r>
            <a:r>
              <a:rPr lang="en-US" dirty="0" err="1" smtClean="0"/>
              <a:t>Ultrascale</a:t>
            </a:r>
            <a:r>
              <a:rPr lang="en-US" dirty="0" smtClean="0"/>
              <a:t> FPGAs:</a:t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 err="1" smtClean="0"/>
              <a:t>currentrly</a:t>
            </a:r>
            <a:r>
              <a:rPr lang="en-US" dirty="0" smtClean="0"/>
              <a:t> have available two (2) Xilinx </a:t>
            </a:r>
            <a:r>
              <a:rPr lang="en-US" dirty="0" err="1" smtClean="0"/>
              <a:t>Kintex</a:t>
            </a:r>
            <a:r>
              <a:rPr lang="en-US" dirty="0" smtClean="0"/>
              <a:t> </a:t>
            </a:r>
            <a:r>
              <a:rPr lang="en-US" dirty="0" err="1" smtClean="0"/>
              <a:t>Ultrascale</a:t>
            </a:r>
            <a:r>
              <a:rPr lang="en-US" dirty="0" smtClean="0"/>
              <a:t> Development boards (latest FPGA technology available from Xilinx)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Merge the devices on a single chip (</a:t>
            </a:r>
            <a:r>
              <a:rPr lang="en-US" dirty="0" err="1" smtClean="0">
                <a:sym typeface="Wingdings" panose="05000000000000000000" pitchFamily="2" charset="2"/>
              </a:rPr>
              <a:t>SiP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Targeting the development of a portable and flexible hardware accelerator (possibly with a PCI type interface) to be easily interconnected with a PC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5" name="Picture 2" descr="http://images.tapeonline.com/products/sonnet-memory-accessories-allegro-fw800-pcie-card-3-ports-large-2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6895" y="4698196"/>
            <a:ext cx="2520280" cy="189021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6" r="3243"/>
          <a:stretch/>
        </p:blipFill>
        <p:spPr>
          <a:xfrm>
            <a:off x="990110" y="4689164"/>
            <a:ext cx="3806915" cy="186180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Impact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51627" y="1447800"/>
            <a:ext cx="7697945" cy="457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Multi-Purpose Idea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25" y="1383684"/>
            <a:ext cx="8075749" cy="52239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Tasks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482016"/>
            <a:ext cx="7772400" cy="45035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 configuration:</a:t>
            </a:r>
            <a:br>
              <a:rPr lang="en-US" dirty="0" smtClean="0"/>
            </a:br>
            <a:r>
              <a:rPr lang="en-US" dirty="0" smtClean="0"/>
              <a:t>Use of </a:t>
            </a:r>
            <a:r>
              <a:rPr lang="en-US" dirty="0" err="1" smtClean="0"/>
              <a:t>AMchip</a:t>
            </a:r>
            <a:r>
              <a:rPr lang="en-US" dirty="0" smtClean="0"/>
              <a:t> 05 Test system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Virtex-6 LX240T Development board with a system implemented to test the </a:t>
            </a:r>
            <a:r>
              <a:rPr lang="en-US" dirty="0" err="1" smtClean="0"/>
              <a:t>AMchip</a:t>
            </a:r>
            <a:endParaRPr lang="en-US" dirty="0" smtClean="0"/>
          </a:p>
          <a:p>
            <a:r>
              <a:rPr lang="en-US" dirty="0" smtClean="0"/>
              <a:t>Functions that exist:</a:t>
            </a:r>
          </a:p>
          <a:p>
            <a:pPr lvl="1"/>
            <a:r>
              <a:rPr lang="en-US" dirty="0" smtClean="0"/>
              <a:t>Pattern loading</a:t>
            </a:r>
          </a:p>
          <a:p>
            <a:pPr lvl="1"/>
            <a:r>
              <a:rPr lang="en-US" dirty="0" smtClean="0"/>
              <a:t>Pattern comparison</a:t>
            </a:r>
          </a:p>
          <a:p>
            <a:pPr lvl="1"/>
            <a:r>
              <a:rPr lang="en-US" dirty="0" smtClean="0"/>
              <a:t>Ethernet connection</a:t>
            </a:r>
          </a:p>
          <a:p>
            <a:pPr lvl="1"/>
            <a:r>
              <a:rPr lang="en-US" dirty="0" err="1" smtClean="0"/>
              <a:t>IPbus</a:t>
            </a:r>
            <a:r>
              <a:rPr lang="en-US" dirty="0" smtClean="0"/>
              <a:t> controls</a:t>
            </a:r>
          </a:p>
          <a:p>
            <a:pPr lvl="1"/>
            <a:r>
              <a:rPr lang="en-US" dirty="0" smtClean="0"/>
              <a:t>GTX transceivers etc.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950" y="3300855"/>
            <a:ext cx="4689077" cy="32334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Image Filtering </a:t>
            </a:r>
            <a:r>
              <a:rPr lang="en-US" dirty="0" smtClean="0">
                <a:sym typeface="Wingdings" pitchFamily="2" charset="2"/>
              </a:rPr>
              <a:t> Finding Contours is the way human brain operates: New approach for image processing hardware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Major difference between HEP and Human Brain: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For HEP we are aware a-priori of the relevant patterns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 Human Brain is trained in real time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(we are not aware of the patterns beforehand and we always adjust to new environments)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Target: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Design and prototype a pattern matching machine that executes both training and filtering in real time using high performance embedded systems (FPGAs, ASICs and combination of the two - </a:t>
            </a:r>
            <a:r>
              <a:rPr lang="en-US" b="1" dirty="0" err="1" smtClean="0">
                <a:solidFill>
                  <a:srgbClr val="C00000"/>
                </a:solidFill>
                <a:sym typeface="Wingdings" pitchFamily="2" charset="2"/>
              </a:rPr>
              <a:t>SiP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 / System In Package)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Goals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1" y="1447799"/>
            <a:ext cx="6087870" cy="47265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develop a pattern recognition device for </a:t>
            </a:r>
            <a:r>
              <a:rPr lang="en-US" b="1" dirty="0" smtClean="0"/>
              <a:t>fast image and DNA analysis and future trigger </a:t>
            </a:r>
            <a:r>
              <a:rPr lang="en-US" dirty="0" smtClean="0"/>
              <a:t>processors for High Energy Physics (HEP)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This project will achieve an innovative </a:t>
            </a:r>
            <a:r>
              <a:rPr lang="en-US" b="1" dirty="0" smtClean="0">
                <a:sym typeface="Wingdings" panose="05000000000000000000" pitchFamily="2" charset="2"/>
              </a:rPr>
              <a:t>multi-chip package </a:t>
            </a:r>
            <a:r>
              <a:rPr lang="en-US" dirty="0" smtClean="0">
                <a:sym typeface="Wingdings" panose="05000000000000000000" pitchFamily="2" charset="2"/>
              </a:rPr>
              <a:t>(System in Package, </a:t>
            </a:r>
            <a:r>
              <a:rPr lang="en-US" dirty="0" err="1" smtClean="0">
                <a:sym typeface="Wingdings" panose="05000000000000000000" pitchFamily="2" charset="2"/>
              </a:rPr>
              <a:t>SiP</a:t>
            </a:r>
            <a:r>
              <a:rPr lang="en-US" dirty="0" smtClean="0">
                <a:sym typeface="Wingdings" panose="05000000000000000000" pitchFamily="2" charset="2"/>
              </a:rPr>
              <a:t>) with the final aim of enhancing performance and power saving in electronic devices devoted to </a:t>
            </a:r>
            <a:r>
              <a:rPr lang="en-US" b="1" dirty="0" smtClean="0">
                <a:sym typeface="Wingdings" panose="05000000000000000000" pitchFamily="2" charset="2"/>
              </a:rPr>
              <a:t>pattern recognition</a:t>
            </a:r>
            <a:r>
              <a:rPr lang="en-US" dirty="0" smtClean="0">
                <a:sym typeface="Wingdings" panose="05000000000000000000" pitchFamily="2" charset="2"/>
              </a:rPr>
              <a:t> tasks for several </a:t>
            </a:r>
            <a:r>
              <a:rPr lang="en-US" b="1" dirty="0" smtClean="0">
                <a:sym typeface="Wingdings" panose="05000000000000000000" pitchFamily="2" charset="2"/>
              </a:rPr>
              <a:t>interdisciplinary applications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The IMPART project consist of design, fabrication and characterization of a device made of a </a:t>
            </a:r>
            <a:r>
              <a:rPr lang="en-US" b="1" dirty="0" smtClean="0">
                <a:sym typeface="Wingdings" panose="05000000000000000000" pitchFamily="2" charset="2"/>
              </a:rPr>
              <a:t>Field Programmable Gate Array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b="1" dirty="0" smtClean="0">
                <a:sym typeface="Wingdings" panose="05000000000000000000" pitchFamily="2" charset="2"/>
              </a:rPr>
              <a:t>FPGA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r>
              <a:rPr lang="el-GR" dirty="0" smtClean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die and an ad-hoc Application-Specific Integrated Circuit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b="1" dirty="0" smtClean="0">
                <a:sym typeface="Wingdings" panose="05000000000000000000" pitchFamily="2" charset="2"/>
              </a:rPr>
              <a:t>ASIC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  <a:r>
              <a:rPr lang="en-US" b="1" dirty="0" smtClean="0">
                <a:sym typeface="Wingdings" panose="05000000000000000000" pitchFamily="2" charset="2"/>
              </a:rPr>
              <a:t>assembled in the same </a:t>
            </a:r>
            <a:r>
              <a:rPr lang="en-US" b="1" dirty="0" err="1" smtClean="0">
                <a:sym typeface="Wingdings" panose="05000000000000000000" pitchFamily="2" charset="2"/>
              </a:rPr>
              <a:t>pagkage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79" r="9085"/>
          <a:stretch/>
        </p:blipFill>
        <p:spPr>
          <a:xfrm>
            <a:off x="7227295" y="2563529"/>
            <a:ext cx="1895607" cy="352076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 small arrays of pixels (3x3 for static images or 3x3x3 for movies – 3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dimension for time) that are AM patterns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(M. Del. Viva, G. </a:t>
            </a:r>
            <a:r>
              <a:rPr lang="en-GB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Punzi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6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41530" y="2806767"/>
            <a:ext cx="9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B/W                                     2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=512 patterns:  101-010-100, …….  , 111-011-001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 gray level                 </a:t>
            </a:r>
            <a:r>
              <a:rPr lang="en-GB" dirty="0" smtClean="0"/>
              <a:t>     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256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Kpatterns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00,00,01-00,01,00-11,00,10 …..</a:t>
            </a:r>
            <a:endParaRPr lang="it-IT" dirty="0"/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B/W  +  time                  2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128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Mpatterns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111,000,000 - 000,111,000 - 000,000,000 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17"/>
          <p:cNvGrpSpPr/>
          <p:nvPr/>
        </p:nvGrpSpPr>
        <p:grpSpPr>
          <a:xfrm>
            <a:off x="2051720" y="2746646"/>
            <a:ext cx="1262386" cy="423619"/>
            <a:chOff x="1917852" y="1574712"/>
            <a:chExt cx="1215678" cy="423619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852" y="1574712"/>
              <a:ext cx="409011" cy="42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326863" y="15747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480" y="1607806"/>
              <a:ext cx="4000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0"/>
          <p:cNvGrpSpPr/>
          <p:nvPr/>
        </p:nvGrpSpPr>
        <p:grpSpPr>
          <a:xfrm>
            <a:off x="2059467" y="3360415"/>
            <a:ext cx="408634" cy="428625"/>
            <a:chOff x="2064831" y="2204864"/>
            <a:chExt cx="393515" cy="428625"/>
          </a:xfrm>
          <a:solidFill>
            <a:schemeClr val="tx1"/>
          </a:solidFill>
        </p:grpSpPr>
        <p:sp>
          <p:nvSpPr>
            <p:cNvPr id="11" name="Rectangle 10"/>
            <p:cNvSpPr/>
            <p:nvPr/>
          </p:nvSpPr>
          <p:spPr>
            <a:xfrm>
              <a:off x="2065007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95385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25763" y="2204864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64831" y="2346499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97416" y="2344118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27617" y="2346498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64831" y="2489473"/>
              <a:ext cx="130729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97416" y="2487092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27617" y="2489472"/>
              <a:ext cx="130729" cy="14401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oup 42"/>
          <p:cNvGrpSpPr/>
          <p:nvPr/>
        </p:nvGrpSpPr>
        <p:grpSpPr>
          <a:xfrm>
            <a:off x="2880832" y="3357364"/>
            <a:ext cx="408634" cy="428625"/>
            <a:chOff x="2064831" y="2204864"/>
            <a:chExt cx="393515" cy="428625"/>
          </a:xfrm>
          <a:solidFill>
            <a:schemeClr val="tx1"/>
          </a:solidFill>
        </p:grpSpPr>
        <p:sp>
          <p:nvSpPr>
            <p:cNvPr id="21" name="Rectangle 20"/>
            <p:cNvSpPr/>
            <p:nvPr/>
          </p:nvSpPr>
          <p:spPr>
            <a:xfrm>
              <a:off x="2065007" y="2204864"/>
              <a:ext cx="130729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95385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25763" y="2204864"/>
              <a:ext cx="130729" cy="14401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64831" y="2346499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97416" y="2344118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27617" y="2346498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64831" y="2489473"/>
              <a:ext cx="130729" cy="14401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97416" y="2487092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27617" y="2489472"/>
              <a:ext cx="130729" cy="14401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oup 22"/>
          <p:cNvGrpSpPr/>
          <p:nvPr/>
        </p:nvGrpSpPr>
        <p:grpSpPr>
          <a:xfrm>
            <a:off x="2186735" y="3876048"/>
            <a:ext cx="864784" cy="588067"/>
            <a:chOff x="1994762" y="2891902"/>
            <a:chExt cx="832787" cy="588067"/>
          </a:xfrm>
        </p:grpSpPr>
        <p:grpSp>
          <p:nvGrpSpPr>
            <p:cNvPr id="31" name="Group 21"/>
            <p:cNvGrpSpPr/>
            <p:nvPr/>
          </p:nvGrpSpPr>
          <p:grpSpPr>
            <a:xfrm>
              <a:off x="2434034" y="2891902"/>
              <a:ext cx="393515" cy="428625"/>
              <a:chOff x="1877188" y="4592038"/>
              <a:chExt cx="393515" cy="42862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2139974" y="4733672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877188" y="4733673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877364" y="4592038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07742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138120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877188" y="4876647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009773" y="487426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139974" y="487664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007389" y="4736054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2" name="Group 94"/>
            <p:cNvGrpSpPr/>
            <p:nvPr/>
          </p:nvGrpSpPr>
          <p:grpSpPr>
            <a:xfrm>
              <a:off x="2214398" y="2971623"/>
              <a:ext cx="393515" cy="428625"/>
              <a:chOff x="1877188" y="4592038"/>
              <a:chExt cx="393515" cy="42862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139974" y="4733672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877188" y="4733673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877364" y="4592038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007742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8120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877188" y="4876647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009773" y="487426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139974" y="487664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07389" y="4736054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3" name="Group 104"/>
            <p:cNvGrpSpPr/>
            <p:nvPr/>
          </p:nvGrpSpPr>
          <p:grpSpPr>
            <a:xfrm>
              <a:off x="1994762" y="3051344"/>
              <a:ext cx="393515" cy="428625"/>
              <a:chOff x="1877188" y="4592038"/>
              <a:chExt cx="393515" cy="42862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139974" y="4733672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877188" y="4733673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77364" y="4592038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007742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138120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877188" y="4876647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009773" y="487426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139974" y="487664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07389" y="4736054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62" name="Content Placeholder 2"/>
          <p:cNvSpPr txBox="1">
            <a:spLocks/>
          </p:cNvSpPr>
          <p:nvPr/>
        </p:nvSpPr>
        <p:spPr>
          <a:xfrm>
            <a:off x="920899" y="4690377"/>
            <a:ext cx="8177445" cy="175281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Training: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the frequency of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each pattern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sample images/frames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Density Histograms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PDHs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for different training image sets</a:t>
            </a:r>
            <a:endParaRPr kumimoji="0" lang="en-GB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patterns to be put in the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bank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Choice of relative patterns: </a:t>
            </a:r>
            <a:r>
              <a:rPr lang="en-US" dirty="0" smtClean="0"/>
              <a:t>Choose the pattern set that </a:t>
            </a:r>
            <a:r>
              <a:rPr lang="en-US" b="1" dirty="0" smtClean="0">
                <a:solidFill>
                  <a:srgbClr val="C00000"/>
                </a:solidFill>
              </a:rPr>
              <a:t>maximizes entropy H under real constraints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03" y="4103710"/>
            <a:ext cx="2745224" cy="9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3356865" y="2978950"/>
          <a:ext cx="2465491" cy="45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Εξίσωση" r:id="rId4" imgW="1600200" imgH="291960" progId="Equation.3">
                  <p:embed/>
                </p:oleObj>
              </mc:Choice>
              <mc:Fallback>
                <p:oleObj name="Εξίσωση" r:id="rId4" imgW="16002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865" y="2978950"/>
                        <a:ext cx="2465491" cy="45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87028" y="2483895"/>
            <a:ext cx="23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Unbounded entropy</a:t>
            </a:r>
            <a:endParaRPr lang="el-GR" dirty="0"/>
          </a:p>
        </p:txBody>
      </p:sp>
      <p:sp>
        <p:nvSpPr>
          <p:cNvPr id="23" name="TextBox 22"/>
          <p:cNvSpPr txBox="1"/>
          <p:nvPr/>
        </p:nvSpPr>
        <p:spPr>
          <a:xfrm>
            <a:off x="1016605" y="3703445"/>
            <a:ext cx="77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Entropy yield per unit cost and for each pattern:</a:t>
            </a:r>
            <a:endParaRPr lang="el-GR" dirty="0"/>
          </a:p>
        </p:txBody>
      </p:sp>
      <p:sp>
        <p:nvSpPr>
          <p:cNvPr id="25" name="TextBox 24"/>
          <p:cNvSpPr txBox="1"/>
          <p:nvPr/>
        </p:nvSpPr>
        <p:spPr>
          <a:xfrm>
            <a:off x="1016605" y="4971871"/>
            <a:ext cx="7740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i="1" dirty="0" smtClean="0"/>
              <a:t>p</a:t>
            </a:r>
            <a:r>
              <a:rPr lang="el-GR" i="1" dirty="0"/>
              <a:t> </a:t>
            </a:r>
            <a:r>
              <a:rPr lang="en-US" dirty="0" smtClean="0"/>
              <a:t>is the probability that a given portion of the input data matches a specific pattern, </a:t>
            </a:r>
            <a:r>
              <a:rPr lang="en-US" i="1" dirty="0" smtClean="0"/>
              <a:t>N</a:t>
            </a:r>
            <a:r>
              <a:rPr lang="en-US" dirty="0" smtClean="0"/>
              <a:t> is the maximum number of storable patterns and </a:t>
            </a:r>
            <a:r>
              <a:rPr lang="en-US" i="1" dirty="0" smtClean="0"/>
              <a:t>W</a:t>
            </a:r>
            <a:r>
              <a:rPr lang="en-US" dirty="0" smtClean="0"/>
              <a:t> is the maximum allowed total rate of pattern acceptance.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19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1417638"/>
            <a:ext cx="2745224" cy="9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914400" y="2374900"/>
            <a:ext cx="7781925" cy="3763963"/>
            <a:chOff x="576" y="1496"/>
            <a:chExt cx="4902" cy="237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576" y="1496"/>
              <a:ext cx="4896" cy="2365"/>
            </a:xfrm>
            <a:prstGeom prst="snip1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496"/>
              <a:ext cx="4902" cy="2371"/>
            </a:xfrm>
            <a:prstGeom prst="snip1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6799747" y="2149875"/>
            <a:ext cx="405045" cy="45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9345" y="1448270"/>
            <a:ext cx="7258000" cy="3150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5" name="Right Arrow 10"/>
          <p:cNvSpPr>
            <a:spLocks noChangeArrowheads="1"/>
          </p:cNvSpPr>
          <p:nvPr/>
        </p:nvSpPr>
        <p:spPr bwMode="auto">
          <a:xfrm>
            <a:off x="2590245" y="5618505"/>
            <a:ext cx="308808" cy="160565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 altLang="it-IT" sz="16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72" y="5153358"/>
            <a:ext cx="1786399" cy="136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1" y="5007494"/>
            <a:ext cx="2156262" cy="163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87" y="5167748"/>
            <a:ext cx="1790379" cy="13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10"/>
          <p:cNvSpPr>
            <a:spLocks noChangeArrowheads="1"/>
          </p:cNvSpPr>
          <p:nvPr/>
        </p:nvSpPr>
        <p:spPr bwMode="auto">
          <a:xfrm>
            <a:off x="4852226" y="5641313"/>
            <a:ext cx="326880" cy="181421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 altLang="it-IT" sz="1600"/>
          </a:p>
        </p:txBody>
      </p:sp>
      <p:sp>
        <p:nvSpPr>
          <p:cNvPr id="12" name="TextBox 11"/>
          <p:cNvSpPr txBox="1"/>
          <p:nvPr/>
        </p:nvSpPr>
        <p:spPr>
          <a:xfrm>
            <a:off x="2883434" y="4516440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Accepting only</a:t>
            </a:r>
          </a:p>
          <a:p>
            <a:pPr algn="ctr"/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50 patterns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2318" y="4492859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Accepting only</a:t>
            </a:r>
          </a:p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16 patterns</a:t>
            </a:r>
            <a:endParaRPr lang="it-IT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1717" y="5316986"/>
            <a:ext cx="78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9.8%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0756" y="53262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5.5%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26" y="5019080"/>
            <a:ext cx="2045046" cy="157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17953" y="3533915"/>
            <a:ext cx="2028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grey level: 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patterns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Stored  N=2000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1/64 of 1 chip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</a:t>
            </a:r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GB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Hardware Implementation: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Training Phase – Calculate the frequency of each possible pattern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508221" y="1882626"/>
            <a:ext cx="448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e. pattern  = 11,11,11-11,11,11,  01,11,11     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pattern = its own address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240731" y="1528390"/>
            <a:ext cx="878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 </a:t>
            </a:r>
            <a:r>
              <a:rPr lang="en-GB" dirty="0" err="1" smtClean="0"/>
              <a:t>Gray</a:t>
            </a:r>
            <a:r>
              <a:rPr lang="en-GB" dirty="0" smtClean="0"/>
              <a:t> levels                     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256 </a:t>
            </a:r>
            <a:r>
              <a:rPr lang="en-GB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Kpatterns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(B/W movement:  2</a:t>
            </a:r>
            <a:r>
              <a:rPr lang="en-GB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128 </a:t>
            </a:r>
            <a:r>
              <a:rPr lang="en-GB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Mpatterns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 smtClean="0"/>
          </a:p>
          <a:p>
            <a:endParaRPr lang="it-IT" dirty="0"/>
          </a:p>
        </p:txBody>
      </p:sp>
      <p:grpSp>
        <p:nvGrpSpPr>
          <p:cNvPr id="8" name="Group 7"/>
          <p:cNvGrpSpPr/>
          <p:nvPr/>
        </p:nvGrpSpPr>
        <p:grpSpPr>
          <a:xfrm>
            <a:off x="2235652" y="1528390"/>
            <a:ext cx="393515" cy="428625"/>
            <a:chOff x="2064831" y="2204864"/>
            <a:chExt cx="393515" cy="428625"/>
          </a:xfrm>
          <a:solidFill>
            <a:schemeClr val="tx1"/>
          </a:solidFill>
        </p:grpSpPr>
        <p:sp>
          <p:nvSpPr>
            <p:cNvPr id="9" name="Rectangle 8"/>
            <p:cNvSpPr/>
            <p:nvPr/>
          </p:nvSpPr>
          <p:spPr>
            <a:xfrm>
              <a:off x="2065007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95385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25763" y="2204864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64831" y="2346499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97416" y="2344118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27617" y="2346498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4831" y="2489473"/>
              <a:ext cx="130729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97416" y="2487092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27617" y="2489472"/>
              <a:ext cx="130729" cy="14401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6535" y="2492896"/>
            <a:ext cx="7974929" cy="2881615"/>
            <a:chOff x="728422" y="2484707"/>
            <a:chExt cx="7974929" cy="2881615"/>
          </a:xfrm>
        </p:grpSpPr>
        <p:sp>
          <p:nvSpPr>
            <p:cNvPr id="19" name="Rectangle 18"/>
            <p:cNvSpPr/>
            <p:nvPr/>
          </p:nvSpPr>
          <p:spPr>
            <a:xfrm>
              <a:off x="2982656" y="2484707"/>
              <a:ext cx="1681739" cy="28816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043608" y="3429000"/>
              <a:ext cx="19442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28422" y="2869659"/>
              <a:ext cx="2011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Pattern = ADDRESS </a:t>
              </a:r>
              <a:endParaRPr lang="it-IT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60036" y="2546493"/>
              <a:ext cx="14863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 b × 256 k</a:t>
              </a:r>
            </a:p>
            <a:p>
              <a:r>
                <a:rPr lang="en-GB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500 kB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93838" y="3423622"/>
              <a:ext cx="1492716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(movement</a:t>
              </a:r>
            </a:p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32 b ×128 M</a:t>
              </a:r>
            </a:p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500MB)</a:t>
              </a:r>
            </a:p>
            <a:p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 Memory</a:t>
              </a:r>
            </a:p>
            <a:p>
              <a:r>
                <a:rPr lang="en-GB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2 GB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669563" y="3429000"/>
              <a:ext cx="148661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844602" y="2856664"/>
              <a:ext cx="3858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NumOfAppearances</a:t>
              </a:r>
              <a:r>
                <a:rPr lang="en-GB" dirty="0" smtClean="0"/>
                <a:t> = </a:t>
              </a:r>
              <a:r>
                <a:rPr lang="en-GB" dirty="0" err="1" smtClean="0"/>
                <a:t>NoA</a:t>
              </a:r>
              <a:r>
                <a:rPr lang="en-GB" dirty="0" smtClean="0"/>
                <a:t>(pattern)</a:t>
              </a:r>
              <a:endParaRPr lang="it-IT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87721" y="5405366"/>
            <a:ext cx="7959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Location contains the updated number of appearances of each pattern. When a pattern is identified the specific pattern address is read, contents are increased by one (+1), and written back in the same location -</a:t>
            </a:r>
            <a:r>
              <a:rPr lang="en-GB" b="1" dirty="0" smtClean="0"/>
              <a:t> ACCUMULATION</a:t>
            </a:r>
            <a:endParaRPr lang="it-IT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0096" y="361501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 (or 27) bits</a:t>
            </a:r>
            <a:endParaRPr lang="it-IT" dirty="0"/>
          </a:p>
        </p:txBody>
      </p:sp>
      <p:sp>
        <p:nvSpPr>
          <p:cNvPr id="28" name="TextBox 27"/>
          <p:cNvSpPr txBox="1"/>
          <p:nvPr/>
        </p:nvSpPr>
        <p:spPr>
          <a:xfrm>
            <a:off x="4665891" y="356437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 bits</a:t>
            </a:r>
            <a:endParaRPr lang="it-IT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635522" y="3278515"/>
            <a:ext cx="311866" cy="36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95675" y="3246815"/>
            <a:ext cx="311866" cy="36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 Implementation:</a:t>
            </a:r>
            <a:br>
              <a:rPr lang="en-US" dirty="0" smtClean="0"/>
            </a:br>
            <a:r>
              <a:rPr lang="en-US" dirty="0" smtClean="0"/>
              <a:t>Training </a:t>
            </a:r>
            <a:r>
              <a:rPr lang="en-US" dirty="0"/>
              <a:t>Phase – </a:t>
            </a:r>
            <a:r>
              <a:rPr lang="en-US" dirty="0" smtClean="0"/>
              <a:t>Updating Frequencies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6687235" y="1821688"/>
            <a:ext cx="405045" cy="45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TextBox 31"/>
          <p:cNvSpPr txBox="1"/>
          <p:nvPr/>
        </p:nvSpPr>
        <p:spPr>
          <a:xfrm>
            <a:off x="4436985" y="1749870"/>
            <a:ext cx="2655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 that are efficient carriers of information</a:t>
            </a:r>
          </a:p>
          <a:p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iven the bandwidth (W) &amp; memory limits (N)</a:t>
            </a:r>
            <a:endParaRPr lang="it-IT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02" y="1693349"/>
            <a:ext cx="3241207" cy="183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404919" y="3338999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Log(p)</a:t>
            </a:r>
            <a:endParaRPr lang="it-IT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2859665" y="1712401"/>
            <a:ext cx="0" cy="2480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138275" y="3611133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W/N&lt;p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2091" y="359521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W/N&gt;p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91130" y="395976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f(p) = -</a:t>
            </a:r>
            <a:r>
              <a:rPr lang="en-GB" dirty="0" err="1" smtClean="0">
                <a:solidFill>
                  <a:srgbClr val="0070C0"/>
                </a:solidFill>
              </a:rPr>
              <a:t>Wlog</a:t>
            </a:r>
            <a:r>
              <a:rPr lang="en-GB" dirty="0" smtClean="0">
                <a:solidFill>
                  <a:srgbClr val="0070C0"/>
                </a:solidFill>
              </a:rPr>
              <a:t> (p)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9184" y="3959768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f(p) = -</a:t>
            </a:r>
            <a:r>
              <a:rPr lang="en-GB" dirty="0" err="1" smtClean="0">
                <a:solidFill>
                  <a:srgbClr val="FF0000"/>
                </a:solidFill>
              </a:rPr>
              <a:t>pNlog</a:t>
            </a:r>
            <a:r>
              <a:rPr lang="en-GB" dirty="0" smtClean="0">
                <a:solidFill>
                  <a:srgbClr val="FF0000"/>
                </a:solidFill>
              </a:rPr>
              <a:t> (p)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1" name="CustomShape 8"/>
          <p:cNvSpPr/>
          <p:nvPr/>
        </p:nvSpPr>
        <p:spPr>
          <a:xfrm>
            <a:off x="1351569" y="4777510"/>
            <a:ext cx="997955" cy="936000"/>
          </a:xfrm>
          <a:prstGeom prst="rect">
            <a:avLst/>
          </a:prstGeom>
          <a:noFill/>
          <a:ln w="3600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rgbClr val="0066FF"/>
                </a:solidFill>
                <a:latin typeface="Arial"/>
              </a:rPr>
              <a:t>DSP</a:t>
            </a:r>
            <a:endParaRPr/>
          </a:p>
          <a:p>
            <a:pPr algn="ctr"/>
            <a:r>
              <a:rPr lang="en-GB" b="1">
                <a:solidFill>
                  <a:srgbClr val="0066FF"/>
                </a:solidFill>
                <a:latin typeface="Arial"/>
              </a:rPr>
              <a:t>pi</a:t>
            </a:r>
            <a:endParaRPr/>
          </a:p>
        </p:txBody>
      </p:sp>
      <p:sp>
        <p:nvSpPr>
          <p:cNvPr id="42" name="CustomShape 9"/>
          <p:cNvSpPr/>
          <p:nvPr/>
        </p:nvSpPr>
        <p:spPr>
          <a:xfrm>
            <a:off x="2853525" y="4777510"/>
            <a:ext cx="1116000" cy="936000"/>
          </a:xfrm>
          <a:prstGeom prst="rect">
            <a:avLst/>
          </a:prstGeom>
          <a:noFill/>
          <a:ln w="3600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rgbClr val="0066FF"/>
                </a:solidFill>
                <a:latin typeface="Arial"/>
              </a:rPr>
              <a:t>RAM</a:t>
            </a:r>
            <a:endParaRPr/>
          </a:p>
          <a:p>
            <a:pPr algn="ctr"/>
            <a:r>
              <a:rPr lang="en-GB" b="1">
                <a:solidFill>
                  <a:srgbClr val="0066FF"/>
                </a:solidFill>
                <a:latin typeface="Arial"/>
              </a:rPr>
              <a:t>-log(pi)</a:t>
            </a:r>
            <a:endParaRPr/>
          </a:p>
        </p:txBody>
      </p:sp>
      <p:sp>
        <p:nvSpPr>
          <p:cNvPr id="43" name="CustomShape 10"/>
          <p:cNvSpPr/>
          <p:nvPr/>
        </p:nvSpPr>
        <p:spPr>
          <a:xfrm>
            <a:off x="4464525" y="4777510"/>
            <a:ext cx="2061000" cy="936000"/>
          </a:xfrm>
          <a:prstGeom prst="rect">
            <a:avLst/>
          </a:prstGeom>
          <a:noFill/>
          <a:ln w="3600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strike="noStrike">
                <a:solidFill>
                  <a:srgbClr val="0066FF"/>
                </a:solidFill>
                <a:latin typeface="Arial"/>
              </a:rPr>
              <a:t>-Wlog (p) if p&gt;W/N</a:t>
            </a:r>
            <a:endParaRPr/>
          </a:p>
          <a:p>
            <a:pPr>
              <a:lnSpc>
                <a:spcPct val="100000"/>
              </a:lnSpc>
            </a:pPr>
            <a:r>
              <a:rPr lang="en-GB" b="1" strike="noStrike">
                <a:solidFill>
                  <a:srgbClr val="FF0000"/>
                </a:solidFill>
                <a:latin typeface="Arial"/>
              </a:rPr>
              <a:t>-pNlog(p) if p&lt;W/N</a:t>
            </a:r>
            <a:endParaRPr/>
          </a:p>
        </p:txBody>
      </p:sp>
      <p:sp>
        <p:nvSpPr>
          <p:cNvPr id="44" name="CustomShape 11"/>
          <p:cNvSpPr/>
          <p:nvPr/>
        </p:nvSpPr>
        <p:spPr>
          <a:xfrm>
            <a:off x="7029525" y="4777510"/>
            <a:ext cx="1116000" cy="936000"/>
          </a:xfrm>
          <a:prstGeom prst="rect">
            <a:avLst/>
          </a:prstGeom>
          <a:noFill/>
          <a:ln w="3600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b="1" strike="noStrike">
                <a:solidFill>
                  <a:srgbClr val="0066FF"/>
                </a:solidFill>
                <a:latin typeface="Arial"/>
              </a:rPr>
              <a:t>Compare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b="1" strike="noStrike">
                <a:solidFill>
                  <a:srgbClr val="0066FF"/>
                </a:solidFill>
                <a:latin typeface="Arial"/>
              </a:rPr>
              <a:t>To THR</a:t>
            </a:r>
            <a:endParaRPr/>
          </a:p>
        </p:txBody>
      </p:sp>
      <p:sp>
        <p:nvSpPr>
          <p:cNvPr id="45" name="Line 12"/>
          <p:cNvSpPr/>
          <p:nvPr/>
        </p:nvSpPr>
        <p:spPr>
          <a:xfrm>
            <a:off x="2349525" y="5245510"/>
            <a:ext cx="504000" cy="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" name="Line 13"/>
          <p:cNvSpPr/>
          <p:nvPr/>
        </p:nvSpPr>
        <p:spPr>
          <a:xfrm>
            <a:off x="3960525" y="5245510"/>
            <a:ext cx="504000" cy="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7" name="Line 14"/>
          <p:cNvSpPr/>
          <p:nvPr/>
        </p:nvSpPr>
        <p:spPr>
          <a:xfrm>
            <a:off x="6543525" y="5245510"/>
            <a:ext cx="504000" cy="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" name="Line 15"/>
          <p:cNvSpPr/>
          <p:nvPr/>
        </p:nvSpPr>
        <p:spPr>
          <a:xfrm>
            <a:off x="8154525" y="5245510"/>
            <a:ext cx="504000" cy="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9" name="TextShape 16"/>
          <p:cNvSpPr txBox="1"/>
          <p:nvPr/>
        </p:nvSpPr>
        <p:spPr>
          <a:xfrm>
            <a:off x="8397425" y="4705510"/>
            <a:ext cx="792000" cy="15138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00" b="1" dirty="0">
                <a:solidFill>
                  <a:srgbClr val="FF3333"/>
                </a:solidFill>
                <a:latin typeface="Arial"/>
              </a:rPr>
              <a:t>Yes</a:t>
            </a:r>
            <a:endParaRPr dirty="0"/>
          </a:p>
          <a:p>
            <a:pPr algn="ctr"/>
            <a:r>
              <a:rPr lang="en-GB" sz="2000" b="1" dirty="0">
                <a:solidFill>
                  <a:srgbClr val="FF3333"/>
                </a:solidFill>
                <a:latin typeface="Arial"/>
              </a:rPr>
              <a:t>Or</a:t>
            </a:r>
            <a:endParaRPr dirty="0"/>
          </a:p>
          <a:p>
            <a:pPr algn="ctr"/>
            <a:r>
              <a:rPr lang="en-GB" sz="2600" b="1" dirty="0">
                <a:solidFill>
                  <a:srgbClr val="FF3333"/>
                </a:solidFill>
                <a:latin typeface="Arial"/>
              </a:rPr>
              <a:t>No</a:t>
            </a:r>
            <a:endParaRPr dirty="0"/>
          </a:p>
        </p:txBody>
      </p:sp>
      <p:sp>
        <p:nvSpPr>
          <p:cNvPr id="50" name="Line 17"/>
          <p:cNvSpPr/>
          <p:nvPr/>
        </p:nvSpPr>
        <p:spPr>
          <a:xfrm>
            <a:off x="152645" y="5281510"/>
            <a:ext cx="1224000" cy="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" name="TextShape 18"/>
          <p:cNvSpPr txBox="1"/>
          <p:nvPr/>
        </p:nvSpPr>
        <p:spPr>
          <a:xfrm>
            <a:off x="-14055" y="4779150"/>
            <a:ext cx="1613160" cy="6174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400" b="1" strike="noStrike" dirty="0" smtClean="0">
                <a:solidFill>
                  <a:srgbClr val="0066FF"/>
                </a:solidFill>
                <a:latin typeface="Arial"/>
              </a:rPr>
              <a:t>N of </a:t>
            </a:r>
            <a:br>
              <a:rPr lang="en-GB" sz="1400" b="1" strike="noStrike" dirty="0" smtClean="0">
                <a:solidFill>
                  <a:srgbClr val="0066FF"/>
                </a:solidFill>
                <a:latin typeface="Arial"/>
              </a:rPr>
            </a:br>
            <a:r>
              <a:rPr lang="en-GB" sz="1400" b="1" strike="noStrike" dirty="0" smtClean="0">
                <a:solidFill>
                  <a:srgbClr val="0066FF"/>
                </a:solidFill>
                <a:latin typeface="Arial"/>
              </a:rPr>
              <a:t>appearances </a:t>
            </a:r>
            <a:br>
              <a:rPr lang="en-GB" sz="1400" b="1" strike="noStrike" dirty="0" smtClean="0">
                <a:solidFill>
                  <a:srgbClr val="0066FF"/>
                </a:solidFill>
                <a:latin typeface="Arial"/>
              </a:rPr>
            </a:br>
            <a:r>
              <a:rPr lang="en-GB" sz="1400" b="1" strike="noStrike" dirty="0" smtClean="0">
                <a:solidFill>
                  <a:srgbClr val="0066FF"/>
                </a:solidFill>
                <a:latin typeface="Arial"/>
              </a:rPr>
              <a:t>   (per pattern)</a:t>
            </a:r>
            <a:endParaRPr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Implementation:</a:t>
            </a:r>
            <a:br>
              <a:rPr lang="en-US" dirty="0"/>
            </a:br>
            <a:r>
              <a:rPr lang="en-US" dirty="0"/>
              <a:t>Training Phase – Calculate the frequency of each possible pattern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24904"/>
            <a:ext cx="7772400" cy="4572000"/>
          </a:xfrm>
        </p:spPr>
        <p:txBody>
          <a:bodyPr/>
          <a:lstStyle/>
          <a:p>
            <a:r>
              <a:rPr lang="en-US" dirty="0" smtClean="0"/>
              <a:t>Optimized Accumulator design to execute the probability calculation function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26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731" y="2632328"/>
            <a:ext cx="4159509" cy="408203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 Implementation: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Running Phase – Filtering Patterns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02270" y="6489340"/>
            <a:ext cx="2133600" cy="365125"/>
          </a:xfrm>
        </p:spPr>
        <p:txBody>
          <a:bodyPr/>
          <a:lstStyle/>
          <a:p>
            <a:fld id="{275F9A61-EB25-4A3D-859B-444786636CDA}" type="slidenum">
              <a:rPr lang="el-GR" smtClean="0"/>
              <a:pPr/>
              <a:t>27</a:t>
            </a:fld>
            <a:endParaRPr lang="el-GR" dirty="0"/>
          </a:p>
        </p:txBody>
      </p:sp>
      <p:sp>
        <p:nvSpPr>
          <p:cNvPr id="40" name="TextBox 39"/>
          <p:cNvSpPr txBox="1"/>
          <p:nvPr/>
        </p:nvSpPr>
        <p:spPr>
          <a:xfrm>
            <a:off x="1367024" y="2351707"/>
            <a:ext cx="3788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   Running Phase 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t="-307" r="2129" b="7979"/>
          <a:stretch/>
        </p:blipFill>
        <p:spPr bwMode="auto">
          <a:xfrm>
            <a:off x="1061610" y="2253785"/>
            <a:ext cx="6907400" cy="454550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42" name="TextBox 41"/>
          <p:cNvSpPr txBox="1"/>
          <p:nvPr/>
        </p:nvSpPr>
        <p:spPr>
          <a:xfrm>
            <a:off x="1187325" y="2921593"/>
            <a:ext cx="5331909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Bus_layer0     Bus_layer1    Bus_layer2              ……..                Bus_layer7</a:t>
            </a:r>
            <a:endParaRPr lang="it-IT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92447" y="4225179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ayer0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29520" y="4203609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layer1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43088" y="4223602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layer2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41888" y="4213521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layer7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22912" y="3534385"/>
            <a:ext cx="407421" cy="30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52506" y="4157158"/>
            <a:ext cx="407421" cy="30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85026" y="4830305"/>
            <a:ext cx="407421" cy="30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5025" y="5476609"/>
            <a:ext cx="407421" cy="30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5024" y="6167165"/>
            <a:ext cx="407421" cy="30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48043" y="3442848"/>
            <a:ext cx="84029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pattern0</a:t>
            </a:r>
            <a:endParaRPr lang="it-IT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45744" y="4132846"/>
            <a:ext cx="84029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pattern1</a:t>
            </a:r>
            <a:endParaRPr lang="it-IT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63918" y="4830305"/>
            <a:ext cx="84029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pattern2</a:t>
            </a:r>
            <a:endParaRPr lang="it-IT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48041" y="5493540"/>
            <a:ext cx="84029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pattern3</a:t>
            </a:r>
            <a:endParaRPr lang="it-IT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30333" y="3550285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ayer0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43239" y="3562433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layer1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21261" y="3558970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layer2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72179" y="3565623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layer7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87471" y="2161638"/>
            <a:ext cx="6712140" cy="759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2" name="Rectangle 61"/>
          <p:cNvSpPr/>
          <p:nvPr/>
        </p:nvSpPr>
        <p:spPr>
          <a:xfrm>
            <a:off x="874875" y="2921593"/>
            <a:ext cx="177631" cy="3890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ctangle 63"/>
          <p:cNvSpPr/>
          <p:nvPr/>
        </p:nvSpPr>
        <p:spPr>
          <a:xfrm>
            <a:off x="7470322" y="2161638"/>
            <a:ext cx="792088" cy="190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Down Arrow 65"/>
          <p:cNvSpPr/>
          <p:nvPr/>
        </p:nvSpPr>
        <p:spPr>
          <a:xfrm>
            <a:off x="1725043" y="2556002"/>
            <a:ext cx="135241" cy="29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Down Arrow 66"/>
          <p:cNvSpPr/>
          <p:nvPr/>
        </p:nvSpPr>
        <p:spPr>
          <a:xfrm>
            <a:off x="2562116" y="2558754"/>
            <a:ext cx="135241" cy="29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Down Arrow 67"/>
          <p:cNvSpPr/>
          <p:nvPr/>
        </p:nvSpPr>
        <p:spPr>
          <a:xfrm>
            <a:off x="3399189" y="2561506"/>
            <a:ext cx="135241" cy="29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Down Arrow 68"/>
          <p:cNvSpPr/>
          <p:nvPr/>
        </p:nvSpPr>
        <p:spPr>
          <a:xfrm>
            <a:off x="5806863" y="2573315"/>
            <a:ext cx="135241" cy="29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TextBox 69"/>
          <p:cNvSpPr txBox="1"/>
          <p:nvPr/>
        </p:nvSpPr>
        <p:spPr>
          <a:xfrm>
            <a:off x="1500958" y="2203983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Patt0    Patt1     Patt2                              Patt7 </a:t>
            </a:r>
            <a:endParaRPr lang="it-IT" dirty="0"/>
          </a:p>
        </p:txBody>
      </p:sp>
      <p:sp>
        <p:nvSpPr>
          <p:cNvPr id="71" name="TextBox 70"/>
          <p:cNvSpPr txBox="1"/>
          <p:nvPr/>
        </p:nvSpPr>
        <p:spPr>
          <a:xfrm>
            <a:off x="4428084" y="1930242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………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81889" y="1313765"/>
                <a:ext cx="8223598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4 grey levels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→</m:t>
                    </m:r>
                    <m:r>
                      <a:rPr lang="en-GB" b="0" i="1" smtClean="0">
                        <a:latin typeface="Cambria Math"/>
                      </a:rPr>
                      <m:t>256 </m:t>
                    </m:r>
                    <m:r>
                      <a:rPr lang="en-GB" b="0" i="1" smtClean="0">
                        <a:latin typeface="Cambria Math"/>
                      </a:rPr>
                      <m:t>𝑘𝑝𝑎𝑡𝑡𝑒𝑟𝑛𝑠</m:t>
                    </m:r>
                    <m:r>
                      <a:rPr lang="en-GB" i="1" smtClean="0">
                        <a:latin typeface="Cambria Math"/>
                      </a:rPr>
                      <m:t>→</m:t>
                    </m:r>
                    <m:r>
                      <a:rPr lang="en-GB" b="0" i="1" smtClean="0">
                        <a:latin typeface="Cambria Math"/>
                      </a:rPr>
                      <m:t>~1% </m:t>
                    </m:r>
                    <m:r>
                      <a:rPr lang="en-GB" b="0" i="1" smtClean="0">
                        <a:latin typeface="Cambria Math"/>
                      </a:rPr>
                      <m:t>𝑔𝑜𝑜𝑑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𝑘𝑝𝑎𝑡𝑡𝑒𝑟𝑛𝑠</m:t>
                    </m:r>
                    <m:r>
                      <a:rPr lang="en-GB" b="0" i="1" smtClean="0">
                        <a:latin typeface="Cambria Math"/>
                      </a:rPr>
                      <m:t>=2 </m:t>
                    </m:r>
                    <m:r>
                      <a:rPr lang="en-GB" b="0" i="1" smtClean="0">
                        <a:latin typeface="Cambria Math"/>
                      </a:rPr>
                      <m:t>𝑘𝑝𝑎𝑡𝑡𝑒𝑟𝑛𝑠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endParaRPr lang="en-GB" b="0" dirty="0" smtClean="0"/>
              </a:p>
              <a:p>
                <a:r>
                  <a:rPr lang="en-GB" sz="1600" dirty="0" smtClean="0">
                    <a:solidFill>
                      <a:srgbClr val="FF0000"/>
                    </a:solidFill>
                  </a:rPr>
                  <a:t>GOOD for  AM05  used with threshold  1 – same pattern written 8 times in the 8 columns</a:t>
                </a:r>
                <a:endParaRPr lang="it-IT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9" y="1313765"/>
                <a:ext cx="8223598" cy="615553"/>
              </a:xfrm>
              <a:prstGeom prst="rect">
                <a:avLst/>
              </a:prstGeom>
              <a:blipFill rotWithShape="0">
                <a:blip r:embed="rId3"/>
                <a:stretch>
                  <a:fillRect l="-593" t="-6000" b="-13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436924" y="1920316"/>
            <a:ext cx="8680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Each comparison we</a:t>
            </a:r>
            <a:r>
              <a:rPr lang="en-GB" sz="1600" b="1" dirty="0" smtClean="0">
                <a:solidFill>
                  <a:srgbClr val="FF0000"/>
                </a:solidFill>
              </a:rPr>
              <a:t> (1) </a:t>
            </a:r>
            <a:r>
              <a:rPr lang="en-GB" sz="1600" dirty="0" smtClean="0"/>
              <a:t>compare 8 patterns  </a:t>
            </a:r>
            <a:r>
              <a:rPr lang="en-GB" sz="1600" b="1" dirty="0" smtClean="0">
                <a:solidFill>
                  <a:srgbClr val="FF0000"/>
                </a:solidFill>
              </a:rPr>
              <a:t>(2) </a:t>
            </a:r>
            <a:r>
              <a:rPr lang="en-GB" sz="1600" dirty="0" smtClean="0"/>
              <a:t>read for each match the bitmap </a:t>
            </a:r>
            <a:r>
              <a:rPr lang="en-GB" sz="1600" b="1" dirty="0" smtClean="0">
                <a:solidFill>
                  <a:srgbClr val="FF0000"/>
                </a:solidFill>
              </a:rPr>
              <a:t>(3) </a:t>
            </a:r>
            <a:r>
              <a:rPr lang="en-GB" sz="1600" dirty="0" smtClean="0"/>
              <a:t>give INIT</a:t>
            </a:r>
            <a:endParaRPr lang="it-IT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 configuration:</a:t>
            </a:r>
            <a:br>
              <a:rPr lang="en-US" dirty="0" smtClean="0"/>
            </a:br>
            <a:r>
              <a:rPr lang="en-US" dirty="0" smtClean="0"/>
              <a:t>Use of </a:t>
            </a:r>
            <a:r>
              <a:rPr lang="en-US" dirty="0" err="1" smtClean="0"/>
              <a:t>AMchip</a:t>
            </a:r>
            <a:r>
              <a:rPr lang="en-US" dirty="0" smtClean="0"/>
              <a:t> 05 Test system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7190" y="1467904"/>
            <a:ext cx="8390275" cy="48920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 Package and Power Considerations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492005"/>
            <a:ext cx="7772400" cy="44835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Units Description and Duties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41"/>
          <a:stretch/>
        </p:blipFill>
        <p:spPr>
          <a:xfrm>
            <a:off x="421149" y="1313765"/>
            <a:ext cx="8516336" cy="5303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6135232"/>
            <a:ext cx="1601670" cy="497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6570730" y="6126758"/>
            <a:ext cx="1601670" cy="497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4887035" y="4329100"/>
            <a:ext cx="3510390" cy="198022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12059" y="5679250"/>
            <a:ext cx="3083035" cy="225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>
              <a:buFont typeface="Arial" panose="020B0604020202020204" pitchFamily="34" charset="0"/>
              <a:buChar char="•"/>
            </a:pPr>
            <a:r>
              <a:rPr lang="en-US" sz="1050" dirty="0" smtClean="0"/>
              <a:t> 1 Post-Doc, 2 PhD Students, 1 Engineer Staff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26986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WP3. Smart Cameras and DNA Sequencing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0" y="1358770"/>
            <a:ext cx="8730970" cy="51183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71800" y="3158970"/>
            <a:ext cx="4500500" cy="1800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rgbClr val="FF0000"/>
                </a:solidFill>
              </a:rPr>
              <a:t>Deliverable done and already submitted in collaboration with IAPP Project</a:t>
            </a:r>
            <a:endParaRPr lang="el-GR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Timetable Overview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1" y="1358770"/>
            <a:ext cx="8811092" cy="51755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36584" y="5319210"/>
            <a:ext cx="8299285" cy="121513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67" y="1313765"/>
            <a:ext cx="8244113" cy="49681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In Package (</a:t>
            </a:r>
            <a:r>
              <a:rPr lang="en-US" dirty="0" err="1" smtClean="0"/>
              <a:t>SiP</a:t>
            </a:r>
            <a:r>
              <a:rPr lang="en-US" dirty="0" smtClean="0"/>
              <a:t>): ASIC + FPGA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81990" y="1457327"/>
            <a:ext cx="4725525" cy="188653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Data between FPGA and AM chip:</a:t>
            </a:r>
          </a:p>
          <a:p>
            <a:pPr lvl="1"/>
            <a:r>
              <a:rPr lang="en-US" sz="1800" dirty="0" smtClean="0"/>
              <a:t>Single-ended </a:t>
            </a:r>
            <a:r>
              <a:rPr lang="en-US" sz="1800" dirty="0" err="1" smtClean="0"/>
              <a:t>bondwires</a:t>
            </a:r>
            <a:r>
              <a:rPr lang="en-US" sz="1800" dirty="0" smtClean="0"/>
              <a:t> (200MHz)</a:t>
            </a:r>
          </a:p>
          <a:p>
            <a:r>
              <a:rPr lang="en-US" sz="2000" dirty="0" smtClean="0"/>
              <a:t>Data between FPGA and external world:</a:t>
            </a:r>
          </a:p>
          <a:p>
            <a:pPr lvl="1"/>
            <a:r>
              <a:rPr lang="en-US" sz="1800" dirty="0" smtClean="0"/>
              <a:t>Serial-link at high frequency</a:t>
            </a:r>
            <a:endParaRPr lang="el-G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45" y="1399745"/>
            <a:ext cx="4005445" cy="2024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990" y="3654025"/>
            <a:ext cx="4382806" cy="197594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6535" y="4149080"/>
            <a:ext cx="3915435" cy="18865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40000"/>
                  <a:lumOff val="60000"/>
                </a:schemeClr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60000"/>
                  <a:lumOff val="40000"/>
                </a:schemeClr>
              </a:buClr>
              <a:buFontTx/>
              <a:buChar char="o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Target: Bring the pattern matching function of the AM chip and the Track Fitting function of the FPGA close together to achieve much higher performance</a:t>
            </a:r>
            <a:r>
              <a:rPr lang="en-US" sz="1800" baseline="30000" dirty="0" smtClean="0"/>
              <a:t>*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l-GR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1570" y="6250605"/>
            <a:ext cx="8325925" cy="4187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40000"/>
                  <a:lumOff val="60000"/>
                </a:schemeClr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60000"/>
                  <a:lumOff val="40000"/>
                </a:schemeClr>
              </a:buClr>
              <a:buFontTx/>
              <a:buChar char="o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i="1" baseline="30000" dirty="0"/>
              <a:t>*</a:t>
            </a:r>
            <a:r>
              <a:rPr lang="en-US" sz="1100" i="1" dirty="0" smtClean="0"/>
              <a:t>(see “</a:t>
            </a:r>
            <a:r>
              <a:rPr lang="en-US" sz="1100" dirty="0"/>
              <a:t>Future Evolution of the FTK Processing </a:t>
            </a:r>
            <a:r>
              <a:rPr lang="en-US" sz="1100" dirty="0" smtClean="0"/>
              <a:t>Unit”, C</a:t>
            </a:r>
            <a:r>
              <a:rPr lang="en-US" sz="1100" i="1" dirty="0" smtClean="0"/>
              <a:t>. </a:t>
            </a:r>
            <a:r>
              <a:rPr lang="en-US" sz="1100" i="1" dirty="0" err="1" smtClean="0"/>
              <a:t>Gentos</a:t>
            </a:r>
            <a:r>
              <a:rPr lang="en-US" sz="1100" i="1" dirty="0"/>
              <a:t> </a:t>
            </a:r>
            <a:r>
              <a:rPr lang="en-US" sz="1100" i="1" dirty="0" smtClean="0"/>
              <a:t>et. al, TIPP 2014 )</a:t>
            </a:r>
            <a:endParaRPr lang="el-GR" sz="1100" i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Vision for Smart Cameras and Medical Imaging Applications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147"/>
          <a:stretch/>
        </p:blipFill>
        <p:spPr>
          <a:xfrm>
            <a:off x="1057757" y="1447800"/>
            <a:ext cx="7474683" cy="457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IMPART + Del Viva’s Algorithm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13877" y="1457406"/>
            <a:ext cx="7146406" cy="457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Calliope-Louisa Sotiropoulou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176845" y="3383995"/>
            <a:ext cx="914333" cy="67507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>
            <a:off x="1286636" y="3383995"/>
            <a:ext cx="1876690" cy="67507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5899291" y="3383995"/>
            <a:ext cx="914333" cy="67507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Down Arrow 13"/>
          <p:cNvSpPr/>
          <p:nvPr/>
        </p:nvSpPr>
        <p:spPr>
          <a:xfrm>
            <a:off x="6276852" y="4177025"/>
            <a:ext cx="176461" cy="5648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Down Arrow 14"/>
          <p:cNvSpPr/>
          <p:nvPr/>
        </p:nvSpPr>
        <p:spPr>
          <a:xfrm>
            <a:off x="2186735" y="4174408"/>
            <a:ext cx="176461" cy="5648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Down Arrow 16"/>
          <p:cNvSpPr/>
          <p:nvPr/>
        </p:nvSpPr>
        <p:spPr>
          <a:xfrm>
            <a:off x="3553678" y="4174408"/>
            <a:ext cx="176461" cy="5648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958365" y="4869160"/>
            <a:ext cx="2623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 smtClean="0"/>
              <a:t>Currently in development</a:t>
            </a:r>
            <a:r>
              <a:rPr lang="en-US" sz="1100" dirty="0" smtClean="0"/>
              <a:t>: The majority of the modules are designed and currently in the process of </a:t>
            </a:r>
            <a:r>
              <a:rPr lang="en-US" sz="1100" dirty="0" err="1" smtClean="0"/>
              <a:t>behavioural</a:t>
            </a:r>
            <a:r>
              <a:rPr lang="en-US" sz="1100" dirty="0" smtClean="0"/>
              <a:t> simulation. Integration in </a:t>
            </a:r>
            <a:r>
              <a:rPr lang="en-US" sz="1100" dirty="0" err="1" smtClean="0"/>
              <a:t>progess</a:t>
            </a:r>
            <a:r>
              <a:rPr lang="en-US" sz="1100" dirty="0" smtClean="0"/>
              <a:t>.</a:t>
            </a:r>
            <a:endParaRPr lang="el-GR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3733" y="4869160"/>
            <a:ext cx="207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/>
              <a:t>The know how already exists from the FTK project.</a:t>
            </a:r>
            <a:endParaRPr lang="el-GR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787135" y="4915326"/>
            <a:ext cx="2899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100" b="1" dirty="0"/>
              <a:t>C.-L. </a:t>
            </a:r>
            <a:r>
              <a:rPr lang="en-US" sz="1100" b="1" dirty="0" err="1" smtClean="0"/>
              <a:t>Sotiropoulou</a:t>
            </a:r>
            <a:r>
              <a:rPr lang="en-US" sz="1100" dirty="0"/>
              <a:t> </a:t>
            </a:r>
            <a:r>
              <a:rPr lang="en-US" sz="1100" dirty="0" smtClean="0"/>
              <a:t>et. </a:t>
            </a:r>
            <a:r>
              <a:rPr lang="en-US" sz="1100" dirty="0"/>
              <a:t>a</a:t>
            </a:r>
            <a:r>
              <a:rPr lang="en-US" sz="1100" dirty="0" smtClean="0"/>
              <a:t>l, “</a:t>
            </a:r>
            <a:r>
              <a:rPr lang="en-US" sz="1100" dirty="0"/>
              <a:t>A Multi-Core FPGA-based 2D-Clustering Implementation for Real-Time Image Processing”, </a:t>
            </a:r>
            <a:r>
              <a:rPr lang="en-US" sz="1100" dirty="0" smtClean="0"/>
              <a:t>IEEE T</a:t>
            </a:r>
            <a:r>
              <a:rPr lang="en-US" sz="1100" i="1" dirty="0" smtClean="0"/>
              <a:t>NS, </a:t>
            </a:r>
            <a:r>
              <a:rPr lang="en-US" sz="1100" i="1" dirty="0"/>
              <a:t>vol. 61, no. 6, pp. 3599 - 3606, December </a:t>
            </a:r>
            <a:r>
              <a:rPr lang="en-US" sz="1100" i="1" dirty="0" smtClean="0"/>
              <a:t>2014</a:t>
            </a:r>
            <a:endParaRPr lang="el-GR" sz="1100" dirty="0"/>
          </a:p>
          <a:p>
            <a:pPr algn="just"/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406728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7" grpId="0" animBg="1"/>
      <p:bldP spid="17" grpId="1" animBg="1"/>
      <p:bldP spid="19" grpId="0"/>
      <p:bldP spid="19" grpId="1"/>
      <p:bldP spid="20" grpId="0"/>
      <p:bldP spid="20" grpId="1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lyb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1184</Words>
  <Application>Microsoft Office PowerPoint</Application>
  <PresentationFormat>On-screen Show (4:3)</PresentationFormat>
  <Paragraphs>235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Tw Cen MT</vt:lpstr>
      <vt:lpstr>Wingdings</vt:lpstr>
      <vt:lpstr>Wingdings 2</vt:lpstr>
      <vt:lpstr>Equity</vt:lpstr>
      <vt:lpstr>Εξίσωση</vt:lpstr>
      <vt:lpstr>Preventivi CSN5 - Pisa</vt:lpstr>
      <vt:lpstr>Project Goals</vt:lpstr>
      <vt:lpstr>Research Units Description and Duties</vt:lpstr>
      <vt:lpstr>WP3. Smart Cameras and DNA Sequencing</vt:lpstr>
      <vt:lpstr>Timetable Overview</vt:lpstr>
      <vt:lpstr>Costs</vt:lpstr>
      <vt:lpstr>System In Package (SiP): ASIC + FPGA</vt:lpstr>
      <vt:lpstr>Computer Vision for Smart Cameras and Medical Imaging Applications</vt:lpstr>
      <vt:lpstr>IMPART + Del Viva’s Algorithm</vt:lpstr>
      <vt:lpstr>Hardware configuration: Use of AMchip 05 Test system</vt:lpstr>
      <vt:lpstr>Hardware configuration: Use of AMchip 05 Test system</vt:lpstr>
      <vt:lpstr>Current Project Status</vt:lpstr>
      <vt:lpstr>Next Steps</vt:lpstr>
      <vt:lpstr>Project Impact</vt:lpstr>
      <vt:lpstr>Back Up</vt:lpstr>
      <vt:lpstr>A New Multi-Purpose Idea</vt:lpstr>
      <vt:lpstr>FPGA Tasks</vt:lpstr>
      <vt:lpstr>Hardware configuration: Use of AMchip 05 Test system</vt:lpstr>
      <vt:lpstr>FTK for Image Filtering</vt:lpstr>
      <vt:lpstr>FTK for Image Filtering</vt:lpstr>
      <vt:lpstr>FTK for Image Filtering</vt:lpstr>
      <vt:lpstr>FTK for Image Filtering</vt:lpstr>
      <vt:lpstr>FTK for Image Filtering</vt:lpstr>
      <vt:lpstr>Hardware Implementation: Training Phase – Calculate the frequency of each possible pattern</vt:lpstr>
      <vt:lpstr>Hardware Implementation: Training Phase – Updating Frequencies</vt:lpstr>
      <vt:lpstr>Hardware Implementation: Training Phase – Calculate the frequency of each possible pattern</vt:lpstr>
      <vt:lpstr>Hardware Implementation: Running Phase – Filtering Patterns</vt:lpstr>
      <vt:lpstr>Hardware configuration: Use of AMchip 05 Test system</vt:lpstr>
      <vt:lpstr>Multi Package and Power Considerations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2014-01-30T11:46:10Z</dcterms:created>
  <dcterms:modified xsi:type="dcterms:W3CDTF">2015-07-09T08:28:03Z</dcterms:modified>
</cp:coreProperties>
</file>