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59" r:id="rId4"/>
    <p:sldId id="264" r:id="rId5"/>
    <p:sldId id="258" r:id="rId6"/>
    <p:sldId id="257" r:id="rId7"/>
    <p:sldId id="260" r:id="rId8"/>
    <p:sldId id="262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21EF"/>
    <a:srgbClr val="0D55F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34587" autoAdjust="0"/>
    <p:restoredTop sz="81943" autoAdjust="0"/>
  </p:normalViewPr>
  <p:slideViewPr>
    <p:cSldViewPr>
      <p:cViewPr>
        <p:scale>
          <a:sx n="80" d="100"/>
          <a:sy n="80" d="100"/>
        </p:scale>
        <p:origin x="-158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6EB6B8-78E1-440B-B5E2-2BDB80354720}" type="datetimeFigureOut">
              <a:rPr lang="it-IT" smtClean="0"/>
              <a:pPr/>
              <a:t>28/09/2015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BOZZA PRELIMINARE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D515D-73E6-48AF-8B26-503A97C1EE2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03755717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094DC-33DE-43EE-81C4-F75FD0A61B8A}" type="datetimeFigureOut">
              <a:rPr lang="it-IT" smtClean="0"/>
              <a:pPr/>
              <a:t>28/09/2015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BOZZA PRELIMINARE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42073-4554-48BF-95C3-8136E7BB30C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7179084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42073-4554-48BF-95C3-8136E7BB30C0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PRELIMINARE</a:t>
            </a:r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797780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BOZZA PRELIMINARE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42073-4554-48BF-95C3-8136E7BB30C0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65721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BOZZA PRELIMINARE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42073-4554-48BF-95C3-8136E7BB30C0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56382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BOZZA PRELIMINARE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42073-4554-48BF-95C3-8136E7BB30C0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830119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7A0E-8CD3-4C07-ABFC-2BF343C75518}" type="datetime1">
              <a:rPr lang="it-IT" smtClean="0"/>
              <a:pPr/>
              <a:t>28/09/2015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PRELIMINARE  x  il Gruppo di Lavoro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8806-614E-40FD-8759-95AEE5EB7031}" type="datetime1">
              <a:rPr lang="it-IT" smtClean="0"/>
              <a:pPr/>
              <a:t>28/09/2015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PRELIMINARE  x  il Gruppo di Lavoro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360B-9F8D-4D2C-A7EC-F074A21FAE59}" type="datetime1">
              <a:rPr lang="it-IT" smtClean="0"/>
              <a:pPr/>
              <a:t>28/09/2015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PRELIMINARE  x  il Gruppo di Lavoro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ED198-0C13-47A7-A572-2C68D1934150}" type="datetime1">
              <a:rPr lang="it-IT" smtClean="0"/>
              <a:pPr/>
              <a:t>28/09/2015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PRELIMINARE  x  il Gruppo di Lavoro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504A-CF14-4FC1-BD0D-D84937D4BA90}" type="datetime1">
              <a:rPr lang="it-IT" smtClean="0"/>
              <a:pPr/>
              <a:t>28/09/2015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PRELIMINARE  x  il Gruppo di Lavoro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E293-48FE-4616-8F9F-930D99076646}" type="datetime1">
              <a:rPr lang="it-IT" smtClean="0"/>
              <a:pPr/>
              <a:t>28/09/2015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PRELIMINARE  x  il Gruppo di Lavoro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7A93-0176-4ACB-9882-70D5B30215BF}" type="datetime1">
              <a:rPr lang="it-IT" smtClean="0"/>
              <a:pPr/>
              <a:t>28/09/2015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PRELIMINARE  x  il Gruppo di Lavoro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66EF-52EA-4640-88B8-A4A24AE3C5CA}" type="datetime1">
              <a:rPr lang="it-IT" smtClean="0"/>
              <a:pPr/>
              <a:t>28/09/2015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PRELIMINARE  x  il Gruppo di Lavoro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D2F2-6CC7-42B3-A5E7-CEEC8B5431E4}" type="datetime1">
              <a:rPr lang="it-IT" smtClean="0"/>
              <a:pPr/>
              <a:t>28/09/2015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PRELIMINARE  x  il Gruppo di Lavoro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0512-DFF5-4A55-ABCF-2CE2439E6C98}" type="datetime1">
              <a:rPr lang="it-IT" smtClean="0"/>
              <a:pPr/>
              <a:t>28/09/2015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PRELIMINARE  x  il Gruppo di Lavoro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9FCB-F637-4579-90CE-2A4BC991E1C9}" type="datetime1">
              <a:rPr lang="it-IT" smtClean="0"/>
              <a:pPr/>
              <a:t>28/09/2015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PRELIMINARE  x  il Gruppo di Lavoro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853360B-9F8D-4D2C-A7EC-F074A21FAE59}" type="datetime1">
              <a:rPr lang="it-IT" smtClean="0"/>
              <a:pPr/>
              <a:t>28/09/2015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BOZZA PRELIMINARE  x  il Gruppo di Lavoro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maxart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rntta.mi.infn.it/corso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maxart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533400"/>
            <a:ext cx="8640960" cy="1455440"/>
          </a:xfrm>
        </p:spPr>
        <p:txBody>
          <a:bodyPr>
            <a:noAutofit/>
          </a:bodyPr>
          <a:lstStyle/>
          <a:p>
            <a:pPr algn="ctr"/>
            <a:r>
              <a:rPr lang="it-IT" sz="3800" dirty="0" smtClean="0"/>
              <a:t>Ruolo dei Rappresentanti del Personale</a:t>
            </a:r>
            <a:endParaRPr lang="it-IT" sz="3800" dirty="0"/>
          </a:p>
        </p:txBody>
      </p:sp>
      <p:sp>
        <p:nvSpPr>
          <p:cNvPr id="3" name="Sottotitolo 2"/>
          <p:cNvSpPr>
            <a:spLocks noGrp="1"/>
          </p:cNvSpPr>
          <p:nvPr>
            <p:ph sz="half" idx="1"/>
          </p:nvPr>
        </p:nvSpPr>
        <p:spPr>
          <a:xfrm>
            <a:off x="457200" y="2132856"/>
            <a:ext cx="8186766" cy="4258800"/>
          </a:xfrm>
        </p:spPr>
        <p:txBody>
          <a:bodyPr>
            <a:normAutofit fontScale="47500" lnSpcReduction="20000"/>
          </a:bodyPr>
          <a:lstStyle/>
          <a:p>
            <a:r>
              <a:rPr lang="it-IT" sz="6700" dirty="0"/>
              <a:t>T</a:t>
            </a:r>
            <a:r>
              <a:rPr lang="it-IT" sz="6700" dirty="0" smtClean="0"/>
              <a:t>ra </a:t>
            </a:r>
            <a:r>
              <a:rPr lang="it-IT" sz="6700" dirty="0" smtClean="0"/>
              <a:t>vecchio</a:t>
            </a:r>
            <a:r>
              <a:rPr lang="it-IT" sz="2100" dirty="0" smtClean="0"/>
              <a:t> </a:t>
            </a:r>
            <a:r>
              <a:rPr lang="it-IT" sz="4200" dirty="0" smtClean="0"/>
              <a:t>(2001</a:t>
            </a:r>
            <a:r>
              <a:rPr lang="it-IT" sz="4200" dirty="0" smtClean="0"/>
              <a:t>) </a:t>
            </a:r>
            <a:r>
              <a:rPr lang="it-IT" sz="6700" dirty="0" smtClean="0"/>
              <a:t>e nuovo Statuto</a:t>
            </a:r>
            <a:r>
              <a:rPr lang="it-IT" sz="2100" dirty="0" smtClean="0"/>
              <a:t> </a:t>
            </a:r>
            <a:r>
              <a:rPr lang="it-IT" sz="4200" dirty="0" smtClean="0"/>
              <a:t>(2011-2012-2014)</a:t>
            </a:r>
          </a:p>
          <a:p>
            <a:r>
              <a:rPr lang="it-IT" sz="6700" dirty="0" smtClean="0"/>
              <a:t>Ambiti di azione</a:t>
            </a:r>
            <a:endParaRPr lang="it-IT" sz="6700" dirty="0"/>
          </a:p>
          <a:p>
            <a:r>
              <a:rPr lang="it-IT" sz="6700" dirty="0" smtClean="0"/>
              <a:t>Competenze utili</a:t>
            </a:r>
          </a:p>
          <a:p>
            <a:endParaRPr lang="it-IT" sz="6700" dirty="0" smtClean="0"/>
          </a:p>
          <a:p>
            <a:endParaRPr lang="it-IT" dirty="0"/>
          </a:p>
        </p:txBody>
      </p:sp>
      <p:sp>
        <p:nvSpPr>
          <p:cNvPr id="9" name="Segnaposto contenuto 8"/>
          <p:cNvSpPr>
            <a:spLocks noGrp="1"/>
          </p:cNvSpPr>
          <p:nvPr>
            <p:ph sz="half" idx="2"/>
          </p:nvPr>
        </p:nvSpPr>
        <p:spPr>
          <a:xfrm>
            <a:off x="5148064" y="5373216"/>
            <a:ext cx="3456384" cy="104411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sz="500" dirty="0" smtClean="0"/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endParaRPr lang="en-US" sz="500" dirty="0" smtClean="0"/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endParaRPr lang="en-US" sz="500" dirty="0" smtClean="0"/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endParaRPr lang="en-US" sz="500" dirty="0" smtClean="0"/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endParaRPr lang="en-US" sz="500" dirty="0" smtClean="0"/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endParaRPr lang="en-US" sz="500" dirty="0" smtClean="0"/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endParaRPr lang="en-US" sz="500" dirty="0" smtClean="0"/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endParaRPr lang="en-US" sz="500" dirty="0" smtClean="0"/>
          </a:p>
          <a:p>
            <a:pPr marL="0" indent="0">
              <a:buNone/>
            </a:pPr>
            <a:r>
              <a:rPr lang="en-US" sz="2300" dirty="0" smtClean="0"/>
              <a:t>Credit</a:t>
            </a:r>
            <a:r>
              <a:rPr lang="en-US" sz="2300" dirty="0"/>
              <a:t>:  </a:t>
            </a:r>
            <a:r>
              <a:rPr lang="en-US" sz="2300" dirty="0">
                <a:hlinkClick r:id="rId3"/>
              </a:rPr>
              <a:t>www.lumaxart.com</a:t>
            </a:r>
            <a:r>
              <a:rPr lang="en-US" sz="2300" dirty="0"/>
              <a:t>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License:  Creative Commons Attribution-Share Alike 2.0 Generic</a:t>
            </a:r>
            <a:endParaRPr lang="it-IT" sz="1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456" y="17818"/>
            <a:ext cx="9113544" cy="329184"/>
          </a:xfrm>
        </p:spPr>
        <p:txBody>
          <a:bodyPr/>
          <a:lstStyle/>
          <a:p>
            <a:r>
              <a:rPr lang="it-IT" dirty="0" smtClean="0"/>
              <a:t>Cagliari  28  settembre  2015-  </a:t>
            </a:r>
            <a:r>
              <a:rPr lang="it-IT" dirty="0"/>
              <a:t>«</a:t>
            </a:r>
            <a:r>
              <a:rPr lang="it-IT" dirty="0" smtClean="0"/>
              <a:t>Corso  </a:t>
            </a:r>
            <a:r>
              <a:rPr lang="it-IT" dirty="0"/>
              <a:t>per Rappresentanti  del </a:t>
            </a:r>
            <a:r>
              <a:rPr lang="it-IT" dirty="0" smtClean="0"/>
              <a:t> Personale» </a:t>
            </a:r>
            <a:r>
              <a:rPr lang="it-IT" dirty="0"/>
              <a:t>-  Augusto Leone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573016"/>
            <a:ext cx="2616266" cy="2232248"/>
          </a:xfrm>
          <a:prstGeom prst="rect">
            <a:avLst/>
          </a:prstGeom>
        </p:spPr>
      </p:pic>
      <p:pic>
        <p:nvPicPr>
          <p:cNvPr id="10" name="Picture 9" descr="http://www.infn.it/logo/weblogo4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013176"/>
            <a:ext cx="2149953" cy="1368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5205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57158" y="571480"/>
            <a:ext cx="8501122" cy="582017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sz="3600" dirty="0" smtClean="0"/>
              <a:t>SCHEDA DOCENTE</a:t>
            </a:r>
            <a:r>
              <a:rPr lang="it-IT" dirty="0" smtClean="0"/>
              <a:t> </a:t>
            </a:r>
          </a:p>
          <a:p>
            <a:pPr algn="ctr">
              <a:buNone/>
            </a:pPr>
            <a:r>
              <a:rPr lang="it-IT" sz="1300" dirty="0" smtClean="0"/>
              <a:t>    </a:t>
            </a:r>
          </a:p>
          <a:p>
            <a:pPr>
              <a:buNone/>
            </a:pPr>
            <a:r>
              <a:rPr lang="it-IT" dirty="0" smtClean="0"/>
              <a:t>Augusto LEONE nato il 10 marzo 1965</a:t>
            </a:r>
          </a:p>
          <a:p>
            <a:pPr>
              <a:buNone/>
            </a:pPr>
            <a:endParaRPr lang="it-IT" sz="800" dirty="0" smtClean="0"/>
          </a:p>
          <a:p>
            <a:r>
              <a:rPr lang="it-IT" dirty="0" smtClean="0"/>
              <a:t>Dipendente INFN dal 1 febbraio 1984</a:t>
            </a:r>
          </a:p>
          <a:p>
            <a:r>
              <a:rPr lang="it-IT" dirty="0" smtClean="0"/>
              <a:t>Nel 1985 inizio la prima esperienza di Rappresentante del Personale TA della Sezione di Milano. </a:t>
            </a:r>
          </a:p>
          <a:p>
            <a:r>
              <a:rPr lang="it-IT" dirty="0" smtClean="0"/>
              <a:t>Rieletto dal 1998 a fine 2004. </a:t>
            </a:r>
          </a:p>
          <a:p>
            <a:r>
              <a:rPr lang="it-IT" dirty="0" smtClean="0"/>
              <a:t>Da luglio 2005 a luglio 2011 Eletto Rappresentante del Personale TTA in seno al Consiglio Direttivo</a:t>
            </a:r>
          </a:p>
          <a:p>
            <a:r>
              <a:rPr lang="it-IT" dirty="0" smtClean="0"/>
              <a:t>2006-2011 Componente della CNF in qualità di Rappresentante nazionale del Personale TTA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sz="2000" dirty="0" smtClean="0"/>
              <a:t>Tel. 02 50319527</a:t>
            </a:r>
          </a:p>
          <a:p>
            <a:pPr>
              <a:buNone/>
            </a:pPr>
            <a:r>
              <a:rPr lang="it-IT" sz="2000" dirty="0" smtClean="0"/>
              <a:t>E-mail augusto.leone@mi.infn.it</a:t>
            </a:r>
            <a:endParaRPr lang="it-IT" sz="20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553192"/>
          </a:xfrm>
        </p:spPr>
        <p:txBody>
          <a:bodyPr/>
          <a:lstStyle/>
          <a:p>
            <a:r>
              <a:rPr lang="it-IT" dirty="0" smtClean="0"/>
              <a:t>Cagliari  28  settembre  2015-  «Corso  per Rappresentanti  del  Personale» -  Augusto Leone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Tra il vecchio e nuovo statuto…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b="1" dirty="0" smtClean="0"/>
              <a:t>Art.10</a:t>
            </a:r>
            <a:r>
              <a:rPr lang="it-IT" dirty="0" smtClean="0"/>
              <a:t> </a:t>
            </a:r>
            <a:r>
              <a:rPr lang="it-IT" i="1" dirty="0" smtClean="0">
                <a:solidFill>
                  <a:srgbClr val="4821EF"/>
                </a:solidFill>
              </a:rPr>
              <a:t>Presidente</a:t>
            </a:r>
            <a:r>
              <a:rPr lang="it-IT" dirty="0" smtClean="0"/>
              <a:t> </a:t>
            </a:r>
            <a:r>
              <a:rPr lang="it-IT" b="1" dirty="0" smtClean="0"/>
              <a:t>comma 6 lettera e)</a:t>
            </a:r>
            <a:r>
              <a:rPr lang="it-IT" dirty="0" smtClean="0"/>
              <a:t>:</a:t>
            </a:r>
            <a:r>
              <a:rPr lang="it-IT" b="1" dirty="0" smtClean="0"/>
              <a:t> </a:t>
            </a:r>
            <a:r>
              <a:rPr lang="it-IT" dirty="0" smtClean="0"/>
              <a:t>indice le riunioni delle assemblee nazionali dei rappresentanti dei ricercatori e dei rappresentanti del personale tecnologo, tecnico e amministrativo, componenti dei Consigli delle Strutture di cui agli art. 25 e 27 (occorre lavorare per aggiungere l’art.30).  La stessa dicitura utilizzata alla lettera d) per le CSN.</a:t>
            </a:r>
          </a:p>
          <a:p>
            <a:r>
              <a:rPr lang="it-IT" b="1" dirty="0" smtClean="0"/>
              <a:t>Art.12 </a:t>
            </a:r>
            <a:r>
              <a:rPr lang="it-IT" i="1" dirty="0" smtClean="0">
                <a:solidFill>
                  <a:srgbClr val="4821EF"/>
                </a:solidFill>
              </a:rPr>
              <a:t>Consiglio Direttivo </a:t>
            </a:r>
            <a:r>
              <a:rPr lang="it-IT" dirty="0" smtClean="0"/>
              <a:t>(composizione ed attribuzioni) </a:t>
            </a:r>
            <a:r>
              <a:rPr lang="it-IT" b="1" dirty="0" smtClean="0"/>
              <a:t>comma 2 lettera h)</a:t>
            </a:r>
            <a:r>
              <a:rPr lang="it-IT" dirty="0" smtClean="0"/>
              <a:t>: un rappresentante </a:t>
            </a:r>
            <a:r>
              <a:rPr lang="it-IT" b="1" dirty="0" smtClean="0"/>
              <a:t>eletto</a:t>
            </a:r>
            <a:r>
              <a:rPr lang="it-IT" dirty="0" smtClean="0"/>
              <a:t> dal personale tecnologo tecnico e amministrativo dell’Istituto, dipendente o dotato di incarico di ricerca tecnologica o collaborazione tecnica.</a:t>
            </a:r>
          </a:p>
          <a:p>
            <a:r>
              <a:rPr lang="it-IT" b="1" dirty="0" smtClean="0"/>
              <a:t>Art.21</a:t>
            </a:r>
            <a:r>
              <a:rPr lang="it-IT" dirty="0" smtClean="0"/>
              <a:t> </a:t>
            </a:r>
            <a:r>
              <a:rPr lang="it-IT" i="1" dirty="0" smtClean="0">
                <a:solidFill>
                  <a:srgbClr val="4821EF"/>
                </a:solidFill>
              </a:rPr>
              <a:t>I Direttori delle Sezioni e dei Laboratori Nazionali</a:t>
            </a:r>
            <a:r>
              <a:rPr lang="it-IT" dirty="0" smtClean="0"/>
              <a:t>, </a:t>
            </a:r>
            <a:r>
              <a:rPr lang="it-IT" b="1" dirty="0" smtClean="0"/>
              <a:t>comma 5 </a:t>
            </a:r>
            <a:r>
              <a:rPr lang="it-IT" dirty="0" smtClean="0"/>
              <a:t>: I Direttori si avvalgono della consulenza di un Consiglio di Sezione o di Laboratorio Nazionale</a:t>
            </a:r>
          </a:p>
          <a:p>
            <a:r>
              <a:rPr lang="it-IT" b="1" dirty="0" smtClean="0"/>
              <a:t>Art.22</a:t>
            </a:r>
            <a:r>
              <a:rPr lang="it-IT" dirty="0" smtClean="0"/>
              <a:t> </a:t>
            </a:r>
            <a:r>
              <a:rPr lang="it-IT" i="1" dirty="0" smtClean="0">
                <a:solidFill>
                  <a:srgbClr val="4821EF"/>
                </a:solidFill>
              </a:rPr>
              <a:t>I Direttori dei Centri Nazionali</a:t>
            </a:r>
            <a:r>
              <a:rPr lang="it-IT" dirty="0" smtClean="0">
                <a:solidFill>
                  <a:srgbClr val="4821EF"/>
                </a:solidFill>
              </a:rPr>
              <a:t>, </a:t>
            </a:r>
            <a:r>
              <a:rPr lang="it-IT" b="1" dirty="0" smtClean="0"/>
              <a:t>comma </a:t>
            </a:r>
            <a:r>
              <a:rPr lang="it-IT" b="1" dirty="0"/>
              <a:t>4</a:t>
            </a:r>
            <a:r>
              <a:rPr lang="it-IT" dirty="0"/>
              <a:t>: I Direttori si avvalgono della consulenza di un Consiglio di </a:t>
            </a:r>
            <a:r>
              <a:rPr lang="it-IT" dirty="0" smtClean="0"/>
              <a:t>Centro Nazionale</a:t>
            </a:r>
          </a:p>
          <a:p>
            <a:r>
              <a:rPr lang="it-IT" b="1" dirty="0" smtClean="0"/>
              <a:t>Art.23</a:t>
            </a:r>
            <a:r>
              <a:rPr lang="it-IT" dirty="0" smtClean="0"/>
              <a:t> </a:t>
            </a:r>
            <a:r>
              <a:rPr lang="it-IT" i="1" dirty="0" smtClean="0">
                <a:solidFill>
                  <a:srgbClr val="4821EF"/>
                </a:solidFill>
              </a:rPr>
              <a:t>I Direttori… (attribuzioni) </a:t>
            </a:r>
            <a:r>
              <a:rPr lang="it-IT" b="1" dirty="0" smtClean="0"/>
              <a:t>comma 1 lettera a) </a:t>
            </a:r>
            <a:r>
              <a:rPr lang="it-IT" dirty="0" smtClean="0"/>
              <a:t>: elabora… sentito il parere del Consiglio di Sezione (Laboratorio o Centro)… il Disciplinare Organizzativo della Struttura e le sue eventuali modifiche…</a:t>
            </a:r>
          </a:p>
          <a:p>
            <a:r>
              <a:rPr lang="it-IT" b="1" dirty="0" smtClean="0"/>
              <a:t>Art.25 </a:t>
            </a:r>
            <a:r>
              <a:rPr lang="it-IT" i="1" dirty="0" smtClean="0">
                <a:solidFill>
                  <a:srgbClr val="4821EF"/>
                </a:solidFill>
              </a:rPr>
              <a:t>Il Consiglio di Sezione e di Laboratorio Nazionale</a:t>
            </a:r>
          </a:p>
          <a:p>
            <a:r>
              <a:rPr lang="it-IT" b="1" dirty="0" smtClean="0"/>
              <a:t>Art.27</a:t>
            </a:r>
            <a:r>
              <a:rPr lang="it-IT" dirty="0" smtClean="0"/>
              <a:t> </a:t>
            </a:r>
            <a:r>
              <a:rPr lang="it-IT" i="1" dirty="0" smtClean="0">
                <a:solidFill>
                  <a:srgbClr val="4821EF"/>
                </a:solidFill>
              </a:rPr>
              <a:t>Il Consiglio di Centro Nazionale</a:t>
            </a:r>
            <a:endParaRPr lang="it-IT" sz="1800" i="1" dirty="0" smtClean="0"/>
          </a:p>
          <a:p>
            <a:r>
              <a:rPr lang="it-IT" b="1" dirty="0" smtClean="0"/>
              <a:t>Art.29 </a:t>
            </a:r>
            <a:r>
              <a:rPr lang="it-IT" i="1" dirty="0" smtClean="0">
                <a:solidFill>
                  <a:srgbClr val="4821EF"/>
                </a:solidFill>
              </a:rPr>
              <a:t>Il Direttore generale (attribuzioni) </a:t>
            </a:r>
            <a:r>
              <a:rPr lang="it-IT" b="1" dirty="0" smtClean="0"/>
              <a:t>comma 1 lettera b) </a:t>
            </a:r>
            <a:r>
              <a:rPr lang="it-IT" dirty="0" smtClean="0"/>
              <a:t>: coordina l’attività dell’Amministrazione Centrale, ne elabora il Disciplinare Organizzativo e le sue eventuali modifiche.</a:t>
            </a:r>
          </a:p>
          <a:p>
            <a:r>
              <a:rPr lang="it-IT" b="1" dirty="0" smtClean="0"/>
              <a:t>Art.30</a:t>
            </a:r>
            <a:r>
              <a:rPr lang="it-IT" dirty="0" smtClean="0"/>
              <a:t> </a:t>
            </a:r>
            <a:r>
              <a:rPr lang="it-IT" i="1" dirty="0" smtClean="0">
                <a:solidFill>
                  <a:srgbClr val="4821EF"/>
                </a:solidFill>
              </a:rPr>
              <a:t>L’Amministrazione Centrale (organizzazione</a:t>
            </a:r>
            <a:r>
              <a:rPr lang="it-IT" dirty="0" smtClean="0">
                <a:solidFill>
                  <a:srgbClr val="4821EF"/>
                </a:solidFill>
              </a:rPr>
              <a:t>) </a:t>
            </a:r>
            <a:r>
              <a:rPr lang="it-IT" dirty="0" smtClean="0"/>
              <a:t>: sarebbe opportuno un comma analogo ai 5 e 4 degli art.21 e 22 che renda strutturale il Consiglio dell’Amministrazione Centrale (per ora previsto solo nel Disciplinare Organizzativo A.C.).</a:t>
            </a:r>
          </a:p>
          <a:p>
            <a:r>
              <a:rPr lang="it-IT" dirty="0" smtClean="0"/>
              <a:t>Disciplinare per lo svolgimento delle elezioni…Delibera CD 12971 del 25/10/2013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3999" cy="329184"/>
          </a:xfrm>
        </p:spPr>
        <p:txBody>
          <a:bodyPr/>
          <a:lstStyle/>
          <a:p>
            <a:r>
              <a:rPr lang="it-IT" dirty="0" smtClean="0"/>
              <a:t>Cagliari  28  settembre  2015-  «Corso  per Rappresentanti  del  Personale» -  Augusto Leone</a:t>
            </a:r>
            <a:endParaRPr lang="it-IT" dirty="0"/>
          </a:p>
        </p:txBody>
      </p:sp>
      <p:pic>
        <p:nvPicPr>
          <p:cNvPr id="6" name="Picture 9" descr="http://www.infn.it/logo/weblogo4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75" y="6233856"/>
            <a:ext cx="598210" cy="38067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9" y="6218780"/>
            <a:ext cx="576064" cy="4915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4607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23898"/>
          </a:xfrm>
        </p:spPr>
        <p:txBody>
          <a:bodyPr/>
          <a:lstStyle/>
          <a:p>
            <a:r>
              <a:rPr lang="it-IT" dirty="0" smtClean="0"/>
              <a:t>Tra il vecchio e nuovo </a:t>
            </a:r>
            <a:r>
              <a:rPr lang="it-IT" dirty="0" err="1" smtClean="0"/>
              <a:t>Statuto…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</p:spPr>
        <p:txBody>
          <a:bodyPr/>
          <a:lstStyle/>
          <a:p>
            <a:r>
              <a:rPr lang="it-IT" dirty="0" smtClean="0"/>
              <a:t>Cagliari  28  settembre  2015-  «Corso  per Rappresentanti  del  Personale» -  Augusto Leone</a:t>
            </a:r>
            <a:endParaRPr lang="it-IT" dirty="0"/>
          </a:p>
        </p:txBody>
      </p:sp>
      <p:pic>
        <p:nvPicPr>
          <p:cNvPr id="5" name="Picture 9" descr="http://www.infn.it/logo/weblogo4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1" y="6143644"/>
            <a:ext cx="775602" cy="4935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9" y="6218780"/>
            <a:ext cx="576064" cy="491508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0" y="1428736"/>
            <a:ext cx="91440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Organi dell’Istituto:  Presidente, Consiglio Direttivo, Giunta Esecutiva e Collegio dei Revisori dei Conti.</a:t>
            </a:r>
          </a:p>
          <a:p>
            <a:endParaRPr lang="it-IT" sz="800" dirty="0" smtClean="0"/>
          </a:p>
          <a:p>
            <a:r>
              <a:rPr lang="it-IT" dirty="0" smtClean="0"/>
              <a:t>Organi consultivi dell’Istituto:  Commissioni Scientifiche Nazionali, Consiglio Tecnico Scientifico, Comitato Unico di Garanzia</a:t>
            </a:r>
          </a:p>
          <a:p>
            <a:endParaRPr lang="it-IT" sz="800" dirty="0" smtClean="0"/>
          </a:p>
          <a:p>
            <a:r>
              <a:rPr lang="it-IT" dirty="0" smtClean="0"/>
              <a:t>Le funzioni di </a:t>
            </a:r>
            <a:r>
              <a:rPr lang="it-IT" b="1" dirty="0" smtClean="0">
                <a:solidFill>
                  <a:srgbClr val="FF0000"/>
                </a:solidFill>
              </a:rPr>
              <a:t>indirizzo</a:t>
            </a:r>
            <a:r>
              <a:rPr lang="it-IT" dirty="0" smtClean="0"/>
              <a:t> sono svolte dal </a:t>
            </a:r>
            <a:r>
              <a:rPr lang="it-IT" b="1" dirty="0" smtClean="0">
                <a:solidFill>
                  <a:srgbClr val="FF0000"/>
                </a:solidFill>
              </a:rPr>
              <a:t>Consiglio Direttivo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nelle forme e con le modalità previste dagli articoli 12 e 13 dello Statuto.</a:t>
            </a:r>
          </a:p>
          <a:p>
            <a:r>
              <a:rPr lang="it-IT" dirty="0" smtClean="0"/>
              <a:t>Le funzioni di </a:t>
            </a:r>
            <a:r>
              <a:rPr lang="it-IT" b="1" dirty="0" smtClean="0">
                <a:solidFill>
                  <a:schemeClr val="accent4"/>
                </a:solidFill>
              </a:rPr>
              <a:t>gestione</a:t>
            </a:r>
            <a:r>
              <a:rPr lang="it-IT" dirty="0" smtClean="0"/>
              <a:t> delle risorse umane, finanziarie e strumentali assegnate dal Consiglio Direttivo a ciascuna Struttura, sono svolte dai </a:t>
            </a:r>
            <a:r>
              <a:rPr lang="it-IT" b="1" dirty="0" smtClean="0">
                <a:solidFill>
                  <a:schemeClr val="accent4"/>
                </a:solidFill>
              </a:rPr>
              <a:t>Direttori</a:t>
            </a:r>
            <a:r>
              <a:rPr lang="it-IT" dirty="0" smtClean="0"/>
              <a:t> delle Strutture secondo quanto previsto dagli articoli 20, 21, 22 e 23 dello Statuto; il coordinamento nazionale della gestione dei mezzi strumentali, finanziari e di personale dell’Istituto è esercitato dalla </a:t>
            </a:r>
            <a:r>
              <a:rPr lang="it-IT" b="1" dirty="0" smtClean="0">
                <a:solidFill>
                  <a:schemeClr val="accent4"/>
                </a:solidFill>
              </a:rPr>
              <a:t>Giunta Esecutiva</a:t>
            </a:r>
            <a:r>
              <a:rPr lang="it-IT" dirty="0" smtClean="0"/>
              <a:t>, attraverso l’azione dell’Amministrazione Centrale, secondo quanto previsto dagli articoli 28 e 29 dello Statuto.</a:t>
            </a:r>
          </a:p>
          <a:p>
            <a:r>
              <a:rPr lang="it-IT" dirty="0" smtClean="0"/>
              <a:t>Le funzioni valutative e di </a:t>
            </a:r>
            <a:r>
              <a:rPr lang="it-IT" b="1" dirty="0" smtClean="0">
                <a:solidFill>
                  <a:srgbClr val="00B050"/>
                </a:solidFill>
              </a:rPr>
              <a:t>controllo</a:t>
            </a:r>
            <a:r>
              <a:rPr lang="it-IT" dirty="0" smtClean="0"/>
              <a:t> sono svolte avvalendosi degli organismi di cui all’articolo 7 dello Statuto (</a:t>
            </a:r>
            <a:r>
              <a:rPr lang="it-IT" b="1" dirty="0" err="1" smtClean="0">
                <a:solidFill>
                  <a:srgbClr val="00B050"/>
                </a:solidFill>
              </a:rPr>
              <a:t>CVI</a:t>
            </a:r>
            <a:r>
              <a:rPr lang="it-IT" b="1" dirty="0" smtClean="0">
                <a:solidFill>
                  <a:srgbClr val="00B050"/>
                </a:solidFill>
              </a:rPr>
              <a:t>, ANVUR, Organismo Indipendente di valutazione delle prestazioni, CUG</a:t>
            </a:r>
            <a:r>
              <a:rPr lang="it-IT" dirty="0" smtClean="0"/>
              <a:t>) nonché dei meccanismi di valutazione e revisione delle attività scientifiche e tecnologiche dell’Istituto (CSN e GLV).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Principali ambiti d’azione nazionali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>
            <a:normAutofit/>
          </a:bodyPr>
          <a:lstStyle/>
          <a:p>
            <a:r>
              <a:rPr lang="it-IT" dirty="0"/>
              <a:t>Il Consiglio Direttivo</a:t>
            </a:r>
          </a:p>
          <a:p>
            <a:r>
              <a:rPr lang="it-IT" dirty="0" smtClean="0"/>
              <a:t>L’ Assemblea Nazionale e le Assemblee locali</a:t>
            </a:r>
          </a:p>
          <a:p>
            <a:r>
              <a:rPr lang="it-IT" dirty="0" smtClean="0"/>
              <a:t>La Commissione Nazionale per la Formazione</a:t>
            </a:r>
          </a:p>
          <a:p>
            <a:r>
              <a:rPr lang="it-IT" dirty="0" smtClean="0"/>
              <a:t>I gruppi di lavoro CD e dell’Assemblea Nazionale</a:t>
            </a:r>
            <a:endParaRPr lang="it-IT" dirty="0"/>
          </a:p>
          <a:p>
            <a:r>
              <a:rPr lang="it-IT" dirty="0" smtClean="0"/>
              <a:t>Elezioni: momento di democrazia su cui vigilare</a:t>
            </a:r>
          </a:p>
          <a:p>
            <a:r>
              <a:rPr lang="it-IT" dirty="0" smtClean="0"/>
              <a:t>Contatti: I Rappresentanti locali</a:t>
            </a:r>
            <a:r>
              <a:rPr lang="it-IT" dirty="0"/>
              <a:t> </a:t>
            </a:r>
            <a:r>
              <a:rPr lang="it-IT" dirty="0" smtClean="0"/>
              <a:t>e i Colleghi, Rappresentante nazionale dei Ricercatori, Presidente, Direttore Generale, Giunta, Direttori Strutture, Direttori AC, CUG</a:t>
            </a:r>
            <a:r>
              <a:rPr lang="it-IT" dirty="0"/>
              <a:t>, Consigliera di </a:t>
            </a:r>
            <a:r>
              <a:rPr lang="it-IT" dirty="0" smtClean="0"/>
              <a:t>fiducia, S&amp;A in particolare il </a:t>
            </a:r>
            <a:r>
              <a:rPr lang="it-IT" dirty="0"/>
              <a:t>Rappresentante Nazionale </a:t>
            </a:r>
            <a:r>
              <a:rPr lang="it-IT" dirty="0" smtClean="0"/>
              <a:t>dei </a:t>
            </a:r>
            <a:r>
              <a:rPr lang="it-IT" dirty="0"/>
              <a:t>Lavoratori per la </a:t>
            </a:r>
            <a:r>
              <a:rPr lang="it-IT" dirty="0" smtClean="0"/>
              <a:t>Sicurezza e OO.SS…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3999" cy="329184"/>
          </a:xfrm>
        </p:spPr>
        <p:txBody>
          <a:bodyPr/>
          <a:lstStyle/>
          <a:p>
            <a:r>
              <a:rPr lang="it-IT" dirty="0" smtClean="0"/>
              <a:t>Cagliari  28  settembre  2015-  «Corso  per Rappresentanti  del  Personale» -  Augusto Leone</a:t>
            </a:r>
            <a:endParaRPr lang="it-IT" dirty="0"/>
          </a:p>
        </p:txBody>
      </p:sp>
      <p:pic>
        <p:nvPicPr>
          <p:cNvPr id="6" name="Picture 9" descr="http://www.infn.it/logo/weblogo4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75" y="6233856"/>
            <a:ext cx="598210" cy="38067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9" y="6218780"/>
            <a:ext cx="576064" cy="4915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7879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9375" y="533400"/>
            <a:ext cx="8807121" cy="116740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Principali ambiti d’azione del Rappresentante del Personale della Struttura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272136"/>
          </a:xfrm>
        </p:spPr>
        <p:txBody>
          <a:bodyPr/>
          <a:lstStyle/>
          <a:p>
            <a:r>
              <a:rPr lang="it-IT" dirty="0"/>
              <a:t>Il Consiglio di </a:t>
            </a:r>
            <a:r>
              <a:rPr lang="it-IT" dirty="0" smtClean="0"/>
              <a:t>Sezione, Laboratorio, Centro e AC </a:t>
            </a:r>
          </a:p>
          <a:p>
            <a:r>
              <a:rPr lang="it-IT" dirty="0"/>
              <a:t>L</a:t>
            </a:r>
            <a:r>
              <a:rPr lang="it-IT" dirty="0" smtClean="0"/>
              <a:t>e </a:t>
            </a:r>
            <a:r>
              <a:rPr lang="it-IT" dirty="0"/>
              <a:t>Assemblee </a:t>
            </a:r>
            <a:r>
              <a:rPr lang="it-IT" dirty="0" smtClean="0"/>
              <a:t>Locali e Nazionali</a:t>
            </a:r>
          </a:p>
          <a:p>
            <a:r>
              <a:rPr lang="it-IT" dirty="0"/>
              <a:t>I gruppi di lavoro </a:t>
            </a:r>
            <a:r>
              <a:rPr lang="it-IT" dirty="0" smtClean="0"/>
              <a:t>dell’Assemblea nazionale</a:t>
            </a:r>
          </a:p>
          <a:p>
            <a:r>
              <a:rPr lang="it-IT" dirty="0"/>
              <a:t>Elezioni: momento di democrazia su cui vigilare</a:t>
            </a:r>
          </a:p>
          <a:p>
            <a:r>
              <a:rPr lang="it-IT" dirty="0" smtClean="0"/>
              <a:t>Contatti con i Colleghi e il Rappresentante nazionale, Componenti del </a:t>
            </a:r>
            <a:r>
              <a:rPr lang="it-IT" dirty="0" err="1" smtClean="0"/>
              <a:t>C.d.S</a:t>
            </a:r>
            <a:r>
              <a:rPr lang="it-IT" dirty="0" smtClean="0"/>
              <a:t>., Referente locale per la Formazione, RLS, RSPP, RSU e OO.SS. territoriali…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3999" cy="329184"/>
          </a:xfrm>
        </p:spPr>
        <p:txBody>
          <a:bodyPr/>
          <a:lstStyle/>
          <a:p>
            <a:r>
              <a:rPr lang="it-IT" dirty="0" smtClean="0"/>
              <a:t>Cagliari  28  settembre  2015-  «Corso  per Rappresentanti  del  Personale» -  Augusto Leone</a:t>
            </a:r>
            <a:endParaRPr lang="it-IT" dirty="0"/>
          </a:p>
        </p:txBody>
      </p:sp>
      <p:pic>
        <p:nvPicPr>
          <p:cNvPr id="6" name="Picture 9" descr="http://www.infn.it/logo/weblogo4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75" y="6233856"/>
            <a:ext cx="598210" cy="38067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9" y="6218780"/>
            <a:ext cx="576064" cy="4915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5990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Le competenze utili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1600200"/>
            <a:ext cx="8786874" cy="4876800"/>
          </a:xfrm>
        </p:spPr>
        <p:txBody>
          <a:bodyPr/>
          <a:lstStyle/>
          <a:p>
            <a:r>
              <a:rPr lang="it-IT" dirty="0" smtClean="0"/>
              <a:t>Il Rapporto personale con i Colleghi</a:t>
            </a:r>
          </a:p>
          <a:p>
            <a:r>
              <a:rPr lang="it-IT" dirty="0" smtClean="0"/>
              <a:t>Disciplinare Organizzativo della propria Struttura e quello dell’</a:t>
            </a:r>
            <a:r>
              <a:rPr lang="it-IT" dirty="0" err="1" smtClean="0"/>
              <a:t>A.C.</a:t>
            </a:r>
            <a:r>
              <a:rPr lang="it-IT" dirty="0" smtClean="0"/>
              <a:t> (ultima versione 16 settembre 2015)</a:t>
            </a:r>
          </a:p>
          <a:p>
            <a:r>
              <a:rPr lang="it-IT" dirty="0" smtClean="0"/>
              <a:t>Statuto e Regolamento di Organizzazione e Funzionamento</a:t>
            </a:r>
          </a:p>
          <a:p>
            <a:r>
              <a:rPr lang="it-IT" dirty="0" smtClean="0"/>
              <a:t>Regolamento del Personale</a:t>
            </a:r>
          </a:p>
          <a:p>
            <a:r>
              <a:rPr lang="it-IT" dirty="0" smtClean="0"/>
              <a:t>Disciplinari (elezioni, missioni, formazione…)</a:t>
            </a:r>
          </a:p>
          <a:p>
            <a:r>
              <a:rPr lang="it-IT" dirty="0" smtClean="0"/>
              <a:t>Il Bilancio</a:t>
            </a:r>
          </a:p>
          <a:p>
            <a:r>
              <a:rPr lang="it-IT" dirty="0" smtClean="0"/>
              <a:t>I CCNL</a:t>
            </a:r>
          </a:p>
          <a:p>
            <a:r>
              <a:rPr lang="it-IT" dirty="0" smtClean="0"/>
              <a:t>Legislazione</a:t>
            </a:r>
            <a:endParaRPr lang="it-IT" dirty="0"/>
          </a:p>
          <a:p>
            <a:r>
              <a:rPr lang="it-IT" dirty="0" smtClean="0"/>
              <a:t>Documentazione:</a:t>
            </a:r>
            <a:r>
              <a:rPr lang="it-IT" dirty="0"/>
              <a:t> </a:t>
            </a:r>
            <a:r>
              <a:rPr lang="it-IT" dirty="0" smtClean="0">
                <a:hlinkClick r:id="rId2"/>
              </a:rPr>
              <a:t>http://wwwrntta.mi.infn.it/corso/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" y="18288"/>
            <a:ext cx="9144000" cy="329184"/>
          </a:xfrm>
        </p:spPr>
        <p:txBody>
          <a:bodyPr/>
          <a:lstStyle/>
          <a:p>
            <a:r>
              <a:rPr lang="it-IT" dirty="0" smtClean="0"/>
              <a:t>Cagliari  28  settembre  2015-  «Corso  per Rappresentanti  del  Personale» -  Augusto Leone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9" y="6156370"/>
            <a:ext cx="671104" cy="572599"/>
          </a:xfrm>
          <a:prstGeom prst="rect">
            <a:avLst/>
          </a:prstGeom>
        </p:spPr>
      </p:pic>
      <p:pic>
        <p:nvPicPr>
          <p:cNvPr id="7" name="Picture 9" descr="http://www.infn.it/logo/weblogo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75" y="6233856"/>
            <a:ext cx="598210" cy="38067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9" y="6218780"/>
            <a:ext cx="576064" cy="4915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7157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11424"/>
          </a:xfrm>
        </p:spPr>
        <p:txBody>
          <a:bodyPr>
            <a:noAutofit/>
          </a:bodyPr>
          <a:lstStyle/>
          <a:p>
            <a:pPr algn="ctr"/>
            <a:r>
              <a:rPr lang="it-IT" sz="6600" dirty="0" smtClean="0"/>
              <a:t>GRAZIE !!!</a:t>
            </a:r>
            <a:endParaRPr lang="it-IT" sz="6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44144"/>
          </a:xfrm>
        </p:spPr>
        <p:txBody>
          <a:bodyPr/>
          <a:lstStyle/>
          <a:p>
            <a:pPr algn="just"/>
            <a:r>
              <a:rPr lang="it-IT" sz="3600" dirty="0" smtClean="0"/>
              <a:t>Ai componenti del gruppo di lavoro per l’aiuto e per la crescita personale realizzata nel lavoro insieme</a:t>
            </a:r>
          </a:p>
          <a:p>
            <a:r>
              <a:rPr lang="it-IT" sz="3600" dirty="0" smtClean="0"/>
              <a:t>A tutti Voi per l’attenzione</a:t>
            </a:r>
            <a:endParaRPr lang="it-IT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</p:spPr>
        <p:txBody>
          <a:bodyPr/>
          <a:lstStyle/>
          <a:p>
            <a:r>
              <a:rPr lang="it-IT" dirty="0" smtClean="0"/>
              <a:t>Cagliari  28  settembre  2015-  «Corso  per Rappresentanti  del  Personale» -  Augusto Leone</a:t>
            </a:r>
            <a:endParaRPr lang="it-IT" dirty="0"/>
          </a:p>
        </p:txBody>
      </p:sp>
      <p:sp>
        <p:nvSpPr>
          <p:cNvPr id="6" name="Segnaposto contenuto 8"/>
          <p:cNvSpPr txBox="1">
            <a:spLocks/>
          </p:cNvSpPr>
          <p:nvPr/>
        </p:nvSpPr>
        <p:spPr>
          <a:xfrm>
            <a:off x="5436096" y="5711798"/>
            <a:ext cx="3456384" cy="1044116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500" dirty="0" smtClean="0"/>
          </a:p>
          <a:p>
            <a:pPr marL="0" indent="0">
              <a:buFont typeface="Arial" pitchFamily="34" charset="0"/>
              <a:buNone/>
            </a:pPr>
            <a:endParaRPr lang="en-US" sz="500" dirty="0" smtClean="0"/>
          </a:p>
          <a:p>
            <a:pPr marL="0" indent="0">
              <a:buFont typeface="Arial" pitchFamily="34" charset="0"/>
              <a:buNone/>
            </a:pPr>
            <a:endParaRPr lang="en-US" sz="500" dirty="0" smtClean="0"/>
          </a:p>
          <a:p>
            <a:pPr marL="0" indent="0">
              <a:buFont typeface="Arial" pitchFamily="34" charset="0"/>
              <a:buNone/>
            </a:pPr>
            <a:endParaRPr lang="en-US" sz="500" dirty="0" smtClean="0"/>
          </a:p>
          <a:p>
            <a:pPr marL="0" indent="0">
              <a:buFont typeface="Arial" pitchFamily="34" charset="0"/>
              <a:buNone/>
            </a:pPr>
            <a:endParaRPr lang="en-US" sz="500" dirty="0" smtClean="0"/>
          </a:p>
          <a:p>
            <a:pPr marL="0" indent="0">
              <a:buFont typeface="Arial" pitchFamily="34" charset="0"/>
              <a:buNone/>
            </a:pPr>
            <a:endParaRPr lang="en-US" sz="500" dirty="0" smtClean="0"/>
          </a:p>
          <a:p>
            <a:pPr marL="0" indent="0">
              <a:buFont typeface="Arial" pitchFamily="34" charset="0"/>
              <a:buNone/>
            </a:pPr>
            <a:endParaRPr lang="en-US" sz="500" dirty="0" smtClean="0"/>
          </a:p>
          <a:p>
            <a:pPr marL="0" indent="0">
              <a:buFont typeface="Arial" pitchFamily="34" charset="0"/>
              <a:buNone/>
            </a:pPr>
            <a:endParaRPr lang="en-US" sz="500" dirty="0" smtClean="0"/>
          </a:p>
          <a:p>
            <a:pPr marL="0" indent="0">
              <a:buFont typeface="Arial" pitchFamily="34" charset="0"/>
              <a:buNone/>
            </a:pPr>
            <a:endParaRPr lang="en-US" sz="500" dirty="0" smtClean="0"/>
          </a:p>
          <a:p>
            <a:pPr marL="0" indent="0">
              <a:buFont typeface="Arial" pitchFamily="34" charset="0"/>
              <a:buNone/>
            </a:pPr>
            <a:endParaRPr lang="en-US" sz="500" dirty="0" smtClean="0"/>
          </a:p>
          <a:p>
            <a:pPr marL="0" indent="0">
              <a:buFont typeface="Arial" pitchFamily="34" charset="0"/>
              <a:buNone/>
            </a:pPr>
            <a:endParaRPr lang="en-US" sz="500" dirty="0" smtClean="0"/>
          </a:p>
          <a:p>
            <a:pPr marL="0" indent="0">
              <a:buFont typeface="Arial" pitchFamily="34" charset="0"/>
              <a:buNone/>
            </a:pPr>
            <a:endParaRPr lang="en-US" sz="500" dirty="0" smtClean="0"/>
          </a:p>
          <a:p>
            <a:pPr marL="0" indent="0">
              <a:buFont typeface="Arial" pitchFamily="34" charset="0"/>
              <a:buNone/>
            </a:pPr>
            <a:endParaRPr lang="en-US" sz="500" dirty="0" smtClean="0"/>
          </a:p>
          <a:p>
            <a:pPr marL="0" indent="0">
              <a:buFont typeface="Arial" pitchFamily="34" charset="0"/>
              <a:buNone/>
            </a:pPr>
            <a:endParaRPr lang="en-US" sz="500" dirty="0" smtClean="0"/>
          </a:p>
          <a:p>
            <a:pPr marL="0" indent="0">
              <a:buFont typeface="Arial" pitchFamily="34" charset="0"/>
              <a:buNone/>
            </a:pPr>
            <a:endParaRPr lang="en-US" sz="500" dirty="0" smtClean="0"/>
          </a:p>
          <a:p>
            <a:pPr marL="0" indent="0">
              <a:buFont typeface="Arial" pitchFamily="34" charset="0"/>
              <a:buNone/>
            </a:pPr>
            <a:r>
              <a:rPr lang="en-US" sz="2300" dirty="0" smtClean="0"/>
              <a:t>Credit:  </a:t>
            </a:r>
            <a:r>
              <a:rPr lang="en-US" sz="2300" dirty="0" smtClean="0">
                <a:hlinkClick r:id="rId3"/>
              </a:rPr>
              <a:t>www.lumaxart.com</a:t>
            </a:r>
            <a:r>
              <a:rPr lang="en-US" sz="2300" dirty="0" smtClean="0"/>
              <a:t>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License:  Creative Commons Attribution-Share Alike 2.0 Generic</a:t>
            </a:r>
            <a:endParaRPr lang="it-IT" sz="1800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182" y="4001608"/>
            <a:ext cx="2616266" cy="2232248"/>
          </a:xfrm>
          <a:prstGeom prst="rect">
            <a:avLst/>
          </a:prstGeom>
        </p:spPr>
      </p:pic>
      <p:pic>
        <p:nvPicPr>
          <p:cNvPr id="8" name="Picture 9" descr="http://www.infn.it/logo/weblogo4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013176"/>
            <a:ext cx="2149953" cy="1368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0660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Chiar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1266</TotalTime>
  <Words>922</Words>
  <Application>Microsoft Office PowerPoint</Application>
  <PresentationFormat>Presentazione su schermo (4:3)</PresentationFormat>
  <Paragraphs>109</Paragraphs>
  <Slides>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Chiaro</vt:lpstr>
      <vt:lpstr>Ruolo dei Rappresentanti del Personale</vt:lpstr>
      <vt:lpstr>Diapositiva 2</vt:lpstr>
      <vt:lpstr>Tra il vecchio e nuovo statuto…</vt:lpstr>
      <vt:lpstr>Tra il vecchio e nuovo Statuto…</vt:lpstr>
      <vt:lpstr>Principali ambiti d’azione nazionali</vt:lpstr>
      <vt:lpstr>Principali ambiti d’azione del Rappresentante del Personale della Struttura</vt:lpstr>
      <vt:lpstr>Le competenze utili</vt:lpstr>
      <vt:lpstr>GRAZIE !!!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Ruolo dei Rappresentanti del Personale</dc:title>
  <dc:creator>Augusto Leone</dc:creator>
  <cp:lastModifiedBy>hamtaro</cp:lastModifiedBy>
  <cp:revision>74</cp:revision>
  <dcterms:created xsi:type="dcterms:W3CDTF">2013-11-27T15:18:44Z</dcterms:created>
  <dcterms:modified xsi:type="dcterms:W3CDTF">2015-09-28T03:21:16Z</dcterms:modified>
</cp:coreProperties>
</file>