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9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6" r:id="rId3"/>
    <p:sldId id="257" r:id="rId4"/>
    <p:sldId id="258" r:id="rId5"/>
    <p:sldId id="265" r:id="rId6"/>
    <p:sldId id="270" r:id="rId7"/>
    <p:sldId id="271" r:id="rId8"/>
    <p:sldId id="275" r:id="rId9"/>
    <p:sldId id="272" r:id="rId10"/>
    <p:sldId id="259" r:id="rId11"/>
    <p:sldId id="266" r:id="rId12"/>
    <p:sldId id="261" r:id="rId13"/>
    <p:sldId id="262" r:id="rId14"/>
    <p:sldId id="263" r:id="rId15"/>
    <p:sldId id="267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C3"/>
    <a:srgbClr val="FFF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3" autoAdjust="0"/>
    <p:restoredTop sz="94641" autoAdjust="0"/>
  </p:normalViewPr>
  <p:slideViewPr>
    <p:cSldViewPr snapToGrid="0" snapToObjects="1">
      <p:cViewPr varScale="1">
        <p:scale>
          <a:sx n="41" d="100"/>
          <a:sy n="41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E6B0-17B8-924C-A8C3-DA460ED4FF0E}" type="datetime1">
              <a:rPr lang="it-IT" smtClean="0"/>
              <a:t>28/09/2015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51CDC-FF27-7F4F-B152-C7760AC1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906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2EC3B-ECB1-5F4F-97E4-65909C72F8F7}" type="datetime1">
              <a:rPr lang="it-IT" smtClean="0"/>
              <a:t>28/09/2015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67C67-D801-4C23-AC52-24B2F94E7B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587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05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39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709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it-IT" smtClean="0"/>
              <a:t>Attanasio Candela 29/09/2015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8AE328-13E8-EF4B-AB52-339259A4808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.infn.it/legale/" TargetMode="External"/><Relationship Id="rId3" Type="http://schemas.openxmlformats.org/officeDocument/2006/relationships/hyperlink" Target="mailto:masullo@na.infn.it" TargetMode="External"/><Relationship Id="rId7" Type="http://schemas.openxmlformats.org/officeDocument/2006/relationships/hyperlink" Target="http://www.ac.infn.it/sicurezza/indexSA.html" TargetMode="External"/><Relationship Id="rId2" Type="http://schemas.openxmlformats.org/officeDocument/2006/relationships/hyperlink" Target="http://www.infn.it/CU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infn.it/comunicazione/index.php?lang=it" TargetMode="External"/><Relationship Id="rId5" Type="http://schemas.openxmlformats.org/officeDocument/2006/relationships/hyperlink" Target="mailto:marina.capponi@presid.infn.it" TargetMode="External"/><Relationship Id="rId10" Type="http://schemas.openxmlformats.org/officeDocument/2006/relationships/hyperlink" Target="http://www.gazzettaamministrativa.it/opencms/opencms/_gazzetta_amministrativa/amministrazione_trasparente/_agenzie_enti_stato/_istituto_nazionale_di_fisica_nucleare" TargetMode="External"/><Relationship Id="rId4" Type="http://schemas.openxmlformats.org/officeDocument/2006/relationships/hyperlink" Target="mailto:marinacapponi@hotmail.it" TargetMode="External"/><Relationship Id="rId9" Type="http://schemas.openxmlformats.org/officeDocument/2006/relationships/hyperlink" Target="http://www.ac.infn.it/legale/infnju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.infn.it/RNTT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1522" y="260966"/>
            <a:ext cx="8575451" cy="1087364"/>
          </a:xfrm>
        </p:spPr>
        <p:txBody>
          <a:bodyPr/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1522" y="4765832"/>
            <a:ext cx="849682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it-IT" i="1" dirty="0" smtClean="0">
              <a:solidFill>
                <a:srgbClr val="000090"/>
              </a:solidFill>
            </a:endParaRPr>
          </a:p>
          <a:p>
            <a:pPr algn="just"/>
            <a:endParaRPr lang="it-IT" i="1" dirty="0" smtClean="0">
              <a:solidFill>
                <a:srgbClr val="000090"/>
              </a:solidFill>
            </a:endParaRPr>
          </a:p>
          <a:p>
            <a:pPr algn="just"/>
            <a:r>
              <a:rPr lang="it-IT" i="1" dirty="0" smtClean="0">
                <a:solidFill>
                  <a:srgbClr val="000090"/>
                </a:solidFill>
              </a:rPr>
              <a:t>Obiettivi:</a:t>
            </a:r>
          </a:p>
          <a:p>
            <a:pPr algn="ctr"/>
            <a:r>
              <a:rPr lang="it-IT" i="1" dirty="0" smtClean="0">
                <a:solidFill>
                  <a:srgbClr val="000090"/>
                </a:solidFill>
              </a:rPr>
              <a:t>fornire indicazioni su come affrontare </a:t>
            </a:r>
            <a:r>
              <a:rPr lang="it-IT" i="1" dirty="0">
                <a:solidFill>
                  <a:srgbClr val="000090"/>
                </a:solidFill>
              </a:rPr>
              <a:t> </a:t>
            </a:r>
            <a:r>
              <a:rPr lang="it-IT" i="1" dirty="0" smtClean="0">
                <a:solidFill>
                  <a:srgbClr val="000090"/>
                </a:solidFill>
              </a:rPr>
              <a:t>(e possibilmente risolvere!) problemi di “comunicazione” con Colleghi e Management</a:t>
            </a:r>
            <a:r>
              <a:rPr lang="it-IT" sz="2400" i="1" dirty="0" smtClean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3689" y="1321648"/>
            <a:ext cx="8410184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800" dirty="0">
              <a:solidFill>
                <a:srgbClr val="000090"/>
              </a:solidFill>
            </a:endParaRPr>
          </a:p>
          <a:p>
            <a:pPr algn="ctr"/>
            <a:r>
              <a:rPr lang="it-IT" sz="4000" i="1" dirty="0" smtClean="0">
                <a:solidFill>
                  <a:srgbClr val="000090"/>
                </a:solidFill>
              </a:rPr>
              <a:t>Problemi di…</a:t>
            </a:r>
          </a:p>
          <a:p>
            <a:pPr algn="ctr"/>
            <a:endParaRPr lang="it-IT" sz="3600" dirty="0" smtClean="0">
              <a:solidFill>
                <a:srgbClr val="000090"/>
              </a:solidFill>
            </a:endParaRPr>
          </a:p>
          <a:p>
            <a:pPr algn="ctr"/>
            <a:endParaRPr lang="it-IT" sz="3600" dirty="0">
              <a:solidFill>
                <a:srgbClr val="000090"/>
              </a:solidFill>
            </a:endParaRPr>
          </a:p>
          <a:p>
            <a:pPr algn="ctr"/>
            <a:endParaRPr lang="it-IT" sz="3600" dirty="0">
              <a:solidFill>
                <a:srgbClr val="000090"/>
              </a:solidFill>
            </a:endParaRPr>
          </a:p>
          <a:p>
            <a:pPr algn="ctr"/>
            <a:r>
              <a:rPr lang="it-IT" sz="4000" i="1" dirty="0" smtClean="0">
                <a:solidFill>
                  <a:srgbClr val="000090"/>
                </a:solidFill>
              </a:rPr>
              <a:t>comunicazione</a:t>
            </a:r>
          </a:p>
          <a:p>
            <a:pPr algn="ctr"/>
            <a:endParaRPr lang="it-IT" sz="2400" dirty="0">
              <a:solidFill>
                <a:srgbClr val="00009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0923" y="275160"/>
            <a:ext cx="8305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Corso di Formazione per neo Rappresentanti del Personale INFN</a:t>
            </a:r>
          </a:p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Cagliari, 28/29 Settembre 2015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36345" y="6429514"/>
            <a:ext cx="1820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solidFill>
                  <a:srgbClr val="000090"/>
                </a:solidFill>
              </a:rPr>
              <a:t>Attanasio Candela-LNGS</a:t>
            </a:r>
            <a:endParaRPr lang="it-IT" sz="1200" i="1" dirty="0">
              <a:solidFill>
                <a:srgbClr val="00009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886" y="2509723"/>
            <a:ext cx="2076303" cy="14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53696" y="268628"/>
            <a:ext cx="5386623" cy="467999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ALCUNE SEMPLICI REGOLE…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28246" y="965855"/>
            <a:ext cx="7447455" cy="2446824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i="1" dirty="0" smtClean="0">
                <a:solidFill>
                  <a:srgbClr val="000090"/>
                </a:solidFill>
              </a:rPr>
              <a:t>1) </a:t>
            </a:r>
            <a:r>
              <a:rPr lang="it-IT" dirty="0" smtClean="0"/>
              <a:t>Dopo l’elezione a Rappresentante, indipendentemente se si conosca più o meno bene il Direttore</a:t>
            </a:r>
            <a:r>
              <a:rPr lang="it-IT" dirty="0" smtClean="0">
                <a:solidFill>
                  <a:srgbClr val="000000"/>
                </a:solidFill>
              </a:rPr>
              <a:t>,</a:t>
            </a:r>
            <a:r>
              <a:rPr lang="it-IT" dirty="0" smtClean="0">
                <a:solidFill>
                  <a:srgbClr val="000090"/>
                </a:solidFill>
              </a:rPr>
              <a:t>  </a:t>
            </a:r>
            <a:r>
              <a:rPr lang="it-IT" i="1" dirty="0" smtClean="0">
                <a:solidFill>
                  <a:srgbClr val="000090"/>
                </a:solidFill>
              </a:rPr>
              <a:t>è buona norma</a:t>
            </a:r>
            <a:r>
              <a:rPr lang="it-IT" dirty="0" smtClean="0"/>
              <a:t>:</a:t>
            </a:r>
          </a:p>
          <a:p>
            <a:pPr algn="just"/>
            <a:endParaRPr lang="it-IT" sz="900" dirty="0" smtClean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prendere un appuntamento ufficiale;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p</a:t>
            </a:r>
            <a:r>
              <a:rPr lang="it-IT" dirty="0" smtClean="0"/>
              <a:t>resentarsi;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spiegare che si può collaborare per un fine unico: quello di un continuo miglioramento delle condizioni lavorative della Struttura di appartenenza, dell’organizzazione del lavoro, dei rapporti con il Personale.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11930" y="3569116"/>
            <a:ext cx="8140872" cy="3000821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i="1" dirty="0" smtClean="0">
                <a:solidFill>
                  <a:srgbClr val="000090"/>
                </a:solidFill>
              </a:rPr>
              <a:t>2) </a:t>
            </a:r>
            <a:r>
              <a:rPr lang="it-IT" dirty="0" smtClean="0"/>
              <a:t>Dopo </a:t>
            </a:r>
            <a:r>
              <a:rPr lang="it-IT" dirty="0"/>
              <a:t>l’elezione a Rappresentante, indipendentemente </a:t>
            </a:r>
            <a:r>
              <a:rPr lang="it-IT" dirty="0" smtClean="0"/>
              <a:t>dal fatto che </a:t>
            </a:r>
            <a:r>
              <a:rPr lang="it-IT" dirty="0"/>
              <a:t>si </a:t>
            </a:r>
            <a:r>
              <a:rPr lang="it-IT" dirty="0" smtClean="0"/>
              <a:t>conoscano più o meno bene tutti i Colleghi e gli altri Rappresentanti,  </a:t>
            </a:r>
            <a:r>
              <a:rPr lang="it-IT" i="1" dirty="0">
                <a:solidFill>
                  <a:srgbClr val="000090"/>
                </a:solidFill>
              </a:rPr>
              <a:t>è buona norma</a:t>
            </a:r>
            <a:r>
              <a:rPr lang="it-IT" i="1" dirty="0" smtClean="0">
                <a:solidFill>
                  <a:srgbClr val="000090"/>
                </a:solidFill>
              </a:rPr>
              <a:t>:</a:t>
            </a:r>
          </a:p>
          <a:p>
            <a:pPr algn="just"/>
            <a:endParaRPr lang="it-IT" sz="900" dirty="0" smtClean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inviare una e-mail al Personale ringraziandolo per avervi votato, dichiarandovi disponibili a svolgere questo ruolo in perfetta sinergia con le loro esigenze;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indire </a:t>
            </a:r>
            <a:r>
              <a:rPr lang="it-IT" dirty="0"/>
              <a:t>un’assemblea per </a:t>
            </a:r>
            <a:r>
              <a:rPr lang="it-IT" dirty="0" smtClean="0"/>
              <a:t>farvi </a:t>
            </a:r>
            <a:r>
              <a:rPr lang="it-IT" dirty="0"/>
              <a:t>conoscere e capire quali sono le aspettative  </a:t>
            </a:r>
            <a:r>
              <a:rPr lang="it-IT" dirty="0" smtClean="0"/>
              <a:t>che  i Colleghi  </a:t>
            </a:r>
            <a:r>
              <a:rPr lang="it-IT" dirty="0"/>
              <a:t>ripongono nella </a:t>
            </a:r>
            <a:r>
              <a:rPr lang="it-IT" dirty="0" smtClean="0"/>
              <a:t>vostra figura;</a:t>
            </a:r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avere </a:t>
            </a:r>
            <a:r>
              <a:rPr lang="it-IT" dirty="0"/>
              <a:t>sin da subito un contatto con </a:t>
            </a:r>
            <a:r>
              <a:rPr lang="it-IT" dirty="0" smtClean="0"/>
              <a:t>le RSU.</a:t>
            </a:r>
            <a:endParaRPr lang="it-IT" dirty="0"/>
          </a:p>
          <a:p>
            <a:endParaRPr lang="it-IT" dirty="0"/>
          </a:p>
        </p:txBody>
      </p:sp>
      <p:pic>
        <p:nvPicPr>
          <p:cNvPr id="10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8" y="106061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6466" y="844115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21222" y="514683"/>
            <a:ext cx="3600000" cy="461665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COSE ACCADUTE…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348875" y="1355680"/>
            <a:ext cx="8526492" cy="4247317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Il Direttore non sa esattamente </a:t>
            </a:r>
            <a:r>
              <a:rPr lang="it-IT" dirty="0" smtClean="0"/>
              <a:t>quali siano i compiti e quale sia  l’effettivo ruolo del Rappresentante </a:t>
            </a:r>
            <a:r>
              <a:rPr lang="it-IT" dirty="0"/>
              <a:t>del </a:t>
            </a:r>
            <a:r>
              <a:rPr lang="it-IT" dirty="0" smtClean="0"/>
              <a:t>Personale, in particolare quello/i T.A.&amp;T (il Rappresentante dei </a:t>
            </a:r>
            <a:r>
              <a:rPr lang="it-IT" dirty="0"/>
              <a:t>R</a:t>
            </a:r>
            <a:r>
              <a:rPr lang="it-IT" dirty="0" smtClean="0"/>
              <a:t>icercatori </a:t>
            </a:r>
            <a:r>
              <a:rPr lang="it-IT" dirty="0" smtClean="0">
                <a:solidFill>
                  <a:schemeClr val="tx1"/>
                </a:solidFill>
              </a:rPr>
              <a:t>è</a:t>
            </a:r>
            <a:r>
              <a:rPr lang="it-IT" dirty="0" smtClean="0"/>
              <a:t>… “un Ricercatore”, quindi ha per </a:t>
            </a:r>
            <a:r>
              <a:rPr lang="it-IT" i="1" dirty="0" smtClean="0"/>
              <a:t>default</a:t>
            </a:r>
            <a:r>
              <a:rPr lang="it-IT" dirty="0" smtClean="0"/>
              <a:t> credenziali di “accesso” diverse);</a:t>
            </a:r>
          </a:p>
          <a:p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Il </a:t>
            </a:r>
            <a:r>
              <a:rPr lang="it-IT" dirty="0"/>
              <a:t>Direttore convoca i </a:t>
            </a:r>
            <a:r>
              <a:rPr lang="it-IT" dirty="0" smtClean="0"/>
              <a:t>Rappresentanti </a:t>
            </a:r>
            <a:r>
              <a:rPr lang="it-IT" dirty="0"/>
              <a:t>del </a:t>
            </a:r>
            <a:r>
              <a:rPr lang="it-IT" dirty="0" smtClean="0"/>
              <a:t>Personale  </a:t>
            </a:r>
            <a:r>
              <a:rPr lang="it-IT" dirty="0"/>
              <a:t>su argomenti di pertinenza RSU</a:t>
            </a:r>
            <a:r>
              <a:rPr lang="it-IT" dirty="0" smtClean="0"/>
              <a:t>;</a:t>
            </a:r>
          </a:p>
          <a:p>
            <a:pPr marL="285750" indent="-285750" algn="just">
              <a:buFont typeface="Arial"/>
              <a:buChar char="•"/>
            </a:pPr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Il </a:t>
            </a:r>
            <a:r>
              <a:rPr lang="it-IT" dirty="0"/>
              <a:t>Direttore considera questa figura del tutto inutile o quantomeno non ne conosce il ruolo a </a:t>
            </a:r>
            <a:r>
              <a:rPr lang="it-IT" dirty="0" smtClean="0"/>
              <a:t>sufficienza;</a:t>
            </a:r>
          </a:p>
          <a:p>
            <a:pPr marL="285750" indent="-285750" algn="just">
              <a:buFont typeface="Arial"/>
              <a:buChar char="•"/>
            </a:pPr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Il Responsabile di Servizio gestisce il Servizio come se fosse casa propria (con regole importate da un  codice etico del tutto personale).</a:t>
            </a:r>
          </a:p>
          <a:p>
            <a:pPr marL="285750" indent="-285750" algn="just">
              <a:buFont typeface="Arial"/>
              <a:buChar char="•"/>
            </a:pP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64442" y="5892547"/>
            <a:ext cx="4146087" cy="461665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/>
              <a:t>Ma entriamo nei dettagli…</a:t>
            </a:r>
            <a:endParaRPr lang="it-IT" sz="2400" b="1" dirty="0"/>
          </a:p>
        </p:txBody>
      </p:sp>
      <p:pic>
        <p:nvPicPr>
          <p:cNvPr id="10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6973" y="1071465"/>
            <a:ext cx="8728293" cy="2092881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 algn="just">
              <a:buFont typeface="Wingdings" charset="2"/>
              <a:buChar char="q"/>
            </a:pPr>
            <a:r>
              <a:rPr lang="it-IT" sz="1600" b="1" dirty="0" smtClean="0">
                <a:solidFill>
                  <a:schemeClr val="tx1"/>
                </a:solidFill>
              </a:rPr>
              <a:t>I </a:t>
            </a:r>
            <a:r>
              <a:rPr lang="it-IT" sz="1600" b="1" dirty="0" err="1" smtClean="0">
                <a:solidFill>
                  <a:schemeClr val="tx1"/>
                </a:solidFill>
              </a:rPr>
              <a:t>CdS</a:t>
            </a:r>
            <a:r>
              <a:rPr lang="it-IT" sz="1600" b="1" dirty="0" smtClean="0">
                <a:solidFill>
                  <a:schemeClr val="tx1"/>
                </a:solidFill>
              </a:rPr>
              <a:t> sono organi consultivi</a:t>
            </a:r>
            <a:r>
              <a:rPr lang="it-IT" sz="1600" dirty="0" smtClean="0">
                <a:solidFill>
                  <a:schemeClr val="tx1"/>
                </a:solidFill>
              </a:rPr>
              <a:t>. In genere durante queste sedute non si vota (qualche volta accade, ma solo per avere una rapida idea dell’opinione dei presenti, la cosa però non è per nulla vincolante!).</a:t>
            </a:r>
          </a:p>
          <a:p>
            <a:pPr marL="285750" indent="-285750" algn="just">
              <a:buFont typeface="Wingdings" charset="2"/>
              <a:buChar char="q"/>
            </a:pPr>
            <a:r>
              <a:rPr lang="it-IT" sz="1600" dirty="0" smtClean="0"/>
              <a:t>Ma </a:t>
            </a:r>
            <a:r>
              <a:rPr lang="it-IT" sz="1600" dirty="0"/>
              <a:t>allora, come </a:t>
            </a:r>
            <a:r>
              <a:rPr lang="it-IT" sz="1600" dirty="0" smtClean="0"/>
              <a:t>può un membro del </a:t>
            </a:r>
            <a:r>
              <a:rPr lang="it-IT" sz="1600" dirty="0" err="1" smtClean="0"/>
              <a:t>CdS</a:t>
            </a:r>
            <a:r>
              <a:rPr lang="it-IT" sz="1600" dirty="0" smtClean="0"/>
              <a:t> </a:t>
            </a:r>
            <a:r>
              <a:rPr lang="it-IT" sz="1600" dirty="0"/>
              <a:t>rappresentare i </a:t>
            </a:r>
            <a:r>
              <a:rPr lang="it-IT" sz="1600" dirty="0" smtClean="0"/>
              <a:t>Colleghi</a:t>
            </a:r>
            <a:r>
              <a:rPr lang="it-IT" sz="1600" dirty="0"/>
              <a:t>? </a:t>
            </a:r>
            <a:endParaRPr lang="it-IT" sz="1600" dirty="0" smtClean="0"/>
          </a:p>
          <a:p>
            <a:pPr marL="285750" indent="-285750" algn="just">
              <a:buFont typeface="Wingdings" charset="2"/>
              <a:buChar char="q"/>
            </a:pPr>
            <a:r>
              <a:rPr lang="it-IT" sz="1600" dirty="0" smtClean="0"/>
              <a:t>Come va impostato </a:t>
            </a:r>
            <a:r>
              <a:rPr lang="it-IT" sz="1600" dirty="0"/>
              <a:t>il dialogo con il </a:t>
            </a:r>
            <a:r>
              <a:rPr lang="it-IT" sz="1600" dirty="0" smtClean="0"/>
              <a:t>Direttore e con </a:t>
            </a:r>
            <a:r>
              <a:rPr lang="it-IT" sz="1600" dirty="0"/>
              <a:t>gli altri </a:t>
            </a:r>
            <a:r>
              <a:rPr lang="it-IT" sz="1600" dirty="0" smtClean="0"/>
              <a:t>Rappresentanti?</a:t>
            </a:r>
          </a:p>
          <a:p>
            <a:pPr marL="285750" indent="-285750" algn="just">
              <a:buFont typeface="Wingdings" charset="2"/>
              <a:buChar char="q"/>
            </a:pPr>
            <a:r>
              <a:rPr lang="it-IT" sz="1600" dirty="0" smtClean="0"/>
              <a:t>Quali </a:t>
            </a:r>
            <a:r>
              <a:rPr lang="it-IT" sz="1600" dirty="0"/>
              <a:t>strumenti </a:t>
            </a:r>
            <a:r>
              <a:rPr lang="it-IT" sz="1600" dirty="0" smtClean="0"/>
              <a:t>abbiamo per poter dare peso alle nostre proposte o alle nostre idee?</a:t>
            </a:r>
          </a:p>
          <a:p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5247" y="3349147"/>
            <a:ext cx="8728293" cy="3046988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it-IT" sz="1600" dirty="0" smtClean="0"/>
              <a:t>Ci piaccia o no, nel contesto dei </a:t>
            </a:r>
            <a:r>
              <a:rPr lang="it-IT" sz="1600" dirty="0" err="1" smtClean="0"/>
              <a:t>CdS</a:t>
            </a:r>
            <a:r>
              <a:rPr lang="it-IT" sz="1600" dirty="0" smtClean="0"/>
              <a:t> siamo dei semplici </a:t>
            </a:r>
            <a:r>
              <a:rPr lang="it-IT" sz="1600" b="1" dirty="0" smtClean="0">
                <a:solidFill>
                  <a:srgbClr val="FF0000"/>
                </a:solidFill>
              </a:rPr>
              <a:t>consiglieri</a:t>
            </a:r>
            <a:r>
              <a:rPr lang="it-IT" sz="1600" dirty="0" smtClean="0"/>
              <a:t> del Direttore. E’ molto difficile, in quella sede, far valere le proprie ragioni o ottenere una rapida risposta alle nostre richieste. L’importante comunque è proporsi, cercare di essere parte attiva del Consiglio;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it-IT" sz="1600" dirty="0"/>
              <a:t>In genere portare un’idea </a:t>
            </a:r>
            <a:r>
              <a:rPr lang="it-IT" sz="1600" dirty="0" smtClean="0"/>
              <a:t>o </a:t>
            </a:r>
            <a:r>
              <a:rPr lang="it-IT" sz="1600" dirty="0"/>
              <a:t>una richiesta </a:t>
            </a:r>
            <a:r>
              <a:rPr lang="it-IT" sz="1600" dirty="0" smtClean="0"/>
              <a:t>in </a:t>
            </a:r>
            <a:r>
              <a:rPr lang="it-IT" sz="1600" dirty="0" err="1" smtClean="0"/>
              <a:t>CdS</a:t>
            </a:r>
            <a:r>
              <a:rPr lang="it-IT" sz="1600" dirty="0" smtClean="0"/>
              <a:t> serve comunque a far sentire la vostra voce di rappresentante e, comunque, vi fa sentire parte integrante del sistema; non siate timidi, anche un insuccesso può essere positivo;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it-IT" sz="1600" dirty="0" smtClean="0"/>
              <a:t>Se possibile inviate via e-mail ai Colleghi, entro pochi giorni dal </a:t>
            </a:r>
            <a:r>
              <a:rPr lang="it-IT" sz="1600" dirty="0" err="1" smtClean="0"/>
              <a:t>CdS</a:t>
            </a:r>
            <a:r>
              <a:rPr lang="it-IT" sz="1600" dirty="0" smtClean="0"/>
              <a:t>, un vostro resoconto. E’ una cosa molto gradita…in genere i Direttori non sono contrari;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it-IT" sz="1600" dirty="0"/>
              <a:t>In caso che in </a:t>
            </a:r>
            <a:r>
              <a:rPr lang="it-IT" sz="1600" dirty="0" err="1" smtClean="0"/>
              <a:t>CdS</a:t>
            </a:r>
            <a:r>
              <a:rPr lang="it-IT" sz="1600" dirty="0" smtClean="0"/>
              <a:t> </a:t>
            </a:r>
            <a:r>
              <a:rPr lang="it-IT" sz="1600" dirty="0"/>
              <a:t>si trattino “notizie riservate” evitarne la </a:t>
            </a:r>
            <a:r>
              <a:rPr lang="it-IT" sz="1600" dirty="0" smtClean="0"/>
              <a:t>divulgazione prima del verbale ufficiale, </a:t>
            </a:r>
            <a:r>
              <a:rPr lang="it-IT" sz="1600" dirty="0"/>
              <a:t>ma se riguardano il Personale, far mettere a verbale la </a:t>
            </a:r>
            <a:r>
              <a:rPr lang="it-IT" sz="1600" dirty="0" smtClean="0"/>
              <a:t>vostra </a:t>
            </a:r>
            <a:r>
              <a:rPr lang="it-IT" sz="1600" dirty="0"/>
              <a:t>opinione in merito. Potrete sempre avvalervi del verbale “ufficiale” per dimostrare </a:t>
            </a:r>
            <a:r>
              <a:rPr lang="it-IT" sz="1600" dirty="0" smtClean="0"/>
              <a:t>la vostra </a:t>
            </a:r>
            <a:r>
              <a:rPr lang="it-IT" sz="1600" dirty="0"/>
              <a:t>posizione in </a:t>
            </a:r>
            <a:r>
              <a:rPr lang="it-IT" sz="1600" dirty="0" err="1" smtClean="0"/>
              <a:t>CdS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33254" y="213212"/>
            <a:ext cx="3970959" cy="461665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Consigli </a:t>
            </a:r>
            <a:r>
              <a:rPr lang="it-IT" sz="2400" b="1" dirty="0" smtClean="0"/>
              <a:t>di Struttura </a:t>
            </a:r>
            <a:r>
              <a:rPr lang="it-IT" sz="2400" b="1" dirty="0"/>
              <a:t>(</a:t>
            </a:r>
            <a:r>
              <a:rPr lang="it-IT" sz="2400" b="1" dirty="0" err="1"/>
              <a:t>CdS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pic>
        <p:nvPicPr>
          <p:cNvPr id="10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06061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6466" y="795271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7469" y="822844"/>
            <a:ext cx="6919082" cy="862650"/>
          </a:xfr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it-IT" sz="1800" b="1" i="1" dirty="0" smtClean="0">
                <a:solidFill>
                  <a:schemeClr val="tx1"/>
                </a:solidFill>
                <a:latin typeface="Academy Engraved LET"/>
                <a:cs typeface="Academy Engraved LET"/>
              </a:rPr>
              <a:t>Per poter rappresentare al meglio gli altri bisogna credere fortemente nel risultato che si vuole ottenere anche se l’idea o l’iniziativa non nasce da voi.</a:t>
            </a:r>
            <a:endParaRPr lang="it-IT" sz="1800" b="1" i="1" dirty="0">
              <a:solidFill>
                <a:schemeClr val="tx1"/>
              </a:solidFill>
              <a:latin typeface="Academy Engraved LET"/>
              <a:cs typeface="Academy Engraved LE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70274" y="162558"/>
            <a:ext cx="5559282" cy="461665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CHE FARE PER ESSERE INCISIVI?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2402" y="1827654"/>
            <a:ext cx="8280000" cy="4585871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endParaRPr lang="it-IT" sz="1600" dirty="0" smtClean="0"/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it-IT" sz="1600" dirty="0" smtClean="0"/>
              <a:t>Sarebbe auspicabile, che prima di ogni </a:t>
            </a:r>
            <a:r>
              <a:rPr lang="it-IT" sz="1600" dirty="0" err="1" smtClean="0"/>
              <a:t>CdS</a:t>
            </a:r>
            <a:r>
              <a:rPr lang="it-IT" sz="1600" dirty="0" smtClean="0"/>
              <a:t>, i </a:t>
            </a:r>
            <a:r>
              <a:rPr lang="it-IT" sz="1600" dirty="0" err="1" smtClean="0"/>
              <a:t>Rappr</a:t>
            </a:r>
            <a:r>
              <a:rPr lang="it-IT" sz="1600" dirty="0" smtClean="0"/>
              <a:t>. del Pers. T.A.&amp;T (e perché no, anche quello dei Ricercatori) si incontrassero per un momento di confronto e per portare congiuntamente all’attenzione del Consiglio, in maniera propositiva, tematiche di comune interesse.</a:t>
            </a: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endParaRPr lang="it-IT" sz="1600" dirty="0" smtClean="0"/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it-IT" sz="1600" dirty="0" smtClean="0"/>
              <a:t>In caso di importanti richieste, </a:t>
            </a:r>
            <a:r>
              <a:rPr lang="it-IT" sz="1600" dirty="0"/>
              <a:t>potrebbe essere </a:t>
            </a:r>
            <a:r>
              <a:rPr lang="it-IT" sz="1600" dirty="0" smtClean="0"/>
              <a:t>utile </a:t>
            </a:r>
            <a:r>
              <a:rPr lang="it-IT" sz="1600" dirty="0"/>
              <a:t>parlarne prima col Direttore in un incontro privato </a:t>
            </a:r>
            <a:r>
              <a:rPr lang="it-IT" sz="1600" dirty="0" smtClean="0"/>
              <a:t>e, magari, ribadire successivamente i concetti in seduta congiunta.</a:t>
            </a:r>
            <a:endParaRPr lang="it-IT" sz="1600" dirty="0"/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endParaRPr lang="it-IT" sz="1600" dirty="0"/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it-IT" sz="1600" dirty="0" smtClean="0">
                <a:solidFill>
                  <a:srgbClr val="FF0000"/>
                </a:solidFill>
              </a:rPr>
              <a:t>Suggerimento:</a:t>
            </a:r>
            <a:r>
              <a:rPr lang="it-IT" sz="1600" dirty="0" smtClean="0"/>
              <a:t> ove possibile, </a:t>
            </a:r>
            <a:r>
              <a:rPr lang="it-IT" sz="1600" dirty="0"/>
              <a:t>fare in modo che un nostro problema (o </a:t>
            </a:r>
            <a:r>
              <a:rPr lang="it-IT" sz="1600" dirty="0" smtClean="0"/>
              <a:t>meglio, </a:t>
            </a:r>
            <a:r>
              <a:rPr lang="it-IT" sz="1600" dirty="0"/>
              <a:t>della comunità che </a:t>
            </a:r>
            <a:r>
              <a:rPr lang="it-IT" sz="1600" dirty="0" smtClean="0"/>
              <a:t>rappresentiamo) </a:t>
            </a:r>
            <a:r>
              <a:rPr lang="it-IT" sz="1600" dirty="0"/>
              <a:t>diventi </a:t>
            </a:r>
            <a:r>
              <a:rPr lang="it-IT" sz="1600" dirty="0" smtClean="0"/>
              <a:t>un problema del management (leggi Direttore/Responsabili).</a:t>
            </a:r>
            <a:endParaRPr lang="it-IT" sz="16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it-IT" sz="16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     Problematiche riscontrate:</a:t>
            </a:r>
          </a:p>
          <a:p>
            <a:pPr marL="742950" lvl="1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it-IT" sz="1600" dirty="0" smtClean="0"/>
              <a:t>il </a:t>
            </a:r>
            <a:r>
              <a:rPr lang="it-IT" sz="1600" dirty="0" err="1" smtClean="0"/>
              <a:t>Rappr</a:t>
            </a:r>
            <a:r>
              <a:rPr lang="it-IT" sz="1600" dirty="0" smtClean="0"/>
              <a:t>. </a:t>
            </a:r>
            <a:r>
              <a:rPr lang="it-IT" sz="1600" dirty="0"/>
              <a:t>dei Ric. non risponde </a:t>
            </a:r>
            <a:r>
              <a:rPr lang="it-IT" sz="1600" dirty="0" smtClean="0"/>
              <a:t>ai ns. inviti;</a:t>
            </a:r>
          </a:p>
          <a:p>
            <a:pPr marL="742950" lvl="1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it-IT" sz="1600" dirty="0" smtClean="0"/>
              <a:t>non </a:t>
            </a:r>
            <a:r>
              <a:rPr lang="it-IT" sz="1600" dirty="0"/>
              <a:t>sempre si è </a:t>
            </a:r>
            <a:r>
              <a:rPr lang="it-IT" sz="1600" dirty="0" smtClean="0"/>
              <a:t>d’accordo (tra Rappresentanti!) </a:t>
            </a:r>
            <a:r>
              <a:rPr lang="it-IT" sz="1600" dirty="0"/>
              <a:t>sulle azioni da </a:t>
            </a:r>
            <a:r>
              <a:rPr lang="it-IT" sz="1600" dirty="0" smtClean="0"/>
              <a:t>adottare;</a:t>
            </a:r>
          </a:p>
          <a:p>
            <a:pPr marL="742950" lvl="1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it-IT" sz="1600" dirty="0" smtClean="0"/>
              <a:t>non si riesce ad avere un incontro col Direttore</a:t>
            </a:r>
            <a:r>
              <a:rPr lang="it-IT" dirty="0" smtClean="0"/>
              <a:t>.</a:t>
            </a:r>
          </a:p>
          <a:p>
            <a:pPr marL="742950" lvl="1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§"/>
            </a:pPr>
            <a:endParaRPr lang="it-IT" dirty="0"/>
          </a:p>
        </p:txBody>
      </p:sp>
      <p:pic>
        <p:nvPicPr>
          <p:cNvPr id="10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2428" y="1416069"/>
            <a:ext cx="8280000" cy="4801315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E’ buona norma:</a:t>
            </a:r>
          </a:p>
          <a:p>
            <a:endParaRPr lang="it-IT" i="1" dirty="0" smtClean="0">
              <a:solidFill>
                <a:srgbClr val="FF0000"/>
              </a:solidFill>
            </a:endParaRP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it-IT" dirty="0" smtClean="0"/>
              <a:t>Tenere periodicamente un </a:t>
            </a:r>
            <a:r>
              <a:rPr lang="it-IT" dirty="0"/>
              <a:t>incontro con </a:t>
            </a:r>
            <a:r>
              <a:rPr lang="it-IT" dirty="0" smtClean="0"/>
              <a:t>le RSU  (e perché no, con l’RLS) per </a:t>
            </a:r>
            <a:r>
              <a:rPr lang="it-IT" dirty="0"/>
              <a:t>chiarire aspetti che spesso vengono </a:t>
            </a:r>
            <a:r>
              <a:rPr lang="it-IT" dirty="0" smtClean="0"/>
              <a:t>trascurati e per confrontarsi su tematiche del Personale e strategie da perseguire. Non aspettare il momento opportuno per farlo: crealo!</a:t>
            </a: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endParaRPr lang="it-IT" dirty="0" smtClean="0"/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it-IT" dirty="0" smtClean="0"/>
              <a:t>Definire in maniera formale i propri ruoli (non sempre gli RSU sono sindacalisti), a volte succede che un Rappresentante ricopra il doppio incarico.</a:t>
            </a: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endParaRPr lang="it-IT" dirty="0" smtClean="0"/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it-IT" dirty="0" smtClean="0"/>
              <a:t>Ricordare che è importante una fattiva collaborazione, </a:t>
            </a:r>
            <a:r>
              <a:rPr lang="it-IT" dirty="0" smtClean="0">
                <a:solidFill>
                  <a:srgbClr val="FF0000"/>
                </a:solidFill>
              </a:rPr>
              <a:t>ma… </a:t>
            </a:r>
            <a:r>
              <a:rPr lang="it-IT" dirty="0" smtClean="0"/>
              <a:t>mentre noi siamo parte integrante del “</a:t>
            </a:r>
            <a:r>
              <a:rPr lang="it-IT" i="1" dirty="0" smtClean="0"/>
              <a:t>Consiglio di Amministrazione della Struttura” </a:t>
            </a:r>
            <a:r>
              <a:rPr lang="it-IT" dirty="0" smtClean="0"/>
              <a:t>con un ruolo </a:t>
            </a:r>
            <a:r>
              <a:rPr lang="it-IT" dirty="0" smtClean="0">
                <a:solidFill>
                  <a:srgbClr val="FF0000"/>
                </a:solidFill>
              </a:rPr>
              <a:t>propositivo-consultivo</a:t>
            </a:r>
            <a:r>
              <a:rPr lang="it-IT" dirty="0" smtClean="0"/>
              <a:t>,</a:t>
            </a:r>
            <a:r>
              <a:rPr lang="it-IT" i="1" dirty="0"/>
              <a:t> </a:t>
            </a:r>
            <a:r>
              <a:rPr lang="it-IT" dirty="0" smtClean="0"/>
              <a:t>le RSU hanno, invece, un potere “contrattuale” ben definito e codificato; la sinergia delle due figure, se ben gestita “potrebbe” risultare estremamente incisiva.</a:t>
            </a:r>
            <a:endParaRPr lang="it-IT" dirty="0"/>
          </a:p>
          <a:p>
            <a:pPr algn="just"/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13658" y="378500"/>
            <a:ext cx="4500000" cy="540000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RELAZIONI CON LE RSU</a:t>
            </a:r>
            <a:endParaRPr lang="it-IT" sz="2400" b="1" dirty="0"/>
          </a:p>
        </p:txBody>
      </p:sp>
      <p:pic>
        <p:nvPicPr>
          <p:cNvPr id="9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0" y="167116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53102" y="844115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1194" y="1643316"/>
            <a:ext cx="8484627" cy="3970318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Non sempre si riesce a far parlare tra </a:t>
            </a:r>
            <a:r>
              <a:rPr lang="it-IT" dirty="0" smtClean="0"/>
              <a:t>di loro </a:t>
            </a:r>
            <a:r>
              <a:rPr lang="it-IT" dirty="0"/>
              <a:t>RSU e </a:t>
            </a:r>
            <a:r>
              <a:rPr lang="it-IT" dirty="0" smtClean="0"/>
              <a:t>Rappresentanti </a:t>
            </a:r>
            <a:r>
              <a:rPr lang="it-IT" dirty="0"/>
              <a:t>del </a:t>
            </a:r>
            <a:r>
              <a:rPr lang="it-IT" dirty="0" smtClean="0"/>
              <a:t>Personale, </a:t>
            </a:r>
            <a:r>
              <a:rPr lang="it-IT" dirty="0"/>
              <a:t>a</a:t>
            </a:r>
            <a:r>
              <a:rPr lang="it-IT" dirty="0" smtClean="0"/>
              <a:t> volte, per divergenza di idee, altre volte per scarso feeling tra le persone stesse.</a:t>
            </a:r>
          </a:p>
          <a:p>
            <a:pPr marL="285750" indent="-285750" algn="just">
              <a:buFont typeface="Arial"/>
              <a:buChar char="•"/>
            </a:pPr>
            <a:endParaRPr lang="it-IT" dirty="0" smtClean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In alcuni casi i rapporti tra Rappresentanti ed RSU si sono incrinati in quanto questi ultimi si sentivano scavalcati da iniziative prese dai Rappresentanti (benché i ruoli siano diversi è spesso difficile mantenere il giusto confine delle competenze).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Non sempre </a:t>
            </a:r>
            <a:r>
              <a:rPr lang="it-IT" dirty="0" smtClean="0"/>
              <a:t>la figura dell’RLS </a:t>
            </a:r>
            <a:r>
              <a:rPr lang="it-IT" dirty="0"/>
              <a:t>riesce a confrontarsi con i </a:t>
            </a:r>
            <a:r>
              <a:rPr lang="it-IT" dirty="0" smtClean="0"/>
              <a:t>Rappresentanti del </a:t>
            </a:r>
            <a:r>
              <a:rPr lang="it-IT" dirty="0"/>
              <a:t>Personale </a:t>
            </a:r>
            <a:r>
              <a:rPr lang="it-IT" dirty="0" smtClean="0"/>
              <a:t>o a dialogare con loro (la </a:t>
            </a:r>
            <a:r>
              <a:rPr lang="it-IT" dirty="0"/>
              <a:t>sicurezza </a:t>
            </a:r>
            <a:r>
              <a:rPr lang="it-IT" dirty="0" smtClean="0"/>
              <a:t>è spesso ancora vista come un </a:t>
            </a:r>
            <a:r>
              <a:rPr lang="it-IT" dirty="0"/>
              <a:t>fatto privato tra </a:t>
            </a:r>
            <a:r>
              <a:rPr lang="it-IT" dirty="0" smtClean="0"/>
              <a:t>RLS, Servizio SPP </a:t>
            </a:r>
            <a:r>
              <a:rPr lang="it-IT" dirty="0"/>
              <a:t>e Direzione!</a:t>
            </a:r>
            <a:r>
              <a:rPr lang="it-IT" dirty="0" smtClean="0"/>
              <a:t>). </a:t>
            </a:r>
            <a:endParaRPr lang="it-IT" dirty="0"/>
          </a:p>
          <a:p>
            <a:endParaRPr lang="it-IT" i="1" dirty="0"/>
          </a:p>
        </p:txBody>
      </p:sp>
      <p:sp>
        <p:nvSpPr>
          <p:cNvPr id="5" name="Rettangolo 4"/>
          <p:cNvSpPr/>
          <p:nvPr/>
        </p:nvSpPr>
        <p:spPr>
          <a:xfrm>
            <a:off x="2392051" y="463584"/>
            <a:ext cx="4500000" cy="540000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2400" b="1" dirty="0"/>
              <a:t>COSE ACCADUTE</a:t>
            </a:r>
          </a:p>
        </p:txBody>
      </p:sp>
      <p:pic>
        <p:nvPicPr>
          <p:cNvPr id="9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65314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1076" y="115822"/>
            <a:ext cx="6621829" cy="923330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/>
              <a:t>LE RELAZIONI </a:t>
            </a:r>
            <a:r>
              <a:rPr lang="it-IT" b="1" smtClean="0"/>
              <a:t>TRA  </a:t>
            </a:r>
            <a:r>
              <a:rPr lang="it-IT" b="1" smtClean="0"/>
              <a:t>RAPPRESENTANTI </a:t>
            </a:r>
            <a:r>
              <a:rPr lang="it-IT" b="1" dirty="0" smtClean="0"/>
              <a:t>E COLLEGHI</a:t>
            </a:r>
          </a:p>
          <a:p>
            <a:pPr algn="ctr"/>
            <a:r>
              <a:rPr lang="it-IT" b="1" dirty="0" smtClean="0"/>
              <a:t> E GLI STRUMENTI DI COMUNICAZIONE</a:t>
            </a:r>
          </a:p>
          <a:p>
            <a:pPr algn="ctr"/>
            <a:r>
              <a:rPr lang="it-IT" b="1" dirty="0" smtClean="0"/>
              <a:t>(OVVERO, COME COMUNICARE)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1881" y="1190970"/>
            <a:ext cx="8280000" cy="5262980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0090"/>
                </a:solidFill>
              </a:rPr>
              <a:t>	E’ buona norma:</a:t>
            </a:r>
          </a:p>
          <a:p>
            <a:endParaRPr lang="it-IT" sz="1600" dirty="0" smtClean="0"/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Tenere buone relazioni interpersonali con i Colleghi, mantenere un alto grado di imparzialità, cercare di non lasciarsi condizionare da casi molto personali.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smtClean="0">
                <a:solidFill>
                  <a:srgbClr val="000090"/>
                </a:solidFill>
              </a:rPr>
              <a:t>	Interazione con i Colleghi:</a:t>
            </a:r>
          </a:p>
          <a:p>
            <a:pPr algn="just"/>
            <a:endParaRPr lang="it-IT" sz="1600" dirty="0" smtClean="0">
              <a:solidFill>
                <a:srgbClr val="000090"/>
              </a:solidFill>
            </a:endParaRPr>
          </a:p>
          <a:p>
            <a:pPr algn="just"/>
            <a:r>
              <a:rPr lang="it-IT" sz="1600" dirty="0" smtClean="0">
                <a:solidFill>
                  <a:srgbClr val="000090"/>
                </a:solidFill>
              </a:rPr>
              <a:t>-    </a:t>
            </a:r>
            <a:r>
              <a:rPr lang="it-IT" sz="1600" dirty="0" smtClean="0"/>
              <a:t>in maniera diretta (confronto e dialogo);</a:t>
            </a:r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con </a:t>
            </a:r>
            <a:r>
              <a:rPr lang="it-IT" sz="1600" dirty="0"/>
              <a:t>assemblee periodiche in maniera da creare un momento di </a:t>
            </a:r>
            <a:r>
              <a:rPr lang="it-IT" sz="1600" dirty="0" smtClean="0"/>
              <a:t>incontro </a:t>
            </a:r>
            <a:r>
              <a:rPr lang="it-IT" sz="1600" dirty="0"/>
              <a:t>anche </a:t>
            </a:r>
            <a:r>
              <a:rPr lang="it-IT" sz="1600" dirty="0" smtClean="0"/>
              <a:t>se non </a:t>
            </a:r>
            <a:r>
              <a:rPr lang="it-IT" sz="1600" dirty="0"/>
              <a:t>vi sono argomenti importanti all’o.d.g. Tre </a:t>
            </a:r>
            <a:r>
              <a:rPr lang="it-IT" sz="1600" dirty="0" smtClean="0"/>
              <a:t>assemblee all’anno </a:t>
            </a:r>
            <a:r>
              <a:rPr lang="it-IT" sz="1600" dirty="0"/>
              <a:t>potrebbero </a:t>
            </a:r>
            <a:r>
              <a:rPr lang="it-IT" sz="1600" dirty="0" smtClean="0"/>
              <a:t>bastare;</a:t>
            </a:r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tramite e-mail.</a:t>
            </a:r>
          </a:p>
          <a:p>
            <a:pPr lvl="1" algn="just"/>
            <a:endParaRPr lang="it-IT" sz="1600" dirty="0" smtClean="0"/>
          </a:p>
          <a:p>
            <a:pPr lvl="1" algn="just"/>
            <a:r>
              <a:rPr lang="it-IT" sz="1600" dirty="0" smtClean="0">
                <a:solidFill>
                  <a:srgbClr val="000090"/>
                </a:solidFill>
              </a:rPr>
              <a:t> Le e-mail:</a:t>
            </a:r>
          </a:p>
          <a:p>
            <a:pPr lvl="1" algn="just"/>
            <a:endParaRPr lang="it-IT" sz="1600" dirty="0" smtClean="0">
              <a:solidFill>
                <a:srgbClr val="00009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devono </a:t>
            </a:r>
            <a:r>
              <a:rPr lang="it-IT" sz="1600" dirty="0"/>
              <a:t>essere possibilmente concise e ben dirette al problema, una e-mail lunga normalmente non è letta con </a:t>
            </a:r>
            <a:r>
              <a:rPr lang="it-IT" sz="1600" dirty="0" smtClean="0"/>
              <a:t>attenzione;</a:t>
            </a:r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le informazioni, se importanti o ritenute tali,  vanno messe in evidenza con un adeguato “oggetto”</a:t>
            </a:r>
            <a:r>
              <a:rPr lang="it-IT" sz="1600" dirty="0"/>
              <a:t> </a:t>
            </a:r>
            <a:r>
              <a:rPr lang="it-IT" sz="1600" dirty="0" smtClean="0"/>
              <a:t>e senza altre info al contorno;</a:t>
            </a:r>
          </a:p>
          <a:p>
            <a:pPr marL="285750" indent="-285750" algn="just">
              <a:buFontTx/>
              <a:buChar char="-"/>
            </a:pPr>
            <a:r>
              <a:rPr lang="it-IT" sz="1600" dirty="0"/>
              <a:t>e</a:t>
            </a:r>
            <a:r>
              <a:rPr lang="it-IT" sz="1600" dirty="0" smtClean="0"/>
              <a:t>vitare di accorpare più info in una e-mail (a meno di non usare documenti allegati);</a:t>
            </a:r>
          </a:p>
          <a:p>
            <a:pPr marL="285750" indent="-285750" algn="just">
              <a:buFontTx/>
              <a:buChar char="-"/>
            </a:pPr>
            <a:r>
              <a:rPr lang="it-IT" sz="1600" dirty="0"/>
              <a:t>a</a:t>
            </a:r>
            <a:r>
              <a:rPr lang="it-IT" sz="1600" dirty="0" smtClean="0"/>
              <a:t>ggiornare la mailing list periodicamente, aggiungendo anche il Personale precario a vario titolo (alcune news sono più importanti per loro che per noi).</a:t>
            </a:r>
          </a:p>
        </p:txBody>
      </p:sp>
      <p:pic>
        <p:nvPicPr>
          <p:cNvPr id="9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06726" y="580253"/>
            <a:ext cx="6753432" cy="461665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 smtClean="0"/>
              <a:t>  COSE ACCADUTE: difetti di comunicazione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9327" y="1515415"/>
            <a:ext cx="8635999" cy="4770537"/>
          </a:xfrm>
          <a:prstGeom prst="rect">
            <a:avLst/>
          </a:prstGeom>
          <a:solidFill>
            <a:srgbClr val="FFF0CC"/>
          </a:solidFill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1600" dirty="0" smtClean="0"/>
              <a:t>Alle e-mail mai nessuno risponde (non preoccupatevi, in genere è così perché sono informazioni, non pensate di non essere graditi!). Nel caso di sondaggi via e-mail o richiesta di opinioni,  in questo caso il  “</a:t>
            </a:r>
            <a:r>
              <a:rPr lang="it-IT" sz="1600" i="1" dirty="0" smtClean="0"/>
              <a:t>feedback</a:t>
            </a:r>
            <a:r>
              <a:rPr lang="it-IT" sz="1600" dirty="0" smtClean="0"/>
              <a:t>” è fondamentale…</a:t>
            </a:r>
          </a:p>
          <a:p>
            <a:pPr marL="285750" indent="-285750" algn="just">
              <a:buFontTx/>
              <a:buChar char="-"/>
            </a:pPr>
            <a:endParaRPr lang="it-IT" sz="1600" dirty="0" smtClean="0"/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Le assemblee vanno più o meno deserte; in questo caso chiedersi come è stato impostato l’o.d.g. e </a:t>
            </a:r>
            <a:r>
              <a:rPr lang="it-IT" sz="1600" dirty="0" err="1" smtClean="0"/>
              <a:t>qual’è</a:t>
            </a:r>
            <a:r>
              <a:rPr lang="it-IT" sz="1600" dirty="0" smtClean="0"/>
              <a:t> il vostro </a:t>
            </a:r>
            <a:r>
              <a:rPr lang="it-IT" sz="1600" i="1" dirty="0" smtClean="0"/>
              <a:t>appeal </a:t>
            </a:r>
            <a:r>
              <a:rPr lang="it-IT" sz="1600" dirty="0" smtClean="0"/>
              <a:t>nei confronti dei Colleghi</a:t>
            </a:r>
            <a:r>
              <a:rPr lang="it-IT" sz="1600" dirty="0"/>
              <a:t>; </a:t>
            </a:r>
            <a:r>
              <a:rPr lang="it-IT" sz="1600" dirty="0" smtClean="0"/>
              <a:t>cercate </a:t>
            </a:r>
            <a:r>
              <a:rPr lang="it-IT" sz="1600" dirty="0"/>
              <a:t>di individuare nell’o.d.g. argomenti che facciano </a:t>
            </a:r>
            <a:r>
              <a:rPr lang="it-IT" sz="1600" dirty="0" smtClean="0"/>
              <a:t>presa.</a:t>
            </a:r>
            <a:endParaRPr lang="it-IT" sz="1600" dirty="0"/>
          </a:p>
          <a:p>
            <a:pPr algn="just"/>
            <a:endParaRPr lang="it-IT" sz="1600" dirty="0" smtClean="0"/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Le persone vi chiedono </a:t>
            </a:r>
            <a:r>
              <a:rPr lang="it-IT" sz="1600" dirty="0"/>
              <a:t>o </a:t>
            </a:r>
            <a:r>
              <a:rPr lang="it-IT" sz="1600" dirty="0" smtClean="0"/>
              <a:t>vogliono </a:t>
            </a:r>
            <a:r>
              <a:rPr lang="it-IT" sz="1600" dirty="0"/>
              <a:t>sapere cose che </a:t>
            </a:r>
            <a:r>
              <a:rPr lang="it-IT" sz="1600" dirty="0" smtClean="0"/>
              <a:t>avete </a:t>
            </a:r>
            <a:r>
              <a:rPr lang="it-IT" sz="1600" dirty="0"/>
              <a:t>già divulgato via e-mail; in tal caso </a:t>
            </a:r>
            <a:r>
              <a:rPr lang="it-IT" sz="1600" dirty="0" smtClean="0"/>
              <a:t>chiedetevi </a:t>
            </a:r>
            <a:r>
              <a:rPr lang="it-IT" sz="1600" dirty="0"/>
              <a:t>se la comunicazione è stata </a:t>
            </a:r>
            <a:r>
              <a:rPr lang="it-IT" sz="1600" dirty="0" smtClean="0"/>
              <a:t>efficace.  Ponetevi </a:t>
            </a:r>
            <a:r>
              <a:rPr lang="it-IT" sz="1600" dirty="0"/>
              <a:t>come obiettivo una </a:t>
            </a:r>
            <a:r>
              <a:rPr lang="it-IT" sz="1600" dirty="0" smtClean="0"/>
              <a:t>buona veicolazione </a:t>
            </a:r>
            <a:r>
              <a:rPr lang="it-IT" sz="1600" dirty="0"/>
              <a:t>delle informazioni (mail chiari, </a:t>
            </a:r>
            <a:r>
              <a:rPr lang="it-IT" sz="1600" dirty="0" smtClean="0"/>
              <a:t>concisi, coinvolgenti, assemblee ben motivate)</a:t>
            </a:r>
            <a:r>
              <a:rPr lang="it-IT" sz="1600" dirty="0"/>
              <a:t>.</a:t>
            </a:r>
            <a:endParaRPr lang="it-IT" sz="1600" dirty="0" smtClean="0"/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 algn="just">
              <a:buFontTx/>
              <a:buChar char="-"/>
            </a:pPr>
            <a:r>
              <a:rPr lang="it-IT" sz="1600" dirty="0"/>
              <a:t>I Colleghi vi chiedono un incontro per parlarvi di un loro problema, ma  vi rendete conto che non </a:t>
            </a:r>
            <a:r>
              <a:rPr lang="it-IT" sz="1600" dirty="0" smtClean="0"/>
              <a:t>potete essere </a:t>
            </a:r>
            <a:r>
              <a:rPr lang="it-IT" sz="1600" dirty="0"/>
              <a:t>di </a:t>
            </a:r>
            <a:r>
              <a:rPr lang="it-IT" sz="1600" dirty="0" smtClean="0"/>
              <a:t>aiuto. E’ importante impostate correttamente </a:t>
            </a:r>
            <a:r>
              <a:rPr lang="it-IT" sz="1600" dirty="0"/>
              <a:t>la “relazione</a:t>
            </a:r>
            <a:r>
              <a:rPr lang="it-IT" sz="1600" dirty="0" smtClean="0"/>
              <a:t>” sin dall’inizio. </a:t>
            </a:r>
            <a:r>
              <a:rPr lang="it-IT" sz="1600" dirty="0"/>
              <a:t>Scindete sempre </a:t>
            </a:r>
            <a:r>
              <a:rPr lang="it-IT" sz="1600" dirty="0" smtClean="0"/>
              <a:t>“la persona” </a:t>
            </a:r>
            <a:r>
              <a:rPr lang="it-IT" sz="1600" dirty="0"/>
              <a:t>da ciò che dice, non date consigli o giudizi, ma ascoltate con attenzione quali sono i</a:t>
            </a:r>
            <a:r>
              <a:rPr lang="it-IT" sz="1600" dirty="0" smtClean="0"/>
              <a:t> </a:t>
            </a:r>
            <a:r>
              <a:rPr lang="it-IT" sz="1600" dirty="0"/>
              <a:t>reali bisogni. Chiedete: “come posso aiutarti?”</a:t>
            </a:r>
            <a:r>
              <a:rPr lang="it-IT" sz="1600" dirty="0" smtClean="0"/>
              <a:t>, ma fate in modo che il problema venga risolto in maniera autonoma! </a:t>
            </a:r>
            <a:r>
              <a:rPr lang="it-IT" sz="1600" dirty="0"/>
              <a:t>Diverso è se l’argomento è di interesse  generale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pic>
        <p:nvPicPr>
          <p:cNvPr id="7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" y="8587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97394" y="805818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it-IT" sz="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36771" y="234149"/>
            <a:ext cx="7251820" cy="646331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ALCUNE FIGURE PRESENTI NELL’ENTE A CUI RIVOLGERSI IN CASO DI NECESSITA’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8381" y="1101255"/>
            <a:ext cx="8280000" cy="1384995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CUG</a:t>
            </a:r>
            <a:r>
              <a:rPr lang="it-IT" sz="1400" dirty="0" smtClean="0"/>
              <a:t>: </a:t>
            </a:r>
            <a:r>
              <a:rPr lang="it-IT" sz="1400" dirty="0">
                <a:solidFill>
                  <a:srgbClr val="FF0000"/>
                </a:solidFill>
              </a:rPr>
              <a:t>C</a:t>
            </a:r>
            <a:r>
              <a:rPr lang="it-IT" sz="1400" dirty="0"/>
              <a:t>omitato </a:t>
            </a:r>
            <a:r>
              <a:rPr lang="it-IT" sz="1400" dirty="0">
                <a:solidFill>
                  <a:srgbClr val="FF0000"/>
                </a:solidFill>
              </a:rPr>
              <a:t>U</a:t>
            </a:r>
            <a:r>
              <a:rPr lang="it-IT" sz="1400" dirty="0"/>
              <a:t>nico di </a:t>
            </a:r>
            <a:r>
              <a:rPr lang="it-IT" sz="1400" dirty="0" smtClean="0">
                <a:solidFill>
                  <a:srgbClr val="FF0000"/>
                </a:solidFill>
              </a:rPr>
              <a:t>G</a:t>
            </a:r>
            <a:r>
              <a:rPr lang="it-IT" sz="1400" dirty="0" smtClean="0"/>
              <a:t>aranzia</a:t>
            </a:r>
            <a:r>
              <a:rPr lang="it-IT" sz="1400" dirty="0"/>
              <a:t>:</a:t>
            </a:r>
            <a:r>
              <a:rPr lang="it-IT" sz="1400" dirty="0" smtClean="0"/>
              <a:t> </a:t>
            </a:r>
            <a:r>
              <a:rPr lang="it-IT" sz="1400" dirty="0"/>
              <a:t>nasce il 14 aprile 2011 in sostituzione del precedente Comitato di Pari </a:t>
            </a:r>
            <a:r>
              <a:rPr lang="it-IT" sz="1400" dirty="0" smtClean="0"/>
              <a:t>Opportunità</a:t>
            </a:r>
            <a:r>
              <a:rPr lang="it-IT" sz="1400" dirty="0"/>
              <a:t> </a:t>
            </a:r>
            <a:r>
              <a:rPr lang="it-IT" sz="1400" dirty="0" smtClean="0"/>
              <a:t>(CPO). Si occupa di pari </a:t>
            </a:r>
            <a:r>
              <a:rPr lang="it-IT" sz="1400" dirty="0"/>
              <a:t>opportunità, </a:t>
            </a:r>
            <a:r>
              <a:rPr lang="it-IT" sz="1400" dirty="0" smtClean="0"/>
              <a:t>valorizzazione </a:t>
            </a:r>
            <a:r>
              <a:rPr lang="it-IT" sz="1400" dirty="0"/>
              <a:t>del benessere </a:t>
            </a:r>
            <a:r>
              <a:rPr lang="it-IT" sz="1400" dirty="0" smtClean="0"/>
              <a:t>lavorativo, combatte </a:t>
            </a:r>
            <a:r>
              <a:rPr lang="it-IT" sz="1400" dirty="0"/>
              <a:t>le </a:t>
            </a:r>
            <a:r>
              <a:rPr lang="it-IT" sz="1400" dirty="0" smtClean="0"/>
              <a:t>discriminazioni ed il mobbing. </a:t>
            </a:r>
          </a:p>
          <a:p>
            <a:pPr algn="just"/>
            <a:r>
              <a:rPr lang="it-IT" sz="1400" dirty="0" smtClean="0"/>
              <a:t>Sito: </a:t>
            </a:r>
            <a:r>
              <a:rPr lang="it-IT" sz="1400" dirty="0" smtClean="0">
                <a:hlinkClick r:id="rId2"/>
              </a:rPr>
              <a:t>http://www.infn.it/CUG</a:t>
            </a:r>
            <a:r>
              <a:rPr lang="it-IT" sz="1400" dirty="0"/>
              <a:t>.</a:t>
            </a:r>
            <a:r>
              <a:rPr lang="it-IT" sz="1400" dirty="0" smtClean="0"/>
              <a:t> </a:t>
            </a:r>
          </a:p>
          <a:p>
            <a:pPr algn="just"/>
            <a:r>
              <a:rPr lang="it-IT" sz="1400" dirty="0" smtClean="0"/>
              <a:t>Presidentessa (nominata dalla Giunta): Maria Rosaria Masullo (+ altri 8 componenti)</a:t>
            </a:r>
          </a:p>
          <a:p>
            <a:pPr algn="just"/>
            <a:r>
              <a:rPr lang="it-IT" sz="1400" dirty="0" smtClean="0"/>
              <a:t>Email: </a:t>
            </a:r>
            <a:r>
              <a:rPr lang="it-IT" sz="1400" dirty="0" smtClean="0">
                <a:hlinkClick r:id="rId3"/>
              </a:rPr>
              <a:t>masullo@na.infn.it</a:t>
            </a:r>
            <a:r>
              <a:rPr lang="it-IT" sz="1400" dirty="0" smtClean="0"/>
              <a:t> - </a:t>
            </a:r>
            <a:r>
              <a:rPr lang="it-IT" sz="1400" dirty="0" err="1" smtClean="0"/>
              <a:t>tel</a:t>
            </a:r>
            <a:r>
              <a:rPr lang="it-IT" sz="1400" dirty="0" smtClean="0"/>
              <a:t>: 081 676143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 rot="10800000" flipV="1">
            <a:off x="438381" y="2570119"/>
            <a:ext cx="8280000" cy="1169551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Consigliera di Fiducia: </a:t>
            </a:r>
            <a:r>
              <a:rPr lang="it-IT" sz="1400" dirty="0" smtClean="0"/>
              <a:t>è la figura di una “esperta” in grado di sapere ascoltare ed aiutare a prevenire e/o contrastare quelle situazioni in cui si è soggetti a forti discriminazioni o molestie sul luogo di lavoro (che poi si ripercuotono sulla vita lavorativa, familiare, sociale, psichica). </a:t>
            </a:r>
          </a:p>
          <a:p>
            <a:pPr algn="just"/>
            <a:r>
              <a:rPr lang="it-IT" sz="1400" dirty="0" smtClean="0"/>
              <a:t>Per l’INFN abbiamo l’Avv. Marina Capponi.</a:t>
            </a:r>
          </a:p>
          <a:p>
            <a:pPr algn="just"/>
            <a:r>
              <a:rPr lang="it-IT" sz="1400" dirty="0" smtClean="0"/>
              <a:t>Email : </a:t>
            </a:r>
            <a:r>
              <a:rPr lang="it-IT" sz="1400" dirty="0" smtClean="0">
                <a:hlinkClick r:id="rId4"/>
              </a:rPr>
              <a:t>marinacapponi@hotmail.it</a:t>
            </a:r>
            <a:r>
              <a:rPr lang="it-IT" sz="1400" dirty="0"/>
              <a:t> </a:t>
            </a:r>
            <a:r>
              <a:rPr lang="it-IT" sz="1400" dirty="0" smtClean="0"/>
              <a:t> </a:t>
            </a:r>
            <a:r>
              <a:rPr lang="it-IT" sz="1400" dirty="0" smtClean="0">
                <a:hlinkClick r:id="rId5"/>
              </a:rPr>
              <a:t>marina.capponi@presid.infn.it</a:t>
            </a:r>
            <a:r>
              <a:rPr lang="it-IT" sz="1400" dirty="0" smtClean="0"/>
              <a:t>; telefono : (0039) 055 282066</a:t>
            </a:r>
            <a:endParaRPr lang="it-IT" sz="1400" dirty="0"/>
          </a:p>
        </p:txBody>
      </p:sp>
      <p:pic>
        <p:nvPicPr>
          <p:cNvPr id="11" name="Immagin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27586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16466" y="847368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8381" y="3822646"/>
            <a:ext cx="8280000" cy="523220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Servizio Salute e Ambiente INFN</a:t>
            </a:r>
            <a:r>
              <a:rPr lang="it-IT" sz="1400" dirty="0" smtClean="0"/>
              <a:t>: </a:t>
            </a:r>
            <a:r>
              <a:rPr lang="it-IT" sz="1400" dirty="0" smtClean="0">
                <a:hlinkClick r:id="rId7"/>
              </a:rPr>
              <a:t>http</a:t>
            </a:r>
            <a:r>
              <a:rPr lang="it-IT" sz="1400" dirty="0">
                <a:hlinkClick r:id="rId7"/>
              </a:rPr>
              <a:t>://www.ac.infn.it/sicurezza/</a:t>
            </a:r>
            <a:r>
              <a:rPr lang="it-IT" sz="1400" dirty="0" smtClean="0">
                <a:hlinkClick r:id="rId7"/>
              </a:rPr>
              <a:t>indexSA.html</a:t>
            </a:r>
            <a:r>
              <a:rPr lang="it-IT" sz="1400" dirty="0" smtClean="0"/>
              <a:t>: elenco nazionale RLS, RSPP, E.Q., Medici Competenti, buone prassi, documentazione, schede.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44589" y="4434758"/>
            <a:ext cx="8280000" cy="523220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FF0000"/>
                </a:solidFill>
              </a:rPr>
              <a:t>Ufficio Affari Legali e </a:t>
            </a:r>
            <a:r>
              <a:rPr lang="it-IT" sz="1400" b="1" dirty="0" smtClean="0">
                <a:solidFill>
                  <a:srgbClr val="FF0000"/>
                </a:solidFill>
              </a:rPr>
              <a:t>Contenzioso</a:t>
            </a:r>
            <a:r>
              <a:rPr lang="it-IT" sz="1400" dirty="0" smtClean="0">
                <a:solidFill>
                  <a:schemeClr val="tx1"/>
                </a:solidFill>
              </a:rPr>
              <a:t>: </a:t>
            </a:r>
            <a:r>
              <a:rPr lang="it-IT" sz="1400" dirty="0">
                <a:hlinkClick r:id="rId8"/>
              </a:rPr>
              <a:t>https://www.ac.infn.it/legale</a:t>
            </a:r>
            <a:r>
              <a:rPr lang="it-IT" sz="1400" dirty="0" smtClean="0">
                <a:hlinkClick r:id="rId8"/>
              </a:rPr>
              <a:t>/</a:t>
            </a:r>
            <a:endParaRPr lang="it-IT" sz="1400" dirty="0" smtClean="0"/>
          </a:p>
          <a:p>
            <a:pPr algn="just"/>
            <a:r>
              <a:rPr lang="it-IT" sz="1400" dirty="0" smtClean="0">
                <a:solidFill>
                  <a:schemeClr val="tx1"/>
                </a:solidFill>
                <a:hlinkClick r:id="rId9"/>
              </a:rPr>
              <a:t>http</a:t>
            </a:r>
            <a:r>
              <a:rPr lang="it-IT" sz="1400" dirty="0">
                <a:solidFill>
                  <a:schemeClr val="tx1"/>
                </a:solidFill>
                <a:hlinkClick r:id="rId9"/>
              </a:rPr>
              <a:t>://www.ac.infn.it/legale/infnjus</a:t>
            </a:r>
            <a:r>
              <a:rPr lang="it-IT" sz="1400" dirty="0" smtClean="0">
                <a:solidFill>
                  <a:schemeClr val="tx1"/>
                </a:solidFill>
                <a:hlinkClick r:id="rId9"/>
              </a:rPr>
              <a:t>/</a:t>
            </a:r>
            <a:r>
              <a:rPr lang="it-IT" sz="1400" dirty="0" smtClean="0">
                <a:solidFill>
                  <a:schemeClr val="tx1"/>
                </a:solidFill>
              </a:rPr>
              <a:t>: raccolta  di decreti legislativi, circolari, ecc. Ci si può iscrivere.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41660" y="5043958"/>
            <a:ext cx="8280000" cy="1384995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Siti di interesse e curiosità</a:t>
            </a:r>
            <a:r>
              <a:rPr lang="it-IT" sz="1400" dirty="0" smtClean="0">
                <a:solidFill>
                  <a:schemeClr val="tx1"/>
                </a:solidFill>
              </a:rPr>
              <a:t>: </a:t>
            </a:r>
            <a:r>
              <a:rPr lang="it-IT" sz="1400" dirty="0" smtClean="0">
                <a:solidFill>
                  <a:schemeClr val="tx1"/>
                </a:solidFill>
                <a:hlinkClick r:id="rId10"/>
              </a:rPr>
              <a:t>http</a:t>
            </a:r>
            <a:r>
              <a:rPr lang="it-IT" sz="1400" dirty="0">
                <a:solidFill>
                  <a:schemeClr val="tx1"/>
                </a:solidFill>
                <a:hlinkClick r:id="rId10"/>
              </a:rPr>
              <a:t>://www.gazzettaamministrativa.it/opencms/opencms/_gazzetta_amministrativa/amministrazione_trasparente/_agenzie_enti_stato/</a:t>
            </a:r>
            <a:r>
              <a:rPr lang="it-IT" sz="1400" dirty="0" smtClean="0">
                <a:solidFill>
                  <a:schemeClr val="tx1"/>
                </a:solidFill>
                <a:hlinkClick r:id="rId10"/>
              </a:rPr>
              <a:t>_istituto_nazionale_di_fisica_nucleare</a:t>
            </a:r>
            <a:r>
              <a:rPr lang="it-IT" sz="1400" dirty="0" smtClean="0">
                <a:solidFill>
                  <a:schemeClr val="tx1"/>
                </a:solidFill>
              </a:rPr>
              <a:t> (“amministrazione trasparente” – pagina istituzionale conforme art. 51 </a:t>
            </a:r>
            <a:r>
              <a:rPr lang="it-IT" sz="1400" dirty="0" err="1" smtClean="0">
                <a:solidFill>
                  <a:schemeClr val="tx1"/>
                </a:solidFill>
              </a:rPr>
              <a:t>D.Lgs</a:t>
            </a:r>
            <a:r>
              <a:rPr lang="it-IT" sz="1400" dirty="0" smtClean="0">
                <a:solidFill>
                  <a:schemeClr val="tx1"/>
                </a:solidFill>
              </a:rPr>
              <a:t> n. 33/2013)</a:t>
            </a:r>
          </a:p>
          <a:p>
            <a:r>
              <a:rPr lang="it-IT" sz="1400" dirty="0">
                <a:solidFill>
                  <a:schemeClr val="tx1"/>
                </a:solidFill>
                <a:hlinkClick r:id="rId11"/>
              </a:rPr>
              <a:t>http://www.infn.it/comunicazione/index.php?lang=</a:t>
            </a:r>
            <a:r>
              <a:rPr lang="it-IT" sz="1400" dirty="0" smtClean="0">
                <a:solidFill>
                  <a:schemeClr val="tx1"/>
                </a:solidFill>
                <a:hlinkClick r:id="rId11"/>
              </a:rPr>
              <a:t>it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dirty="0" smtClean="0">
                <a:solidFill>
                  <a:schemeClr val="tx1"/>
                </a:solidFill>
              </a:rPr>
              <a:t>(Ufficio </a:t>
            </a:r>
            <a:r>
              <a:rPr lang="it-IT" sz="1400" dirty="0">
                <a:solidFill>
                  <a:schemeClr val="tx1"/>
                </a:solidFill>
              </a:rPr>
              <a:t>C</a:t>
            </a:r>
            <a:r>
              <a:rPr lang="it-IT" sz="1400" dirty="0" smtClean="0">
                <a:solidFill>
                  <a:schemeClr val="tx1"/>
                </a:solidFill>
              </a:rPr>
              <a:t>omunicazione INFN)</a:t>
            </a:r>
          </a:p>
        </p:txBody>
      </p:sp>
    </p:spTree>
    <p:extLst>
      <p:ext uri="{BB962C8B-B14F-4D97-AF65-F5344CB8AC3E}">
        <p14:creationId xmlns:p14="http://schemas.microsoft.com/office/powerpoint/2010/main" val="14425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45107" y="5724213"/>
            <a:ext cx="463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 </a:t>
            </a:r>
            <a:r>
              <a:rPr lang="it-IT" sz="2800" i="1" dirty="0" smtClean="0">
                <a:solidFill>
                  <a:srgbClr val="000090"/>
                </a:solidFill>
              </a:rPr>
              <a:t>Grazie per l’attenzione</a:t>
            </a:r>
            <a:endParaRPr lang="it-IT" sz="2800" i="1" dirty="0">
              <a:solidFill>
                <a:srgbClr val="00009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4" y="398600"/>
            <a:ext cx="6350000" cy="416560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1322162" y="4899139"/>
            <a:ext cx="6441487" cy="646331"/>
          </a:xfrm>
          <a:prstGeom prst="rect">
            <a:avLst/>
          </a:prstGeom>
          <a:solidFill>
            <a:srgbClr val="FFEAC3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Speriamo che questo corso abbia creato i presupposti anche</a:t>
            </a:r>
          </a:p>
          <a:p>
            <a:pPr algn="ctr"/>
            <a:r>
              <a:rPr lang="it-IT" b="1" dirty="0"/>
              <a:t>p</a:t>
            </a:r>
            <a:r>
              <a:rPr lang="it-IT" b="1" dirty="0" smtClean="0"/>
              <a:t>er una </a:t>
            </a:r>
            <a:r>
              <a:rPr lang="it-IT" b="1" i="1" dirty="0" smtClean="0"/>
              <a:t>“evoluzione” </a:t>
            </a:r>
            <a:r>
              <a:rPr lang="it-IT" b="1" dirty="0" smtClean="0"/>
              <a:t>del nostro ruolo!</a:t>
            </a:r>
            <a:endParaRPr lang="it-IT" b="1" dirty="0"/>
          </a:p>
        </p:txBody>
      </p:sp>
      <p:pic>
        <p:nvPicPr>
          <p:cNvPr id="8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2739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77694" y="907949"/>
            <a:ext cx="11802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Attribution-Share Alike 2.0 </a:t>
            </a:r>
            <a:endParaRPr lang="en-US" sz="4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400" dirty="0" smtClean="0">
                <a:solidFill>
                  <a:srgbClr val="000000"/>
                </a:solidFill>
              </a:rPr>
              <a:t>Generic </a:t>
            </a:r>
            <a:endParaRPr lang="en-US" sz="400" dirty="0">
              <a:solidFill>
                <a:srgbClr val="0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44495" y="6420636"/>
            <a:ext cx="18202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rgbClr val="000090"/>
                </a:solidFill>
              </a:rPr>
              <a:t>Attanasio Candela-LNGS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77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61447" y="204519"/>
            <a:ext cx="7207600" cy="892552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latin typeface="Apple Chancery"/>
                <a:cs typeface="Apple Chancery"/>
              </a:rPr>
              <a:t>Fare il Rappresentante del Personale è un </a:t>
            </a:r>
            <a:r>
              <a:rPr lang="it-IT" sz="2600" b="1" dirty="0" err="1" smtClean="0">
                <a:latin typeface="Apple Chancery"/>
                <a:cs typeface="Apple Chancery"/>
              </a:rPr>
              <a:t>p</a:t>
            </a:r>
            <a:r>
              <a:rPr lang="fr-FR" sz="2600" b="1" dirty="0" smtClean="0">
                <a:latin typeface="Apple Chancery"/>
                <a:cs typeface="Apple Chancery"/>
              </a:rPr>
              <a:t>o’</a:t>
            </a:r>
            <a:r>
              <a:rPr lang="it-IT" sz="2600" b="1" dirty="0" smtClean="0">
                <a:latin typeface="Apple Chancery"/>
                <a:cs typeface="Apple Chancery"/>
              </a:rPr>
              <a:t> come essere un bravo matematico </a:t>
            </a:r>
            <a:r>
              <a:rPr lang="it-IT" sz="2600" b="1" i="1" dirty="0" smtClean="0">
                <a:latin typeface="Apple Chancery"/>
                <a:cs typeface="Apple Chancery"/>
              </a:rPr>
              <a:t>!!!</a:t>
            </a:r>
            <a:endParaRPr lang="it-IT" sz="2600" b="1" i="1" dirty="0">
              <a:latin typeface="Apple Chancery"/>
              <a:cs typeface="Apple Chancery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1160" y="1302667"/>
            <a:ext cx="2438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latin typeface="Arial"/>
                <a:cs typeface="Arial"/>
              </a:rPr>
              <a:t>  </a:t>
            </a:r>
            <a:r>
              <a:rPr lang="it-IT" sz="28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4000" b="1" i="1" dirty="0" smtClean="0">
                <a:solidFill>
                  <a:srgbClr val="000090"/>
                </a:solidFill>
                <a:latin typeface="Arial"/>
                <a:cs typeface="Arial"/>
              </a:rPr>
              <a:t> ???</a:t>
            </a:r>
            <a:endParaRPr lang="it-IT" sz="4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33180" y="2014606"/>
            <a:ext cx="72715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Beh, vi ricordate come veniva definita un’equazione del tipo </a:t>
            </a:r>
            <a:r>
              <a:rPr lang="it-IT" sz="2000" i="1" dirty="0" err="1" smtClean="0"/>
              <a:t>ax</a:t>
            </a:r>
            <a:r>
              <a:rPr lang="it-IT" sz="2000" i="1" dirty="0" smtClean="0"/>
              <a:t>=b?</a:t>
            </a:r>
          </a:p>
          <a:p>
            <a:pPr algn="ctr"/>
            <a:r>
              <a:rPr lang="it-IT" b="1" dirty="0"/>
              <a:t>P</a:t>
            </a:r>
            <a:r>
              <a:rPr lang="it-IT" b="1" dirty="0" smtClean="0"/>
              <a:t>ossibile, Impossibile o Indeterminata 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09738" y="2828454"/>
            <a:ext cx="7298195" cy="369332"/>
          </a:xfrm>
          <a:prstGeom prst="rect">
            <a:avLst/>
          </a:prstGeom>
          <a:solidFill>
            <a:srgbClr val="FFF0CC"/>
          </a:solidFill>
          <a:ln>
            <a:solidFill>
              <a:srgbClr val="634D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0000"/>
                </a:solidFill>
              </a:rPr>
              <a:t>Possibile-Determinata </a:t>
            </a:r>
            <a:r>
              <a:rPr lang="it-IT" dirty="0" smtClean="0">
                <a:sym typeface="Wingdings"/>
              </a:rPr>
              <a:t>  si può risolvere… </a:t>
            </a:r>
            <a:r>
              <a:rPr lang="it-IT" i="1" dirty="0" err="1" smtClean="0">
                <a:solidFill>
                  <a:srgbClr val="FF0000"/>
                </a:solidFill>
                <a:sym typeface="Wingdings"/>
              </a:rPr>
              <a:t>ax</a:t>
            </a:r>
            <a:r>
              <a:rPr lang="it-IT" i="1" dirty="0" smtClean="0">
                <a:solidFill>
                  <a:srgbClr val="FF0000"/>
                </a:solidFill>
                <a:sym typeface="Wingdings"/>
              </a:rPr>
              <a:t>=b  (a≠</a:t>
            </a:r>
            <a:r>
              <a:rPr lang="it-IT" i="1" dirty="0">
                <a:solidFill>
                  <a:srgbClr val="FF0000"/>
                </a:solidFill>
                <a:sym typeface="Wingdings"/>
              </a:rPr>
              <a:t>0  b</a:t>
            </a:r>
            <a:r>
              <a:rPr lang="it-IT" i="1" dirty="0" smtClean="0">
                <a:solidFill>
                  <a:srgbClr val="FF0000"/>
                </a:solidFill>
                <a:sym typeface="Wingdings"/>
              </a:rPr>
              <a:t>≠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0</a:t>
            </a:r>
            <a:r>
              <a:rPr lang="it-IT" i="1" dirty="0" smtClean="0">
                <a:solidFill>
                  <a:srgbClr val="FF0000"/>
                </a:solidFill>
                <a:sym typeface="Wingdings"/>
              </a:rPr>
              <a:t>)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14713" y="3347790"/>
            <a:ext cx="6502093" cy="369332"/>
          </a:xfrm>
          <a:prstGeom prst="rect">
            <a:avLst/>
          </a:prstGeom>
          <a:solidFill>
            <a:srgbClr val="FFF0CC"/>
          </a:solidFill>
          <a:ln>
            <a:solidFill>
              <a:srgbClr val="634D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0000"/>
                </a:solidFill>
              </a:rPr>
              <a:t>Impossibile</a:t>
            </a:r>
            <a:r>
              <a:rPr lang="it-IT" dirty="0"/>
              <a:t> </a:t>
            </a:r>
            <a:r>
              <a:rPr lang="it-IT" dirty="0" smtClean="0">
                <a:sym typeface="Wingdings"/>
              </a:rPr>
              <a:t>  non ammette soluzione…  </a:t>
            </a:r>
            <a:r>
              <a:rPr lang="it-IT" i="1" dirty="0" err="1" smtClean="0">
                <a:solidFill>
                  <a:srgbClr val="FF0000"/>
                </a:solidFill>
                <a:sym typeface="Wingdings"/>
              </a:rPr>
              <a:t>ax</a:t>
            </a:r>
            <a:r>
              <a:rPr lang="it-IT" i="1" dirty="0">
                <a:solidFill>
                  <a:srgbClr val="FF0000"/>
                </a:solidFill>
                <a:sym typeface="Wingdings"/>
              </a:rPr>
              <a:t>=b  </a:t>
            </a:r>
            <a:r>
              <a:rPr lang="it-IT" i="1" dirty="0" smtClean="0">
                <a:solidFill>
                  <a:srgbClr val="FF0000"/>
                </a:solidFill>
                <a:sym typeface="Wingdings"/>
              </a:rPr>
              <a:t>(a=0  </a:t>
            </a:r>
            <a:r>
              <a:rPr lang="it-IT" i="1" dirty="0">
                <a:solidFill>
                  <a:srgbClr val="FF0000"/>
                </a:solidFill>
                <a:sym typeface="Wingdings"/>
              </a:rPr>
              <a:t>b≠</a:t>
            </a:r>
            <a:r>
              <a:rPr lang="it-IT" i="1" dirty="0" smtClean="0">
                <a:solidFill>
                  <a:srgbClr val="FF0000"/>
                </a:solidFill>
                <a:sym typeface="Wingdings"/>
              </a:rPr>
              <a:t>0)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89515" y="3860526"/>
            <a:ext cx="6736776" cy="369332"/>
          </a:xfrm>
          <a:prstGeom prst="rect">
            <a:avLst/>
          </a:prstGeom>
          <a:solidFill>
            <a:srgbClr val="FFF0CC"/>
          </a:solidFill>
          <a:ln>
            <a:solidFill>
              <a:srgbClr val="634D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0000"/>
                </a:solidFill>
              </a:rPr>
              <a:t>Indeterminata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  esistono infinite soluzioni… </a:t>
            </a:r>
            <a:r>
              <a:rPr lang="it-IT" i="1" dirty="0" err="1" smtClean="0">
                <a:solidFill>
                  <a:srgbClr val="FF0000"/>
                </a:solidFill>
                <a:sym typeface="Wingdings"/>
              </a:rPr>
              <a:t>ax</a:t>
            </a:r>
            <a:r>
              <a:rPr lang="it-IT" i="1" dirty="0">
                <a:solidFill>
                  <a:srgbClr val="FF0000"/>
                </a:solidFill>
                <a:sym typeface="Wingdings"/>
              </a:rPr>
              <a:t>=b </a:t>
            </a:r>
            <a:r>
              <a:rPr lang="it-IT" i="1" dirty="0" smtClean="0">
                <a:solidFill>
                  <a:srgbClr val="FF0000"/>
                </a:solidFill>
                <a:sym typeface="Wingdings"/>
              </a:rPr>
              <a:t> (a=0  b=0)</a:t>
            </a:r>
            <a:endParaRPr lang="it-IT" i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524" y="4700257"/>
            <a:ext cx="1725465" cy="1872439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101" y="4701793"/>
            <a:ext cx="1711021" cy="188024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1" name="Freccia destra 10"/>
          <p:cNvSpPr/>
          <p:nvPr/>
        </p:nvSpPr>
        <p:spPr>
          <a:xfrm>
            <a:off x="2296245" y="4654079"/>
            <a:ext cx="4569966" cy="1963843"/>
          </a:xfrm>
          <a:prstGeom prst="rightArrow">
            <a:avLst/>
          </a:prstGeom>
          <a:solidFill>
            <a:srgbClr val="FFF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n>
                  <a:solidFill>
                    <a:srgbClr val="000000"/>
                  </a:solidFill>
                </a:ln>
              </a:rPr>
              <a:t>noi non siamo grandi  </a:t>
            </a:r>
            <a:r>
              <a:rPr lang="it-IT" sz="2000" dirty="0">
                <a:ln>
                  <a:solidFill>
                    <a:srgbClr val="000000"/>
                  </a:solidFill>
                </a:ln>
              </a:rPr>
              <a:t>matematici…però</a:t>
            </a:r>
            <a:r>
              <a:rPr lang="it-IT" sz="2000" dirty="0" smtClean="0">
                <a:ln>
                  <a:solidFill>
                    <a:srgbClr val="000000"/>
                  </a:solidFill>
                </a:ln>
              </a:rPr>
              <a:t>…</a:t>
            </a:r>
            <a:endParaRPr lang="it-IT" sz="2000" dirty="0"/>
          </a:p>
        </p:txBody>
      </p:sp>
      <p:pic>
        <p:nvPicPr>
          <p:cNvPr id="12" name="Immagine 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873" y="1585898"/>
            <a:ext cx="8877015" cy="3693319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Nei nostri rapporti con la </a:t>
            </a:r>
            <a:r>
              <a:rPr lang="it-IT" dirty="0" smtClean="0"/>
              <a:t>Direzione (o con i Responsabili di Servizio) </a:t>
            </a:r>
            <a:r>
              <a:rPr lang="it-IT" dirty="0"/>
              <a:t>spesso ci </a:t>
            </a:r>
            <a:r>
              <a:rPr lang="it-IT" dirty="0" smtClean="0"/>
              <a:t>si imbatte in </a:t>
            </a:r>
            <a:r>
              <a:rPr lang="it-IT" b="1" i="1" dirty="0" smtClean="0">
                <a:solidFill>
                  <a:schemeClr val="tx1"/>
                </a:solidFill>
              </a:rPr>
              <a:t>problemi (situazioni</a:t>
            </a:r>
            <a:r>
              <a:rPr lang="it-IT" b="1" dirty="0" smtClean="0">
                <a:solidFill>
                  <a:schemeClr val="tx1"/>
                </a:solidFill>
              </a:rPr>
              <a:t>) </a:t>
            </a:r>
            <a:r>
              <a:rPr lang="it-IT" dirty="0" smtClean="0"/>
              <a:t>che: 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sembrano </a:t>
            </a:r>
            <a:r>
              <a:rPr lang="it-IT" dirty="0"/>
              <a:t>veramente facili da affrontare e vengono rapidamente risolti (è la condizione più rara, </a:t>
            </a:r>
            <a:r>
              <a:rPr lang="it-IT" dirty="0" smtClean="0"/>
              <a:t> ma </a:t>
            </a:r>
            <a:r>
              <a:rPr lang="it-IT" dirty="0"/>
              <a:t>che dà soddisfazione!)             </a:t>
            </a:r>
            <a:r>
              <a:rPr lang="it-IT" dirty="0" smtClean="0"/>
              <a:t>          </a:t>
            </a:r>
            <a:r>
              <a:rPr lang="it-IT" i="1" dirty="0" smtClean="0">
                <a:solidFill>
                  <a:srgbClr val="FF0000"/>
                </a:solidFill>
              </a:rPr>
              <a:t>soluzione  determinata</a:t>
            </a:r>
            <a:r>
              <a:rPr lang="it-IT" i="1" dirty="0" smtClean="0"/>
              <a:t> </a:t>
            </a:r>
          </a:p>
          <a:p>
            <a:pPr marL="285750" indent="-285750" algn="just">
              <a:buFont typeface="Arial"/>
              <a:buChar char="•"/>
            </a:pPr>
            <a:endParaRPr lang="it-IT" i="1" dirty="0"/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s</a:t>
            </a:r>
            <a:r>
              <a:rPr lang="it-IT" dirty="0" smtClean="0"/>
              <a:t>ono insormontabili ed irrisolvibili quasi per definizione (danno la classica sensazione di sbattere contro un muro di gomma)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                  soluzione  impossibile</a:t>
            </a:r>
            <a:r>
              <a:rPr lang="it-IT" i="1" dirty="0" smtClean="0"/>
              <a:t> </a:t>
            </a:r>
            <a:endParaRPr lang="it-IT" i="1" dirty="0"/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potrebbero essere risolti, ma ci si gira intorno “infinite” volte senza che nessuno abbia mai il coraggio di affrontarli (è un p</a:t>
            </a:r>
            <a:r>
              <a:rPr lang="fr-FR" dirty="0" smtClean="0"/>
              <a:t>o’</a:t>
            </a:r>
            <a:r>
              <a:rPr lang="it-IT" dirty="0" smtClean="0"/>
              <a:t> il classico “</a:t>
            </a:r>
            <a:r>
              <a:rPr lang="it-IT" i="1" dirty="0" smtClean="0"/>
              <a:t>sì hai ragione, lo faremo</a:t>
            </a:r>
            <a:r>
              <a:rPr lang="it-IT" dirty="0" smtClean="0"/>
              <a:t>”</a:t>
            </a:r>
            <a:r>
              <a:rPr lang="it-IT" i="1" dirty="0" smtClean="0"/>
              <a:t>, </a:t>
            </a:r>
            <a:r>
              <a:rPr lang="it-IT" dirty="0" smtClean="0"/>
              <a:t>seguito da una disarmante calma piatta)                          		</a:t>
            </a:r>
            <a:r>
              <a:rPr lang="it-IT" i="1" dirty="0" smtClean="0">
                <a:solidFill>
                  <a:srgbClr val="FF0000"/>
                </a:solidFill>
              </a:rPr>
              <a:t>soluzione indeterminata</a:t>
            </a:r>
            <a:endParaRPr lang="it-IT" dirty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		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4569" y="5585800"/>
            <a:ext cx="8290974" cy="646331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             Si può fare qualcosa per rendere il risultato delle nostre </a:t>
            </a:r>
            <a:r>
              <a:rPr lang="it-IT" b="1" dirty="0" smtClean="0">
                <a:solidFill>
                  <a:srgbClr val="FF0000"/>
                </a:solidFill>
              </a:rPr>
              <a:t>equazioni </a:t>
            </a:r>
            <a:r>
              <a:rPr lang="it-IT" b="1" dirty="0" smtClean="0">
                <a:solidFill>
                  <a:schemeClr val="tx1"/>
                </a:solidFill>
              </a:rPr>
              <a:t>compatibile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con le nostre esigenze?  </a:t>
            </a:r>
            <a:endParaRPr lang="it-IT" b="1" dirty="0"/>
          </a:p>
        </p:txBody>
      </p:sp>
      <p:sp>
        <p:nvSpPr>
          <p:cNvPr id="7" name="Freccia destra 6"/>
          <p:cNvSpPr/>
          <p:nvPr/>
        </p:nvSpPr>
        <p:spPr>
          <a:xfrm>
            <a:off x="5682580" y="2764224"/>
            <a:ext cx="729145" cy="270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89357" y="258288"/>
            <a:ext cx="6949807" cy="830997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pple Chancery"/>
                <a:cs typeface="Apple Chancery"/>
              </a:rPr>
              <a:t>Fare il Rappresentante del Personale è un </a:t>
            </a:r>
            <a:r>
              <a:rPr lang="it-IT" sz="2400" b="1" dirty="0" err="1" smtClean="0">
                <a:latin typeface="Apple Chancery"/>
                <a:cs typeface="Apple Chancery"/>
              </a:rPr>
              <a:t>p</a:t>
            </a:r>
            <a:r>
              <a:rPr lang="fr-FR" sz="2400" b="1" dirty="0" smtClean="0">
                <a:latin typeface="Apple Chancery"/>
                <a:cs typeface="Apple Chancery"/>
              </a:rPr>
              <a:t>o’</a:t>
            </a:r>
            <a:r>
              <a:rPr lang="it-IT" sz="2400" b="1" dirty="0" smtClean="0">
                <a:latin typeface="Apple Chancery"/>
                <a:cs typeface="Apple Chancery"/>
              </a:rPr>
              <a:t> come essere un bravo matematico </a:t>
            </a:r>
            <a:r>
              <a:rPr lang="it-IT" sz="2400" b="1" i="1" dirty="0" smtClean="0">
                <a:latin typeface="Apple Chancery"/>
                <a:cs typeface="Apple Chancery"/>
              </a:rPr>
              <a:t>!!!</a:t>
            </a:r>
            <a:endParaRPr lang="it-IT" sz="2400" b="1" i="1" dirty="0">
              <a:latin typeface="Apple Chancery"/>
              <a:cs typeface="Apple Chancery"/>
            </a:endParaRPr>
          </a:p>
        </p:txBody>
      </p:sp>
      <p:pic>
        <p:nvPicPr>
          <p:cNvPr id="12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75" y="5657357"/>
            <a:ext cx="728669" cy="514428"/>
          </a:xfrm>
          <a:prstGeom prst="rect">
            <a:avLst/>
          </a:prstGeom>
        </p:spPr>
      </p:pic>
      <p:sp>
        <p:nvSpPr>
          <p:cNvPr id="17" name="Freccia destra 16"/>
          <p:cNvSpPr/>
          <p:nvPr/>
        </p:nvSpPr>
        <p:spPr>
          <a:xfrm>
            <a:off x="5702771" y="4643575"/>
            <a:ext cx="729145" cy="270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</a:t>
            </a:r>
            <a:endParaRPr lang="it-IT" dirty="0"/>
          </a:p>
        </p:txBody>
      </p:sp>
      <p:sp>
        <p:nvSpPr>
          <p:cNvPr id="14" name="Freccia destra 6"/>
          <p:cNvSpPr/>
          <p:nvPr/>
        </p:nvSpPr>
        <p:spPr>
          <a:xfrm>
            <a:off x="5710285" y="3553954"/>
            <a:ext cx="729145" cy="270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8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5563" y="1265137"/>
            <a:ext cx="8353249" cy="5078314"/>
          </a:xfrm>
          <a:prstGeom prst="rect">
            <a:avLst/>
          </a:prstGeom>
          <a:solidFill>
            <a:srgbClr val="FFF0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it-IT" b="1" dirty="0" smtClean="0">
              <a:solidFill>
                <a:srgbClr val="FF0000"/>
              </a:solidFill>
            </a:endParaRP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-</a:t>
            </a:r>
            <a:r>
              <a:rPr lang="it-IT" dirty="0" smtClean="0"/>
              <a:t> Basandoci sull’esperienza comune si vuole provare a dare qualche suggerimento su come affrontare o prevenire situazioni conflittuali che potrebbero verificarsi.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-</a:t>
            </a:r>
            <a:r>
              <a:rPr lang="it-IT" dirty="0" smtClean="0"/>
              <a:t> L’INFN, ha la </a:t>
            </a:r>
            <a:r>
              <a:rPr lang="it-IT" b="1" dirty="0" smtClean="0">
                <a:solidFill>
                  <a:srgbClr val="FF0000"/>
                </a:solidFill>
              </a:rPr>
              <a:t>peculiare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caratteristica</a:t>
            </a:r>
            <a:r>
              <a:rPr lang="it-IT" dirty="0" smtClean="0"/>
              <a:t> di avere regole che, a seconda della Struttura, vengono interpretate in maniera spesso diversa.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-</a:t>
            </a:r>
            <a:r>
              <a:rPr lang="it-IT" dirty="0" smtClean="0"/>
              <a:t>  Questo rende </a:t>
            </a:r>
            <a:r>
              <a:rPr lang="it-IT" b="1" dirty="0" smtClean="0">
                <a:solidFill>
                  <a:srgbClr val="FF0000"/>
                </a:solidFill>
              </a:rPr>
              <a:t>ancora meno agevole </a:t>
            </a:r>
            <a:r>
              <a:rPr lang="it-IT" dirty="0" smtClean="0"/>
              <a:t>il compito di un Rappresentante che dovrà ben conoscere i regolamenti per poter dare sempre un giudizio che sia al di sopra di interpretazioni o consuetudini locali</a:t>
            </a:r>
            <a:r>
              <a:rPr lang="it-IT" dirty="0"/>
              <a:t> </a:t>
            </a:r>
            <a:r>
              <a:rPr lang="it-IT" dirty="0" smtClean="0"/>
              <a:t>(in ogni caso, è arduo scardinare abitudini a volte anche palesemente “sbagliate” o contraddittorie). </a:t>
            </a:r>
            <a:r>
              <a:rPr lang="it-IT" i="1" dirty="0" smtClean="0"/>
              <a:t>Fate sempre  riferimento a qualcosa di scritto!.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-  Una buona norma </a:t>
            </a:r>
            <a:r>
              <a:rPr lang="it-IT" dirty="0" smtClean="0"/>
              <a:t>è perciò quella di dotarsi di tutti i principali regolamenti (facilmente rintracciabili sul sito del Rappresentante Nazionale </a:t>
            </a:r>
            <a:r>
              <a:rPr lang="it-IT" dirty="0" smtClean="0">
                <a:hlinkClick r:id="rId2"/>
              </a:rPr>
              <a:t>https://web.infn.it/RNTTA/</a:t>
            </a:r>
            <a:r>
              <a:rPr lang="it-IT" dirty="0"/>
              <a:t> </a:t>
            </a:r>
            <a:r>
              <a:rPr lang="it-IT" dirty="0" smtClean="0"/>
              <a:t>e/o confrontarsi con Rappresentanti di altre Strutture).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20177" y="375095"/>
            <a:ext cx="3240000" cy="540000"/>
          </a:xfrm>
          <a:prstGeom prst="rect">
            <a:avLst/>
          </a:prstGeom>
          <a:solidFill>
            <a:srgbClr val="FFF0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SUGGERIMENTI</a:t>
            </a:r>
            <a:endParaRPr lang="it-IT" sz="2400" b="1" dirty="0"/>
          </a:p>
        </p:txBody>
      </p:sp>
      <p:pic>
        <p:nvPicPr>
          <p:cNvPr id="10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6742" y="1764532"/>
            <a:ext cx="8205113" cy="4020434"/>
          </a:xfrm>
          <a:solidFill>
            <a:srgbClr val="FFF0CC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endParaRPr lang="it-IT" sz="1900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Al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tempo 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stesso, però,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gli atteggiamenti di Direttori e Responsabili di Servizio sembrano essere abbastanza simili in tutte le realtà del nostro 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Istituto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1800" dirty="0" smtClean="0">
                <a:solidFill>
                  <a:srgbClr val="000090"/>
                </a:solidFill>
                <a:latin typeface="+mn-lt"/>
              </a:rPr>
              <a:t>(</a:t>
            </a:r>
            <a:r>
              <a:rPr lang="it-IT" sz="1800" b="1" i="1" dirty="0" err="1">
                <a:solidFill>
                  <a:srgbClr val="000090"/>
                </a:solidFill>
                <a:latin typeface="+mn-lt"/>
              </a:rPr>
              <a:t>i</a:t>
            </a:r>
            <a:r>
              <a:rPr lang="it-IT" sz="1800" b="1" i="1" dirty="0" err="1" smtClean="0">
                <a:solidFill>
                  <a:srgbClr val="000090"/>
                </a:solidFill>
                <a:latin typeface="+mn-lt"/>
              </a:rPr>
              <a:t>f</a:t>
            </a:r>
            <a:r>
              <a:rPr lang="it-IT" sz="1800" b="1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800" b="1" i="1" dirty="0" err="1">
                <a:solidFill>
                  <a:srgbClr val="000090"/>
                </a:solidFill>
                <a:latin typeface="+mn-lt"/>
              </a:rPr>
              <a:t>you</a:t>
            </a:r>
            <a:r>
              <a:rPr lang="it-IT" sz="1800" b="1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800" b="1" i="1" dirty="0" err="1">
                <a:solidFill>
                  <a:srgbClr val="000090"/>
                </a:solidFill>
                <a:latin typeface="+mn-lt"/>
              </a:rPr>
              <a:t>have</a:t>
            </a:r>
            <a:r>
              <a:rPr lang="it-IT" sz="1800" b="1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800" b="1" i="1" dirty="0" err="1">
                <a:solidFill>
                  <a:srgbClr val="000090"/>
                </a:solidFill>
                <a:latin typeface="+mn-lt"/>
              </a:rPr>
              <a:t>seen</a:t>
            </a:r>
            <a:r>
              <a:rPr lang="it-IT" sz="1800" b="1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800" b="1" i="1" dirty="0" err="1">
                <a:solidFill>
                  <a:srgbClr val="000090"/>
                </a:solidFill>
                <a:latin typeface="+mn-lt"/>
              </a:rPr>
              <a:t>one</a:t>
            </a:r>
            <a:r>
              <a:rPr lang="it-IT" sz="1800" b="1" i="1" dirty="0">
                <a:solidFill>
                  <a:srgbClr val="000090"/>
                </a:solidFill>
                <a:latin typeface="+mn-lt"/>
              </a:rPr>
              <a:t>, </a:t>
            </a:r>
            <a:r>
              <a:rPr lang="it-IT" sz="1800" b="1" i="1" dirty="0" err="1">
                <a:solidFill>
                  <a:srgbClr val="000090"/>
                </a:solidFill>
                <a:latin typeface="+mn-lt"/>
              </a:rPr>
              <a:t>you've</a:t>
            </a:r>
            <a:r>
              <a:rPr lang="it-IT" sz="1800" b="1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800" b="1" i="1" dirty="0" err="1">
                <a:solidFill>
                  <a:srgbClr val="000090"/>
                </a:solidFill>
                <a:latin typeface="+mn-lt"/>
              </a:rPr>
              <a:t>seen</a:t>
            </a:r>
            <a:r>
              <a:rPr lang="it-IT" sz="1800" b="1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800" b="1" i="1" dirty="0" err="1">
                <a:solidFill>
                  <a:srgbClr val="000090"/>
                </a:solidFill>
                <a:latin typeface="+mn-lt"/>
              </a:rPr>
              <a:t>them</a:t>
            </a:r>
            <a:r>
              <a:rPr lang="it-IT" sz="1800" b="1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800" b="1" i="1" dirty="0" err="1" smtClean="0">
                <a:solidFill>
                  <a:srgbClr val="000090"/>
                </a:solidFill>
                <a:latin typeface="+mn-lt"/>
              </a:rPr>
              <a:t>all</a:t>
            </a:r>
            <a:r>
              <a:rPr lang="it-IT" sz="1800" b="1" i="1" dirty="0" smtClean="0">
                <a:solidFill>
                  <a:srgbClr val="000090"/>
                </a:solidFill>
                <a:latin typeface="+mn-lt"/>
              </a:rPr>
              <a:t>…</a:t>
            </a:r>
            <a:r>
              <a:rPr lang="it-IT" sz="1800" dirty="0" smtClean="0">
                <a:solidFill>
                  <a:srgbClr val="000090"/>
                </a:solidFill>
                <a:latin typeface="+mn-lt"/>
              </a:rPr>
              <a:t>)</a:t>
            </a:r>
          </a:p>
          <a:p>
            <a:pPr algn="just">
              <a:buFontTx/>
              <a:buChar char="-"/>
            </a:pPr>
            <a:endParaRPr lang="it-IT" sz="1800" dirty="0">
              <a:solidFill>
                <a:srgbClr val="000090"/>
              </a:solidFill>
              <a:latin typeface="+mn-lt"/>
            </a:endParaRPr>
          </a:p>
          <a:p>
            <a:pPr algn="just">
              <a:buFontTx/>
              <a:buChar char="-"/>
            </a:pP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Basandosi su questa considerazione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s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i potrebbe 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realizzare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una specie di 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“vademecum” dei </a:t>
            </a:r>
            <a:r>
              <a:rPr lang="it-IT" sz="1800" i="1" dirty="0" smtClean="0">
                <a:solidFill>
                  <a:srgbClr val="000000"/>
                </a:solidFill>
                <a:latin typeface="+mn-lt"/>
              </a:rPr>
              <a:t>buoni comportamenti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facendo riferimento a fatti realmente accaduti che 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ci hanno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visto protagonisti 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(chiunque…anche colleghi non Rappresentanti).</a:t>
            </a:r>
          </a:p>
          <a:p>
            <a:pPr algn="just">
              <a:buFontTx/>
              <a:buChar char="-"/>
            </a:pPr>
            <a:endParaRPr lang="it-IT" sz="1800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-"/>
            </a:pP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Ovviamente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quello che verrà riportato </a:t>
            </a:r>
            <a:r>
              <a:rPr lang="it-IT" sz="1800" b="1" dirty="0">
                <a:solidFill>
                  <a:srgbClr val="FF0000"/>
                </a:solidFill>
                <a:latin typeface="+mn-lt"/>
              </a:rPr>
              <a:t>NON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ha la pretesa di essere un modello comportamentale 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da seguire,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ma </a:t>
            </a: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è da considerare una semplice linea guida a cui (eventualmente) riferirsi.</a:t>
            </a: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just">
              <a:buFontTx/>
              <a:buChar char="-"/>
            </a:pPr>
            <a:endParaRPr lang="it-IT" sz="1800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-"/>
            </a:pPr>
            <a:endParaRPr lang="it-IT" sz="1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-"/>
            </a:pPr>
            <a:endParaRPr lang="it-IT" sz="1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-"/>
            </a:pPr>
            <a:endParaRPr lang="it-IT" sz="18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-"/>
            </a:pPr>
            <a:endParaRPr lang="it-IT" sz="18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32026" y="466939"/>
            <a:ext cx="3240000" cy="540000"/>
          </a:xfrm>
          <a:prstGeom prst="rect">
            <a:avLst/>
          </a:prstGeom>
          <a:solidFill>
            <a:srgbClr val="FFF0CC"/>
          </a:solidFill>
          <a:ln>
            <a:solidFill>
              <a:srgbClr val="EEAC7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/>
              <a:t>SUGGERIMENTI</a:t>
            </a:r>
            <a:endParaRPr lang="it-IT" sz="2400" b="1" dirty="0"/>
          </a:p>
        </p:txBody>
      </p:sp>
      <p:pic>
        <p:nvPicPr>
          <p:cNvPr id="9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2454" y="945810"/>
            <a:ext cx="8716783" cy="5746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Ernest Rutherford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(</a:t>
            </a:r>
            <a:r>
              <a:rPr lang="it-IT" sz="2800" dirty="0">
                <a:solidFill>
                  <a:schemeClr val="tx1"/>
                </a:solidFill>
              </a:rPr>
              <a:t>1871 – 1937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chimico e fisico </a:t>
            </a:r>
            <a:r>
              <a:rPr lang="it-IT" sz="2800" dirty="0" smtClean="0">
                <a:solidFill>
                  <a:schemeClr val="tx1"/>
                </a:solidFill>
              </a:rPr>
              <a:t>neozelandese </a:t>
            </a:r>
          </a:p>
          <a:p>
            <a:pPr marL="0" indent="0" algn="ctr">
              <a:buNone/>
            </a:pPr>
            <a:r>
              <a:rPr lang="it-IT" sz="2800" i="1" dirty="0" smtClean="0">
                <a:solidFill>
                  <a:schemeClr val="tx1"/>
                </a:solidFill>
              </a:rPr>
              <a:t>“Nella scienza esiste solo la Fisica;</a:t>
            </a:r>
          </a:p>
          <a:p>
            <a:pPr marL="0" indent="0" algn="ctr">
              <a:buNone/>
            </a:pPr>
            <a:r>
              <a:rPr lang="it-IT" sz="2800" i="1" dirty="0" smtClean="0">
                <a:solidFill>
                  <a:schemeClr val="tx1"/>
                </a:solidFill>
              </a:rPr>
              <a:t> tutto il resto è collezione di francobolli”</a:t>
            </a:r>
          </a:p>
          <a:p>
            <a:pPr marL="0" indent="0" algn="r">
              <a:buNone/>
            </a:pPr>
            <a:r>
              <a:rPr lang="it-IT" sz="1600" i="1" dirty="0" smtClean="0"/>
              <a:t>"</a:t>
            </a:r>
            <a:r>
              <a:rPr lang="it-IT" sz="1600" i="1" dirty="0" err="1"/>
              <a:t>All</a:t>
            </a:r>
            <a:r>
              <a:rPr lang="it-IT" sz="1600" i="1" dirty="0"/>
              <a:t> science </a:t>
            </a:r>
            <a:r>
              <a:rPr lang="it-IT" sz="1600" i="1" dirty="0" err="1"/>
              <a:t>is</a:t>
            </a:r>
            <a:r>
              <a:rPr lang="it-IT" sz="1600" i="1" dirty="0"/>
              <a:t> </a:t>
            </a:r>
            <a:r>
              <a:rPr lang="it-IT" sz="1600" i="1" dirty="0" err="1"/>
              <a:t>either</a:t>
            </a:r>
            <a:r>
              <a:rPr lang="it-IT" sz="1600" i="1" dirty="0"/>
              <a:t> </a:t>
            </a:r>
            <a:r>
              <a:rPr lang="it-IT" sz="1600" i="1" dirty="0" err="1"/>
              <a:t>physics</a:t>
            </a:r>
            <a:r>
              <a:rPr lang="it-IT" sz="1600" i="1" dirty="0"/>
              <a:t> or </a:t>
            </a:r>
            <a:r>
              <a:rPr lang="it-IT" sz="1600" i="1" dirty="0" err="1"/>
              <a:t>stamp</a:t>
            </a:r>
            <a:r>
              <a:rPr lang="it-IT" sz="1600" i="1" dirty="0"/>
              <a:t> </a:t>
            </a:r>
            <a:r>
              <a:rPr lang="it-IT" sz="1600" i="1" dirty="0" err="1" smtClean="0"/>
              <a:t>collecting</a:t>
            </a:r>
            <a:r>
              <a:rPr lang="it-IT" sz="1600" i="1" dirty="0" smtClean="0"/>
              <a:t>”</a:t>
            </a:r>
          </a:p>
          <a:p>
            <a:pPr marL="0" indent="0" algn="r">
              <a:buNone/>
            </a:pPr>
            <a:r>
              <a:rPr lang="it-IT" sz="1600" i="1" dirty="0" smtClean="0"/>
              <a:t> </a:t>
            </a:r>
            <a:r>
              <a:rPr lang="it-IT" sz="1600" i="1" dirty="0"/>
              <a:t>in </a:t>
            </a:r>
            <a:r>
              <a:rPr lang="it-IT" sz="1600" i="1" dirty="0" err="1"/>
              <a:t>J</a:t>
            </a:r>
            <a:r>
              <a:rPr lang="it-IT" sz="1600" i="1" dirty="0"/>
              <a:t>. B. </a:t>
            </a:r>
            <a:r>
              <a:rPr lang="it-IT" sz="1600" i="1" dirty="0" err="1" smtClean="0"/>
              <a:t>Birks</a:t>
            </a:r>
            <a:r>
              <a:rPr lang="it-IT" sz="1600" i="1" dirty="0" smtClean="0"/>
              <a:t>: "</a:t>
            </a:r>
            <a:r>
              <a:rPr lang="it-IT" sz="1600" i="1" dirty="0"/>
              <a:t>Rutherford </a:t>
            </a:r>
            <a:r>
              <a:rPr lang="it-IT" sz="1600" i="1" dirty="0" err="1"/>
              <a:t>at</a:t>
            </a:r>
            <a:r>
              <a:rPr lang="it-IT" sz="1600" i="1" dirty="0"/>
              <a:t> Manchester" (1962) </a:t>
            </a:r>
            <a:endParaRPr lang="it-IT" sz="1600" i="1" dirty="0" smtClean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9865" y="5226968"/>
            <a:ext cx="8716783" cy="707886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Questo è quello che mediamente pensano le persone con cui il povero Rappresentante del Personale si trova ad interagire.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13940" y="367600"/>
            <a:ext cx="5386623" cy="467999"/>
          </a:xfrm>
          <a:prstGeom prst="rect">
            <a:avLst/>
          </a:prstGeom>
          <a:solidFill>
            <a:srgbClr val="FFF0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PARTIAMO DA LONTANO…</a:t>
            </a:r>
            <a:endParaRPr lang="it-IT" sz="2400" b="1" dirty="0"/>
          </a:p>
        </p:txBody>
      </p:sp>
      <p:pic>
        <p:nvPicPr>
          <p:cNvPr id="10" name="Immagin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33" y="1256373"/>
            <a:ext cx="4689854" cy="398637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rot="10800000" flipV="1">
            <a:off x="2223586" y="5407371"/>
            <a:ext cx="4689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Nuova serie di francobolli prodotta dalle poste neozelandesi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 nel 2008</a:t>
            </a:r>
            <a:r>
              <a:rPr lang="it-IT" dirty="0" smtClean="0"/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60732" y="460573"/>
            <a:ext cx="6506233" cy="461665"/>
          </a:xfrm>
          <a:prstGeom prst="rect">
            <a:avLst/>
          </a:prstGeom>
          <a:solidFill>
            <a:srgbClr val="FFF0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MA NON BISOGNA DISPERARE…</a:t>
            </a:r>
            <a:endParaRPr lang="it-IT" sz="2400" b="1" dirty="0"/>
          </a:p>
        </p:txBody>
      </p:sp>
      <p:pic>
        <p:nvPicPr>
          <p:cNvPr id="12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260732" y="387307"/>
            <a:ext cx="6506233" cy="461665"/>
          </a:xfrm>
          <a:prstGeom prst="rect">
            <a:avLst/>
          </a:prstGeom>
          <a:solidFill>
            <a:srgbClr val="FFEAC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 CHI L’AVREBBE DETTO…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2088" y="1284916"/>
            <a:ext cx="8162301" cy="2031325"/>
          </a:xfrm>
          <a:prstGeom prst="rect">
            <a:avLst/>
          </a:prstGeom>
          <a:solidFill>
            <a:srgbClr val="FFEAC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000090"/>
                </a:solidFill>
              </a:rPr>
              <a:t>IL DIRETTORE GENERALE </a:t>
            </a:r>
            <a:r>
              <a:rPr lang="it-IT" sz="1400" dirty="0" smtClean="0">
                <a:solidFill>
                  <a:srgbClr val="000090"/>
                </a:solidFill>
              </a:rPr>
              <a:t>per </a:t>
            </a:r>
            <a:r>
              <a:rPr lang="it-IT" sz="1400" dirty="0">
                <a:solidFill>
                  <a:srgbClr val="000090"/>
                </a:solidFill>
              </a:rPr>
              <a:t>i servizi di comunicazione elettronica, </a:t>
            </a:r>
            <a:r>
              <a:rPr lang="it-IT" sz="1400" dirty="0" smtClean="0">
                <a:solidFill>
                  <a:srgbClr val="000090"/>
                </a:solidFill>
              </a:rPr>
              <a:t>di </a:t>
            </a:r>
            <a:r>
              <a:rPr lang="it-IT" sz="1400" dirty="0">
                <a:solidFill>
                  <a:srgbClr val="000090"/>
                </a:solidFill>
              </a:rPr>
              <a:t>radiodiffusione e postale </a:t>
            </a:r>
            <a:r>
              <a:rPr lang="it-IT" sz="1400" dirty="0" smtClean="0">
                <a:solidFill>
                  <a:srgbClr val="000090"/>
                </a:solidFill>
              </a:rPr>
              <a:t>del </a:t>
            </a:r>
            <a:r>
              <a:rPr lang="it-IT" sz="1400" dirty="0">
                <a:solidFill>
                  <a:srgbClr val="FF0000"/>
                </a:solidFill>
              </a:rPr>
              <a:t>Ministero dello sviluppo economico </a:t>
            </a:r>
            <a:r>
              <a:rPr lang="it-IT" sz="1400" dirty="0" smtClean="0">
                <a:solidFill>
                  <a:srgbClr val="000090"/>
                </a:solidFill>
              </a:rPr>
              <a:t>di </a:t>
            </a:r>
            <a:r>
              <a:rPr lang="it-IT" sz="1400" dirty="0">
                <a:solidFill>
                  <a:srgbClr val="000090"/>
                </a:solidFill>
              </a:rPr>
              <a:t>concerto con </a:t>
            </a:r>
            <a:r>
              <a:rPr lang="pt-BR" sz="1400" dirty="0" smtClean="0">
                <a:solidFill>
                  <a:srgbClr val="000090"/>
                </a:solidFill>
              </a:rPr>
              <a:t>IL </a:t>
            </a:r>
            <a:r>
              <a:rPr lang="pt-BR" sz="1400" dirty="0">
                <a:solidFill>
                  <a:srgbClr val="000090"/>
                </a:solidFill>
              </a:rPr>
              <a:t>CAPO DELLA DIREZIONE </a:t>
            </a:r>
            <a:r>
              <a:rPr lang="pt-BR" sz="1400" dirty="0" smtClean="0">
                <a:solidFill>
                  <a:srgbClr val="000090"/>
                </a:solidFill>
              </a:rPr>
              <a:t>VI </a:t>
            </a:r>
            <a:r>
              <a:rPr lang="it-IT" sz="1400" dirty="0" smtClean="0">
                <a:solidFill>
                  <a:srgbClr val="000090"/>
                </a:solidFill>
              </a:rPr>
              <a:t>del </a:t>
            </a:r>
            <a:r>
              <a:rPr lang="it-IT" sz="1400" dirty="0">
                <a:solidFill>
                  <a:srgbClr val="FF0000"/>
                </a:solidFill>
              </a:rPr>
              <a:t>Dipartimento del Tesoro </a:t>
            </a:r>
            <a:r>
              <a:rPr lang="it-IT" sz="1400" dirty="0" smtClean="0">
                <a:solidFill>
                  <a:srgbClr val="FF0000"/>
                </a:solidFill>
              </a:rPr>
              <a:t>del </a:t>
            </a:r>
            <a:r>
              <a:rPr lang="it-IT" sz="1400" dirty="0">
                <a:solidFill>
                  <a:srgbClr val="FF0000"/>
                </a:solidFill>
              </a:rPr>
              <a:t>Ministero dell'economia e delle </a:t>
            </a:r>
            <a:r>
              <a:rPr lang="it-IT" sz="1400" dirty="0" smtClean="0">
                <a:solidFill>
                  <a:srgbClr val="FF0000"/>
                </a:solidFill>
              </a:rPr>
              <a:t>finanze</a:t>
            </a:r>
          </a:p>
          <a:p>
            <a:pPr algn="just"/>
            <a:endParaRPr lang="it-IT" sz="1400" b="1" dirty="0">
              <a:solidFill>
                <a:srgbClr val="FF0000"/>
              </a:solidFill>
            </a:endParaRPr>
          </a:p>
          <a:p>
            <a:pPr algn="just"/>
            <a:r>
              <a:rPr lang="it-IT" sz="1400" b="1" dirty="0" smtClean="0">
                <a:solidFill>
                  <a:srgbClr val="000090"/>
                </a:solidFill>
              </a:rPr>
              <a:t>DECRETA </a:t>
            </a:r>
            <a:r>
              <a:rPr lang="it-IT" sz="1400" b="1" dirty="0">
                <a:solidFill>
                  <a:srgbClr val="000090"/>
                </a:solidFill>
              </a:rPr>
              <a:t/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b="1" dirty="0">
                <a:solidFill>
                  <a:srgbClr val="000090"/>
                </a:solidFill>
              </a:rPr>
              <a:t> </a:t>
            </a:r>
            <a:br>
              <a:rPr lang="it-IT" sz="1400" b="1" dirty="0">
                <a:solidFill>
                  <a:srgbClr val="000090"/>
                </a:solidFill>
              </a:rPr>
            </a:br>
            <a:r>
              <a:rPr lang="it-IT" sz="1400" dirty="0" smtClean="0">
                <a:solidFill>
                  <a:srgbClr val="000090"/>
                </a:solidFill>
              </a:rPr>
              <a:t>…</a:t>
            </a:r>
            <a:r>
              <a:rPr lang="it-IT" sz="1400" i="1" dirty="0" smtClean="0">
                <a:solidFill>
                  <a:srgbClr val="000090"/>
                </a:solidFill>
              </a:rPr>
              <a:t>sono  </a:t>
            </a:r>
            <a:r>
              <a:rPr lang="it-IT" sz="1400" i="1" dirty="0">
                <a:solidFill>
                  <a:srgbClr val="000090"/>
                </a:solidFill>
              </a:rPr>
              <a:t>emessi,  nell'anno  </a:t>
            </a:r>
            <a:r>
              <a:rPr lang="it-IT" sz="1400" i="1" dirty="0" smtClean="0">
                <a:solidFill>
                  <a:srgbClr val="000090"/>
                </a:solidFill>
              </a:rPr>
              <a:t>2014</a:t>
            </a:r>
            <a:r>
              <a:rPr lang="it-IT" sz="1400" i="1" dirty="0">
                <a:solidFill>
                  <a:srgbClr val="000090"/>
                </a:solidFill>
              </a:rPr>
              <a:t>,   quattro   francobolli   </a:t>
            </a:r>
            <a:r>
              <a:rPr lang="it-IT" sz="1400" i="1" dirty="0" smtClean="0">
                <a:solidFill>
                  <a:srgbClr val="000090"/>
                </a:solidFill>
              </a:rPr>
              <a:t>ordinari appartenenti </a:t>
            </a:r>
            <a:r>
              <a:rPr lang="it-IT" sz="1400" i="1" dirty="0">
                <a:solidFill>
                  <a:srgbClr val="000090"/>
                </a:solidFill>
              </a:rPr>
              <a:t>alla serie tematica</a:t>
            </a:r>
            <a:r>
              <a:rPr lang="it-IT" sz="1400" i="1" dirty="0">
                <a:solidFill>
                  <a:srgbClr val="FF0000"/>
                </a:solidFill>
              </a:rPr>
              <a:t> «le Eccellenze del sapere»  </a:t>
            </a:r>
            <a:r>
              <a:rPr lang="it-IT" sz="1400" i="1" dirty="0" smtClean="0">
                <a:solidFill>
                  <a:srgbClr val="000090"/>
                </a:solidFill>
              </a:rPr>
              <a:t>dedicati ai </a:t>
            </a:r>
            <a:r>
              <a:rPr lang="it-IT" sz="1400" i="1" dirty="0">
                <a:solidFill>
                  <a:srgbClr val="000090"/>
                </a:solidFill>
              </a:rPr>
              <a:t>Laboratori Nazionali di Fisica Nucleare facenti capo</a:t>
            </a:r>
            <a:r>
              <a:rPr lang="it-IT" sz="1400" i="1" dirty="0">
                <a:solidFill>
                  <a:srgbClr val="FF0000"/>
                </a:solidFill>
              </a:rPr>
              <a:t>  </a:t>
            </a:r>
            <a:r>
              <a:rPr lang="it-IT" sz="1400" i="1" dirty="0" smtClean="0">
                <a:solidFill>
                  <a:srgbClr val="FF0000"/>
                </a:solidFill>
              </a:rPr>
              <a:t>all'Istituto Nazionale  </a:t>
            </a:r>
            <a:r>
              <a:rPr lang="it-IT" sz="1400" i="1" dirty="0">
                <a:solidFill>
                  <a:srgbClr val="FF0000"/>
                </a:solidFill>
              </a:rPr>
              <a:t>di  Fisica  Nucleare:  </a:t>
            </a:r>
            <a:r>
              <a:rPr lang="it-IT" sz="1400" i="1" dirty="0">
                <a:solidFill>
                  <a:srgbClr val="000090"/>
                </a:solidFill>
              </a:rPr>
              <a:t>Frascati,  Gran   Sasso,   Legnaro</a:t>
            </a:r>
            <a:r>
              <a:rPr lang="it-IT" sz="1400" i="1" dirty="0" smtClean="0">
                <a:solidFill>
                  <a:srgbClr val="000090"/>
                </a:solidFill>
              </a:rPr>
              <a:t>, Laboratori </a:t>
            </a:r>
            <a:r>
              <a:rPr lang="it-IT" sz="1400" i="1" dirty="0">
                <a:solidFill>
                  <a:srgbClr val="000090"/>
                </a:solidFill>
              </a:rPr>
              <a:t>del Sud, nel valore di </a:t>
            </a:r>
            <a:r>
              <a:rPr lang="it-IT" sz="1400" i="1" dirty="0">
                <a:solidFill>
                  <a:srgbClr val="FF0000"/>
                </a:solidFill>
              </a:rPr>
              <a:t>€ 0,70 </a:t>
            </a:r>
            <a:r>
              <a:rPr lang="it-IT" sz="1400" i="1" dirty="0">
                <a:solidFill>
                  <a:srgbClr val="000090"/>
                </a:solidFill>
              </a:rPr>
              <a:t>per ciascun soggetto.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93" y="3504554"/>
            <a:ext cx="1883366" cy="143884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18" y="3504554"/>
            <a:ext cx="1831855" cy="141419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963" y="4825632"/>
            <a:ext cx="1800354" cy="1387473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67841" y="4755553"/>
            <a:ext cx="1942827" cy="1600797"/>
          </a:xfrm>
          <a:prstGeom prst="rect">
            <a:avLst/>
          </a:prstGeom>
        </p:spPr>
      </p:pic>
      <p:pic>
        <p:nvPicPr>
          <p:cNvPr id="11" name="Immagin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6165" y="917648"/>
            <a:ext cx="717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</a:p>
          <a:p>
            <a:endParaRPr lang="it-IT" sz="400" dirty="0"/>
          </a:p>
        </p:txBody>
      </p:sp>
    </p:spTree>
    <p:extLst>
      <p:ext uri="{BB962C8B-B14F-4D97-AF65-F5344CB8AC3E}">
        <p14:creationId xmlns:p14="http://schemas.microsoft.com/office/powerpoint/2010/main" val="3421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88494" y="1426467"/>
            <a:ext cx="8265052" cy="1477328"/>
          </a:xfrm>
          <a:prstGeom prst="rect">
            <a:avLst/>
          </a:prstGeom>
          <a:solidFill>
            <a:srgbClr val="FFF0CC"/>
          </a:solidFill>
        </p:spPr>
        <p:txBody>
          <a:bodyPr wrap="square">
            <a:spAutoFit/>
          </a:bodyPr>
          <a:lstStyle/>
          <a:p>
            <a:pPr algn="just"/>
            <a:r>
              <a:rPr lang="it-IT" i="1" dirty="0"/>
              <a:t>Il “fascino” del ruolo di Rappresentante </a:t>
            </a:r>
            <a:r>
              <a:rPr lang="it-IT" i="1" dirty="0" smtClean="0"/>
              <a:t>sta nel poter essere </a:t>
            </a:r>
            <a:r>
              <a:rPr lang="it-IT" i="1" dirty="0"/>
              <a:t>un </a:t>
            </a:r>
            <a:r>
              <a:rPr lang="it-IT" i="1" dirty="0" smtClean="0"/>
              <a:t>punto di </a:t>
            </a:r>
            <a:r>
              <a:rPr lang="it-IT" i="1" dirty="0"/>
              <a:t>riferimento per i </a:t>
            </a:r>
            <a:r>
              <a:rPr lang="it-IT" i="1" dirty="0" smtClean="0"/>
              <a:t>Colleghi ed avere la possibilità (privilegio?) di poterli “rappresentare” nei luoghi che “contano”. </a:t>
            </a:r>
            <a:r>
              <a:rPr lang="it-IT" i="1" dirty="0"/>
              <a:t>L’impegno, in termini di tempo, sarà tanto più ripagato quanto maggiori saranno i momenti in cui si riuscirà ad essere protagonisti, non per se stessi, ma per gli altri.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09023" y="277015"/>
            <a:ext cx="6899980" cy="830997"/>
          </a:xfrm>
          <a:prstGeom prst="rect">
            <a:avLst/>
          </a:prstGeom>
          <a:solidFill>
            <a:srgbClr val="FFF0C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Fortunatamente il Rappresentante non ha ancora un francobollo… </a:t>
            </a:r>
            <a:endParaRPr lang="it-IT" sz="2400" b="1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833" y="3091859"/>
            <a:ext cx="4342827" cy="260569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912180" y="5766696"/>
            <a:ext cx="3524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002060"/>
                </a:solidFill>
              </a:rPr>
              <a:t>Manifesto realizzato per l’elezione</a:t>
            </a:r>
          </a:p>
          <a:p>
            <a:pPr algn="ctr"/>
            <a:r>
              <a:rPr lang="it-IT" i="1" dirty="0" smtClean="0">
                <a:solidFill>
                  <a:srgbClr val="002060"/>
                </a:solidFill>
              </a:rPr>
              <a:t> </a:t>
            </a:r>
            <a:r>
              <a:rPr lang="it-IT" i="1" dirty="0">
                <a:solidFill>
                  <a:srgbClr val="002060"/>
                </a:solidFill>
              </a:rPr>
              <a:t>dei </a:t>
            </a:r>
            <a:r>
              <a:rPr lang="it-IT" i="1" dirty="0" smtClean="0">
                <a:solidFill>
                  <a:srgbClr val="002060"/>
                </a:solidFill>
              </a:rPr>
              <a:t>Rappresentanti </a:t>
            </a:r>
            <a:r>
              <a:rPr lang="it-IT" i="1" dirty="0">
                <a:solidFill>
                  <a:srgbClr val="002060"/>
                </a:solidFill>
              </a:rPr>
              <a:t>degli </a:t>
            </a:r>
            <a:r>
              <a:rPr lang="it-IT" i="1" dirty="0" smtClean="0">
                <a:solidFill>
                  <a:srgbClr val="002060"/>
                </a:solidFill>
              </a:rPr>
              <a:t>studenti</a:t>
            </a:r>
            <a:endParaRPr lang="it-IT" i="1" dirty="0">
              <a:solidFill>
                <a:srgbClr val="002060"/>
              </a:solidFill>
            </a:endParaRPr>
          </a:p>
          <a:p>
            <a:endParaRPr lang="it-IT" i="1" dirty="0">
              <a:solidFill>
                <a:srgbClr val="002060"/>
              </a:solidFill>
            </a:endParaRPr>
          </a:p>
        </p:txBody>
      </p:sp>
      <p:pic>
        <p:nvPicPr>
          <p:cNvPr id="11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19153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16466" y="929592"/>
            <a:ext cx="7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" dirty="0">
                <a:solidFill>
                  <a:srgbClr val="000000"/>
                </a:solidFill>
              </a:rPr>
              <a:t>Creative Commons Attribution-Share Alike 2.0 Generic </a:t>
            </a:r>
            <a:endParaRPr lang="en-US" sz="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ilografica">
  <a:themeElements>
    <a:clrScheme name="Stilografic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tilografica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ilografic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Stilografica.thmx</Template>
  <TotalTime>2370</TotalTime>
  <Words>2279</Words>
  <Application>Microsoft Office PowerPoint</Application>
  <PresentationFormat>Presentazione su schermo (4:3)</PresentationFormat>
  <Paragraphs>201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Stilografica</vt:lpstr>
      <vt:lpstr>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 poter rappresentare al meglio gli altri bisogna credere fortemente nel risultato che si vuole ottenere anche se l’idea o l’iniziativa non nasce da voi.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infn-lngs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Attanasio Candela</dc:creator>
  <cp:lastModifiedBy>Utente</cp:lastModifiedBy>
  <cp:revision>231</cp:revision>
  <dcterms:created xsi:type="dcterms:W3CDTF">2014-02-17T18:10:13Z</dcterms:created>
  <dcterms:modified xsi:type="dcterms:W3CDTF">2015-09-28T18:37:45Z</dcterms:modified>
</cp:coreProperties>
</file>