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23"/>
  </p:notesMasterIdLst>
  <p:handoutMasterIdLst>
    <p:handoutMasterId r:id="rId24"/>
  </p:handoutMasterIdLst>
  <p:sldIdLst>
    <p:sldId id="490" r:id="rId3"/>
    <p:sldId id="523" r:id="rId4"/>
    <p:sldId id="504" r:id="rId5"/>
    <p:sldId id="532" r:id="rId6"/>
    <p:sldId id="505" r:id="rId7"/>
    <p:sldId id="522" r:id="rId8"/>
    <p:sldId id="515" r:id="rId9"/>
    <p:sldId id="529" r:id="rId10"/>
    <p:sldId id="494" r:id="rId11"/>
    <p:sldId id="512" r:id="rId12"/>
    <p:sldId id="533" r:id="rId13"/>
    <p:sldId id="517" r:id="rId14"/>
    <p:sldId id="519" r:id="rId15"/>
    <p:sldId id="521" r:id="rId16"/>
    <p:sldId id="502" r:id="rId17"/>
    <p:sldId id="524" r:id="rId18"/>
    <p:sldId id="525" r:id="rId19"/>
    <p:sldId id="527" r:id="rId20"/>
    <p:sldId id="526" r:id="rId21"/>
    <p:sldId id="531" r:id="rId22"/>
  </p:sldIdLst>
  <p:sldSz cx="9144000" cy="6858000" type="screen4x3"/>
  <p:notesSz cx="6918325" cy="10048875"/>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2600"/>
    <a:srgbClr val="008000"/>
    <a:srgbClr val="2727EF"/>
    <a:srgbClr val="1D3276"/>
    <a:srgbClr val="FFFFCC"/>
    <a:srgbClr val="C00000"/>
    <a:srgbClr val="D2F64B"/>
    <a:srgbClr val="7FD684"/>
    <a:srgbClr val="EA8C89"/>
    <a:srgbClr val="102D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9559" autoAdjust="0"/>
  </p:normalViewPr>
  <p:slideViewPr>
    <p:cSldViewPr snapToObjects="1">
      <p:cViewPr>
        <p:scale>
          <a:sx n="94" d="100"/>
          <a:sy n="94" d="100"/>
        </p:scale>
        <p:origin x="-1080" y="-112"/>
      </p:cViewPr>
      <p:guideLst>
        <p:guide orient="horz"/>
        <p:guide pos="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7941" cy="502444"/>
          </a:xfrm>
          <a:prstGeom prst="rect">
            <a:avLst/>
          </a:prstGeom>
        </p:spPr>
        <p:txBody>
          <a:bodyPr vert="horz" wrap="square" lIns="96954" tIns="48477" rIns="96954" bIns="48477" numCol="1" anchor="t" anchorCtr="0" compatLnSpc="1">
            <a:prstTxWarp prst="textNoShape">
              <a:avLst/>
            </a:prstTxWarp>
          </a:bodyPr>
          <a:lstStyle>
            <a:lvl1pPr>
              <a:defRPr sz="1300">
                <a:latin typeface="Calibri" charset="0"/>
              </a:defRPr>
            </a:lvl1pPr>
          </a:lstStyle>
          <a:p>
            <a:pPr>
              <a:defRPr/>
            </a:pPr>
            <a:endParaRPr lang="en-US"/>
          </a:p>
        </p:txBody>
      </p:sp>
      <p:sp>
        <p:nvSpPr>
          <p:cNvPr id="3" name="Date Placeholder 2"/>
          <p:cNvSpPr>
            <a:spLocks noGrp="1"/>
          </p:cNvSpPr>
          <p:nvPr>
            <p:ph type="dt" sz="quarter" idx="1"/>
          </p:nvPr>
        </p:nvSpPr>
        <p:spPr>
          <a:xfrm>
            <a:off x="3918783" y="0"/>
            <a:ext cx="2997941" cy="502444"/>
          </a:xfrm>
          <a:prstGeom prst="rect">
            <a:avLst/>
          </a:prstGeom>
        </p:spPr>
        <p:txBody>
          <a:bodyPr vert="horz" wrap="square" lIns="96954" tIns="48477" rIns="96954" bIns="48477" numCol="1" anchor="t" anchorCtr="0" compatLnSpc="1">
            <a:prstTxWarp prst="textNoShape">
              <a:avLst/>
            </a:prstTxWarp>
          </a:bodyPr>
          <a:lstStyle>
            <a:lvl1pPr algn="r">
              <a:defRPr sz="1300">
                <a:latin typeface="Calibri" charset="0"/>
              </a:defRPr>
            </a:lvl1pPr>
          </a:lstStyle>
          <a:p>
            <a:pPr>
              <a:defRPr/>
            </a:pPr>
            <a:fld id="{ADF78FB8-633E-E84C-BD12-602A6AED5DFD}" type="datetime1">
              <a:rPr lang="en-US"/>
              <a:pPr>
                <a:defRPr/>
              </a:pPr>
              <a:t>29/06/15</a:t>
            </a:fld>
            <a:endParaRPr lang="en-US"/>
          </a:p>
        </p:txBody>
      </p:sp>
      <p:sp>
        <p:nvSpPr>
          <p:cNvPr id="4" name="Footer Placeholder 3"/>
          <p:cNvSpPr>
            <a:spLocks noGrp="1"/>
          </p:cNvSpPr>
          <p:nvPr>
            <p:ph type="ftr" sz="quarter" idx="2"/>
          </p:nvPr>
        </p:nvSpPr>
        <p:spPr>
          <a:xfrm>
            <a:off x="0" y="9544687"/>
            <a:ext cx="2997941" cy="502444"/>
          </a:xfrm>
          <a:prstGeom prst="rect">
            <a:avLst/>
          </a:prstGeom>
        </p:spPr>
        <p:txBody>
          <a:bodyPr vert="horz" wrap="square" lIns="96954" tIns="48477" rIns="96954" bIns="48477" numCol="1" anchor="b" anchorCtr="0" compatLnSpc="1">
            <a:prstTxWarp prst="textNoShape">
              <a:avLst/>
            </a:prstTxWarp>
          </a:bodyPr>
          <a:lstStyle>
            <a:lvl1pPr>
              <a:defRPr sz="1300">
                <a:latin typeface="Calibri" charset="0"/>
              </a:defRPr>
            </a:lvl1pPr>
          </a:lstStyle>
          <a:p>
            <a:pPr>
              <a:defRPr/>
            </a:pPr>
            <a:endParaRPr lang="en-US"/>
          </a:p>
        </p:txBody>
      </p:sp>
      <p:sp>
        <p:nvSpPr>
          <p:cNvPr id="5" name="Slide Number Placeholder 4"/>
          <p:cNvSpPr>
            <a:spLocks noGrp="1"/>
          </p:cNvSpPr>
          <p:nvPr>
            <p:ph type="sldNum" sz="quarter" idx="3"/>
          </p:nvPr>
        </p:nvSpPr>
        <p:spPr>
          <a:xfrm>
            <a:off x="3918783" y="9544687"/>
            <a:ext cx="2997941" cy="502444"/>
          </a:xfrm>
          <a:prstGeom prst="rect">
            <a:avLst/>
          </a:prstGeom>
        </p:spPr>
        <p:txBody>
          <a:bodyPr vert="horz" wrap="square" lIns="96954" tIns="48477" rIns="96954" bIns="48477" numCol="1" anchor="b" anchorCtr="0" compatLnSpc="1">
            <a:prstTxWarp prst="textNoShape">
              <a:avLst/>
            </a:prstTxWarp>
          </a:bodyPr>
          <a:lstStyle>
            <a:lvl1pPr algn="r">
              <a:defRPr sz="1300">
                <a:latin typeface="Calibri" charset="0"/>
              </a:defRPr>
            </a:lvl1pPr>
          </a:lstStyle>
          <a:p>
            <a:pPr>
              <a:defRPr/>
            </a:pPr>
            <a:fld id="{FE066A4A-D7AD-CF47-AB4A-34E4555C4CF1}" type="slidenum">
              <a:rPr lang="en-US"/>
              <a:pPr>
                <a:defRPr/>
              </a:pPr>
              <a:t>‹#›</a:t>
            </a:fld>
            <a:endParaRPr lang="en-US"/>
          </a:p>
        </p:txBody>
      </p:sp>
    </p:spTree>
    <p:extLst>
      <p:ext uri="{BB962C8B-B14F-4D97-AF65-F5344CB8AC3E}">
        <p14:creationId xmlns:p14="http://schemas.microsoft.com/office/powerpoint/2010/main" val="2109028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7941" cy="502444"/>
          </a:xfrm>
          <a:prstGeom prst="rect">
            <a:avLst/>
          </a:prstGeom>
        </p:spPr>
        <p:txBody>
          <a:bodyPr vert="horz" wrap="square" lIns="96954" tIns="48477" rIns="96954" bIns="48477" numCol="1" anchor="t" anchorCtr="0" compatLnSpc="1">
            <a:prstTxWarp prst="textNoShape">
              <a:avLst/>
            </a:prstTxWarp>
          </a:bodyPr>
          <a:lstStyle>
            <a:lvl1pPr>
              <a:defRPr sz="1300">
                <a:latin typeface="Calibri" charset="0"/>
              </a:defRPr>
            </a:lvl1pPr>
          </a:lstStyle>
          <a:p>
            <a:pPr>
              <a:defRPr/>
            </a:pPr>
            <a:endParaRPr lang="en-US"/>
          </a:p>
        </p:txBody>
      </p:sp>
      <p:sp>
        <p:nvSpPr>
          <p:cNvPr id="3" name="Date Placeholder 2"/>
          <p:cNvSpPr>
            <a:spLocks noGrp="1"/>
          </p:cNvSpPr>
          <p:nvPr>
            <p:ph type="dt" idx="1"/>
          </p:nvPr>
        </p:nvSpPr>
        <p:spPr>
          <a:xfrm>
            <a:off x="3918783" y="0"/>
            <a:ext cx="2997941" cy="502444"/>
          </a:xfrm>
          <a:prstGeom prst="rect">
            <a:avLst/>
          </a:prstGeom>
        </p:spPr>
        <p:txBody>
          <a:bodyPr vert="horz" wrap="square" lIns="96954" tIns="48477" rIns="96954" bIns="48477" numCol="1" anchor="t" anchorCtr="0" compatLnSpc="1">
            <a:prstTxWarp prst="textNoShape">
              <a:avLst/>
            </a:prstTxWarp>
          </a:bodyPr>
          <a:lstStyle>
            <a:lvl1pPr algn="r">
              <a:defRPr sz="1300">
                <a:latin typeface="Calibri" charset="0"/>
              </a:defRPr>
            </a:lvl1pPr>
          </a:lstStyle>
          <a:p>
            <a:pPr>
              <a:defRPr/>
            </a:pPr>
            <a:fld id="{EEDB87E9-596B-594E-BC3A-4AA4287F47E6}" type="datetime1">
              <a:rPr lang="en-US"/>
              <a:pPr>
                <a:defRPr/>
              </a:pPr>
              <a:t>29/06/15</a:t>
            </a:fld>
            <a:endParaRPr lang="en-US"/>
          </a:p>
        </p:txBody>
      </p:sp>
      <p:sp>
        <p:nvSpPr>
          <p:cNvPr id="4" name="Slide Image Placeholder 3"/>
          <p:cNvSpPr>
            <a:spLocks noGrp="1" noRot="1" noChangeAspect="1"/>
          </p:cNvSpPr>
          <p:nvPr>
            <p:ph type="sldImg" idx="2"/>
          </p:nvPr>
        </p:nvSpPr>
        <p:spPr>
          <a:xfrm>
            <a:off x="947738" y="754063"/>
            <a:ext cx="5022850" cy="3768725"/>
          </a:xfrm>
          <a:prstGeom prst="rect">
            <a:avLst/>
          </a:prstGeom>
          <a:noFill/>
          <a:ln w="12700">
            <a:solidFill>
              <a:prstClr val="black"/>
            </a:solidFill>
          </a:ln>
        </p:spPr>
        <p:txBody>
          <a:bodyPr vert="horz" wrap="square" lIns="96954" tIns="48477" rIns="96954" bIns="48477"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1833" y="4773216"/>
            <a:ext cx="5534660" cy="4521994"/>
          </a:xfrm>
          <a:prstGeom prst="rect">
            <a:avLst/>
          </a:prstGeom>
        </p:spPr>
        <p:txBody>
          <a:bodyPr vert="horz" wrap="square" lIns="96954" tIns="48477" rIns="96954" bIns="48477" numCol="1" anchor="t" anchorCtr="0" compatLnSpc="1">
            <a:prstTxWarp prst="textNoShape">
              <a:avLst/>
            </a:prstTxWarp>
            <a:normAutofit/>
          </a:bodyPr>
          <a:lstStyle/>
          <a:p>
            <a:pPr lvl="0"/>
            <a:r>
              <a:rPr lang="de-CH" noProof="0"/>
              <a:t>Click to edit Master text styles</a:t>
            </a:r>
          </a:p>
          <a:p>
            <a:pPr lvl="1"/>
            <a:r>
              <a:rPr lang="de-CH" noProof="0"/>
              <a:t>Second level</a:t>
            </a:r>
          </a:p>
          <a:p>
            <a:pPr lvl="2"/>
            <a:r>
              <a:rPr lang="de-CH" noProof="0"/>
              <a:t>Third level</a:t>
            </a:r>
          </a:p>
          <a:p>
            <a:pPr lvl="3"/>
            <a:r>
              <a:rPr lang="de-CH" noProof="0"/>
              <a:t>Fourth level</a:t>
            </a:r>
          </a:p>
          <a:p>
            <a:pPr lvl="4"/>
            <a:r>
              <a:rPr lang="de-CH" noProof="0"/>
              <a:t>Fifth level</a:t>
            </a:r>
            <a:endParaRPr lang="en-US" noProof="0"/>
          </a:p>
        </p:txBody>
      </p:sp>
      <p:sp>
        <p:nvSpPr>
          <p:cNvPr id="6" name="Footer Placeholder 5"/>
          <p:cNvSpPr>
            <a:spLocks noGrp="1"/>
          </p:cNvSpPr>
          <p:nvPr>
            <p:ph type="ftr" sz="quarter" idx="4"/>
          </p:nvPr>
        </p:nvSpPr>
        <p:spPr>
          <a:xfrm>
            <a:off x="0" y="9544687"/>
            <a:ext cx="2997941" cy="502444"/>
          </a:xfrm>
          <a:prstGeom prst="rect">
            <a:avLst/>
          </a:prstGeom>
        </p:spPr>
        <p:txBody>
          <a:bodyPr vert="horz" wrap="square" lIns="96954" tIns="48477" rIns="96954" bIns="48477" numCol="1" anchor="b" anchorCtr="0" compatLnSpc="1">
            <a:prstTxWarp prst="textNoShape">
              <a:avLst/>
            </a:prstTxWarp>
          </a:bodyPr>
          <a:lstStyle>
            <a:lvl1pPr>
              <a:defRPr sz="1300">
                <a:latin typeface="Calibri" charset="0"/>
              </a:defRPr>
            </a:lvl1pPr>
          </a:lstStyle>
          <a:p>
            <a:pPr>
              <a:defRPr/>
            </a:pPr>
            <a:endParaRPr lang="en-US"/>
          </a:p>
        </p:txBody>
      </p:sp>
      <p:sp>
        <p:nvSpPr>
          <p:cNvPr id="7" name="Slide Number Placeholder 6"/>
          <p:cNvSpPr>
            <a:spLocks noGrp="1"/>
          </p:cNvSpPr>
          <p:nvPr>
            <p:ph type="sldNum" sz="quarter" idx="5"/>
          </p:nvPr>
        </p:nvSpPr>
        <p:spPr>
          <a:xfrm>
            <a:off x="3918783" y="9544687"/>
            <a:ext cx="2997941" cy="502444"/>
          </a:xfrm>
          <a:prstGeom prst="rect">
            <a:avLst/>
          </a:prstGeom>
        </p:spPr>
        <p:txBody>
          <a:bodyPr vert="horz" wrap="square" lIns="96954" tIns="48477" rIns="96954" bIns="48477" numCol="1" anchor="b" anchorCtr="0" compatLnSpc="1">
            <a:prstTxWarp prst="textNoShape">
              <a:avLst/>
            </a:prstTxWarp>
          </a:bodyPr>
          <a:lstStyle>
            <a:lvl1pPr algn="r">
              <a:defRPr sz="1300">
                <a:latin typeface="Calibri" charset="0"/>
              </a:defRPr>
            </a:lvl1pPr>
          </a:lstStyle>
          <a:p>
            <a:pPr>
              <a:defRPr/>
            </a:pPr>
            <a:fld id="{BC9D50E9-CC1C-304B-8AEF-02328AF0AEF9}" type="slidenum">
              <a:rPr lang="en-US"/>
              <a:pPr>
                <a:defRPr/>
              </a:pPr>
              <a:t>‹#›</a:t>
            </a:fld>
            <a:endParaRPr lang="en-US"/>
          </a:p>
        </p:txBody>
      </p:sp>
    </p:spTree>
    <p:extLst>
      <p:ext uri="{BB962C8B-B14F-4D97-AF65-F5344CB8AC3E}">
        <p14:creationId xmlns:p14="http://schemas.microsoft.com/office/powerpoint/2010/main" val="358689894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p:sp>
      <p:sp>
        <p:nvSpPr>
          <p:cNvPr id="40963" name="Notes Placeholder 2"/>
          <p:cNvSpPr>
            <a:spLocks noGrp="1"/>
          </p:cNvSpPr>
          <p:nvPr>
            <p:ph type="body" idx="1"/>
          </p:nvPr>
        </p:nvSpPr>
        <p:spPr bwMode="auto">
          <a:xfrm>
            <a:off x="691833" y="4836021"/>
            <a:ext cx="5534660" cy="39567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charset="0"/>
                <a:ea typeface="宋体" charset="0"/>
              </a:rPr>
              <a:t>We put this trapezoid MRPC into the same testing system as the gluing one, like this, and here is some of the results. This is from oscilloscope, the yellow one is trigger and the other 3 lines are 3 neighboring strips of the MRPC, here we can see a signal from MRPC, it is very clean. This is efficiency curve and cluster size curve. When voltage is 7kV, the efficiency reaches 90%.</a:t>
            </a:r>
            <a:endParaRPr lang="zh-CN">
              <a:latin typeface="Arial" charset="0"/>
              <a:ea typeface="宋体" charset="0"/>
            </a:endParaRPr>
          </a:p>
          <a:p>
            <a:endParaRPr lang="zh-CN" altLang="en-US">
              <a:latin typeface="Arial" charset="0"/>
              <a:ea typeface="宋体" charset="0"/>
            </a:endParaRPr>
          </a:p>
        </p:txBody>
      </p:sp>
      <p:sp>
        <p:nvSpPr>
          <p:cNvPr id="40964" name="Date Placeholder 3"/>
          <p:cNvSpPr>
            <a:spLocks noGrp="1"/>
          </p:cNvSpPr>
          <p:nvPr>
            <p:ph type="dt" sz="quarter" idx="1"/>
          </p:nvPr>
        </p:nvSpPr>
        <p:spPr>
          <a:noFill/>
        </p:spPr>
        <p:txBody>
          <a:bodyPr/>
          <a:lstStyle>
            <a:lvl1pPr>
              <a:defRPr>
                <a:solidFill>
                  <a:schemeClr val="tx1"/>
                </a:solidFill>
                <a:latin typeface="Arial" charset="0"/>
                <a:ea typeface="宋体" charset="0"/>
                <a:cs typeface="宋体" charset="0"/>
              </a:defRPr>
            </a:lvl1pPr>
            <a:lvl2pPr marL="787750" indent="-302981">
              <a:defRPr>
                <a:solidFill>
                  <a:schemeClr val="tx1"/>
                </a:solidFill>
                <a:latin typeface="Arial" charset="0"/>
                <a:ea typeface="宋体" charset="0"/>
                <a:cs typeface="宋体" charset="0"/>
              </a:defRPr>
            </a:lvl2pPr>
            <a:lvl3pPr marL="1211923" indent="-242385">
              <a:defRPr>
                <a:solidFill>
                  <a:schemeClr val="tx1"/>
                </a:solidFill>
                <a:latin typeface="Arial" charset="0"/>
                <a:ea typeface="宋体" charset="0"/>
                <a:cs typeface="宋体" charset="0"/>
              </a:defRPr>
            </a:lvl3pPr>
            <a:lvl4pPr marL="1696692" indent="-242385">
              <a:defRPr>
                <a:solidFill>
                  <a:schemeClr val="tx1"/>
                </a:solidFill>
                <a:latin typeface="Arial" charset="0"/>
                <a:ea typeface="宋体" charset="0"/>
                <a:cs typeface="宋体" charset="0"/>
              </a:defRPr>
            </a:lvl4pPr>
            <a:lvl5pPr marL="2181461" indent="-242385">
              <a:defRPr>
                <a:solidFill>
                  <a:schemeClr val="tx1"/>
                </a:solidFill>
                <a:latin typeface="Arial" charset="0"/>
                <a:ea typeface="宋体" charset="0"/>
                <a:cs typeface="宋体" charset="0"/>
              </a:defRPr>
            </a:lvl5pPr>
            <a:lvl6pPr marL="2666230" indent="-242385" eaLnBrk="0" fontAlgn="base" hangingPunct="0">
              <a:spcBef>
                <a:spcPct val="0"/>
              </a:spcBef>
              <a:spcAft>
                <a:spcPct val="0"/>
              </a:spcAft>
              <a:defRPr>
                <a:solidFill>
                  <a:schemeClr val="tx1"/>
                </a:solidFill>
                <a:latin typeface="Arial" charset="0"/>
                <a:ea typeface="宋体" charset="0"/>
                <a:cs typeface="宋体" charset="0"/>
              </a:defRPr>
            </a:lvl6pPr>
            <a:lvl7pPr marL="3151000" indent="-242385" eaLnBrk="0" fontAlgn="base" hangingPunct="0">
              <a:spcBef>
                <a:spcPct val="0"/>
              </a:spcBef>
              <a:spcAft>
                <a:spcPct val="0"/>
              </a:spcAft>
              <a:defRPr>
                <a:solidFill>
                  <a:schemeClr val="tx1"/>
                </a:solidFill>
                <a:latin typeface="Arial" charset="0"/>
                <a:ea typeface="宋体" charset="0"/>
                <a:cs typeface="宋体" charset="0"/>
              </a:defRPr>
            </a:lvl7pPr>
            <a:lvl8pPr marL="3635769" indent="-242385" eaLnBrk="0" fontAlgn="base" hangingPunct="0">
              <a:spcBef>
                <a:spcPct val="0"/>
              </a:spcBef>
              <a:spcAft>
                <a:spcPct val="0"/>
              </a:spcAft>
              <a:defRPr>
                <a:solidFill>
                  <a:schemeClr val="tx1"/>
                </a:solidFill>
                <a:latin typeface="Arial" charset="0"/>
                <a:ea typeface="宋体" charset="0"/>
                <a:cs typeface="宋体" charset="0"/>
              </a:defRPr>
            </a:lvl8pPr>
            <a:lvl9pPr marL="4120538" indent="-242385" eaLnBrk="0" fontAlgn="base" hangingPunct="0">
              <a:spcBef>
                <a:spcPct val="0"/>
              </a:spcBef>
              <a:spcAft>
                <a:spcPct val="0"/>
              </a:spcAft>
              <a:defRPr>
                <a:solidFill>
                  <a:schemeClr val="tx1"/>
                </a:solidFill>
                <a:latin typeface="Arial" charset="0"/>
                <a:ea typeface="宋体" charset="0"/>
                <a:cs typeface="宋体" charset="0"/>
              </a:defRPr>
            </a:lvl9pPr>
          </a:lstStyle>
          <a:p>
            <a:fld id="{34CD27E9-03BA-0143-A1B7-6B884B273582}" type="datetime1">
              <a:rPr lang="zh-CN" altLang="en-US"/>
              <a:pPr/>
              <a:t>29/06/15</a:t>
            </a:fld>
            <a:endParaRPr lang="zh-CN" altLang="en-US"/>
          </a:p>
        </p:txBody>
      </p:sp>
      <p:sp>
        <p:nvSpPr>
          <p:cNvPr id="40965" name="Slide Number Placeholder 4"/>
          <p:cNvSpPr>
            <a:spLocks noGrp="1"/>
          </p:cNvSpPr>
          <p:nvPr>
            <p:ph type="sldNum" sz="quarter" idx="5"/>
          </p:nvPr>
        </p:nvSpPr>
        <p:spPr>
          <a:noFill/>
        </p:spPr>
        <p:txBody>
          <a:bodyPr/>
          <a:lstStyle>
            <a:lvl1pPr>
              <a:defRPr>
                <a:solidFill>
                  <a:schemeClr val="tx1"/>
                </a:solidFill>
                <a:latin typeface="Arial" charset="0"/>
                <a:ea typeface="宋体" charset="0"/>
                <a:cs typeface="宋体" charset="0"/>
              </a:defRPr>
            </a:lvl1pPr>
            <a:lvl2pPr marL="787750" indent="-302981">
              <a:defRPr>
                <a:solidFill>
                  <a:schemeClr val="tx1"/>
                </a:solidFill>
                <a:latin typeface="Arial" charset="0"/>
                <a:ea typeface="宋体" charset="0"/>
                <a:cs typeface="宋体" charset="0"/>
              </a:defRPr>
            </a:lvl2pPr>
            <a:lvl3pPr marL="1211923" indent="-242385">
              <a:defRPr>
                <a:solidFill>
                  <a:schemeClr val="tx1"/>
                </a:solidFill>
                <a:latin typeface="Arial" charset="0"/>
                <a:ea typeface="宋体" charset="0"/>
                <a:cs typeface="宋体" charset="0"/>
              </a:defRPr>
            </a:lvl3pPr>
            <a:lvl4pPr marL="1696692" indent="-242385">
              <a:defRPr>
                <a:solidFill>
                  <a:schemeClr val="tx1"/>
                </a:solidFill>
                <a:latin typeface="Arial" charset="0"/>
                <a:ea typeface="宋体" charset="0"/>
                <a:cs typeface="宋体" charset="0"/>
              </a:defRPr>
            </a:lvl4pPr>
            <a:lvl5pPr marL="2181461" indent="-242385">
              <a:defRPr>
                <a:solidFill>
                  <a:schemeClr val="tx1"/>
                </a:solidFill>
                <a:latin typeface="Arial" charset="0"/>
                <a:ea typeface="宋体" charset="0"/>
                <a:cs typeface="宋体" charset="0"/>
              </a:defRPr>
            </a:lvl5pPr>
            <a:lvl6pPr marL="2666230" indent="-242385" eaLnBrk="0" fontAlgn="base" hangingPunct="0">
              <a:spcBef>
                <a:spcPct val="0"/>
              </a:spcBef>
              <a:spcAft>
                <a:spcPct val="0"/>
              </a:spcAft>
              <a:defRPr>
                <a:solidFill>
                  <a:schemeClr val="tx1"/>
                </a:solidFill>
                <a:latin typeface="Arial" charset="0"/>
                <a:ea typeface="宋体" charset="0"/>
                <a:cs typeface="宋体" charset="0"/>
              </a:defRPr>
            </a:lvl6pPr>
            <a:lvl7pPr marL="3151000" indent="-242385" eaLnBrk="0" fontAlgn="base" hangingPunct="0">
              <a:spcBef>
                <a:spcPct val="0"/>
              </a:spcBef>
              <a:spcAft>
                <a:spcPct val="0"/>
              </a:spcAft>
              <a:defRPr>
                <a:solidFill>
                  <a:schemeClr val="tx1"/>
                </a:solidFill>
                <a:latin typeface="Arial" charset="0"/>
                <a:ea typeface="宋体" charset="0"/>
                <a:cs typeface="宋体" charset="0"/>
              </a:defRPr>
            </a:lvl7pPr>
            <a:lvl8pPr marL="3635769" indent="-242385" eaLnBrk="0" fontAlgn="base" hangingPunct="0">
              <a:spcBef>
                <a:spcPct val="0"/>
              </a:spcBef>
              <a:spcAft>
                <a:spcPct val="0"/>
              </a:spcAft>
              <a:defRPr>
                <a:solidFill>
                  <a:schemeClr val="tx1"/>
                </a:solidFill>
                <a:latin typeface="Arial" charset="0"/>
                <a:ea typeface="宋体" charset="0"/>
                <a:cs typeface="宋体" charset="0"/>
              </a:defRPr>
            </a:lvl8pPr>
            <a:lvl9pPr marL="4120538" indent="-242385" eaLnBrk="0" fontAlgn="base" hangingPunct="0">
              <a:spcBef>
                <a:spcPct val="0"/>
              </a:spcBef>
              <a:spcAft>
                <a:spcPct val="0"/>
              </a:spcAft>
              <a:defRPr>
                <a:solidFill>
                  <a:schemeClr val="tx1"/>
                </a:solidFill>
                <a:latin typeface="Arial" charset="0"/>
                <a:ea typeface="宋体" charset="0"/>
                <a:cs typeface="宋体" charset="0"/>
              </a:defRPr>
            </a:lvl9pPr>
          </a:lstStyle>
          <a:p>
            <a:fld id="{D38B94E7-02B6-D74B-91CC-DE5A82E040EA}" type="slidenum">
              <a:rPr lang="zh-CN" altLang="en-US"/>
              <a:pPr/>
              <a:t>13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p:sp>
      <p:sp>
        <p:nvSpPr>
          <p:cNvPr id="41987" name="Notes Placeholder 2"/>
          <p:cNvSpPr>
            <a:spLocks noGrp="1"/>
          </p:cNvSpPr>
          <p:nvPr>
            <p:ph type="body" idx="1"/>
          </p:nvPr>
        </p:nvSpPr>
        <p:spPr bwMode="auto">
          <a:xfrm>
            <a:off x="691833" y="4836021"/>
            <a:ext cx="5534660" cy="39567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charset="0"/>
                <a:ea typeface="宋体" charset="0"/>
              </a:rPr>
              <a:t>This slide is about the time resolution performance. Here Tm3 means time of channel 3. Here after Gauss fitting, sigma is 3.58, and Tm0 is time of PMTs, as we choose a common stop time related to all the PMTs, here when calculating the final time resolution, we should eliminate the influence of PMT. So the final time resolution is 105ps</a:t>
            </a:r>
            <a:endParaRPr lang="zh-CN">
              <a:latin typeface="Arial" charset="0"/>
              <a:ea typeface="宋体" charset="0"/>
            </a:endParaRPr>
          </a:p>
          <a:p>
            <a:endParaRPr lang="zh-CN" altLang="en-US">
              <a:latin typeface="Arial" charset="0"/>
              <a:ea typeface="宋体" charset="0"/>
            </a:endParaRPr>
          </a:p>
        </p:txBody>
      </p:sp>
      <p:sp>
        <p:nvSpPr>
          <p:cNvPr id="41988" name="Date Placeholder 3"/>
          <p:cNvSpPr>
            <a:spLocks noGrp="1"/>
          </p:cNvSpPr>
          <p:nvPr>
            <p:ph type="dt" sz="quarter" idx="1"/>
          </p:nvPr>
        </p:nvSpPr>
        <p:spPr>
          <a:noFill/>
        </p:spPr>
        <p:txBody>
          <a:bodyPr/>
          <a:lstStyle>
            <a:lvl1pPr>
              <a:defRPr>
                <a:solidFill>
                  <a:schemeClr val="tx1"/>
                </a:solidFill>
                <a:latin typeface="Arial" charset="0"/>
                <a:ea typeface="宋体" charset="0"/>
                <a:cs typeface="宋体" charset="0"/>
              </a:defRPr>
            </a:lvl1pPr>
            <a:lvl2pPr marL="787750" indent="-302981">
              <a:defRPr>
                <a:solidFill>
                  <a:schemeClr val="tx1"/>
                </a:solidFill>
                <a:latin typeface="Arial" charset="0"/>
                <a:ea typeface="宋体" charset="0"/>
                <a:cs typeface="宋体" charset="0"/>
              </a:defRPr>
            </a:lvl2pPr>
            <a:lvl3pPr marL="1211923" indent="-242385">
              <a:defRPr>
                <a:solidFill>
                  <a:schemeClr val="tx1"/>
                </a:solidFill>
                <a:latin typeface="Arial" charset="0"/>
                <a:ea typeface="宋体" charset="0"/>
                <a:cs typeface="宋体" charset="0"/>
              </a:defRPr>
            </a:lvl3pPr>
            <a:lvl4pPr marL="1696692" indent="-242385">
              <a:defRPr>
                <a:solidFill>
                  <a:schemeClr val="tx1"/>
                </a:solidFill>
                <a:latin typeface="Arial" charset="0"/>
                <a:ea typeface="宋体" charset="0"/>
                <a:cs typeface="宋体" charset="0"/>
              </a:defRPr>
            </a:lvl4pPr>
            <a:lvl5pPr marL="2181461" indent="-242385">
              <a:defRPr>
                <a:solidFill>
                  <a:schemeClr val="tx1"/>
                </a:solidFill>
                <a:latin typeface="Arial" charset="0"/>
                <a:ea typeface="宋体" charset="0"/>
                <a:cs typeface="宋体" charset="0"/>
              </a:defRPr>
            </a:lvl5pPr>
            <a:lvl6pPr marL="2666230" indent="-242385" eaLnBrk="0" fontAlgn="base" hangingPunct="0">
              <a:spcBef>
                <a:spcPct val="0"/>
              </a:spcBef>
              <a:spcAft>
                <a:spcPct val="0"/>
              </a:spcAft>
              <a:defRPr>
                <a:solidFill>
                  <a:schemeClr val="tx1"/>
                </a:solidFill>
                <a:latin typeface="Arial" charset="0"/>
                <a:ea typeface="宋体" charset="0"/>
                <a:cs typeface="宋体" charset="0"/>
              </a:defRPr>
            </a:lvl6pPr>
            <a:lvl7pPr marL="3151000" indent="-242385" eaLnBrk="0" fontAlgn="base" hangingPunct="0">
              <a:spcBef>
                <a:spcPct val="0"/>
              </a:spcBef>
              <a:spcAft>
                <a:spcPct val="0"/>
              </a:spcAft>
              <a:defRPr>
                <a:solidFill>
                  <a:schemeClr val="tx1"/>
                </a:solidFill>
                <a:latin typeface="Arial" charset="0"/>
                <a:ea typeface="宋体" charset="0"/>
                <a:cs typeface="宋体" charset="0"/>
              </a:defRPr>
            </a:lvl7pPr>
            <a:lvl8pPr marL="3635769" indent="-242385" eaLnBrk="0" fontAlgn="base" hangingPunct="0">
              <a:spcBef>
                <a:spcPct val="0"/>
              </a:spcBef>
              <a:spcAft>
                <a:spcPct val="0"/>
              </a:spcAft>
              <a:defRPr>
                <a:solidFill>
                  <a:schemeClr val="tx1"/>
                </a:solidFill>
                <a:latin typeface="Arial" charset="0"/>
                <a:ea typeface="宋体" charset="0"/>
                <a:cs typeface="宋体" charset="0"/>
              </a:defRPr>
            </a:lvl8pPr>
            <a:lvl9pPr marL="4120538" indent="-242385" eaLnBrk="0" fontAlgn="base" hangingPunct="0">
              <a:spcBef>
                <a:spcPct val="0"/>
              </a:spcBef>
              <a:spcAft>
                <a:spcPct val="0"/>
              </a:spcAft>
              <a:defRPr>
                <a:solidFill>
                  <a:schemeClr val="tx1"/>
                </a:solidFill>
                <a:latin typeface="Arial" charset="0"/>
                <a:ea typeface="宋体" charset="0"/>
                <a:cs typeface="宋体" charset="0"/>
              </a:defRPr>
            </a:lvl9pPr>
          </a:lstStyle>
          <a:p>
            <a:fld id="{B03E3FE4-CC9B-F843-82AA-A290A16C68B8}" type="datetime1">
              <a:rPr lang="zh-CN" altLang="en-US"/>
              <a:pPr/>
              <a:t>29/06/15</a:t>
            </a:fld>
            <a:endParaRPr lang="zh-CN" altLang="en-US"/>
          </a:p>
        </p:txBody>
      </p:sp>
      <p:sp>
        <p:nvSpPr>
          <p:cNvPr id="41989" name="Slide Number Placeholder 4"/>
          <p:cNvSpPr>
            <a:spLocks noGrp="1"/>
          </p:cNvSpPr>
          <p:nvPr>
            <p:ph type="sldNum" sz="quarter" idx="5"/>
          </p:nvPr>
        </p:nvSpPr>
        <p:spPr>
          <a:noFill/>
        </p:spPr>
        <p:txBody>
          <a:bodyPr/>
          <a:lstStyle>
            <a:lvl1pPr>
              <a:defRPr>
                <a:solidFill>
                  <a:schemeClr val="tx1"/>
                </a:solidFill>
                <a:latin typeface="Arial" charset="0"/>
                <a:ea typeface="宋体" charset="0"/>
                <a:cs typeface="宋体" charset="0"/>
              </a:defRPr>
            </a:lvl1pPr>
            <a:lvl2pPr marL="787750" indent="-302981">
              <a:defRPr>
                <a:solidFill>
                  <a:schemeClr val="tx1"/>
                </a:solidFill>
                <a:latin typeface="Arial" charset="0"/>
                <a:ea typeface="宋体" charset="0"/>
                <a:cs typeface="宋体" charset="0"/>
              </a:defRPr>
            </a:lvl2pPr>
            <a:lvl3pPr marL="1211923" indent="-242385">
              <a:defRPr>
                <a:solidFill>
                  <a:schemeClr val="tx1"/>
                </a:solidFill>
                <a:latin typeface="Arial" charset="0"/>
                <a:ea typeface="宋体" charset="0"/>
                <a:cs typeface="宋体" charset="0"/>
              </a:defRPr>
            </a:lvl3pPr>
            <a:lvl4pPr marL="1696692" indent="-242385">
              <a:defRPr>
                <a:solidFill>
                  <a:schemeClr val="tx1"/>
                </a:solidFill>
                <a:latin typeface="Arial" charset="0"/>
                <a:ea typeface="宋体" charset="0"/>
                <a:cs typeface="宋体" charset="0"/>
              </a:defRPr>
            </a:lvl4pPr>
            <a:lvl5pPr marL="2181461" indent="-242385">
              <a:defRPr>
                <a:solidFill>
                  <a:schemeClr val="tx1"/>
                </a:solidFill>
                <a:latin typeface="Arial" charset="0"/>
                <a:ea typeface="宋体" charset="0"/>
                <a:cs typeface="宋体" charset="0"/>
              </a:defRPr>
            </a:lvl5pPr>
            <a:lvl6pPr marL="2666230" indent="-242385" eaLnBrk="0" fontAlgn="base" hangingPunct="0">
              <a:spcBef>
                <a:spcPct val="0"/>
              </a:spcBef>
              <a:spcAft>
                <a:spcPct val="0"/>
              </a:spcAft>
              <a:defRPr>
                <a:solidFill>
                  <a:schemeClr val="tx1"/>
                </a:solidFill>
                <a:latin typeface="Arial" charset="0"/>
                <a:ea typeface="宋体" charset="0"/>
                <a:cs typeface="宋体" charset="0"/>
              </a:defRPr>
            </a:lvl6pPr>
            <a:lvl7pPr marL="3151000" indent="-242385" eaLnBrk="0" fontAlgn="base" hangingPunct="0">
              <a:spcBef>
                <a:spcPct val="0"/>
              </a:spcBef>
              <a:spcAft>
                <a:spcPct val="0"/>
              </a:spcAft>
              <a:defRPr>
                <a:solidFill>
                  <a:schemeClr val="tx1"/>
                </a:solidFill>
                <a:latin typeface="Arial" charset="0"/>
                <a:ea typeface="宋体" charset="0"/>
                <a:cs typeface="宋体" charset="0"/>
              </a:defRPr>
            </a:lvl7pPr>
            <a:lvl8pPr marL="3635769" indent="-242385" eaLnBrk="0" fontAlgn="base" hangingPunct="0">
              <a:spcBef>
                <a:spcPct val="0"/>
              </a:spcBef>
              <a:spcAft>
                <a:spcPct val="0"/>
              </a:spcAft>
              <a:defRPr>
                <a:solidFill>
                  <a:schemeClr val="tx1"/>
                </a:solidFill>
                <a:latin typeface="Arial" charset="0"/>
                <a:ea typeface="宋体" charset="0"/>
                <a:cs typeface="宋体" charset="0"/>
              </a:defRPr>
            </a:lvl8pPr>
            <a:lvl9pPr marL="4120538" indent="-242385" eaLnBrk="0" fontAlgn="base" hangingPunct="0">
              <a:spcBef>
                <a:spcPct val="0"/>
              </a:spcBef>
              <a:spcAft>
                <a:spcPct val="0"/>
              </a:spcAft>
              <a:defRPr>
                <a:solidFill>
                  <a:schemeClr val="tx1"/>
                </a:solidFill>
                <a:latin typeface="Arial" charset="0"/>
                <a:ea typeface="宋体" charset="0"/>
                <a:cs typeface="宋体" charset="0"/>
              </a:defRPr>
            </a:lvl9pPr>
          </a:lstStyle>
          <a:p>
            <a:fld id="{42E71027-7887-5340-B43A-811D21249931}" type="slidenum">
              <a:rPr lang="zh-CN" altLang="en-US"/>
              <a:pPr/>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dirty="0" smtClean="0"/>
              <a:t>June 22, 2015</a:t>
            </a:r>
            <a:endParaRPr lang="en-US" dirty="0"/>
          </a:p>
        </p:txBody>
      </p:sp>
      <p:sp>
        <p:nvSpPr>
          <p:cNvPr id="5" name="Footer Placeholder 4"/>
          <p:cNvSpPr>
            <a:spLocks noGrp="1"/>
          </p:cNvSpPr>
          <p:nvPr>
            <p:ph type="ftr" sz="quarter" idx="11"/>
          </p:nvPr>
        </p:nvSpPr>
        <p:spPr/>
        <p:txBody>
          <a:bodyPr/>
          <a:lstStyle/>
          <a:p>
            <a:pPr>
              <a:defRPr/>
            </a:pPr>
            <a:r>
              <a:rPr lang="en-US" dirty="0" smtClean="0"/>
              <a:t>G. Pugliese, GMM  </a:t>
            </a:r>
            <a:endParaRPr lang="en-US" dirty="0"/>
          </a:p>
        </p:txBody>
      </p:sp>
      <p:sp>
        <p:nvSpPr>
          <p:cNvPr id="6" name="Slide Number Placeholder 5"/>
          <p:cNvSpPr>
            <a:spLocks noGrp="1"/>
          </p:cNvSpPr>
          <p:nvPr>
            <p:ph type="sldNum" sz="quarter" idx="12"/>
          </p:nvPr>
        </p:nvSpPr>
        <p:spPr/>
        <p:txBody>
          <a:bodyPr/>
          <a:lstStyle/>
          <a:p>
            <a:pPr>
              <a:defRPr/>
            </a:pPr>
            <a:fld id="{502477B5-0828-804F-896C-86BF24BD63FA}" type="slidenum">
              <a:rPr lang="en-US" smtClean="0"/>
              <a:pPr>
                <a:defRPr/>
              </a:pPr>
              <a:t>‹#›</a:t>
            </a:fld>
            <a:endParaRPr lang="en-US"/>
          </a:p>
        </p:txBody>
      </p:sp>
    </p:spTree>
    <p:extLst>
      <p:ext uri="{BB962C8B-B14F-4D97-AF65-F5344CB8AC3E}">
        <p14:creationId xmlns:p14="http://schemas.microsoft.com/office/powerpoint/2010/main" val="3000831834"/>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June 16, 2014</a:t>
            </a:r>
            <a:endParaRPr lang="en-US"/>
          </a:p>
        </p:txBody>
      </p:sp>
      <p:sp>
        <p:nvSpPr>
          <p:cNvPr id="5" name="Footer Placeholder 4"/>
          <p:cNvSpPr>
            <a:spLocks noGrp="1"/>
          </p:cNvSpPr>
          <p:nvPr>
            <p:ph type="ftr" sz="quarter" idx="11"/>
          </p:nvPr>
        </p:nvSpPr>
        <p:spPr/>
        <p:txBody>
          <a:bodyPr/>
          <a:lstStyle/>
          <a:p>
            <a:pPr>
              <a:defRPr/>
            </a:pPr>
            <a:r>
              <a:rPr lang="en-US" dirty="0" smtClean="0"/>
              <a:t>G. Pugliese, GMM  </a:t>
            </a:r>
            <a:endParaRPr lang="en-US" dirty="0"/>
          </a:p>
        </p:txBody>
      </p:sp>
      <p:sp>
        <p:nvSpPr>
          <p:cNvPr id="6" name="Slide Number Placeholder 5"/>
          <p:cNvSpPr>
            <a:spLocks noGrp="1"/>
          </p:cNvSpPr>
          <p:nvPr>
            <p:ph type="sldNum" sz="quarter" idx="12"/>
          </p:nvPr>
        </p:nvSpPr>
        <p:spPr/>
        <p:txBody>
          <a:bodyPr/>
          <a:lstStyle/>
          <a:p>
            <a:pPr>
              <a:defRPr/>
            </a:pPr>
            <a:fld id="{F704A91B-B9C1-A44D-B4E1-02F8EA8577C0}" type="slidenum">
              <a:rPr lang="en-US" smtClean="0"/>
              <a:pPr>
                <a:defRPr/>
              </a:pPr>
              <a:t>‹#›</a:t>
            </a:fld>
            <a:endParaRPr lang="en-US"/>
          </a:p>
        </p:txBody>
      </p:sp>
    </p:spTree>
    <p:extLst>
      <p:ext uri="{BB962C8B-B14F-4D97-AF65-F5344CB8AC3E}">
        <p14:creationId xmlns:p14="http://schemas.microsoft.com/office/powerpoint/2010/main" val="271196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June 16, 2014</a:t>
            </a:r>
            <a:endParaRPr lang="en-US"/>
          </a:p>
        </p:txBody>
      </p:sp>
      <p:sp>
        <p:nvSpPr>
          <p:cNvPr id="5" name="Footer Placeholder 4"/>
          <p:cNvSpPr>
            <a:spLocks noGrp="1"/>
          </p:cNvSpPr>
          <p:nvPr>
            <p:ph type="ftr" sz="quarter" idx="11"/>
          </p:nvPr>
        </p:nvSpPr>
        <p:spPr/>
        <p:txBody>
          <a:bodyPr/>
          <a:lstStyle/>
          <a:p>
            <a:pPr>
              <a:defRPr/>
            </a:pPr>
            <a:r>
              <a:rPr lang="en-US" dirty="0" smtClean="0"/>
              <a:t>G. Pugliese, GMM  </a:t>
            </a:r>
            <a:endParaRPr lang="en-US" dirty="0"/>
          </a:p>
        </p:txBody>
      </p:sp>
      <p:sp>
        <p:nvSpPr>
          <p:cNvPr id="6" name="Slide Number Placeholder 5"/>
          <p:cNvSpPr>
            <a:spLocks noGrp="1"/>
          </p:cNvSpPr>
          <p:nvPr>
            <p:ph type="sldNum" sz="quarter" idx="12"/>
          </p:nvPr>
        </p:nvSpPr>
        <p:spPr/>
        <p:txBody>
          <a:bodyPr/>
          <a:lstStyle/>
          <a:p>
            <a:pPr>
              <a:defRPr/>
            </a:pPr>
            <a:fld id="{AE7FD3AA-B695-824E-A9C2-AA0435BF5F00}" type="slidenum">
              <a:rPr lang="en-US" smtClean="0"/>
              <a:pPr>
                <a:defRPr/>
              </a:pPr>
              <a:t>‹#›</a:t>
            </a:fld>
            <a:endParaRPr lang="en-US"/>
          </a:p>
        </p:txBody>
      </p:sp>
    </p:spTree>
    <p:extLst>
      <p:ext uri="{BB962C8B-B14F-4D97-AF65-F5344CB8AC3E}">
        <p14:creationId xmlns:p14="http://schemas.microsoft.com/office/powerpoint/2010/main" val="425567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425450"/>
            <a:ext cx="8208963" cy="1433513"/>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457200" y="1981200"/>
            <a:ext cx="4027488" cy="42338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37088" y="1981200"/>
            <a:ext cx="4029075" cy="42338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1"/>
          <p:cNvSpPr>
            <a:spLocks noGrp="1" noChangeArrowheads="1"/>
          </p:cNvSpPr>
          <p:nvPr>
            <p:ph type="ftr" idx="10"/>
          </p:nvPr>
        </p:nvSpPr>
        <p:spPr>
          <a:ln/>
        </p:spPr>
        <p:txBody>
          <a:bodyPr/>
          <a:lstStyle>
            <a:lvl1pPr>
              <a:defRPr/>
            </a:lvl1pPr>
          </a:lstStyle>
          <a:p>
            <a:pPr>
              <a:defRPr/>
            </a:pPr>
            <a:endParaRPr lang="en-US"/>
          </a:p>
        </p:txBody>
      </p:sp>
      <p:sp>
        <p:nvSpPr>
          <p:cNvPr id="6" name="Rectangle 2"/>
          <p:cNvSpPr>
            <a:spLocks noGrp="1" noChangeArrowheads="1"/>
          </p:cNvSpPr>
          <p:nvPr>
            <p:ph type="sldNum" idx="11"/>
          </p:nvPr>
        </p:nvSpPr>
        <p:spPr>
          <a:ln/>
        </p:spPr>
        <p:txBody>
          <a:bodyPr/>
          <a:lstStyle>
            <a:lvl1pPr>
              <a:defRPr/>
            </a:lvl1pPr>
          </a:lstStyle>
          <a:p>
            <a:pPr>
              <a:defRPr/>
            </a:pPr>
            <a:fld id="{FFE46D61-D155-2F42-BA63-F9532361A30E}" type="slidenum">
              <a:rPr lang="en-US"/>
              <a:pPr>
                <a:defRPr/>
              </a:pPr>
              <a:t>‹#›</a:t>
            </a:fld>
            <a:endParaRPr lang="en-US"/>
          </a:p>
        </p:txBody>
      </p:sp>
      <p:sp>
        <p:nvSpPr>
          <p:cNvPr id="7" name="Rectangle 15"/>
          <p:cNvSpPr>
            <a:spLocks noGrp="1" noChangeArrowheads="1"/>
          </p:cNvSpPr>
          <p:nvPr>
            <p:ph type="dt"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99854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9811302"/>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0740"/>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35426750"/>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2020220"/>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9050027"/>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4805041"/>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46070"/>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0090"/>
                </a:solidFill>
              </a:defRPr>
            </a:lvl1pPr>
          </a:lstStyle>
          <a:p>
            <a:r>
              <a:rPr lang="it-IT" noProof="0" dirty="0" smtClean="0"/>
              <a:t>Click to </a:t>
            </a:r>
            <a:r>
              <a:rPr lang="it-IT" noProof="0" dirty="0" err="1" smtClean="0"/>
              <a:t>edit</a:t>
            </a:r>
            <a:r>
              <a:rPr lang="it-IT" noProof="0" dirty="0" smtClean="0"/>
              <a:t> Master </a:t>
            </a:r>
            <a:r>
              <a:rPr lang="it-IT" noProof="0" dirty="0" err="1" smtClean="0"/>
              <a:t>title</a:t>
            </a:r>
            <a:r>
              <a:rPr lang="it-IT" noProof="0" dirty="0" smtClean="0"/>
              <a:t> style</a:t>
            </a:r>
            <a:endParaRPr lang="it-IT" noProof="0" dirty="0"/>
          </a:p>
        </p:txBody>
      </p:sp>
      <p:sp>
        <p:nvSpPr>
          <p:cNvPr id="3" name="Content Placeholder 2"/>
          <p:cNvSpPr>
            <a:spLocks noGrp="1"/>
          </p:cNvSpPr>
          <p:nvPr>
            <p:ph idx="1"/>
          </p:nvPr>
        </p:nvSpPr>
        <p:spPr/>
        <p:txBody>
          <a:bodyPr/>
          <a:lstStyle/>
          <a:p>
            <a:pPr lvl="0"/>
            <a:r>
              <a:rPr lang="it-IT" noProof="0" smtClean="0"/>
              <a:t>Click to edit Master text styles</a:t>
            </a:r>
          </a:p>
          <a:p>
            <a:pPr lvl="1"/>
            <a:r>
              <a:rPr lang="it-IT" noProof="0" smtClean="0"/>
              <a:t>Second level</a:t>
            </a:r>
          </a:p>
          <a:p>
            <a:pPr lvl="2"/>
            <a:r>
              <a:rPr lang="it-IT" noProof="0" smtClean="0"/>
              <a:t>Third level</a:t>
            </a:r>
          </a:p>
          <a:p>
            <a:pPr lvl="3"/>
            <a:r>
              <a:rPr lang="it-IT" noProof="0" smtClean="0"/>
              <a:t>Fourth level</a:t>
            </a:r>
          </a:p>
          <a:p>
            <a:pPr lvl="4"/>
            <a:r>
              <a:rPr lang="it-IT" noProof="0" smtClean="0"/>
              <a:t>Fifth level</a:t>
            </a:r>
            <a:endParaRPr lang="it-IT" noProof="0"/>
          </a:p>
        </p:txBody>
      </p:sp>
      <p:sp>
        <p:nvSpPr>
          <p:cNvPr id="4" name="Date Placeholder 3"/>
          <p:cNvSpPr>
            <a:spLocks noGrp="1"/>
          </p:cNvSpPr>
          <p:nvPr>
            <p:ph type="dt" sz="half" idx="10"/>
          </p:nvPr>
        </p:nvSpPr>
        <p:spPr/>
        <p:txBody>
          <a:bodyPr/>
          <a:lstStyle/>
          <a:p>
            <a:pPr>
              <a:defRPr/>
            </a:pPr>
            <a:r>
              <a:rPr lang="en-US" dirty="0" smtClean="0"/>
              <a:t>June 22, 2015</a:t>
            </a:r>
            <a:endParaRPr lang="en-US" dirty="0"/>
          </a:p>
        </p:txBody>
      </p:sp>
      <p:sp>
        <p:nvSpPr>
          <p:cNvPr id="5" name="Footer Placeholder 4"/>
          <p:cNvSpPr>
            <a:spLocks noGrp="1"/>
          </p:cNvSpPr>
          <p:nvPr>
            <p:ph type="ftr" sz="quarter" idx="11"/>
          </p:nvPr>
        </p:nvSpPr>
        <p:spPr/>
        <p:txBody>
          <a:bodyPr/>
          <a:lstStyle/>
          <a:p>
            <a:pPr>
              <a:defRPr/>
            </a:pPr>
            <a:r>
              <a:rPr lang="en-US" dirty="0" smtClean="0"/>
              <a:t>G. Pugliese, GMM  </a:t>
            </a:r>
            <a:endParaRPr lang="en-US" dirty="0"/>
          </a:p>
        </p:txBody>
      </p:sp>
      <p:sp>
        <p:nvSpPr>
          <p:cNvPr id="6" name="Slide Number Placeholder 5"/>
          <p:cNvSpPr>
            <a:spLocks noGrp="1"/>
          </p:cNvSpPr>
          <p:nvPr>
            <p:ph type="sldNum" sz="quarter" idx="12"/>
          </p:nvPr>
        </p:nvSpPr>
        <p:spPr/>
        <p:txBody>
          <a:bodyPr/>
          <a:lstStyle/>
          <a:p>
            <a:pPr>
              <a:defRPr/>
            </a:pPr>
            <a:fld id="{5651F329-7A06-F249-AF00-A5FC8A1C1D07}" type="slidenum">
              <a:rPr lang="en-US" smtClean="0"/>
              <a:pPr>
                <a:defRPr/>
              </a:pPr>
              <a:t>‹#›</a:t>
            </a:fld>
            <a:endParaRPr lang="en-US"/>
          </a:p>
        </p:txBody>
      </p:sp>
    </p:spTree>
    <p:extLst>
      <p:ext uri="{BB962C8B-B14F-4D97-AF65-F5344CB8AC3E}">
        <p14:creationId xmlns:p14="http://schemas.microsoft.com/office/powerpoint/2010/main" val="1362134964"/>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7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7671729"/>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2431040"/>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4691463"/>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26"/>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26"/>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5816377"/>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9"/>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5"/>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xfrm>
            <a:off x="457200" y="6356351"/>
            <a:ext cx="2133600"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898989"/>
                </a:solidFill>
                <a:latin typeface="Calibri" charset="0"/>
                <a:ea typeface="MS PGothic" charset="0"/>
                <a:cs typeface="MS PGothic" charset="0"/>
              </a:defRPr>
            </a:lvl1pPr>
          </a:lstStyle>
          <a:p>
            <a:pPr defTabSz="914400">
              <a:defRPr/>
            </a:pPr>
            <a:r>
              <a:rPr lang="en-US" smtClean="0"/>
              <a:t>June 16, 2014</a:t>
            </a:r>
            <a:endParaRPr lang="en-US"/>
          </a:p>
        </p:txBody>
      </p:sp>
      <p:sp>
        <p:nvSpPr>
          <p:cNvPr id="6" name="Rectangle 7"/>
          <p:cNvSpPr>
            <a:spLocks noGrp="1" noChangeArrowheads="1"/>
          </p:cNvSpPr>
          <p:nvPr>
            <p:ph type="ftr" sz="quarter" idx="11"/>
          </p:nvPr>
        </p:nvSpPr>
        <p:spPr>
          <a:xfrm>
            <a:off x="3124200" y="6356351"/>
            <a:ext cx="2895600" cy="365125"/>
          </a:xfrm>
          <a:prstGeom prst="rect">
            <a:avLst/>
          </a:prstGeom>
        </p:spPr>
        <p:txBody>
          <a:bodyPr/>
          <a:lstStyle>
            <a:lvl1pPr algn="ctr">
              <a:defRPr sz="1200">
                <a:solidFill>
                  <a:prstClr val="black">
                    <a:tint val="75000"/>
                  </a:prstClr>
                </a:solidFill>
                <a:latin typeface="Calibri"/>
                <a:ea typeface="+mn-ea"/>
                <a:cs typeface="+mn-cs"/>
              </a:defRPr>
            </a:lvl1pPr>
          </a:lstStyle>
          <a:p>
            <a:pPr defTabSz="914400">
              <a:defRPr/>
            </a:pPr>
            <a:r>
              <a:rPr lang="en-US" altLang="en-US" smtClean="0"/>
              <a:t>CMS MB </a:t>
            </a:r>
            <a:endParaRPr lang="en-US" altLang="en-US" dirty="0"/>
          </a:p>
        </p:txBody>
      </p:sp>
      <p:sp>
        <p:nvSpPr>
          <p:cNvPr id="7" name="Rectangle 8"/>
          <p:cNvSpPr>
            <a:spLocks noGrp="1" noChangeArrowheads="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898989"/>
                </a:solidFill>
                <a:latin typeface="Calibri" pitchFamily="34" charset="0"/>
              </a:defRPr>
            </a:lvl1pPr>
          </a:lstStyle>
          <a:p>
            <a:pPr defTabSz="914400"/>
            <a:fld id="{43ACBD60-8CA5-4393-9186-8534792AA517}" type="slidenum">
              <a:rPr lang="en-US" smtClean="0">
                <a:ea typeface="MS PGothic" pitchFamily="34" charset="-128"/>
              </a:rPr>
              <a:pPr defTabSz="914400"/>
              <a:t>‹#›</a:t>
            </a:fld>
            <a:endParaRPr lang="en-US" smtClean="0">
              <a:ea typeface="MS PGothic" pitchFamily="34" charset="-128"/>
            </a:endParaRPr>
          </a:p>
        </p:txBody>
      </p:sp>
    </p:spTree>
    <p:extLst>
      <p:ext uri="{BB962C8B-B14F-4D97-AF65-F5344CB8AC3E}">
        <p14:creationId xmlns:p14="http://schemas.microsoft.com/office/powerpoint/2010/main" val="265577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dirty="0" smtClean="0"/>
              <a:t>June 22, 2015</a:t>
            </a:r>
            <a:endParaRPr lang="en-US" dirty="0"/>
          </a:p>
        </p:txBody>
      </p:sp>
      <p:sp>
        <p:nvSpPr>
          <p:cNvPr id="5" name="Footer Placeholder 4"/>
          <p:cNvSpPr>
            <a:spLocks noGrp="1"/>
          </p:cNvSpPr>
          <p:nvPr>
            <p:ph type="ftr" sz="quarter" idx="11"/>
          </p:nvPr>
        </p:nvSpPr>
        <p:spPr/>
        <p:txBody>
          <a:bodyPr/>
          <a:lstStyle/>
          <a:p>
            <a:pPr>
              <a:defRPr/>
            </a:pPr>
            <a:r>
              <a:rPr lang="en-US" dirty="0" smtClean="0"/>
              <a:t>G. Pugliese, GMM  </a:t>
            </a:r>
            <a:endParaRPr lang="en-US" dirty="0"/>
          </a:p>
        </p:txBody>
      </p:sp>
      <p:sp>
        <p:nvSpPr>
          <p:cNvPr id="6" name="Slide Number Placeholder 5"/>
          <p:cNvSpPr>
            <a:spLocks noGrp="1"/>
          </p:cNvSpPr>
          <p:nvPr>
            <p:ph type="sldNum" sz="quarter" idx="12"/>
          </p:nvPr>
        </p:nvSpPr>
        <p:spPr/>
        <p:txBody>
          <a:bodyPr/>
          <a:lstStyle/>
          <a:p>
            <a:pPr>
              <a:defRPr/>
            </a:pPr>
            <a:fld id="{FE14789E-BFD3-444B-8DDA-03D501E26F00}" type="slidenum">
              <a:rPr lang="en-US" smtClean="0"/>
              <a:pPr>
                <a:defRPr/>
              </a:pPr>
              <a:t>‹#›</a:t>
            </a:fld>
            <a:endParaRPr lang="en-US"/>
          </a:p>
        </p:txBody>
      </p:sp>
    </p:spTree>
    <p:extLst>
      <p:ext uri="{BB962C8B-B14F-4D97-AF65-F5344CB8AC3E}">
        <p14:creationId xmlns:p14="http://schemas.microsoft.com/office/powerpoint/2010/main" val="699605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009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dirty="0" smtClean="0"/>
              <a:t>June 22, 2015</a:t>
            </a:r>
            <a:endParaRPr lang="en-US" dirty="0"/>
          </a:p>
        </p:txBody>
      </p:sp>
      <p:sp>
        <p:nvSpPr>
          <p:cNvPr id="6" name="Footer Placeholder 5"/>
          <p:cNvSpPr>
            <a:spLocks noGrp="1"/>
          </p:cNvSpPr>
          <p:nvPr>
            <p:ph type="ftr" sz="quarter" idx="11"/>
          </p:nvPr>
        </p:nvSpPr>
        <p:spPr/>
        <p:txBody>
          <a:bodyPr/>
          <a:lstStyle/>
          <a:p>
            <a:pPr>
              <a:defRPr/>
            </a:pPr>
            <a:r>
              <a:rPr lang="en-US" dirty="0" smtClean="0"/>
              <a:t>G. Pugliese, GMM  </a:t>
            </a:r>
            <a:endParaRPr lang="en-US" dirty="0"/>
          </a:p>
        </p:txBody>
      </p:sp>
      <p:sp>
        <p:nvSpPr>
          <p:cNvPr id="7" name="Slide Number Placeholder 6"/>
          <p:cNvSpPr>
            <a:spLocks noGrp="1"/>
          </p:cNvSpPr>
          <p:nvPr>
            <p:ph type="sldNum" sz="quarter" idx="12"/>
          </p:nvPr>
        </p:nvSpPr>
        <p:spPr/>
        <p:txBody>
          <a:bodyPr/>
          <a:lstStyle/>
          <a:p>
            <a:pPr>
              <a:defRPr/>
            </a:pPr>
            <a:fld id="{C0506BFC-CAD8-A44E-8CF3-87DFAD7856FC}" type="slidenum">
              <a:rPr lang="en-US" smtClean="0"/>
              <a:pPr>
                <a:defRPr/>
              </a:pPr>
              <a:t>‹#›</a:t>
            </a:fld>
            <a:endParaRPr lang="en-US"/>
          </a:p>
        </p:txBody>
      </p:sp>
    </p:spTree>
    <p:extLst>
      <p:ext uri="{BB962C8B-B14F-4D97-AF65-F5344CB8AC3E}">
        <p14:creationId xmlns:p14="http://schemas.microsoft.com/office/powerpoint/2010/main" val="12954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0090"/>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dirty="0" smtClean="0"/>
              <a:t>June 22, 2015</a:t>
            </a:r>
            <a:endParaRPr lang="en-US" dirty="0"/>
          </a:p>
        </p:txBody>
      </p:sp>
      <p:sp>
        <p:nvSpPr>
          <p:cNvPr id="8" name="Footer Placeholder 7"/>
          <p:cNvSpPr>
            <a:spLocks noGrp="1"/>
          </p:cNvSpPr>
          <p:nvPr>
            <p:ph type="ftr" sz="quarter" idx="11"/>
          </p:nvPr>
        </p:nvSpPr>
        <p:spPr/>
        <p:txBody>
          <a:bodyPr/>
          <a:lstStyle/>
          <a:p>
            <a:pPr>
              <a:defRPr/>
            </a:pPr>
            <a:r>
              <a:rPr lang="en-US" dirty="0" smtClean="0"/>
              <a:t>G. Pugliese GMM  </a:t>
            </a:r>
            <a:endParaRPr lang="en-US" dirty="0"/>
          </a:p>
        </p:txBody>
      </p:sp>
      <p:sp>
        <p:nvSpPr>
          <p:cNvPr id="9" name="Slide Number Placeholder 8"/>
          <p:cNvSpPr>
            <a:spLocks noGrp="1"/>
          </p:cNvSpPr>
          <p:nvPr>
            <p:ph type="sldNum" sz="quarter" idx="12"/>
          </p:nvPr>
        </p:nvSpPr>
        <p:spPr/>
        <p:txBody>
          <a:bodyPr/>
          <a:lstStyle/>
          <a:p>
            <a:pPr>
              <a:defRPr/>
            </a:pPr>
            <a:fld id="{C0375BEE-D4CC-764D-A087-D80279108432}" type="slidenum">
              <a:rPr lang="en-US" smtClean="0"/>
              <a:pPr>
                <a:defRPr/>
              </a:pPr>
              <a:t>‹#›</a:t>
            </a:fld>
            <a:endParaRPr lang="en-US"/>
          </a:p>
        </p:txBody>
      </p:sp>
    </p:spTree>
    <p:extLst>
      <p:ext uri="{BB962C8B-B14F-4D97-AF65-F5344CB8AC3E}">
        <p14:creationId xmlns:p14="http://schemas.microsoft.com/office/powerpoint/2010/main" val="4161711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0090"/>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dirty="0" smtClean="0"/>
              <a:t>June 22, 2015</a:t>
            </a:r>
            <a:endParaRPr lang="en-US" dirty="0"/>
          </a:p>
        </p:txBody>
      </p:sp>
      <p:sp>
        <p:nvSpPr>
          <p:cNvPr id="4" name="Footer Placeholder 3"/>
          <p:cNvSpPr>
            <a:spLocks noGrp="1"/>
          </p:cNvSpPr>
          <p:nvPr>
            <p:ph type="ftr" sz="quarter" idx="11"/>
          </p:nvPr>
        </p:nvSpPr>
        <p:spPr/>
        <p:txBody>
          <a:bodyPr/>
          <a:lstStyle/>
          <a:p>
            <a:pPr>
              <a:defRPr/>
            </a:pPr>
            <a:r>
              <a:rPr lang="en-US" dirty="0" smtClean="0"/>
              <a:t>G. Pugliese, GMM  </a:t>
            </a:r>
            <a:endParaRPr lang="en-US" dirty="0"/>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a:t>
            </a:fld>
            <a:endParaRPr lang="en-US"/>
          </a:p>
        </p:txBody>
      </p:sp>
    </p:spTree>
    <p:extLst>
      <p:ext uri="{BB962C8B-B14F-4D97-AF65-F5344CB8AC3E}">
        <p14:creationId xmlns:p14="http://schemas.microsoft.com/office/powerpoint/2010/main" val="100203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t>June 22, 2015</a:t>
            </a:r>
            <a:endParaRPr lang="en-US" dirty="0"/>
          </a:p>
        </p:txBody>
      </p:sp>
      <p:sp>
        <p:nvSpPr>
          <p:cNvPr id="3" name="Footer Placeholder 2"/>
          <p:cNvSpPr>
            <a:spLocks noGrp="1"/>
          </p:cNvSpPr>
          <p:nvPr>
            <p:ph type="ftr" sz="quarter" idx="11"/>
          </p:nvPr>
        </p:nvSpPr>
        <p:spPr/>
        <p:txBody>
          <a:bodyPr/>
          <a:lstStyle/>
          <a:p>
            <a:pPr>
              <a:defRPr/>
            </a:pPr>
            <a:r>
              <a:rPr lang="en-US" dirty="0" smtClean="0"/>
              <a:t>G. Pugliese, GMM  </a:t>
            </a:r>
            <a:endParaRPr lang="en-US" dirty="0"/>
          </a:p>
        </p:txBody>
      </p:sp>
      <p:sp>
        <p:nvSpPr>
          <p:cNvPr id="4" name="Slide Number Placeholder 3"/>
          <p:cNvSpPr>
            <a:spLocks noGrp="1"/>
          </p:cNvSpPr>
          <p:nvPr>
            <p:ph type="sldNum" sz="quarter" idx="12"/>
          </p:nvPr>
        </p:nvSpPr>
        <p:spPr/>
        <p:txBody>
          <a:bodyPr/>
          <a:lstStyle/>
          <a:p>
            <a:pPr>
              <a:defRPr/>
            </a:pPr>
            <a:fld id="{AC0F2C0E-D589-B047-A3FA-657B2E5DB49E}" type="slidenum">
              <a:rPr lang="en-US" smtClean="0"/>
              <a:pPr>
                <a:defRPr/>
              </a:pPr>
              <a:t>‹#›</a:t>
            </a:fld>
            <a:endParaRPr lang="en-US"/>
          </a:p>
        </p:txBody>
      </p:sp>
    </p:spTree>
    <p:extLst>
      <p:ext uri="{BB962C8B-B14F-4D97-AF65-F5344CB8AC3E}">
        <p14:creationId xmlns:p14="http://schemas.microsoft.com/office/powerpoint/2010/main" val="363369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t>June 22, 2015</a:t>
            </a:r>
            <a:endParaRPr lang="en-US" dirty="0"/>
          </a:p>
        </p:txBody>
      </p:sp>
      <p:sp>
        <p:nvSpPr>
          <p:cNvPr id="6" name="Footer Placeholder 5"/>
          <p:cNvSpPr>
            <a:spLocks noGrp="1"/>
          </p:cNvSpPr>
          <p:nvPr>
            <p:ph type="ftr" sz="quarter" idx="11"/>
          </p:nvPr>
        </p:nvSpPr>
        <p:spPr/>
        <p:txBody>
          <a:bodyPr/>
          <a:lstStyle/>
          <a:p>
            <a:pPr>
              <a:defRPr/>
            </a:pPr>
            <a:r>
              <a:rPr lang="en-US" dirty="0" smtClean="0"/>
              <a:t>G. Pugliese, GMM  </a:t>
            </a:r>
            <a:endParaRPr lang="en-US" dirty="0"/>
          </a:p>
        </p:txBody>
      </p:sp>
      <p:sp>
        <p:nvSpPr>
          <p:cNvPr id="7" name="Slide Number Placeholder 6"/>
          <p:cNvSpPr>
            <a:spLocks noGrp="1"/>
          </p:cNvSpPr>
          <p:nvPr>
            <p:ph type="sldNum" sz="quarter" idx="12"/>
          </p:nvPr>
        </p:nvSpPr>
        <p:spPr/>
        <p:txBody>
          <a:bodyPr/>
          <a:lstStyle/>
          <a:p>
            <a:pPr>
              <a:defRPr/>
            </a:pPr>
            <a:fld id="{A45C834B-5313-4A43-8094-4B728BDDF03C}" type="slidenum">
              <a:rPr lang="en-US" smtClean="0"/>
              <a:pPr>
                <a:defRPr/>
              </a:pPr>
              <a:t>‹#›</a:t>
            </a:fld>
            <a:endParaRPr lang="en-US"/>
          </a:p>
        </p:txBody>
      </p:sp>
    </p:spTree>
    <p:extLst>
      <p:ext uri="{BB962C8B-B14F-4D97-AF65-F5344CB8AC3E}">
        <p14:creationId xmlns:p14="http://schemas.microsoft.com/office/powerpoint/2010/main" val="722450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t>June 22, 2015</a:t>
            </a:r>
            <a:endParaRPr lang="en-US" dirty="0"/>
          </a:p>
        </p:txBody>
      </p:sp>
      <p:sp>
        <p:nvSpPr>
          <p:cNvPr id="6" name="Footer Placeholder 5"/>
          <p:cNvSpPr>
            <a:spLocks noGrp="1"/>
          </p:cNvSpPr>
          <p:nvPr>
            <p:ph type="ftr" sz="quarter" idx="11"/>
          </p:nvPr>
        </p:nvSpPr>
        <p:spPr/>
        <p:txBody>
          <a:bodyPr/>
          <a:lstStyle/>
          <a:p>
            <a:pPr>
              <a:defRPr/>
            </a:pPr>
            <a:r>
              <a:rPr lang="en-US" dirty="0" smtClean="0"/>
              <a:t>G. Pugliese, GMM  </a:t>
            </a:r>
            <a:endParaRPr lang="en-US" dirty="0"/>
          </a:p>
        </p:txBody>
      </p:sp>
      <p:sp>
        <p:nvSpPr>
          <p:cNvPr id="7" name="Slide Number Placeholder 6"/>
          <p:cNvSpPr>
            <a:spLocks noGrp="1"/>
          </p:cNvSpPr>
          <p:nvPr>
            <p:ph type="sldNum" sz="quarter" idx="12"/>
          </p:nvPr>
        </p:nvSpPr>
        <p:spPr/>
        <p:txBody>
          <a:bodyPr/>
          <a:lstStyle/>
          <a:p>
            <a:pPr>
              <a:defRPr/>
            </a:pPr>
            <a:fld id="{E1FE2291-3A8B-BB4D-96F9-98C86D893D6A}" type="slidenum">
              <a:rPr lang="en-US" smtClean="0"/>
              <a:pPr>
                <a:defRPr/>
              </a:pPr>
              <a:t>‹#›</a:t>
            </a:fld>
            <a:endParaRPr lang="en-US"/>
          </a:p>
        </p:txBody>
      </p:sp>
    </p:spTree>
    <p:extLst>
      <p:ext uri="{BB962C8B-B14F-4D97-AF65-F5344CB8AC3E}">
        <p14:creationId xmlns:p14="http://schemas.microsoft.com/office/powerpoint/2010/main" val="22868052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0970" y="125760"/>
            <a:ext cx="7425829"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noProof="0" smtClean="0"/>
              <a:t>Click to edit Master text styles</a:t>
            </a:r>
          </a:p>
          <a:p>
            <a:pPr lvl="1"/>
            <a:r>
              <a:rPr lang="it-IT" noProof="0" smtClean="0"/>
              <a:t>Second level</a:t>
            </a:r>
          </a:p>
          <a:p>
            <a:pPr lvl="2"/>
            <a:r>
              <a:rPr lang="it-IT" noProof="0" smtClean="0"/>
              <a:t>Third level</a:t>
            </a:r>
          </a:p>
          <a:p>
            <a:pPr lvl="3"/>
            <a:r>
              <a:rPr lang="it-IT" noProof="0" smtClean="0"/>
              <a:t>Fourth level</a:t>
            </a:r>
          </a:p>
          <a:p>
            <a:pPr lvl="4"/>
            <a:r>
              <a:rPr lang="it-IT" noProof="0" smtClean="0"/>
              <a:t>Fifth level</a:t>
            </a:r>
            <a:endParaRPr lang="it-IT" noProof="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a:cs typeface="Times New Roman"/>
              </a:defRPr>
            </a:lvl1pPr>
          </a:lstStyle>
          <a:p>
            <a:pPr>
              <a:defRPr/>
            </a:pPr>
            <a:r>
              <a:rPr lang="en-US" dirty="0" smtClean="0"/>
              <a:t> June 22, 2015</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pPr>
              <a:defRPr/>
            </a:pPr>
            <a:r>
              <a:rPr lang="en-US" dirty="0" smtClean="0"/>
              <a:t>G. Pugliese, GMM  </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A4C69EB-484B-B145-96F5-4A6B52733FE8}" type="slidenum">
              <a:rPr lang="en-US" smtClean="0"/>
              <a:pPr>
                <a:defRPr/>
              </a:pPr>
              <a:t>‹#›</a:t>
            </a:fld>
            <a:endParaRPr lang="en-US"/>
          </a:p>
        </p:txBody>
      </p:sp>
      <p:pic>
        <p:nvPicPr>
          <p:cNvPr id="10" name="Picture 9"/>
          <p:cNvPicPr>
            <a:picLocks noChangeAspect="1"/>
          </p:cNvPicPr>
          <p:nvPr userDrawn="1"/>
        </p:nvPicPr>
        <p:blipFill rotWithShape="1">
          <a:blip r:embed="rId14">
            <a:alphaModFix amt="56000"/>
          </a:blip>
          <a:srcRect l="14698" t="46840" b="26070"/>
          <a:stretch/>
        </p:blipFill>
        <p:spPr>
          <a:xfrm>
            <a:off x="1259632" y="-6198"/>
            <a:ext cx="7886700" cy="1189958"/>
          </a:xfrm>
          <a:prstGeom prst="rect">
            <a:avLst/>
          </a:prstGeom>
        </p:spPr>
      </p:pic>
      <p:pic>
        <p:nvPicPr>
          <p:cNvPr id="8" name="Picture 7"/>
          <p:cNvPicPr>
            <a:picLocks noChangeAspect="1"/>
          </p:cNvPicPr>
          <p:nvPr userDrawn="1"/>
        </p:nvPicPr>
        <p:blipFill>
          <a:blip r:embed="rId15"/>
          <a:stretch>
            <a:fillRect/>
          </a:stretch>
        </p:blipFill>
        <p:spPr>
          <a:xfrm>
            <a:off x="31266" y="-46434"/>
            <a:ext cx="1228366" cy="1257474"/>
          </a:xfrm>
          <a:prstGeom prst="rect">
            <a:avLst/>
          </a:prstGeom>
        </p:spPr>
      </p:pic>
    </p:spTree>
    <p:extLst>
      <p:ext uri="{BB962C8B-B14F-4D97-AF65-F5344CB8AC3E}">
        <p14:creationId xmlns:p14="http://schemas.microsoft.com/office/powerpoint/2010/main" val="41496806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7" r:id="rId12"/>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41789" y="63500"/>
            <a:ext cx="924657"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3"/>
          <p:cNvSpPr>
            <a:spLocks noChangeShapeType="1"/>
          </p:cNvSpPr>
          <p:nvPr/>
        </p:nvSpPr>
        <p:spPr bwMode="auto">
          <a:xfrm flipH="1">
            <a:off x="208085" y="1495425"/>
            <a:ext cx="8732227" cy="0"/>
          </a:xfrm>
          <a:prstGeom prst="line">
            <a:avLst/>
          </a:prstGeom>
          <a:noFill/>
          <a:ln w="50800">
            <a:solidFill>
              <a:srgbClr val="B50069"/>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de-DE" sz="2000" smtClean="0">
              <a:solidFill>
                <a:srgbClr val="000000"/>
              </a:solidFill>
              <a:latin typeface="Times New Roman" pitchFamily="18" charset="0"/>
              <a:ea typeface="MS PGothic" pitchFamily="34" charset="-128"/>
            </a:endParaRPr>
          </a:p>
        </p:txBody>
      </p:sp>
      <p:sp>
        <p:nvSpPr>
          <p:cNvPr id="1028" name="Rectangle 4"/>
          <p:cNvSpPr>
            <a:spLocks noChangeArrowheads="1"/>
          </p:cNvSpPr>
          <p:nvPr/>
        </p:nvSpPr>
        <p:spPr bwMode="auto">
          <a:xfrm>
            <a:off x="6330462" y="152400"/>
            <a:ext cx="218049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defRPr sz="2000">
                <a:solidFill>
                  <a:schemeClr val="tx1"/>
                </a:solidFill>
                <a:latin typeface="Times New Roman" pitchFamily="18" charset="0"/>
                <a:ea typeface="MS PGothic" pitchFamily="34" charset="-128"/>
              </a:defRPr>
            </a:lvl1pPr>
            <a:lvl2pPr marL="742950" indent="-28575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New Roman" pitchFamily="18" charset="0"/>
                <a:ea typeface="MS PGothic" pitchFamily="34" charset="-128"/>
              </a:defRPr>
            </a:lvl9pPr>
          </a:lstStyle>
          <a:p>
            <a:pPr defTabSz="914400">
              <a:defRPr/>
            </a:pPr>
            <a:r>
              <a:rPr lang="en-US" altLang="en-US" sz="1400" dirty="0" smtClean="0">
                <a:solidFill>
                  <a:srgbClr val="000000"/>
                </a:solidFill>
                <a:cs typeface="Times New Roman" pitchFamily="18" charset="0"/>
              </a:rPr>
              <a:t>XEB 06May2014 AB/WZ</a:t>
            </a:r>
          </a:p>
        </p:txBody>
      </p:sp>
      <p:sp>
        <p:nvSpPr>
          <p:cNvPr id="1029" name="Rectangle 5"/>
          <p:cNvSpPr>
            <a:spLocks noGrp="1" noChangeArrowheads="1"/>
          </p:cNvSpPr>
          <p:nvPr>
            <p:ph type="title"/>
          </p:nvPr>
        </p:nvSpPr>
        <p:spPr bwMode="auto">
          <a:xfrm>
            <a:off x="1529862" y="609600"/>
            <a:ext cx="6998677" cy="609600"/>
          </a:xfrm>
          <a:prstGeom prst="rect">
            <a:avLst/>
          </a:prstGeom>
          <a:solidFill>
            <a:srgbClr val="FAFD00"/>
          </a:solidFill>
          <a:ln w="12700">
            <a:solidFill>
              <a:schemeClr val="tx2"/>
            </a:solidFill>
            <a:miter lim="800000"/>
            <a:headEnd/>
            <a:tailEnd/>
          </a:ln>
        </p:spPr>
        <p:txBody>
          <a:bodyPr vert="horz" wrap="square" lIns="90488" tIns="44450" rIns="90488" bIns="44450" numCol="1" anchor="ctr" anchorCtr="0" compatLnSpc="1">
            <a:prstTxWarp prst="textNoShape">
              <a:avLst/>
            </a:prstTxWarp>
          </a:bodyPr>
          <a:lstStyle/>
          <a:p>
            <a:pPr lvl="0"/>
            <a:r>
              <a:rPr lang="en-US" smtClean="0"/>
              <a:t>Slide title text here</a:t>
            </a:r>
          </a:p>
        </p:txBody>
      </p:sp>
      <p:sp>
        <p:nvSpPr>
          <p:cNvPr id="1030" name="Text Box 6"/>
          <p:cNvSpPr txBox="1">
            <a:spLocks noChangeArrowheads="1"/>
          </p:cNvSpPr>
          <p:nvPr/>
        </p:nvSpPr>
        <p:spPr bwMode="auto">
          <a:xfrm>
            <a:off x="304800" y="914400"/>
            <a:ext cx="773723" cy="507831"/>
          </a:xfrm>
          <a:prstGeom prst="rect">
            <a:avLst/>
          </a:prstGeom>
          <a:noFill/>
          <a:ln>
            <a:noFill/>
          </a:ln>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defTabSz="914400">
              <a:defRPr/>
            </a:pPr>
            <a:r>
              <a:rPr lang="en-US" sz="900" smtClean="0">
                <a:solidFill>
                  <a:srgbClr val="000000"/>
                </a:solidFill>
                <a:ea typeface="+mn-ea"/>
              </a:rPr>
              <a:t>   Technical </a:t>
            </a:r>
          </a:p>
          <a:p>
            <a:pPr defTabSz="914400">
              <a:defRPr/>
            </a:pPr>
            <a:r>
              <a:rPr lang="en-US" sz="900" smtClean="0">
                <a:solidFill>
                  <a:srgbClr val="000000"/>
                </a:solidFill>
                <a:ea typeface="+mn-ea"/>
              </a:rPr>
              <a:t>Coordination</a:t>
            </a:r>
          </a:p>
        </p:txBody>
      </p:sp>
    </p:spTree>
    <p:extLst>
      <p:ext uri="{BB962C8B-B14F-4D97-AF65-F5344CB8AC3E}">
        <p14:creationId xmlns:p14="http://schemas.microsoft.com/office/powerpoint/2010/main" val="25205463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xmlns:p14="http://schemas.microsoft.com/office/powerpoint/2010/main" spd="med"/>
  <p:hf hdr="0"/>
  <p:txStyles>
    <p:titleStyle>
      <a:lvl1pPr algn="ctr" rtl="0" eaLnBrk="0" fontAlgn="base" hangingPunct="0">
        <a:spcBef>
          <a:spcPct val="0"/>
        </a:spcBef>
        <a:spcAft>
          <a:spcPct val="0"/>
        </a:spcAft>
        <a:defRPr sz="3200" b="1">
          <a:solidFill>
            <a:srgbClr val="B50069"/>
          </a:solidFill>
          <a:latin typeface="Times New Roman" pitchFamily="18" charset="0"/>
          <a:ea typeface="MS PGothic" pitchFamily="34" charset="-128"/>
          <a:cs typeface="Times New Roman" pitchFamily="18" charset="0"/>
        </a:defRPr>
      </a:lvl1pPr>
      <a:lvl2pPr algn="ctr" rtl="0" eaLnBrk="0" fontAlgn="base" hangingPunct="0">
        <a:spcBef>
          <a:spcPct val="0"/>
        </a:spcBef>
        <a:spcAft>
          <a:spcPct val="0"/>
        </a:spcAft>
        <a:defRPr sz="3200" b="1">
          <a:solidFill>
            <a:srgbClr val="B50069"/>
          </a:solidFill>
          <a:latin typeface="Times New Roman" pitchFamily="18" charset="0"/>
          <a:ea typeface="MS PGothic" pitchFamily="34" charset="-128"/>
          <a:cs typeface="Times New Roman" pitchFamily="18" charset="0"/>
        </a:defRPr>
      </a:lvl2pPr>
      <a:lvl3pPr algn="ctr" rtl="0" eaLnBrk="0" fontAlgn="base" hangingPunct="0">
        <a:spcBef>
          <a:spcPct val="0"/>
        </a:spcBef>
        <a:spcAft>
          <a:spcPct val="0"/>
        </a:spcAft>
        <a:defRPr sz="3200" b="1">
          <a:solidFill>
            <a:srgbClr val="B50069"/>
          </a:solidFill>
          <a:latin typeface="Times New Roman" pitchFamily="18" charset="0"/>
          <a:ea typeface="MS PGothic" pitchFamily="34" charset="-128"/>
          <a:cs typeface="Times New Roman" pitchFamily="18" charset="0"/>
        </a:defRPr>
      </a:lvl3pPr>
      <a:lvl4pPr algn="ctr" rtl="0" eaLnBrk="0" fontAlgn="base" hangingPunct="0">
        <a:spcBef>
          <a:spcPct val="0"/>
        </a:spcBef>
        <a:spcAft>
          <a:spcPct val="0"/>
        </a:spcAft>
        <a:defRPr sz="3200" b="1">
          <a:solidFill>
            <a:srgbClr val="B50069"/>
          </a:solidFill>
          <a:latin typeface="Times New Roman" pitchFamily="18" charset="0"/>
          <a:ea typeface="MS PGothic" pitchFamily="34" charset="-128"/>
          <a:cs typeface="Times New Roman" pitchFamily="18" charset="0"/>
        </a:defRPr>
      </a:lvl4pPr>
      <a:lvl5pPr algn="ctr" rtl="0" eaLnBrk="0" fontAlgn="base" hangingPunct="0">
        <a:spcBef>
          <a:spcPct val="0"/>
        </a:spcBef>
        <a:spcAft>
          <a:spcPct val="0"/>
        </a:spcAft>
        <a:defRPr sz="3200" b="1">
          <a:solidFill>
            <a:srgbClr val="B50069"/>
          </a:solidFill>
          <a:latin typeface="Times New Roman" pitchFamily="18" charset="0"/>
          <a:ea typeface="MS PGothic" pitchFamily="34" charset="-128"/>
          <a:cs typeface="Times New Roman" pitchFamily="18" charset="0"/>
        </a:defRPr>
      </a:lvl5pPr>
      <a:lvl6pPr marL="457200" algn="ctr" rtl="0" fontAlgn="base">
        <a:spcBef>
          <a:spcPct val="0"/>
        </a:spcBef>
        <a:spcAft>
          <a:spcPct val="0"/>
        </a:spcAft>
        <a:defRPr sz="3200" b="1">
          <a:solidFill>
            <a:srgbClr val="B50069"/>
          </a:solidFill>
          <a:latin typeface="Times" pitchFamily="18" charset="0"/>
        </a:defRPr>
      </a:lvl6pPr>
      <a:lvl7pPr marL="914400" algn="ctr" rtl="0" fontAlgn="base">
        <a:spcBef>
          <a:spcPct val="0"/>
        </a:spcBef>
        <a:spcAft>
          <a:spcPct val="0"/>
        </a:spcAft>
        <a:defRPr sz="3200" b="1">
          <a:solidFill>
            <a:srgbClr val="B50069"/>
          </a:solidFill>
          <a:latin typeface="Times" pitchFamily="18" charset="0"/>
        </a:defRPr>
      </a:lvl7pPr>
      <a:lvl8pPr marL="1371600" algn="ctr" rtl="0" fontAlgn="base">
        <a:spcBef>
          <a:spcPct val="0"/>
        </a:spcBef>
        <a:spcAft>
          <a:spcPct val="0"/>
        </a:spcAft>
        <a:defRPr sz="3200" b="1">
          <a:solidFill>
            <a:srgbClr val="B50069"/>
          </a:solidFill>
          <a:latin typeface="Times" pitchFamily="18" charset="0"/>
        </a:defRPr>
      </a:lvl8pPr>
      <a:lvl9pPr marL="1828800" algn="ctr" rtl="0" fontAlgn="base">
        <a:spcBef>
          <a:spcPct val="0"/>
        </a:spcBef>
        <a:spcAft>
          <a:spcPct val="0"/>
        </a:spcAft>
        <a:defRPr sz="3200" b="1">
          <a:solidFill>
            <a:srgbClr val="B50069"/>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19.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jpeg"/><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Times New Roman"/>
                <a:cs typeface="Times New Roman"/>
              </a:rPr>
              <a:t>CMS – RPC GIF++ </a:t>
            </a:r>
            <a:endParaRPr lang="it-IT" dirty="0">
              <a:latin typeface="Times New Roman"/>
              <a:cs typeface="Times New Roman"/>
            </a:endParaRPr>
          </a:p>
        </p:txBody>
      </p:sp>
      <p:sp>
        <p:nvSpPr>
          <p:cNvPr id="3" name="Subtitle 2"/>
          <p:cNvSpPr>
            <a:spLocks noGrp="1"/>
          </p:cNvSpPr>
          <p:nvPr>
            <p:ph type="subTitle" idx="1"/>
          </p:nvPr>
        </p:nvSpPr>
        <p:spPr/>
        <p:txBody>
          <a:bodyPr>
            <a:normAutofit/>
          </a:bodyPr>
          <a:lstStyle/>
          <a:p>
            <a:r>
              <a:rPr lang="en-GB" sz="2400" dirty="0">
                <a:latin typeface="Times New Roman"/>
                <a:cs typeface="Times New Roman"/>
              </a:rPr>
              <a:t>G. Pugliese on behalf of the RPC Collaboration</a:t>
            </a:r>
          </a:p>
        </p:txBody>
      </p:sp>
      <p:sp>
        <p:nvSpPr>
          <p:cNvPr id="6" name="Slide Number Placeholder 5"/>
          <p:cNvSpPr>
            <a:spLocks noGrp="1"/>
          </p:cNvSpPr>
          <p:nvPr>
            <p:ph type="sldNum" sz="quarter" idx="12"/>
          </p:nvPr>
        </p:nvSpPr>
        <p:spPr/>
        <p:txBody>
          <a:bodyPr/>
          <a:lstStyle/>
          <a:p>
            <a:pPr>
              <a:defRPr/>
            </a:pPr>
            <a:fld id="{502477B5-0828-804F-896C-86BF24BD63FA}" type="slidenum">
              <a:rPr lang="en-US" smtClean="0"/>
              <a:pPr>
                <a:defRPr/>
              </a:pPr>
              <a:t>1</a:t>
            </a:fld>
            <a:endParaRPr lang="en-US"/>
          </a:p>
        </p:txBody>
      </p:sp>
    </p:spTree>
    <p:extLst>
      <p:ext uri="{BB962C8B-B14F-4D97-AF65-F5344CB8AC3E}">
        <p14:creationId xmlns:p14="http://schemas.microsoft.com/office/powerpoint/2010/main" val="3455981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0" y="-18256"/>
            <a:ext cx="7425829" cy="1143000"/>
          </a:xfrm>
        </p:spPr>
        <p:txBody>
          <a:bodyPr/>
          <a:lstStyle/>
          <a:p>
            <a:r>
              <a:rPr lang="en-GB" dirty="0" smtClean="0">
                <a:latin typeface="Times New Roman"/>
                <a:cs typeface="Times New Roman"/>
              </a:rPr>
              <a:t>Conclusions</a:t>
            </a:r>
            <a:endParaRPr lang="en-GB" dirty="0">
              <a:latin typeface="Times New Roman"/>
              <a:cs typeface="Times New Roman"/>
            </a:endParaRPr>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10</a:t>
            </a:fld>
            <a:endParaRPr lang="en-US"/>
          </a:p>
        </p:txBody>
      </p:sp>
      <p:sp>
        <p:nvSpPr>
          <p:cNvPr id="6" name="Rectangle 5"/>
          <p:cNvSpPr/>
          <p:nvPr/>
        </p:nvSpPr>
        <p:spPr>
          <a:xfrm>
            <a:off x="683568" y="1988840"/>
            <a:ext cx="7704855" cy="3785652"/>
          </a:xfrm>
          <a:prstGeom prst="rect">
            <a:avLst/>
          </a:prstGeom>
        </p:spPr>
        <p:txBody>
          <a:bodyPr wrap="square">
            <a:spAutoFit/>
          </a:bodyPr>
          <a:lstStyle/>
          <a:p>
            <a:pPr algn="just"/>
            <a:r>
              <a:rPr lang="en-US" dirty="0">
                <a:latin typeface="Times New Roman"/>
                <a:cs typeface="Times New Roman"/>
              </a:rPr>
              <a:t>RUN2 operation started. CMS RPC </a:t>
            </a:r>
            <a:r>
              <a:rPr lang="en-US" dirty="0" smtClean="0">
                <a:latin typeface="Times New Roman"/>
                <a:cs typeface="Times New Roman"/>
              </a:rPr>
              <a:t>system </a:t>
            </a:r>
            <a:r>
              <a:rPr lang="en-US" b="1" dirty="0" smtClean="0">
                <a:solidFill>
                  <a:srgbClr val="FF0000"/>
                </a:solidFill>
                <a:latin typeface="Times New Roman"/>
                <a:cs typeface="Times New Roman"/>
              </a:rPr>
              <a:t>fully operational.  </a:t>
            </a:r>
            <a:endParaRPr lang="en-US" dirty="0" smtClean="0">
              <a:latin typeface="Times New Roman"/>
              <a:cs typeface="Times New Roman"/>
            </a:endParaRPr>
          </a:p>
          <a:p>
            <a:pPr algn="just"/>
            <a:endParaRPr lang="en-US" dirty="0">
              <a:latin typeface="Times New Roman"/>
              <a:cs typeface="Times New Roman"/>
            </a:endParaRPr>
          </a:p>
          <a:p>
            <a:pPr algn="just"/>
            <a:r>
              <a:rPr lang="en-US" b="1" dirty="0">
                <a:solidFill>
                  <a:srgbClr val="FF0000"/>
                </a:solidFill>
                <a:latin typeface="Times New Roman"/>
                <a:cs typeface="Times New Roman"/>
              </a:rPr>
              <a:t>R&amp;D for Phase 2 </a:t>
            </a:r>
            <a:r>
              <a:rPr lang="en-US" b="1" dirty="0" smtClean="0">
                <a:solidFill>
                  <a:srgbClr val="FF0000"/>
                </a:solidFill>
                <a:latin typeface="Times New Roman"/>
                <a:cs typeface="Times New Roman"/>
              </a:rPr>
              <a:t>upgrade activity </a:t>
            </a:r>
            <a:r>
              <a:rPr lang="en-US" dirty="0" smtClean="0">
                <a:latin typeface="Times New Roman"/>
                <a:cs typeface="Times New Roman"/>
              </a:rPr>
              <a:t>is on going on longevity study,  </a:t>
            </a:r>
            <a:r>
              <a:rPr lang="en-US" dirty="0" err="1">
                <a:latin typeface="Times New Roman"/>
                <a:cs typeface="Times New Roman"/>
              </a:rPr>
              <a:t>iRPC</a:t>
            </a:r>
            <a:r>
              <a:rPr lang="en-US" dirty="0">
                <a:latin typeface="Times New Roman"/>
                <a:cs typeface="Times New Roman"/>
              </a:rPr>
              <a:t>, GRPC, </a:t>
            </a:r>
            <a:r>
              <a:rPr lang="en-US" dirty="0" smtClean="0">
                <a:latin typeface="Times New Roman"/>
                <a:cs typeface="Times New Roman"/>
              </a:rPr>
              <a:t>Eco-Gas</a:t>
            </a:r>
            <a:r>
              <a:rPr lang="en-US" dirty="0">
                <a:latin typeface="Times New Roman"/>
                <a:cs typeface="Times New Roman"/>
              </a:rPr>
              <a:t>.</a:t>
            </a:r>
          </a:p>
          <a:p>
            <a:pPr algn="just"/>
            <a:endParaRPr lang="en-US" dirty="0">
              <a:latin typeface="Times New Roman"/>
              <a:cs typeface="Times New Roman"/>
            </a:endParaRPr>
          </a:p>
          <a:p>
            <a:pPr algn="just"/>
            <a:r>
              <a:rPr lang="en-US" b="1" dirty="0">
                <a:solidFill>
                  <a:srgbClr val="FF0000"/>
                </a:solidFill>
                <a:latin typeface="Times New Roman"/>
                <a:cs typeface="Times New Roman"/>
              </a:rPr>
              <a:t>GIF++ </a:t>
            </a:r>
            <a:r>
              <a:rPr lang="en-US" b="1" dirty="0" smtClean="0">
                <a:solidFill>
                  <a:srgbClr val="FF0000"/>
                </a:solidFill>
                <a:latin typeface="Times New Roman"/>
                <a:cs typeface="Times New Roman"/>
              </a:rPr>
              <a:t>activity </a:t>
            </a:r>
            <a:r>
              <a:rPr lang="en-US" dirty="0">
                <a:latin typeface="Times New Roman"/>
                <a:cs typeface="Times New Roman"/>
              </a:rPr>
              <a:t>is proceeding </a:t>
            </a:r>
            <a:r>
              <a:rPr lang="en-US" dirty="0" smtClean="0">
                <a:latin typeface="Times New Roman"/>
                <a:cs typeface="Times New Roman"/>
              </a:rPr>
              <a:t>well. </a:t>
            </a:r>
          </a:p>
          <a:p>
            <a:pPr algn="just"/>
            <a:r>
              <a:rPr lang="en-US" dirty="0" smtClean="0">
                <a:latin typeface="Times New Roman"/>
                <a:cs typeface="Times New Roman"/>
              </a:rPr>
              <a:t>Plan to have the first Test Beam by </a:t>
            </a:r>
            <a:r>
              <a:rPr lang="en-US" dirty="0">
                <a:latin typeface="Times New Roman"/>
                <a:cs typeface="Times New Roman"/>
              </a:rPr>
              <a:t>middle of July </a:t>
            </a:r>
            <a:r>
              <a:rPr lang="en-US" dirty="0" smtClean="0">
                <a:latin typeface="Times New Roman"/>
                <a:cs typeface="Times New Roman"/>
              </a:rPr>
              <a:t>with </a:t>
            </a:r>
            <a:r>
              <a:rPr lang="en-US" dirty="0">
                <a:latin typeface="Times New Roman"/>
                <a:cs typeface="Times New Roman"/>
              </a:rPr>
              <a:t>4 RPC spare chambers, several GRPC </a:t>
            </a:r>
            <a:r>
              <a:rPr lang="en-US" dirty="0" smtClean="0">
                <a:latin typeface="Times New Roman"/>
                <a:cs typeface="Times New Roman"/>
              </a:rPr>
              <a:t>gap and </a:t>
            </a:r>
            <a:r>
              <a:rPr lang="en-US" dirty="0">
                <a:latin typeface="Times New Roman"/>
                <a:cs typeface="Times New Roman"/>
              </a:rPr>
              <a:t>2 prototypes of improved RPC</a:t>
            </a:r>
            <a:r>
              <a:rPr lang="en-US" dirty="0" smtClean="0">
                <a:latin typeface="Times New Roman"/>
                <a:cs typeface="Times New Roman"/>
              </a:rPr>
              <a:t>.</a:t>
            </a:r>
            <a:r>
              <a:rPr lang="en-US" dirty="0">
                <a:latin typeface="Times New Roman"/>
                <a:cs typeface="Times New Roman"/>
              </a:rPr>
              <a:t> </a:t>
            </a:r>
          </a:p>
        </p:txBody>
      </p:sp>
      <p:sp>
        <p:nvSpPr>
          <p:cNvPr id="8" name="Date Placeholder 3"/>
          <p:cNvSpPr>
            <a:spLocks noGrp="1"/>
          </p:cNvSpPr>
          <p:nvPr>
            <p:ph type="dt" sz="half" idx="4294967295"/>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a:cs typeface="Times New Roman"/>
              </a:defRPr>
            </a:lvl1pPr>
          </a:lstStyle>
          <a:p>
            <a:pPr>
              <a:defRPr/>
            </a:pPr>
            <a:r>
              <a:rPr lang="en-US" dirty="0" smtClean="0"/>
              <a:t> June 22, 2015</a:t>
            </a:r>
            <a:endParaRPr lang="en-US" dirty="0"/>
          </a:p>
        </p:txBody>
      </p:sp>
      <p:sp>
        <p:nvSpPr>
          <p:cNvPr id="9"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pPr>
              <a:defRPr/>
            </a:pPr>
            <a:r>
              <a:rPr lang="en-US" dirty="0" smtClean="0"/>
              <a:t>G. Pugliese, GMM  </a:t>
            </a:r>
            <a:endParaRPr lang="en-US" dirty="0"/>
          </a:p>
        </p:txBody>
      </p:sp>
      <p:sp>
        <p:nvSpPr>
          <p:cNvPr id="3" name="TextBox 2"/>
          <p:cNvSpPr txBox="1"/>
          <p:nvPr/>
        </p:nvSpPr>
        <p:spPr>
          <a:xfrm>
            <a:off x="-719667" y="5009444"/>
            <a:ext cx="184666" cy="461665"/>
          </a:xfrm>
          <a:prstGeom prst="rect">
            <a:avLst/>
          </a:prstGeom>
          <a:noFill/>
        </p:spPr>
        <p:txBody>
          <a:bodyPr wrap="none" rtlCol="0">
            <a:spAutoFit/>
          </a:bodyPr>
          <a:lstStyle/>
          <a:p>
            <a:endParaRPr lang="en-GB" dirty="0"/>
          </a:p>
        </p:txBody>
      </p:sp>
      <p:sp>
        <p:nvSpPr>
          <p:cNvPr id="4" name="TextBox 3"/>
          <p:cNvSpPr txBox="1"/>
          <p:nvPr/>
        </p:nvSpPr>
        <p:spPr>
          <a:xfrm>
            <a:off x="10033000" y="2215444"/>
            <a:ext cx="184666" cy="461665"/>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0408053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7" y="17418"/>
            <a:ext cx="7547943" cy="747285"/>
          </a:xfrm>
        </p:spPr>
        <p:txBody>
          <a:bodyPr/>
          <a:lstStyle/>
          <a:p>
            <a:r>
              <a:rPr lang="en-GB" sz="2800" dirty="0" smtClean="0">
                <a:latin typeface="Arial" panose="020B0604020202020204" pitchFamily="34" charset="0"/>
                <a:cs typeface="Arial" panose="020B0604020202020204" pitchFamily="34" charset="0"/>
              </a:rPr>
              <a:t>Current monitoring</a:t>
            </a:r>
            <a:endParaRPr lang="en-GB" sz="28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8C33B02A-0B46-4351-B41F-3D654171EEA0}" type="slidenum">
              <a:rPr lang="en-US" sz="1200" smtClean="0">
                <a:latin typeface="Arial" panose="020B0604020202020204" pitchFamily="34" charset="0"/>
                <a:cs typeface="Arial" panose="020B0604020202020204" pitchFamily="34" charset="0"/>
              </a:rPr>
              <a:pPr/>
              <a:t>11</a:t>
            </a:fld>
            <a:endParaRPr lang="en-US" sz="1200">
              <a:latin typeface="Arial" panose="020B0604020202020204" pitchFamily="34" charset="0"/>
              <a:cs typeface="Arial" panose="020B0604020202020204" pitchFamily="34" charset="0"/>
            </a:endParaRPr>
          </a:p>
        </p:txBody>
      </p:sp>
      <p:sp>
        <p:nvSpPr>
          <p:cNvPr id="4" name="TextBox 3"/>
          <p:cNvSpPr txBox="1"/>
          <p:nvPr/>
        </p:nvSpPr>
        <p:spPr>
          <a:xfrm>
            <a:off x="3722933" y="718539"/>
            <a:ext cx="5241994" cy="861774"/>
          </a:xfrm>
          <a:prstGeom prst="rect">
            <a:avLst/>
          </a:prstGeom>
          <a:noFill/>
        </p:spPr>
        <p:txBody>
          <a:bodyPr wrap="square" rtlCol="0">
            <a:spAutoFit/>
          </a:bodyPr>
          <a:lstStyle/>
          <a:p>
            <a:r>
              <a:rPr lang="it-IT" sz="1600" b="1" i="1" dirty="0" smtClean="0">
                <a:solidFill>
                  <a:srgbClr val="FF0000"/>
                </a:solidFill>
                <a:latin typeface="Arial" panose="020B0604020202020204" pitchFamily="34" charset="0"/>
                <a:cs typeface="Arial" panose="020B0604020202020204" pitchFamily="34" charset="0"/>
              </a:rPr>
              <a:t>Cabling done, </a:t>
            </a:r>
            <a:r>
              <a:rPr lang="it-IT" sz="1600" i="1" dirty="0" smtClean="0">
                <a:latin typeface="Arial" panose="020B0604020202020204" pitchFamily="34" charset="0"/>
                <a:cs typeface="Arial" panose="020B0604020202020204" pitchFamily="34" charset="0"/>
              </a:rPr>
              <a:t>installation of the </a:t>
            </a:r>
            <a:r>
              <a:rPr lang="it-IT" sz="1600" b="1" i="1" dirty="0" smtClean="0">
                <a:solidFill>
                  <a:srgbClr val="FF0000"/>
                </a:solidFill>
                <a:latin typeface="Arial" panose="020B0604020202020204" pitchFamily="34" charset="0"/>
                <a:cs typeface="Arial" panose="020B0604020202020204" pitchFamily="34" charset="0"/>
              </a:rPr>
              <a:t>circuits on the return line of the gaps done</a:t>
            </a:r>
            <a:r>
              <a:rPr lang="it-IT" sz="1600" i="1" dirty="0" smtClean="0">
                <a:latin typeface="Arial" panose="020B0604020202020204" pitchFamily="34" charset="0"/>
                <a:cs typeface="Arial" panose="020B0604020202020204" pitchFamily="34" charset="0"/>
              </a:rPr>
              <a:t> ,Thanks  to colleagues  from </a:t>
            </a:r>
            <a:r>
              <a:rPr lang="it-IT" b="1" i="1" dirty="0" smtClean="0">
                <a:solidFill>
                  <a:srgbClr val="00B050"/>
                </a:solidFill>
                <a:latin typeface="Arial" panose="020B0604020202020204" pitchFamily="34" charset="0"/>
                <a:cs typeface="Arial" panose="020B0604020202020204" pitchFamily="34" charset="0"/>
              </a:rPr>
              <a:t>Georgia </a:t>
            </a:r>
            <a:endParaRPr lang="it-IT" b="1" i="1" dirty="0">
              <a:solidFill>
                <a:srgbClr val="00B050"/>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42" y="3834299"/>
            <a:ext cx="3524290"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93" y="1099111"/>
            <a:ext cx="3512839" cy="273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995936" y="1556792"/>
            <a:ext cx="4968552" cy="830997"/>
          </a:xfrm>
          <a:prstGeom prst="rect">
            <a:avLst/>
          </a:prstGeom>
        </p:spPr>
        <p:txBody>
          <a:bodyPr wrap="square">
            <a:spAutoFit/>
          </a:bodyPr>
          <a:lstStyle/>
          <a:p>
            <a:pPr algn="just"/>
            <a:r>
              <a:rPr lang="en-US" sz="1600" dirty="0" smtClean="0">
                <a:latin typeface="Arial" panose="020B0604020202020204" pitchFamily="34" charset="0"/>
                <a:cs typeface="Arial" panose="020B0604020202020204" pitchFamily="34" charset="0"/>
              </a:rPr>
              <a:t>In order to monitor the ageing of RPCs installed in GIF++, it is crucial to have a good measurement of the gap dark current.</a:t>
            </a:r>
            <a:endParaRPr lang="en-US" sz="1600" dirty="0">
              <a:latin typeface="Arial" panose="020B0604020202020204" pitchFamily="34" charset="0"/>
              <a:cs typeface="Arial" panose="020B0604020202020204" pitchFamily="34" charset="0"/>
            </a:endParaRPr>
          </a:p>
        </p:txBody>
      </p:sp>
      <p:pic>
        <p:nvPicPr>
          <p:cNvPr id="10" name="Picture 2" descr="http://procare.intec.ugent.be/sites/default/files/papers/logo_UGe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3" y="17419"/>
            <a:ext cx="1568015" cy="11793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1613579663"/>
              </p:ext>
            </p:extLst>
          </p:nvPr>
        </p:nvGraphicFramePr>
        <p:xfrm>
          <a:off x="4499992" y="2636912"/>
          <a:ext cx="3472220" cy="1463040"/>
        </p:xfrm>
        <a:graphic>
          <a:graphicData uri="http://schemas.openxmlformats.org/drawingml/2006/table">
            <a:tbl>
              <a:tblPr firstRow="1" bandRow="1">
                <a:tableStyleId>{0E3FDE45-AF77-4B5C-9715-49D594BDF05E}</a:tableStyleId>
              </a:tblPr>
              <a:tblGrid>
                <a:gridCol w="1736110"/>
                <a:gridCol w="1736110"/>
              </a:tblGrid>
              <a:tr h="309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0" dirty="0" smtClean="0"/>
                        <a:t>R= 10 kOhm</a:t>
                      </a:r>
                    </a:p>
                    <a:p>
                      <a:endParaRPr lang="nl-BE"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nl-BE" sz="1200" b="0" dirty="0" smtClean="0"/>
                        <a:t>I(uA)=</a:t>
                      </a:r>
                      <a:r>
                        <a:rPr lang="nl-BE" sz="1200" b="0" baseline="0" dirty="0" smtClean="0"/>
                        <a:t> 100* V ( Volts) </a:t>
                      </a:r>
                      <a:endParaRPr lang="nl-BE" sz="1200" b="0" dirty="0" smtClean="0"/>
                    </a:p>
                    <a:p>
                      <a:pPr algn="r"/>
                      <a:endParaRPr lang="nl-BE"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7610">
                <a:tc>
                  <a:txBody>
                    <a:bodyPr/>
                    <a:lstStyle/>
                    <a:p>
                      <a:r>
                        <a:rPr lang="nl-BE" sz="1200" b="0" dirty="0" smtClean="0"/>
                        <a:t>Range </a:t>
                      </a:r>
                      <a:endParaRPr lang="nl-BE"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nl-BE" sz="1200" b="0" dirty="0" smtClean="0"/>
                        <a:t>1000</a:t>
                      </a:r>
                      <a:r>
                        <a:rPr lang="nl-BE" sz="1200" b="0" baseline="0" dirty="0" smtClean="0"/>
                        <a:t> uA </a:t>
                      </a:r>
                      <a:endParaRPr lang="nl-BE"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5038">
                <a:tc>
                  <a:txBody>
                    <a:bodyPr/>
                    <a:lstStyle/>
                    <a:p>
                      <a:r>
                        <a:rPr lang="en-US" sz="1200" b="0" dirty="0" smtClean="0"/>
                        <a:t>ADC</a:t>
                      </a:r>
                      <a:endParaRPr lang="nl-BE"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0" dirty="0" smtClean="0"/>
                        <a:t>0.001</a:t>
                      </a:r>
                      <a:r>
                        <a:rPr lang="el-GR" sz="1200" b="0" dirty="0" smtClean="0">
                          <a:latin typeface="Calibri"/>
                        </a:rPr>
                        <a:t>μ</a:t>
                      </a:r>
                      <a:r>
                        <a:rPr lang="en-US" sz="1200" b="0" dirty="0" smtClean="0"/>
                        <a:t>A</a:t>
                      </a:r>
                      <a:endParaRPr lang="nl-BE"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9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CAEN main</a:t>
                      </a:r>
                      <a:r>
                        <a:rPr lang="en-US" sz="1200" b="0" baseline="0" dirty="0" smtClean="0"/>
                        <a:t> frame</a:t>
                      </a:r>
                      <a:endParaRPr lang="nl-BE" sz="1200" b="0" dirty="0" smtClean="0"/>
                    </a:p>
                    <a:p>
                      <a:endParaRPr lang="nl-BE"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dirty="0" smtClean="0"/>
                        <a:t>0.01</a:t>
                      </a:r>
                      <a:r>
                        <a:rPr lang="el-GR" sz="1200" b="0" dirty="0" smtClean="0">
                          <a:latin typeface="Calibri"/>
                        </a:rPr>
                        <a:t>μ</a:t>
                      </a:r>
                      <a:r>
                        <a:rPr lang="en-US" sz="1200" b="0" dirty="0" smtClean="0"/>
                        <a:t>A</a:t>
                      </a:r>
                      <a:endParaRPr lang="nl-BE" sz="1200" b="0" dirty="0" smtClean="0"/>
                    </a:p>
                    <a:p>
                      <a:pPr algn="r"/>
                      <a:endParaRPr lang="nl-BE"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Rectangle 10"/>
          <p:cNvSpPr/>
          <p:nvPr/>
        </p:nvSpPr>
        <p:spPr>
          <a:xfrm>
            <a:off x="3996375" y="4366264"/>
            <a:ext cx="4968552" cy="584775"/>
          </a:xfrm>
          <a:prstGeom prst="rect">
            <a:avLst/>
          </a:prstGeom>
        </p:spPr>
        <p:txBody>
          <a:bodyPr wrap="square">
            <a:spAutoFit/>
          </a:bodyPr>
          <a:lstStyle/>
          <a:p>
            <a:pPr algn="just"/>
            <a:r>
              <a:rPr lang="en-US" sz="1600" dirty="0" smtClean="0">
                <a:latin typeface="Arial" panose="020B0604020202020204" pitchFamily="34" charset="0"/>
                <a:cs typeface="Arial" panose="020B0604020202020204" pitchFamily="34" charset="0"/>
              </a:rPr>
              <a:t>The next step will be to measure the current with high background.</a:t>
            </a:r>
            <a:endParaRPr lang="en-US" sz="1600" dirty="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5154252"/>
            <a:ext cx="2525180" cy="151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5329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June 22, 2015</a:t>
            </a:r>
            <a:endParaRPr lang="en-US" dirty="0"/>
          </a:p>
        </p:txBody>
      </p:sp>
      <p:sp>
        <p:nvSpPr>
          <p:cNvPr id="4" name="Footer Placeholder 3"/>
          <p:cNvSpPr>
            <a:spLocks noGrp="1"/>
          </p:cNvSpPr>
          <p:nvPr>
            <p:ph type="ftr" sz="quarter" idx="11"/>
          </p:nvPr>
        </p:nvSpPr>
        <p:spPr/>
        <p:txBody>
          <a:bodyPr/>
          <a:lstStyle/>
          <a:p>
            <a:pPr>
              <a:defRPr/>
            </a:pPr>
            <a:r>
              <a:rPr lang="en-US" smtClean="0"/>
              <a:t>G. Pugliese, GMM  </a:t>
            </a:r>
            <a:endParaRPr lang="en-US" dirty="0"/>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12</a:t>
            </a:fld>
            <a:endParaRPr lang="en-US"/>
          </a:p>
        </p:txBody>
      </p:sp>
      <p:sp>
        <p:nvSpPr>
          <p:cNvPr id="7" name="Title 6"/>
          <p:cNvSpPr>
            <a:spLocks noGrp="1"/>
          </p:cNvSpPr>
          <p:nvPr>
            <p:ph type="title"/>
          </p:nvPr>
        </p:nvSpPr>
        <p:spPr>
          <a:prstGeom prst="rect">
            <a:avLst/>
          </a:prstGeom>
        </p:spPr>
        <p:txBody>
          <a:bodyPr wrap="none">
            <a:spAutoFit/>
          </a:bodyPr>
          <a:lstStyle/>
          <a:p>
            <a:r>
              <a:rPr lang="en-US" altLang="zh-CN" dirty="0">
                <a:ea typeface="黑体" charset="0"/>
              </a:rPr>
              <a:t>Trapezoid MRPC</a:t>
            </a:r>
            <a:endParaRPr lang="en-GB" dirty="0"/>
          </a:p>
        </p:txBody>
      </p:sp>
      <p:sp>
        <p:nvSpPr>
          <p:cNvPr id="8" name="Content Placeholder 2"/>
          <p:cNvSpPr txBox="1">
            <a:spLocks/>
          </p:cNvSpPr>
          <p:nvPr/>
        </p:nvSpPr>
        <p:spPr>
          <a:xfrm>
            <a:off x="300038" y="1192213"/>
            <a:ext cx="8639175" cy="217011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Font typeface="Wingdings" charset="0"/>
              <a:buChar char="n"/>
            </a:pPr>
            <a:r>
              <a:rPr lang="en-US" altLang="zh-CN" sz="2400" smtClean="0">
                <a:latin typeface="Arial" charset="0"/>
                <a:ea typeface="宋体" charset="0"/>
              </a:rPr>
              <a:t>The trapezoid MRPC consists of </a:t>
            </a:r>
            <a:r>
              <a:rPr lang="en-US" altLang="zh-CN" sz="2400" smtClean="0">
                <a:solidFill>
                  <a:srgbClr val="FF0000"/>
                </a:solidFill>
                <a:latin typeface="Arial" charset="0"/>
                <a:ea typeface="宋体" charset="0"/>
              </a:rPr>
              <a:t>four</a:t>
            </a:r>
            <a:r>
              <a:rPr lang="en-US" altLang="zh-CN" sz="2400" smtClean="0">
                <a:latin typeface="Arial" charset="0"/>
                <a:ea typeface="宋体" charset="0"/>
              </a:rPr>
              <a:t> parts and it is readout with single big PCB</a:t>
            </a:r>
          </a:p>
          <a:p>
            <a:pPr>
              <a:buClr>
                <a:schemeClr val="accent2"/>
              </a:buClr>
              <a:buFont typeface="Wingdings" charset="0"/>
              <a:buChar char="n"/>
            </a:pPr>
            <a:r>
              <a:rPr lang="en-US" altLang="zh-CN" sz="2400" smtClean="0">
                <a:latin typeface="Arial" charset="0"/>
                <a:ea typeface="宋体" charset="0"/>
              </a:rPr>
              <a:t>Dead area is </a:t>
            </a:r>
            <a:r>
              <a:rPr lang="en-US" altLang="zh-CN" sz="2400" smtClean="0">
                <a:solidFill>
                  <a:srgbClr val="FF0000"/>
                </a:solidFill>
                <a:latin typeface="Arial" charset="0"/>
                <a:ea typeface="宋体" charset="0"/>
              </a:rPr>
              <a:t>larger</a:t>
            </a:r>
            <a:r>
              <a:rPr lang="en-US" altLang="zh-CN" sz="2400" smtClean="0">
                <a:latin typeface="Arial" charset="0"/>
                <a:ea typeface="宋体" charset="0"/>
              </a:rPr>
              <a:t> </a:t>
            </a:r>
          </a:p>
          <a:p>
            <a:pPr>
              <a:buClr>
                <a:schemeClr val="accent2"/>
              </a:buClr>
              <a:buFont typeface="Wingdings" charset="0"/>
              <a:buChar char="n"/>
            </a:pPr>
            <a:endParaRPr lang="zh-CN" altLang="en-US" dirty="0">
              <a:latin typeface="Arial" charset="0"/>
              <a:ea typeface="宋体" charset="0"/>
            </a:endParaRPr>
          </a:p>
        </p:txBody>
      </p:sp>
      <p:pic>
        <p:nvPicPr>
          <p:cNvPr id="9" name="Picture 2" descr="C:\Users\lenovo\Desktop\IMG_20140623_134655.jpg"/>
          <p:cNvPicPr>
            <a:picLocks noChangeAspect="1" noChangeArrowheads="1"/>
          </p:cNvPicPr>
          <p:nvPr/>
        </p:nvPicPr>
        <p:blipFill>
          <a:blip r:embed="rId2">
            <a:extLst>
              <a:ext uri="{28A0092B-C50C-407E-A947-70E740481C1C}">
                <a14:useLocalDpi xmlns:a14="http://schemas.microsoft.com/office/drawing/2010/main" val="0"/>
              </a:ext>
            </a:extLst>
          </a:blip>
          <a:srcRect t="9372"/>
          <a:stretch>
            <a:fillRect/>
          </a:stretch>
        </p:blipFill>
        <p:spPr bwMode="auto">
          <a:xfrm>
            <a:off x="641350" y="2717800"/>
            <a:ext cx="4021138"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5"/>
          <p:cNvGrpSpPr>
            <a:grpSpLocks/>
          </p:cNvGrpSpPr>
          <p:nvPr/>
        </p:nvGrpSpPr>
        <p:grpSpPr bwMode="auto">
          <a:xfrm>
            <a:off x="4894263" y="1704975"/>
            <a:ext cx="3814762" cy="4464050"/>
            <a:chOff x="5341847" y="1816531"/>
            <a:chExt cx="3521587" cy="4302957"/>
          </a:xfrm>
        </p:grpSpPr>
        <p:pic>
          <p:nvPicPr>
            <p:cNvPr id="11" name="Picture 2" descr="G:\文件\solidworks绘制作品\梯形MRPC\电路板1.TIF"/>
            <p:cNvPicPr>
              <a:picLocks noChangeAspect="1" noChangeArrowheads="1"/>
            </p:cNvPicPr>
            <p:nvPr/>
          </p:nvPicPr>
          <p:blipFill>
            <a:blip r:embed="rId3">
              <a:extLst>
                <a:ext uri="{28A0092B-C50C-407E-A947-70E740481C1C}">
                  <a14:useLocalDpi xmlns:a14="http://schemas.microsoft.com/office/drawing/2010/main" val="0"/>
                </a:ext>
              </a:extLst>
            </a:blip>
            <a:srcRect l="30602" t="14354" r="36795" b="9842"/>
            <a:stretch>
              <a:fillRect/>
            </a:stretch>
          </p:blipFill>
          <p:spPr bwMode="auto">
            <a:xfrm>
              <a:off x="6240771" y="2279949"/>
              <a:ext cx="2622663" cy="357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接连接符 4"/>
            <p:cNvCxnSpPr/>
            <p:nvPr/>
          </p:nvCxnSpPr>
          <p:spPr>
            <a:xfrm>
              <a:off x="6487865" y="2000156"/>
              <a:ext cx="0" cy="28002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6"/>
            <p:cNvCxnSpPr/>
            <p:nvPr/>
          </p:nvCxnSpPr>
          <p:spPr>
            <a:xfrm>
              <a:off x="8615766" y="2000156"/>
              <a:ext cx="0" cy="28002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箭头连接符 8"/>
            <p:cNvCxnSpPr/>
            <p:nvPr/>
          </p:nvCxnSpPr>
          <p:spPr>
            <a:xfrm>
              <a:off x="6487865" y="2139406"/>
              <a:ext cx="2127901" cy="0"/>
            </a:xfrm>
            <a:prstGeom prst="straightConnector1">
              <a:avLst/>
            </a:prstGeom>
            <a:ln>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直接连接符 10"/>
            <p:cNvCxnSpPr/>
            <p:nvPr/>
          </p:nvCxnSpPr>
          <p:spPr>
            <a:xfrm>
              <a:off x="6339849" y="5851701"/>
              <a:ext cx="0" cy="26778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2"/>
            <p:cNvCxnSpPr/>
            <p:nvPr/>
          </p:nvCxnSpPr>
          <p:spPr>
            <a:xfrm>
              <a:off x="8763780" y="5851701"/>
              <a:ext cx="0" cy="26778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箭头连接符 14"/>
            <p:cNvCxnSpPr/>
            <p:nvPr/>
          </p:nvCxnSpPr>
          <p:spPr>
            <a:xfrm>
              <a:off x="6339849" y="5984829"/>
              <a:ext cx="2423931" cy="0"/>
            </a:xfrm>
            <a:prstGeom prst="straightConnector1">
              <a:avLst/>
            </a:prstGeom>
            <a:ln>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接连接符 16"/>
            <p:cNvCxnSpPr/>
            <p:nvPr/>
          </p:nvCxnSpPr>
          <p:spPr>
            <a:xfrm>
              <a:off x="5993992" y="5733874"/>
              <a:ext cx="24620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993992" y="2375059"/>
              <a:ext cx="24620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箭头连接符 20"/>
            <p:cNvCxnSpPr/>
            <p:nvPr/>
          </p:nvCxnSpPr>
          <p:spPr>
            <a:xfrm>
              <a:off x="6117094" y="2375059"/>
              <a:ext cx="0" cy="3358816"/>
            </a:xfrm>
            <a:prstGeom prst="straightConnector1">
              <a:avLst/>
            </a:prstGeom>
            <a:ln>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6"/>
            <p:cNvSpPr txBox="1">
              <a:spLocks noChangeArrowheads="1"/>
            </p:cNvSpPr>
            <p:nvPr/>
          </p:nvSpPr>
          <p:spPr bwMode="auto">
            <a:xfrm>
              <a:off x="7145925" y="1816531"/>
              <a:ext cx="1155689" cy="38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宋体" charset="0"/>
                  <a:cs typeface="宋体" charset="0"/>
                  <a:sym typeface="Arial" charset="0"/>
                </a:defRPr>
              </a:lvl1pPr>
              <a:lvl2pPr>
                <a:defRPr sz="2400">
                  <a:solidFill>
                    <a:schemeClr val="tx1"/>
                  </a:solidFill>
                  <a:latin typeface="Arial" charset="0"/>
                  <a:ea typeface="宋体" charset="0"/>
                  <a:cs typeface="宋体" charset="0"/>
                  <a:sym typeface="Arial" charset="0"/>
                </a:defRPr>
              </a:lvl2pPr>
              <a:lvl3pPr>
                <a:defRPr sz="2000">
                  <a:solidFill>
                    <a:schemeClr val="tx1"/>
                  </a:solidFill>
                  <a:latin typeface="Arial" charset="0"/>
                  <a:ea typeface="宋体" charset="0"/>
                  <a:cs typeface="宋体" charset="0"/>
                  <a:sym typeface="Arial" charset="0"/>
                </a:defRPr>
              </a:lvl3pPr>
              <a:lvl4pPr>
                <a:defRPr sz="2000">
                  <a:solidFill>
                    <a:schemeClr val="tx1"/>
                  </a:solidFill>
                  <a:latin typeface="Arial" charset="0"/>
                  <a:ea typeface="宋体" charset="0"/>
                  <a:cs typeface="宋体" charset="0"/>
                  <a:sym typeface="Arial" charset="0"/>
                </a:defRPr>
              </a:lvl4pPr>
              <a:lvl5pPr>
                <a:defRPr sz="1600">
                  <a:solidFill>
                    <a:schemeClr val="tx1"/>
                  </a:solidFill>
                  <a:latin typeface="Arial" charset="0"/>
                  <a:ea typeface="宋体" charset="0"/>
                  <a:cs typeface="宋体" charset="0"/>
                  <a:sym typeface="Arial" charset="0"/>
                </a:defRPr>
              </a:lvl5pPr>
              <a:lvl6pPr eaLnBrk="0" fontAlgn="base" hangingPunct="0">
                <a:lnSpc>
                  <a:spcPct val="120000"/>
                </a:lnSpc>
                <a:spcBef>
                  <a:spcPts val="600"/>
                </a:spcBef>
                <a:spcAft>
                  <a:spcPct val="0"/>
                </a:spcAft>
                <a:buSzPct val="75000"/>
                <a:buFont typeface="Wingdings" charset="0"/>
                <a:buBlip>
                  <a:blip r:embed="rId4"/>
                </a:buBlip>
                <a:defRPr sz="1600">
                  <a:solidFill>
                    <a:schemeClr val="tx1"/>
                  </a:solidFill>
                  <a:latin typeface="Arial" charset="0"/>
                  <a:ea typeface="宋体" charset="0"/>
                  <a:cs typeface="宋体" charset="0"/>
                  <a:sym typeface="Arial" charset="0"/>
                </a:defRPr>
              </a:lvl6pPr>
              <a:lvl7pPr eaLnBrk="0" fontAlgn="base" hangingPunct="0">
                <a:lnSpc>
                  <a:spcPct val="120000"/>
                </a:lnSpc>
                <a:spcBef>
                  <a:spcPts val="600"/>
                </a:spcBef>
                <a:spcAft>
                  <a:spcPct val="0"/>
                </a:spcAft>
                <a:buSzPct val="75000"/>
                <a:buFont typeface="Wingdings" charset="0"/>
                <a:buBlip>
                  <a:blip r:embed="rId4"/>
                </a:buBlip>
                <a:defRPr sz="1600">
                  <a:solidFill>
                    <a:schemeClr val="tx1"/>
                  </a:solidFill>
                  <a:latin typeface="Arial" charset="0"/>
                  <a:ea typeface="宋体" charset="0"/>
                  <a:cs typeface="宋体" charset="0"/>
                  <a:sym typeface="Arial" charset="0"/>
                </a:defRPr>
              </a:lvl7pPr>
              <a:lvl8pPr eaLnBrk="0" fontAlgn="base" hangingPunct="0">
                <a:lnSpc>
                  <a:spcPct val="120000"/>
                </a:lnSpc>
                <a:spcBef>
                  <a:spcPts val="600"/>
                </a:spcBef>
                <a:spcAft>
                  <a:spcPct val="0"/>
                </a:spcAft>
                <a:buSzPct val="75000"/>
                <a:buFont typeface="Wingdings" charset="0"/>
                <a:buBlip>
                  <a:blip r:embed="rId4"/>
                </a:buBlip>
                <a:defRPr sz="1600">
                  <a:solidFill>
                    <a:schemeClr val="tx1"/>
                  </a:solidFill>
                  <a:latin typeface="Arial" charset="0"/>
                  <a:ea typeface="宋体" charset="0"/>
                  <a:cs typeface="宋体" charset="0"/>
                  <a:sym typeface="Arial" charset="0"/>
                </a:defRPr>
              </a:lvl8pPr>
              <a:lvl9pPr eaLnBrk="0" fontAlgn="base" hangingPunct="0">
                <a:lnSpc>
                  <a:spcPct val="120000"/>
                </a:lnSpc>
                <a:spcBef>
                  <a:spcPts val="600"/>
                </a:spcBef>
                <a:spcAft>
                  <a:spcPct val="0"/>
                </a:spcAft>
                <a:buSzPct val="75000"/>
                <a:buFont typeface="Wingdings" charset="0"/>
                <a:buBlip>
                  <a:blip r:embed="rId4"/>
                </a:buBlip>
                <a:defRPr sz="1600">
                  <a:solidFill>
                    <a:schemeClr val="tx1"/>
                  </a:solidFill>
                  <a:latin typeface="Arial" charset="0"/>
                  <a:ea typeface="宋体" charset="0"/>
                  <a:cs typeface="宋体" charset="0"/>
                  <a:sym typeface="Arial" charset="0"/>
                </a:defRPr>
              </a:lvl9pPr>
            </a:lstStyle>
            <a:p>
              <a:r>
                <a:rPr lang="en-US" altLang="zh-CN" sz="1800"/>
                <a:t>41 cm</a:t>
              </a:r>
              <a:endParaRPr lang="zh-CN" altLang="en-US" sz="1800"/>
            </a:p>
          </p:txBody>
        </p:sp>
        <p:sp>
          <p:nvSpPr>
            <p:cNvPr id="22" name="TextBox 28"/>
            <p:cNvSpPr txBox="1">
              <a:spLocks noChangeArrowheads="1"/>
            </p:cNvSpPr>
            <p:nvPr/>
          </p:nvSpPr>
          <p:spPr bwMode="auto">
            <a:xfrm>
              <a:off x="5341847" y="3714327"/>
              <a:ext cx="997892" cy="38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宋体" charset="0"/>
                  <a:cs typeface="宋体" charset="0"/>
                  <a:sym typeface="Arial" charset="0"/>
                </a:defRPr>
              </a:lvl1pPr>
              <a:lvl2pPr>
                <a:defRPr sz="2400">
                  <a:solidFill>
                    <a:schemeClr val="tx1"/>
                  </a:solidFill>
                  <a:latin typeface="Arial" charset="0"/>
                  <a:ea typeface="宋体" charset="0"/>
                  <a:cs typeface="宋体" charset="0"/>
                  <a:sym typeface="Arial" charset="0"/>
                </a:defRPr>
              </a:lvl2pPr>
              <a:lvl3pPr>
                <a:defRPr sz="2000">
                  <a:solidFill>
                    <a:schemeClr val="tx1"/>
                  </a:solidFill>
                  <a:latin typeface="Arial" charset="0"/>
                  <a:ea typeface="宋体" charset="0"/>
                  <a:cs typeface="宋体" charset="0"/>
                  <a:sym typeface="Arial" charset="0"/>
                </a:defRPr>
              </a:lvl3pPr>
              <a:lvl4pPr>
                <a:defRPr sz="2000">
                  <a:solidFill>
                    <a:schemeClr val="tx1"/>
                  </a:solidFill>
                  <a:latin typeface="Arial" charset="0"/>
                  <a:ea typeface="宋体" charset="0"/>
                  <a:cs typeface="宋体" charset="0"/>
                  <a:sym typeface="Arial" charset="0"/>
                </a:defRPr>
              </a:lvl4pPr>
              <a:lvl5pPr>
                <a:defRPr sz="1600">
                  <a:solidFill>
                    <a:schemeClr val="tx1"/>
                  </a:solidFill>
                  <a:latin typeface="Arial" charset="0"/>
                  <a:ea typeface="宋体" charset="0"/>
                  <a:cs typeface="宋体" charset="0"/>
                  <a:sym typeface="Arial" charset="0"/>
                </a:defRPr>
              </a:lvl5pPr>
              <a:lvl6pPr eaLnBrk="0" fontAlgn="base" hangingPunct="0">
                <a:lnSpc>
                  <a:spcPct val="120000"/>
                </a:lnSpc>
                <a:spcBef>
                  <a:spcPts val="600"/>
                </a:spcBef>
                <a:spcAft>
                  <a:spcPct val="0"/>
                </a:spcAft>
                <a:buSzPct val="75000"/>
                <a:buFont typeface="Wingdings" charset="0"/>
                <a:buBlip>
                  <a:blip r:embed="rId4"/>
                </a:buBlip>
                <a:defRPr sz="1600">
                  <a:solidFill>
                    <a:schemeClr val="tx1"/>
                  </a:solidFill>
                  <a:latin typeface="Arial" charset="0"/>
                  <a:ea typeface="宋体" charset="0"/>
                  <a:cs typeface="宋体" charset="0"/>
                  <a:sym typeface="Arial" charset="0"/>
                </a:defRPr>
              </a:lvl6pPr>
              <a:lvl7pPr eaLnBrk="0" fontAlgn="base" hangingPunct="0">
                <a:lnSpc>
                  <a:spcPct val="120000"/>
                </a:lnSpc>
                <a:spcBef>
                  <a:spcPts val="600"/>
                </a:spcBef>
                <a:spcAft>
                  <a:spcPct val="0"/>
                </a:spcAft>
                <a:buSzPct val="75000"/>
                <a:buFont typeface="Wingdings" charset="0"/>
                <a:buBlip>
                  <a:blip r:embed="rId4"/>
                </a:buBlip>
                <a:defRPr sz="1600">
                  <a:solidFill>
                    <a:schemeClr val="tx1"/>
                  </a:solidFill>
                  <a:latin typeface="Arial" charset="0"/>
                  <a:ea typeface="宋体" charset="0"/>
                  <a:cs typeface="宋体" charset="0"/>
                  <a:sym typeface="Arial" charset="0"/>
                </a:defRPr>
              </a:lvl7pPr>
              <a:lvl8pPr eaLnBrk="0" fontAlgn="base" hangingPunct="0">
                <a:lnSpc>
                  <a:spcPct val="120000"/>
                </a:lnSpc>
                <a:spcBef>
                  <a:spcPts val="600"/>
                </a:spcBef>
                <a:spcAft>
                  <a:spcPct val="0"/>
                </a:spcAft>
                <a:buSzPct val="75000"/>
                <a:buFont typeface="Wingdings" charset="0"/>
                <a:buBlip>
                  <a:blip r:embed="rId4"/>
                </a:buBlip>
                <a:defRPr sz="1600">
                  <a:solidFill>
                    <a:schemeClr val="tx1"/>
                  </a:solidFill>
                  <a:latin typeface="Arial" charset="0"/>
                  <a:ea typeface="宋体" charset="0"/>
                  <a:cs typeface="宋体" charset="0"/>
                  <a:sym typeface="Arial" charset="0"/>
                </a:defRPr>
              </a:lvl8pPr>
              <a:lvl9pPr eaLnBrk="0" fontAlgn="base" hangingPunct="0">
                <a:lnSpc>
                  <a:spcPct val="120000"/>
                </a:lnSpc>
                <a:spcBef>
                  <a:spcPts val="600"/>
                </a:spcBef>
                <a:spcAft>
                  <a:spcPct val="0"/>
                </a:spcAft>
                <a:buSzPct val="75000"/>
                <a:buFont typeface="Wingdings" charset="0"/>
                <a:buBlip>
                  <a:blip r:embed="rId4"/>
                </a:buBlip>
                <a:defRPr sz="1600">
                  <a:solidFill>
                    <a:schemeClr val="tx1"/>
                  </a:solidFill>
                  <a:latin typeface="Arial" charset="0"/>
                  <a:ea typeface="宋体" charset="0"/>
                  <a:cs typeface="宋体" charset="0"/>
                  <a:sym typeface="Arial" charset="0"/>
                </a:defRPr>
              </a:lvl9pPr>
            </a:lstStyle>
            <a:p>
              <a:r>
                <a:rPr lang="en-US" altLang="zh-CN" sz="1800"/>
                <a:t>58 cm</a:t>
              </a:r>
              <a:endParaRPr lang="zh-CN" altLang="en-US" sz="1800"/>
            </a:p>
          </p:txBody>
        </p:sp>
      </p:grpSp>
      <p:sp>
        <p:nvSpPr>
          <p:cNvPr id="23" name="Rounded Rectangle 22"/>
          <p:cNvSpPr/>
          <p:nvPr/>
        </p:nvSpPr>
        <p:spPr bwMode="auto">
          <a:xfrm>
            <a:off x="3765550" y="1773238"/>
            <a:ext cx="1708150" cy="715962"/>
          </a:xfrm>
          <a:prstGeom prst="roundRect">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a:extLst/>
        </p:spPr>
        <p:txBody>
          <a:bodyPr/>
          <a:lstStyle/>
          <a:p>
            <a:pPr algn="ctr" eaLnBrk="1" hangingPunct="1">
              <a:buFont typeface="Arial" charset="0"/>
              <a:buNone/>
            </a:pPr>
            <a:r>
              <a:rPr lang="en-US" altLang="zh-CN" sz="2000">
                <a:solidFill>
                  <a:schemeClr val="bg1"/>
                </a:solidFill>
              </a:rPr>
              <a:t>Gas gap:</a:t>
            </a:r>
          </a:p>
          <a:p>
            <a:pPr algn="ctr" eaLnBrk="1" hangingPunct="1">
              <a:buFont typeface="Arial" charset="0"/>
              <a:buNone/>
            </a:pPr>
            <a:r>
              <a:rPr lang="en-US" altLang="zh-CN" sz="2000">
                <a:solidFill>
                  <a:schemeClr val="bg1"/>
                </a:solidFill>
              </a:rPr>
              <a:t> 5×0.25mm</a:t>
            </a:r>
            <a:endParaRPr lang="zh-CN" altLang="en-US" sz="2000">
              <a:solidFill>
                <a:schemeClr val="bg1"/>
              </a:solidFill>
            </a:endParaRPr>
          </a:p>
        </p:txBody>
      </p:sp>
      <p:sp>
        <p:nvSpPr>
          <p:cNvPr id="24" name="Rounded Rectangle 23"/>
          <p:cNvSpPr/>
          <p:nvPr/>
        </p:nvSpPr>
        <p:spPr bwMode="auto">
          <a:xfrm>
            <a:off x="6516688" y="4454525"/>
            <a:ext cx="1549400" cy="1019175"/>
          </a:xfrm>
          <a:prstGeom prst="roundRect">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a:extLst/>
        </p:spPr>
        <p:txBody>
          <a:bodyPr/>
          <a:lstStyle/>
          <a:p>
            <a:pPr algn="ctr" eaLnBrk="1" hangingPunct="1">
              <a:buFont typeface="Arial" charset="0"/>
              <a:buNone/>
            </a:pPr>
            <a:r>
              <a:rPr lang="en-US" altLang="zh-CN" sz="2000">
                <a:solidFill>
                  <a:schemeClr val="bg1"/>
                </a:solidFill>
              </a:rPr>
              <a:t>12 strips</a:t>
            </a:r>
          </a:p>
          <a:p>
            <a:pPr algn="ctr" eaLnBrk="1" hangingPunct="1">
              <a:buFont typeface="Arial" charset="0"/>
              <a:buNone/>
            </a:pPr>
            <a:r>
              <a:rPr lang="en-US" altLang="zh-CN" sz="2000">
                <a:solidFill>
                  <a:schemeClr val="bg1"/>
                </a:solidFill>
              </a:rPr>
              <a:t>Strip width: 25~29 mm </a:t>
            </a:r>
            <a:endParaRPr lang="zh-CN" altLang="en-US" sz="2000">
              <a:solidFill>
                <a:schemeClr val="bg1"/>
              </a:solidFill>
            </a:endParaRPr>
          </a:p>
        </p:txBody>
      </p:sp>
      <p:sp>
        <p:nvSpPr>
          <p:cNvPr id="25" name="Rounded Rectangle 24"/>
          <p:cNvSpPr/>
          <p:nvPr/>
        </p:nvSpPr>
        <p:spPr bwMode="auto">
          <a:xfrm>
            <a:off x="3046413" y="5661025"/>
            <a:ext cx="2187575" cy="488950"/>
          </a:xfrm>
          <a:prstGeom prst="roundRect">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a:extLst/>
        </p:spPr>
        <p:txBody>
          <a:bodyPr/>
          <a:lstStyle/>
          <a:p>
            <a:pPr algn="ctr" eaLnBrk="1" hangingPunct="1">
              <a:buFont typeface="Arial" charset="0"/>
              <a:buNone/>
            </a:pPr>
            <a:r>
              <a:rPr lang="en-US" altLang="zh-CN" sz="2000">
                <a:solidFill>
                  <a:schemeClr val="bg1"/>
                </a:solidFill>
              </a:rPr>
              <a:t>Normal glass</a:t>
            </a:r>
            <a:endParaRPr lang="zh-CN" altLang="en-US" sz="2000">
              <a:solidFill>
                <a:schemeClr val="bg1"/>
              </a:solidFill>
            </a:endParaRPr>
          </a:p>
        </p:txBody>
      </p:sp>
      <p:sp>
        <p:nvSpPr>
          <p:cNvPr id="26" name="Rounded Rectangle 25"/>
          <p:cNvSpPr/>
          <p:nvPr/>
        </p:nvSpPr>
        <p:spPr bwMode="auto">
          <a:xfrm>
            <a:off x="419100" y="5661025"/>
            <a:ext cx="2376488" cy="488950"/>
          </a:xfrm>
          <a:prstGeom prst="roundRect">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a:extLst/>
        </p:spPr>
        <p:txBody>
          <a:bodyPr/>
          <a:lstStyle/>
          <a:p>
            <a:pPr algn="ctr" eaLnBrk="1" hangingPunct="1">
              <a:buFont typeface="Arial" charset="0"/>
              <a:buNone/>
            </a:pPr>
            <a:r>
              <a:rPr lang="en-US" altLang="zh-CN" sz="2000">
                <a:solidFill>
                  <a:schemeClr val="bg1"/>
                </a:solidFill>
              </a:rPr>
              <a:t>Nearly 5 mm width</a:t>
            </a:r>
            <a:endParaRPr lang="zh-CN" altLang="en-US" sz="2000">
              <a:solidFill>
                <a:schemeClr val="bg1"/>
              </a:solidFill>
            </a:endParaRPr>
          </a:p>
        </p:txBody>
      </p:sp>
    </p:spTree>
    <p:extLst>
      <p:ext uri="{BB962C8B-B14F-4D97-AF65-F5344CB8AC3E}">
        <p14:creationId xmlns:p14="http://schemas.microsoft.com/office/powerpoint/2010/main" val="31095450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buClr>
                <a:schemeClr val="accent2"/>
              </a:buClr>
            </a:pPr>
            <a:r>
              <a:rPr lang="en-US" altLang="zh-CN">
                <a:latin typeface="Arial" charset="0"/>
                <a:ea typeface="黑体" charset="0"/>
              </a:rPr>
              <a:t>Trapezoid MRPC</a:t>
            </a:r>
            <a:endParaRPr lang="zh-CN" altLang="en-US">
              <a:latin typeface="Arial" charset="0"/>
              <a:ea typeface="黑体" charset="0"/>
            </a:endParaRPr>
          </a:p>
        </p:txBody>
      </p:sp>
      <p:sp>
        <p:nvSpPr>
          <p:cNvPr id="17411" name="Content Placeholder 2"/>
          <p:cNvSpPr>
            <a:spLocks noGrp="1"/>
          </p:cNvSpPr>
          <p:nvPr>
            <p:ph idx="1"/>
          </p:nvPr>
        </p:nvSpPr>
        <p:spPr>
          <a:xfrm>
            <a:off x="244475" y="1052513"/>
            <a:ext cx="7921625" cy="598487"/>
          </a:xfrm>
        </p:spPr>
        <p:txBody>
          <a:bodyPr/>
          <a:lstStyle/>
          <a:p>
            <a:pPr>
              <a:buClr>
                <a:schemeClr val="accent2"/>
              </a:buClr>
              <a:buFont typeface="Wingdings" charset="0"/>
              <a:buChar char="n"/>
            </a:pPr>
            <a:r>
              <a:rPr lang="en-US" altLang="zh-CN">
                <a:latin typeface="Arial" charset="0"/>
                <a:ea typeface="宋体" charset="0"/>
              </a:rPr>
              <a:t>Results </a:t>
            </a:r>
            <a:endParaRPr lang="zh-CN" altLang="en-US">
              <a:latin typeface="Arial" charset="0"/>
              <a:ea typeface="宋体" charset="0"/>
            </a:endParaRPr>
          </a:p>
        </p:txBody>
      </p:sp>
      <p:pic>
        <p:nvPicPr>
          <p:cNvPr id="17414" name="Picture 3" descr="C:\Users\lenovo\Desktop\第二个梯形\9.4调试（电子学放在接地板上）\原始信号\tek0000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2816225"/>
            <a:ext cx="3889375"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descr="C:\Users\lenovo\Desktop\efficiency &amp; cluster size.jpg"/>
          <p:cNvPicPr>
            <a:picLocks noChangeAspect="1" noChangeArrowheads="1"/>
          </p:cNvPicPr>
          <p:nvPr/>
        </p:nvPicPr>
        <p:blipFill>
          <a:blip r:embed="rId4">
            <a:extLst>
              <a:ext uri="{28A0092B-C50C-407E-A947-70E740481C1C}">
                <a14:useLocalDpi xmlns:a14="http://schemas.microsoft.com/office/drawing/2010/main" val="0"/>
              </a:ext>
            </a:extLst>
          </a:blip>
          <a:srcRect l="7854" t="6955" r="7306" b="4675"/>
          <a:stretch>
            <a:fillRect/>
          </a:stretch>
        </p:blipFill>
        <p:spPr bwMode="auto">
          <a:xfrm>
            <a:off x="4613275" y="2636838"/>
            <a:ext cx="43291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7"/>
          <p:cNvSpPr txBox="1">
            <a:spLocks noChangeArrowheads="1"/>
          </p:cNvSpPr>
          <p:nvPr/>
        </p:nvSpPr>
        <p:spPr bwMode="auto">
          <a:xfrm>
            <a:off x="323850" y="1581150"/>
            <a:ext cx="4608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800">
                <a:solidFill>
                  <a:schemeClr val="tx1"/>
                </a:solidFill>
                <a:latin typeface="Arial" charset="0"/>
                <a:ea typeface="宋体" charset="0"/>
                <a:cs typeface="宋体" charset="0"/>
                <a:sym typeface="Arial" charset="0"/>
              </a:defRPr>
            </a:lvl1pPr>
            <a:lvl2pPr>
              <a:defRPr sz="2400">
                <a:solidFill>
                  <a:schemeClr val="tx1"/>
                </a:solidFill>
                <a:latin typeface="Arial" charset="0"/>
                <a:ea typeface="宋体" charset="0"/>
                <a:cs typeface="宋体" charset="0"/>
                <a:sym typeface="Arial" charset="0"/>
              </a:defRPr>
            </a:lvl2pPr>
            <a:lvl3pPr>
              <a:defRPr sz="2000">
                <a:solidFill>
                  <a:schemeClr val="tx1"/>
                </a:solidFill>
                <a:latin typeface="Arial" charset="0"/>
                <a:ea typeface="宋体" charset="0"/>
                <a:cs typeface="宋体" charset="0"/>
                <a:sym typeface="Arial" charset="0"/>
              </a:defRPr>
            </a:lvl3pPr>
            <a:lvl4pPr>
              <a:defRPr sz="2000">
                <a:solidFill>
                  <a:schemeClr val="tx1"/>
                </a:solidFill>
                <a:latin typeface="Arial" charset="0"/>
                <a:ea typeface="宋体" charset="0"/>
                <a:cs typeface="宋体" charset="0"/>
                <a:sym typeface="Arial" charset="0"/>
              </a:defRPr>
            </a:lvl4pPr>
            <a:lvl5pPr>
              <a:defRPr sz="1600">
                <a:solidFill>
                  <a:schemeClr val="tx1"/>
                </a:solidFill>
                <a:latin typeface="Arial" charset="0"/>
                <a:ea typeface="宋体" charset="0"/>
                <a:cs typeface="宋体" charset="0"/>
                <a:sym typeface="Arial" charset="0"/>
              </a:defRPr>
            </a:lvl5pPr>
            <a:lvl6pPr eaLnBrk="0" fontAlgn="base" hangingPunct="0">
              <a:lnSpc>
                <a:spcPct val="120000"/>
              </a:lnSpc>
              <a:spcBef>
                <a:spcPts val="600"/>
              </a:spcBef>
              <a:spcAft>
                <a:spcPct val="0"/>
              </a:spcAft>
              <a:buSzPct val="75000"/>
              <a:buFont typeface="Wingdings" charset="0"/>
              <a:buBlip>
                <a:blip r:embed="rId5"/>
              </a:buBlip>
              <a:defRPr sz="1600">
                <a:solidFill>
                  <a:schemeClr val="tx1"/>
                </a:solidFill>
                <a:latin typeface="Arial" charset="0"/>
                <a:ea typeface="宋体" charset="0"/>
                <a:cs typeface="宋体" charset="0"/>
                <a:sym typeface="Arial" charset="0"/>
              </a:defRPr>
            </a:lvl6pPr>
            <a:lvl7pPr eaLnBrk="0" fontAlgn="base" hangingPunct="0">
              <a:lnSpc>
                <a:spcPct val="120000"/>
              </a:lnSpc>
              <a:spcBef>
                <a:spcPts val="600"/>
              </a:spcBef>
              <a:spcAft>
                <a:spcPct val="0"/>
              </a:spcAft>
              <a:buSzPct val="75000"/>
              <a:buFont typeface="Wingdings" charset="0"/>
              <a:buBlip>
                <a:blip r:embed="rId5"/>
              </a:buBlip>
              <a:defRPr sz="1600">
                <a:solidFill>
                  <a:schemeClr val="tx1"/>
                </a:solidFill>
                <a:latin typeface="Arial" charset="0"/>
                <a:ea typeface="宋体" charset="0"/>
                <a:cs typeface="宋体" charset="0"/>
                <a:sym typeface="Arial" charset="0"/>
              </a:defRPr>
            </a:lvl7pPr>
            <a:lvl8pPr eaLnBrk="0" fontAlgn="base" hangingPunct="0">
              <a:lnSpc>
                <a:spcPct val="120000"/>
              </a:lnSpc>
              <a:spcBef>
                <a:spcPts val="600"/>
              </a:spcBef>
              <a:spcAft>
                <a:spcPct val="0"/>
              </a:spcAft>
              <a:buSzPct val="75000"/>
              <a:buFont typeface="Wingdings" charset="0"/>
              <a:buBlip>
                <a:blip r:embed="rId5"/>
              </a:buBlip>
              <a:defRPr sz="1600">
                <a:solidFill>
                  <a:schemeClr val="tx1"/>
                </a:solidFill>
                <a:latin typeface="Arial" charset="0"/>
                <a:ea typeface="宋体" charset="0"/>
                <a:cs typeface="宋体" charset="0"/>
                <a:sym typeface="Arial" charset="0"/>
              </a:defRPr>
            </a:lvl8pPr>
            <a:lvl9pPr eaLnBrk="0" fontAlgn="base" hangingPunct="0">
              <a:lnSpc>
                <a:spcPct val="120000"/>
              </a:lnSpc>
              <a:spcBef>
                <a:spcPts val="600"/>
              </a:spcBef>
              <a:spcAft>
                <a:spcPct val="0"/>
              </a:spcAft>
              <a:buSzPct val="75000"/>
              <a:buFont typeface="Wingdings" charset="0"/>
              <a:buBlip>
                <a:blip r:embed="rId5"/>
              </a:buBlip>
              <a:defRPr sz="1600">
                <a:solidFill>
                  <a:schemeClr val="tx1"/>
                </a:solidFill>
                <a:latin typeface="Arial" charset="0"/>
                <a:ea typeface="宋体" charset="0"/>
                <a:cs typeface="宋体" charset="0"/>
                <a:sym typeface="Arial" charset="0"/>
              </a:defRPr>
            </a:lvl9pPr>
          </a:lstStyle>
          <a:p>
            <a:pPr>
              <a:buClr>
                <a:schemeClr val="accent2"/>
              </a:buClr>
              <a:buFont typeface="Wingdings" charset="0"/>
              <a:buChar char="ü"/>
            </a:pPr>
            <a:r>
              <a:rPr lang="en-US" altLang="zh-CN" sz="2400"/>
              <a:t>Trigger</a:t>
            </a:r>
            <a:r>
              <a:rPr lang="zh-CN" altLang="en-US" sz="2400"/>
              <a:t>：</a:t>
            </a:r>
            <a:r>
              <a:rPr lang="en-US" altLang="zh-CN" sz="2400"/>
              <a:t>yellow line</a:t>
            </a:r>
          </a:p>
          <a:p>
            <a:pPr>
              <a:buClr>
                <a:schemeClr val="accent2"/>
              </a:buClr>
              <a:buFont typeface="Wingdings" charset="0"/>
              <a:buChar char="ü"/>
            </a:pPr>
            <a:r>
              <a:rPr lang="en-US" altLang="zh-CN" sz="2400"/>
              <a:t>MRPC signal of 3 neighboring strips: blue; purple; green line</a:t>
            </a:r>
          </a:p>
        </p:txBody>
      </p:sp>
      <p:sp>
        <p:nvSpPr>
          <p:cNvPr id="15" name="Rounded Rectangle 14"/>
          <p:cNvSpPr/>
          <p:nvPr/>
        </p:nvSpPr>
        <p:spPr bwMode="auto">
          <a:xfrm>
            <a:off x="1890713" y="5821363"/>
            <a:ext cx="5761037" cy="488950"/>
          </a:xfrm>
          <a:prstGeom prst="roundRect">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a:extLst/>
        </p:spPr>
        <p:txBody>
          <a:bodyPr/>
          <a:lstStyle/>
          <a:p>
            <a:pPr algn="ctr" eaLnBrk="1" hangingPunct="1">
              <a:buFont typeface="Arial" charset="0"/>
              <a:buNone/>
            </a:pPr>
            <a:r>
              <a:rPr lang="en-US" altLang="zh-CN" sz="2000">
                <a:solidFill>
                  <a:schemeClr val="bg1"/>
                </a:solidFill>
              </a:rPr>
              <a:t>When voltage is 7.1 kV, efficiency reaches </a:t>
            </a:r>
            <a:r>
              <a:rPr lang="en-US" altLang="zh-CN" sz="2000">
                <a:solidFill>
                  <a:srgbClr val="FFFF00"/>
                </a:solidFill>
              </a:rPr>
              <a:t>90.1%</a:t>
            </a:r>
            <a:endParaRPr lang="zh-CN" altLang="en-US" sz="2000">
              <a:solidFill>
                <a:srgbClr val="FFFF00"/>
              </a:solidFill>
            </a:endParaRPr>
          </a:p>
        </p:txBody>
      </p:sp>
      <p:pic>
        <p:nvPicPr>
          <p:cNvPr id="174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9400" y="404813"/>
            <a:ext cx="494665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6924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zh-CN">
                <a:latin typeface="Arial" charset="0"/>
                <a:ea typeface="黑体" charset="0"/>
              </a:rPr>
              <a:t>Trapezoid MRPC</a:t>
            </a:r>
            <a:endParaRPr lang="zh-CN" altLang="en-US">
              <a:latin typeface="Arial" charset="0"/>
              <a:ea typeface="黑体" charset="0"/>
            </a:endParaRPr>
          </a:p>
        </p:txBody>
      </p:sp>
      <p:pic>
        <p:nvPicPr>
          <p:cNvPr id="18437" name="Picture 2"/>
          <p:cNvPicPr>
            <a:picLocks noChangeAspect="1" noChangeArrowheads="1"/>
          </p:cNvPicPr>
          <p:nvPr/>
        </p:nvPicPr>
        <p:blipFill>
          <a:blip r:embed="rId3">
            <a:extLst>
              <a:ext uri="{28A0092B-C50C-407E-A947-70E740481C1C}">
                <a14:useLocalDpi xmlns:a14="http://schemas.microsoft.com/office/drawing/2010/main" val="0"/>
              </a:ext>
            </a:extLst>
          </a:blip>
          <a:srcRect l="4253" t="41875" r="56512" b="5795"/>
          <a:stretch>
            <a:fillRect/>
          </a:stretch>
        </p:blipFill>
        <p:spPr bwMode="auto">
          <a:xfrm>
            <a:off x="4608513" y="2039938"/>
            <a:ext cx="3816350" cy="359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3"/>
          <p:cNvPicPr>
            <a:picLocks noChangeAspect="1" noChangeArrowheads="1"/>
          </p:cNvPicPr>
          <p:nvPr/>
        </p:nvPicPr>
        <p:blipFill>
          <a:blip r:embed="rId4">
            <a:extLst>
              <a:ext uri="{28A0092B-C50C-407E-A947-70E740481C1C}">
                <a14:useLocalDpi xmlns:a14="http://schemas.microsoft.com/office/drawing/2010/main" val="0"/>
              </a:ext>
            </a:extLst>
          </a:blip>
          <a:srcRect l="5556" t="41643" r="56999" b="5795"/>
          <a:stretch>
            <a:fillRect/>
          </a:stretch>
        </p:blipFill>
        <p:spPr bwMode="auto">
          <a:xfrm>
            <a:off x="681038" y="2025650"/>
            <a:ext cx="36322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9" name="Content Placeholder 2"/>
          <p:cNvSpPr>
            <a:spLocks noGrp="1"/>
          </p:cNvSpPr>
          <p:nvPr>
            <p:ph idx="1"/>
          </p:nvPr>
        </p:nvSpPr>
        <p:spPr>
          <a:xfrm>
            <a:off x="244475" y="1174750"/>
            <a:ext cx="7921625" cy="598488"/>
          </a:xfrm>
        </p:spPr>
        <p:txBody>
          <a:bodyPr/>
          <a:lstStyle/>
          <a:p>
            <a:pPr>
              <a:buClr>
                <a:schemeClr val="accent2"/>
              </a:buClr>
              <a:buFont typeface="Wingdings" charset="0"/>
              <a:buChar char="n"/>
            </a:pPr>
            <a:r>
              <a:rPr lang="en-US" altLang="zh-CN">
                <a:latin typeface="Arial" charset="0"/>
                <a:ea typeface="宋体" charset="0"/>
              </a:rPr>
              <a:t>Time resolution </a:t>
            </a:r>
            <a:endParaRPr lang="zh-CN" altLang="en-US">
              <a:latin typeface="Arial" charset="0"/>
              <a:ea typeface="宋体" charset="0"/>
            </a:endParaRPr>
          </a:p>
        </p:txBody>
      </p:sp>
      <p:sp>
        <p:nvSpPr>
          <p:cNvPr id="11" name="Rounded Rectangle 10"/>
          <p:cNvSpPr/>
          <p:nvPr/>
        </p:nvSpPr>
        <p:spPr bwMode="auto">
          <a:xfrm>
            <a:off x="4205288" y="1125538"/>
            <a:ext cx="4302125" cy="808037"/>
          </a:xfrm>
          <a:prstGeom prst="roundRect">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a:extLst/>
        </p:spPr>
        <p:txBody>
          <a:bodyPr/>
          <a:lstStyle/>
          <a:p>
            <a:pPr algn="ctr" eaLnBrk="1" hangingPunct="1"/>
            <a:r>
              <a:rPr lang="en-US" altLang="zh-CN" sz="2000">
                <a:solidFill>
                  <a:schemeClr val="bg1"/>
                </a:solidFill>
                <a:latin typeface="Gill Sans MT" charset="0"/>
                <a:ea typeface="华文中宋" charset="0"/>
                <a:cs typeface="华文中宋" charset="0"/>
              </a:rPr>
              <a:t>  </a:t>
            </a:r>
            <a:r>
              <a:rPr lang="en-US" altLang="zh-CN" sz="2200">
                <a:solidFill>
                  <a:schemeClr val="bg1"/>
                </a:solidFill>
                <a:latin typeface="Gill Sans MT" charset="0"/>
                <a:ea typeface="华文中宋" charset="0"/>
                <a:cs typeface="华文中宋" charset="0"/>
              </a:rPr>
              <a:t>Working gas</a:t>
            </a:r>
            <a:r>
              <a:rPr lang="zh-CN" altLang="en-US" sz="2200">
                <a:solidFill>
                  <a:schemeClr val="bg1"/>
                </a:solidFill>
                <a:latin typeface="Gill Sans MT" charset="0"/>
                <a:ea typeface="华文中宋" charset="0"/>
                <a:cs typeface="华文中宋" charset="0"/>
              </a:rPr>
              <a:t>：</a:t>
            </a:r>
            <a:r>
              <a:rPr lang="en-US" altLang="zh-CN" sz="2200">
                <a:solidFill>
                  <a:schemeClr val="bg1"/>
                </a:solidFill>
                <a:latin typeface="Gill Sans MT" charset="0"/>
                <a:ea typeface="华文中宋" charset="0"/>
                <a:cs typeface="华文中宋" charset="0"/>
              </a:rPr>
              <a:t>90% Freon</a:t>
            </a:r>
            <a:r>
              <a:rPr lang="zh-CN" altLang="en-US" sz="2200">
                <a:solidFill>
                  <a:schemeClr val="bg1"/>
                </a:solidFill>
                <a:latin typeface="Gill Sans MT" charset="0"/>
                <a:ea typeface="华文中宋" charset="0"/>
                <a:cs typeface="华文中宋" charset="0"/>
              </a:rPr>
              <a:t>， </a:t>
            </a:r>
            <a:r>
              <a:rPr lang="en-US" altLang="zh-CN" sz="2200">
                <a:solidFill>
                  <a:schemeClr val="bg1"/>
                </a:solidFill>
                <a:latin typeface="Gill Sans MT" charset="0"/>
                <a:ea typeface="华文中宋" charset="0"/>
                <a:cs typeface="华文中宋" charset="0"/>
              </a:rPr>
              <a:t>5% iso-butane</a:t>
            </a:r>
            <a:r>
              <a:rPr lang="zh-CN" altLang="en-US" sz="2200">
                <a:solidFill>
                  <a:schemeClr val="bg1"/>
                </a:solidFill>
                <a:latin typeface="Gill Sans MT" charset="0"/>
                <a:ea typeface="华文中宋" charset="0"/>
                <a:cs typeface="华文中宋" charset="0"/>
              </a:rPr>
              <a:t>，</a:t>
            </a:r>
            <a:r>
              <a:rPr lang="en-US" altLang="zh-CN" sz="2200">
                <a:solidFill>
                  <a:schemeClr val="bg1"/>
                </a:solidFill>
                <a:latin typeface="Gill Sans MT" charset="0"/>
                <a:ea typeface="华文中宋" charset="0"/>
                <a:cs typeface="华文中宋" charset="0"/>
              </a:rPr>
              <a:t>5% Sf6</a:t>
            </a:r>
            <a:endParaRPr lang="zh-CN" altLang="en-US" sz="2200">
              <a:solidFill>
                <a:schemeClr val="bg1"/>
              </a:solidFill>
              <a:latin typeface="Gill Sans MT" charset="0"/>
              <a:ea typeface="华文中宋" charset="0"/>
              <a:cs typeface="华文中宋" charset="0"/>
            </a:endParaRPr>
          </a:p>
        </p:txBody>
      </p:sp>
      <p:sp>
        <p:nvSpPr>
          <p:cNvPr id="2" name="Rounded Rectangle 1"/>
          <p:cNvSpPr/>
          <p:nvPr/>
        </p:nvSpPr>
        <p:spPr bwMode="auto">
          <a:xfrm>
            <a:off x="2124075" y="5718175"/>
            <a:ext cx="4751388" cy="504825"/>
          </a:xfrm>
          <a:prstGeom prst="roundRect">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a:extLst/>
        </p:spPr>
        <p:txBody>
          <a:bodyPr/>
          <a:lstStyle/>
          <a:p>
            <a:pPr eaLnBrk="1" hangingPunct="1">
              <a:buFont typeface="Arial" charset="0"/>
              <a:buNone/>
            </a:pPr>
            <a:endParaRPr lang="zh-CN" altLang="en-US"/>
          </a:p>
        </p:txBody>
      </p:sp>
      <p:pic>
        <p:nvPicPr>
          <p:cNvPr id="1844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05063" y="5775325"/>
            <a:ext cx="41894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0113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0" y="-27384"/>
            <a:ext cx="7425829" cy="1143000"/>
          </a:xfrm>
        </p:spPr>
        <p:txBody>
          <a:bodyPr/>
          <a:lstStyle/>
          <a:p>
            <a:r>
              <a:rPr lang="en-GB" dirty="0" smtClean="0">
                <a:latin typeface="Times New Roman"/>
                <a:cs typeface="Times New Roman"/>
              </a:rPr>
              <a:t>R&amp;D on </a:t>
            </a:r>
            <a:r>
              <a:rPr lang="en-GB" dirty="0" err="1" smtClean="0">
                <a:latin typeface="Times New Roman"/>
                <a:cs typeface="Times New Roman"/>
              </a:rPr>
              <a:t>iRPC</a:t>
            </a:r>
            <a:r>
              <a:rPr lang="en-GB" dirty="0" smtClean="0">
                <a:latin typeface="Times New Roman"/>
                <a:cs typeface="Times New Roman"/>
              </a:rPr>
              <a:t>: Plan </a:t>
            </a:r>
            <a:endParaRPr lang="en-GB" dirty="0">
              <a:latin typeface="Times New Roman"/>
              <a:cs typeface="Times New Roman"/>
            </a:endParaRPr>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15</a:t>
            </a:fld>
            <a:endParaRPr lang="en-US"/>
          </a:p>
        </p:txBody>
      </p:sp>
      <p:sp>
        <p:nvSpPr>
          <p:cNvPr id="6" name="CasellaDiTesto 6"/>
          <p:cNvSpPr txBox="1"/>
          <p:nvPr/>
        </p:nvSpPr>
        <p:spPr>
          <a:xfrm>
            <a:off x="457200" y="1500748"/>
            <a:ext cx="8363272" cy="4847480"/>
          </a:xfrm>
          <a:prstGeom prst="rect">
            <a:avLst/>
          </a:prstGeom>
          <a:noFill/>
        </p:spPr>
        <p:txBody>
          <a:bodyPr wrap="square" rtlCol="0">
            <a:spAutoFit/>
          </a:bodyPr>
          <a:lstStyle/>
          <a:p>
            <a:pPr algn="just">
              <a:spcAft>
                <a:spcPts val="600"/>
              </a:spcAft>
            </a:pPr>
            <a:r>
              <a:rPr lang="en-AU" sz="2200" dirty="0" smtClean="0">
                <a:solidFill>
                  <a:srgbClr val="000000"/>
                </a:solidFill>
                <a:latin typeface="Times New Roman"/>
                <a:cs typeface="Times New Roman"/>
              </a:rPr>
              <a:t>Many groups (KODEL, INFN, Lyon, Beijing…) working </a:t>
            </a:r>
            <a:r>
              <a:rPr lang="en-AU" sz="2200" dirty="0">
                <a:solidFill>
                  <a:srgbClr val="000000"/>
                </a:solidFill>
                <a:latin typeface="Times New Roman"/>
                <a:cs typeface="Times New Roman"/>
              </a:rPr>
              <a:t>on </a:t>
            </a:r>
            <a:r>
              <a:rPr lang="en-AU" sz="2200" dirty="0" smtClean="0">
                <a:solidFill>
                  <a:srgbClr val="FF0000"/>
                </a:solidFill>
                <a:latin typeface="Times New Roman"/>
                <a:cs typeface="Times New Roman"/>
              </a:rPr>
              <a:t>develop </a:t>
            </a:r>
            <a:r>
              <a:rPr lang="en-AU" sz="2200" dirty="0">
                <a:solidFill>
                  <a:srgbClr val="FF0000"/>
                </a:solidFill>
                <a:latin typeface="Times New Roman"/>
                <a:cs typeface="Times New Roman"/>
              </a:rPr>
              <a:t>and test </a:t>
            </a:r>
            <a:r>
              <a:rPr lang="en-AU" sz="2200" dirty="0" smtClean="0">
                <a:solidFill>
                  <a:srgbClr val="FF0000"/>
                </a:solidFill>
                <a:latin typeface="Times New Roman"/>
                <a:cs typeface="Times New Roman"/>
              </a:rPr>
              <a:t>of improved RPCs chamber and electronics.  </a:t>
            </a:r>
          </a:p>
          <a:p>
            <a:pPr algn="just">
              <a:spcAft>
                <a:spcPts val="600"/>
              </a:spcAft>
            </a:pPr>
            <a:endParaRPr lang="en-AU" sz="2200" dirty="0" smtClean="0">
              <a:solidFill>
                <a:srgbClr val="FF0000"/>
              </a:solidFill>
              <a:latin typeface="Times New Roman"/>
              <a:cs typeface="Times New Roman"/>
            </a:endParaRPr>
          </a:p>
          <a:p>
            <a:pPr algn="just">
              <a:spcAft>
                <a:spcPts val="600"/>
              </a:spcAft>
            </a:pPr>
            <a:r>
              <a:rPr lang="en-AU" sz="2200" dirty="0" smtClean="0">
                <a:solidFill>
                  <a:srgbClr val="000000"/>
                </a:solidFill>
                <a:latin typeface="Times New Roman"/>
                <a:cs typeface="Times New Roman"/>
              </a:rPr>
              <a:t>We have decided to move in these directions:</a:t>
            </a:r>
          </a:p>
          <a:p>
            <a:pPr marL="457200" indent="-457200" algn="just">
              <a:spcAft>
                <a:spcPts val="600"/>
              </a:spcAft>
              <a:buFont typeface="+mj-lt"/>
              <a:buAutoNum type="arabicPeriod"/>
            </a:pPr>
            <a:r>
              <a:rPr lang="en-AU" sz="2200" dirty="0" smtClean="0">
                <a:solidFill>
                  <a:srgbClr val="0070C0"/>
                </a:solidFill>
                <a:latin typeface="Times New Roman"/>
                <a:cs typeface="Times New Roman"/>
              </a:rPr>
              <a:t>New materials (low resistivity </a:t>
            </a:r>
            <a:r>
              <a:rPr lang="en-AU" sz="2200" dirty="0">
                <a:solidFill>
                  <a:srgbClr val="0070C0"/>
                </a:solidFill>
                <a:latin typeface="Times New Roman"/>
                <a:cs typeface="Times New Roman"/>
              </a:rPr>
              <a:t>B</a:t>
            </a:r>
            <a:r>
              <a:rPr lang="en-AU" sz="2200" dirty="0" smtClean="0">
                <a:solidFill>
                  <a:srgbClr val="0070C0"/>
                </a:solidFill>
                <a:latin typeface="Times New Roman"/>
                <a:cs typeface="Times New Roman"/>
              </a:rPr>
              <a:t>akelite, low resistivity glass)</a:t>
            </a:r>
          </a:p>
          <a:p>
            <a:pPr marL="457200" indent="-457200" algn="just">
              <a:spcAft>
                <a:spcPts val="600"/>
              </a:spcAft>
              <a:buFont typeface="+mj-lt"/>
              <a:buAutoNum type="arabicPeriod"/>
            </a:pPr>
            <a:endParaRPr lang="en-AU" sz="2200" dirty="0" smtClean="0">
              <a:solidFill>
                <a:srgbClr val="0070C0"/>
              </a:solidFill>
              <a:latin typeface="Times New Roman"/>
              <a:cs typeface="Times New Roman"/>
            </a:endParaRPr>
          </a:p>
          <a:p>
            <a:pPr marL="457200" indent="-457200" algn="just">
              <a:spcAft>
                <a:spcPts val="600"/>
              </a:spcAft>
              <a:buFont typeface="+mj-lt"/>
              <a:buAutoNum type="arabicPeriod"/>
            </a:pPr>
            <a:r>
              <a:rPr lang="en-AU" sz="2200" dirty="0" smtClean="0">
                <a:solidFill>
                  <a:srgbClr val="0070C0"/>
                </a:solidFill>
                <a:latin typeface="Times New Roman"/>
                <a:cs typeface="Times New Roman"/>
              </a:rPr>
              <a:t>New detector configurations </a:t>
            </a:r>
            <a:r>
              <a:rPr lang="en-AU" sz="2200" dirty="0" smtClean="0">
                <a:solidFill>
                  <a:srgbClr val="000000"/>
                </a:solidFill>
                <a:latin typeface="Times New Roman"/>
                <a:cs typeface="Times New Roman"/>
              </a:rPr>
              <a:t>(reduced electrode and gap thickness, </a:t>
            </a:r>
            <a:r>
              <a:rPr lang="en-AU" sz="2200" dirty="0" err="1" smtClean="0">
                <a:solidFill>
                  <a:srgbClr val="000000"/>
                </a:solidFill>
                <a:latin typeface="Times New Roman"/>
                <a:cs typeface="Times New Roman"/>
              </a:rPr>
              <a:t>multigap</a:t>
            </a:r>
            <a:r>
              <a:rPr lang="en-AU" sz="2200" dirty="0" smtClean="0">
                <a:solidFill>
                  <a:srgbClr val="000000"/>
                </a:solidFill>
                <a:latin typeface="Times New Roman"/>
                <a:cs typeface="Times New Roman"/>
              </a:rPr>
              <a:t> configuration)</a:t>
            </a:r>
          </a:p>
          <a:p>
            <a:pPr marL="457200" indent="-457200" algn="just">
              <a:spcAft>
                <a:spcPts val="600"/>
              </a:spcAft>
              <a:buFont typeface="+mj-lt"/>
              <a:buAutoNum type="arabicPeriod"/>
            </a:pPr>
            <a:endParaRPr lang="en-AU" sz="2200" dirty="0" smtClean="0">
              <a:solidFill>
                <a:srgbClr val="000000"/>
              </a:solidFill>
              <a:latin typeface="Times New Roman"/>
              <a:cs typeface="Times New Roman"/>
            </a:endParaRPr>
          </a:p>
          <a:p>
            <a:pPr marL="457200" indent="-457200" algn="just">
              <a:spcAft>
                <a:spcPts val="600"/>
              </a:spcAft>
              <a:buFont typeface="+mj-lt"/>
              <a:buAutoNum type="arabicPeriod"/>
            </a:pPr>
            <a:r>
              <a:rPr lang="en-AU" sz="2200" dirty="0" smtClean="0">
                <a:solidFill>
                  <a:srgbClr val="0070C0"/>
                </a:solidFill>
                <a:latin typeface="Times New Roman"/>
                <a:cs typeface="Times New Roman"/>
              </a:rPr>
              <a:t>New electronics (ATLAS-like</a:t>
            </a:r>
            <a:r>
              <a:rPr lang="en-AU" sz="2000" dirty="0" smtClean="0">
                <a:solidFill>
                  <a:srgbClr val="0070C0"/>
                </a:solidFill>
                <a:latin typeface="Times New Roman"/>
                <a:cs typeface="Times New Roman"/>
              </a:rPr>
              <a:t>, </a:t>
            </a:r>
            <a:r>
              <a:rPr lang="en-GB" sz="2000" dirty="0">
                <a:latin typeface="Times New Roman"/>
                <a:cs typeface="Times New Roman"/>
              </a:rPr>
              <a:t>IPNL-OMEGA-</a:t>
            </a:r>
            <a:r>
              <a:rPr lang="en-GB" sz="2000" dirty="0" err="1">
                <a:latin typeface="Times New Roman"/>
                <a:cs typeface="Times New Roman"/>
              </a:rPr>
              <a:t>Tsninghua</a:t>
            </a:r>
            <a:r>
              <a:rPr lang="en-AU" sz="2200" dirty="0" smtClean="0">
                <a:solidFill>
                  <a:srgbClr val="0070C0"/>
                </a:solidFill>
                <a:latin typeface="Times New Roman"/>
                <a:cs typeface="Times New Roman"/>
              </a:rPr>
              <a:t>)</a:t>
            </a:r>
          </a:p>
          <a:p>
            <a:pPr algn="just">
              <a:spcAft>
                <a:spcPts val="600"/>
              </a:spcAft>
            </a:pPr>
            <a:r>
              <a:rPr lang="en-AU" sz="2200" dirty="0" smtClean="0">
                <a:solidFill>
                  <a:srgbClr val="000000"/>
                </a:solidFill>
                <a:latin typeface="Times New Roman"/>
                <a:cs typeface="Times New Roman"/>
              </a:rPr>
              <a:t> </a:t>
            </a:r>
          </a:p>
          <a:p>
            <a:pPr algn="just">
              <a:spcAft>
                <a:spcPts val="600"/>
              </a:spcAft>
              <a:buFont typeface="Wingdings" pitchFamily="2" charset="2"/>
              <a:buChar char="Ø"/>
            </a:pPr>
            <a:r>
              <a:rPr lang="en-AU" sz="2200" dirty="0">
                <a:solidFill>
                  <a:srgbClr val="000000"/>
                </a:solidFill>
                <a:latin typeface="Times New Roman"/>
                <a:cs typeface="Times New Roman"/>
              </a:rPr>
              <a:t>I</a:t>
            </a:r>
            <a:r>
              <a:rPr lang="en-AU" sz="2200" dirty="0" smtClean="0">
                <a:solidFill>
                  <a:srgbClr val="000000"/>
                </a:solidFill>
                <a:latin typeface="Times New Roman"/>
                <a:cs typeface="Times New Roman"/>
              </a:rPr>
              <a:t>mportant effort will be done at GIF++ this and the next years.</a:t>
            </a:r>
          </a:p>
        </p:txBody>
      </p:sp>
      <p:sp>
        <p:nvSpPr>
          <p:cNvPr id="7" name="Date Placeholder 3"/>
          <p:cNvSpPr>
            <a:spLocks noGrp="1"/>
          </p:cNvSpPr>
          <p:nvPr>
            <p:ph type="dt" sz="half" idx="4294967295"/>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a:cs typeface="Times New Roman"/>
              </a:defRPr>
            </a:lvl1pPr>
          </a:lstStyle>
          <a:p>
            <a:pPr>
              <a:defRPr/>
            </a:pPr>
            <a:r>
              <a:rPr lang="en-US" dirty="0" smtClean="0"/>
              <a:t> June 22, 2015</a:t>
            </a:r>
            <a:endParaRPr lang="en-US" dirty="0"/>
          </a:p>
        </p:txBody>
      </p:sp>
      <p:sp>
        <p:nvSpPr>
          <p:cNvPr id="8"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pPr>
              <a:defRPr/>
            </a:pPr>
            <a:r>
              <a:rPr lang="en-US" dirty="0" smtClean="0"/>
              <a:t>G. Pugliese, GMM  </a:t>
            </a:r>
            <a:endParaRPr lang="en-US" dirty="0"/>
          </a:p>
        </p:txBody>
      </p:sp>
    </p:spTree>
    <p:extLst>
      <p:ext uri="{BB962C8B-B14F-4D97-AF65-F5344CB8AC3E}">
        <p14:creationId xmlns:p14="http://schemas.microsoft.com/office/powerpoint/2010/main" val="24513112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0" y="-27384"/>
            <a:ext cx="7425829" cy="1143000"/>
          </a:xfrm>
        </p:spPr>
        <p:txBody>
          <a:bodyPr/>
          <a:lstStyle/>
          <a:p>
            <a:r>
              <a:rPr lang="en-GB" dirty="0" smtClean="0">
                <a:latin typeface="Times New Roman"/>
                <a:cs typeface="Times New Roman"/>
              </a:rPr>
              <a:t>Ghent tests</a:t>
            </a:r>
            <a:endParaRPr lang="en-GB" dirty="0">
              <a:latin typeface="Times New Roman"/>
              <a:cs typeface="Times New Roman"/>
            </a:endParaRPr>
          </a:p>
        </p:txBody>
      </p:sp>
      <p:sp>
        <p:nvSpPr>
          <p:cNvPr id="3" name="Date Placeholder 2"/>
          <p:cNvSpPr>
            <a:spLocks noGrp="1"/>
          </p:cNvSpPr>
          <p:nvPr>
            <p:ph type="dt" sz="half" idx="10"/>
          </p:nvPr>
        </p:nvSpPr>
        <p:spPr/>
        <p:txBody>
          <a:bodyPr/>
          <a:lstStyle/>
          <a:p>
            <a:pPr>
              <a:defRPr/>
            </a:pPr>
            <a:r>
              <a:rPr lang="en-US" smtClean="0"/>
              <a:t>June 22, 2015</a:t>
            </a:r>
            <a:endParaRPr lang="en-US" dirty="0"/>
          </a:p>
        </p:txBody>
      </p:sp>
      <p:sp>
        <p:nvSpPr>
          <p:cNvPr id="4" name="Footer Placeholder 3"/>
          <p:cNvSpPr>
            <a:spLocks noGrp="1"/>
          </p:cNvSpPr>
          <p:nvPr>
            <p:ph type="ftr" sz="quarter" idx="11"/>
          </p:nvPr>
        </p:nvSpPr>
        <p:spPr/>
        <p:txBody>
          <a:bodyPr/>
          <a:lstStyle/>
          <a:p>
            <a:pPr>
              <a:defRPr/>
            </a:pPr>
            <a:r>
              <a:rPr lang="en-US" smtClean="0"/>
              <a:t>G. Pugliese, GMM  </a:t>
            </a:r>
            <a:endParaRPr lang="en-US" dirty="0"/>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16</a:t>
            </a:fld>
            <a:endParaRPr lang="en-US"/>
          </a:p>
        </p:txBody>
      </p:sp>
      <p:pic>
        <p:nvPicPr>
          <p:cNvPr id="6" name="Picture 5"/>
          <p:cNvPicPr>
            <a:picLocks noChangeAspect="1"/>
          </p:cNvPicPr>
          <p:nvPr/>
        </p:nvPicPr>
        <p:blipFill>
          <a:blip r:embed="rId2"/>
          <a:stretch>
            <a:fillRect/>
          </a:stretch>
        </p:blipFill>
        <p:spPr>
          <a:xfrm>
            <a:off x="683568" y="1350554"/>
            <a:ext cx="7261944" cy="4859746"/>
          </a:xfrm>
          <a:prstGeom prst="rect">
            <a:avLst/>
          </a:prstGeom>
        </p:spPr>
      </p:pic>
    </p:spTree>
    <p:extLst>
      <p:ext uri="{BB962C8B-B14F-4D97-AF65-F5344CB8AC3E}">
        <p14:creationId xmlns:p14="http://schemas.microsoft.com/office/powerpoint/2010/main" val="1172569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0" y="-27384"/>
            <a:ext cx="7425829" cy="1143000"/>
          </a:xfrm>
        </p:spPr>
        <p:txBody>
          <a:bodyPr>
            <a:normAutofit/>
          </a:bodyPr>
          <a:lstStyle/>
          <a:p>
            <a:r>
              <a:rPr lang="en-GB" dirty="0" err="1" smtClean="0">
                <a:latin typeface="Times New Roman"/>
                <a:cs typeface="Times New Roman"/>
              </a:rPr>
              <a:t>Frascati</a:t>
            </a:r>
            <a:r>
              <a:rPr lang="en-GB" dirty="0" smtClean="0">
                <a:latin typeface="Times New Roman"/>
                <a:cs typeface="Times New Roman"/>
              </a:rPr>
              <a:t> tests</a:t>
            </a:r>
            <a:endParaRPr lang="en-GB" dirty="0">
              <a:latin typeface="Times New Roman"/>
              <a:cs typeface="Times New Roman"/>
            </a:endParaRPr>
          </a:p>
        </p:txBody>
      </p:sp>
      <p:sp>
        <p:nvSpPr>
          <p:cNvPr id="3" name="Date Placeholder 2"/>
          <p:cNvSpPr>
            <a:spLocks noGrp="1"/>
          </p:cNvSpPr>
          <p:nvPr>
            <p:ph type="dt" sz="half" idx="10"/>
          </p:nvPr>
        </p:nvSpPr>
        <p:spPr/>
        <p:txBody>
          <a:bodyPr/>
          <a:lstStyle/>
          <a:p>
            <a:pPr>
              <a:defRPr/>
            </a:pPr>
            <a:r>
              <a:rPr lang="en-US" smtClean="0"/>
              <a:t>June 22, 2015</a:t>
            </a:r>
            <a:endParaRPr lang="en-US" dirty="0"/>
          </a:p>
        </p:txBody>
      </p:sp>
      <p:sp>
        <p:nvSpPr>
          <p:cNvPr id="4" name="Footer Placeholder 3"/>
          <p:cNvSpPr>
            <a:spLocks noGrp="1"/>
          </p:cNvSpPr>
          <p:nvPr>
            <p:ph type="ftr" sz="quarter" idx="11"/>
          </p:nvPr>
        </p:nvSpPr>
        <p:spPr/>
        <p:txBody>
          <a:bodyPr/>
          <a:lstStyle/>
          <a:p>
            <a:pPr>
              <a:defRPr/>
            </a:pPr>
            <a:r>
              <a:rPr lang="en-US" smtClean="0"/>
              <a:t>G. Pugliese, GMM  </a:t>
            </a:r>
            <a:endParaRPr lang="en-US" dirty="0"/>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17</a:t>
            </a:fld>
            <a:endParaRPr lang="en-US"/>
          </a:p>
        </p:txBody>
      </p:sp>
      <p:sp>
        <p:nvSpPr>
          <p:cNvPr id="6" name="Rectangle 5"/>
          <p:cNvSpPr/>
          <p:nvPr/>
        </p:nvSpPr>
        <p:spPr>
          <a:xfrm>
            <a:off x="457200" y="1412776"/>
            <a:ext cx="8040582" cy="830997"/>
          </a:xfrm>
          <a:prstGeom prst="rect">
            <a:avLst/>
          </a:prstGeom>
        </p:spPr>
        <p:txBody>
          <a:bodyPr wrap="square">
            <a:spAutoFit/>
          </a:bodyPr>
          <a:lstStyle/>
          <a:p>
            <a:r>
              <a:rPr lang="en-GB" dirty="0">
                <a:latin typeface="Times New Roman"/>
                <a:cs typeface="Times New Roman"/>
              </a:rPr>
              <a:t>Preliminary results from </a:t>
            </a:r>
            <a:r>
              <a:rPr lang="en-GB" dirty="0" err="1">
                <a:latin typeface="Times New Roman"/>
                <a:cs typeface="Times New Roman"/>
              </a:rPr>
              <a:t>Frascati</a:t>
            </a:r>
            <a:r>
              <a:rPr lang="en-GB" dirty="0">
                <a:latin typeface="Times New Roman"/>
                <a:cs typeface="Times New Roman"/>
              </a:rPr>
              <a:t>: good efficiency but reduced effective plateau </a:t>
            </a:r>
          </a:p>
        </p:txBody>
      </p:sp>
      <p:pic>
        <p:nvPicPr>
          <p:cNvPr id="7" name="Picture 6"/>
          <p:cNvPicPr>
            <a:picLocks noChangeAspect="1"/>
          </p:cNvPicPr>
          <p:nvPr/>
        </p:nvPicPr>
        <p:blipFill>
          <a:blip r:embed="rId2"/>
          <a:stretch>
            <a:fillRect/>
          </a:stretch>
        </p:blipFill>
        <p:spPr>
          <a:xfrm>
            <a:off x="3347864" y="2273035"/>
            <a:ext cx="4968552" cy="2872444"/>
          </a:xfrm>
          <a:prstGeom prst="rect">
            <a:avLst/>
          </a:prstGeom>
        </p:spPr>
      </p:pic>
      <p:sp>
        <p:nvSpPr>
          <p:cNvPr id="8" name="Rectangle 7"/>
          <p:cNvSpPr/>
          <p:nvPr/>
        </p:nvSpPr>
        <p:spPr>
          <a:xfrm>
            <a:off x="399516" y="5525353"/>
            <a:ext cx="8564972" cy="646331"/>
          </a:xfrm>
          <a:prstGeom prst="rect">
            <a:avLst/>
          </a:prstGeom>
        </p:spPr>
        <p:txBody>
          <a:bodyPr wrap="square">
            <a:spAutoFit/>
          </a:bodyPr>
          <a:lstStyle/>
          <a:p>
            <a:r>
              <a:rPr lang="en-GB" sz="1800" dirty="0" smtClean="0">
                <a:latin typeface="Times New Roman"/>
                <a:cs typeface="Times New Roman"/>
              </a:rPr>
              <a:t>LFN internal note: “a study of HFO-1234ze(1,3,3,3-Tetrafluoropropene as an eco-friendly replacement of RPC detector” INFN 14/14-LNF   </a:t>
            </a:r>
            <a:endParaRPr lang="en-GB" sz="1800" dirty="0">
              <a:latin typeface="Times New Roman"/>
              <a:cs typeface="Times New Roman"/>
            </a:endParaRPr>
          </a:p>
        </p:txBody>
      </p:sp>
    </p:spTree>
    <p:extLst>
      <p:ext uri="{BB962C8B-B14F-4D97-AF65-F5344CB8AC3E}">
        <p14:creationId xmlns:p14="http://schemas.microsoft.com/office/powerpoint/2010/main" val="22997529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0" y="-27384"/>
            <a:ext cx="7425829" cy="1143000"/>
          </a:xfrm>
        </p:spPr>
        <p:txBody>
          <a:bodyPr/>
          <a:lstStyle/>
          <a:p>
            <a:r>
              <a:rPr lang="en-GB" dirty="0">
                <a:latin typeface="Times New Roman"/>
                <a:cs typeface="Times New Roman"/>
              </a:rPr>
              <a:t>R&amp;D on  glass RPC: status </a:t>
            </a:r>
            <a:endParaRPr lang="en-GB" dirty="0"/>
          </a:p>
        </p:txBody>
      </p:sp>
      <p:sp>
        <p:nvSpPr>
          <p:cNvPr id="3" name="Date Placeholder 2"/>
          <p:cNvSpPr>
            <a:spLocks noGrp="1"/>
          </p:cNvSpPr>
          <p:nvPr>
            <p:ph type="dt" sz="half" idx="10"/>
          </p:nvPr>
        </p:nvSpPr>
        <p:spPr/>
        <p:txBody>
          <a:bodyPr/>
          <a:lstStyle/>
          <a:p>
            <a:pPr>
              <a:defRPr/>
            </a:pPr>
            <a:r>
              <a:rPr lang="en-US" smtClean="0"/>
              <a:t>June 22, 2015</a:t>
            </a:r>
            <a:endParaRPr lang="en-US" dirty="0"/>
          </a:p>
        </p:txBody>
      </p:sp>
      <p:sp>
        <p:nvSpPr>
          <p:cNvPr id="4" name="Footer Placeholder 3"/>
          <p:cNvSpPr>
            <a:spLocks noGrp="1"/>
          </p:cNvSpPr>
          <p:nvPr>
            <p:ph type="ftr" sz="quarter" idx="11"/>
          </p:nvPr>
        </p:nvSpPr>
        <p:spPr/>
        <p:txBody>
          <a:bodyPr/>
          <a:lstStyle/>
          <a:p>
            <a:pPr>
              <a:defRPr/>
            </a:pPr>
            <a:r>
              <a:rPr lang="en-US" smtClean="0"/>
              <a:t>G. Pugliese, GMM  </a:t>
            </a:r>
            <a:endParaRPr lang="en-US" dirty="0"/>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18</a:t>
            </a:fld>
            <a:endParaRPr lang="en-US"/>
          </a:p>
        </p:txBody>
      </p:sp>
      <p:pic>
        <p:nvPicPr>
          <p:cNvPr id="6" name="Image 3" descr="Capture d’écran 2015-05-04 à 18.23.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219214"/>
            <a:ext cx="3180754" cy="2860657"/>
          </a:xfrm>
          <a:prstGeom prst="rect">
            <a:avLst/>
          </a:prstGeom>
        </p:spPr>
      </p:pic>
      <p:pic>
        <p:nvPicPr>
          <p:cNvPr id="7"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940152" y="1240392"/>
            <a:ext cx="2666999" cy="2404632"/>
          </a:xfrm>
          <a:prstGeom prst="rect">
            <a:avLst/>
          </a:prstGeom>
        </p:spPr>
      </p:pic>
      <p:sp>
        <p:nvSpPr>
          <p:cNvPr id="8" name="ZoneTexte 5"/>
          <p:cNvSpPr txBox="1"/>
          <p:nvPr/>
        </p:nvSpPr>
        <p:spPr>
          <a:xfrm>
            <a:off x="4932040" y="3782727"/>
            <a:ext cx="4041700" cy="707886"/>
          </a:xfrm>
          <a:prstGeom prst="rect">
            <a:avLst/>
          </a:prstGeom>
          <a:noFill/>
        </p:spPr>
        <p:txBody>
          <a:bodyPr wrap="square" rtlCol="0">
            <a:spAutoFit/>
          </a:bodyPr>
          <a:lstStyle/>
          <a:p>
            <a:r>
              <a:rPr lang="en-US" sz="2000" i="1" dirty="0" smtClean="0">
                <a:latin typeface="Times New Roman"/>
                <a:cs typeface="Times New Roman"/>
              </a:rPr>
              <a:t>Two-gap GRPC, gas-tight cassette</a:t>
            </a:r>
          </a:p>
          <a:p>
            <a:endParaRPr lang="en-US" sz="2000" i="1" dirty="0">
              <a:latin typeface="Times New Roman"/>
              <a:cs typeface="Times New Roman"/>
            </a:endParaRPr>
          </a:p>
        </p:txBody>
      </p:sp>
      <p:sp>
        <p:nvSpPr>
          <p:cNvPr id="9" name="ZoneTexte 6"/>
          <p:cNvSpPr txBox="1"/>
          <p:nvPr/>
        </p:nvSpPr>
        <p:spPr>
          <a:xfrm>
            <a:off x="440396" y="6006025"/>
            <a:ext cx="4114799" cy="400110"/>
          </a:xfrm>
          <a:prstGeom prst="rect">
            <a:avLst/>
          </a:prstGeom>
          <a:noFill/>
        </p:spPr>
        <p:txBody>
          <a:bodyPr wrap="square" rtlCol="0">
            <a:spAutoFit/>
          </a:bodyPr>
          <a:lstStyle/>
          <a:p>
            <a:r>
              <a:rPr lang="en-US" sz="2000" i="1" dirty="0" smtClean="0">
                <a:latin typeface="Times New Roman"/>
                <a:cs typeface="Times New Roman"/>
              </a:rPr>
              <a:t>New readout electronics ( &lt; 50 </a:t>
            </a:r>
            <a:r>
              <a:rPr lang="en-US" sz="2000" i="1" dirty="0" err="1" smtClean="0">
                <a:latin typeface="Times New Roman"/>
                <a:cs typeface="Times New Roman"/>
              </a:rPr>
              <a:t>ps</a:t>
            </a:r>
            <a:r>
              <a:rPr lang="en-US" sz="2000" i="1" dirty="0" smtClean="0">
                <a:latin typeface="Times New Roman"/>
                <a:cs typeface="Times New Roman"/>
              </a:rPr>
              <a:t>) </a:t>
            </a:r>
            <a:endParaRPr lang="en-US" sz="2000" i="1" dirty="0">
              <a:latin typeface="Times New Roman"/>
              <a:cs typeface="Times New Roman"/>
            </a:endParaRPr>
          </a:p>
        </p:txBody>
      </p:sp>
      <p:sp>
        <p:nvSpPr>
          <p:cNvPr id="10" name="ZoneTexte 8"/>
          <p:cNvSpPr txBox="1"/>
          <p:nvPr/>
        </p:nvSpPr>
        <p:spPr>
          <a:xfrm>
            <a:off x="3432274" y="4353592"/>
            <a:ext cx="5388199" cy="1631216"/>
          </a:xfrm>
          <a:prstGeom prst="rect">
            <a:avLst/>
          </a:prstGeom>
          <a:noFill/>
        </p:spPr>
        <p:txBody>
          <a:bodyPr wrap="square" rtlCol="0">
            <a:spAutoFit/>
          </a:bodyPr>
          <a:lstStyle/>
          <a:p>
            <a:pPr marL="342900" indent="-342900" algn="just">
              <a:buFont typeface="Wingdings" charset="2"/>
              <a:buChar char="Ø"/>
            </a:pPr>
            <a:r>
              <a:rPr lang="en-US" sz="2000" b="1" dirty="0" smtClean="0">
                <a:latin typeface="Times New Roman"/>
                <a:cs typeface="Times New Roman"/>
              </a:rPr>
              <a:t>DAQ system </a:t>
            </a:r>
            <a:r>
              <a:rPr lang="en-US" sz="2000" dirty="0" smtClean="0">
                <a:latin typeface="Times New Roman"/>
                <a:cs typeface="Times New Roman"/>
              </a:rPr>
              <a:t>to exploit the timing and position is being developed. </a:t>
            </a:r>
          </a:p>
          <a:p>
            <a:pPr marL="342900" indent="-342900" algn="just">
              <a:buFont typeface="Wingdings" charset="2"/>
              <a:buChar char="Ø"/>
            </a:pPr>
            <a:r>
              <a:rPr lang="en-US" sz="2000" dirty="0" smtClean="0">
                <a:latin typeface="Times New Roman"/>
                <a:cs typeface="Times New Roman"/>
              </a:rPr>
              <a:t>GIF++ test after final selection of the construction method and validated electronics test</a:t>
            </a:r>
            <a:r>
              <a:rPr lang="en-US" sz="2000" dirty="0">
                <a:latin typeface="Times New Roman"/>
                <a:cs typeface="Times New Roman"/>
              </a:rPr>
              <a:t> </a:t>
            </a:r>
            <a:r>
              <a:rPr lang="en-US" sz="2000" dirty="0" smtClean="0">
                <a:latin typeface="Times New Roman"/>
                <a:cs typeface="Times New Roman"/>
              </a:rPr>
              <a:t>planned for the end of the year. </a:t>
            </a:r>
            <a:endParaRPr lang="en-US" sz="2000" dirty="0">
              <a:latin typeface="Times New Roman"/>
              <a:cs typeface="Times New Roman"/>
            </a:endParaRPr>
          </a:p>
        </p:txBody>
      </p:sp>
      <p:sp>
        <p:nvSpPr>
          <p:cNvPr id="12" name="Rectangle 11"/>
          <p:cNvSpPr/>
          <p:nvPr/>
        </p:nvSpPr>
        <p:spPr>
          <a:xfrm>
            <a:off x="251520" y="1412776"/>
            <a:ext cx="5400600" cy="1631216"/>
          </a:xfrm>
          <a:prstGeom prst="rect">
            <a:avLst/>
          </a:prstGeom>
        </p:spPr>
        <p:txBody>
          <a:bodyPr wrap="square">
            <a:spAutoFit/>
          </a:bodyPr>
          <a:lstStyle/>
          <a:p>
            <a:pPr algn="just"/>
            <a:r>
              <a:rPr lang="en-US" altLang="zh-CN" sz="2000" dirty="0" smtClean="0">
                <a:latin typeface="Times New Roman"/>
                <a:ea typeface="宋体" charset="0"/>
                <a:cs typeface="Times New Roman"/>
              </a:rPr>
              <a:t>A new </a:t>
            </a:r>
            <a:r>
              <a:rPr lang="en-US" altLang="zh-CN" sz="2000" dirty="0">
                <a:latin typeface="Times New Roman"/>
                <a:ea typeface="宋体" charset="0"/>
                <a:cs typeface="Times New Roman"/>
              </a:rPr>
              <a:t>solution </a:t>
            </a:r>
            <a:r>
              <a:rPr lang="en-US" altLang="zh-CN" sz="2000" dirty="0" smtClean="0">
                <a:latin typeface="Times New Roman"/>
                <a:ea typeface="宋体" charset="0"/>
                <a:cs typeface="Times New Roman"/>
              </a:rPr>
              <a:t>to </a:t>
            </a:r>
            <a:r>
              <a:rPr lang="en-GB" altLang="zh-CN" sz="2000" dirty="0" smtClean="0">
                <a:latin typeface="Times New Roman"/>
                <a:cs typeface="Times New Roman"/>
              </a:rPr>
              <a:t>build </a:t>
            </a:r>
            <a:r>
              <a:rPr lang="en-GB" sz="2000" dirty="0" smtClean="0">
                <a:latin typeface="Times New Roman"/>
                <a:cs typeface="Times New Roman"/>
              </a:rPr>
              <a:t>large </a:t>
            </a:r>
            <a:r>
              <a:rPr lang="en-GB" sz="2000" dirty="0">
                <a:latin typeface="Times New Roman"/>
                <a:cs typeface="Times New Roman"/>
              </a:rPr>
              <a:t>GRPC using small pieces of Chinese </a:t>
            </a:r>
            <a:r>
              <a:rPr lang="en-GB" sz="2000" dirty="0" smtClean="0">
                <a:latin typeface="Times New Roman"/>
                <a:cs typeface="Times New Roman"/>
              </a:rPr>
              <a:t>glass </a:t>
            </a:r>
            <a:r>
              <a:rPr lang="en-GB" sz="2000" dirty="0">
                <a:latin typeface="Times New Roman"/>
                <a:cs typeface="Times New Roman"/>
              </a:rPr>
              <a:t>by </a:t>
            </a:r>
            <a:r>
              <a:rPr lang="en-GB" sz="2000" b="1" dirty="0">
                <a:latin typeface="Times New Roman"/>
                <a:cs typeface="Times New Roman"/>
              </a:rPr>
              <a:t>mechanical fixation with gas-tight cassette.</a:t>
            </a:r>
          </a:p>
          <a:p>
            <a:pPr algn="just"/>
            <a:r>
              <a:rPr lang="en-US" sz="2000" dirty="0" smtClean="0">
                <a:latin typeface="Times New Roman"/>
                <a:cs typeface="Times New Roman"/>
              </a:rPr>
              <a:t>Then glued </a:t>
            </a:r>
            <a:r>
              <a:rPr lang="en-US" sz="2000" dirty="0">
                <a:latin typeface="Times New Roman"/>
                <a:cs typeface="Times New Roman"/>
              </a:rPr>
              <a:t>and assembled </a:t>
            </a:r>
            <a:r>
              <a:rPr lang="en-US" sz="2000" dirty="0" smtClean="0">
                <a:latin typeface="Times New Roman"/>
                <a:cs typeface="Times New Roman"/>
              </a:rPr>
              <a:t>GRPC performance will </a:t>
            </a:r>
            <a:r>
              <a:rPr lang="en-US" sz="2000" dirty="0">
                <a:latin typeface="Times New Roman"/>
                <a:cs typeface="Times New Roman"/>
              </a:rPr>
              <a:t>be </a:t>
            </a:r>
            <a:r>
              <a:rPr lang="en-US" sz="2000" dirty="0" smtClean="0">
                <a:latin typeface="Times New Roman"/>
                <a:cs typeface="Times New Roman"/>
              </a:rPr>
              <a:t>compared. </a:t>
            </a:r>
            <a:endParaRPr lang="en-GB" sz="2000" dirty="0">
              <a:latin typeface="Times New Roman"/>
              <a:cs typeface="Times New Roman"/>
            </a:endParaRPr>
          </a:p>
        </p:txBody>
      </p:sp>
    </p:spTree>
    <p:extLst>
      <p:ext uri="{BB962C8B-B14F-4D97-AF65-F5344CB8AC3E}">
        <p14:creationId xmlns:p14="http://schemas.microsoft.com/office/powerpoint/2010/main" val="22402773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0" y="41093"/>
            <a:ext cx="7425829" cy="1143000"/>
          </a:xfrm>
        </p:spPr>
        <p:txBody>
          <a:bodyPr>
            <a:normAutofit/>
          </a:bodyPr>
          <a:lstStyle/>
          <a:p>
            <a:r>
              <a:rPr lang="en-US" dirty="0" smtClean="0">
                <a:latin typeface="Times New Roman"/>
                <a:cs typeface="Times New Roman"/>
              </a:rPr>
              <a:t>PH</a:t>
            </a:r>
            <a:r>
              <a:rPr lang="en-US" dirty="0">
                <a:latin typeface="Times New Roman"/>
                <a:cs typeface="Times New Roman"/>
              </a:rPr>
              <a:t> </a:t>
            </a:r>
            <a:r>
              <a:rPr lang="en-US" dirty="0" smtClean="0">
                <a:latin typeface="Times New Roman"/>
                <a:cs typeface="Times New Roman"/>
              </a:rPr>
              <a:t>- DT </a:t>
            </a:r>
            <a:r>
              <a:rPr lang="en-US" dirty="0">
                <a:latin typeface="Times New Roman"/>
                <a:cs typeface="Times New Roman"/>
              </a:rPr>
              <a:t>gas </a:t>
            </a:r>
            <a:r>
              <a:rPr lang="en-US" dirty="0" smtClean="0">
                <a:latin typeface="Times New Roman"/>
                <a:cs typeface="Times New Roman"/>
              </a:rPr>
              <a:t>service</a:t>
            </a:r>
            <a:r>
              <a:rPr lang="en-US" dirty="0">
                <a:latin typeface="Times New Roman"/>
                <a:cs typeface="Times New Roman"/>
              </a:rPr>
              <a:t> </a:t>
            </a:r>
            <a:r>
              <a:rPr lang="en-US" dirty="0" smtClean="0">
                <a:latin typeface="Times New Roman"/>
                <a:cs typeface="Times New Roman"/>
              </a:rPr>
              <a:t>activity</a:t>
            </a:r>
            <a:endParaRPr lang="en-GB" dirty="0">
              <a:latin typeface="Times New Roman"/>
              <a:cs typeface="Times New Roman"/>
            </a:endParaRPr>
          </a:p>
        </p:txBody>
      </p:sp>
      <p:sp>
        <p:nvSpPr>
          <p:cNvPr id="3" name="Date Placeholder 2"/>
          <p:cNvSpPr>
            <a:spLocks noGrp="1"/>
          </p:cNvSpPr>
          <p:nvPr>
            <p:ph type="dt" sz="half" idx="10"/>
          </p:nvPr>
        </p:nvSpPr>
        <p:spPr/>
        <p:txBody>
          <a:bodyPr/>
          <a:lstStyle/>
          <a:p>
            <a:pPr>
              <a:defRPr/>
            </a:pPr>
            <a:r>
              <a:rPr lang="en-US" smtClean="0"/>
              <a:t>June 22, 2015</a:t>
            </a:r>
            <a:endParaRPr lang="en-US" dirty="0"/>
          </a:p>
        </p:txBody>
      </p:sp>
      <p:sp>
        <p:nvSpPr>
          <p:cNvPr id="4" name="Footer Placeholder 3"/>
          <p:cNvSpPr>
            <a:spLocks noGrp="1"/>
          </p:cNvSpPr>
          <p:nvPr>
            <p:ph type="ftr" sz="quarter" idx="11"/>
          </p:nvPr>
        </p:nvSpPr>
        <p:spPr/>
        <p:txBody>
          <a:bodyPr/>
          <a:lstStyle/>
          <a:p>
            <a:pPr>
              <a:defRPr/>
            </a:pPr>
            <a:r>
              <a:rPr lang="en-US" smtClean="0"/>
              <a:t>G. Pugliese, GMM  </a:t>
            </a:r>
            <a:endParaRPr lang="en-US" dirty="0"/>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19</a:t>
            </a:fld>
            <a:endParaRPr lang="en-US"/>
          </a:p>
        </p:txBody>
      </p:sp>
      <p:pic>
        <p:nvPicPr>
          <p:cNvPr id="6" name="Picture 5" descr="Schermata 06-2457196 alle 15.32.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84093"/>
            <a:ext cx="7425830" cy="3046495"/>
          </a:xfrm>
          <a:prstGeom prst="rect">
            <a:avLst/>
          </a:prstGeom>
        </p:spPr>
      </p:pic>
      <p:pic>
        <p:nvPicPr>
          <p:cNvPr id="7" name="Picture 6" descr="Schermata 06-2457196 alle 15.36.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891" y="4397860"/>
            <a:ext cx="5189612" cy="2113482"/>
          </a:xfrm>
          <a:prstGeom prst="rect">
            <a:avLst/>
          </a:prstGeom>
        </p:spPr>
      </p:pic>
    </p:spTree>
    <p:extLst>
      <p:ext uri="{BB962C8B-B14F-4D97-AF65-F5344CB8AC3E}">
        <p14:creationId xmlns:p14="http://schemas.microsoft.com/office/powerpoint/2010/main" val="32744398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0" y="-27384"/>
            <a:ext cx="7425829" cy="1143000"/>
          </a:xfrm>
        </p:spPr>
        <p:txBody>
          <a:bodyPr/>
          <a:lstStyle/>
          <a:p>
            <a:r>
              <a:rPr lang="en-GB" dirty="0">
                <a:latin typeface="Times New Roman"/>
                <a:cs typeface="Times New Roman"/>
              </a:rPr>
              <a:t>CMS RPC plan@ GIF++ </a:t>
            </a:r>
            <a:endParaRPr lang="en-GB" dirty="0">
              <a:latin typeface="Times New Roman"/>
              <a:cs typeface="Times New Roman"/>
            </a:endParaRPr>
          </a:p>
        </p:txBody>
      </p:sp>
      <p:sp>
        <p:nvSpPr>
          <p:cNvPr id="3" name="Date Placeholder 2"/>
          <p:cNvSpPr>
            <a:spLocks noGrp="1"/>
          </p:cNvSpPr>
          <p:nvPr>
            <p:ph type="dt" sz="half" idx="10"/>
          </p:nvPr>
        </p:nvSpPr>
        <p:spPr/>
        <p:txBody>
          <a:bodyPr/>
          <a:lstStyle/>
          <a:p>
            <a:pPr>
              <a:defRPr/>
            </a:pPr>
            <a:r>
              <a:rPr lang="en-US" smtClean="0"/>
              <a:t>June 22, 2015</a:t>
            </a:r>
            <a:endParaRPr lang="en-US" dirty="0"/>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2</a:t>
            </a:fld>
            <a:endParaRPr lang="en-US"/>
          </a:p>
        </p:txBody>
      </p:sp>
      <p:pic>
        <p:nvPicPr>
          <p:cNvPr id="7" name="Picture 6" descr="Schermata 03-2457113 alle 14.20.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451152"/>
            <a:ext cx="3318937" cy="2465675"/>
          </a:xfrm>
          <a:prstGeom prst="rect">
            <a:avLst/>
          </a:prstGeom>
        </p:spPr>
      </p:pic>
      <p:sp>
        <p:nvSpPr>
          <p:cNvPr id="8" name="TextBox 7"/>
          <p:cNvSpPr txBox="1"/>
          <p:nvPr/>
        </p:nvSpPr>
        <p:spPr>
          <a:xfrm>
            <a:off x="3995936" y="1474633"/>
            <a:ext cx="4690864" cy="1631216"/>
          </a:xfrm>
          <a:prstGeom prst="rect">
            <a:avLst/>
          </a:prstGeom>
          <a:noFill/>
        </p:spPr>
        <p:txBody>
          <a:bodyPr wrap="square" rtlCol="0">
            <a:spAutoFit/>
          </a:bodyPr>
          <a:lstStyle/>
          <a:p>
            <a:pPr algn="just"/>
            <a:r>
              <a:rPr lang="en-GB" sz="2000" dirty="0">
                <a:latin typeface="Times New Roman"/>
                <a:cs typeface="Times New Roman"/>
              </a:rPr>
              <a:t>3</a:t>
            </a:r>
            <a:r>
              <a:rPr lang="en-GB" sz="2000" dirty="0" smtClean="0">
                <a:latin typeface="Times New Roman"/>
                <a:cs typeface="Times New Roman"/>
              </a:rPr>
              <a:t> RPC trolleys will be installed in the upstream region: </a:t>
            </a:r>
          </a:p>
          <a:p>
            <a:pPr marL="457200" indent="-457200" algn="just">
              <a:buFont typeface="+mj-lt"/>
              <a:buAutoNum type="arabicPeriod"/>
            </a:pPr>
            <a:r>
              <a:rPr lang="en-GB" sz="2000" b="1" dirty="0" smtClean="0">
                <a:latin typeface="Times New Roman"/>
                <a:cs typeface="Times New Roman"/>
              </a:rPr>
              <a:t>Consolidation for longevity study </a:t>
            </a:r>
          </a:p>
          <a:p>
            <a:pPr marL="457200" indent="-457200" algn="just">
              <a:buFont typeface="+mj-lt"/>
              <a:buAutoNum type="arabicPeriod"/>
            </a:pPr>
            <a:r>
              <a:rPr lang="en-GB" sz="2000" b="1" dirty="0" smtClean="0">
                <a:latin typeface="Times New Roman"/>
                <a:cs typeface="Times New Roman"/>
              </a:rPr>
              <a:t>Upgrade </a:t>
            </a:r>
          </a:p>
          <a:p>
            <a:pPr marL="457200" indent="-457200" algn="just">
              <a:buFont typeface="+mj-lt"/>
              <a:buAutoNum type="arabicPeriod"/>
            </a:pPr>
            <a:r>
              <a:rPr lang="en-GB" sz="2000" b="1" dirty="0" smtClean="0">
                <a:latin typeface="Times New Roman"/>
                <a:cs typeface="Times New Roman"/>
              </a:rPr>
              <a:t>GRPC </a:t>
            </a:r>
            <a:endParaRPr lang="en-GB" sz="2000" b="1" dirty="0">
              <a:latin typeface="Times New Roman"/>
              <a:cs typeface="Times New Roman"/>
            </a:endParaRPr>
          </a:p>
        </p:txBody>
      </p:sp>
      <p:sp>
        <p:nvSpPr>
          <p:cNvPr id="9" name="Rectangle 8"/>
          <p:cNvSpPr/>
          <p:nvPr/>
        </p:nvSpPr>
        <p:spPr>
          <a:xfrm>
            <a:off x="3766636" y="3105849"/>
            <a:ext cx="5682968" cy="1200329"/>
          </a:xfrm>
          <a:prstGeom prst="rect">
            <a:avLst/>
          </a:prstGeom>
        </p:spPr>
        <p:txBody>
          <a:bodyPr wrap="square">
            <a:spAutoFit/>
          </a:bodyPr>
          <a:lstStyle/>
          <a:p>
            <a:pPr algn="ctr"/>
            <a:r>
              <a:rPr lang="en-GB" sz="1800" b="1" dirty="0" smtClean="0">
                <a:solidFill>
                  <a:srgbClr val="FF0000"/>
                </a:solidFill>
                <a:latin typeface="Times New Roman"/>
                <a:cs typeface="Times New Roman"/>
              </a:rPr>
              <a:t>BEAM Periods</a:t>
            </a:r>
          </a:p>
          <a:p>
            <a:r>
              <a:rPr lang="en-GB" sz="1800" b="1" dirty="0" smtClean="0">
                <a:solidFill>
                  <a:srgbClr val="FF0000"/>
                </a:solidFill>
                <a:latin typeface="Times New Roman"/>
                <a:cs typeface="Times New Roman"/>
              </a:rPr>
              <a:t>MAIN USER:  </a:t>
            </a:r>
            <a:r>
              <a:rPr lang="en-GB" sz="1800" b="1" dirty="0" smtClean="0">
                <a:solidFill>
                  <a:srgbClr val="000000"/>
                </a:solidFill>
                <a:latin typeface="Times New Roman"/>
                <a:cs typeface="Times New Roman"/>
              </a:rPr>
              <a:t>1 week in July and 2 weeks in August</a:t>
            </a:r>
          </a:p>
          <a:p>
            <a:r>
              <a:rPr lang="en-GB" sz="1800" b="1" dirty="0" smtClean="0">
                <a:solidFill>
                  <a:srgbClr val="FF0000"/>
                </a:solidFill>
                <a:latin typeface="Times New Roman"/>
                <a:cs typeface="Times New Roman"/>
              </a:rPr>
              <a:t>Parasitic user: </a:t>
            </a:r>
            <a:r>
              <a:rPr lang="en-GB" sz="1800" b="1" dirty="0" smtClean="0">
                <a:solidFill>
                  <a:srgbClr val="000000"/>
                </a:solidFill>
                <a:latin typeface="Times New Roman"/>
                <a:cs typeface="Times New Roman"/>
              </a:rPr>
              <a:t>1 week in June – 2 in July – 2  in Oct</a:t>
            </a:r>
            <a:endParaRPr lang="en-GB" sz="1800" b="1" dirty="0">
              <a:solidFill>
                <a:srgbClr val="000000"/>
              </a:solidFill>
              <a:latin typeface="Times New Roman"/>
              <a:cs typeface="Times New Roman"/>
            </a:endParaRPr>
          </a:p>
          <a:p>
            <a:endParaRPr lang="en-GB" sz="1800" b="1" dirty="0">
              <a:solidFill>
                <a:srgbClr val="FF0000"/>
              </a:solidFill>
              <a:latin typeface="Times New Roman"/>
              <a:cs typeface="Times New Roman"/>
            </a:endParaRPr>
          </a:p>
        </p:txBody>
      </p:sp>
      <p:pic>
        <p:nvPicPr>
          <p:cNvPr id="16" name="Picture 15" descr="Schermata 05-2457147 alle 14.02.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45" y="4099006"/>
            <a:ext cx="6529440" cy="2104531"/>
          </a:xfrm>
          <a:prstGeom prst="rect">
            <a:avLst/>
          </a:prstGeom>
        </p:spPr>
      </p:pic>
      <p:sp>
        <p:nvSpPr>
          <p:cNvPr id="14" name="TextBox 13"/>
          <p:cNvSpPr txBox="1"/>
          <p:nvPr/>
        </p:nvSpPr>
        <p:spPr>
          <a:xfrm>
            <a:off x="3059832" y="6156012"/>
            <a:ext cx="2988739" cy="338554"/>
          </a:xfrm>
          <a:prstGeom prst="rect">
            <a:avLst/>
          </a:prstGeom>
          <a:solidFill>
            <a:schemeClr val="bg1"/>
          </a:solidFill>
        </p:spPr>
        <p:txBody>
          <a:bodyPr wrap="square" rtlCol="0">
            <a:spAutoFit/>
          </a:bodyPr>
          <a:lstStyle/>
          <a:p>
            <a:r>
              <a:rPr lang="en-GB" sz="1600" dirty="0" smtClean="0">
                <a:latin typeface="Times New Roman"/>
                <a:cs typeface="Times New Roman"/>
              </a:rPr>
              <a:t>Trolley 2: GRPC</a:t>
            </a:r>
            <a:endParaRPr lang="en-GB" sz="1600" dirty="0">
              <a:latin typeface="Times New Roman"/>
              <a:cs typeface="Times New Roman"/>
            </a:endParaRPr>
          </a:p>
        </p:txBody>
      </p:sp>
      <p:sp>
        <p:nvSpPr>
          <p:cNvPr id="19" name="Up Arrow 18"/>
          <p:cNvSpPr/>
          <p:nvPr/>
        </p:nvSpPr>
        <p:spPr>
          <a:xfrm>
            <a:off x="2555776" y="6021288"/>
            <a:ext cx="253008" cy="42275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Up Arrow 19"/>
          <p:cNvSpPr/>
          <p:nvPr/>
        </p:nvSpPr>
        <p:spPr>
          <a:xfrm>
            <a:off x="2871192" y="5733256"/>
            <a:ext cx="253008" cy="42275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extBox 20"/>
          <p:cNvSpPr txBox="1"/>
          <p:nvPr/>
        </p:nvSpPr>
        <p:spPr>
          <a:xfrm>
            <a:off x="1835696" y="6453336"/>
            <a:ext cx="2988739" cy="338554"/>
          </a:xfrm>
          <a:prstGeom prst="rect">
            <a:avLst/>
          </a:prstGeom>
          <a:solidFill>
            <a:schemeClr val="bg1"/>
          </a:solidFill>
        </p:spPr>
        <p:txBody>
          <a:bodyPr wrap="square" rtlCol="0">
            <a:spAutoFit/>
          </a:bodyPr>
          <a:lstStyle/>
          <a:p>
            <a:r>
              <a:rPr lang="en-GB" sz="1600" dirty="0" smtClean="0">
                <a:latin typeface="Times New Roman"/>
                <a:cs typeface="Times New Roman"/>
              </a:rPr>
              <a:t>Trolley consolidation</a:t>
            </a:r>
            <a:endParaRPr lang="en-GB" sz="1600" dirty="0">
              <a:latin typeface="Times New Roman"/>
              <a:cs typeface="Times New Roman"/>
            </a:endParaRPr>
          </a:p>
        </p:txBody>
      </p:sp>
      <p:sp>
        <p:nvSpPr>
          <p:cNvPr id="13" name="Bent Arrow 12"/>
          <p:cNvSpPr/>
          <p:nvPr/>
        </p:nvSpPr>
        <p:spPr>
          <a:xfrm rot="16200000">
            <a:off x="3663993" y="5520272"/>
            <a:ext cx="663885" cy="51379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solidFill>
                <a:schemeClr val="tx1"/>
              </a:solidFill>
              <a:latin typeface="Times New Roman"/>
              <a:cs typeface="Times New Roman"/>
            </a:endParaRPr>
          </a:p>
        </p:txBody>
      </p:sp>
      <p:sp>
        <p:nvSpPr>
          <p:cNvPr id="22" name="TextBox 21"/>
          <p:cNvSpPr txBox="1"/>
          <p:nvPr/>
        </p:nvSpPr>
        <p:spPr>
          <a:xfrm>
            <a:off x="4559491" y="5836622"/>
            <a:ext cx="2988739" cy="369332"/>
          </a:xfrm>
          <a:prstGeom prst="rect">
            <a:avLst/>
          </a:prstGeom>
          <a:solidFill>
            <a:schemeClr val="bg1"/>
          </a:solidFill>
        </p:spPr>
        <p:txBody>
          <a:bodyPr wrap="square" rtlCol="0">
            <a:spAutoFit/>
          </a:bodyPr>
          <a:lstStyle/>
          <a:p>
            <a:r>
              <a:rPr lang="en-GB" sz="1800" dirty="0" smtClean="0">
                <a:latin typeface="Times New Roman"/>
                <a:cs typeface="Times New Roman"/>
              </a:rPr>
              <a:t>Trolley 3: upgrade</a:t>
            </a:r>
            <a:endParaRPr lang="en-GB" sz="1800" dirty="0">
              <a:latin typeface="Times New Roman"/>
              <a:cs typeface="Times New Roman"/>
            </a:endParaRPr>
          </a:p>
        </p:txBody>
      </p:sp>
    </p:spTree>
    <p:extLst>
      <p:ext uri="{BB962C8B-B14F-4D97-AF65-F5344CB8AC3E}">
        <p14:creationId xmlns:p14="http://schemas.microsoft.com/office/powerpoint/2010/main" val="1700669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Capture d’écran 2014-06-03 à 23.50.12.png"/>
          <p:cNvPicPr>
            <a:picLocks noChangeAspect="1"/>
          </p:cNvPicPr>
          <p:nvPr/>
        </p:nvPicPr>
        <p:blipFill>
          <a:blip r:embed="rId2"/>
          <a:stretch>
            <a:fillRect/>
          </a:stretch>
        </p:blipFill>
        <p:spPr>
          <a:xfrm>
            <a:off x="6477000" y="1268760"/>
            <a:ext cx="2625824" cy="2376264"/>
          </a:xfrm>
          <a:prstGeom prst="rect">
            <a:avLst/>
          </a:prstGeom>
        </p:spPr>
      </p:pic>
      <p:sp>
        <p:nvSpPr>
          <p:cNvPr id="3" name="ZoneTexte 2"/>
          <p:cNvSpPr txBox="1"/>
          <p:nvPr/>
        </p:nvSpPr>
        <p:spPr>
          <a:xfrm>
            <a:off x="0" y="939492"/>
            <a:ext cx="5791200" cy="3785652"/>
          </a:xfrm>
          <a:prstGeom prst="rect">
            <a:avLst/>
          </a:prstGeom>
          <a:noFill/>
        </p:spPr>
        <p:txBody>
          <a:bodyPr wrap="square" rtlCol="0">
            <a:spAutoFit/>
          </a:bodyPr>
          <a:lstStyle/>
          <a:p>
            <a:pPr>
              <a:buFontTx/>
              <a:buChar char="-"/>
            </a:pPr>
            <a:endParaRPr lang="en-GB" sz="1600" b="1" dirty="0" smtClean="0">
              <a:latin typeface="Times New Roman"/>
              <a:cs typeface="Times New Roman"/>
            </a:endParaRPr>
          </a:p>
          <a:p>
            <a:r>
              <a:rPr lang="en-GB" sz="1800" b="1" dirty="0" smtClean="0">
                <a:solidFill>
                  <a:srgbClr val="C00000"/>
                </a:solidFill>
                <a:latin typeface="Times New Roman"/>
                <a:cs typeface="Times New Roman"/>
              </a:rPr>
              <a:t>To achieve excellent timing</a:t>
            </a:r>
            <a:endParaRPr lang="en-US" sz="1800" b="1" dirty="0" smtClean="0">
              <a:solidFill>
                <a:srgbClr val="C00000"/>
              </a:solidFill>
              <a:latin typeface="Times New Roman"/>
              <a:cs typeface="Times New Roman"/>
            </a:endParaRPr>
          </a:p>
          <a:p>
            <a:endParaRPr lang="en-US" sz="1600" dirty="0" smtClean="0">
              <a:latin typeface="Times New Roman"/>
              <a:cs typeface="Times New Roman"/>
            </a:endParaRPr>
          </a:p>
          <a:p>
            <a:r>
              <a:rPr lang="en-US" sz="1600" dirty="0" smtClean="0">
                <a:latin typeface="Times New Roman"/>
                <a:cs typeface="Times New Roman"/>
              </a:rPr>
              <a:t>-OPTIROC ASIC : 32-channel, </a:t>
            </a:r>
          </a:p>
          <a:p>
            <a:r>
              <a:rPr lang="en-GB" sz="1600" dirty="0" smtClean="0">
                <a:latin typeface="Times New Roman"/>
                <a:cs typeface="Times New Roman"/>
              </a:rPr>
              <a:t> high bandwidth preamp (GBWP&gt;</a:t>
            </a:r>
          </a:p>
          <a:p>
            <a:r>
              <a:rPr lang="en-GB" sz="1600" dirty="0" smtClean="0">
                <a:latin typeface="Times New Roman"/>
                <a:cs typeface="Times New Roman"/>
              </a:rPr>
              <a:t> 10 GHz), &lt;3 </a:t>
            </a:r>
            <a:r>
              <a:rPr lang="en-GB" sz="1600" dirty="0" err="1" smtClean="0">
                <a:latin typeface="Times New Roman"/>
                <a:cs typeface="Times New Roman"/>
              </a:rPr>
              <a:t>mW</a:t>
            </a:r>
            <a:r>
              <a:rPr lang="en-GB" sz="1600" dirty="0" smtClean="0">
                <a:latin typeface="Times New Roman"/>
                <a:cs typeface="Times New Roman"/>
              </a:rPr>
              <a:t>/</a:t>
            </a:r>
            <a:r>
              <a:rPr lang="en-GB" sz="1600" dirty="0" err="1" smtClean="0">
                <a:latin typeface="Times New Roman"/>
                <a:cs typeface="Times New Roman"/>
              </a:rPr>
              <a:t>ch</a:t>
            </a:r>
            <a:r>
              <a:rPr lang="en-GB" sz="1600" dirty="0" smtClean="0">
                <a:latin typeface="Times New Roman"/>
                <a:cs typeface="Times New Roman"/>
              </a:rPr>
              <a:t>, dual time and </a:t>
            </a:r>
          </a:p>
          <a:p>
            <a:r>
              <a:rPr lang="en-GB" sz="1600" dirty="0" smtClean="0">
                <a:latin typeface="Times New Roman"/>
                <a:cs typeface="Times New Roman"/>
              </a:rPr>
              <a:t>charge  measurement (160 fC-400 </a:t>
            </a:r>
            <a:r>
              <a:rPr lang="en-GB" sz="1600" dirty="0" err="1" smtClean="0">
                <a:latin typeface="Times New Roman"/>
                <a:cs typeface="Times New Roman"/>
              </a:rPr>
              <a:t>pC</a:t>
            </a:r>
            <a:r>
              <a:rPr lang="en-GB" sz="1600" dirty="0" smtClean="0">
                <a:latin typeface="Times New Roman"/>
                <a:cs typeface="Times New Roman"/>
              </a:rPr>
              <a:t>)</a:t>
            </a:r>
          </a:p>
          <a:p>
            <a:r>
              <a:rPr lang="en-GB" sz="1600" dirty="0" smtClean="0">
                <a:latin typeface="Times New Roman"/>
                <a:cs typeface="Times New Roman"/>
              </a:rPr>
              <a:t> </a:t>
            </a:r>
            <a:r>
              <a:rPr lang="en-GB" sz="1600" b="1" dirty="0" smtClean="0">
                <a:latin typeface="Times New Roman"/>
                <a:cs typeface="Times New Roman"/>
              </a:rPr>
              <a:t>jitter &lt; 20 </a:t>
            </a:r>
            <a:r>
              <a:rPr lang="en-GB" sz="1600" b="1" dirty="0" err="1" smtClean="0">
                <a:latin typeface="Times New Roman"/>
                <a:cs typeface="Times New Roman"/>
              </a:rPr>
              <a:t>ps</a:t>
            </a:r>
            <a:r>
              <a:rPr lang="en-GB" sz="1600" b="1" dirty="0" smtClean="0">
                <a:latin typeface="Times New Roman"/>
                <a:cs typeface="Times New Roman"/>
              </a:rPr>
              <a:t> </a:t>
            </a:r>
            <a:r>
              <a:rPr lang="en-GB" sz="1600" b="1" dirty="0" err="1" smtClean="0">
                <a:latin typeface="Times New Roman"/>
                <a:cs typeface="Times New Roman"/>
              </a:rPr>
              <a:t>rms</a:t>
            </a:r>
            <a:endParaRPr lang="en-GB" sz="1600" b="1" dirty="0" smtClean="0">
              <a:latin typeface="Times New Roman"/>
              <a:cs typeface="Times New Roman"/>
            </a:endParaRPr>
          </a:p>
          <a:p>
            <a:endParaRPr lang="en-GB" sz="1600" b="1" dirty="0" smtClean="0">
              <a:latin typeface="Times New Roman"/>
              <a:cs typeface="Times New Roman"/>
            </a:endParaRPr>
          </a:p>
          <a:p>
            <a:endParaRPr lang="en-GB" sz="1600" b="1" dirty="0" smtClean="0">
              <a:latin typeface="Times New Roman"/>
              <a:cs typeface="Times New Roman"/>
            </a:endParaRPr>
          </a:p>
          <a:p>
            <a:endParaRPr lang="en-GB" sz="1600" b="1" dirty="0" smtClean="0">
              <a:latin typeface="Times New Roman"/>
              <a:cs typeface="Times New Roman"/>
            </a:endParaRPr>
          </a:p>
          <a:p>
            <a:endParaRPr lang="en-GB" sz="1600" b="1" dirty="0" smtClean="0">
              <a:latin typeface="Times New Roman"/>
              <a:cs typeface="Times New Roman"/>
            </a:endParaRPr>
          </a:p>
          <a:p>
            <a:endParaRPr lang="en-GB" sz="1600" b="1" dirty="0" smtClean="0">
              <a:latin typeface="Times New Roman"/>
              <a:cs typeface="Times New Roman"/>
            </a:endParaRPr>
          </a:p>
          <a:p>
            <a:endParaRPr lang="en-US" sz="1600" dirty="0" smtClean="0">
              <a:latin typeface="Times New Roman"/>
              <a:cs typeface="Times New Roman"/>
            </a:endParaRPr>
          </a:p>
          <a:p>
            <a:endParaRPr lang="en-US" sz="1600" dirty="0" smtClean="0">
              <a:latin typeface="Times New Roman"/>
              <a:cs typeface="Times New Roman"/>
            </a:endParaRPr>
          </a:p>
        </p:txBody>
      </p:sp>
      <p:pic>
        <p:nvPicPr>
          <p:cNvPr id="17" name="Image 16" descr="Capture d’écran 2013-02-24 à 14.39.20.png"/>
          <p:cNvPicPr>
            <a:picLocks noChangeAspect="1"/>
          </p:cNvPicPr>
          <p:nvPr/>
        </p:nvPicPr>
        <p:blipFill>
          <a:blip r:embed="rId3"/>
          <a:stretch>
            <a:fillRect/>
          </a:stretch>
        </p:blipFill>
        <p:spPr>
          <a:xfrm>
            <a:off x="4073624" y="1301353"/>
            <a:ext cx="2514600" cy="2271663"/>
          </a:xfrm>
          <a:prstGeom prst="rect">
            <a:avLst/>
          </a:prstGeom>
        </p:spPr>
      </p:pic>
      <p:sp>
        <p:nvSpPr>
          <p:cNvPr id="19" name="ZoneTexte 18"/>
          <p:cNvSpPr txBox="1"/>
          <p:nvPr/>
        </p:nvSpPr>
        <p:spPr>
          <a:xfrm>
            <a:off x="4860032" y="3140968"/>
            <a:ext cx="1616968" cy="307777"/>
          </a:xfrm>
          <a:prstGeom prst="rect">
            <a:avLst/>
          </a:prstGeom>
          <a:solidFill>
            <a:schemeClr val="bg1"/>
          </a:solidFill>
        </p:spPr>
        <p:txBody>
          <a:bodyPr wrap="square" rtlCol="0">
            <a:spAutoFit/>
          </a:bodyPr>
          <a:lstStyle/>
          <a:p>
            <a:r>
              <a:rPr lang="en-US" sz="1400" dirty="0" smtClean="0"/>
              <a:t>OMEGA group</a:t>
            </a:r>
            <a:endParaRPr lang="en-US" sz="1400" dirty="0"/>
          </a:p>
        </p:txBody>
      </p:sp>
      <p:sp>
        <p:nvSpPr>
          <p:cNvPr id="10" name="ZoneTexte 9"/>
          <p:cNvSpPr txBox="1"/>
          <p:nvPr/>
        </p:nvSpPr>
        <p:spPr>
          <a:xfrm>
            <a:off x="4067944" y="3431902"/>
            <a:ext cx="4835624" cy="1077218"/>
          </a:xfrm>
          <a:prstGeom prst="rect">
            <a:avLst/>
          </a:prstGeom>
          <a:noFill/>
        </p:spPr>
        <p:txBody>
          <a:bodyPr wrap="square" rtlCol="0">
            <a:spAutoFit/>
          </a:bodyPr>
          <a:lstStyle/>
          <a:p>
            <a:endParaRPr lang="en-GB" sz="1600" b="1" dirty="0" smtClean="0">
              <a:latin typeface="Times New Roman"/>
              <a:cs typeface="Times New Roman"/>
            </a:endParaRPr>
          </a:p>
          <a:p>
            <a:r>
              <a:rPr lang="en-US" sz="1600" dirty="0" smtClean="0">
                <a:latin typeface="Times New Roman"/>
                <a:cs typeface="Times New Roman"/>
              </a:rPr>
              <a:t>- 24-ch, TDC of 25 </a:t>
            </a:r>
            <a:r>
              <a:rPr lang="en-US" sz="1600" dirty="0" err="1" smtClean="0">
                <a:latin typeface="Times New Roman"/>
                <a:cs typeface="Times New Roman"/>
              </a:rPr>
              <a:t>ps</a:t>
            </a:r>
            <a:r>
              <a:rPr lang="en-US" sz="1600" dirty="0" smtClean="0">
                <a:latin typeface="Times New Roman"/>
                <a:cs typeface="Times New Roman"/>
              </a:rPr>
              <a:t> time resolution developed by the Tsinghua university will be used</a:t>
            </a:r>
          </a:p>
          <a:p>
            <a:endParaRPr lang="en-US" sz="1600" dirty="0">
              <a:latin typeface="Times New Roman"/>
              <a:cs typeface="Times New Roman"/>
            </a:endParaRPr>
          </a:p>
        </p:txBody>
      </p:sp>
      <p:sp>
        <p:nvSpPr>
          <p:cNvPr id="34" name="ZoneTexte 33"/>
          <p:cNvSpPr txBox="1"/>
          <p:nvPr/>
        </p:nvSpPr>
        <p:spPr>
          <a:xfrm>
            <a:off x="76200" y="5039305"/>
            <a:ext cx="4191000" cy="2062103"/>
          </a:xfrm>
          <a:prstGeom prst="rect">
            <a:avLst/>
          </a:prstGeom>
          <a:noFill/>
        </p:spPr>
        <p:txBody>
          <a:bodyPr wrap="square" rtlCol="0">
            <a:spAutoFit/>
          </a:bodyPr>
          <a:lstStyle/>
          <a:p>
            <a:pPr>
              <a:buFontTx/>
              <a:buChar char="-"/>
            </a:pPr>
            <a:r>
              <a:rPr lang="en-US" sz="1600" dirty="0" smtClean="0">
                <a:latin typeface="Times New Roman"/>
                <a:cs typeface="Times New Roman"/>
              </a:rPr>
              <a:t>.</a:t>
            </a:r>
            <a:r>
              <a:rPr lang="en-GB" sz="1600" dirty="0" smtClean="0">
                <a:latin typeface="Times New Roman"/>
                <a:cs typeface="Times New Roman"/>
              </a:rPr>
              <a:t>New PCB with pick-up strips read from</a:t>
            </a:r>
          </a:p>
          <a:p>
            <a:r>
              <a:rPr lang="en-GB" sz="1600" dirty="0" smtClean="0">
                <a:latin typeface="Times New Roman"/>
                <a:cs typeface="Times New Roman"/>
              </a:rPr>
              <a:t> both sides is being designed </a:t>
            </a:r>
            <a:r>
              <a:rPr lang="en-US" sz="1600" dirty="0" smtClean="0">
                <a:latin typeface="Times New Roman"/>
                <a:cs typeface="Times New Roman"/>
              </a:rPr>
              <a:t>information </a:t>
            </a:r>
          </a:p>
          <a:p>
            <a:r>
              <a:rPr lang="en-GB" sz="1600" dirty="0" smtClean="0">
                <a:latin typeface="Times New Roman"/>
                <a:cs typeface="Times New Roman"/>
              </a:rPr>
              <a:t>with the aim  to achieve Y-position</a:t>
            </a:r>
          </a:p>
          <a:p>
            <a:r>
              <a:rPr lang="en-GB" sz="1600" dirty="0" smtClean="0">
                <a:latin typeface="Times New Roman"/>
                <a:cs typeface="Times New Roman"/>
              </a:rPr>
              <a:t> determination</a:t>
            </a:r>
            <a:r>
              <a:rPr lang="en-US" sz="1600" dirty="0" smtClean="0">
                <a:latin typeface="Times New Roman"/>
                <a:cs typeface="Times New Roman"/>
              </a:rPr>
              <a:t> </a:t>
            </a:r>
            <a:r>
              <a:rPr lang="en-US" sz="1600" b="1" dirty="0" smtClean="0">
                <a:solidFill>
                  <a:srgbClr val="C00000"/>
                </a:solidFill>
                <a:latin typeface="Times New Roman"/>
                <a:cs typeface="Times New Roman"/>
              </a:rPr>
              <a:t>Y= L/2-v*(t</a:t>
            </a:r>
            <a:r>
              <a:rPr lang="en-US" sz="1600" b="1" baseline="-25000" dirty="0" smtClean="0">
                <a:solidFill>
                  <a:srgbClr val="C00000"/>
                </a:solidFill>
                <a:latin typeface="Times New Roman"/>
                <a:cs typeface="Times New Roman"/>
              </a:rPr>
              <a:t>2</a:t>
            </a:r>
            <a:r>
              <a:rPr lang="en-US" sz="1600" b="1" dirty="0" smtClean="0">
                <a:solidFill>
                  <a:srgbClr val="C00000"/>
                </a:solidFill>
                <a:latin typeface="Times New Roman"/>
                <a:cs typeface="Times New Roman"/>
              </a:rPr>
              <a:t>-t</a:t>
            </a:r>
            <a:r>
              <a:rPr lang="en-US" sz="1600" b="1" baseline="-25000" dirty="0" smtClean="0">
                <a:solidFill>
                  <a:srgbClr val="C00000"/>
                </a:solidFill>
                <a:latin typeface="Times New Roman"/>
                <a:cs typeface="Times New Roman"/>
              </a:rPr>
              <a:t>1</a:t>
            </a:r>
            <a:r>
              <a:rPr lang="en-US" sz="1600" b="1" dirty="0" smtClean="0">
                <a:solidFill>
                  <a:srgbClr val="C00000"/>
                </a:solidFill>
                <a:latin typeface="Times New Roman"/>
                <a:cs typeface="Times New Roman"/>
              </a:rPr>
              <a:t>)/2</a:t>
            </a:r>
            <a:r>
              <a:rPr lang="en-US" sz="1600" dirty="0" smtClean="0">
                <a:latin typeface="Times New Roman"/>
                <a:cs typeface="Times New Roman"/>
              </a:rPr>
              <a:t>.</a:t>
            </a:r>
          </a:p>
          <a:p>
            <a:r>
              <a:rPr lang="en-US" sz="1600" dirty="0" smtClean="0">
                <a:latin typeface="Times New Roman"/>
                <a:cs typeface="Times New Roman"/>
              </a:rPr>
              <a:t> Time resolution can be measured:</a:t>
            </a:r>
          </a:p>
          <a:p>
            <a:r>
              <a:rPr lang="en-US" sz="1600" dirty="0" smtClean="0">
                <a:latin typeface="Times New Roman"/>
                <a:cs typeface="Times New Roman"/>
              </a:rPr>
              <a:t> </a:t>
            </a:r>
            <a:r>
              <a:rPr lang="en-US" sz="1600" b="1" dirty="0" smtClean="0">
                <a:solidFill>
                  <a:srgbClr val="C00000"/>
                </a:solidFill>
                <a:latin typeface="Times New Roman"/>
                <a:cs typeface="Times New Roman"/>
              </a:rPr>
              <a:t>(t</a:t>
            </a:r>
            <a:r>
              <a:rPr lang="en-US" sz="1600" b="1" baseline="-25000" dirty="0" smtClean="0">
                <a:solidFill>
                  <a:srgbClr val="C00000"/>
                </a:solidFill>
                <a:latin typeface="Times New Roman"/>
                <a:cs typeface="Times New Roman"/>
              </a:rPr>
              <a:t>1</a:t>
            </a:r>
            <a:r>
              <a:rPr lang="en-US" sz="1600" b="1" dirty="0" smtClean="0">
                <a:solidFill>
                  <a:srgbClr val="C00000"/>
                </a:solidFill>
                <a:latin typeface="Times New Roman"/>
                <a:cs typeface="Times New Roman"/>
              </a:rPr>
              <a:t>+t</a:t>
            </a:r>
            <a:r>
              <a:rPr lang="en-US" sz="1600" b="1" baseline="-25000" dirty="0" smtClean="0">
                <a:solidFill>
                  <a:srgbClr val="C00000"/>
                </a:solidFill>
                <a:latin typeface="Times New Roman"/>
                <a:cs typeface="Times New Roman"/>
              </a:rPr>
              <a:t>2</a:t>
            </a:r>
            <a:r>
              <a:rPr lang="en-US" sz="1600" b="1" dirty="0" smtClean="0">
                <a:solidFill>
                  <a:srgbClr val="C00000"/>
                </a:solidFill>
                <a:latin typeface="Times New Roman"/>
                <a:cs typeface="Times New Roman"/>
              </a:rPr>
              <a:t>)- L/</a:t>
            </a:r>
            <a:r>
              <a:rPr lang="en-US" sz="1600" b="1" dirty="0" err="1" smtClean="0">
                <a:solidFill>
                  <a:srgbClr val="C00000"/>
                </a:solidFill>
                <a:latin typeface="Times New Roman"/>
                <a:cs typeface="Times New Roman"/>
              </a:rPr>
              <a:t>v</a:t>
            </a:r>
            <a:r>
              <a:rPr lang="en-US" sz="1600" dirty="0" smtClean="0">
                <a:latin typeface="Times New Roman"/>
                <a:cs typeface="Times New Roman"/>
              </a:rPr>
              <a:t>   </a:t>
            </a:r>
          </a:p>
          <a:p>
            <a:endParaRPr lang="en-GB" sz="1600" dirty="0" smtClean="0">
              <a:latin typeface="Times New Roman"/>
              <a:cs typeface="Times New Roman"/>
            </a:endParaRPr>
          </a:p>
          <a:p>
            <a:endParaRPr lang="en-GB" sz="1600" dirty="0">
              <a:latin typeface="Times New Roman"/>
              <a:cs typeface="Times New Roman"/>
            </a:endParaRPr>
          </a:p>
        </p:txBody>
      </p:sp>
      <p:grpSp>
        <p:nvGrpSpPr>
          <p:cNvPr id="35" name="Grouper 34"/>
          <p:cNvGrpSpPr/>
          <p:nvPr/>
        </p:nvGrpSpPr>
        <p:grpSpPr>
          <a:xfrm>
            <a:off x="4572000" y="4293096"/>
            <a:ext cx="4572000" cy="2446039"/>
            <a:chOff x="76200" y="2735561"/>
            <a:chExt cx="8382000" cy="2446039"/>
          </a:xfrm>
        </p:grpSpPr>
        <p:pic>
          <p:nvPicPr>
            <p:cNvPr id="36" name="Image 35" descr="Capture d’écran 2013-11-17 à 18.14.58.png"/>
            <p:cNvPicPr>
              <a:picLocks noChangeAspect="1"/>
            </p:cNvPicPr>
            <p:nvPr/>
          </p:nvPicPr>
          <p:blipFill>
            <a:blip r:embed="rId4"/>
            <a:stretch>
              <a:fillRect/>
            </a:stretch>
          </p:blipFill>
          <p:spPr>
            <a:xfrm>
              <a:off x="76200" y="2735561"/>
              <a:ext cx="8382000" cy="2446039"/>
            </a:xfrm>
            <a:prstGeom prst="rect">
              <a:avLst/>
            </a:prstGeom>
          </p:spPr>
        </p:pic>
        <p:sp>
          <p:nvSpPr>
            <p:cNvPr id="37" name="ZoneTexte 36"/>
            <p:cNvSpPr txBox="1"/>
            <p:nvPr/>
          </p:nvSpPr>
          <p:spPr>
            <a:xfrm>
              <a:off x="3848100" y="3601073"/>
              <a:ext cx="2584450" cy="477054"/>
            </a:xfrm>
            <a:prstGeom prst="rect">
              <a:avLst/>
            </a:prstGeom>
            <a:noFill/>
          </p:spPr>
          <p:txBody>
            <a:bodyPr wrap="square" rtlCol="0">
              <a:spAutoFit/>
            </a:bodyPr>
            <a:lstStyle/>
            <a:p>
              <a:endParaRPr lang="en-US" sz="1100" dirty="0" smtClean="0"/>
            </a:p>
            <a:p>
              <a:r>
                <a:rPr lang="en-US" sz="1400" dirty="0" smtClean="0"/>
                <a:t>On-detector Strip </a:t>
              </a:r>
              <a:endParaRPr lang="en-US" sz="1400" dirty="0"/>
            </a:p>
          </p:txBody>
        </p:sp>
        <p:sp>
          <p:nvSpPr>
            <p:cNvPr id="38" name="ZoneTexte 37"/>
            <p:cNvSpPr txBox="1"/>
            <p:nvPr/>
          </p:nvSpPr>
          <p:spPr>
            <a:xfrm>
              <a:off x="1682750" y="4627602"/>
              <a:ext cx="3456491" cy="553998"/>
            </a:xfrm>
            <a:prstGeom prst="rect">
              <a:avLst/>
            </a:prstGeom>
            <a:noFill/>
          </p:spPr>
          <p:txBody>
            <a:bodyPr wrap="square" rtlCol="0">
              <a:spAutoFit/>
            </a:bodyPr>
            <a:lstStyle/>
            <a:p>
              <a:endParaRPr lang="en-US" sz="1600" dirty="0" smtClean="0"/>
            </a:p>
            <a:p>
              <a:r>
                <a:rPr lang="en-US" sz="1400" dirty="0" smtClean="0"/>
                <a:t>Off-detector Strip </a:t>
              </a:r>
              <a:endParaRPr lang="en-US" sz="1400" dirty="0"/>
            </a:p>
          </p:txBody>
        </p:sp>
        <p:cxnSp>
          <p:nvCxnSpPr>
            <p:cNvPr id="39" name="Connecteur droit avec flèche 38"/>
            <p:cNvCxnSpPr/>
            <p:nvPr/>
          </p:nvCxnSpPr>
          <p:spPr>
            <a:xfrm rot="10800000">
              <a:off x="1473200" y="4724093"/>
              <a:ext cx="628650" cy="2392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p:nvPr/>
          </p:nvCxnSpPr>
          <p:spPr>
            <a:xfrm rot="16200000" flipV="1">
              <a:off x="926325" y="3787788"/>
              <a:ext cx="1722403" cy="6286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Connecteur droit avec flèche 40"/>
            <p:cNvCxnSpPr>
              <a:stCxn id="37" idx="1"/>
            </p:cNvCxnSpPr>
            <p:nvPr/>
          </p:nvCxnSpPr>
          <p:spPr>
            <a:xfrm rot="10800000">
              <a:off x="2520952" y="3480140"/>
              <a:ext cx="1327148" cy="3594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Connecteur droit avec flèche 41"/>
            <p:cNvCxnSpPr/>
            <p:nvPr/>
          </p:nvCxnSpPr>
          <p:spPr>
            <a:xfrm rot="5400000">
              <a:off x="2888935" y="3704478"/>
              <a:ext cx="800731" cy="1117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Connecteur droit avec flèche 42"/>
            <p:cNvCxnSpPr>
              <a:stCxn id="37" idx="1"/>
            </p:cNvCxnSpPr>
            <p:nvPr/>
          </p:nvCxnSpPr>
          <p:spPr>
            <a:xfrm rot="10800000" flipV="1">
              <a:off x="2520955" y="3839600"/>
              <a:ext cx="1327145" cy="2146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23" name="Connecteur droit avec flèche 22"/>
          <p:cNvCxnSpPr/>
          <p:nvPr/>
        </p:nvCxnSpPr>
        <p:spPr>
          <a:xfrm flipV="1">
            <a:off x="6934200" y="5156540"/>
            <a:ext cx="1828800" cy="12093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ZoneTexte 24"/>
          <p:cNvSpPr txBox="1"/>
          <p:nvPr/>
        </p:nvSpPr>
        <p:spPr>
          <a:xfrm>
            <a:off x="7772400" y="4876800"/>
            <a:ext cx="609600" cy="369332"/>
          </a:xfrm>
          <a:prstGeom prst="rect">
            <a:avLst/>
          </a:prstGeom>
          <a:noFill/>
        </p:spPr>
        <p:txBody>
          <a:bodyPr wrap="square" rtlCol="0">
            <a:spAutoFit/>
          </a:bodyPr>
          <a:lstStyle/>
          <a:p>
            <a:r>
              <a:rPr lang="en-US" dirty="0" smtClean="0">
                <a:solidFill>
                  <a:srgbClr val="860908"/>
                </a:solidFill>
              </a:rPr>
              <a:t>Y</a:t>
            </a:r>
            <a:endParaRPr lang="en-US" dirty="0">
              <a:solidFill>
                <a:srgbClr val="860908"/>
              </a:solidFill>
            </a:endParaRPr>
          </a:p>
        </p:txBody>
      </p:sp>
      <p:pic>
        <p:nvPicPr>
          <p:cNvPr id="22" name="Picture 3" descr="C:\Users\AlexGong\Desktop\IMG_010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895" t="18595" r="8179" b="11571"/>
          <a:stretch/>
        </p:blipFill>
        <p:spPr bwMode="auto">
          <a:xfrm>
            <a:off x="251520" y="3094725"/>
            <a:ext cx="2808312" cy="191845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34688" y="4186248"/>
            <a:ext cx="1949080" cy="461665"/>
          </a:xfrm>
          <a:prstGeom prst="rect">
            <a:avLst/>
          </a:prstGeom>
          <a:noFill/>
        </p:spPr>
        <p:txBody>
          <a:bodyPr wrap="square" rtlCol="0">
            <a:spAutoFit/>
          </a:bodyPr>
          <a:lstStyle/>
          <a:p>
            <a:r>
              <a:rPr lang="en-GB" dirty="0" smtClean="0">
                <a:solidFill>
                  <a:schemeClr val="bg1"/>
                </a:solidFill>
              </a:rPr>
              <a:t>Tsinghua</a:t>
            </a:r>
            <a:endParaRPr lang="en-GB" dirty="0">
              <a:solidFill>
                <a:schemeClr val="bg1"/>
              </a:solidFill>
            </a:endParaRPr>
          </a:p>
        </p:txBody>
      </p:sp>
      <p:sp>
        <p:nvSpPr>
          <p:cNvPr id="4" name="ZoneTexte 3"/>
          <p:cNvSpPr txBox="1"/>
          <p:nvPr/>
        </p:nvSpPr>
        <p:spPr>
          <a:xfrm>
            <a:off x="7596336" y="5949310"/>
            <a:ext cx="1166664" cy="461665"/>
          </a:xfrm>
          <a:prstGeom prst="rect">
            <a:avLst/>
          </a:prstGeom>
          <a:noFill/>
        </p:spPr>
        <p:txBody>
          <a:bodyPr wrap="square" rtlCol="0">
            <a:spAutoFit/>
          </a:bodyPr>
          <a:lstStyle/>
          <a:p>
            <a:r>
              <a:rPr lang="en-GB" dirty="0" smtClean="0"/>
              <a:t>IPNL</a:t>
            </a:r>
            <a:endParaRPr lang="en-GB" dirty="0"/>
          </a:p>
        </p:txBody>
      </p:sp>
    </p:spTree>
    <p:extLst>
      <p:ext uri="{BB962C8B-B14F-4D97-AF65-F5344CB8AC3E}">
        <p14:creationId xmlns:p14="http://schemas.microsoft.com/office/powerpoint/2010/main" val="11117952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0" y="44624"/>
            <a:ext cx="7425829" cy="1143000"/>
          </a:xfrm>
        </p:spPr>
        <p:txBody>
          <a:bodyPr/>
          <a:lstStyle/>
          <a:p>
            <a:r>
              <a:rPr lang="en-GB" dirty="0" smtClean="0">
                <a:latin typeface="Times New Roman"/>
                <a:cs typeface="Times New Roman"/>
              </a:rPr>
              <a:t>GIF++ Readiness  </a:t>
            </a:r>
            <a:endParaRPr lang="en-GB" dirty="0">
              <a:latin typeface="Times New Roman"/>
              <a:cs typeface="Times New Roman"/>
            </a:endParaRPr>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3</a:t>
            </a:fld>
            <a:endParaRPr lang="en-US"/>
          </a:p>
        </p:txBody>
      </p:sp>
      <p:pic>
        <p:nvPicPr>
          <p:cNvPr id="8" name="Picture 7" descr="20150603_113418.jpg"/>
          <p:cNvPicPr>
            <a:picLocks noChangeAspect="1"/>
          </p:cNvPicPr>
          <p:nvPr/>
        </p:nvPicPr>
        <p:blipFill rotWithShape="1">
          <a:blip r:embed="rId2">
            <a:extLst>
              <a:ext uri="{28A0092B-C50C-407E-A947-70E740481C1C}">
                <a14:useLocalDpi xmlns:a14="http://schemas.microsoft.com/office/drawing/2010/main" val="0"/>
              </a:ext>
            </a:extLst>
          </a:blip>
          <a:srcRect t="4938" r="12346" b="16461"/>
          <a:stretch/>
        </p:blipFill>
        <p:spPr>
          <a:xfrm>
            <a:off x="251520" y="1466064"/>
            <a:ext cx="3170410" cy="2132213"/>
          </a:xfrm>
          <a:prstGeom prst="rect">
            <a:avLst/>
          </a:prstGeom>
        </p:spPr>
      </p:pic>
      <p:pic>
        <p:nvPicPr>
          <p:cNvPr id="9" name="Picture 8" descr="Schermata 06-2457195 alle 12.46.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3437689"/>
            <a:ext cx="4114799" cy="1431471"/>
          </a:xfrm>
          <a:prstGeom prst="rect">
            <a:avLst/>
          </a:prstGeom>
        </p:spPr>
      </p:pic>
      <p:pic>
        <p:nvPicPr>
          <p:cNvPr id="10" name="Picture 9" descr="Schermata 06-2457195 alle 12.47.41.png"/>
          <p:cNvPicPr>
            <a:picLocks noChangeAspect="1"/>
          </p:cNvPicPr>
          <p:nvPr/>
        </p:nvPicPr>
        <p:blipFill rotWithShape="1">
          <a:blip r:embed="rId4">
            <a:extLst>
              <a:ext uri="{28A0092B-C50C-407E-A947-70E740481C1C}">
                <a14:useLocalDpi xmlns:a14="http://schemas.microsoft.com/office/drawing/2010/main" val="0"/>
              </a:ext>
            </a:extLst>
          </a:blip>
          <a:srcRect b="24278"/>
          <a:stretch/>
        </p:blipFill>
        <p:spPr>
          <a:xfrm>
            <a:off x="7020272" y="3966215"/>
            <a:ext cx="1482429" cy="902945"/>
          </a:xfrm>
          <a:prstGeom prst="rect">
            <a:avLst/>
          </a:prstGeom>
        </p:spPr>
      </p:pic>
      <p:sp>
        <p:nvSpPr>
          <p:cNvPr id="11" name="TextBox 10"/>
          <p:cNvSpPr txBox="1"/>
          <p:nvPr/>
        </p:nvSpPr>
        <p:spPr>
          <a:xfrm>
            <a:off x="3491880" y="1464572"/>
            <a:ext cx="5548147" cy="1938992"/>
          </a:xfrm>
          <a:prstGeom prst="rect">
            <a:avLst/>
          </a:prstGeom>
          <a:noFill/>
        </p:spPr>
        <p:txBody>
          <a:bodyPr wrap="square" rtlCol="0">
            <a:spAutoFit/>
          </a:bodyPr>
          <a:lstStyle/>
          <a:p>
            <a:pPr marL="342900" indent="-342900" algn="just">
              <a:buFont typeface="Wingdings" charset="2"/>
              <a:buChar char="Ø"/>
            </a:pPr>
            <a:r>
              <a:rPr lang="en-GB" sz="2000" b="1" dirty="0">
                <a:solidFill>
                  <a:srgbClr val="FF0000"/>
                </a:solidFill>
                <a:latin typeface="Times New Roman"/>
                <a:cs typeface="Times New Roman"/>
              </a:rPr>
              <a:t>One old </a:t>
            </a:r>
            <a:r>
              <a:rPr lang="en-GB" sz="2000" b="1" dirty="0" smtClean="0">
                <a:solidFill>
                  <a:srgbClr val="FF0000"/>
                </a:solidFill>
                <a:latin typeface="Times New Roman"/>
                <a:cs typeface="Times New Roman"/>
              </a:rPr>
              <a:t>RPC chamber </a:t>
            </a:r>
            <a:r>
              <a:rPr lang="en-GB" sz="2000" dirty="0">
                <a:latin typeface="Times New Roman"/>
                <a:cs typeface="Times New Roman"/>
              </a:rPr>
              <a:t>installed since 1 week. Preliminary measurements on gamma rate with several filters and chamber position </a:t>
            </a:r>
            <a:r>
              <a:rPr lang="en-GB" sz="2000" b="1" dirty="0">
                <a:latin typeface="Times New Roman"/>
                <a:cs typeface="Times New Roman"/>
              </a:rPr>
              <a:t>on-going. </a:t>
            </a:r>
          </a:p>
          <a:p>
            <a:pPr marL="342900" indent="-342900" algn="just">
              <a:buFont typeface="Wingdings" charset="2"/>
              <a:buChar char="Ø"/>
            </a:pPr>
            <a:r>
              <a:rPr lang="en-GB" sz="2000" dirty="0" smtClean="0">
                <a:latin typeface="Times New Roman"/>
                <a:cs typeface="Times New Roman"/>
              </a:rPr>
              <a:t>RPC </a:t>
            </a:r>
            <a:r>
              <a:rPr lang="en-GB" sz="2000" b="1" dirty="0" smtClean="0">
                <a:solidFill>
                  <a:srgbClr val="FF0000"/>
                </a:solidFill>
                <a:latin typeface="Times New Roman"/>
                <a:cs typeface="Times New Roman"/>
              </a:rPr>
              <a:t>DAQ and monitoring tools</a:t>
            </a:r>
            <a:r>
              <a:rPr lang="en-GB" sz="2000" dirty="0" smtClean="0">
                <a:latin typeface="Times New Roman"/>
                <a:cs typeface="Times New Roman"/>
              </a:rPr>
              <a:t> under commissioning </a:t>
            </a:r>
          </a:p>
          <a:p>
            <a:pPr marL="342900" indent="-342900" algn="just">
              <a:buFont typeface="Wingdings" charset="2"/>
              <a:buChar char="Ø"/>
            </a:pPr>
            <a:r>
              <a:rPr lang="en-GB" sz="2000" b="1" dirty="0" smtClean="0">
                <a:solidFill>
                  <a:srgbClr val="FF0000"/>
                </a:solidFill>
                <a:latin typeface="Times New Roman"/>
                <a:cs typeface="Times New Roman"/>
              </a:rPr>
              <a:t>On-line and offline software </a:t>
            </a:r>
            <a:r>
              <a:rPr lang="en-GB" sz="2000" dirty="0" smtClean="0">
                <a:latin typeface="Times New Roman"/>
                <a:cs typeface="Times New Roman"/>
              </a:rPr>
              <a:t>in preparation </a:t>
            </a:r>
          </a:p>
        </p:txBody>
      </p:sp>
      <p:sp>
        <p:nvSpPr>
          <p:cNvPr id="13" name="Date Placeholder 3"/>
          <p:cNvSpPr>
            <a:spLocks noGrp="1"/>
          </p:cNvSpPr>
          <p:nvPr>
            <p:ph type="dt" sz="half" idx="4294967295"/>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a:cs typeface="Times New Roman"/>
              </a:defRPr>
            </a:lvl1pPr>
          </a:lstStyle>
          <a:p>
            <a:pPr>
              <a:defRPr/>
            </a:pPr>
            <a:r>
              <a:rPr lang="en-US" dirty="0" smtClean="0"/>
              <a:t> June 22, 2015</a:t>
            </a:r>
            <a:endParaRPr lang="en-US" dirty="0"/>
          </a:p>
        </p:txBody>
      </p:sp>
      <p:sp>
        <p:nvSpPr>
          <p:cNvPr id="1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pPr>
              <a:defRPr/>
            </a:pPr>
            <a:r>
              <a:rPr lang="en-US" dirty="0" smtClean="0"/>
              <a:t>G. Pugliese, GMM  </a:t>
            </a:r>
            <a:endParaRPr lang="en-US" dirty="0"/>
          </a:p>
        </p:txBody>
      </p:sp>
      <p:pic>
        <p:nvPicPr>
          <p:cNvPr id="15" name="Picture 14" descr="Schermata 06-2457183 alle 21.44.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43" y="3890875"/>
            <a:ext cx="3870991" cy="2465475"/>
          </a:xfrm>
          <a:prstGeom prst="rect">
            <a:avLst/>
          </a:prstGeom>
        </p:spPr>
      </p:pic>
      <p:sp>
        <p:nvSpPr>
          <p:cNvPr id="17" name="TextBox 16"/>
          <p:cNvSpPr txBox="1"/>
          <p:nvPr/>
        </p:nvSpPr>
        <p:spPr>
          <a:xfrm>
            <a:off x="2074526" y="6157537"/>
            <a:ext cx="1584176" cy="584776"/>
          </a:xfrm>
          <a:prstGeom prst="rect">
            <a:avLst/>
          </a:prstGeom>
          <a:noFill/>
          <a:ln>
            <a:solidFill>
              <a:schemeClr val="tx1"/>
            </a:solidFill>
          </a:ln>
        </p:spPr>
        <p:txBody>
          <a:bodyPr wrap="square" rtlCol="0">
            <a:spAutoFit/>
          </a:bodyPr>
          <a:lstStyle/>
          <a:p>
            <a:r>
              <a:rPr lang="en-GB" sz="1600" b="1" dirty="0" smtClean="0">
                <a:solidFill>
                  <a:srgbClr val="008000"/>
                </a:solidFill>
              </a:rPr>
              <a:t>Humidity</a:t>
            </a:r>
          </a:p>
          <a:p>
            <a:r>
              <a:rPr lang="en-GB" sz="1600" b="1" dirty="0" smtClean="0">
                <a:solidFill>
                  <a:srgbClr val="0000FF"/>
                </a:solidFill>
              </a:rPr>
              <a:t>Temperature</a:t>
            </a:r>
          </a:p>
        </p:txBody>
      </p:sp>
      <p:sp>
        <p:nvSpPr>
          <p:cNvPr id="3" name="TextBox 2"/>
          <p:cNvSpPr txBox="1"/>
          <p:nvPr/>
        </p:nvSpPr>
        <p:spPr>
          <a:xfrm>
            <a:off x="1260970" y="5596057"/>
            <a:ext cx="1140417" cy="461665"/>
          </a:xfrm>
          <a:prstGeom prst="rect">
            <a:avLst/>
          </a:prstGeom>
          <a:noFill/>
        </p:spPr>
        <p:txBody>
          <a:bodyPr wrap="square" rtlCol="0">
            <a:spAutoFit/>
          </a:bodyPr>
          <a:lstStyle/>
          <a:p>
            <a:r>
              <a:rPr lang="en-GB" dirty="0" smtClean="0">
                <a:latin typeface="Times New Roman"/>
                <a:cs typeface="Times New Roman"/>
              </a:rPr>
              <a:t>24.4</a:t>
            </a:r>
            <a:endParaRPr lang="en-GB" dirty="0">
              <a:latin typeface="Times New Roman"/>
              <a:cs typeface="Times New Roman"/>
            </a:endParaRPr>
          </a:p>
        </p:txBody>
      </p:sp>
      <p:cxnSp>
        <p:nvCxnSpPr>
          <p:cNvPr id="6" name="Straight Arrow Connector 5"/>
          <p:cNvCxnSpPr/>
          <p:nvPr/>
        </p:nvCxnSpPr>
        <p:spPr>
          <a:xfrm flipH="1">
            <a:off x="457200" y="5877272"/>
            <a:ext cx="7817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271343" y="4623519"/>
            <a:ext cx="1140417" cy="461665"/>
          </a:xfrm>
          <a:prstGeom prst="rect">
            <a:avLst/>
          </a:prstGeom>
          <a:noFill/>
        </p:spPr>
        <p:txBody>
          <a:bodyPr wrap="square" rtlCol="0">
            <a:spAutoFit/>
          </a:bodyPr>
          <a:lstStyle/>
          <a:p>
            <a:r>
              <a:rPr lang="en-GB" dirty="0" smtClean="0">
                <a:latin typeface="Times New Roman"/>
                <a:cs typeface="Times New Roman"/>
              </a:rPr>
              <a:t>25.6</a:t>
            </a:r>
            <a:endParaRPr lang="en-GB" dirty="0">
              <a:latin typeface="Times New Roman"/>
              <a:cs typeface="Times New Roman"/>
            </a:endParaRPr>
          </a:p>
        </p:txBody>
      </p:sp>
      <p:cxnSp>
        <p:nvCxnSpPr>
          <p:cNvPr id="19" name="Straight Arrow Connector 18"/>
          <p:cNvCxnSpPr/>
          <p:nvPr/>
        </p:nvCxnSpPr>
        <p:spPr>
          <a:xfrm flipH="1">
            <a:off x="435174" y="4941168"/>
            <a:ext cx="7817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211960" y="4941168"/>
            <a:ext cx="4828066" cy="1754327"/>
          </a:xfrm>
          <a:prstGeom prst="rect">
            <a:avLst/>
          </a:prstGeom>
          <a:solidFill>
            <a:schemeClr val="accent5">
              <a:lumMod val="20000"/>
              <a:lumOff val="80000"/>
            </a:schemeClr>
          </a:solidFill>
        </p:spPr>
        <p:txBody>
          <a:bodyPr wrap="square" rtlCol="0">
            <a:spAutoFit/>
          </a:bodyPr>
          <a:lstStyle/>
          <a:p>
            <a:pPr algn="just"/>
            <a:r>
              <a:rPr lang="en-GB" sz="1800" dirty="0" smtClean="0">
                <a:latin typeface="Times New Roman"/>
                <a:cs typeface="Times New Roman"/>
              </a:rPr>
              <a:t>Some concerns:  </a:t>
            </a:r>
            <a:endParaRPr lang="en-GB" sz="1800" dirty="0">
              <a:latin typeface="Times New Roman"/>
              <a:cs typeface="Times New Roman"/>
            </a:endParaRPr>
          </a:p>
          <a:p>
            <a:pPr marL="342900" indent="-342900" algn="just">
              <a:buFont typeface="Wingdings" charset="2"/>
              <a:buChar char="Ø"/>
            </a:pPr>
            <a:r>
              <a:rPr lang="en-GB" sz="1800" b="1" dirty="0" smtClean="0">
                <a:latin typeface="Times New Roman"/>
                <a:cs typeface="Times New Roman"/>
              </a:rPr>
              <a:t>High temperature inside the bunker. </a:t>
            </a:r>
            <a:r>
              <a:rPr lang="en-GB" sz="1800" dirty="0" smtClean="0">
                <a:latin typeface="Times New Roman"/>
                <a:cs typeface="Times New Roman"/>
              </a:rPr>
              <a:t>NO conditioning system planned by GIF++ </a:t>
            </a:r>
            <a:r>
              <a:rPr lang="en-GB" sz="1800" dirty="0">
                <a:latin typeface="Times New Roman"/>
                <a:cs typeface="Times New Roman"/>
              </a:rPr>
              <a:t>infrastructure: RPC tent &amp; local cooling </a:t>
            </a:r>
            <a:r>
              <a:rPr lang="en-GB" sz="1800" dirty="0" smtClean="0">
                <a:latin typeface="Times New Roman"/>
                <a:cs typeface="Times New Roman"/>
              </a:rPr>
              <a:t>under studying. </a:t>
            </a:r>
          </a:p>
          <a:p>
            <a:pPr marL="342900" indent="-342900" algn="just">
              <a:buFont typeface="Wingdings" charset="2"/>
              <a:buChar char="Ø"/>
            </a:pPr>
            <a:r>
              <a:rPr lang="en-GB" sz="1800" b="1" dirty="0" smtClean="0">
                <a:solidFill>
                  <a:srgbClr val="000000"/>
                </a:solidFill>
                <a:latin typeface="Times New Roman"/>
                <a:cs typeface="Times New Roman"/>
              </a:rPr>
              <a:t>Beam trigger not ready yet. </a:t>
            </a:r>
            <a:endParaRPr lang="en-GB" sz="1800" b="1" dirty="0">
              <a:solidFill>
                <a:srgbClr val="000000"/>
              </a:solidFill>
              <a:latin typeface="Times New Roman"/>
              <a:cs typeface="Times New Roman"/>
            </a:endParaRPr>
          </a:p>
        </p:txBody>
      </p:sp>
    </p:spTree>
    <p:extLst>
      <p:ext uri="{BB962C8B-B14F-4D97-AF65-F5344CB8AC3E}">
        <p14:creationId xmlns:p14="http://schemas.microsoft.com/office/powerpoint/2010/main" val="24513112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836" y="188640"/>
            <a:ext cx="7034164" cy="720080"/>
          </a:xfrm>
        </p:spPr>
        <p:txBody>
          <a:bodyPr>
            <a:normAutofit/>
          </a:bodyPr>
          <a:lstStyle/>
          <a:p>
            <a:r>
              <a:rPr lang="en-GB" sz="4000" dirty="0" smtClean="0">
                <a:latin typeface="Times New Roman"/>
                <a:cs typeface="Times New Roman"/>
              </a:rPr>
              <a:t>GAS system  </a:t>
            </a:r>
            <a:endParaRPr lang="en-GB" sz="4000" dirty="0">
              <a:latin typeface="Times New Roman"/>
              <a:cs typeface="Times New Roman"/>
            </a:endParaRPr>
          </a:p>
        </p:txBody>
      </p:sp>
      <p:sp>
        <p:nvSpPr>
          <p:cNvPr id="3" name="Slide Number Placeholder 2"/>
          <p:cNvSpPr>
            <a:spLocks noGrp="1"/>
          </p:cNvSpPr>
          <p:nvPr>
            <p:ph type="sldNum" sz="quarter" idx="12"/>
          </p:nvPr>
        </p:nvSpPr>
        <p:spPr/>
        <p:txBody>
          <a:bodyPr/>
          <a:lstStyle/>
          <a:p>
            <a:fld id="{8C33B02A-0B46-4351-B41F-3D654171EEA0}" type="slidenum">
              <a:rPr lang="en-US" smtClean="0">
                <a:latin typeface="Arial" panose="020B0604020202020204" pitchFamily="34" charset="0"/>
                <a:cs typeface="Arial" panose="020B0604020202020204" pitchFamily="34" charset="0"/>
              </a:rPr>
              <a:pPr/>
              <a:t>4</a:t>
            </a:fld>
            <a:endParaRPr lang="en-US" dirty="0">
              <a:latin typeface="Arial" panose="020B0604020202020204" pitchFamily="34" charset="0"/>
              <a:cs typeface="Arial" panose="020B0604020202020204" pitchFamily="34" charset="0"/>
            </a:endParaRPr>
          </a:p>
        </p:txBody>
      </p:sp>
      <p:pic>
        <p:nvPicPr>
          <p:cNvPr id="9" name="Picture 2" descr="http://procare.intec.ugent.be/sites/default/files/papers/logo_UG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3" y="17419"/>
            <a:ext cx="1568015" cy="11793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4002" y="1412776"/>
            <a:ext cx="8352928" cy="3816429"/>
          </a:xfrm>
          <a:prstGeom prst="rect">
            <a:avLst/>
          </a:prstGeom>
          <a:noFill/>
        </p:spPr>
        <p:txBody>
          <a:bodyPr wrap="square" rtlCol="0">
            <a:spAutoFit/>
          </a:bodyPr>
          <a:lstStyle/>
          <a:p>
            <a:pPr algn="just"/>
            <a:r>
              <a:rPr lang="en-GB" sz="2200" b="1" u="sng" dirty="0">
                <a:latin typeface="Times New Roman"/>
                <a:cs typeface="Times New Roman"/>
              </a:rPr>
              <a:t>RPC Gas system </a:t>
            </a:r>
            <a:r>
              <a:rPr lang="en-GB" sz="2200" b="1" u="sng" dirty="0" smtClean="0">
                <a:latin typeface="Times New Roman"/>
                <a:cs typeface="Times New Roman"/>
              </a:rPr>
              <a:t>operational</a:t>
            </a:r>
          </a:p>
          <a:p>
            <a:pPr algn="just"/>
            <a:r>
              <a:rPr lang="en-US" sz="2200" b="1" dirty="0" smtClean="0">
                <a:solidFill>
                  <a:srgbClr val="00B0F0"/>
                </a:solidFill>
                <a:latin typeface="Times New Roman"/>
                <a:cs typeface="Times New Roman"/>
              </a:rPr>
              <a:t>4 </a:t>
            </a:r>
            <a:r>
              <a:rPr lang="en-US" sz="2200" b="1" dirty="0" smtClean="0">
                <a:solidFill>
                  <a:srgbClr val="00B0F0"/>
                </a:solidFill>
                <a:latin typeface="Times New Roman"/>
                <a:cs typeface="Times New Roman"/>
              </a:rPr>
              <a:t>lines in the bunker  upstream zone :</a:t>
            </a:r>
          </a:p>
          <a:p>
            <a:pPr algn="just"/>
            <a:r>
              <a:rPr lang="en-US" sz="2200" b="1" dirty="0" smtClean="0">
                <a:solidFill>
                  <a:srgbClr val="00B0F0"/>
                </a:solidFill>
                <a:latin typeface="Times New Roman"/>
                <a:cs typeface="Times New Roman"/>
              </a:rPr>
              <a:t>1 </a:t>
            </a:r>
            <a:r>
              <a:rPr lang="en-US" sz="2200" b="1" dirty="0" smtClean="0">
                <a:solidFill>
                  <a:srgbClr val="00B0F0"/>
                </a:solidFill>
                <a:latin typeface="Times New Roman"/>
                <a:cs typeface="Times New Roman"/>
              </a:rPr>
              <a:t>line in the preparation area  </a:t>
            </a:r>
          </a:p>
          <a:p>
            <a:pPr algn="just"/>
            <a:r>
              <a:rPr lang="en-US" sz="2200" dirty="0" smtClean="0">
                <a:latin typeface="Times New Roman"/>
                <a:cs typeface="Times New Roman"/>
              </a:rPr>
              <a:t>But   NOT YET AVALABLE</a:t>
            </a:r>
          </a:p>
          <a:p>
            <a:pPr algn="just"/>
            <a:endParaRPr lang="en-US" sz="2200" dirty="0" smtClean="0">
              <a:latin typeface="Times New Roman"/>
              <a:cs typeface="Times New Roman"/>
            </a:endParaRPr>
          </a:p>
          <a:p>
            <a:pPr algn="just"/>
            <a:r>
              <a:rPr lang="en-US" sz="2200" b="1" dirty="0" smtClean="0">
                <a:latin typeface="Times New Roman"/>
                <a:cs typeface="Times New Roman"/>
              </a:rPr>
              <a:t>NOW We are using a temporary line</a:t>
            </a:r>
          </a:p>
          <a:p>
            <a:pPr algn="just"/>
            <a:r>
              <a:rPr lang="en-US" sz="2200" b="1" dirty="0" smtClean="0">
                <a:latin typeface="Times New Roman"/>
                <a:cs typeface="Times New Roman"/>
                <a:sym typeface="Wingdings" panose="05000000000000000000" pitchFamily="2" charset="2"/>
              </a:rPr>
              <a:t> </a:t>
            </a:r>
            <a:r>
              <a:rPr lang="en-US" sz="2200" b="1" dirty="0" smtClean="0">
                <a:latin typeface="Times New Roman"/>
                <a:cs typeface="Times New Roman"/>
              </a:rPr>
              <a:t>gas </a:t>
            </a:r>
            <a:r>
              <a:rPr lang="en-US" sz="2200" b="1" dirty="0">
                <a:latin typeface="Times New Roman"/>
                <a:cs typeface="Times New Roman"/>
              </a:rPr>
              <a:t>mixer </a:t>
            </a:r>
            <a:r>
              <a:rPr lang="en-US" sz="2200" b="1" dirty="0" smtClean="0">
                <a:latin typeface="Times New Roman"/>
                <a:cs typeface="Times New Roman"/>
              </a:rPr>
              <a:t>open loop</a:t>
            </a:r>
            <a:r>
              <a:rPr lang="en-US" sz="2200" b="1" dirty="0">
                <a:latin typeface="Times New Roman"/>
                <a:cs typeface="Times New Roman"/>
              </a:rPr>
              <a:t>: </a:t>
            </a:r>
          </a:p>
          <a:p>
            <a:pPr lvl="2" algn="just"/>
            <a:r>
              <a:rPr lang="en-US" sz="2200" dirty="0" smtClean="0">
                <a:latin typeface="Times New Roman"/>
                <a:cs typeface="Times New Roman"/>
              </a:rPr>
              <a:t>Shared with </a:t>
            </a:r>
            <a:r>
              <a:rPr lang="en-US" sz="2200" dirty="0">
                <a:latin typeface="Times New Roman"/>
                <a:cs typeface="Times New Roman"/>
              </a:rPr>
              <a:t>ATLAS to use a common </a:t>
            </a:r>
            <a:r>
              <a:rPr lang="en-US" sz="2200" dirty="0" smtClean="0">
                <a:latin typeface="Times New Roman"/>
                <a:cs typeface="Times New Roman"/>
              </a:rPr>
              <a:t>system, able </a:t>
            </a:r>
            <a:r>
              <a:rPr lang="en-US" sz="2200" dirty="0">
                <a:latin typeface="Times New Roman"/>
                <a:cs typeface="Times New Roman"/>
              </a:rPr>
              <a:t>to go up to </a:t>
            </a:r>
            <a:r>
              <a:rPr lang="en-US" sz="2200" dirty="0" smtClean="0">
                <a:latin typeface="Times New Roman"/>
                <a:cs typeface="Times New Roman"/>
              </a:rPr>
              <a:t>30 l/h:.</a:t>
            </a:r>
          </a:p>
          <a:p>
            <a:pPr lvl="2" algn="just"/>
            <a:r>
              <a:rPr lang="en-US" sz="2200" dirty="0" smtClean="0">
                <a:latin typeface="Times New Roman"/>
                <a:cs typeface="Times New Roman"/>
              </a:rPr>
              <a:t>  -20 l/hours for RPC</a:t>
            </a:r>
          </a:p>
          <a:p>
            <a:pPr lvl="2" algn="just"/>
            <a:r>
              <a:rPr lang="en-US" sz="2200" dirty="0" smtClean="0">
                <a:latin typeface="Times New Roman"/>
                <a:cs typeface="Times New Roman"/>
              </a:rPr>
              <a:t>  - 3 l/hour for the analyzer</a:t>
            </a:r>
          </a:p>
        </p:txBody>
      </p:sp>
      <p:sp>
        <p:nvSpPr>
          <p:cNvPr id="5" name="TextBox 4"/>
          <p:cNvSpPr txBox="1"/>
          <p:nvPr/>
        </p:nvSpPr>
        <p:spPr>
          <a:xfrm>
            <a:off x="179512" y="5151815"/>
            <a:ext cx="7952183" cy="1569660"/>
          </a:xfrm>
          <a:prstGeom prst="rect">
            <a:avLst/>
          </a:prstGeom>
          <a:noFill/>
        </p:spPr>
        <p:txBody>
          <a:bodyPr wrap="square" rtlCol="0">
            <a:spAutoFit/>
          </a:bodyPr>
          <a:lstStyle/>
          <a:p>
            <a:pPr marL="285750" indent="-285750" algn="just">
              <a:buFont typeface="Wingdings"/>
              <a:buChar char="à"/>
            </a:pPr>
            <a:r>
              <a:rPr lang="en-US" b="1" dirty="0" smtClean="0">
                <a:latin typeface="Times New Roman"/>
                <a:cs typeface="Times New Roman"/>
              </a:rPr>
              <a:t>Gas mixer Close  </a:t>
            </a:r>
            <a:r>
              <a:rPr lang="en-US" b="1" dirty="0">
                <a:latin typeface="Times New Roman"/>
                <a:cs typeface="Times New Roman"/>
              </a:rPr>
              <a:t>loop: </a:t>
            </a:r>
            <a:r>
              <a:rPr lang="en-US" b="1" dirty="0" smtClean="0">
                <a:latin typeface="Times New Roman"/>
                <a:cs typeface="Times New Roman"/>
              </a:rPr>
              <a:t> not yet ready </a:t>
            </a:r>
          </a:p>
          <a:p>
            <a:pPr algn="just"/>
            <a:r>
              <a:rPr lang="en-US" b="1" dirty="0">
                <a:latin typeface="Times New Roman"/>
                <a:cs typeface="Times New Roman"/>
              </a:rPr>
              <a:t> </a:t>
            </a:r>
            <a:r>
              <a:rPr lang="en-US" b="1" dirty="0" smtClean="0">
                <a:latin typeface="Times New Roman"/>
                <a:cs typeface="Times New Roman"/>
              </a:rPr>
              <a:t>                     </a:t>
            </a:r>
            <a:r>
              <a:rPr lang="en-US" dirty="0" smtClean="0">
                <a:latin typeface="Times New Roman"/>
                <a:cs typeface="Times New Roman"/>
              </a:rPr>
              <a:t>(up </a:t>
            </a:r>
            <a:r>
              <a:rPr lang="en-US" dirty="0">
                <a:latin typeface="Times New Roman"/>
                <a:cs typeface="Times New Roman"/>
              </a:rPr>
              <a:t>to 100 l/h </a:t>
            </a:r>
            <a:r>
              <a:rPr lang="en-US" dirty="0" smtClean="0">
                <a:latin typeface="Times New Roman"/>
                <a:cs typeface="Times New Roman"/>
              </a:rPr>
              <a:t>)</a:t>
            </a:r>
            <a:endParaRPr lang="en-US" b="1" dirty="0">
              <a:latin typeface="Times New Roman"/>
              <a:cs typeface="Times New Roman"/>
            </a:endParaRPr>
          </a:p>
          <a:p>
            <a:pPr algn="just"/>
            <a:r>
              <a:rPr lang="en-US" b="1" dirty="0" smtClean="0">
                <a:latin typeface="Times New Roman"/>
                <a:cs typeface="Times New Roman"/>
              </a:rPr>
              <a:t> </a:t>
            </a:r>
            <a:endParaRPr lang="en-US" b="1" dirty="0">
              <a:latin typeface="Times New Roman"/>
              <a:cs typeface="Times New Roman"/>
            </a:endParaRPr>
          </a:p>
          <a:p>
            <a:r>
              <a:rPr lang="en-US" b="1" dirty="0" smtClean="0">
                <a:latin typeface="Times New Roman"/>
                <a:cs typeface="Times New Roman"/>
                <a:sym typeface="Wingdings" panose="05000000000000000000" pitchFamily="2" charset="2"/>
              </a:rPr>
              <a:t> </a:t>
            </a:r>
            <a:r>
              <a:rPr lang="en-US" sz="2400" b="1" dirty="0" smtClean="0">
                <a:latin typeface="Times New Roman"/>
                <a:cs typeface="Times New Roman"/>
              </a:rPr>
              <a:t>GAS KILL  </a:t>
            </a:r>
            <a:r>
              <a:rPr lang="en-US" sz="2400" b="1" dirty="0" smtClean="0">
                <a:solidFill>
                  <a:srgbClr val="FF0000"/>
                </a:solidFill>
                <a:latin typeface="Times New Roman"/>
                <a:cs typeface="Times New Roman"/>
              </a:rPr>
              <a:t>NOT yet installed  </a:t>
            </a:r>
            <a:endParaRPr lang="en-GB" sz="2400" dirty="0">
              <a:solidFill>
                <a:srgbClr val="FF0000"/>
              </a:solidFill>
            </a:endParaRPr>
          </a:p>
        </p:txBody>
      </p:sp>
    </p:spTree>
    <p:extLst>
      <p:ext uri="{BB962C8B-B14F-4D97-AF65-F5344CB8AC3E}">
        <p14:creationId xmlns:p14="http://schemas.microsoft.com/office/powerpoint/2010/main" val="7882534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0" y="-27384"/>
            <a:ext cx="7425829" cy="1143000"/>
          </a:xfrm>
        </p:spPr>
        <p:txBody>
          <a:bodyPr/>
          <a:lstStyle/>
          <a:p>
            <a:r>
              <a:rPr lang="en-GB" dirty="0" smtClean="0">
                <a:latin typeface="Times New Roman"/>
                <a:cs typeface="Times New Roman"/>
              </a:rPr>
              <a:t>CMS Longevity </a:t>
            </a:r>
            <a:r>
              <a:rPr lang="en-GB" dirty="0" smtClean="0">
                <a:latin typeface="Times New Roman"/>
                <a:cs typeface="Times New Roman"/>
              </a:rPr>
              <a:t>Study Status</a:t>
            </a:r>
            <a:endParaRPr lang="en-GB" dirty="0">
              <a:latin typeface="Times New Roman"/>
              <a:cs typeface="Times New Roman"/>
            </a:endParaRPr>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5</a:t>
            </a:fld>
            <a:endParaRPr lang="en-US"/>
          </a:p>
        </p:txBody>
      </p:sp>
      <p:sp>
        <p:nvSpPr>
          <p:cNvPr id="6" name="Rectangle 5"/>
          <p:cNvSpPr/>
          <p:nvPr/>
        </p:nvSpPr>
        <p:spPr>
          <a:xfrm>
            <a:off x="35496" y="1476067"/>
            <a:ext cx="5688632" cy="3170099"/>
          </a:xfrm>
          <a:prstGeom prst="rect">
            <a:avLst/>
          </a:prstGeom>
        </p:spPr>
        <p:txBody>
          <a:bodyPr wrap="square">
            <a:spAutoFit/>
          </a:bodyPr>
          <a:lstStyle/>
          <a:p>
            <a:pPr marL="342900" indent="-342900" algn="just">
              <a:buFont typeface="Wingdings" charset="2"/>
              <a:buChar char="Ø"/>
            </a:pPr>
            <a:r>
              <a:rPr lang="en-GB" sz="2000" b="1" dirty="0" smtClean="0">
                <a:solidFill>
                  <a:srgbClr val="FF2600"/>
                </a:solidFill>
                <a:latin typeface="Times New Roman"/>
                <a:cs typeface="Times New Roman"/>
              </a:rPr>
              <a:t>Four spare chambers </a:t>
            </a:r>
            <a:r>
              <a:rPr lang="en-GB" sz="2000" dirty="0" smtClean="0">
                <a:latin typeface="Times New Roman"/>
                <a:cs typeface="Times New Roman"/>
              </a:rPr>
              <a:t>(</a:t>
            </a:r>
            <a:r>
              <a:rPr lang="en-GB" sz="2000" dirty="0">
                <a:latin typeface="Times New Roman"/>
                <a:cs typeface="Times New Roman"/>
              </a:rPr>
              <a:t>2 RE4 and 2 </a:t>
            </a:r>
            <a:r>
              <a:rPr lang="en-GB" sz="2000" dirty="0" smtClean="0">
                <a:latin typeface="Times New Roman"/>
                <a:cs typeface="Times New Roman"/>
              </a:rPr>
              <a:t>RE3) </a:t>
            </a:r>
            <a:r>
              <a:rPr lang="en-GB" sz="2000" dirty="0">
                <a:latin typeface="Times New Roman"/>
                <a:cs typeface="Times New Roman"/>
              </a:rPr>
              <a:t>have been </a:t>
            </a:r>
            <a:r>
              <a:rPr lang="en-GB" sz="2000" dirty="0" smtClean="0">
                <a:latin typeface="Times New Roman"/>
                <a:cs typeface="Times New Roman"/>
              </a:rPr>
              <a:t>qualified in </a:t>
            </a:r>
            <a:r>
              <a:rPr lang="en-GB" sz="2000" dirty="0">
                <a:latin typeface="Times New Roman"/>
                <a:cs typeface="Times New Roman"/>
              </a:rPr>
              <a:t>Ghent </a:t>
            </a:r>
            <a:r>
              <a:rPr lang="en-GB" sz="2000" dirty="0" smtClean="0">
                <a:latin typeface="Times New Roman"/>
                <a:cs typeface="Times New Roman"/>
              </a:rPr>
              <a:t>using </a:t>
            </a:r>
            <a:r>
              <a:rPr lang="en-GB" sz="2000" dirty="0">
                <a:latin typeface="Times New Roman"/>
                <a:cs typeface="Times New Roman"/>
              </a:rPr>
              <a:t>the </a:t>
            </a:r>
            <a:r>
              <a:rPr lang="en-GB" sz="2000" dirty="0" smtClean="0">
                <a:latin typeface="Times New Roman"/>
                <a:cs typeface="Times New Roman"/>
              </a:rPr>
              <a:t>CMS telescope used </a:t>
            </a:r>
            <a:r>
              <a:rPr lang="en-GB" sz="2000" dirty="0">
                <a:latin typeface="Times New Roman"/>
                <a:cs typeface="Times New Roman"/>
              </a:rPr>
              <a:t>during the last RE4 </a:t>
            </a:r>
            <a:r>
              <a:rPr lang="en-GB" sz="2000" dirty="0" smtClean="0">
                <a:latin typeface="Times New Roman"/>
                <a:cs typeface="Times New Roman"/>
              </a:rPr>
              <a:t>production. </a:t>
            </a:r>
          </a:p>
          <a:p>
            <a:pPr marL="342900" indent="-342900" algn="just">
              <a:buFont typeface="Wingdings" charset="2"/>
              <a:buChar char="Ø"/>
            </a:pPr>
            <a:endParaRPr lang="en-GB" sz="2000" dirty="0">
              <a:latin typeface="Times New Roman"/>
              <a:cs typeface="Times New Roman"/>
            </a:endParaRPr>
          </a:p>
          <a:p>
            <a:pPr marL="342900" indent="-342900" algn="just">
              <a:buFont typeface="Wingdings" charset="2"/>
              <a:buChar char="Ø"/>
            </a:pPr>
            <a:r>
              <a:rPr lang="en-GB" sz="2000" dirty="0" smtClean="0">
                <a:latin typeface="Times New Roman"/>
                <a:cs typeface="Times New Roman"/>
              </a:rPr>
              <a:t>Consolidation trolley in GIF++ preparation area: preliminary test done. </a:t>
            </a:r>
          </a:p>
          <a:p>
            <a:pPr marL="342900" indent="-342900" algn="just">
              <a:buFont typeface="Wingdings" charset="2"/>
              <a:buChar char="Ø"/>
            </a:pPr>
            <a:endParaRPr lang="en-GB" sz="2000" dirty="0">
              <a:latin typeface="Times New Roman"/>
              <a:cs typeface="Times New Roman"/>
            </a:endParaRPr>
          </a:p>
          <a:p>
            <a:pPr marL="342900" indent="-342900" algn="just">
              <a:buFont typeface="Wingdings" charset="2"/>
              <a:buChar char="Ø"/>
            </a:pPr>
            <a:r>
              <a:rPr lang="en-GB" sz="2000" dirty="0" smtClean="0">
                <a:latin typeface="Times New Roman"/>
                <a:cs typeface="Times New Roman"/>
              </a:rPr>
              <a:t>Plan to start the test by </a:t>
            </a:r>
            <a:r>
              <a:rPr lang="en-GB" sz="2000" b="1" dirty="0" smtClean="0">
                <a:solidFill>
                  <a:srgbClr val="FF0000"/>
                </a:solidFill>
                <a:latin typeface="Times New Roman"/>
                <a:cs typeface="Times New Roman"/>
              </a:rPr>
              <a:t>middle of July </a:t>
            </a:r>
            <a:r>
              <a:rPr lang="en-GB" sz="2000" dirty="0" smtClean="0">
                <a:latin typeface="Times New Roman"/>
                <a:cs typeface="Times New Roman"/>
              </a:rPr>
              <a:t>as soon as Beam trigger and all tools for monitoring and analysis will be validated.  </a:t>
            </a:r>
          </a:p>
        </p:txBody>
      </p:sp>
      <p:sp>
        <p:nvSpPr>
          <p:cNvPr id="9" name="Date Placeholder 3"/>
          <p:cNvSpPr>
            <a:spLocks noGrp="1"/>
          </p:cNvSpPr>
          <p:nvPr>
            <p:ph type="dt" sz="half" idx="4294967295"/>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a:cs typeface="Times New Roman"/>
              </a:defRPr>
            </a:lvl1pPr>
          </a:lstStyle>
          <a:p>
            <a:pPr>
              <a:defRPr/>
            </a:pPr>
            <a:r>
              <a:rPr lang="en-US" dirty="0" smtClean="0"/>
              <a:t> June 22, 2015</a:t>
            </a:r>
            <a:endParaRPr lang="en-US" dirty="0"/>
          </a:p>
        </p:txBody>
      </p:sp>
      <p:sp>
        <p:nvSpPr>
          <p:cNvPr id="10"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pPr>
              <a:defRPr/>
            </a:pPr>
            <a:r>
              <a:rPr lang="en-US" dirty="0" smtClean="0"/>
              <a:t>G. Pugliese, GMM  </a:t>
            </a:r>
            <a:endParaRPr lang="en-US" dirty="0"/>
          </a:p>
        </p:txBody>
      </p:sp>
      <p:sp>
        <p:nvSpPr>
          <p:cNvPr id="4" name="Rectangle 3"/>
          <p:cNvSpPr/>
          <p:nvPr/>
        </p:nvSpPr>
        <p:spPr>
          <a:xfrm>
            <a:off x="251520" y="4437112"/>
            <a:ext cx="8568952" cy="2062103"/>
          </a:xfrm>
          <a:prstGeom prst="rect">
            <a:avLst/>
          </a:prstGeom>
        </p:spPr>
        <p:txBody>
          <a:bodyPr wrap="square">
            <a:spAutoFit/>
          </a:bodyPr>
          <a:lstStyle/>
          <a:p>
            <a:pPr algn="ctr"/>
            <a:r>
              <a:rPr lang="en-GB" b="1" dirty="0">
                <a:latin typeface="Times New Roman"/>
                <a:cs typeface="Times New Roman"/>
              </a:rPr>
              <a:t>Milestones: </a:t>
            </a:r>
            <a:endParaRPr lang="en-GB" b="1" dirty="0" smtClean="0">
              <a:latin typeface="Times New Roman"/>
              <a:cs typeface="Times New Roman"/>
            </a:endParaRPr>
          </a:p>
          <a:p>
            <a:pPr algn="ctr"/>
            <a:endParaRPr lang="en-GB" b="1" dirty="0">
              <a:latin typeface="Times New Roman"/>
              <a:cs typeface="Times New Roman"/>
            </a:endParaRPr>
          </a:p>
          <a:p>
            <a:pPr marL="457200" indent="-457200" algn="just">
              <a:buFont typeface="+mj-lt"/>
              <a:buAutoNum type="arabicPeriod"/>
            </a:pPr>
            <a:r>
              <a:rPr lang="en-GB" sz="2000" b="1" dirty="0">
                <a:solidFill>
                  <a:srgbClr val="FF0000"/>
                </a:solidFill>
                <a:latin typeface="Times New Roman"/>
                <a:cs typeface="Times New Roman"/>
              </a:rPr>
              <a:t>Detector performance study</a:t>
            </a:r>
            <a:r>
              <a:rPr lang="en-GB" sz="2000" dirty="0">
                <a:latin typeface="Times New Roman"/>
                <a:cs typeface="Times New Roman"/>
              </a:rPr>
              <a:t> </a:t>
            </a:r>
            <a:r>
              <a:rPr lang="en-GB" sz="2000" dirty="0" err="1">
                <a:latin typeface="Times New Roman"/>
                <a:cs typeface="Times New Roman"/>
              </a:rPr>
              <a:t>vs</a:t>
            </a:r>
            <a:r>
              <a:rPr lang="en-GB" sz="2000" dirty="0">
                <a:latin typeface="Times New Roman"/>
                <a:cs typeface="Times New Roman"/>
              </a:rPr>
              <a:t> HV </a:t>
            </a:r>
            <a:r>
              <a:rPr lang="en-GB" sz="2000" dirty="0" smtClean="0">
                <a:latin typeface="Times New Roman"/>
                <a:cs typeface="Times New Roman"/>
              </a:rPr>
              <a:t>with </a:t>
            </a:r>
            <a:r>
              <a:rPr lang="en-GB" sz="2000" b="1" dirty="0">
                <a:solidFill>
                  <a:srgbClr val="FF0000"/>
                </a:solidFill>
                <a:latin typeface="Times New Roman"/>
                <a:cs typeface="Times New Roman"/>
              </a:rPr>
              <a:t>muon beam</a:t>
            </a:r>
            <a:r>
              <a:rPr lang="en-GB" sz="2000" dirty="0">
                <a:latin typeface="Times New Roman"/>
                <a:cs typeface="Times New Roman"/>
              </a:rPr>
              <a:t> with different ABS and without source in the first test </a:t>
            </a:r>
            <a:r>
              <a:rPr lang="en-GB" sz="2000" dirty="0" smtClean="0">
                <a:latin typeface="Times New Roman"/>
                <a:cs typeface="Times New Roman"/>
              </a:rPr>
              <a:t>beams (in July</a:t>
            </a:r>
            <a:r>
              <a:rPr lang="en-GB" sz="2000" dirty="0">
                <a:latin typeface="Times New Roman"/>
                <a:cs typeface="Times New Roman"/>
              </a:rPr>
              <a:t> </a:t>
            </a:r>
            <a:r>
              <a:rPr lang="en-GB" sz="2000" dirty="0" smtClean="0">
                <a:latin typeface="Times New Roman"/>
                <a:cs typeface="Times New Roman"/>
              </a:rPr>
              <a:t>and August). </a:t>
            </a:r>
          </a:p>
          <a:p>
            <a:pPr marL="457200" indent="-457200" algn="just">
              <a:buFont typeface="+mj-lt"/>
              <a:buAutoNum type="arabicPeriod"/>
            </a:pPr>
            <a:r>
              <a:rPr lang="en-GB" sz="2000" dirty="0" smtClean="0">
                <a:latin typeface="Times New Roman"/>
                <a:cs typeface="Times New Roman"/>
              </a:rPr>
              <a:t>Integrate an equivalent charge and dose for 10 years </a:t>
            </a:r>
            <a:r>
              <a:rPr lang="en-GB" sz="2000" dirty="0">
                <a:latin typeface="Times New Roman"/>
                <a:cs typeface="Times New Roman"/>
              </a:rPr>
              <a:t>o</a:t>
            </a:r>
            <a:r>
              <a:rPr lang="en-GB" sz="2000" dirty="0" smtClean="0">
                <a:latin typeface="Times New Roman"/>
                <a:cs typeface="Times New Roman"/>
              </a:rPr>
              <a:t>f HL-LHC about 1 year of irradiations). </a:t>
            </a:r>
            <a:endParaRPr lang="en-GB" sz="2000" dirty="0">
              <a:latin typeface="Times New Roman"/>
              <a:cs typeface="Times New Roman"/>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7844" y="1476067"/>
            <a:ext cx="3300660" cy="2475495"/>
          </a:xfrm>
          <a:prstGeom prst="rect">
            <a:avLst/>
          </a:prstGeom>
        </p:spPr>
      </p:pic>
    </p:spTree>
    <p:extLst>
      <p:ext uri="{BB962C8B-B14F-4D97-AF65-F5344CB8AC3E}">
        <p14:creationId xmlns:p14="http://schemas.microsoft.com/office/powerpoint/2010/main" val="23260280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0" y="-27384"/>
            <a:ext cx="7425829" cy="1143000"/>
          </a:xfrm>
        </p:spPr>
        <p:txBody>
          <a:bodyPr/>
          <a:lstStyle/>
          <a:p>
            <a:r>
              <a:rPr lang="en-GB" dirty="0">
                <a:latin typeface="Times New Roman"/>
                <a:cs typeface="Times New Roman"/>
              </a:rPr>
              <a:t>R&amp;D on Bakelite </a:t>
            </a:r>
            <a:r>
              <a:rPr lang="en-GB" dirty="0" smtClean="0">
                <a:latin typeface="Times New Roman"/>
                <a:cs typeface="Times New Roman"/>
              </a:rPr>
              <a:t>RPC</a:t>
            </a:r>
            <a:endParaRPr lang="en-GB" dirty="0"/>
          </a:p>
        </p:txBody>
      </p:sp>
      <p:sp>
        <p:nvSpPr>
          <p:cNvPr id="3" name="Date Placeholder 2"/>
          <p:cNvSpPr>
            <a:spLocks noGrp="1"/>
          </p:cNvSpPr>
          <p:nvPr>
            <p:ph type="dt" sz="half" idx="10"/>
          </p:nvPr>
        </p:nvSpPr>
        <p:spPr/>
        <p:txBody>
          <a:bodyPr/>
          <a:lstStyle/>
          <a:p>
            <a:pPr>
              <a:defRPr/>
            </a:pPr>
            <a:r>
              <a:rPr lang="en-US" smtClean="0"/>
              <a:t>June 22, 2015</a:t>
            </a:r>
            <a:endParaRPr lang="en-US" dirty="0"/>
          </a:p>
        </p:txBody>
      </p:sp>
      <p:sp>
        <p:nvSpPr>
          <p:cNvPr id="4" name="Footer Placeholder 3"/>
          <p:cNvSpPr>
            <a:spLocks noGrp="1"/>
          </p:cNvSpPr>
          <p:nvPr>
            <p:ph type="ftr" sz="quarter" idx="11"/>
          </p:nvPr>
        </p:nvSpPr>
        <p:spPr/>
        <p:txBody>
          <a:bodyPr/>
          <a:lstStyle/>
          <a:p>
            <a:pPr>
              <a:defRPr/>
            </a:pPr>
            <a:r>
              <a:rPr lang="en-US" smtClean="0"/>
              <a:t>G. Pugliese, GMM  </a:t>
            </a:r>
            <a:endParaRPr lang="en-US" dirty="0"/>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6</a:t>
            </a:fld>
            <a:endParaRPr lang="en-US"/>
          </a:p>
        </p:txBody>
      </p:sp>
      <p:sp>
        <p:nvSpPr>
          <p:cNvPr id="6" name="Rectangle 5"/>
          <p:cNvSpPr/>
          <p:nvPr/>
        </p:nvSpPr>
        <p:spPr>
          <a:xfrm>
            <a:off x="457200" y="1412776"/>
            <a:ext cx="8003232" cy="5016758"/>
          </a:xfrm>
          <a:prstGeom prst="rect">
            <a:avLst/>
          </a:prstGeom>
        </p:spPr>
        <p:txBody>
          <a:bodyPr wrap="square">
            <a:spAutoFit/>
          </a:bodyPr>
          <a:lstStyle/>
          <a:p>
            <a:pPr algn="just"/>
            <a:r>
              <a:rPr lang="en-AU" sz="2000" b="1" dirty="0" smtClean="0">
                <a:latin typeface="Times New Roman"/>
                <a:cs typeface="Times New Roman"/>
              </a:rPr>
              <a:t>New Bakelite panels ready. </a:t>
            </a:r>
          </a:p>
          <a:p>
            <a:pPr algn="just"/>
            <a:endParaRPr lang="en-AU" sz="2000" b="1" dirty="0" smtClean="0">
              <a:latin typeface="Times New Roman"/>
              <a:cs typeface="Times New Roman"/>
            </a:endParaRPr>
          </a:p>
          <a:p>
            <a:pPr marL="342900" indent="-342900" algn="just">
              <a:buFont typeface="Wingdings" charset="2"/>
              <a:buChar char="Ø"/>
            </a:pPr>
            <a:r>
              <a:rPr lang="en-AU" sz="2000" dirty="0" smtClean="0">
                <a:solidFill>
                  <a:srgbClr val="FF0000"/>
                </a:solidFill>
                <a:latin typeface="Times New Roman"/>
                <a:cs typeface="Times New Roman"/>
              </a:rPr>
              <a:t>20 panels of Bakelite produced </a:t>
            </a:r>
            <a:r>
              <a:rPr lang="en-US" sz="2000" dirty="0">
                <a:solidFill>
                  <a:srgbClr val="000000"/>
                </a:solidFill>
                <a:latin typeface="Times New Roman"/>
                <a:cs typeface="Times New Roman"/>
              </a:rPr>
              <a:t>in </a:t>
            </a:r>
            <a:r>
              <a:rPr lang="en-US" sz="2000" dirty="0" err="1" smtClean="0">
                <a:solidFill>
                  <a:srgbClr val="000000"/>
                </a:solidFill>
                <a:latin typeface="Times New Roman"/>
                <a:cs typeface="Times New Roman"/>
              </a:rPr>
              <a:t>Puricelli</a:t>
            </a:r>
            <a:r>
              <a:rPr lang="en-US" sz="2000" dirty="0" smtClean="0">
                <a:solidFill>
                  <a:srgbClr val="000000"/>
                </a:solidFill>
                <a:latin typeface="Times New Roman"/>
                <a:cs typeface="Times New Roman"/>
              </a:rPr>
              <a:t> firm in April with  </a:t>
            </a:r>
            <a:r>
              <a:rPr lang="en-US" sz="2000" dirty="0">
                <a:solidFill>
                  <a:srgbClr val="000000"/>
                </a:solidFill>
                <a:latin typeface="Times New Roman"/>
                <a:cs typeface="Times New Roman"/>
              </a:rPr>
              <a:t>thicknesses </a:t>
            </a:r>
            <a:r>
              <a:rPr lang="en-US" sz="2000" dirty="0" smtClean="0">
                <a:solidFill>
                  <a:srgbClr val="000000"/>
                </a:solidFill>
                <a:latin typeface="Times New Roman"/>
                <a:cs typeface="Times New Roman"/>
              </a:rPr>
              <a:t>of 2mm, 1.8mm and 1.6 mm and with a resistivity </a:t>
            </a:r>
            <a:r>
              <a:rPr lang="en-US" sz="2000" dirty="0">
                <a:solidFill>
                  <a:srgbClr val="000000"/>
                </a:solidFill>
                <a:latin typeface="Times New Roman"/>
                <a:cs typeface="Times New Roman"/>
              </a:rPr>
              <a:t>range </a:t>
            </a:r>
            <a:r>
              <a:rPr lang="en-US" sz="2000" dirty="0" smtClean="0">
                <a:solidFill>
                  <a:srgbClr val="000000"/>
                </a:solidFill>
                <a:latin typeface="Times New Roman"/>
                <a:cs typeface="Times New Roman"/>
              </a:rPr>
              <a:t>1-</a:t>
            </a:r>
            <a:r>
              <a:rPr lang="en-US" sz="2000" dirty="0">
                <a:solidFill>
                  <a:srgbClr val="000000"/>
                </a:solidFill>
                <a:latin typeface="Times New Roman"/>
                <a:cs typeface="Times New Roman"/>
              </a:rPr>
              <a:t>6 10</a:t>
            </a:r>
            <a:r>
              <a:rPr lang="en-US" sz="2000" baseline="30000" dirty="0">
                <a:solidFill>
                  <a:srgbClr val="000000"/>
                </a:solidFill>
                <a:latin typeface="Times New Roman"/>
                <a:cs typeface="Times New Roman"/>
              </a:rPr>
              <a:t>10</a:t>
            </a:r>
            <a:r>
              <a:rPr lang="en-US" sz="2000" dirty="0">
                <a:solidFill>
                  <a:srgbClr val="000000"/>
                </a:solidFill>
                <a:latin typeface="Times New Roman"/>
                <a:cs typeface="Times New Roman"/>
              </a:rPr>
              <a:t> </a:t>
            </a:r>
            <a:r>
              <a:rPr lang="en-US" sz="2000" dirty="0" err="1" smtClean="0">
                <a:solidFill>
                  <a:srgbClr val="000000"/>
                </a:solidFill>
                <a:latin typeface="Symbol" charset="2"/>
                <a:cs typeface="Symbol" charset="2"/>
              </a:rPr>
              <a:t>W</a:t>
            </a:r>
            <a:r>
              <a:rPr lang="en-US" sz="2000" dirty="0" err="1" smtClean="0">
                <a:solidFill>
                  <a:srgbClr val="000000"/>
                </a:solidFill>
                <a:latin typeface="Times New Roman"/>
                <a:cs typeface="Times New Roman"/>
              </a:rPr>
              <a:t>cm</a:t>
            </a:r>
            <a:r>
              <a:rPr lang="en-US" sz="2000" dirty="0" smtClean="0">
                <a:solidFill>
                  <a:srgbClr val="000000"/>
                </a:solidFill>
                <a:latin typeface="Times New Roman"/>
                <a:cs typeface="Times New Roman"/>
              </a:rPr>
              <a:t> higher than </a:t>
            </a:r>
            <a:r>
              <a:rPr lang="en-US" sz="2000" dirty="0">
                <a:solidFill>
                  <a:srgbClr val="000000"/>
                </a:solidFill>
                <a:latin typeface="Times New Roman"/>
                <a:cs typeface="Times New Roman"/>
              </a:rPr>
              <a:t>expected (0.9-210</a:t>
            </a:r>
            <a:r>
              <a:rPr lang="en-US" sz="2000" baseline="30000" dirty="0">
                <a:solidFill>
                  <a:srgbClr val="000000"/>
                </a:solidFill>
                <a:latin typeface="Times New Roman"/>
                <a:cs typeface="Times New Roman"/>
              </a:rPr>
              <a:t>10</a:t>
            </a:r>
            <a:r>
              <a:rPr lang="en-US" sz="2000" dirty="0">
                <a:solidFill>
                  <a:srgbClr val="000000"/>
                </a:solidFill>
                <a:latin typeface="Times New Roman"/>
                <a:cs typeface="Times New Roman"/>
              </a:rPr>
              <a:t> </a:t>
            </a:r>
            <a:r>
              <a:rPr lang="en-US" sz="2000" dirty="0" err="1" smtClean="0">
                <a:solidFill>
                  <a:srgbClr val="000000"/>
                </a:solidFill>
                <a:latin typeface="Symbol" charset="2"/>
                <a:cs typeface="Symbol" charset="2"/>
              </a:rPr>
              <a:t>W</a:t>
            </a:r>
            <a:r>
              <a:rPr lang="en-US" sz="2000" dirty="0" err="1" smtClean="0">
                <a:solidFill>
                  <a:srgbClr val="000000"/>
                </a:solidFill>
                <a:latin typeface="Times New Roman"/>
                <a:cs typeface="Times New Roman"/>
              </a:rPr>
              <a:t>cm</a:t>
            </a:r>
            <a:r>
              <a:rPr lang="en-US" sz="2000" dirty="0" smtClean="0">
                <a:solidFill>
                  <a:srgbClr val="000000"/>
                </a:solidFill>
                <a:latin typeface="Times New Roman"/>
                <a:cs typeface="Times New Roman"/>
              </a:rPr>
              <a:t>). We </a:t>
            </a:r>
            <a:r>
              <a:rPr lang="en-US" sz="2000" dirty="0">
                <a:solidFill>
                  <a:srgbClr val="000000"/>
                </a:solidFill>
                <a:latin typeface="Times New Roman"/>
                <a:cs typeface="Times New Roman"/>
              </a:rPr>
              <a:t>will make a second production in </a:t>
            </a:r>
            <a:r>
              <a:rPr lang="en-US" sz="2000" dirty="0" smtClean="0">
                <a:solidFill>
                  <a:srgbClr val="000000"/>
                </a:solidFill>
                <a:latin typeface="Times New Roman"/>
                <a:cs typeface="Times New Roman"/>
              </a:rPr>
              <a:t>July.</a:t>
            </a:r>
            <a:endParaRPr lang="en-US" sz="2000" dirty="0">
              <a:solidFill>
                <a:srgbClr val="000000"/>
              </a:solidFill>
              <a:latin typeface="Times New Roman"/>
              <a:cs typeface="Times New Roman"/>
            </a:endParaRPr>
          </a:p>
          <a:p>
            <a:pPr marL="342900" indent="-342900" algn="just">
              <a:buFont typeface="Wingdings" charset="2"/>
              <a:buChar char="Ø"/>
            </a:pPr>
            <a:r>
              <a:rPr lang="en-US" sz="2000" dirty="0" smtClean="0">
                <a:latin typeface="Times New Roman"/>
                <a:cs typeface="Times New Roman"/>
              </a:rPr>
              <a:t>Panels </a:t>
            </a:r>
            <a:r>
              <a:rPr lang="en-US" sz="2000" dirty="0" err="1">
                <a:latin typeface="Times New Roman"/>
                <a:cs typeface="Times New Roman"/>
              </a:rPr>
              <a:t>c</a:t>
            </a:r>
            <a:r>
              <a:rPr lang="en-US" sz="2000" dirty="0" err="1" smtClean="0">
                <a:latin typeface="Times New Roman"/>
                <a:cs typeface="Times New Roman"/>
              </a:rPr>
              <a:t>utted</a:t>
            </a:r>
            <a:r>
              <a:rPr lang="en-US" sz="2000" dirty="0" smtClean="0">
                <a:latin typeface="Times New Roman"/>
                <a:cs typeface="Times New Roman"/>
              </a:rPr>
              <a:t> in Riva firm this week.   </a:t>
            </a:r>
          </a:p>
          <a:p>
            <a:pPr marL="342900" indent="-342900" algn="just">
              <a:buFont typeface="Wingdings" charset="2"/>
              <a:buChar char="Ø"/>
            </a:pPr>
            <a:endParaRPr lang="en-US" sz="2000" dirty="0">
              <a:solidFill>
                <a:srgbClr val="FF0000"/>
              </a:solidFill>
              <a:latin typeface="Times New Roman"/>
              <a:cs typeface="Times New Roman"/>
            </a:endParaRPr>
          </a:p>
          <a:p>
            <a:pPr marL="342900" indent="-342900" algn="just">
              <a:buFont typeface="Wingdings" charset="2"/>
              <a:buChar char="Ø"/>
            </a:pPr>
            <a:r>
              <a:rPr lang="en-AU" sz="2000" dirty="0" smtClean="0">
                <a:solidFill>
                  <a:srgbClr val="FF0000"/>
                </a:solidFill>
                <a:latin typeface="Times New Roman"/>
                <a:cs typeface="Times New Roman"/>
              </a:rPr>
              <a:t>Four </a:t>
            </a:r>
            <a:r>
              <a:rPr lang="en-AU" sz="2000" dirty="0">
                <a:solidFill>
                  <a:srgbClr val="FF0000"/>
                </a:solidFill>
                <a:latin typeface="Times New Roman"/>
                <a:cs typeface="Times New Roman"/>
              </a:rPr>
              <a:t>prototypes</a:t>
            </a:r>
            <a:r>
              <a:rPr lang="en-AU" sz="2000" dirty="0" smtClean="0">
                <a:solidFill>
                  <a:srgbClr val="FF0000"/>
                </a:solidFill>
                <a:latin typeface="Times New Roman"/>
                <a:cs typeface="Times New Roman"/>
              </a:rPr>
              <a:t> will build in General </a:t>
            </a:r>
            <a:r>
              <a:rPr lang="en-AU" sz="2000" dirty="0" err="1" smtClean="0">
                <a:solidFill>
                  <a:srgbClr val="FF0000"/>
                </a:solidFill>
                <a:latin typeface="Times New Roman"/>
                <a:cs typeface="Times New Roman"/>
              </a:rPr>
              <a:t>Technica</a:t>
            </a:r>
            <a:r>
              <a:rPr lang="en-AU" sz="2000" dirty="0" smtClean="0">
                <a:solidFill>
                  <a:srgbClr val="FF0000"/>
                </a:solidFill>
                <a:latin typeface="Times New Roman"/>
                <a:cs typeface="Times New Roman"/>
              </a:rPr>
              <a:t> under INFN </a:t>
            </a:r>
            <a:r>
              <a:rPr lang="en-AU" sz="2000" dirty="0">
                <a:solidFill>
                  <a:srgbClr val="FF0000"/>
                </a:solidFill>
                <a:latin typeface="Times New Roman"/>
                <a:cs typeface="Times New Roman"/>
              </a:rPr>
              <a:t>supervision. </a:t>
            </a:r>
            <a:r>
              <a:rPr lang="en-AU" sz="2000" dirty="0">
                <a:solidFill>
                  <a:srgbClr val="000000"/>
                </a:solidFill>
                <a:latin typeface="Times New Roman"/>
                <a:cs typeface="Times New Roman"/>
              </a:rPr>
              <a:t>Small rectangular </a:t>
            </a:r>
            <a:r>
              <a:rPr lang="en-AU" sz="2000" dirty="0" smtClean="0">
                <a:solidFill>
                  <a:srgbClr val="000000"/>
                </a:solidFill>
                <a:latin typeface="Times New Roman"/>
                <a:cs typeface="Times New Roman"/>
              </a:rPr>
              <a:t>prototypes </a:t>
            </a:r>
            <a:r>
              <a:rPr lang="en-AU" sz="2000" dirty="0">
                <a:solidFill>
                  <a:srgbClr val="000000"/>
                </a:solidFill>
                <a:latin typeface="Times New Roman"/>
                <a:cs typeface="Times New Roman"/>
              </a:rPr>
              <a:t>with 2.0, 1.8 and 1.6 mm gap thickness. Plan to send them at CERN by the end-July. Cosmic telescope needed to certify the chambers. </a:t>
            </a:r>
            <a:endParaRPr lang="en-AU" sz="2000" dirty="0" smtClean="0">
              <a:solidFill>
                <a:srgbClr val="000000"/>
              </a:solidFill>
              <a:latin typeface="Times New Roman"/>
              <a:cs typeface="Times New Roman"/>
            </a:endParaRPr>
          </a:p>
          <a:p>
            <a:pPr marL="342900" indent="-342900" algn="just">
              <a:buFont typeface="Wingdings" charset="2"/>
              <a:buChar char="Ø"/>
            </a:pPr>
            <a:endParaRPr lang="en-AU" sz="2000" dirty="0" smtClean="0">
              <a:solidFill>
                <a:srgbClr val="000000"/>
              </a:solidFill>
              <a:latin typeface="Times New Roman"/>
              <a:cs typeface="Times New Roman"/>
            </a:endParaRPr>
          </a:p>
          <a:p>
            <a:pPr marL="342900" indent="-342900" algn="just">
              <a:buFont typeface="Wingdings" charset="2"/>
              <a:buChar char="Ø"/>
            </a:pPr>
            <a:r>
              <a:rPr lang="en-AU" sz="2000" dirty="0" smtClean="0">
                <a:solidFill>
                  <a:srgbClr val="FF0000"/>
                </a:solidFill>
                <a:latin typeface="Times New Roman"/>
                <a:cs typeface="Times New Roman"/>
              </a:rPr>
              <a:t>Two Trapezoidal chambers RE4-1 geometry </a:t>
            </a:r>
            <a:r>
              <a:rPr lang="en-AU" sz="2000" dirty="0" smtClean="0">
                <a:solidFill>
                  <a:srgbClr val="000000"/>
                </a:solidFill>
                <a:latin typeface="Times New Roman"/>
                <a:cs typeface="Times New Roman"/>
              </a:rPr>
              <a:t>will be build in Korea with 2mm and 1.6 mm thick. Plan to send them at </a:t>
            </a:r>
            <a:r>
              <a:rPr lang="en-AU" sz="2000" b="1" dirty="0" smtClean="0">
                <a:solidFill>
                  <a:srgbClr val="000000"/>
                </a:solidFill>
                <a:latin typeface="Times New Roman"/>
                <a:cs typeface="Times New Roman"/>
              </a:rPr>
              <a:t>CERN  in October. </a:t>
            </a:r>
            <a:endParaRPr lang="en-AU" sz="2000" b="1" dirty="0">
              <a:solidFill>
                <a:srgbClr val="000000"/>
              </a:solidFill>
              <a:latin typeface="Times New Roman"/>
              <a:cs typeface="Times New Roman"/>
            </a:endParaRPr>
          </a:p>
          <a:p>
            <a:pPr algn="just">
              <a:spcAft>
                <a:spcPts val="600"/>
              </a:spcAft>
            </a:pPr>
            <a:endParaRPr lang="en-AU" sz="2000" dirty="0">
              <a:solidFill>
                <a:srgbClr val="000000"/>
              </a:solidFill>
              <a:latin typeface="Times New Roman"/>
              <a:cs typeface="Times New Roman"/>
            </a:endParaRPr>
          </a:p>
        </p:txBody>
      </p:sp>
    </p:spTree>
    <p:extLst>
      <p:ext uri="{BB962C8B-B14F-4D97-AF65-F5344CB8AC3E}">
        <p14:creationId xmlns:p14="http://schemas.microsoft.com/office/powerpoint/2010/main" val="37343621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0" y="-27384"/>
            <a:ext cx="7425829" cy="1143000"/>
          </a:xfrm>
        </p:spPr>
        <p:txBody>
          <a:bodyPr/>
          <a:lstStyle/>
          <a:p>
            <a:r>
              <a:rPr lang="en-GB" dirty="0" smtClean="0">
                <a:latin typeface="Times New Roman"/>
                <a:cs typeface="Times New Roman"/>
              </a:rPr>
              <a:t>Upgrade R&amp;D (Others) </a:t>
            </a:r>
            <a:endParaRPr lang="en-GB" dirty="0">
              <a:latin typeface="Times New Roman"/>
              <a:cs typeface="Times New Roman"/>
            </a:endParaRPr>
          </a:p>
        </p:txBody>
      </p:sp>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7</a:t>
            </a:fld>
            <a:endParaRPr lang="en-US"/>
          </a:p>
        </p:txBody>
      </p:sp>
      <p:sp>
        <p:nvSpPr>
          <p:cNvPr id="7" name="Rectangle 6"/>
          <p:cNvSpPr/>
          <p:nvPr/>
        </p:nvSpPr>
        <p:spPr>
          <a:xfrm>
            <a:off x="179512" y="1412776"/>
            <a:ext cx="6192688" cy="2800766"/>
          </a:xfrm>
          <a:prstGeom prst="rect">
            <a:avLst/>
          </a:prstGeom>
        </p:spPr>
        <p:txBody>
          <a:bodyPr wrap="square">
            <a:spAutoFit/>
          </a:bodyPr>
          <a:lstStyle/>
          <a:p>
            <a:pPr algn="just"/>
            <a:r>
              <a:rPr lang="en-AU" sz="2200" b="1" dirty="0" smtClean="0">
                <a:solidFill>
                  <a:srgbClr val="FF0000"/>
                </a:solidFill>
                <a:latin typeface="Times New Roman"/>
                <a:cs typeface="Times New Roman"/>
              </a:rPr>
              <a:t>Two prototypes built and tested in Korea </a:t>
            </a:r>
            <a:r>
              <a:rPr lang="en-AU" sz="2200" dirty="0">
                <a:latin typeface="Times New Roman"/>
                <a:cs typeface="Times New Roman"/>
              </a:rPr>
              <a:t>(</a:t>
            </a:r>
            <a:r>
              <a:rPr lang="en-AU" sz="2200" dirty="0" smtClean="0">
                <a:latin typeface="Times New Roman"/>
                <a:cs typeface="Times New Roman"/>
              </a:rPr>
              <a:t>half </a:t>
            </a:r>
            <a:r>
              <a:rPr lang="en-AU" sz="2200" dirty="0">
                <a:latin typeface="Times New Roman"/>
                <a:cs typeface="Times New Roman"/>
              </a:rPr>
              <a:t>size of the RE4/</a:t>
            </a:r>
            <a:r>
              <a:rPr lang="en-AU" sz="2200" dirty="0" smtClean="0">
                <a:latin typeface="Times New Roman"/>
                <a:cs typeface="Times New Roman"/>
              </a:rPr>
              <a:t>1): </a:t>
            </a:r>
            <a:endParaRPr lang="en-AU" sz="2200" dirty="0" smtClean="0">
              <a:solidFill>
                <a:srgbClr val="FF0000"/>
              </a:solidFill>
              <a:latin typeface="Times New Roman"/>
              <a:cs typeface="Times New Roman"/>
            </a:endParaRPr>
          </a:p>
          <a:p>
            <a:pPr marL="457200" indent="-457200" algn="just">
              <a:buFont typeface="+mj-lt"/>
              <a:buAutoNum type="arabicPeriod"/>
            </a:pPr>
            <a:r>
              <a:rPr lang="en-AU" sz="2200" b="1" dirty="0" smtClean="0">
                <a:solidFill>
                  <a:srgbClr val="0000FF"/>
                </a:solidFill>
                <a:latin typeface="Times New Roman"/>
                <a:cs typeface="Times New Roman"/>
              </a:rPr>
              <a:t>CMS double gap: </a:t>
            </a:r>
            <a:r>
              <a:rPr lang="en-AU" sz="2200" dirty="0" smtClean="0">
                <a:solidFill>
                  <a:srgbClr val="000000"/>
                </a:solidFill>
                <a:latin typeface="Times New Roman"/>
                <a:cs typeface="Times New Roman"/>
              </a:rPr>
              <a:t>1.6 mm gap thickness</a:t>
            </a:r>
            <a:r>
              <a:rPr lang="en-AU" sz="2200" dirty="0" smtClean="0">
                <a:latin typeface="Times New Roman"/>
                <a:cs typeface="Times New Roman"/>
              </a:rPr>
              <a:t> with Italian old HPL panels. </a:t>
            </a:r>
          </a:p>
          <a:p>
            <a:pPr marL="457200" indent="-457200" algn="just">
              <a:buFont typeface="+mj-lt"/>
              <a:buAutoNum type="arabicPeriod"/>
            </a:pPr>
            <a:r>
              <a:rPr lang="en-AU" sz="2200" b="1" dirty="0" smtClean="0">
                <a:solidFill>
                  <a:srgbClr val="0000FF"/>
                </a:solidFill>
                <a:latin typeface="Times New Roman"/>
                <a:cs typeface="Times New Roman"/>
              </a:rPr>
              <a:t>Multi-gap Gap: </a:t>
            </a:r>
            <a:r>
              <a:rPr lang="en-AU" sz="2200" dirty="0" smtClean="0">
                <a:latin typeface="Times New Roman"/>
                <a:cs typeface="Times New Roman"/>
              </a:rPr>
              <a:t>0.8 mm gap thickness with Italian </a:t>
            </a:r>
            <a:r>
              <a:rPr lang="en-AU" sz="2200" dirty="0">
                <a:latin typeface="Times New Roman"/>
                <a:cs typeface="Times New Roman"/>
              </a:rPr>
              <a:t>old HPL </a:t>
            </a:r>
            <a:r>
              <a:rPr lang="en-AU" sz="2200" dirty="0" smtClean="0">
                <a:latin typeface="Times New Roman"/>
                <a:cs typeface="Times New Roman"/>
              </a:rPr>
              <a:t>panels.</a:t>
            </a:r>
            <a:endParaRPr lang="en-AU" sz="2200" dirty="0">
              <a:solidFill>
                <a:srgbClr val="000000"/>
              </a:solidFill>
              <a:latin typeface="Times New Roman"/>
              <a:cs typeface="Times New Roman"/>
            </a:endParaRPr>
          </a:p>
          <a:p>
            <a:pPr marL="342900" indent="-342900" algn="just">
              <a:spcAft>
                <a:spcPts val="600"/>
              </a:spcAft>
              <a:buFont typeface="Wingdings" charset="2"/>
              <a:buChar char="Ø"/>
            </a:pPr>
            <a:r>
              <a:rPr lang="en-AU" sz="2200" b="1" dirty="0" smtClean="0">
                <a:solidFill>
                  <a:srgbClr val="FF2600"/>
                </a:solidFill>
                <a:latin typeface="Times New Roman"/>
                <a:cs typeface="Times New Roman"/>
              </a:rPr>
              <a:t>Plan: </a:t>
            </a:r>
            <a:r>
              <a:rPr lang="en-AU" sz="2200" dirty="0" smtClean="0">
                <a:solidFill>
                  <a:srgbClr val="000000"/>
                </a:solidFill>
                <a:latin typeface="Times New Roman"/>
                <a:cs typeface="Times New Roman"/>
              </a:rPr>
              <a:t>send them at CERN by July for the </a:t>
            </a:r>
            <a:r>
              <a:rPr lang="en-AU" sz="2200" dirty="0" err="1" smtClean="0">
                <a:solidFill>
                  <a:srgbClr val="000000"/>
                </a:solidFill>
                <a:latin typeface="Times New Roman"/>
                <a:cs typeface="Times New Roman"/>
              </a:rPr>
              <a:t>TestBeam</a:t>
            </a:r>
            <a:r>
              <a:rPr lang="en-AU" sz="2200" dirty="0" smtClean="0">
                <a:solidFill>
                  <a:srgbClr val="000000"/>
                </a:solidFill>
                <a:latin typeface="Times New Roman"/>
                <a:cs typeface="Times New Roman"/>
              </a:rPr>
              <a:t> in GIF++ in August. </a:t>
            </a:r>
            <a:endParaRPr lang="en-AU" sz="2200" dirty="0">
              <a:solidFill>
                <a:srgbClr val="000000"/>
              </a:solidFill>
              <a:latin typeface="Times New Roman"/>
              <a:cs typeface="Times New Roman"/>
            </a:endParaRPr>
          </a:p>
        </p:txBody>
      </p:sp>
      <p:pic>
        <p:nvPicPr>
          <p:cNvPr id="8" name="Picture 7" descr="Schermata 06-2457195 alle 11.18.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1628800"/>
            <a:ext cx="2699792" cy="2233006"/>
          </a:xfrm>
          <a:prstGeom prst="rect">
            <a:avLst/>
          </a:prstGeom>
        </p:spPr>
      </p:pic>
      <p:pic>
        <p:nvPicPr>
          <p:cNvPr id="9" name="Picture 8" descr="Schermata 06-2457195 alle 11.29.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293" y="4284315"/>
            <a:ext cx="4538343" cy="2072035"/>
          </a:xfrm>
          <a:prstGeom prst="rect">
            <a:avLst/>
          </a:prstGeom>
        </p:spPr>
      </p:pic>
      <p:sp>
        <p:nvSpPr>
          <p:cNvPr id="10" name="Date Placeholder 3"/>
          <p:cNvSpPr>
            <a:spLocks noGrp="1"/>
          </p:cNvSpPr>
          <p:nvPr>
            <p:ph type="dt" sz="half" idx="4294967295"/>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a:cs typeface="Times New Roman"/>
              </a:defRPr>
            </a:lvl1pPr>
          </a:lstStyle>
          <a:p>
            <a:pPr>
              <a:defRPr/>
            </a:pPr>
            <a:r>
              <a:rPr lang="en-US" dirty="0" smtClean="0"/>
              <a:t> June 22, 2015</a:t>
            </a:r>
            <a:endParaRPr lang="en-US" dirty="0"/>
          </a:p>
        </p:txBody>
      </p:sp>
      <p:sp>
        <p:nvSpPr>
          <p:cNvPr id="11"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pPr>
              <a:defRPr/>
            </a:pPr>
            <a:r>
              <a:rPr lang="en-US" dirty="0" smtClean="0"/>
              <a:t>G. Pugliese, GMM  </a:t>
            </a:r>
            <a:endParaRPr lang="en-US" dirty="0"/>
          </a:p>
        </p:txBody>
      </p:sp>
    </p:spTree>
    <p:extLst>
      <p:ext uri="{BB962C8B-B14F-4D97-AF65-F5344CB8AC3E}">
        <p14:creationId xmlns:p14="http://schemas.microsoft.com/office/powerpoint/2010/main" val="40795777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45A9A04-13B5-D445-8626-E4C6B8D96387}" type="slidenum">
              <a:rPr lang="en-US" smtClean="0"/>
              <a:pPr>
                <a:defRPr/>
              </a:pPr>
              <a:t>8</a:t>
            </a:fld>
            <a:endParaRPr lang="en-US"/>
          </a:p>
        </p:txBody>
      </p:sp>
      <p:sp>
        <p:nvSpPr>
          <p:cNvPr id="10" name="Rectangle 9"/>
          <p:cNvSpPr/>
          <p:nvPr/>
        </p:nvSpPr>
        <p:spPr>
          <a:xfrm>
            <a:off x="201256" y="1412776"/>
            <a:ext cx="8485543" cy="1631216"/>
          </a:xfrm>
          <a:prstGeom prst="rect">
            <a:avLst/>
          </a:prstGeom>
        </p:spPr>
        <p:txBody>
          <a:bodyPr wrap="square">
            <a:spAutoFit/>
          </a:bodyPr>
          <a:lstStyle/>
          <a:p>
            <a:pPr algn="just"/>
            <a:r>
              <a:rPr lang="en-AU" sz="2000" b="1" dirty="0" smtClean="0">
                <a:solidFill>
                  <a:srgbClr val="0000FF"/>
                </a:solidFill>
                <a:latin typeface="Times New Roman"/>
                <a:cs typeface="Times New Roman"/>
              </a:rPr>
              <a:t>Multi-gap Gap: </a:t>
            </a:r>
            <a:r>
              <a:rPr lang="en-US" sz="2000" dirty="0" smtClean="0">
                <a:latin typeface="Times New Roman"/>
                <a:ea typeface="宋体" charset="0"/>
                <a:cs typeface="Times New Roman"/>
              </a:rPr>
              <a:t>t</a:t>
            </a:r>
            <a:r>
              <a:rPr lang="en-US" altLang="zh-CN" sz="2000" dirty="0" smtClean="0">
                <a:latin typeface="Times New Roman"/>
                <a:ea typeface="宋体" charset="0"/>
                <a:cs typeface="Times New Roman"/>
              </a:rPr>
              <a:t>he </a:t>
            </a:r>
            <a:r>
              <a:rPr lang="en-US" altLang="zh-CN" sz="2000" dirty="0">
                <a:latin typeface="Times New Roman"/>
                <a:ea typeface="宋体" charset="0"/>
                <a:cs typeface="Times New Roman"/>
              </a:rPr>
              <a:t>size of low resistivity glass is a limitation to build large </a:t>
            </a:r>
            <a:r>
              <a:rPr lang="en-US" altLang="zh-CN" sz="2000" dirty="0" smtClean="0">
                <a:latin typeface="Times New Roman"/>
                <a:ea typeface="宋体" charset="0"/>
                <a:cs typeface="Times New Roman"/>
              </a:rPr>
              <a:t>MRPC (</a:t>
            </a:r>
            <a:r>
              <a:rPr lang="en-US" altLang="zh-CN" sz="2000" dirty="0">
                <a:latin typeface="Times New Roman"/>
                <a:cs typeface="Times New Roman"/>
              </a:rPr>
              <a:t>m</a:t>
            </a:r>
            <a:r>
              <a:rPr lang="en-US" altLang="zh-CN" sz="2000" dirty="0" smtClean="0">
                <a:latin typeface="Times New Roman"/>
                <a:cs typeface="Times New Roman"/>
              </a:rPr>
              <a:t>aximum </a:t>
            </a:r>
            <a:r>
              <a:rPr lang="en-US" altLang="zh-CN" sz="2000" dirty="0">
                <a:latin typeface="Times New Roman"/>
                <a:cs typeface="Times New Roman"/>
              </a:rPr>
              <a:t>size: 32×30 </a:t>
            </a:r>
            <a:r>
              <a:rPr lang="en-US" altLang="zh-CN" sz="2000" dirty="0" smtClean="0">
                <a:latin typeface="Times New Roman"/>
                <a:cs typeface="Times New Roman"/>
              </a:rPr>
              <a:t>cm</a:t>
            </a:r>
            <a:r>
              <a:rPr lang="en-US" altLang="zh-CN" sz="2000" baseline="30000" dirty="0" smtClean="0">
                <a:latin typeface="Times New Roman"/>
                <a:cs typeface="Times New Roman"/>
              </a:rPr>
              <a:t>2</a:t>
            </a:r>
            <a:r>
              <a:rPr lang="en-US" altLang="zh-CN" sz="2000" dirty="0" smtClean="0">
                <a:latin typeface="Times New Roman"/>
                <a:cs typeface="Times New Roman"/>
              </a:rPr>
              <a:t>)</a:t>
            </a:r>
            <a:r>
              <a:rPr lang="en-AU" altLang="zh-CN" sz="2000" dirty="0" smtClean="0">
                <a:latin typeface="Times New Roman"/>
                <a:cs typeface="Times New Roman"/>
              </a:rPr>
              <a:t>. </a:t>
            </a:r>
            <a:r>
              <a:rPr lang="en-AU" altLang="zh-CN" sz="2000" dirty="0">
                <a:solidFill>
                  <a:srgbClr val="000000"/>
                </a:solidFill>
                <a:latin typeface="Times New Roman"/>
                <a:cs typeface="Times New Roman"/>
              </a:rPr>
              <a:t>A</a:t>
            </a:r>
            <a:r>
              <a:rPr lang="en-AU" sz="2000" dirty="0" smtClean="0">
                <a:solidFill>
                  <a:srgbClr val="000000"/>
                </a:solidFill>
                <a:latin typeface="Times New Roman"/>
                <a:cs typeface="Times New Roman"/>
              </a:rPr>
              <a:t> </a:t>
            </a:r>
            <a:r>
              <a:rPr lang="en-US" altLang="zh-CN" sz="2000" dirty="0" smtClean="0">
                <a:solidFill>
                  <a:srgbClr val="000000"/>
                </a:solidFill>
                <a:latin typeface="Times New Roman"/>
                <a:ea typeface="宋体" charset="0"/>
                <a:cs typeface="Times New Roman"/>
              </a:rPr>
              <a:t>mosaic </a:t>
            </a:r>
            <a:r>
              <a:rPr lang="en-US" altLang="zh-CN" sz="2000" dirty="0" smtClean="0">
                <a:latin typeface="Times New Roman"/>
                <a:ea typeface="宋体" charset="0"/>
                <a:cs typeface="Times New Roman"/>
              </a:rPr>
              <a:t>of MRPC (40 x 50 cm</a:t>
            </a:r>
            <a:r>
              <a:rPr lang="en-US" altLang="zh-CN" sz="2000" baseline="30000" dirty="0" smtClean="0">
                <a:latin typeface="Times New Roman"/>
                <a:ea typeface="宋体" charset="0"/>
                <a:cs typeface="Times New Roman"/>
              </a:rPr>
              <a:t>2</a:t>
            </a:r>
            <a:r>
              <a:rPr lang="en-US" altLang="zh-CN" sz="2000" dirty="0" smtClean="0">
                <a:latin typeface="Times New Roman"/>
                <a:ea typeface="宋体" charset="0"/>
                <a:cs typeface="Times New Roman"/>
              </a:rPr>
              <a:t>) have been build and tested by </a:t>
            </a:r>
            <a:r>
              <a:rPr lang="en-US" altLang="zh-CN" sz="2000" dirty="0">
                <a:latin typeface="Times New Roman"/>
                <a:ea typeface="宋体" charset="0"/>
                <a:cs typeface="Times New Roman"/>
              </a:rPr>
              <a:t>gluing two glasses </a:t>
            </a:r>
            <a:r>
              <a:rPr lang="en-US" altLang="zh-CN" sz="2000" dirty="0" smtClean="0">
                <a:latin typeface="Times New Roman"/>
                <a:ea typeface="宋体" charset="0"/>
                <a:cs typeface="Times New Roman"/>
              </a:rPr>
              <a:t>together</a:t>
            </a:r>
            <a:r>
              <a:rPr lang="en-US" altLang="zh-CN" sz="2000" dirty="0">
                <a:latin typeface="Times New Roman"/>
                <a:ea typeface="宋体" charset="0"/>
                <a:cs typeface="Times New Roman"/>
              </a:rPr>
              <a:t> </a:t>
            </a:r>
            <a:r>
              <a:rPr lang="en-US" altLang="zh-CN" sz="2000" dirty="0" smtClean="0">
                <a:latin typeface="Times New Roman"/>
                <a:ea typeface="宋体" charset="0"/>
                <a:cs typeface="Times New Roman"/>
              </a:rPr>
              <a:t>in Tsinghua University. </a:t>
            </a:r>
            <a:r>
              <a:rPr lang="en-AU" sz="2000" b="1" dirty="0" smtClean="0">
                <a:solidFill>
                  <a:srgbClr val="FF2600"/>
                </a:solidFill>
                <a:latin typeface="Times New Roman"/>
                <a:cs typeface="Times New Roman"/>
              </a:rPr>
              <a:t>Plan: </a:t>
            </a:r>
            <a:r>
              <a:rPr lang="en-AU" sz="2000" dirty="0" smtClean="0">
                <a:solidFill>
                  <a:srgbClr val="000000"/>
                </a:solidFill>
                <a:latin typeface="Times New Roman"/>
                <a:cs typeface="Times New Roman"/>
              </a:rPr>
              <a:t>send it at CERN by July for the TB at GIF++ in August.  </a:t>
            </a:r>
          </a:p>
          <a:p>
            <a:endParaRPr lang="en-AU" sz="2000" dirty="0">
              <a:latin typeface="Times New Roman"/>
              <a:cs typeface="Times New Roman"/>
            </a:endParaRPr>
          </a:p>
        </p:txBody>
      </p:sp>
      <p:pic>
        <p:nvPicPr>
          <p:cNvPr id="1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066716"/>
            <a:ext cx="2915816" cy="88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3"/>
          <p:cNvSpPr>
            <a:spLocks noGrp="1"/>
          </p:cNvSpPr>
          <p:nvPr>
            <p:ph type="dt" sz="half" idx="4294967295"/>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a:cs typeface="Times New Roman"/>
              </a:defRPr>
            </a:lvl1pPr>
          </a:lstStyle>
          <a:p>
            <a:pPr>
              <a:defRPr/>
            </a:pPr>
            <a:r>
              <a:rPr lang="en-US" dirty="0" smtClean="0"/>
              <a:t> June 22, 2015</a:t>
            </a:r>
            <a:endParaRPr lang="en-US" dirty="0"/>
          </a:p>
        </p:txBody>
      </p:sp>
      <p:sp>
        <p:nvSpPr>
          <p:cNvPr id="16"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pPr>
              <a:defRPr/>
            </a:pPr>
            <a:r>
              <a:rPr lang="en-US" dirty="0" smtClean="0"/>
              <a:t>G. Pugliese, GMM  </a:t>
            </a:r>
            <a:endParaRPr lang="en-US" dirty="0"/>
          </a:p>
        </p:txBody>
      </p:sp>
      <p:sp>
        <p:nvSpPr>
          <p:cNvPr id="12" name="Title 1"/>
          <p:cNvSpPr txBox="1">
            <a:spLocks/>
          </p:cNvSpPr>
          <p:nvPr/>
        </p:nvSpPr>
        <p:spPr>
          <a:xfrm>
            <a:off x="1260970" y="-27384"/>
            <a:ext cx="7425829"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000090"/>
                </a:solidFill>
                <a:latin typeface="+mj-lt"/>
                <a:ea typeface="+mj-ea"/>
                <a:cs typeface="+mj-cs"/>
              </a:defRPr>
            </a:lvl1pPr>
          </a:lstStyle>
          <a:p>
            <a:r>
              <a:rPr lang="en-GB" dirty="0" smtClean="0">
                <a:latin typeface="Times New Roman"/>
                <a:cs typeface="Times New Roman"/>
              </a:rPr>
              <a:t>Upgrade R&amp;D </a:t>
            </a:r>
            <a:r>
              <a:rPr lang="en-GB" dirty="0">
                <a:latin typeface="Times New Roman"/>
                <a:cs typeface="Times New Roman"/>
              </a:rPr>
              <a:t>(Others) </a:t>
            </a:r>
          </a:p>
        </p:txBody>
      </p:sp>
    </p:spTree>
    <p:extLst>
      <p:ext uri="{BB962C8B-B14F-4D97-AF65-F5344CB8AC3E}">
        <p14:creationId xmlns:p14="http://schemas.microsoft.com/office/powerpoint/2010/main" val="6792842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t-IT" dirty="0" smtClean="0"/>
              <a:t>SPARE</a:t>
            </a:r>
            <a:endParaRPr lang="it-IT" dirty="0"/>
          </a:p>
        </p:txBody>
      </p:sp>
      <p:sp>
        <p:nvSpPr>
          <p:cNvPr id="3" name="Text Placeholder 2"/>
          <p:cNvSpPr>
            <a:spLocks noGrp="1"/>
          </p:cNvSpPr>
          <p:nvPr>
            <p:ph type="body" idx="1"/>
          </p:nvPr>
        </p:nvSpPr>
        <p:spPr/>
        <p:txBody>
          <a:bodyPr/>
          <a:lstStyle/>
          <a:p>
            <a:endParaRPr lang="it-IT" dirty="0"/>
          </a:p>
        </p:txBody>
      </p:sp>
      <p:sp>
        <p:nvSpPr>
          <p:cNvPr id="6" name="Slide Number Placeholder 5"/>
          <p:cNvSpPr>
            <a:spLocks noGrp="1"/>
          </p:cNvSpPr>
          <p:nvPr>
            <p:ph type="sldNum" sz="quarter" idx="12"/>
          </p:nvPr>
        </p:nvSpPr>
        <p:spPr/>
        <p:txBody>
          <a:bodyPr/>
          <a:lstStyle/>
          <a:p>
            <a:pPr>
              <a:defRPr/>
            </a:pPr>
            <a:fld id="{FE14789E-BFD3-444B-8DDA-03D501E26F00}" type="slidenum">
              <a:rPr lang="en-US" smtClean="0"/>
              <a:pPr>
                <a:defRPr/>
              </a:pPr>
              <a:t>9</a:t>
            </a:fld>
            <a:endParaRPr lang="en-US"/>
          </a:p>
        </p:txBody>
      </p:sp>
    </p:spTree>
    <p:extLst>
      <p:ext uri="{BB962C8B-B14F-4D97-AF65-F5344CB8AC3E}">
        <p14:creationId xmlns:p14="http://schemas.microsoft.com/office/powerpoint/2010/main" val="8647461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pgrade_week_May2011_904">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pgrade_week_May2011_904">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pgrade_week_May2011_9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pgrade_week_May2011_9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pgrade_week_May2011_90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pgrade_week_May2011_90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pgrade_week_May2011_9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pgrade_week_May2011_9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pgrade_week_May2011_9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20096</TotalTime>
  <Words>1581</Words>
  <Application>Microsoft Macintosh PowerPoint</Application>
  <PresentationFormat>On-screen Show (4:3)</PresentationFormat>
  <Paragraphs>204</Paragraphs>
  <Slides>20</Slides>
  <Notes>2</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Upgrade_week_May2011_904</vt:lpstr>
      <vt:lpstr>CMS – RPC GIF++ </vt:lpstr>
      <vt:lpstr>CMS RPC plan@ GIF++ </vt:lpstr>
      <vt:lpstr>GIF++ Readiness  </vt:lpstr>
      <vt:lpstr>GAS system  </vt:lpstr>
      <vt:lpstr>CMS Longevity Study Status</vt:lpstr>
      <vt:lpstr>R&amp;D on Bakelite RPC</vt:lpstr>
      <vt:lpstr>Upgrade R&amp;D (Others) </vt:lpstr>
      <vt:lpstr>PowerPoint Presentation</vt:lpstr>
      <vt:lpstr>SPARE</vt:lpstr>
      <vt:lpstr>Conclusions</vt:lpstr>
      <vt:lpstr>Current monitoring</vt:lpstr>
      <vt:lpstr>Trapezoid MRPC</vt:lpstr>
      <vt:lpstr>Trapezoid MRPC</vt:lpstr>
      <vt:lpstr>Trapezoid MRPC</vt:lpstr>
      <vt:lpstr>R&amp;D on iRPC: Plan </vt:lpstr>
      <vt:lpstr>Ghent tests</vt:lpstr>
      <vt:lpstr>Frascati tests</vt:lpstr>
      <vt:lpstr>R&amp;D on  glass RPC: status </vt:lpstr>
      <vt:lpstr>PH - DT gas service activity</vt:lpstr>
      <vt:lpstr>PowerPoint Presentation</vt:lpstr>
    </vt:vector>
  </TitlesOfParts>
  <Company>CERN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Commissioning report</dc:title>
  <dc:creator>Tiziano Camporesi</dc:creator>
  <cp:lastModifiedBy>gabriella pugliese</cp:lastModifiedBy>
  <cp:revision>1586</cp:revision>
  <cp:lastPrinted>2015-06-20T19:42:27Z</cp:lastPrinted>
  <dcterms:created xsi:type="dcterms:W3CDTF">2010-10-22T12:14:59Z</dcterms:created>
  <dcterms:modified xsi:type="dcterms:W3CDTF">2015-06-29T19:08:43Z</dcterms:modified>
</cp:coreProperties>
</file>