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98" r:id="rId2"/>
  </p:sldMasterIdLst>
  <p:notesMasterIdLst>
    <p:notesMasterId r:id="rId12"/>
  </p:notesMasterIdLst>
  <p:handoutMasterIdLst>
    <p:handoutMasterId r:id="rId13"/>
  </p:handoutMasterIdLst>
  <p:sldIdLst>
    <p:sldId id="429" r:id="rId3"/>
    <p:sldId id="450" r:id="rId4"/>
    <p:sldId id="457" r:id="rId5"/>
    <p:sldId id="492" r:id="rId6"/>
    <p:sldId id="506" r:id="rId7"/>
    <p:sldId id="440" r:id="rId8"/>
    <p:sldId id="437" r:id="rId9"/>
    <p:sldId id="505" r:id="rId10"/>
    <p:sldId id="465" r:id="rId1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6FF25"/>
    <a:srgbClr val="0F7F11"/>
    <a:srgbClr val="EFEFEF"/>
    <a:srgbClr val="E6E6E6"/>
    <a:srgbClr val="53F178"/>
    <a:srgbClr val="13F91C"/>
    <a:srgbClr val="2FF9FF"/>
    <a:srgbClr val="0033CC"/>
    <a:srgbClr val="FF9933"/>
    <a:srgbClr val="CC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8" autoAdjust="0"/>
    <p:restoredTop sz="92529" autoAdjust="0"/>
  </p:normalViewPr>
  <p:slideViewPr>
    <p:cSldViewPr>
      <p:cViewPr>
        <p:scale>
          <a:sx n="81" d="100"/>
          <a:sy n="81" d="100"/>
        </p:scale>
        <p:origin x="-100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2" d="100"/>
          <a:sy n="52" d="100"/>
        </p:scale>
        <p:origin x="-2096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912443-7D2A-A64E-81E3-20ABF60EF877}" type="datetime1">
              <a:rPr lang="it-IT" smtClean="0"/>
              <a:t>29/06/15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A3626B-3D9E-1D41-A399-39BE35768F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175326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AA4C1-5694-2046-AF6B-8D3868F64B95}" type="datetime1">
              <a:rPr lang="it-IT" smtClean="0"/>
              <a:t>29/06/15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A1D24-F4E0-467E-BDF4-DE8B3B3F6A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1152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>
                <a:latin typeface="Times New Roman"/>
                <a:cs typeface="Times New Roman"/>
              </a:rPr>
              <a:t>the spatial resolution and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E4A1D24-F4E0-467E-BDF4-DE8B3B3F6AB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744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56F27-1915-4037-976A-7F8E0BFC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56F27-1915-4037-976A-7F8E0BFC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56F27-1915-4037-976A-7F8E0BFC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C5F9F-E5A9-1942-AF7F-F41590F81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644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577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566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391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9130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1291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7013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07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56F27-1915-4037-976A-7F8E0BFC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4750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1929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567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56F27-1915-4037-976A-7F8E0BFC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56F27-1915-4037-976A-7F8E0BFC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56F27-1915-4037-976A-7F8E0BFC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56F27-1915-4037-976A-7F8E0BFC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56F27-1915-4037-976A-7F8E0BFC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56F27-1915-4037-976A-7F8E0BFC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B56F27-1915-4037-976A-7F8E0BFC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png"/><Relationship Id="rId14" Type="http://schemas.openxmlformats.org/officeDocument/2006/relationships/image" Target="../media/image3.png"/><Relationship Id="rId15" Type="http://schemas.openxmlformats.org/officeDocument/2006/relationships/image" Target="../media/image4.gif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56F27-1915-4037-976A-7F8E0BFC7CC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D.Boscherini (ATLAS) and S.Bianco &amp; G.Pugliese  (CMS) R&amp;D RPC phase2 – Pisa Sept 23th 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56F27-1915-4037-976A-7F8E0BFC7CC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17" descr="logo_cms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8316416" y="1"/>
            <a:ext cx="863999" cy="863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4"/>
          <a:srcRect r="83582"/>
          <a:stretch>
            <a:fillRect/>
          </a:stretch>
        </p:blipFill>
        <p:spPr bwMode="auto">
          <a:xfrm>
            <a:off x="16404" y="44624"/>
            <a:ext cx="899592" cy="915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atlas-logo-0803011_05_clear.gif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3" y="1"/>
            <a:ext cx="944104" cy="899999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254882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hf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hyperlink" Target="mailto:atlas-it-rpc-rd2@cern.ch" TargetMode="External"/><Relationship Id="rId3" Type="http://schemas.openxmlformats.org/officeDocument/2006/relationships/hyperlink" Target="mailto:CMS-RPC-Italy@cern.ch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9632" y="980728"/>
            <a:ext cx="6498158" cy="1724867"/>
          </a:xfrm>
        </p:spPr>
        <p:txBody>
          <a:bodyPr>
            <a:normAutofit/>
          </a:bodyPr>
          <a:lstStyle/>
          <a:p>
            <a:r>
              <a:rPr lang="it-IT" sz="4800" b="1" dirty="0" smtClean="0">
                <a:latin typeface="+mn-lt"/>
                <a:cs typeface="Times New Roman"/>
              </a:rPr>
              <a:t>R</a:t>
            </a:r>
            <a:r>
              <a:rPr lang="it-IT" sz="4800" b="1" dirty="0">
                <a:latin typeface="+mn-lt"/>
                <a:cs typeface="Times New Roman"/>
              </a:rPr>
              <a:t>&amp;D </a:t>
            </a:r>
            <a:r>
              <a:rPr lang="it-IT" sz="4800" b="1" dirty="0" smtClean="0">
                <a:latin typeface="+mn-lt"/>
                <a:cs typeface="Times New Roman"/>
              </a:rPr>
              <a:t>fase 2 – RPC</a:t>
            </a:r>
            <a:br>
              <a:rPr lang="it-IT" sz="4800" b="1" dirty="0" smtClean="0">
                <a:latin typeface="+mn-lt"/>
                <a:cs typeface="Times New Roman"/>
              </a:rPr>
            </a:br>
            <a:r>
              <a:rPr lang="it-IT" sz="4800" b="1" dirty="0" smtClean="0">
                <a:latin typeface="+mn-lt"/>
                <a:cs typeface="Times New Roman"/>
              </a:rPr>
              <a:t>4</a:t>
            </a:r>
            <a:r>
              <a:rPr lang="it-IT" sz="4800" b="1" baseline="30000" dirty="0" smtClean="0">
                <a:latin typeface="+mn-lt"/>
                <a:cs typeface="Times New Roman"/>
              </a:rPr>
              <a:t>st</a:t>
            </a:r>
            <a:r>
              <a:rPr lang="it-IT" sz="4800" b="1" dirty="0" smtClean="0">
                <a:latin typeface="+mn-lt"/>
                <a:cs typeface="Times New Roman"/>
              </a:rPr>
              <a:t> </a:t>
            </a:r>
            <a:r>
              <a:rPr lang="it-IT" sz="4800" b="1" dirty="0" smtClean="0">
                <a:latin typeface="+mn-lt"/>
                <a:cs typeface="Times New Roman"/>
              </a:rPr>
              <a:t>meeting</a:t>
            </a:r>
            <a:endParaRPr lang="en-US" dirty="0">
              <a:latin typeface="+mn-lt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23928" y="3356992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>
                <a:latin typeface="Times New Roman"/>
                <a:cs typeface="Times New Roman"/>
              </a:rPr>
              <a:t>Davide</a:t>
            </a:r>
            <a:r>
              <a:rPr lang="en-GB" dirty="0" smtClean="0">
                <a:latin typeface="Times New Roman"/>
                <a:cs typeface="Times New Roman"/>
              </a:rPr>
              <a:t> e Gabriella </a:t>
            </a:r>
            <a:endParaRPr lang="en-GB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09933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3688" y="130622"/>
            <a:ext cx="4968552" cy="778098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RPC R&amp;D plan</a:t>
            </a:r>
            <a:endParaRPr lang="en-US" sz="3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99592" y="1484784"/>
            <a:ext cx="734481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b="1" dirty="0" smtClean="0">
                <a:solidFill>
                  <a:srgbClr val="0000FF"/>
                </a:solidFill>
                <a:cs typeface="Times New Roman"/>
              </a:rPr>
              <a:t>WP1</a:t>
            </a:r>
            <a:r>
              <a:rPr lang="en-US" sz="3000" dirty="0" smtClean="0">
                <a:cs typeface="Times New Roman"/>
              </a:rPr>
              <a:t>: Electrodes</a:t>
            </a:r>
          </a:p>
          <a:p>
            <a:endParaRPr lang="en-US" sz="3000" dirty="0">
              <a:cs typeface="Times New Roman"/>
            </a:endParaRPr>
          </a:p>
          <a:p>
            <a:r>
              <a:rPr lang="en-US" sz="3000" b="1" dirty="0" smtClean="0">
                <a:solidFill>
                  <a:srgbClr val="0000FF"/>
                </a:solidFill>
                <a:cs typeface="Times New Roman"/>
              </a:rPr>
              <a:t>WP2</a:t>
            </a:r>
            <a:r>
              <a:rPr lang="en-US" sz="3000" dirty="0" smtClean="0">
                <a:cs typeface="Times New Roman"/>
              </a:rPr>
              <a:t>: </a:t>
            </a:r>
            <a:r>
              <a:rPr lang="en-US" sz="3000" dirty="0">
                <a:cs typeface="Times New Roman"/>
              </a:rPr>
              <a:t>Chamber </a:t>
            </a:r>
            <a:r>
              <a:rPr lang="en-US" sz="3000" dirty="0" smtClean="0">
                <a:cs typeface="Times New Roman"/>
              </a:rPr>
              <a:t>prototypes</a:t>
            </a:r>
          </a:p>
          <a:p>
            <a:endParaRPr lang="en-US" sz="3000" dirty="0">
              <a:cs typeface="Times New Roman"/>
            </a:endParaRPr>
          </a:p>
          <a:p>
            <a:r>
              <a:rPr lang="en-US" sz="3000" b="1" dirty="0" smtClean="0">
                <a:solidFill>
                  <a:srgbClr val="0000FF"/>
                </a:solidFill>
                <a:cs typeface="Times New Roman"/>
              </a:rPr>
              <a:t>WP3</a:t>
            </a:r>
            <a:r>
              <a:rPr lang="en-US" sz="3000" dirty="0" smtClean="0">
                <a:cs typeface="Times New Roman"/>
              </a:rPr>
              <a:t>: </a:t>
            </a:r>
            <a:r>
              <a:rPr lang="en-US" sz="3000" dirty="0">
                <a:cs typeface="Times New Roman"/>
              </a:rPr>
              <a:t>FEE </a:t>
            </a:r>
            <a:r>
              <a:rPr lang="en-US" sz="3000" dirty="0" smtClean="0">
                <a:cs typeface="Times New Roman"/>
              </a:rPr>
              <a:t>electronics (+ ATLAS Trigger) </a:t>
            </a:r>
            <a:endParaRPr lang="en-US" sz="3000" dirty="0">
              <a:cs typeface="Times New Roman"/>
            </a:endParaRPr>
          </a:p>
          <a:p>
            <a:endParaRPr lang="en-US" sz="3000" dirty="0" smtClean="0">
              <a:cs typeface="Times New Roman"/>
            </a:endParaRPr>
          </a:p>
          <a:p>
            <a:r>
              <a:rPr lang="en-US" sz="3000" b="1" dirty="0" smtClean="0">
                <a:solidFill>
                  <a:srgbClr val="0000FF"/>
                </a:solidFill>
                <a:cs typeface="Times New Roman"/>
              </a:rPr>
              <a:t>WP4</a:t>
            </a:r>
            <a:r>
              <a:rPr lang="en-US" sz="3000" dirty="0" smtClean="0">
                <a:cs typeface="Times New Roman"/>
              </a:rPr>
              <a:t>: Eco-gases</a:t>
            </a:r>
            <a:endParaRPr lang="en-US" sz="3000" dirty="0">
              <a:cs typeface="Times New Roman"/>
            </a:endParaRPr>
          </a:p>
          <a:p>
            <a:endParaRPr lang="en-US" sz="3000" dirty="0" smtClean="0">
              <a:cs typeface="Times New Roman"/>
            </a:endParaRPr>
          </a:p>
          <a:p>
            <a:r>
              <a:rPr lang="en-US" sz="3000" b="1" dirty="0" smtClean="0">
                <a:solidFill>
                  <a:srgbClr val="0000FF"/>
                </a:solidFill>
                <a:cs typeface="Times New Roman"/>
              </a:rPr>
              <a:t>WP5</a:t>
            </a:r>
            <a:r>
              <a:rPr lang="en-US" sz="3000" dirty="0" smtClean="0">
                <a:cs typeface="Times New Roman"/>
              </a:rPr>
              <a:t>: Tests </a:t>
            </a:r>
            <a:r>
              <a:rPr lang="en-US" sz="3000" dirty="0">
                <a:cs typeface="Times New Roman"/>
              </a:rPr>
              <a:t>at Irradiation/</a:t>
            </a:r>
            <a:r>
              <a:rPr lang="en-US" sz="3000" dirty="0" smtClean="0">
                <a:cs typeface="Times New Roman"/>
              </a:rPr>
              <a:t>Test-beam </a:t>
            </a:r>
            <a:r>
              <a:rPr lang="en-US" sz="3000" dirty="0">
                <a:cs typeface="Times New Roman"/>
              </a:rPr>
              <a:t>facilities</a:t>
            </a:r>
          </a:p>
        </p:txBody>
      </p:sp>
    </p:spTree>
    <p:extLst>
      <p:ext uri="{BB962C8B-B14F-4D97-AF65-F5344CB8AC3E}">
        <p14:creationId xmlns:p14="http://schemas.microsoft.com/office/powerpoint/2010/main" val="15847870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274638"/>
            <a:ext cx="4248472" cy="70609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Milestones</a:t>
            </a:r>
            <a:endParaRPr lang="en-US" sz="36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95536" y="1658848"/>
            <a:ext cx="8424936" cy="25622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FF0000"/>
                </a:solidFill>
                <a:cs typeface="Times New Roman"/>
              </a:rPr>
              <a:t>Proposed milestones: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cs typeface="Times New Roman"/>
              </a:rPr>
              <a:t>30/09/2015  </a:t>
            </a:r>
            <a:r>
              <a:rPr lang="en-US" dirty="0" err="1">
                <a:cs typeface="Times New Roman"/>
              </a:rPr>
              <a:t>sviluppo</a:t>
            </a:r>
            <a:r>
              <a:rPr lang="en-US" dirty="0">
                <a:cs typeface="Times New Roman"/>
              </a:rPr>
              <a:t> e </a:t>
            </a:r>
            <a:r>
              <a:rPr lang="en-US" dirty="0" err="1">
                <a:cs typeface="Times New Roman"/>
              </a:rPr>
              <a:t>produzione</a:t>
            </a:r>
            <a:r>
              <a:rPr lang="en-US" dirty="0">
                <a:cs typeface="Times New Roman"/>
              </a:rPr>
              <a:t> di </a:t>
            </a:r>
            <a:r>
              <a:rPr lang="en-US" dirty="0" err="1">
                <a:cs typeface="Times New Roman"/>
              </a:rPr>
              <a:t>elettrodi</a:t>
            </a:r>
            <a:r>
              <a:rPr lang="en-US" dirty="0">
                <a:cs typeface="Times New Roman"/>
              </a:rPr>
              <a:t> (HPL) </a:t>
            </a:r>
            <a:r>
              <a:rPr lang="en-US" dirty="0" smtClean="0">
                <a:cs typeface="Times New Roman"/>
              </a:rPr>
              <a:t>a </a:t>
            </a:r>
            <a:r>
              <a:rPr lang="en-US" dirty="0" err="1">
                <a:cs typeface="Times New Roman"/>
              </a:rPr>
              <a:t>bassa</a:t>
            </a:r>
            <a:r>
              <a:rPr lang="en-US" dirty="0">
                <a:cs typeface="Times New Roman"/>
              </a:rPr>
              <a:t> </a:t>
            </a:r>
            <a:r>
              <a:rPr lang="en-US" dirty="0" err="1" smtClean="0">
                <a:cs typeface="Times New Roman"/>
              </a:rPr>
              <a:t>resistivita</a:t>
            </a:r>
            <a:r>
              <a:rPr lang="en-US" dirty="0" smtClean="0">
                <a:cs typeface="Times New Roman"/>
              </a:rPr>
              <a:t>’ e </a:t>
            </a:r>
            <a:r>
              <a:rPr lang="en-US" dirty="0" err="1" smtClean="0">
                <a:cs typeface="Times New Roman"/>
              </a:rPr>
              <a:t>piu</a:t>
            </a:r>
            <a:r>
              <a:rPr lang="en-US" dirty="0" smtClean="0">
                <a:cs typeface="Times New Roman"/>
              </a:rPr>
              <a:t>` </a:t>
            </a:r>
            <a:r>
              <a:rPr lang="en-US" dirty="0" err="1" smtClean="0">
                <a:cs typeface="Times New Roman"/>
              </a:rPr>
              <a:t>sottili</a:t>
            </a:r>
            <a:endParaRPr lang="en-US" dirty="0" smtClean="0">
              <a:cs typeface="Times New Roman"/>
            </a:endParaRPr>
          </a:p>
          <a:p>
            <a:pPr>
              <a:lnSpc>
                <a:spcPct val="150000"/>
              </a:lnSpc>
            </a:pPr>
            <a:r>
              <a:rPr lang="en-US" dirty="0" smtClean="0">
                <a:cs typeface="Times New Roman"/>
              </a:rPr>
              <a:t>31/12/2015  </a:t>
            </a:r>
            <a:r>
              <a:rPr lang="en-US" dirty="0" err="1">
                <a:cs typeface="Times New Roman"/>
              </a:rPr>
              <a:t>produzione</a:t>
            </a:r>
            <a:r>
              <a:rPr lang="en-US" dirty="0">
                <a:cs typeface="Times New Roman"/>
              </a:rPr>
              <a:t> e </a:t>
            </a:r>
            <a:r>
              <a:rPr lang="en-US" dirty="0" err="1">
                <a:cs typeface="Times New Roman"/>
              </a:rPr>
              <a:t>inizio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fase</a:t>
            </a:r>
            <a:r>
              <a:rPr lang="en-US" dirty="0">
                <a:cs typeface="Times New Roman"/>
              </a:rPr>
              <a:t> di test </a:t>
            </a:r>
            <a:r>
              <a:rPr lang="en-US" dirty="0" err="1">
                <a:cs typeface="Times New Roman"/>
              </a:rPr>
              <a:t>alla</a:t>
            </a:r>
            <a:r>
              <a:rPr lang="en-US" dirty="0">
                <a:cs typeface="Times New Roman"/>
              </a:rPr>
              <a:t> </a:t>
            </a:r>
            <a:r>
              <a:rPr lang="en-US" dirty="0" smtClean="0">
                <a:cs typeface="Times New Roman"/>
              </a:rPr>
              <a:t>GIF+</a:t>
            </a:r>
            <a:r>
              <a:rPr lang="en-US" dirty="0">
                <a:cs typeface="Times New Roman"/>
              </a:rPr>
              <a:t>+ di </a:t>
            </a:r>
            <a:r>
              <a:rPr lang="en-US" dirty="0" err="1">
                <a:cs typeface="Times New Roman"/>
              </a:rPr>
              <a:t>prototipi</a:t>
            </a:r>
            <a:r>
              <a:rPr lang="en-US" dirty="0">
                <a:cs typeface="Times New Roman"/>
              </a:rPr>
              <a:t> di </a:t>
            </a:r>
            <a:r>
              <a:rPr lang="en-US" dirty="0" err="1">
                <a:cs typeface="Times New Roman"/>
              </a:rPr>
              <a:t>piccole</a:t>
            </a:r>
            <a:r>
              <a:rPr lang="en-US" dirty="0">
                <a:cs typeface="Times New Roman"/>
              </a:rPr>
              <a:t> </a:t>
            </a:r>
            <a:r>
              <a:rPr lang="en-US" dirty="0" err="1">
                <a:cs typeface="Times New Roman"/>
              </a:rPr>
              <a:t>dimensioni</a:t>
            </a:r>
            <a:r>
              <a:rPr lang="en-US" dirty="0">
                <a:cs typeface="Times New Roman"/>
              </a:rPr>
              <a:t> </a:t>
            </a:r>
            <a:r>
              <a:rPr lang="en-US" dirty="0" smtClean="0">
                <a:cs typeface="Times New Roman"/>
              </a:rPr>
              <a:t>30</a:t>
            </a:r>
            <a:r>
              <a:rPr lang="en-US" dirty="0">
                <a:cs typeface="Times New Roman"/>
              </a:rPr>
              <a:t>/06/2016  produce </a:t>
            </a:r>
            <a:r>
              <a:rPr lang="en-US" dirty="0" smtClean="0">
                <a:cs typeface="Times New Roman"/>
              </a:rPr>
              <a:t>40 FEE prototype circuits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cs typeface="Times New Roman"/>
              </a:rPr>
              <a:t>30/06/2016  select best 2 candidate eco-gases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cs typeface="Times New Roman"/>
              </a:rPr>
              <a:t>30/09/2016  full size chamber prototype</a:t>
            </a:r>
            <a:endParaRPr lang="en-US" dirty="0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669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457" y="116632"/>
            <a:ext cx="6971879" cy="792088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/>
              <a:t>Richieste</a:t>
            </a:r>
            <a:r>
              <a:rPr lang="en-US" sz="3600" b="1" dirty="0" smtClean="0"/>
              <a:t>/</a:t>
            </a:r>
            <a:r>
              <a:rPr lang="en-US" sz="3600" b="1" dirty="0" err="1" smtClean="0"/>
              <a:t>Assegnazioni</a:t>
            </a:r>
            <a:r>
              <a:rPr lang="en-US" sz="3600" b="1" dirty="0" smtClean="0"/>
              <a:t> </a:t>
            </a:r>
            <a:r>
              <a:rPr lang="en-US" sz="3600" b="1" dirty="0"/>
              <a:t>2014-</a:t>
            </a:r>
            <a:r>
              <a:rPr lang="en-US" sz="3600" b="1" dirty="0" smtClean="0"/>
              <a:t>17</a:t>
            </a:r>
            <a:br>
              <a:rPr lang="en-US" sz="3600" b="1" dirty="0" smtClean="0"/>
            </a:br>
            <a:r>
              <a:rPr lang="en-US" sz="3600" b="1" dirty="0" err="1" smtClean="0"/>
              <a:t>riunione</a:t>
            </a:r>
            <a:r>
              <a:rPr lang="en-US" sz="3600" b="1" dirty="0" smtClean="0"/>
              <a:t> CSN1 </a:t>
            </a:r>
            <a:r>
              <a:rPr lang="en-US" sz="3600" b="1" dirty="0" err="1" smtClean="0"/>
              <a:t>ottobre</a:t>
            </a:r>
            <a:endParaRPr lang="en-US" sz="36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4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24459503"/>
              </p:ext>
            </p:extLst>
          </p:nvPr>
        </p:nvGraphicFramePr>
        <p:xfrm>
          <a:off x="683573" y="1556792"/>
          <a:ext cx="7776859" cy="3240360"/>
        </p:xfrm>
        <a:graphic>
          <a:graphicData uri="http://schemas.openxmlformats.org/drawingml/2006/table">
            <a:tbl>
              <a:tblPr/>
              <a:tblGrid>
                <a:gridCol w="1457066"/>
                <a:gridCol w="485689"/>
                <a:gridCol w="485689"/>
                <a:gridCol w="485689"/>
                <a:gridCol w="485689"/>
                <a:gridCol w="485689"/>
                <a:gridCol w="485689"/>
                <a:gridCol w="485689"/>
                <a:gridCol w="485689"/>
                <a:gridCol w="485689"/>
                <a:gridCol w="485689"/>
                <a:gridCol w="485689"/>
                <a:gridCol w="485689"/>
                <a:gridCol w="491525"/>
              </a:tblGrid>
              <a:tr h="325701">
                <a:tc rowSpan="2">
                  <a:txBody>
                    <a:bodyPr/>
                    <a:lstStyle/>
                    <a:p>
                      <a:endParaRPr lang="en-US" sz="1800" dirty="0"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effectLst/>
                          <a:latin typeface="+mn-lt"/>
                          <a:cs typeface="Times New Roman"/>
                        </a:rPr>
                        <a:t>2014</a:t>
                      </a:r>
                      <a:endParaRPr lang="en-US" sz="1800" b="1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+mn-lt"/>
                          <a:cs typeface="Times New Roman"/>
                        </a:rPr>
                        <a:t>2015</a:t>
                      </a: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+mn-lt"/>
                          <a:cs typeface="Times New Roman"/>
                        </a:rPr>
                        <a:t>2016</a:t>
                      </a: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+mn-lt"/>
                          <a:cs typeface="Times New Roman"/>
                        </a:rPr>
                        <a:t>2017</a:t>
                      </a: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3475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com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ATL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CMS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com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ATL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CMS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com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ATL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CMS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com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ATL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CMS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effectLst/>
                          <a:latin typeface="+mn-lt"/>
                          <a:cs typeface="Times New Roman"/>
                        </a:rPr>
                        <a:t>Electrode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20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5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15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5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cs typeface="Times New Roman"/>
                        </a:rPr>
                        <a:t>4</a:t>
                      </a:r>
                      <a:r>
                        <a:rPr lang="en-US" sz="1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cs typeface="Times New Roman"/>
                        </a:rPr>
                        <a:t>5</a:t>
                      </a:r>
                      <a:endParaRPr lang="en-US" sz="1800" b="1" i="0" u="none" strike="noStrike" dirty="0">
                        <a:solidFill>
                          <a:srgbClr val="0000FF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5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err="1">
                          <a:effectLst/>
                          <a:latin typeface="+mn-lt"/>
                          <a:cs typeface="Times New Roman"/>
                        </a:rPr>
                        <a:t>Chamb</a:t>
                      </a:r>
                      <a:r>
                        <a:rPr lang="en-US" sz="1800" b="1" i="0" u="none" strike="noStrike" dirty="0">
                          <a:effectLst/>
                          <a:latin typeface="+mn-lt"/>
                          <a:cs typeface="Times New Roman"/>
                        </a:rPr>
                        <a:t>/Proto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20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14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8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8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10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cs typeface="Times New Roman"/>
                        </a:rPr>
                        <a:t>60</a:t>
                      </a:r>
                      <a:endParaRPr lang="en-US" sz="1800" b="1" i="0" u="none" strike="noStrike" dirty="0">
                        <a:solidFill>
                          <a:srgbClr val="0000FF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5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effectLst/>
                          <a:latin typeface="+mn-lt"/>
                          <a:cs typeface="Times New Roman"/>
                        </a:rPr>
                        <a:t>Front-end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45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6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5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11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2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5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cs typeface="Times New Roman"/>
                        </a:rPr>
                        <a:t>74</a:t>
                      </a:r>
                      <a:endParaRPr lang="en-US" sz="1800" b="1" i="0" u="none" strike="noStrike" dirty="0">
                        <a:solidFill>
                          <a:srgbClr val="0000FF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5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effectLst/>
                          <a:latin typeface="+mn-lt"/>
                          <a:cs typeface="Times New Roman"/>
                        </a:rPr>
                        <a:t>Eco-gas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10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15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effectLst/>
                          <a:latin typeface="+mn-lt"/>
                          <a:cs typeface="Times New Roman"/>
                        </a:rPr>
                        <a:t>7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baseline="0" dirty="0" smtClean="0">
                          <a:effectLst/>
                          <a:latin typeface="+mn-lt"/>
                          <a:cs typeface="Times New Roman"/>
                        </a:rPr>
                        <a:t> 4</a:t>
                      </a:r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cs typeface="Times New Roman"/>
                        </a:rPr>
                        <a:t>3</a:t>
                      </a:r>
                      <a:r>
                        <a:rPr lang="en-US" sz="1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cs typeface="Times New Roman"/>
                        </a:rPr>
                        <a:t>6</a:t>
                      </a:r>
                      <a:endParaRPr lang="en-US" sz="1800" b="1" i="0" u="none" strike="noStrike" dirty="0">
                        <a:solidFill>
                          <a:srgbClr val="0000FF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5701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effectLst/>
                          <a:latin typeface="+mn-lt"/>
                          <a:cs typeface="Times New Roman"/>
                        </a:rPr>
                        <a:t>GIF++</a:t>
                      </a:r>
                    </a:p>
                  </a:txBody>
                  <a:tcPr marL="12700" marR="12700" marT="1270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+mn-lt"/>
                          <a:cs typeface="Times New Roman"/>
                        </a:rPr>
                        <a:t>20</a:t>
                      </a: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+mn-lt"/>
                          <a:cs typeface="Times New Roman"/>
                        </a:rPr>
                        <a:t>14</a:t>
                      </a: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+mn-lt"/>
                          <a:cs typeface="Times New Roman"/>
                        </a:rPr>
                        <a:t>14</a:t>
                      </a: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FF"/>
                          </a:solidFill>
                          <a:effectLst/>
                          <a:latin typeface="+mn-lt"/>
                          <a:cs typeface="Times New Roman"/>
                        </a:rPr>
                        <a:t>48</a:t>
                      </a: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5701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b">
                    <a:lnL>
                      <a:noFill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  <a:effectLst/>
                          <a:latin typeface="+mn-lt"/>
                          <a:cs typeface="Times New Roman"/>
                        </a:rPr>
                        <a:t>10</a:t>
                      </a:r>
                      <a:endParaRPr lang="en-US" sz="1800" b="1" i="0" u="none" strike="noStrike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FEBE1C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FEBE1C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EBE1C"/>
                          </a:solidFill>
                          <a:effectLst/>
                          <a:latin typeface="+mn-lt"/>
                          <a:cs typeface="Times New Roman"/>
                        </a:rPr>
                        <a:t>120</a:t>
                      </a:r>
                      <a:endParaRPr lang="en-US" sz="1800" b="1" i="0" u="none" strike="noStrike" dirty="0">
                        <a:solidFill>
                          <a:srgbClr val="FEBE1C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EBE1C"/>
                          </a:solidFill>
                          <a:effectLst/>
                          <a:latin typeface="+mn-lt"/>
                          <a:cs typeface="Times New Roman"/>
                        </a:rPr>
                        <a:t>6</a:t>
                      </a:r>
                      <a:endParaRPr lang="en-US" sz="1800" b="1" i="0" u="none" strike="noStrike" dirty="0">
                        <a:solidFill>
                          <a:srgbClr val="FEBE1C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EBE1C"/>
                          </a:solidFill>
                          <a:effectLst/>
                          <a:latin typeface="+mn-lt"/>
                          <a:cs typeface="Times New Roman"/>
                        </a:rPr>
                        <a:t>10</a:t>
                      </a:r>
                      <a:endParaRPr lang="en-US" sz="1800" b="1" i="0" u="none" strike="noStrike" dirty="0">
                        <a:solidFill>
                          <a:srgbClr val="FEBE1C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EBE1C"/>
                          </a:solidFill>
                          <a:effectLst/>
                          <a:latin typeface="+mn-lt"/>
                          <a:cs typeface="Times New Roman"/>
                        </a:rPr>
                        <a:t>61</a:t>
                      </a:r>
                      <a:endParaRPr lang="en-US" sz="1800" b="1" i="0" u="none" strike="noStrike" dirty="0">
                        <a:solidFill>
                          <a:srgbClr val="FEBE1C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EBE1C"/>
                          </a:solidFill>
                          <a:effectLst/>
                          <a:latin typeface="+mn-lt"/>
                          <a:cs typeface="Times New Roman"/>
                        </a:rPr>
                        <a:t>10</a:t>
                      </a:r>
                      <a:endParaRPr lang="en-US" sz="1800" b="1" i="0" u="none" strike="noStrike" dirty="0">
                        <a:solidFill>
                          <a:srgbClr val="FEBE1C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EBE1C"/>
                          </a:solidFill>
                          <a:effectLst/>
                          <a:latin typeface="+mn-lt"/>
                          <a:cs typeface="Times New Roman"/>
                        </a:rPr>
                        <a:t>13</a:t>
                      </a:r>
                      <a:endParaRPr lang="en-US" sz="1800" b="1" i="0" u="none" strike="noStrike" dirty="0">
                        <a:solidFill>
                          <a:srgbClr val="FEBE1C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EBE1C"/>
                          </a:solidFill>
                          <a:effectLst/>
                          <a:latin typeface="+mn-lt"/>
                          <a:cs typeface="Times New Roman"/>
                        </a:rPr>
                        <a:t>28</a:t>
                      </a:r>
                      <a:endParaRPr lang="en-US" sz="1800" b="1" i="0" u="none" strike="noStrike" dirty="0">
                        <a:solidFill>
                          <a:srgbClr val="FEBE1C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EBE1C"/>
                          </a:solidFill>
                          <a:effectLst/>
                          <a:latin typeface="+mn-lt"/>
                          <a:cs typeface="Times New Roman"/>
                        </a:rPr>
                        <a:t>5</a:t>
                      </a:r>
                      <a:endParaRPr lang="en-US" sz="1800" b="1" i="0" u="none" strike="noStrike" dirty="0">
                        <a:solidFill>
                          <a:srgbClr val="FEBE1C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FEBE1C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25701">
                <a:tc>
                  <a:txBody>
                    <a:bodyPr/>
                    <a:lstStyle/>
                    <a:p>
                      <a:pPr algn="l" fontAlgn="b"/>
                      <a:endParaRPr lang="en-US" sz="1800" b="1" i="0" u="none" strike="noStrike" dirty="0"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cs typeface="Times New Roman"/>
                        </a:rPr>
                        <a:t>10</a:t>
                      </a:r>
                      <a:endParaRPr lang="en-US" sz="1800" b="1" i="0" u="none" strike="noStrike" dirty="0">
                        <a:solidFill>
                          <a:srgbClr val="0000FF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cs typeface="Times New Roman"/>
                        </a:rPr>
                        <a:t>136</a:t>
                      </a:r>
                      <a:endParaRPr lang="en-US" sz="1800" b="1" i="0" u="none" strike="noStrike" dirty="0">
                        <a:solidFill>
                          <a:srgbClr val="0000FF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cs typeface="Times New Roman"/>
                        </a:rPr>
                        <a:t>84</a:t>
                      </a:r>
                      <a:endParaRPr lang="en-US" sz="1800" b="1" i="0" u="none" strike="noStrike" dirty="0">
                        <a:solidFill>
                          <a:srgbClr val="0000FF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+mn-lt"/>
                          <a:cs typeface="Times New Roman"/>
                        </a:rPr>
                        <a:t>33</a:t>
                      </a:r>
                      <a:endParaRPr lang="en-US" sz="1800" b="1" i="0" u="none" strike="noStrike" dirty="0">
                        <a:solidFill>
                          <a:srgbClr val="0000FF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cs typeface="Times New Roman"/>
                        </a:rPr>
                        <a:t>263</a:t>
                      </a:r>
                      <a:endParaRPr lang="en-US" sz="1800" b="1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 marL="12700" marR="12700" marT="12700" marB="0" anchor="ctr" anchorCtr="1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Oval 4"/>
          <p:cNvSpPr/>
          <p:nvPr/>
        </p:nvSpPr>
        <p:spPr>
          <a:xfrm>
            <a:off x="4067944" y="4509120"/>
            <a:ext cx="576064" cy="360040"/>
          </a:xfrm>
          <a:prstGeom prst="ellipse">
            <a:avLst/>
          </a:prstGeom>
          <a:noFill/>
          <a:ln w="28575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649006" y="5445224"/>
            <a:ext cx="57313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Nostra </a:t>
            </a:r>
            <a:r>
              <a:rPr lang="en-US" b="1" i="1" dirty="0" err="1" smtClean="0"/>
              <a:t>proposta</a:t>
            </a:r>
            <a:r>
              <a:rPr lang="en-US" b="1" i="1" dirty="0" smtClean="0"/>
              <a:t> in CSN1 a Catania, </a:t>
            </a:r>
            <a:r>
              <a:rPr lang="en-US" b="1" i="1" dirty="0" err="1" smtClean="0"/>
              <a:t>accettata</a:t>
            </a:r>
            <a:r>
              <a:rPr lang="en-US" b="1" i="1" dirty="0" smtClean="0"/>
              <a:t> </a:t>
            </a:r>
            <a:r>
              <a:rPr lang="en-US" b="1" i="1" dirty="0" err="1" smtClean="0"/>
              <a:t>dai</a:t>
            </a:r>
            <a:r>
              <a:rPr lang="en-US" b="1" i="1" dirty="0" smtClean="0"/>
              <a:t> referee! 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8459973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Quando</a:t>
            </a:r>
            <a:r>
              <a:rPr lang="en-GB" dirty="0" smtClean="0"/>
              <a:t> </a:t>
            </a:r>
            <a:r>
              <a:rPr lang="en-GB" dirty="0" err="1" smtClean="0"/>
              <a:t>speso</a:t>
            </a:r>
            <a:r>
              <a:rPr lang="en-GB" dirty="0" smtClean="0"/>
              <a:t> 2015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55576" y="1772816"/>
            <a:ext cx="838842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latin typeface="Times New Roman"/>
                <a:cs typeface="Times New Roman"/>
              </a:rPr>
              <a:t>WP1 (20 + 5 </a:t>
            </a:r>
            <a:r>
              <a:rPr lang="en-GB" sz="2000" dirty="0" err="1" smtClean="0">
                <a:latin typeface="Times New Roman"/>
                <a:cs typeface="Times New Roman"/>
              </a:rPr>
              <a:t>keuro</a:t>
            </a:r>
            <a:r>
              <a:rPr lang="en-GB" sz="2000" dirty="0" smtClean="0">
                <a:latin typeface="Times New Roman"/>
                <a:cs typeface="Times New Roman"/>
              </a:rPr>
              <a:t>): </a:t>
            </a:r>
          </a:p>
          <a:p>
            <a:endParaRPr lang="en-GB" sz="2000" dirty="0">
              <a:latin typeface="Times New Roman"/>
              <a:cs typeface="Times New Roman"/>
            </a:endParaRPr>
          </a:p>
          <a:p>
            <a:r>
              <a:rPr lang="en-GB" sz="2000" dirty="0" smtClean="0">
                <a:latin typeface="Times New Roman"/>
                <a:cs typeface="Times New Roman"/>
              </a:rPr>
              <a:t>WP2 (20 </a:t>
            </a:r>
            <a:r>
              <a:rPr lang="en-GB" sz="2000" dirty="0" err="1" smtClean="0">
                <a:latin typeface="Times New Roman"/>
                <a:cs typeface="Times New Roman"/>
              </a:rPr>
              <a:t>keuro</a:t>
            </a:r>
            <a:r>
              <a:rPr lang="en-GB" sz="2000" dirty="0" smtClean="0">
                <a:latin typeface="Times New Roman"/>
                <a:cs typeface="Times New Roman"/>
              </a:rPr>
              <a:t>):</a:t>
            </a:r>
          </a:p>
          <a:p>
            <a:endParaRPr lang="en-GB" sz="2000" dirty="0">
              <a:latin typeface="Times New Roman"/>
              <a:cs typeface="Times New Roman"/>
            </a:endParaRPr>
          </a:p>
          <a:p>
            <a:pPr fontAlgn="b"/>
            <a:r>
              <a:rPr lang="en-GB" sz="2000" dirty="0" smtClean="0">
                <a:latin typeface="Times New Roman"/>
                <a:cs typeface="Times New Roman"/>
              </a:rPr>
              <a:t>WP3 (</a:t>
            </a:r>
            <a:r>
              <a:rPr lang="en-GB" sz="2000" dirty="0" smtClean="0"/>
              <a:t>45 + 6</a:t>
            </a:r>
            <a:r>
              <a:rPr lang="en-GB" sz="2000" dirty="0"/>
              <a:t> </a:t>
            </a:r>
            <a:r>
              <a:rPr lang="en-GB" sz="2000" dirty="0" smtClean="0"/>
              <a:t>+ 5</a:t>
            </a:r>
            <a:r>
              <a:rPr lang="en-GB" sz="2000" dirty="0"/>
              <a:t> </a:t>
            </a:r>
            <a:r>
              <a:rPr lang="en-GB" sz="2000" dirty="0" smtClean="0">
                <a:latin typeface="Times New Roman"/>
                <a:cs typeface="Times New Roman"/>
              </a:rPr>
              <a:t>):</a:t>
            </a:r>
          </a:p>
          <a:p>
            <a:endParaRPr lang="en-GB" sz="2000" dirty="0">
              <a:latin typeface="Times New Roman"/>
              <a:cs typeface="Times New Roman"/>
            </a:endParaRPr>
          </a:p>
          <a:p>
            <a:r>
              <a:rPr lang="en-GB" sz="2000" dirty="0" smtClean="0">
                <a:latin typeface="Times New Roman"/>
                <a:cs typeface="Times New Roman"/>
              </a:rPr>
              <a:t>WP4 (15 </a:t>
            </a:r>
            <a:r>
              <a:rPr lang="en-GB" sz="2000" dirty="0" err="1" smtClean="0">
                <a:latin typeface="Times New Roman"/>
                <a:cs typeface="Times New Roman"/>
              </a:rPr>
              <a:t>keuro</a:t>
            </a:r>
            <a:r>
              <a:rPr lang="en-GB" sz="2000" dirty="0" smtClean="0">
                <a:latin typeface="Times New Roman"/>
                <a:cs typeface="Times New Roman"/>
              </a:rPr>
              <a:t>):</a:t>
            </a:r>
          </a:p>
          <a:p>
            <a:endParaRPr lang="en-GB" sz="2000" dirty="0">
              <a:latin typeface="Times New Roman"/>
              <a:cs typeface="Times New Roman"/>
            </a:endParaRPr>
          </a:p>
          <a:p>
            <a:r>
              <a:rPr lang="en-GB" sz="2000" dirty="0" smtClean="0">
                <a:latin typeface="Times New Roman"/>
                <a:cs typeface="Times New Roman"/>
              </a:rPr>
              <a:t>WP5 (20 </a:t>
            </a:r>
            <a:r>
              <a:rPr lang="en-GB" sz="2000" dirty="0" err="1" smtClean="0">
                <a:latin typeface="Times New Roman"/>
                <a:cs typeface="Times New Roman"/>
              </a:rPr>
              <a:t>keuro</a:t>
            </a:r>
            <a:r>
              <a:rPr lang="en-GB" sz="2000" dirty="0" smtClean="0">
                <a:latin typeface="Times New Roman"/>
                <a:cs typeface="Times New Roman"/>
              </a:rPr>
              <a:t>): circa 20 </a:t>
            </a:r>
            <a:r>
              <a:rPr lang="en-GB" sz="2000" dirty="0" err="1" smtClean="0">
                <a:latin typeface="Times New Roman"/>
                <a:cs typeface="Times New Roman"/>
              </a:rPr>
              <a:t>kEuro</a:t>
            </a:r>
            <a:r>
              <a:rPr lang="en-GB" sz="2000" dirty="0" smtClean="0">
                <a:latin typeface="Times New Roman"/>
                <a:cs typeface="Times New Roman"/>
              </a:rPr>
              <a:t> per mixer eco-gas </a:t>
            </a:r>
          </a:p>
          <a:p>
            <a:endParaRPr lang="en-GB" sz="2000" dirty="0">
              <a:latin typeface="Times New Roman"/>
              <a:cs typeface="Times New Roman"/>
            </a:endParaRPr>
          </a:p>
          <a:p>
            <a:r>
              <a:rPr lang="en-GB" sz="2000" dirty="0" smtClean="0">
                <a:latin typeface="Times New Roman"/>
                <a:cs typeface="Times New Roman"/>
              </a:rPr>
              <a:t> </a:t>
            </a:r>
          </a:p>
          <a:p>
            <a:endParaRPr lang="en-GB" sz="2000" dirty="0" smtClean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85429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2132856"/>
            <a:ext cx="5544616" cy="1512168"/>
          </a:xfrm>
        </p:spPr>
        <p:txBody>
          <a:bodyPr>
            <a:noAutofit/>
          </a:bodyPr>
          <a:lstStyle/>
          <a:p>
            <a:r>
              <a:rPr lang="en-US" sz="9600" b="1" dirty="0" smtClean="0"/>
              <a:t>BACKUP</a:t>
            </a:r>
            <a:endParaRPr lang="en-US" sz="9600" b="1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639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5776" y="274638"/>
            <a:ext cx="3816424" cy="778098"/>
          </a:xfrm>
        </p:spPr>
        <p:txBody>
          <a:bodyPr>
            <a:normAutofit/>
          </a:bodyPr>
          <a:lstStyle/>
          <a:p>
            <a:r>
              <a:rPr lang="en-US" sz="3600" b="1" dirty="0"/>
              <a:t>Personnel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556792"/>
            <a:ext cx="8229600" cy="4525963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0000FF"/>
                </a:solidFill>
                <a:latin typeface="+mn-lt"/>
              </a:rPr>
              <a:t>ATLAS RPC ……….</a:t>
            </a:r>
            <a:r>
              <a:rPr lang="en-US" b="1" dirty="0" smtClean="0">
                <a:solidFill>
                  <a:srgbClr val="0000FF"/>
                </a:solidFill>
                <a:latin typeface="+mn-lt"/>
              </a:rPr>
              <a:t>.        </a:t>
            </a:r>
            <a:r>
              <a:rPr lang="en-US" b="1" dirty="0">
                <a:solidFill>
                  <a:srgbClr val="0000FF"/>
                </a:solidFill>
                <a:latin typeface="+mn-lt"/>
              </a:rPr>
              <a:t>3.8 FTE</a:t>
            </a:r>
          </a:p>
          <a:p>
            <a:pPr lvl="1"/>
            <a:r>
              <a:rPr lang="en-US" dirty="0">
                <a:latin typeface="+mn-lt"/>
              </a:rPr>
              <a:t>Bologna 	…….	      1.6</a:t>
            </a:r>
          </a:p>
          <a:p>
            <a:pPr lvl="1"/>
            <a:r>
              <a:rPr lang="en-US" dirty="0" smtClean="0">
                <a:latin typeface="+mn-lt"/>
              </a:rPr>
              <a:t>Napoli      …….              0.5</a:t>
            </a:r>
          </a:p>
          <a:p>
            <a:pPr lvl="1"/>
            <a:r>
              <a:rPr lang="en-US" dirty="0" smtClean="0">
                <a:latin typeface="+mn-lt"/>
              </a:rPr>
              <a:t>Roma </a:t>
            </a:r>
            <a:r>
              <a:rPr lang="en-US" dirty="0">
                <a:latin typeface="+mn-lt"/>
              </a:rPr>
              <a:t>1	…….	      0.6</a:t>
            </a:r>
          </a:p>
          <a:p>
            <a:pPr lvl="1"/>
            <a:r>
              <a:rPr lang="en-US" dirty="0">
                <a:latin typeface="+mn-lt"/>
              </a:rPr>
              <a:t>Roma 2	…….	      </a:t>
            </a:r>
            <a:r>
              <a:rPr lang="en-US" dirty="0" smtClean="0">
                <a:latin typeface="+mn-lt"/>
              </a:rPr>
              <a:t>1.1</a:t>
            </a:r>
          </a:p>
          <a:p>
            <a:pPr marL="349250" lvl="1" indent="0">
              <a:buNone/>
            </a:pPr>
            <a:endParaRPr lang="en-US" dirty="0" smtClean="0">
              <a:latin typeface="+mn-lt"/>
            </a:endParaRPr>
          </a:p>
          <a:p>
            <a:r>
              <a:rPr lang="en-US" b="1" dirty="0" smtClean="0">
                <a:solidFill>
                  <a:srgbClr val="0000FF"/>
                </a:solidFill>
                <a:latin typeface="+mn-lt"/>
              </a:rPr>
              <a:t>CMS </a:t>
            </a:r>
            <a:r>
              <a:rPr lang="en-US" b="1" dirty="0">
                <a:solidFill>
                  <a:srgbClr val="0000FF"/>
                </a:solidFill>
                <a:latin typeface="+mn-lt"/>
              </a:rPr>
              <a:t>RPC ………….</a:t>
            </a:r>
            <a:r>
              <a:rPr lang="en-US" b="1" dirty="0" smtClean="0">
                <a:solidFill>
                  <a:srgbClr val="0000FF"/>
                </a:solidFill>
                <a:latin typeface="+mn-lt"/>
              </a:rPr>
              <a:t>.        5.0 </a:t>
            </a:r>
            <a:r>
              <a:rPr lang="en-US" b="1" dirty="0">
                <a:solidFill>
                  <a:srgbClr val="0000FF"/>
                </a:solidFill>
                <a:latin typeface="+mn-lt"/>
              </a:rPr>
              <a:t>FTE</a:t>
            </a:r>
          </a:p>
          <a:p>
            <a:pPr lvl="1"/>
            <a:r>
              <a:rPr lang="en-US" dirty="0">
                <a:latin typeface="+mn-lt"/>
              </a:rPr>
              <a:t>Bari 	…….	      1.4</a:t>
            </a:r>
          </a:p>
          <a:p>
            <a:pPr lvl="1"/>
            <a:r>
              <a:rPr lang="en-US" dirty="0" err="1">
                <a:latin typeface="+mn-lt"/>
              </a:rPr>
              <a:t>Frascati</a:t>
            </a:r>
            <a:r>
              <a:rPr lang="en-US" dirty="0">
                <a:latin typeface="+mn-lt"/>
              </a:rPr>
              <a:t>    ……	      1.0 </a:t>
            </a:r>
          </a:p>
          <a:p>
            <a:pPr lvl="1"/>
            <a:r>
              <a:rPr lang="en-US" dirty="0">
                <a:latin typeface="+mn-lt"/>
              </a:rPr>
              <a:t>Napoli     …..          </a:t>
            </a:r>
            <a:r>
              <a:rPr lang="en-US" dirty="0" smtClean="0">
                <a:latin typeface="+mn-lt"/>
              </a:rPr>
              <a:t>       </a:t>
            </a:r>
            <a:r>
              <a:rPr lang="en-US" dirty="0">
                <a:latin typeface="+mn-lt"/>
              </a:rPr>
              <a:t>1.8</a:t>
            </a:r>
          </a:p>
          <a:p>
            <a:pPr lvl="1"/>
            <a:r>
              <a:rPr lang="en-US" dirty="0">
                <a:latin typeface="+mn-lt"/>
              </a:rPr>
              <a:t>Pavia      ….. 	       0.8</a:t>
            </a:r>
          </a:p>
        </p:txBody>
      </p:sp>
    </p:spTree>
    <p:extLst>
      <p:ext uri="{BB962C8B-B14F-4D97-AF65-F5344CB8AC3E}">
        <p14:creationId xmlns:p14="http://schemas.microsoft.com/office/powerpoint/2010/main" val="14977959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6912768" cy="864096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Info </a:t>
            </a:r>
            <a:r>
              <a:rPr lang="en-US" sz="3600" b="1" dirty="0" err="1" smtClean="0"/>
              <a:t>varie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259632" y="1052736"/>
            <a:ext cx="6480720" cy="507831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b="1" dirty="0" smtClean="0"/>
              <a:t>Mailing list:</a:t>
            </a:r>
            <a:r>
              <a:rPr lang="en-US" b="1" dirty="0"/>
              <a:t> </a:t>
            </a:r>
            <a:endParaRPr lang="en-US" dirty="0"/>
          </a:p>
          <a:p>
            <a:r>
              <a:rPr lang="en-US" dirty="0" err="1" smtClean="0"/>
              <a:t>Comunicazioni</a:t>
            </a:r>
            <a:r>
              <a:rPr lang="en-US" dirty="0" smtClean="0"/>
              <a:t> </a:t>
            </a:r>
            <a:r>
              <a:rPr lang="en-US" dirty="0" err="1" smtClean="0"/>
              <a:t>attraverso</a:t>
            </a:r>
            <a:r>
              <a:rPr lang="en-US" dirty="0" smtClean="0"/>
              <a:t> le due </a:t>
            </a:r>
            <a:r>
              <a:rPr lang="en-US" dirty="0" err="1" smtClean="0"/>
              <a:t>liste</a:t>
            </a:r>
            <a:endParaRPr lang="en-US" dirty="0" smtClean="0"/>
          </a:p>
          <a:p>
            <a:r>
              <a:rPr lang="en-US" dirty="0" smtClean="0">
                <a:hlinkClick r:id="rId2"/>
              </a:rPr>
              <a:t>atlas-it-rpc-rd2@cern.ch</a:t>
            </a:r>
            <a:endParaRPr lang="en-US" dirty="0" smtClean="0"/>
          </a:p>
          <a:p>
            <a:r>
              <a:rPr lang="en-US" u="sng" dirty="0">
                <a:hlinkClick r:id="rId3"/>
              </a:rPr>
              <a:t>CMS-RPC-Italy@</a:t>
            </a:r>
            <a:r>
              <a:rPr lang="en-US" u="sng" dirty="0" smtClean="0">
                <a:hlinkClick r:id="rId3"/>
              </a:rPr>
              <a:t>cern.ch</a:t>
            </a:r>
            <a:endParaRPr lang="en-US" u="sng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b="1" dirty="0" err="1" smtClean="0"/>
              <a:t>Twiki</a:t>
            </a:r>
            <a:r>
              <a:rPr lang="en-US" b="1" dirty="0" smtClean="0"/>
              <a:t> page:</a:t>
            </a:r>
            <a:r>
              <a:rPr lang="en-US" b="1" dirty="0"/>
              <a:t> </a:t>
            </a:r>
            <a:endParaRPr lang="en-US" dirty="0"/>
          </a:p>
          <a:p>
            <a:r>
              <a:rPr lang="en-US" dirty="0" smtClean="0"/>
              <a:t>Sharing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documenti</a:t>
            </a:r>
            <a:r>
              <a:rPr lang="en-US" dirty="0" smtClean="0"/>
              <a:t> in:</a:t>
            </a:r>
          </a:p>
          <a:p>
            <a:r>
              <a:rPr lang="en-US" dirty="0"/>
              <a:t>https://</a:t>
            </a:r>
            <a:r>
              <a:rPr lang="en-US" dirty="0" err="1"/>
              <a:t>twiki.cern.ch</a:t>
            </a:r>
            <a:r>
              <a:rPr lang="en-US" dirty="0"/>
              <a:t>/</a:t>
            </a:r>
            <a:r>
              <a:rPr lang="en-US" dirty="0" err="1"/>
              <a:t>twiki</a:t>
            </a:r>
            <a:r>
              <a:rPr lang="en-US" dirty="0"/>
              <a:t>/bin/</a:t>
            </a:r>
            <a:r>
              <a:rPr lang="en-US" dirty="0" err="1"/>
              <a:t>viewauth</a:t>
            </a:r>
            <a:r>
              <a:rPr lang="en-US" dirty="0"/>
              <a:t>/IFD2014/ATLAS-CMS-RPC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b="1" dirty="0" err="1" smtClean="0"/>
              <a:t>Calendario</a:t>
            </a:r>
            <a:r>
              <a:rPr lang="en-US" b="1" dirty="0" smtClean="0"/>
              <a:t> </a:t>
            </a:r>
            <a:r>
              <a:rPr lang="en-US" b="1" dirty="0" err="1" smtClean="0"/>
              <a:t>riunioni</a:t>
            </a:r>
            <a:r>
              <a:rPr lang="en-US" b="1" dirty="0" smtClean="0"/>
              <a:t>:</a:t>
            </a:r>
            <a:r>
              <a:rPr lang="en-US" b="1" dirty="0"/>
              <a:t> </a:t>
            </a:r>
            <a:endParaRPr lang="en-US" dirty="0"/>
          </a:p>
          <a:p>
            <a:r>
              <a:rPr lang="en-US" dirty="0" smtClean="0"/>
              <a:t>Cadenza bi-</a:t>
            </a:r>
            <a:r>
              <a:rPr lang="en-US" dirty="0" err="1" smtClean="0"/>
              <a:t>mensile</a:t>
            </a:r>
            <a:endParaRPr lang="en-US" dirty="0" smtClean="0"/>
          </a:p>
          <a:p>
            <a:r>
              <a:rPr lang="en-US" dirty="0" smtClean="0"/>
              <a:t>	</a:t>
            </a:r>
            <a:r>
              <a:rPr lang="en-US" dirty="0" err="1" smtClean="0"/>
              <a:t>Prossima</a:t>
            </a:r>
            <a:r>
              <a:rPr lang="en-US" dirty="0" smtClean="0"/>
              <a:t> </a:t>
            </a:r>
            <a:r>
              <a:rPr lang="en-US" dirty="0" err="1" smtClean="0"/>
              <a:t>riunione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17/12 ore 14:30 per:</a:t>
            </a:r>
          </a:p>
          <a:p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formazione</a:t>
            </a:r>
            <a:r>
              <a:rPr lang="en-US" dirty="0" smtClean="0"/>
              <a:t> WG</a:t>
            </a:r>
          </a:p>
          <a:p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programmazione</a:t>
            </a:r>
            <a:r>
              <a:rPr lang="en-US" dirty="0" smtClean="0"/>
              <a:t> </a:t>
            </a:r>
            <a:r>
              <a:rPr lang="en-US" dirty="0" err="1" smtClean="0"/>
              <a:t>misure</a:t>
            </a:r>
            <a:endParaRPr lang="en-US" dirty="0" smtClean="0"/>
          </a:p>
          <a:p>
            <a:r>
              <a:rPr lang="en-US" dirty="0"/>
              <a:t>	</a:t>
            </a:r>
            <a:r>
              <a:rPr lang="en-US" dirty="0" smtClean="0"/>
              <a:t>- </a:t>
            </a:r>
            <a:r>
              <a:rPr lang="en-US" dirty="0" err="1" smtClean="0"/>
              <a:t>programmazione</a:t>
            </a:r>
            <a:r>
              <a:rPr lang="en-US" dirty="0" smtClean="0"/>
              <a:t> </a:t>
            </a:r>
            <a:r>
              <a:rPr lang="en-US" dirty="0" err="1" smtClean="0"/>
              <a:t>acquisti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97013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124" y="-171400"/>
            <a:ext cx="8042276" cy="1008112"/>
          </a:xfrm>
        </p:spPr>
        <p:txBody>
          <a:bodyPr>
            <a:normAutofit/>
          </a:bodyPr>
          <a:lstStyle/>
          <a:p>
            <a:r>
              <a:rPr lang="en-US" sz="3600" b="1" dirty="0"/>
              <a:t>Financial Requests (</a:t>
            </a:r>
            <a:r>
              <a:rPr lang="en-US" sz="3600" b="1" dirty="0" smtClean="0"/>
              <a:t>2014-</a:t>
            </a:r>
            <a:r>
              <a:rPr lang="en-US" sz="3600" b="1" dirty="0"/>
              <a:t>2017)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4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7921456"/>
              </p:ext>
            </p:extLst>
          </p:nvPr>
        </p:nvGraphicFramePr>
        <p:xfrm>
          <a:off x="179512" y="980728"/>
          <a:ext cx="8816642" cy="5289630"/>
        </p:xfrm>
        <a:graphic>
          <a:graphicData uri="http://schemas.openxmlformats.org/drawingml/2006/table">
            <a:tbl>
              <a:tblPr/>
              <a:tblGrid>
                <a:gridCol w="851204"/>
                <a:gridCol w="1355352"/>
                <a:gridCol w="761614"/>
                <a:gridCol w="2432430"/>
                <a:gridCol w="360040"/>
                <a:gridCol w="1070100"/>
                <a:gridCol w="606804"/>
                <a:gridCol w="1379098"/>
              </a:tblGrid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ATLAS/CMS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ATLAS/CMS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effectLst/>
                          <a:latin typeface="Times New Roman"/>
                        </a:rPr>
                        <a:t>CMS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CMS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ATLAS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effectLst/>
                          <a:latin typeface="Times New Roman"/>
                        </a:rPr>
                        <a:t>ATLAS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keuro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comments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keuro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comments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keuro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comments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ITEM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TASK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219</a:t>
                      </a:r>
                      <a:endParaRPr lang="en-US" sz="1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/>
                      </a:endParaRP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23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21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Electrode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Tot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35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HPL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20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development low </a:t>
                      </a:r>
                      <a:r>
                        <a:rPr lang="en-US" sz="1000" b="0" i="0" u="none" strike="noStrike" dirty="0" smtClean="0">
                          <a:effectLst/>
                          <a:latin typeface="Times New Roman"/>
                        </a:rPr>
                        <a:t>Res and  thin</a:t>
                      </a:r>
                      <a:r>
                        <a:rPr lang="en-US" sz="1000" b="0" i="0" u="none" strike="noStrike" baseline="0" dirty="0" smtClean="0"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1000" b="0" i="0" u="none" strike="noStrike" dirty="0" smtClean="0">
                          <a:effectLst/>
                          <a:latin typeface="Times New Roman"/>
                        </a:rPr>
                        <a:t> </a:t>
                      </a:r>
                      <a:endParaRPr lang="en-US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Glass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2 chambers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Transportation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from company to Lab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Resistivity Meas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production resistivity and long </a:t>
                      </a:r>
                      <a:r>
                        <a:rPr lang="en-US" sz="1000" b="0" i="0" u="none" strike="noStrike" dirty="0" smtClean="0">
                          <a:effectLst/>
                          <a:latin typeface="Times New Roman"/>
                        </a:rPr>
                        <a:t>term</a:t>
                      </a:r>
                      <a:endParaRPr lang="en-US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Chamb/Proto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Tot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44</a:t>
                      </a:r>
                      <a:endParaRPr lang="en-US" sz="10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/>
                      </a:endParaRP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Thin/multi Gap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Chamber prod.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effectLst/>
                          <a:latin typeface="Times New Roman"/>
                        </a:rPr>
                        <a:t>30</a:t>
                      </a:r>
                      <a:endParaRPr lang="en-US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effectLst/>
                          <a:latin typeface="Times New Roman"/>
                        </a:rPr>
                        <a:t>10</a:t>
                      </a:r>
                      <a:r>
                        <a:rPr lang="en-US" sz="1000" b="0" i="0" u="none" strike="noStrike" baseline="0" dirty="0" smtClean="0"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1000" b="0" i="0" u="none" strike="noStrike" dirty="0" smtClean="0">
                          <a:effectLst/>
                          <a:latin typeface="Times New Roman"/>
                        </a:rPr>
                        <a:t>small prototypes</a:t>
                      </a:r>
                      <a:endParaRPr lang="en-US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 smtClean="0">
                          <a:effectLst/>
                          <a:latin typeface="Times New Roman"/>
                        </a:rPr>
                        <a:t> </a:t>
                      </a:r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Multiplet mech. frame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effectLst/>
                          <a:latin typeface="Times New Roman"/>
                        </a:rPr>
                        <a:t>2</a:t>
                      </a:r>
                      <a:endParaRPr lang="en-US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precision frame for 4 chambers + local gas distrib syst 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Gas comp. &amp; distrib.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effectLst/>
                          <a:latin typeface="Times New Roman"/>
                        </a:rPr>
                        <a:t>2</a:t>
                      </a:r>
                      <a:endParaRPr lang="en-US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effectLst/>
                          <a:latin typeface="Times New Roman"/>
                        </a:rPr>
                        <a:t>design </a:t>
                      </a:r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and test of new gas I &amp; T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prototype -1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CMS layout prototype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ATLAS layout prototype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Consumable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 smtClean="0">
                          <a:effectLst/>
                          <a:latin typeface="Times New Roman"/>
                        </a:rPr>
                        <a:t>10</a:t>
                      </a:r>
                      <a:endParaRPr lang="en-US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Front-end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Tot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56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Chip prototype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45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Chip design and development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Adaptor board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5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effectLst/>
                          <a:latin typeface="Times New Roman"/>
                        </a:rPr>
                        <a:t>Adapt. Board </a:t>
                      </a:r>
                      <a:r>
                        <a:rPr lang="en-US" sz="1000" b="0" i="0" u="none" strike="noStrike" dirty="0" err="1" smtClean="0">
                          <a:effectLst/>
                          <a:latin typeface="Times New Roman"/>
                        </a:rPr>
                        <a:t>cms</a:t>
                      </a:r>
                      <a:endParaRPr lang="en-US" sz="1000" b="0" i="0" u="none" strike="noStrike" dirty="0">
                        <a:effectLst/>
                        <a:latin typeface="Times New Roman"/>
                      </a:endParaRP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13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On chamber LVL1 Roma 1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Test in lab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11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Single Event Effects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effectLst/>
                          <a:latin typeface="Times New Roman"/>
                        </a:rPr>
                        <a:t>Eco-gas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Tot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36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Gas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20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unit cost 2 Keuro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Consumable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equipment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flowmeters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interaction w/ materials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chemical materials and sensors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effectLst/>
                          <a:latin typeface="Times New Roman"/>
                        </a:rPr>
                        <a:t>GIF+</a:t>
                      </a:r>
                      <a:r>
                        <a:rPr lang="en-US" sz="1000" b="1" i="0" u="none" strike="noStrike" dirty="0" smtClean="0">
                          <a:effectLst/>
                          <a:latin typeface="Times New Roman"/>
                        </a:rPr>
                        <a:t>+, BTF</a:t>
                      </a:r>
                      <a:endParaRPr lang="en-US" sz="1000" b="1" i="0" u="none" strike="noStrike" dirty="0">
                        <a:effectLst/>
                        <a:latin typeface="Times New Roman"/>
                      </a:endParaRP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Tot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48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Electronics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DAQ/DCS epool rent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RPC user gas system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10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Cables and sensors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4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Gas use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12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Running test consumable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8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53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Trolley and support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2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8681" marR="8681" marT="868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074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98358</TotalTime>
  <Words>504</Words>
  <Application>Microsoft Macintosh PowerPoint</Application>
  <PresentationFormat>On-screen Show (4:3)</PresentationFormat>
  <Paragraphs>375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Personalizza struttura</vt:lpstr>
      <vt:lpstr>Office Theme</vt:lpstr>
      <vt:lpstr>R&amp;D fase 2 – RPC 4st meeting</vt:lpstr>
      <vt:lpstr>RPC R&amp;D plan</vt:lpstr>
      <vt:lpstr>Milestones</vt:lpstr>
      <vt:lpstr>Richieste/Assegnazioni 2014-17 riunione CSN1 ottobre</vt:lpstr>
      <vt:lpstr>Quando speso 2015</vt:lpstr>
      <vt:lpstr>BACKUP</vt:lpstr>
      <vt:lpstr>Personnel</vt:lpstr>
      <vt:lpstr>Info varie</vt:lpstr>
      <vt:lpstr>Financial Requests (2014-2017)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Utente Windows</dc:creator>
  <cp:lastModifiedBy>gabriella pugliese</cp:lastModifiedBy>
  <cp:revision>2037</cp:revision>
  <cp:lastPrinted>2014-10-01T09:30:30Z</cp:lastPrinted>
  <dcterms:created xsi:type="dcterms:W3CDTF">2009-03-14T08:38:23Z</dcterms:created>
  <dcterms:modified xsi:type="dcterms:W3CDTF">2015-06-29T19:55:12Z</dcterms:modified>
</cp:coreProperties>
</file>