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461" r:id="rId2"/>
    <p:sldId id="462" r:id="rId3"/>
    <p:sldId id="472" r:id="rId4"/>
    <p:sldId id="473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EF"/>
    <a:srgbClr val="D2F64B"/>
    <a:srgbClr val="7FD684"/>
    <a:srgbClr val="EA8C89"/>
    <a:srgbClr val="102D68"/>
    <a:srgbClr val="642774"/>
    <a:srgbClr val="1D3276"/>
    <a:srgbClr val="203B8D"/>
    <a:srgbClr val="192E6B"/>
    <a:srgbClr val="1D3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59" autoAdjust="0"/>
  </p:normalViewPr>
  <p:slideViewPr>
    <p:cSldViewPr snapToObjects="1">
      <p:cViewPr>
        <p:scale>
          <a:sx n="72" d="100"/>
          <a:sy n="72" d="100"/>
        </p:scale>
        <p:origin x="-688" y="-336"/>
      </p:cViewPr>
      <p:guideLst>
        <p:guide orient="horz" pos="4155"/>
        <p:guide pos="5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DF78FB8-633E-E84C-BD12-602A6AED5DFD}" type="datetime1">
              <a:rPr lang="en-US"/>
              <a:pPr>
                <a:defRPr/>
              </a:pPr>
              <a:t>29/06/15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E066A4A-D7AD-CF47-AB4A-34E4555C4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8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EDB87E9-596B-594E-BC3A-4AA4287F47E6}" type="datetime1">
              <a:rPr lang="en-US"/>
              <a:pPr>
                <a:defRPr/>
              </a:pPr>
              <a:t>29/06/15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C9D50E9-CC1C-304B-8AEF-02328AF0A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477B5-0828-804F-896C-86BF24BD63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A91B-B9C1-A44D-B4E1-02F8EA857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6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FD3AA-B695-824E-A9C2-AA0435BF5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</a:t>
            </a:r>
            <a:r>
              <a:rPr lang="it-IT" noProof="0" dirty="0" err="1" smtClean="0"/>
              <a:t>title</a:t>
            </a:r>
            <a:r>
              <a:rPr lang="it-IT" noProof="0" dirty="0" smtClean="0"/>
              <a:t> style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789E-BFD3-444B-8DDA-03D501E26F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0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06BFC-CAD8-A44E-8CF3-87DFAD785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75BEE-D4CC-764D-A087-D802791084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1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9A04-13B5-D445-8626-E4C6B8D96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3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2C0E-D589-B047-A3FA-657B2E5DB4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834B-5313-4A43-8094-4B728BDDF0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E2291-3A8B-BB4D-96F9-98C86D893D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970" y="125760"/>
            <a:ext cx="74258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5 May,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19 RPC General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4C69EB-484B-B145-96F5-4A6B52733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alphaModFix amt="56000"/>
          </a:blip>
          <a:srcRect l="14698" t="46840" b="26070"/>
          <a:stretch/>
        </p:blipFill>
        <p:spPr>
          <a:xfrm>
            <a:off x="1115616" y="-6198"/>
            <a:ext cx="8060666" cy="1189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620" y="-9569"/>
            <a:ext cx="1228366" cy="1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3263" y="125760"/>
            <a:ext cx="5053345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Bakelite production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050" y="3054661"/>
            <a:ext cx="8519438" cy="290892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Panel Production</a:t>
            </a:r>
          </a:p>
          <a:p>
            <a:r>
              <a:rPr lang="en-US" sz="4000" dirty="0" smtClean="0"/>
              <a:t>Resistivity measurement</a:t>
            </a:r>
          </a:p>
          <a:p>
            <a:r>
              <a:rPr lang="en-US" sz="4000" dirty="0" smtClean="0"/>
              <a:t>Panel cut -&gt; shape of prototype chambers</a:t>
            </a:r>
          </a:p>
          <a:p>
            <a:r>
              <a:rPr lang="en-US" sz="4000" dirty="0" smtClean="0"/>
              <a:t>Tentative </a:t>
            </a:r>
            <a:r>
              <a:rPr lang="en-US" sz="4000" dirty="0" smtClean="0"/>
              <a:t>time schedule</a:t>
            </a:r>
          </a:p>
          <a:p>
            <a:endParaRPr lang="en-US" sz="4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3263" y="1772815"/>
            <a:ext cx="516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Salvatore</a:t>
            </a:r>
          </a:p>
          <a:p>
            <a:pPr algn="ctr"/>
            <a:r>
              <a:rPr lang="en-US" dirty="0" smtClean="0"/>
              <a:t>(on behalf of </a:t>
            </a:r>
            <a:r>
              <a:rPr lang="en-US" dirty="0" err="1" smtClean="0"/>
              <a:t>bakelite</a:t>
            </a:r>
            <a:r>
              <a:rPr lang="en-US" dirty="0" smtClean="0"/>
              <a:t> working group)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2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Panel production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50 panels (3.2x1.6m each) produced in </a:t>
            </a:r>
            <a:r>
              <a:rPr lang="en-US" dirty="0" err="1"/>
              <a:t>P</a:t>
            </a:r>
            <a:r>
              <a:rPr lang="en-US" dirty="0" err="1" smtClean="0"/>
              <a:t>uricelli</a:t>
            </a:r>
            <a:r>
              <a:rPr lang="en-US" dirty="0" smtClean="0"/>
              <a:t> firm on April 23</a:t>
            </a:r>
            <a:r>
              <a:rPr lang="en-US" baseline="30000" dirty="0" smtClean="0"/>
              <a:t>rd</a:t>
            </a:r>
            <a:r>
              <a:rPr lang="en-US" dirty="0" smtClean="0"/>
              <a:t> for Atlas (31) and CMS (19)</a:t>
            </a:r>
          </a:p>
          <a:p>
            <a:r>
              <a:rPr lang="en-US" dirty="0" smtClean="0"/>
              <a:t>CMS panel thicknesses are : </a:t>
            </a:r>
          </a:p>
          <a:p>
            <a:pPr marL="0" indent="0">
              <a:buNone/>
            </a:pPr>
            <a:r>
              <a:rPr lang="en-US" dirty="0" smtClean="0"/>
              <a:t>5 pcs 2mm,   7 pcs 1.6mm,   7 pcs 1.8 mm </a:t>
            </a:r>
          </a:p>
          <a:p>
            <a:r>
              <a:rPr lang="en-US" dirty="0" smtClean="0"/>
              <a:t>Resistivity measured on April 28</a:t>
            </a:r>
            <a:r>
              <a:rPr lang="en-US" baseline="30000" dirty="0" smtClean="0"/>
              <a:t>th</a:t>
            </a:r>
            <a:r>
              <a:rPr lang="en-US" dirty="0" smtClean="0"/>
              <a:t> (see next slide)</a:t>
            </a:r>
          </a:p>
          <a:p>
            <a:r>
              <a:rPr lang="en-US" dirty="0" smtClean="0"/>
              <a:t>Material transported this week to Riva firm for cut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7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Resistivity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651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Yellow the CMS panels</a:t>
            </a:r>
          </a:p>
          <a:p>
            <a:r>
              <a:rPr lang="en-US" dirty="0" smtClean="0"/>
              <a:t>Resistivity range 3-6 ohm*cm</a:t>
            </a:r>
          </a:p>
          <a:p>
            <a:pPr marL="0" indent="0">
              <a:buNone/>
            </a:pPr>
            <a:r>
              <a:rPr lang="en-US" dirty="0" smtClean="0"/>
              <a:t>(CMS panels 3-4.7)</a:t>
            </a:r>
          </a:p>
          <a:p>
            <a:r>
              <a:rPr lang="en-US" dirty="0" smtClean="0"/>
              <a:t>We asked </a:t>
            </a:r>
            <a:r>
              <a:rPr lang="en-US" dirty="0" err="1" smtClean="0"/>
              <a:t>Puricelli</a:t>
            </a:r>
            <a:r>
              <a:rPr lang="en-US" dirty="0" smtClean="0"/>
              <a:t> to repeat CMS panel production to achieve 0.9-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ohm*</a:t>
            </a:r>
            <a:r>
              <a:rPr lang="en-US" dirty="0" smtClean="0"/>
              <a:t>cm : </a:t>
            </a:r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10218"/>
              </p:ext>
            </p:extLst>
          </p:nvPr>
        </p:nvGraphicFramePr>
        <p:xfrm>
          <a:off x="3635896" y="1412776"/>
          <a:ext cx="5207698" cy="4525973"/>
        </p:xfrm>
        <a:graphic>
          <a:graphicData uri="http://schemas.openxmlformats.org/drawingml/2006/table">
            <a:tbl>
              <a:tblPr/>
              <a:tblGrid>
                <a:gridCol w="627291"/>
                <a:gridCol w="899511"/>
                <a:gridCol w="1112554"/>
                <a:gridCol w="627291"/>
                <a:gridCol w="994197"/>
                <a:gridCol w="946854"/>
              </a:tblGrid>
              <a:tr h="3242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#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Thickness (mm)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Resistivity (Ohm*cm)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#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Thickness (mm)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Resistivity (Ohm*cm)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3,19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4,27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5,58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806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4,04</a:t>
                      </a:r>
                    </a:p>
                  </a:txBody>
                  <a:tcPr marL="11836" marR="11836" marT="118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0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54281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Cut in Riva by </a:t>
            </a:r>
            <a:r>
              <a:rPr lang="en-US" sz="2400" dirty="0" smtClean="0"/>
              <a:t>last</a:t>
            </a:r>
            <a:r>
              <a:rPr lang="en-US" sz="2400" dirty="0" smtClean="0"/>
              <a:t> </a:t>
            </a:r>
            <a:r>
              <a:rPr lang="en-US" sz="2400" dirty="0" smtClean="0"/>
              <a:t>week</a:t>
            </a:r>
          </a:p>
          <a:p>
            <a:r>
              <a:rPr lang="en-US" sz="2400" dirty="0" smtClean="0"/>
              <a:t>Brushing </a:t>
            </a:r>
            <a:r>
              <a:rPr lang="en-US" sz="2400" dirty="0" smtClean="0"/>
              <a:t>in GT by July 10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r>
              <a:rPr lang="en-US" sz="2400" dirty="0" smtClean="0"/>
              <a:t>Shipment of HPL pieces to </a:t>
            </a:r>
            <a:r>
              <a:rPr lang="en-US" sz="2400" dirty="0" err="1" smtClean="0"/>
              <a:t>Kodel</a:t>
            </a:r>
            <a:r>
              <a:rPr lang="en-US" sz="2400" dirty="0" smtClean="0"/>
              <a:t> by July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Rectangular Gap production in GT by end of </a:t>
            </a:r>
            <a:r>
              <a:rPr lang="en-US" sz="2400" dirty="0" smtClean="0"/>
              <a:t>July (Best </a:t>
            </a:r>
            <a:r>
              <a:rPr lang="en-US" sz="2400" dirty="0" smtClean="0"/>
              <a:t>case of GT chambers produced by end of </a:t>
            </a:r>
            <a:r>
              <a:rPr lang="en-US" sz="2400" dirty="0" smtClean="0"/>
              <a:t>August) </a:t>
            </a:r>
          </a:p>
          <a:p>
            <a:r>
              <a:rPr lang="en-US" sz="2400" dirty="0"/>
              <a:t>Shipment of HPL pieces to </a:t>
            </a:r>
            <a:r>
              <a:rPr lang="en-US" sz="2400" dirty="0" err="1"/>
              <a:t>Kodel</a:t>
            </a:r>
            <a:r>
              <a:rPr lang="en-US" sz="2400" dirty="0"/>
              <a:t> by July 15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 (Trapezoidal </a:t>
            </a:r>
            <a:r>
              <a:rPr lang="en-US" sz="2400" dirty="0"/>
              <a:t>Gap production in </a:t>
            </a:r>
            <a:r>
              <a:rPr lang="en-US" sz="2400" dirty="0" err="1"/>
              <a:t>Kodel</a:t>
            </a:r>
            <a:r>
              <a:rPr lang="en-US" sz="2400" dirty="0"/>
              <a:t> </a:t>
            </a:r>
            <a:r>
              <a:rPr lang="en-US" sz="2400" dirty="0" smtClean="0"/>
              <a:t>September </a:t>
            </a:r>
          </a:p>
          <a:p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/>
              <a:t>Both rectangular and trapezoidal chambers with new </a:t>
            </a:r>
            <a:r>
              <a:rPr lang="en-US" sz="2400" dirty="0" err="1"/>
              <a:t>bakelite</a:t>
            </a:r>
            <a:r>
              <a:rPr lang="en-US" sz="2400" dirty="0"/>
              <a:t> ready </a:t>
            </a:r>
            <a:r>
              <a:rPr lang="en-US" sz="2400" dirty="0" smtClean="0"/>
              <a:t>for </a:t>
            </a:r>
            <a:r>
              <a:rPr lang="en-US" sz="2400" dirty="0"/>
              <a:t>GIF++ test in October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1F329-7A06-F249-AF00-A5FC8A1C1D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>
          <a:xfrm>
            <a:off x="1454968" y="5375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Tentative</a:t>
            </a:r>
            <a:r>
              <a:rPr lang="it-IT" dirty="0" smtClean="0"/>
              <a:t> schedule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279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117017</TotalTime>
  <Words>381</Words>
  <Application>Microsoft Macintosh PowerPoint</Application>
  <PresentationFormat>On-screen Show (4:3)</PresentationFormat>
  <Paragraphs>186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Bakelite production</vt:lpstr>
      <vt:lpstr>Panel production</vt:lpstr>
      <vt:lpstr>Resistivity measurements</vt:lpstr>
      <vt:lpstr>Tentative schedule</vt:lpstr>
    </vt:vector>
  </TitlesOfParts>
  <Manager/>
  <Company>INFN &amp; 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RE4 new bakelite</dc:title>
  <dc:subject/>
  <dc:creator>S. Buontempo</dc:creator>
  <cp:keywords/>
  <dc:description/>
  <cp:lastModifiedBy>gabriella pugliese</cp:lastModifiedBy>
  <cp:revision>1006</cp:revision>
  <cp:lastPrinted>2009-11-13T12:30:44Z</cp:lastPrinted>
  <dcterms:created xsi:type="dcterms:W3CDTF">2010-10-22T12:14:59Z</dcterms:created>
  <dcterms:modified xsi:type="dcterms:W3CDTF">2015-06-29T18:55:25Z</dcterms:modified>
  <cp:category/>
</cp:coreProperties>
</file>