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79" r:id="rId2"/>
    <p:sldId id="281" r:id="rId3"/>
    <p:sldId id="283" r:id="rId4"/>
    <p:sldId id="284" r:id="rId5"/>
    <p:sldId id="285" r:id="rId6"/>
    <p:sldId id="316" r:id="rId7"/>
    <p:sldId id="317" r:id="rId8"/>
    <p:sldId id="286" r:id="rId9"/>
    <p:sldId id="287" r:id="rId10"/>
    <p:sldId id="308" r:id="rId11"/>
    <p:sldId id="335" r:id="rId12"/>
    <p:sldId id="322" r:id="rId13"/>
    <p:sldId id="318" r:id="rId14"/>
    <p:sldId id="319" r:id="rId15"/>
    <p:sldId id="330" r:id="rId16"/>
    <p:sldId id="331" r:id="rId17"/>
    <p:sldId id="332" r:id="rId18"/>
    <p:sldId id="333" r:id="rId19"/>
    <p:sldId id="334" r:id="rId20"/>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showGuides="1">
      <p:cViewPr>
        <p:scale>
          <a:sx n="77" d="100"/>
          <a:sy n="77" d="100"/>
        </p:scale>
        <p:origin x="-954" y="-660"/>
      </p:cViewPr>
      <p:guideLst>
        <p:guide orient="horz" pos="2160"/>
        <p:guide pos="2880"/>
      </p:guideLst>
    </p:cSldViewPr>
  </p:slideViewPr>
  <p:outlineViewPr>
    <p:cViewPr>
      <p:scale>
        <a:sx n="33" d="100"/>
        <a:sy n="33" d="100"/>
      </p:scale>
      <p:origin x="0" y="16426"/>
    </p:cViewPr>
  </p:outlin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DE66E90-1B73-4E1E-A4A9-A875D15AC5C3}" type="datetimeFigureOut">
              <a:rPr lang="it-IT" smtClean="0"/>
              <a:t>11/10/2015</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1CE8E18-D3B5-4D1F-B9D4-0947175E2DFC}" type="slidenum">
              <a:rPr lang="it-IT" smtClean="0"/>
              <a:t>‹N›</a:t>
            </a:fld>
            <a:endParaRPr lang="it-IT"/>
          </a:p>
        </p:txBody>
      </p:sp>
    </p:spTree>
    <p:extLst>
      <p:ext uri="{BB962C8B-B14F-4D97-AF65-F5344CB8AC3E}">
        <p14:creationId xmlns:p14="http://schemas.microsoft.com/office/powerpoint/2010/main" val="53233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D08A435-9640-4D18-9C2E-7EDA43F1232C}" type="slidenum">
              <a:rPr lang="it-IT" smtClean="0"/>
              <a:t>13</a:t>
            </a:fld>
            <a:endParaRPr lang="it-IT"/>
          </a:p>
        </p:txBody>
      </p:sp>
    </p:spTree>
    <p:extLst>
      <p:ext uri="{BB962C8B-B14F-4D97-AF65-F5344CB8AC3E}">
        <p14:creationId xmlns:p14="http://schemas.microsoft.com/office/powerpoint/2010/main" val="171092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D673A63-FEE6-40A2-A90B-56CDE45F2C07}" type="datetimeFigureOut">
              <a:rPr lang="it-IT" smtClean="0"/>
              <a:t>11/10/2015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00FCA3-9CCB-40D8-B630-B4D03E5CC653}"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D673A63-FEE6-40A2-A90B-56CDE45F2C07}" type="datetimeFigureOut">
              <a:rPr lang="it-IT" smtClean="0"/>
              <a:t>11/10/2015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00FCA3-9CCB-40D8-B630-B4D03E5CC65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673A63-FEE6-40A2-A90B-56CDE45F2C07}" type="datetimeFigureOut">
              <a:rPr lang="it-IT" smtClean="0"/>
              <a:t>11/10/2015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00FCA3-9CCB-40D8-B630-B4D03E5CC653}" type="slidenum">
              <a:rPr lang="it-IT" smtClean="0"/>
              <a:t>‹N›</a:t>
            </a:fld>
            <a:endParaRPr lang="it-IT"/>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D673A63-FEE6-40A2-A90B-56CDE45F2C07}" type="datetimeFigureOut">
              <a:rPr lang="it-IT" smtClean="0"/>
              <a:t>11/10/2015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00FCA3-9CCB-40D8-B630-B4D03E5CC653}" type="slidenum">
              <a:rPr lang="it-IT" smtClean="0"/>
              <a:t>‹N›</a:t>
            </a:fld>
            <a:endParaRPr lang="it-IT"/>
          </a:p>
        </p:txBody>
      </p:sp>
      <p:sp>
        <p:nvSpPr>
          <p:cNvPr id="7" name="Title 6"/>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D673A63-FEE6-40A2-A90B-56CDE45F2C07}" type="datetimeFigureOut">
              <a:rPr lang="it-IT" smtClean="0"/>
              <a:t>11/10/2015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00FCA3-9CCB-40D8-B630-B4D03E5CC653}"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2D673A63-FEE6-40A2-A90B-56CDE45F2C07}" type="datetimeFigureOut">
              <a:rPr lang="it-IT" smtClean="0"/>
              <a:t>11/10/2015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0FCA3-9CCB-40D8-B630-B4D03E5CC653}" type="slidenum">
              <a:rPr lang="it-IT" smtClean="0"/>
              <a:t>‹N›</a:t>
            </a:fld>
            <a:endParaRPr lang="it-IT"/>
          </a:p>
        </p:txBody>
      </p:sp>
      <p:sp>
        <p:nvSpPr>
          <p:cNvPr id="9" name="Content Placeholder 8"/>
          <p:cNvSpPr>
            <a:spLocks noGrp="1"/>
          </p:cNvSpPr>
          <p:nvPr>
            <p:ph sz="quarter" idx="13"/>
          </p:nvPr>
        </p:nvSpPr>
        <p:spPr>
          <a:xfrm>
            <a:off x="676655"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D673A63-FEE6-40A2-A90B-56CDE45F2C07}" type="datetimeFigureOut">
              <a:rPr lang="it-IT" smtClean="0"/>
              <a:t>11/10/2015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500FCA3-9CCB-40D8-B630-B4D03E5CC653}"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2D673A63-FEE6-40A2-A90B-56CDE45F2C07}" type="datetimeFigureOut">
              <a:rPr lang="it-IT" smtClean="0"/>
              <a:t>11/10/2015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500FCA3-9CCB-40D8-B630-B4D03E5CC653}"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D673A63-FEE6-40A2-A90B-56CDE45F2C07}" type="datetimeFigureOut">
              <a:rPr lang="it-IT" smtClean="0"/>
              <a:t>11/10/2015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500FCA3-9CCB-40D8-B630-B4D03E5CC653}"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673A63-FEE6-40A2-A90B-56CDE45F2C07}" type="datetimeFigureOut">
              <a:rPr lang="it-IT" smtClean="0"/>
              <a:t>11/10/2015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0FCA3-9CCB-40D8-B630-B4D03E5CC653}" type="slidenum">
              <a:rPr lang="it-IT" smtClean="0"/>
              <a:t>‹N›</a:t>
            </a:fld>
            <a:endParaRPr lang="it-IT"/>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D673A63-FEE6-40A2-A90B-56CDE45F2C07}" type="datetimeFigureOut">
              <a:rPr lang="it-IT" smtClean="0"/>
              <a:t>11/10/2015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0FCA3-9CCB-40D8-B630-B4D03E5CC653}" type="slidenum">
              <a:rPr lang="it-IT" smtClean="0"/>
              <a:t>‹N›</a:t>
            </a:fld>
            <a:endParaRPr lang="it-IT"/>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D673A63-FEE6-40A2-A90B-56CDE45F2C07}" type="datetimeFigureOut">
              <a:rPr lang="it-IT" smtClean="0"/>
              <a:t>11/10/2015</a:t>
            </a:fld>
            <a:endParaRPr lang="it-I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t-I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500FCA3-9CCB-40D8-B630-B4D03E5CC653}" type="slidenum">
              <a:rPr lang="it-IT" smtClean="0"/>
              <a:t>‹N›</a:t>
            </a:fld>
            <a:endParaRPr lang="it-I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6555" y="908720"/>
            <a:ext cx="8094585" cy="5310590"/>
          </a:xfrm>
        </p:spPr>
        <p:txBody>
          <a:bodyPr>
            <a:normAutofit fontScale="90000"/>
          </a:bodyPr>
          <a:lstStyle/>
          <a:p>
            <a:pPr algn="ctr"/>
            <a:r>
              <a:rPr lang="it-IT" dirty="0" smtClean="0"/>
              <a:t/>
            </a:r>
            <a:br>
              <a:rPr lang="it-IT" dirty="0" smtClean="0"/>
            </a:br>
            <a:r>
              <a:rPr lang="it-IT" dirty="0" smtClean="0"/>
              <a:t/>
            </a:r>
            <a:br>
              <a:rPr lang="it-IT" dirty="0" smtClean="0"/>
            </a:br>
            <a:r>
              <a:rPr lang="it-IT" sz="6000" dirty="0" err="1" smtClean="0">
                <a:solidFill>
                  <a:srgbClr val="0070C0"/>
                </a:solidFill>
                <a:latin typeface="Brush Script MT" panose="03060802040406070304" pitchFamily="66" charset="0"/>
              </a:rPr>
              <a:t>Pathway</a:t>
            </a:r>
            <a:r>
              <a:rPr lang="it-IT" sz="6000" dirty="0" smtClean="0">
                <a:solidFill>
                  <a:srgbClr val="0070C0"/>
                </a:solidFill>
                <a:latin typeface="Brush Script MT" panose="03060802040406070304" pitchFamily="66" charset="0"/>
              </a:rPr>
              <a:t> </a:t>
            </a:r>
            <a:r>
              <a:rPr lang="it-IT" sz="6000" dirty="0" err="1" smtClean="0">
                <a:solidFill>
                  <a:srgbClr val="0070C0"/>
                </a:solidFill>
                <a:latin typeface="Brush Script MT" panose="03060802040406070304" pitchFamily="66" charset="0"/>
              </a:rPr>
              <a:t>towards</a:t>
            </a:r>
            <a:r>
              <a:rPr lang="it-IT" sz="6000" dirty="0" smtClean="0">
                <a:solidFill>
                  <a:srgbClr val="FF0000"/>
                </a:solidFill>
                <a:latin typeface="Brush Script MT" panose="03060802040406070304" pitchFamily="66" charset="0"/>
              </a:rPr>
              <a:t/>
            </a:r>
            <a:br>
              <a:rPr lang="it-IT" sz="6000" dirty="0" smtClean="0">
                <a:solidFill>
                  <a:srgbClr val="FF0000"/>
                </a:solidFill>
                <a:latin typeface="Brush Script MT" panose="03060802040406070304" pitchFamily="66" charset="0"/>
              </a:rPr>
            </a:br>
            <a:r>
              <a:rPr lang="it-IT" sz="6000" dirty="0" smtClean="0">
                <a:solidFill>
                  <a:srgbClr val="FF0000"/>
                </a:solidFill>
                <a:latin typeface="Brush Script MT" panose="03060802040406070304" pitchFamily="66" charset="0"/>
              </a:rPr>
              <a:t>An </a:t>
            </a:r>
            <a:r>
              <a:rPr lang="it-IT" sz="6000" dirty="0" err="1" smtClean="0">
                <a:solidFill>
                  <a:srgbClr val="FF0000"/>
                </a:solidFill>
                <a:latin typeface="Brush Script MT" panose="03060802040406070304" pitchFamily="66" charset="0"/>
              </a:rPr>
              <a:t>Integrated</a:t>
            </a:r>
            <a:r>
              <a:rPr lang="it-IT" sz="6000" dirty="0" smtClean="0">
                <a:solidFill>
                  <a:srgbClr val="FF0000"/>
                </a:solidFill>
                <a:latin typeface="Brush Script MT" panose="03060802040406070304" pitchFamily="66" charset="0"/>
              </a:rPr>
              <a:t> </a:t>
            </a:r>
            <a:r>
              <a:rPr lang="it-IT" sz="6000" dirty="0" err="1" smtClean="0">
                <a:solidFill>
                  <a:srgbClr val="FF0000"/>
                </a:solidFill>
                <a:latin typeface="Brush Script MT" panose="03060802040406070304" pitchFamily="66" charset="0"/>
              </a:rPr>
              <a:t>Research</a:t>
            </a:r>
            <a:r>
              <a:rPr lang="it-IT" sz="6000" dirty="0" smtClean="0">
                <a:solidFill>
                  <a:srgbClr val="FF0000"/>
                </a:solidFill>
                <a:latin typeface="Brush Script MT" panose="03060802040406070304" pitchFamily="66" charset="0"/>
              </a:rPr>
              <a:t> </a:t>
            </a:r>
            <a:r>
              <a:rPr lang="it-IT" sz="6000" dirty="0" err="1" smtClean="0">
                <a:solidFill>
                  <a:srgbClr val="FF0000"/>
                </a:solidFill>
                <a:latin typeface="Brush Script MT" panose="03060802040406070304" pitchFamily="66" charset="0"/>
              </a:rPr>
              <a:t>Facility</a:t>
            </a:r>
            <a:r>
              <a:rPr lang="it-IT" sz="6000" dirty="0" smtClean="0">
                <a:solidFill>
                  <a:srgbClr val="FF0000"/>
                </a:solidFill>
                <a:latin typeface="Brush Script MT" panose="03060802040406070304" pitchFamily="66" charset="0"/>
              </a:rPr>
              <a:t>:</a:t>
            </a:r>
            <a:br>
              <a:rPr lang="it-IT" sz="6000" dirty="0" smtClean="0">
                <a:solidFill>
                  <a:srgbClr val="FF0000"/>
                </a:solidFill>
                <a:latin typeface="Brush Script MT" panose="03060802040406070304" pitchFamily="66" charset="0"/>
              </a:rPr>
            </a:br>
            <a:r>
              <a:rPr lang="it-IT" sz="4900" dirty="0" smtClean="0">
                <a:solidFill>
                  <a:srgbClr val="0070C0"/>
                </a:solidFill>
                <a:latin typeface="Brush Script MT" panose="03060802040406070304" pitchFamily="66" charset="0"/>
              </a:rPr>
              <a:t>G. </a:t>
            </a:r>
            <a:r>
              <a:rPr lang="it-IT" sz="4900" dirty="0" err="1" smtClean="0">
                <a:solidFill>
                  <a:srgbClr val="0070C0"/>
                </a:solidFill>
                <a:latin typeface="Brush Script MT" panose="03060802040406070304" pitchFamily="66" charset="0"/>
              </a:rPr>
              <a:t>Dattoli</a:t>
            </a:r>
            <a:r>
              <a:rPr lang="it-IT" sz="4900" dirty="0" smtClean="0">
                <a:solidFill>
                  <a:srgbClr val="0070C0"/>
                </a:solidFill>
                <a:latin typeface="Brush Script MT" panose="03060802040406070304" pitchFamily="66" charset="0"/>
              </a:rPr>
              <a:t>, E. Di Palma, F. </a:t>
            </a:r>
            <a:r>
              <a:rPr lang="it-IT" sz="4900" dirty="0" err="1" smtClean="0">
                <a:solidFill>
                  <a:srgbClr val="0070C0"/>
                </a:solidFill>
                <a:latin typeface="Brush Script MT" panose="03060802040406070304" pitchFamily="66" charset="0"/>
              </a:rPr>
              <a:t>Nguyen</a:t>
            </a:r>
            <a:r>
              <a:rPr lang="it-IT" sz="4900" dirty="0" smtClean="0">
                <a:solidFill>
                  <a:srgbClr val="0070C0"/>
                </a:solidFill>
                <a:latin typeface="Brush Script MT" panose="03060802040406070304" pitchFamily="66" charset="0"/>
              </a:rPr>
              <a:t>,</a:t>
            </a:r>
            <a:br>
              <a:rPr lang="it-IT" sz="4900" dirty="0" smtClean="0">
                <a:solidFill>
                  <a:srgbClr val="0070C0"/>
                </a:solidFill>
                <a:latin typeface="Brush Script MT" panose="03060802040406070304" pitchFamily="66" charset="0"/>
              </a:rPr>
            </a:br>
            <a:r>
              <a:rPr lang="it-IT" sz="4900" dirty="0" smtClean="0">
                <a:solidFill>
                  <a:srgbClr val="0070C0"/>
                </a:solidFill>
                <a:latin typeface="Brush Script MT" panose="03060802040406070304" pitchFamily="66" charset="0"/>
              </a:rPr>
              <a:t>E. Sabia</a:t>
            </a:r>
            <a:r>
              <a:rPr lang="it-IT" sz="4900" dirty="0">
                <a:solidFill>
                  <a:srgbClr val="0070C0"/>
                </a:solidFill>
                <a:latin typeface="Brush Script MT" panose="03060802040406070304" pitchFamily="66" charset="0"/>
              </a:rPr>
              <a:t> </a:t>
            </a:r>
            <a:r>
              <a:rPr lang="it-IT" sz="4900" dirty="0" smtClean="0">
                <a:solidFill>
                  <a:srgbClr val="0070C0"/>
                </a:solidFill>
                <a:latin typeface="Brush Script MT" panose="03060802040406070304" pitchFamily="66" charset="0"/>
              </a:rPr>
              <a:t>and I. </a:t>
            </a:r>
            <a:r>
              <a:rPr lang="it-IT" sz="4900" dirty="0" err="1" smtClean="0">
                <a:solidFill>
                  <a:srgbClr val="0070C0"/>
                </a:solidFill>
                <a:latin typeface="Brush Script MT" panose="03060802040406070304" pitchFamily="66" charset="0"/>
              </a:rPr>
              <a:t>Spassovsky</a:t>
            </a:r>
            <a:r>
              <a:rPr lang="it-IT" sz="4900" dirty="0" smtClean="0">
                <a:solidFill>
                  <a:srgbClr val="0070C0"/>
                </a:solidFill>
                <a:latin typeface="Brush Script MT" panose="03060802040406070304" pitchFamily="66" charset="0"/>
              </a:rPr>
              <a:t/>
            </a:r>
            <a:br>
              <a:rPr lang="it-IT" sz="4900" dirty="0" smtClean="0">
                <a:solidFill>
                  <a:srgbClr val="0070C0"/>
                </a:solidFill>
                <a:latin typeface="Brush Script MT" panose="03060802040406070304" pitchFamily="66" charset="0"/>
              </a:rPr>
            </a:br>
            <a:r>
              <a:rPr lang="it-IT" sz="6000" dirty="0" smtClean="0">
                <a:solidFill>
                  <a:srgbClr val="FF0000"/>
                </a:solidFill>
                <a:latin typeface="Brush Script MT" panose="03060802040406070304" pitchFamily="66" charset="0"/>
              </a:rPr>
              <a:t/>
            </a:r>
            <a:br>
              <a:rPr lang="it-IT" sz="6000" dirty="0" smtClean="0">
                <a:solidFill>
                  <a:srgbClr val="FF0000"/>
                </a:solidFill>
                <a:latin typeface="Brush Script MT" panose="03060802040406070304" pitchFamily="66" charset="0"/>
              </a:rPr>
            </a:br>
            <a:endParaRPr lang="it-IT" sz="6000" dirty="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38038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72067" y="908720"/>
            <a:ext cx="7750383" cy="5217443"/>
          </a:xfrm>
        </p:spPr>
        <p:txBody>
          <a:bodyPr>
            <a:normAutofit lnSpcReduction="10000"/>
          </a:bodyPr>
          <a:lstStyle/>
          <a:p>
            <a:r>
              <a:rPr lang="it-IT" sz="4000" dirty="0" err="1" smtClean="0">
                <a:solidFill>
                  <a:srgbClr val="FF0000"/>
                </a:solidFill>
                <a:latin typeface="Freestyle Script" panose="030804020302050B0404" pitchFamily="66" charset="0"/>
              </a:rPr>
              <a:t>Gyrotrons</a:t>
            </a:r>
            <a:r>
              <a:rPr lang="it-IT" sz="4000" dirty="0" smtClean="0">
                <a:solidFill>
                  <a:srgbClr val="FF0000"/>
                </a:solidFill>
                <a:latin typeface="Freestyle Script" panose="030804020302050B0404" pitchFamily="66" charset="0"/>
              </a:rPr>
              <a:t> are </a:t>
            </a:r>
            <a:r>
              <a:rPr lang="it-IT" sz="4000" dirty="0" err="1" smtClean="0">
                <a:solidFill>
                  <a:srgbClr val="FF0000"/>
                </a:solidFill>
                <a:latin typeface="Freestyle Script" panose="030804020302050B0404" pitchFamily="66" charset="0"/>
              </a:rPr>
              <a:t>well</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known</a:t>
            </a:r>
            <a:r>
              <a:rPr lang="it-IT" sz="4000" dirty="0" smtClean="0">
                <a:solidFill>
                  <a:srgbClr val="FF0000"/>
                </a:solidFill>
                <a:latin typeface="Freestyle Script" panose="030804020302050B0404" pitchFamily="66" charset="0"/>
              </a:rPr>
              <a:t> work-</a:t>
            </a:r>
            <a:r>
              <a:rPr lang="it-IT" sz="4000" dirty="0" err="1" smtClean="0">
                <a:solidFill>
                  <a:srgbClr val="FF0000"/>
                </a:solidFill>
                <a:latin typeface="Freestyle Script" panose="030804020302050B0404" pitchFamily="66" charset="0"/>
              </a:rPr>
              <a:t>horse</a:t>
            </a:r>
            <a:r>
              <a:rPr lang="it-IT" sz="4000" dirty="0" smtClean="0">
                <a:solidFill>
                  <a:srgbClr val="FF0000"/>
                </a:solidFill>
                <a:latin typeface="Freestyle Script" panose="030804020302050B0404" pitchFamily="66" charset="0"/>
              </a:rPr>
              <a:t> In fusion Technology</a:t>
            </a:r>
          </a:p>
          <a:p>
            <a:r>
              <a:rPr lang="it-IT" sz="4000" dirty="0" smtClean="0">
                <a:solidFill>
                  <a:srgbClr val="FF0000"/>
                </a:solidFill>
                <a:latin typeface="Freestyle Script" panose="030804020302050B0404" pitchFamily="66" charset="0"/>
              </a:rPr>
              <a:t>High </a:t>
            </a:r>
            <a:r>
              <a:rPr lang="it-IT" sz="4000" dirty="0" err="1" smtClean="0">
                <a:solidFill>
                  <a:srgbClr val="FF0000"/>
                </a:solidFill>
                <a:latin typeface="Freestyle Script" panose="030804020302050B0404" pitchFamily="66" charset="0"/>
              </a:rPr>
              <a:t>field</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magnets</a:t>
            </a:r>
            <a:r>
              <a:rPr lang="it-IT" sz="4000" dirty="0" smtClean="0">
                <a:solidFill>
                  <a:srgbClr val="FF0000"/>
                </a:solidFill>
                <a:latin typeface="Freestyle Script" panose="030804020302050B0404" pitchFamily="66" charset="0"/>
              </a:rPr>
              <a:t> (15 T) are </a:t>
            </a:r>
            <a:r>
              <a:rPr lang="it-IT" sz="4000" dirty="0" err="1" smtClean="0">
                <a:solidFill>
                  <a:srgbClr val="FF0000"/>
                </a:solidFill>
                <a:latin typeface="Freestyle Script" panose="030804020302050B0404" pitchFamily="66" charset="0"/>
              </a:rPr>
              <a:t>within</a:t>
            </a:r>
            <a:r>
              <a:rPr lang="it-IT" sz="4000" dirty="0" smtClean="0">
                <a:solidFill>
                  <a:srgbClr val="FF0000"/>
                </a:solidFill>
                <a:latin typeface="Freestyle Script" panose="030804020302050B0404" pitchFamily="66" charset="0"/>
              </a:rPr>
              <a:t> the ENEA </a:t>
            </a:r>
            <a:r>
              <a:rPr lang="it-IT" sz="4000" dirty="0" err="1" smtClean="0">
                <a:solidFill>
                  <a:srgbClr val="FF0000"/>
                </a:solidFill>
                <a:latin typeface="Freestyle Script" panose="030804020302050B0404" pitchFamily="66" charset="0"/>
              </a:rPr>
              <a:t>activity</a:t>
            </a:r>
            <a:r>
              <a:rPr lang="it-IT" sz="4000" dirty="0" smtClean="0">
                <a:solidFill>
                  <a:srgbClr val="FF0000"/>
                </a:solidFill>
                <a:latin typeface="Freestyle Script" panose="030804020302050B0404" pitchFamily="66" charset="0"/>
              </a:rPr>
              <a:t> </a:t>
            </a:r>
          </a:p>
          <a:p>
            <a:r>
              <a:rPr lang="it-IT" sz="4000" dirty="0" smtClean="0">
                <a:solidFill>
                  <a:srgbClr val="FF0000"/>
                </a:solidFill>
                <a:latin typeface="Freestyle Script" panose="030804020302050B0404" pitchFamily="66" charset="0"/>
              </a:rPr>
              <a:t>1MW@30 GHz (CW) 1y </a:t>
            </a:r>
            <a:r>
              <a:rPr lang="it-IT" sz="4000" dirty="0" err="1" smtClean="0">
                <a:solidFill>
                  <a:srgbClr val="FF0000"/>
                </a:solidFill>
                <a:latin typeface="Freestyle Script" panose="030804020302050B0404" pitchFamily="66" charset="0"/>
              </a:rPr>
              <a:t>cost</a:t>
            </a:r>
            <a:r>
              <a:rPr lang="it-IT" sz="4000" dirty="0" smtClean="0">
                <a:solidFill>
                  <a:srgbClr val="FF0000"/>
                </a:solidFill>
                <a:latin typeface="Freestyle Script" panose="030804020302050B0404" pitchFamily="66" charset="0"/>
              </a:rPr>
              <a:t> 10^7 </a:t>
            </a:r>
            <a:r>
              <a:rPr lang="it-IT" sz="4000" dirty="0" err="1" smtClean="0">
                <a:solidFill>
                  <a:srgbClr val="FF0000"/>
                </a:solidFill>
                <a:latin typeface="Freestyle Script" panose="030804020302050B0404" pitchFamily="66" charset="0"/>
              </a:rPr>
              <a:t>Euros</a:t>
            </a:r>
            <a:r>
              <a:rPr lang="it-IT" sz="4000" dirty="0" smtClean="0">
                <a:solidFill>
                  <a:srgbClr val="FF0000"/>
                </a:solidFill>
                <a:latin typeface="Freestyle Script" panose="030804020302050B0404" pitchFamily="66" charset="0"/>
              </a:rPr>
              <a:t>!!!</a:t>
            </a:r>
          </a:p>
          <a:p>
            <a:r>
              <a:rPr lang="it-IT" sz="4000" dirty="0" err="1" smtClean="0">
                <a:solidFill>
                  <a:srgbClr val="FF0000"/>
                </a:solidFill>
                <a:latin typeface="Freestyle Script" panose="030804020302050B0404" pitchFamily="66" charset="0"/>
              </a:rPr>
              <a:t>Problem</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how</a:t>
            </a:r>
            <a:r>
              <a:rPr lang="it-IT" sz="4000" dirty="0" smtClean="0">
                <a:solidFill>
                  <a:srgbClr val="FF0000"/>
                </a:solidFill>
                <a:latin typeface="Freestyle Script" panose="030804020302050B0404" pitchFamily="66" charset="0"/>
              </a:rPr>
              <a:t> reduce the </a:t>
            </a:r>
            <a:r>
              <a:rPr lang="it-IT" sz="4000" dirty="0" err="1" smtClean="0">
                <a:solidFill>
                  <a:srgbClr val="FF0000"/>
                </a:solidFill>
                <a:latin typeface="Freestyle Script" panose="030804020302050B0404" pitchFamily="66" charset="0"/>
              </a:rPr>
              <a:t>power</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costs</a:t>
            </a:r>
            <a:r>
              <a:rPr lang="it-IT" sz="4000" dirty="0" smtClean="0">
                <a:solidFill>
                  <a:srgbClr val="FF0000"/>
                </a:solidFill>
                <a:latin typeface="Freestyle Script" panose="030804020302050B0404" pitchFamily="66" charset="0"/>
              </a:rPr>
              <a:t>???</a:t>
            </a:r>
          </a:p>
          <a:p>
            <a:pPr algn="ctr"/>
            <a:r>
              <a:rPr lang="it-IT" sz="4000" dirty="0" err="1" smtClean="0">
                <a:solidFill>
                  <a:srgbClr val="FF0000"/>
                </a:solidFill>
                <a:latin typeface="Freestyle Script" panose="030804020302050B0404" pitchFamily="66" charset="0"/>
              </a:rPr>
              <a:t>Increase</a:t>
            </a:r>
            <a:r>
              <a:rPr lang="it-IT" sz="4000" dirty="0" smtClean="0">
                <a:solidFill>
                  <a:srgbClr val="FF0000"/>
                </a:solidFill>
                <a:latin typeface="Freestyle Script" panose="030804020302050B0404" pitchFamily="66" charset="0"/>
              </a:rPr>
              <a:t> the </a:t>
            </a:r>
            <a:r>
              <a:rPr lang="it-IT" sz="4000" dirty="0" err="1" smtClean="0">
                <a:solidFill>
                  <a:srgbClr val="FF0000"/>
                </a:solidFill>
                <a:latin typeface="Freestyle Script" panose="030804020302050B0404" pitchFamily="66" charset="0"/>
              </a:rPr>
              <a:t>efficiency</a:t>
            </a:r>
            <a:r>
              <a:rPr lang="it-IT" sz="4000" dirty="0" smtClean="0">
                <a:solidFill>
                  <a:srgbClr val="FF0000"/>
                </a:solidFill>
                <a:latin typeface="Freestyle Script" panose="030804020302050B0404" pitchFamily="66" charset="0"/>
              </a:rPr>
              <a:t> or the </a:t>
            </a:r>
            <a:r>
              <a:rPr lang="it-IT" sz="4000" dirty="0" err="1" smtClean="0">
                <a:solidFill>
                  <a:srgbClr val="FF0000"/>
                </a:solidFill>
                <a:latin typeface="Freestyle Script" panose="030804020302050B0404" pitchFamily="66" charset="0"/>
              </a:rPr>
              <a:t>external</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magnetic</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field</a:t>
            </a:r>
            <a:endParaRPr lang="it-IT" sz="4000" dirty="0" smtClean="0">
              <a:solidFill>
                <a:srgbClr val="FF0000"/>
              </a:solidFill>
              <a:latin typeface="Freestyle Script" panose="030804020302050B0404" pitchFamily="66" charset="0"/>
            </a:endParaRPr>
          </a:p>
          <a:p>
            <a:pPr algn="ctr"/>
            <a:r>
              <a:rPr lang="it-IT" sz="4000" dirty="0" smtClean="0">
                <a:solidFill>
                  <a:srgbClr val="FF0000"/>
                </a:solidFill>
                <a:latin typeface="Freestyle Script" panose="030804020302050B0404" pitchFamily="66" charset="0"/>
              </a:rPr>
              <a:t> (CARM!!!)</a:t>
            </a:r>
            <a:endParaRPr lang="it-IT" sz="4000" dirty="0">
              <a:solidFill>
                <a:srgbClr val="FF0000"/>
              </a:solidFill>
              <a:latin typeface="Freestyle Script" panose="030804020302050B0404" pitchFamily="66" charset="0"/>
            </a:endParaRPr>
          </a:p>
        </p:txBody>
      </p:sp>
      <p:cxnSp>
        <p:nvCxnSpPr>
          <p:cNvPr id="7" name="Connettore 2 6"/>
          <p:cNvCxnSpPr/>
          <p:nvPr/>
        </p:nvCxnSpPr>
        <p:spPr>
          <a:xfrm>
            <a:off x="2276745" y="5139190"/>
            <a:ext cx="1845205" cy="45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18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sz="2800" dirty="0" smtClean="0">
                <a:solidFill>
                  <a:schemeClr val="tx1"/>
                </a:solidFill>
                <a:latin typeface="Freestyle Script" panose="030804020302050B0404" pitchFamily="66" charset="0"/>
              </a:rPr>
              <a:t>Micro-</a:t>
            </a:r>
            <a:r>
              <a:rPr lang="it-IT" sz="2800" dirty="0" err="1" smtClean="0">
                <a:solidFill>
                  <a:schemeClr val="tx1"/>
                </a:solidFill>
                <a:latin typeface="Freestyle Script" panose="030804020302050B0404" pitchFamily="66" charset="0"/>
              </a:rPr>
              <a:t>Wave</a:t>
            </a:r>
            <a:r>
              <a:rPr lang="it-IT" sz="2800" dirty="0" smtClean="0">
                <a:solidFill>
                  <a:schemeClr val="tx1"/>
                </a:solidFill>
                <a:latin typeface="Freestyle Script" panose="030804020302050B0404" pitchFamily="66" charset="0"/>
              </a:rPr>
              <a:t> </a:t>
            </a:r>
            <a:r>
              <a:rPr lang="it-IT" sz="2800" dirty="0" err="1" smtClean="0">
                <a:solidFill>
                  <a:schemeClr val="tx1"/>
                </a:solidFill>
                <a:latin typeface="Freestyle Script" panose="030804020302050B0404" pitchFamily="66" charset="0"/>
              </a:rPr>
              <a:t>Undulators</a:t>
            </a:r>
            <a:r>
              <a:rPr lang="it-IT" sz="2800" dirty="0" smtClean="0">
                <a:solidFill>
                  <a:schemeClr val="tx1"/>
                </a:solidFill>
                <a:latin typeface="Freestyle Script" panose="030804020302050B0404" pitchFamily="66" charset="0"/>
              </a:rPr>
              <a:t>: S. </a:t>
            </a:r>
            <a:r>
              <a:rPr lang="it-IT" sz="2800" dirty="0" err="1" smtClean="0">
                <a:solidFill>
                  <a:schemeClr val="tx1"/>
                </a:solidFill>
                <a:latin typeface="Freestyle Script" panose="030804020302050B0404" pitchFamily="66" charset="0"/>
              </a:rPr>
              <a:t>Tantawi</a:t>
            </a:r>
            <a:r>
              <a:rPr lang="it-IT" sz="2800" dirty="0" smtClean="0">
                <a:solidFill>
                  <a:schemeClr val="tx1"/>
                </a:solidFill>
                <a:latin typeface="Freestyle Script" panose="030804020302050B0404" pitchFamily="66" charset="0"/>
              </a:rPr>
              <a:t> (</a:t>
            </a:r>
            <a:r>
              <a:rPr lang="it-IT" sz="2800" dirty="0" err="1" smtClean="0">
                <a:solidFill>
                  <a:schemeClr val="tx1"/>
                </a:solidFill>
                <a:latin typeface="Freestyle Script" panose="030804020302050B0404" pitchFamily="66" charset="0"/>
              </a:rPr>
              <a:t>Ivan’s</a:t>
            </a:r>
            <a:r>
              <a:rPr lang="it-IT" sz="2800" dirty="0" smtClean="0">
                <a:solidFill>
                  <a:schemeClr val="tx1"/>
                </a:solidFill>
                <a:latin typeface="Freestyle Script" panose="030804020302050B0404" pitchFamily="66" charset="0"/>
              </a:rPr>
              <a:t> </a:t>
            </a:r>
            <a:r>
              <a:rPr lang="it-IT" sz="2800" dirty="0" err="1" smtClean="0">
                <a:solidFill>
                  <a:schemeClr val="tx1"/>
                </a:solidFill>
                <a:latin typeface="Freestyle Script" panose="030804020302050B0404" pitchFamily="66" charset="0"/>
              </a:rPr>
              <a:t>Pupil</a:t>
            </a:r>
            <a:r>
              <a:rPr lang="it-IT" sz="2800" dirty="0" smtClean="0">
                <a:solidFill>
                  <a:schemeClr val="tx1"/>
                </a:solidFill>
                <a:latin typeface="Freestyle Script" panose="030804020302050B0404" pitchFamily="66" charset="0"/>
              </a:rPr>
              <a:t>) </a:t>
            </a:r>
            <a:r>
              <a:rPr lang="it-IT" sz="2800" dirty="0" err="1" smtClean="0">
                <a:solidFill>
                  <a:schemeClr val="tx1"/>
                </a:solidFill>
                <a:latin typeface="Freestyle Script" panose="030804020302050B0404" pitchFamily="66" charset="0"/>
              </a:rPr>
              <a:t>lu</a:t>
            </a:r>
            <a:r>
              <a:rPr lang="it-IT" sz="2800" dirty="0" smtClean="0">
                <a:solidFill>
                  <a:schemeClr val="tx1"/>
                </a:solidFill>
                <a:latin typeface="Freestyle Script" panose="030804020302050B0404" pitchFamily="66" charset="0"/>
              </a:rPr>
              <a:t>=1.4 cm</a:t>
            </a:r>
            <a:br>
              <a:rPr lang="it-IT" sz="2800" dirty="0" smtClean="0">
                <a:solidFill>
                  <a:schemeClr val="tx1"/>
                </a:solidFill>
                <a:latin typeface="Freestyle Script" panose="030804020302050B0404" pitchFamily="66" charset="0"/>
              </a:rPr>
            </a:br>
            <a:r>
              <a:rPr lang="it-IT" sz="2800" dirty="0" smtClean="0">
                <a:solidFill>
                  <a:schemeClr val="tx1"/>
                </a:solidFill>
                <a:latin typeface="Freestyle Script" panose="030804020302050B0404" pitchFamily="66" charset="0"/>
              </a:rPr>
              <a:t>(</a:t>
            </a:r>
            <a:r>
              <a:rPr lang="it-IT" sz="2800" dirty="0" err="1" smtClean="0">
                <a:solidFill>
                  <a:schemeClr val="tx1"/>
                </a:solidFill>
                <a:latin typeface="Freestyle Script" panose="030804020302050B0404" pitchFamily="66" charset="0"/>
              </a:rPr>
              <a:t>Pathway</a:t>
            </a:r>
            <a:r>
              <a:rPr lang="it-IT" sz="2800" dirty="0" smtClean="0">
                <a:solidFill>
                  <a:schemeClr val="tx1"/>
                </a:solidFill>
                <a:latin typeface="Freestyle Script" panose="030804020302050B0404" pitchFamily="66" charset="0"/>
              </a:rPr>
              <a:t> to Compact FEL </a:t>
            </a:r>
            <a:r>
              <a:rPr lang="it-IT" sz="2800" dirty="0" err="1" smtClean="0">
                <a:solidFill>
                  <a:schemeClr val="tx1"/>
                </a:solidFill>
                <a:latin typeface="Freestyle Script" panose="030804020302050B0404" pitchFamily="66" charset="0"/>
              </a:rPr>
              <a:t>devices</a:t>
            </a:r>
            <a:r>
              <a:rPr lang="it-IT" sz="2800" dirty="0" smtClean="0">
                <a:solidFill>
                  <a:schemeClr val="tx1"/>
                </a:solidFill>
                <a:latin typeface="Freestyle Script" panose="030804020302050B0404" pitchFamily="66" charset="0"/>
              </a:rPr>
              <a:t>: NIM (2015) ENEA-INFN –CNR)</a:t>
            </a:r>
            <a:endParaRPr lang="it-IT" sz="2800" dirty="0">
              <a:solidFill>
                <a:schemeClr val="tx1"/>
              </a:solidFill>
              <a:latin typeface="Freestyle Script" panose="030804020302050B0404" pitchFamily="66"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1660" y="2054499"/>
            <a:ext cx="6165685" cy="458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733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043735"/>
            <a:ext cx="7772400" cy="1395155"/>
          </a:xfrm>
        </p:spPr>
        <p:txBody>
          <a:bodyPr>
            <a:normAutofit/>
          </a:bodyPr>
          <a:lstStyle/>
          <a:p>
            <a:r>
              <a:rPr lang="it-IT" sz="7200" dirty="0" smtClean="0">
                <a:solidFill>
                  <a:srgbClr val="FF0000"/>
                </a:solidFill>
                <a:latin typeface="Brush Script MT" panose="03060802040406070304" pitchFamily="66" charset="0"/>
              </a:rPr>
              <a:t>I R I D E</a:t>
            </a:r>
            <a:endParaRPr lang="it-IT" sz="7200" dirty="0">
              <a:solidFill>
                <a:srgbClr val="FF0000"/>
              </a:solidFill>
              <a:latin typeface="Brush Script MT" panose="03060802040406070304" pitchFamily="66" charset="0"/>
            </a:endParaRPr>
          </a:p>
        </p:txBody>
      </p:sp>
      <p:sp>
        <p:nvSpPr>
          <p:cNvPr id="3" name="Sottotitolo 2"/>
          <p:cNvSpPr>
            <a:spLocks noGrp="1"/>
          </p:cNvSpPr>
          <p:nvPr>
            <p:ph type="subTitle" idx="1"/>
          </p:nvPr>
        </p:nvSpPr>
        <p:spPr>
          <a:xfrm>
            <a:off x="1371600" y="2978950"/>
            <a:ext cx="6400800" cy="2050251"/>
          </a:xfrm>
        </p:spPr>
        <p:txBody>
          <a:bodyPr>
            <a:noAutofit/>
          </a:bodyPr>
          <a:lstStyle/>
          <a:p>
            <a:r>
              <a:rPr lang="it-IT" sz="3600" dirty="0" smtClean="0">
                <a:solidFill>
                  <a:srgbClr val="002060"/>
                </a:solidFill>
                <a:latin typeface="Brush Script MT" panose="03060802040406070304" pitchFamily="66" charset="0"/>
              </a:rPr>
              <a:t>IRIDE: Una Grande Macchina</a:t>
            </a:r>
          </a:p>
          <a:p>
            <a:r>
              <a:rPr lang="it-IT" sz="3600" dirty="0" smtClean="0">
                <a:solidFill>
                  <a:srgbClr val="002060"/>
                </a:solidFill>
                <a:latin typeface="Brush Script MT" panose="03060802040406070304" pitchFamily="66" charset="0"/>
              </a:rPr>
              <a:t>Per </a:t>
            </a:r>
          </a:p>
          <a:p>
            <a:r>
              <a:rPr lang="it-IT" sz="3600" dirty="0" smtClean="0">
                <a:solidFill>
                  <a:srgbClr val="002060"/>
                </a:solidFill>
                <a:latin typeface="Brush Script MT" panose="03060802040406070304" pitchFamily="66" charset="0"/>
              </a:rPr>
              <a:t>Le «Larghe </a:t>
            </a:r>
            <a:r>
              <a:rPr lang="it-IT" sz="3600" dirty="0" smtClean="0">
                <a:solidFill>
                  <a:srgbClr val="FF0000"/>
                </a:solidFill>
              </a:rPr>
              <a:t>I N T E S E</a:t>
            </a:r>
            <a:r>
              <a:rPr lang="it-IT" sz="3600" dirty="0" smtClean="0">
                <a:solidFill>
                  <a:srgbClr val="002060"/>
                </a:solidFill>
                <a:latin typeface="Brush Script MT" panose="03060802040406070304" pitchFamily="66" charset="0"/>
              </a:rPr>
              <a:t>»</a:t>
            </a:r>
          </a:p>
        </p:txBody>
      </p:sp>
    </p:spTree>
    <p:extLst>
      <p:ext uri="{BB962C8B-B14F-4D97-AF65-F5344CB8AC3E}">
        <p14:creationId xmlns:p14="http://schemas.microsoft.com/office/powerpoint/2010/main" val="1185233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54162"/>
          </a:xfrm>
        </p:spPr>
        <p:txBody>
          <a:bodyPr>
            <a:normAutofit fontScale="90000"/>
          </a:bodyPr>
          <a:lstStyle/>
          <a:p>
            <a:r>
              <a:rPr lang="it-IT" sz="5300" dirty="0" smtClean="0">
                <a:solidFill>
                  <a:srgbClr val="FF0000"/>
                </a:solidFill>
                <a:latin typeface="Freestyle Script" panose="030804020302050B0404" pitchFamily="66" charset="0"/>
              </a:rPr>
              <a:t> </a:t>
            </a:r>
            <a:r>
              <a:rPr lang="it-IT" sz="5300" dirty="0" err="1" smtClean="0">
                <a:solidFill>
                  <a:srgbClr val="FF0000"/>
                </a:solidFill>
                <a:latin typeface="Freestyle Script" panose="030804020302050B0404" pitchFamily="66" charset="0"/>
              </a:rPr>
              <a:t>Low</a:t>
            </a:r>
            <a:r>
              <a:rPr lang="it-IT" sz="5300" dirty="0" smtClean="0">
                <a:solidFill>
                  <a:srgbClr val="FF0000"/>
                </a:solidFill>
                <a:latin typeface="Freestyle Script" panose="030804020302050B0404" pitchFamily="66" charset="0"/>
              </a:rPr>
              <a:t> Energy Gamma-Gamma collider</a:t>
            </a:r>
            <a:br>
              <a:rPr lang="it-IT" sz="5300" dirty="0" smtClean="0">
                <a:solidFill>
                  <a:srgbClr val="FF0000"/>
                </a:solidFill>
                <a:latin typeface="Freestyle Script" panose="030804020302050B0404" pitchFamily="66" charset="0"/>
              </a:rPr>
            </a:br>
            <a:r>
              <a:rPr lang="it-IT" sz="3200" dirty="0" smtClean="0">
                <a:solidFill>
                  <a:srgbClr val="FFFF00"/>
                </a:solidFill>
                <a:latin typeface="Freestyle Script" panose="030804020302050B0404" pitchFamily="66" charset="0"/>
              </a:rPr>
              <a:t>(Torre, </a:t>
            </a:r>
            <a:r>
              <a:rPr lang="it-IT" sz="3200" dirty="0" err="1" smtClean="0">
                <a:solidFill>
                  <a:srgbClr val="FFFF00"/>
                </a:solidFill>
                <a:latin typeface="Freestyle Script" panose="030804020302050B0404" pitchFamily="66" charset="0"/>
              </a:rPr>
              <a:t>Dattoli</a:t>
            </a:r>
            <a:r>
              <a:rPr lang="it-IT" sz="3200" dirty="0" smtClean="0">
                <a:solidFill>
                  <a:srgbClr val="FFFF00"/>
                </a:solidFill>
                <a:latin typeface="Freestyle Script" panose="030804020302050B0404" pitchFamily="66" charset="0"/>
              </a:rPr>
              <a:t>, </a:t>
            </a:r>
            <a:r>
              <a:rPr lang="it-IT" sz="3200" dirty="0" err="1" smtClean="0">
                <a:solidFill>
                  <a:srgbClr val="FFFF00"/>
                </a:solidFill>
                <a:latin typeface="Freestyle Script" panose="030804020302050B0404" pitchFamily="66" charset="0"/>
              </a:rPr>
              <a:t>Spassovsky</a:t>
            </a:r>
            <a:r>
              <a:rPr lang="it-IT" sz="3200" dirty="0" smtClean="0">
                <a:solidFill>
                  <a:srgbClr val="FFFF00"/>
                </a:solidFill>
                <a:latin typeface="Freestyle Script" panose="030804020302050B0404" pitchFamily="66" charset="0"/>
              </a:rPr>
              <a:t>, </a:t>
            </a:r>
            <a:r>
              <a:rPr lang="it-IT" sz="3200" dirty="0" err="1" smtClean="0">
                <a:solidFill>
                  <a:srgbClr val="FFFF00"/>
                </a:solidFill>
                <a:latin typeface="Freestyle Script" panose="030804020302050B0404" pitchFamily="66" charset="0"/>
              </a:rPr>
              <a:t>Surrenti</a:t>
            </a:r>
            <a:r>
              <a:rPr lang="it-IT" sz="3200" dirty="0" smtClean="0">
                <a:solidFill>
                  <a:srgbClr val="FFFF00"/>
                </a:solidFill>
                <a:latin typeface="Freestyle Script" panose="030804020302050B0404" pitchFamily="66" charset="0"/>
              </a:rPr>
              <a:t>, </a:t>
            </a:r>
            <a:r>
              <a:rPr lang="it-IT" sz="3200" dirty="0" err="1" smtClean="0">
                <a:solidFill>
                  <a:srgbClr val="FFFF00"/>
                </a:solidFill>
                <a:latin typeface="Freestyle Script" panose="030804020302050B0404" pitchFamily="66" charset="0"/>
              </a:rPr>
              <a:t>Ferrario,Milotti</a:t>
            </a:r>
            <a:r>
              <a:rPr lang="it-IT" sz="3200" dirty="0" smtClean="0">
                <a:solidFill>
                  <a:srgbClr val="FFFF00"/>
                </a:solidFill>
                <a:latin typeface="Freestyle Script" panose="030804020302050B0404" pitchFamily="66" charset="0"/>
              </a:rPr>
              <a:t>(JOSA-B-2015)) </a:t>
            </a:r>
            <a:endParaRPr lang="it-IT" sz="3200" dirty="0">
              <a:solidFill>
                <a:srgbClr val="FFFF00"/>
              </a:solidFill>
              <a:latin typeface="Freestyle Script" panose="030804020302050B0404" pitchFamily="66" charset="0"/>
            </a:endParaRPr>
          </a:p>
        </p:txBody>
      </p:sp>
      <p:pic>
        <p:nvPicPr>
          <p:cNvPr id="3074" name="Picture 2" descr="fig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509120"/>
            <a:ext cx="43084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egnaposto contenuto 3" descr="fig0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06615" y="1808820"/>
            <a:ext cx="7290810" cy="2340260"/>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4959170"/>
            <a:ext cx="3264083" cy="130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2 7"/>
          <p:cNvCxnSpPr/>
          <p:nvPr/>
        </p:nvCxnSpPr>
        <p:spPr>
          <a:xfrm flipV="1">
            <a:off x="1601670" y="5302076"/>
            <a:ext cx="4140460" cy="422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26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852983387"/>
              </p:ext>
            </p:extLst>
          </p:nvPr>
        </p:nvGraphicFramePr>
        <p:xfrm>
          <a:off x="521549" y="1583799"/>
          <a:ext cx="7785865" cy="5130565"/>
        </p:xfrm>
        <a:graphic>
          <a:graphicData uri="http://schemas.openxmlformats.org/drawingml/2006/table">
            <a:tbl>
              <a:tblPr firstRow="1" firstCol="1" bandRow="1">
                <a:tableStyleId>{5C22544A-7EE6-4342-B048-85BDC9FD1C3A}</a:tableStyleId>
              </a:tblPr>
              <a:tblGrid>
                <a:gridCol w="5844021"/>
                <a:gridCol w="1941844"/>
              </a:tblGrid>
              <a:tr h="319418">
                <a:tc>
                  <a:txBody>
                    <a:bodyPr/>
                    <a:lstStyle/>
                    <a:p>
                      <a:pPr algn="just">
                        <a:lnSpc>
                          <a:spcPct val="115000"/>
                        </a:lnSpc>
                        <a:spcAft>
                          <a:spcPts val="0"/>
                        </a:spcAft>
                      </a:pPr>
                      <a:r>
                        <a:rPr lang="en-US" sz="1200" dirty="0" err="1">
                          <a:effectLst/>
                        </a:rPr>
                        <a:t>Undulator</a:t>
                      </a:r>
                      <a:endParaRPr lang="it-IT"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 </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K (Undulator Strength Parameter)</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1.5</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Undulator Period</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2.0 cm</a:t>
                      </a:r>
                      <a:endParaRPr lang="it-IT" sz="1100">
                        <a:effectLst/>
                        <a:latin typeface="Calibri"/>
                        <a:ea typeface="Calibri"/>
                        <a:cs typeface="Times New Roman"/>
                      </a:endParaRPr>
                    </a:p>
                  </a:txBody>
                  <a:tcPr marL="68580" marR="68580" marT="0" marB="0"/>
                </a:tc>
              </a:tr>
              <a:tr h="658713">
                <a:tc>
                  <a:txBody>
                    <a:bodyPr/>
                    <a:lstStyle/>
                    <a:p>
                      <a:pPr algn="just">
                        <a:lnSpc>
                          <a:spcPct val="115000"/>
                        </a:lnSpc>
                        <a:spcAft>
                          <a:spcPts val="0"/>
                        </a:spcAft>
                      </a:pPr>
                      <a:r>
                        <a:rPr lang="en-US" sz="1200" dirty="0">
                          <a:effectLst/>
                        </a:rPr>
                        <a:t>	Matched Beta (equal focusing both planes)</a:t>
                      </a:r>
                      <a:endParaRPr lang="it-IT"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44 cm</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Number of Periods</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40</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Length</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80 cm</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Electron Beam</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 </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dirty="0">
                          <a:effectLst/>
                        </a:rPr>
                        <a:t>	Beam Energy</a:t>
                      </a:r>
                      <a:endParaRPr lang="it-IT"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53 MeV</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Normalized Emittance</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5 mm-mrad</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Peak Current</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10 A</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Energy Spread</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0.5%</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Useful Bunch Length</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5 ps</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FEL</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 </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Output wavelength</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2 mm</a:t>
                      </a:r>
                      <a:endParaRPr lang="it-IT" sz="1100">
                        <a:effectLst/>
                        <a:latin typeface="Calibri"/>
                        <a:ea typeface="Calibri"/>
                        <a:cs typeface="Times New Roman"/>
                      </a:endParaRPr>
                    </a:p>
                  </a:txBody>
                  <a:tcPr marL="68580" marR="68580" marT="0" marB="0"/>
                </a:tc>
              </a:tr>
              <a:tr h="319418">
                <a:tc>
                  <a:txBody>
                    <a:bodyPr/>
                    <a:lstStyle/>
                    <a:p>
                      <a:pPr algn="just">
                        <a:lnSpc>
                          <a:spcPct val="115000"/>
                        </a:lnSpc>
                        <a:spcAft>
                          <a:spcPts val="0"/>
                        </a:spcAft>
                      </a:pPr>
                      <a:r>
                        <a:rPr lang="en-US" sz="1200">
                          <a:effectLst/>
                        </a:rPr>
                        <a:t>	Output Coupling</a:t>
                      </a:r>
                      <a:endParaRPr lang="it-IT"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dirty="0">
                          <a:effectLst/>
                        </a:rPr>
                        <a:t>10%</a:t>
                      </a:r>
                      <a:endParaRPr lang="it-IT" sz="1100" dirty="0">
                        <a:effectLst/>
                        <a:latin typeface="Calibri"/>
                        <a:ea typeface="Calibri"/>
                        <a:cs typeface="Times New Roman"/>
                      </a:endParaRPr>
                    </a:p>
                  </a:txBody>
                  <a:tcPr marL="68580" marR="68580" marT="0" marB="0"/>
                </a:tc>
              </a:tr>
            </a:tbl>
          </a:graphicData>
        </a:graphic>
      </p:graphicFrame>
      <p:sp>
        <p:nvSpPr>
          <p:cNvPr id="3" name="Titolo 2"/>
          <p:cNvSpPr>
            <a:spLocks noGrp="1"/>
          </p:cNvSpPr>
          <p:nvPr>
            <p:ph type="title"/>
          </p:nvPr>
        </p:nvSpPr>
        <p:spPr>
          <a:xfrm>
            <a:off x="457200" y="143635"/>
            <a:ext cx="8229600" cy="1935215"/>
          </a:xfrm>
        </p:spPr>
        <p:txBody>
          <a:bodyPr>
            <a:normAutofit fontScale="90000"/>
          </a:bodyPr>
          <a:lstStyle/>
          <a:p>
            <a:r>
              <a:rPr lang="it-IT" dirty="0" smtClean="0">
                <a:solidFill>
                  <a:srgbClr val="002060"/>
                </a:solidFill>
                <a:latin typeface="Freestyle Script" panose="030804020302050B0404" pitchFamily="66" charset="0"/>
              </a:rPr>
              <a:t>…</a:t>
            </a:r>
            <a:r>
              <a:rPr lang="it-IT" dirty="0" err="1" smtClean="0">
                <a:solidFill>
                  <a:srgbClr val="002060"/>
                </a:solidFill>
                <a:latin typeface="Freestyle Script" panose="030804020302050B0404" pitchFamily="66" charset="0"/>
              </a:rPr>
              <a:t>What</a:t>
            </a:r>
            <a:r>
              <a:rPr lang="it-IT" dirty="0" smtClean="0">
                <a:solidFill>
                  <a:srgbClr val="002060"/>
                </a:solidFill>
                <a:latin typeface="Freestyle Script" panose="030804020302050B0404" pitchFamily="66" charset="0"/>
              </a:rPr>
              <a:t> </a:t>
            </a:r>
            <a:r>
              <a:rPr lang="it-IT" dirty="0" err="1">
                <a:solidFill>
                  <a:srgbClr val="002060"/>
                </a:solidFill>
                <a:latin typeface="Freestyle Script" panose="030804020302050B0404" pitchFamily="66" charset="0"/>
              </a:rPr>
              <a:t>N</a:t>
            </a:r>
            <a:r>
              <a:rPr lang="it-IT" dirty="0" err="1" smtClean="0">
                <a:solidFill>
                  <a:srgbClr val="002060"/>
                </a:solidFill>
                <a:latin typeface="Freestyle Script" panose="030804020302050B0404" pitchFamily="66" charset="0"/>
              </a:rPr>
              <a:t>ext</a:t>
            </a:r>
            <a:r>
              <a:rPr lang="it-IT" dirty="0" smtClean="0">
                <a:solidFill>
                  <a:srgbClr val="002060"/>
                </a:solidFill>
                <a:latin typeface="Freestyle Script" panose="030804020302050B0404" pitchFamily="66" charset="0"/>
              </a:rPr>
              <a:t>???</a:t>
            </a:r>
            <a:br>
              <a:rPr lang="it-IT" dirty="0" smtClean="0">
                <a:solidFill>
                  <a:srgbClr val="002060"/>
                </a:solidFill>
                <a:latin typeface="Freestyle Script" panose="030804020302050B0404" pitchFamily="66" charset="0"/>
              </a:rPr>
            </a:br>
            <a:r>
              <a:rPr lang="it-IT" sz="2700" i="1" dirty="0" smtClean="0">
                <a:solidFill>
                  <a:srgbClr val="FF0000"/>
                </a:solidFill>
                <a:latin typeface="+mn-lt"/>
              </a:rPr>
              <a:t>MEDIC: </a:t>
            </a:r>
            <a:r>
              <a:rPr lang="en-US" sz="2700" b="1" i="1" dirty="0" smtClean="0">
                <a:solidFill>
                  <a:srgbClr val="FF0000"/>
                </a:solidFill>
                <a:latin typeface="+mn-lt"/>
              </a:rPr>
              <a:t>A </a:t>
            </a:r>
            <a:r>
              <a:rPr lang="en-US" sz="2700" b="1" i="1" dirty="0">
                <a:solidFill>
                  <a:srgbClr val="FF0000"/>
                </a:solidFill>
                <a:latin typeface="+mn-lt"/>
              </a:rPr>
              <a:t>Facility for Cancer Imaging, Diagnostics and Therapy</a:t>
            </a:r>
            <a:r>
              <a:rPr lang="it-IT" sz="2700" dirty="0">
                <a:solidFill>
                  <a:srgbClr val="FF0000"/>
                </a:solidFill>
                <a:latin typeface="Brush Script MT" panose="03060802040406070304" pitchFamily="66" charset="0"/>
              </a:rPr>
              <a:t/>
            </a:r>
            <a:br>
              <a:rPr lang="it-IT" sz="2700" dirty="0">
                <a:solidFill>
                  <a:srgbClr val="FF0000"/>
                </a:solidFill>
                <a:latin typeface="Brush Script MT" panose="03060802040406070304" pitchFamily="66" charset="0"/>
              </a:rPr>
            </a:br>
            <a:endParaRPr lang="it-IT" sz="2700" dirty="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2389525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5400" dirty="0" smtClean="0">
                <a:latin typeface="Freestyle Script" panose="030804020302050B0404" pitchFamily="66" charset="0"/>
              </a:rPr>
              <a:t>ALICE (Daresbury-2010)</a:t>
            </a:r>
            <a:endParaRPr lang="it-IT" sz="5400" dirty="0">
              <a:latin typeface="Freestyle Script" panose="030804020302050B0404" pitchFamily="66" charset="0"/>
            </a:endParaRPr>
          </a:p>
        </p:txBody>
      </p:sp>
      <p:pic>
        <p:nvPicPr>
          <p:cNvPr id="5" name="Picture 2" descr="FEL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6515" y="2033845"/>
            <a:ext cx="4449661" cy="3041540"/>
          </a:xfrm>
          <a:prstGeom prst="rect">
            <a:avLst/>
          </a:prstGeom>
          <a:noFill/>
          <a:ln w="9525">
            <a:noFill/>
            <a:miter lim="800000"/>
            <a:headEnd/>
            <a:tailEnd/>
          </a:ln>
        </p:spPr>
      </p:pic>
      <p:graphicFrame>
        <p:nvGraphicFramePr>
          <p:cNvPr id="7" name="Table 3"/>
          <p:cNvGraphicFramePr>
            <a:graphicFrameLocks noGrp="1"/>
          </p:cNvGraphicFramePr>
          <p:nvPr>
            <p:extLst>
              <p:ext uri="{D42A27DB-BD31-4B8C-83A1-F6EECF244321}">
                <p14:modId xmlns:p14="http://schemas.microsoft.com/office/powerpoint/2010/main" val="2783022127"/>
              </p:ext>
            </p:extLst>
          </p:nvPr>
        </p:nvGraphicFramePr>
        <p:xfrm>
          <a:off x="4752021" y="2933943"/>
          <a:ext cx="4140460" cy="3715777"/>
        </p:xfrm>
        <a:graphic>
          <a:graphicData uri="http://schemas.openxmlformats.org/drawingml/2006/table">
            <a:tbl>
              <a:tblPr firstRow="1" bandRow="1">
                <a:tableStyleId>{5C22544A-7EE6-4342-B048-85BDC9FD1C3A}</a:tableStyleId>
              </a:tblPr>
              <a:tblGrid>
                <a:gridCol w="1378094"/>
                <a:gridCol w="1214328"/>
                <a:gridCol w="1548038"/>
              </a:tblGrid>
              <a:tr h="668136">
                <a:tc>
                  <a:txBody>
                    <a:bodyPr/>
                    <a:lstStyle/>
                    <a:p>
                      <a:endParaRPr lang="en-GB" sz="1600" dirty="0"/>
                    </a:p>
                  </a:txBody>
                  <a:tcPr/>
                </a:tc>
                <a:tc>
                  <a:txBody>
                    <a:bodyPr/>
                    <a:lstStyle/>
                    <a:p>
                      <a:r>
                        <a:rPr lang="en-GB" sz="1600" dirty="0" err="1" smtClean="0">
                          <a:solidFill>
                            <a:schemeClr val="tx1"/>
                          </a:solidFill>
                        </a:rPr>
                        <a:t>Jlab</a:t>
                      </a:r>
                      <a:r>
                        <a:rPr lang="en-GB" sz="1600" dirty="0" smtClean="0">
                          <a:solidFill>
                            <a:schemeClr val="tx1"/>
                          </a:solidFill>
                        </a:rPr>
                        <a:t> </a:t>
                      </a:r>
                    </a:p>
                    <a:p>
                      <a:r>
                        <a:rPr lang="en-GB" sz="1600" dirty="0" smtClean="0">
                          <a:solidFill>
                            <a:schemeClr val="tx1"/>
                          </a:solidFill>
                        </a:rPr>
                        <a:t>IR-Demo</a:t>
                      </a:r>
                      <a:endParaRPr lang="en-GB" sz="1600" dirty="0">
                        <a:solidFill>
                          <a:schemeClr val="tx1"/>
                        </a:solidFill>
                      </a:endParaRPr>
                    </a:p>
                  </a:txBody>
                  <a:tcPr/>
                </a:tc>
                <a:tc>
                  <a:txBody>
                    <a:bodyPr/>
                    <a:lstStyle/>
                    <a:p>
                      <a:r>
                        <a:rPr lang="en-GB" sz="1600" dirty="0" smtClean="0">
                          <a:solidFill>
                            <a:schemeClr val="tx1"/>
                          </a:solidFill>
                        </a:rPr>
                        <a:t>ALICE </a:t>
                      </a:r>
                      <a:endParaRPr lang="en-GB" sz="1600" dirty="0">
                        <a:solidFill>
                          <a:schemeClr val="tx1"/>
                        </a:solidFill>
                      </a:endParaRPr>
                    </a:p>
                  </a:txBody>
                  <a:tcPr/>
                </a:tc>
              </a:tr>
              <a:tr h="427842">
                <a:tc>
                  <a:txBody>
                    <a:bodyPr/>
                    <a:lstStyle/>
                    <a:p>
                      <a:r>
                        <a:rPr lang="en-GB" sz="1600" dirty="0" smtClean="0">
                          <a:solidFill>
                            <a:schemeClr val="tx1"/>
                          </a:solidFill>
                        </a:rPr>
                        <a:t>Frequency </a:t>
                      </a:r>
                      <a:endParaRPr lang="en-GB" sz="1600" dirty="0">
                        <a:solidFill>
                          <a:schemeClr val="tx1"/>
                        </a:solidFill>
                      </a:endParaRPr>
                    </a:p>
                  </a:txBody>
                  <a:tcPr/>
                </a:tc>
                <a:tc>
                  <a:txBody>
                    <a:bodyPr/>
                    <a:lstStyle/>
                    <a:p>
                      <a:r>
                        <a:rPr lang="en-GB" sz="1600" dirty="0" smtClean="0">
                          <a:solidFill>
                            <a:schemeClr val="tx1"/>
                          </a:solidFill>
                        </a:rPr>
                        <a:t>74.85MHz</a:t>
                      </a:r>
                      <a:endParaRPr lang="en-GB" sz="1600" dirty="0">
                        <a:solidFill>
                          <a:schemeClr val="tx1"/>
                        </a:solidFill>
                      </a:endParaRPr>
                    </a:p>
                  </a:txBody>
                  <a:tcPr/>
                </a:tc>
                <a:tc>
                  <a:txBody>
                    <a:bodyPr/>
                    <a:lstStyle/>
                    <a:p>
                      <a:r>
                        <a:rPr lang="en-GB" sz="1600" dirty="0" smtClean="0">
                          <a:solidFill>
                            <a:schemeClr val="tx1"/>
                          </a:solidFill>
                        </a:rPr>
                        <a:t>16.25MHz</a:t>
                      </a:r>
                      <a:endParaRPr lang="en-GB" sz="1600" dirty="0">
                        <a:solidFill>
                          <a:schemeClr val="tx1"/>
                        </a:solidFill>
                      </a:endParaRPr>
                    </a:p>
                  </a:txBody>
                  <a:tcPr/>
                </a:tc>
              </a:tr>
              <a:tr h="386816">
                <a:tc>
                  <a:txBody>
                    <a:bodyPr/>
                    <a:lstStyle/>
                    <a:p>
                      <a:r>
                        <a:rPr lang="en-GB" sz="1600" dirty="0" smtClean="0">
                          <a:solidFill>
                            <a:schemeClr val="tx1"/>
                          </a:solidFill>
                        </a:rPr>
                        <a:t>Bunch charge</a:t>
                      </a:r>
                      <a:endParaRPr lang="en-GB" sz="1600" dirty="0">
                        <a:solidFill>
                          <a:schemeClr val="tx1"/>
                        </a:solidFill>
                      </a:endParaRPr>
                    </a:p>
                  </a:txBody>
                  <a:tcPr/>
                </a:tc>
                <a:tc>
                  <a:txBody>
                    <a:bodyPr/>
                    <a:lstStyle/>
                    <a:p>
                      <a:r>
                        <a:rPr lang="en-GB" sz="1600" dirty="0" smtClean="0">
                          <a:solidFill>
                            <a:schemeClr val="tx1"/>
                          </a:solidFill>
                        </a:rPr>
                        <a:t>~70pC</a:t>
                      </a:r>
                      <a:endParaRPr lang="en-GB" sz="1600" dirty="0">
                        <a:solidFill>
                          <a:schemeClr val="tx1"/>
                        </a:solidFill>
                      </a:endParaRPr>
                    </a:p>
                  </a:txBody>
                  <a:tcPr/>
                </a:tc>
                <a:tc>
                  <a:txBody>
                    <a:bodyPr/>
                    <a:lstStyle/>
                    <a:p>
                      <a:r>
                        <a:rPr lang="en-GB" sz="1600" dirty="0" smtClean="0">
                          <a:solidFill>
                            <a:schemeClr val="tx1"/>
                          </a:solidFill>
                        </a:rPr>
                        <a:t>~60-80pC</a:t>
                      </a:r>
                      <a:endParaRPr lang="en-GB" sz="1600" dirty="0">
                        <a:solidFill>
                          <a:schemeClr val="tx1"/>
                        </a:solidFill>
                      </a:endParaRPr>
                    </a:p>
                  </a:txBody>
                  <a:tcPr/>
                </a:tc>
              </a:tr>
              <a:tr h="427842">
                <a:tc>
                  <a:txBody>
                    <a:bodyPr/>
                    <a:lstStyle/>
                    <a:p>
                      <a:r>
                        <a:rPr lang="en-GB" sz="1600" dirty="0" smtClean="0">
                          <a:solidFill>
                            <a:schemeClr val="tx1"/>
                          </a:solidFill>
                        </a:rPr>
                        <a:t>Mode</a:t>
                      </a:r>
                      <a:endParaRPr lang="en-GB" sz="1600" dirty="0">
                        <a:solidFill>
                          <a:schemeClr val="tx1"/>
                        </a:solidFill>
                      </a:endParaRPr>
                    </a:p>
                  </a:txBody>
                  <a:tcPr/>
                </a:tc>
                <a:tc>
                  <a:txBody>
                    <a:bodyPr/>
                    <a:lstStyle/>
                    <a:p>
                      <a:r>
                        <a:rPr lang="en-GB" sz="1600" dirty="0" smtClean="0">
                          <a:solidFill>
                            <a:schemeClr val="tx1"/>
                          </a:solidFill>
                        </a:rPr>
                        <a:t>CW</a:t>
                      </a:r>
                      <a:endParaRPr lang="en-GB" sz="1600" dirty="0">
                        <a:solidFill>
                          <a:schemeClr val="tx1"/>
                        </a:solidFill>
                      </a:endParaRPr>
                    </a:p>
                  </a:txBody>
                  <a:tcPr/>
                </a:tc>
                <a:tc>
                  <a:txBody>
                    <a:bodyPr/>
                    <a:lstStyle/>
                    <a:p>
                      <a:r>
                        <a:rPr lang="en-GB" sz="1600" dirty="0" smtClean="0">
                          <a:solidFill>
                            <a:schemeClr val="tx1"/>
                          </a:solidFill>
                        </a:rPr>
                        <a:t>10Hz; 100us</a:t>
                      </a:r>
                      <a:endParaRPr lang="en-GB" sz="1600" dirty="0">
                        <a:solidFill>
                          <a:schemeClr val="tx1"/>
                        </a:solidFill>
                      </a:endParaRPr>
                    </a:p>
                  </a:txBody>
                  <a:tcPr/>
                </a:tc>
              </a:tr>
              <a:tr h="427842">
                <a:tc>
                  <a:txBody>
                    <a:bodyPr/>
                    <a:lstStyle/>
                    <a:p>
                      <a:r>
                        <a:rPr lang="en-GB" sz="1600" dirty="0" smtClean="0">
                          <a:solidFill>
                            <a:schemeClr val="tx1"/>
                          </a:solidFill>
                        </a:rPr>
                        <a:t>Beam</a:t>
                      </a:r>
                      <a:r>
                        <a:rPr lang="en-GB" sz="1600" baseline="0" dirty="0" smtClean="0">
                          <a:solidFill>
                            <a:schemeClr val="tx1"/>
                          </a:solidFill>
                        </a:rPr>
                        <a:t> energy</a:t>
                      </a:r>
                      <a:endParaRPr lang="en-GB" sz="1600" dirty="0">
                        <a:solidFill>
                          <a:schemeClr val="tx1"/>
                        </a:solidFill>
                      </a:endParaRPr>
                    </a:p>
                  </a:txBody>
                  <a:tcPr/>
                </a:tc>
                <a:tc>
                  <a:txBody>
                    <a:bodyPr/>
                    <a:lstStyle/>
                    <a:p>
                      <a:r>
                        <a:rPr lang="en-GB" sz="1600" dirty="0" smtClean="0">
                          <a:solidFill>
                            <a:schemeClr val="tx1"/>
                          </a:solidFill>
                        </a:rPr>
                        <a:t>48MeV</a:t>
                      </a:r>
                      <a:endParaRPr lang="en-GB" sz="1600" dirty="0">
                        <a:solidFill>
                          <a:schemeClr val="tx1"/>
                        </a:solidFill>
                      </a:endParaRPr>
                    </a:p>
                  </a:txBody>
                  <a:tcPr/>
                </a:tc>
                <a:tc>
                  <a:txBody>
                    <a:bodyPr/>
                    <a:lstStyle/>
                    <a:p>
                      <a:r>
                        <a:rPr lang="en-GB" sz="1600" dirty="0" smtClean="0">
                          <a:solidFill>
                            <a:schemeClr val="tx1"/>
                          </a:solidFill>
                        </a:rPr>
                        <a:t>27.6MeV</a:t>
                      </a:r>
                      <a:endParaRPr lang="en-GB" sz="1600" dirty="0">
                        <a:solidFill>
                          <a:schemeClr val="tx1"/>
                        </a:solidFill>
                      </a:endParaRPr>
                    </a:p>
                  </a:txBody>
                  <a:tcPr/>
                </a:tc>
              </a:tr>
              <a:tr h="427842">
                <a:tc>
                  <a:txBody>
                    <a:bodyPr/>
                    <a:lstStyle/>
                    <a:p>
                      <a:r>
                        <a:rPr lang="en-GB" sz="1600" dirty="0" smtClean="0">
                          <a:solidFill>
                            <a:schemeClr val="tx1"/>
                          </a:solidFill>
                        </a:rPr>
                        <a:t>Wavelength</a:t>
                      </a:r>
                      <a:endParaRPr lang="en-GB" sz="1600" dirty="0">
                        <a:solidFill>
                          <a:schemeClr val="tx1"/>
                        </a:solidFill>
                      </a:endParaRPr>
                    </a:p>
                  </a:txBody>
                  <a:tcPr/>
                </a:tc>
                <a:tc>
                  <a:txBody>
                    <a:bodyPr/>
                    <a:lstStyle/>
                    <a:p>
                      <a:r>
                        <a:rPr lang="en-GB" sz="1600" dirty="0" smtClean="0">
                          <a:solidFill>
                            <a:schemeClr val="tx1"/>
                          </a:solidFill>
                        </a:rPr>
                        <a:t>3.1um</a:t>
                      </a:r>
                      <a:endParaRPr lang="en-GB" sz="1600" dirty="0">
                        <a:solidFill>
                          <a:schemeClr val="tx1"/>
                        </a:solidFill>
                      </a:endParaRPr>
                    </a:p>
                  </a:txBody>
                  <a:tcPr/>
                </a:tc>
                <a:tc>
                  <a:txBody>
                    <a:bodyPr/>
                    <a:lstStyle/>
                    <a:p>
                      <a:r>
                        <a:rPr lang="en-GB" sz="1600" dirty="0" smtClean="0">
                          <a:solidFill>
                            <a:schemeClr val="tx1"/>
                          </a:solidFill>
                        </a:rPr>
                        <a:t>8um</a:t>
                      </a:r>
                      <a:endParaRPr lang="en-GB" sz="1600" dirty="0">
                        <a:solidFill>
                          <a:schemeClr val="tx1"/>
                        </a:solidFill>
                      </a:endParaRPr>
                    </a:p>
                  </a:txBody>
                  <a:tcPr/>
                </a:tc>
              </a:tr>
              <a:tr h="949457">
                <a:tc>
                  <a:txBody>
                    <a:bodyPr/>
                    <a:lstStyle/>
                    <a:p>
                      <a:r>
                        <a:rPr lang="en-GB" sz="1600" dirty="0" smtClean="0">
                          <a:solidFill>
                            <a:schemeClr val="tx1"/>
                          </a:solidFill>
                        </a:rPr>
                        <a:t>IR</a:t>
                      </a:r>
                      <a:r>
                        <a:rPr lang="en-GB" sz="1600" baseline="0" dirty="0" smtClean="0">
                          <a:solidFill>
                            <a:schemeClr val="tx1"/>
                          </a:solidFill>
                        </a:rPr>
                        <a:t> power</a:t>
                      </a:r>
                      <a:endParaRPr lang="en-GB" sz="1600" dirty="0">
                        <a:solidFill>
                          <a:schemeClr val="tx1"/>
                        </a:solidFill>
                      </a:endParaRPr>
                    </a:p>
                  </a:txBody>
                  <a:tcPr/>
                </a:tc>
                <a:tc>
                  <a:txBody>
                    <a:bodyPr/>
                    <a:lstStyle/>
                    <a:p>
                      <a:r>
                        <a:rPr lang="en-GB" sz="1600" dirty="0" smtClean="0">
                          <a:solidFill>
                            <a:schemeClr val="tx1"/>
                          </a:solidFill>
                        </a:rPr>
                        <a:t>1720W</a:t>
                      </a:r>
                      <a:endParaRPr lang="en-GB" sz="1600" dirty="0">
                        <a:solidFill>
                          <a:schemeClr val="tx1"/>
                        </a:solidFill>
                      </a:endParaRPr>
                    </a:p>
                  </a:txBody>
                  <a:tcPr/>
                </a:tc>
                <a:tc>
                  <a:txBody>
                    <a:bodyPr/>
                    <a:lstStyle/>
                    <a:p>
                      <a:r>
                        <a:rPr lang="en-GB" sz="1600" dirty="0" smtClean="0">
                          <a:solidFill>
                            <a:schemeClr val="tx1"/>
                          </a:solidFill>
                        </a:rPr>
                        <a:t>32/0.7=45mW</a:t>
                      </a:r>
                    </a:p>
                    <a:p>
                      <a:r>
                        <a:rPr lang="en-GB" sz="1600" dirty="0" smtClean="0">
                          <a:solidFill>
                            <a:schemeClr val="tx1"/>
                          </a:solidFill>
                        </a:rPr>
                        <a:t>(~700W if</a:t>
                      </a:r>
                    </a:p>
                    <a:p>
                      <a:r>
                        <a:rPr lang="en-GB" sz="1600" dirty="0" smtClean="0">
                          <a:solidFill>
                            <a:schemeClr val="tx1"/>
                          </a:solidFill>
                        </a:rPr>
                        <a:t>scaled )</a:t>
                      </a:r>
                      <a:endParaRPr lang="en-GB" sz="1600" dirty="0">
                        <a:solidFill>
                          <a:schemeClr val="tx1"/>
                        </a:solidFill>
                      </a:endParaRPr>
                    </a:p>
                  </a:txBody>
                  <a:tcPr/>
                </a:tc>
              </a:tr>
            </a:tbl>
          </a:graphicData>
        </a:graphic>
      </p:graphicFrame>
    </p:spTree>
    <p:extLst>
      <p:ext uri="{BB962C8B-B14F-4D97-AF65-F5344CB8AC3E}">
        <p14:creationId xmlns:p14="http://schemas.microsoft.com/office/powerpoint/2010/main" val="2561065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96525" y="1763815"/>
            <a:ext cx="8550950" cy="4362348"/>
          </a:xfrm>
        </p:spPr>
        <p:txBody>
          <a:bodyPr>
            <a:noAutofit/>
          </a:bodyPr>
          <a:lstStyle/>
          <a:p>
            <a:pPr algn="just"/>
            <a:r>
              <a:rPr lang="en-US" sz="3600" dirty="0">
                <a:latin typeface="Freestyle Script" panose="030804020302050B0404" pitchFamily="66" charset="0"/>
              </a:rPr>
              <a:t>The research is a major project between four leading UK Universities and three NHS hospital trusts, and will be carried out at the Science and Technology Facilities Council’s (STFC) pioneering ALICE accelerator facility. The goal is to develop new techniques to accurately diagnose the three cancer types much earlier than any current conventional tests. It will also aim to develop a new generation of portable and highly accurate cancer diagnostics instruments.</a:t>
            </a:r>
            <a:endParaRPr lang="it-IT" sz="3600" dirty="0">
              <a:latin typeface="Freestyle Script" panose="030804020302050B0404" pitchFamily="66" charset="0"/>
            </a:endParaRPr>
          </a:p>
        </p:txBody>
      </p:sp>
      <p:sp>
        <p:nvSpPr>
          <p:cNvPr id="3" name="Titolo 2"/>
          <p:cNvSpPr>
            <a:spLocks noGrp="1"/>
          </p:cNvSpPr>
          <p:nvPr>
            <p:ph type="title"/>
          </p:nvPr>
        </p:nvSpPr>
        <p:spPr/>
        <p:txBody>
          <a:bodyPr>
            <a:normAutofit/>
          </a:bodyPr>
          <a:lstStyle/>
          <a:p>
            <a:r>
              <a:rPr lang="it-IT" dirty="0" smtClean="0"/>
              <a:t>CNR-ENEA-INFN-</a:t>
            </a:r>
            <a:r>
              <a:rPr lang="it-IT" dirty="0" err="1" smtClean="0"/>
              <a:t>Universities</a:t>
            </a:r>
            <a:r>
              <a:rPr lang="it-IT" dirty="0" smtClean="0"/>
              <a:t>…</a:t>
            </a:r>
            <a:endParaRPr lang="it-IT" dirty="0"/>
          </a:p>
        </p:txBody>
      </p:sp>
    </p:spTree>
    <p:extLst>
      <p:ext uri="{BB962C8B-B14F-4D97-AF65-F5344CB8AC3E}">
        <p14:creationId xmlns:p14="http://schemas.microsoft.com/office/powerpoint/2010/main" val="1554627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72067" y="2033845"/>
            <a:ext cx="7408333" cy="4092318"/>
          </a:xfrm>
        </p:spPr>
        <p:txBody>
          <a:bodyPr>
            <a:normAutofit/>
          </a:bodyPr>
          <a:lstStyle/>
          <a:p>
            <a:r>
              <a:rPr lang="it-IT" sz="5400" dirty="0" smtClean="0">
                <a:solidFill>
                  <a:srgbClr val="FF0000"/>
                </a:solidFill>
                <a:latin typeface="Freestyle Script" panose="030804020302050B0404" pitchFamily="66" charset="0"/>
              </a:rPr>
              <a:t>MEDIC </a:t>
            </a:r>
            <a:r>
              <a:rPr lang="it-IT" sz="5400" dirty="0" err="1" smtClean="0">
                <a:solidFill>
                  <a:srgbClr val="FF0000"/>
                </a:solidFill>
                <a:latin typeface="Freestyle Script" panose="030804020302050B0404" pitchFamily="66" charset="0"/>
              </a:rPr>
              <a:t>Photons</a:t>
            </a:r>
            <a:r>
              <a:rPr lang="it-IT" sz="5400" dirty="0" smtClean="0">
                <a:solidFill>
                  <a:srgbClr val="FF0000"/>
                </a:solidFill>
                <a:latin typeface="Freestyle Script" panose="030804020302050B0404" pitchFamily="66" charset="0"/>
              </a:rPr>
              <a:t> &amp; </a:t>
            </a:r>
            <a:r>
              <a:rPr lang="it-IT" sz="5400" dirty="0" err="1" smtClean="0">
                <a:solidFill>
                  <a:srgbClr val="FF0000"/>
                </a:solidFill>
                <a:latin typeface="Freestyle Script" panose="030804020302050B0404" pitchFamily="66" charset="0"/>
              </a:rPr>
              <a:t>Backscattering</a:t>
            </a:r>
            <a:r>
              <a:rPr lang="it-IT" sz="5400" dirty="0" smtClean="0">
                <a:solidFill>
                  <a:srgbClr val="FF0000"/>
                </a:solidFill>
                <a:latin typeface="Freestyle Script" panose="030804020302050B0404" pitchFamily="66" charset="0"/>
              </a:rPr>
              <a:t>  </a:t>
            </a:r>
            <a:endParaRPr lang="it-IT" sz="5400" dirty="0">
              <a:solidFill>
                <a:srgbClr val="FF0000"/>
              </a:solidFill>
              <a:latin typeface="Freestyle Script" panose="030804020302050B0404" pitchFamily="66" charset="0"/>
            </a:endParaRPr>
          </a:p>
        </p:txBody>
      </p:sp>
      <p:sp>
        <p:nvSpPr>
          <p:cNvPr id="3" name="Titolo 2"/>
          <p:cNvSpPr>
            <a:spLocks noGrp="1"/>
          </p:cNvSpPr>
          <p:nvPr>
            <p:ph type="title"/>
          </p:nvPr>
        </p:nvSpPr>
        <p:spPr/>
        <p:txBody>
          <a:bodyPr>
            <a:normAutofit/>
          </a:bodyPr>
          <a:lstStyle/>
          <a:p>
            <a:r>
              <a:rPr lang="it-IT" sz="4800" b="1" i="1" dirty="0" err="1" smtClean="0">
                <a:solidFill>
                  <a:srgbClr val="002060"/>
                </a:solidFill>
                <a:latin typeface="Freestyle Script" panose="030804020302050B0404" pitchFamily="66" charset="0"/>
              </a:rPr>
              <a:t>Intracavity</a:t>
            </a:r>
            <a:r>
              <a:rPr lang="it-IT" sz="4800" b="1" i="1" dirty="0" smtClean="0">
                <a:solidFill>
                  <a:srgbClr val="002060"/>
                </a:solidFill>
                <a:latin typeface="Freestyle Script" panose="030804020302050B0404" pitchFamily="66" charset="0"/>
              </a:rPr>
              <a:t> Compton </a:t>
            </a:r>
            <a:r>
              <a:rPr lang="it-IT" sz="4800" b="1" i="1" dirty="0" err="1" smtClean="0">
                <a:solidFill>
                  <a:srgbClr val="002060"/>
                </a:solidFill>
                <a:latin typeface="Freestyle Script" panose="030804020302050B0404" pitchFamily="66" charset="0"/>
              </a:rPr>
              <a:t>Backscattering</a:t>
            </a:r>
            <a:endParaRPr lang="it-IT" sz="4800" b="1" i="1" dirty="0">
              <a:solidFill>
                <a:srgbClr val="002060"/>
              </a:solidFill>
              <a:latin typeface="Freestyle Script" panose="030804020302050B0404" pitchFamily="66" charset="0"/>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3527561914"/>
              </p:ext>
            </p:extLst>
          </p:nvPr>
        </p:nvGraphicFramePr>
        <p:xfrm>
          <a:off x="1556665" y="2843936"/>
          <a:ext cx="5130220" cy="1620180"/>
        </p:xfrm>
        <a:graphic>
          <a:graphicData uri="http://schemas.openxmlformats.org/presentationml/2006/ole">
            <mc:AlternateContent xmlns:mc="http://schemas.openxmlformats.org/markup-compatibility/2006">
              <mc:Choice xmlns:v="urn:schemas-microsoft-com:vml" Requires="v">
                <p:oleObj spid="_x0000_s2070" name="Equazione" r:id="rId3" imgW="1574640" imgH="634680" progId="Equation.3">
                  <p:embed/>
                </p:oleObj>
              </mc:Choice>
              <mc:Fallback>
                <p:oleObj name="Equazione" r:id="rId3" imgW="1574640" imgH="634680" progId="Equation.3">
                  <p:embed/>
                  <p:pic>
                    <p:nvPicPr>
                      <p:cNvPr id="0" name=""/>
                      <p:cNvPicPr/>
                      <p:nvPr/>
                    </p:nvPicPr>
                    <p:blipFill>
                      <a:blip r:embed="rId4"/>
                      <a:stretch>
                        <a:fillRect/>
                      </a:stretch>
                    </p:blipFill>
                    <p:spPr>
                      <a:xfrm>
                        <a:off x="1556665" y="2843936"/>
                        <a:ext cx="5130220" cy="1620180"/>
                      </a:xfrm>
                      <a:prstGeom prst="rect">
                        <a:avLst/>
                      </a:prstGeom>
                    </p:spPr>
                  </p:pic>
                </p:oleObj>
              </mc:Fallback>
            </mc:AlternateContent>
          </a:graphicData>
        </a:graphic>
      </p:graphicFrame>
      <p:sp>
        <p:nvSpPr>
          <p:cNvPr id="5" name="Rettangolo 4"/>
          <p:cNvSpPr/>
          <p:nvPr/>
        </p:nvSpPr>
        <p:spPr>
          <a:xfrm>
            <a:off x="1376646" y="4607260"/>
            <a:ext cx="6885764" cy="1323439"/>
          </a:xfrm>
          <a:prstGeom prst="rect">
            <a:avLst/>
          </a:prstGeom>
        </p:spPr>
        <p:txBody>
          <a:bodyPr wrap="square">
            <a:spAutoFit/>
          </a:bodyPr>
          <a:lstStyle/>
          <a:p>
            <a:r>
              <a:rPr lang="en-US" dirty="0" smtClean="0"/>
              <a:t> </a:t>
            </a:r>
            <a:r>
              <a:rPr lang="en-US" sz="4000" dirty="0" smtClean="0">
                <a:latin typeface="Freestyle Script" panose="030804020302050B0404" pitchFamily="66" charset="0"/>
              </a:rPr>
              <a:t>10^2/</a:t>
            </a:r>
            <a:r>
              <a:rPr lang="en-US" sz="4000" dirty="0" err="1" smtClean="0">
                <a:latin typeface="Freestyle Script" panose="030804020302050B0404" pitchFamily="66" charset="0"/>
              </a:rPr>
              <a:t>micropulse</a:t>
            </a:r>
            <a:r>
              <a:rPr lang="en-US" sz="4000" dirty="0">
                <a:latin typeface="Freestyle Script" panose="030804020302050B0404" pitchFamily="66" charset="0"/>
              </a:rPr>
              <a:t>, 2 </a:t>
            </a:r>
            <a:r>
              <a:rPr lang="en-US" sz="4000" dirty="0" smtClean="0">
                <a:latin typeface="Freestyle Script" panose="030804020302050B0404" pitchFamily="66" charset="0"/>
              </a:rPr>
              <a:t>*10^5/</a:t>
            </a:r>
            <a:r>
              <a:rPr lang="en-US" sz="4000" dirty="0" err="1" smtClean="0">
                <a:latin typeface="Freestyle Script" panose="030804020302050B0404" pitchFamily="66" charset="0"/>
              </a:rPr>
              <a:t>macropulse</a:t>
            </a:r>
            <a:r>
              <a:rPr lang="en-US" sz="4000" dirty="0" smtClean="0">
                <a:latin typeface="Freestyle Script" panose="030804020302050B0404" pitchFamily="66" charset="0"/>
              </a:rPr>
              <a:t> </a:t>
            </a:r>
            <a:r>
              <a:rPr lang="en-US" sz="4000" dirty="0">
                <a:latin typeface="Freestyle Script" panose="030804020302050B0404" pitchFamily="66" charset="0"/>
              </a:rPr>
              <a:t>and </a:t>
            </a:r>
            <a:r>
              <a:rPr lang="en-US" sz="4000" dirty="0" smtClean="0">
                <a:latin typeface="Freestyle Script" panose="030804020302050B0404" pitchFamily="66" charset="0"/>
              </a:rPr>
              <a:t> *10^7/sec</a:t>
            </a:r>
            <a:r>
              <a:rPr lang="en-US" sz="4000" dirty="0">
                <a:latin typeface="Freestyle Script" panose="030804020302050B0404" pitchFamily="66" charset="0"/>
              </a:rPr>
              <a:t>. emitted within an angle of 2 </a:t>
            </a:r>
            <a:r>
              <a:rPr lang="en-US" sz="4000" dirty="0" err="1">
                <a:latin typeface="Freestyle Script" panose="030804020302050B0404" pitchFamily="66" charset="0"/>
              </a:rPr>
              <a:t>mrad</a:t>
            </a:r>
            <a:r>
              <a:rPr lang="en-US" sz="4000" dirty="0">
                <a:latin typeface="Freestyle Script" panose="030804020302050B0404" pitchFamily="66" charset="0"/>
              </a:rPr>
              <a:t>. </a:t>
            </a:r>
            <a:endParaRPr lang="it-IT" sz="4000" dirty="0">
              <a:latin typeface="Freestyle Script" panose="030804020302050B0404" pitchFamily="66" charset="0"/>
            </a:endParaRPr>
          </a:p>
        </p:txBody>
      </p:sp>
    </p:spTree>
    <p:extLst>
      <p:ext uri="{BB962C8B-B14F-4D97-AF65-F5344CB8AC3E}">
        <p14:creationId xmlns:p14="http://schemas.microsoft.com/office/powerpoint/2010/main" val="1962911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en-US" sz="4800" b="1" dirty="0" smtClean="0">
                <a:latin typeface="Freestyle Script" panose="030804020302050B0404" pitchFamily="66" charset="0"/>
              </a:rPr>
              <a:t>Enhancement of </a:t>
            </a:r>
            <a:r>
              <a:rPr lang="en-US" sz="4800" b="1" dirty="0" err="1" smtClean="0">
                <a:latin typeface="Freestyle Script" panose="030804020302050B0404" pitchFamily="66" charset="0"/>
              </a:rPr>
              <a:t>radiosensitization</a:t>
            </a:r>
            <a:r>
              <a:rPr lang="en-US" sz="4800" b="1" dirty="0" smtClean="0">
                <a:latin typeface="Freestyle Script" panose="030804020302050B0404" pitchFamily="66" charset="0"/>
              </a:rPr>
              <a:t> by metal-based nanoparticles in cancer radiation therapy: X Ray photons + Nano particles</a:t>
            </a:r>
            <a:endParaRPr lang="it-IT" sz="4800" dirty="0">
              <a:latin typeface="Freestyle Script" panose="030804020302050B0404" pitchFamily="66" charset="0"/>
            </a:endParaRPr>
          </a:p>
        </p:txBody>
      </p:sp>
      <p:sp>
        <p:nvSpPr>
          <p:cNvPr id="3" name="Titolo 2"/>
          <p:cNvSpPr>
            <a:spLocks noGrp="1"/>
          </p:cNvSpPr>
          <p:nvPr>
            <p:ph type="title"/>
          </p:nvPr>
        </p:nvSpPr>
        <p:spPr/>
        <p:txBody>
          <a:bodyPr>
            <a:normAutofit/>
          </a:bodyPr>
          <a:lstStyle/>
          <a:p>
            <a:r>
              <a:rPr lang="it-IT" sz="6000" dirty="0" smtClean="0">
                <a:solidFill>
                  <a:srgbClr val="FF0000"/>
                </a:solidFill>
                <a:latin typeface="Freestyle Script" panose="030804020302050B0404" pitchFamily="66" charset="0"/>
              </a:rPr>
              <a:t>To do </a:t>
            </a:r>
            <a:r>
              <a:rPr lang="it-IT" sz="6000" dirty="0" err="1" smtClean="0">
                <a:solidFill>
                  <a:srgbClr val="FF0000"/>
                </a:solidFill>
                <a:latin typeface="Freestyle Script" panose="030804020302050B0404" pitchFamily="66" charset="0"/>
              </a:rPr>
              <a:t>what</a:t>
            </a:r>
            <a:r>
              <a:rPr lang="it-IT" sz="6000" dirty="0" smtClean="0">
                <a:solidFill>
                  <a:srgbClr val="FF0000"/>
                </a:solidFill>
                <a:latin typeface="Freestyle Script" panose="030804020302050B0404" pitchFamily="66" charset="0"/>
              </a:rPr>
              <a:t>?</a:t>
            </a:r>
            <a:endParaRPr lang="it-IT" sz="6000" dirty="0">
              <a:solidFill>
                <a:srgbClr val="FF0000"/>
              </a:solidFill>
              <a:latin typeface="Freestyle Script" panose="030804020302050B0404" pitchFamily="66" charset="0"/>
            </a:endParaRPr>
          </a:p>
        </p:txBody>
      </p:sp>
    </p:spTree>
    <p:extLst>
      <p:ext uri="{BB962C8B-B14F-4D97-AF65-F5344CB8AC3E}">
        <p14:creationId xmlns:p14="http://schemas.microsoft.com/office/powerpoint/2010/main" val="3330972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43635"/>
            <a:ext cx="8229600" cy="3420380"/>
          </a:xfrm>
        </p:spPr>
        <p:txBody>
          <a:bodyPr>
            <a:noAutofit/>
          </a:bodyPr>
          <a:lstStyle/>
          <a:p>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Cancer </a:t>
            </a:r>
            <a:r>
              <a:rPr lang="en-US" sz="2000" b="1" dirty="0">
                <a:solidFill>
                  <a:schemeClr val="tx1"/>
                </a:solidFill>
              </a:rPr>
              <a:t>Killer</a:t>
            </a:r>
            <a:br>
              <a:rPr lang="en-US" sz="2000" b="1" dirty="0">
                <a:solidFill>
                  <a:schemeClr val="tx1"/>
                </a:solidFill>
              </a:rPr>
            </a:br>
            <a:r>
              <a:rPr lang="en-US" sz="2000" dirty="0">
                <a:solidFill>
                  <a:srgbClr val="FF0000"/>
                </a:solidFill>
                <a:latin typeface="Arial Black" panose="020B0A04020102020204" pitchFamily="34" charset="0"/>
              </a:rPr>
              <a:t>A nanoparticle designed for photodynamic cancer therapy consists of a core of europium-doped strontium aluminate (SAO) surrounded by layers of solid silica (blue) and mesoporous silica (dark gray). The SAO absorbs X-rays and then emits visible light (green), which activates </a:t>
            </a:r>
            <a:r>
              <a:rPr lang="en-US" sz="2000" dirty="0" err="1">
                <a:solidFill>
                  <a:srgbClr val="FF0000"/>
                </a:solidFill>
                <a:latin typeface="Arial Black" panose="020B0A04020102020204" pitchFamily="34" charset="0"/>
              </a:rPr>
              <a:t>merocyanine</a:t>
            </a:r>
            <a:r>
              <a:rPr lang="en-US" sz="2000" dirty="0">
                <a:solidFill>
                  <a:srgbClr val="FF0000"/>
                </a:solidFill>
                <a:latin typeface="Arial Black" panose="020B0A04020102020204" pitchFamily="34" charset="0"/>
              </a:rPr>
              <a:t> </a:t>
            </a:r>
            <a:r>
              <a:rPr lang="en-US" sz="2000" dirty="0" smtClean="0">
                <a:solidFill>
                  <a:srgbClr val="FF0000"/>
                </a:solidFill>
                <a:latin typeface="Arial Black" panose="020B0A04020102020204" pitchFamily="34" charset="0"/>
              </a:rPr>
              <a:t>dye</a:t>
            </a:r>
            <a:br>
              <a:rPr lang="en-US" sz="2000" dirty="0" smtClean="0">
                <a:solidFill>
                  <a:srgbClr val="FF0000"/>
                </a:solidFill>
                <a:latin typeface="Arial Black" panose="020B0A04020102020204" pitchFamily="34" charset="0"/>
              </a:rPr>
            </a:br>
            <a:r>
              <a:rPr lang="en-US" sz="2000" dirty="0">
                <a:solidFill>
                  <a:srgbClr val="FF0000"/>
                </a:solidFill>
                <a:latin typeface="Arial Black" panose="020B0A04020102020204" pitchFamily="34" charset="0"/>
              </a:rPr>
              <a:t/>
            </a:r>
            <a:br>
              <a:rPr lang="en-US" sz="2000" dirty="0">
                <a:solidFill>
                  <a:srgbClr val="FF0000"/>
                </a:solidFill>
                <a:latin typeface="Arial Black" panose="020B0A04020102020204" pitchFamily="34" charset="0"/>
              </a:rPr>
            </a:br>
            <a:r>
              <a:rPr lang="en-US" sz="2000" dirty="0" smtClean="0">
                <a:solidFill>
                  <a:srgbClr val="FF0000"/>
                </a:solidFill>
                <a:latin typeface="Arial Black" panose="020B0A04020102020204" pitchFamily="34" charset="0"/>
              </a:rPr>
              <a:t> </a:t>
            </a:r>
            <a:r>
              <a:rPr lang="en-US" sz="2000" dirty="0">
                <a:solidFill>
                  <a:srgbClr val="002060"/>
                </a:solidFill>
                <a:latin typeface="Arial Black" panose="020B0A04020102020204" pitchFamily="34" charset="0"/>
              </a:rPr>
              <a:t>(tan spheres) inside the silica pores. The dye then triggers the production of reactive oxygen species that can kill cancer cells.</a:t>
            </a:r>
            <a:br>
              <a:rPr lang="en-US" sz="2000" dirty="0">
                <a:solidFill>
                  <a:srgbClr val="002060"/>
                </a:solidFill>
                <a:latin typeface="Arial Black" panose="020B0A04020102020204" pitchFamily="34" charset="0"/>
              </a:rPr>
            </a:br>
            <a:endParaRPr lang="it-IT" sz="2000" dirty="0">
              <a:solidFill>
                <a:srgbClr val="002060"/>
              </a:solidFill>
              <a:latin typeface="Arial Black" panose="020B0A0402010202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1870" y="3609020"/>
            <a:ext cx="2847518" cy="314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078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2920" y="530351"/>
            <a:ext cx="8183880" cy="5643954"/>
          </a:xfrm>
        </p:spPr>
        <p:txBody>
          <a:bodyPr>
            <a:normAutofit/>
          </a:bodyPr>
          <a:lstStyle/>
          <a:p>
            <a:pPr marL="0" indent="0" algn="ctr">
              <a:buNone/>
            </a:pPr>
            <a:endParaRPr lang="it-IT" sz="4800" dirty="0" smtClean="0">
              <a:solidFill>
                <a:srgbClr val="FF0000"/>
              </a:solidFill>
              <a:latin typeface="Freestyle Script" panose="030804020302050B0404" pitchFamily="66" charset="0"/>
            </a:endParaRPr>
          </a:p>
          <a:p>
            <a:pPr algn="ctr"/>
            <a:r>
              <a:rPr lang="it-IT" sz="4800" dirty="0" smtClean="0">
                <a:solidFill>
                  <a:srgbClr val="FF0000"/>
                </a:solidFill>
                <a:latin typeface="Freestyle Script" panose="030804020302050B0404" pitchFamily="66" charset="0"/>
              </a:rPr>
              <a:t>A) </a:t>
            </a:r>
            <a:r>
              <a:rPr lang="it-IT" sz="4800" dirty="0" err="1" smtClean="0">
                <a:solidFill>
                  <a:srgbClr val="FF0000"/>
                </a:solidFill>
                <a:latin typeface="Freestyle Script" panose="030804020302050B0404" pitchFamily="66" charset="0"/>
              </a:rPr>
              <a:t>Is</a:t>
            </a:r>
            <a:r>
              <a:rPr lang="it-IT" sz="4800" dirty="0" smtClean="0">
                <a:solidFill>
                  <a:srgbClr val="FF0000"/>
                </a:solidFill>
                <a:latin typeface="Freestyle Script" panose="030804020302050B0404" pitchFamily="66" charset="0"/>
              </a:rPr>
              <a:t> </a:t>
            </a:r>
            <a:r>
              <a:rPr lang="it-IT" sz="4800" dirty="0" err="1" smtClean="0">
                <a:solidFill>
                  <a:srgbClr val="FF0000"/>
                </a:solidFill>
                <a:latin typeface="Freestyle Script" panose="030804020302050B0404" pitchFamily="66" charset="0"/>
              </a:rPr>
              <a:t>it</a:t>
            </a:r>
            <a:r>
              <a:rPr lang="it-IT" sz="4800" dirty="0" smtClean="0">
                <a:solidFill>
                  <a:srgbClr val="FF0000"/>
                </a:solidFill>
                <a:latin typeface="Freestyle Script" panose="030804020302050B0404" pitchFamily="66" charset="0"/>
              </a:rPr>
              <a:t> </a:t>
            </a:r>
            <a:r>
              <a:rPr lang="it-IT" sz="4800" dirty="0" err="1" smtClean="0">
                <a:solidFill>
                  <a:srgbClr val="FF0000"/>
                </a:solidFill>
                <a:latin typeface="Freestyle Script" panose="030804020302050B0404" pitchFamily="66" charset="0"/>
              </a:rPr>
              <a:t>possible</a:t>
            </a:r>
            <a:r>
              <a:rPr lang="it-IT" sz="4800" dirty="0" smtClean="0">
                <a:solidFill>
                  <a:srgbClr val="FF0000"/>
                </a:solidFill>
                <a:latin typeface="Freestyle Script" panose="030804020302050B0404" pitchFamily="66" charset="0"/>
              </a:rPr>
              <a:t> to </a:t>
            </a:r>
            <a:r>
              <a:rPr lang="it-IT" sz="4800" dirty="0" err="1" smtClean="0">
                <a:solidFill>
                  <a:srgbClr val="FF0000"/>
                </a:solidFill>
                <a:latin typeface="Freestyle Script" panose="030804020302050B0404" pitchFamily="66" charset="0"/>
              </a:rPr>
              <a:t>conceive</a:t>
            </a:r>
            <a:r>
              <a:rPr lang="it-IT" sz="4800" dirty="0" smtClean="0">
                <a:solidFill>
                  <a:srgbClr val="FF0000"/>
                </a:solidFill>
                <a:latin typeface="Freestyle Script" panose="030804020302050B0404" pitchFamily="66" charset="0"/>
              </a:rPr>
              <a:t> a </a:t>
            </a:r>
            <a:r>
              <a:rPr lang="it-IT" sz="4800" dirty="0" err="1" smtClean="0">
                <a:solidFill>
                  <a:srgbClr val="FF0000"/>
                </a:solidFill>
                <a:latin typeface="Freestyle Script" panose="030804020302050B0404" pitchFamily="66" charset="0"/>
              </a:rPr>
              <a:t>research</a:t>
            </a:r>
            <a:r>
              <a:rPr lang="it-IT" sz="4800" dirty="0" smtClean="0">
                <a:solidFill>
                  <a:srgbClr val="FF0000"/>
                </a:solidFill>
                <a:latin typeface="Freestyle Script" panose="030804020302050B0404" pitchFamily="66" charset="0"/>
              </a:rPr>
              <a:t> </a:t>
            </a:r>
            <a:r>
              <a:rPr lang="it-IT" sz="4800" dirty="0" err="1" smtClean="0">
                <a:solidFill>
                  <a:srgbClr val="FF0000"/>
                </a:solidFill>
                <a:latin typeface="Freestyle Script" panose="030804020302050B0404" pitchFamily="66" charset="0"/>
              </a:rPr>
              <a:t>structure</a:t>
            </a:r>
            <a:r>
              <a:rPr lang="it-IT" sz="4800" dirty="0" smtClean="0">
                <a:solidFill>
                  <a:srgbClr val="FF0000"/>
                </a:solidFill>
                <a:latin typeface="Freestyle Script" panose="030804020302050B0404" pitchFamily="66" charset="0"/>
              </a:rPr>
              <a:t> in </a:t>
            </a:r>
            <a:r>
              <a:rPr lang="it-IT" sz="4800" dirty="0" err="1" smtClean="0">
                <a:solidFill>
                  <a:srgbClr val="FF0000"/>
                </a:solidFill>
                <a:latin typeface="Freestyle Script" panose="030804020302050B0404" pitchFamily="66" charset="0"/>
              </a:rPr>
              <a:t>this</a:t>
            </a:r>
            <a:r>
              <a:rPr lang="it-IT" sz="4800" dirty="0" smtClean="0">
                <a:solidFill>
                  <a:srgbClr val="FF0000"/>
                </a:solidFill>
                <a:latin typeface="Freestyle Script" panose="030804020302050B0404" pitchFamily="66" charset="0"/>
              </a:rPr>
              <a:t> area in </a:t>
            </a:r>
            <a:r>
              <a:rPr lang="it-IT" sz="4800" dirty="0" err="1" smtClean="0">
                <a:solidFill>
                  <a:srgbClr val="FF0000"/>
                </a:solidFill>
                <a:latin typeface="Freestyle Script" panose="030804020302050B0404" pitchFamily="66" charset="0"/>
              </a:rPr>
              <a:t>which</a:t>
            </a:r>
            <a:r>
              <a:rPr lang="it-IT" sz="4800" dirty="0" smtClean="0">
                <a:solidFill>
                  <a:srgbClr val="FF0000"/>
                </a:solidFill>
                <a:latin typeface="Freestyle Script" panose="030804020302050B0404" pitchFamily="66" charset="0"/>
              </a:rPr>
              <a:t> </a:t>
            </a:r>
          </a:p>
          <a:p>
            <a:pPr algn="ctr"/>
            <a:r>
              <a:rPr lang="it-IT" sz="4800" dirty="0" smtClean="0">
                <a:solidFill>
                  <a:srgbClr val="FF0000"/>
                </a:solidFill>
                <a:latin typeface="Freestyle Script" panose="030804020302050B0404" pitchFamily="66" charset="0"/>
              </a:rPr>
              <a:t>CNR-ENEA-INFN And Roman </a:t>
            </a:r>
            <a:r>
              <a:rPr lang="it-IT" sz="4800" dirty="0" err="1" smtClean="0">
                <a:solidFill>
                  <a:srgbClr val="FF0000"/>
                </a:solidFill>
                <a:latin typeface="Freestyle Script" panose="030804020302050B0404" pitchFamily="66" charset="0"/>
              </a:rPr>
              <a:t>Universities</a:t>
            </a:r>
            <a:endParaRPr lang="it-IT" sz="4800" dirty="0">
              <a:solidFill>
                <a:srgbClr val="FF0000"/>
              </a:solidFill>
              <a:latin typeface="Freestyle Script" panose="030804020302050B0404" pitchFamily="66" charset="0"/>
            </a:endParaRPr>
          </a:p>
          <a:p>
            <a:pPr algn="ctr"/>
            <a:r>
              <a:rPr lang="it-IT" sz="4800" dirty="0" err="1" smtClean="0">
                <a:solidFill>
                  <a:srgbClr val="FF0000"/>
                </a:solidFill>
                <a:latin typeface="Freestyle Script" panose="030804020302050B0404" pitchFamily="66" charset="0"/>
              </a:rPr>
              <a:t>Find</a:t>
            </a:r>
            <a:r>
              <a:rPr lang="it-IT" sz="4800" dirty="0" smtClean="0">
                <a:solidFill>
                  <a:srgbClr val="FF0000"/>
                </a:solidFill>
                <a:latin typeface="Freestyle Script" panose="030804020302050B0404" pitchFamily="66" charset="0"/>
              </a:rPr>
              <a:t> a </a:t>
            </a:r>
            <a:r>
              <a:rPr lang="it-IT" sz="4800" dirty="0" err="1" smtClean="0">
                <a:solidFill>
                  <a:srgbClr val="FF0000"/>
                </a:solidFill>
                <a:latin typeface="Freestyle Script" panose="030804020302050B0404" pitchFamily="66" charset="0"/>
              </a:rPr>
              <a:t>profittable</a:t>
            </a:r>
            <a:r>
              <a:rPr lang="it-IT" sz="4800" dirty="0" smtClean="0">
                <a:solidFill>
                  <a:srgbClr val="FF0000"/>
                </a:solidFill>
                <a:latin typeface="Freestyle Script" panose="030804020302050B0404" pitchFamily="66" charset="0"/>
              </a:rPr>
              <a:t> way of </a:t>
            </a:r>
            <a:r>
              <a:rPr lang="it-IT" sz="4800" dirty="0" err="1" smtClean="0">
                <a:solidFill>
                  <a:srgbClr val="FF0000"/>
                </a:solidFill>
                <a:latin typeface="Freestyle Script" panose="030804020302050B0404" pitchFamily="66" charset="0"/>
              </a:rPr>
              <a:t>cooperation</a:t>
            </a:r>
            <a:r>
              <a:rPr lang="it-IT" sz="4800" dirty="0" smtClean="0">
                <a:solidFill>
                  <a:srgbClr val="FF0000"/>
                </a:solidFill>
                <a:latin typeface="Freestyle Script" panose="030804020302050B0404" pitchFamily="66" charset="0"/>
              </a:rPr>
              <a:t>?</a:t>
            </a:r>
          </a:p>
        </p:txBody>
      </p:sp>
      <p:sp>
        <p:nvSpPr>
          <p:cNvPr id="2" name="Titolo 1"/>
          <p:cNvSpPr>
            <a:spLocks noGrp="1"/>
          </p:cNvSpPr>
          <p:nvPr>
            <p:ph type="title"/>
          </p:nvPr>
        </p:nvSpPr>
        <p:spPr>
          <a:xfrm>
            <a:off x="836584" y="1133745"/>
            <a:ext cx="7875876" cy="5175574"/>
          </a:xfrm>
        </p:spPr>
        <p:txBody>
          <a:bodyPr/>
          <a:lstStyle/>
          <a:p>
            <a:r>
              <a:rPr lang="it-IT" dirty="0" smtClean="0"/>
              <a:t/>
            </a:r>
            <a:br>
              <a:rPr lang="it-IT" dirty="0" smtClean="0"/>
            </a:br>
            <a:r>
              <a:rPr lang="it-IT" dirty="0"/>
              <a:t/>
            </a:r>
            <a:br>
              <a:rPr lang="it-IT" dirty="0"/>
            </a:br>
            <a:r>
              <a:rPr lang="it-IT" dirty="0" smtClean="0"/>
              <a:t/>
            </a:r>
            <a:br>
              <a:rPr lang="it-IT" dirty="0" smtClean="0"/>
            </a:br>
            <a:r>
              <a:rPr lang="it-IT" dirty="0"/>
              <a:t/>
            </a:r>
            <a:br>
              <a:rPr lang="it-IT" dirty="0"/>
            </a:br>
            <a:endParaRPr lang="it-IT" dirty="0"/>
          </a:p>
        </p:txBody>
      </p:sp>
    </p:spTree>
    <p:extLst>
      <p:ext uri="{BB962C8B-B14F-4D97-AF65-F5344CB8AC3E}">
        <p14:creationId xmlns:p14="http://schemas.microsoft.com/office/powerpoint/2010/main" val="348497114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2920" y="530352"/>
            <a:ext cx="8183880" cy="5058888"/>
          </a:xfrm>
        </p:spPr>
        <p:txBody>
          <a:bodyPr>
            <a:normAutofit/>
          </a:bodyPr>
          <a:lstStyle/>
          <a:p>
            <a:endParaRPr lang="it-IT" dirty="0" smtClean="0"/>
          </a:p>
          <a:p>
            <a:endParaRPr lang="it-IT" sz="4000" dirty="0" smtClean="0">
              <a:solidFill>
                <a:srgbClr val="FF0000"/>
              </a:solidFill>
              <a:latin typeface="Brush Script MT" panose="03060802040406070304" pitchFamily="66" charset="0"/>
            </a:endParaRPr>
          </a:p>
          <a:p>
            <a:r>
              <a:rPr lang="it-IT" sz="4000" dirty="0" smtClean="0">
                <a:solidFill>
                  <a:srgbClr val="FF0000"/>
                </a:solidFill>
                <a:latin typeface="Freestyle Script" panose="030804020302050B0404" pitchFamily="66" charset="0"/>
              </a:rPr>
              <a:t>A) </a:t>
            </a:r>
            <a:r>
              <a:rPr lang="it-IT" sz="4000" dirty="0" err="1" smtClean="0">
                <a:solidFill>
                  <a:srgbClr val="FF0000"/>
                </a:solidFill>
                <a:latin typeface="Freestyle Script" panose="030804020302050B0404" pitchFamily="66" charset="0"/>
              </a:rPr>
              <a:t>Find</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Topics</a:t>
            </a:r>
            <a:r>
              <a:rPr lang="it-IT" sz="4000" dirty="0" smtClean="0">
                <a:solidFill>
                  <a:srgbClr val="FF0000"/>
                </a:solidFill>
                <a:latin typeface="Freestyle Script" panose="030804020302050B0404" pitchFamily="66" charset="0"/>
              </a:rPr>
              <a:t> of Common </a:t>
            </a:r>
            <a:r>
              <a:rPr lang="it-IT" sz="4000" dirty="0" err="1" smtClean="0">
                <a:solidFill>
                  <a:srgbClr val="FF0000"/>
                </a:solidFill>
                <a:latin typeface="Freestyle Script" panose="030804020302050B0404" pitchFamily="66" charset="0"/>
              </a:rPr>
              <a:t>interest</a:t>
            </a:r>
            <a:endParaRPr lang="it-IT" sz="4000" dirty="0" smtClean="0">
              <a:solidFill>
                <a:srgbClr val="FF0000"/>
              </a:solidFill>
              <a:latin typeface="Freestyle Script" panose="030804020302050B0404" pitchFamily="66" charset="0"/>
            </a:endParaRPr>
          </a:p>
          <a:p>
            <a:r>
              <a:rPr lang="it-IT" sz="4000" dirty="0" smtClean="0">
                <a:solidFill>
                  <a:srgbClr val="FF0000"/>
                </a:solidFill>
                <a:latin typeface="Freestyle Script" panose="030804020302050B0404" pitchFamily="66" charset="0"/>
              </a:rPr>
              <a:t>B) </a:t>
            </a:r>
            <a:r>
              <a:rPr lang="it-IT" sz="4000" dirty="0" err="1" smtClean="0">
                <a:solidFill>
                  <a:srgbClr val="FF0000"/>
                </a:solidFill>
                <a:latin typeface="Freestyle Script" panose="030804020302050B0404" pitchFamily="66" charset="0"/>
              </a:rPr>
              <a:t>Find</a:t>
            </a:r>
            <a:r>
              <a:rPr lang="it-IT" sz="4000" dirty="0" smtClean="0">
                <a:solidFill>
                  <a:srgbClr val="FF0000"/>
                </a:solidFill>
                <a:latin typeface="Freestyle Script" panose="030804020302050B0404" pitchFamily="66" charset="0"/>
              </a:rPr>
              <a:t> common </a:t>
            </a:r>
            <a:r>
              <a:rPr lang="it-IT" sz="4000" dirty="0" err="1" smtClean="0">
                <a:solidFill>
                  <a:srgbClr val="FF0000"/>
                </a:solidFill>
                <a:latin typeface="Freestyle Script" panose="030804020302050B0404" pitchFamily="66" charset="0"/>
              </a:rPr>
              <a:t>financial</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sources</a:t>
            </a:r>
            <a:endParaRPr lang="it-IT" sz="4000" dirty="0" smtClean="0">
              <a:solidFill>
                <a:srgbClr val="FF0000"/>
              </a:solidFill>
              <a:latin typeface="Freestyle Script" panose="030804020302050B0404" pitchFamily="66" charset="0"/>
            </a:endParaRPr>
          </a:p>
          <a:p>
            <a:r>
              <a:rPr lang="it-IT" sz="4000" dirty="0" smtClean="0">
                <a:solidFill>
                  <a:srgbClr val="FF0000"/>
                </a:solidFill>
                <a:latin typeface="Freestyle Script" panose="030804020302050B0404" pitchFamily="66" charset="0"/>
              </a:rPr>
              <a:t>C) </a:t>
            </a:r>
            <a:r>
              <a:rPr lang="it-IT" sz="4000" dirty="0" err="1" smtClean="0">
                <a:solidFill>
                  <a:srgbClr val="FF0000"/>
                </a:solidFill>
                <a:latin typeface="Freestyle Script" panose="030804020302050B0404" pitchFamily="66" charset="0"/>
              </a:rPr>
              <a:t>Find</a:t>
            </a:r>
            <a:r>
              <a:rPr lang="it-IT" sz="4000" dirty="0" smtClean="0">
                <a:solidFill>
                  <a:srgbClr val="FF0000"/>
                </a:solidFill>
                <a:latin typeface="Freestyle Script" panose="030804020302050B0404" pitchFamily="66" charset="0"/>
              </a:rPr>
              <a:t> a common «</a:t>
            </a:r>
            <a:r>
              <a:rPr lang="it-IT" sz="4000" dirty="0" err="1" smtClean="0">
                <a:solidFill>
                  <a:srgbClr val="FF0000"/>
                </a:solidFill>
                <a:latin typeface="Freestyle Script" panose="030804020302050B0404" pitchFamily="66" charset="0"/>
              </a:rPr>
              <a:t>Administrative</a:t>
            </a:r>
            <a:r>
              <a:rPr lang="it-IT" sz="4000" dirty="0" smtClean="0">
                <a:solidFill>
                  <a:srgbClr val="FF0000"/>
                </a:solidFill>
                <a:latin typeface="Freestyle Script" panose="030804020302050B0404" pitchFamily="66" charset="0"/>
              </a:rPr>
              <a:t> Framework»</a:t>
            </a:r>
          </a:p>
          <a:p>
            <a:r>
              <a:rPr lang="it-IT" sz="4000" dirty="0" smtClean="0">
                <a:solidFill>
                  <a:srgbClr val="FF0000"/>
                </a:solidFill>
                <a:latin typeface="Freestyle Script" panose="030804020302050B0404" pitchFamily="66" charset="0"/>
              </a:rPr>
              <a:t>D) Open an </a:t>
            </a:r>
            <a:r>
              <a:rPr lang="it-IT" sz="4000" dirty="0" err="1" smtClean="0">
                <a:solidFill>
                  <a:srgbClr val="FF0000"/>
                </a:solidFill>
                <a:latin typeface="Freestyle Script" panose="030804020302050B0404" pitchFamily="66" charset="0"/>
              </a:rPr>
              <a:t>effective</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communication</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channel</a:t>
            </a:r>
            <a:r>
              <a:rPr lang="it-IT" sz="4000" dirty="0" smtClean="0">
                <a:solidFill>
                  <a:srgbClr val="FF0000"/>
                </a:solidFill>
                <a:latin typeface="Freestyle Script" panose="030804020302050B0404" pitchFamily="66" charset="0"/>
              </a:rPr>
              <a:t> </a:t>
            </a:r>
            <a:r>
              <a:rPr lang="it-IT" sz="4000" dirty="0" err="1" smtClean="0">
                <a:solidFill>
                  <a:srgbClr val="FF0000"/>
                </a:solidFill>
                <a:latin typeface="Freestyle Script" panose="030804020302050B0404" pitchFamily="66" charset="0"/>
              </a:rPr>
              <a:t>between</a:t>
            </a:r>
            <a:r>
              <a:rPr lang="it-IT" sz="4000" dirty="0" smtClean="0">
                <a:solidFill>
                  <a:srgbClr val="FF0000"/>
                </a:solidFill>
                <a:latin typeface="Freestyle Script" panose="030804020302050B0404" pitchFamily="66" charset="0"/>
              </a:rPr>
              <a:t> top management…</a:t>
            </a:r>
          </a:p>
        </p:txBody>
      </p:sp>
      <p:sp>
        <p:nvSpPr>
          <p:cNvPr id="2" name="Titolo 1"/>
          <p:cNvSpPr>
            <a:spLocks noGrp="1"/>
          </p:cNvSpPr>
          <p:nvPr>
            <p:ph type="title"/>
          </p:nvPr>
        </p:nvSpPr>
        <p:spPr/>
        <p:txBody>
          <a:bodyPr>
            <a:normAutofit/>
          </a:bodyPr>
          <a:lstStyle/>
          <a:p>
            <a:r>
              <a:rPr lang="it-IT" dirty="0" smtClean="0">
                <a:solidFill>
                  <a:srgbClr val="002060"/>
                </a:solidFill>
                <a:latin typeface="Freestyle Script" panose="030804020302050B0404" pitchFamily="66" charset="0"/>
              </a:rPr>
              <a:t>The </a:t>
            </a:r>
            <a:r>
              <a:rPr lang="it-IT" dirty="0" err="1" smtClean="0">
                <a:solidFill>
                  <a:srgbClr val="002060"/>
                </a:solidFill>
                <a:latin typeface="Freestyle Script" panose="030804020302050B0404" pitchFamily="66" charset="0"/>
              </a:rPr>
              <a:t>Question</a:t>
            </a:r>
            <a:r>
              <a:rPr lang="it-IT" dirty="0" smtClean="0">
                <a:solidFill>
                  <a:srgbClr val="002060"/>
                </a:solidFill>
                <a:latin typeface="Freestyle Script" panose="030804020302050B0404" pitchFamily="66" charset="0"/>
              </a:rPr>
              <a:t> </a:t>
            </a:r>
            <a:r>
              <a:rPr lang="it-IT" dirty="0" err="1" smtClean="0">
                <a:solidFill>
                  <a:srgbClr val="002060"/>
                </a:solidFill>
                <a:latin typeface="Freestyle Script" panose="030804020302050B0404" pitchFamily="66" charset="0"/>
              </a:rPr>
              <a:t>is</a:t>
            </a:r>
            <a:r>
              <a:rPr lang="it-IT" dirty="0" smtClean="0">
                <a:solidFill>
                  <a:srgbClr val="002060"/>
                </a:solidFill>
                <a:latin typeface="Freestyle Script" panose="030804020302050B0404" pitchFamily="66" charset="0"/>
              </a:rPr>
              <a:t> </a:t>
            </a:r>
            <a:r>
              <a:rPr lang="it-IT" dirty="0" err="1" smtClean="0">
                <a:solidFill>
                  <a:srgbClr val="002060"/>
                </a:solidFill>
                <a:latin typeface="Freestyle Script" panose="030804020302050B0404" pitchFamily="66" charset="0"/>
              </a:rPr>
              <a:t>less</a:t>
            </a:r>
            <a:r>
              <a:rPr lang="it-IT" dirty="0" smtClean="0">
                <a:solidFill>
                  <a:srgbClr val="002060"/>
                </a:solidFill>
                <a:latin typeface="Freestyle Script" panose="030804020302050B0404" pitchFamily="66" charset="0"/>
              </a:rPr>
              <a:t> </a:t>
            </a:r>
            <a:r>
              <a:rPr lang="it-IT" dirty="0" err="1" smtClean="0">
                <a:solidFill>
                  <a:srgbClr val="002060"/>
                </a:solidFill>
                <a:latin typeface="Freestyle Script" panose="030804020302050B0404" pitchFamily="66" charset="0"/>
              </a:rPr>
              <a:t>naive</a:t>
            </a:r>
            <a:r>
              <a:rPr lang="it-IT" dirty="0" smtClean="0">
                <a:solidFill>
                  <a:srgbClr val="002060"/>
                </a:solidFill>
                <a:latin typeface="Freestyle Script" panose="030804020302050B0404" pitchFamily="66" charset="0"/>
              </a:rPr>
              <a:t> </a:t>
            </a:r>
            <a:r>
              <a:rPr lang="it-IT" dirty="0" err="1" smtClean="0">
                <a:solidFill>
                  <a:srgbClr val="002060"/>
                </a:solidFill>
                <a:latin typeface="Freestyle Script" panose="030804020302050B0404" pitchFamily="66" charset="0"/>
              </a:rPr>
              <a:t>than</a:t>
            </a:r>
            <a:r>
              <a:rPr lang="it-IT" dirty="0" smtClean="0">
                <a:solidFill>
                  <a:srgbClr val="002060"/>
                </a:solidFill>
                <a:latin typeface="Freestyle Script" panose="030804020302050B0404" pitchFamily="66" charset="0"/>
              </a:rPr>
              <a:t> </a:t>
            </a:r>
            <a:r>
              <a:rPr lang="it-IT" dirty="0" err="1" smtClean="0">
                <a:solidFill>
                  <a:srgbClr val="002060"/>
                </a:solidFill>
                <a:latin typeface="Freestyle Script" panose="030804020302050B0404" pitchFamily="66" charset="0"/>
              </a:rPr>
              <a:t>it</a:t>
            </a:r>
            <a:r>
              <a:rPr lang="it-IT" dirty="0" smtClean="0">
                <a:solidFill>
                  <a:srgbClr val="002060"/>
                </a:solidFill>
                <a:latin typeface="Freestyle Script" panose="030804020302050B0404" pitchFamily="66" charset="0"/>
              </a:rPr>
              <a:t> </a:t>
            </a:r>
            <a:r>
              <a:rPr lang="it-IT" dirty="0" err="1" smtClean="0">
                <a:solidFill>
                  <a:srgbClr val="002060"/>
                </a:solidFill>
                <a:latin typeface="Freestyle Script" panose="030804020302050B0404" pitchFamily="66" charset="0"/>
              </a:rPr>
              <a:t>might</a:t>
            </a:r>
            <a:r>
              <a:rPr lang="it-IT" dirty="0" smtClean="0">
                <a:solidFill>
                  <a:srgbClr val="002060"/>
                </a:solidFill>
                <a:latin typeface="Freestyle Script" panose="030804020302050B0404" pitchFamily="66" charset="0"/>
              </a:rPr>
              <a:t> </a:t>
            </a:r>
            <a:r>
              <a:rPr lang="it-IT" dirty="0" err="1" smtClean="0">
                <a:solidFill>
                  <a:srgbClr val="002060"/>
                </a:solidFill>
                <a:latin typeface="Freestyle Script" panose="030804020302050B0404" pitchFamily="66" charset="0"/>
              </a:rPr>
              <a:t>appear</a:t>
            </a:r>
            <a:r>
              <a:rPr lang="it-IT" dirty="0" smtClean="0">
                <a:solidFill>
                  <a:srgbClr val="002060"/>
                </a:solidFill>
                <a:latin typeface="Freestyle Script" panose="030804020302050B0404" pitchFamily="66" charset="0"/>
              </a:rPr>
              <a:t> </a:t>
            </a:r>
            <a:endParaRPr lang="it-IT" dirty="0">
              <a:solidFill>
                <a:srgbClr val="002060"/>
              </a:solidFill>
              <a:latin typeface="Freestyle Script" panose="030804020302050B0404" pitchFamily="66" charset="0"/>
            </a:endParaRPr>
          </a:p>
        </p:txBody>
      </p:sp>
    </p:spTree>
    <p:extLst>
      <p:ext uri="{BB962C8B-B14F-4D97-AF65-F5344CB8AC3E}">
        <p14:creationId xmlns:p14="http://schemas.microsoft.com/office/powerpoint/2010/main" val="360588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2920" y="530352"/>
            <a:ext cx="8183880" cy="5598948"/>
          </a:xfrm>
        </p:spPr>
        <p:txBody>
          <a:bodyPr>
            <a:normAutofit fontScale="25000" lnSpcReduction="20000"/>
          </a:bodyPr>
          <a:lstStyle/>
          <a:p>
            <a:pPr marL="0" indent="0" algn="ctr">
              <a:buNone/>
            </a:pPr>
            <a:endParaRPr lang="it-IT" sz="5400" dirty="0" smtClean="0">
              <a:solidFill>
                <a:srgbClr val="FF0000"/>
              </a:solidFill>
              <a:latin typeface="Freestyle Script" panose="030804020302050B0404" pitchFamily="66" charset="0"/>
            </a:endParaRPr>
          </a:p>
          <a:p>
            <a:pPr marL="0" indent="0" algn="ctr">
              <a:buNone/>
            </a:pPr>
            <a:endParaRPr lang="it-IT" sz="5400" dirty="0">
              <a:solidFill>
                <a:srgbClr val="FF0000"/>
              </a:solidFill>
              <a:latin typeface="Freestyle Script" panose="030804020302050B0404" pitchFamily="66" charset="0"/>
            </a:endParaRPr>
          </a:p>
          <a:p>
            <a:pPr marL="0" indent="0" algn="ctr">
              <a:buNone/>
            </a:pPr>
            <a:r>
              <a:rPr lang="it-IT" sz="14400" dirty="0" smtClean="0">
                <a:solidFill>
                  <a:srgbClr val="FF0000"/>
                </a:solidFill>
                <a:latin typeface="Freestyle Script" panose="030804020302050B0404" pitchFamily="66" charset="0"/>
              </a:rPr>
              <a:t>SPARC (X) </a:t>
            </a:r>
            <a:r>
              <a:rPr lang="it-IT" sz="14400" dirty="0" err="1" smtClean="0">
                <a:solidFill>
                  <a:srgbClr val="FF0000"/>
                </a:solidFill>
                <a:latin typeface="Freestyle Script" panose="030804020302050B0404" pitchFamily="66" charset="0"/>
              </a:rPr>
              <a:t>Could</a:t>
            </a:r>
            <a:r>
              <a:rPr lang="it-IT" sz="14400" dirty="0" smtClean="0">
                <a:solidFill>
                  <a:srgbClr val="FF0000"/>
                </a:solidFill>
                <a:latin typeface="Freestyle Script" panose="030804020302050B0404" pitchFamily="66" charset="0"/>
              </a:rPr>
              <a:t> be a </a:t>
            </a:r>
            <a:r>
              <a:rPr lang="it-IT" sz="14400" dirty="0" err="1" smtClean="0">
                <a:solidFill>
                  <a:srgbClr val="FF0000"/>
                </a:solidFill>
                <a:latin typeface="Freestyle Script" panose="030804020302050B0404" pitchFamily="66" charset="0"/>
              </a:rPr>
              <a:t>useful</a:t>
            </a:r>
            <a:r>
              <a:rPr lang="it-IT" sz="14400" dirty="0" smtClean="0">
                <a:solidFill>
                  <a:srgbClr val="FF0000"/>
                </a:solidFill>
                <a:latin typeface="Freestyle Script" panose="030804020302050B0404" pitchFamily="66" charset="0"/>
              </a:rPr>
              <a:t> test </a:t>
            </a:r>
            <a:r>
              <a:rPr lang="it-IT" sz="14400" dirty="0" err="1" smtClean="0">
                <a:solidFill>
                  <a:srgbClr val="FF0000"/>
                </a:solidFill>
                <a:latin typeface="Freestyle Script" panose="030804020302050B0404" pitchFamily="66" charset="0"/>
              </a:rPr>
              <a:t>bench</a:t>
            </a:r>
            <a:endParaRPr lang="it-IT" sz="14400" dirty="0">
              <a:solidFill>
                <a:srgbClr val="FF0000"/>
              </a:solidFill>
              <a:latin typeface="Freestyle Script" panose="030804020302050B0404" pitchFamily="66" charset="0"/>
            </a:endParaRPr>
          </a:p>
          <a:p>
            <a:pPr marL="0" indent="0" algn="ctr">
              <a:buNone/>
            </a:pPr>
            <a:r>
              <a:rPr lang="it-IT" sz="14400" dirty="0" err="1" smtClean="0">
                <a:solidFill>
                  <a:srgbClr val="FF0000"/>
                </a:solidFill>
                <a:latin typeface="Freestyle Script" panose="030804020302050B0404" pitchFamily="66" charset="0"/>
              </a:rPr>
              <a:t>Either</a:t>
            </a:r>
            <a:r>
              <a:rPr lang="it-IT" sz="14400" dirty="0" smtClean="0">
                <a:solidFill>
                  <a:srgbClr val="FF0000"/>
                </a:solidFill>
                <a:latin typeface="Freestyle Script" panose="030804020302050B0404" pitchFamily="66" charset="0"/>
              </a:rPr>
              <a:t> for </a:t>
            </a:r>
            <a:r>
              <a:rPr lang="it-IT" sz="14400" dirty="0" err="1" smtClean="0">
                <a:solidFill>
                  <a:srgbClr val="FF0000"/>
                </a:solidFill>
                <a:latin typeface="Freestyle Script" panose="030804020302050B0404" pitchFamily="66" charset="0"/>
              </a:rPr>
              <a:t>what</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worked</a:t>
            </a:r>
            <a:r>
              <a:rPr lang="it-IT" sz="14400" dirty="0" smtClean="0">
                <a:solidFill>
                  <a:srgbClr val="FF0000"/>
                </a:solidFill>
                <a:latin typeface="Freestyle Script" panose="030804020302050B0404" pitchFamily="66" charset="0"/>
              </a:rPr>
              <a:t> and for </a:t>
            </a:r>
            <a:r>
              <a:rPr lang="it-IT" sz="14400" dirty="0" err="1" smtClean="0">
                <a:solidFill>
                  <a:srgbClr val="FF0000"/>
                </a:solidFill>
                <a:latin typeface="Freestyle Script" panose="030804020302050B0404" pitchFamily="66" charset="0"/>
              </a:rPr>
              <a:t>what</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did</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not</a:t>
            </a:r>
            <a:r>
              <a:rPr lang="it-IT" sz="14400" dirty="0" smtClean="0">
                <a:solidFill>
                  <a:srgbClr val="FF0000"/>
                </a:solidFill>
                <a:latin typeface="Freestyle Script" panose="030804020302050B0404" pitchFamily="66" charset="0"/>
              </a:rPr>
              <a:t>.</a:t>
            </a:r>
          </a:p>
          <a:p>
            <a:pPr marL="0" indent="0" algn="ctr">
              <a:buNone/>
            </a:pPr>
            <a:r>
              <a:rPr lang="it-IT" sz="14400" dirty="0" err="1" smtClean="0">
                <a:solidFill>
                  <a:srgbClr val="FF0000"/>
                </a:solidFill>
                <a:latin typeface="Freestyle Script" panose="030804020302050B0404" pitchFamily="66" charset="0"/>
              </a:rPr>
              <a:t>What</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did</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we</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learn</a:t>
            </a:r>
            <a:r>
              <a:rPr lang="it-IT" sz="14400" dirty="0" smtClean="0">
                <a:solidFill>
                  <a:srgbClr val="FF0000"/>
                </a:solidFill>
                <a:latin typeface="Freestyle Script" panose="030804020302050B0404" pitchFamily="66" charset="0"/>
              </a:rPr>
              <a:t>?</a:t>
            </a:r>
          </a:p>
          <a:p>
            <a:pPr marL="914400" indent="-914400" algn="ctr">
              <a:buAutoNum type="alphaLcParenR"/>
            </a:pPr>
            <a:r>
              <a:rPr lang="it-IT" sz="14400" dirty="0" err="1" smtClean="0">
                <a:solidFill>
                  <a:srgbClr val="FF0000"/>
                </a:solidFill>
                <a:latin typeface="Freestyle Script" panose="030804020302050B0404" pitchFamily="66" charset="0"/>
              </a:rPr>
              <a:t>Scientists</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agree</a:t>
            </a:r>
            <a:r>
              <a:rPr lang="it-IT" sz="14400" dirty="0" smtClean="0">
                <a:solidFill>
                  <a:srgbClr val="FF0000"/>
                </a:solidFill>
                <a:latin typeface="Freestyle Script" panose="030804020302050B0404" pitchFamily="66" charset="0"/>
              </a:rPr>
              <a:t> on a common </a:t>
            </a:r>
            <a:r>
              <a:rPr lang="it-IT" sz="14400" dirty="0" err="1" smtClean="0">
                <a:solidFill>
                  <a:srgbClr val="FF0000"/>
                </a:solidFill>
                <a:latin typeface="Freestyle Script" panose="030804020302050B0404" pitchFamily="66" charset="0"/>
              </a:rPr>
              <a:t>program</a:t>
            </a:r>
            <a:endParaRPr lang="it-IT" sz="14400" dirty="0" smtClean="0">
              <a:solidFill>
                <a:srgbClr val="FF0000"/>
              </a:solidFill>
              <a:latin typeface="Freestyle Script" panose="030804020302050B0404" pitchFamily="66" charset="0"/>
            </a:endParaRPr>
          </a:p>
          <a:p>
            <a:pPr marL="914400" indent="-914400" algn="ctr">
              <a:buAutoNum type="alphaLcParenR"/>
            </a:pPr>
            <a:r>
              <a:rPr lang="it-IT" sz="14400" dirty="0" smtClean="0">
                <a:solidFill>
                  <a:srgbClr val="FF0000"/>
                </a:solidFill>
                <a:latin typeface="Freestyle Script" panose="030804020302050B0404" pitchFamily="66" charset="0"/>
              </a:rPr>
              <a:t>Bottom up </a:t>
            </a:r>
            <a:r>
              <a:rPr lang="it-IT" sz="14400" dirty="0" err="1" smtClean="0">
                <a:solidFill>
                  <a:srgbClr val="FF0000"/>
                </a:solidFill>
                <a:latin typeface="Freestyle Script" panose="030804020302050B0404" pitchFamily="66" charset="0"/>
              </a:rPr>
              <a:t>mechanisms</a:t>
            </a:r>
            <a:r>
              <a:rPr lang="it-IT" sz="14400" dirty="0" smtClean="0">
                <a:solidFill>
                  <a:srgbClr val="FF0000"/>
                </a:solidFill>
                <a:latin typeface="Freestyle Script" panose="030804020302050B0404" pitchFamily="66" charset="0"/>
              </a:rPr>
              <a:t> are </a:t>
            </a:r>
            <a:r>
              <a:rPr lang="it-IT" sz="14400" dirty="0" err="1" smtClean="0">
                <a:solidFill>
                  <a:srgbClr val="FF0000"/>
                </a:solidFill>
                <a:latin typeface="Freestyle Script" panose="030804020302050B0404" pitchFamily="66" charset="0"/>
              </a:rPr>
              <a:t>reliable</a:t>
            </a:r>
            <a:endParaRPr lang="it-IT" sz="14400" dirty="0" smtClean="0">
              <a:solidFill>
                <a:srgbClr val="FF0000"/>
              </a:solidFill>
              <a:latin typeface="Freestyle Script" panose="030804020302050B0404" pitchFamily="66" charset="0"/>
            </a:endParaRPr>
          </a:p>
          <a:p>
            <a:pPr marL="914400" indent="-914400" algn="ctr">
              <a:buAutoNum type="alphaLcParenR"/>
            </a:pPr>
            <a:r>
              <a:rPr lang="it-IT" sz="14400" dirty="0" err="1" smtClean="0">
                <a:solidFill>
                  <a:srgbClr val="FF0000"/>
                </a:solidFill>
                <a:latin typeface="Freestyle Script" panose="030804020302050B0404" pitchFamily="66" charset="0"/>
              </a:rPr>
              <a:t>Merging</a:t>
            </a:r>
            <a:r>
              <a:rPr lang="it-IT" sz="14400" dirty="0" smtClean="0">
                <a:solidFill>
                  <a:srgbClr val="FF0000"/>
                </a:solidFill>
                <a:latin typeface="Freestyle Script" panose="030804020302050B0404" pitchFamily="66" charset="0"/>
              </a:rPr>
              <a:t> of </a:t>
            </a:r>
            <a:r>
              <a:rPr lang="it-IT" sz="14400" dirty="0" err="1" smtClean="0">
                <a:solidFill>
                  <a:srgbClr val="FF0000"/>
                </a:solidFill>
                <a:latin typeface="Freestyle Script" panose="030804020302050B0404" pitchFamily="66" charset="0"/>
              </a:rPr>
              <a:t>competence</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is</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feasible</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but</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needs</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political</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skills</a:t>
            </a:r>
            <a:endParaRPr lang="it-IT" sz="14400" dirty="0" smtClean="0">
              <a:solidFill>
                <a:srgbClr val="FF0000"/>
              </a:solidFill>
              <a:latin typeface="Freestyle Script" panose="030804020302050B0404" pitchFamily="66" charset="0"/>
            </a:endParaRPr>
          </a:p>
          <a:p>
            <a:pPr marL="914400" indent="-914400" algn="ctr">
              <a:buAutoNum type="alphaLcParenR"/>
            </a:pPr>
            <a:r>
              <a:rPr lang="it-IT" sz="14400" dirty="0" smtClean="0">
                <a:solidFill>
                  <a:srgbClr val="FF0000"/>
                </a:solidFill>
                <a:latin typeface="Freestyle Script" panose="030804020302050B0404" pitchFamily="66" charset="0"/>
              </a:rPr>
              <a:t>The </a:t>
            </a:r>
            <a:r>
              <a:rPr lang="it-IT" sz="14400" dirty="0" err="1" smtClean="0">
                <a:solidFill>
                  <a:srgbClr val="FF0000"/>
                </a:solidFill>
                <a:latin typeface="Freestyle Script" panose="030804020302050B0404" pitchFamily="66" charset="0"/>
              </a:rPr>
              <a:t>dialogue</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between</a:t>
            </a:r>
            <a:r>
              <a:rPr lang="it-IT" sz="14400" dirty="0" smtClean="0">
                <a:solidFill>
                  <a:srgbClr val="FF0000"/>
                </a:solidFill>
                <a:latin typeface="Freestyle Script" panose="030804020302050B0404" pitchFamily="66" charset="0"/>
              </a:rPr>
              <a:t> top </a:t>
            </a:r>
            <a:r>
              <a:rPr lang="it-IT" sz="14400" dirty="0" err="1" smtClean="0">
                <a:solidFill>
                  <a:srgbClr val="FF0000"/>
                </a:solidFill>
                <a:latin typeface="Freestyle Script" panose="030804020302050B0404" pitchFamily="66" charset="0"/>
              </a:rPr>
              <a:t>managements</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is</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difficult</a:t>
            </a:r>
            <a:endParaRPr lang="it-IT" sz="14400" dirty="0" smtClean="0">
              <a:solidFill>
                <a:srgbClr val="FF0000"/>
              </a:solidFill>
              <a:latin typeface="Freestyle Script" panose="030804020302050B0404" pitchFamily="66" charset="0"/>
            </a:endParaRPr>
          </a:p>
          <a:p>
            <a:pPr marL="914400" indent="-914400" algn="ctr">
              <a:buAutoNum type="alphaLcParenR"/>
            </a:pPr>
            <a:r>
              <a:rPr lang="it-IT" sz="14400" dirty="0" smtClean="0">
                <a:solidFill>
                  <a:srgbClr val="FF0000"/>
                </a:solidFill>
                <a:latin typeface="Freestyle Script" panose="030804020302050B0404" pitchFamily="66" charset="0"/>
              </a:rPr>
              <a:t>…</a:t>
            </a:r>
            <a:r>
              <a:rPr lang="it-IT" sz="14400" dirty="0" err="1" smtClean="0">
                <a:solidFill>
                  <a:srgbClr val="FF0000"/>
                </a:solidFill>
                <a:latin typeface="Freestyle Script" panose="030804020302050B0404" pitchFamily="66" charset="0"/>
              </a:rPr>
              <a:t>May</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become</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even</a:t>
            </a:r>
            <a:r>
              <a:rPr lang="it-IT" sz="14400" dirty="0" smtClean="0">
                <a:solidFill>
                  <a:srgbClr val="FF0000"/>
                </a:solidFill>
                <a:latin typeface="Freestyle Script" panose="030804020302050B0404" pitchFamily="66" charset="0"/>
              </a:rPr>
              <a:t> </a:t>
            </a:r>
            <a:r>
              <a:rPr lang="it-IT" sz="14400" dirty="0" err="1" smtClean="0">
                <a:solidFill>
                  <a:srgbClr val="FF0000"/>
                </a:solidFill>
                <a:latin typeface="Freestyle Script" panose="030804020302050B0404" pitchFamily="66" charset="0"/>
              </a:rPr>
              <a:t>worst</a:t>
            </a:r>
            <a:r>
              <a:rPr lang="it-IT" sz="14400" dirty="0" smtClean="0">
                <a:solidFill>
                  <a:srgbClr val="FF0000"/>
                </a:solidFill>
                <a:latin typeface="Freestyle Script" panose="030804020302050B0404" pitchFamily="66" charset="0"/>
              </a:rPr>
              <a:t> for tria-</a:t>
            </a:r>
            <a:r>
              <a:rPr lang="it-IT" sz="14400" dirty="0" err="1" smtClean="0">
                <a:solidFill>
                  <a:srgbClr val="FF0000"/>
                </a:solidFill>
                <a:latin typeface="Freestyle Script" panose="030804020302050B0404" pitchFamily="66" charset="0"/>
              </a:rPr>
              <a:t>logue</a:t>
            </a:r>
            <a:r>
              <a:rPr lang="it-IT" sz="14400" dirty="0" smtClean="0">
                <a:solidFill>
                  <a:srgbClr val="FF0000"/>
                </a:solidFill>
                <a:latin typeface="Freestyle Script" panose="030804020302050B0404" pitchFamily="66" charset="0"/>
              </a:rPr>
              <a:t>…</a:t>
            </a:r>
            <a:r>
              <a:rPr lang="it-IT" sz="14400" dirty="0" err="1" smtClean="0">
                <a:solidFill>
                  <a:srgbClr val="FF0000"/>
                </a:solidFill>
                <a:latin typeface="Freestyle Script" panose="030804020302050B0404" pitchFamily="66" charset="0"/>
              </a:rPr>
              <a:t>polia-logue</a:t>
            </a:r>
            <a:r>
              <a:rPr lang="it-IT" sz="14400" dirty="0" smtClean="0">
                <a:solidFill>
                  <a:srgbClr val="FF0000"/>
                </a:solidFill>
                <a:latin typeface="Freestyle Script" panose="030804020302050B0404" pitchFamily="66" charset="0"/>
              </a:rPr>
              <a:t>…</a:t>
            </a:r>
          </a:p>
          <a:p>
            <a:pPr marL="914400" indent="-914400" algn="ctr">
              <a:buAutoNum type="alphaLcParenR"/>
            </a:pPr>
            <a:endParaRPr lang="it-IT" sz="14400" dirty="0" smtClean="0">
              <a:solidFill>
                <a:srgbClr val="FF0000"/>
              </a:solidFill>
              <a:latin typeface="Freestyle Script" panose="030804020302050B0404" pitchFamily="66" charset="0"/>
            </a:endParaRPr>
          </a:p>
          <a:p>
            <a:pPr marL="0" indent="0" algn="ctr">
              <a:buNone/>
            </a:pPr>
            <a:endParaRPr lang="it-IT" sz="5400" dirty="0" smtClean="0">
              <a:solidFill>
                <a:srgbClr val="FF0000"/>
              </a:solidFill>
              <a:latin typeface="Freestyle Script" panose="030804020302050B0404" pitchFamily="66" charset="0"/>
            </a:endParaRPr>
          </a:p>
          <a:p>
            <a:pPr marL="0" indent="0" algn="ctr">
              <a:buNone/>
            </a:pPr>
            <a:r>
              <a:rPr lang="it-IT" sz="5400" dirty="0" smtClean="0">
                <a:solidFill>
                  <a:srgbClr val="FF0000"/>
                </a:solidFill>
                <a:latin typeface="Freestyle Script" panose="030804020302050B0404" pitchFamily="66" charset="0"/>
              </a:rPr>
              <a:t> </a:t>
            </a:r>
          </a:p>
          <a:p>
            <a:pPr marL="0" indent="0" algn="ctr">
              <a:buNone/>
            </a:pPr>
            <a:endParaRPr lang="it-IT" sz="4000" dirty="0" smtClean="0">
              <a:solidFill>
                <a:srgbClr val="0070C0"/>
              </a:solidFill>
              <a:latin typeface="Brush Script MT" panose="03060802040406070304" pitchFamily="66" charset="0"/>
            </a:endParaRPr>
          </a:p>
          <a:p>
            <a:pPr marL="0" indent="0" algn="ctr">
              <a:buNone/>
            </a:pPr>
            <a:endParaRPr lang="it-IT" sz="4000" dirty="0">
              <a:solidFill>
                <a:srgbClr val="0070C0"/>
              </a:solidFill>
              <a:latin typeface="Brush Script MT" panose="03060802040406070304" pitchFamily="66" charset="0"/>
            </a:endParaRPr>
          </a:p>
        </p:txBody>
      </p:sp>
    </p:spTree>
    <p:extLst>
      <p:ext uri="{BB962C8B-B14F-4D97-AF65-F5344CB8AC3E}">
        <p14:creationId xmlns:p14="http://schemas.microsoft.com/office/powerpoint/2010/main" val="155657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2920" y="530352"/>
            <a:ext cx="8183880" cy="5328918"/>
          </a:xfrm>
        </p:spPr>
        <p:txBody>
          <a:bodyPr>
            <a:normAutofit/>
          </a:bodyPr>
          <a:lstStyle/>
          <a:p>
            <a:pPr algn="ctr"/>
            <a:r>
              <a:rPr lang="it-IT" sz="4800" dirty="0" smtClean="0">
                <a:solidFill>
                  <a:srgbClr val="002060"/>
                </a:solidFill>
                <a:latin typeface="Freestyle Script" panose="030804020302050B0404" pitchFamily="66" charset="0"/>
              </a:rPr>
              <a:t>An </a:t>
            </a:r>
            <a:r>
              <a:rPr lang="it-IT" sz="4800" dirty="0" err="1" smtClean="0">
                <a:solidFill>
                  <a:srgbClr val="002060"/>
                </a:solidFill>
                <a:latin typeface="Freestyle Script" panose="030804020302050B0404" pitchFamily="66" charset="0"/>
              </a:rPr>
              <a:t>integrated</a:t>
            </a:r>
            <a:r>
              <a:rPr lang="it-IT" sz="4800" dirty="0" smtClean="0">
                <a:solidFill>
                  <a:srgbClr val="002060"/>
                </a:solidFill>
                <a:latin typeface="Freestyle Script" panose="030804020302050B0404" pitchFamily="66" charset="0"/>
              </a:rPr>
              <a:t> </a:t>
            </a:r>
            <a:r>
              <a:rPr lang="it-IT" sz="4800" dirty="0" err="1" smtClean="0">
                <a:solidFill>
                  <a:srgbClr val="002060"/>
                </a:solidFill>
                <a:latin typeface="Freestyle Script" panose="030804020302050B0404" pitchFamily="66" charset="0"/>
              </a:rPr>
              <a:t>facility</a:t>
            </a:r>
            <a:r>
              <a:rPr lang="it-IT" sz="4800" dirty="0" smtClean="0">
                <a:solidFill>
                  <a:srgbClr val="002060"/>
                </a:solidFill>
                <a:latin typeface="Freestyle Script" panose="030804020302050B0404" pitchFamily="66" charset="0"/>
              </a:rPr>
              <a:t> </a:t>
            </a:r>
            <a:r>
              <a:rPr lang="it-IT" sz="4800" dirty="0" err="1" smtClean="0">
                <a:solidFill>
                  <a:srgbClr val="002060"/>
                </a:solidFill>
                <a:latin typeface="Freestyle Script" panose="030804020302050B0404" pitchFamily="66" charset="0"/>
              </a:rPr>
              <a:t>like</a:t>
            </a:r>
            <a:r>
              <a:rPr lang="it-IT" sz="4800" dirty="0" smtClean="0">
                <a:solidFill>
                  <a:srgbClr val="002060"/>
                </a:solidFill>
                <a:latin typeface="Freestyle Script" panose="030804020302050B0404" pitchFamily="66" charset="0"/>
              </a:rPr>
              <a:t> </a:t>
            </a:r>
          </a:p>
          <a:p>
            <a:pPr algn="ctr"/>
            <a:r>
              <a:rPr lang="it-IT" sz="4800" dirty="0" smtClean="0">
                <a:solidFill>
                  <a:srgbClr val="002060"/>
                </a:solidFill>
                <a:latin typeface="Freestyle Script" panose="030804020302050B0404" pitchFamily="66" charset="0"/>
              </a:rPr>
              <a:t>LAW </a:t>
            </a:r>
          </a:p>
          <a:p>
            <a:pPr algn="ctr"/>
            <a:r>
              <a:rPr lang="it-IT" sz="4800" dirty="0" err="1" smtClean="0">
                <a:solidFill>
                  <a:srgbClr val="002060"/>
                </a:solidFill>
                <a:latin typeface="Freestyle Script" panose="030804020302050B0404" pitchFamily="66" charset="0"/>
              </a:rPr>
              <a:t>Could</a:t>
            </a:r>
            <a:r>
              <a:rPr lang="it-IT" sz="4800" dirty="0" smtClean="0">
                <a:solidFill>
                  <a:srgbClr val="002060"/>
                </a:solidFill>
                <a:latin typeface="Freestyle Script" panose="030804020302050B0404" pitchFamily="66" charset="0"/>
              </a:rPr>
              <a:t> </a:t>
            </a:r>
            <a:r>
              <a:rPr lang="it-IT" sz="4800" dirty="0" err="1" smtClean="0">
                <a:solidFill>
                  <a:srgbClr val="002060"/>
                </a:solidFill>
                <a:latin typeface="Freestyle Script" panose="030804020302050B0404" pitchFamily="66" charset="0"/>
              </a:rPr>
              <a:t>satisfy</a:t>
            </a:r>
            <a:r>
              <a:rPr lang="it-IT" sz="4800" dirty="0" smtClean="0">
                <a:solidFill>
                  <a:srgbClr val="002060"/>
                </a:solidFill>
                <a:latin typeface="Freestyle Script" panose="030804020302050B0404" pitchFamily="66" charset="0"/>
              </a:rPr>
              <a:t> common </a:t>
            </a:r>
            <a:r>
              <a:rPr lang="it-IT" sz="4800" dirty="0" err="1" smtClean="0">
                <a:solidFill>
                  <a:srgbClr val="002060"/>
                </a:solidFill>
                <a:latin typeface="Freestyle Script" panose="030804020302050B0404" pitchFamily="66" charset="0"/>
              </a:rPr>
              <a:t>interests</a:t>
            </a:r>
            <a:r>
              <a:rPr lang="it-IT" sz="4800" dirty="0" smtClean="0">
                <a:solidFill>
                  <a:srgbClr val="002060"/>
                </a:solidFill>
                <a:latin typeface="Freestyle Script" panose="030804020302050B0404" pitchFamily="66" charset="0"/>
              </a:rPr>
              <a:t> </a:t>
            </a:r>
          </a:p>
          <a:p>
            <a:pPr algn="ctr"/>
            <a:r>
              <a:rPr lang="it-IT" sz="4800" dirty="0" err="1" smtClean="0">
                <a:solidFill>
                  <a:srgbClr val="002060"/>
                </a:solidFill>
                <a:latin typeface="Freestyle Script" panose="030804020302050B0404" pitchFamily="66" charset="0"/>
              </a:rPr>
              <a:t>Covering</a:t>
            </a:r>
            <a:r>
              <a:rPr lang="it-IT" sz="4800" dirty="0" smtClean="0">
                <a:solidFill>
                  <a:srgbClr val="002060"/>
                </a:solidFill>
                <a:latin typeface="Freestyle Script" panose="030804020302050B0404" pitchFamily="66" charset="0"/>
              </a:rPr>
              <a:t> </a:t>
            </a:r>
            <a:r>
              <a:rPr lang="it-IT" sz="4800" dirty="0" err="1" smtClean="0">
                <a:solidFill>
                  <a:srgbClr val="002060"/>
                </a:solidFill>
                <a:latin typeface="Freestyle Script" panose="030804020302050B0404" pitchFamily="66" charset="0"/>
              </a:rPr>
              <a:t>research</a:t>
            </a:r>
            <a:r>
              <a:rPr lang="it-IT" sz="4800" dirty="0" smtClean="0">
                <a:solidFill>
                  <a:srgbClr val="002060"/>
                </a:solidFill>
                <a:latin typeface="Freestyle Script" panose="030804020302050B0404" pitchFamily="66" charset="0"/>
              </a:rPr>
              <a:t> </a:t>
            </a:r>
            <a:r>
              <a:rPr lang="it-IT" sz="4800" dirty="0" err="1" smtClean="0">
                <a:solidFill>
                  <a:srgbClr val="002060"/>
                </a:solidFill>
                <a:latin typeface="Freestyle Script" panose="030804020302050B0404" pitchFamily="66" charset="0"/>
              </a:rPr>
              <a:t>domains</a:t>
            </a:r>
            <a:r>
              <a:rPr lang="it-IT" sz="4800" dirty="0" smtClean="0">
                <a:solidFill>
                  <a:srgbClr val="002060"/>
                </a:solidFill>
                <a:latin typeface="Freestyle Script" panose="030804020302050B0404" pitchFamily="66" charset="0"/>
              </a:rPr>
              <a:t> from </a:t>
            </a:r>
          </a:p>
          <a:p>
            <a:pPr algn="ctr"/>
            <a:r>
              <a:rPr lang="it-IT" sz="4800" dirty="0" smtClean="0">
                <a:solidFill>
                  <a:srgbClr val="002060"/>
                </a:solidFill>
                <a:latin typeface="Freestyle Script" panose="030804020302050B0404" pitchFamily="66" charset="0"/>
              </a:rPr>
              <a:t>Technology to </a:t>
            </a:r>
            <a:r>
              <a:rPr lang="it-IT" sz="4800" dirty="0" err="1" smtClean="0">
                <a:solidFill>
                  <a:srgbClr val="FF0000"/>
                </a:solidFill>
                <a:latin typeface="Freestyle Script" panose="030804020302050B0404" pitchFamily="66" charset="0"/>
              </a:rPr>
              <a:t>Cosmology</a:t>
            </a:r>
            <a:endParaRPr lang="it-IT" sz="4800" dirty="0" smtClean="0">
              <a:solidFill>
                <a:srgbClr val="FF0000"/>
              </a:solidFill>
              <a:latin typeface="Freestyle Script" panose="030804020302050B0404" pitchFamily="66" charset="0"/>
            </a:endParaRPr>
          </a:p>
          <a:p>
            <a:pPr algn="ctr"/>
            <a:r>
              <a:rPr lang="it-IT" sz="4800" dirty="0" smtClean="0">
                <a:solidFill>
                  <a:srgbClr val="FF0000"/>
                </a:solidFill>
                <a:latin typeface="Freestyle Script" panose="030804020302050B0404" pitchFamily="66" charset="0"/>
              </a:rPr>
              <a:t>(</a:t>
            </a:r>
            <a:r>
              <a:rPr lang="it-IT" sz="4800" dirty="0" err="1" smtClean="0">
                <a:solidFill>
                  <a:srgbClr val="FF0000"/>
                </a:solidFill>
                <a:latin typeface="Freestyle Script" panose="030804020302050B0404" pitchFamily="66" charset="0"/>
              </a:rPr>
              <a:t>This</a:t>
            </a:r>
            <a:r>
              <a:rPr lang="it-IT" sz="4800" dirty="0" smtClean="0">
                <a:solidFill>
                  <a:srgbClr val="FF0000"/>
                </a:solidFill>
                <a:latin typeface="Freestyle Script" panose="030804020302050B0404" pitchFamily="66" charset="0"/>
              </a:rPr>
              <a:t> </a:t>
            </a:r>
            <a:r>
              <a:rPr lang="it-IT" sz="4800" dirty="0" err="1" smtClean="0">
                <a:solidFill>
                  <a:srgbClr val="FF0000"/>
                </a:solidFill>
                <a:latin typeface="Freestyle Script" panose="030804020302050B0404" pitchFamily="66" charset="0"/>
              </a:rPr>
              <a:t>is</a:t>
            </a:r>
            <a:r>
              <a:rPr lang="it-IT" sz="4800" dirty="0" smtClean="0">
                <a:solidFill>
                  <a:srgbClr val="FF0000"/>
                </a:solidFill>
                <a:latin typeface="Freestyle Script" panose="030804020302050B0404" pitchFamily="66" charset="0"/>
              </a:rPr>
              <a:t> </a:t>
            </a:r>
            <a:r>
              <a:rPr lang="it-IT" sz="4800" dirty="0" err="1" smtClean="0">
                <a:solidFill>
                  <a:srgbClr val="FF0000"/>
                </a:solidFill>
                <a:latin typeface="Freestyle Script" panose="030804020302050B0404" pitchFamily="66" charset="0"/>
              </a:rPr>
              <a:t>like</a:t>
            </a:r>
            <a:r>
              <a:rPr lang="it-IT" sz="4800" dirty="0" smtClean="0">
                <a:solidFill>
                  <a:srgbClr val="FF0000"/>
                </a:solidFill>
                <a:latin typeface="Freestyle Script" panose="030804020302050B0404" pitchFamily="66" charset="0"/>
              </a:rPr>
              <a:t> a </a:t>
            </a:r>
            <a:r>
              <a:rPr lang="it-IT" sz="4800" dirty="0" err="1" smtClean="0">
                <a:solidFill>
                  <a:srgbClr val="FF0000"/>
                </a:solidFill>
                <a:latin typeface="Freestyle Script" panose="030804020302050B0404" pitchFamily="66" charset="0"/>
              </a:rPr>
              <a:t>Blasphemy</a:t>
            </a:r>
            <a:r>
              <a:rPr lang="it-IT" sz="4800" dirty="0" smtClean="0">
                <a:solidFill>
                  <a:srgbClr val="FF0000"/>
                </a:solidFill>
                <a:latin typeface="Freestyle Script" panose="030804020302050B0404" pitchFamily="66" charset="0"/>
              </a:rPr>
              <a:t>….)</a:t>
            </a:r>
          </a:p>
        </p:txBody>
      </p:sp>
    </p:spTree>
    <p:extLst>
      <p:ext uri="{BB962C8B-B14F-4D97-AF65-F5344CB8AC3E}">
        <p14:creationId xmlns:p14="http://schemas.microsoft.com/office/powerpoint/2010/main" val="3485022482"/>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72067" y="1718810"/>
            <a:ext cx="7408333" cy="4407353"/>
          </a:xfrm>
        </p:spPr>
        <p:txBody>
          <a:bodyPr>
            <a:normAutofit/>
          </a:bodyPr>
          <a:lstStyle/>
          <a:p>
            <a:pPr algn="ctr"/>
            <a:r>
              <a:rPr lang="it-IT" sz="6600" dirty="0" smtClean="0">
                <a:solidFill>
                  <a:srgbClr val="FF0000"/>
                </a:solidFill>
                <a:latin typeface="Freestyle Script" panose="030804020302050B0404" pitchFamily="66" charset="0"/>
              </a:rPr>
              <a:t>L</a:t>
            </a:r>
            <a:r>
              <a:rPr lang="it-IT" sz="6600" dirty="0" smtClean="0">
                <a:solidFill>
                  <a:srgbClr val="00B050"/>
                </a:solidFill>
                <a:latin typeface="Freestyle Script" panose="030804020302050B0404" pitchFamily="66" charset="0"/>
              </a:rPr>
              <a:t>ight</a:t>
            </a:r>
            <a:r>
              <a:rPr lang="it-IT" sz="6600" dirty="0" smtClean="0">
                <a:solidFill>
                  <a:srgbClr val="FF0000"/>
                </a:solidFill>
                <a:latin typeface="Freestyle Script" panose="030804020302050B0404" pitchFamily="66" charset="0"/>
              </a:rPr>
              <a:t>-</a:t>
            </a:r>
            <a:r>
              <a:rPr lang="it-IT" sz="6600" dirty="0" err="1" smtClean="0">
                <a:solidFill>
                  <a:srgbClr val="FF0000"/>
                </a:solidFill>
                <a:latin typeface="Freestyle Script" panose="030804020302050B0404" pitchFamily="66" charset="0"/>
              </a:rPr>
              <a:t>A</a:t>
            </a:r>
            <a:r>
              <a:rPr lang="it-IT" sz="6600" dirty="0" err="1" smtClean="0">
                <a:solidFill>
                  <a:srgbClr val="002060"/>
                </a:solidFill>
                <a:latin typeface="Freestyle Script" panose="030804020302050B0404" pitchFamily="66" charset="0"/>
              </a:rPr>
              <a:t>xion</a:t>
            </a:r>
            <a:r>
              <a:rPr lang="it-IT" sz="6600" dirty="0" smtClean="0">
                <a:solidFill>
                  <a:srgbClr val="FF0000"/>
                </a:solidFill>
                <a:latin typeface="Freestyle Script" panose="030804020302050B0404" pitchFamily="66" charset="0"/>
              </a:rPr>
              <a:t>-</a:t>
            </a:r>
            <a:r>
              <a:rPr lang="it-IT" sz="6600" dirty="0" err="1" smtClean="0">
                <a:solidFill>
                  <a:srgbClr val="FF0000"/>
                </a:solidFill>
                <a:latin typeface="Freestyle Script" panose="030804020302050B0404" pitchFamily="66" charset="0"/>
              </a:rPr>
              <a:t>W</a:t>
            </a:r>
            <a:r>
              <a:rPr lang="it-IT" sz="6600" dirty="0" err="1" smtClean="0">
                <a:solidFill>
                  <a:srgbClr val="00B0F0"/>
                </a:solidFill>
                <a:latin typeface="Freestyle Script" panose="030804020302050B0404" pitchFamily="66" charset="0"/>
              </a:rPr>
              <a:t>ave</a:t>
            </a:r>
            <a:endParaRPr lang="it-IT" sz="6600" dirty="0" smtClean="0">
              <a:solidFill>
                <a:srgbClr val="00B0F0"/>
              </a:solidFill>
              <a:latin typeface="Freestyle Script" panose="030804020302050B0404" pitchFamily="66" charset="0"/>
            </a:endParaRPr>
          </a:p>
          <a:p>
            <a:pPr algn="ctr"/>
            <a:r>
              <a:rPr lang="it-IT" sz="4000" dirty="0" smtClean="0">
                <a:solidFill>
                  <a:srgbClr val="00B0F0"/>
                </a:solidFill>
                <a:latin typeface="Freestyle Script" panose="030804020302050B0404" pitchFamily="66" charset="0"/>
              </a:rPr>
              <a:t>Light </a:t>
            </a:r>
            <a:r>
              <a:rPr lang="it-IT" sz="4000" dirty="0" err="1" smtClean="0">
                <a:solidFill>
                  <a:srgbClr val="00B0F0"/>
                </a:solidFill>
                <a:latin typeface="Freestyle Script" panose="030804020302050B0404" pitchFamily="66" charset="0"/>
              </a:rPr>
              <a:t>Sources</a:t>
            </a:r>
            <a:r>
              <a:rPr lang="it-IT" sz="4000" dirty="0" smtClean="0">
                <a:solidFill>
                  <a:srgbClr val="00B0F0"/>
                </a:solidFill>
                <a:latin typeface="Freestyle Script" panose="030804020302050B0404" pitchFamily="66" charset="0"/>
              </a:rPr>
              <a:t> (</a:t>
            </a:r>
            <a:r>
              <a:rPr lang="it-IT" sz="4000" dirty="0" err="1" smtClean="0">
                <a:solidFill>
                  <a:srgbClr val="00B0F0"/>
                </a:solidFill>
                <a:latin typeface="Freestyle Script" panose="030804020302050B0404" pitchFamily="66" charset="0"/>
              </a:rPr>
              <a:t>Lasers</a:t>
            </a:r>
            <a:r>
              <a:rPr lang="it-IT" sz="4000" dirty="0" smtClean="0">
                <a:solidFill>
                  <a:srgbClr val="00B0F0"/>
                </a:solidFill>
                <a:latin typeface="Freestyle Script" panose="030804020302050B0404" pitchFamily="66" charset="0"/>
              </a:rPr>
              <a:t>, Free Electron </a:t>
            </a:r>
            <a:r>
              <a:rPr lang="it-IT" sz="4000" dirty="0" err="1" smtClean="0">
                <a:solidFill>
                  <a:srgbClr val="00B0F0"/>
                </a:solidFill>
                <a:latin typeface="Freestyle Script" panose="030804020302050B0404" pitchFamily="66" charset="0"/>
              </a:rPr>
              <a:t>Lasers</a:t>
            </a:r>
            <a:r>
              <a:rPr lang="it-IT" sz="4000" dirty="0" smtClean="0">
                <a:solidFill>
                  <a:srgbClr val="00B0F0"/>
                </a:solidFill>
                <a:latin typeface="Freestyle Script" panose="030804020302050B0404" pitchFamily="66" charset="0"/>
              </a:rPr>
              <a:t>…)</a:t>
            </a:r>
          </a:p>
          <a:p>
            <a:pPr algn="ctr"/>
            <a:r>
              <a:rPr lang="it-IT" sz="4000" dirty="0" err="1" smtClean="0">
                <a:solidFill>
                  <a:srgbClr val="00B0F0"/>
                </a:solidFill>
                <a:latin typeface="Freestyle Script" panose="030804020302050B0404" pitchFamily="66" charset="0"/>
              </a:rPr>
              <a:t>Wave</a:t>
            </a:r>
            <a:r>
              <a:rPr lang="it-IT" sz="4000" dirty="0" smtClean="0">
                <a:solidFill>
                  <a:srgbClr val="00B0F0"/>
                </a:solidFill>
                <a:latin typeface="Freestyle Script" panose="030804020302050B0404" pitchFamily="66" charset="0"/>
              </a:rPr>
              <a:t> </a:t>
            </a:r>
            <a:r>
              <a:rPr lang="it-IT" sz="4000" dirty="0" err="1" smtClean="0">
                <a:solidFill>
                  <a:srgbClr val="00B0F0"/>
                </a:solidFill>
                <a:latin typeface="Freestyle Script" panose="030804020302050B0404" pitchFamily="66" charset="0"/>
              </a:rPr>
              <a:t>Sources</a:t>
            </a:r>
            <a:r>
              <a:rPr lang="it-IT" sz="4000" dirty="0" smtClean="0">
                <a:solidFill>
                  <a:srgbClr val="00B0F0"/>
                </a:solidFill>
                <a:latin typeface="Freestyle Script" panose="030804020302050B0404" pitchFamily="66" charset="0"/>
              </a:rPr>
              <a:t> (Klystrons, </a:t>
            </a:r>
            <a:r>
              <a:rPr lang="it-IT" sz="4000" dirty="0" err="1" smtClean="0">
                <a:solidFill>
                  <a:srgbClr val="00B0F0"/>
                </a:solidFill>
                <a:latin typeface="Freestyle Script" panose="030804020302050B0404" pitchFamily="66" charset="0"/>
              </a:rPr>
              <a:t>Gyrotrons</a:t>
            </a:r>
            <a:r>
              <a:rPr lang="it-IT" sz="4000" dirty="0" smtClean="0">
                <a:solidFill>
                  <a:srgbClr val="00B0F0"/>
                </a:solidFill>
                <a:latin typeface="Freestyle Script" panose="030804020302050B0404" pitchFamily="66" charset="0"/>
              </a:rPr>
              <a:t>, CARM…)</a:t>
            </a:r>
          </a:p>
          <a:p>
            <a:pPr algn="ctr"/>
            <a:r>
              <a:rPr lang="it-IT" sz="4000" dirty="0" err="1" smtClean="0">
                <a:solidFill>
                  <a:srgbClr val="00B0F0"/>
                </a:solidFill>
                <a:latin typeface="Freestyle Script" panose="030804020302050B0404" pitchFamily="66" charset="0"/>
              </a:rPr>
              <a:t>Axion</a:t>
            </a:r>
            <a:r>
              <a:rPr lang="it-IT" sz="4000" dirty="0" smtClean="0">
                <a:solidFill>
                  <a:srgbClr val="00B0F0"/>
                </a:solidFill>
                <a:latin typeface="Freestyle Script" panose="030804020302050B0404" pitchFamily="66" charset="0"/>
              </a:rPr>
              <a:t> ???????</a:t>
            </a:r>
            <a:endParaRPr lang="it-IT" sz="4000" dirty="0">
              <a:solidFill>
                <a:srgbClr val="00B0F0"/>
              </a:solidFill>
              <a:latin typeface="Freestyle Script" panose="030804020302050B0404" pitchFamily="66" charset="0"/>
            </a:endParaRPr>
          </a:p>
        </p:txBody>
      </p:sp>
      <p:sp>
        <p:nvSpPr>
          <p:cNvPr id="3" name="Titolo 2"/>
          <p:cNvSpPr>
            <a:spLocks noGrp="1"/>
          </p:cNvSpPr>
          <p:nvPr>
            <p:ph type="title"/>
          </p:nvPr>
        </p:nvSpPr>
        <p:spPr/>
        <p:txBody>
          <a:bodyPr>
            <a:normAutofit/>
          </a:bodyPr>
          <a:lstStyle/>
          <a:p>
            <a:r>
              <a:rPr lang="it-IT" b="1" i="1" dirty="0" err="1" smtClean="0">
                <a:solidFill>
                  <a:schemeClr val="tx1"/>
                </a:solidFill>
                <a:latin typeface="Brush Script MT" panose="03060802040406070304" pitchFamily="66" charset="0"/>
              </a:rPr>
              <a:t>Let</a:t>
            </a:r>
            <a:r>
              <a:rPr lang="it-IT" b="1" i="1" dirty="0" smtClean="0">
                <a:solidFill>
                  <a:schemeClr val="tx1"/>
                </a:solidFill>
                <a:latin typeface="Brush Script MT" panose="03060802040406070304" pitchFamily="66" charset="0"/>
              </a:rPr>
              <a:t> </a:t>
            </a:r>
            <a:r>
              <a:rPr lang="it-IT" b="1" i="1" dirty="0" err="1" smtClean="0">
                <a:solidFill>
                  <a:schemeClr val="tx1"/>
                </a:solidFill>
                <a:latin typeface="Brush Script MT" panose="03060802040406070304" pitchFamily="66" charset="0"/>
              </a:rPr>
              <a:t>us</a:t>
            </a:r>
            <a:r>
              <a:rPr lang="it-IT" b="1" i="1" dirty="0" smtClean="0">
                <a:solidFill>
                  <a:schemeClr val="tx1"/>
                </a:solidFill>
                <a:latin typeface="Brush Script MT" panose="03060802040406070304" pitchFamily="66" charset="0"/>
              </a:rPr>
              <a:t> </a:t>
            </a:r>
            <a:r>
              <a:rPr lang="it-IT" b="1" i="1" dirty="0" err="1" smtClean="0">
                <a:solidFill>
                  <a:schemeClr val="tx1"/>
                </a:solidFill>
                <a:latin typeface="Brush Script MT" panose="03060802040406070304" pitchFamily="66" charset="0"/>
              </a:rPr>
              <a:t>explain</a:t>
            </a:r>
            <a:r>
              <a:rPr lang="it-IT" b="1" i="1" dirty="0" smtClean="0">
                <a:solidFill>
                  <a:schemeClr val="tx1"/>
                </a:solidFill>
                <a:latin typeface="Brush Script MT" panose="03060802040406070304" pitchFamily="66" charset="0"/>
              </a:rPr>
              <a:t> the </a:t>
            </a:r>
            <a:r>
              <a:rPr lang="it-IT" b="1" i="1" dirty="0" err="1" smtClean="0">
                <a:solidFill>
                  <a:schemeClr val="tx1"/>
                </a:solidFill>
                <a:latin typeface="Brush Script MT" panose="03060802040406070304" pitchFamily="66" charset="0"/>
              </a:rPr>
              <a:t>meaning</a:t>
            </a:r>
            <a:r>
              <a:rPr lang="it-IT" b="1" i="1" dirty="0" smtClean="0">
                <a:solidFill>
                  <a:schemeClr val="tx1"/>
                </a:solidFill>
                <a:latin typeface="Brush Script MT" panose="03060802040406070304" pitchFamily="66" charset="0"/>
              </a:rPr>
              <a:t> of the </a:t>
            </a:r>
            <a:r>
              <a:rPr lang="it-IT" b="1" i="1" dirty="0" err="1" smtClean="0">
                <a:solidFill>
                  <a:schemeClr val="tx1"/>
                </a:solidFill>
                <a:latin typeface="Brush Script MT" panose="03060802040406070304" pitchFamily="66" charset="0"/>
              </a:rPr>
              <a:t>achronim</a:t>
            </a:r>
            <a:r>
              <a:rPr lang="it-IT" b="1" i="1" dirty="0" smtClean="0">
                <a:solidFill>
                  <a:schemeClr val="tx1"/>
                </a:solidFill>
                <a:latin typeface="Brush Script MT" panose="03060802040406070304" pitchFamily="66" charset="0"/>
              </a:rPr>
              <a:t> </a:t>
            </a:r>
            <a:endParaRPr lang="it-IT" b="1" i="1" dirty="0">
              <a:solidFill>
                <a:schemeClr val="tx1"/>
              </a:solidFill>
              <a:latin typeface="Brush Script MT" panose="03060802040406070304" pitchFamily="66" charset="0"/>
            </a:endParaRPr>
          </a:p>
        </p:txBody>
      </p:sp>
    </p:spTree>
    <p:extLst>
      <p:ext uri="{BB962C8B-B14F-4D97-AF65-F5344CB8AC3E}">
        <p14:creationId xmlns:p14="http://schemas.microsoft.com/office/powerpoint/2010/main" val="136041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1550" y="1763815"/>
            <a:ext cx="8415935" cy="4590510"/>
          </a:xfrm>
        </p:spPr>
        <p:txBody>
          <a:bodyPr>
            <a:normAutofit/>
          </a:bodyPr>
          <a:lstStyle/>
          <a:p>
            <a:r>
              <a:rPr lang="en-US" sz="3600" dirty="0" err="1" smtClean="0">
                <a:solidFill>
                  <a:srgbClr val="FF0000"/>
                </a:solidFill>
                <a:latin typeface="Freestyle Script" panose="030804020302050B0404" pitchFamily="66" charset="0"/>
              </a:rPr>
              <a:t>Axions</a:t>
            </a:r>
            <a:r>
              <a:rPr lang="en-US" sz="3600" dirty="0" smtClean="0">
                <a:solidFill>
                  <a:srgbClr val="FF0000"/>
                </a:solidFill>
                <a:latin typeface="Freestyle Script" panose="030804020302050B0404" pitchFamily="66" charset="0"/>
              </a:rPr>
              <a:t> have been introduced to eliminate the strong CP violations due to QCD non-trivial vacuum. </a:t>
            </a:r>
            <a:r>
              <a:rPr lang="en-US" sz="3600" dirty="0" smtClean="0">
                <a:latin typeface="Freestyle Script" panose="030804020302050B0404" pitchFamily="66" charset="0"/>
              </a:rPr>
              <a:t>large </a:t>
            </a:r>
            <a:r>
              <a:rPr lang="en-US" sz="3600" dirty="0">
                <a:latin typeface="Freestyle Script" panose="030804020302050B0404" pitchFamily="66" charset="0"/>
              </a:rPr>
              <a:t>CP violating interactions originating from QCD would induce a large </a:t>
            </a:r>
            <a:r>
              <a:rPr lang="en-US" sz="3600" dirty="0">
                <a:solidFill>
                  <a:srgbClr val="FF0000"/>
                </a:solidFill>
                <a:latin typeface="Freestyle Script" panose="030804020302050B0404" pitchFamily="66" charset="0"/>
              </a:rPr>
              <a:t>electric dipole moment (EDM) for the </a:t>
            </a:r>
            <a:r>
              <a:rPr lang="en-US" sz="3600" dirty="0" smtClean="0">
                <a:solidFill>
                  <a:srgbClr val="FF0000"/>
                </a:solidFill>
                <a:latin typeface="Freestyle Script" panose="030804020302050B0404" pitchFamily="66" charset="0"/>
              </a:rPr>
              <a:t>neutron</a:t>
            </a:r>
            <a:r>
              <a:rPr lang="en-US" sz="3600" dirty="0" smtClean="0">
                <a:latin typeface="Freestyle Script" panose="030804020302050B0404" pitchFamily="66" charset="0"/>
              </a:rPr>
              <a:t> (unobserved)  .The introduction of the AXION allows the elimination of strong CP effects</a:t>
            </a:r>
            <a:r>
              <a:rPr lang="en-US" sz="3600" dirty="0" smtClean="0"/>
              <a:t>.</a:t>
            </a:r>
            <a:endParaRPr lang="it-IT" sz="3600" dirty="0"/>
          </a:p>
        </p:txBody>
      </p:sp>
      <p:sp>
        <p:nvSpPr>
          <p:cNvPr id="3" name="Titolo 2"/>
          <p:cNvSpPr>
            <a:spLocks noGrp="1"/>
          </p:cNvSpPr>
          <p:nvPr>
            <p:ph type="title"/>
          </p:nvPr>
        </p:nvSpPr>
        <p:spPr/>
        <p:txBody>
          <a:bodyPr>
            <a:normAutofit/>
          </a:bodyPr>
          <a:lstStyle/>
          <a:p>
            <a:r>
              <a:rPr lang="it-IT" sz="6000" dirty="0" err="1" smtClean="0">
                <a:solidFill>
                  <a:srgbClr val="FF0000"/>
                </a:solidFill>
                <a:latin typeface="Freestyle Script" panose="030804020302050B0404" pitchFamily="66" charset="0"/>
              </a:rPr>
              <a:t>What</a:t>
            </a:r>
            <a:r>
              <a:rPr lang="it-IT" sz="6000" dirty="0" smtClean="0">
                <a:solidFill>
                  <a:srgbClr val="FF0000"/>
                </a:solidFill>
                <a:latin typeface="Freestyle Script" panose="030804020302050B0404" pitchFamily="66" charset="0"/>
              </a:rPr>
              <a:t> are </a:t>
            </a:r>
            <a:r>
              <a:rPr lang="it-IT" sz="6000" dirty="0" err="1">
                <a:solidFill>
                  <a:srgbClr val="FF0000"/>
                </a:solidFill>
                <a:latin typeface="Freestyle Script" panose="030804020302050B0404" pitchFamily="66" charset="0"/>
              </a:rPr>
              <a:t>A</a:t>
            </a:r>
            <a:r>
              <a:rPr lang="it-IT" sz="6000" dirty="0" err="1" smtClean="0">
                <a:solidFill>
                  <a:srgbClr val="FF0000"/>
                </a:solidFill>
                <a:latin typeface="Freestyle Script" panose="030804020302050B0404" pitchFamily="66" charset="0"/>
              </a:rPr>
              <a:t>xions</a:t>
            </a:r>
            <a:r>
              <a:rPr lang="it-IT" sz="6000" dirty="0" smtClean="0">
                <a:solidFill>
                  <a:srgbClr val="FF0000"/>
                </a:solidFill>
                <a:latin typeface="Freestyle Script" panose="030804020302050B0404" pitchFamily="66" charset="0"/>
              </a:rPr>
              <a:t>?</a:t>
            </a:r>
            <a:endParaRPr lang="it-IT" sz="6000" dirty="0">
              <a:solidFill>
                <a:srgbClr val="FF0000"/>
              </a:solidFill>
              <a:latin typeface="Freestyle Script" panose="030804020302050B0404" pitchFamily="66" charset="0"/>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888" y="4509120"/>
            <a:ext cx="2700299" cy="20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41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6505" y="188640"/>
            <a:ext cx="8910990" cy="6300699"/>
          </a:xfrm>
        </p:spPr>
        <p:txBody>
          <a:bodyPr>
            <a:normAutofit lnSpcReduction="10000"/>
          </a:bodyPr>
          <a:lstStyle/>
          <a:p>
            <a:pPr algn="ctr"/>
            <a:r>
              <a:rPr lang="it-IT" sz="6000" dirty="0" err="1" smtClean="0">
                <a:solidFill>
                  <a:srgbClr val="002060"/>
                </a:solidFill>
                <a:latin typeface="Freestyle Script" panose="030804020302050B0404" pitchFamily="66" charset="0"/>
              </a:rPr>
              <a:t>Furthermore</a:t>
            </a:r>
            <a:endParaRPr lang="it-IT" sz="6000" dirty="0" smtClean="0">
              <a:solidFill>
                <a:srgbClr val="002060"/>
              </a:solidFill>
              <a:latin typeface="Freestyle Script" panose="030804020302050B0404" pitchFamily="66" charset="0"/>
            </a:endParaRPr>
          </a:p>
          <a:p>
            <a:pPr algn="ctr"/>
            <a:r>
              <a:rPr lang="it-IT" sz="3600" dirty="0" err="1" smtClean="0">
                <a:solidFill>
                  <a:srgbClr val="FF0000"/>
                </a:solidFill>
                <a:latin typeface="Freestyle Script" panose="030804020302050B0404" pitchFamily="66" charset="0"/>
              </a:rPr>
              <a:t>Axion</a:t>
            </a:r>
            <a:r>
              <a:rPr lang="it-IT" sz="3600" dirty="0" smtClean="0">
                <a:solidFill>
                  <a:srgbClr val="FF0000"/>
                </a:solidFill>
                <a:latin typeface="Freestyle Script" panose="030804020302050B0404" pitchFamily="66" charset="0"/>
              </a:rPr>
              <a:t> Strong CP </a:t>
            </a:r>
            <a:r>
              <a:rPr lang="it-IT" sz="3600" dirty="0" err="1" smtClean="0">
                <a:solidFill>
                  <a:srgbClr val="FF0000"/>
                </a:solidFill>
                <a:latin typeface="Freestyle Script" panose="030804020302050B0404" pitchFamily="66" charset="0"/>
              </a:rPr>
              <a:t>Problem</a:t>
            </a:r>
            <a:r>
              <a:rPr lang="it-IT" sz="3600" dirty="0" smtClean="0">
                <a:solidFill>
                  <a:srgbClr val="FF0000"/>
                </a:solidFill>
                <a:latin typeface="Freestyle Script" panose="030804020302050B0404" pitchFamily="66" charset="0"/>
              </a:rPr>
              <a:t> (</a:t>
            </a:r>
            <a:r>
              <a:rPr lang="it-IT" sz="3600" dirty="0" err="1" smtClean="0">
                <a:solidFill>
                  <a:srgbClr val="FF0000"/>
                </a:solidFill>
                <a:latin typeface="Freestyle Script" panose="030804020302050B0404" pitchFamily="66" charset="0"/>
              </a:rPr>
              <a:t>Peccei</a:t>
            </a:r>
            <a:r>
              <a:rPr lang="it-IT" sz="3600" dirty="0" smtClean="0">
                <a:solidFill>
                  <a:srgbClr val="FF0000"/>
                </a:solidFill>
                <a:latin typeface="Freestyle Script" panose="030804020302050B0404" pitchFamily="66" charset="0"/>
              </a:rPr>
              <a:t>-Quinn)</a:t>
            </a:r>
          </a:p>
          <a:p>
            <a:pPr algn="ctr"/>
            <a:r>
              <a:rPr lang="it-IT" sz="3600" dirty="0" err="1" smtClean="0">
                <a:solidFill>
                  <a:srgbClr val="FF0000"/>
                </a:solidFill>
                <a:latin typeface="Freestyle Script" panose="030804020302050B0404" pitchFamily="66" charset="0"/>
              </a:rPr>
              <a:t>Constituent</a:t>
            </a:r>
            <a:r>
              <a:rPr lang="it-IT" sz="3600" dirty="0" smtClean="0">
                <a:solidFill>
                  <a:srgbClr val="FF0000"/>
                </a:solidFill>
                <a:latin typeface="Freestyle Script" panose="030804020302050B0404" pitchFamily="66" charset="0"/>
              </a:rPr>
              <a:t> of Dark </a:t>
            </a:r>
            <a:r>
              <a:rPr lang="it-IT" sz="3600" dirty="0" err="1" smtClean="0">
                <a:solidFill>
                  <a:srgbClr val="FF0000"/>
                </a:solidFill>
                <a:latin typeface="Freestyle Script" panose="030804020302050B0404" pitchFamily="66" charset="0"/>
              </a:rPr>
              <a:t>matter</a:t>
            </a:r>
            <a:r>
              <a:rPr lang="it-IT" sz="3600" dirty="0" smtClean="0">
                <a:solidFill>
                  <a:srgbClr val="FF0000"/>
                </a:solidFill>
                <a:latin typeface="Freestyle Script" panose="030804020302050B0404" pitchFamily="66" charset="0"/>
              </a:rPr>
              <a:t> (mass&lt;10^-3 </a:t>
            </a:r>
            <a:r>
              <a:rPr lang="it-IT" sz="3600" dirty="0" err="1" smtClean="0">
                <a:solidFill>
                  <a:srgbClr val="FF0000"/>
                </a:solidFill>
                <a:latin typeface="Freestyle Script" panose="030804020302050B0404" pitchFamily="66" charset="0"/>
              </a:rPr>
              <a:t>Ev</a:t>
            </a:r>
            <a:r>
              <a:rPr lang="it-IT" sz="3600" dirty="0" smtClean="0">
                <a:solidFill>
                  <a:srgbClr val="FF0000"/>
                </a:solidFill>
                <a:latin typeface="Freestyle Script" panose="030804020302050B0404" pitchFamily="66" charset="0"/>
              </a:rPr>
              <a:t> )</a:t>
            </a:r>
          </a:p>
          <a:p>
            <a:pPr algn="ctr"/>
            <a:r>
              <a:rPr lang="it-IT" sz="3600" dirty="0" err="1" smtClean="0">
                <a:solidFill>
                  <a:srgbClr val="FF0000"/>
                </a:solidFill>
                <a:latin typeface="Freestyle Script" panose="030804020302050B0404" pitchFamily="66" charset="0"/>
              </a:rPr>
              <a:t>Photons</a:t>
            </a:r>
            <a:r>
              <a:rPr lang="it-IT" sz="3600" dirty="0" smtClean="0">
                <a:solidFill>
                  <a:srgbClr val="FF0000"/>
                </a:solidFill>
                <a:latin typeface="Freestyle Script" panose="030804020302050B0404" pitchFamily="66" charset="0"/>
              </a:rPr>
              <a:t> </a:t>
            </a:r>
            <a:r>
              <a:rPr lang="it-IT" sz="3600" dirty="0" err="1" smtClean="0">
                <a:solidFill>
                  <a:srgbClr val="FF0000"/>
                </a:solidFill>
                <a:latin typeface="Freestyle Script" panose="030804020302050B0404" pitchFamily="66" charset="0"/>
              </a:rPr>
              <a:t>interacting</a:t>
            </a:r>
            <a:r>
              <a:rPr lang="it-IT" sz="3600" dirty="0" smtClean="0">
                <a:solidFill>
                  <a:srgbClr val="FF0000"/>
                </a:solidFill>
                <a:latin typeface="Freestyle Script" panose="030804020302050B0404" pitchFamily="66" charset="0"/>
              </a:rPr>
              <a:t> with a strong </a:t>
            </a:r>
            <a:r>
              <a:rPr lang="it-IT" sz="3600" dirty="0" err="1" smtClean="0">
                <a:solidFill>
                  <a:srgbClr val="FF0000"/>
                </a:solidFill>
                <a:latin typeface="Freestyle Script" panose="030804020302050B0404" pitchFamily="66" charset="0"/>
              </a:rPr>
              <a:t>magnetic</a:t>
            </a:r>
            <a:r>
              <a:rPr lang="it-IT" sz="3600" dirty="0" smtClean="0">
                <a:solidFill>
                  <a:srgbClr val="FF0000"/>
                </a:solidFill>
                <a:latin typeface="Freestyle Script" panose="030804020302050B0404" pitchFamily="66" charset="0"/>
              </a:rPr>
              <a:t> </a:t>
            </a:r>
            <a:r>
              <a:rPr lang="it-IT" sz="3600" dirty="0" err="1" smtClean="0">
                <a:solidFill>
                  <a:srgbClr val="FF0000"/>
                </a:solidFill>
                <a:latin typeface="Freestyle Script" panose="030804020302050B0404" pitchFamily="66" charset="0"/>
              </a:rPr>
              <a:t>field</a:t>
            </a:r>
            <a:r>
              <a:rPr lang="it-IT" sz="3600" dirty="0" smtClean="0">
                <a:solidFill>
                  <a:srgbClr val="FF0000"/>
                </a:solidFill>
                <a:latin typeface="Freestyle Script" panose="030804020302050B0404" pitchFamily="66" charset="0"/>
              </a:rPr>
              <a:t> are </a:t>
            </a:r>
            <a:r>
              <a:rPr lang="it-IT" sz="3600" dirty="0" err="1" smtClean="0">
                <a:solidFill>
                  <a:srgbClr val="FF0000"/>
                </a:solidFill>
                <a:latin typeface="Freestyle Script" panose="030804020302050B0404" pitchFamily="66" charset="0"/>
              </a:rPr>
              <a:t>converted</a:t>
            </a:r>
            <a:r>
              <a:rPr lang="it-IT" sz="3600" dirty="0" smtClean="0">
                <a:solidFill>
                  <a:srgbClr val="FF0000"/>
                </a:solidFill>
                <a:latin typeface="Freestyle Script" panose="030804020302050B0404" pitchFamily="66" charset="0"/>
              </a:rPr>
              <a:t> </a:t>
            </a:r>
            <a:r>
              <a:rPr lang="it-IT" sz="3600" dirty="0" err="1" smtClean="0">
                <a:solidFill>
                  <a:srgbClr val="FF0000"/>
                </a:solidFill>
                <a:latin typeface="Freestyle Script" panose="030804020302050B0404" pitchFamily="66" charset="0"/>
              </a:rPr>
              <a:t>into</a:t>
            </a:r>
            <a:r>
              <a:rPr lang="it-IT" sz="3600" dirty="0" smtClean="0">
                <a:solidFill>
                  <a:srgbClr val="FF0000"/>
                </a:solidFill>
                <a:latin typeface="Freestyle Script" panose="030804020302050B0404" pitchFamily="66" charset="0"/>
              </a:rPr>
              <a:t> </a:t>
            </a:r>
            <a:r>
              <a:rPr lang="it-IT" sz="3600" dirty="0" err="1" smtClean="0">
                <a:solidFill>
                  <a:srgbClr val="FF0000"/>
                </a:solidFill>
                <a:latin typeface="Freestyle Script" panose="030804020302050B0404" pitchFamily="66" charset="0"/>
              </a:rPr>
              <a:t>Axions</a:t>
            </a:r>
            <a:r>
              <a:rPr lang="it-IT" sz="3600" dirty="0" smtClean="0">
                <a:solidFill>
                  <a:srgbClr val="FF0000"/>
                </a:solidFill>
                <a:latin typeface="Freestyle Script" panose="030804020302050B0404" pitchFamily="66" charset="0"/>
              </a:rPr>
              <a:t> (</a:t>
            </a:r>
            <a:r>
              <a:rPr lang="it-IT" sz="3600" dirty="0" err="1" smtClean="0">
                <a:solidFill>
                  <a:srgbClr val="FF0000"/>
                </a:solidFill>
                <a:latin typeface="Freestyle Script" panose="030804020302050B0404" pitchFamily="66" charset="0"/>
              </a:rPr>
              <a:t>Sikivie</a:t>
            </a:r>
            <a:r>
              <a:rPr lang="it-IT" sz="3600" dirty="0" smtClean="0">
                <a:solidFill>
                  <a:srgbClr val="FF0000"/>
                </a:solidFill>
                <a:latin typeface="Freestyle Script" panose="030804020302050B0404" pitchFamily="66" charset="0"/>
              </a:rPr>
              <a:t> </a:t>
            </a:r>
            <a:r>
              <a:rPr lang="it-IT" sz="3600" dirty="0" smtClean="0">
                <a:solidFill>
                  <a:srgbClr val="FF0000"/>
                </a:solidFill>
                <a:latin typeface="Freestyle Script" panose="030804020302050B0404" pitchFamily="66" charset="0"/>
              </a:rPr>
              <a:t>1993)</a:t>
            </a:r>
          </a:p>
          <a:p>
            <a:pPr algn="ctr"/>
            <a:r>
              <a:rPr lang="it-IT" sz="3600" dirty="0" err="1" smtClean="0">
                <a:solidFill>
                  <a:srgbClr val="FF0000"/>
                </a:solidFill>
                <a:latin typeface="Freestyle Script" panose="030804020302050B0404" pitchFamily="66" charset="0"/>
              </a:rPr>
              <a:t>See</a:t>
            </a:r>
            <a:r>
              <a:rPr lang="it-IT" sz="3600" dirty="0" smtClean="0">
                <a:solidFill>
                  <a:srgbClr val="FF0000"/>
                </a:solidFill>
                <a:latin typeface="Freestyle Script" panose="030804020302050B0404" pitchFamily="66" charset="0"/>
              </a:rPr>
              <a:t>  </a:t>
            </a:r>
            <a:r>
              <a:rPr lang="it-IT" sz="6000" dirty="0" smtClean="0">
                <a:solidFill>
                  <a:srgbClr val="002060"/>
                </a:solidFill>
                <a:latin typeface="Freestyle Script" panose="030804020302050B0404" pitchFamily="66" charset="0"/>
              </a:rPr>
              <a:t>A. </a:t>
            </a:r>
            <a:r>
              <a:rPr lang="it-IT" sz="6000" dirty="0" err="1" smtClean="0">
                <a:solidFill>
                  <a:srgbClr val="002060"/>
                </a:solidFill>
                <a:latin typeface="Freestyle Script" panose="030804020302050B0404" pitchFamily="66" charset="0"/>
              </a:rPr>
              <a:t>Polosa</a:t>
            </a:r>
            <a:r>
              <a:rPr lang="it-IT" sz="6000" dirty="0" smtClean="0">
                <a:solidFill>
                  <a:srgbClr val="002060"/>
                </a:solidFill>
                <a:latin typeface="Freestyle Script" panose="030804020302050B0404" pitchFamily="66" charset="0"/>
              </a:rPr>
              <a:t> (STAX)</a:t>
            </a:r>
          </a:p>
          <a:p>
            <a:pPr algn="ctr"/>
            <a:r>
              <a:rPr lang="it-IT" sz="3600" dirty="0">
                <a:solidFill>
                  <a:srgbClr val="FF0000"/>
                </a:solidFill>
                <a:latin typeface="Freestyle Script" panose="030804020302050B0404" pitchFamily="66" charset="0"/>
              </a:rPr>
              <a:t>https://mail.enea.it/SRedirect/agenda.infn.it/getFile.py/access?resId=0&amp;materialId=slides&amp;contribId=8&amp;sessionId=1&amp;subContId=2&amp;confId=10045</a:t>
            </a:r>
          </a:p>
        </p:txBody>
      </p:sp>
    </p:spTree>
    <p:extLst>
      <p:ext uri="{BB962C8B-B14F-4D97-AF65-F5344CB8AC3E}">
        <p14:creationId xmlns:p14="http://schemas.microsoft.com/office/powerpoint/2010/main" val="2720574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lgn="ctr">
              <a:buNone/>
            </a:pPr>
            <a:endParaRPr lang="it-IT" sz="4000" dirty="0" smtClean="0">
              <a:solidFill>
                <a:srgbClr val="FF0000"/>
              </a:solidFill>
              <a:latin typeface="Brush Script MT" panose="03060802040406070304" pitchFamily="66" charset="0"/>
            </a:endParaRPr>
          </a:p>
          <a:p>
            <a:pPr algn="ctr"/>
            <a:endParaRPr lang="it-IT" sz="4000" dirty="0">
              <a:solidFill>
                <a:srgbClr val="FF0000"/>
              </a:solidFill>
              <a:latin typeface="Brush Script MT" panose="03060802040406070304" pitchFamily="66" charset="0"/>
            </a:endParaRPr>
          </a:p>
        </p:txBody>
      </p:sp>
      <p:pic>
        <p:nvPicPr>
          <p:cNvPr id="5191" name="Picture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35" y="1853825"/>
            <a:ext cx="4641156" cy="344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691" y="2078850"/>
            <a:ext cx="3926631" cy="303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5264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nde">
  <a:themeElements>
    <a:clrScheme name="Ond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nd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nde">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2423</TotalTime>
  <Words>563</Words>
  <Application>Microsoft Office PowerPoint</Application>
  <PresentationFormat>Presentazione su schermo (4:3)</PresentationFormat>
  <Paragraphs>121</Paragraphs>
  <Slides>19</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19</vt:i4>
      </vt:variant>
    </vt:vector>
  </HeadingPairs>
  <TitlesOfParts>
    <vt:vector size="21" baseType="lpstr">
      <vt:lpstr>Onde</vt:lpstr>
      <vt:lpstr>Equazione</vt:lpstr>
      <vt:lpstr>  Pathway towards An Integrated Research Facility: G. Dattoli, E. Di Palma, F. Nguyen, E. Sabia and I. Spassovsky  </vt:lpstr>
      <vt:lpstr>    </vt:lpstr>
      <vt:lpstr>The Question is less naive than it might appear </vt:lpstr>
      <vt:lpstr>Presentazione standard di PowerPoint</vt:lpstr>
      <vt:lpstr>Presentazione standard di PowerPoint</vt:lpstr>
      <vt:lpstr>Let us explain the meaning of the achronim </vt:lpstr>
      <vt:lpstr>What are Axions?</vt:lpstr>
      <vt:lpstr>Presentazione standard di PowerPoint</vt:lpstr>
      <vt:lpstr>Presentazione standard di PowerPoint</vt:lpstr>
      <vt:lpstr>Presentazione standard di PowerPoint</vt:lpstr>
      <vt:lpstr>Micro-Wave Undulators: S. Tantawi (Ivan’s Pupil) lu=1.4 cm (Pathway to Compact FEL devices: NIM (2015) ENEA-INFN –CNR)</vt:lpstr>
      <vt:lpstr>I R I D E</vt:lpstr>
      <vt:lpstr> Low Energy Gamma-Gamma collider (Torre, Dattoli, Spassovsky, Surrenti, Ferrario,Milotti(JOSA-B-2015)) </vt:lpstr>
      <vt:lpstr>…What Next??? MEDIC: A Facility for Cancer Imaging, Diagnostics and Therapy </vt:lpstr>
      <vt:lpstr>ALICE (Daresbury-2010)</vt:lpstr>
      <vt:lpstr>CNR-ENEA-INFN-Universities…</vt:lpstr>
      <vt:lpstr>Intracavity Compton Backscattering</vt:lpstr>
      <vt:lpstr>To do what?</vt:lpstr>
      <vt:lpstr> Cancer Killer A nanoparticle designed for photodynamic cancer therapy consists of a core of europium-doped strontium aluminate (SAO) surrounded by layers of solid silica (blue) and mesoporous silica (dark gray). The SAO absorbs X-rays and then emits visible light (green), which activates merocyanine dye   (tan spheres) inside the silica pores. The dye then triggers the production of reactive oxygen species that can kill cancer cells.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dc:creator>
  <cp:lastModifiedBy>pino</cp:lastModifiedBy>
  <cp:revision>140</cp:revision>
  <cp:lastPrinted>2012-10-17T15:11:55Z</cp:lastPrinted>
  <dcterms:created xsi:type="dcterms:W3CDTF">2012-10-16T09:46:57Z</dcterms:created>
  <dcterms:modified xsi:type="dcterms:W3CDTF">2015-10-11T09:06:08Z</dcterms:modified>
</cp:coreProperties>
</file>