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74" r:id="rId2"/>
    <p:sldId id="453" r:id="rId3"/>
    <p:sldId id="447" r:id="rId4"/>
    <p:sldId id="452" r:id="rId5"/>
    <p:sldId id="446" r:id="rId6"/>
    <p:sldId id="434" r:id="rId7"/>
    <p:sldId id="435" r:id="rId8"/>
    <p:sldId id="430" r:id="rId9"/>
    <p:sldId id="441" r:id="rId10"/>
    <p:sldId id="442" r:id="rId11"/>
    <p:sldId id="443" r:id="rId12"/>
    <p:sldId id="422" r:id="rId13"/>
    <p:sldId id="423" r:id="rId14"/>
    <p:sldId id="424" r:id="rId15"/>
    <p:sldId id="425" r:id="rId16"/>
    <p:sldId id="445" r:id="rId17"/>
    <p:sldId id="426" r:id="rId18"/>
    <p:sldId id="380" r:id="rId19"/>
    <p:sldId id="439" r:id="rId20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AR CENA" panose="02000000000000000000" pitchFamily="2" charset="0"/>
      <p:regular r:id="rId28"/>
    </p:embeddedFont>
    <p:embeddedFont>
      <p:font typeface="MS PGothic" panose="020B0600070205080204" pitchFamily="34" charset="-128"/>
      <p:regular r:id="rId29"/>
    </p:embeddedFont>
    <p:embeddedFont>
      <p:font typeface="BIRTH OF A HERO" panose="02000000000000000000" pitchFamily="2" charset="0"/>
      <p:regular r:id="rId30"/>
    </p:embeddedFont>
    <p:embeddedFont>
      <p:font typeface="Arial Black" panose="020B0A04020102020204" pitchFamily="34" charset="0"/>
      <p:bold r:id="rId31"/>
    </p:embeddedFont>
    <p:embeddedFont>
      <p:font typeface="Aharoni" panose="02010803020104030203" pitchFamily="2" charset="-79"/>
      <p:bold r:id="rId32"/>
    </p:embeddedFont>
    <p:embeddedFont>
      <p:font typeface="MS Mincho" panose="02020609040205080304" pitchFamily="49" charset="-128"/>
      <p:regular r:id="rId33"/>
    </p:embeddedFont>
    <p:embeddedFont>
      <p:font typeface="Comic Sans MS" panose="030F0702030302020204" pitchFamily="66" charset="0"/>
      <p:regular r:id="rId34"/>
      <p:bold r:id="rId3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 CENA" pitchFamily="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006600"/>
    <a:srgbClr val="003399"/>
    <a:srgbClr val="0066FF"/>
    <a:srgbClr val="FF3300"/>
    <a:srgbClr val="CCFF99"/>
    <a:srgbClr val="FFFF00"/>
    <a:srgbClr val="FFFF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2" autoAdjust="0"/>
    <p:restoredTop sz="94660"/>
  </p:normalViewPr>
  <p:slideViewPr>
    <p:cSldViewPr>
      <p:cViewPr>
        <p:scale>
          <a:sx n="100" d="100"/>
          <a:sy n="100" d="100"/>
        </p:scale>
        <p:origin x="-1710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fld id="{54BBB37A-77E3-4473-B71F-93E1EAF9D66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00238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 noProof="0" smtClean="0"/>
              <a:t>Fare clic per modificare gli stili del testo dello schema</a:t>
            </a:r>
          </a:p>
          <a:p>
            <a:pPr lvl="1"/>
            <a:r>
              <a:rPr lang="en-GB" altLang="it-IT" noProof="0" smtClean="0"/>
              <a:t>Secondo livello</a:t>
            </a:r>
          </a:p>
          <a:p>
            <a:pPr lvl="2"/>
            <a:r>
              <a:rPr lang="en-GB" altLang="it-IT" noProof="0" smtClean="0"/>
              <a:t>Terzo livello</a:t>
            </a:r>
          </a:p>
          <a:p>
            <a:pPr lvl="3"/>
            <a:r>
              <a:rPr lang="en-GB" altLang="it-IT" noProof="0" smtClean="0"/>
              <a:t>Quarto livello</a:t>
            </a:r>
          </a:p>
          <a:p>
            <a:pPr lvl="4"/>
            <a:r>
              <a:rPr lang="en-GB" altLang="it-IT" noProof="0" smtClean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charset="0"/>
              </a:defRPr>
            </a:lvl1pPr>
          </a:lstStyle>
          <a:p>
            <a:pPr>
              <a:defRPr/>
            </a:pPr>
            <a:endParaRPr lang="en-GB" alt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mtClean="0">
                <a:latin typeface="Arial" charset="0"/>
              </a:defRPr>
            </a:lvl1pPr>
          </a:lstStyle>
          <a:p>
            <a:pPr>
              <a:defRPr/>
            </a:pPr>
            <a:fld id="{D38E7325-8AB6-4059-BB95-5C0ACBD52F8A}" type="slidenum">
              <a:rPr lang="en-GB" altLang="it-IT"/>
              <a:pPr>
                <a:defRPr/>
              </a:pPr>
              <a:t>‹N›</a:t>
            </a:fld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2717813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86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753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612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818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16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4004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33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289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59643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6712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CCFF"/>
            </a:gs>
            <a:gs pos="50000">
              <a:srgbClr val="EBF5FF"/>
            </a:gs>
            <a:gs pos="100000">
              <a:srgbClr val="99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Segnaposto contenuto 5" descr="windows-wallpaper-7.jpg"/>
          <p:cNvPicPr>
            <a:picLocks noChangeAspect="1"/>
          </p:cNvPicPr>
          <p:nvPr userDrawn="1"/>
        </p:nvPicPr>
        <p:blipFill>
          <a:blip r:embed="rId13">
            <a:lum bright="30000" contras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alpha val="4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AutoShape 11"/>
          <p:cNvSpPr>
            <a:spLocks noChangeArrowheads="1"/>
          </p:cNvSpPr>
          <p:nvPr userDrawn="1"/>
        </p:nvSpPr>
        <p:spPr bwMode="auto">
          <a:xfrm rot="5400000" flipH="1" flipV="1">
            <a:off x="4015581" y="-3566318"/>
            <a:ext cx="71437" cy="795655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2"/>
              </a:gs>
              <a:gs pos="100000">
                <a:srgbClr val="66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8" name="AutoShape 9"/>
          <p:cNvSpPr>
            <a:spLocks noChangeArrowheads="1"/>
          </p:cNvSpPr>
          <p:nvPr userDrawn="1"/>
        </p:nvSpPr>
        <p:spPr bwMode="auto">
          <a:xfrm flipV="1">
            <a:off x="252413" y="79375"/>
            <a:ext cx="71437" cy="61579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99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29" name="Text Box 12"/>
          <p:cNvSpPr txBox="1">
            <a:spLocks noChangeArrowheads="1"/>
          </p:cNvSpPr>
          <p:nvPr userDrawn="1"/>
        </p:nvSpPr>
        <p:spPr bwMode="auto">
          <a:xfrm>
            <a:off x="1979613" y="3397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en-GB" altLang="it-IT" sz="1800"/>
          </a:p>
        </p:txBody>
      </p:sp>
      <p:sp>
        <p:nvSpPr>
          <p:cNvPr id="1030" name="Text Box 13"/>
          <p:cNvSpPr txBox="1">
            <a:spLocks noChangeArrowheads="1"/>
          </p:cNvSpPr>
          <p:nvPr userDrawn="1"/>
        </p:nvSpPr>
        <p:spPr bwMode="auto">
          <a:xfrm rot="-5400000">
            <a:off x="-1841499" y="3439929"/>
            <a:ext cx="39608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1600" dirty="0">
                <a:solidFill>
                  <a:srgbClr val="CC0000"/>
                </a:solidFill>
              </a:rPr>
              <a:t>Daniele M. </a:t>
            </a:r>
            <a:r>
              <a:rPr lang="en-US" altLang="it-IT" sz="1600" dirty="0" err="1">
                <a:solidFill>
                  <a:srgbClr val="CC0000"/>
                </a:solidFill>
              </a:rPr>
              <a:t>Trucchi</a:t>
            </a:r>
            <a:r>
              <a:rPr lang="en-US" altLang="it-IT" sz="1600" dirty="0">
                <a:solidFill>
                  <a:schemeClr val="accent2"/>
                </a:solidFill>
              </a:rPr>
              <a:t> - </a:t>
            </a:r>
            <a:r>
              <a:rPr lang="en-US" altLang="it-IT" sz="1600" u="sng" dirty="0" smtClean="0">
                <a:solidFill>
                  <a:srgbClr val="0000FF"/>
                </a:solidFill>
              </a:rPr>
              <a:t>daniele.trucchi@ism.cnr.it</a:t>
            </a:r>
            <a:endParaRPr lang="en-US" altLang="it-IT" sz="1600" u="sng" dirty="0">
              <a:solidFill>
                <a:srgbClr val="0000FF"/>
              </a:solidFill>
            </a:endParaRPr>
          </a:p>
        </p:txBody>
      </p:sp>
      <p:sp>
        <p:nvSpPr>
          <p:cNvPr id="1031" name="AutoShape 16"/>
          <p:cNvSpPr>
            <a:spLocks noChangeArrowheads="1"/>
          </p:cNvSpPr>
          <p:nvPr userDrawn="1"/>
        </p:nvSpPr>
        <p:spPr bwMode="auto">
          <a:xfrm rot="16200000" flipV="1">
            <a:off x="4266308" y="2386161"/>
            <a:ext cx="71437" cy="81010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6699FF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32" name="Text Box 17"/>
          <p:cNvSpPr txBox="1">
            <a:spLocks noChangeArrowheads="1"/>
          </p:cNvSpPr>
          <p:nvPr userDrawn="1"/>
        </p:nvSpPr>
        <p:spPr bwMode="auto">
          <a:xfrm>
            <a:off x="1764308" y="6525344"/>
            <a:ext cx="568801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it-IT" altLang="it-IT" sz="1400" i="1" dirty="0" smtClean="0">
                <a:solidFill>
                  <a:schemeClr val="accent2"/>
                </a:solidFill>
              </a:rPr>
              <a:t>Frascati, </a:t>
            </a:r>
            <a:r>
              <a:rPr lang="it-IT" altLang="it-IT" sz="1400" i="1" dirty="0" err="1" smtClean="0">
                <a:solidFill>
                  <a:schemeClr val="accent2"/>
                </a:solidFill>
              </a:rPr>
              <a:t>October</a:t>
            </a:r>
            <a:r>
              <a:rPr lang="it-IT" altLang="it-IT" sz="1400" i="1" dirty="0" smtClean="0">
                <a:solidFill>
                  <a:schemeClr val="accent2"/>
                </a:solidFill>
              </a:rPr>
              <a:t> 12</a:t>
            </a:r>
            <a:r>
              <a:rPr lang="it-IT" altLang="it-IT" sz="1400" i="1" baseline="30000" dirty="0" smtClean="0">
                <a:solidFill>
                  <a:schemeClr val="accent2"/>
                </a:solidFill>
              </a:rPr>
              <a:t>nd</a:t>
            </a:r>
            <a:r>
              <a:rPr lang="it-IT" altLang="it-IT" sz="1400" i="1" dirty="0" smtClean="0">
                <a:solidFill>
                  <a:schemeClr val="accent2"/>
                </a:solidFill>
              </a:rPr>
              <a:t>, 2015</a:t>
            </a:r>
            <a:endParaRPr lang="en-US" altLang="it-IT" sz="1400" i="1" dirty="0">
              <a:solidFill>
                <a:schemeClr val="accent2"/>
              </a:solidFill>
            </a:endParaRPr>
          </a:p>
        </p:txBody>
      </p:sp>
      <p:pic>
        <p:nvPicPr>
          <p:cNvPr id="1033" name="Picture 25" descr="DiaC2-ISM Log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63" y="47625"/>
            <a:ext cx="8366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922" y="6264811"/>
            <a:ext cx="1658640" cy="7670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67" y="6211396"/>
            <a:ext cx="723146" cy="6172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2.emf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4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9.png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tiff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uppo 41"/>
          <p:cNvGrpSpPr>
            <a:grpSpLocks/>
          </p:cNvGrpSpPr>
          <p:nvPr/>
        </p:nvGrpSpPr>
        <p:grpSpPr bwMode="auto">
          <a:xfrm>
            <a:off x="-186151" y="2597468"/>
            <a:ext cx="4542127" cy="1047556"/>
            <a:chOff x="583863" y="365755"/>
            <a:chExt cx="2481040" cy="1047235"/>
          </a:xfrm>
        </p:grpSpPr>
        <p:sp>
          <p:nvSpPr>
            <p:cNvPr id="5" name="CasellaDiTesto 4"/>
            <p:cNvSpPr txBox="1"/>
            <p:nvPr/>
          </p:nvSpPr>
          <p:spPr>
            <a:xfrm>
              <a:off x="583863" y="365755"/>
              <a:ext cx="2077813" cy="83074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>
                  <a:alpha val="90000"/>
                </a:prstClr>
              </a:outerShdw>
              <a:reflection blurRad="6350" stA="50000" endA="300" endPos="55000" dir="5400000" sy="-100000" algn="bl" rotWithShape="0"/>
            </a:effectLst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4800" dirty="0">
                  <a:latin typeface="BIRTH OF A HERO" pitchFamily="2" charset="0"/>
                </a:rPr>
                <a:t>DiaC</a:t>
              </a:r>
              <a:r>
                <a:rPr lang="it-IT" sz="4800" baseline="30000" dirty="0">
                  <a:latin typeface="BIRTH OF A HERO" pitchFamily="2" charset="0"/>
                </a:rPr>
                <a:t>2</a:t>
              </a:r>
              <a:r>
                <a:rPr lang="it-IT" sz="4800" dirty="0">
                  <a:latin typeface="BIRTH OF A HERO" pitchFamily="2" charset="0"/>
                </a:rPr>
                <a:t>Lab</a:t>
              </a:r>
            </a:p>
          </p:txBody>
        </p:sp>
        <p:sp>
          <p:nvSpPr>
            <p:cNvPr id="2056" name="CasellaDiTesto 5"/>
            <p:cNvSpPr txBox="1">
              <a:spLocks noChangeArrowheads="1"/>
            </p:cNvSpPr>
            <p:nvPr/>
          </p:nvSpPr>
          <p:spPr bwMode="auto">
            <a:xfrm>
              <a:off x="960905" y="1136076"/>
              <a:ext cx="2103998" cy="276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r>
                <a:rPr lang="en-US" altLang="it-IT" dirty="0">
                  <a:cs typeface="Arial" charset="0"/>
                </a:rPr>
                <a:t>Diamond and Carbon Compounds Laboratory</a:t>
              </a:r>
            </a:p>
          </p:txBody>
        </p:sp>
      </p:grpSp>
      <p:pic>
        <p:nvPicPr>
          <p:cNvPr id="2054" name="Picture 13" descr="DiaC2-IS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58" y="653277"/>
            <a:ext cx="2231727" cy="201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843808" y="412209"/>
            <a:ext cx="5967970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4400" dirty="0">
                <a:solidFill>
                  <a:srgbClr val="CC0000"/>
                </a:solidFill>
              </a:rPr>
              <a:t>CVD Diamond </a:t>
            </a:r>
            <a:r>
              <a:rPr lang="en-US" altLang="it-IT" sz="4400" dirty="0" smtClean="0">
                <a:solidFill>
                  <a:srgbClr val="CC0000"/>
                </a:solidFill>
              </a:rPr>
              <a:t>for</a:t>
            </a:r>
          </a:p>
          <a:p>
            <a:pPr algn="ctr" eaLnBrk="1" hangingPunct="1"/>
            <a:r>
              <a:rPr lang="en-US" altLang="it-IT" sz="4400" dirty="0" err="1" smtClean="0">
                <a:solidFill>
                  <a:srgbClr val="CC0000"/>
                </a:solidFill>
              </a:rPr>
              <a:t>Ionising</a:t>
            </a:r>
            <a:r>
              <a:rPr lang="en-US" altLang="it-IT" sz="4400" dirty="0" smtClean="0">
                <a:solidFill>
                  <a:srgbClr val="CC0000"/>
                </a:solidFill>
              </a:rPr>
              <a:t> </a:t>
            </a:r>
            <a:r>
              <a:rPr lang="en-US" altLang="it-IT" sz="4400" dirty="0">
                <a:solidFill>
                  <a:srgbClr val="CC0000"/>
                </a:solidFill>
              </a:rPr>
              <a:t>Radiation Detection and </a:t>
            </a:r>
            <a:r>
              <a:rPr lang="en-US" altLang="it-IT" sz="4400" dirty="0" smtClean="0">
                <a:solidFill>
                  <a:srgbClr val="CC0000"/>
                </a:solidFill>
              </a:rPr>
              <a:t>Concentrated </a:t>
            </a:r>
            <a:r>
              <a:rPr lang="en-US" altLang="it-IT" sz="4400" dirty="0">
                <a:solidFill>
                  <a:srgbClr val="CC0000"/>
                </a:solidFill>
              </a:rPr>
              <a:t>Solar Radiation Conversion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673599" y="3275568"/>
            <a:ext cx="541205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2400" b="1" dirty="0">
                <a:solidFill>
                  <a:srgbClr val="7030A0"/>
                </a:solidFill>
                <a:cs typeface="Arial" charset="0"/>
              </a:rPr>
              <a:t>Daniele M. </a:t>
            </a:r>
            <a:r>
              <a:rPr lang="en-US" altLang="it-IT" sz="2400" b="1" dirty="0" err="1" smtClean="0">
                <a:solidFill>
                  <a:srgbClr val="7030A0"/>
                </a:solidFill>
                <a:cs typeface="Arial" charset="0"/>
              </a:rPr>
              <a:t>Trucchi</a:t>
            </a:r>
            <a:endParaRPr lang="en-US" altLang="it-IT" sz="800" dirty="0">
              <a:solidFill>
                <a:srgbClr val="7030A0"/>
              </a:solidFill>
              <a:cs typeface="Arial" charset="0"/>
            </a:endParaRPr>
          </a:p>
          <a:p>
            <a:pPr lvl="2" eaLnBrk="1" hangingPunct="1"/>
            <a:endParaRPr lang="en-US" altLang="it-IT" sz="1600" b="1" dirty="0" smtClean="0">
              <a:solidFill>
                <a:srgbClr val="7030A0"/>
              </a:solidFill>
              <a:cs typeface="Arial" charset="0"/>
            </a:endParaRPr>
          </a:p>
          <a:p>
            <a:pPr lvl="2" eaLnBrk="1" hangingPunct="1"/>
            <a:r>
              <a:rPr lang="en-US" altLang="it-IT" sz="1600" b="1" dirty="0" smtClean="0">
                <a:solidFill>
                  <a:srgbClr val="7030A0"/>
                </a:solidFill>
                <a:cs typeface="Arial" charset="0"/>
              </a:rPr>
              <a:t>A</a:t>
            </a:r>
            <a:r>
              <a:rPr lang="en-US" altLang="it-IT" sz="1600" b="1" dirty="0">
                <a:solidFill>
                  <a:srgbClr val="7030A0"/>
                </a:solidFill>
                <a:cs typeface="Arial" charset="0"/>
              </a:rPr>
              <a:t>. </a:t>
            </a:r>
            <a:r>
              <a:rPr lang="en-US" altLang="it-IT" sz="1600" b="1" dirty="0" err="1">
                <a:solidFill>
                  <a:srgbClr val="7030A0"/>
                </a:solidFill>
                <a:cs typeface="Arial" charset="0"/>
              </a:rPr>
              <a:t>Bellucci</a:t>
            </a:r>
            <a:r>
              <a:rPr lang="en-US" altLang="it-IT" sz="1600" dirty="0">
                <a:solidFill>
                  <a:srgbClr val="7030A0"/>
                </a:solidFill>
                <a:cs typeface="Arial" charset="0"/>
              </a:rPr>
              <a:t> – </a:t>
            </a:r>
            <a:r>
              <a:rPr lang="en-US" altLang="it-IT" sz="1600" dirty="0" smtClean="0">
                <a:solidFill>
                  <a:srgbClr val="7030A0"/>
                </a:solidFill>
                <a:cs typeface="Arial" charset="0"/>
              </a:rPr>
              <a:t>Optical Characterization</a:t>
            </a:r>
            <a:endParaRPr lang="en-US" altLang="it-IT" sz="1600" dirty="0">
              <a:solidFill>
                <a:srgbClr val="7030A0"/>
              </a:solidFill>
              <a:cs typeface="Arial" charset="0"/>
            </a:endParaRPr>
          </a:p>
          <a:p>
            <a:pPr lvl="2" eaLnBrk="1" hangingPunct="1"/>
            <a:r>
              <a:rPr lang="en-US" altLang="it-IT" sz="1600" b="1" dirty="0">
                <a:solidFill>
                  <a:srgbClr val="7030A0"/>
                </a:solidFill>
                <a:cs typeface="Arial" charset="0"/>
              </a:rPr>
              <a:t>P. </a:t>
            </a:r>
            <a:r>
              <a:rPr lang="en-US" altLang="it-IT" sz="1600" b="1" dirty="0" err="1">
                <a:solidFill>
                  <a:srgbClr val="7030A0"/>
                </a:solidFill>
                <a:cs typeface="Arial" charset="0"/>
              </a:rPr>
              <a:t>Calvani</a:t>
            </a:r>
            <a:r>
              <a:rPr lang="en-US" altLang="it-IT" sz="1600" dirty="0">
                <a:solidFill>
                  <a:srgbClr val="7030A0"/>
                </a:solidFill>
                <a:cs typeface="Arial" charset="0"/>
              </a:rPr>
              <a:t> – </a:t>
            </a:r>
            <a:r>
              <a:rPr lang="en-US" altLang="it-IT" sz="1600" dirty="0" smtClean="0">
                <a:solidFill>
                  <a:srgbClr val="7030A0"/>
                </a:solidFill>
                <a:cs typeface="Arial" charset="0"/>
              </a:rPr>
              <a:t>Diamond Surface Processing &amp; Characterization</a:t>
            </a:r>
          </a:p>
          <a:p>
            <a:pPr lvl="2" eaLnBrk="1" hangingPunct="1"/>
            <a:r>
              <a:rPr lang="en-US" altLang="it-IT" sz="1600" b="1" dirty="0" smtClean="0">
                <a:solidFill>
                  <a:srgbClr val="7030A0"/>
                </a:solidFill>
                <a:cs typeface="Arial" charset="0"/>
              </a:rPr>
              <a:t>M</a:t>
            </a:r>
            <a:r>
              <a:rPr lang="en-US" altLang="it-IT" sz="1600" b="1" dirty="0">
                <a:solidFill>
                  <a:srgbClr val="7030A0"/>
                </a:solidFill>
                <a:cs typeface="Arial" charset="0"/>
              </a:rPr>
              <a:t>. </a:t>
            </a:r>
            <a:r>
              <a:rPr lang="en-US" altLang="it-IT" sz="1600" b="1" dirty="0" err="1">
                <a:solidFill>
                  <a:srgbClr val="7030A0"/>
                </a:solidFill>
                <a:cs typeface="Arial" charset="0"/>
              </a:rPr>
              <a:t>Girolami</a:t>
            </a:r>
            <a:r>
              <a:rPr lang="en-US" altLang="it-IT" sz="1600" dirty="0">
                <a:solidFill>
                  <a:srgbClr val="7030A0"/>
                </a:solidFill>
                <a:cs typeface="Arial" charset="0"/>
              </a:rPr>
              <a:t> – </a:t>
            </a:r>
            <a:r>
              <a:rPr lang="en-US" altLang="it-IT" sz="1600" dirty="0" smtClean="0">
                <a:solidFill>
                  <a:srgbClr val="7030A0"/>
                </a:solidFill>
                <a:cs typeface="Arial" charset="0"/>
              </a:rPr>
              <a:t>Photo-electrical Characterization</a:t>
            </a:r>
          </a:p>
          <a:p>
            <a:pPr lvl="2" eaLnBrk="1" hangingPunct="1"/>
            <a:r>
              <a:rPr lang="en-US" altLang="it-IT" sz="1600" b="1" dirty="0" smtClean="0">
                <a:solidFill>
                  <a:srgbClr val="7030A0"/>
                </a:solidFill>
                <a:cs typeface="Arial" charset="0"/>
              </a:rPr>
              <a:t>V</a:t>
            </a:r>
            <a:r>
              <a:rPr lang="en-US" altLang="it-IT" sz="1600" b="1" dirty="0">
                <a:solidFill>
                  <a:srgbClr val="7030A0"/>
                </a:solidFill>
                <a:cs typeface="Arial" charset="0"/>
              </a:rPr>
              <a:t>. </a:t>
            </a:r>
            <a:r>
              <a:rPr lang="en-US" altLang="it-IT" sz="1600" b="1" dirty="0" err="1">
                <a:solidFill>
                  <a:srgbClr val="7030A0"/>
                </a:solidFill>
                <a:cs typeface="Arial" charset="0"/>
              </a:rPr>
              <a:t>Valentini</a:t>
            </a:r>
            <a:r>
              <a:rPr lang="en-US" altLang="it-IT" sz="1600" dirty="0">
                <a:solidFill>
                  <a:srgbClr val="7030A0"/>
                </a:solidFill>
                <a:cs typeface="Arial" charset="0"/>
              </a:rPr>
              <a:t> </a:t>
            </a:r>
            <a:r>
              <a:rPr lang="en-US" altLang="it-IT" sz="1600" dirty="0" smtClean="0">
                <a:solidFill>
                  <a:srgbClr val="7030A0"/>
                </a:solidFill>
                <a:cs typeface="Arial" charset="0"/>
              </a:rPr>
              <a:t>– Chemical Characterization</a:t>
            </a:r>
          </a:p>
          <a:p>
            <a:pPr lvl="2" eaLnBrk="1" hangingPunct="1"/>
            <a:r>
              <a:rPr lang="en-US" altLang="it-IT" sz="1600" dirty="0" smtClean="0">
                <a:solidFill>
                  <a:srgbClr val="7030A0"/>
                </a:solidFill>
                <a:cs typeface="Arial" charset="0"/>
              </a:rPr>
              <a:t>		+</a:t>
            </a:r>
            <a:endParaRPr lang="en-US" altLang="it-IT" sz="1600" dirty="0">
              <a:solidFill>
                <a:srgbClr val="7030A0"/>
              </a:solidFill>
              <a:cs typeface="Arial" charset="0"/>
            </a:endParaRPr>
          </a:p>
          <a:p>
            <a:pPr marL="342900" lvl="2" indent="-342900" eaLnBrk="1" hangingPunct="1"/>
            <a:r>
              <a:rPr lang="en-US" altLang="it-IT" sz="1400" dirty="0" smtClean="0">
                <a:solidFill>
                  <a:srgbClr val="7030A0"/>
                </a:solidFill>
                <a:cs typeface="Arial" charset="0"/>
              </a:rPr>
              <a:t>		</a:t>
            </a:r>
            <a:r>
              <a:rPr lang="it-IT" altLang="it-IT" sz="1600" b="1" dirty="0">
                <a:solidFill>
                  <a:srgbClr val="FF0000"/>
                </a:solidFill>
                <a:cs typeface="Arial" charset="0"/>
              </a:rPr>
              <a:t>S. Orlando </a:t>
            </a:r>
            <a:r>
              <a:rPr lang="it-IT" altLang="it-IT" sz="1600" dirty="0">
                <a:solidFill>
                  <a:srgbClr val="FF0000"/>
                </a:solidFill>
                <a:cs typeface="Arial" charset="0"/>
              </a:rPr>
              <a:t>– </a:t>
            </a:r>
            <a:r>
              <a:rPr lang="it-IT" altLang="it-IT" sz="1600" dirty="0" err="1">
                <a:solidFill>
                  <a:srgbClr val="FF0000"/>
                </a:solidFill>
                <a:cs typeface="Arial" charset="0"/>
              </a:rPr>
              <a:t>Fs</a:t>
            </a:r>
            <a:r>
              <a:rPr lang="it-IT" altLang="it-IT" sz="1600" dirty="0">
                <a:solidFill>
                  <a:srgbClr val="FF0000"/>
                </a:solidFill>
                <a:cs typeface="Arial" charset="0"/>
              </a:rPr>
              <a:t>-laser </a:t>
            </a:r>
            <a:r>
              <a:rPr lang="it-IT" altLang="it-IT" sz="1600" dirty="0" err="1">
                <a:solidFill>
                  <a:srgbClr val="FF0000"/>
                </a:solidFill>
                <a:cs typeface="Arial" charset="0"/>
              </a:rPr>
              <a:t>Surface</a:t>
            </a:r>
            <a:r>
              <a:rPr lang="it-IT" altLang="it-IT" sz="16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it-IT" sz="1600" dirty="0" err="1" smtClean="0">
                <a:solidFill>
                  <a:srgbClr val="FF0000"/>
                </a:solidFill>
                <a:cs typeface="Arial" charset="0"/>
              </a:rPr>
              <a:t>Texturing</a:t>
            </a:r>
            <a:endParaRPr lang="it-IT" altLang="it-IT" sz="1600" dirty="0" smtClean="0">
              <a:solidFill>
                <a:srgbClr val="FF0000"/>
              </a:solidFill>
              <a:cs typeface="Arial" charset="0"/>
            </a:endParaRPr>
          </a:p>
          <a:p>
            <a:pPr marL="342900" lvl="2" indent="-342900" eaLnBrk="1" hangingPunct="1"/>
            <a:r>
              <a:rPr lang="it-IT" altLang="it-IT" sz="1600" dirty="0">
                <a:solidFill>
                  <a:srgbClr val="FF0000"/>
                </a:solidFill>
                <a:cs typeface="Arial" charset="0"/>
              </a:rPr>
              <a:t>	</a:t>
            </a:r>
            <a:r>
              <a:rPr lang="it-IT" altLang="it-IT" sz="1600" dirty="0" smtClean="0">
                <a:solidFill>
                  <a:srgbClr val="FF0000"/>
                </a:solidFill>
                <a:cs typeface="Arial" charset="0"/>
              </a:rPr>
              <a:t>	</a:t>
            </a:r>
            <a:r>
              <a:rPr lang="it-IT" altLang="it-IT" sz="1600" b="1" dirty="0" smtClean="0">
                <a:solidFill>
                  <a:srgbClr val="FF0000"/>
                </a:solidFill>
                <a:cs typeface="Arial" charset="0"/>
              </a:rPr>
              <a:t>A. Santagata </a:t>
            </a:r>
            <a:r>
              <a:rPr lang="it-IT" altLang="it-IT" sz="1600" dirty="0" smtClean="0">
                <a:solidFill>
                  <a:srgbClr val="FF0000"/>
                </a:solidFill>
                <a:cs typeface="Arial" charset="0"/>
              </a:rPr>
              <a:t>+ </a:t>
            </a:r>
            <a:r>
              <a:rPr lang="it-IT" altLang="it-IT" sz="1600" dirty="0" err="1" smtClean="0">
                <a:solidFill>
                  <a:srgbClr val="FF0000"/>
                </a:solidFill>
                <a:cs typeface="Arial" charset="0"/>
              </a:rPr>
              <a:t>his</a:t>
            </a:r>
            <a:r>
              <a:rPr lang="it-IT" altLang="it-IT" sz="16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altLang="it-IT" sz="1600" dirty="0" err="1" smtClean="0">
                <a:solidFill>
                  <a:srgbClr val="FF0000"/>
                </a:solidFill>
                <a:cs typeface="Arial" charset="0"/>
              </a:rPr>
              <a:t>group</a:t>
            </a:r>
            <a:endParaRPr lang="it-IT" altLang="it-IT" sz="1600" dirty="0" smtClean="0">
              <a:solidFill>
                <a:srgbClr val="FF0000"/>
              </a:solidFill>
              <a:cs typeface="Arial" charset="0"/>
            </a:endParaRPr>
          </a:p>
          <a:p>
            <a:pPr marL="342900" lvl="2" indent="-342900" eaLnBrk="1" hangingPunct="1"/>
            <a:r>
              <a:rPr lang="it-IT" altLang="it-IT" sz="1600" dirty="0" smtClean="0">
                <a:solidFill>
                  <a:srgbClr val="7030A0"/>
                </a:solidFill>
                <a:cs typeface="Arial" charset="0"/>
              </a:rPr>
              <a:t>			</a:t>
            </a:r>
            <a:r>
              <a:rPr lang="it-IT" altLang="it-IT" sz="1600" dirty="0" smtClean="0">
                <a:cs typeface="Arial" charset="0"/>
              </a:rPr>
              <a:t>+</a:t>
            </a:r>
          </a:p>
          <a:p>
            <a:pPr marL="342900" lvl="2" indent="-342900" eaLnBrk="1" hangingPunct="1"/>
            <a:r>
              <a:rPr lang="en-US" altLang="it-IT" sz="1600" dirty="0" smtClean="0">
                <a:cs typeface="Arial" charset="0"/>
              </a:rPr>
              <a:t>		</a:t>
            </a:r>
            <a:r>
              <a:rPr lang="en-US" altLang="it-IT" sz="1600" b="1" dirty="0" smtClean="0">
                <a:cs typeface="Arial" charset="0"/>
              </a:rPr>
              <a:t>R. </a:t>
            </a:r>
            <a:r>
              <a:rPr lang="en-US" altLang="it-IT" sz="1600" b="1" dirty="0" err="1" smtClean="0">
                <a:cs typeface="Arial" charset="0"/>
              </a:rPr>
              <a:t>Flammini</a:t>
            </a:r>
            <a:r>
              <a:rPr lang="en-US" altLang="it-IT" sz="1600" b="1" dirty="0" smtClean="0">
                <a:cs typeface="Arial" charset="0"/>
              </a:rPr>
              <a:t> </a:t>
            </a:r>
            <a:r>
              <a:rPr lang="en-US" altLang="it-IT" sz="1600" dirty="0" smtClean="0">
                <a:cs typeface="Arial" charset="0"/>
              </a:rPr>
              <a:t>– Surface Analysis + low dimensional materials</a:t>
            </a:r>
            <a:endParaRPr lang="en-US" altLang="it-IT" sz="1600" dirty="0">
              <a:cs typeface="Arial" charset="0"/>
            </a:endParaRPr>
          </a:p>
          <a:p>
            <a:pPr eaLnBrk="1" hangingPunct="1"/>
            <a:r>
              <a:rPr lang="en-US" altLang="it-IT" sz="1600" dirty="0" smtClean="0">
                <a:solidFill>
                  <a:srgbClr val="7030A0"/>
                </a:solidFill>
                <a:cs typeface="Arial" charset="0"/>
              </a:rPr>
              <a:t>		</a:t>
            </a:r>
            <a:endParaRPr lang="en-US" altLang="it-IT" sz="1600" dirty="0">
              <a:solidFill>
                <a:srgbClr val="006600"/>
              </a:solidFill>
              <a:cs typeface="Arial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1560" y="4059069"/>
            <a:ext cx="38338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Institute for Structure of Matter (ISM)</a:t>
            </a:r>
            <a:br>
              <a:rPr lang="en-US" altLang="it-IT" sz="1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</a:br>
            <a:r>
              <a:rPr lang="en-US" altLang="it-IT" sz="1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of the Italian National Research Council (CNR)</a:t>
            </a:r>
          </a:p>
          <a:p>
            <a:pPr algn="r">
              <a:defRPr/>
            </a:pPr>
            <a:r>
              <a:rPr lang="en-US" altLang="it-IT" sz="14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Montelibretti</a:t>
            </a:r>
            <a:r>
              <a:rPr lang="en-US" altLang="it-IT" sz="1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Section</a:t>
            </a:r>
          </a:p>
          <a:p>
            <a:pPr algn="r">
              <a:defRPr/>
            </a:pPr>
            <a:endParaRPr lang="en-US" altLang="it-IT" sz="1400" dirty="0" smtClean="0">
              <a:solidFill>
                <a:srgbClr val="7030A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83568" y="5138608"/>
            <a:ext cx="38338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Institute for Structure of Matter (ISM)</a:t>
            </a:r>
            <a:br>
              <a:rPr lang="en-US" altLang="it-IT" sz="1400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</a:br>
            <a:r>
              <a:rPr lang="en-US" altLang="it-IT" sz="1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Tito </a:t>
            </a:r>
            <a:r>
              <a:rPr lang="en-US" altLang="it-IT" sz="1400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Scalo</a:t>
            </a:r>
            <a:r>
              <a:rPr lang="en-US" altLang="it-IT" sz="1400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Section</a:t>
            </a:r>
            <a:endParaRPr lang="en-US" altLang="it-IT" sz="1400" dirty="0">
              <a:solidFill>
                <a:srgbClr val="FF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  <a:p>
            <a:pPr algn="r">
              <a:defRPr/>
            </a:pPr>
            <a:endParaRPr lang="en-US" altLang="it-IT" sz="1400" dirty="0" smtClean="0"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83568" y="5786680"/>
            <a:ext cx="383381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Institute for Structure of Matter (ISM)</a:t>
            </a:r>
            <a:br>
              <a:rPr lang="en-US" altLang="it-IT" sz="1400" dirty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</a:br>
            <a:r>
              <a:rPr lang="en-US" altLang="it-IT" sz="14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TorVergata</a:t>
            </a:r>
            <a:r>
              <a:rPr lang="en-US" altLang="it-IT" sz="14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 CENA" pitchFamily="2" charset="0"/>
                <a:cs typeface="Arial" charset="0"/>
              </a:rPr>
              <a:t> Section</a:t>
            </a:r>
            <a:endParaRPr lang="en-US" altLang="it-IT" sz="1400" dirty="0"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  <a:p>
            <a:pPr algn="r">
              <a:defRPr/>
            </a:pPr>
            <a:endParaRPr lang="en-US" altLang="it-IT" sz="1400" dirty="0" smtClean="0">
              <a:effectLst>
                <a:outerShdw blurRad="38100" dist="38100" dir="2700000" algn="tl">
                  <a:srgbClr val="FFFFFF"/>
                </a:outerShdw>
              </a:effectLst>
              <a:latin typeface="AR CENA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797291"/>
              </p:ext>
            </p:extLst>
          </p:nvPr>
        </p:nvGraphicFramePr>
        <p:xfrm>
          <a:off x="5148064" y="3675519"/>
          <a:ext cx="3289117" cy="1516060"/>
        </p:xfrm>
        <a:graphic>
          <a:graphicData uri="http://schemas.openxmlformats.org/drawingml/2006/table">
            <a:tbl>
              <a:tblPr firstRow="1" firstCol="1">
                <a:tableStyleId>{912C8C85-51F0-491E-9774-3900AFEF0FD7}</a:tableStyleId>
              </a:tblPr>
              <a:tblGrid>
                <a:gridCol w="1084525"/>
                <a:gridCol w="1075879"/>
                <a:gridCol w="1128713"/>
              </a:tblGrid>
              <a:tr h="430676">
                <a:tc>
                  <a:txBody>
                    <a:bodyPr/>
                    <a:lstStyle/>
                    <a:p>
                      <a:pPr indent="-3175"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 CENA" panose="02000000000000000000" pitchFamily="2" charset="0"/>
                        </a:rPr>
                        <a:t>Sample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 CENA" panose="02000000000000000000" pitchFamily="2" charset="0"/>
                        </a:rPr>
                        <a:t>Number of </a:t>
                      </a:r>
                      <a:br>
                        <a:rPr lang="en-GB" sz="1400" dirty="0">
                          <a:latin typeface="AR CENA" panose="02000000000000000000" pitchFamily="2" charset="0"/>
                        </a:rPr>
                      </a:br>
                      <a:r>
                        <a:rPr lang="en-GB" sz="1400" dirty="0">
                          <a:latin typeface="AR CENA" panose="02000000000000000000" pitchFamily="2" charset="0"/>
                        </a:rPr>
                        <a:t>fs-pulses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 CENA" panose="02000000000000000000" pitchFamily="2" charset="0"/>
                        </a:rPr>
                        <a:t>Dose, D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1346">
                <a:tc>
                  <a:txBody>
                    <a:bodyPr/>
                    <a:lstStyle/>
                    <a:p>
                      <a:pPr indent="-3175"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 CENA" panose="02000000000000000000" pitchFamily="2" charset="0"/>
                        </a:rPr>
                        <a:t>OG-1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AR CENA" panose="02000000000000000000" pitchFamily="2" charset="0"/>
                        </a:rPr>
                        <a:t>-</a:t>
                      </a:r>
                      <a:endParaRPr lang="it-IT" sz="140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AR CENA" panose="02000000000000000000" pitchFamily="2" charset="0"/>
                        </a:rPr>
                        <a:t>-</a:t>
                      </a:r>
                      <a:endParaRPr lang="it-IT" sz="140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1346">
                <a:tc>
                  <a:txBody>
                    <a:bodyPr/>
                    <a:lstStyle/>
                    <a:p>
                      <a:pPr indent="-3175"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 CENA" panose="02000000000000000000" pitchFamily="2" charset="0"/>
                        </a:rPr>
                        <a:t>OG-2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AR CENA" panose="02000000000000000000" pitchFamily="2" charset="0"/>
                        </a:rPr>
                        <a:t>7×10</a:t>
                      </a:r>
                      <a:r>
                        <a:rPr lang="en-GB" sz="1400" baseline="30000">
                          <a:latin typeface="AR CENA" panose="02000000000000000000" pitchFamily="2" charset="0"/>
                        </a:rPr>
                        <a:t>5</a:t>
                      </a:r>
                      <a:endParaRPr lang="it-IT" sz="140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 CENA" panose="02000000000000000000" pitchFamily="2" charset="0"/>
                        </a:rPr>
                        <a:t>2.5 kJ/cm</a:t>
                      </a:r>
                      <a:r>
                        <a:rPr lang="en-GB" sz="1400" baseline="30000" dirty="0">
                          <a:latin typeface="AR CENA" panose="02000000000000000000" pitchFamily="2" charset="0"/>
                        </a:rPr>
                        <a:t>2</a:t>
                      </a:r>
                      <a:endParaRPr lang="it-IT" sz="16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1346">
                <a:tc>
                  <a:txBody>
                    <a:bodyPr/>
                    <a:lstStyle/>
                    <a:p>
                      <a:pPr indent="-3175"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 CENA" panose="02000000000000000000" pitchFamily="2" charset="0"/>
                        </a:rPr>
                        <a:t>OG-3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AR CENA" panose="02000000000000000000" pitchFamily="2" charset="0"/>
                        </a:rPr>
                        <a:t>1.4×10</a:t>
                      </a:r>
                      <a:r>
                        <a:rPr lang="en-GB" sz="1400" baseline="30000">
                          <a:latin typeface="AR CENA" panose="02000000000000000000" pitchFamily="2" charset="0"/>
                        </a:rPr>
                        <a:t>6</a:t>
                      </a:r>
                      <a:endParaRPr lang="it-IT" sz="140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 CENA" panose="02000000000000000000" pitchFamily="2" charset="0"/>
                        </a:rPr>
                        <a:t>5.0 kJ/cm</a:t>
                      </a:r>
                      <a:r>
                        <a:rPr lang="en-GB" sz="1400" baseline="30000" dirty="0">
                          <a:latin typeface="AR CENA" panose="02000000000000000000" pitchFamily="2" charset="0"/>
                        </a:rPr>
                        <a:t>2</a:t>
                      </a:r>
                      <a:endParaRPr lang="it-IT" sz="16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71346">
                <a:tc>
                  <a:txBody>
                    <a:bodyPr/>
                    <a:lstStyle/>
                    <a:p>
                      <a:pPr indent="-3175"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 CENA" panose="02000000000000000000" pitchFamily="2" charset="0"/>
                        </a:rPr>
                        <a:t>OG-4</a:t>
                      </a:r>
                      <a:endParaRPr lang="it-IT" sz="14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65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latin typeface="AR CENA" panose="02000000000000000000" pitchFamily="2" charset="0"/>
                        </a:rPr>
                        <a:t>3.5×10</a:t>
                      </a:r>
                      <a:r>
                        <a:rPr lang="en-GB" sz="1400" baseline="30000">
                          <a:latin typeface="AR CENA" panose="02000000000000000000" pitchFamily="2" charset="0"/>
                        </a:rPr>
                        <a:t>6</a:t>
                      </a:r>
                      <a:endParaRPr lang="it-IT" sz="140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35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 CENA" panose="02000000000000000000" pitchFamily="2" charset="0"/>
                        </a:rPr>
                        <a:t>12.5 kJ/cm</a:t>
                      </a:r>
                      <a:r>
                        <a:rPr lang="en-GB" sz="1400" baseline="30000" dirty="0">
                          <a:latin typeface="AR CENA" panose="02000000000000000000" pitchFamily="2" charset="0"/>
                        </a:rPr>
                        <a:t>2</a:t>
                      </a:r>
                      <a:endParaRPr lang="it-IT" sz="1600" dirty="0">
                        <a:latin typeface="AR CENA" panose="02000000000000000000" pitchFamily="2" charset="0"/>
                        <a:ea typeface="Arial Unicode MS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pSp>
        <p:nvGrpSpPr>
          <p:cNvPr id="7" name="Gruppo 71"/>
          <p:cNvGrpSpPr>
            <a:grpSpLocks/>
          </p:cNvGrpSpPr>
          <p:nvPr/>
        </p:nvGrpSpPr>
        <p:grpSpPr bwMode="auto">
          <a:xfrm>
            <a:off x="497012" y="3429002"/>
            <a:ext cx="4291012" cy="2232247"/>
            <a:chOff x="280988" y="2882164"/>
            <a:chExt cx="3975110" cy="2232288"/>
          </a:xfrm>
        </p:grpSpPr>
        <p:sp>
          <p:nvSpPr>
            <p:cNvPr id="8" name="Rettangolo 7"/>
            <p:cNvSpPr/>
            <p:nvPr/>
          </p:nvSpPr>
          <p:spPr>
            <a:xfrm>
              <a:off x="280988" y="2882164"/>
              <a:ext cx="3975110" cy="124651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285750" indent="-285750" algn="just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de-DE" sz="1400" dirty="0">
                  <a:solidFill>
                    <a:schemeClr val="tx2"/>
                  </a:solidFill>
                </a:rPr>
                <a:t>Diamond </a:t>
              </a:r>
              <a:r>
                <a:rPr lang="de-DE" sz="1400" dirty="0" err="1">
                  <a:solidFill>
                    <a:schemeClr val="tx2"/>
                  </a:solidFill>
                </a:rPr>
                <a:t>target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is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moved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by</a:t>
              </a:r>
              <a:r>
                <a:rPr lang="de-DE" sz="1400" dirty="0">
                  <a:solidFill>
                    <a:schemeClr val="tx2"/>
                  </a:solidFill>
                </a:rPr>
                <a:t> an </a:t>
              </a:r>
              <a:r>
                <a:rPr lang="de-DE" sz="1400" dirty="0" err="1">
                  <a:solidFill>
                    <a:schemeClr val="tx2"/>
                  </a:solidFill>
                </a:rPr>
                <a:t>automated</a:t>
              </a:r>
              <a:r>
                <a:rPr lang="de-DE" sz="1400" dirty="0">
                  <a:solidFill>
                    <a:schemeClr val="tx2"/>
                  </a:solidFill>
                </a:rPr>
                <a:t> X-Y </a:t>
              </a:r>
              <a:r>
                <a:rPr lang="de-DE" sz="1400" dirty="0" err="1">
                  <a:solidFill>
                    <a:schemeClr val="tx2"/>
                  </a:solidFill>
                </a:rPr>
                <a:t>translational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stage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tx2"/>
                  </a:solidFill>
                </a:rPr>
                <a:t>perpendicular</a:t>
              </a:r>
              <a:r>
                <a:rPr lang="de-DE" sz="1400" dirty="0" smtClean="0">
                  <a:solidFill>
                    <a:schemeClr val="tx2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tx2"/>
                  </a:solidFill>
                </a:rPr>
                <a:t>to</a:t>
              </a:r>
              <a:r>
                <a:rPr lang="de-DE" sz="1400" dirty="0" smtClean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the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laser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axis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with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selectable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tx2"/>
                  </a:solidFill>
                </a:rPr>
                <a:t>speed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tx2"/>
                  </a:solidFill>
                </a:rPr>
                <a:t>under</a:t>
              </a:r>
              <a:r>
                <a:rPr lang="de-DE" sz="1400" b="1" dirty="0" smtClean="0">
                  <a:solidFill>
                    <a:schemeClr val="tx2"/>
                  </a:solidFill>
                </a:rPr>
                <a:t> </a:t>
              </a:r>
              <a:r>
                <a:rPr lang="de-DE" sz="1400" b="1" dirty="0" err="1" smtClean="0">
                  <a:solidFill>
                    <a:schemeClr val="tx2"/>
                  </a:solidFill>
                </a:rPr>
                <a:t>vacuum</a:t>
              </a:r>
              <a:r>
                <a:rPr lang="de-DE" sz="1400" b="1" dirty="0" smtClean="0">
                  <a:solidFill>
                    <a:schemeClr val="tx2"/>
                  </a:solidFill>
                </a:rPr>
                <a:t> (P &lt; 10</a:t>
              </a:r>
              <a:r>
                <a:rPr lang="de-DE" sz="1400" b="1" baseline="30000" dirty="0" smtClean="0">
                  <a:solidFill>
                    <a:schemeClr val="tx2"/>
                  </a:solidFill>
                </a:rPr>
                <a:t>-7</a:t>
              </a:r>
              <a:r>
                <a:rPr lang="de-DE" sz="1400" b="1" dirty="0" smtClean="0">
                  <a:solidFill>
                    <a:schemeClr val="tx2"/>
                  </a:solidFill>
                </a:rPr>
                <a:t> mbar)</a:t>
              </a:r>
              <a:endParaRPr lang="de-DE" sz="1400" b="1" dirty="0">
                <a:solidFill>
                  <a:schemeClr val="tx2"/>
                </a:solidFill>
              </a:endParaRPr>
            </a:p>
            <a:p>
              <a:pPr marL="285750" indent="-285750" algn="just">
                <a:buFont typeface="Arial" panose="020B0604020202020204" pitchFamily="34" charset="0"/>
                <a:buChar char="•"/>
                <a:defRPr/>
              </a:pPr>
              <a:r>
                <a:rPr lang="de-DE" sz="1400" dirty="0" err="1">
                  <a:solidFill>
                    <a:schemeClr val="tx2"/>
                  </a:solidFill>
                </a:rPr>
                <a:t>It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is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possible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to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vary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the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number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of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laser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pulses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 smtClean="0">
                  <a:solidFill>
                    <a:schemeClr val="tx2"/>
                  </a:solidFill>
                </a:rPr>
                <a:t>impingining</a:t>
              </a:r>
              <a:r>
                <a:rPr lang="de-DE" sz="1400" dirty="0" smtClean="0">
                  <a:solidFill>
                    <a:schemeClr val="tx2"/>
                  </a:solidFill>
                </a:rPr>
                <a:t> on </a:t>
              </a:r>
              <a:r>
                <a:rPr lang="de-DE" sz="1400" dirty="0" err="1" smtClean="0">
                  <a:solidFill>
                    <a:schemeClr val="tx2"/>
                  </a:solidFill>
                </a:rPr>
                <a:t>the</a:t>
              </a:r>
              <a:r>
                <a:rPr lang="de-DE" sz="1400" dirty="0" smtClean="0">
                  <a:solidFill>
                    <a:schemeClr val="tx2"/>
                  </a:solidFill>
                </a:rPr>
                <a:t> </a:t>
              </a:r>
              <a:r>
                <a:rPr lang="de-DE" sz="1400" dirty="0">
                  <a:solidFill>
                    <a:schemeClr val="tx2"/>
                  </a:solidFill>
                </a:rPr>
                <a:t>sample </a:t>
              </a:r>
              <a:r>
                <a:rPr lang="de-DE" sz="1400" dirty="0" err="1">
                  <a:solidFill>
                    <a:schemeClr val="tx2"/>
                  </a:solidFill>
                </a:rPr>
                <a:t>and</a:t>
              </a:r>
              <a:r>
                <a:rPr lang="de-DE" sz="1400" dirty="0">
                  <a:solidFill>
                    <a:schemeClr val="tx2"/>
                  </a:solidFill>
                </a:rPr>
                <a:t> so </a:t>
              </a:r>
              <a:r>
                <a:rPr lang="de-DE" sz="1400" dirty="0" err="1">
                  <a:solidFill>
                    <a:schemeClr val="tx2"/>
                  </a:solidFill>
                </a:rPr>
                <a:t>the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dirty="0" err="1">
                  <a:solidFill>
                    <a:schemeClr val="tx2"/>
                  </a:solidFill>
                </a:rPr>
                <a:t>radiation</a:t>
              </a:r>
              <a:r>
                <a:rPr lang="de-DE" sz="1400" dirty="0">
                  <a:solidFill>
                    <a:schemeClr val="tx2"/>
                  </a:solidFill>
                </a:rPr>
                <a:t> </a:t>
              </a:r>
              <a:r>
                <a:rPr lang="de-DE" sz="1400" b="1" i="1" dirty="0">
                  <a:solidFill>
                    <a:schemeClr val="tx2"/>
                  </a:solidFill>
                </a:rPr>
                <a:t>dose per </a:t>
              </a:r>
              <a:r>
                <a:rPr lang="de-DE" sz="1400" b="1" i="1" dirty="0" err="1">
                  <a:solidFill>
                    <a:schemeClr val="tx2"/>
                  </a:solidFill>
                </a:rPr>
                <a:t>surface</a:t>
              </a:r>
              <a:r>
                <a:rPr lang="de-DE" sz="1400" b="1" i="1" dirty="0">
                  <a:solidFill>
                    <a:schemeClr val="tx2"/>
                  </a:solidFill>
                </a:rPr>
                <a:t> </a:t>
              </a:r>
              <a:r>
                <a:rPr lang="de-DE" sz="1400" b="1" i="1" dirty="0" err="1">
                  <a:solidFill>
                    <a:schemeClr val="tx2"/>
                  </a:solidFill>
                </a:rPr>
                <a:t>unit</a:t>
              </a:r>
              <a:r>
                <a:rPr lang="de-DE" sz="1400" b="1" i="1" dirty="0">
                  <a:solidFill>
                    <a:schemeClr val="tx2"/>
                  </a:solidFill>
                </a:rPr>
                <a:t>  </a:t>
              </a:r>
              <a:r>
                <a:rPr lang="de-DE" sz="1400" b="1" i="1" dirty="0" smtClean="0">
                  <a:solidFill>
                    <a:schemeClr val="tx2"/>
                  </a:solidFill>
                </a:rPr>
                <a:t>D</a:t>
              </a:r>
              <a:endParaRPr lang="de-DE" sz="1400" b="1" i="1" dirty="0">
                <a:solidFill>
                  <a:schemeClr val="tx2"/>
                </a:solidFill>
              </a:endParaRPr>
            </a:p>
          </p:txBody>
        </p:sp>
        <p:grpSp>
          <p:nvGrpSpPr>
            <p:cNvPr id="9" name="Gruppo 68"/>
            <p:cNvGrpSpPr>
              <a:grpSpLocks/>
            </p:cNvGrpSpPr>
            <p:nvPr/>
          </p:nvGrpSpPr>
          <p:grpSpPr bwMode="auto">
            <a:xfrm>
              <a:off x="453810" y="4373497"/>
              <a:ext cx="3683008" cy="740955"/>
              <a:chOff x="330158" y="1713107"/>
              <a:chExt cx="3683008" cy="740955"/>
            </a:xfrm>
          </p:grpSpPr>
          <p:sp>
            <p:nvSpPr>
              <p:cNvPr id="10" name="CasellaDiTesto 9"/>
              <p:cNvSpPr txBox="1"/>
              <p:nvPr/>
            </p:nvSpPr>
            <p:spPr>
              <a:xfrm>
                <a:off x="747671" y="1713107"/>
                <a:ext cx="1663704" cy="30778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Energy </a:t>
                </a:r>
                <a:r>
                  <a:rPr lang="it-IT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of</a:t>
                </a:r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 Single </a:t>
                </a:r>
                <a:r>
                  <a:rPr lang="it-IT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Pulse</a:t>
                </a:r>
                <a:endParaRPr lang="it-IT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1" name="CasellaDiTesto 10"/>
              <p:cNvSpPr txBox="1"/>
              <p:nvPr/>
            </p:nvSpPr>
            <p:spPr>
              <a:xfrm>
                <a:off x="2517738" y="1713108"/>
                <a:ext cx="1279528" cy="30778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it-IT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Number</a:t>
                </a:r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of</a:t>
                </a:r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it-IT" sz="1400" dirty="0" err="1">
                    <a:solidFill>
                      <a:schemeClr val="accent6">
                        <a:lumMod val="75000"/>
                      </a:schemeClr>
                    </a:solidFill>
                  </a:rPr>
                  <a:t>Pulses</a:t>
                </a:r>
                <a:endParaRPr lang="it-IT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2" name="CasellaDiTesto 11"/>
              <p:cNvSpPr txBox="1"/>
              <p:nvPr/>
            </p:nvSpPr>
            <p:spPr>
              <a:xfrm>
                <a:off x="1728747" y="2146279"/>
                <a:ext cx="963727" cy="3077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Sample Area</a:t>
                </a:r>
              </a:p>
            </p:txBody>
          </p:sp>
          <p:sp>
            <p:nvSpPr>
              <p:cNvPr id="13" name="CasellaDiTesto 12"/>
              <p:cNvSpPr txBox="1"/>
              <p:nvPr/>
            </p:nvSpPr>
            <p:spPr>
              <a:xfrm>
                <a:off x="330158" y="1855767"/>
                <a:ext cx="452369" cy="30778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it-IT" sz="1400" i="1" dirty="0">
                    <a:solidFill>
                      <a:schemeClr val="accent6">
                        <a:lumMod val="75000"/>
                      </a:schemeClr>
                    </a:solidFill>
                  </a:rPr>
                  <a:t>D</a:t>
                </a:r>
                <a:r>
                  <a:rPr lang="it-IT" sz="1400" dirty="0">
                    <a:solidFill>
                      <a:schemeClr val="accent6">
                        <a:lumMod val="75000"/>
                      </a:schemeClr>
                    </a:solidFill>
                  </a:rPr>
                  <a:t> = </a:t>
                </a:r>
              </a:p>
            </p:txBody>
          </p:sp>
          <p:cxnSp>
            <p:nvCxnSpPr>
              <p:cNvPr id="14" name="Connettore 1 13"/>
              <p:cNvCxnSpPr/>
              <p:nvPr/>
            </p:nvCxnSpPr>
            <p:spPr>
              <a:xfrm>
                <a:off x="903245" y="2109769"/>
                <a:ext cx="3109921" cy="0"/>
              </a:xfrm>
              <a:prstGeom prst="lin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e 14"/>
              <p:cNvSpPr/>
              <p:nvPr/>
            </p:nvSpPr>
            <p:spPr>
              <a:xfrm>
                <a:off x="2438860" y="1868458"/>
                <a:ext cx="52387" cy="4445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sz="14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</p:grpSp>
      <p:sp>
        <p:nvSpPr>
          <p:cNvPr id="16" name="Rettangolo 15"/>
          <p:cNvSpPr/>
          <p:nvPr/>
        </p:nvSpPr>
        <p:spPr>
          <a:xfrm>
            <a:off x="5500801" y="5353471"/>
            <a:ext cx="2808287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i="1" dirty="0" smtClean="0">
                <a:solidFill>
                  <a:schemeClr val="accent6">
                    <a:lumMod val="75000"/>
                  </a:schemeClr>
                </a:solidFill>
              </a:rPr>
              <a:t>D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varied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from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2.5 </a:t>
            </a:r>
            <a:r>
              <a:rPr lang="de-DE" sz="1400" dirty="0" err="1">
                <a:solidFill>
                  <a:schemeClr val="accent6">
                    <a:lumMod val="75000"/>
                  </a:schemeClr>
                </a:solidFill>
              </a:rPr>
              <a:t>to</a:t>
            </a:r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 12.5 kJ/cm</a:t>
            </a:r>
            <a:r>
              <a:rPr lang="de-DE" sz="1400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it-IT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Rettangolo 70"/>
          <p:cNvSpPr>
            <a:spLocks noChangeArrowheads="1"/>
          </p:cNvSpPr>
          <p:nvPr/>
        </p:nvSpPr>
        <p:spPr bwMode="auto">
          <a:xfrm>
            <a:off x="554733" y="548680"/>
            <a:ext cx="315317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defTabSz="914400" eaLnBrk="1" hangingPunct="1"/>
            <a:r>
              <a:rPr lang="en-GB" altLang="en-US" sz="1400" dirty="0">
                <a:latin typeface="AR CENA" panose="02000000000000000000" pitchFamily="2" charset="0"/>
              </a:rPr>
              <a:t>Samples used </a:t>
            </a:r>
            <a:r>
              <a:rPr lang="en-GB" altLang="en-US" sz="1400" dirty="0" smtClean="0">
                <a:latin typeface="AR CENA" panose="02000000000000000000" pitchFamily="2" charset="0"/>
              </a:rPr>
              <a:t>are </a:t>
            </a:r>
            <a:r>
              <a:rPr lang="en-GB" altLang="en-US" sz="1400" dirty="0">
                <a:latin typeface="AR CENA" panose="02000000000000000000" pitchFamily="2" charset="0"/>
              </a:rPr>
              <a:t>freestanding CVD polycrystalline </a:t>
            </a:r>
            <a:r>
              <a:rPr lang="en-GB" altLang="en-US" sz="1400" b="1" dirty="0">
                <a:latin typeface="AR CENA" panose="02000000000000000000" pitchFamily="2" charset="0"/>
              </a:rPr>
              <a:t>Optical Grade (OG)</a:t>
            </a:r>
            <a:r>
              <a:rPr lang="en-GB" altLang="en-US" sz="1400" dirty="0">
                <a:latin typeface="AR CENA" panose="02000000000000000000" pitchFamily="2" charset="0"/>
              </a:rPr>
              <a:t> diamond plates purchased </a:t>
            </a:r>
            <a:r>
              <a:rPr lang="en-GB" altLang="en-US" sz="1400" dirty="0" smtClean="0">
                <a:latin typeface="AR CENA" panose="02000000000000000000" pitchFamily="2" charset="0"/>
              </a:rPr>
              <a:t>from Element </a:t>
            </a:r>
            <a:r>
              <a:rPr lang="en-GB" altLang="en-US" sz="1400" dirty="0">
                <a:latin typeface="AR CENA" panose="02000000000000000000" pitchFamily="2" charset="0"/>
              </a:rPr>
              <a:t>Six Ltd: </a:t>
            </a:r>
            <a:r>
              <a:rPr lang="en-GB" altLang="en-US" sz="1400" b="1" dirty="0">
                <a:solidFill>
                  <a:srgbClr val="222222"/>
                </a:solidFill>
                <a:latin typeface="AR CENA" panose="02000000000000000000" pitchFamily="2" charset="0"/>
                <a:ea typeface="Times New Roman" pitchFamily="18" charset="0"/>
                <a:cs typeface="Arial" charset="0"/>
              </a:rPr>
              <a:t> </a:t>
            </a:r>
            <a:r>
              <a:rPr lang="en-GB" altLang="en-US" sz="1400" dirty="0">
                <a:solidFill>
                  <a:srgbClr val="222222"/>
                </a:solidFill>
                <a:latin typeface="AR CENA" panose="02000000000000000000" pitchFamily="2" charset="0"/>
                <a:ea typeface="Times New Roman" pitchFamily="18" charset="0"/>
                <a:cs typeface="Arial" charset="0"/>
              </a:rPr>
              <a:t>8 mm Ø </a:t>
            </a:r>
            <a:r>
              <a:rPr lang="en-GB" altLang="en-US" sz="1400" dirty="0">
                <a:latin typeface="AR CENA" panose="02000000000000000000" pitchFamily="2" charset="0"/>
              </a:rPr>
              <a:t>×</a:t>
            </a:r>
            <a:r>
              <a:rPr lang="en-GB" altLang="en-US" sz="1400" dirty="0">
                <a:solidFill>
                  <a:srgbClr val="222222"/>
                </a:solidFill>
                <a:latin typeface="AR CENA" panose="02000000000000000000" pitchFamily="2" charset="0"/>
                <a:cs typeface="Times New Roman" pitchFamily="18" charset="0"/>
              </a:rPr>
              <a:t> 0.5 mm thickness, </a:t>
            </a:r>
            <a:r>
              <a:rPr lang="en-GB" altLang="en-US" sz="1400" i="1" dirty="0">
                <a:latin typeface="AR CENA" panose="02000000000000000000" pitchFamily="2" charset="0"/>
              </a:rPr>
              <a:t>K</a:t>
            </a:r>
            <a:r>
              <a:rPr lang="en-GB" altLang="en-US" sz="1400" dirty="0">
                <a:latin typeface="AR CENA" panose="02000000000000000000" pitchFamily="2" charset="0"/>
              </a:rPr>
              <a:t>&gt;1900 W/</a:t>
            </a:r>
            <a:r>
              <a:rPr lang="en-GB" altLang="en-US" sz="1400" dirty="0" err="1">
                <a:latin typeface="AR CENA" panose="02000000000000000000" pitchFamily="2" charset="0"/>
              </a:rPr>
              <a:t>mK</a:t>
            </a:r>
            <a:r>
              <a:rPr lang="en-GB" altLang="en-US" sz="1400" dirty="0">
                <a:solidFill>
                  <a:srgbClr val="222222"/>
                </a:solidFill>
                <a:latin typeface="AR CENA" panose="02000000000000000000" pitchFamily="2" charset="0"/>
                <a:cs typeface="Times New Roman" pitchFamily="18" charset="0"/>
              </a:rPr>
              <a:t>, </a:t>
            </a:r>
            <a:r>
              <a:rPr lang="en-GB" altLang="en-US" sz="1400" dirty="0" smtClean="0">
                <a:latin typeface="AR CENA" panose="02000000000000000000" pitchFamily="2" charset="0"/>
              </a:rPr>
              <a:t>R</a:t>
            </a:r>
            <a:r>
              <a:rPr lang="en-GB" altLang="en-US" sz="1400" baseline="-25000" dirty="0" smtClean="0">
                <a:latin typeface="AR CENA" panose="02000000000000000000" pitchFamily="2" charset="0"/>
              </a:rPr>
              <a:t>a </a:t>
            </a:r>
            <a:r>
              <a:rPr lang="en-GB" altLang="en-US" sz="1400" dirty="0" smtClean="0">
                <a:latin typeface="AR CENA" panose="02000000000000000000" pitchFamily="2" charset="0"/>
              </a:rPr>
              <a:t>&lt; 30 </a:t>
            </a:r>
            <a:r>
              <a:rPr lang="en-GB" altLang="en-US" sz="1400" dirty="0">
                <a:latin typeface="AR CENA" panose="02000000000000000000" pitchFamily="2" charset="0"/>
              </a:rPr>
              <a:t>nm, </a:t>
            </a:r>
            <a:r>
              <a:rPr lang="el-GR" altLang="en-US" sz="1400" dirty="0"/>
              <a:t>ρ</a:t>
            </a:r>
            <a:r>
              <a:rPr lang="en-GB" altLang="en-US" sz="1400" baseline="-25000" dirty="0" smtClean="0">
                <a:latin typeface="AR CENA" panose="02000000000000000000" pitchFamily="2" charset="0"/>
              </a:rPr>
              <a:t>bulk </a:t>
            </a:r>
            <a:r>
              <a:rPr lang="en-GB" altLang="en-US" sz="1400" dirty="0" smtClean="0">
                <a:latin typeface="AR CENA" panose="02000000000000000000" pitchFamily="2" charset="0"/>
              </a:rPr>
              <a:t>&gt; 10</a:t>
            </a:r>
            <a:r>
              <a:rPr lang="en-GB" altLang="en-US" sz="1400" baseline="30000" dirty="0" smtClean="0">
                <a:latin typeface="AR CENA" panose="02000000000000000000" pitchFamily="2" charset="0"/>
              </a:rPr>
              <a:t>12</a:t>
            </a:r>
            <a:r>
              <a:rPr lang="en-GB" altLang="en-US" sz="1400" dirty="0" smtClean="0">
                <a:latin typeface="AR CENA" panose="02000000000000000000" pitchFamily="2" charset="0"/>
              </a:rPr>
              <a:t> </a:t>
            </a:r>
            <a:r>
              <a:rPr lang="en-GB" altLang="en-US" sz="1400" dirty="0" err="1">
                <a:latin typeface="AR CENA" panose="02000000000000000000" pitchFamily="2" charset="0"/>
              </a:rPr>
              <a:t>Ω∙</a:t>
            </a:r>
            <a:r>
              <a:rPr lang="en-GB" altLang="en-US" sz="1400" dirty="0" err="1" smtClean="0">
                <a:latin typeface="AR CENA" panose="02000000000000000000" pitchFamily="2" charset="0"/>
              </a:rPr>
              <a:t>cm</a:t>
            </a:r>
            <a:endParaRPr lang="en-GB" altLang="en-US" sz="1400" dirty="0">
              <a:latin typeface="AR CENA" panose="02000000000000000000" pitchFamily="2" charset="0"/>
            </a:endParaRP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67742" y="-27384"/>
            <a:ext cx="8608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400" dirty="0" smtClean="0">
                <a:latin typeface="AR CENA" panose="02000000000000000000" pitchFamily="2" charset="0"/>
                <a:cs typeface="Arial" charset="0"/>
              </a:rPr>
              <a:t>Surface Texturing – Process Parameters</a:t>
            </a:r>
            <a:endParaRPr lang="en-US" altLang="en-US" sz="2400" dirty="0">
              <a:latin typeface="AR CENA" panose="02000000000000000000" pitchFamily="2" charset="0"/>
              <a:cs typeface="Arial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539552" y="1844824"/>
            <a:ext cx="31323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</a:rPr>
              <a:t>Laser parameters: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 = 800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Pulse duration = 100 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Repetition rate = 1000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Pulse energy = 3.6 </a:t>
            </a:r>
            <a:r>
              <a:rPr lang="en-US" sz="1400" dirty="0" err="1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mJ</a:t>
            </a:r>
            <a:endParaRPr lang="en-US" sz="1400" dirty="0" smtClean="0">
              <a:solidFill>
                <a:srgbClr val="CC0000"/>
              </a:solidFill>
              <a:cs typeface="Arial" panose="020B0604020202020204" pitchFamily="34" charset="0"/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Spot size = 100 um (diameter)</a:t>
            </a:r>
          </a:p>
          <a:p>
            <a:endParaRPr lang="en-US" sz="1400" dirty="0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  <p:grpSp>
        <p:nvGrpSpPr>
          <p:cNvPr id="20" name="Gruppo 43"/>
          <p:cNvGrpSpPr>
            <a:grpSpLocks/>
          </p:cNvGrpSpPr>
          <p:nvPr/>
        </p:nvGrpSpPr>
        <p:grpSpPr bwMode="auto">
          <a:xfrm>
            <a:off x="4463167" y="846235"/>
            <a:ext cx="4141281" cy="1358628"/>
            <a:chOff x="693883" y="1449443"/>
            <a:chExt cx="4768658" cy="1725802"/>
          </a:xfrm>
        </p:grpSpPr>
        <p:pic>
          <p:nvPicPr>
            <p:cNvPr id="21" name="Picture 61" descr="C:\Users\Paoloxx\Google Drive\FsLaser Treated Diamond\FotoLab\OG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287" y="1460788"/>
              <a:ext cx="4726254" cy="1714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Freccia a destra con strisce 21"/>
            <p:cNvSpPr/>
            <p:nvPr/>
          </p:nvSpPr>
          <p:spPr>
            <a:xfrm>
              <a:off x="1560413" y="1532422"/>
              <a:ext cx="3747779" cy="253110"/>
            </a:xfrm>
            <a:prstGeom prst="stripedRightArrow">
              <a:avLst>
                <a:gd name="adj1" fmla="val 45850"/>
                <a:gd name="adj2" fmla="val 9979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93883" y="1449443"/>
              <a:ext cx="812350" cy="4122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b="1" dirty="0">
                  <a:solidFill>
                    <a:schemeClr val="accent6">
                      <a:lumMod val="75000"/>
                    </a:schemeClr>
                  </a:solidFill>
                  <a:latin typeface="Arial Black" pitchFamily="34" charset="0"/>
                  <a:cs typeface="Aharoni" pitchFamily="2" charset="-79"/>
                </a:rPr>
                <a:t>DOSE</a:t>
              </a:r>
              <a:endParaRPr lang="it-IT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2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43"/>
          <p:cNvGrpSpPr>
            <a:grpSpLocks/>
          </p:cNvGrpSpPr>
          <p:nvPr/>
        </p:nvGrpSpPr>
        <p:grpSpPr bwMode="auto">
          <a:xfrm>
            <a:off x="4463167" y="846235"/>
            <a:ext cx="4141281" cy="1358628"/>
            <a:chOff x="693883" y="1449443"/>
            <a:chExt cx="4768658" cy="1725802"/>
          </a:xfrm>
        </p:grpSpPr>
        <p:pic>
          <p:nvPicPr>
            <p:cNvPr id="26" name="Picture 61" descr="C:\Users\Paoloxx\Google Drive\FsLaser Treated Diamond\FotoLab\OG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287" y="1460788"/>
              <a:ext cx="4726254" cy="1714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Freccia a destra con strisce 26"/>
            <p:cNvSpPr/>
            <p:nvPr/>
          </p:nvSpPr>
          <p:spPr>
            <a:xfrm>
              <a:off x="1560413" y="1532422"/>
              <a:ext cx="3747779" cy="253110"/>
            </a:xfrm>
            <a:prstGeom prst="stripedRightArrow">
              <a:avLst>
                <a:gd name="adj1" fmla="val 45850"/>
                <a:gd name="adj2" fmla="val 99798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693883" y="1449443"/>
              <a:ext cx="812350" cy="41229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b="1" dirty="0">
                  <a:solidFill>
                    <a:schemeClr val="accent6">
                      <a:lumMod val="75000"/>
                    </a:schemeClr>
                  </a:solidFill>
                  <a:latin typeface="Arial Black" pitchFamily="34" charset="0"/>
                  <a:cs typeface="Aharoni" pitchFamily="2" charset="-79"/>
                </a:rPr>
                <a:t>DOSE</a:t>
              </a:r>
              <a:endParaRPr lang="it-IT" sz="2800" b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  <a:cs typeface="Aharoni" pitchFamily="2" charset="-79"/>
              </a:endParaRPr>
            </a:p>
          </p:txBody>
        </p:sp>
      </p:grpSp>
      <p:grpSp>
        <p:nvGrpSpPr>
          <p:cNvPr id="6" name="Gruppo 85"/>
          <p:cNvGrpSpPr>
            <a:grpSpLocks/>
          </p:cNvGrpSpPr>
          <p:nvPr/>
        </p:nvGrpSpPr>
        <p:grpSpPr bwMode="auto">
          <a:xfrm>
            <a:off x="563836" y="548680"/>
            <a:ext cx="2640012" cy="1979612"/>
            <a:chOff x="204788" y="1763636"/>
            <a:chExt cx="2640000" cy="1980000"/>
          </a:xfrm>
        </p:grpSpPr>
        <p:pic>
          <p:nvPicPr>
            <p:cNvPr id="7" name="Picture 2" descr="C:\Users\Paoloxx\Google Drive\FsLaser Treated Diamond\SEMs\OG_SEM TV\OG4_25kX_tilt40_02_Untreated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788" y="1763636"/>
              <a:ext cx="2640000" cy="1980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33"/>
            <p:cNvSpPr txBox="1">
              <a:spLocks noChangeArrowheads="1"/>
            </p:cNvSpPr>
            <p:nvPr/>
          </p:nvSpPr>
          <p:spPr bwMode="auto">
            <a:xfrm>
              <a:off x="204788" y="1763636"/>
              <a:ext cx="2639999" cy="30777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defTabSz="914400" eaLnBrk="1" hangingPunct="1">
                <a:spcAft>
                  <a:spcPts val="1000"/>
                </a:spcAft>
              </a:pPr>
              <a:r>
                <a:rPr lang="it-IT" altLang="en-US" sz="1400" b="1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OG-1 (untreated)</a:t>
              </a:r>
              <a:endParaRPr lang="en-US" altLang="en-US" sz="1400" b="1">
                <a:solidFill>
                  <a:srgbClr val="FFFF00"/>
                </a:solidFill>
                <a:latin typeface="AR CENA" panose="02000000000000000000" pitchFamily="2" charset="0"/>
                <a:cs typeface="Arial" charset="0"/>
              </a:endParaRPr>
            </a:p>
          </p:txBody>
        </p:sp>
      </p:grpSp>
      <p:cxnSp>
        <p:nvCxnSpPr>
          <p:cNvPr id="9" name="Connettore 2 8"/>
          <p:cNvCxnSpPr/>
          <p:nvPr/>
        </p:nvCxnSpPr>
        <p:spPr>
          <a:xfrm flipH="1">
            <a:off x="2605089" y="1484784"/>
            <a:ext cx="2267965" cy="3380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86"/>
          <p:cNvGrpSpPr>
            <a:grpSpLocks/>
          </p:cNvGrpSpPr>
          <p:nvPr/>
        </p:nvGrpSpPr>
        <p:grpSpPr bwMode="auto">
          <a:xfrm>
            <a:off x="563836" y="2636912"/>
            <a:ext cx="2640012" cy="1981200"/>
            <a:chOff x="236687" y="4178397"/>
            <a:chExt cx="2640000" cy="1980000"/>
          </a:xfrm>
        </p:grpSpPr>
        <p:pic>
          <p:nvPicPr>
            <p:cNvPr id="11" name="Picture 4" descr="C:\Users\Paoloxx\Google Drive\FsLaser Treated Diamond\SEMs\TM100_TV\PSS\TM1_Q1_100kX_01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687" y="4178397"/>
              <a:ext cx="2640000" cy="19800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33"/>
            <p:cNvSpPr txBox="1">
              <a:spLocks noChangeArrowheads="1"/>
            </p:cNvSpPr>
            <p:nvPr/>
          </p:nvSpPr>
          <p:spPr bwMode="auto">
            <a:xfrm>
              <a:off x="236687" y="4178397"/>
              <a:ext cx="2640000" cy="30777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defTabSz="914400" eaLnBrk="1" hangingPunct="1">
                <a:spcAft>
                  <a:spcPts val="1000"/>
                </a:spcAft>
              </a:pPr>
              <a:r>
                <a:rPr lang="it-IT" altLang="en-US" sz="1400" b="1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OG-2 (treated@2.5kJ/cm</a:t>
              </a:r>
              <a:r>
                <a:rPr lang="it-IT" altLang="en-US" sz="1400" b="1" baseline="3000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2</a:t>
              </a:r>
              <a:r>
                <a:rPr lang="it-IT" altLang="en-US" sz="1400" b="1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)</a:t>
              </a:r>
              <a:endParaRPr lang="en-US" altLang="en-US" sz="1400" b="1">
                <a:solidFill>
                  <a:srgbClr val="FFFF00"/>
                </a:solidFill>
                <a:latin typeface="AR CENA" panose="02000000000000000000" pitchFamily="2" charset="0"/>
                <a:cs typeface="Arial" charset="0"/>
              </a:endParaRPr>
            </a:p>
          </p:txBody>
        </p:sp>
      </p:grpSp>
      <p:cxnSp>
        <p:nvCxnSpPr>
          <p:cNvPr id="13" name="Connettore 2 12"/>
          <p:cNvCxnSpPr/>
          <p:nvPr/>
        </p:nvCxnSpPr>
        <p:spPr>
          <a:xfrm flipH="1">
            <a:off x="2915816" y="1538486"/>
            <a:ext cx="2956347" cy="174649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o 87"/>
          <p:cNvGrpSpPr>
            <a:grpSpLocks/>
          </p:cNvGrpSpPr>
          <p:nvPr/>
        </p:nvGrpSpPr>
        <p:grpSpPr bwMode="auto">
          <a:xfrm>
            <a:off x="3491880" y="2636912"/>
            <a:ext cx="2640013" cy="1981200"/>
            <a:chOff x="3232311" y="4178397"/>
            <a:chExt cx="2640000" cy="1980000"/>
          </a:xfrm>
        </p:grpSpPr>
        <p:pic>
          <p:nvPicPr>
            <p:cNvPr id="15" name="Picture 3" descr="C:\Users\Paoloxx\Google Drive\FsLaser Treated Diamond\SEMs\TM100_TV\PSS\TM2_Q4_100kX_01.t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2311" y="4178397"/>
              <a:ext cx="2640000" cy="1980000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33"/>
            <p:cNvSpPr txBox="1">
              <a:spLocks noChangeArrowheads="1"/>
            </p:cNvSpPr>
            <p:nvPr/>
          </p:nvSpPr>
          <p:spPr bwMode="auto">
            <a:xfrm>
              <a:off x="3232311" y="4178397"/>
              <a:ext cx="2640000" cy="30777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defTabSz="914400" eaLnBrk="1" hangingPunct="1">
                <a:spcAft>
                  <a:spcPts val="1000"/>
                </a:spcAft>
              </a:pPr>
              <a:r>
                <a:rPr lang="it-IT" altLang="en-US" sz="1400" b="1" dirty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OG-3 (</a:t>
              </a:r>
              <a:r>
                <a:rPr lang="it-IT" altLang="en-US" sz="1400" b="1" dirty="0" err="1" smtClean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treated</a:t>
              </a:r>
              <a:r>
                <a:rPr lang="it-IT" altLang="en-US" sz="1400" b="1" dirty="0" smtClean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 @ 5kJ/cm</a:t>
              </a:r>
              <a:r>
                <a:rPr lang="it-IT" altLang="en-US" sz="1400" b="1" baseline="30000" dirty="0" smtClean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2</a:t>
              </a:r>
              <a:r>
                <a:rPr lang="it-IT" altLang="en-US" sz="1400" b="1" dirty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)</a:t>
              </a:r>
              <a:endParaRPr lang="en-US" altLang="en-US" sz="1400" b="1" dirty="0">
                <a:solidFill>
                  <a:srgbClr val="FFFF00"/>
                </a:solidFill>
                <a:latin typeface="AR CENA" panose="02000000000000000000" pitchFamily="2" charset="0"/>
                <a:cs typeface="Arial" charset="0"/>
              </a:endParaRPr>
            </a:p>
          </p:txBody>
        </p:sp>
      </p:grpSp>
      <p:cxnSp>
        <p:nvCxnSpPr>
          <p:cNvPr id="17" name="Connettore 2 16"/>
          <p:cNvCxnSpPr/>
          <p:nvPr/>
        </p:nvCxnSpPr>
        <p:spPr>
          <a:xfrm flipH="1">
            <a:off x="5508104" y="1653790"/>
            <a:ext cx="1334947" cy="141517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po 88"/>
          <p:cNvGrpSpPr>
            <a:grpSpLocks/>
          </p:cNvGrpSpPr>
          <p:nvPr/>
        </p:nvGrpSpPr>
        <p:grpSpPr bwMode="auto">
          <a:xfrm>
            <a:off x="6396484" y="2636912"/>
            <a:ext cx="2640012" cy="1981200"/>
            <a:chOff x="6281899" y="4178397"/>
            <a:chExt cx="2640000" cy="1980000"/>
          </a:xfrm>
        </p:grpSpPr>
        <p:pic>
          <p:nvPicPr>
            <p:cNvPr id="19" name="Picture 5" descr="C:\Users\Paoloxx\Google Drive\FsLaser Treated Diamond\SEMs\TM100_TV\PSS\TM2_Q3_100kX_01.t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81899" y="4178397"/>
              <a:ext cx="2640000" cy="1980000"/>
            </a:xfrm>
            <a:prstGeom prst="rect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6281899" y="4178397"/>
              <a:ext cx="2640000" cy="307777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defTabSz="914400" eaLnBrk="1" hangingPunct="1">
                <a:spcAft>
                  <a:spcPts val="1000"/>
                </a:spcAft>
              </a:pPr>
              <a:r>
                <a:rPr lang="it-IT" altLang="en-US" sz="1400" b="1" dirty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OG-4 (</a:t>
              </a:r>
              <a:r>
                <a:rPr lang="it-IT" altLang="en-US" sz="1400" b="1" dirty="0" err="1" smtClean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treated</a:t>
              </a:r>
              <a:r>
                <a:rPr lang="it-IT" altLang="en-US" sz="1400" b="1" dirty="0" smtClean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 @ 12.5kJ/cm</a:t>
              </a:r>
              <a:r>
                <a:rPr lang="it-IT" altLang="en-US" sz="1400" b="1" baseline="30000" dirty="0" smtClean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2</a:t>
              </a:r>
              <a:r>
                <a:rPr lang="it-IT" altLang="en-US" sz="1400" b="1" dirty="0">
                  <a:solidFill>
                    <a:srgbClr val="FFFF00"/>
                  </a:solidFill>
                  <a:latin typeface="AR CENA" panose="02000000000000000000" pitchFamily="2" charset="0"/>
                  <a:cs typeface="Arial" charset="0"/>
                </a:rPr>
                <a:t>)</a:t>
              </a:r>
              <a:endParaRPr lang="en-US" altLang="en-US" sz="1400" b="1" dirty="0">
                <a:solidFill>
                  <a:srgbClr val="FFFF00"/>
                </a:solidFill>
                <a:latin typeface="AR CENA" panose="02000000000000000000" pitchFamily="2" charset="0"/>
                <a:cs typeface="Arial" charset="0"/>
              </a:endParaRPr>
            </a:p>
          </p:txBody>
        </p:sp>
      </p:grpSp>
      <p:cxnSp>
        <p:nvCxnSpPr>
          <p:cNvPr id="21" name="Connettore 2 20"/>
          <p:cNvCxnSpPr>
            <a:endCxn id="20" idx="0"/>
          </p:cNvCxnSpPr>
          <p:nvPr/>
        </p:nvCxnSpPr>
        <p:spPr>
          <a:xfrm flipH="1">
            <a:off x="7716490" y="1653790"/>
            <a:ext cx="301178" cy="983122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475656" y="4995173"/>
            <a:ext cx="7128792" cy="10464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sz="1400" b="1" dirty="0" smtClean="0">
                <a:solidFill>
                  <a:srgbClr val="0066FF"/>
                </a:solidFill>
                <a:cs typeface="Arial" panose="020B0604020202020204" pitchFamily="34" charset="0"/>
              </a:rPr>
              <a:t>Low doses (2.5 kJ/</a:t>
            </a:r>
            <a:r>
              <a:rPr lang="en-US" sz="1400" b="1" dirty="0" smtClean="0">
                <a:solidFill>
                  <a:srgbClr val="0066FF"/>
                </a:solidFill>
                <a:cs typeface="Arial" charset="0"/>
              </a:rPr>
              <a:t> cm</a:t>
            </a:r>
            <a:r>
              <a:rPr lang="en-US" sz="1400" b="1" baseline="30000" dirty="0" smtClean="0">
                <a:solidFill>
                  <a:srgbClr val="0066FF"/>
                </a:solidFill>
                <a:cs typeface="Arial" charset="0"/>
              </a:rPr>
              <a:t>2 </a:t>
            </a:r>
            <a:r>
              <a:rPr lang="en-US" sz="1400" b="1" dirty="0" smtClean="0">
                <a:solidFill>
                  <a:srgbClr val="0066FF"/>
                </a:solidFill>
                <a:cs typeface="Arial" panose="020B0604020202020204" pitchFamily="34" charset="0"/>
              </a:rPr>
              <a:t>): </a:t>
            </a:r>
            <a:r>
              <a:rPr lang="en-US" sz="1400" i="1" dirty="0" smtClean="0">
                <a:solidFill>
                  <a:srgbClr val="0066FF"/>
                </a:solidFill>
                <a:cs typeface="Arial" panose="020B0604020202020204" pitchFamily="34" charset="0"/>
              </a:rPr>
              <a:t>the structures are not well defined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Medium doses (5 kJ/</a:t>
            </a:r>
            <a:r>
              <a:rPr lang="en-US" sz="1400" b="1" dirty="0" smtClean="0">
                <a:solidFill>
                  <a:srgbClr val="00B050"/>
                </a:solidFill>
                <a:cs typeface="Arial" charset="0"/>
              </a:rPr>
              <a:t> cm</a:t>
            </a:r>
            <a:r>
              <a:rPr lang="en-US" sz="1400" b="1" baseline="30000" dirty="0" smtClean="0">
                <a:solidFill>
                  <a:srgbClr val="00B050"/>
                </a:solidFill>
                <a:cs typeface="Arial" charset="0"/>
              </a:rPr>
              <a:t>2 </a:t>
            </a:r>
            <a:r>
              <a:rPr lang="en-US" sz="1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): </a:t>
            </a:r>
            <a:r>
              <a:rPr lang="en-US" sz="1400" i="1" dirty="0" smtClean="0">
                <a:solidFill>
                  <a:srgbClr val="00B050"/>
                </a:solidFill>
                <a:cs typeface="Arial" panose="020B0604020202020204" pitchFamily="34" charset="0"/>
              </a:rPr>
              <a:t>defined linear structures with periodicity </a:t>
            </a:r>
            <a:r>
              <a:rPr lang="en-US" sz="1400" i="1" dirty="0" smtClean="0">
                <a:solidFill>
                  <a:srgbClr val="00B050"/>
                </a:solidFill>
                <a:cs typeface="Arial" panose="020B0604020202020204" pitchFamily="34" charset="0"/>
                <a:sym typeface="Symbol"/>
              </a:rPr>
              <a:t>of 170 nm and length of several m</a:t>
            </a:r>
            <a:endParaRPr lang="en-US" sz="1400" i="1" dirty="0" smtClean="0">
              <a:cs typeface="Arial" panose="020B0604020202020204" pitchFamily="34" charset="0"/>
              <a:sym typeface="Symbo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Symbol"/>
              </a:rPr>
              <a:t>High doses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(12.5 kJ/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 cm</a:t>
            </a:r>
            <a:r>
              <a:rPr lang="en-US" sz="1400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charset="0"/>
              </a:rPr>
              <a:t>2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):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Symbol"/>
              </a:rPr>
              <a:t>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sym typeface="Symbol"/>
              </a:rPr>
              <a:t>degraded structures (post-ablation)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  <a:sym typeface="Symbol"/>
            </a:endParaRPr>
          </a:p>
        </p:txBody>
      </p: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67742" y="-27384"/>
            <a:ext cx="8608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400" dirty="0" smtClean="0">
                <a:latin typeface="AR CENA" panose="02000000000000000000" pitchFamily="2" charset="0"/>
                <a:cs typeface="Arial" charset="0"/>
              </a:rPr>
              <a:t>Surface Texturing - BLACK DIAMOND - Microstructure</a:t>
            </a:r>
            <a:endParaRPr lang="en-US" altLang="en-US" sz="2400" dirty="0">
              <a:latin typeface="AR CENA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2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-138499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7742" y="-27384"/>
            <a:ext cx="8608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400" dirty="0" smtClean="0">
                <a:latin typeface="AR CENA" panose="02000000000000000000" pitchFamily="2" charset="0"/>
                <a:cs typeface="Arial" charset="0"/>
              </a:rPr>
              <a:t>Surface Texturing - BLACK DIAMOND</a:t>
            </a:r>
            <a:endParaRPr lang="en-US" altLang="en-US" sz="2400" dirty="0">
              <a:latin typeface="AR CENA" panose="02000000000000000000" pitchFamily="2" charset="0"/>
              <a:cs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38499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3950531"/>
              </p:ext>
            </p:extLst>
          </p:nvPr>
        </p:nvGraphicFramePr>
        <p:xfrm>
          <a:off x="1691680" y="4149080"/>
          <a:ext cx="2146792" cy="1945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69" name="KGPlot" r:id="rId3" imgW="7251480" imgH="6629400" progId="KGraph_Plot">
                  <p:embed/>
                </p:oleObj>
              </mc:Choice>
              <mc:Fallback>
                <p:oleObj name="KGPlot" r:id="rId3" imgW="7251480" imgH="6629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149080"/>
                        <a:ext cx="2146792" cy="19456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-138499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2231740" y="2527736"/>
            <a:ext cx="31323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C0000"/>
                </a:solidFill>
                <a:cs typeface="Arial" panose="020B0604020202020204" pitchFamily="34" charset="0"/>
              </a:rPr>
              <a:t>Surface structures characterized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CC0000"/>
                </a:solidFill>
                <a:cs typeface="Arial" panose="020B0604020202020204" pitchFamily="34" charset="0"/>
              </a:rPr>
              <a:t>Periodicity = </a:t>
            </a:r>
            <a:r>
              <a:rPr lang="en-US" sz="18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 / 2n = 170 nm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Depth of 400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Length of several m</a:t>
            </a:r>
          </a:p>
          <a:p>
            <a:endParaRPr lang="en-US" sz="1800" dirty="0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3851920" y="4448289"/>
            <a:ext cx="5400600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Raman spectroscopy, after debris removal produced by the treatment, points out: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No presence of graphitic domains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A negligible variation of the diamond peak, consistent with structural properties comparable to the untreated sample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It means that bulk physical properties do not change</a:t>
            </a:r>
          </a:p>
        </p:txBody>
      </p:sp>
      <p:sp>
        <p:nvSpPr>
          <p:cNvPr id="31" name="Rettangolo 30"/>
          <p:cNvSpPr>
            <a:spLocks noChangeArrowheads="1"/>
          </p:cNvSpPr>
          <p:nvPr/>
        </p:nvSpPr>
        <p:spPr bwMode="auto">
          <a:xfrm rot="5400000">
            <a:off x="-1076987" y="2244509"/>
            <a:ext cx="3755183" cy="341991"/>
          </a:xfrm>
          <a:prstGeom prst="rect">
            <a:avLst/>
          </a:prstGeom>
          <a:gradFill rotWithShape="1">
            <a:gsLst>
              <a:gs pos="0">
                <a:srgbClr val="A7B6BB"/>
              </a:gs>
              <a:gs pos="50000">
                <a:srgbClr val="DBEEF4"/>
              </a:gs>
              <a:gs pos="100000">
                <a:srgbClr val="A7B6BB"/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26"/>
          <p:cNvGrpSpPr>
            <a:grpSpLocks/>
          </p:cNvGrpSpPr>
          <p:nvPr/>
        </p:nvGrpSpPr>
        <p:grpSpPr bwMode="auto">
          <a:xfrm rot="16200000" flipH="1">
            <a:off x="-1140180" y="2389085"/>
            <a:ext cx="3504361" cy="35219"/>
            <a:chOff x="1232" y="1836"/>
            <a:chExt cx="3405" cy="97"/>
          </a:xfrm>
        </p:grpSpPr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>
              <a:off x="1238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AutoShape 28"/>
            <p:cNvSpPr>
              <a:spLocks noChangeArrowheads="1"/>
            </p:cNvSpPr>
            <p:nvPr/>
          </p:nvSpPr>
          <p:spPr bwMode="auto">
            <a:xfrm>
              <a:off x="1371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AutoShape 29"/>
            <p:cNvSpPr>
              <a:spLocks noChangeArrowheads="1"/>
            </p:cNvSpPr>
            <p:nvPr/>
          </p:nvSpPr>
          <p:spPr bwMode="auto">
            <a:xfrm>
              <a:off x="1515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AutoShape 30"/>
            <p:cNvSpPr>
              <a:spLocks noChangeArrowheads="1"/>
            </p:cNvSpPr>
            <p:nvPr/>
          </p:nvSpPr>
          <p:spPr bwMode="auto">
            <a:xfrm>
              <a:off x="1648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AutoShape 31"/>
            <p:cNvSpPr>
              <a:spLocks noChangeArrowheads="1"/>
            </p:cNvSpPr>
            <p:nvPr/>
          </p:nvSpPr>
          <p:spPr bwMode="auto">
            <a:xfrm>
              <a:off x="1779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AutoShape 32"/>
            <p:cNvSpPr>
              <a:spLocks noChangeArrowheads="1"/>
            </p:cNvSpPr>
            <p:nvPr/>
          </p:nvSpPr>
          <p:spPr bwMode="auto">
            <a:xfrm>
              <a:off x="1930" y="1836"/>
              <a:ext cx="133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33"/>
            <p:cNvSpPr>
              <a:spLocks noChangeArrowheads="1"/>
            </p:cNvSpPr>
            <p:nvPr/>
          </p:nvSpPr>
          <p:spPr bwMode="auto">
            <a:xfrm>
              <a:off x="2052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34"/>
            <p:cNvSpPr>
              <a:spLocks noChangeArrowheads="1"/>
            </p:cNvSpPr>
            <p:nvPr/>
          </p:nvSpPr>
          <p:spPr bwMode="auto">
            <a:xfrm>
              <a:off x="2186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35"/>
            <p:cNvSpPr>
              <a:spLocks noChangeArrowheads="1"/>
            </p:cNvSpPr>
            <p:nvPr/>
          </p:nvSpPr>
          <p:spPr bwMode="auto">
            <a:xfrm>
              <a:off x="2327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36"/>
            <p:cNvSpPr>
              <a:spLocks noChangeArrowheads="1"/>
            </p:cNvSpPr>
            <p:nvPr/>
          </p:nvSpPr>
          <p:spPr bwMode="auto">
            <a:xfrm>
              <a:off x="2462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37"/>
            <p:cNvSpPr>
              <a:spLocks noChangeArrowheads="1"/>
            </p:cNvSpPr>
            <p:nvPr/>
          </p:nvSpPr>
          <p:spPr bwMode="auto">
            <a:xfrm>
              <a:off x="2595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38"/>
            <p:cNvSpPr>
              <a:spLocks noChangeArrowheads="1"/>
            </p:cNvSpPr>
            <p:nvPr/>
          </p:nvSpPr>
          <p:spPr bwMode="auto">
            <a:xfrm>
              <a:off x="2744" y="1841"/>
              <a:ext cx="133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utoShape 39"/>
            <p:cNvSpPr>
              <a:spLocks noChangeArrowheads="1"/>
            </p:cNvSpPr>
            <p:nvPr/>
          </p:nvSpPr>
          <p:spPr bwMode="auto">
            <a:xfrm>
              <a:off x="2872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AutoShape 40"/>
            <p:cNvSpPr>
              <a:spLocks noChangeArrowheads="1"/>
            </p:cNvSpPr>
            <p:nvPr/>
          </p:nvSpPr>
          <p:spPr bwMode="auto">
            <a:xfrm>
              <a:off x="3003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AutoShape 41"/>
            <p:cNvSpPr>
              <a:spLocks noChangeArrowheads="1"/>
            </p:cNvSpPr>
            <p:nvPr/>
          </p:nvSpPr>
          <p:spPr bwMode="auto">
            <a:xfrm>
              <a:off x="3143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AutoShape 42"/>
            <p:cNvSpPr>
              <a:spLocks noChangeArrowheads="1"/>
            </p:cNvSpPr>
            <p:nvPr/>
          </p:nvSpPr>
          <p:spPr bwMode="auto">
            <a:xfrm>
              <a:off x="3276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AutoShape 43"/>
            <p:cNvSpPr>
              <a:spLocks noChangeArrowheads="1"/>
            </p:cNvSpPr>
            <p:nvPr/>
          </p:nvSpPr>
          <p:spPr bwMode="auto">
            <a:xfrm>
              <a:off x="3410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AutoShape 44"/>
            <p:cNvSpPr>
              <a:spLocks noChangeArrowheads="1"/>
            </p:cNvSpPr>
            <p:nvPr/>
          </p:nvSpPr>
          <p:spPr bwMode="auto">
            <a:xfrm>
              <a:off x="3561" y="1836"/>
              <a:ext cx="138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AutoShape 45"/>
            <p:cNvSpPr>
              <a:spLocks noChangeArrowheads="1"/>
            </p:cNvSpPr>
            <p:nvPr/>
          </p:nvSpPr>
          <p:spPr bwMode="auto">
            <a:xfrm>
              <a:off x="3410" y="1841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AutoShape 46"/>
            <p:cNvSpPr>
              <a:spLocks noChangeArrowheads="1"/>
            </p:cNvSpPr>
            <p:nvPr/>
          </p:nvSpPr>
          <p:spPr bwMode="auto">
            <a:xfrm>
              <a:off x="3548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AutoShape 47"/>
            <p:cNvSpPr>
              <a:spLocks noChangeArrowheads="1"/>
            </p:cNvSpPr>
            <p:nvPr/>
          </p:nvSpPr>
          <p:spPr bwMode="auto">
            <a:xfrm>
              <a:off x="3691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AutoShape 48"/>
            <p:cNvSpPr>
              <a:spLocks noChangeArrowheads="1"/>
            </p:cNvSpPr>
            <p:nvPr/>
          </p:nvSpPr>
          <p:spPr bwMode="auto">
            <a:xfrm>
              <a:off x="3824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AutoShape 49"/>
            <p:cNvSpPr>
              <a:spLocks noChangeArrowheads="1"/>
            </p:cNvSpPr>
            <p:nvPr/>
          </p:nvSpPr>
          <p:spPr bwMode="auto">
            <a:xfrm>
              <a:off x="3957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AutoShape 50"/>
            <p:cNvSpPr>
              <a:spLocks noChangeArrowheads="1"/>
            </p:cNvSpPr>
            <p:nvPr/>
          </p:nvSpPr>
          <p:spPr bwMode="auto">
            <a:xfrm>
              <a:off x="4106" y="1836"/>
              <a:ext cx="133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AutoShape 51"/>
            <p:cNvSpPr>
              <a:spLocks noChangeArrowheads="1"/>
            </p:cNvSpPr>
            <p:nvPr/>
          </p:nvSpPr>
          <p:spPr bwMode="auto">
            <a:xfrm>
              <a:off x="4229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AutoShape 52"/>
            <p:cNvSpPr>
              <a:spLocks noChangeArrowheads="1"/>
            </p:cNvSpPr>
            <p:nvPr/>
          </p:nvSpPr>
          <p:spPr bwMode="auto">
            <a:xfrm>
              <a:off x="4375" y="1836"/>
              <a:ext cx="138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AutoShape 53"/>
            <p:cNvSpPr>
              <a:spLocks noChangeArrowheads="1"/>
            </p:cNvSpPr>
            <p:nvPr/>
          </p:nvSpPr>
          <p:spPr bwMode="auto">
            <a:xfrm>
              <a:off x="4505" y="183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1187624" y="6165304"/>
            <a:ext cx="87129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dirty="0" smtClean="0"/>
              <a:t>P. </a:t>
            </a:r>
            <a:r>
              <a:rPr lang="en-US" altLang="it-IT" dirty="0" err="1" smtClean="0"/>
              <a:t>Calvani</a:t>
            </a:r>
            <a:r>
              <a:rPr lang="en-US" altLang="it-IT" dirty="0" smtClean="0"/>
              <a:t>, </a:t>
            </a:r>
            <a:r>
              <a:rPr lang="it-IT" altLang="it-IT" dirty="0"/>
              <a:t>A. Bellucci, M. Girolami, S. Orlando, V. Valentini, A. Lettino, and D.M. </a:t>
            </a:r>
            <a:r>
              <a:rPr lang="it-IT" altLang="it-IT" dirty="0" smtClean="0"/>
              <a:t>Trucchi, </a:t>
            </a:r>
            <a:r>
              <a:rPr lang="en-US" altLang="it-IT" dirty="0" smtClean="0"/>
              <a:t>Applied </a:t>
            </a:r>
            <a:r>
              <a:rPr lang="en-US" altLang="it-IT" dirty="0"/>
              <a:t>Physics </a:t>
            </a:r>
            <a:r>
              <a:rPr lang="en-US" altLang="it-IT" dirty="0" smtClean="0"/>
              <a:t>A 117 </a:t>
            </a:r>
            <a:r>
              <a:rPr lang="en-US" altLang="it-IT" dirty="0"/>
              <a:t>(2014) 25-29 </a:t>
            </a:r>
            <a:endParaRPr lang="it-IT" altLang="it-IT" dirty="0"/>
          </a:p>
        </p:txBody>
      </p:sp>
      <p:sp>
        <p:nvSpPr>
          <p:cNvPr id="61" name="CasellaDiTesto 60"/>
          <p:cNvSpPr txBox="1"/>
          <p:nvPr/>
        </p:nvSpPr>
        <p:spPr>
          <a:xfrm>
            <a:off x="827584" y="492348"/>
            <a:ext cx="6624736" cy="18158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73050" algn="just">
              <a:spcBef>
                <a:spcPts val="0"/>
              </a:spcBef>
              <a:spcAft>
                <a:spcPts val="600"/>
              </a:spcAft>
              <a:tabLst>
                <a:tab pos="273050" algn="l"/>
              </a:tabLst>
              <a:defRPr/>
            </a:pPr>
            <a:r>
              <a:rPr lang="en-GB" sz="1400" dirty="0" smtClean="0"/>
              <a:t>The ripples formation </a:t>
            </a:r>
            <a:r>
              <a:rPr lang="en-GB" sz="1400" dirty="0"/>
              <a:t>mechanism is debated in literature and typically attributed to the interaction of the laser pulse with the laser-induced </a:t>
            </a:r>
            <a:r>
              <a:rPr lang="en-GB" sz="1400" dirty="0" smtClean="0"/>
              <a:t>plasma* </a:t>
            </a:r>
            <a:r>
              <a:rPr lang="en-GB" sz="1400" dirty="0"/>
              <a:t>that gives rise </a:t>
            </a:r>
            <a:r>
              <a:rPr lang="en-GB" sz="1400" dirty="0" smtClean="0"/>
              <a:t>a periodicity </a:t>
            </a:r>
            <a:r>
              <a:rPr lang="en-GB" sz="1400" dirty="0"/>
              <a:t>close </a:t>
            </a:r>
            <a:r>
              <a:rPr lang="en-GB" sz="1400" dirty="0" smtClean="0"/>
              <a:t>to</a:t>
            </a:r>
          </a:p>
          <a:p>
            <a:pPr marL="273050" algn="ctr">
              <a:spcBef>
                <a:spcPts val="0"/>
              </a:spcBef>
              <a:spcAft>
                <a:spcPts val="600"/>
              </a:spcAft>
              <a:tabLst>
                <a:tab pos="273050" algn="l"/>
              </a:tabLst>
              <a:defRPr/>
            </a:pPr>
            <a:r>
              <a:rPr lang="en-GB" sz="1800" b="1" i="1" dirty="0" err="1"/>
              <a:t>λ</a:t>
            </a:r>
            <a:r>
              <a:rPr lang="en-GB" sz="1800" b="1" i="1" baseline="-25000" dirty="0" err="1"/>
              <a:t>r</a:t>
            </a:r>
            <a:r>
              <a:rPr lang="en-GB" sz="1800" b="1" dirty="0"/>
              <a:t> = </a:t>
            </a:r>
            <a:r>
              <a:rPr lang="en-GB" sz="1800" b="1" i="1" dirty="0" smtClean="0"/>
              <a:t>λ/2n</a:t>
            </a:r>
          </a:p>
          <a:p>
            <a:pPr marL="55880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GB" sz="1400" i="1" dirty="0" smtClean="0"/>
              <a:t>λ</a:t>
            </a:r>
            <a:r>
              <a:rPr lang="en-GB" sz="1400" dirty="0" smtClean="0"/>
              <a:t> </a:t>
            </a:r>
            <a:r>
              <a:rPr lang="en-GB" sz="1400" dirty="0"/>
              <a:t>is the wavelength of the incident laser </a:t>
            </a:r>
            <a:r>
              <a:rPr lang="en-GB" sz="1400" dirty="0" smtClean="0"/>
              <a:t>radiation = 800 nm</a:t>
            </a:r>
          </a:p>
          <a:p>
            <a:pPr marL="558800" indent="-28575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273050" algn="l"/>
              </a:tabLst>
              <a:defRPr/>
            </a:pPr>
            <a:r>
              <a:rPr lang="en-GB" sz="1400" i="1" dirty="0" smtClean="0"/>
              <a:t>n</a:t>
            </a:r>
            <a:r>
              <a:rPr lang="en-GB" sz="1400" dirty="0" smtClean="0"/>
              <a:t> </a:t>
            </a:r>
            <a:r>
              <a:rPr lang="en-GB" sz="1400" dirty="0"/>
              <a:t>is the refractive index of </a:t>
            </a:r>
            <a:r>
              <a:rPr lang="en-GB" sz="1400" dirty="0" smtClean="0"/>
              <a:t>diamond</a:t>
            </a:r>
            <a:r>
              <a:rPr lang="en-GB" sz="1400" dirty="0"/>
              <a:t>, </a:t>
            </a:r>
            <a:r>
              <a:rPr lang="en-GB" sz="1400" i="1" dirty="0"/>
              <a:t>n </a:t>
            </a:r>
            <a:r>
              <a:rPr lang="en-GB" sz="1400" dirty="0">
                <a:sym typeface="Symbol"/>
              </a:rPr>
              <a:t></a:t>
            </a:r>
            <a:r>
              <a:rPr lang="en-GB" sz="1400" dirty="0"/>
              <a:t> 2.41 at 800 </a:t>
            </a:r>
            <a:r>
              <a:rPr lang="en-GB" sz="1400" dirty="0" smtClean="0"/>
              <a:t>nm.</a:t>
            </a:r>
          </a:p>
          <a:p>
            <a:pPr marL="273050" algn="just">
              <a:spcBef>
                <a:spcPts val="0"/>
              </a:spcBef>
              <a:spcAft>
                <a:spcPts val="600"/>
              </a:spcAft>
              <a:tabLst>
                <a:tab pos="273050" algn="l"/>
              </a:tabLst>
              <a:defRPr/>
            </a:pPr>
            <a:r>
              <a:rPr lang="en-GB" sz="1400" dirty="0" smtClean="0"/>
              <a:t>The </a:t>
            </a:r>
            <a:r>
              <a:rPr lang="en-GB" sz="1400" dirty="0"/>
              <a:t>resulting </a:t>
            </a:r>
            <a:r>
              <a:rPr lang="en-GB" sz="1800" b="1" i="1" dirty="0" err="1"/>
              <a:t>λ</a:t>
            </a:r>
            <a:r>
              <a:rPr lang="en-GB" sz="1800" b="1" i="1" baseline="-25000" dirty="0" err="1"/>
              <a:t>r</a:t>
            </a:r>
            <a:r>
              <a:rPr lang="en-GB" sz="1800" b="1" dirty="0"/>
              <a:t> = </a:t>
            </a:r>
            <a:r>
              <a:rPr lang="en-GB" sz="1800" b="1" dirty="0" smtClean="0"/>
              <a:t>167 </a:t>
            </a:r>
            <a:r>
              <a:rPr lang="en-GB" sz="1800" b="1" dirty="0"/>
              <a:t>nm </a:t>
            </a:r>
            <a:r>
              <a:rPr lang="en-GB" sz="1400" dirty="0"/>
              <a:t>is confirmed by </a:t>
            </a:r>
            <a:r>
              <a:rPr lang="en-GB" sz="1400" dirty="0" smtClean="0"/>
              <a:t>SEM and AFM</a:t>
            </a:r>
            <a:endParaRPr lang="en-GB" sz="1400" dirty="0"/>
          </a:p>
        </p:txBody>
      </p:sp>
      <p:sp>
        <p:nvSpPr>
          <p:cNvPr id="62" name="Rectangle 6"/>
          <p:cNvSpPr>
            <a:spLocks noChangeArrowheads="1"/>
          </p:cNvSpPr>
          <p:nvPr/>
        </p:nvSpPr>
        <p:spPr bwMode="auto">
          <a:xfrm>
            <a:off x="6084168" y="1097063"/>
            <a:ext cx="3168352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171450" indent="-171450">
              <a:buFont typeface="Arial" charset="0"/>
              <a:buChar char="•"/>
            </a:pPr>
            <a:r>
              <a:rPr lang="en-US" altLang="en-US" sz="1050" dirty="0" smtClean="0">
                <a:latin typeface="AR CENA" panose="02000000000000000000" pitchFamily="2" charset="0"/>
              </a:rPr>
              <a:t>Q</a:t>
            </a:r>
            <a:r>
              <a:rPr lang="en-US" altLang="en-US" sz="1050" dirty="0">
                <a:latin typeface="AR CENA" panose="02000000000000000000" pitchFamily="2" charset="0"/>
              </a:rPr>
              <a:t>. Wu, et al., Appl. Phys. Lett. </a:t>
            </a:r>
            <a:r>
              <a:rPr lang="en-US" altLang="en-US" sz="1050" b="1" dirty="0">
                <a:latin typeface="AR CENA" panose="02000000000000000000" pitchFamily="2" charset="0"/>
              </a:rPr>
              <a:t>82</a:t>
            </a:r>
            <a:r>
              <a:rPr lang="en-US" altLang="en-US" sz="1050" dirty="0">
                <a:latin typeface="AR CENA" panose="02000000000000000000" pitchFamily="2" charset="0"/>
              </a:rPr>
              <a:t>, 1703 (2003</a:t>
            </a:r>
            <a:r>
              <a:rPr lang="en-US" altLang="en-US" sz="1050" dirty="0" smtClean="0">
                <a:latin typeface="AR CENA" panose="02000000000000000000" pitchFamily="2" charset="0"/>
              </a:rPr>
              <a:t>);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sz="1050" dirty="0" smtClean="0">
                <a:latin typeface="AR CENA" panose="02000000000000000000" pitchFamily="2" charset="0"/>
              </a:rPr>
              <a:t>P</a:t>
            </a:r>
            <a:r>
              <a:rPr lang="en-US" altLang="en-US" sz="1050" dirty="0">
                <a:latin typeface="AR CENA" panose="02000000000000000000" pitchFamily="2" charset="0"/>
              </a:rPr>
              <a:t>. P. Rajeev, et al., J. Phys. B: At. Mol. Opt. Phys. </a:t>
            </a:r>
            <a:r>
              <a:rPr lang="en-US" altLang="en-US" sz="1050" b="1" dirty="0">
                <a:latin typeface="AR CENA" panose="02000000000000000000" pitchFamily="2" charset="0"/>
              </a:rPr>
              <a:t>40</a:t>
            </a:r>
            <a:r>
              <a:rPr lang="en-US" altLang="en-US" sz="1050" dirty="0">
                <a:latin typeface="AR CENA" panose="02000000000000000000" pitchFamily="2" charset="0"/>
              </a:rPr>
              <a:t>, S273 (2007</a:t>
            </a:r>
            <a:r>
              <a:rPr lang="en-US" altLang="en-US" sz="1050" dirty="0" smtClean="0">
                <a:latin typeface="AR CENA" panose="02000000000000000000" pitchFamily="2" charset="0"/>
              </a:rPr>
              <a:t>);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sz="1050" dirty="0" smtClean="0">
                <a:latin typeface="AR CENA" panose="02000000000000000000" pitchFamily="2" charset="0"/>
              </a:rPr>
              <a:t>B</a:t>
            </a:r>
            <a:r>
              <a:rPr lang="en-US" altLang="en-US" sz="1050" dirty="0">
                <a:latin typeface="AR CENA" panose="02000000000000000000" pitchFamily="2" charset="0"/>
              </a:rPr>
              <a:t>. Stuart, et al., Phys. Rev. Lett. </a:t>
            </a:r>
            <a:r>
              <a:rPr lang="en-US" altLang="en-US" sz="1050" b="1" dirty="0">
                <a:latin typeface="AR CENA" panose="02000000000000000000" pitchFamily="2" charset="0"/>
              </a:rPr>
              <a:t>74</a:t>
            </a:r>
            <a:r>
              <a:rPr lang="en-US" altLang="en-US" sz="1050" dirty="0">
                <a:latin typeface="AR CENA" panose="02000000000000000000" pitchFamily="2" charset="0"/>
              </a:rPr>
              <a:t>, 2248 (1995</a:t>
            </a:r>
            <a:r>
              <a:rPr lang="en-US" altLang="en-US" sz="1050" dirty="0" smtClean="0">
                <a:latin typeface="AR CENA" panose="02000000000000000000" pitchFamily="2" charset="0"/>
              </a:rPr>
              <a:t>);</a:t>
            </a:r>
          </a:p>
          <a:p>
            <a:pPr marL="171450" indent="-171450">
              <a:buFont typeface="Arial" charset="0"/>
              <a:buChar char="•"/>
            </a:pPr>
            <a:r>
              <a:rPr lang="en-US" altLang="en-US" sz="1050" dirty="0" smtClean="0">
                <a:latin typeface="AR CENA" panose="02000000000000000000" pitchFamily="2" charset="0"/>
              </a:rPr>
              <a:t>T.J</a:t>
            </a:r>
            <a:r>
              <a:rPr lang="en-US" altLang="en-US" sz="1050" dirty="0">
                <a:latin typeface="AR CENA" panose="02000000000000000000" pitchFamily="2" charset="0"/>
              </a:rPr>
              <a:t>.-Y. </a:t>
            </a:r>
            <a:r>
              <a:rPr lang="en-US" altLang="en-US" sz="1050" dirty="0" err="1">
                <a:latin typeface="AR CENA" panose="02000000000000000000" pitchFamily="2" charset="0"/>
              </a:rPr>
              <a:t>Derrien</a:t>
            </a:r>
            <a:r>
              <a:rPr lang="en-US" altLang="en-US" sz="1050" dirty="0">
                <a:latin typeface="AR CENA" panose="02000000000000000000" pitchFamily="2" charset="0"/>
              </a:rPr>
              <a:t>,  et al., J. Appl. Phys. </a:t>
            </a:r>
            <a:r>
              <a:rPr lang="en-US" altLang="en-US" sz="1050" b="1" dirty="0">
                <a:latin typeface="AR CENA" panose="02000000000000000000" pitchFamily="2" charset="0"/>
              </a:rPr>
              <a:t>114</a:t>
            </a:r>
            <a:r>
              <a:rPr lang="en-US" altLang="en-US" sz="1050" dirty="0">
                <a:latin typeface="AR CENA" panose="02000000000000000000" pitchFamily="2" charset="0"/>
              </a:rPr>
              <a:t>, 083104 (2013).</a:t>
            </a:r>
            <a:endParaRPr lang="it-IT" altLang="en-US" sz="1050" dirty="0">
              <a:latin typeface="AR CENA" panose="02000000000000000000" pitchFamily="2" charset="0"/>
            </a:endParaRPr>
          </a:p>
          <a:p>
            <a:pPr>
              <a:buFontTx/>
              <a:buChar char="•"/>
            </a:pPr>
            <a:endParaRPr lang="en-US" altLang="en-US" sz="1050" dirty="0">
              <a:latin typeface="AR CENA" panose="02000000000000000000" pitchFamily="2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00" y="2131242"/>
            <a:ext cx="2882472" cy="21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 animBg="1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5" y="476672"/>
            <a:ext cx="2896578" cy="2638408"/>
          </a:xfrm>
          <a:prstGeom prst="rect">
            <a:avLst/>
          </a:prstGeom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835696" y="4554"/>
            <a:ext cx="5440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000" dirty="0" smtClean="0">
                <a:latin typeface="AR CENA" panose="02000000000000000000" pitchFamily="2" charset="0"/>
                <a:cs typeface="Arial" charset="0"/>
              </a:rPr>
              <a:t>BLACK DIAMOND – Optical Characterization</a:t>
            </a:r>
            <a:endParaRPr lang="en-US" altLang="en-US" sz="2000" dirty="0">
              <a:latin typeface="AR CENA" panose="02000000000000000000" pitchFamily="2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290801" y="744086"/>
            <a:ext cx="3153407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 smtClean="0">
                <a:cs typeface="Arial" panose="020B0604020202020204" pitchFamily="34" charset="0"/>
              </a:rPr>
              <a:t>Absorptance, reflectance, and transmittance spectra in the 200-2000 nm range highlighted: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A significant increase in absorbance for the treated samples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Absorbance is an increasing function of treatment dose </a:t>
            </a:r>
            <a:r>
              <a:rPr lang="en-US" sz="1600" i="1" dirty="0" smtClean="0">
                <a:cs typeface="Arial" panose="020B0604020202020204" pitchFamily="34" charset="0"/>
              </a:rPr>
              <a:t>D</a:t>
            </a:r>
            <a:endParaRPr lang="en-US" sz="1600" i="1" dirty="0">
              <a:cs typeface="Arial" panose="020B0604020202020204" pitchFamily="34" charset="0"/>
            </a:endParaRPr>
          </a:p>
        </p:txBody>
      </p:sp>
      <p:sp>
        <p:nvSpPr>
          <p:cNvPr id="11" name="Freccia in giù 10"/>
          <p:cNvSpPr/>
          <p:nvPr/>
        </p:nvSpPr>
        <p:spPr>
          <a:xfrm flipV="1">
            <a:off x="1169850" y="1305559"/>
            <a:ext cx="129209" cy="934279"/>
          </a:xfrm>
          <a:prstGeom prst="down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14" name="Freccia in giù 13"/>
          <p:cNvSpPr/>
          <p:nvPr/>
        </p:nvSpPr>
        <p:spPr>
          <a:xfrm flipV="1">
            <a:off x="2504996" y="785409"/>
            <a:ext cx="129209" cy="934279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15" name="Text Box 33"/>
          <p:cNvSpPr txBox="1">
            <a:spLocks noChangeArrowheads="1"/>
          </p:cNvSpPr>
          <p:nvPr/>
        </p:nvSpPr>
        <p:spPr bwMode="auto">
          <a:xfrm>
            <a:off x="2404568" y="506803"/>
            <a:ext cx="469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1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D</a:t>
            </a:r>
            <a:endParaRPr kumimoji="0" lang="en-US" altLang="en-US" sz="1400" b="0" i="1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528063"/>
              </p:ext>
            </p:extLst>
          </p:nvPr>
        </p:nvGraphicFramePr>
        <p:xfrm>
          <a:off x="503625" y="4755639"/>
          <a:ext cx="18303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14" name="Equation" r:id="rId4" imgW="1828800" imgH="634680" progId="Equation.DSMT4">
                  <p:embed/>
                </p:oleObj>
              </mc:Choice>
              <mc:Fallback>
                <p:oleObj name="Equation" r:id="rId4" imgW="1828800" imgH="6346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625" y="4755639"/>
                        <a:ext cx="1830388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ggetto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154502"/>
              </p:ext>
            </p:extLst>
          </p:nvPr>
        </p:nvGraphicFramePr>
        <p:xfrm>
          <a:off x="2555776" y="3158558"/>
          <a:ext cx="4022725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15" name="Foglio di lavoro" r:id="rId6" imgW="11782388" imgH="7591320" progId="Excel.Sheet.12">
                  <p:embed/>
                </p:oleObj>
              </mc:Choice>
              <mc:Fallback>
                <p:oleObj name="Foglio di lavoro" r:id="rId6" imgW="11782388" imgH="75913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55776" y="3158558"/>
                        <a:ext cx="4022725" cy="25908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asellaDiTesto 19"/>
          <p:cNvSpPr txBox="1"/>
          <p:nvPr/>
        </p:nvSpPr>
        <p:spPr>
          <a:xfrm>
            <a:off x="467544" y="3573016"/>
            <a:ext cx="192708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Solar absorptance </a:t>
            </a:r>
            <a:r>
              <a:rPr lang="en-US" sz="1400" dirty="0" smtClean="0">
                <a:cs typeface="Arial" panose="020B0604020202020204" pitchFamily="34" charset="0"/>
                <a:sym typeface="Symbol"/>
              </a:rPr>
              <a:t></a:t>
            </a:r>
            <a:r>
              <a:rPr lang="en-US" sz="1400" dirty="0" smtClean="0">
                <a:cs typeface="Arial" panose="020B0604020202020204" pitchFamily="34" charset="0"/>
              </a:rPr>
              <a:t>, defined as the normalized integral product between absorbance A and solar irradiance spectrum </a:t>
            </a:r>
            <a:r>
              <a:rPr lang="en-US" sz="1400" dirty="0" err="1" smtClean="0">
                <a:cs typeface="Arial" panose="020B0604020202020204" pitchFamily="34" charset="0"/>
              </a:rPr>
              <a:t>W</a:t>
            </a:r>
            <a:r>
              <a:rPr lang="en-US" sz="1400" baseline="-25000" dirty="0" err="1" smtClean="0">
                <a:cs typeface="Arial" panose="020B0604020202020204" pitchFamily="34" charset="0"/>
              </a:rPr>
              <a:t>solar</a:t>
            </a:r>
            <a:endParaRPr lang="en-US" sz="1400" baseline="-25000" dirty="0">
              <a:cs typeface="Arial" panose="020B060402020202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732240" y="2555900"/>
            <a:ext cx="249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dirty="0" smtClean="0">
                <a:cs typeface="Arial" panose="020B0604020202020204" pitchFamily="34" charset="0"/>
              </a:rPr>
              <a:t>The solar absorptance values are similar at a same treatment doses independently from the values of the untreated samples</a:t>
            </a:r>
            <a:endParaRPr lang="en-US" sz="1600" i="1" dirty="0">
              <a:cs typeface="Arial" panose="020B0604020202020204" pitchFamily="34" charset="0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6588224" y="3636020"/>
            <a:ext cx="259228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cs typeface="Arial" panose="020B0604020202020204" pitchFamily="34" charset="0"/>
              </a:rPr>
              <a:t>An efficient optical absorption is ONLY a NECESSARY but NOT SUFFICIENT condition for an efficient solar energy converter</a:t>
            </a:r>
          </a:p>
          <a:p>
            <a:pPr algn="ctr">
              <a:spcAft>
                <a:spcPts val="300"/>
              </a:spcAft>
            </a:pPr>
            <a:endParaRPr lang="en-US" sz="1600" b="1" dirty="0" smtClean="0">
              <a:cs typeface="Arial" panose="020B0604020202020204" pitchFamily="34" charset="0"/>
            </a:endParaRPr>
          </a:p>
          <a:p>
            <a:pPr marL="285750" indent="-285750" algn="ct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>
                <a:cs typeface="Arial" panose="020B0604020202020204" pitchFamily="34" charset="0"/>
              </a:rPr>
              <a:t>ABSORBED PHOTONS have to generate CHARGE CARRIERS</a:t>
            </a:r>
            <a:endParaRPr lang="en-US" sz="1600" b="1" dirty="0">
              <a:cs typeface="Arial" panose="020B0604020202020204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51520" y="6155779"/>
            <a:ext cx="87129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dirty="0" smtClean="0"/>
              <a:t>P. </a:t>
            </a:r>
            <a:r>
              <a:rPr lang="en-US" altLang="it-IT" dirty="0" err="1" smtClean="0"/>
              <a:t>Calvani</a:t>
            </a:r>
            <a:r>
              <a:rPr lang="en-US" altLang="it-IT" dirty="0" smtClean="0"/>
              <a:t>, </a:t>
            </a:r>
            <a:r>
              <a:rPr lang="it-IT" altLang="it-IT" dirty="0"/>
              <a:t>A. Bellucci, M. Girolami, S. Orlando, V. Valentini, </a:t>
            </a:r>
            <a:r>
              <a:rPr lang="it-IT" altLang="it-IT" dirty="0" smtClean="0"/>
              <a:t>R. Polini, </a:t>
            </a:r>
            <a:r>
              <a:rPr lang="it-IT" altLang="it-IT" dirty="0"/>
              <a:t>and D.M. </a:t>
            </a:r>
            <a:r>
              <a:rPr lang="it-IT" altLang="it-IT" dirty="0" smtClean="0"/>
              <a:t>Trucchi , </a:t>
            </a:r>
            <a:r>
              <a:rPr lang="en-US" altLang="it-IT" dirty="0" err="1" smtClean="0"/>
              <a:t>Physica</a:t>
            </a:r>
            <a:r>
              <a:rPr lang="en-US" altLang="it-IT" dirty="0" smtClean="0"/>
              <a:t> Status Solidi A </a:t>
            </a:r>
            <a:r>
              <a:rPr lang="en-US" altLang="it-IT" dirty="0"/>
              <a:t>(</a:t>
            </a:r>
            <a:r>
              <a:rPr lang="en-US" altLang="it-IT" dirty="0" smtClean="0"/>
              <a:t>2015) in </a:t>
            </a:r>
            <a:r>
              <a:rPr lang="en-US" altLang="it-IT" dirty="0"/>
              <a:t>press, DOI 10.1002/pssa.201532189</a:t>
            </a:r>
            <a:endParaRPr lang="en-US" altLang="it-IT" dirty="0" smtClean="0"/>
          </a:p>
        </p:txBody>
      </p:sp>
      <p:pic>
        <p:nvPicPr>
          <p:cNvPr id="16" name="Picture 3" descr="IMG_02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5019" y="1641282"/>
            <a:ext cx="2109355" cy="61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132" y="1084917"/>
            <a:ext cx="2109356" cy="544552"/>
          </a:xfrm>
          <a:prstGeom prst="rect">
            <a:avLst/>
          </a:prstGeom>
        </p:spPr>
      </p:pic>
      <p:sp>
        <p:nvSpPr>
          <p:cNvPr id="22" name="CasellaDiTesto 21"/>
          <p:cNvSpPr txBox="1"/>
          <p:nvPr/>
        </p:nvSpPr>
        <p:spPr>
          <a:xfrm>
            <a:off x="7384617" y="645536"/>
            <a:ext cx="1291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cs typeface="Arial" panose="020B0604020202020204" pitchFamily="34" charset="0"/>
              </a:rPr>
              <a:t>Thermal Grade samples (TM)</a:t>
            </a:r>
            <a:endParaRPr lang="en-US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7376158" y="2236802"/>
            <a:ext cx="1132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C0000"/>
                </a:solidFill>
                <a:cs typeface="Arial" panose="020B0604020202020204" pitchFamily="34" charset="0"/>
              </a:rPr>
              <a:t>Optical Grade samples (OG)</a:t>
            </a:r>
            <a:endParaRPr lang="en-US" sz="1000" dirty="0">
              <a:solidFill>
                <a:srgbClr val="CC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2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5" grpId="0"/>
      <p:bldP spid="20" grpId="0"/>
      <p:bldP spid="21" grpId="0"/>
      <p:bldP spid="23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07" y="1717056"/>
            <a:ext cx="3707137" cy="3368128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2083966" y="44624"/>
            <a:ext cx="5440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latin typeface="AR CENA" panose="02000000000000000000" pitchFamily="2" charset="0"/>
                <a:cs typeface="Arial" charset="0"/>
              </a:rPr>
              <a:t>BLACK DIAMOND – Photo-Electrical Characterization</a:t>
            </a:r>
            <a:endParaRPr lang="en-US" altLang="en-US" sz="2000" dirty="0">
              <a:latin typeface="AR CENA" panose="02000000000000000000" pitchFamily="2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11560" y="692696"/>
            <a:ext cx="3329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en-US" sz="1600" dirty="0" smtClean="0">
                <a:cs typeface="Arial" panose="020B0604020202020204" pitchFamily="34" charset="0"/>
              </a:rPr>
              <a:t>Spectral photoconductivity measurements have been performed to quantify the photogeneration capability of useful charge carriers</a:t>
            </a:r>
            <a:endParaRPr lang="en-US" sz="1600" i="1" dirty="0">
              <a:cs typeface="Arial" panose="020B0604020202020204" pitchFamily="34" charset="0"/>
            </a:endParaRPr>
          </a:p>
        </p:txBody>
      </p:sp>
      <p:sp>
        <p:nvSpPr>
          <p:cNvPr id="9" name="Rectangle 7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8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8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752251"/>
              </p:ext>
            </p:extLst>
          </p:nvPr>
        </p:nvGraphicFramePr>
        <p:xfrm>
          <a:off x="2732137" y="5085184"/>
          <a:ext cx="28479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94" name="Equation" r:id="rId4" imgW="2844720" imgH="419040" progId="Equation.DSMT4">
                  <p:embed/>
                </p:oleObj>
              </mc:Choice>
              <mc:Fallback>
                <p:oleObj name="Equation" r:id="rId4" imgW="28447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137" y="5085184"/>
                        <a:ext cx="284797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0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0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" name="CasellaDiTesto 28"/>
          <p:cNvSpPr txBox="1"/>
          <p:nvPr/>
        </p:nvSpPr>
        <p:spPr>
          <a:xfrm>
            <a:off x="6107680" y="3789040"/>
            <a:ext cx="3072832" cy="23467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The external </a:t>
            </a:r>
            <a:r>
              <a:rPr lang="en-US" sz="1600" i="1" dirty="0" smtClean="0">
                <a:cs typeface="Arial" panose="020B0604020202020204" pitchFamily="34" charset="0"/>
              </a:rPr>
              <a:t>QE</a:t>
            </a:r>
            <a:r>
              <a:rPr lang="en-US" sz="1600" dirty="0" smtClean="0">
                <a:cs typeface="Arial" panose="020B0604020202020204" pitchFamily="34" charset="0"/>
              </a:rPr>
              <a:t>  of the most performing sample is maximum at bandgap energy. </a:t>
            </a:r>
            <a:r>
              <a:rPr lang="en-US" sz="1600" i="1" dirty="0" smtClean="0">
                <a:cs typeface="Arial" panose="020B0604020202020204" pitchFamily="34" charset="0"/>
              </a:rPr>
              <a:t>QE</a:t>
            </a:r>
            <a:r>
              <a:rPr lang="en-US" sz="1600" dirty="0" smtClean="0">
                <a:cs typeface="Arial" panose="020B0604020202020204" pitchFamily="34" charset="0"/>
              </a:rPr>
              <a:t> ranges from 2% to 6% from about 3 eV (</a:t>
            </a:r>
            <a:r>
              <a:rPr lang="en-US" sz="1600" dirty="0" smtClean="0">
                <a:cs typeface="Arial" panose="020B0604020202020204" pitchFamily="34" charset="0"/>
                <a:sym typeface="Symbol"/>
              </a:rPr>
              <a:t></a:t>
            </a:r>
            <a:r>
              <a:rPr lang="en-US" sz="1600" dirty="0" smtClean="0">
                <a:cs typeface="Arial" panose="020B0604020202020204" pitchFamily="34" charset="0"/>
              </a:rPr>
              <a:t>420 nm) to 5.1 eV (</a:t>
            </a:r>
            <a:r>
              <a:rPr lang="en-US" sz="1600" dirty="0">
                <a:cs typeface="Arial" panose="020B0604020202020204" pitchFamily="34" charset="0"/>
                <a:sym typeface="Symbol"/>
              </a:rPr>
              <a:t> </a:t>
            </a:r>
            <a:r>
              <a:rPr lang="en-US" sz="1600" dirty="0" smtClean="0">
                <a:cs typeface="Arial" panose="020B0604020202020204" pitchFamily="34" charset="0"/>
              </a:rPr>
              <a:t>250 nm)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>
                <a:cs typeface="Arial" panose="020B0604020202020204" pitchFamily="34" charset="0"/>
              </a:rPr>
              <a:t>This is an excellent result, but needs to be further improved for competitive performance with solar radiation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21" name="Freccia in giù 20"/>
          <p:cNvSpPr/>
          <p:nvPr/>
        </p:nvSpPr>
        <p:spPr>
          <a:xfrm flipV="1">
            <a:off x="4064170" y="2399576"/>
            <a:ext cx="129209" cy="756000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3958774" y="2074276"/>
            <a:ext cx="469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1" u="none" strike="noStrike" cap="none" normalizeH="0" baseline="0" dirty="0" smtClean="0">
                <a:ln>
                  <a:noFill/>
                </a:ln>
                <a:effectLst/>
                <a:cs typeface="Arial" panose="020B0604020202020204" pitchFamily="34" charset="0"/>
              </a:rPr>
              <a:t>D</a:t>
            </a:r>
            <a:endParaRPr kumimoji="0" lang="en-US" altLang="en-US" sz="1400" b="0" i="1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27" name="Freccia in giù 26"/>
          <p:cNvSpPr/>
          <p:nvPr/>
        </p:nvSpPr>
        <p:spPr>
          <a:xfrm>
            <a:off x="4292141" y="2533983"/>
            <a:ext cx="129209" cy="895017"/>
          </a:xfrm>
          <a:prstGeom prst="downArrow">
            <a:avLst/>
          </a:prstGeom>
          <a:solidFill>
            <a:srgbClr val="5B5B4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259632" y="6176337"/>
            <a:ext cx="87129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it-IT" altLang="it-IT" dirty="0" smtClean="0"/>
              <a:t>A</a:t>
            </a:r>
            <a:r>
              <a:rPr lang="it-IT" altLang="it-IT" dirty="0"/>
              <a:t>. Bellucci, </a:t>
            </a:r>
            <a:r>
              <a:rPr lang="en-US" altLang="it-IT" dirty="0"/>
              <a:t>P. </a:t>
            </a:r>
            <a:r>
              <a:rPr lang="en-US" altLang="it-IT" dirty="0" err="1"/>
              <a:t>Calvani</a:t>
            </a:r>
            <a:r>
              <a:rPr lang="en-US" altLang="it-IT" dirty="0"/>
              <a:t>, </a:t>
            </a:r>
            <a:r>
              <a:rPr lang="it-IT" altLang="it-IT" dirty="0" smtClean="0"/>
              <a:t>M</a:t>
            </a:r>
            <a:r>
              <a:rPr lang="it-IT" altLang="it-IT" dirty="0"/>
              <a:t>. Girolami, S. Orlando, V. Valentini, </a:t>
            </a:r>
            <a:r>
              <a:rPr lang="it-IT" altLang="it-IT" dirty="0" smtClean="0"/>
              <a:t>R. Polini, </a:t>
            </a:r>
            <a:r>
              <a:rPr lang="it-IT" altLang="it-IT" dirty="0"/>
              <a:t>and D.M. </a:t>
            </a:r>
            <a:r>
              <a:rPr lang="it-IT" altLang="it-IT" dirty="0" smtClean="0"/>
              <a:t>Trucchi , in </a:t>
            </a:r>
            <a:r>
              <a:rPr lang="it-IT" altLang="it-IT" dirty="0" err="1" smtClean="0"/>
              <a:t>preparation</a:t>
            </a:r>
            <a:endParaRPr lang="en-US" altLang="it-IT" dirty="0" smtClean="0"/>
          </a:p>
        </p:txBody>
      </p:sp>
    </p:spTree>
    <p:extLst>
      <p:ext uri="{BB962C8B-B14F-4D97-AF65-F5344CB8AC3E}">
        <p14:creationId xmlns:p14="http://schemas.microsoft.com/office/powerpoint/2010/main" val="3271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21" grpId="0" animBg="1"/>
      <p:bldP spid="22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611560" y="1988840"/>
            <a:ext cx="3312368" cy="6928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0" descr="C:\Users\Paoloxx\Desktop\Presentazione COLA2015\k_ph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9" y="3284455"/>
            <a:ext cx="3331881" cy="266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41" descr="K_OPT_OG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92167"/>
            <a:ext cx="3168352" cy="266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467544" y="449377"/>
            <a:ext cx="4104456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In order to disentangle the effect of: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absorption </a:t>
            </a:r>
            <a:r>
              <a:rPr lang="en-US" sz="1400" dirty="0">
                <a:cs typeface="Arial" panose="020B0604020202020204" pitchFamily="34" charset="0"/>
              </a:rPr>
              <a:t>centers </a:t>
            </a:r>
            <a:r>
              <a:rPr lang="en-US" sz="1400" dirty="0" smtClean="0">
                <a:cs typeface="Arial" panose="020B0604020202020204" pitchFamily="34" charset="0"/>
              </a:rPr>
              <a:t>and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electronically </a:t>
            </a:r>
            <a:r>
              <a:rPr lang="en-US" sz="1400" dirty="0">
                <a:cs typeface="Arial" panose="020B0604020202020204" pitchFamily="34" charset="0"/>
              </a:rPr>
              <a:t>defect </a:t>
            </a:r>
            <a:r>
              <a:rPr lang="en-US" sz="1400" dirty="0" smtClean="0">
                <a:cs typeface="Arial" panose="020B0604020202020204" pitchFamily="34" charset="0"/>
              </a:rPr>
              <a:t>states</a:t>
            </a:r>
          </a:p>
          <a:p>
            <a:pPr>
              <a:spcAft>
                <a:spcPts val="3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natively present in </a:t>
            </a:r>
            <a:r>
              <a:rPr lang="en-US" sz="1400" dirty="0">
                <a:cs typeface="Arial" panose="020B0604020202020204" pitchFamily="34" charset="0"/>
              </a:rPr>
              <a:t>the crystal </a:t>
            </a:r>
            <a:r>
              <a:rPr lang="en-US" sz="1400" dirty="0" smtClean="0">
                <a:cs typeface="Arial" panose="020B0604020202020204" pitchFamily="34" charset="0"/>
              </a:rPr>
              <a:t>from the ones induced by the periodic surface texturing, we define</a:t>
            </a:r>
            <a:endParaRPr lang="en-US" sz="1400" dirty="0">
              <a:cs typeface="Arial" panose="020B0604020202020204" pitchFamily="34" charset="0"/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087672"/>
              </p:ext>
            </p:extLst>
          </p:nvPr>
        </p:nvGraphicFramePr>
        <p:xfrm>
          <a:off x="760066" y="2140795"/>
          <a:ext cx="13731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73" name="Equation" r:id="rId5" imgW="1371600" imgH="444240" progId="Equation.DSMT4">
                  <p:embed/>
                </p:oleObj>
              </mc:Choice>
              <mc:Fallback>
                <p:oleObj name="Equation" r:id="rId5" imgW="1371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066" y="2140795"/>
                        <a:ext cx="13731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360025"/>
              </p:ext>
            </p:extLst>
          </p:nvPr>
        </p:nvGraphicFramePr>
        <p:xfrm>
          <a:off x="2493293" y="2140795"/>
          <a:ext cx="137318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74" name="Equation" r:id="rId7" imgW="1371600" imgH="444240" progId="Equation.DSMT4">
                  <p:embed/>
                </p:oleObj>
              </mc:Choice>
              <mc:Fallback>
                <p:oleObj name="Equation" r:id="rId7" imgW="137160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293" y="2140795"/>
                        <a:ext cx="137318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ccia in giù 15"/>
          <p:cNvSpPr/>
          <p:nvPr/>
        </p:nvSpPr>
        <p:spPr>
          <a:xfrm rot="10800000" flipV="1">
            <a:off x="2183013" y="1741266"/>
            <a:ext cx="156739" cy="535606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17" name="Freccia in giù 16"/>
          <p:cNvSpPr/>
          <p:nvPr/>
        </p:nvSpPr>
        <p:spPr>
          <a:xfrm flipV="1">
            <a:off x="6507038" y="1061643"/>
            <a:ext cx="129209" cy="854660"/>
          </a:xfrm>
          <a:prstGeom prst="downArrow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012160" y="404135"/>
            <a:ext cx="1137524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80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Arial" pitchFamily="34" charset="0"/>
              </a:rPr>
              <a:t>Optical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altLang="en-US" sz="1800" i="1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cs typeface="Arial" pitchFamily="34" charset="0"/>
              </a:rPr>
              <a:t>D</a:t>
            </a:r>
          </a:p>
        </p:txBody>
      </p:sp>
      <p:sp>
        <p:nvSpPr>
          <p:cNvPr id="19" name="Freccia in giù 18"/>
          <p:cNvSpPr/>
          <p:nvPr/>
        </p:nvSpPr>
        <p:spPr>
          <a:xfrm flipV="1">
            <a:off x="1190880" y="3395288"/>
            <a:ext cx="129209" cy="1116000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  <a:latin typeface="AR CENA" panose="02000000000000000000" pitchFamily="2" charset="0"/>
            </a:endParaRPr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619880" y="2926156"/>
            <a:ext cx="14906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Photoelectric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114550" y="4554"/>
            <a:ext cx="49022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dirty="0" smtClean="0">
                <a:cs typeface="Arial" charset="0"/>
              </a:rPr>
              <a:t>BLACK DIAMOND – Origin of the effect</a:t>
            </a:r>
            <a:endParaRPr lang="en-US" altLang="en-US" sz="2000" dirty="0">
              <a:cs typeface="Arial" charset="0"/>
            </a:endParaRPr>
          </a:p>
        </p:txBody>
      </p:sp>
      <p:sp>
        <p:nvSpPr>
          <p:cNvPr id="2" name="Rectangle 24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24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5364088" y="4077072"/>
            <a:ext cx="2865716" cy="16773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400" b="1" dirty="0" smtClean="0">
                <a:cs typeface="Arial" panose="020B0604020202020204" pitchFamily="34" charset="0"/>
                <a:sym typeface="Symbol"/>
              </a:rPr>
              <a:t>We suppose that the subwavelength surface texturing acts</a:t>
            </a:r>
          </a:p>
          <a:p>
            <a:pPr algn="ctr">
              <a:spcAft>
                <a:spcPts val="300"/>
              </a:spcAft>
            </a:pPr>
            <a:r>
              <a:rPr lang="en-US" sz="1400" b="1" dirty="0" smtClean="0">
                <a:solidFill>
                  <a:srgbClr val="003399"/>
                </a:solidFill>
                <a:cs typeface="Arial" panose="020B0604020202020204" pitchFamily="34" charset="0"/>
                <a:sym typeface="Symbol"/>
              </a:rPr>
              <a:t>Optically as a diffraction grating smoothing the refractive index of the material</a:t>
            </a:r>
          </a:p>
          <a:p>
            <a:pPr algn="ctr">
              <a:spcAft>
                <a:spcPts val="300"/>
              </a:spcAft>
            </a:pPr>
            <a:r>
              <a:rPr lang="en-US" sz="1400" b="1" dirty="0" smtClean="0">
                <a:solidFill>
                  <a:srgbClr val="CC0000"/>
                </a:solidFill>
                <a:cs typeface="Arial" panose="020B0604020202020204" pitchFamily="34" charset="0"/>
                <a:sym typeface="Symbol"/>
              </a:rPr>
              <a:t>Electronically by introducing an intermediate band favoring the photogeneration</a:t>
            </a:r>
          </a:p>
        </p:txBody>
      </p:sp>
    </p:spTree>
    <p:extLst>
      <p:ext uri="{BB962C8B-B14F-4D97-AF65-F5344CB8AC3E}">
        <p14:creationId xmlns:p14="http://schemas.microsoft.com/office/powerpoint/2010/main" val="227593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6" grpId="0" animBg="1"/>
      <p:bldP spid="17" grpId="0" animBg="1"/>
      <p:bldP spid="18" grpId="0"/>
      <p:bldP spid="19" grpId="0" animBg="1"/>
      <p:bldP spid="20" grpId="0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ma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7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627784" y="20638"/>
            <a:ext cx="5440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800" dirty="0" smtClean="0">
                <a:latin typeface="AR CENA" panose="02000000000000000000" pitchFamily="2" charset="0"/>
                <a:cs typeface="Arial" charset="0"/>
              </a:rPr>
              <a:t>Graphitic Columns for 3D Diamond Structures</a:t>
            </a:r>
            <a:endParaRPr lang="en-US" altLang="en-US" sz="1800" dirty="0">
              <a:latin typeface="AR CENA" panose="02000000000000000000" pitchFamily="2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15616" y="530677"/>
            <a:ext cx="33880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cs typeface="Arial" panose="020B0604020202020204" pitchFamily="34" charset="0"/>
              </a:rPr>
              <a:t>Femtosecond laser is able to transform diamond into graphite according to 3D arbitrary paths and minimizing thermal effects (i.e. sharp transitions between the two carbon phases)</a:t>
            </a:r>
            <a:endParaRPr lang="en-US" sz="1600" dirty="0">
              <a:cs typeface="Arial" panose="020B0604020202020204" pitchFamily="34" charset="0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178099" y="2033553"/>
            <a:ext cx="3273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cs typeface="Arial" panose="020B0604020202020204" pitchFamily="34" charset="0"/>
              </a:rPr>
              <a:t>High electric conductivity graphitic columns with diameters down to 1 </a:t>
            </a:r>
            <a:r>
              <a:rPr lang="en-US" sz="1600" dirty="0" smtClean="0">
                <a:cs typeface="Arial" panose="020B0604020202020204" pitchFamily="34" charset="0"/>
                <a:sym typeface="Symbol"/>
              </a:rPr>
              <a:t>m</a:t>
            </a:r>
            <a:r>
              <a:rPr lang="en-US" sz="1600" dirty="0" smtClean="0">
                <a:cs typeface="Arial" panose="020B0604020202020204" pitchFamily="34" charset="0"/>
              </a:rPr>
              <a:t> along all the thickness can be fabricated within the diamond plate acting as distributed electrodes for thermal electrons</a:t>
            </a:r>
            <a:endParaRPr lang="en-US" sz="1600" dirty="0">
              <a:cs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65" y="3356992"/>
            <a:ext cx="3317027" cy="1757707"/>
          </a:xfrm>
          <a:prstGeom prst="rect">
            <a:avLst/>
          </a:prstGeom>
        </p:spPr>
      </p:pic>
      <p:grpSp>
        <p:nvGrpSpPr>
          <p:cNvPr id="27" name="Gruppo 26"/>
          <p:cNvGrpSpPr/>
          <p:nvPr/>
        </p:nvGrpSpPr>
        <p:grpSpPr>
          <a:xfrm>
            <a:off x="3275856" y="4156033"/>
            <a:ext cx="1804921" cy="1361199"/>
            <a:chOff x="5307506" y="3905025"/>
            <a:chExt cx="2961862" cy="254816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506" y="3905025"/>
              <a:ext cx="2961862" cy="2359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ttore 2 7"/>
            <p:cNvCxnSpPr/>
            <p:nvPr/>
          </p:nvCxnSpPr>
          <p:spPr>
            <a:xfrm>
              <a:off x="6351104" y="5435048"/>
              <a:ext cx="261730" cy="140806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/>
            <p:nvPr/>
          </p:nvCxnSpPr>
          <p:spPr>
            <a:xfrm flipV="1">
              <a:off x="6728803" y="5184914"/>
              <a:ext cx="318040" cy="38100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2 20"/>
            <p:cNvCxnSpPr/>
            <p:nvPr/>
          </p:nvCxnSpPr>
          <p:spPr>
            <a:xfrm>
              <a:off x="6658389" y="5625548"/>
              <a:ext cx="190501" cy="457199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/>
            <p:cNvSpPr txBox="1"/>
            <p:nvPr/>
          </p:nvSpPr>
          <p:spPr>
            <a:xfrm>
              <a:off x="6788438" y="5328673"/>
              <a:ext cx="871872" cy="423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45 </a:t>
              </a: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m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6044118" y="5481073"/>
              <a:ext cx="871872" cy="423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45 </a:t>
              </a: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m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6788438" y="6029808"/>
              <a:ext cx="1187332" cy="423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 =</a:t>
              </a: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10 </a:t>
              </a:r>
              <a:r>
                <a:rPr lang="en-US" sz="800" dirty="0" smtClean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m</a:t>
              </a:r>
              <a:endParaRPr lang="en-US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317" y="2866093"/>
            <a:ext cx="1682534" cy="141747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Gruppo 2"/>
          <p:cNvGrpSpPr/>
          <p:nvPr/>
        </p:nvGrpSpPr>
        <p:grpSpPr>
          <a:xfrm>
            <a:off x="4572000" y="401060"/>
            <a:ext cx="3559319" cy="2101397"/>
            <a:chOff x="6311399" y="1237610"/>
            <a:chExt cx="5436105" cy="2993454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42902" y="1719683"/>
              <a:ext cx="4304602" cy="2511381"/>
            </a:xfrm>
            <a:prstGeom prst="rect">
              <a:avLst/>
            </a:prstGeom>
          </p:spPr>
        </p:pic>
        <p:sp>
          <p:nvSpPr>
            <p:cNvPr id="25" name="CasellaDiTesto 48"/>
            <p:cNvSpPr txBox="1"/>
            <p:nvPr/>
          </p:nvSpPr>
          <p:spPr>
            <a:xfrm>
              <a:off x="7875256" y="1742251"/>
              <a:ext cx="903669" cy="3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solidFill>
                    <a:srgbClr val="00B050"/>
                  </a:solidFill>
                  <a:latin typeface="Comic Sans MS" panose="030F0702030302020204" pitchFamily="66" charset="0"/>
                </a:rPr>
                <a:t>Green</a:t>
              </a:r>
              <a:endParaRPr lang="it-IT" sz="1000" dirty="0">
                <a:solidFill>
                  <a:srgbClr val="00B0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8" name="CasellaDiTesto 49"/>
            <p:cNvSpPr txBox="1"/>
            <p:nvPr/>
          </p:nvSpPr>
          <p:spPr>
            <a:xfrm>
              <a:off x="10435606" y="1812911"/>
              <a:ext cx="535828" cy="3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solidFill>
                    <a:srgbClr val="00B050"/>
                  </a:solidFill>
                  <a:latin typeface="Comic Sans MS" panose="030F0702030302020204" pitchFamily="66" charset="0"/>
                </a:rPr>
                <a:t>IR</a:t>
              </a:r>
              <a:endParaRPr lang="it-IT" sz="1000" dirty="0">
                <a:solidFill>
                  <a:srgbClr val="00B0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9" name="CasellaDiTesto 50"/>
            <p:cNvSpPr txBox="1"/>
            <p:nvPr/>
          </p:nvSpPr>
          <p:spPr>
            <a:xfrm>
              <a:off x="6311399" y="2297652"/>
              <a:ext cx="961029" cy="350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b="1" dirty="0" err="1" smtClean="0">
                  <a:latin typeface="Comic Sans MS" panose="030F0702030302020204" pitchFamily="66" charset="0"/>
                </a:rPr>
                <a:t>power</a:t>
              </a:r>
              <a:endParaRPr lang="it-IT" sz="1000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32" name="Connettore 2 31"/>
            <p:cNvCxnSpPr/>
            <p:nvPr/>
          </p:nvCxnSpPr>
          <p:spPr>
            <a:xfrm flipH="1">
              <a:off x="7272428" y="1814468"/>
              <a:ext cx="18765" cy="164347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tangolo 32"/>
            <p:cNvSpPr/>
            <p:nvPr/>
          </p:nvSpPr>
          <p:spPr>
            <a:xfrm>
              <a:off x="7607226" y="2093685"/>
              <a:ext cx="1642056" cy="2027455"/>
            </a:xfrm>
            <a:prstGeom prst="rect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000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9935200" y="2244693"/>
              <a:ext cx="1642056" cy="1309777"/>
            </a:xfrm>
            <a:prstGeom prst="rect">
              <a:avLst/>
            </a:prstGeom>
            <a:noFill/>
            <a:ln w="317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 sz="1000"/>
            </a:p>
          </p:txBody>
        </p:sp>
        <p:cxnSp>
          <p:nvCxnSpPr>
            <p:cNvPr id="36" name="Connettore 2 35"/>
            <p:cNvCxnSpPr/>
            <p:nvPr/>
          </p:nvCxnSpPr>
          <p:spPr>
            <a:xfrm>
              <a:off x="7375926" y="1641071"/>
              <a:ext cx="871182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sellaDiTesto 71"/>
            <p:cNvSpPr txBox="1"/>
            <p:nvPr/>
          </p:nvSpPr>
          <p:spPr>
            <a:xfrm>
              <a:off x="7272428" y="1237610"/>
              <a:ext cx="974680" cy="3507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b="1" dirty="0" err="1" smtClean="0">
                  <a:latin typeface="Comic Sans MS" panose="030F0702030302020204" pitchFamily="66" charset="0"/>
                </a:rPr>
                <a:t>speed</a:t>
              </a:r>
              <a:endParaRPr lang="it-IT" sz="1000" b="1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7" name="CasellaDiTesto 6"/>
          <p:cNvSpPr txBox="1"/>
          <p:nvPr/>
        </p:nvSpPr>
        <p:spPr>
          <a:xfrm>
            <a:off x="5619921" y="2556887"/>
            <a:ext cx="2265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Collaboration with IIT Milan &amp; CNR-IFN</a:t>
            </a:r>
            <a:endParaRPr lang="en-US" dirty="0"/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054" y="4365162"/>
            <a:ext cx="2364354" cy="1773266"/>
          </a:xfrm>
          <a:prstGeom prst="rect">
            <a:avLst/>
          </a:prstGeom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815956"/>
            <a:ext cx="1617621" cy="1455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Rettangolo 44"/>
          <p:cNvSpPr>
            <a:spLocks noChangeArrowheads="1"/>
          </p:cNvSpPr>
          <p:nvPr/>
        </p:nvSpPr>
        <p:spPr bwMode="auto">
          <a:xfrm rot="5400000">
            <a:off x="-1166117" y="2244509"/>
            <a:ext cx="3755183" cy="341991"/>
          </a:xfrm>
          <a:prstGeom prst="rect">
            <a:avLst/>
          </a:prstGeom>
          <a:gradFill rotWithShape="1">
            <a:gsLst>
              <a:gs pos="0">
                <a:srgbClr val="A7B6BB"/>
              </a:gs>
              <a:gs pos="50000">
                <a:srgbClr val="DBEEF4"/>
              </a:gs>
              <a:gs pos="100000">
                <a:srgbClr val="A7B6BB"/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>
              <a:cs typeface="Arial" panose="020B0604020202020204" pitchFamily="34" charset="0"/>
            </a:endParaRPr>
          </a:p>
        </p:txBody>
      </p:sp>
      <p:grpSp>
        <p:nvGrpSpPr>
          <p:cNvPr id="46" name="Gruppo 45"/>
          <p:cNvGrpSpPr/>
          <p:nvPr/>
        </p:nvGrpSpPr>
        <p:grpSpPr>
          <a:xfrm>
            <a:off x="539552" y="895321"/>
            <a:ext cx="341991" cy="2987261"/>
            <a:chOff x="2113729" y="2099410"/>
            <a:chExt cx="341991" cy="2987261"/>
          </a:xfrm>
        </p:grpSpPr>
        <p:cxnSp>
          <p:nvCxnSpPr>
            <p:cNvPr id="47" name="Connettore 1 5"/>
            <p:cNvCxnSpPr>
              <a:cxnSpLocks noChangeShapeType="1"/>
            </p:cNvCxnSpPr>
            <p:nvPr/>
          </p:nvCxnSpPr>
          <p:spPr bwMode="auto">
            <a:xfrm rot="5400000">
              <a:off x="2284725" y="1928414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48" name="Connettore 1 7"/>
            <p:cNvCxnSpPr>
              <a:cxnSpLocks noChangeShapeType="1"/>
            </p:cNvCxnSpPr>
            <p:nvPr/>
          </p:nvCxnSpPr>
          <p:spPr bwMode="auto">
            <a:xfrm rot="5400000">
              <a:off x="2284725" y="2154011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49" name="Connettore 1 8"/>
            <p:cNvCxnSpPr>
              <a:cxnSpLocks noChangeShapeType="1"/>
            </p:cNvCxnSpPr>
            <p:nvPr/>
          </p:nvCxnSpPr>
          <p:spPr bwMode="auto">
            <a:xfrm rot="5400000">
              <a:off x="2284725" y="2379608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0" name="Connettore 1 9"/>
            <p:cNvCxnSpPr>
              <a:cxnSpLocks noChangeShapeType="1"/>
            </p:cNvCxnSpPr>
            <p:nvPr/>
          </p:nvCxnSpPr>
          <p:spPr bwMode="auto">
            <a:xfrm rot="5400000">
              <a:off x="2284725" y="260520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1" name="Connettore 1 10"/>
            <p:cNvCxnSpPr>
              <a:cxnSpLocks noChangeShapeType="1"/>
            </p:cNvCxnSpPr>
            <p:nvPr/>
          </p:nvCxnSpPr>
          <p:spPr bwMode="auto">
            <a:xfrm rot="5400000">
              <a:off x="2284725" y="282953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2" name="Connettore 1 11"/>
            <p:cNvCxnSpPr>
              <a:cxnSpLocks noChangeShapeType="1"/>
            </p:cNvCxnSpPr>
            <p:nvPr/>
          </p:nvCxnSpPr>
          <p:spPr bwMode="auto">
            <a:xfrm rot="5400000">
              <a:off x="2284725" y="3056400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3" name="Connettore 1 12"/>
            <p:cNvCxnSpPr>
              <a:cxnSpLocks noChangeShapeType="1"/>
            </p:cNvCxnSpPr>
            <p:nvPr/>
          </p:nvCxnSpPr>
          <p:spPr bwMode="auto">
            <a:xfrm rot="5400000">
              <a:off x="2284725" y="3298006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4" name="Connettore 1 13"/>
            <p:cNvCxnSpPr>
              <a:cxnSpLocks noChangeShapeType="1"/>
            </p:cNvCxnSpPr>
            <p:nvPr/>
          </p:nvCxnSpPr>
          <p:spPr bwMode="auto">
            <a:xfrm rot="5400000">
              <a:off x="2284725" y="353227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5" name="Connettore 1 14"/>
            <p:cNvCxnSpPr>
              <a:cxnSpLocks noChangeShapeType="1"/>
            </p:cNvCxnSpPr>
            <p:nvPr/>
          </p:nvCxnSpPr>
          <p:spPr bwMode="auto">
            <a:xfrm rot="5400000">
              <a:off x="2284725" y="3788957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6" name="Connettore 1 15"/>
            <p:cNvCxnSpPr>
              <a:cxnSpLocks noChangeShapeType="1"/>
            </p:cNvCxnSpPr>
            <p:nvPr/>
          </p:nvCxnSpPr>
          <p:spPr bwMode="auto">
            <a:xfrm rot="5400000">
              <a:off x="2284725" y="4014554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7" name="Connettore 1 16"/>
            <p:cNvCxnSpPr>
              <a:cxnSpLocks noChangeShapeType="1"/>
            </p:cNvCxnSpPr>
            <p:nvPr/>
          </p:nvCxnSpPr>
          <p:spPr bwMode="auto">
            <a:xfrm rot="5400000">
              <a:off x="2284725" y="4238883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8" name="Connettore 1 17"/>
            <p:cNvCxnSpPr>
              <a:cxnSpLocks noChangeShapeType="1"/>
            </p:cNvCxnSpPr>
            <p:nvPr/>
          </p:nvCxnSpPr>
          <p:spPr bwMode="auto">
            <a:xfrm rot="5400000">
              <a:off x="2284725" y="4464481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9" name="Connettore 1 18"/>
            <p:cNvCxnSpPr>
              <a:cxnSpLocks noChangeShapeType="1"/>
            </p:cNvCxnSpPr>
            <p:nvPr/>
          </p:nvCxnSpPr>
          <p:spPr bwMode="auto">
            <a:xfrm rot="5400000">
              <a:off x="2284725" y="4691346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60" name="Connettore 1 19"/>
            <p:cNvCxnSpPr>
              <a:cxnSpLocks noChangeShapeType="1"/>
            </p:cNvCxnSpPr>
            <p:nvPr/>
          </p:nvCxnSpPr>
          <p:spPr bwMode="auto">
            <a:xfrm rot="5400000">
              <a:off x="2284725" y="491567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</p:grpSp>
      <p:sp>
        <p:nvSpPr>
          <p:cNvPr id="61" name="CasellaDiTesto 71"/>
          <p:cNvSpPr txBox="1"/>
          <p:nvPr/>
        </p:nvSpPr>
        <p:spPr>
          <a:xfrm>
            <a:off x="6384110" y="401060"/>
            <a:ext cx="91966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000" b="1" dirty="0" smtClean="0">
                <a:latin typeface="Comic Sans MS" panose="030F0702030302020204" pitchFamily="66" charset="0"/>
              </a:rPr>
              <a:t>Laser </a:t>
            </a:r>
            <a:r>
              <a:rPr lang="it-IT" sz="1000" b="1" dirty="0" err="1" smtClean="0">
                <a:latin typeface="Comic Sans MS" panose="030F0702030302020204" pitchFamily="66" charset="0"/>
              </a:rPr>
              <a:t>wavelength</a:t>
            </a:r>
            <a:endParaRPr lang="it-IT" sz="1000" b="1" dirty="0">
              <a:latin typeface="Comic Sans MS" panose="030F0702030302020204" pitchFamily="66" charset="0"/>
            </a:endParaRPr>
          </a:p>
        </p:txBody>
      </p:sp>
      <p:sp>
        <p:nvSpPr>
          <p:cNvPr id="62" name="CasellaDiTesto 61"/>
          <p:cNvSpPr txBox="1"/>
          <p:nvPr/>
        </p:nvSpPr>
        <p:spPr>
          <a:xfrm>
            <a:off x="611560" y="5517232"/>
            <a:ext cx="49808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design (target: </a:t>
            </a:r>
            <a:r>
              <a:rPr lang="en-US" sz="1600" dirty="0" smtClean="0">
                <a:sym typeface="Symbol"/>
              </a:rPr>
              <a:t>series resistance </a:t>
            </a:r>
            <a:r>
              <a:rPr lang="en-US" sz="1600" dirty="0" smtClean="0"/>
              <a:t>&lt;&lt;1 </a:t>
            </a:r>
            <a:r>
              <a:rPr lang="en-US" sz="1600" dirty="0" smtClean="0">
                <a:sym typeface="Symbol"/>
              </a:rPr>
              <a:t>  with 10k columns</a:t>
            </a:r>
            <a:r>
              <a:rPr lang="en-US" sz="1600" dirty="0" smtClean="0"/>
              <a:t>)…</a:t>
            </a:r>
            <a:endParaRPr lang="en-US" sz="1600" dirty="0"/>
          </a:p>
        </p:txBody>
      </p:sp>
      <p:sp>
        <p:nvSpPr>
          <p:cNvPr id="63" name="CasellaDiTesto 62"/>
          <p:cNvSpPr txBox="1"/>
          <p:nvPr/>
        </p:nvSpPr>
        <p:spPr>
          <a:xfrm>
            <a:off x="4684912" y="6114782"/>
            <a:ext cx="3847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…to fabrication (presently under characterization)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2890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7" grpId="0"/>
      <p:bldP spid="45" grpId="0" animBg="1"/>
      <p:bldP spid="61" grpId="0"/>
      <p:bldP spid="62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108520" y="-99391"/>
            <a:ext cx="9289032" cy="70567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114" name="Text Box 2"/>
          <p:cNvSpPr txBox="1">
            <a:spLocks noChangeArrowheads="1"/>
          </p:cNvSpPr>
          <p:nvPr/>
        </p:nvSpPr>
        <p:spPr bwMode="auto">
          <a:xfrm rot="19614187">
            <a:off x="143107" y="2345952"/>
            <a:ext cx="9221788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7200" dirty="0">
                <a:solidFill>
                  <a:srgbClr val="CC0000"/>
                </a:solidFill>
              </a:rPr>
              <a:t>Thank you for the Attention!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95536" y="293747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The activity was funded by the European Community within the framework of the ProME</a:t>
            </a:r>
            <a:r>
              <a:rPr lang="en-US" sz="1600" baseline="30000" dirty="0" smtClean="0">
                <a:solidFill>
                  <a:schemeClr val="bg1"/>
                </a:solidFill>
              </a:rPr>
              <a:t>3</a:t>
            </a:r>
            <a:r>
              <a:rPr lang="en-US" sz="1600" dirty="0" smtClean="0">
                <a:solidFill>
                  <a:schemeClr val="bg1"/>
                </a:solidFill>
              </a:rPr>
              <a:t>ThE</a:t>
            </a:r>
            <a:r>
              <a:rPr lang="en-US" sz="1600" baseline="30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US</a:t>
            </a:r>
            <a:r>
              <a:rPr lang="en-US" sz="1600" baseline="30000" dirty="0" smtClean="0">
                <a:solidFill>
                  <a:schemeClr val="bg1"/>
                </a:solidFill>
              </a:rPr>
              <a:t>2</a:t>
            </a:r>
            <a:r>
              <a:rPr lang="en-US" sz="1600" dirty="0" smtClean="0">
                <a:solidFill>
                  <a:schemeClr val="bg1"/>
                </a:solidFill>
              </a:rPr>
              <a:t> project – GA 308975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671168" cy="2160240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1159222" y="1998365"/>
            <a:ext cx="576064" cy="576064"/>
          </a:xfrm>
          <a:prstGeom prst="ellipse">
            <a:avLst/>
          </a:prstGeom>
          <a:solidFill>
            <a:srgbClr val="FFFF00">
              <a:alpha val="54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riangolo isoscele 6"/>
          <p:cNvSpPr/>
          <p:nvPr/>
        </p:nvSpPr>
        <p:spPr>
          <a:xfrm rot="16200000">
            <a:off x="2807581" y="1116917"/>
            <a:ext cx="153542" cy="2291334"/>
          </a:xfrm>
          <a:prstGeom prst="triangl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iangolo isoscele 7"/>
          <p:cNvSpPr/>
          <p:nvPr/>
        </p:nvSpPr>
        <p:spPr>
          <a:xfrm rot="16680000">
            <a:off x="3249773" y="1477281"/>
            <a:ext cx="138179" cy="1452921"/>
          </a:xfrm>
          <a:prstGeom prst="triangle">
            <a:avLst/>
          </a:prstGeom>
          <a:solidFill>
            <a:srgbClr val="FFFF00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12" y="1069987"/>
            <a:ext cx="625960" cy="1015244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084168" y="2215897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…AND THANKS TO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 descr="5175-7549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745" y="921956"/>
            <a:ext cx="792088" cy="6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788024" y="332656"/>
            <a:ext cx="19449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 dirty="0" smtClean="0">
                <a:solidFill>
                  <a:srgbClr val="92D050"/>
                </a:solidFill>
              </a:rPr>
              <a:t>May 2013 </a:t>
            </a:r>
            <a:r>
              <a:rPr lang="en-US" altLang="it-IT" sz="1400" dirty="0">
                <a:solidFill>
                  <a:srgbClr val="92D050"/>
                </a:solidFill>
              </a:rPr>
              <a:t>- </a:t>
            </a:r>
            <a:r>
              <a:rPr lang="en-US" altLang="it-IT" sz="1400" dirty="0" smtClean="0">
                <a:solidFill>
                  <a:srgbClr val="92D050"/>
                </a:solidFill>
              </a:rPr>
              <a:t>Apr 2016</a:t>
            </a:r>
            <a:endParaRPr lang="en-US" altLang="it-IT" sz="1400" dirty="0">
              <a:solidFill>
                <a:srgbClr val="92D050"/>
              </a:solidFill>
            </a:endParaRPr>
          </a:p>
          <a:p>
            <a:pPr algn="ctr" eaLnBrk="1" hangingPunct="1"/>
            <a:r>
              <a:rPr lang="it-IT" altLang="it-IT" sz="1400" u="sng" dirty="0" smtClean="0">
                <a:solidFill>
                  <a:srgbClr val="00B0F0"/>
                </a:solidFill>
              </a:rPr>
              <a:t>www.prometheus-energy.eu</a:t>
            </a:r>
            <a:endParaRPr lang="en-US" altLang="it-IT" sz="1400" u="sng" dirty="0">
              <a:solidFill>
                <a:srgbClr val="00B0F0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5004048" y="2852936"/>
            <a:ext cx="38338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 err="1" smtClean="0">
                <a:solidFill>
                  <a:srgbClr val="FF3300"/>
                </a:solidFill>
                <a:latin typeface="AR CENA" pitchFamily="2" charset="0"/>
                <a:cs typeface="Arial" charset="0"/>
              </a:rPr>
              <a:t>TorVergata</a:t>
            </a:r>
            <a:r>
              <a:rPr lang="en-US" altLang="it-IT" sz="1400" dirty="0" smtClean="0">
                <a:solidFill>
                  <a:srgbClr val="FF3300"/>
                </a:solidFill>
                <a:latin typeface="AR CENA" pitchFamily="2" charset="0"/>
                <a:cs typeface="Arial" charset="0"/>
              </a:rPr>
              <a:t> University</a:t>
            </a:r>
          </a:p>
          <a:p>
            <a:pPr algn="r">
              <a:defRPr/>
            </a:pPr>
            <a:r>
              <a:rPr lang="en-US" altLang="it-IT" sz="1400" dirty="0" smtClean="0">
                <a:solidFill>
                  <a:srgbClr val="FF3300"/>
                </a:solidFill>
                <a:latin typeface="AR CENA" pitchFamily="2" charset="0"/>
                <a:cs typeface="Arial" charset="0"/>
              </a:rPr>
              <a:t>Dep.t of Chemical Technologies</a:t>
            </a:r>
          </a:p>
          <a:p>
            <a:pPr algn="r">
              <a:defRPr/>
            </a:pPr>
            <a:r>
              <a:rPr lang="en-US" altLang="it-IT" sz="1600" b="1" dirty="0" smtClean="0">
                <a:solidFill>
                  <a:srgbClr val="FF3300"/>
                </a:solidFill>
                <a:latin typeface="AR CENA" pitchFamily="2" charset="0"/>
                <a:cs typeface="Arial" charset="0"/>
              </a:rPr>
              <a:t>Riccardo POLINI </a:t>
            </a:r>
            <a:r>
              <a:rPr lang="en-US" altLang="it-IT" sz="1600" dirty="0" smtClean="0">
                <a:solidFill>
                  <a:srgbClr val="FF3300"/>
                </a:solidFill>
                <a:latin typeface="AR CENA" pitchFamily="2" charset="0"/>
                <a:cs typeface="Arial" charset="0"/>
              </a:rPr>
              <a:t>– SEM characterization</a:t>
            </a:r>
            <a:endParaRPr lang="en-US" altLang="it-IT" sz="1600" dirty="0">
              <a:solidFill>
                <a:srgbClr val="FF3300"/>
              </a:solidFill>
              <a:latin typeface="AR CENA" pitchFamily="2" charset="0"/>
              <a:cs typeface="Arial" charset="0"/>
            </a:endParaRPr>
          </a:p>
        </p:txBody>
      </p:sp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5047481" y="4577983"/>
            <a:ext cx="3833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>
                <a:solidFill>
                  <a:schemeClr val="bg1"/>
                </a:solidFill>
                <a:latin typeface="AR CENA" pitchFamily="2" charset="0"/>
                <a:cs typeface="Arial" charset="0"/>
              </a:rPr>
              <a:t>Institute for </a:t>
            </a:r>
            <a:r>
              <a:rPr lang="en-US" altLang="it-IT" sz="1400" dirty="0" smtClean="0">
                <a:solidFill>
                  <a:schemeClr val="bg1"/>
                </a:solidFill>
                <a:latin typeface="AR CENA" pitchFamily="2" charset="0"/>
                <a:cs typeface="Arial" charset="0"/>
              </a:rPr>
              <a:t>Photonics &amp; Nanotechnologies (IFN-CNR)</a:t>
            </a:r>
            <a:r>
              <a:rPr lang="en-US" altLang="it-IT" sz="1400" dirty="0">
                <a:solidFill>
                  <a:schemeClr val="bg1"/>
                </a:solidFill>
                <a:latin typeface="AR CENA" pitchFamily="2" charset="0"/>
                <a:cs typeface="Arial" charset="0"/>
              </a:rPr>
              <a:t/>
            </a:r>
            <a:br>
              <a:rPr lang="en-US" altLang="it-IT" sz="1400" dirty="0">
                <a:solidFill>
                  <a:schemeClr val="bg1"/>
                </a:solidFill>
                <a:latin typeface="AR CENA" pitchFamily="2" charset="0"/>
                <a:cs typeface="Arial" charset="0"/>
              </a:rPr>
            </a:br>
            <a:r>
              <a:rPr lang="en-US" altLang="it-IT" sz="1600" b="1" dirty="0" smtClean="0">
                <a:solidFill>
                  <a:schemeClr val="bg1"/>
                </a:solidFill>
                <a:latin typeface="AR CENA" pitchFamily="2" charset="0"/>
                <a:cs typeface="Arial" charset="0"/>
              </a:rPr>
              <a:t>Andrea NOTARGIACOMO </a:t>
            </a:r>
            <a:r>
              <a:rPr lang="en-US" altLang="it-IT" sz="1600" dirty="0" smtClean="0">
                <a:solidFill>
                  <a:schemeClr val="bg1"/>
                </a:solidFill>
                <a:latin typeface="AR CENA" pitchFamily="2" charset="0"/>
                <a:cs typeface="Arial" charset="0"/>
              </a:rPr>
              <a:t>– Conductive AFM</a:t>
            </a:r>
            <a:endParaRPr lang="en-US" altLang="it-IT" sz="1600" dirty="0">
              <a:solidFill>
                <a:schemeClr val="bg1"/>
              </a:solidFill>
              <a:latin typeface="AR CENA" pitchFamily="2" charset="0"/>
              <a:cs typeface="Arial" charset="0"/>
            </a:endParaRPr>
          </a:p>
          <a:p>
            <a:pPr algn="r">
              <a:defRPr/>
            </a:pPr>
            <a:r>
              <a:rPr lang="en-US" altLang="it-IT" sz="1600" b="1" dirty="0" err="1" smtClean="0">
                <a:solidFill>
                  <a:schemeClr val="bg1"/>
                </a:solidFill>
                <a:latin typeface="AR CENA" pitchFamily="2" charset="0"/>
                <a:cs typeface="Arial" charset="0"/>
              </a:rPr>
              <a:t>Marialilia</a:t>
            </a:r>
            <a:r>
              <a:rPr lang="en-US" altLang="it-IT" sz="1600" b="1" dirty="0" smtClean="0">
                <a:solidFill>
                  <a:schemeClr val="bg1"/>
                </a:solidFill>
                <a:latin typeface="AR CENA" pitchFamily="2" charset="0"/>
                <a:cs typeface="Arial" charset="0"/>
              </a:rPr>
              <a:t> PEA </a:t>
            </a:r>
            <a:r>
              <a:rPr lang="en-US" altLang="it-IT" sz="1600" dirty="0">
                <a:solidFill>
                  <a:schemeClr val="bg1"/>
                </a:solidFill>
                <a:latin typeface="AR CENA" pitchFamily="2" charset="0"/>
                <a:cs typeface="Arial" charset="0"/>
              </a:rPr>
              <a:t>- Conductive AFM</a:t>
            </a:r>
          </a:p>
          <a:p>
            <a:pPr algn="r">
              <a:defRPr/>
            </a:pPr>
            <a:endParaRPr lang="en-US" altLang="it-IT" sz="1400" dirty="0" smtClean="0">
              <a:solidFill>
                <a:schemeClr val="bg1"/>
              </a:solidFill>
              <a:latin typeface="AR CENA" pitchFamily="2" charset="0"/>
              <a:cs typeface="Arial" charset="0"/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5030092" y="3587874"/>
            <a:ext cx="3833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Center for Nanotechnology of the Italian Technology Institute (IIT)</a:t>
            </a:r>
          </a:p>
          <a:p>
            <a:pPr algn="r">
              <a:defRPr/>
            </a:pPr>
            <a:r>
              <a:rPr lang="en-US" altLang="it-IT" sz="1600" b="1" dirty="0" err="1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Luigino</a:t>
            </a:r>
            <a:r>
              <a:rPr lang="en-US" altLang="it-IT" sz="1600" b="1" dirty="0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 CRIANTE </a:t>
            </a:r>
            <a:r>
              <a:rPr lang="en-US" altLang="it-IT" sz="1600" dirty="0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– </a:t>
            </a:r>
            <a:r>
              <a:rPr lang="en-US" altLang="it-IT" sz="1600" dirty="0" err="1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Microcolumns</a:t>
            </a:r>
            <a:r>
              <a:rPr lang="en-US" altLang="it-IT" sz="1600" dirty="0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 fabrication</a:t>
            </a:r>
          </a:p>
          <a:p>
            <a:pPr algn="r">
              <a:defRPr/>
            </a:pPr>
            <a:r>
              <a:rPr lang="en-US" altLang="it-IT" sz="1600" b="1" dirty="0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Sara LO TURCO </a:t>
            </a:r>
            <a:r>
              <a:rPr lang="en-US" altLang="it-IT" sz="1600" dirty="0" smtClean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- </a:t>
            </a:r>
            <a:r>
              <a:rPr lang="en-US" altLang="it-IT" sz="1600" dirty="0" err="1">
                <a:solidFill>
                  <a:srgbClr val="FFFF00"/>
                </a:solidFill>
                <a:latin typeface="AR CENA" pitchFamily="2" charset="0"/>
                <a:cs typeface="Arial" charset="0"/>
              </a:rPr>
              <a:t>Microcolumns</a:t>
            </a:r>
            <a:r>
              <a:rPr lang="en-US" altLang="it-IT" sz="1600" dirty="0">
                <a:solidFill>
                  <a:srgbClr val="FFFF00"/>
                </a:solidFill>
                <a:latin typeface="AR CENA" pitchFamily="2" charset="0"/>
                <a:cs typeface="Arial" charset="0"/>
              </a:rPr>
              <a:t> fabrication</a:t>
            </a:r>
            <a:endParaRPr lang="en-US" altLang="it-IT" sz="1600" dirty="0" smtClean="0">
              <a:solidFill>
                <a:srgbClr val="FFFF00"/>
              </a:solidFill>
              <a:latin typeface="AR CENA" pitchFamily="2" charset="0"/>
              <a:cs typeface="Arial" charset="0"/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068192" y="5336163"/>
            <a:ext cx="38338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altLang="it-IT" sz="1400" dirty="0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TECHNION Israeli Institute of Technology</a:t>
            </a:r>
            <a:r>
              <a:rPr lang="en-US" altLang="it-IT" sz="1400" dirty="0">
                <a:solidFill>
                  <a:srgbClr val="92D050"/>
                </a:solidFill>
                <a:latin typeface="AR CENA" pitchFamily="2" charset="0"/>
                <a:cs typeface="Arial" charset="0"/>
              </a:rPr>
              <a:t/>
            </a:r>
            <a:br>
              <a:rPr lang="en-US" altLang="it-IT" sz="1400" dirty="0">
                <a:solidFill>
                  <a:srgbClr val="92D050"/>
                </a:solidFill>
                <a:latin typeface="AR CENA" pitchFamily="2" charset="0"/>
                <a:cs typeface="Arial" charset="0"/>
              </a:rPr>
            </a:br>
            <a:r>
              <a:rPr lang="en-US" altLang="it-IT" sz="1600" b="1" dirty="0" err="1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Shaul</a:t>
            </a:r>
            <a:r>
              <a:rPr lang="en-US" altLang="it-IT" sz="1600" b="1" dirty="0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 MICHAELSON </a:t>
            </a:r>
            <a:r>
              <a:rPr lang="en-US" altLang="it-IT" sz="1600" dirty="0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– Ion implantation</a:t>
            </a:r>
          </a:p>
          <a:p>
            <a:pPr algn="r">
              <a:defRPr/>
            </a:pPr>
            <a:r>
              <a:rPr lang="en-US" altLang="it-IT" sz="1600" b="1" dirty="0" err="1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Alon</a:t>
            </a:r>
            <a:r>
              <a:rPr lang="en-US" altLang="it-IT" sz="1600" b="1" dirty="0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 HOFFMAN </a:t>
            </a:r>
            <a:r>
              <a:rPr lang="en-US" altLang="it-IT" sz="1600" dirty="0" smtClean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- </a:t>
            </a:r>
            <a:r>
              <a:rPr lang="en-US" altLang="it-IT" sz="1600" dirty="0">
                <a:solidFill>
                  <a:srgbClr val="92D050"/>
                </a:solidFill>
                <a:latin typeface="AR CENA" pitchFamily="2" charset="0"/>
                <a:cs typeface="Arial" charset="0"/>
              </a:rPr>
              <a:t>Ion implantation</a:t>
            </a:r>
          </a:p>
          <a:p>
            <a:pPr algn="r">
              <a:defRPr/>
            </a:pPr>
            <a:endParaRPr lang="en-US" altLang="it-IT" sz="1400" dirty="0" smtClean="0">
              <a:solidFill>
                <a:srgbClr val="92D050"/>
              </a:solidFill>
              <a:latin typeface="AR CENA" pitchFamily="2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8114" grpId="0"/>
      <p:bldP spid="6" grpId="0" animBg="1"/>
      <p:bldP spid="7" grpId="0" animBg="1"/>
      <p:bldP spid="8" grpId="0" animBg="1"/>
      <p:bldP spid="10" grpId="0"/>
      <p:bldP spid="12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ttangolo 140"/>
          <p:cNvSpPr>
            <a:spLocks noChangeArrowheads="1"/>
          </p:cNvSpPr>
          <p:nvPr/>
        </p:nvSpPr>
        <p:spPr bwMode="auto">
          <a:xfrm rot="5400000">
            <a:off x="4255004" y="1444409"/>
            <a:ext cx="2172781" cy="621979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50000">
                <a:srgbClr val="DBEEF4"/>
              </a:gs>
              <a:gs pos="100000">
                <a:srgbClr val="A7B6BB"/>
              </a:gs>
            </a:gsLst>
            <a:path path="circle">
              <a:fillToRect l="50000" t="50000" r="50000" b="50000"/>
            </a:path>
            <a:tileRect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2" name="Immagine 1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22" y="2768002"/>
            <a:ext cx="4079254" cy="3685334"/>
          </a:xfrm>
          <a:prstGeom prst="rect">
            <a:avLst/>
          </a:prstGeom>
        </p:spPr>
      </p:pic>
      <p:sp>
        <p:nvSpPr>
          <p:cNvPr id="2" name="Rettangolo 1"/>
          <p:cNvSpPr>
            <a:spLocks noChangeArrowheads="1"/>
          </p:cNvSpPr>
          <p:nvPr/>
        </p:nvSpPr>
        <p:spPr bwMode="auto">
          <a:xfrm rot="5400000">
            <a:off x="2827167" y="630366"/>
            <a:ext cx="2172777" cy="2250062"/>
          </a:xfrm>
          <a:prstGeom prst="rect">
            <a:avLst/>
          </a:prstGeom>
          <a:gradFill rotWithShape="1">
            <a:gsLst>
              <a:gs pos="0">
                <a:srgbClr val="A7B6BB"/>
              </a:gs>
              <a:gs pos="50000">
                <a:srgbClr val="DBEEF4"/>
              </a:gs>
              <a:gs pos="100000">
                <a:srgbClr val="A7B6BB"/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2785262" y="1097448"/>
            <a:ext cx="2838273" cy="1352170"/>
            <a:chOff x="2361346" y="1874113"/>
            <a:chExt cx="2249617" cy="1352170"/>
          </a:xfrm>
        </p:grpSpPr>
        <p:cxnSp>
          <p:nvCxnSpPr>
            <p:cNvPr id="4" name="Connettore 1 5"/>
            <p:cNvCxnSpPr>
              <a:cxnSpLocks noChangeShapeType="1"/>
            </p:cNvCxnSpPr>
            <p:nvPr/>
          </p:nvCxnSpPr>
          <p:spPr bwMode="auto">
            <a:xfrm rot="5400000">
              <a:off x="3486155" y="749304"/>
              <a:ext cx="0" cy="2249617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5" name="Connettore 1 7"/>
            <p:cNvCxnSpPr>
              <a:cxnSpLocks noChangeShapeType="1"/>
            </p:cNvCxnSpPr>
            <p:nvPr/>
          </p:nvCxnSpPr>
          <p:spPr bwMode="auto">
            <a:xfrm rot="5400000">
              <a:off x="3486155" y="1019738"/>
              <a:ext cx="0" cy="2249617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6" name="Connettore 1 8"/>
            <p:cNvCxnSpPr>
              <a:cxnSpLocks noChangeShapeType="1"/>
            </p:cNvCxnSpPr>
            <p:nvPr/>
          </p:nvCxnSpPr>
          <p:spPr bwMode="auto">
            <a:xfrm rot="5400000">
              <a:off x="3486155" y="1290172"/>
              <a:ext cx="0" cy="2249617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7" name="Connettore 1 9"/>
            <p:cNvCxnSpPr>
              <a:cxnSpLocks noChangeShapeType="1"/>
            </p:cNvCxnSpPr>
            <p:nvPr/>
          </p:nvCxnSpPr>
          <p:spPr bwMode="auto">
            <a:xfrm rot="5400000">
              <a:off x="3486155" y="1560606"/>
              <a:ext cx="0" cy="2249617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8" name="Connettore 1 10"/>
            <p:cNvCxnSpPr>
              <a:cxnSpLocks noChangeShapeType="1"/>
            </p:cNvCxnSpPr>
            <p:nvPr/>
          </p:nvCxnSpPr>
          <p:spPr bwMode="auto">
            <a:xfrm rot="5400000">
              <a:off x="3486155" y="1829520"/>
              <a:ext cx="0" cy="2249617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9" name="Connettore 1 11"/>
            <p:cNvCxnSpPr>
              <a:cxnSpLocks noChangeShapeType="1"/>
            </p:cNvCxnSpPr>
            <p:nvPr/>
          </p:nvCxnSpPr>
          <p:spPr bwMode="auto">
            <a:xfrm rot="5400000">
              <a:off x="3486155" y="2101474"/>
              <a:ext cx="0" cy="2249617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</p:grpSp>
      <p:sp>
        <p:nvSpPr>
          <p:cNvPr id="10" name="Rectangle 52"/>
          <p:cNvSpPr>
            <a:spLocks noChangeArrowheads="1"/>
          </p:cNvSpPr>
          <p:nvPr/>
        </p:nvSpPr>
        <p:spPr bwMode="auto">
          <a:xfrm>
            <a:off x="2791361" y="669007"/>
            <a:ext cx="231668" cy="2172778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3040235" y="2888328"/>
            <a:ext cx="1995443" cy="3010450"/>
            <a:chOff x="2616319" y="3525847"/>
            <a:chExt cx="1995443" cy="3010450"/>
          </a:xfrm>
        </p:grpSpPr>
        <p:cxnSp>
          <p:nvCxnSpPr>
            <p:cNvPr id="13" name="Connettore 1 12"/>
            <p:cNvCxnSpPr/>
            <p:nvPr/>
          </p:nvCxnSpPr>
          <p:spPr>
            <a:xfrm>
              <a:off x="2616319" y="3609129"/>
              <a:ext cx="0" cy="2927168"/>
            </a:xfrm>
            <a:prstGeom prst="line">
              <a:avLst/>
            </a:prstGeom>
            <a:ln w="127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>
              <a:off x="4611762" y="3525847"/>
              <a:ext cx="0" cy="2928045"/>
            </a:xfrm>
            <a:prstGeom prst="line">
              <a:avLst/>
            </a:prstGeom>
            <a:ln w="12700">
              <a:solidFill>
                <a:srgbClr val="FF0000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18"/>
          <p:cNvGrpSpPr/>
          <p:nvPr/>
        </p:nvGrpSpPr>
        <p:grpSpPr>
          <a:xfrm>
            <a:off x="2698394" y="3404301"/>
            <a:ext cx="367069" cy="1151601"/>
            <a:chOff x="1793159" y="3997488"/>
            <a:chExt cx="550982" cy="1315378"/>
          </a:xfrm>
        </p:grpSpPr>
        <p:sp>
          <p:nvSpPr>
            <p:cNvPr id="20" name="Line 61"/>
            <p:cNvSpPr>
              <a:spLocks noChangeShapeType="1"/>
            </p:cNvSpPr>
            <p:nvPr/>
          </p:nvSpPr>
          <p:spPr bwMode="auto">
            <a:xfrm flipV="1">
              <a:off x="2332140" y="3997488"/>
              <a:ext cx="12001" cy="1315378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Line 62"/>
            <p:cNvSpPr>
              <a:spLocks noChangeShapeType="1"/>
            </p:cNvSpPr>
            <p:nvPr/>
          </p:nvSpPr>
          <p:spPr bwMode="auto">
            <a:xfrm flipV="1">
              <a:off x="1983286" y="4005096"/>
              <a:ext cx="0" cy="105725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Line 63"/>
            <p:cNvSpPr>
              <a:spLocks noChangeShapeType="1"/>
            </p:cNvSpPr>
            <p:nvPr/>
          </p:nvSpPr>
          <p:spPr bwMode="auto">
            <a:xfrm flipV="1">
              <a:off x="1793159" y="4004514"/>
              <a:ext cx="0" cy="890687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72"/>
            <p:cNvSpPr>
              <a:spLocks noChangeShapeType="1"/>
            </p:cNvSpPr>
            <p:nvPr/>
          </p:nvSpPr>
          <p:spPr bwMode="auto">
            <a:xfrm flipV="1">
              <a:off x="2175785" y="3997490"/>
              <a:ext cx="6948" cy="126672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2847901" y="705591"/>
            <a:ext cx="177667" cy="2066624"/>
            <a:chOff x="2423985" y="1482256"/>
            <a:chExt cx="177667" cy="2066624"/>
          </a:xfrm>
          <a:solidFill>
            <a:srgbClr val="FF33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e 27"/>
            <p:cNvSpPr/>
            <p:nvPr/>
          </p:nvSpPr>
          <p:spPr>
            <a:xfrm>
              <a:off x="2423985" y="1482256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e 28"/>
            <p:cNvSpPr/>
            <p:nvPr/>
          </p:nvSpPr>
          <p:spPr>
            <a:xfrm>
              <a:off x="2447178" y="1674412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e 29"/>
            <p:cNvSpPr/>
            <p:nvPr/>
          </p:nvSpPr>
          <p:spPr>
            <a:xfrm>
              <a:off x="2450493" y="1956019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e 30"/>
            <p:cNvSpPr/>
            <p:nvPr/>
          </p:nvSpPr>
          <p:spPr>
            <a:xfrm>
              <a:off x="2447178" y="2230996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e 31"/>
            <p:cNvSpPr/>
            <p:nvPr/>
          </p:nvSpPr>
          <p:spPr>
            <a:xfrm>
              <a:off x="2470371" y="2462908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e 32"/>
            <p:cNvSpPr/>
            <p:nvPr/>
          </p:nvSpPr>
          <p:spPr>
            <a:xfrm>
              <a:off x="2463747" y="2784271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e 33"/>
            <p:cNvSpPr/>
            <p:nvPr/>
          </p:nvSpPr>
          <p:spPr>
            <a:xfrm>
              <a:off x="2437239" y="3026116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e 34"/>
            <p:cNvSpPr/>
            <p:nvPr/>
          </p:nvSpPr>
          <p:spPr>
            <a:xfrm>
              <a:off x="2460432" y="3277906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e 35"/>
            <p:cNvSpPr/>
            <p:nvPr/>
          </p:nvSpPr>
          <p:spPr>
            <a:xfrm>
              <a:off x="2460432" y="3456808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2664339" y="670414"/>
            <a:ext cx="127503" cy="2147596"/>
            <a:chOff x="2240423" y="1307933"/>
            <a:chExt cx="127503" cy="2147596"/>
          </a:xfrm>
        </p:grpSpPr>
        <p:sp>
          <p:nvSpPr>
            <p:cNvPr id="38" name="AutoShape 27"/>
            <p:cNvSpPr>
              <a:spLocks noChangeArrowheads="1"/>
            </p:cNvSpPr>
            <p:nvPr/>
          </p:nvSpPr>
          <p:spPr bwMode="auto">
            <a:xfrm rot="16200000" flipH="1">
              <a:off x="2223169" y="1477581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AutoShape 28"/>
            <p:cNvSpPr>
              <a:spLocks noChangeArrowheads="1"/>
            </p:cNvSpPr>
            <p:nvPr/>
          </p:nvSpPr>
          <p:spPr bwMode="auto">
            <a:xfrm rot="16200000" flipH="1">
              <a:off x="2223169" y="1641667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AutoShape 29"/>
            <p:cNvSpPr>
              <a:spLocks noChangeArrowheads="1"/>
            </p:cNvSpPr>
            <p:nvPr/>
          </p:nvSpPr>
          <p:spPr bwMode="auto">
            <a:xfrm rot="16200000" flipH="1">
              <a:off x="2223169" y="1819323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AutoShape 30"/>
            <p:cNvSpPr>
              <a:spLocks noChangeArrowheads="1"/>
            </p:cNvSpPr>
            <p:nvPr/>
          </p:nvSpPr>
          <p:spPr bwMode="auto">
            <a:xfrm rot="16200000" flipH="1">
              <a:off x="2216780" y="1983409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AutoShape 31"/>
            <p:cNvSpPr>
              <a:spLocks noChangeArrowheads="1"/>
            </p:cNvSpPr>
            <p:nvPr/>
          </p:nvSpPr>
          <p:spPr bwMode="auto">
            <a:xfrm rot="16200000" flipH="1">
              <a:off x="2214929" y="2146878"/>
              <a:ext cx="169021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AutoShape 32"/>
            <p:cNvSpPr>
              <a:spLocks noChangeArrowheads="1"/>
            </p:cNvSpPr>
            <p:nvPr/>
          </p:nvSpPr>
          <p:spPr bwMode="auto">
            <a:xfrm rot="16200000" flipH="1">
              <a:off x="2217396" y="2330703"/>
              <a:ext cx="164086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AutoShape 33"/>
            <p:cNvSpPr>
              <a:spLocks noChangeArrowheads="1"/>
            </p:cNvSpPr>
            <p:nvPr/>
          </p:nvSpPr>
          <p:spPr bwMode="auto">
            <a:xfrm rot="16200000" flipH="1">
              <a:off x="2216780" y="2481835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AutoShape 34"/>
            <p:cNvSpPr>
              <a:spLocks noChangeArrowheads="1"/>
            </p:cNvSpPr>
            <p:nvPr/>
          </p:nvSpPr>
          <p:spPr bwMode="auto">
            <a:xfrm rot="16200000" flipH="1">
              <a:off x="2214929" y="2649005"/>
              <a:ext cx="169021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AutoShape 35"/>
            <p:cNvSpPr>
              <a:spLocks noChangeArrowheads="1"/>
            </p:cNvSpPr>
            <p:nvPr/>
          </p:nvSpPr>
          <p:spPr bwMode="auto">
            <a:xfrm rot="16200000" flipH="1">
              <a:off x="2214929" y="2822961"/>
              <a:ext cx="169021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AutoShape 36"/>
            <p:cNvSpPr>
              <a:spLocks noChangeArrowheads="1"/>
            </p:cNvSpPr>
            <p:nvPr/>
          </p:nvSpPr>
          <p:spPr bwMode="auto">
            <a:xfrm rot="16200000" flipH="1">
              <a:off x="2223169" y="2987663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AutoShape 37"/>
            <p:cNvSpPr>
              <a:spLocks noChangeArrowheads="1"/>
            </p:cNvSpPr>
            <p:nvPr/>
          </p:nvSpPr>
          <p:spPr bwMode="auto">
            <a:xfrm rot="16200000" flipH="1">
              <a:off x="2223169" y="3151749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AutoShape 37"/>
            <p:cNvSpPr>
              <a:spLocks noChangeArrowheads="1"/>
            </p:cNvSpPr>
            <p:nvPr/>
          </p:nvSpPr>
          <p:spPr bwMode="auto">
            <a:xfrm rot="16200000" flipH="1">
              <a:off x="2226484" y="3314088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AutoShape 27"/>
            <p:cNvSpPr>
              <a:spLocks noChangeArrowheads="1"/>
            </p:cNvSpPr>
            <p:nvPr/>
          </p:nvSpPr>
          <p:spPr bwMode="auto">
            <a:xfrm rot="16200000" flipH="1">
              <a:off x="2216545" y="1331811"/>
              <a:ext cx="165319" cy="11756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uppo 50"/>
          <p:cNvGrpSpPr/>
          <p:nvPr/>
        </p:nvGrpSpPr>
        <p:grpSpPr>
          <a:xfrm>
            <a:off x="2601568" y="3240223"/>
            <a:ext cx="607913" cy="92072"/>
            <a:chOff x="1734146" y="3795581"/>
            <a:chExt cx="739194" cy="97709"/>
          </a:xfrm>
          <a:solidFill>
            <a:srgbClr val="FF0000"/>
          </a:solidFill>
        </p:grpSpPr>
        <p:sp>
          <p:nvSpPr>
            <p:cNvPr id="52" name="Ovale 51"/>
            <p:cNvSpPr/>
            <p:nvPr/>
          </p:nvSpPr>
          <p:spPr>
            <a:xfrm>
              <a:off x="2342059" y="3801218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e 52"/>
            <p:cNvSpPr/>
            <p:nvPr/>
          </p:nvSpPr>
          <p:spPr>
            <a:xfrm>
              <a:off x="1734146" y="3795594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e 53"/>
            <p:cNvSpPr/>
            <p:nvPr/>
          </p:nvSpPr>
          <p:spPr>
            <a:xfrm>
              <a:off x="2157221" y="3795594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e 54"/>
            <p:cNvSpPr/>
            <p:nvPr/>
          </p:nvSpPr>
          <p:spPr>
            <a:xfrm>
              <a:off x="1967079" y="3795581"/>
              <a:ext cx="131281" cy="92072"/>
            </a:xfrm>
            <a:prstGeom prst="ellipse">
              <a:avLst/>
            </a:prstGeom>
            <a:grpFill/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6" name="Gruppo 55"/>
          <p:cNvGrpSpPr/>
          <p:nvPr/>
        </p:nvGrpSpPr>
        <p:grpSpPr>
          <a:xfrm>
            <a:off x="6521849" y="804981"/>
            <a:ext cx="1578543" cy="461665"/>
            <a:chOff x="610215" y="1213632"/>
            <a:chExt cx="1578543" cy="461665"/>
          </a:xfrm>
        </p:grpSpPr>
        <p:sp>
          <p:nvSpPr>
            <p:cNvPr id="57" name="Ovale 56"/>
            <p:cNvSpPr/>
            <p:nvPr/>
          </p:nvSpPr>
          <p:spPr>
            <a:xfrm>
              <a:off x="610215" y="1299701"/>
              <a:ext cx="131281" cy="9207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e 57"/>
            <p:cNvSpPr/>
            <p:nvPr/>
          </p:nvSpPr>
          <p:spPr>
            <a:xfrm>
              <a:off x="620154" y="1499739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CasellaDiTesto 58"/>
            <p:cNvSpPr txBox="1"/>
            <p:nvPr/>
          </p:nvSpPr>
          <p:spPr>
            <a:xfrm>
              <a:off x="776192" y="1213632"/>
              <a:ext cx="1412566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Hot electrons</a:t>
              </a:r>
            </a:p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Thermal electrons</a:t>
              </a:r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5" name="CasellaDiTesto 94"/>
          <p:cNvSpPr txBox="1"/>
          <p:nvPr/>
        </p:nvSpPr>
        <p:spPr>
          <a:xfrm>
            <a:off x="5652385" y="595991"/>
            <a:ext cx="287258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104" name="Gruppo 103"/>
          <p:cNvGrpSpPr/>
          <p:nvPr/>
        </p:nvGrpSpPr>
        <p:grpSpPr>
          <a:xfrm>
            <a:off x="3137942" y="1035814"/>
            <a:ext cx="171037" cy="1447091"/>
            <a:chOff x="2714026" y="1673333"/>
            <a:chExt cx="171037" cy="1447091"/>
          </a:xfrm>
        </p:grpSpPr>
        <p:sp>
          <p:nvSpPr>
            <p:cNvPr id="105" name="Ovale 104"/>
            <p:cNvSpPr/>
            <p:nvPr/>
          </p:nvSpPr>
          <p:spPr>
            <a:xfrm>
              <a:off x="2720650" y="1673333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Ovale 105"/>
            <p:cNvSpPr/>
            <p:nvPr/>
          </p:nvSpPr>
          <p:spPr>
            <a:xfrm>
              <a:off x="2714026" y="1954940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Ovale 106"/>
            <p:cNvSpPr/>
            <p:nvPr/>
          </p:nvSpPr>
          <p:spPr>
            <a:xfrm>
              <a:off x="2733904" y="2213354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e 107"/>
            <p:cNvSpPr/>
            <p:nvPr/>
          </p:nvSpPr>
          <p:spPr>
            <a:xfrm>
              <a:off x="2733904" y="2491646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e 108"/>
            <p:cNvSpPr/>
            <p:nvPr/>
          </p:nvSpPr>
          <p:spPr>
            <a:xfrm>
              <a:off x="2743843" y="2759999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Ovale 109"/>
            <p:cNvSpPr/>
            <p:nvPr/>
          </p:nvSpPr>
          <p:spPr>
            <a:xfrm>
              <a:off x="2753782" y="3028352"/>
              <a:ext cx="131281" cy="92072"/>
            </a:xfrm>
            <a:prstGeom prst="ellipse">
              <a:avLst/>
            </a:prstGeom>
            <a:gradFill>
              <a:gsLst>
                <a:gs pos="0">
                  <a:srgbClr val="FFFF00"/>
                </a:gs>
                <a:gs pos="100000">
                  <a:srgbClr val="F0BE33"/>
                </a:gs>
              </a:gsLst>
            </a:gra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1" name="Gruppo 110"/>
          <p:cNvGrpSpPr/>
          <p:nvPr/>
        </p:nvGrpSpPr>
        <p:grpSpPr>
          <a:xfrm>
            <a:off x="5441729" y="732024"/>
            <a:ext cx="177667" cy="2066624"/>
            <a:chOff x="2423985" y="1482256"/>
            <a:chExt cx="177667" cy="2066624"/>
          </a:xfrm>
          <a:gradFill>
            <a:gsLst>
              <a:gs pos="0">
                <a:srgbClr val="FFFF00"/>
              </a:gs>
              <a:gs pos="100000">
                <a:srgbClr val="F0BE33"/>
              </a:gs>
            </a:gsLst>
            <a:lin ang="16200000" scaled="0"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12" name="Ovale 111"/>
            <p:cNvSpPr/>
            <p:nvPr/>
          </p:nvSpPr>
          <p:spPr>
            <a:xfrm>
              <a:off x="2423985" y="1482256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Ovale 112"/>
            <p:cNvSpPr/>
            <p:nvPr/>
          </p:nvSpPr>
          <p:spPr>
            <a:xfrm>
              <a:off x="2447178" y="1674412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Ovale 113"/>
            <p:cNvSpPr/>
            <p:nvPr/>
          </p:nvSpPr>
          <p:spPr>
            <a:xfrm>
              <a:off x="2450493" y="1956019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Ovale 114"/>
            <p:cNvSpPr/>
            <p:nvPr/>
          </p:nvSpPr>
          <p:spPr>
            <a:xfrm>
              <a:off x="2447178" y="2230996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Ovale 115"/>
            <p:cNvSpPr/>
            <p:nvPr/>
          </p:nvSpPr>
          <p:spPr>
            <a:xfrm>
              <a:off x="2470371" y="2462908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Ovale 116"/>
            <p:cNvSpPr/>
            <p:nvPr/>
          </p:nvSpPr>
          <p:spPr>
            <a:xfrm>
              <a:off x="2463747" y="2784271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Ovale 117"/>
            <p:cNvSpPr/>
            <p:nvPr/>
          </p:nvSpPr>
          <p:spPr>
            <a:xfrm>
              <a:off x="2437239" y="3026116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Ovale 118"/>
            <p:cNvSpPr/>
            <p:nvPr/>
          </p:nvSpPr>
          <p:spPr>
            <a:xfrm>
              <a:off x="2460432" y="3277906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Ovale 119"/>
            <p:cNvSpPr/>
            <p:nvPr/>
          </p:nvSpPr>
          <p:spPr>
            <a:xfrm>
              <a:off x="2460432" y="3456808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1" name="Gruppo 120"/>
          <p:cNvGrpSpPr/>
          <p:nvPr/>
        </p:nvGrpSpPr>
        <p:grpSpPr>
          <a:xfrm>
            <a:off x="5131641" y="4026674"/>
            <a:ext cx="598120" cy="97709"/>
            <a:chOff x="1734146" y="3795581"/>
            <a:chExt cx="739194" cy="97709"/>
          </a:xfrm>
          <a:gradFill>
            <a:gsLst>
              <a:gs pos="0">
                <a:srgbClr val="FFFF00"/>
              </a:gs>
              <a:gs pos="100000">
                <a:srgbClr val="F0BE33"/>
              </a:gs>
            </a:gsLst>
            <a:lin ang="16200000" scaled="0"/>
          </a:gradFill>
        </p:grpSpPr>
        <p:sp>
          <p:nvSpPr>
            <p:cNvPr id="122" name="Ovale 121"/>
            <p:cNvSpPr/>
            <p:nvPr/>
          </p:nvSpPr>
          <p:spPr>
            <a:xfrm>
              <a:off x="2342059" y="3801218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Ovale 122"/>
            <p:cNvSpPr/>
            <p:nvPr/>
          </p:nvSpPr>
          <p:spPr>
            <a:xfrm>
              <a:off x="1734146" y="3795594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Ovale 123"/>
            <p:cNvSpPr/>
            <p:nvPr/>
          </p:nvSpPr>
          <p:spPr>
            <a:xfrm>
              <a:off x="2157221" y="3795594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Ovale 124"/>
            <p:cNvSpPr/>
            <p:nvPr/>
          </p:nvSpPr>
          <p:spPr>
            <a:xfrm>
              <a:off x="1967079" y="3795581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5" name="Gruppo 144"/>
          <p:cNvGrpSpPr/>
          <p:nvPr/>
        </p:nvGrpSpPr>
        <p:grpSpPr>
          <a:xfrm>
            <a:off x="2539353" y="4628439"/>
            <a:ext cx="598120" cy="97709"/>
            <a:chOff x="1734146" y="3795581"/>
            <a:chExt cx="739194" cy="97709"/>
          </a:xfrm>
          <a:gradFill>
            <a:gsLst>
              <a:gs pos="0">
                <a:srgbClr val="FFFF00"/>
              </a:gs>
              <a:gs pos="100000">
                <a:srgbClr val="F0BE33"/>
              </a:gs>
            </a:gsLst>
            <a:lin ang="16200000" scaled="0"/>
          </a:gradFill>
        </p:grpSpPr>
        <p:sp>
          <p:nvSpPr>
            <p:cNvPr id="146" name="Ovale 145"/>
            <p:cNvSpPr/>
            <p:nvPr/>
          </p:nvSpPr>
          <p:spPr>
            <a:xfrm>
              <a:off x="2342059" y="3801218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vale 146"/>
            <p:cNvSpPr/>
            <p:nvPr/>
          </p:nvSpPr>
          <p:spPr>
            <a:xfrm>
              <a:off x="1734146" y="3795594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Ovale 147"/>
            <p:cNvSpPr/>
            <p:nvPr/>
          </p:nvSpPr>
          <p:spPr>
            <a:xfrm>
              <a:off x="2157221" y="3795594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Ovale 148"/>
            <p:cNvSpPr/>
            <p:nvPr/>
          </p:nvSpPr>
          <p:spPr>
            <a:xfrm>
              <a:off x="1967079" y="3795581"/>
              <a:ext cx="131281" cy="92072"/>
            </a:xfrm>
            <a:prstGeom prst="ellipse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1132664" y="1269911"/>
            <a:ext cx="1591077" cy="92806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352871032 h 21600"/>
              <a:gd name="T4" fmla="*/ 2147483647 w 21600"/>
              <a:gd name="T5" fmla="*/ 2147483647 h 21600"/>
              <a:gd name="T6" fmla="*/ 2147483647 w 21600"/>
              <a:gd name="T7" fmla="*/ 13528710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CC00">
                  <a:alpha val="25000"/>
                </a:srgbClr>
              </a:gs>
              <a:gs pos="50000">
                <a:srgbClr val="FFFF99"/>
              </a:gs>
              <a:gs pos="100000">
                <a:srgbClr val="FFCC00">
                  <a:alpha val="25000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>
              <a:defRPr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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TextBox 8"/>
          <p:cNvSpPr txBox="1">
            <a:spLocks noChangeArrowheads="1"/>
          </p:cNvSpPr>
          <p:nvPr/>
        </p:nvSpPr>
        <p:spPr bwMode="auto">
          <a:xfrm>
            <a:off x="1547664" y="20638"/>
            <a:ext cx="54403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000" dirty="0" smtClean="0">
                <a:solidFill>
                  <a:srgbClr val="0000FF"/>
                </a:solidFill>
                <a:latin typeface="AR CENA" panose="02000000000000000000" pitchFamily="2" charset="0"/>
                <a:cs typeface="Arial" charset="0"/>
              </a:rPr>
              <a:t>Band Diagram</a:t>
            </a:r>
            <a:endParaRPr lang="en-US" altLang="en-US" sz="2000" dirty="0">
              <a:solidFill>
                <a:srgbClr val="0000FF"/>
              </a:solidFill>
              <a:latin typeface="AR CENA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0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0.28194 0.001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6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007 L 0.04723 0.01435 L 0.05434 0.06967 L 0.2382 0.06967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 0.06967 L 0.24237 0.10578 L 0.27674 0.10717 " pathEditMode="relative" ptsTypes="AAA">
                                      <p:cBhvr>
                                        <p:cTn id="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06198 2.22222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1.11111E-6 L 0.07343 1.11111E-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96296E-6 L 0.2809 2.96296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0.30052 0.0034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52 0.00347 L 0.32448 -0.03819 L 0.3224 -0.08125 " pathEditMode="relative" ptsTypes="AAA">
                                      <p:cBhvr>
                                        <p:cTn id="101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2" grpId="0" animBg="1"/>
      <p:bldP spid="10" grpId="0" animBg="1"/>
      <p:bldP spid="95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4"/>
          <p:cNvSpPr txBox="1">
            <a:spLocks noChangeArrowheads="1"/>
          </p:cNvSpPr>
          <p:nvPr/>
        </p:nvSpPr>
        <p:spPr bwMode="auto">
          <a:xfrm>
            <a:off x="4010744" y="0"/>
            <a:ext cx="8034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 dirty="0" smtClean="0"/>
              <a:t>Outline</a:t>
            </a:r>
            <a:endParaRPr lang="en-US" alt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755576" y="1484784"/>
            <a:ext cx="8451353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Detection &amp; Monitoring of Radiation: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Diamond Dosimeters for X-Ray and Radiation Therapy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Diamond Detectors for Fast Neutrons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400" dirty="0" smtClean="0">
                <a:solidFill>
                  <a:srgbClr val="0000FF"/>
                </a:solidFill>
              </a:rPr>
              <a:t>Exploitation of Solar Radiation &amp; Use of Advanced Radiation for Technology: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High-Temperature Solar Cells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Advanced Surface Texturing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 smtClean="0"/>
              <a:t>Turning Diamond into Graphite!</a:t>
            </a:r>
          </a:p>
        </p:txBody>
      </p:sp>
    </p:spTree>
    <p:extLst>
      <p:ext uri="{BB962C8B-B14F-4D97-AF65-F5344CB8AC3E}">
        <p14:creationId xmlns:p14="http://schemas.microsoft.com/office/powerpoint/2010/main" val="200962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5034484" y="2822352"/>
            <a:ext cx="2792412" cy="90487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367" name="Rectangle 15"/>
          <p:cNvSpPr>
            <a:spLocks noChangeArrowheads="1"/>
          </p:cNvSpPr>
          <p:nvPr/>
        </p:nvSpPr>
        <p:spPr bwMode="auto">
          <a:xfrm>
            <a:off x="5034484" y="1434877"/>
            <a:ext cx="2792412" cy="90487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368" name="Rectangle 16"/>
          <p:cNvSpPr>
            <a:spLocks noChangeArrowheads="1"/>
          </p:cNvSpPr>
          <p:nvPr/>
        </p:nvSpPr>
        <p:spPr bwMode="auto">
          <a:xfrm>
            <a:off x="4885259" y="1625377"/>
            <a:ext cx="3071812" cy="1090612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50000">
                <a:srgbClr val="F0F0F0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372" name="Rectangle 20"/>
          <p:cNvSpPr>
            <a:spLocks noChangeArrowheads="1"/>
          </p:cNvSpPr>
          <p:nvPr/>
        </p:nvSpPr>
        <p:spPr bwMode="auto">
          <a:xfrm>
            <a:off x="5034484" y="1525364"/>
            <a:ext cx="2792412" cy="904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387" name="Rectangle 35"/>
          <p:cNvSpPr>
            <a:spLocks noChangeArrowheads="1"/>
          </p:cNvSpPr>
          <p:nvPr/>
        </p:nvSpPr>
        <p:spPr bwMode="auto">
          <a:xfrm>
            <a:off x="5034484" y="1614264"/>
            <a:ext cx="2792412" cy="317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388" name="Rectangle 36"/>
          <p:cNvSpPr>
            <a:spLocks noChangeArrowheads="1"/>
          </p:cNvSpPr>
          <p:nvPr/>
        </p:nvSpPr>
        <p:spPr bwMode="auto">
          <a:xfrm>
            <a:off x="5034484" y="2731864"/>
            <a:ext cx="2792412" cy="904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389" name="Rectangle 37"/>
          <p:cNvSpPr>
            <a:spLocks noChangeArrowheads="1"/>
          </p:cNvSpPr>
          <p:nvPr/>
        </p:nvSpPr>
        <p:spPr bwMode="auto">
          <a:xfrm>
            <a:off x="5034484" y="2701702"/>
            <a:ext cx="2792412" cy="317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00401" name="Text Box 49"/>
          <p:cNvSpPr txBox="1">
            <a:spLocks noChangeArrowheads="1"/>
          </p:cNvSpPr>
          <p:nvPr/>
        </p:nvSpPr>
        <p:spPr bwMode="auto">
          <a:xfrm>
            <a:off x="4813821" y="1982564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>
                <a:solidFill>
                  <a:srgbClr val="0033CC"/>
                </a:solidFill>
              </a:rPr>
              <a:t>CVD Diamond</a:t>
            </a:r>
          </a:p>
        </p:txBody>
      </p:sp>
      <p:sp>
        <p:nvSpPr>
          <p:cNvPr id="100402" name="Text Box 50"/>
          <p:cNvSpPr txBox="1">
            <a:spLocks noChangeArrowheads="1"/>
          </p:cNvSpPr>
          <p:nvPr/>
        </p:nvSpPr>
        <p:spPr bwMode="auto">
          <a:xfrm>
            <a:off x="8099946" y="2585814"/>
            <a:ext cx="9366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DLC, 1-3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00403" name="Text Box 51"/>
          <p:cNvSpPr txBox="1">
            <a:spLocks noChangeArrowheads="1"/>
          </p:cNvSpPr>
          <p:nvPr/>
        </p:nvSpPr>
        <p:spPr bwMode="auto">
          <a:xfrm>
            <a:off x="8101534" y="1490439"/>
            <a:ext cx="7921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DLC, 1-3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00404" name="Line 52"/>
          <p:cNvSpPr>
            <a:spLocks noChangeShapeType="1"/>
          </p:cNvSpPr>
          <p:nvPr/>
        </p:nvSpPr>
        <p:spPr bwMode="auto">
          <a:xfrm flipH="1">
            <a:off x="7887221" y="1628552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405" name="Line 53"/>
          <p:cNvSpPr>
            <a:spLocks noChangeShapeType="1"/>
          </p:cNvSpPr>
          <p:nvPr/>
        </p:nvSpPr>
        <p:spPr bwMode="auto">
          <a:xfrm flipH="1">
            <a:off x="7906271" y="2723927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406" name="Line 54"/>
          <p:cNvSpPr>
            <a:spLocks noChangeShapeType="1"/>
          </p:cNvSpPr>
          <p:nvPr/>
        </p:nvSpPr>
        <p:spPr bwMode="auto">
          <a:xfrm>
            <a:off x="4726509" y="1490439"/>
            <a:ext cx="2889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407" name="Line 55"/>
          <p:cNvSpPr>
            <a:spLocks noChangeShapeType="1"/>
          </p:cNvSpPr>
          <p:nvPr/>
        </p:nvSpPr>
        <p:spPr bwMode="auto">
          <a:xfrm flipV="1">
            <a:off x="4582046" y="2787427"/>
            <a:ext cx="360363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0408" name="Text Box 56"/>
          <p:cNvSpPr txBox="1">
            <a:spLocks noChangeArrowheads="1"/>
          </p:cNvSpPr>
          <p:nvPr/>
        </p:nvSpPr>
        <p:spPr bwMode="auto">
          <a:xfrm>
            <a:off x="5934596" y="1196752"/>
            <a:ext cx="1439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Au, 100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00409" name="Text Box 57"/>
          <p:cNvSpPr txBox="1">
            <a:spLocks noChangeArrowheads="1"/>
          </p:cNvSpPr>
          <p:nvPr/>
        </p:nvSpPr>
        <p:spPr bwMode="auto">
          <a:xfrm>
            <a:off x="5969521" y="2912839"/>
            <a:ext cx="172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GB" altLang="ja-JP">
                <a:solidFill>
                  <a:srgbClr val="0033CC"/>
                </a:solidFill>
                <a:ea typeface="MS Mincho" pitchFamily="49" charset="-128"/>
              </a:rPr>
              <a:t>Au, 100 nm</a:t>
            </a:r>
            <a:endParaRPr lang="it-IT" altLang="it-IT">
              <a:solidFill>
                <a:srgbClr val="0033CC"/>
              </a:solidFill>
            </a:endParaRPr>
          </a:p>
        </p:txBody>
      </p:sp>
      <p:sp>
        <p:nvSpPr>
          <p:cNvPr id="100410" name="Text Box 58"/>
          <p:cNvSpPr txBox="1">
            <a:spLocks noChangeArrowheads="1"/>
          </p:cNvSpPr>
          <p:nvPr/>
        </p:nvSpPr>
        <p:spPr bwMode="auto">
          <a:xfrm>
            <a:off x="3705746" y="1284064"/>
            <a:ext cx="14398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ja-JP" dirty="0" smtClean="0">
                <a:solidFill>
                  <a:srgbClr val="0033CC"/>
                </a:solidFill>
                <a:ea typeface="MS Mincho" pitchFamily="49" charset="-128"/>
              </a:rPr>
              <a:t>Me, </a:t>
            </a:r>
            <a:r>
              <a:rPr lang="en-GB" altLang="ja-JP" dirty="0">
                <a:solidFill>
                  <a:srgbClr val="0033CC"/>
                </a:solidFill>
                <a:ea typeface="MS Mincho" pitchFamily="49" charset="-128"/>
              </a:rPr>
              <a:t>100 nm</a:t>
            </a:r>
            <a:endParaRPr lang="it-IT" altLang="it-IT" dirty="0">
              <a:solidFill>
                <a:srgbClr val="0033CC"/>
              </a:solidFill>
            </a:endParaRPr>
          </a:p>
        </p:txBody>
      </p:sp>
      <p:sp>
        <p:nvSpPr>
          <p:cNvPr id="100411" name="Text Box 59"/>
          <p:cNvSpPr txBox="1">
            <a:spLocks noChangeArrowheads="1"/>
          </p:cNvSpPr>
          <p:nvPr/>
        </p:nvSpPr>
        <p:spPr bwMode="auto">
          <a:xfrm>
            <a:off x="3635896" y="2900139"/>
            <a:ext cx="172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GB" altLang="ja-JP" dirty="0" smtClean="0">
                <a:solidFill>
                  <a:srgbClr val="0033CC"/>
                </a:solidFill>
                <a:ea typeface="MS Mincho" pitchFamily="49" charset="-128"/>
              </a:rPr>
              <a:t>Me, </a:t>
            </a:r>
            <a:r>
              <a:rPr lang="en-GB" altLang="ja-JP" dirty="0">
                <a:solidFill>
                  <a:srgbClr val="0033CC"/>
                </a:solidFill>
                <a:ea typeface="MS Mincho" pitchFamily="49" charset="-128"/>
              </a:rPr>
              <a:t>100 nm</a:t>
            </a:r>
            <a:endParaRPr lang="it-IT" altLang="it-IT" dirty="0">
              <a:solidFill>
                <a:srgbClr val="0033CC"/>
              </a:solidFill>
            </a:endParaRPr>
          </a:p>
        </p:txBody>
      </p:sp>
      <p:sp>
        <p:nvSpPr>
          <p:cNvPr id="11289" name="Text Box 67"/>
          <p:cNvSpPr txBox="1">
            <a:spLocks noChangeArrowheads="1"/>
          </p:cNvSpPr>
          <p:nvPr/>
        </p:nvSpPr>
        <p:spPr bwMode="auto">
          <a:xfrm>
            <a:off x="1325563" y="0"/>
            <a:ext cx="6184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>
                <a:solidFill>
                  <a:schemeClr val="accent2"/>
                </a:solidFill>
              </a:rPr>
              <a:t>CVD Diamond Dosimeters – </a:t>
            </a:r>
            <a:r>
              <a:rPr lang="en-US" altLang="it-IT" sz="2000">
                <a:solidFill>
                  <a:srgbClr val="FFFF00"/>
                </a:solidFill>
              </a:rPr>
              <a:t>Fabrication of Photoconductor Structure</a:t>
            </a:r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359569" y="6106690"/>
            <a:ext cx="6445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it-IT" altLang="it-IT"/>
              <a:t>D.M. Trucchi, P. Allegrini, P. Calvani, A. Galbiati, K. Oliver, G. Conte,</a:t>
            </a:r>
            <a:r>
              <a:rPr lang="en-US" altLang="it-IT"/>
              <a:t> </a:t>
            </a:r>
            <a:r>
              <a:rPr lang="it-IT" altLang="it-IT" i="1"/>
              <a:t>IEEE Electron Device Letters </a:t>
            </a:r>
            <a:r>
              <a:rPr lang="it-IT" altLang="it-IT"/>
              <a:t>33 (2012) 615-617</a:t>
            </a:r>
          </a:p>
        </p:txBody>
      </p:sp>
      <p:sp>
        <p:nvSpPr>
          <p:cNvPr id="30" name="Rectangle 80"/>
          <p:cNvSpPr>
            <a:spLocks noChangeArrowheads="1"/>
          </p:cNvSpPr>
          <p:nvPr/>
        </p:nvSpPr>
        <p:spPr bwMode="auto">
          <a:xfrm>
            <a:off x="1905521" y="682302"/>
            <a:ext cx="330200" cy="2232025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0" lon="600000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1" name="Rectangle 81"/>
          <p:cNvSpPr>
            <a:spLocks noChangeArrowheads="1"/>
          </p:cNvSpPr>
          <p:nvPr/>
        </p:nvSpPr>
        <p:spPr bwMode="auto">
          <a:xfrm>
            <a:off x="1165746" y="922015"/>
            <a:ext cx="573087" cy="28416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PerspectiveTopRight">
              <a:rot lat="0" lon="899999" rev="0"/>
            </a:camera>
            <a:lightRig rig="legacyFlat3" dir="b"/>
          </a:scene3d>
          <a:sp3d extrusionH="18018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2" name="Rectangle 82"/>
          <p:cNvSpPr>
            <a:spLocks noChangeArrowheads="1"/>
          </p:cNvSpPr>
          <p:nvPr/>
        </p:nvSpPr>
        <p:spPr bwMode="auto">
          <a:xfrm>
            <a:off x="1461021" y="2950840"/>
            <a:ext cx="1311275" cy="2524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899999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3" name="Oval 83"/>
          <p:cNvSpPr>
            <a:spLocks noChangeArrowheads="1"/>
          </p:cNvSpPr>
          <p:nvPr/>
        </p:nvSpPr>
        <p:spPr bwMode="auto">
          <a:xfrm>
            <a:off x="1186383" y="2769865"/>
            <a:ext cx="492125" cy="325437"/>
          </a:xfrm>
          <a:prstGeom prst="ellipse">
            <a:avLst/>
          </a:prstGeom>
          <a:gradFill rotWithShape="1">
            <a:gsLst>
              <a:gs pos="0">
                <a:srgbClr val="C6C7F0"/>
              </a:gs>
              <a:gs pos="100000">
                <a:srgbClr val="5C5C6F"/>
              </a:gs>
            </a:gsLst>
            <a:lin ang="5400000" scaled="1"/>
          </a:gradFill>
          <a:ln w="9525">
            <a:round/>
            <a:headEnd/>
            <a:tailEnd/>
          </a:ln>
          <a:effectLst/>
          <a:scene3d>
            <a:camera prst="legacyObliqueTopRight">
              <a:rot lat="16199997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6C7F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34" name="Group 84"/>
          <p:cNvGrpSpPr>
            <a:grpSpLocks/>
          </p:cNvGrpSpPr>
          <p:nvPr/>
        </p:nvGrpSpPr>
        <p:grpSpPr bwMode="auto">
          <a:xfrm>
            <a:off x="324371" y="2411090"/>
            <a:ext cx="2735262" cy="431800"/>
            <a:chOff x="295" y="3142"/>
            <a:chExt cx="2096" cy="420"/>
          </a:xfrm>
        </p:grpSpPr>
        <p:sp>
          <p:nvSpPr>
            <p:cNvPr id="35" name="Rectangle 85"/>
            <p:cNvSpPr>
              <a:spLocks noChangeArrowheads="1"/>
            </p:cNvSpPr>
            <p:nvPr/>
          </p:nvSpPr>
          <p:spPr bwMode="auto">
            <a:xfrm>
              <a:off x="295" y="3463"/>
              <a:ext cx="1923" cy="54"/>
            </a:xfrm>
            <a:prstGeom prst="rect">
              <a:avLst/>
            </a:prstGeom>
            <a:solidFill>
              <a:schemeClr val="hlink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200000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grpSp>
          <p:nvGrpSpPr>
            <p:cNvPr id="36" name="Group 86"/>
            <p:cNvGrpSpPr>
              <a:grpSpLocks/>
            </p:cNvGrpSpPr>
            <p:nvPr/>
          </p:nvGrpSpPr>
          <p:grpSpPr bwMode="auto">
            <a:xfrm>
              <a:off x="610" y="3142"/>
              <a:ext cx="1781" cy="420"/>
              <a:chOff x="610" y="3142"/>
              <a:chExt cx="1781" cy="420"/>
            </a:xfrm>
          </p:grpSpPr>
          <p:sp>
            <p:nvSpPr>
              <p:cNvPr id="37" name="Oval 87"/>
              <p:cNvSpPr>
                <a:spLocks noChangeArrowheads="1"/>
              </p:cNvSpPr>
              <p:nvPr/>
            </p:nvSpPr>
            <p:spPr bwMode="auto">
              <a:xfrm>
                <a:off x="610" y="3142"/>
                <a:ext cx="226" cy="214"/>
              </a:xfrm>
              <a:prstGeom prst="ellipse">
                <a:avLst/>
              </a:prstGeom>
              <a:gradFill rotWithShape="1">
                <a:gsLst>
                  <a:gs pos="0">
                    <a:srgbClr val="E3F53D"/>
                  </a:gs>
                  <a:gs pos="100000">
                    <a:srgbClr val="282DFA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8" name="Oval 88"/>
              <p:cNvSpPr>
                <a:spLocks noChangeArrowheads="1"/>
              </p:cNvSpPr>
              <p:nvPr/>
            </p:nvSpPr>
            <p:spPr bwMode="auto">
              <a:xfrm rot="425477">
                <a:off x="836" y="3249"/>
                <a:ext cx="688" cy="191"/>
              </a:xfrm>
              <a:prstGeom prst="ellipse">
                <a:avLst/>
              </a:prstGeom>
              <a:gradFill rotWithShape="1">
                <a:gsLst>
                  <a:gs pos="0">
                    <a:srgbClr val="E3F53D"/>
                  </a:gs>
                  <a:gs pos="100000">
                    <a:srgbClr val="282DFA"/>
                  </a:gs>
                </a:gsLst>
                <a:path path="shape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1pPr>
                <a:lvl2pPr marL="742950" indent="-28575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2pPr>
                <a:lvl3pPr marL="11430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3pPr>
                <a:lvl4pPr marL="16002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4pPr>
                <a:lvl5pPr marL="2057400" indent="-228600" eaLnBrk="0" hangingPunct="0"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AR CENA" pitchFamily="2" charset="0"/>
                  </a:defRPr>
                </a:lvl9pPr>
              </a:lstStyle>
              <a:p>
                <a:pPr eaLnBrk="1" hangingPunct="1"/>
                <a:endParaRPr lang="it-IT" altLang="it-IT"/>
              </a:p>
            </p:txBody>
          </p:sp>
          <p:sp>
            <p:nvSpPr>
              <p:cNvPr id="39" name="Freeform 89"/>
              <p:cNvSpPr>
                <a:spLocks/>
              </p:cNvSpPr>
              <p:nvPr/>
            </p:nvSpPr>
            <p:spPr bwMode="auto">
              <a:xfrm>
                <a:off x="788" y="3295"/>
                <a:ext cx="339" cy="267"/>
              </a:xfrm>
              <a:custGeom>
                <a:avLst/>
                <a:gdLst>
                  <a:gd name="T0" fmla="*/ 57 w 288"/>
                  <a:gd name="T1" fmla="*/ 0 h 240"/>
                  <a:gd name="T2" fmla="*/ 0 w 288"/>
                  <a:gd name="T3" fmla="*/ 107 h 240"/>
                  <a:gd name="T4" fmla="*/ 57 w 288"/>
                  <a:gd name="T5" fmla="*/ 160 h 240"/>
                  <a:gd name="T6" fmla="*/ 339 w 288"/>
                  <a:gd name="T7" fmla="*/ 267 h 2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8" h="240">
                    <a:moveTo>
                      <a:pt x="48" y="0"/>
                    </a:moveTo>
                    <a:cubicBezTo>
                      <a:pt x="24" y="36"/>
                      <a:pt x="0" y="72"/>
                      <a:pt x="0" y="96"/>
                    </a:cubicBezTo>
                    <a:cubicBezTo>
                      <a:pt x="0" y="120"/>
                      <a:pt x="0" y="120"/>
                      <a:pt x="48" y="144"/>
                    </a:cubicBezTo>
                    <a:cubicBezTo>
                      <a:pt x="96" y="168"/>
                      <a:pt x="256" y="224"/>
                      <a:pt x="288" y="240"/>
                    </a:cubicBezTo>
                  </a:path>
                </a:pathLst>
              </a:custGeom>
              <a:gradFill rotWithShape="1">
                <a:gsLst>
                  <a:gs pos="0">
                    <a:srgbClr val="E3F53D"/>
                  </a:gs>
                  <a:gs pos="100000">
                    <a:srgbClr val="282DFA"/>
                  </a:gs>
                </a:gsLst>
                <a:path path="rect">
                  <a:fillToRect l="50000" t="50000" r="50000" b="50000"/>
                </a:path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0" name="Freeform 90"/>
              <p:cNvSpPr>
                <a:spLocks/>
              </p:cNvSpPr>
              <p:nvPr/>
            </p:nvSpPr>
            <p:spPr bwMode="auto">
              <a:xfrm>
                <a:off x="1458" y="3303"/>
                <a:ext cx="933" cy="169"/>
              </a:xfrm>
              <a:custGeom>
                <a:avLst/>
                <a:gdLst>
                  <a:gd name="T0" fmla="*/ 0 w 792"/>
                  <a:gd name="T1" fmla="*/ 53 h 152"/>
                  <a:gd name="T2" fmla="*/ 792 w 792"/>
                  <a:gd name="T3" fmla="*/ 160 h 152"/>
                  <a:gd name="T4" fmla="*/ 848 w 792"/>
                  <a:gd name="T5" fmla="*/ 0 h 1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92" h="152">
                    <a:moveTo>
                      <a:pt x="0" y="48"/>
                    </a:moveTo>
                    <a:cubicBezTo>
                      <a:pt x="276" y="100"/>
                      <a:pt x="552" y="152"/>
                      <a:pt x="672" y="144"/>
                    </a:cubicBezTo>
                    <a:cubicBezTo>
                      <a:pt x="792" y="136"/>
                      <a:pt x="756" y="68"/>
                      <a:pt x="720" y="0"/>
                    </a:cubicBezTo>
                  </a:path>
                </a:pathLst>
              </a:custGeom>
              <a:gradFill rotWithShape="1">
                <a:gsLst>
                  <a:gs pos="0">
                    <a:srgbClr val="E3F53D"/>
                  </a:gs>
                  <a:gs pos="100000">
                    <a:srgbClr val="282DFA"/>
                  </a:gs>
                </a:gsLst>
                <a:path path="rect">
                  <a:fillToRect l="50000" t="50000" r="50000" b="50000"/>
                </a:path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1" name="Freeform 91"/>
              <p:cNvSpPr>
                <a:spLocks/>
              </p:cNvSpPr>
              <p:nvPr/>
            </p:nvSpPr>
            <p:spPr bwMode="auto">
              <a:xfrm>
                <a:off x="1232" y="3356"/>
                <a:ext cx="933" cy="169"/>
              </a:xfrm>
              <a:custGeom>
                <a:avLst/>
                <a:gdLst>
                  <a:gd name="T0" fmla="*/ 0 w 792"/>
                  <a:gd name="T1" fmla="*/ 53 h 152"/>
                  <a:gd name="T2" fmla="*/ 792 w 792"/>
                  <a:gd name="T3" fmla="*/ 160 h 152"/>
                  <a:gd name="T4" fmla="*/ 848 w 792"/>
                  <a:gd name="T5" fmla="*/ 0 h 152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92" h="152">
                    <a:moveTo>
                      <a:pt x="0" y="48"/>
                    </a:moveTo>
                    <a:cubicBezTo>
                      <a:pt x="276" y="100"/>
                      <a:pt x="552" y="152"/>
                      <a:pt x="672" y="144"/>
                    </a:cubicBezTo>
                    <a:cubicBezTo>
                      <a:pt x="792" y="136"/>
                      <a:pt x="756" y="68"/>
                      <a:pt x="720" y="0"/>
                    </a:cubicBezTo>
                  </a:path>
                </a:pathLst>
              </a:custGeom>
              <a:gradFill rotWithShape="1">
                <a:gsLst>
                  <a:gs pos="0">
                    <a:srgbClr val="E3F53D"/>
                  </a:gs>
                  <a:gs pos="100000">
                    <a:srgbClr val="282DFA"/>
                  </a:gs>
                </a:gsLst>
                <a:path path="rect">
                  <a:fillToRect l="50000" t="50000" r="50000" b="50000"/>
                </a:path>
              </a:gradFill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42" name="AutoShape 92"/>
          <p:cNvSpPr>
            <a:spLocks noChangeArrowheads="1"/>
          </p:cNvSpPr>
          <p:nvPr/>
        </p:nvSpPr>
        <p:spPr bwMode="auto">
          <a:xfrm rot="5400000">
            <a:off x="992708" y="1852290"/>
            <a:ext cx="852488" cy="385762"/>
          </a:xfrm>
          <a:custGeom>
            <a:avLst/>
            <a:gdLst>
              <a:gd name="T0" fmla="*/ 639366 w 21600"/>
              <a:gd name="T1" fmla="*/ 0 h 21600"/>
              <a:gd name="T2" fmla="*/ 0 w 21600"/>
              <a:gd name="T3" fmla="*/ 192881 h 21600"/>
              <a:gd name="T4" fmla="*/ 639366 w 21600"/>
              <a:gd name="T5" fmla="*/ 385762 h 21600"/>
              <a:gd name="T6" fmla="*/ 852488 w 21600"/>
              <a:gd name="T7" fmla="*/ 19288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7FBA1">
                  <a:alpha val="0"/>
                </a:srgbClr>
              </a:gs>
              <a:gs pos="100000">
                <a:srgbClr val="F04A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3" name="Rectangle 93"/>
          <p:cNvSpPr>
            <a:spLocks noChangeArrowheads="1"/>
          </p:cNvSpPr>
          <p:nvPr/>
        </p:nvSpPr>
        <p:spPr bwMode="auto">
          <a:xfrm>
            <a:off x="1334021" y="2122165"/>
            <a:ext cx="311150" cy="69850"/>
          </a:xfrm>
          <a:prstGeom prst="rect">
            <a:avLst/>
          </a:prstGeom>
          <a:gradFill rotWithShape="1">
            <a:gsLst>
              <a:gs pos="0">
                <a:srgbClr val="C0C0C0"/>
              </a:gs>
              <a:gs pos="100000">
                <a:srgbClr val="595959"/>
              </a:gs>
            </a:gsLst>
            <a:path path="shape">
              <a:fillToRect l="50000" t="50000" r="50000" b="50000"/>
            </a:path>
          </a:gra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0C0C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grpSp>
        <p:nvGrpSpPr>
          <p:cNvPr id="44" name="Group 94"/>
          <p:cNvGrpSpPr>
            <a:grpSpLocks/>
          </p:cNvGrpSpPr>
          <p:nvPr/>
        </p:nvGrpSpPr>
        <p:grpSpPr bwMode="auto">
          <a:xfrm>
            <a:off x="610121" y="799777"/>
            <a:ext cx="1228725" cy="398463"/>
            <a:chOff x="757" y="2120"/>
            <a:chExt cx="720" cy="336"/>
          </a:xfrm>
        </p:grpSpPr>
        <p:sp>
          <p:nvSpPr>
            <p:cNvPr id="45" name="Oval 95"/>
            <p:cNvSpPr>
              <a:spLocks noChangeArrowheads="1"/>
            </p:cNvSpPr>
            <p:nvPr/>
          </p:nvSpPr>
          <p:spPr bwMode="auto">
            <a:xfrm>
              <a:off x="997" y="2360"/>
              <a:ext cx="336" cy="96"/>
            </a:xfrm>
            <a:prstGeom prst="ellipse">
              <a:avLst/>
            </a:prstGeom>
            <a:gradFill rotWithShape="1">
              <a:gsLst>
                <a:gs pos="0">
                  <a:srgbClr val="C6C7F0"/>
                </a:gs>
                <a:gs pos="100000">
                  <a:srgbClr val="5C5C6F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>
                <a:rot lat="18600000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6C7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6" name="Oval 96"/>
            <p:cNvSpPr>
              <a:spLocks noChangeArrowheads="1"/>
            </p:cNvSpPr>
            <p:nvPr/>
          </p:nvSpPr>
          <p:spPr bwMode="auto">
            <a:xfrm>
              <a:off x="853" y="2264"/>
              <a:ext cx="576" cy="96"/>
            </a:xfrm>
            <a:prstGeom prst="ellipse">
              <a:avLst/>
            </a:prstGeom>
            <a:gradFill rotWithShape="1">
              <a:gsLst>
                <a:gs pos="0">
                  <a:srgbClr val="C6C7F0"/>
                </a:gs>
                <a:gs pos="100000">
                  <a:srgbClr val="5C5C6F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>
                <a:rot lat="18600000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6C7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  <p:sp>
          <p:nvSpPr>
            <p:cNvPr id="47" name="Oval 97"/>
            <p:cNvSpPr>
              <a:spLocks noChangeArrowheads="1"/>
            </p:cNvSpPr>
            <p:nvPr/>
          </p:nvSpPr>
          <p:spPr bwMode="auto">
            <a:xfrm>
              <a:off x="757" y="2120"/>
              <a:ext cx="720" cy="96"/>
            </a:xfrm>
            <a:prstGeom prst="ellipse">
              <a:avLst/>
            </a:prstGeom>
            <a:gradFill rotWithShape="1">
              <a:gsLst>
                <a:gs pos="0">
                  <a:srgbClr val="C6C7F0"/>
                </a:gs>
                <a:gs pos="100000">
                  <a:srgbClr val="5C5C6F"/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ObliqueTopRight">
                <a:rot lat="18900000" lon="21299997" rev="0"/>
              </a:camera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6C7F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 CENA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 CENA" pitchFamily="2" charset="0"/>
                </a:defRPr>
              </a:lvl9pPr>
            </a:lstStyle>
            <a:p>
              <a:pPr eaLnBrk="1" hangingPunct="1"/>
              <a:endParaRPr lang="it-IT" altLang="it-IT"/>
            </a:p>
          </p:txBody>
        </p:sp>
      </p:grpSp>
      <p:sp>
        <p:nvSpPr>
          <p:cNvPr id="48" name="Oval 98"/>
          <p:cNvSpPr>
            <a:spLocks noChangeArrowheads="1"/>
          </p:cNvSpPr>
          <p:nvPr/>
        </p:nvSpPr>
        <p:spPr bwMode="auto">
          <a:xfrm>
            <a:off x="1361008" y="2009452"/>
            <a:ext cx="131763" cy="69850"/>
          </a:xfrm>
          <a:prstGeom prst="ellipse">
            <a:avLst/>
          </a:prstGeom>
          <a:solidFill>
            <a:srgbClr val="282DFA"/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49" name="Picture 99" descr="moni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208" y="877565"/>
            <a:ext cx="585788" cy="66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Freeform 100"/>
          <p:cNvSpPr>
            <a:spLocks/>
          </p:cNvSpPr>
          <p:nvPr/>
        </p:nvSpPr>
        <p:spPr bwMode="auto">
          <a:xfrm>
            <a:off x="2972321" y="1053777"/>
            <a:ext cx="276225" cy="131763"/>
          </a:xfrm>
          <a:custGeom>
            <a:avLst/>
            <a:gdLst>
              <a:gd name="T0" fmla="*/ 0 w 408"/>
              <a:gd name="T1" fmla="*/ 11792 h 257"/>
              <a:gd name="T2" fmla="*/ 31143 w 408"/>
              <a:gd name="T3" fmla="*/ 11792 h 257"/>
              <a:gd name="T4" fmla="*/ 31143 w 408"/>
              <a:gd name="T5" fmla="*/ 81519 h 257"/>
              <a:gd name="T6" fmla="*/ 61609 w 408"/>
              <a:gd name="T7" fmla="*/ 128174 h 257"/>
              <a:gd name="T8" fmla="*/ 92075 w 408"/>
              <a:gd name="T9" fmla="*/ 58447 h 257"/>
              <a:gd name="T10" fmla="*/ 123218 w 408"/>
              <a:gd name="T11" fmla="*/ 35376 h 257"/>
              <a:gd name="T12" fmla="*/ 153684 w 408"/>
              <a:gd name="T13" fmla="*/ 81519 h 257"/>
              <a:gd name="T14" fmla="*/ 184150 w 408"/>
              <a:gd name="T15" fmla="*/ 81519 h 257"/>
              <a:gd name="T16" fmla="*/ 215293 w 408"/>
              <a:gd name="T17" fmla="*/ 11792 h 257"/>
              <a:gd name="T18" fmla="*/ 245759 w 408"/>
              <a:gd name="T19" fmla="*/ 105103 h 257"/>
              <a:gd name="T20" fmla="*/ 276225 w 408"/>
              <a:gd name="T21" fmla="*/ 105103 h 2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8" h="257">
                <a:moveTo>
                  <a:pt x="0" y="23"/>
                </a:moveTo>
                <a:cubicBezTo>
                  <a:pt x="19" y="11"/>
                  <a:pt x="38" y="0"/>
                  <a:pt x="46" y="23"/>
                </a:cubicBezTo>
                <a:cubicBezTo>
                  <a:pt x="54" y="46"/>
                  <a:pt x="39" y="121"/>
                  <a:pt x="46" y="159"/>
                </a:cubicBezTo>
                <a:cubicBezTo>
                  <a:pt x="53" y="197"/>
                  <a:pt x="76" y="257"/>
                  <a:pt x="91" y="250"/>
                </a:cubicBezTo>
                <a:cubicBezTo>
                  <a:pt x="106" y="243"/>
                  <a:pt x="121" y="144"/>
                  <a:pt x="136" y="114"/>
                </a:cubicBezTo>
                <a:cubicBezTo>
                  <a:pt x="151" y="84"/>
                  <a:pt x="167" y="62"/>
                  <a:pt x="182" y="69"/>
                </a:cubicBezTo>
                <a:cubicBezTo>
                  <a:pt x="197" y="76"/>
                  <a:pt x="212" y="144"/>
                  <a:pt x="227" y="159"/>
                </a:cubicBezTo>
                <a:cubicBezTo>
                  <a:pt x="242" y="174"/>
                  <a:pt x="257" y="182"/>
                  <a:pt x="272" y="159"/>
                </a:cubicBezTo>
                <a:cubicBezTo>
                  <a:pt x="287" y="136"/>
                  <a:pt x="303" y="15"/>
                  <a:pt x="318" y="23"/>
                </a:cubicBezTo>
                <a:cubicBezTo>
                  <a:pt x="333" y="31"/>
                  <a:pt x="348" y="175"/>
                  <a:pt x="363" y="205"/>
                </a:cubicBezTo>
                <a:cubicBezTo>
                  <a:pt x="378" y="235"/>
                  <a:pt x="401" y="205"/>
                  <a:pt x="408" y="205"/>
                </a:cubicBezTo>
              </a:path>
            </a:pathLst>
          </a:custGeom>
          <a:noFill/>
          <a:ln w="12700" cmpd="sng">
            <a:solidFill>
              <a:srgbClr val="F04A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" name="Freeform 101"/>
          <p:cNvSpPr>
            <a:spLocks/>
          </p:cNvSpPr>
          <p:nvPr/>
        </p:nvSpPr>
        <p:spPr bwMode="auto">
          <a:xfrm flipH="1" flipV="1">
            <a:off x="1656283" y="1914202"/>
            <a:ext cx="1116013" cy="136525"/>
          </a:xfrm>
          <a:custGeom>
            <a:avLst/>
            <a:gdLst>
              <a:gd name="T0" fmla="*/ 0 w 952"/>
              <a:gd name="T1" fmla="*/ 136525 h 408"/>
              <a:gd name="T2" fmla="*/ 159430 w 952"/>
              <a:gd name="T3" fmla="*/ 60566 h 408"/>
              <a:gd name="T4" fmla="*/ 637722 w 952"/>
              <a:gd name="T5" fmla="*/ 15058 h 408"/>
              <a:gd name="T6" fmla="*/ 1116013 w 952"/>
              <a:gd name="T7" fmla="*/ 0 h 40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52" h="408">
                <a:moveTo>
                  <a:pt x="0" y="408"/>
                </a:moveTo>
                <a:cubicBezTo>
                  <a:pt x="22" y="324"/>
                  <a:pt x="45" y="241"/>
                  <a:pt x="136" y="181"/>
                </a:cubicBezTo>
                <a:cubicBezTo>
                  <a:pt x="227" y="121"/>
                  <a:pt x="408" y="75"/>
                  <a:pt x="544" y="45"/>
                </a:cubicBezTo>
                <a:cubicBezTo>
                  <a:pt x="680" y="15"/>
                  <a:pt x="816" y="7"/>
                  <a:pt x="95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2" name="Text Box 102"/>
          <p:cNvSpPr txBox="1">
            <a:spLocks noChangeArrowheads="1"/>
          </p:cNvSpPr>
          <p:nvPr/>
        </p:nvSpPr>
        <p:spPr bwMode="auto">
          <a:xfrm>
            <a:off x="2608783" y="1737990"/>
            <a:ext cx="10271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r" eaLnBrk="1" hangingPunct="1"/>
            <a:r>
              <a:rPr lang="en-US" altLang="it-IT"/>
              <a:t>Dosimeter</a:t>
            </a:r>
          </a:p>
        </p:txBody>
      </p:sp>
      <p:sp>
        <p:nvSpPr>
          <p:cNvPr id="53" name="Line 103"/>
          <p:cNvSpPr>
            <a:spLocks noChangeShapeType="1"/>
          </p:cNvSpPr>
          <p:nvPr/>
        </p:nvSpPr>
        <p:spPr bwMode="auto">
          <a:xfrm flipV="1">
            <a:off x="3131071" y="1550665"/>
            <a:ext cx="1587" cy="255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3219574" y="3645024"/>
            <a:ext cx="43588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Radiation damage resistant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Tissue-equivalent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 smtClean="0"/>
              <a:t>Primingless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Linear with radiation dose-rate at high bias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Fast with high bias voltages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Highly sensitive</a:t>
            </a:r>
          </a:p>
        </p:txBody>
      </p:sp>
    </p:spTree>
    <p:extLst>
      <p:ext uri="{BB962C8B-B14F-4D97-AF65-F5344CB8AC3E}">
        <p14:creationId xmlns:p14="http://schemas.microsoft.com/office/powerpoint/2010/main" val="38246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0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03333 -0.00926 L 0.03056 0.00555 L 0.01389 -0.01297 L -0.01805 0.02037 L -3.61111E-6 4.07407E-6 Z " pathEditMode="relative" ptsTypes="AAAAAA">
                                      <p:cBhvr>
                                        <p:cTn id="1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3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6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9" dur="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0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0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0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0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0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0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0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0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0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0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6" grpId="0" animBg="1"/>
      <p:bldP spid="100367" grpId="0" animBg="1"/>
      <p:bldP spid="100368" grpId="0" animBg="1"/>
      <p:bldP spid="100372" grpId="0" animBg="1"/>
      <p:bldP spid="100387" grpId="0" animBg="1"/>
      <p:bldP spid="100388" grpId="0" animBg="1"/>
      <p:bldP spid="100389" grpId="0" animBg="1"/>
      <p:bldP spid="100401" grpId="0"/>
      <p:bldP spid="100402" grpId="0"/>
      <p:bldP spid="100403" grpId="0"/>
      <p:bldP spid="100404" grpId="0" animBg="1"/>
      <p:bldP spid="100405" grpId="0" animBg="1"/>
      <p:bldP spid="100406" grpId="0" animBg="1"/>
      <p:bldP spid="100407" grpId="0" animBg="1"/>
      <p:bldP spid="100408" grpId="0"/>
      <p:bldP spid="100409" grpId="0"/>
      <p:bldP spid="100410" grpId="0"/>
      <p:bldP spid="100411" grpId="0"/>
      <p:bldP spid="42" grpId="0" animBg="1"/>
      <p:bldP spid="42" grpId="1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6" name="Text Box 26"/>
          <p:cNvSpPr txBox="1">
            <a:spLocks noChangeArrowheads="1"/>
          </p:cNvSpPr>
          <p:nvPr/>
        </p:nvSpPr>
        <p:spPr bwMode="auto">
          <a:xfrm>
            <a:off x="7670006" y="1330326"/>
            <a:ext cx="129698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/>
              <a:t>Fast response under low bias voltage and even under photovoltaic regime (@ 0V)!!!</a:t>
            </a:r>
          </a:p>
        </p:txBody>
      </p:sp>
      <p:sp>
        <p:nvSpPr>
          <p:cNvPr id="163867" name="Rectangle 27"/>
          <p:cNvSpPr>
            <a:spLocks noChangeArrowheads="1"/>
          </p:cNvSpPr>
          <p:nvPr/>
        </p:nvSpPr>
        <p:spPr bwMode="auto">
          <a:xfrm>
            <a:off x="1863701" y="3045742"/>
            <a:ext cx="6840537" cy="244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63868" name="Picture 28" descr="Graph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38" y="2972717"/>
            <a:ext cx="3836988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9" name="Picture 29" descr="DEFIN_PhotoCondu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26" y="3055267"/>
            <a:ext cx="338455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2" name="Text Box 32"/>
          <p:cNvSpPr txBox="1">
            <a:spLocks noChangeArrowheads="1"/>
          </p:cNvSpPr>
          <p:nvPr/>
        </p:nvSpPr>
        <p:spPr bwMode="auto">
          <a:xfrm>
            <a:off x="2735238" y="3007642"/>
            <a:ext cx="1801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/>
              <a:t>Schottky Photodiode</a:t>
            </a:r>
          </a:p>
        </p:txBody>
      </p:sp>
      <p:sp>
        <p:nvSpPr>
          <p:cNvPr id="163873" name="Text Box 33"/>
          <p:cNvSpPr txBox="1">
            <a:spLocks noChangeArrowheads="1"/>
          </p:cNvSpPr>
          <p:nvPr/>
        </p:nvSpPr>
        <p:spPr bwMode="auto">
          <a:xfrm>
            <a:off x="6111851" y="3058442"/>
            <a:ext cx="18018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/>
              <a:t>Photoconductor</a:t>
            </a:r>
          </a:p>
        </p:txBody>
      </p:sp>
      <p:sp>
        <p:nvSpPr>
          <p:cNvPr id="163845" name="Rectangle 5"/>
          <p:cNvSpPr>
            <a:spLocks noChangeArrowheads="1"/>
          </p:cNvSpPr>
          <p:nvPr/>
        </p:nvSpPr>
        <p:spPr bwMode="auto">
          <a:xfrm>
            <a:off x="1290638" y="661988"/>
            <a:ext cx="2792412" cy="90487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46" name="Rectangle 6"/>
          <p:cNvSpPr>
            <a:spLocks noChangeArrowheads="1"/>
          </p:cNvSpPr>
          <p:nvPr/>
        </p:nvSpPr>
        <p:spPr bwMode="auto">
          <a:xfrm>
            <a:off x="1141413" y="833438"/>
            <a:ext cx="3071812" cy="1090612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50000">
                <a:srgbClr val="F0F0F0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47" name="Rectangle 7"/>
          <p:cNvSpPr>
            <a:spLocks noChangeArrowheads="1"/>
          </p:cNvSpPr>
          <p:nvPr/>
        </p:nvSpPr>
        <p:spPr bwMode="auto">
          <a:xfrm>
            <a:off x="1290638" y="752475"/>
            <a:ext cx="2792412" cy="9048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48" name="Rectangle 8"/>
          <p:cNvSpPr>
            <a:spLocks noChangeArrowheads="1"/>
          </p:cNvSpPr>
          <p:nvPr/>
        </p:nvSpPr>
        <p:spPr bwMode="auto">
          <a:xfrm>
            <a:off x="1290638" y="822325"/>
            <a:ext cx="2792412" cy="31750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59595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49" name="Rectangle 9"/>
          <p:cNvSpPr>
            <a:spLocks noChangeArrowheads="1"/>
          </p:cNvSpPr>
          <p:nvPr/>
        </p:nvSpPr>
        <p:spPr bwMode="auto">
          <a:xfrm>
            <a:off x="1287463" y="1925638"/>
            <a:ext cx="2792412" cy="9048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163851" name="Text Box 11"/>
          <p:cNvSpPr txBox="1">
            <a:spLocks noChangeArrowheads="1"/>
          </p:cNvSpPr>
          <p:nvPr/>
        </p:nvSpPr>
        <p:spPr bwMode="auto">
          <a:xfrm>
            <a:off x="1069975" y="119062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>
                <a:solidFill>
                  <a:srgbClr val="0033CC"/>
                </a:solidFill>
              </a:rPr>
              <a:t>CVD Diamond</a:t>
            </a:r>
          </a:p>
        </p:txBody>
      </p:sp>
      <p:sp>
        <p:nvSpPr>
          <p:cNvPr id="163853" name="Text Box 13"/>
          <p:cNvSpPr txBox="1">
            <a:spLocks noChangeArrowheads="1"/>
          </p:cNvSpPr>
          <p:nvPr/>
        </p:nvSpPr>
        <p:spPr bwMode="auto">
          <a:xfrm>
            <a:off x="4357688" y="698500"/>
            <a:ext cx="7921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33CC"/>
                </a:solidFill>
                <a:ea typeface="MS Mincho" pitchFamily="49" charset="-128"/>
              </a:rPr>
              <a:t>DLC, 1-3 nm</a:t>
            </a:r>
            <a:endParaRPr lang="en-US" altLang="it-IT">
              <a:solidFill>
                <a:srgbClr val="0033CC"/>
              </a:solidFill>
            </a:endParaRPr>
          </a:p>
        </p:txBody>
      </p:sp>
      <p:sp>
        <p:nvSpPr>
          <p:cNvPr id="163854" name="Line 14"/>
          <p:cNvSpPr>
            <a:spLocks noChangeShapeType="1"/>
          </p:cNvSpPr>
          <p:nvPr/>
        </p:nvSpPr>
        <p:spPr bwMode="auto">
          <a:xfrm flipH="1">
            <a:off x="4143375" y="8366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856" name="Line 16"/>
          <p:cNvSpPr>
            <a:spLocks noChangeShapeType="1"/>
          </p:cNvSpPr>
          <p:nvPr/>
        </p:nvSpPr>
        <p:spPr bwMode="auto">
          <a:xfrm>
            <a:off x="982663" y="698500"/>
            <a:ext cx="2889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857" name="Line 17"/>
          <p:cNvSpPr>
            <a:spLocks noChangeShapeType="1"/>
          </p:cNvSpPr>
          <p:nvPr/>
        </p:nvSpPr>
        <p:spPr bwMode="auto">
          <a:xfrm flipV="1">
            <a:off x="827088" y="1989138"/>
            <a:ext cx="360362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858" name="Text Box 18"/>
          <p:cNvSpPr txBox="1">
            <a:spLocks noChangeArrowheads="1"/>
          </p:cNvSpPr>
          <p:nvPr/>
        </p:nvSpPr>
        <p:spPr bwMode="auto">
          <a:xfrm>
            <a:off x="2190750" y="404813"/>
            <a:ext cx="1439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33CC"/>
                </a:solidFill>
                <a:ea typeface="MS Mincho" pitchFamily="49" charset="-128"/>
              </a:rPr>
              <a:t>Au, 100 nm</a:t>
            </a:r>
            <a:endParaRPr lang="en-US" altLang="it-IT">
              <a:solidFill>
                <a:srgbClr val="0033CC"/>
              </a:solidFill>
            </a:endParaRPr>
          </a:p>
        </p:txBody>
      </p:sp>
      <p:sp>
        <p:nvSpPr>
          <p:cNvPr id="163860" name="Text Box 20"/>
          <p:cNvSpPr txBox="1">
            <a:spLocks noChangeArrowheads="1"/>
          </p:cNvSpPr>
          <p:nvPr/>
        </p:nvSpPr>
        <p:spPr bwMode="auto">
          <a:xfrm>
            <a:off x="-38100" y="492125"/>
            <a:ext cx="14398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ja-JP" dirty="0" smtClean="0">
                <a:solidFill>
                  <a:srgbClr val="0033CC"/>
                </a:solidFill>
                <a:ea typeface="MS Mincho" pitchFamily="49" charset="-128"/>
              </a:rPr>
              <a:t>Me, </a:t>
            </a:r>
            <a:r>
              <a:rPr lang="en-US" altLang="ja-JP" dirty="0">
                <a:solidFill>
                  <a:srgbClr val="0033CC"/>
                </a:solidFill>
                <a:ea typeface="MS Mincho" pitchFamily="49" charset="-128"/>
              </a:rPr>
              <a:t>100 nm</a:t>
            </a:r>
            <a:endParaRPr lang="en-US" altLang="it-IT" dirty="0">
              <a:solidFill>
                <a:srgbClr val="0033CC"/>
              </a:solidFill>
            </a:endParaRPr>
          </a:p>
        </p:txBody>
      </p:sp>
      <p:sp>
        <p:nvSpPr>
          <p:cNvPr id="163861" name="Text Box 21"/>
          <p:cNvSpPr txBox="1">
            <a:spLocks noChangeArrowheads="1"/>
          </p:cNvSpPr>
          <p:nvPr/>
        </p:nvSpPr>
        <p:spPr bwMode="auto">
          <a:xfrm>
            <a:off x="179388" y="2133600"/>
            <a:ext cx="1727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ja-JP">
                <a:solidFill>
                  <a:srgbClr val="0033CC"/>
                </a:solidFill>
                <a:ea typeface="MS Mincho" pitchFamily="49" charset="-128"/>
              </a:rPr>
              <a:t>WC by PLD, 200 nm</a:t>
            </a:r>
            <a:endParaRPr lang="en-US" altLang="it-IT">
              <a:solidFill>
                <a:srgbClr val="0033CC"/>
              </a:solidFill>
            </a:endParaRPr>
          </a:p>
        </p:txBody>
      </p:sp>
      <p:sp>
        <p:nvSpPr>
          <p:cNvPr id="163862" name="Text Box 22"/>
          <p:cNvSpPr txBox="1">
            <a:spLocks noChangeArrowheads="1"/>
          </p:cNvSpPr>
          <p:nvPr/>
        </p:nvSpPr>
        <p:spPr bwMode="auto">
          <a:xfrm>
            <a:off x="1547813" y="1268413"/>
            <a:ext cx="2087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>
                <a:solidFill>
                  <a:srgbClr val="CC0000"/>
                </a:solidFill>
              </a:rPr>
              <a:t>Annealing @ 450 °C</a:t>
            </a:r>
          </a:p>
        </p:txBody>
      </p:sp>
      <p:pic>
        <p:nvPicPr>
          <p:cNvPr id="163865" name="Picture 25" descr="Immagin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3" y="8382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1" name="Text Box 30"/>
          <p:cNvSpPr txBox="1">
            <a:spLocks noChangeArrowheads="1"/>
          </p:cNvSpPr>
          <p:nvPr/>
        </p:nvSpPr>
        <p:spPr bwMode="auto">
          <a:xfrm>
            <a:off x="250825" y="6106691"/>
            <a:ext cx="6308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/>
              <a:t>A. Bellucci, S. Orlando, D. Caputo, E. Cappelli, and D.M. Trucchi, </a:t>
            </a:r>
            <a:r>
              <a:rPr lang="en-US" altLang="it-IT" i="1"/>
              <a:t>IEEE Electron Device Letters </a:t>
            </a:r>
            <a:r>
              <a:rPr lang="en-US" altLang="it-IT"/>
              <a:t>35 (2013) 695-697</a:t>
            </a:r>
          </a:p>
        </p:txBody>
      </p:sp>
      <p:graphicFrame>
        <p:nvGraphicFramePr>
          <p:cNvPr id="16387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619748"/>
              </p:ext>
            </p:extLst>
          </p:nvPr>
        </p:nvGraphicFramePr>
        <p:xfrm>
          <a:off x="4551338" y="3018755"/>
          <a:ext cx="10795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0" name="Equation" r:id="rId6" imgW="736280" imgH="266584" progId="Equation.DSMT4">
                  <p:embed/>
                </p:oleObj>
              </mc:Choice>
              <mc:Fallback>
                <p:oleObj name="Equation" r:id="rId6" imgW="736280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338" y="3018755"/>
                        <a:ext cx="1079500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3" name="Text Box 34"/>
          <p:cNvSpPr txBox="1">
            <a:spLocks noChangeArrowheads="1"/>
          </p:cNvSpPr>
          <p:nvPr/>
        </p:nvSpPr>
        <p:spPr bwMode="auto">
          <a:xfrm>
            <a:off x="2195513" y="0"/>
            <a:ext cx="4433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2000">
                <a:solidFill>
                  <a:schemeClr val="accent2"/>
                </a:solidFill>
              </a:rPr>
              <a:t>CVD Diamond Dosimeters – </a:t>
            </a:r>
            <a:r>
              <a:rPr lang="en-US" altLang="it-IT" sz="2000">
                <a:solidFill>
                  <a:srgbClr val="00FF00"/>
                </a:solidFill>
              </a:rPr>
              <a:t>Schottky Photodiode</a:t>
            </a:r>
          </a:p>
        </p:txBody>
      </p:sp>
      <p:sp>
        <p:nvSpPr>
          <p:cNvPr id="163875" name="Text Box 35"/>
          <p:cNvSpPr txBox="1">
            <a:spLocks noChangeArrowheads="1"/>
          </p:cNvSpPr>
          <p:nvPr/>
        </p:nvSpPr>
        <p:spPr bwMode="auto">
          <a:xfrm>
            <a:off x="2628900" y="2335213"/>
            <a:ext cx="2087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>
                <a:solidFill>
                  <a:srgbClr val="0000FF"/>
                </a:solidFill>
              </a:rPr>
              <a:t>WC Schottky/Diamond/Ohmic Structure</a:t>
            </a:r>
          </a:p>
        </p:txBody>
      </p:sp>
      <p:sp>
        <p:nvSpPr>
          <p:cNvPr id="163876" name="Text Box 36"/>
          <p:cNvSpPr txBox="1">
            <a:spLocks noChangeArrowheads="1"/>
          </p:cNvSpPr>
          <p:nvPr/>
        </p:nvSpPr>
        <p:spPr bwMode="auto">
          <a:xfrm>
            <a:off x="1763688" y="5563517"/>
            <a:ext cx="31956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/>
              <a:t>Linearity to dose-rate at low voltages and high frequency</a:t>
            </a:r>
          </a:p>
        </p:txBody>
      </p:sp>
      <p:sp>
        <p:nvSpPr>
          <p:cNvPr id="163877" name="Text Box 37"/>
          <p:cNvSpPr txBox="1">
            <a:spLocks noChangeArrowheads="1"/>
          </p:cNvSpPr>
          <p:nvPr/>
        </p:nvSpPr>
        <p:spPr bwMode="auto">
          <a:xfrm>
            <a:off x="5391126" y="549208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/>
              <a:t>Linearity to dose-rate at high frequency needs a continuous increase of bias voltage</a:t>
            </a:r>
          </a:p>
        </p:txBody>
      </p:sp>
    </p:spTree>
    <p:extLst>
      <p:ext uri="{BB962C8B-B14F-4D97-AF65-F5344CB8AC3E}">
        <p14:creationId xmlns:p14="http://schemas.microsoft.com/office/powerpoint/2010/main" val="27006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3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38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mph" presetSubtype="2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638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638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3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3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3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638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3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3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3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3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6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3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63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6" grpId="0"/>
      <p:bldP spid="163867" grpId="0" animBg="1"/>
      <p:bldP spid="163872" grpId="0"/>
      <p:bldP spid="163873" grpId="0"/>
      <p:bldP spid="163845" grpId="0" animBg="1"/>
      <p:bldP spid="163846" grpId="0" animBg="1"/>
      <p:bldP spid="163847" grpId="0" animBg="1"/>
      <p:bldP spid="163848" grpId="0" animBg="1"/>
      <p:bldP spid="163849" grpId="0" animBg="1"/>
      <p:bldP spid="163851" grpId="0"/>
      <p:bldP spid="163853" grpId="0"/>
      <p:bldP spid="163854" grpId="0" animBg="1"/>
      <p:bldP spid="163856" grpId="0" animBg="1"/>
      <p:bldP spid="163857" grpId="0" animBg="1"/>
      <p:bldP spid="163858" grpId="0"/>
      <p:bldP spid="163860" grpId="0"/>
      <p:bldP spid="163861" grpId="0"/>
      <p:bldP spid="163862" grpId="0"/>
      <p:bldP spid="163875" grpId="0"/>
      <p:bldP spid="163876" grpId="0"/>
      <p:bldP spid="16387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59" y="892175"/>
            <a:ext cx="2160588" cy="1673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627784" y="692696"/>
            <a:ext cx="6516216" cy="10310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ctr" defTabSz="806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CVD Diamond detector is a compact and versatile solution for </a:t>
            </a:r>
            <a:r>
              <a:rPr lang="en-US" sz="1400" b="1" dirty="0" smtClean="0"/>
              <a:t>fast</a:t>
            </a:r>
            <a:r>
              <a:rPr lang="en-US" sz="1400" dirty="0" smtClean="0"/>
              <a:t> </a:t>
            </a:r>
            <a:r>
              <a:rPr lang="en-US" sz="1400" b="1" dirty="0" smtClean="0"/>
              <a:t>neutrons</a:t>
            </a:r>
            <a:r>
              <a:rPr lang="en-US" sz="1400" dirty="0" smtClean="0"/>
              <a:t>, </a:t>
            </a:r>
            <a:r>
              <a:rPr lang="en-US" sz="1400" b="1" dirty="0" smtClean="0"/>
              <a:t>alpha</a:t>
            </a:r>
            <a:r>
              <a:rPr lang="en-US" sz="1400" dirty="0" smtClean="0"/>
              <a:t> and </a:t>
            </a:r>
            <a:r>
              <a:rPr lang="en-US" sz="1400" b="1" dirty="0" smtClean="0"/>
              <a:t>beta particles</a:t>
            </a:r>
            <a:r>
              <a:rPr lang="en-US" sz="1400" dirty="0" smtClean="0"/>
              <a:t> spectroscopy and time-of-flight.</a:t>
            </a:r>
          </a:p>
          <a:p>
            <a:pPr marL="171450" indent="-171450" algn="ctr" defTabSz="806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/>
              <a:t>Diamond radiation hardness, high radiation sensitivity, low dark current and high thermal conductivity allow </a:t>
            </a:r>
            <a:r>
              <a:rPr lang="en-US" sz="1400" b="1" dirty="0" smtClean="0"/>
              <a:t>room temperature spectroscopy</a:t>
            </a:r>
            <a:r>
              <a:rPr lang="en-US" sz="1400" dirty="0" smtClean="0"/>
              <a:t> as well as time of flight accurate measurements.</a:t>
            </a:r>
            <a:endParaRPr lang="en-US" sz="14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057" y="2669390"/>
            <a:ext cx="2015877" cy="1678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9180" y="4436268"/>
            <a:ext cx="114458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3"/>
          <p:cNvSpPr>
            <a:spLocks noChangeArrowheads="1"/>
          </p:cNvSpPr>
          <p:nvPr/>
        </p:nvSpPr>
        <p:spPr bwMode="auto">
          <a:xfrm>
            <a:off x="3741772" y="1749296"/>
            <a:ext cx="4574644" cy="9079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Charge collection efficiency close to 100%</a:t>
            </a:r>
          </a:p>
          <a:p>
            <a:pPr marL="171450" indent="-1714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Minimized space charge effects owing to a proprietary diamond/metal junction technology</a:t>
            </a:r>
            <a:endParaRPr lang="en-US" sz="1600" dirty="0"/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1253792" y="5949280"/>
            <a:ext cx="80707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 smtClean="0"/>
              <a:t>Rebai</a:t>
            </a:r>
            <a:r>
              <a:rPr lang="en-US" sz="1100" dirty="0" smtClean="0"/>
              <a:t> et al., Journal </a:t>
            </a:r>
            <a:r>
              <a:rPr lang="en-US" sz="1100" dirty="0"/>
              <a:t>of Instrumentation 10 (2015) C03016.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 smtClean="0"/>
              <a:t>M</a:t>
            </a:r>
            <a:r>
              <a:rPr lang="en-US" sz="1100" dirty="0"/>
              <a:t>. </a:t>
            </a:r>
            <a:r>
              <a:rPr lang="en-US" sz="1100" dirty="0" err="1" smtClean="0"/>
              <a:t>Girolamiet</a:t>
            </a:r>
            <a:r>
              <a:rPr lang="en-US" sz="1100" dirty="0" smtClean="0"/>
              <a:t> al., Phys</a:t>
            </a:r>
            <a:r>
              <a:rPr lang="en-US" sz="1100" dirty="0"/>
              <a:t>. Status Solidi A (2015) in press, DOI 10.1002/pssa.201532191.</a:t>
            </a:r>
          </a:p>
        </p:txBody>
      </p:sp>
      <p:sp>
        <p:nvSpPr>
          <p:cNvPr id="8" name="CasellaDiTesto 117"/>
          <p:cNvSpPr txBox="1">
            <a:spLocks noChangeArrowheads="1"/>
          </p:cNvSpPr>
          <p:nvPr/>
        </p:nvSpPr>
        <p:spPr bwMode="auto">
          <a:xfrm>
            <a:off x="2980433" y="15007"/>
            <a:ext cx="31037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/>
              <a:t>Fast Neutron </a:t>
            </a:r>
            <a:r>
              <a:rPr lang="en-US" sz="2400" dirty="0" smtClean="0"/>
              <a:t>Spectrometry</a:t>
            </a:r>
            <a:endParaRPr lang="en-US" sz="24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293096"/>
            <a:ext cx="2430338" cy="182275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796" y="3429000"/>
            <a:ext cx="1915460" cy="16557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0" y="5902673"/>
            <a:ext cx="1019206" cy="919609"/>
          </a:xfrm>
          <a:prstGeom prst="rect">
            <a:avLst/>
          </a:prstGeom>
        </p:spPr>
      </p:pic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3491880" y="2708920"/>
            <a:ext cx="419217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Single-pixel diamond spectrometer is operating at 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Diamond Spectrometer Array (12 pixels) will operate at JET</a:t>
            </a:r>
            <a:endParaRPr lang="en-US" sz="1400" dirty="0">
              <a:solidFill>
                <a:schemeClr val="tx2"/>
              </a:solidFill>
            </a:endParaRPr>
          </a:p>
        </p:txBody>
      </p:sp>
      <p:cxnSp>
        <p:nvCxnSpPr>
          <p:cNvPr id="13" name="Connettore 2 12"/>
          <p:cNvCxnSpPr/>
          <p:nvPr/>
        </p:nvCxnSpPr>
        <p:spPr>
          <a:xfrm flipH="1">
            <a:off x="2877676" y="2865038"/>
            <a:ext cx="576064" cy="0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7884368" y="3386028"/>
            <a:ext cx="0" cy="619036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2627784" y="5157192"/>
            <a:ext cx="37332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/>
              <a:t>The development of the diamond technology was performed by the DiaC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Lab of CNR-ISM (Rome),</a:t>
            </a:r>
          </a:p>
          <a:p>
            <a:r>
              <a:rPr lang="en-US" sz="1200" dirty="0" smtClean="0"/>
              <a:t>in collaboration with CNR-IFP (Milan)</a:t>
            </a:r>
          </a:p>
        </p:txBody>
      </p:sp>
    </p:spTree>
    <p:extLst>
      <p:ext uri="{BB962C8B-B14F-4D97-AF65-F5344CB8AC3E}">
        <p14:creationId xmlns:p14="http://schemas.microsoft.com/office/powerpoint/2010/main" val="108944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8"/>
          <p:cNvSpPr txBox="1">
            <a:spLocks noChangeArrowheads="1"/>
          </p:cNvSpPr>
          <p:nvPr/>
        </p:nvSpPr>
        <p:spPr bwMode="auto">
          <a:xfrm>
            <a:off x="2048912" y="5796"/>
            <a:ext cx="50433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2000" dirty="0" smtClean="0">
                <a:solidFill>
                  <a:srgbClr val="CC0000"/>
                </a:solidFill>
                <a:cs typeface="Arial" panose="020B0604020202020204" pitchFamily="34" charset="0"/>
              </a:rPr>
              <a:t>Photon-Enhanced Thermionic Emission (PETE) Devices</a:t>
            </a:r>
            <a:endParaRPr lang="en-US" altLang="it-IT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89" name="Gruppo 188"/>
          <p:cNvGrpSpPr/>
          <p:nvPr/>
        </p:nvGrpSpPr>
        <p:grpSpPr>
          <a:xfrm>
            <a:off x="1119478" y="1512937"/>
            <a:ext cx="3114646" cy="3284215"/>
            <a:chOff x="1312892" y="1811338"/>
            <a:chExt cx="3114646" cy="3284215"/>
          </a:xfrm>
        </p:grpSpPr>
        <p:grpSp>
          <p:nvGrpSpPr>
            <p:cNvPr id="190" name="Group 94"/>
            <p:cNvGrpSpPr>
              <a:grpSpLocks/>
            </p:cNvGrpSpPr>
            <p:nvPr/>
          </p:nvGrpSpPr>
          <p:grpSpPr bwMode="auto">
            <a:xfrm>
              <a:off x="1312892" y="3265667"/>
              <a:ext cx="2003426" cy="1306515"/>
              <a:chOff x="1817" y="2323"/>
              <a:chExt cx="1262" cy="823"/>
            </a:xfrm>
          </p:grpSpPr>
          <p:grpSp>
            <p:nvGrpSpPr>
              <p:cNvPr id="195" name="Group 95"/>
              <p:cNvGrpSpPr>
                <a:grpSpLocks/>
              </p:cNvGrpSpPr>
              <p:nvPr/>
            </p:nvGrpSpPr>
            <p:grpSpPr bwMode="auto">
              <a:xfrm>
                <a:off x="1817" y="2323"/>
                <a:ext cx="1262" cy="823"/>
                <a:chOff x="1949" y="1649"/>
                <a:chExt cx="1262" cy="823"/>
              </a:xfrm>
            </p:grpSpPr>
            <p:sp>
              <p:nvSpPr>
                <p:cNvPr id="197" name="Line 96"/>
                <p:cNvSpPr>
                  <a:spLocks noChangeShapeType="1"/>
                </p:cNvSpPr>
                <p:nvPr/>
              </p:nvSpPr>
              <p:spPr bwMode="auto">
                <a:xfrm>
                  <a:off x="2270" y="1739"/>
                  <a:ext cx="0" cy="59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8" name="Line 97"/>
                <p:cNvSpPr>
                  <a:spLocks noChangeShapeType="1"/>
                </p:cNvSpPr>
                <p:nvPr/>
              </p:nvSpPr>
              <p:spPr bwMode="auto">
                <a:xfrm>
                  <a:off x="2270" y="2329"/>
                  <a:ext cx="81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Freeform 98"/>
                <p:cNvSpPr>
                  <a:spLocks/>
                </p:cNvSpPr>
                <p:nvPr/>
              </p:nvSpPr>
              <p:spPr bwMode="auto">
                <a:xfrm>
                  <a:off x="2371" y="1810"/>
                  <a:ext cx="590" cy="468"/>
                </a:xfrm>
                <a:custGeom>
                  <a:avLst/>
                  <a:gdLst>
                    <a:gd name="T0" fmla="*/ 0 w 590"/>
                    <a:gd name="T1" fmla="*/ 468 h 468"/>
                    <a:gd name="T2" fmla="*/ 45 w 590"/>
                    <a:gd name="T3" fmla="*/ 196 h 468"/>
                    <a:gd name="T4" fmla="*/ 91 w 590"/>
                    <a:gd name="T5" fmla="*/ 15 h 468"/>
                    <a:gd name="T6" fmla="*/ 272 w 590"/>
                    <a:gd name="T7" fmla="*/ 287 h 468"/>
                    <a:gd name="T8" fmla="*/ 454 w 590"/>
                    <a:gd name="T9" fmla="*/ 423 h 468"/>
                    <a:gd name="T10" fmla="*/ 590 w 590"/>
                    <a:gd name="T11" fmla="*/ 468 h 46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90"/>
                    <a:gd name="T19" fmla="*/ 0 h 468"/>
                    <a:gd name="T20" fmla="*/ 590 w 590"/>
                    <a:gd name="T21" fmla="*/ 468 h 46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90" h="468">
                      <a:moveTo>
                        <a:pt x="0" y="468"/>
                      </a:moveTo>
                      <a:cubicBezTo>
                        <a:pt x="15" y="369"/>
                        <a:pt x="30" y="271"/>
                        <a:pt x="45" y="196"/>
                      </a:cubicBezTo>
                      <a:cubicBezTo>
                        <a:pt x="60" y="121"/>
                        <a:pt x="53" y="0"/>
                        <a:pt x="91" y="15"/>
                      </a:cubicBezTo>
                      <a:cubicBezTo>
                        <a:pt x="129" y="30"/>
                        <a:pt x="212" y="219"/>
                        <a:pt x="272" y="287"/>
                      </a:cubicBezTo>
                      <a:cubicBezTo>
                        <a:pt x="332" y="355"/>
                        <a:pt x="401" y="393"/>
                        <a:pt x="454" y="423"/>
                      </a:cubicBezTo>
                      <a:cubicBezTo>
                        <a:pt x="507" y="453"/>
                        <a:pt x="548" y="460"/>
                        <a:pt x="590" y="468"/>
                      </a:cubicBezTo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0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3042" y="2299"/>
                  <a:ext cx="169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cs typeface="Arial" panose="020B0604020202020204" pitchFamily="34" charset="0"/>
                      <a:sym typeface="Symbol" pitchFamily="18" charset="2"/>
                    </a:rPr>
                    <a:t></a:t>
                  </a:r>
                </a:p>
              </p:txBody>
            </p:sp>
            <p:sp>
              <p:nvSpPr>
                <p:cNvPr id="201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949" y="1649"/>
                  <a:ext cx="308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200">
                      <a:cs typeface="Arial" panose="020B0604020202020204" pitchFamily="34" charset="0"/>
                      <a:sym typeface="Symbol" pitchFamily="18" charset="2"/>
                    </a:rPr>
                    <a:t>A (%)</a:t>
                  </a:r>
                </a:p>
              </p:txBody>
            </p:sp>
            <p:sp>
              <p:nvSpPr>
                <p:cNvPr id="203" name="Text Box 104"/>
                <p:cNvSpPr txBox="1">
                  <a:spLocks noChangeArrowheads="1"/>
                </p:cNvSpPr>
                <p:nvPr/>
              </p:nvSpPr>
              <p:spPr bwMode="auto">
                <a:xfrm>
                  <a:off x="2044" y="1812"/>
                  <a:ext cx="216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cs typeface="Arial" panose="020B0604020202020204" pitchFamily="34" charset="0"/>
                      <a:sym typeface="Symbol" pitchFamily="18" charset="2"/>
                    </a:rPr>
                    <a:t>100</a:t>
                  </a:r>
                </a:p>
              </p:txBody>
            </p:sp>
            <p:sp>
              <p:nvSpPr>
                <p:cNvPr id="204" name="Text Box 105"/>
                <p:cNvSpPr txBox="1">
                  <a:spLocks noChangeArrowheads="1"/>
                </p:cNvSpPr>
                <p:nvPr/>
              </p:nvSpPr>
              <p:spPr bwMode="auto">
                <a:xfrm>
                  <a:off x="2114" y="2241"/>
                  <a:ext cx="161" cy="15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cs typeface="Arial" panose="020B0604020202020204" pitchFamily="34" charset="0"/>
                      <a:sym typeface="Symbol" pitchFamily="18" charset="2"/>
                    </a:rPr>
                    <a:t>0</a:t>
                  </a:r>
                </a:p>
              </p:txBody>
            </p:sp>
            <p:sp>
              <p:nvSpPr>
                <p:cNvPr id="205" name="Line 106"/>
                <p:cNvSpPr>
                  <a:spLocks noChangeShapeType="1"/>
                </p:cNvSpPr>
                <p:nvPr/>
              </p:nvSpPr>
              <p:spPr bwMode="auto">
                <a:xfrm>
                  <a:off x="2270" y="1876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6" name="Rectangle 107" descr="Diagonali chiare verso l'alto"/>
              <p:cNvSpPr>
                <a:spLocks noChangeArrowheads="1"/>
              </p:cNvSpPr>
              <p:nvPr/>
            </p:nvSpPr>
            <p:spPr bwMode="auto">
              <a:xfrm>
                <a:off x="2638" y="2546"/>
                <a:ext cx="267" cy="454"/>
              </a:xfrm>
              <a:prstGeom prst="rect">
                <a:avLst/>
              </a:prstGeom>
              <a:pattFill prst="ltUpDiag">
                <a:fgClr>
                  <a:schemeClr val="tx2">
                    <a:alpha val="32941"/>
                  </a:schemeClr>
                </a:fgClr>
                <a:bgClr>
                  <a:schemeClr val="bg1">
                    <a:alpha val="32941"/>
                  </a:schemeClr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1" name="AutoShape 10"/>
            <p:cNvSpPr>
              <a:spLocks noChangeAspect="1" noChangeArrowheads="1"/>
            </p:cNvSpPr>
            <p:nvPr/>
          </p:nvSpPr>
          <p:spPr bwMode="auto">
            <a:xfrm rot="5400000">
              <a:off x="2844006" y="2612232"/>
              <a:ext cx="1944687" cy="342900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FF3300"/>
                </a:gs>
                <a:gs pos="50000">
                  <a:srgbClr val="FFCFC3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 anchor="ctr"/>
            <a:lstStyle/>
            <a:p>
              <a:pPr algn="ctr"/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92" name="Line 135"/>
            <p:cNvSpPr>
              <a:spLocks noChangeShapeType="1"/>
            </p:cNvSpPr>
            <p:nvPr/>
          </p:nvSpPr>
          <p:spPr bwMode="auto">
            <a:xfrm flipV="1">
              <a:off x="3563938" y="3827463"/>
              <a:ext cx="144462" cy="5048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93" name="Text Box 136"/>
            <p:cNvSpPr txBox="1">
              <a:spLocks noChangeArrowheads="1"/>
            </p:cNvSpPr>
            <p:nvPr/>
          </p:nvSpPr>
          <p:spPr bwMode="auto">
            <a:xfrm>
              <a:off x="2411413" y="4437063"/>
              <a:ext cx="201612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IR selective </a:t>
              </a:r>
              <a:r>
                <a:rPr lang="en-US" sz="1200" dirty="0" smtClean="0">
                  <a:cs typeface="Arial" panose="020B0604020202020204" pitchFamily="34" charset="0"/>
                </a:rPr>
                <a:t>absorber</a:t>
              </a:r>
              <a:endParaRPr lang="en-US" sz="1200" dirty="0">
                <a:cs typeface="Arial" panose="020B0604020202020204" pitchFamily="34" charset="0"/>
              </a:endParaRPr>
            </a:p>
          </p:txBody>
        </p:sp>
        <p:sp>
          <p:nvSpPr>
            <p:cNvPr id="194" name="Text Box 137"/>
            <p:cNvSpPr txBox="1">
              <a:spLocks noChangeArrowheads="1"/>
            </p:cNvSpPr>
            <p:nvPr/>
          </p:nvSpPr>
          <p:spPr bwMode="auto">
            <a:xfrm>
              <a:off x="2676463" y="4633888"/>
              <a:ext cx="15128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Function: exploiting IR for heating the cathode</a:t>
              </a:r>
            </a:p>
          </p:txBody>
        </p:sp>
      </p:grpSp>
      <p:sp>
        <p:nvSpPr>
          <p:cNvPr id="208" name="Text Box 79"/>
          <p:cNvSpPr txBox="1">
            <a:spLocks noChangeArrowheads="1"/>
          </p:cNvSpPr>
          <p:nvPr/>
        </p:nvSpPr>
        <p:spPr bwMode="auto">
          <a:xfrm>
            <a:off x="3936847" y="3724014"/>
            <a:ext cx="989013" cy="287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US" altLang="ja-JP" sz="1200">
                <a:solidFill>
                  <a:srgbClr val="595959"/>
                </a:solidFill>
                <a:ea typeface="MS Mincho" pitchFamily="49" charset="-128"/>
                <a:cs typeface="Arial" panose="020B0604020202020204" pitchFamily="34" charset="0"/>
              </a:rPr>
              <a:t>CATHODE</a:t>
            </a:r>
            <a:endParaRPr lang="en-US">
              <a:cs typeface="Arial" panose="020B0604020202020204" pitchFamily="34" charset="0"/>
            </a:endParaRPr>
          </a:p>
        </p:txBody>
      </p:sp>
      <p:sp>
        <p:nvSpPr>
          <p:cNvPr id="209" name="Parentesi graffa chiusa 208"/>
          <p:cNvSpPr>
            <a:spLocks/>
          </p:cNvSpPr>
          <p:nvPr/>
        </p:nvSpPr>
        <p:spPr bwMode="auto">
          <a:xfrm rot="5400000">
            <a:off x="4369441" y="3136155"/>
            <a:ext cx="215900" cy="935038"/>
          </a:xfrm>
          <a:prstGeom prst="rightBrace">
            <a:avLst>
              <a:gd name="adj1" fmla="val 58106"/>
              <a:gd name="adj2" fmla="val 50000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210" name="Group 5"/>
          <p:cNvGrpSpPr>
            <a:grpSpLocks/>
          </p:cNvGrpSpPr>
          <p:nvPr/>
        </p:nvGrpSpPr>
        <p:grpSpPr bwMode="auto">
          <a:xfrm>
            <a:off x="5448147" y="1081137"/>
            <a:ext cx="671513" cy="431800"/>
            <a:chOff x="6746" y="7769"/>
            <a:chExt cx="1106" cy="909"/>
          </a:xfrm>
        </p:grpSpPr>
        <p:sp>
          <p:nvSpPr>
            <p:cNvPr id="211" name="Connettore 1 107"/>
            <p:cNvSpPr>
              <a:spLocks noChangeShapeType="1"/>
            </p:cNvSpPr>
            <p:nvPr/>
          </p:nvSpPr>
          <p:spPr bwMode="auto">
            <a:xfrm flipV="1">
              <a:off x="7831" y="7770"/>
              <a:ext cx="15" cy="908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12" name="Connettore 1 115"/>
            <p:cNvSpPr>
              <a:spLocks noChangeShapeType="1"/>
            </p:cNvSpPr>
            <p:nvPr/>
          </p:nvSpPr>
          <p:spPr bwMode="auto">
            <a:xfrm>
              <a:off x="6746" y="7769"/>
              <a:ext cx="1106" cy="1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sp>
        <p:nvSpPr>
          <p:cNvPr id="213" name="AutoShape 12"/>
          <p:cNvSpPr>
            <a:spLocks noChangeAspect="1" noChangeArrowheads="1"/>
          </p:cNvSpPr>
          <p:nvPr/>
        </p:nvSpPr>
        <p:spPr bwMode="auto">
          <a:xfrm rot="5400000">
            <a:off x="5101278" y="2317006"/>
            <a:ext cx="1944687" cy="323850"/>
          </a:xfrm>
          <a:prstGeom prst="can">
            <a:avLst>
              <a:gd name="adj" fmla="val 50000"/>
            </a:avLst>
          </a:prstGeom>
          <a:solidFill>
            <a:srgbClr val="B9CDE5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214" name="Group 12"/>
          <p:cNvGrpSpPr>
            <a:grpSpLocks/>
          </p:cNvGrpSpPr>
          <p:nvPr/>
        </p:nvGrpSpPr>
        <p:grpSpPr bwMode="auto">
          <a:xfrm>
            <a:off x="4980043" y="1584374"/>
            <a:ext cx="760413" cy="1866900"/>
            <a:chOff x="2835" y="934"/>
            <a:chExt cx="479" cy="1176"/>
          </a:xfrm>
        </p:grpSpPr>
        <p:sp>
          <p:nvSpPr>
            <p:cNvPr id="215" name="Oval 16"/>
            <p:cNvSpPr>
              <a:spLocks noChangeAspect="1" noChangeArrowheads="1"/>
            </p:cNvSpPr>
            <p:nvPr/>
          </p:nvSpPr>
          <p:spPr bwMode="auto">
            <a:xfrm rot="3956559">
              <a:off x="3247" y="100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6" name="Oval 17"/>
            <p:cNvSpPr>
              <a:spLocks noChangeAspect="1" noChangeArrowheads="1"/>
            </p:cNvSpPr>
            <p:nvPr/>
          </p:nvSpPr>
          <p:spPr bwMode="auto">
            <a:xfrm rot="3956559">
              <a:off x="3008" y="929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7" name="Oval 18"/>
            <p:cNvSpPr>
              <a:spLocks noChangeAspect="1" noChangeArrowheads="1"/>
            </p:cNvSpPr>
            <p:nvPr/>
          </p:nvSpPr>
          <p:spPr bwMode="auto">
            <a:xfrm rot="3956559">
              <a:off x="2999" y="105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8" name="Oval 19"/>
            <p:cNvSpPr>
              <a:spLocks noChangeAspect="1" noChangeArrowheads="1"/>
            </p:cNvSpPr>
            <p:nvPr/>
          </p:nvSpPr>
          <p:spPr bwMode="auto">
            <a:xfrm rot="3956559">
              <a:off x="3112" y="97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9" name="Oval 20"/>
            <p:cNvSpPr>
              <a:spLocks noChangeAspect="1" noChangeArrowheads="1"/>
            </p:cNvSpPr>
            <p:nvPr/>
          </p:nvSpPr>
          <p:spPr bwMode="auto">
            <a:xfrm rot="3956559">
              <a:off x="3292" y="105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0" name="Line 21"/>
            <p:cNvSpPr>
              <a:spLocks noChangeShapeType="1"/>
            </p:cNvSpPr>
            <p:nvPr/>
          </p:nvSpPr>
          <p:spPr bwMode="auto">
            <a:xfrm rot="5400000" flipV="1">
              <a:off x="2900" y="99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1" name="Line 22"/>
            <p:cNvSpPr>
              <a:spLocks noChangeShapeType="1"/>
            </p:cNvSpPr>
            <p:nvPr/>
          </p:nvSpPr>
          <p:spPr bwMode="auto">
            <a:xfrm rot="5400000" flipV="1">
              <a:off x="3192" y="102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2" name="Line 23"/>
            <p:cNvSpPr>
              <a:spLocks noChangeShapeType="1"/>
            </p:cNvSpPr>
            <p:nvPr/>
          </p:nvSpPr>
          <p:spPr bwMode="auto">
            <a:xfrm rot="5400000" flipV="1">
              <a:off x="3135" y="961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3" name="Line 24"/>
            <p:cNvSpPr>
              <a:spLocks noChangeShapeType="1"/>
            </p:cNvSpPr>
            <p:nvPr/>
          </p:nvSpPr>
          <p:spPr bwMode="auto">
            <a:xfrm rot="5400000" flipV="1">
              <a:off x="3009" y="924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4" name="Line 25"/>
            <p:cNvSpPr>
              <a:spLocks noChangeShapeType="1"/>
            </p:cNvSpPr>
            <p:nvPr/>
          </p:nvSpPr>
          <p:spPr bwMode="auto">
            <a:xfrm rot="5400000" flipV="1">
              <a:off x="2904" y="879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5" name="Oval 26"/>
            <p:cNvSpPr>
              <a:spLocks noChangeAspect="1" noChangeArrowheads="1"/>
            </p:cNvSpPr>
            <p:nvPr/>
          </p:nvSpPr>
          <p:spPr bwMode="auto">
            <a:xfrm rot="3956559">
              <a:off x="3052" y="1204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6" name="Oval 27"/>
            <p:cNvSpPr>
              <a:spLocks noChangeAspect="1" noChangeArrowheads="1"/>
            </p:cNvSpPr>
            <p:nvPr/>
          </p:nvSpPr>
          <p:spPr bwMode="auto">
            <a:xfrm rot="3956559">
              <a:off x="3094" y="1122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7" name="Oval 28"/>
            <p:cNvSpPr>
              <a:spLocks noChangeAspect="1" noChangeArrowheads="1"/>
            </p:cNvSpPr>
            <p:nvPr/>
          </p:nvSpPr>
          <p:spPr bwMode="auto">
            <a:xfrm rot="3956559">
              <a:off x="3052" y="1331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8" name="Oval 29"/>
            <p:cNvSpPr>
              <a:spLocks noChangeAspect="1" noChangeArrowheads="1"/>
            </p:cNvSpPr>
            <p:nvPr/>
          </p:nvSpPr>
          <p:spPr bwMode="auto">
            <a:xfrm rot="3956559">
              <a:off x="3203" y="1157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9" name="Oval 30"/>
            <p:cNvSpPr>
              <a:spLocks noChangeAspect="1" noChangeArrowheads="1"/>
            </p:cNvSpPr>
            <p:nvPr/>
          </p:nvSpPr>
          <p:spPr bwMode="auto">
            <a:xfrm rot="3956559">
              <a:off x="3137" y="1270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0" name="Line 31"/>
            <p:cNvSpPr>
              <a:spLocks noChangeShapeType="1"/>
            </p:cNvSpPr>
            <p:nvPr/>
          </p:nvSpPr>
          <p:spPr bwMode="auto">
            <a:xfrm rot="5400000" flipV="1">
              <a:off x="2952" y="128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1" name="Line 32"/>
            <p:cNvSpPr>
              <a:spLocks noChangeShapeType="1"/>
            </p:cNvSpPr>
            <p:nvPr/>
          </p:nvSpPr>
          <p:spPr bwMode="auto">
            <a:xfrm rot="5400000" flipV="1">
              <a:off x="3042" y="121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2" name="Line 33"/>
            <p:cNvSpPr>
              <a:spLocks noChangeShapeType="1"/>
            </p:cNvSpPr>
            <p:nvPr/>
          </p:nvSpPr>
          <p:spPr bwMode="auto">
            <a:xfrm rot="5400000" flipV="1">
              <a:off x="2948" y="1153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3" name="Line 34"/>
            <p:cNvSpPr>
              <a:spLocks noChangeShapeType="1"/>
            </p:cNvSpPr>
            <p:nvPr/>
          </p:nvSpPr>
          <p:spPr bwMode="auto">
            <a:xfrm rot="5400000" flipV="1">
              <a:off x="3095" y="111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4" name="Line 35"/>
            <p:cNvSpPr>
              <a:spLocks noChangeShapeType="1"/>
            </p:cNvSpPr>
            <p:nvPr/>
          </p:nvSpPr>
          <p:spPr bwMode="auto">
            <a:xfrm rot="5400000" flipV="1">
              <a:off x="2990" y="107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5" name="Oval 36"/>
            <p:cNvSpPr>
              <a:spLocks noChangeAspect="1" noChangeArrowheads="1"/>
            </p:cNvSpPr>
            <p:nvPr/>
          </p:nvSpPr>
          <p:spPr bwMode="auto">
            <a:xfrm rot="3956559">
              <a:off x="3241" y="1454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6" name="Oval 37"/>
            <p:cNvSpPr>
              <a:spLocks noChangeAspect="1" noChangeArrowheads="1"/>
            </p:cNvSpPr>
            <p:nvPr/>
          </p:nvSpPr>
          <p:spPr bwMode="auto">
            <a:xfrm rot="3956559">
              <a:off x="3008" y="1371"/>
              <a:ext cx="18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7" name="Oval 38"/>
            <p:cNvSpPr>
              <a:spLocks noChangeAspect="1" noChangeArrowheads="1"/>
            </p:cNvSpPr>
            <p:nvPr/>
          </p:nvSpPr>
          <p:spPr bwMode="auto">
            <a:xfrm rot="3956559">
              <a:off x="2999" y="1492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8" name="Oval 39"/>
            <p:cNvSpPr>
              <a:spLocks noChangeAspect="1" noChangeArrowheads="1"/>
            </p:cNvSpPr>
            <p:nvPr/>
          </p:nvSpPr>
          <p:spPr bwMode="auto">
            <a:xfrm rot="3956559">
              <a:off x="3112" y="1417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9" name="Oval 40"/>
            <p:cNvSpPr>
              <a:spLocks noChangeAspect="1" noChangeArrowheads="1"/>
            </p:cNvSpPr>
            <p:nvPr/>
          </p:nvSpPr>
          <p:spPr bwMode="auto">
            <a:xfrm rot="3956559">
              <a:off x="3286" y="1520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0" name="Line 41"/>
            <p:cNvSpPr>
              <a:spLocks noChangeShapeType="1"/>
            </p:cNvSpPr>
            <p:nvPr/>
          </p:nvSpPr>
          <p:spPr bwMode="auto">
            <a:xfrm rot="5400000" flipV="1">
              <a:off x="2900" y="144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1" name="Line 42"/>
            <p:cNvSpPr>
              <a:spLocks noChangeShapeType="1"/>
            </p:cNvSpPr>
            <p:nvPr/>
          </p:nvSpPr>
          <p:spPr bwMode="auto">
            <a:xfrm rot="5400000" flipV="1">
              <a:off x="3172" y="146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2" name="Line 43"/>
            <p:cNvSpPr>
              <a:spLocks noChangeShapeType="1"/>
            </p:cNvSpPr>
            <p:nvPr/>
          </p:nvSpPr>
          <p:spPr bwMode="auto">
            <a:xfrm rot="5400000" flipV="1">
              <a:off x="3135" y="1403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3" name="Line 44"/>
            <p:cNvSpPr>
              <a:spLocks noChangeShapeType="1"/>
            </p:cNvSpPr>
            <p:nvPr/>
          </p:nvSpPr>
          <p:spPr bwMode="auto">
            <a:xfrm rot="5400000" flipV="1">
              <a:off x="2991" y="1368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4" name="Line 45"/>
            <p:cNvSpPr>
              <a:spLocks noChangeShapeType="1"/>
            </p:cNvSpPr>
            <p:nvPr/>
          </p:nvSpPr>
          <p:spPr bwMode="auto">
            <a:xfrm rot="5400000" flipV="1">
              <a:off x="2904" y="1320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5" name="Oval 46"/>
            <p:cNvSpPr>
              <a:spLocks noChangeAspect="1" noChangeArrowheads="1"/>
            </p:cNvSpPr>
            <p:nvPr/>
          </p:nvSpPr>
          <p:spPr bwMode="auto">
            <a:xfrm rot="3956559">
              <a:off x="3053" y="1646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6" name="Oval 47"/>
            <p:cNvSpPr>
              <a:spLocks noChangeAspect="1" noChangeArrowheads="1"/>
            </p:cNvSpPr>
            <p:nvPr/>
          </p:nvSpPr>
          <p:spPr bwMode="auto">
            <a:xfrm rot="3956559">
              <a:off x="3093" y="1563"/>
              <a:ext cx="17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7" name="Oval 48"/>
            <p:cNvSpPr>
              <a:spLocks noChangeAspect="1" noChangeArrowheads="1"/>
            </p:cNvSpPr>
            <p:nvPr/>
          </p:nvSpPr>
          <p:spPr bwMode="auto">
            <a:xfrm rot="3956559">
              <a:off x="3052" y="1773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8" name="Oval 49"/>
            <p:cNvSpPr>
              <a:spLocks noChangeAspect="1" noChangeArrowheads="1"/>
            </p:cNvSpPr>
            <p:nvPr/>
          </p:nvSpPr>
          <p:spPr bwMode="auto">
            <a:xfrm rot="3956559">
              <a:off x="3198" y="1609"/>
              <a:ext cx="17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9" name="Oval 50"/>
            <p:cNvSpPr>
              <a:spLocks noChangeAspect="1" noChangeArrowheads="1"/>
            </p:cNvSpPr>
            <p:nvPr/>
          </p:nvSpPr>
          <p:spPr bwMode="auto">
            <a:xfrm rot="3956559">
              <a:off x="3138" y="1712"/>
              <a:ext cx="16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0" name="Line 51"/>
            <p:cNvSpPr>
              <a:spLocks noChangeShapeType="1"/>
            </p:cNvSpPr>
            <p:nvPr/>
          </p:nvSpPr>
          <p:spPr bwMode="auto">
            <a:xfrm rot="5400000" flipV="1">
              <a:off x="2952" y="172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1" name="Line 52"/>
            <p:cNvSpPr>
              <a:spLocks noChangeShapeType="1"/>
            </p:cNvSpPr>
            <p:nvPr/>
          </p:nvSpPr>
          <p:spPr bwMode="auto">
            <a:xfrm rot="5400000" flipV="1">
              <a:off x="3041" y="1660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2" name="Line 53"/>
            <p:cNvSpPr>
              <a:spLocks noChangeShapeType="1"/>
            </p:cNvSpPr>
            <p:nvPr/>
          </p:nvSpPr>
          <p:spPr bwMode="auto">
            <a:xfrm rot="5400000" flipV="1">
              <a:off x="2948" y="1595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3" name="Line 54"/>
            <p:cNvSpPr>
              <a:spLocks noChangeShapeType="1"/>
            </p:cNvSpPr>
            <p:nvPr/>
          </p:nvSpPr>
          <p:spPr bwMode="auto">
            <a:xfrm rot="5400000" flipV="1">
              <a:off x="3095" y="1558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4" name="Line 55"/>
            <p:cNvSpPr>
              <a:spLocks noChangeShapeType="1"/>
            </p:cNvSpPr>
            <p:nvPr/>
          </p:nvSpPr>
          <p:spPr bwMode="auto">
            <a:xfrm rot="5400000" flipV="1">
              <a:off x="2990" y="1512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5" name="Oval 56"/>
            <p:cNvSpPr>
              <a:spLocks noChangeAspect="1" noChangeArrowheads="1"/>
            </p:cNvSpPr>
            <p:nvPr/>
          </p:nvSpPr>
          <p:spPr bwMode="auto">
            <a:xfrm rot="3956559">
              <a:off x="3244" y="177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6" name="Oval 57"/>
            <p:cNvSpPr>
              <a:spLocks noChangeAspect="1" noChangeArrowheads="1"/>
            </p:cNvSpPr>
            <p:nvPr/>
          </p:nvSpPr>
          <p:spPr bwMode="auto">
            <a:xfrm rot="3956559">
              <a:off x="3012" y="1687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7" name="Oval 58"/>
            <p:cNvSpPr>
              <a:spLocks noChangeAspect="1" noChangeArrowheads="1"/>
            </p:cNvSpPr>
            <p:nvPr/>
          </p:nvSpPr>
          <p:spPr bwMode="auto">
            <a:xfrm rot="3956559">
              <a:off x="3003" y="1808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8" name="Oval 59"/>
            <p:cNvSpPr>
              <a:spLocks noChangeAspect="1" noChangeArrowheads="1"/>
            </p:cNvSpPr>
            <p:nvPr/>
          </p:nvSpPr>
          <p:spPr bwMode="auto">
            <a:xfrm rot="3956559">
              <a:off x="3116" y="1734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9" name="Oval 60"/>
            <p:cNvSpPr>
              <a:spLocks noChangeAspect="1" noChangeArrowheads="1"/>
            </p:cNvSpPr>
            <p:nvPr/>
          </p:nvSpPr>
          <p:spPr bwMode="auto">
            <a:xfrm rot="3956559">
              <a:off x="3289" y="183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0" name="Line 61"/>
            <p:cNvSpPr>
              <a:spLocks noChangeShapeType="1"/>
            </p:cNvSpPr>
            <p:nvPr/>
          </p:nvSpPr>
          <p:spPr bwMode="auto">
            <a:xfrm rot="5400000" flipV="1">
              <a:off x="2904" y="175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1" name="Line 62"/>
            <p:cNvSpPr>
              <a:spLocks noChangeShapeType="1"/>
            </p:cNvSpPr>
            <p:nvPr/>
          </p:nvSpPr>
          <p:spPr bwMode="auto">
            <a:xfrm rot="5400000" flipV="1">
              <a:off x="3195" y="1784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2" name="Line 63"/>
            <p:cNvSpPr>
              <a:spLocks noChangeShapeType="1"/>
            </p:cNvSpPr>
            <p:nvPr/>
          </p:nvSpPr>
          <p:spPr bwMode="auto">
            <a:xfrm rot="5400000" flipV="1">
              <a:off x="3139" y="1719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3" name="Line 64"/>
            <p:cNvSpPr>
              <a:spLocks noChangeShapeType="1"/>
            </p:cNvSpPr>
            <p:nvPr/>
          </p:nvSpPr>
          <p:spPr bwMode="auto">
            <a:xfrm rot="5400000" flipV="1">
              <a:off x="3013" y="1681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4" name="Line 65"/>
            <p:cNvSpPr>
              <a:spLocks noChangeShapeType="1"/>
            </p:cNvSpPr>
            <p:nvPr/>
          </p:nvSpPr>
          <p:spPr bwMode="auto">
            <a:xfrm rot="5400000" flipV="1">
              <a:off x="2908" y="1637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5" name="Oval 66"/>
            <p:cNvSpPr>
              <a:spLocks noChangeAspect="1" noChangeArrowheads="1"/>
            </p:cNvSpPr>
            <p:nvPr/>
          </p:nvSpPr>
          <p:spPr bwMode="auto">
            <a:xfrm rot="3956559">
              <a:off x="3056" y="1962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6" name="Oval 67"/>
            <p:cNvSpPr>
              <a:spLocks noChangeAspect="1" noChangeArrowheads="1"/>
            </p:cNvSpPr>
            <p:nvPr/>
          </p:nvSpPr>
          <p:spPr bwMode="auto">
            <a:xfrm rot="3956559">
              <a:off x="3098" y="1880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7" name="Oval 68"/>
            <p:cNvSpPr>
              <a:spLocks noChangeAspect="1" noChangeArrowheads="1"/>
            </p:cNvSpPr>
            <p:nvPr/>
          </p:nvSpPr>
          <p:spPr bwMode="auto">
            <a:xfrm rot="3956559">
              <a:off x="3056" y="2089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8" name="Oval 69"/>
            <p:cNvSpPr>
              <a:spLocks noChangeAspect="1" noChangeArrowheads="1"/>
            </p:cNvSpPr>
            <p:nvPr/>
          </p:nvSpPr>
          <p:spPr bwMode="auto">
            <a:xfrm rot="3956559">
              <a:off x="3201" y="1925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69" name="Oval 70"/>
            <p:cNvSpPr>
              <a:spLocks noChangeAspect="1" noChangeArrowheads="1"/>
            </p:cNvSpPr>
            <p:nvPr/>
          </p:nvSpPr>
          <p:spPr bwMode="auto">
            <a:xfrm rot="3956559">
              <a:off x="3142" y="2028"/>
              <a:ext cx="16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70" name="Line 71"/>
            <p:cNvSpPr>
              <a:spLocks noChangeShapeType="1"/>
            </p:cNvSpPr>
            <p:nvPr/>
          </p:nvSpPr>
          <p:spPr bwMode="auto">
            <a:xfrm rot="5400000" flipV="1">
              <a:off x="2955" y="2038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71" name="Line 72"/>
            <p:cNvSpPr>
              <a:spLocks noChangeShapeType="1"/>
            </p:cNvSpPr>
            <p:nvPr/>
          </p:nvSpPr>
          <p:spPr bwMode="auto">
            <a:xfrm rot="5400000" flipV="1">
              <a:off x="3045" y="1976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72" name="Line 73"/>
            <p:cNvSpPr>
              <a:spLocks noChangeShapeType="1"/>
            </p:cNvSpPr>
            <p:nvPr/>
          </p:nvSpPr>
          <p:spPr bwMode="auto">
            <a:xfrm rot="5400000" flipV="1">
              <a:off x="2952" y="191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73" name="Line 74"/>
            <p:cNvSpPr>
              <a:spLocks noChangeShapeType="1"/>
            </p:cNvSpPr>
            <p:nvPr/>
          </p:nvSpPr>
          <p:spPr bwMode="auto">
            <a:xfrm rot="5400000" flipV="1">
              <a:off x="3099" y="1874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74" name="Line 75"/>
            <p:cNvSpPr>
              <a:spLocks noChangeShapeType="1"/>
            </p:cNvSpPr>
            <p:nvPr/>
          </p:nvSpPr>
          <p:spPr bwMode="auto">
            <a:xfrm rot="5400000" flipV="1">
              <a:off x="2994" y="182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sp>
        <p:nvSpPr>
          <p:cNvPr id="275" name="AutoShape 12"/>
          <p:cNvSpPr>
            <a:spLocks noChangeAspect="1" noChangeArrowheads="1"/>
          </p:cNvSpPr>
          <p:nvPr/>
        </p:nvSpPr>
        <p:spPr bwMode="auto">
          <a:xfrm rot="5400000">
            <a:off x="5155253" y="2317006"/>
            <a:ext cx="1944687" cy="32385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666666"/>
              </a:gs>
              <a:gs pos="50000">
                <a:srgbClr val="DDDDDD"/>
              </a:gs>
              <a:gs pos="100000">
                <a:srgbClr val="666666"/>
              </a:gs>
            </a:gsLst>
            <a:lin ang="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276" name="AutoShape 74"/>
          <p:cNvSpPr>
            <a:spLocks noChangeArrowheads="1"/>
          </p:cNvSpPr>
          <p:nvPr/>
        </p:nvSpPr>
        <p:spPr bwMode="auto">
          <a:xfrm>
            <a:off x="6218085" y="1682799"/>
            <a:ext cx="385762" cy="1655763"/>
          </a:xfrm>
          <a:prstGeom prst="curvedRightArrow">
            <a:avLst>
              <a:gd name="adj1" fmla="val 85844"/>
              <a:gd name="adj2" fmla="val 171688"/>
              <a:gd name="adj3" fmla="val 33333"/>
            </a:avLst>
          </a:prstGeom>
          <a:gradFill rotWithShape="1">
            <a:gsLst>
              <a:gs pos="0">
                <a:srgbClr val="3366FF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pic>
        <p:nvPicPr>
          <p:cNvPr id="277" name="Picture 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3047" y="1603424"/>
            <a:ext cx="428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8" name="Text Box 79"/>
          <p:cNvSpPr txBox="1">
            <a:spLocks noChangeArrowheads="1"/>
          </p:cNvSpPr>
          <p:nvPr/>
        </p:nvSpPr>
        <p:spPr bwMode="auto">
          <a:xfrm>
            <a:off x="5665635" y="3817987"/>
            <a:ext cx="857250" cy="21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US" altLang="ja-JP" sz="1200">
                <a:solidFill>
                  <a:srgbClr val="595959"/>
                </a:solidFill>
                <a:ea typeface="MS Mincho" pitchFamily="49" charset="-128"/>
                <a:cs typeface="Arial" panose="020B0604020202020204" pitchFamily="34" charset="0"/>
              </a:rPr>
              <a:t>ANODE</a:t>
            </a:r>
            <a:endParaRPr lang="en-US">
              <a:cs typeface="Arial" panose="020B0604020202020204" pitchFamily="34" charset="0"/>
            </a:endParaRPr>
          </a:p>
        </p:txBody>
      </p:sp>
      <p:sp>
        <p:nvSpPr>
          <p:cNvPr id="279" name="Parentesi graffa chiusa 83"/>
          <p:cNvSpPr>
            <a:spLocks/>
          </p:cNvSpPr>
          <p:nvPr/>
        </p:nvSpPr>
        <p:spPr bwMode="auto">
          <a:xfrm rot="5400000">
            <a:off x="5979166" y="3418731"/>
            <a:ext cx="215900" cy="500062"/>
          </a:xfrm>
          <a:prstGeom prst="rightBrace">
            <a:avLst>
              <a:gd name="adj1" fmla="val 31075"/>
              <a:gd name="adj2" fmla="val 50000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280" name="Gruppo 279"/>
          <p:cNvGrpSpPr/>
          <p:nvPr/>
        </p:nvGrpSpPr>
        <p:grpSpPr>
          <a:xfrm>
            <a:off x="336050" y="1926703"/>
            <a:ext cx="2779886" cy="2356024"/>
            <a:chOff x="539403" y="2225104"/>
            <a:chExt cx="2779886" cy="2356024"/>
          </a:xfrm>
        </p:grpSpPr>
        <p:sp>
          <p:nvSpPr>
            <p:cNvPr id="281" name="Text Box 79"/>
            <p:cNvSpPr txBox="1">
              <a:spLocks noChangeArrowheads="1"/>
            </p:cNvSpPr>
            <p:nvPr/>
          </p:nvSpPr>
          <p:spPr bwMode="auto">
            <a:xfrm>
              <a:off x="539403" y="2225104"/>
              <a:ext cx="1584325" cy="115093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8580" tIns="34290" rIns="68580" bIns="34290" anchor="ctr"/>
            <a:lstStyle/>
            <a:p>
              <a:pPr algn="ctr"/>
              <a:r>
                <a:rPr lang="en-US" altLang="ja-JP" sz="1200" dirty="0">
                  <a:solidFill>
                    <a:srgbClr val="595959"/>
                  </a:solidFill>
                  <a:ea typeface="MS Mincho" pitchFamily="49" charset="-128"/>
                  <a:cs typeface="Arial" panose="020B0604020202020204" pitchFamily="34" charset="0"/>
                </a:rPr>
                <a:t>CONCENTRATED SOLAR </a:t>
              </a:r>
              <a:r>
                <a:rPr lang="en-US" altLang="ja-JP" sz="1200" dirty="0" smtClean="0">
                  <a:solidFill>
                    <a:srgbClr val="595959"/>
                  </a:solidFill>
                  <a:ea typeface="MS Mincho" pitchFamily="49" charset="-128"/>
                  <a:cs typeface="Arial" panose="020B0604020202020204" pitchFamily="34" charset="0"/>
                </a:rPr>
                <a:t>RADIATION</a:t>
              </a:r>
              <a:endParaRPr lang="en-US" altLang="ja-JP" sz="1200" dirty="0">
                <a:solidFill>
                  <a:srgbClr val="595959"/>
                </a:solidFill>
                <a:ea typeface="MS Mincho" pitchFamily="49" charset="-128"/>
                <a:cs typeface="Arial" panose="020B0604020202020204" pitchFamily="34" charset="0"/>
              </a:endParaRPr>
            </a:p>
          </p:txBody>
        </p:sp>
        <p:grpSp>
          <p:nvGrpSpPr>
            <p:cNvPr id="282" name="Group 81"/>
            <p:cNvGrpSpPr>
              <a:grpSpLocks/>
            </p:cNvGrpSpPr>
            <p:nvPr/>
          </p:nvGrpSpPr>
          <p:grpSpPr bwMode="auto">
            <a:xfrm>
              <a:off x="1827039" y="3419078"/>
              <a:ext cx="1492250" cy="1162050"/>
              <a:chOff x="352" y="1570"/>
              <a:chExt cx="940" cy="732"/>
            </a:xfrm>
          </p:grpSpPr>
          <p:sp>
            <p:nvSpPr>
              <p:cNvPr id="283" name="Line 82"/>
              <p:cNvSpPr>
                <a:spLocks noChangeShapeType="1"/>
              </p:cNvSpPr>
              <p:nvPr/>
            </p:nvSpPr>
            <p:spPr bwMode="auto">
              <a:xfrm>
                <a:off x="352" y="1570"/>
                <a:ext cx="0" cy="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284" name="Line 83"/>
              <p:cNvSpPr>
                <a:spLocks noChangeShapeType="1"/>
              </p:cNvSpPr>
              <p:nvPr/>
            </p:nvSpPr>
            <p:spPr bwMode="auto">
              <a:xfrm>
                <a:off x="352" y="2160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84"/>
              <p:cNvSpPr>
                <a:spLocks/>
              </p:cNvSpPr>
              <p:nvPr/>
            </p:nvSpPr>
            <p:spPr bwMode="auto">
              <a:xfrm>
                <a:off x="463" y="1631"/>
                <a:ext cx="590" cy="468"/>
              </a:xfrm>
              <a:custGeom>
                <a:avLst/>
                <a:gdLst>
                  <a:gd name="T0" fmla="*/ 0 w 590"/>
                  <a:gd name="T1" fmla="*/ 468 h 468"/>
                  <a:gd name="T2" fmla="*/ 45 w 590"/>
                  <a:gd name="T3" fmla="*/ 196 h 468"/>
                  <a:gd name="T4" fmla="*/ 91 w 590"/>
                  <a:gd name="T5" fmla="*/ 15 h 468"/>
                  <a:gd name="T6" fmla="*/ 272 w 590"/>
                  <a:gd name="T7" fmla="*/ 287 h 468"/>
                  <a:gd name="T8" fmla="*/ 454 w 590"/>
                  <a:gd name="T9" fmla="*/ 423 h 468"/>
                  <a:gd name="T10" fmla="*/ 590 w 590"/>
                  <a:gd name="T11" fmla="*/ 468 h 46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90"/>
                  <a:gd name="T19" fmla="*/ 0 h 468"/>
                  <a:gd name="T20" fmla="*/ 590 w 590"/>
                  <a:gd name="T21" fmla="*/ 468 h 46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90" h="468">
                    <a:moveTo>
                      <a:pt x="0" y="468"/>
                    </a:moveTo>
                    <a:cubicBezTo>
                      <a:pt x="15" y="369"/>
                      <a:pt x="30" y="271"/>
                      <a:pt x="45" y="196"/>
                    </a:cubicBezTo>
                    <a:cubicBezTo>
                      <a:pt x="60" y="121"/>
                      <a:pt x="53" y="0"/>
                      <a:pt x="91" y="15"/>
                    </a:cubicBezTo>
                    <a:cubicBezTo>
                      <a:pt x="129" y="30"/>
                      <a:pt x="212" y="219"/>
                      <a:pt x="272" y="287"/>
                    </a:cubicBezTo>
                    <a:cubicBezTo>
                      <a:pt x="332" y="355"/>
                      <a:pt x="401" y="393"/>
                      <a:pt x="454" y="423"/>
                    </a:cubicBezTo>
                    <a:cubicBezTo>
                      <a:pt x="507" y="453"/>
                      <a:pt x="548" y="460"/>
                      <a:pt x="590" y="468"/>
                    </a:cubicBezTo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286" name="Text Box 85"/>
              <p:cNvSpPr txBox="1">
                <a:spLocks noChangeArrowheads="1"/>
              </p:cNvSpPr>
              <p:nvPr/>
            </p:nvSpPr>
            <p:spPr bwMode="auto">
              <a:xfrm>
                <a:off x="1123" y="2129"/>
                <a:ext cx="16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>
                    <a:cs typeface="Arial" panose="020B0604020202020204" pitchFamily="34" charset="0"/>
                    <a:sym typeface="Symbol" pitchFamily="18" charset="2"/>
                  </a:rPr>
                  <a:t></a:t>
                </a:r>
              </a:p>
            </p:txBody>
          </p:sp>
          <p:sp>
            <p:nvSpPr>
              <p:cNvPr id="287" name="Line 86"/>
              <p:cNvSpPr>
                <a:spLocks noChangeShapeType="1"/>
              </p:cNvSpPr>
              <p:nvPr/>
            </p:nvSpPr>
            <p:spPr bwMode="auto">
              <a:xfrm>
                <a:off x="548" y="1656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5" name="Group 114"/>
          <p:cNvGrpSpPr>
            <a:grpSpLocks/>
          </p:cNvGrpSpPr>
          <p:nvPr/>
        </p:nvGrpSpPr>
        <p:grpSpPr bwMode="auto">
          <a:xfrm flipH="1">
            <a:off x="4097185" y="1120824"/>
            <a:ext cx="719137" cy="433388"/>
            <a:chOff x="6746" y="7769"/>
            <a:chExt cx="1106" cy="909"/>
          </a:xfrm>
        </p:grpSpPr>
        <p:sp>
          <p:nvSpPr>
            <p:cNvPr id="296" name="Connettore 1 107"/>
            <p:cNvSpPr>
              <a:spLocks noChangeShapeType="1"/>
            </p:cNvSpPr>
            <p:nvPr/>
          </p:nvSpPr>
          <p:spPr bwMode="auto">
            <a:xfrm flipV="1">
              <a:off x="7831" y="7770"/>
              <a:ext cx="15" cy="908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97" name="Connettore 1 115"/>
            <p:cNvSpPr>
              <a:spLocks noChangeShapeType="1"/>
            </p:cNvSpPr>
            <p:nvPr/>
          </p:nvSpPr>
          <p:spPr bwMode="auto">
            <a:xfrm>
              <a:off x="6746" y="7769"/>
              <a:ext cx="1106" cy="1"/>
            </a:xfrm>
            <a:prstGeom prst="line">
              <a:avLst/>
            </a:prstGeom>
            <a:noFill/>
            <a:ln w="2857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sp>
        <p:nvSpPr>
          <p:cNvPr id="298" name="AutoShape 10"/>
          <p:cNvSpPr>
            <a:spLocks noChangeAspect="1" noChangeArrowheads="1"/>
          </p:cNvSpPr>
          <p:nvPr/>
        </p:nvSpPr>
        <p:spPr bwMode="auto">
          <a:xfrm rot="5400000">
            <a:off x="2956566" y="2161431"/>
            <a:ext cx="1944687" cy="647700"/>
          </a:xfrm>
          <a:prstGeom prst="can">
            <a:avLst>
              <a:gd name="adj" fmla="val 37986"/>
            </a:avLst>
          </a:prstGeom>
          <a:gradFill rotWithShape="1">
            <a:gsLst>
              <a:gs pos="0">
                <a:srgbClr val="767676"/>
              </a:gs>
              <a:gs pos="50000">
                <a:schemeClr val="bg1"/>
              </a:gs>
              <a:gs pos="100000">
                <a:srgbClr val="767676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299" name="AutoShape 10"/>
          <p:cNvSpPr>
            <a:spLocks noChangeAspect="1" noChangeArrowheads="1"/>
          </p:cNvSpPr>
          <p:nvPr/>
        </p:nvSpPr>
        <p:spPr bwMode="auto">
          <a:xfrm rot="5400000">
            <a:off x="3231203" y="2218581"/>
            <a:ext cx="1944687" cy="533400"/>
          </a:xfrm>
          <a:prstGeom prst="ca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300" name="AutoShape 11"/>
          <p:cNvSpPr>
            <a:spLocks noChangeAspect="1" noChangeArrowheads="1"/>
          </p:cNvSpPr>
          <p:nvPr/>
        </p:nvSpPr>
        <p:spPr bwMode="auto">
          <a:xfrm rot="5400000">
            <a:off x="3380826" y="2140399"/>
            <a:ext cx="1944687" cy="689769"/>
          </a:xfrm>
          <a:prstGeom prst="can">
            <a:avLst>
              <a:gd name="adj" fmla="val 37256"/>
            </a:avLst>
          </a:prstGeom>
          <a:gradFill rotWithShape="1">
            <a:gsLst>
              <a:gs pos="0">
                <a:srgbClr val="87A9A9"/>
              </a:gs>
              <a:gs pos="50000">
                <a:srgbClr val="CCFFFF"/>
              </a:gs>
              <a:gs pos="100000">
                <a:srgbClr val="87A9A9"/>
              </a:gs>
            </a:gsLst>
            <a:lin ang="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301" name="AutoShape 11"/>
          <p:cNvSpPr>
            <a:spLocks noChangeAspect="1" noChangeArrowheads="1"/>
          </p:cNvSpPr>
          <p:nvPr/>
        </p:nvSpPr>
        <p:spPr bwMode="auto">
          <a:xfrm rot="5400000">
            <a:off x="3634086" y="2326533"/>
            <a:ext cx="1944687" cy="317500"/>
          </a:xfrm>
          <a:prstGeom prst="can">
            <a:avLst>
              <a:gd name="adj" fmla="val 50000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grpSp>
        <p:nvGrpSpPr>
          <p:cNvPr id="302" name="Gruppo 301"/>
          <p:cNvGrpSpPr/>
          <p:nvPr/>
        </p:nvGrpSpPr>
        <p:grpSpPr>
          <a:xfrm>
            <a:off x="1449943" y="1258391"/>
            <a:ext cx="6650152" cy="2746673"/>
            <a:chOff x="1653296" y="1556792"/>
            <a:chExt cx="6650152" cy="2746673"/>
          </a:xfrm>
        </p:grpSpPr>
        <p:sp>
          <p:nvSpPr>
            <p:cNvPr id="303" name="Rettangolo arrotondato 105"/>
            <p:cNvSpPr>
              <a:spLocks noChangeArrowheads="1"/>
            </p:cNvSpPr>
            <p:nvPr/>
          </p:nvSpPr>
          <p:spPr bwMode="auto">
            <a:xfrm>
              <a:off x="3203575" y="1595438"/>
              <a:ext cx="3365500" cy="2376487"/>
            </a:xfrm>
            <a:prstGeom prst="roundRect">
              <a:avLst>
                <a:gd name="adj" fmla="val 16028"/>
              </a:avLst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 anchor="ctr"/>
            <a:lstStyle/>
            <a:p>
              <a:pPr algn="ctr"/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304" name="Line 80"/>
            <p:cNvSpPr>
              <a:spLocks noChangeShapeType="1"/>
            </p:cNvSpPr>
            <p:nvPr/>
          </p:nvSpPr>
          <p:spPr bwMode="auto">
            <a:xfrm>
              <a:off x="2583303" y="1826096"/>
              <a:ext cx="620272" cy="23591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305" name="Text Box 132"/>
            <p:cNvSpPr txBox="1">
              <a:spLocks noChangeArrowheads="1"/>
            </p:cNvSpPr>
            <p:nvPr/>
          </p:nvSpPr>
          <p:spPr bwMode="auto">
            <a:xfrm>
              <a:off x="1653296" y="1556792"/>
              <a:ext cx="1071562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Transparent window</a:t>
              </a:r>
            </a:p>
          </p:txBody>
        </p:sp>
        <p:sp>
          <p:nvSpPr>
            <p:cNvPr id="306" name="Line 133"/>
            <p:cNvSpPr>
              <a:spLocks noChangeShapeType="1"/>
            </p:cNvSpPr>
            <p:nvPr/>
          </p:nvSpPr>
          <p:spPr bwMode="auto">
            <a:xfrm flipH="1" flipV="1">
              <a:off x="6588224" y="3775100"/>
              <a:ext cx="433338" cy="11229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307" name="Text Box 134"/>
            <p:cNvSpPr txBox="1">
              <a:spLocks noChangeArrowheads="1"/>
            </p:cNvSpPr>
            <p:nvPr/>
          </p:nvSpPr>
          <p:spPr bwMode="auto">
            <a:xfrm>
              <a:off x="6863585" y="3657134"/>
              <a:ext cx="143986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Vacuum enclosure</a:t>
              </a:r>
            </a:p>
            <a:p>
              <a:pPr algn="ctr"/>
              <a:r>
                <a:rPr lang="en-US" sz="1200" dirty="0" smtClean="0">
                  <a:cs typeface="Arial" panose="020B0604020202020204" pitchFamily="34" charset="0"/>
                </a:rPr>
                <a:t>(</a:t>
              </a:r>
              <a:r>
                <a:rPr lang="en-US" sz="1200" dirty="0">
                  <a:cs typeface="Arial" panose="020B0604020202020204" pitchFamily="34" charset="0"/>
                </a:rPr>
                <a:t>p</a:t>
              </a:r>
              <a:r>
                <a:rPr lang="en-US" sz="1200" dirty="0" smtClean="0">
                  <a:cs typeface="Arial" panose="020B0604020202020204" pitchFamily="34" charset="0"/>
                </a:rPr>
                <a:t>ressure </a:t>
              </a:r>
              <a:r>
                <a:rPr lang="en-US" sz="1200" dirty="0">
                  <a:cs typeface="Arial" panose="020B0604020202020204" pitchFamily="34" charset="0"/>
                </a:rPr>
                <a:t>as low as possible)</a:t>
              </a:r>
            </a:p>
          </p:txBody>
        </p:sp>
      </p:grpSp>
      <p:grpSp>
        <p:nvGrpSpPr>
          <p:cNvPr id="308" name="Gruppo 307"/>
          <p:cNvGrpSpPr/>
          <p:nvPr/>
        </p:nvGrpSpPr>
        <p:grpSpPr>
          <a:xfrm>
            <a:off x="1979712" y="356880"/>
            <a:ext cx="1884109" cy="1149707"/>
            <a:chOff x="2183065" y="655281"/>
            <a:chExt cx="1884109" cy="1149707"/>
          </a:xfrm>
        </p:grpSpPr>
        <p:sp>
          <p:nvSpPr>
            <p:cNvPr id="309" name="Text Box 139"/>
            <p:cNvSpPr txBox="1">
              <a:spLocks noChangeArrowheads="1"/>
            </p:cNvSpPr>
            <p:nvPr/>
          </p:nvSpPr>
          <p:spPr bwMode="auto">
            <a:xfrm>
              <a:off x="2183065" y="655281"/>
              <a:ext cx="165576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cs typeface="Arial" panose="020B0604020202020204" pitchFamily="34" charset="0"/>
                </a:rPr>
                <a:t>Optically transparent substrate for mechanically supporting the cathode (quartz, </a:t>
              </a:r>
              <a:r>
                <a:rPr lang="en-US" sz="1200" dirty="0" smtClean="0">
                  <a:cs typeface="Arial" panose="020B0604020202020204" pitchFamily="34" charset="0"/>
                </a:rPr>
                <a:t>sapphire, </a:t>
              </a:r>
              <a:r>
                <a:rPr lang="en-US" sz="1200" dirty="0">
                  <a:cs typeface="Arial" panose="020B0604020202020204" pitchFamily="34" charset="0"/>
                </a:rPr>
                <a:t>etc.) </a:t>
              </a:r>
            </a:p>
          </p:txBody>
        </p:sp>
        <p:sp>
          <p:nvSpPr>
            <p:cNvPr id="310" name="Line 140"/>
            <p:cNvSpPr>
              <a:spLocks noChangeShapeType="1"/>
            </p:cNvSpPr>
            <p:nvPr/>
          </p:nvSpPr>
          <p:spPr bwMode="auto">
            <a:xfrm>
              <a:off x="3760191" y="1396131"/>
              <a:ext cx="306983" cy="40885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sp>
        <p:nvSpPr>
          <p:cNvPr id="311" name="Text Box 141"/>
          <p:cNvSpPr txBox="1">
            <a:spLocks noChangeArrowheads="1"/>
          </p:cNvSpPr>
          <p:nvPr/>
        </p:nvSpPr>
        <p:spPr bwMode="auto">
          <a:xfrm>
            <a:off x="3923928" y="4221088"/>
            <a:ext cx="16557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cs typeface="Arial" panose="020B0604020202020204" pitchFamily="34" charset="0"/>
              </a:rPr>
              <a:t>Back surface contact</a:t>
            </a:r>
            <a:endParaRPr lang="en-US" sz="1200" dirty="0">
              <a:cs typeface="Arial" panose="020B0604020202020204" pitchFamily="34" charset="0"/>
            </a:endParaRPr>
          </a:p>
        </p:txBody>
      </p:sp>
      <p:grpSp>
        <p:nvGrpSpPr>
          <p:cNvPr id="312" name="Gruppo 311"/>
          <p:cNvGrpSpPr/>
          <p:nvPr/>
        </p:nvGrpSpPr>
        <p:grpSpPr>
          <a:xfrm>
            <a:off x="2104598" y="284872"/>
            <a:ext cx="5563746" cy="1222945"/>
            <a:chOff x="3233041" y="603151"/>
            <a:chExt cx="3246175" cy="1222945"/>
          </a:xfrm>
        </p:grpSpPr>
        <p:sp>
          <p:nvSpPr>
            <p:cNvPr id="313" name="Line 138"/>
            <p:cNvSpPr>
              <a:spLocks noChangeShapeType="1"/>
            </p:cNvSpPr>
            <p:nvPr/>
          </p:nvSpPr>
          <p:spPr bwMode="auto">
            <a:xfrm>
              <a:off x="4499992" y="1465734"/>
              <a:ext cx="0" cy="3603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314" name="Text Box 165"/>
            <p:cNvSpPr txBox="1">
              <a:spLocks noChangeArrowheads="1"/>
            </p:cNvSpPr>
            <p:nvPr/>
          </p:nvSpPr>
          <p:spPr bwMode="auto">
            <a:xfrm>
              <a:off x="3233041" y="603151"/>
              <a:ext cx="324617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endParaRPr lang="en-US" sz="1200" dirty="0" smtClean="0">
                <a:cs typeface="Arial" panose="020B0604020202020204" pitchFamily="34" charset="0"/>
              </a:endParaRPr>
            </a:p>
            <a:p>
              <a:pPr algn="ctr"/>
              <a:r>
                <a:rPr lang="en-US" sz="1200" dirty="0" smtClean="0">
                  <a:cs typeface="Arial" panose="020B0604020202020204" pitchFamily="34" charset="0"/>
                </a:rPr>
                <a:t>Absorber: thin-film semiconductor with bandgap of 1.8 eV and a thickness of hundreds of nm</a:t>
              </a:r>
            </a:p>
            <a:p>
              <a:pPr algn="ctr"/>
              <a:r>
                <a:rPr lang="en-US" sz="1200" dirty="0" smtClean="0">
                  <a:cs typeface="Arial" panose="020B0604020202020204" pitchFamily="34" charset="0"/>
                </a:rPr>
                <a:t>Ideally, a number </a:t>
              </a:r>
              <a:r>
                <a:rPr lang="en-US" sz="1200" i="1" dirty="0">
                  <a:cs typeface="Arial" panose="020B0604020202020204" pitchFamily="34" charset="0"/>
                </a:rPr>
                <a:t>n</a:t>
              </a:r>
              <a:r>
                <a:rPr lang="en-US" sz="1200" dirty="0">
                  <a:cs typeface="Arial" panose="020B0604020202020204" pitchFamily="34" charset="0"/>
                </a:rPr>
                <a:t> semiconductor </a:t>
              </a:r>
              <a:r>
                <a:rPr lang="en-US" sz="1200" dirty="0" smtClean="0">
                  <a:cs typeface="Arial" panose="020B0604020202020204" pitchFamily="34" charset="0"/>
                </a:rPr>
                <a:t>layers </a:t>
              </a:r>
              <a:r>
                <a:rPr lang="en-US" sz="1200" dirty="0">
                  <a:cs typeface="Arial" panose="020B0604020202020204" pitchFamily="34" charset="0"/>
                </a:rPr>
                <a:t>with scaling bandgap</a:t>
              </a:r>
            </a:p>
            <a:p>
              <a:pPr algn="ctr"/>
              <a:r>
                <a:rPr lang="en-US" sz="1200" dirty="0">
                  <a:cs typeface="Arial" panose="020B0604020202020204" pitchFamily="34" charset="0"/>
                </a:rPr>
                <a:t>Optimized</a:t>
              </a:r>
              <a:r>
                <a:rPr lang="en-US" sz="1200" i="1" dirty="0">
                  <a:cs typeface="Arial" panose="020B0604020202020204" pitchFamily="34" charset="0"/>
                </a:rPr>
                <a:t> d</a:t>
              </a:r>
              <a:r>
                <a:rPr lang="en-US" sz="1200" dirty="0">
                  <a:cs typeface="Arial" panose="020B0604020202020204" pitchFamily="34" charset="0"/>
                </a:rPr>
                <a:t> to allow photoelectrons to be injected in the following layer </a:t>
              </a:r>
            </a:p>
          </p:txBody>
        </p:sp>
      </p:grpSp>
      <p:grpSp>
        <p:nvGrpSpPr>
          <p:cNvPr id="315" name="Gruppo 314"/>
          <p:cNvGrpSpPr/>
          <p:nvPr/>
        </p:nvGrpSpPr>
        <p:grpSpPr>
          <a:xfrm>
            <a:off x="4190723" y="1770062"/>
            <a:ext cx="106933" cy="1362125"/>
            <a:chOff x="4394076" y="2068463"/>
            <a:chExt cx="106933" cy="1362125"/>
          </a:xfrm>
        </p:grpSpPr>
        <p:grpSp>
          <p:nvGrpSpPr>
            <p:cNvPr id="316" name="Group 123"/>
            <p:cNvGrpSpPr>
              <a:grpSpLocks/>
            </p:cNvGrpSpPr>
            <p:nvPr/>
          </p:nvGrpSpPr>
          <p:grpSpPr bwMode="auto">
            <a:xfrm>
              <a:off x="4403849" y="2068463"/>
              <a:ext cx="82550" cy="276225"/>
              <a:chOff x="4442" y="527"/>
              <a:chExt cx="52" cy="174"/>
            </a:xfrm>
          </p:grpSpPr>
          <p:sp>
            <p:nvSpPr>
              <p:cNvPr id="325" name="Oval 16"/>
              <p:cNvSpPr>
                <a:spLocks noChangeAspect="1" noChangeArrowheads="1"/>
              </p:cNvSpPr>
              <p:nvPr/>
            </p:nvSpPr>
            <p:spPr bwMode="auto">
              <a:xfrm rot="3956559">
                <a:off x="4457" y="523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6" name="Oval 20"/>
              <p:cNvSpPr>
                <a:spLocks noChangeAspect="1" noChangeArrowheads="1"/>
              </p:cNvSpPr>
              <p:nvPr/>
            </p:nvSpPr>
            <p:spPr bwMode="auto">
              <a:xfrm rot="3956559">
                <a:off x="4472" y="604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7" name="Oval 29"/>
              <p:cNvSpPr>
                <a:spLocks noChangeAspect="1" noChangeArrowheads="1"/>
              </p:cNvSpPr>
              <p:nvPr/>
            </p:nvSpPr>
            <p:spPr bwMode="auto">
              <a:xfrm rot="3956559">
                <a:off x="4447" y="680"/>
                <a:ext cx="16" cy="25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7" name="Group 166"/>
            <p:cNvGrpSpPr>
              <a:grpSpLocks/>
            </p:cNvGrpSpPr>
            <p:nvPr/>
          </p:nvGrpSpPr>
          <p:grpSpPr bwMode="auto">
            <a:xfrm>
              <a:off x="4418459" y="3154363"/>
              <a:ext cx="82550" cy="276225"/>
              <a:chOff x="4442" y="527"/>
              <a:chExt cx="52" cy="174"/>
            </a:xfrm>
          </p:grpSpPr>
          <p:sp>
            <p:nvSpPr>
              <p:cNvPr id="322" name="Oval 16"/>
              <p:cNvSpPr>
                <a:spLocks noChangeAspect="1" noChangeArrowheads="1"/>
              </p:cNvSpPr>
              <p:nvPr/>
            </p:nvSpPr>
            <p:spPr bwMode="auto">
              <a:xfrm rot="3956559">
                <a:off x="4457" y="523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3" name="Oval 20"/>
              <p:cNvSpPr>
                <a:spLocks noChangeAspect="1" noChangeArrowheads="1"/>
              </p:cNvSpPr>
              <p:nvPr/>
            </p:nvSpPr>
            <p:spPr bwMode="auto">
              <a:xfrm rot="3956559">
                <a:off x="4472" y="604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4" name="Oval 29"/>
              <p:cNvSpPr>
                <a:spLocks noChangeAspect="1" noChangeArrowheads="1"/>
              </p:cNvSpPr>
              <p:nvPr/>
            </p:nvSpPr>
            <p:spPr bwMode="auto">
              <a:xfrm rot="3956559">
                <a:off x="4447" y="680"/>
                <a:ext cx="16" cy="25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18" name="Group 174"/>
            <p:cNvGrpSpPr>
              <a:grpSpLocks/>
            </p:cNvGrpSpPr>
            <p:nvPr/>
          </p:nvGrpSpPr>
          <p:grpSpPr bwMode="auto">
            <a:xfrm>
              <a:off x="4394076" y="2674938"/>
              <a:ext cx="82550" cy="276225"/>
              <a:chOff x="4442" y="527"/>
              <a:chExt cx="52" cy="174"/>
            </a:xfrm>
          </p:grpSpPr>
          <p:sp>
            <p:nvSpPr>
              <p:cNvPr id="319" name="Oval 16"/>
              <p:cNvSpPr>
                <a:spLocks noChangeAspect="1" noChangeArrowheads="1"/>
              </p:cNvSpPr>
              <p:nvPr/>
            </p:nvSpPr>
            <p:spPr bwMode="auto">
              <a:xfrm rot="3956559">
                <a:off x="4457" y="523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0" name="Oval 20"/>
              <p:cNvSpPr>
                <a:spLocks noChangeAspect="1" noChangeArrowheads="1"/>
              </p:cNvSpPr>
              <p:nvPr/>
            </p:nvSpPr>
            <p:spPr bwMode="auto">
              <a:xfrm rot="3956559">
                <a:off x="4472" y="604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21" name="Oval 29"/>
              <p:cNvSpPr>
                <a:spLocks noChangeAspect="1" noChangeArrowheads="1"/>
              </p:cNvSpPr>
              <p:nvPr/>
            </p:nvSpPr>
            <p:spPr bwMode="auto">
              <a:xfrm rot="3956559">
                <a:off x="4447" y="680"/>
                <a:ext cx="16" cy="25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28" name="Gruppo 327"/>
          <p:cNvGrpSpPr/>
          <p:nvPr/>
        </p:nvGrpSpPr>
        <p:grpSpPr>
          <a:xfrm>
            <a:off x="4219546" y="1797050"/>
            <a:ext cx="363414" cy="1316087"/>
            <a:chOff x="4480049" y="2095451"/>
            <a:chExt cx="363414" cy="1316087"/>
          </a:xfrm>
        </p:grpSpPr>
        <p:grpSp>
          <p:nvGrpSpPr>
            <p:cNvPr id="329" name="Group 127"/>
            <p:cNvGrpSpPr>
              <a:grpSpLocks/>
            </p:cNvGrpSpPr>
            <p:nvPr/>
          </p:nvGrpSpPr>
          <p:grpSpPr bwMode="auto">
            <a:xfrm>
              <a:off x="4480049" y="2095451"/>
              <a:ext cx="307975" cy="247650"/>
              <a:chOff x="4216" y="1823"/>
              <a:chExt cx="194" cy="156"/>
            </a:xfrm>
          </p:grpSpPr>
          <p:sp>
            <p:nvSpPr>
              <p:cNvPr id="338" name="Line 42"/>
              <p:cNvSpPr>
                <a:spLocks noChangeShapeType="1"/>
              </p:cNvSpPr>
              <p:nvPr/>
            </p:nvSpPr>
            <p:spPr bwMode="auto">
              <a:xfrm rot="5400000" flipV="1">
                <a:off x="4346" y="1843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39" name="Line 43"/>
              <p:cNvSpPr>
                <a:spLocks noChangeShapeType="1"/>
              </p:cNvSpPr>
              <p:nvPr/>
            </p:nvSpPr>
            <p:spPr bwMode="auto">
              <a:xfrm rot="5400000" flipV="1">
                <a:off x="4321" y="1759"/>
                <a:ext cx="1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40" name="Line 54"/>
              <p:cNvSpPr>
                <a:spLocks noChangeShapeType="1"/>
              </p:cNvSpPr>
              <p:nvPr/>
            </p:nvSpPr>
            <p:spPr bwMode="auto">
              <a:xfrm rot="5400000" flipV="1">
                <a:off x="4281" y="1914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0" name="Group 170"/>
            <p:cNvGrpSpPr>
              <a:grpSpLocks/>
            </p:cNvGrpSpPr>
            <p:nvPr/>
          </p:nvGrpSpPr>
          <p:grpSpPr bwMode="auto">
            <a:xfrm>
              <a:off x="4535488" y="3163888"/>
              <a:ext cx="307975" cy="247650"/>
              <a:chOff x="4216" y="1823"/>
              <a:chExt cx="194" cy="156"/>
            </a:xfrm>
          </p:grpSpPr>
          <p:sp>
            <p:nvSpPr>
              <p:cNvPr id="335" name="Line 42"/>
              <p:cNvSpPr>
                <a:spLocks noChangeShapeType="1"/>
              </p:cNvSpPr>
              <p:nvPr/>
            </p:nvSpPr>
            <p:spPr bwMode="auto">
              <a:xfrm rot="5400000" flipV="1">
                <a:off x="4346" y="1843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36" name="Line 43"/>
              <p:cNvSpPr>
                <a:spLocks noChangeShapeType="1"/>
              </p:cNvSpPr>
              <p:nvPr/>
            </p:nvSpPr>
            <p:spPr bwMode="auto">
              <a:xfrm rot="5400000" flipV="1">
                <a:off x="4321" y="1759"/>
                <a:ext cx="1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37" name="Line 54"/>
              <p:cNvSpPr>
                <a:spLocks noChangeShapeType="1"/>
              </p:cNvSpPr>
              <p:nvPr/>
            </p:nvSpPr>
            <p:spPr bwMode="auto">
              <a:xfrm rot="5400000" flipV="1">
                <a:off x="4281" y="1914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31" name="Group 178"/>
            <p:cNvGrpSpPr>
              <a:grpSpLocks/>
            </p:cNvGrpSpPr>
            <p:nvPr/>
          </p:nvGrpSpPr>
          <p:grpSpPr bwMode="auto">
            <a:xfrm>
              <a:off x="4500563" y="2674938"/>
              <a:ext cx="307975" cy="247650"/>
              <a:chOff x="4216" y="1823"/>
              <a:chExt cx="194" cy="156"/>
            </a:xfrm>
          </p:grpSpPr>
          <p:sp>
            <p:nvSpPr>
              <p:cNvPr id="332" name="Line 42"/>
              <p:cNvSpPr>
                <a:spLocks noChangeShapeType="1"/>
              </p:cNvSpPr>
              <p:nvPr/>
            </p:nvSpPr>
            <p:spPr bwMode="auto">
              <a:xfrm rot="5400000" flipV="1">
                <a:off x="4346" y="1843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33" name="Line 43"/>
              <p:cNvSpPr>
                <a:spLocks noChangeShapeType="1"/>
              </p:cNvSpPr>
              <p:nvPr/>
            </p:nvSpPr>
            <p:spPr bwMode="auto">
              <a:xfrm rot="5400000" flipV="1">
                <a:off x="4321" y="1759"/>
                <a:ext cx="1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34" name="Line 54"/>
              <p:cNvSpPr>
                <a:spLocks noChangeShapeType="1"/>
              </p:cNvSpPr>
              <p:nvPr/>
            </p:nvSpPr>
            <p:spPr bwMode="auto">
              <a:xfrm rot="5400000" flipV="1">
                <a:off x="4281" y="1914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1" name="Gruppo 340"/>
          <p:cNvGrpSpPr/>
          <p:nvPr/>
        </p:nvGrpSpPr>
        <p:grpSpPr>
          <a:xfrm>
            <a:off x="4513110" y="1800274"/>
            <a:ext cx="360362" cy="1341438"/>
            <a:chOff x="4716463" y="2098675"/>
            <a:chExt cx="360362" cy="1341438"/>
          </a:xfrm>
        </p:grpSpPr>
        <p:grpSp>
          <p:nvGrpSpPr>
            <p:cNvPr id="342" name="Group 182"/>
            <p:cNvGrpSpPr>
              <a:grpSpLocks/>
            </p:cNvGrpSpPr>
            <p:nvPr/>
          </p:nvGrpSpPr>
          <p:grpSpPr bwMode="auto">
            <a:xfrm>
              <a:off x="4768850" y="3163888"/>
              <a:ext cx="82550" cy="276225"/>
              <a:chOff x="4442" y="527"/>
              <a:chExt cx="52" cy="174"/>
            </a:xfrm>
          </p:grpSpPr>
          <p:sp>
            <p:nvSpPr>
              <p:cNvPr id="363" name="Oval 16"/>
              <p:cNvSpPr>
                <a:spLocks noChangeAspect="1" noChangeArrowheads="1"/>
              </p:cNvSpPr>
              <p:nvPr/>
            </p:nvSpPr>
            <p:spPr bwMode="auto">
              <a:xfrm rot="3956559">
                <a:off x="4457" y="523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4" name="Oval 20"/>
              <p:cNvSpPr>
                <a:spLocks noChangeAspect="1" noChangeArrowheads="1"/>
              </p:cNvSpPr>
              <p:nvPr/>
            </p:nvSpPr>
            <p:spPr bwMode="auto">
              <a:xfrm rot="3956559">
                <a:off x="4472" y="604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65" name="Oval 29"/>
              <p:cNvSpPr>
                <a:spLocks noChangeAspect="1" noChangeArrowheads="1"/>
              </p:cNvSpPr>
              <p:nvPr/>
            </p:nvSpPr>
            <p:spPr bwMode="auto">
              <a:xfrm rot="3956559">
                <a:off x="4447" y="680"/>
                <a:ext cx="16" cy="25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3" name="Group 186"/>
            <p:cNvGrpSpPr>
              <a:grpSpLocks/>
            </p:cNvGrpSpPr>
            <p:nvPr/>
          </p:nvGrpSpPr>
          <p:grpSpPr bwMode="auto">
            <a:xfrm>
              <a:off x="4768850" y="3163888"/>
              <a:ext cx="307975" cy="247650"/>
              <a:chOff x="4216" y="1823"/>
              <a:chExt cx="194" cy="156"/>
            </a:xfrm>
          </p:grpSpPr>
          <p:sp>
            <p:nvSpPr>
              <p:cNvPr id="360" name="Line 42"/>
              <p:cNvSpPr>
                <a:spLocks noChangeShapeType="1"/>
              </p:cNvSpPr>
              <p:nvPr/>
            </p:nvSpPr>
            <p:spPr bwMode="auto">
              <a:xfrm rot="5400000" flipV="1">
                <a:off x="4346" y="1843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61" name="Line 43"/>
              <p:cNvSpPr>
                <a:spLocks noChangeShapeType="1"/>
              </p:cNvSpPr>
              <p:nvPr/>
            </p:nvSpPr>
            <p:spPr bwMode="auto">
              <a:xfrm rot="5400000" flipV="1">
                <a:off x="4321" y="1759"/>
                <a:ext cx="1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62" name="Line 54"/>
              <p:cNvSpPr>
                <a:spLocks noChangeShapeType="1"/>
              </p:cNvSpPr>
              <p:nvPr/>
            </p:nvSpPr>
            <p:spPr bwMode="auto">
              <a:xfrm rot="5400000" flipV="1">
                <a:off x="4281" y="1914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4" name="Group 190"/>
            <p:cNvGrpSpPr>
              <a:grpSpLocks/>
            </p:cNvGrpSpPr>
            <p:nvPr/>
          </p:nvGrpSpPr>
          <p:grpSpPr bwMode="auto">
            <a:xfrm>
              <a:off x="4733925" y="2674938"/>
              <a:ext cx="82550" cy="276225"/>
              <a:chOff x="4442" y="527"/>
              <a:chExt cx="52" cy="174"/>
            </a:xfrm>
          </p:grpSpPr>
          <p:sp>
            <p:nvSpPr>
              <p:cNvPr id="357" name="Oval 16"/>
              <p:cNvSpPr>
                <a:spLocks noChangeAspect="1" noChangeArrowheads="1"/>
              </p:cNvSpPr>
              <p:nvPr/>
            </p:nvSpPr>
            <p:spPr bwMode="auto">
              <a:xfrm rot="3956559">
                <a:off x="4457" y="523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8" name="Oval 20"/>
              <p:cNvSpPr>
                <a:spLocks noChangeAspect="1" noChangeArrowheads="1"/>
              </p:cNvSpPr>
              <p:nvPr/>
            </p:nvSpPr>
            <p:spPr bwMode="auto">
              <a:xfrm rot="3956559">
                <a:off x="4472" y="604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9" name="Oval 29"/>
              <p:cNvSpPr>
                <a:spLocks noChangeAspect="1" noChangeArrowheads="1"/>
              </p:cNvSpPr>
              <p:nvPr/>
            </p:nvSpPr>
            <p:spPr bwMode="auto">
              <a:xfrm rot="3956559">
                <a:off x="4447" y="680"/>
                <a:ext cx="16" cy="25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5" name="Group 194"/>
            <p:cNvGrpSpPr>
              <a:grpSpLocks/>
            </p:cNvGrpSpPr>
            <p:nvPr/>
          </p:nvGrpSpPr>
          <p:grpSpPr bwMode="auto">
            <a:xfrm>
              <a:off x="4733925" y="2674938"/>
              <a:ext cx="307975" cy="247650"/>
              <a:chOff x="4216" y="1823"/>
              <a:chExt cx="194" cy="156"/>
            </a:xfrm>
          </p:grpSpPr>
          <p:sp>
            <p:nvSpPr>
              <p:cNvPr id="354" name="Line 42"/>
              <p:cNvSpPr>
                <a:spLocks noChangeShapeType="1"/>
              </p:cNvSpPr>
              <p:nvPr/>
            </p:nvSpPr>
            <p:spPr bwMode="auto">
              <a:xfrm rot="5400000" flipV="1">
                <a:off x="4346" y="1843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55" name="Line 43"/>
              <p:cNvSpPr>
                <a:spLocks noChangeShapeType="1"/>
              </p:cNvSpPr>
              <p:nvPr/>
            </p:nvSpPr>
            <p:spPr bwMode="auto">
              <a:xfrm rot="5400000" flipV="1">
                <a:off x="4321" y="1759"/>
                <a:ext cx="1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56" name="Line 54"/>
              <p:cNvSpPr>
                <a:spLocks noChangeShapeType="1"/>
              </p:cNvSpPr>
              <p:nvPr/>
            </p:nvSpPr>
            <p:spPr bwMode="auto">
              <a:xfrm rot="5400000" flipV="1">
                <a:off x="4281" y="1914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6" name="Group 198"/>
            <p:cNvGrpSpPr>
              <a:grpSpLocks/>
            </p:cNvGrpSpPr>
            <p:nvPr/>
          </p:nvGrpSpPr>
          <p:grpSpPr bwMode="auto">
            <a:xfrm>
              <a:off x="4716463" y="2098675"/>
              <a:ext cx="82550" cy="276225"/>
              <a:chOff x="4442" y="527"/>
              <a:chExt cx="52" cy="174"/>
            </a:xfrm>
          </p:grpSpPr>
          <p:sp>
            <p:nvSpPr>
              <p:cNvPr id="351" name="Oval 16"/>
              <p:cNvSpPr>
                <a:spLocks noChangeAspect="1" noChangeArrowheads="1"/>
              </p:cNvSpPr>
              <p:nvPr/>
            </p:nvSpPr>
            <p:spPr bwMode="auto">
              <a:xfrm rot="3956559">
                <a:off x="4457" y="523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20"/>
              <p:cNvSpPr>
                <a:spLocks noChangeAspect="1" noChangeArrowheads="1"/>
              </p:cNvSpPr>
              <p:nvPr/>
            </p:nvSpPr>
            <p:spPr bwMode="auto">
              <a:xfrm rot="3956559">
                <a:off x="4472" y="604"/>
                <a:ext cx="17" cy="26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29"/>
              <p:cNvSpPr>
                <a:spLocks noChangeAspect="1" noChangeArrowheads="1"/>
              </p:cNvSpPr>
              <p:nvPr/>
            </p:nvSpPr>
            <p:spPr bwMode="auto">
              <a:xfrm rot="3956559">
                <a:off x="4447" y="680"/>
                <a:ext cx="16" cy="25"/>
              </a:xfrm>
              <a:prstGeom prst="ellipse">
                <a:avLst/>
              </a:prstGeom>
              <a:solidFill>
                <a:srgbClr val="FFCC00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68580" tIns="34290" rIns="68580" bIns="34290"/>
              <a:lstStyle/>
              <a:p>
                <a:endParaRPr lang="en-US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47" name="Group 202"/>
            <p:cNvGrpSpPr>
              <a:grpSpLocks/>
            </p:cNvGrpSpPr>
            <p:nvPr/>
          </p:nvGrpSpPr>
          <p:grpSpPr bwMode="auto">
            <a:xfrm>
              <a:off x="4716463" y="2098675"/>
              <a:ext cx="307975" cy="247650"/>
              <a:chOff x="4216" y="1823"/>
              <a:chExt cx="194" cy="156"/>
            </a:xfrm>
          </p:grpSpPr>
          <p:sp>
            <p:nvSpPr>
              <p:cNvPr id="348" name="Line 42"/>
              <p:cNvSpPr>
                <a:spLocks noChangeShapeType="1"/>
              </p:cNvSpPr>
              <p:nvPr/>
            </p:nvSpPr>
            <p:spPr bwMode="auto">
              <a:xfrm rot="5400000" flipV="1">
                <a:off x="4346" y="1843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49" name="Line 43"/>
              <p:cNvSpPr>
                <a:spLocks noChangeShapeType="1"/>
              </p:cNvSpPr>
              <p:nvPr/>
            </p:nvSpPr>
            <p:spPr bwMode="auto">
              <a:xfrm rot="5400000" flipV="1">
                <a:off x="4321" y="1759"/>
                <a:ext cx="1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  <p:sp>
            <p:nvSpPr>
              <p:cNvPr id="350" name="Line 54"/>
              <p:cNvSpPr>
                <a:spLocks noChangeShapeType="1"/>
              </p:cNvSpPr>
              <p:nvPr/>
            </p:nvSpPr>
            <p:spPr bwMode="auto">
              <a:xfrm rot="5400000" flipV="1">
                <a:off x="4281" y="1914"/>
                <a:ext cx="0" cy="12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66" name="Line 206"/>
          <p:cNvSpPr>
            <a:spLocks noChangeShapeType="1"/>
          </p:cNvSpPr>
          <p:nvPr/>
        </p:nvSpPr>
        <p:spPr bwMode="auto">
          <a:xfrm flipH="1">
            <a:off x="4735242" y="866746"/>
            <a:ext cx="698311" cy="641071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sp>
        <p:nvSpPr>
          <p:cNvPr id="367" name="Text Box 207"/>
          <p:cNvSpPr txBox="1">
            <a:spLocks noChangeArrowheads="1"/>
          </p:cNvSpPr>
          <p:nvPr/>
        </p:nvSpPr>
        <p:spPr bwMode="auto">
          <a:xfrm>
            <a:off x="5076056" y="404664"/>
            <a:ext cx="2520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cs typeface="Arial" panose="020B0604020202020204" pitchFamily="34" charset="0"/>
              </a:rPr>
              <a:t>Emitting layer, able to drastically </a:t>
            </a:r>
            <a:r>
              <a:rPr lang="en-US" sz="1200" dirty="0">
                <a:cs typeface="Arial" panose="020B0604020202020204" pitchFamily="34" charset="0"/>
              </a:rPr>
              <a:t>reduce the </a:t>
            </a:r>
            <a:r>
              <a:rPr lang="en-US" sz="1200" dirty="0" smtClean="0">
                <a:cs typeface="Arial" panose="020B0604020202020204" pitchFamily="34" charset="0"/>
              </a:rPr>
              <a:t>work function and allow electron escape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68" name="Rettangolo 367"/>
          <p:cNvSpPr>
            <a:spLocks noChangeArrowheads="1"/>
          </p:cNvSpPr>
          <p:nvPr/>
        </p:nvSpPr>
        <p:spPr bwMode="auto">
          <a:xfrm>
            <a:off x="4768697" y="952549"/>
            <a:ext cx="723900" cy="239713"/>
          </a:xfrm>
          <a:prstGeom prst="rect">
            <a:avLst/>
          </a:prstGeom>
          <a:solidFill>
            <a:srgbClr val="FFFFFF"/>
          </a:solidFill>
          <a:ln w="25400" algn="ctr">
            <a:solidFill>
              <a:srgbClr val="000000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US" altLang="ja-JP" sz="1200" b="1">
                <a:solidFill>
                  <a:srgbClr val="000000"/>
                </a:solidFill>
                <a:ea typeface="MS Mincho" pitchFamily="49" charset="-128"/>
                <a:cs typeface="Arial" panose="020B0604020202020204" pitchFamily="34" charset="0"/>
              </a:rPr>
              <a:t>Z</a:t>
            </a:r>
            <a:r>
              <a:rPr lang="en-US" altLang="ja-JP" sz="1200" b="1" baseline="-25000">
                <a:solidFill>
                  <a:srgbClr val="000000"/>
                </a:solidFill>
                <a:ea typeface="MS Mincho" pitchFamily="49" charset="-128"/>
                <a:cs typeface="Arial" panose="020B0604020202020204" pitchFamily="34" charset="0"/>
              </a:rPr>
              <a:t>LOAD</a:t>
            </a:r>
            <a:endParaRPr lang="en-US">
              <a:cs typeface="Arial" panose="020B0604020202020204" pitchFamily="34" charset="0"/>
            </a:endParaRPr>
          </a:p>
        </p:txBody>
      </p:sp>
      <p:sp>
        <p:nvSpPr>
          <p:cNvPr id="369" name="AutoShape 14"/>
          <p:cNvSpPr>
            <a:spLocks noChangeAspect="1" noChangeArrowheads="1"/>
          </p:cNvSpPr>
          <p:nvPr/>
        </p:nvSpPr>
        <p:spPr bwMode="auto">
          <a:xfrm>
            <a:off x="2065185" y="1512937"/>
            <a:ext cx="1028700" cy="197167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00">
              <a:alpha val="47058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cs typeface="Arial" panose="020B0604020202020204" pitchFamily="34" charset="0"/>
            </a:endParaRPr>
          </a:p>
        </p:txBody>
      </p:sp>
      <p:sp>
        <p:nvSpPr>
          <p:cNvPr id="370" name="Line 206"/>
          <p:cNvSpPr>
            <a:spLocks noChangeShapeType="1"/>
          </p:cNvSpPr>
          <p:nvPr/>
        </p:nvSpPr>
        <p:spPr bwMode="auto">
          <a:xfrm flipH="1" flipV="1">
            <a:off x="4110838" y="3529061"/>
            <a:ext cx="399097" cy="75366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sp>
        <p:nvSpPr>
          <p:cNvPr id="188" name="CasellaDiTesto 187"/>
          <p:cNvSpPr txBox="1"/>
          <p:nvPr/>
        </p:nvSpPr>
        <p:spPr>
          <a:xfrm>
            <a:off x="323528" y="4767887"/>
            <a:ext cx="892638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</a:t>
            </a:r>
            <a:r>
              <a:rPr lang="en-US" sz="1400" dirty="0" smtClean="0">
                <a:solidFill>
                  <a:srgbClr val="0000FF"/>
                </a:solidFill>
              </a:rPr>
              <a:t>hoto-generation increases electron </a:t>
            </a:r>
            <a:r>
              <a:rPr lang="en-US" sz="1400" dirty="0">
                <a:solidFill>
                  <a:srgbClr val="0000FF"/>
                </a:solidFill>
              </a:rPr>
              <a:t>population </a:t>
            </a:r>
            <a:r>
              <a:rPr lang="en-US" sz="1400" dirty="0" smtClean="0">
                <a:solidFill>
                  <a:srgbClr val="0000FF"/>
                </a:solidFill>
              </a:rPr>
              <a:t>at conduction </a:t>
            </a:r>
            <a:r>
              <a:rPr lang="en-US" sz="1400" dirty="0">
                <a:solidFill>
                  <a:srgbClr val="0000FF"/>
                </a:solidFill>
              </a:rPr>
              <a:t>band above </a:t>
            </a:r>
            <a:r>
              <a:rPr lang="en-US" sz="1400" dirty="0" smtClean="0">
                <a:solidFill>
                  <a:srgbClr val="0000FF"/>
                </a:solidFill>
              </a:rPr>
              <a:t>the equilibrium level, and </a:t>
            </a:r>
            <a:r>
              <a:rPr lang="en-US" sz="1400" dirty="0">
                <a:solidFill>
                  <a:srgbClr val="0000FF"/>
                </a:solidFill>
              </a:rPr>
              <a:t>the emission </a:t>
            </a:r>
            <a:r>
              <a:rPr lang="en-US" sz="1400" dirty="0" smtClean="0">
                <a:solidFill>
                  <a:srgbClr val="0000FF"/>
                </a:solidFill>
              </a:rPr>
              <a:t>energy barrier is reduced: </a:t>
            </a:r>
          </a:p>
          <a:p>
            <a:r>
              <a:rPr lang="en-US" sz="1400" dirty="0" smtClean="0">
                <a:solidFill>
                  <a:srgbClr val="0000FF"/>
                </a:solidFill>
              </a:rPr>
              <a:t>more electrons are emitted from the cathode at lower cathode temperatures compared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to conventional thermionic emitters</a:t>
            </a:r>
          </a:p>
          <a:p>
            <a:endParaRPr lang="en-US" sz="800" dirty="0" smtClean="0">
              <a:solidFill>
                <a:srgbClr val="0000FF"/>
              </a:solidFill>
            </a:endParaRPr>
          </a:p>
          <a:p>
            <a:r>
              <a:rPr lang="en-US" sz="1400" dirty="0" err="1" smtClean="0">
                <a:solidFill>
                  <a:srgbClr val="CC0000"/>
                </a:solidFill>
              </a:rPr>
              <a:t>Thermalization</a:t>
            </a:r>
            <a:r>
              <a:rPr lang="en-US" sz="1400" dirty="0" smtClean="0">
                <a:solidFill>
                  <a:srgbClr val="CC0000"/>
                </a:solidFill>
              </a:rPr>
              <a:t> processes within the cathode increase its temperature, further increasing the emission current density (thermionic emission)</a:t>
            </a:r>
          </a:p>
          <a:p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1400" dirty="0" smtClean="0"/>
              <a:t>PETE devices utilize both photonic and thermal processes for energy conversion, and are not subject to either the Shockley-</a:t>
            </a:r>
            <a:r>
              <a:rPr lang="en-US" sz="1400" dirty="0" err="1" smtClean="0"/>
              <a:t>Queisser</a:t>
            </a:r>
            <a:r>
              <a:rPr lang="en-US" sz="1400" dirty="0" smtClean="0"/>
              <a:t> limit or the thermal limit (Carnot)**</a:t>
            </a:r>
          </a:p>
          <a:p>
            <a:r>
              <a:rPr lang="en-US" sz="1100" dirty="0" smtClean="0"/>
              <a:t>**G. </a:t>
            </a:r>
            <a:r>
              <a:rPr lang="en-US" sz="1100" dirty="0" err="1" smtClean="0"/>
              <a:t>Segev</a:t>
            </a:r>
            <a:r>
              <a:rPr lang="en-US" sz="1100" dirty="0" smtClean="0"/>
              <a:t>, Y. </a:t>
            </a:r>
            <a:r>
              <a:rPr lang="en-US" sz="1100" dirty="0" err="1" smtClean="0"/>
              <a:t>Rosenwaks</a:t>
            </a:r>
            <a:r>
              <a:rPr lang="en-US" sz="1100" dirty="0" smtClean="0"/>
              <a:t>, A. </a:t>
            </a:r>
            <a:r>
              <a:rPr lang="en-US" sz="1100" dirty="0" err="1" smtClean="0"/>
              <a:t>Kribus</a:t>
            </a:r>
            <a:r>
              <a:rPr lang="en-US" sz="1100" dirty="0" smtClean="0"/>
              <a:t>, Solar Energy Materials &amp; Solar Cells 140 (2015) 464</a:t>
            </a:r>
            <a:endParaRPr lang="en-US" sz="1100" dirty="0"/>
          </a:p>
        </p:txBody>
      </p:sp>
      <p:sp>
        <p:nvSpPr>
          <p:cNvPr id="371" name="CasellaDiTesto 370"/>
          <p:cNvSpPr txBox="1"/>
          <p:nvPr/>
        </p:nvSpPr>
        <p:spPr>
          <a:xfrm>
            <a:off x="403554" y="476103"/>
            <a:ext cx="279268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</a:rPr>
              <a:t>PETE* devices </a:t>
            </a:r>
            <a:r>
              <a:rPr lang="en-US" sz="1400" dirty="0" smtClean="0">
                <a:solidFill>
                  <a:schemeClr val="tx2"/>
                </a:solidFill>
              </a:rPr>
              <a:t>can be defined </a:t>
            </a:r>
            <a:r>
              <a:rPr lang="en-US" sz="1400" b="1" dirty="0" smtClean="0">
                <a:solidFill>
                  <a:schemeClr val="tx2"/>
                </a:solidFill>
              </a:rPr>
              <a:t>as high-temperature </a:t>
            </a:r>
            <a:r>
              <a:rPr lang="en-US" sz="1400" b="1" dirty="0">
                <a:solidFill>
                  <a:schemeClr val="tx2"/>
                </a:solidFill>
              </a:rPr>
              <a:t>c</a:t>
            </a:r>
            <a:r>
              <a:rPr lang="en-US" sz="1400" b="1" dirty="0" smtClean="0">
                <a:solidFill>
                  <a:schemeClr val="tx2"/>
                </a:solidFill>
              </a:rPr>
              <a:t>ells for solar concentrating systems</a:t>
            </a:r>
            <a:r>
              <a:rPr lang="en-US" sz="1400" dirty="0" smtClean="0">
                <a:solidFill>
                  <a:schemeClr val="tx2"/>
                </a:solidFill>
              </a:rPr>
              <a:t>, since they avoid the limitations of </a:t>
            </a:r>
            <a:r>
              <a:rPr lang="en-US" sz="1400" b="1" dirty="0" smtClean="0">
                <a:solidFill>
                  <a:schemeClr val="tx2"/>
                </a:solidFill>
              </a:rPr>
              <a:t>junction cells </a:t>
            </a:r>
            <a:r>
              <a:rPr lang="en-US" sz="1400" dirty="0" smtClean="0">
                <a:solidFill>
                  <a:schemeClr val="tx2"/>
                </a:solidFill>
              </a:rPr>
              <a:t>and </a:t>
            </a:r>
            <a:r>
              <a:rPr lang="en-US" sz="1400" b="1" dirty="0" smtClean="0">
                <a:solidFill>
                  <a:schemeClr val="tx2"/>
                </a:solidFill>
              </a:rPr>
              <a:t>even benefit from high operating temperatures</a:t>
            </a:r>
          </a:p>
          <a:p>
            <a:r>
              <a:rPr lang="en-US" sz="1100" dirty="0" smtClean="0">
                <a:solidFill>
                  <a:schemeClr val="tx2"/>
                </a:solidFill>
              </a:rPr>
              <a:t>*J. </a:t>
            </a:r>
            <a:r>
              <a:rPr lang="en-US" sz="1100" dirty="0" err="1" smtClean="0">
                <a:solidFill>
                  <a:schemeClr val="tx2"/>
                </a:solidFill>
              </a:rPr>
              <a:t>Schwede,et</a:t>
            </a:r>
            <a:r>
              <a:rPr lang="en-US" sz="1100" dirty="0" smtClean="0">
                <a:solidFill>
                  <a:schemeClr val="tx2"/>
                </a:solidFill>
              </a:rPr>
              <a:t> al., Nature Materials 9 (2010) 762</a:t>
            </a:r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372" name="Line 133"/>
          <p:cNvSpPr>
            <a:spLocks noChangeShapeType="1"/>
          </p:cNvSpPr>
          <p:nvPr/>
        </p:nvSpPr>
        <p:spPr bwMode="auto">
          <a:xfrm flipH="1" flipV="1">
            <a:off x="7033240" y="2540595"/>
            <a:ext cx="433338" cy="11229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cs typeface="Arial" panose="020B0604020202020204" pitchFamily="34" charset="0"/>
            </a:endParaRPr>
          </a:p>
        </p:txBody>
      </p:sp>
      <p:sp>
        <p:nvSpPr>
          <p:cNvPr id="373" name="Text Box 134"/>
          <p:cNvSpPr txBox="1">
            <a:spLocks noChangeArrowheads="1"/>
          </p:cNvSpPr>
          <p:nvPr/>
        </p:nvSpPr>
        <p:spPr bwMode="auto">
          <a:xfrm>
            <a:off x="7236296" y="2422629"/>
            <a:ext cx="10798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cs typeface="Arial" panose="020B0604020202020204" pitchFamily="34" charset="0"/>
              </a:rPr>
              <a:t>Secondary conversion system</a:t>
            </a: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43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7 L 0.10122 -0.002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9" grpId="0" animBg="1"/>
      <p:bldP spid="213" grpId="0" animBg="1"/>
      <p:bldP spid="275" grpId="0" animBg="1"/>
      <p:bldP spid="276" grpId="0" animBg="1"/>
      <p:bldP spid="278" grpId="0" animBg="1"/>
      <p:bldP spid="279" grpId="0" animBg="1"/>
      <p:bldP spid="298" grpId="0" animBg="1"/>
      <p:bldP spid="299" grpId="0" animBg="1"/>
      <p:bldP spid="300" grpId="0" animBg="1"/>
      <p:bldP spid="301" grpId="0" animBg="1"/>
      <p:bldP spid="311" grpId="0"/>
      <p:bldP spid="366" grpId="0" animBg="1"/>
      <p:bldP spid="367" grpId="0"/>
      <p:bldP spid="368" grpId="0" animBg="1"/>
      <p:bldP spid="369" grpId="0" animBg="1"/>
      <p:bldP spid="369" grpId="1" animBg="1"/>
      <p:bldP spid="370" grpId="0" animBg="1"/>
      <p:bldP spid="371" grpId="0"/>
      <p:bldP spid="372" grpId="0" animBg="1"/>
      <p:bldP spid="3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9"/>
          <p:cNvSpPr txBox="1">
            <a:spLocks noChangeArrowheads="1"/>
          </p:cNvSpPr>
          <p:nvPr/>
        </p:nvSpPr>
        <p:spPr bwMode="auto">
          <a:xfrm>
            <a:off x="1443732" y="2720380"/>
            <a:ext cx="989013" cy="21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r>
              <a:rPr lang="en-US" altLang="ja-JP" sz="1200" dirty="0">
                <a:solidFill>
                  <a:srgbClr val="595959"/>
                </a:solidFill>
                <a:ea typeface="MS Mincho" pitchFamily="49" charset="-128"/>
                <a:cs typeface="Arial" panose="020B0604020202020204" pitchFamily="34" charset="0"/>
              </a:rPr>
              <a:t>CATHODE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4" name="Parentesi graffa chiusa 3"/>
          <p:cNvSpPr>
            <a:spLocks/>
          </p:cNvSpPr>
          <p:nvPr/>
        </p:nvSpPr>
        <p:spPr bwMode="auto">
          <a:xfrm rot="5400000">
            <a:off x="1841401" y="2133798"/>
            <a:ext cx="215900" cy="935038"/>
          </a:xfrm>
          <a:prstGeom prst="rightBrace">
            <a:avLst>
              <a:gd name="adj1" fmla="val 58106"/>
              <a:gd name="adj2" fmla="val 50000"/>
            </a:avLst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8" name="AutoShape 11"/>
          <p:cNvSpPr>
            <a:spLocks noChangeAspect="1" noChangeArrowheads="1"/>
          </p:cNvSpPr>
          <p:nvPr/>
        </p:nvSpPr>
        <p:spPr bwMode="auto">
          <a:xfrm rot="5400000">
            <a:off x="774601" y="1254324"/>
            <a:ext cx="1944687" cy="533400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87A9A9"/>
              </a:gs>
              <a:gs pos="50000">
                <a:srgbClr val="CCFFFF"/>
              </a:gs>
              <a:gs pos="100000">
                <a:srgbClr val="87A9A9"/>
              </a:gs>
            </a:gsLst>
            <a:lin ang="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vert="eaVert"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9" name="AutoShape 11"/>
          <p:cNvSpPr>
            <a:spLocks noChangeAspect="1" noChangeArrowheads="1"/>
          </p:cNvSpPr>
          <p:nvPr/>
        </p:nvSpPr>
        <p:spPr bwMode="auto">
          <a:xfrm rot="5400000">
            <a:off x="1102877" y="1141947"/>
            <a:ext cx="1944687" cy="758156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4A5C5C"/>
              </a:gs>
              <a:gs pos="50000">
                <a:srgbClr val="CCFFFF"/>
              </a:gs>
              <a:gs pos="100000">
                <a:srgbClr val="4A5C5C"/>
              </a:gs>
            </a:gsLst>
            <a:lin ang="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rot="10800000" vert="eaVert"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0" name="AutoShape 11"/>
          <p:cNvSpPr>
            <a:spLocks noChangeAspect="1" noChangeArrowheads="1"/>
          </p:cNvSpPr>
          <p:nvPr/>
        </p:nvSpPr>
        <p:spPr bwMode="auto">
          <a:xfrm rot="5400000">
            <a:off x="1261170" y="1302742"/>
            <a:ext cx="1944688" cy="439737"/>
          </a:xfrm>
          <a:prstGeom prst="can">
            <a:avLst>
              <a:gd name="adj" fmla="val 50000"/>
            </a:avLst>
          </a:prstGeom>
          <a:solidFill>
            <a:srgbClr val="92D05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pPr algn="ctr"/>
            <a:endParaRPr lang="en-US">
              <a:cs typeface="Arial" panose="020B0604020202020204" pitchFamily="34" charset="0"/>
            </a:endParaRPr>
          </a:p>
        </p:txBody>
      </p:sp>
      <p:sp>
        <p:nvSpPr>
          <p:cNvPr id="11" name="AutoShape 14"/>
          <p:cNvSpPr>
            <a:spLocks noChangeAspect="1" noChangeArrowheads="1"/>
          </p:cNvSpPr>
          <p:nvPr/>
        </p:nvSpPr>
        <p:spPr bwMode="auto">
          <a:xfrm>
            <a:off x="376931" y="713781"/>
            <a:ext cx="1028700" cy="172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352871032 h 21600"/>
              <a:gd name="T4" fmla="*/ 2147483647 w 21600"/>
              <a:gd name="T5" fmla="*/ 2147483647 h 21600"/>
              <a:gd name="T6" fmla="*/ 2147483647 w 21600"/>
              <a:gd name="T7" fmla="*/ 13528710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CC00">
                  <a:alpha val="25000"/>
                </a:srgbClr>
              </a:gs>
              <a:gs pos="50000">
                <a:srgbClr val="FFFF99"/>
              </a:gs>
              <a:gs pos="100000">
                <a:srgbClr val="FFCC00">
                  <a:alpha val="25000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cs typeface="Arial" panose="020B0604020202020204" pitchFamily="34" charset="0"/>
            </a:endParaRPr>
          </a:p>
        </p:txBody>
      </p:sp>
      <p:sp>
        <p:nvSpPr>
          <p:cNvPr id="12" name="Line 72"/>
          <p:cNvSpPr>
            <a:spLocks noChangeShapeType="1"/>
          </p:cNvSpPr>
          <p:nvPr/>
        </p:nvSpPr>
        <p:spPr bwMode="auto">
          <a:xfrm flipH="1">
            <a:off x="5076056" y="1776460"/>
            <a:ext cx="901342" cy="3563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400">
              <a:cs typeface="Arial" panose="020B0604020202020204" pitchFamily="34" charset="0"/>
            </a:endParaRPr>
          </a:p>
        </p:txBody>
      </p:sp>
      <p:sp>
        <p:nvSpPr>
          <p:cNvPr id="13" name="Text Box 165"/>
          <p:cNvSpPr txBox="1">
            <a:spLocks noChangeArrowheads="1"/>
          </p:cNvSpPr>
          <p:nvPr/>
        </p:nvSpPr>
        <p:spPr bwMode="auto">
          <a:xfrm>
            <a:off x="3188990" y="2310085"/>
            <a:ext cx="26313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400" i="1" dirty="0" smtClean="0">
                <a:cs typeface="Arial" panose="020B0604020202020204" pitchFamily="34" charset="0"/>
              </a:rPr>
              <a:t>III-V Semiconductors</a:t>
            </a:r>
            <a:endParaRPr lang="en-US" sz="1400" i="1" dirty="0">
              <a:cs typeface="Arial" panose="020B0604020202020204" pitchFamily="34" charset="0"/>
            </a:endParaRPr>
          </a:p>
        </p:txBody>
      </p:sp>
      <p:sp>
        <p:nvSpPr>
          <p:cNvPr id="14" name="Text Box 165"/>
          <p:cNvSpPr txBox="1">
            <a:spLocks noChangeArrowheads="1"/>
          </p:cNvSpPr>
          <p:nvPr/>
        </p:nvSpPr>
        <p:spPr bwMode="auto">
          <a:xfrm>
            <a:off x="4271190" y="1056380"/>
            <a:ext cx="37571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Advantage: no p-n junction is </a:t>
            </a:r>
            <a:r>
              <a:rPr lang="en-US" sz="1400" dirty="0" smtClean="0">
                <a:cs typeface="Arial" panose="020B0604020202020204" pitchFamily="34" charset="0"/>
              </a:rPr>
              <a:t>needed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Capability to operate at high temperature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Exploitation of additional thermionic emission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5" name="Line 75"/>
          <p:cNvSpPr>
            <a:spLocks noChangeShapeType="1"/>
          </p:cNvSpPr>
          <p:nvPr/>
        </p:nvSpPr>
        <p:spPr bwMode="auto">
          <a:xfrm>
            <a:off x="6374333" y="1784942"/>
            <a:ext cx="908784" cy="3479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40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Text Box 165"/>
          <p:cNvSpPr txBox="1">
            <a:spLocks noChangeArrowheads="1"/>
          </p:cNvSpPr>
          <p:nvPr/>
        </p:nvSpPr>
        <p:spPr bwMode="auto">
          <a:xfrm>
            <a:off x="6876256" y="2257708"/>
            <a:ext cx="21018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400" i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Advanced IV Semiconductors (CVD Diamond)</a:t>
            </a:r>
            <a:endParaRPr lang="en-US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Line 72"/>
          <p:cNvSpPr>
            <a:spLocks noChangeShapeType="1"/>
          </p:cNvSpPr>
          <p:nvPr/>
        </p:nvSpPr>
        <p:spPr bwMode="auto">
          <a:xfrm flipH="1">
            <a:off x="4427984" y="2665289"/>
            <a:ext cx="0" cy="4756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spcAft>
                <a:spcPts val="300"/>
              </a:spcAft>
            </a:pPr>
            <a:endParaRPr lang="it-IT" sz="1400">
              <a:cs typeface="Arial" panose="020B0604020202020204" pitchFamily="34" charset="0"/>
            </a:endParaRPr>
          </a:p>
        </p:txBody>
      </p:sp>
      <p:sp>
        <p:nvSpPr>
          <p:cNvPr id="18" name="Line 75"/>
          <p:cNvSpPr>
            <a:spLocks noChangeShapeType="1"/>
          </p:cNvSpPr>
          <p:nvPr/>
        </p:nvSpPr>
        <p:spPr bwMode="auto">
          <a:xfrm>
            <a:off x="7926239" y="2923604"/>
            <a:ext cx="1658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spcAft>
                <a:spcPts val="300"/>
              </a:spcAft>
            </a:pPr>
            <a:endParaRPr lang="it-IT" sz="140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2671010" y="5570949"/>
            <a:ext cx="3485166" cy="522347"/>
            <a:chOff x="3995936" y="5517232"/>
            <a:chExt cx="2880990" cy="522347"/>
          </a:xfrm>
        </p:grpSpPr>
        <p:sp>
          <p:nvSpPr>
            <p:cNvPr id="20" name="Ovale 19"/>
            <p:cNvSpPr/>
            <p:nvPr/>
          </p:nvSpPr>
          <p:spPr>
            <a:xfrm>
              <a:off x="4427984" y="5517232"/>
              <a:ext cx="2016224" cy="522347"/>
            </a:xfrm>
            <a:prstGeom prst="ellipse">
              <a:avLst/>
            </a:prstGeom>
            <a:solidFill>
              <a:srgbClr val="00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R CENA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1" name="Text Box 165"/>
            <p:cNvSpPr txBox="1">
              <a:spLocks noChangeArrowheads="1"/>
            </p:cNvSpPr>
            <p:nvPr/>
          </p:nvSpPr>
          <p:spPr bwMode="auto">
            <a:xfrm>
              <a:off x="3995936" y="5570949"/>
              <a:ext cx="28809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cs typeface="Arial" panose="020B0604020202020204" pitchFamily="34" charset="0"/>
                </a:rPr>
                <a:t>Bandgap Engineering</a:t>
              </a:r>
            </a:p>
          </p:txBody>
        </p:sp>
      </p:grpSp>
      <p:sp>
        <p:nvSpPr>
          <p:cNvPr id="22" name="Text Box 165"/>
          <p:cNvSpPr txBox="1">
            <a:spLocks noChangeArrowheads="1"/>
          </p:cNvSpPr>
          <p:nvPr/>
        </p:nvSpPr>
        <p:spPr bwMode="auto">
          <a:xfrm>
            <a:off x="5499886" y="3224153"/>
            <a:ext cx="360861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Advantages: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Low “native” work function caused by NEA conditions (surface hydrogen termination)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Wide range of operating temperature (&lt;780 °C)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High thermal stability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High robustness</a:t>
            </a:r>
            <a:endParaRPr lang="en-US" sz="1400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3" name="Text Box 165"/>
          <p:cNvSpPr txBox="1">
            <a:spLocks noChangeArrowheads="1"/>
          </p:cNvSpPr>
          <p:nvPr/>
        </p:nvSpPr>
        <p:spPr bwMode="auto">
          <a:xfrm>
            <a:off x="2699792" y="3227928"/>
            <a:ext cx="3488786" cy="777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 smtClean="0">
                <a:cs typeface="Arial" panose="020B0604020202020204" pitchFamily="34" charset="0"/>
              </a:rPr>
              <a:t>Advantages: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Proper bandgap for absorption and photocarrier generation (about 1.8 eV)</a:t>
            </a:r>
          </a:p>
        </p:txBody>
      </p:sp>
      <p:sp>
        <p:nvSpPr>
          <p:cNvPr id="24" name="Text Box 165"/>
          <p:cNvSpPr txBox="1">
            <a:spLocks noChangeArrowheads="1"/>
          </p:cNvSpPr>
          <p:nvPr/>
        </p:nvSpPr>
        <p:spPr bwMode="auto">
          <a:xfrm>
            <a:off x="2699792" y="4342165"/>
            <a:ext cx="3518583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Disadvantages: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cs typeface="Arial" panose="020B0604020202020204" pitchFamily="34" charset="0"/>
              </a:rPr>
              <a:t>High work function -&gt; Necessity of coatings for “work-function-engineering”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C00000"/>
                </a:solidFill>
                <a:cs typeface="Arial" panose="020B0604020202020204" pitchFamily="34" charset="0"/>
              </a:rPr>
              <a:t>Instability at high-temperature</a:t>
            </a:r>
            <a:endParaRPr lang="en-US" sz="14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165"/>
          <p:cNvSpPr txBox="1">
            <a:spLocks noChangeArrowheads="1"/>
          </p:cNvSpPr>
          <p:nvPr/>
        </p:nvSpPr>
        <p:spPr bwMode="auto">
          <a:xfrm>
            <a:off x="6444208" y="4739516"/>
            <a:ext cx="2604406" cy="5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Aft>
                <a:spcPts val="300"/>
              </a:spcAft>
            </a:pPr>
            <a:r>
              <a:rPr lang="en-US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Disadvantages:</a:t>
            </a:r>
          </a:p>
          <a:p>
            <a:pPr marL="285750" indent="-285750" algn="r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  <a:cs typeface="Arial" panose="020B0604020202020204" pitchFamily="34" charset="0"/>
              </a:rPr>
              <a:t>Wide bandgap (5.47 eV @ RT)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6208497" y="5570949"/>
            <a:ext cx="3485166" cy="522347"/>
            <a:chOff x="6702995" y="5517232"/>
            <a:chExt cx="2880990" cy="522347"/>
          </a:xfrm>
        </p:grpSpPr>
        <p:sp>
          <p:nvSpPr>
            <p:cNvPr id="27" name="Ovale 26"/>
            <p:cNvSpPr/>
            <p:nvPr/>
          </p:nvSpPr>
          <p:spPr>
            <a:xfrm>
              <a:off x="7092280" y="5517232"/>
              <a:ext cx="2016224" cy="522347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AR CENA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165"/>
            <p:cNvSpPr txBox="1">
              <a:spLocks noChangeArrowheads="1"/>
            </p:cNvSpPr>
            <p:nvPr/>
          </p:nvSpPr>
          <p:spPr bwMode="auto">
            <a:xfrm>
              <a:off x="6702995" y="5570190"/>
              <a:ext cx="28809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>
                  <a:solidFill>
                    <a:schemeClr val="tx2">
                      <a:lumMod val="75000"/>
                    </a:schemeClr>
                  </a:solidFill>
                  <a:cs typeface="Arial" panose="020B0604020202020204" pitchFamily="34" charset="0"/>
                </a:rPr>
                <a:t>Defect Engineering</a:t>
              </a:r>
            </a:p>
          </p:txBody>
        </p:sp>
      </p:grpSp>
      <p:sp>
        <p:nvSpPr>
          <p:cNvPr id="30" name="Text Box 165"/>
          <p:cNvSpPr txBox="1">
            <a:spLocks noChangeArrowheads="1"/>
          </p:cNvSpPr>
          <p:nvPr/>
        </p:nvSpPr>
        <p:spPr bwMode="auto">
          <a:xfrm>
            <a:off x="2699792" y="3936490"/>
            <a:ext cx="299891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cs typeface="Arial" panose="020B0604020202020204" pitchFamily="34" charset="0"/>
              </a:rPr>
              <a:t>High electron diffusion lengths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32" name="Text Box 88"/>
          <p:cNvSpPr txBox="1">
            <a:spLocks noChangeArrowheads="1"/>
          </p:cNvSpPr>
          <p:nvPr/>
        </p:nvSpPr>
        <p:spPr bwMode="auto">
          <a:xfrm>
            <a:off x="3275856" y="5796"/>
            <a:ext cx="25106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2000" dirty="0" smtClean="0">
                <a:solidFill>
                  <a:srgbClr val="CC0000"/>
                </a:solidFill>
                <a:cs typeface="Arial" panose="020B0604020202020204" pitchFamily="34" charset="0"/>
              </a:rPr>
              <a:t>Photo-Thermionic Cathode</a:t>
            </a:r>
            <a:endParaRPr lang="en-US" altLang="it-IT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33" name="Text Box 8"/>
          <p:cNvSpPr txBox="1">
            <a:spLocks noChangeArrowheads="1"/>
          </p:cNvSpPr>
          <p:nvPr/>
        </p:nvSpPr>
        <p:spPr bwMode="auto">
          <a:xfrm>
            <a:off x="595693" y="3222711"/>
            <a:ext cx="19449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algn="ctr" eaLnBrk="1" hangingPunct="1"/>
            <a:r>
              <a:rPr lang="en-US" altLang="it-IT" sz="1400" dirty="0" smtClean="0">
                <a:solidFill>
                  <a:srgbClr val="0000FF"/>
                </a:solidFill>
              </a:rPr>
              <a:t>May 2013 </a:t>
            </a:r>
            <a:r>
              <a:rPr lang="en-US" altLang="it-IT" sz="1400" dirty="0">
                <a:solidFill>
                  <a:srgbClr val="0000FF"/>
                </a:solidFill>
              </a:rPr>
              <a:t>- </a:t>
            </a:r>
            <a:r>
              <a:rPr lang="en-US" altLang="it-IT" sz="1400" dirty="0" smtClean="0">
                <a:solidFill>
                  <a:srgbClr val="0000FF"/>
                </a:solidFill>
              </a:rPr>
              <a:t>Apr 2016</a:t>
            </a:r>
            <a:endParaRPr lang="en-US" altLang="it-IT" sz="14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altLang="it-IT" sz="1400" dirty="0" smtClean="0"/>
              <a:t>Total </a:t>
            </a:r>
            <a:r>
              <a:rPr lang="en-US" altLang="it-IT" sz="1400" dirty="0"/>
              <a:t>Project Cost: </a:t>
            </a:r>
            <a:r>
              <a:rPr lang="en-US" altLang="it-IT" sz="1400" dirty="0" smtClean="0"/>
              <a:t>4.2 </a:t>
            </a:r>
            <a:r>
              <a:rPr lang="en-US" altLang="it-IT" sz="1400" dirty="0"/>
              <a:t>M€</a:t>
            </a:r>
          </a:p>
          <a:p>
            <a:pPr algn="ctr" eaLnBrk="1" hangingPunct="1"/>
            <a:r>
              <a:rPr lang="en-US" altLang="it-IT" sz="1400" dirty="0"/>
              <a:t>Total EU Funding: </a:t>
            </a:r>
            <a:r>
              <a:rPr lang="en-US" altLang="it-IT" sz="1400" dirty="0" smtClean="0"/>
              <a:t>3.0 </a:t>
            </a:r>
            <a:r>
              <a:rPr lang="en-US" altLang="it-IT" sz="1400" dirty="0"/>
              <a:t>M</a:t>
            </a:r>
            <a:r>
              <a:rPr lang="en-US" altLang="it-IT" sz="1400" dirty="0" smtClean="0"/>
              <a:t>€</a:t>
            </a:r>
          </a:p>
          <a:p>
            <a:pPr algn="ctr" eaLnBrk="1" hangingPunct="1"/>
            <a:r>
              <a:rPr lang="it-IT" altLang="it-IT" sz="1400" u="sng" dirty="0" smtClean="0">
                <a:solidFill>
                  <a:srgbClr val="0000FF"/>
                </a:solidFill>
              </a:rPr>
              <a:t>www.prometheus-energy.eu</a:t>
            </a:r>
            <a:endParaRPr lang="en-US" altLang="it-IT" sz="1400" u="sng" dirty="0">
              <a:solidFill>
                <a:srgbClr val="0000FF"/>
              </a:solidFill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1" y="4230823"/>
            <a:ext cx="1944216" cy="89912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721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2" grpId="0" animBg="1"/>
      <p:bldP spid="13" grpId="0"/>
      <p:bldP spid="14" grpId="0"/>
      <p:bldP spid="15" grpId="0" animBg="1"/>
      <p:bldP spid="16" grpId="0"/>
      <p:bldP spid="17" grpId="0" animBg="1"/>
      <p:bldP spid="18" grpId="0" animBg="1"/>
      <p:bldP spid="22" grpId="0"/>
      <p:bldP spid="23" grpId="0"/>
      <p:bldP spid="24" grpId="0"/>
      <p:bldP spid="25" grpId="0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8"/>
          <p:cNvSpPr txBox="1">
            <a:spLocks noChangeArrowheads="1"/>
          </p:cNvSpPr>
          <p:nvPr/>
        </p:nvSpPr>
        <p:spPr bwMode="auto">
          <a:xfrm>
            <a:off x="1989728" y="5796"/>
            <a:ext cx="50305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 CENA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 CENA" pitchFamily="2" charset="0"/>
              </a:defRPr>
            </a:lvl9pPr>
          </a:lstStyle>
          <a:p>
            <a:pPr eaLnBrk="1" hangingPunct="1"/>
            <a:r>
              <a:rPr lang="en-US" altLang="it-IT" sz="2000" dirty="0" smtClean="0">
                <a:solidFill>
                  <a:srgbClr val="CC0000"/>
                </a:solidFill>
                <a:cs typeface="Arial" panose="020B0604020202020204" pitchFamily="34" charset="0"/>
              </a:rPr>
              <a:t>Diamond Photo-Thermionic Defect-Engineered Cathode</a:t>
            </a:r>
            <a:endParaRPr lang="en-US" altLang="it-IT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08" name="AutoShape 14"/>
          <p:cNvSpPr>
            <a:spLocks noChangeAspect="1" noChangeArrowheads="1"/>
          </p:cNvSpPr>
          <p:nvPr/>
        </p:nvSpPr>
        <p:spPr bwMode="auto">
          <a:xfrm>
            <a:off x="1628812" y="1621901"/>
            <a:ext cx="1591077" cy="307089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352871032 h 21600"/>
              <a:gd name="T4" fmla="*/ 2147483647 w 21600"/>
              <a:gd name="T5" fmla="*/ 2147483647 h 21600"/>
              <a:gd name="T6" fmla="*/ 2147483647 w 21600"/>
              <a:gd name="T7" fmla="*/ 135287103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FFCC00">
                  <a:alpha val="25000"/>
                </a:srgbClr>
              </a:gs>
              <a:gs pos="50000">
                <a:srgbClr val="FFFF99"/>
              </a:gs>
              <a:gs pos="100000">
                <a:srgbClr val="FFCC00">
                  <a:alpha val="25000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 sz="1200" dirty="0"/>
          </a:p>
        </p:txBody>
      </p:sp>
      <p:sp>
        <p:nvSpPr>
          <p:cNvPr id="109" name="Line 23"/>
          <p:cNvSpPr>
            <a:spLocks noChangeShapeType="1"/>
          </p:cNvSpPr>
          <p:nvPr/>
        </p:nvSpPr>
        <p:spPr bwMode="auto">
          <a:xfrm>
            <a:off x="3445324" y="1228666"/>
            <a:ext cx="4185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 sz="1200" dirty="0">
              <a:cs typeface="Arial" panose="020B0604020202020204" pitchFamily="34" charset="0"/>
            </a:endParaRPr>
          </a:p>
        </p:txBody>
      </p:sp>
      <p:sp>
        <p:nvSpPr>
          <p:cNvPr id="110" name="Text Box 24"/>
          <p:cNvSpPr txBox="1">
            <a:spLocks noChangeArrowheads="1"/>
          </p:cNvSpPr>
          <p:nvPr/>
        </p:nvSpPr>
        <p:spPr bwMode="auto">
          <a:xfrm>
            <a:off x="3379517" y="930732"/>
            <a:ext cx="14847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cs typeface="Arial" panose="020B0604020202020204" pitchFamily="34" charset="0"/>
              </a:rPr>
              <a:t>d</a:t>
            </a:r>
            <a:r>
              <a:rPr lang="en-US" sz="1200" dirty="0">
                <a:cs typeface="Arial" panose="020B0604020202020204" pitchFamily="34" charset="0"/>
              </a:rPr>
              <a:t> &lt; </a:t>
            </a:r>
            <a:r>
              <a:rPr lang="en-US" sz="1200" i="1" dirty="0" err="1" smtClean="0">
                <a:cs typeface="Arial" panose="020B0604020202020204" pitchFamily="34" charset="0"/>
              </a:rPr>
              <a:t>L</a:t>
            </a:r>
            <a:r>
              <a:rPr lang="en-US" sz="1200" i="1" baseline="-25000" dirty="0" err="1" smtClean="0">
                <a:cs typeface="Arial" panose="020B0604020202020204" pitchFamily="34" charset="0"/>
              </a:rPr>
              <a:t>d</a:t>
            </a:r>
            <a:r>
              <a:rPr lang="en-US" sz="1200" i="1" dirty="0" smtClean="0">
                <a:cs typeface="Arial" panose="020B0604020202020204" pitchFamily="34" charset="0"/>
              </a:rPr>
              <a:t> (diffusion length)</a:t>
            </a:r>
            <a:endParaRPr lang="en-US" sz="1200" i="1" baseline="-25000" dirty="0">
              <a:cs typeface="Arial" panose="020B0604020202020204" pitchFamily="34" charset="0"/>
            </a:endParaRPr>
          </a:p>
        </p:txBody>
      </p:sp>
      <p:sp>
        <p:nvSpPr>
          <p:cNvPr id="111" name="Rectangle 74"/>
          <p:cNvSpPr>
            <a:spLocks noChangeArrowheads="1"/>
          </p:cNvSpPr>
          <p:nvPr/>
        </p:nvSpPr>
        <p:spPr bwMode="auto">
          <a:xfrm>
            <a:off x="3405433" y="4723351"/>
            <a:ext cx="70437" cy="33586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12" name="Rectangle 73"/>
          <p:cNvSpPr>
            <a:spLocks noChangeArrowheads="1"/>
          </p:cNvSpPr>
          <p:nvPr/>
        </p:nvSpPr>
        <p:spPr bwMode="auto">
          <a:xfrm>
            <a:off x="3411921" y="1336858"/>
            <a:ext cx="70437" cy="335861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41" name="Rettangolo 140"/>
          <p:cNvSpPr>
            <a:spLocks noChangeArrowheads="1"/>
          </p:cNvSpPr>
          <p:nvPr/>
        </p:nvSpPr>
        <p:spPr bwMode="auto">
          <a:xfrm rot="5400000">
            <a:off x="1775762" y="3043454"/>
            <a:ext cx="3755183" cy="341991"/>
          </a:xfrm>
          <a:prstGeom prst="rect">
            <a:avLst/>
          </a:prstGeom>
          <a:gradFill rotWithShape="1">
            <a:gsLst>
              <a:gs pos="0">
                <a:srgbClr val="A7B6BB"/>
              </a:gs>
              <a:gs pos="50000">
                <a:srgbClr val="DBEEF4"/>
              </a:gs>
              <a:gs pos="100000">
                <a:srgbClr val="A7B6BB"/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>
              <a:cs typeface="Arial" panose="020B0604020202020204" pitchFamily="34" charset="0"/>
            </a:endParaRPr>
          </a:p>
        </p:txBody>
      </p:sp>
      <p:grpSp>
        <p:nvGrpSpPr>
          <p:cNvPr id="142" name="Gruppo 141"/>
          <p:cNvGrpSpPr/>
          <p:nvPr/>
        </p:nvGrpSpPr>
        <p:grpSpPr>
          <a:xfrm>
            <a:off x="3481431" y="1694266"/>
            <a:ext cx="341991" cy="2987261"/>
            <a:chOff x="2113729" y="2099410"/>
            <a:chExt cx="341991" cy="2987261"/>
          </a:xfrm>
        </p:grpSpPr>
        <p:cxnSp>
          <p:nvCxnSpPr>
            <p:cNvPr id="143" name="Connettore 1 5"/>
            <p:cNvCxnSpPr>
              <a:cxnSpLocks noChangeShapeType="1"/>
            </p:cNvCxnSpPr>
            <p:nvPr/>
          </p:nvCxnSpPr>
          <p:spPr bwMode="auto">
            <a:xfrm rot="5400000">
              <a:off x="2284725" y="1928414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44" name="Connettore 1 7"/>
            <p:cNvCxnSpPr>
              <a:cxnSpLocks noChangeShapeType="1"/>
            </p:cNvCxnSpPr>
            <p:nvPr/>
          </p:nvCxnSpPr>
          <p:spPr bwMode="auto">
            <a:xfrm rot="5400000">
              <a:off x="2284725" y="2154011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45" name="Connettore 1 8"/>
            <p:cNvCxnSpPr>
              <a:cxnSpLocks noChangeShapeType="1"/>
            </p:cNvCxnSpPr>
            <p:nvPr/>
          </p:nvCxnSpPr>
          <p:spPr bwMode="auto">
            <a:xfrm rot="5400000">
              <a:off x="2284725" y="2379608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46" name="Connettore 1 9"/>
            <p:cNvCxnSpPr>
              <a:cxnSpLocks noChangeShapeType="1"/>
            </p:cNvCxnSpPr>
            <p:nvPr/>
          </p:nvCxnSpPr>
          <p:spPr bwMode="auto">
            <a:xfrm rot="5400000">
              <a:off x="2284725" y="260520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47" name="Connettore 1 10"/>
            <p:cNvCxnSpPr>
              <a:cxnSpLocks noChangeShapeType="1"/>
            </p:cNvCxnSpPr>
            <p:nvPr/>
          </p:nvCxnSpPr>
          <p:spPr bwMode="auto">
            <a:xfrm rot="5400000">
              <a:off x="2284725" y="282953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48" name="Connettore 1 11"/>
            <p:cNvCxnSpPr>
              <a:cxnSpLocks noChangeShapeType="1"/>
            </p:cNvCxnSpPr>
            <p:nvPr/>
          </p:nvCxnSpPr>
          <p:spPr bwMode="auto">
            <a:xfrm rot="5400000">
              <a:off x="2284725" y="3056400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49" name="Connettore 1 12"/>
            <p:cNvCxnSpPr>
              <a:cxnSpLocks noChangeShapeType="1"/>
            </p:cNvCxnSpPr>
            <p:nvPr/>
          </p:nvCxnSpPr>
          <p:spPr bwMode="auto">
            <a:xfrm rot="5400000">
              <a:off x="2284725" y="3298006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0" name="Connettore 1 13"/>
            <p:cNvCxnSpPr>
              <a:cxnSpLocks noChangeShapeType="1"/>
            </p:cNvCxnSpPr>
            <p:nvPr/>
          </p:nvCxnSpPr>
          <p:spPr bwMode="auto">
            <a:xfrm rot="5400000">
              <a:off x="2284725" y="353227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1" name="Connettore 1 14"/>
            <p:cNvCxnSpPr>
              <a:cxnSpLocks noChangeShapeType="1"/>
            </p:cNvCxnSpPr>
            <p:nvPr/>
          </p:nvCxnSpPr>
          <p:spPr bwMode="auto">
            <a:xfrm rot="5400000">
              <a:off x="2284725" y="3788957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2" name="Connettore 1 15"/>
            <p:cNvCxnSpPr>
              <a:cxnSpLocks noChangeShapeType="1"/>
            </p:cNvCxnSpPr>
            <p:nvPr/>
          </p:nvCxnSpPr>
          <p:spPr bwMode="auto">
            <a:xfrm rot="5400000">
              <a:off x="2284725" y="4014554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3" name="Connettore 1 16"/>
            <p:cNvCxnSpPr>
              <a:cxnSpLocks noChangeShapeType="1"/>
            </p:cNvCxnSpPr>
            <p:nvPr/>
          </p:nvCxnSpPr>
          <p:spPr bwMode="auto">
            <a:xfrm rot="5400000">
              <a:off x="2284725" y="4238883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4" name="Connettore 1 17"/>
            <p:cNvCxnSpPr>
              <a:cxnSpLocks noChangeShapeType="1"/>
            </p:cNvCxnSpPr>
            <p:nvPr/>
          </p:nvCxnSpPr>
          <p:spPr bwMode="auto">
            <a:xfrm rot="5400000">
              <a:off x="2284725" y="4464481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5" name="Connettore 1 18"/>
            <p:cNvCxnSpPr>
              <a:cxnSpLocks noChangeShapeType="1"/>
            </p:cNvCxnSpPr>
            <p:nvPr/>
          </p:nvCxnSpPr>
          <p:spPr bwMode="auto">
            <a:xfrm rot="5400000">
              <a:off x="2284725" y="4691346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  <p:cxnSp>
          <p:nvCxnSpPr>
            <p:cNvPr id="156" name="Connettore 1 19"/>
            <p:cNvCxnSpPr>
              <a:cxnSpLocks noChangeShapeType="1"/>
            </p:cNvCxnSpPr>
            <p:nvPr/>
          </p:nvCxnSpPr>
          <p:spPr bwMode="auto">
            <a:xfrm rot="5400000">
              <a:off x="2284725" y="4915675"/>
              <a:ext cx="0" cy="341991"/>
            </a:xfrm>
            <a:prstGeom prst="line">
              <a:avLst/>
            </a:prstGeom>
            <a:noFill/>
            <a:ln w="76200" algn="ctr">
              <a:solidFill>
                <a:srgbClr val="595959"/>
              </a:solidFill>
              <a:round/>
              <a:headEnd/>
              <a:tailEnd/>
            </a:ln>
          </p:spPr>
        </p:cxnSp>
      </p:grpSp>
      <p:sp>
        <p:nvSpPr>
          <p:cNvPr id="157" name="Rettangolo 156"/>
          <p:cNvSpPr>
            <a:spLocks noChangeArrowheads="1"/>
          </p:cNvSpPr>
          <p:nvPr/>
        </p:nvSpPr>
        <p:spPr bwMode="auto">
          <a:xfrm rot="5400000">
            <a:off x="1975391" y="3183963"/>
            <a:ext cx="3721086" cy="26878"/>
          </a:xfrm>
          <a:prstGeom prst="rect">
            <a:avLst/>
          </a:prstGeom>
          <a:gradFill rotWithShape="1">
            <a:gsLst>
              <a:gs pos="0">
                <a:srgbClr val="9EC0C8"/>
              </a:gs>
              <a:gs pos="50000">
                <a:srgbClr val="B7DEE8"/>
              </a:gs>
              <a:gs pos="100000">
                <a:srgbClr val="9EC0C8"/>
              </a:gs>
            </a:gsLst>
            <a:lin ang="0" scaled="1"/>
          </a:gradFill>
          <a:ln w="127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>
              <a:cs typeface="Arial" panose="020B0604020202020204" pitchFamily="34" charset="0"/>
            </a:endParaRPr>
          </a:p>
        </p:txBody>
      </p:sp>
      <p:grpSp>
        <p:nvGrpSpPr>
          <p:cNvPr id="158" name="Group 26"/>
          <p:cNvGrpSpPr>
            <a:grpSpLocks/>
          </p:cNvGrpSpPr>
          <p:nvPr/>
        </p:nvGrpSpPr>
        <p:grpSpPr bwMode="auto">
          <a:xfrm rot="16200000" flipH="1">
            <a:off x="1712569" y="3188030"/>
            <a:ext cx="3504361" cy="35219"/>
            <a:chOff x="1232" y="1836"/>
            <a:chExt cx="3405" cy="97"/>
          </a:xfrm>
        </p:grpSpPr>
        <p:sp>
          <p:nvSpPr>
            <p:cNvPr id="159" name="AutoShape 27"/>
            <p:cNvSpPr>
              <a:spLocks noChangeArrowheads="1"/>
            </p:cNvSpPr>
            <p:nvPr/>
          </p:nvSpPr>
          <p:spPr bwMode="auto">
            <a:xfrm>
              <a:off x="1238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0" name="AutoShape 28"/>
            <p:cNvSpPr>
              <a:spLocks noChangeArrowheads="1"/>
            </p:cNvSpPr>
            <p:nvPr/>
          </p:nvSpPr>
          <p:spPr bwMode="auto">
            <a:xfrm>
              <a:off x="1371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1" name="AutoShape 29"/>
            <p:cNvSpPr>
              <a:spLocks noChangeArrowheads="1"/>
            </p:cNvSpPr>
            <p:nvPr/>
          </p:nvSpPr>
          <p:spPr bwMode="auto">
            <a:xfrm>
              <a:off x="1515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2" name="AutoShape 30"/>
            <p:cNvSpPr>
              <a:spLocks noChangeArrowheads="1"/>
            </p:cNvSpPr>
            <p:nvPr/>
          </p:nvSpPr>
          <p:spPr bwMode="auto">
            <a:xfrm>
              <a:off x="1648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3" name="AutoShape 31"/>
            <p:cNvSpPr>
              <a:spLocks noChangeArrowheads="1"/>
            </p:cNvSpPr>
            <p:nvPr/>
          </p:nvSpPr>
          <p:spPr bwMode="auto">
            <a:xfrm>
              <a:off x="1779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4" name="AutoShape 32"/>
            <p:cNvSpPr>
              <a:spLocks noChangeArrowheads="1"/>
            </p:cNvSpPr>
            <p:nvPr/>
          </p:nvSpPr>
          <p:spPr bwMode="auto">
            <a:xfrm>
              <a:off x="1930" y="1836"/>
              <a:ext cx="133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5" name="AutoShape 33"/>
            <p:cNvSpPr>
              <a:spLocks noChangeArrowheads="1"/>
            </p:cNvSpPr>
            <p:nvPr/>
          </p:nvSpPr>
          <p:spPr bwMode="auto">
            <a:xfrm>
              <a:off x="2052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6" name="AutoShape 34"/>
            <p:cNvSpPr>
              <a:spLocks noChangeArrowheads="1"/>
            </p:cNvSpPr>
            <p:nvPr/>
          </p:nvSpPr>
          <p:spPr bwMode="auto">
            <a:xfrm>
              <a:off x="2186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7" name="AutoShape 35"/>
            <p:cNvSpPr>
              <a:spLocks noChangeArrowheads="1"/>
            </p:cNvSpPr>
            <p:nvPr/>
          </p:nvSpPr>
          <p:spPr bwMode="auto">
            <a:xfrm>
              <a:off x="2327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8" name="AutoShape 36"/>
            <p:cNvSpPr>
              <a:spLocks noChangeArrowheads="1"/>
            </p:cNvSpPr>
            <p:nvPr/>
          </p:nvSpPr>
          <p:spPr bwMode="auto">
            <a:xfrm>
              <a:off x="2462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69" name="AutoShape 37"/>
            <p:cNvSpPr>
              <a:spLocks noChangeArrowheads="1"/>
            </p:cNvSpPr>
            <p:nvPr/>
          </p:nvSpPr>
          <p:spPr bwMode="auto">
            <a:xfrm>
              <a:off x="2595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0" name="AutoShape 38"/>
            <p:cNvSpPr>
              <a:spLocks noChangeArrowheads="1"/>
            </p:cNvSpPr>
            <p:nvPr/>
          </p:nvSpPr>
          <p:spPr bwMode="auto">
            <a:xfrm>
              <a:off x="2744" y="1841"/>
              <a:ext cx="133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1" name="AutoShape 39"/>
            <p:cNvSpPr>
              <a:spLocks noChangeArrowheads="1"/>
            </p:cNvSpPr>
            <p:nvPr/>
          </p:nvSpPr>
          <p:spPr bwMode="auto">
            <a:xfrm>
              <a:off x="2872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2" name="AutoShape 40"/>
            <p:cNvSpPr>
              <a:spLocks noChangeArrowheads="1"/>
            </p:cNvSpPr>
            <p:nvPr/>
          </p:nvSpPr>
          <p:spPr bwMode="auto">
            <a:xfrm>
              <a:off x="3003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3" name="AutoShape 41"/>
            <p:cNvSpPr>
              <a:spLocks noChangeArrowheads="1"/>
            </p:cNvSpPr>
            <p:nvPr/>
          </p:nvSpPr>
          <p:spPr bwMode="auto">
            <a:xfrm>
              <a:off x="3143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4" name="AutoShape 42"/>
            <p:cNvSpPr>
              <a:spLocks noChangeArrowheads="1"/>
            </p:cNvSpPr>
            <p:nvPr/>
          </p:nvSpPr>
          <p:spPr bwMode="auto">
            <a:xfrm>
              <a:off x="3276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5" name="AutoShape 43"/>
            <p:cNvSpPr>
              <a:spLocks noChangeArrowheads="1"/>
            </p:cNvSpPr>
            <p:nvPr/>
          </p:nvSpPr>
          <p:spPr bwMode="auto">
            <a:xfrm>
              <a:off x="3410" y="1836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6" name="AutoShape 44"/>
            <p:cNvSpPr>
              <a:spLocks noChangeArrowheads="1"/>
            </p:cNvSpPr>
            <p:nvPr/>
          </p:nvSpPr>
          <p:spPr bwMode="auto">
            <a:xfrm>
              <a:off x="3561" y="1836"/>
              <a:ext cx="138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7" name="AutoShape 45"/>
            <p:cNvSpPr>
              <a:spLocks noChangeArrowheads="1"/>
            </p:cNvSpPr>
            <p:nvPr/>
          </p:nvSpPr>
          <p:spPr bwMode="auto">
            <a:xfrm>
              <a:off x="3410" y="1841"/>
              <a:ext cx="137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8" name="AutoShape 46"/>
            <p:cNvSpPr>
              <a:spLocks noChangeArrowheads="1"/>
            </p:cNvSpPr>
            <p:nvPr/>
          </p:nvSpPr>
          <p:spPr bwMode="auto">
            <a:xfrm>
              <a:off x="3548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79" name="AutoShape 47"/>
            <p:cNvSpPr>
              <a:spLocks noChangeArrowheads="1"/>
            </p:cNvSpPr>
            <p:nvPr/>
          </p:nvSpPr>
          <p:spPr bwMode="auto">
            <a:xfrm>
              <a:off x="3691" y="184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80" name="AutoShape 48"/>
            <p:cNvSpPr>
              <a:spLocks noChangeArrowheads="1"/>
            </p:cNvSpPr>
            <p:nvPr/>
          </p:nvSpPr>
          <p:spPr bwMode="auto">
            <a:xfrm>
              <a:off x="3824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81" name="AutoShape 49"/>
            <p:cNvSpPr>
              <a:spLocks noChangeArrowheads="1"/>
            </p:cNvSpPr>
            <p:nvPr/>
          </p:nvSpPr>
          <p:spPr bwMode="auto">
            <a:xfrm>
              <a:off x="3957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82" name="AutoShape 50"/>
            <p:cNvSpPr>
              <a:spLocks noChangeArrowheads="1"/>
            </p:cNvSpPr>
            <p:nvPr/>
          </p:nvSpPr>
          <p:spPr bwMode="auto">
            <a:xfrm>
              <a:off x="4106" y="1836"/>
              <a:ext cx="133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83" name="AutoShape 51"/>
            <p:cNvSpPr>
              <a:spLocks noChangeArrowheads="1"/>
            </p:cNvSpPr>
            <p:nvPr/>
          </p:nvSpPr>
          <p:spPr bwMode="auto">
            <a:xfrm>
              <a:off x="4229" y="1836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84" name="AutoShape 52"/>
            <p:cNvSpPr>
              <a:spLocks noChangeArrowheads="1"/>
            </p:cNvSpPr>
            <p:nvPr/>
          </p:nvSpPr>
          <p:spPr bwMode="auto">
            <a:xfrm>
              <a:off x="4375" y="1836"/>
              <a:ext cx="138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  <p:sp>
          <p:nvSpPr>
            <p:cNvPr id="185" name="AutoShape 53"/>
            <p:cNvSpPr>
              <a:spLocks noChangeArrowheads="1"/>
            </p:cNvSpPr>
            <p:nvPr/>
          </p:nvSpPr>
          <p:spPr bwMode="auto">
            <a:xfrm>
              <a:off x="4505" y="1831"/>
              <a:ext cx="134" cy="9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E6D68"/>
                </a:gs>
                <a:gs pos="50000">
                  <a:schemeClr val="bg2"/>
                </a:gs>
                <a:gs pos="100000">
                  <a:srgbClr val="6E6D68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it-IT" sz="1200">
                <a:cs typeface="Arial" panose="020B0604020202020204" pitchFamily="34" charset="0"/>
              </a:endParaRPr>
            </a:p>
          </p:txBody>
        </p:sp>
      </p:grpSp>
      <p:sp>
        <p:nvSpPr>
          <p:cNvPr id="186" name="Rectangle 52"/>
          <p:cNvSpPr>
            <a:spLocks noChangeArrowheads="1"/>
          </p:cNvSpPr>
          <p:nvPr/>
        </p:nvSpPr>
        <p:spPr bwMode="auto">
          <a:xfrm>
            <a:off x="3482358" y="1336858"/>
            <a:ext cx="35219" cy="37439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200">
              <a:cs typeface="Arial" panose="020B0604020202020204" pitchFamily="34" charset="0"/>
            </a:endParaRPr>
          </a:p>
        </p:txBody>
      </p:sp>
      <p:sp>
        <p:nvSpPr>
          <p:cNvPr id="187" name="Line 54"/>
          <p:cNvSpPr>
            <a:spLocks noChangeShapeType="1"/>
          </p:cNvSpPr>
          <p:nvPr/>
        </p:nvSpPr>
        <p:spPr bwMode="auto">
          <a:xfrm flipH="1" flipV="1">
            <a:off x="3072696" y="1225763"/>
            <a:ext cx="581886" cy="264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88" name="Text Box 55"/>
          <p:cNvSpPr txBox="1">
            <a:spLocks noChangeArrowheads="1"/>
          </p:cNvSpPr>
          <p:nvPr/>
        </p:nvSpPr>
        <p:spPr bwMode="auto">
          <a:xfrm>
            <a:off x="2206587" y="991761"/>
            <a:ext cx="92525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Diamond plate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89" name="Text Box 56"/>
          <p:cNvSpPr txBox="1">
            <a:spLocks noChangeArrowheads="1"/>
          </p:cNvSpPr>
          <p:nvPr/>
        </p:nvSpPr>
        <p:spPr bwMode="auto">
          <a:xfrm>
            <a:off x="2504501" y="5364473"/>
            <a:ext cx="16728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cs typeface="Arial" panose="020B0604020202020204" pitchFamily="34" charset="0"/>
              </a:rPr>
              <a:t>P-type layer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90" name="Line 57"/>
          <p:cNvSpPr>
            <a:spLocks noChangeShapeType="1"/>
          </p:cNvSpPr>
          <p:nvPr/>
        </p:nvSpPr>
        <p:spPr bwMode="auto">
          <a:xfrm flipV="1">
            <a:off x="3411921" y="5085069"/>
            <a:ext cx="88045" cy="3688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91" name="Line 58"/>
          <p:cNvSpPr>
            <a:spLocks noChangeShapeType="1"/>
          </p:cNvSpPr>
          <p:nvPr/>
        </p:nvSpPr>
        <p:spPr bwMode="auto">
          <a:xfrm flipH="1">
            <a:off x="3708471" y="1296585"/>
            <a:ext cx="660400" cy="420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92" name="Text Box 59"/>
          <p:cNvSpPr txBox="1">
            <a:spLocks noChangeArrowheads="1"/>
          </p:cNvSpPr>
          <p:nvPr/>
        </p:nvSpPr>
        <p:spPr bwMode="auto">
          <a:xfrm>
            <a:off x="4298576" y="1136568"/>
            <a:ext cx="27904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Graphitic </a:t>
            </a:r>
            <a:r>
              <a:rPr lang="en-US" sz="1200" dirty="0">
                <a:cs typeface="Arial" panose="020B0604020202020204" pitchFamily="34" charset="0"/>
              </a:rPr>
              <a:t>distributed electric </a:t>
            </a:r>
            <a:r>
              <a:rPr lang="en-US" sz="1200" dirty="0" smtClean="0">
                <a:cs typeface="Arial" panose="020B0604020202020204" pitchFamily="34" charset="0"/>
              </a:rPr>
              <a:t>contact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93" name="Line 60"/>
          <p:cNvSpPr>
            <a:spLocks noChangeShapeType="1"/>
          </p:cNvSpPr>
          <p:nvPr/>
        </p:nvSpPr>
        <p:spPr bwMode="auto">
          <a:xfrm flipH="1">
            <a:off x="3828884" y="1737975"/>
            <a:ext cx="660400" cy="420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94" name="Text Box 61"/>
          <p:cNvSpPr txBox="1">
            <a:spLocks noChangeArrowheads="1"/>
          </p:cNvSpPr>
          <p:nvPr/>
        </p:nvSpPr>
        <p:spPr bwMode="auto">
          <a:xfrm>
            <a:off x="4499992" y="1567825"/>
            <a:ext cx="2433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cs typeface="Arial" panose="020B0604020202020204" pitchFamily="34" charset="0"/>
              </a:rPr>
              <a:t>n-doped diamond t</a:t>
            </a:r>
            <a:r>
              <a:rPr lang="en-US" sz="1200" dirty="0" smtClean="0">
                <a:cs typeface="Arial" panose="020B0604020202020204" pitchFamily="34" charset="0"/>
              </a:rPr>
              <a:t>hin </a:t>
            </a:r>
            <a:r>
              <a:rPr lang="en-US" sz="1200" dirty="0">
                <a:cs typeface="Arial" panose="020B0604020202020204" pitchFamily="34" charset="0"/>
              </a:rPr>
              <a:t>layer </a:t>
            </a:r>
            <a:r>
              <a:rPr lang="en-US" sz="1200" dirty="0" smtClean="0">
                <a:cs typeface="Arial" panose="020B0604020202020204" pitchFamily="34" charset="0"/>
              </a:rPr>
              <a:t>(100-500 nm)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95" name="Line 90"/>
          <p:cNvSpPr>
            <a:spLocks noChangeShapeType="1"/>
          </p:cNvSpPr>
          <p:nvPr/>
        </p:nvSpPr>
        <p:spPr bwMode="auto">
          <a:xfrm>
            <a:off x="2817728" y="1528589"/>
            <a:ext cx="547950" cy="660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196" name="Text Box 91"/>
          <p:cNvSpPr txBox="1">
            <a:spLocks noChangeArrowheads="1"/>
          </p:cNvSpPr>
          <p:nvPr/>
        </p:nvSpPr>
        <p:spPr bwMode="auto">
          <a:xfrm>
            <a:off x="1695972" y="1386655"/>
            <a:ext cx="1148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Surface </a:t>
            </a:r>
            <a:r>
              <a:rPr lang="en-US" sz="1200" dirty="0" smtClean="0">
                <a:cs typeface="Arial" panose="020B0604020202020204" pitchFamily="34" charset="0"/>
              </a:rPr>
              <a:t>Texturing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99" name="Text Box 94"/>
          <p:cNvSpPr txBox="1">
            <a:spLocks noChangeArrowheads="1"/>
          </p:cNvSpPr>
          <p:nvPr/>
        </p:nvSpPr>
        <p:spPr bwMode="auto">
          <a:xfrm>
            <a:off x="5076056" y="2204864"/>
            <a:ext cx="403244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en-US" sz="1400" dirty="0">
                <a:cs typeface="Arial" panose="020B0604020202020204" pitchFamily="34" charset="0"/>
              </a:rPr>
              <a:t>Technological steps: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Implantation of B ions on front surface for a buried p-type layer a) acting as a back electric contact; b) increasing the photogeneration contribution; c) separating e-h for reducing recombination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</a:rPr>
              <a:t>Fs laser-induced distributed contacts for reducing device series resistance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solidFill>
                  <a:srgbClr val="CC0000"/>
                </a:solidFill>
                <a:cs typeface="Arial" panose="020B0604020202020204" pitchFamily="34" charset="0"/>
              </a:rPr>
              <a:t>Fs laser front surface nanoscale texturing for increasing optical absorption and photogeneration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CVD deposition of n-doped thin diamond layer (100-500 nm)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Emitting surface hydrogenation for NEA</a:t>
            </a:r>
          </a:p>
          <a:p>
            <a:pPr>
              <a:spcAft>
                <a:spcPts val="1200"/>
              </a:spcAft>
            </a:pPr>
            <a:r>
              <a:rPr lang="en-US" sz="1400" dirty="0" smtClean="0">
                <a:cs typeface="Arial" panose="020B0604020202020204" pitchFamily="34" charset="0"/>
              </a:rPr>
              <a:t>Deposition </a:t>
            </a:r>
            <a:r>
              <a:rPr lang="en-US" sz="1400" dirty="0">
                <a:cs typeface="Arial" panose="020B0604020202020204" pitchFamily="34" charset="0"/>
              </a:rPr>
              <a:t>of electric </a:t>
            </a:r>
            <a:r>
              <a:rPr lang="en-US" sz="1400" dirty="0" smtClean="0">
                <a:cs typeface="Arial" panose="020B0604020202020204" pitchFamily="34" charset="0"/>
              </a:rPr>
              <a:t>contacts</a:t>
            </a:r>
          </a:p>
        </p:txBody>
      </p:sp>
      <p:sp>
        <p:nvSpPr>
          <p:cNvPr id="200" name="Text Box 78"/>
          <p:cNvSpPr txBox="1">
            <a:spLocks noChangeArrowheads="1"/>
          </p:cNvSpPr>
          <p:nvPr/>
        </p:nvSpPr>
        <p:spPr bwMode="auto">
          <a:xfrm>
            <a:off x="1686105" y="4650271"/>
            <a:ext cx="631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 smtClean="0">
                <a:cs typeface="Arial" panose="020B0604020202020204" pitchFamily="34" charset="0"/>
              </a:rPr>
              <a:t>Electric</a:t>
            </a:r>
          </a:p>
          <a:p>
            <a:r>
              <a:rPr lang="en-US" sz="1200" dirty="0" smtClean="0">
                <a:cs typeface="Arial" panose="020B0604020202020204" pitchFamily="34" charset="0"/>
              </a:rPr>
              <a:t>contacts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201" name="Line 79"/>
          <p:cNvSpPr>
            <a:spLocks noChangeShapeType="1"/>
          </p:cNvSpPr>
          <p:nvPr/>
        </p:nvSpPr>
        <p:spPr bwMode="auto">
          <a:xfrm flipV="1">
            <a:off x="2384334" y="4891281"/>
            <a:ext cx="91107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202" name="Line 80"/>
          <p:cNvSpPr>
            <a:spLocks noChangeShapeType="1"/>
          </p:cNvSpPr>
          <p:nvPr/>
        </p:nvSpPr>
        <p:spPr bwMode="auto">
          <a:xfrm flipV="1">
            <a:off x="2220343" y="1614130"/>
            <a:ext cx="1166505" cy="30323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 sz="1200">
              <a:cs typeface="Arial" panose="020B0604020202020204" pitchFamily="34" charset="0"/>
            </a:endParaRPr>
          </a:p>
        </p:txBody>
      </p:sp>
      <p:sp>
        <p:nvSpPr>
          <p:cNvPr id="204" name="CasellaDiTesto 203"/>
          <p:cNvSpPr txBox="1"/>
          <p:nvPr/>
        </p:nvSpPr>
        <p:spPr>
          <a:xfrm>
            <a:off x="3766195" y="1354579"/>
            <a:ext cx="23916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  <a:p>
            <a:r>
              <a:rPr lang="en-US" sz="800" dirty="0" smtClean="0">
                <a:cs typeface="Arial" panose="020B0604020202020204" pitchFamily="34" charset="0"/>
              </a:rPr>
              <a:t>H</a:t>
            </a:r>
          </a:p>
        </p:txBody>
      </p:sp>
      <p:grpSp>
        <p:nvGrpSpPr>
          <p:cNvPr id="69" name="Group 12"/>
          <p:cNvGrpSpPr>
            <a:grpSpLocks/>
          </p:cNvGrpSpPr>
          <p:nvPr/>
        </p:nvGrpSpPr>
        <p:grpSpPr bwMode="auto">
          <a:xfrm>
            <a:off x="4067944" y="1484784"/>
            <a:ext cx="760413" cy="1866900"/>
            <a:chOff x="2835" y="934"/>
            <a:chExt cx="479" cy="1176"/>
          </a:xfrm>
        </p:grpSpPr>
        <p:sp>
          <p:nvSpPr>
            <p:cNvPr id="70" name="Oval 16"/>
            <p:cNvSpPr>
              <a:spLocks noChangeAspect="1" noChangeArrowheads="1"/>
            </p:cNvSpPr>
            <p:nvPr/>
          </p:nvSpPr>
          <p:spPr bwMode="auto">
            <a:xfrm rot="3956559">
              <a:off x="3247" y="100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1" name="Oval 17"/>
            <p:cNvSpPr>
              <a:spLocks noChangeAspect="1" noChangeArrowheads="1"/>
            </p:cNvSpPr>
            <p:nvPr/>
          </p:nvSpPr>
          <p:spPr bwMode="auto">
            <a:xfrm rot="3956559">
              <a:off x="3008" y="929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2" name="Oval 18"/>
            <p:cNvSpPr>
              <a:spLocks noChangeAspect="1" noChangeArrowheads="1"/>
            </p:cNvSpPr>
            <p:nvPr/>
          </p:nvSpPr>
          <p:spPr bwMode="auto">
            <a:xfrm rot="3956559">
              <a:off x="2999" y="105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3" name="Oval 19"/>
            <p:cNvSpPr>
              <a:spLocks noChangeAspect="1" noChangeArrowheads="1"/>
            </p:cNvSpPr>
            <p:nvPr/>
          </p:nvSpPr>
          <p:spPr bwMode="auto">
            <a:xfrm rot="3956559">
              <a:off x="3112" y="97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4" name="Oval 20"/>
            <p:cNvSpPr>
              <a:spLocks noChangeAspect="1" noChangeArrowheads="1"/>
            </p:cNvSpPr>
            <p:nvPr/>
          </p:nvSpPr>
          <p:spPr bwMode="auto">
            <a:xfrm rot="3956559">
              <a:off x="3292" y="105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75" name="Line 21"/>
            <p:cNvSpPr>
              <a:spLocks noChangeShapeType="1"/>
            </p:cNvSpPr>
            <p:nvPr/>
          </p:nvSpPr>
          <p:spPr bwMode="auto">
            <a:xfrm rot="5400000" flipV="1">
              <a:off x="2900" y="99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76" name="Line 22"/>
            <p:cNvSpPr>
              <a:spLocks noChangeShapeType="1"/>
            </p:cNvSpPr>
            <p:nvPr/>
          </p:nvSpPr>
          <p:spPr bwMode="auto">
            <a:xfrm rot="5400000" flipV="1">
              <a:off x="3192" y="102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77" name="Line 23"/>
            <p:cNvSpPr>
              <a:spLocks noChangeShapeType="1"/>
            </p:cNvSpPr>
            <p:nvPr/>
          </p:nvSpPr>
          <p:spPr bwMode="auto">
            <a:xfrm rot="5400000" flipV="1">
              <a:off x="3135" y="961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78" name="Line 24"/>
            <p:cNvSpPr>
              <a:spLocks noChangeShapeType="1"/>
            </p:cNvSpPr>
            <p:nvPr/>
          </p:nvSpPr>
          <p:spPr bwMode="auto">
            <a:xfrm rot="5400000" flipV="1">
              <a:off x="3009" y="924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79" name="Line 25"/>
            <p:cNvSpPr>
              <a:spLocks noChangeShapeType="1"/>
            </p:cNvSpPr>
            <p:nvPr/>
          </p:nvSpPr>
          <p:spPr bwMode="auto">
            <a:xfrm rot="5400000" flipV="1">
              <a:off x="2904" y="879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80" name="Oval 26"/>
            <p:cNvSpPr>
              <a:spLocks noChangeAspect="1" noChangeArrowheads="1"/>
            </p:cNvSpPr>
            <p:nvPr/>
          </p:nvSpPr>
          <p:spPr bwMode="auto">
            <a:xfrm rot="3956559">
              <a:off x="3052" y="1204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81" name="Oval 27"/>
            <p:cNvSpPr>
              <a:spLocks noChangeAspect="1" noChangeArrowheads="1"/>
            </p:cNvSpPr>
            <p:nvPr/>
          </p:nvSpPr>
          <p:spPr bwMode="auto">
            <a:xfrm rot="3956559">
              <a:off x="3094" y="1122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82" name="Oval 28"/>
            <p:cNvSpPr>
              <a:spLocks noChangeAspect="1" noChangeArrowheads="1"/>
            </p:cNvSpPr>
            <p:nvPr/>
          </p:nvSpPr>
          <p:spPr bwMode="auto">
            <a:xfrm rot="3956559">
              <a:off x="3052" y="1331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83" name="Oval 29"/>
            <p:cNvSpPr>
              <a:spLocks noChangeAspect="1" noChangeArrowheads="1"/>
            </p:cNvSpPr>
            <p:nvPr/>
          </p:nvSpPr>
          <p:spPr bwMode="auto">
            <a:xfrm rot="3956559">
              <a:off x="3203" y="1157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84" name="Oval 30"/>
            <p:cNvSpPr>
              <a:spLocks noChangeAspect="1" noChangeArrowheads="1"/>
            </p:cNvSpPr>
            <p:nvPr/>
          </p:nvSpPr>
          <p:spPr bwMode="auto">
            <a:xfrm rot="3956559">
              <a:off x="3137" y="1270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85" name="Line 31"/>
            <p:cNvSpPr>
              <a:spLocks noChangeShapeType="1"/>
            </p:cNvSpPr>
            <p:nvPr/>
          </p:nvSpPr>
          <p:spPr bwMode="auto">
            <a:xfrm rot="5400000" flipV="1">
              <a:off x="2952" y="128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86" name="Line 32"/>
            <p:cNvSpPr>
              <a:spLocks noChangeShapeType="1"/>
            </p:cNvSpPr>
            <p:nvPr/>
          </p:nvSpPr>
          <p:spPr bwMode="auto">
            <a:xfrm rot="5400000" flipV="1">
              <a:off x="3042" y="121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87" name="Line 33"/>
            <p:cNvSpPr>
              <a:spLocks noChangeShapeType="1"/>
            </p:cNvSpPr>
            <p:nvPr/>
          </p:nvSpPr>
          <p:spPr bwMode="auto">
            <a:xfrm rot="5400000" flipV="1">
              <a:off x="2948" y="1153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88" name="Line 34"/>
            <p:cNvSpPr>
              <a:spLocks noChangeShapeType="1"/>
            </p:cNvSpPr>
            <p:nvPr/>
          </p:nvSpPr>
          <p:spPr bwMode="auto">
            <a:xfrm rot="5400000" flipV="1">
              <a:off x="3095" y="111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89" name="Line 35"/>
            <p:cNvSpPr>
              <a:spLocks noChangeShapeType="1"/>
            </p:cNvSpPr>
            <p:nvPr/>
          </p:nvSpPr>
          <p:spPr bwMode="auto">
            <a:xfrm rot="5400000" flipV="1">
              <a:off x="2990" y="107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90" name="Oval 36"/>
            <p:cNvSpPr>
              <a:spLocks noChangeAspect="1" noChangeArrowheads="1"/>
            </p:cNvSpPr>
            <p:nvPr/>
          </p:nvSpPr>
          <p:spPr bwMode="auto">
            <a:xfrm rot="3956559">
              <a:off x="3241" y="1454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91" name="Oval 37"/>
            <p:cNvSpPr>
              <a:spLocks noChangeAspect="1" noChangeArrowheads="1"/>
            </p:cNvSpPr>
            <p:nvPr/>
          </p:nvSpPr>
          <p:spPr bwMode="auto">
            <a:xfrm rot="3956559">
              <a:off x="3008" y="1371"/>
              <a:ext cx="18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92" name="Oval 38"/>
            <p:cNvSpPr>
              <a:spLocks noChangeAspect="1" noChangeArrowheads="1"/>
            </p:cNvSpPr>
            <p:nvPr/>
          </p:nvSpPr>
          <p:spPr bwMode="auto">
            <a:xfrm rot="3956559">
              <a:off x="2999" y="1492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93" name="Oval 39"/>
            <p:cNvSpPr>
              <a:spLocks noChangeAspect="1" noChangeArrowheads="1"/>
            </p:cNvSpPr>
            <p:nvPr/>
          </p:nvSpPr>
          <p:spPr bwMode="auto">
            <a:xfrm rot="3956559">
              <a:off x="3112" y="1417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94" name="Oval 40"/>
            <p:cNvSpPr>
              <a:spLocks noChangeAspect="1" noChangeArrowheads="1"/>
            </p:cNvSpPr>
            <p:nvPr/>
          </p:nvSpPr>
          <p:spPr bwMode="auto">
            <a:xfrm rot="3956559">
              <a:off x="3286" y="1520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95" name="Line 41"/>
            <p:cNvSpPr>
              <a:spLocks noChangeShapeType="1"/>
            </p:cNvSpPr>
            <p:nvPr/>
          </p:nvSpPr>
          <p:spPr bwMode="auto">
            <a:xfrm rot="5400000" flipV="1">
              <a:off x="2900" y="144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96" name="Line 42"/>
            <p:cNvSpPr>
              <a:spLocks noChangeShapeType="1"/>
            </p:cNvSpPr>
            <p:nvPr/>
          </p:nvSpPr>
          <p:spPr bwMode="auto">
            <a:xfrm rot="5400000" flipV="1">
              <a:off x="3172" y="146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97" name="Line 43"/>
            <p:cNvSpPr>
              <a:spLocks noChangeShapeType="1"/>
            </p:cNvSpPr>
            <p:nvPr/>
          </p:nvSpPr>
          <p:spPr bwMode="auto">
            <a:xfrm rot="5400000" flipV="1">
              <a:off x="3135" y="1403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98" name="Line 44"/>
            <p:cNvSpPr>
              <a:spLocks noChangeShapeType="1"/>
            </p:cNvSpPr>
            <p:nvPr/>
          </p:nvSpPr>
          <p:spPr bwMode="auto">
            <a:xfrm rot="5400000" flipV="1">
              <a:off x="2991" y="1368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99" name="Line 45"/>
            <p:cNvSpPr>
              <a:spLocks noChangeShapeType="1"/>
            </p:cNvSpPr>
            <p:nvPr/>
          </p:nvSpPr>
          <p:spPr bwMode="auto">
            <a:xfrm rot="5400000" flipV="1">
              <a:off x="2904" y="1320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00" name="Oval 46"/>
            <p:cNvSpPr>
              <a:spLocks noChangeAspect="1" noChangeArrowheads="1"/>
            </p:cNvSpPr>
            <p:nvPr/>
          </p:nvSpPr>
          <p:spPr bwMode="auto">
            <a:xfrm rot="3956559">
              <a:off x="3053" y="1646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1" name="Oval 47"/>
            <p:cNvSpPr>
              <a:spLocks noChangeAspect="1" noChangeArrowheads="1"/>
            </p:cNvSpPr>
            <p:nvPr/>
          </p:nvSpPr>
          <p:spPr bwMode="auto">
            <a:xfrm rot="3956559">
              <a:off x="3093" y="1563"/>
              <a:ext cx="17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2" name="Oval 48"/>
            <p:cNvSpPr>
              <a:spLocks noChangeAspect="1" noChangeArrowheads="1"/>
            </p:cNvSpPr>
            <p:nvPr/>
          </p:nvSpPr>
          <p:spPr bwMode="auto">
            <a:xfrm rot="3956559">
              <a:off x="3052" y="1773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3" name="Oval 49"/>
            <p:cNvSpPr>
              <a:spLocks noChangeAspect="1" noChangeArrowheads="1"/>
            </p:cNvSpPr>
            <p:nvPr/>
          </p:nvSpPr>
          <p:spPr bwMode="auto">
            <a:xfrm rot="3956559">
              <a:off x="3198" y="1609"/>
              <a:ext cx="17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4" name="Oval 50"/>
            <p:cNvSpPr>
              <a:spLocks noChangeAspect="1" noChangeArrowheads="1"/>
            </p:cNvSpPr>
            <p:nvPr/>
          </p:nvSpPr>
          <p:spPr bwMode="auto">
            <a:xfrm rot="3956559">
              <a:off x="3138" y="1712"/>
              <a:ext cx="16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05" name="Line 51"/>
            <p:cNvSpPr>
              <a:spLocks noChangeShapeType="1"/>
            </p:cNvSpPr>
            <p:nvPr/>
          </p:nvSpPr>
          <p:spPr bwMode="auto">
            <a:xfrm rot="5400000" flipV="1">
              <a:off x="2952" y="172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06" name="Line 52"/>
            <p:cNvSpPr>
              <a:spLocks noChangeShapeType="1"/>
            </p:cNvSpPr>
            <p:nvPr/>
          </p:nvSpPr>
          <p:spPr bwMode="auto">
            <a:xfrm rot="5400000" flipV="1">
              <a:off x="3041" y="1660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07" name="Line 53"/>
            <p:cNvSpPr>
              <a:spLocks noChangeShapeType="1"/>
            </p:cNvSpPr>
            <p:nvPr/>
          </p:nvSpPr>
          <p:spPr bwMode="auto">
            <a:xfrm rot="5400000" flipV="1">
              <a:off x="2948" y="1595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13" name="Line 54"/>
            <p:cNvSpPr>
              <a:spLocks noChangeShapeType="1"/>
            </p:cNvSpPr>
            <p:nvPr/>
          </p:nvSpPr>
          <p:spPr bwMode="auto">
            <a:xfrm rot="5400000" flipV="1">
              <a:off x="3095" y="1558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14" name="Line 55"/>
            <p:cNvSpPr>
              <a:spLocks noChangeShapeType="1"/>
            </p:cNvSpPr>
            <p:nvPr/>
          </p:nvSpPr>
          <p:spPr bwMode="auto">
            <a:xfrm rot="5400000" flipV="1">
              <a:off x="2990" y="1512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15" name="Oval 56"/>
            <p:cNvSpPr>
              <a:spLocks noChangeAspect="1" noChangeArrowheads="1"/>
            </p:cNvSpPr>
            <p:nvPr/>
          </p:nvSpPr>
          <p:spPr bwMode="auto">
            <a:xfrm rot="3956559">
              <a:off x="3244" y="177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6" name="Oval 57"/>
            <p:cNvSpPr>
              <a:spLocks noChangeAspect="1" noChangeArrowheads="1"/>
            </p:cNvSpPr>
            <p:nvPr/>
          </p:nvSpPr>
          <p:spPr bwMode="auto">
            <a:xfrm rot="3956559">
              <a:off x="3012" y="1687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7" name="Oval 58"/>
            <p:cNvSpPr>
              <a:spLocks noChangeAspect="1" noChangeArrowheads="1"/>
            </p:cNvSpPr>
            <p:nvPr/>
          </p:nvSpPr>
          <p:spPr bwMode="auto">
            <a:xfrm rot="3956559">
              <a:off x="3003" y="1808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8" name="Oval 59"/>
            <p:cNvSpPr>
              <a:spLocks noChangeAspect="1" noChangeArrowheads="1"/>
            </p:cNvSpPr>
            <p:nvPr/>
          </p:nvSpPr>
          <p:spPr bwMode="auto">
            <a:xfrm rot="3956559">
              <a:off x="3116" y="1734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19" name="Oval 60"/>
            <p:cNvSpPr>
              <a:spLocks noChangeAspect="1" noChangeArrowheads="1"/>
            </p:cNvSpPr>
            <p:nvPr/>
          </p:nvSpPr>
          <p:spPr bwMode="auto">
            <a:xfrm rot="3956559">
              <a:off x="3289" y="183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0" name="Line 61"/>
            <p:cNvSpPr>
              <a:spLocks noChangeShapeType="1"/>
            </p:cNvSpPr>
            <p:nvPr/>
          </p:nvSpPr>
          <p:spPr bwMode="auto">
            <a:xfrm rot="5400000" flipV="1">
              <a:off x="2904" y="175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21" name="Line 62"/>
            <p:cNvSpPr>
              <a:spLocks noChangeShapeType="1"/>
            </p:cNvSpPr>
            <p:nvPr/>
          </p:nvSpPr>
          <p:spPr bwMode="auto">
            <a:xfrm rot="5400000" flipV="1">
              <a:off x="3195" y="1784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22" name="Line 63"/>
            <p:cNvSpPr>
              <a:spLocks noChangeShapeType="1"/>
            </p:cNvSpPr>
            <p:nvPr/>
          </p:nvSpPr>
          <p:spPr bwMode="auto">
            <a:xfrm rot="5400000" flipV="1">
              <a:off x="3139" y="1719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23" name="Line 64"/>
            <p:cNvSpPr>
              <a:spLocks noChangeShapeType="1"/>
            </p:cNvSpPr>
            <p:nvPr/>
          </p:nvSpPr>
          <p:spPr bwMode="auto">
            <a:xfrm rot="5400000" flipV="1">
              <a:off x="3013" y="1681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24" name="Line 65"/>
            <p:cNvSpPr>
              <a:spLocks noChangeShapeType="1"/>
            </p:cNvSpPr>
            <p:nvPr/>
          </p:nvSpPr>
          <p:spPr bwMode="auto">
            <a:xfrm rot="5400000" flipV="1">
              <a:off x="2908" y="1637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25" name="Oval 66"/>
            <p:cNvSpPr>
              <a:spLocks noChangeAspect="1" noChangeArrowheads="1"/>
            </p:cNvSpPr>
            <p:nvPr/>
          </p:nvSpPr>
          <p:spPr bwMode="auto">
            <a:xfrm rot="3956559">
              <a:off x="3056" y="1962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6" name="Oval 67"/>
            <p:cNvSpPr>
              <a:spLocks noChangeAspect="1" noChangeArrowheads="1"/>
            </p:cNvSpPr>
            <p:nvPr/>
          </p:nvSpPr>
          <p:spPr bwMode="auto">
            <a:xfrm rot="3956559">
              <a:off x="3098" y="1880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7" name="Oval 68"/>
            <p:cNvSpPr>
              <a:spLocks noChangeAspect="1" noChangeArrowheads="1"/>
            </p:cNvSpPr>
            <p:nvPr/>
          </p:nvSpPr>
          <p:spPr bwMode="auto">
            <a:xfrm rot="3956559">
              <a:off x="3056" y="2089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8" name="Oval 69"/>
            <p:cNvSpPr>
              <a:spLocks noChangeAspect="1" noChangeArrowheads="1"/>
            </p:cNvSpPr>
            <p:nvPr/>
          </p:nvSpPr>
          <p:spPr bwMode="auto">
            <a:xfrm rot="3956559">
              <a:off x="3201" y="1925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29" name="Oval 70"/>
            <p:cNvSpPr>
              <a:spLocks noChangeAspect="1" noChangeArrowheads="1"/>
            </p:cNvSpPr>
            <p:nvPr/>
          </p:nvSpPr>
          <p:spPr bwMode="auto">
            <a:xfrm rot="3956559">
              <a:off x="3142" y="2028"/>
              <a:ext cx="16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30" name="Line 71"/>
            <p:cNvSpPr>
              <a:spLocks noChangeShapeType="1"/>
            </p:cNvSpPr>
            <p:nvPr/>
          </p:nvSpPr>
          <p:spPr bwMode="auto">
            <a:xfrm rot="5400000" flipV="1">
              <a:off x="2955" y="2038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31" name="Line 72"/>
            <p:cNvSpPr>
              <a:spLocks noChangeShapeType="1"/>
            </p:cNvSpPr>
            <p:nvPr/>
          </p:nvSpPr>
          <p:spPr bwMode="auto">
            <a:xfrm rot="5400000" flipV="1">
              <a:off x="3045" y="1976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32" name="Line 73"/>
            <p:cNvSpPr>
              <a:spLocks noChangeShapeType="1"/>
            </p:cNvSpPr>
            <p:nvPr/>
          </p:nvSpPr>
          <p:spPr bwMode="auto">
            <a:xfrm rot="5400000" flipV="1">
              <a:off x="2952" y="191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33" name="Line 74"/>
            <p:cNvSpPr>
              <a:spLocks noChangeShapeType="1"/>
            </p:cNvSpPr>
            <p:nvPr/>
          </p:nvSpPr>
          <p:spPr bwMode="auto">
            <a:xfrm rot="5400000" flipV="1">
              <a:off x="3099" y="1874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34" name="Line 75"/>
            <p:cNvSpPr>
              <a:spLocks noChangeShapeType="1"/>
            </p:cNvSpPr>
            <p:nvPr/>
          </p:nvSpPr>
          <p:spPr bwMode="auto">
            <a:xfrm rot="5400000" flipV="1">
              <a:off x="2994" y="182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grpSp>
        <p:nvGrpSpPr>
          <p:cNvPr id="135" name="Group 12"/>
          <p:cNvGrpSpPr>
            <a:grpSpLocks/>
          </p:cNvGrpSpPr>
          <p:nvPr/>
        </p:nvGrpSpPr>
        <p:grpSpPr bwMode="auto">
          <a:xfrm>
            <a:off x="4099619" y="3212976"/>
            <a:ext cx="760413" cy="1866900"/>
            <a:chOff x="2835" y="934"/>
            <a:chExt cx="479" cy="1176"/>
          </a:xfrm>
        </p:grpSpPr>
        <p:sp>
          <p:nvSpPr>
            <p:cNvPr id="136" name="Oval 16"/>
            <p:cNvSpPr>
              <a:spLocks noChangeAspect="1" noChangeArrowheads="1"/>
            </p:cNvSpPr>
            <p:nvPr/>
          </p:nvSpPr>
          <p:spPr bwMode="auto">
            <a:xfrm rot="3956559">
              <a:off x="3247" y="100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37" name="Oval 17"/>
            <p:cNvSpPr>
              <a:spLocks noChangeAspect="1" noChangeArrowheads="1"/>
            </p:cNvSpPr>
            <p:nvPr/>
          </p:nvSpPr>
          <p:spPr bwMode="auto">
            <a:xfrm rot="3956559">
              <a:off x="3008" y="929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38" name="Oval 18"/>
            <p:cNvSpPr>
              <a:spLocks noChangeAspect="1" noChangeArrowheads="1"/>
            </p:cNvSpPr>
            <p:nvPr/>
          </p:nvSpPr>
          <p:spPr bwMode="auto">
            <a:xfrm rot="3956559">
              <a:off x="2999" y="105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39" name="Oval 19"/>
            <p:cNvSpPr>
              <a:spLocks noChangeAspect="1" noChangeArrowheads="1"/>
            </p:cNvSpPr>
            <p:nvPr/>
          </p:nvSpPr>
          <p:spPr bwMode="auto">
            <a:xfrm rot="3956559">
              <a:off x="3112" y="97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40" name="Oval 20"/>
            <p:cNvSpPr>
              <a:spLocks noChangeAspect="1" noChangeArrowheads="1"/>
            </p:cNvSpPr>
            <p:nvPr/>
          </p:nvSpPr>
          <p:spPr bwMode="auto">
            <a:xfrm rot="3956559">
              <a:off x="3292" y="105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197" name="Line 21"/>
            <p:cNvSpPr>
              <a:spLocks noChangeShapeType="1"/>
            </p:cNvSpPr>
            <p:nvPr/>
          </p:nvSpPr>
          <p:spPr bwMode="auto">
            <a:xfrm rot="5400000" flipV="1">
              <a:off x="2900" y="99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198" name="Line 22"/>
            <p:cNvSpPr>
              <a:spLocks noChangeShapeType="1"/>
            </p:cNvSpPr>
            <p:nvPr/>
          </p:nvSpPr>
          <p:spPr bwMode="auto">
            <a:xfrm rot="5400000" flipV="1">
              <a:off x="3192" y="102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03" name="Line 23"/>
            <p:cNvSpPr>
              <a:spLocks noChangeShapeType="1"/>
            </p:cNvSpPr>
            <p:nvPr/>
          </p:nvSpPr>
          <p:spPr bwMode="auto">
            <a:xfrm rot="5400000" flipV="1">
              <a:off x="3135" y="961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05" name="Line 24"/>
            <p:cNvSpPr>
              <a:spLocks noChangeShapeType="1"/>
            </p:cNvSpPr>
            <p:nvPr/>
          </p:nvSpPr>
          <p:spPr bwMode="auto">
            <a:xfrm rot="5400000" flipV="1">
              <a:off x="3009" y="924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06" name="Line 25"/>
            <p:cNvSpPr>
              <a:spLocks noChangeShapeType="1"/>
            </p:cNvSpPr>
            <p:nvPr/>
          </p:nvSpPr>
          <p:spPr bwMode="auto">
            <a:xfrm rot="5400000" flipV="1">
              <a:off x="2904" y="879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07" name="Oval 26"/>
            <p:cNvSpPr>
              <a:spLocks noChangeAspect="1" noChangeArrowheads="1"/>
            </p:cNvSpPr>
            <p:nvPr/>
          </p:nvSpPr>
          <p:spPr bwMode="auto">
            <a:xfrm rot="3956559">
              <a:off x="3052" y="1204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08" name="Oval 27"/>
            <p:cNvSpPr>
              <a:spLocks noChangeAspect="1" noChangeArrowheads="1"/>
            </p:cNvSpPr>
            <p:nvPr/>
          </p:nvSpPr>
          <p:spPr bwMode="auto">
            <a:xfrm rot="3956559">
              <a:off x="3094" y="1122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09" name="Oval 28"/>
            <p:cNvSpPr>
              <a:spLocks noChangeAspect="1" noChangeArrowheads="1"/>
            </p:cNvSpPr>
            <p:nvPr/>
          </p:nvSpPr>
          <p:spPr bwMode="auto">
            <a:xfrm rot="3956559">
              <a:off x="3052" y="1331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0" name="Oval 29"/>
            <p:cNvSpPr>
              <a:spLocks noChangeAspect="1" noChangeArrowheads="1"/>
            </p:cNvSpPr>
            <p:nvPr/>
          </p:nvSpPr>
          <p:spPr bwMode="auto">
            <a:xfrm rot="3956559">
              <a:off x="3203" y="1157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1" name="Oval 30"/>
            <p:cNvSpPr>
              <a:spLocks noChangeAspect="1" noChangeArrowheads="1"/>
            </p:cNvSpPr>
            <p:nvPr/>
          </p:nvSpPr>
          <p:spPr bwMode="auto">
            <a:xfrm rot="3956559">
              <a:off x="3137" y="1270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2" name="Line 31"/>
            <p:cNvSpPr>
              <a:spLocks noChangeShapeType="1"/>
            </p:cNvSpPr>
            <p:nvPr/>
          </p:nvSpPr>
          <p:spPr bwMode="auto">
            <a:xfrm rot="5400000" flipV="1">
              <a:off x="2952" y="128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13" name="Line 32"/>
            <p:cNvSpPr>
              <a:spLocks noChangeShapeType="1"/>
            </p:cNvSpPr>
            <p:nvPr/>
          </p:nvSpPr>
          <p:spPr bwMode="auto">
            <a:xfrm rot="5400000" flipV="1">
              <a:off x="3042" y="121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14" name="Line 33"/>
            <p:cNvSpPr>
              <a:spLocks noChangeShapeType="1"/>
            </p:cNvSpPr>
            <p:nvPr/>
          </p:nvSpPr>
          <p:spPr bwMode="auto">
            <a:xfrm rot="5400000" flipV="1">
              <a:off x="2948" y="1153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15" name="Line 34"/>
            <p:cNvSpPr>
              <a:spLocks noChangeShapeType="1"/>
            </p:cNvSpPr>
            <p:nvPr/>
          </p:nvSpPr>
          <p:spPr bwMode="auto">
            <a:xfrm rot="5400000" flipV="1">
              <a:off x="3095" y="111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16" name="Line 35"/>
            <p:cNvSpPr>
              <a:spLocks noChangeShapeType="1"/>
            </p:cNvSpPr>
            <p:nvPr/>
          </p:nvSpPr>
          <p:spPr bwMode="auto">
            <a:xfrm rot="5400000" flipV="1">
              <a:off x="2990" y="107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17" name="Oval 36"/>
            <p:cNvSpPr>
              <a:spLocks noChangeAspect="1" noChangeArrowheads="1"/>
            </p:cNvSpPr>
            <p:nvPr/>
          </p:nvSpPr>
          <p:spPr bwMode="auto">
            <a:xfrm rot="3956559">
              <a:off x="3241" y="1454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8" name="Oval 37"/>
            <p:cNvSpPr>
              <a:spLocks noChangeAspect="1" noChangeArrowheads="1"/>
            </p:cNvSpPr>
            <p:nvPr/>
          </p:nvSpPr>
          <p:spPr bwMode="auto">
            <a:xfrm rot="3956559">
              <a:off x="3008" y="1371"/>
              <a:ext cx="18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19" name="Oval 38"/>
            <p:cNvSpPr>
              <a:spLocks noChangeAspect="1" noChangeArrowheads="1"/>
            </p:cNvSpPr>
            <p:nvPr/>
          </p:nvSpPr>
          <p:spPr bwMode="auto">
            <a:xfrm rot="3956559">
              <a:off x="2999" y="1492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0" name="Oval 39"/>
            <p:cNvSpPr>
              <a:spLocks noChangeAspect="1" noChangeArrowheads="1"/>
            </p:cNvSpPr>
            <p:nvPr/>
          </p:nvSpPr>
          <p:spPr bwMode="auto">
            <a:xfrm rot="3956559">
              <a:off x="3112" y="1417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1" name="Oval 40"/>
            <p:cNvSpPr>
              <a:spLocks noChangeAspect="1" noChangeArrowheads="1"/>
            </p:cNvSpPr>
            <p:nvPr/>
          </p:nvSpPr>
          <p:spPr bwMode="auto">
            <a:xfrm rot="3956559">
              <a:off x="3286" y="1520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2" name="Line 41"/>
            <p:cNvSpPr>
              <a:spLocks noChangeShapeType="1"/>
            </p:cNvSpPr>
            <p:nvPr/>
          </p:nvSpPr>
          <p:spPr bwMode="auto">
            <a:xfrm rot="5400000" flipV="1">
              <a:off x="2900" y="144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3" name="Line 42"/>
            <p:cNvSpPr>
              <a:spLocks noChangeShapeType="1"/>
            </p:cNvSpPr>
            <p:nvPr/>
          </p:nvSpPr>
          <p:spPr bwMode="auto">
            <a:xfrm rot="5400000" flipV="1">
              <a:off x="3172" y="1460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4" name="Line 43"/>
            <p:cNvSpPr>
              <a:spLocks noChangeShapeType="1"/>
            </p:cNvSpPr>
            <p:nvPr/>
          </p:nvSpPr>
          <p:spPr bwMode="auto">
            <a:xfrm rot="5400000" flipV="1">
              <a:off x="3135" y="1403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5" name="Line 44"/>
            <p:cNvSpPr>
              <a:spLocks noChangeShapeType="1"/>
            </p:cNvSpPr>
            <p:nvPr/>
          </p:nvSpPr>
          <p:spPr bwMode="auto">
            <a:xfrm rot="5400000" flipV="1">
              <a:off x="2991" y="1368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6" name="Line 45"/>
            <p:cNvSpPr>
              <a:spLocks noChangeShapeType="1"/>
            </p:cNvSpPr>
            <p:nvPr/>
          </p:nvSpPr>
          <p:spPr bwMode="auto">
            <a:xfrm rot="5400000" flipV="1">
              <a:off x="2904" y="1320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27" name="Oval 46"/>
            <p:cNvSpPr>
              <a:spLocks noChangeAspect="1" noChangeArrowheads="1"/>
            </p:cNvSpPr>
            <p:nvPr/>
          </p:nvSpPr>
          <p:spPr bwMode="auto">
            <a:xfrm rot="3956559">
              <a:off x="3053" y="1646"/>
              <a:ext cx="16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8" name="Oval 47"/>
            <p:cNvSpPr>
              <a:spLocks noChangeAspect="1" noChangeArrowheads="1"/>
            </p:cNvSpPr>
            <p:nvPr/>
          </p:nvSpPr>
          <p:spPr bwMode="auto">
            <a:xfrm rot="3956559">
              <a:off x="3093" y="1563"/>
              <a:ext cx="17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29" name="Oval 48"/>
            <p:cNvSpPr>
              <a:spLocks noChangeAspect="1" noChangeArrowheads="1"/>
            </p:cNvSpPr>
            <p:nvPr/>
          </p:nvSpPr>
          <p:spPr bwMode="auto">
            <a:xfrm rot="3956559">
              <a:off x="3052" y="1773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0" name="Oval 49"/>
            <p:cNvSpPr>
              <a:spLocks noChangeAspect="1" noChangeArrowheads="1"/>
            </p:cNvSpPr>
            <p:nvPr/>
          </p:nvSpPr>
          <p:spPr bwMode="auto">
            <a:xfrm rot="3956559">
              <a:off x="3198" y="1609"/>
              <a:ext cx="17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1" name="Oval 50"/>
            <p:cNvSpPr>
              <a:spLocks noChangeAspect="1" noChangeArrowheads="1"/>
            </p:cNvSpPr>
            <p:nvPr/>
          </p:nvSpPr>
          <p:spPr bwMode="auto">
            <a:xfrm rot="3956559">
              <a:off x="3138" y="1712"/>
              <a:ext cx="16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2" name="Line 51"/>
            <p:cNvSpPr>
              <a:spLocks noChangeShapeType="1"/>
            </p:cNvSpPr>
            <p:nvPr/>
          </p:nvSpPr>
          <p:spPr bwMode="auto">
            <a:xfrm rot="5400000" flipV="1">
              <a:off x="2952" y="172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3" name="Line 52"/>
            <p:cNvSpPr>
              <a:spLocks noChangeShapeType="1"/>
            </p:cNvSpPr>
            <p:nvPr/>
          </p:nvSpPr>
          <p:spPr bwMode="auto">
            <a:xfrm rot="5400000" flipV="1">
              <a:off x="3041" y="1660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4" name="Line 53"/>
            <p:cNvSpPr>
              <a:spLocks noChangeShapeType="1"/>
            </p:cNvSpPr>
            <p:nvPr/>
          </p:nvSpPr>
          <p:spPr bwMode="auto">
            <a:xfrm rot="5400000" flipV="1">
              <a:off x="2948" y="1595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5" name="Line 54"/>
            <p:cNvSpPr>
              <a:spLocks noChangeShapeType="1"/>
            </p:cNvSpPr>
            <p:nvPr/>
          </p:nvSpPr>
          <p:spPr bwMode="auto">
            <a:xfrm rot="5400000" flipV="1">
              <a:off x="3095" y="1558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6" name="Line 55"/>
            <p:cNvSpPr>
              <a:spLocks noChangeShapeType="1"/>
            </p:cNvSpPr>
            <p:nvPr/>
          </p:nvSpPr>
          <p:spPr bwMode="auto">
            <a:xfrm rot="5400000" flipV="1">
              <a:off x="2990" y="1512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37" name="Oval 56"/>
            <p:cNvSpPr>
              <a:spLocks noChangeAspect="1" noChangeArrowheads="1"/>
            </p:cNvSpPr>
            <p:nvPr/>
          </p:nvSpPr>
          <p:spPr bwMode="auto">
            <a:xfrm rot="3956559">
              <a:off x="3244" y="1770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8" name="Oval 57"/>
            <p:cNvSpPr>
              <a:spLocks noChangeAspect="1" noChangeArrowheads="1"/>
            </p:cNvSpPr>
            <p:nvPr/>
          </p:nvSpPr>
          <p:spPr bwMode="auto">
            <a:xfrm rot="3956559">
              <a:off x="3012" y="1687"/>
              <a:ext cx="17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39" name="Oval 58"/>
            <p:cNvSpPr>
              <a:spLocks noChangeAspect="1" noChangeArrowheads="1"/>
            </p:cNvSpPr>
            <p:nvPr/>
          </p:nvSpPr>
          <p:spPr bwMode="auto">
            <a:xfrm rot="3956559">
              <a:off x="3003" y="1808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0" name="Oval 59"/>
            <p:cNvSpPr>
              <a:spLocks noChangeAspect="1" noChangeArrowheads="1"/>
            </p:cNvSpPr>
            <p:nvPr/>
          </p:nvSpPr>
          <p:spPr bwMode="auto">
            <a:xfrm rot="3956559">
              <a:off x="3116" y="1734"/>
              <a:ext cx="18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1" name="Oval 60"/>
            <p:cNvSpPr>
              <a:spLocks noChangeAspect="1" noChangeArrowheads="1"/>
            </p:cNvSpPr>
            <p:nvPr/>
          </p:nvSpPr>
          <p:spPr bwMode="auto">
            <a:xfrm rot="3956559">
              <a:off x="3289" y="1836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2" name="Line 61"/>
            <p:cNvSpPr>
              <a:spLocks noChangeShapeType="1"/>
            </p:cNvSpPr>
            <p:nvPr/>
          </p:nvSpPr>
          <p:spPr bwMode="auto">
            <a:xfrm rot="5400000" flipV="1">
              <a:off x="2904" y="1757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3" name="Line 62"/>
            <p:cNvSpPr>
              <a:spLocks noChangeShapeType="1"/>
            </p:cNvSpPr>
            <p:nvPr/>
          </p:nvSpPr>
          <p:spPr bwMode="auto">
            <a:xfrm rot="5400000" flipV="1">
              <a:off x="3195" y="1784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4" name="Line 63"/>
            <p:cNvSpPr>
              <a:spLocks noChangeShapeType="1"/>
            </p:cNvSpPr>
            <p:nvPr/>
          </p:nvSpPr>
          <p:spPr bwMode="auto">
            <a:xfrm rot="5400000" flipV="1">
              <a:off x="3139" y="1719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5" name="Line 64"/>
            <p:cNvSpPr>
              <a:spLocks noChangeShapeType="1"/>
            </p:cNvSpPr>
            <p:nvPr/>
          </p:nvSpPr>
          <p:spPr bwMode="auto">
            <a:xfrm rot="5400000" flipV="1">
              <a:off x="3013" y="1681"/>
              <a:ext cx="0" cy="13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6" name="Line 65"/>
            <p:cNvSpPr>
              <a:spLocks noChangeShapeType="1"/>
            </p:cNvSpPr>
            <p:nvPr/>
          </p:nvSpPr>
          <p:spPr bwMode="auto">
            <a:xfrm rot="5400000" flipV="1">
              <a:off x="2908" y="1637"/>
              <a:ext cx="0" cy="1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47" name="Oval 66"/>
            <p:cNvSpPr>
              <a:spLocks noChangeAspect="1" noChangeArrowheads="1"/>
            </p:cNvSpPr>
            <p:nvPr/>
          </p:nvSpPr>
          <p:spPr bwMode="auto">
            <a:xfrm rot="3956559">
              <a:off x="3056" y="1962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8" name="Oval 67"/>
            <p:cNvSpPr>
              <a:spLocks noChangeAspect="1" noChangeArrowheads="1"/>
            </p:cNvSpPr>
            <p:nvPr/>
          </p:nvSpPr>
          <p:spPr bwMode="auto">
            <a:xfrm rot="3956559">
              <a:off x="3098" y="1880"/>
              <a:ext cx="16" cy="25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49" name="Oval 68"/>
            <p:cNvSpPr>
              <a:spLocks noChangeAspect="1" noChangeArrowheads="1"/>
            </p:cNvSpPr>
            <p:nvPr/>
          </p:nvSpPr>
          <p:spPr bwMode="auto">
            <a:xfrm rot="3956559">
              <a:off x="3056" y="2089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0" name="Oval 69"/>
            <p:cNvSpPr>
              <a:spLocks noChangeAspect="1" noChangeArrowheads="1"/>
            </p:cNvSpPr>
            <p:nvPr/>
          </p:nvSpPr>
          <p:spPr bwMode="auto">
            <a:xfrm rot="3956559">
              <a:off x="3201" y="1925"/>
              <a:ext cx="17" cy="26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1" name="Oval 70"/>
            <p:cNvSpPr>
              <a:spLocks noChangeAspect="1" noChangeArrowheads="1"/>
            </p:cNvSpPr>
            <p:nvPr/>
          </p:nvSpPr>
          <p:spPr bwMode="auto">
            <a:xfrm rot="3956559">
              <a:off x="3142" y="2028"/>
              <a:ext cx="16" cy="27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68580" tIns="34290" rIns="68580" bIns="34290"/>
            <a:lstStyle/>
            <a:p>
              <a:endParaRPr lang="en-US">
                <a:cs typeface="Arial" panose="020B0604020202020204" pitchFamily="34" charset="0"/>
              </a:endParaRPr>
            </a:p>
          </p:txBody>
        </p:sp>
        <p:sp>
          <p:nvSpPr>
            <p:cNvPr id="252" name="Line 71"/>
            <p:cNvSpPr>
              <a:spLocks noChangeShapeType="1"/>
            </p:cNvSpPr>
            <p:nvPr/>
          </p:nvSpPr>
          <p:spPr bwMode="auto">
            <a:xfrm rot="5400000" flipV="1">
              <a:off x="2955" y="2038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3" name="Line 72"/>
            <p:cNvSpPr>
              <a:spLocks noChangeShapeType="1"/>
            </p:cNvSpPr>
            <p:nvPr/>
          </p:nvSpPr>
          <p:spPr bwMode="auto">
            <a:xfrm rot="5400000" flipV="1">
              <a:off x="3045" y="1976"/>
              <a:ext cx="1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4" name="Line 73"/>
            <p:cNvSpPr>
              <a:spLocks noChangeShapeType="1"/>
            </p:cNvSpPr>
            <p:nvPr/>
          </p:nvSpPr>
          <p:spPr bwMode="auto">
            <a:xfrm rot="5400000" flipV="1">
              <a:off x="2952" y="1911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5" name="Line 74"/>
            <p:cNvSpPr>
              <a:spLocks noChangeShapeType="1"/>
            </p:cNvSpPr>
            <p:nvPr/>
          </p:nvSpPr>
          <p:spPr bwMode="auto">
            <a:xfrm rot="5400000" flipV="1">
              <a:off x="3099" y="1874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56" name="Line 75"/>
            <p:cNvSpPr>
              <a:spLocks noChangeShapeType="1"/>
            </p:cNvSpPr>
            <p:nvPr/>
          </p:nvSpPr>
          <p:spPr bwMode="auto">
            <a:xfrm rot="5400000" flipV="1">
              <a:off x="2994" y="1829"/>
              <a:ext cx="0" cy="1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sp>
        <p:nvSpPr>
          <p:cNvPr id="3" name="Rettangolo 2"/>
          <p:cNvSpPr/>
          <p:nvPr/>
        </p:nvSpPr>
        <p:spPr>
          <a:xfrm>
            <a:off x="-36512" y="6176337"/>
            <a:ext cx="9433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Bellucci</a:t>
            </a:r>
            <a:r>
              <a:rPr lang="en-US" dirty="0"/>
              <a:t>, P. </a:t>
            </a:r>
            <a:r>
              <a:rPr lang="en-US" dirty="0" err="1"/>
              <a:t>Calvani</a:t>
            </a:r>
            <a:r>
              <a:rPr lang="en-US" dirty="0"/>
              <a:t>, M. </a:t>
            </a:r>
            <a:r>
              <a:rPr lang="en-US" dirty="0" err="1"/>
              <a:t>Girolami</a:t>
            </a:r>
            <a:r>
              <a:rPr lang="en-US" dirty="0"/>
              <a:t>, and D.M. </a:t>
            </a:r>
            <a:r>
              <a:rPr lang="en-US" dirty="0" err="1" smtClean="0"/>
              <a:t>Trucchi</a:t>
            </a:r>
            <a:r>
              <a:rPr lang="en-US" dirty="0" smtClean="0"/>
              <a:t>, 2015 </a:t>
            </a:r>
            <a:r>
              <a:rPr lang="en-US" dirty="0"/>
              <a:t>IEEE 15th International Conference on Environment and Electrical Engineering  </a:t>
            </a:r>
            <a:r>
              <a:rPr lang="en-US" dirty="0" smtClean="0"/>
              <a:t>Proc., </a:t>
            </a:r>
            <a:r>
              <a:rPr lang="en-US" dirty="0"/>
              <a:t>(2015) </a:t>
            </a:r>
            <a:r>
              <a:rPr lang="en-US" dirty="0" smtClean="0"/>
              <a:t>1616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26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C:\Users\Paoloxx\Google Drive\FsLaser Treated Diamond\FotoLab\Lab_01_2012-05-07-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9" y="4569172"/>
            <a:ext cx="241141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C:\Users\Paoloxx\Google Drive\FsLaser Treated Diamond\FotoLab\Lab_01_WP_000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9" y="1641822"/>
            <a:ext cx="241141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32" y="2285922"/>
            <a:ext cx="3701281" cy="235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419872" y="819869"/>
            <a:ext cx="568863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anchor="ctr">
            <a:spAutoFit/>
          </a:bodyPr>
          <a:lstStyle/>
          <a:p>
            <a:pPr algn="just" defTabSz="914400">
              <a:defRPr/>
            </a:pPr>
            <a:r>
              <a:rPr lang="en-GB" sz="1200" dirty="0">
                <a:ea typeface="Times New Roman" pitchFamily="18" charset="0"/>
                <a:cs typeface="Arial" pitchFamily="34" charset="0"/>
              </a:rPr>
              <a:t>The laser system employed is based on a Spectra Physics Tsunami S - fs oscillator (pulse duration about 100 fs, repetition rate 80 MHz, </a:t>
            </a:r>
            <a:r>
              <a:rPr lang="en-GB" sz="1200" b="1" i="1" dirty="0">
                <a:ea typeface="Times New Roman" pitchFamily="18" charset="0"/>
                <a:cs typeface="Arial" pitchFamily="34" charset="0"/>
              </a:rPr>
              <a:t>wavelength 800 nm</a:t>
            </a:r>
            <a:r>
              <a:rPr lang="en-GB" sz="1200" dirty="0">
                <a:ea typeface="Times New Roman" pitchFamily="18" charset="0"/>
                <a:cs typeface="Arial" pitchFamily="34" charset="0"/>
              </a:rPr>
              <a:t>,  peak power &gt; 0.7 W) pumped by a Spectra-Physics Millennia Pro 5sJS (CW, wavelength 532 nm, power 5W). The output of the oscillator is the seed for the Spectra-Physics Spitfire Pro 100 F 1K XP 4W amplifier (</a:t>
            </a:r>
            <a:r>
              <a:rPr lang="en-GB" sz="1200" b="1" i="1" dirty="0">
                <a:ea typeface="Times New Roman" pitchFamily="18" charset="0"/>
                <a:cs typeface="Arial" pitchFamily="34" charset="0"/>
              </a:rPr>
              <a:t>pulse duration &lt; 120 fs, repetition rate up to 1000 Hz</a:t>
            </a:r>
            <a:r>
              <a:rPr lang="en-GB" sz="1200" dirty="0">
                <a:ea typeface="Times New Roman" pitchFamily="18" charset="0"/>
                <a:cs typeface="Arial" pitchFamily="34" charset="0"/>
              </a:rPr>
              <a:t>, wavelength 800 nm, pulse energy up to 4 mJ/pulse) pumped by a Spectra-Physics Empower 30 Q-switched DPSS (Diode Pumped Solid State) Nd:YLF (repetition rate 1000 Hz, wavelength 527 nm, pulse energy up to 20 mJ/pulse, pulse duration 100 ns).</a:t>
            </a:r>
            <a:endParaRPr lang="en-GB" sz="1200" dirty="0"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4817" y="5877272"/>
            <a:ext cx="30226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Femtosecond Laser installed in the </a:t>
            </a:r>
            <a:br>
              <a:rPr lang="it-IT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</a:br>
            <a:r>
              <a:rPr lang="it-IT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CNR-ISM of Tito Scalo (PZ)</a:t>
            </a:r>
          </a:p>
        </p:txBody>
      </p:sp>
      <p:pic>
        <p:nvPicPr>
          <p:cNvPr id="7" name="Immagine 30" descr="WP_00040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19" y="3008660"/>
            <a:ext cx="241141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908324" y="3597140"/>
            <a:ext cx="1657350" cy="158432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1500000" lon="1500000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5">
                <a:lumMod val="20000"/>
                <a:lumOff val="80000"/>
              </a:schemeClr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 sz="2000">
              <a:latin typeface="+mj-lt"/>
              <a:cs typeface="Times New Roman" pitchFamily="18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 flipV="1">
            <a:off x="5681663" y="4244975"/>
            <a:ext cx="2160587" cy="6477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oval" w="med" len="med"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+mj-lt"/>
              <a:cs typeface="Times New Roman" pitchFamily="18" charset="0"/>
            </a:endParaRPr>
          </a:p>
        </p:txBody>
      </p:sp>
      <p:pic>
        <p:nvPicPr>
          <p:cNvPr id="11" name="Picture 8" descr="Senza titolo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38" y="4676775"/>
            <a:ext cx="272573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4"/>
          <p:cNvSpPr txBox="1">
            <a:spLocks noChangeArrowheads="1"/>
          </p:cNvSpPr>
          <p:nvPr/>
        </p:nvSpPr>
        <p:spPr bwMode="auto">
          <a:xfrm>
            <a:off x="5853115" y="5829300"/>
            <a:ext cx="24288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cs typeface="Arial" pitchFamily="34" charset="0"/>
              </a:rPr>
              <a:t>Vacuum or Reactive gas </a:t>
            </a:r>
            <a:r>
              <a:rPr lang="en-US" sz="1400" dirty="0" smtClean="0">
                <a:cs typeface="Arial" pitchFamily="34" charset="0"/>
              </a:rPr>
              <a:t>atmosphere</a:t>
            </a:r>
            <a:endParaRPr lang="en-US" sz="1400" dirty="0">
              <a:cs typeface="Arial" pitchFamily="34" charset="0"/>
            </a:endParaRPr>
          </a:p>
        </p:txBody>
      </p:sp>
      <p:sp>
        <p:nvSpPr>
          <p:cNvPr id="13" name="Line 85"/>
          <p:cNvSpPr>
            <a:spLocks noChangeShapeType="1"/>
          </p:cNvSpPr>
          <p:nvPr/>
        </p:nvSpPr>
        <p:spPr bwMode="auto">
          <a:xfrm flipV="1">
            <a:off x="6977063" y="5253038"/>
            <a:ext cx="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>
              <a:latin typeface="+mj-lt"/>
              <a:cs typeface="Times New Roman" pitchFamily="18" charset="0"/>
            </a:endParaRPr>
          </a:p>
        </p:txBody>
      </p:sp>
      <p:sp>
        <p:nvSpPr>
          <p:cNvPr id="14" name="Text Box 86"/>
          <p:cNvSpPr txBox="1">
            <a:spLocks noChangeArrowheads="1"/>
          </p:cNvSpPr>
          <p:nvPr/>
        </p:nvSpPr>
        <p:spPr bwMode="auto">
          <a:xfrm>
            <a:off x="3089275" y="6091238"/>
            <a:ext cx="13853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cs typeface="Arial" pitchFamily="34" charset="0"/>
              </a:rPr>
              <a:t>Femtosecond Laser</a:t>
            </a:r>
          </a:p>
        </p:txBody>
      </p:sp>
      <p:sp>
        <p:nvSpPr>
          <p:cNvPr id="15" name="Line 87"/>
          <p:cNvSpPr>
            <a:spLocks noChangeShapeType="1"/>
          </p:cNvSpPr>
          <p:nvPr/>
        </p:nvSpPr>
        <p:spPr bwMode="auto">
          <a:xfrm flipV="1">
            <a:off x="3594100" y="5684838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000">
              <a:cs typeface="Times New Roman" pitchFamily="18" charset="0"/>
            </a:endParaRPr>
          </a:p>
        </p:txBody>
      </p:sp>
      <p:grpSp>
        <p:nvGrpSpPr>
          <p:cNvPr id="16" name="Group 92"/>
          <p:cNvGrpSpPr>
            <a:grpSpLocks/>
          </p:cNvGrpSpPr>
          <p:nvPr/>
        </p:nvGrpSpPr>
        <p:grpSpPr bwMode="auto">
          <a:xfrm flipH="1">
            <a:off x="6689725" y="3490913"/>
            <a:ext cx="1504950" cy="1690687"/>
            <a:chOff x="2880" y="845"/>
            <a:chExt cx="948" cy="1065"/>
          </a:xfrm>
        </p:grpSpPr>
        <p:grpSp>
          <p:nvGrpSpPr>
            <p:cNvPr id="17" name="Group 93"/>
            <p:cNvGrpSpPr>
              <a:grpSpLocks/>
            </p:cNvGrpSpPr>
            <p:nvPr/>
          </p:nvGrpSpPr>
          <p:grpSpPr bwMode="auto">
            <a:xfrm>
              <a:off x="3061" y="1750"/>
              <a:ext cx="86" cy="69"/>
              <a:chOff x="3424" y="2091"/>
              <a:chExt cx="86" cy="69"/>
            </a:xfrm>
          </p:grpSpPr>
          <p:sp>
            <p:nvSpPr>
              <p:cNvPr id="87" name="Oval 94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8" name="Oval 95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96"/>
            <p:cNvGrpSpPr>
              <a:grpSpLocks/>
            </p:cNvGrpSpPr>
            <p:nvPr/>
          </p:nvGrpSpPr>
          <p:grpSpPr bwMode="auto">
            <a:xfrm>
              <a:off x="3561" y="1819"/>
              <a:ext cx="86" cy="69"/>
              <a:chOff x="3424" y="2091"/>
              <a:chExt cx="86" cy="69"/>
            </a:xfrm>
          </p:grpSpPr>
          <p:sp>
            <p:nvSpPr>
              <p:cNvPr id="85" name="Oval 97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6" name="Oval 98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9" name="Group 99"/>
            <p:cNvGrpSpPr>
              <a:grpSpLocks/>
            </p:cNvGrpSpPr>
            <p:nvPr/>
          </p:nvGrpSpPr>
          <p:grpSpPr bwMode="auto">
            <a:xfrm>
              <a:off x="3247" y="1819"/>
              <a:ext cx="86" cy="69"/>
              <a:chOff x="3424" y="2091"/>
              <a:chExt cx="86" cy="69"/>
            </a:xfrm>
          </p:grpSpPr>
          <p:sp>
            <p:nvSpPr>
              <p:cNvPr id="83" name="Oval 100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4" name="Oval 101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0" name="Group 102"/>
            <p:cNvGrpSpPr>
              <a:grpSpLocks/>
            </p:cNvGrpSpPr>
            <p:nvPr/>
          </p:nvGrpSpPr>
          <p:grpSpPr bwMode="auto">
            <a:xfrm>
              <a:off x="3742" y="1841"/>
              <a:ext cx="86" cy="69"/>
              <a:chOff x="3424" y="2091"/>
              <a:chExt cx="86" cy="69"/>
            </a:xfrm>
          </p:grpSpPr>
          <p:sp>
            <p:nvSpPr>
              <p:cNvPr id="81" name="Oval 103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2" name="Oval 104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1" name="Group 105"/>
            <p:cNvGrpSpPr>
              <a:grpSpLocks/>
            </p:cNvGrpSpPr>
            <p:nvPr/>
          </p:nvGrpSpPr>
          <p:grpSpPr bwMode="auto">
            <a:xfrm>
              <a:off x="3697" y="1683"/>
              <a:ext cx="86" cy="69"/>
              <a:chOff x="3424" y="2091"/>
              <a:chExt cx="86" cy="69"/>
            </a:xfrm>
          </p:grpSpPr>
          <p:sp>
            <p:nvSpPr>
              <p:cNvPr id="79" name="Oval 106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80" name="Oval 107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2" name="Group 108"/>
            <p:cNvGrpSpPr>
              <a:grpSpLocks/>
            </p:cNvGrpSpPr>
            <p:nvPr/>
          </p:nvGrpSpPr>
          <p:grpSpPr bwMode="auto">
            <a:xfrm>
              <a:off x="3383" y="1683"/>
              <a:ext cx="86" cy="69"/>
              <a:chOff x="3424" y="2091"/>
              <a:chExt cx="86" cy="69"/>
            </a:xfrm>
          </p:grpSpPr>
          <p:sp>
            <p:nvSpPr>
              <p:cNvPr id="77" name="Oval 109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8" name="Oval 110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3" name="Group 111"/>
            <p:cNvGrpSpPr>
              <a:grpSpLocks/>
            </p:cNvGrpSpPr>
            <p:nvPr/>
          </p:nvGrpSpPr>
          <p:grpSpPr bwMode="auto">
            <a:xfrm>
              <a:off x="3197" y="1683"/>
              <a:ext cx="86" cy="69"/>
              <a:chOff x="3424" y="2091"/>
              <a:chExt cx="86" cy="69"/>
            </a:xfrm>
          </p:grpSpPr>
          <p:sp>
            <p:nvSpPr>
              <p:cNvPr id="75" name="Oval 112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6" name="Oval 113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4" name="Group 114"/>
            <p:cNvGrpSpPr>
              <a:grpSpLocks/>
            </p:cNvGrpSpPr>
            <p:nvPr/>
          </p:nvGrpSpPr>
          <p:grpSpPr bwMode="auto">
            <a:xfrm>
              <a:off x="3152" y="1525"/>
              <a:ext cx="86" cy="69"/>
              <a:chOff x="3424" y="2091"/>
              <a:chExt cx="86" cy="69"/>
            </a:xfrm>
          </p:grpSpPr>
          <p:sp>
            <p:nvSpPr>
              <p:cNvPr id="73" name="Oval 115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4" name="Oval 116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5" name="Group 117"/>
            <p:cNvGrpSpPr>
              <a:grpSpLocks/>
            </p:cNvGrpSpPr>
            <p:nvPr/>
          </p:nvGrpSpPr>
          <p:grpSpPr bwMode="auto">
            <a:xfrm>
              <a:off x="3565" y="1638"/>
              <a:ext cx="86" cy="69"/>
              <a:chOff x="3424" y="2091"/>
              <a:chExt cx="86" cy="69"/>
            </a:xfrm>
          </p:grpSpPr>
          <p:sp>
            <p:nvSpPr>
              <p:cNvPr id="71" name="Oval 118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2" name="Oval 119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6" name="Group 120"/>
            <p:cNvGrpSpPr>
              <a:grpSpLocks/>
            </p:cNvGrpSpPr>
            <p:nvPr/>
          </p:nvGrpSpPr>
          <p:grpSpPr bwMode="auto">
            <a:xfrm>
              <a:off x="3288" y="1456"/>
              <a:ext cx="86" cy="69"/>
              <a:chOff x="3424" y="2091"/>
              <a:chExt cx="86" cy="69"/>
            </a:xfrm>
          </p:grpSpPr>
          <p:sp>
            <p:nvSpPr>
              <p:cNvPr id="69" name="Oval 121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70" name="Oval 122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7" name="Group 123"/>
            <p:cNvGrpSpPr>
              <a:grpSpLocks/>
            </p:cNvGrpSpPr>
            <p:nvPr/>
          </p:nvGrpSpPr>
          <p:grpSpPr bwMode="auto">
            <a:xfrm>
              <a:off x="3243" y="1298"/>
              <a:ext cx="86" cy="69"/>
              <a:chOff x="3424" y="2091"/>
              <a:chExt cx="86" cy="69"/>
            </a:xfrm>
          </p:grpSpPr>
          <p:sp>
            <p:nvSpPr>
              <p:cNvPr id="67" name="Oval 124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8" name="Oval 125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8" name="Group 126"/>
            <p:cNvGrpSpPr>
              <a:grpSpLocks/>
            </p:cNvGrpSpPr>
            <p:nvPr/>
          </p:nvGrpSpPr>
          <p:grpSpPr bwMode="auto">
            <a:xfrm>
              <a:off x="3474" y="1525"/>
              <a:ext cx="86" cy="69"/>
              <a:chOff x="3424" y="2091"/>
              <a:chExt cx="86" cy="69"/>
            </a:xfrm>
          </p:grpSpPr>
          <p:sp>
            <p:nvSpPr>
              <p:cNvPr id="65" name="Oval 127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6" name="Oval 128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29" name="Group 129"/>
            <p:cNvGrpSpPr>
              <a:grpSpLocks/>
            </p:cNvGrpSpPr>
            <p:nvPr/>
          </p:nvGrpSpPr>
          <p:grpSpPr bwMode="auto">
            <a:xfrm>
              <a:off x="3379" y="1342"/>
              <a:ext cx="86" cy="69"/>
              <a:chOff x="3424" y="2091"/>
              <a:chExt cx="86" cy="69"/>
            </a:xfrm>
          </p:grpSpPr>
          <p:sp>
            <p:nvSpPr>
              <p:cNvPr id="63" name="Oval 130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4" name="Oval 131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0" name="Group 132"/>
            <p:cNvGrpSpPr>
              <a:grpSpLocks/>
            </p:cNvGrpSpPr>
            <p:nvPr/>
          </p:nvGrpSpPr>
          <p:grpSpPr bwMode="auto">
            <a:xfrm>
              <a:off x="3334" y="1184"/>
              <a:ext cx="86" cy="69"/>
              <a:chOff x="3424" y="2091"/>
              <a:chExt cx="86" cy="69"/>
            </a:xfrm>
          </p:grpSpPr>
          <p:sp>
            <p:nvSpPr>
              <p:cNvPr id="61" name="Oval 133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2" name="Oval 134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1" name="Group 135"/>
            <p:cNvGrpSpPr>
              <a:grpSpLocks/>
            </p:cNvGrpSpPr>
            <p:nvPr/>
          </p:nvGrpSpPr>
          <p:grpSpPr bwMode="auto">
            <a:xfrm>
              <a:off x="3565" y="1411"/>
              <a:ext cx="86" cy="69"/>
              <a:chOff x="3424" y="2091"/>
              <a:chExt cx="86" cy="69"/>
            </a:xfrm>
          </p:grpSpPr>
          <p:sp>
            <p:nvSpPr>
              <p:cNvPr id="59" name="Oval 136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60" name="Oval 137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2" name="Group 138"/>
            <p:cNvGrpSpPr>
              <a:grpSpLocks/>
            </p:cNvGrpSpPr>
            <p:nvPr/>
          </p:nvGrpSpPr>
          <p:grpSpPr bwMode="auto">
            <a:xfrm>
              <a:off x="3469" y="1139"/>
              <a:ext cx="86" cy="69"/>
              <a:chOff x="3424" y="2091"/>
              <a:chExt cx="86" cy="69"/>
            </a:xfrm>
          </p:grpSpPr>
          <p:sp>
            <p:nvSpPr>
              <p:cNvPr id="57" name="Oval 139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58" name="Oval 140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3" name="Group 141"/>
            <p:cNvGrpSpPr>
              <a:grpSpLocks/>
            </p:cNvGrpSpPr>
            <p:nvPr/>
          </p:nvGrpSpPr>
          <p:grpSpPr bwMode="auto">
            <a:xfrm>
              <a:off x="3424" y="981"/>
              <a:ext cx="86" cy="69"/>
              <a:chOff x="3424" y="2091"/>
              <a:chExt cx="86" cy="69"/>
            </a:xfrm>
          </p:grpSpPr>
          <p:sp>
            <p:nvSpPr>
              <p:cNvPr id="55" name="Oval 142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56" name="Oval 143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4" name="Group 144"/>
            <p:cNvGrpSpPr>
              <a:grpSpLocks/>
            </p:cNvGrpSpPr>
            <p:nvPr/>
          </p:nvGrpSpPr>
          <p:grpSpPr bwMode="auto">
            <a:xfrm>
              <a:off x="3655" y="1208"/>
              <a:ext cx="86" cy="69"/>
              <a:chOff x="3424" y="2091"/>
              <a:chExt cx="86" cy="69"/>
            </a:xfrm>
          </p:grpSpPr>
          <p:sp>
            <p:nvSpPr>
              <p:cNvPr id="53" name="Oval 145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54" name="Oval 146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5" name="Group 147"/>
            <p:cNvGrpSpPr>
              <a:grpSpLocks/>
            </p:cNvGrpSpPr>
            <p:nvPr/>
          </p:nvGrpSpPr>
          <p:grpSpPr bwMode="auto">
            <a:xfrm>
              <a:off x="3107" y="1003"/>
              <a:ext cx="86" cy="69"/>
              <a:chOff x="3424" y="2091"/>
              <a:chExt cx="86" cy="69"/>
            </a:xfrm>
          </p:grpSpPr>
          <p:sp>
            <p:nvSpPr>
              <p:cNvPr id="51" name="Oval 148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52" name="Oval 149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6" name="Group 150"/>
            <p:cNvGrpSpPr>
              <a:grpSpLocks/>
            </p:cNvGrpSpPr>
            <p:nvPr/>
          </p:nvGrpSpPr>
          <p:grpSpPr bwMode="auto">
            <a:xfrm>
              <a:off x="3062" y="845"/>
              <a:ext cx="86" cy="69"/>
              <a:chOff x="3424" y="2091"/>
              <a:chExt cx="86" cy="69"/>
            </a:xfrm>
          </p:grpSpPr>
          <p:sp>
            <p:nvSpPr>
              <p:cNvPr id="49" name="Oval 151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50" name="Oval 152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7" name="Group 153"/>
            <p:cNvGrpSpPr>
              <a:grpSpLocks/>
            </p:cNvGrpSpPr>
            <p:nvPr/>
          </p:nvGrpSpPr>
          <p:grpSpPr bwMode="auto">
            <a:xfrm>
              <a:off x="3293" y="1072"/>
              <a:ext cx="86" cy="69"/>
              <a:chOff x="3424" y="2091"/>
              <a:chExt cx="86" cy="69"/>
            </a:xfrm>
          </p:grpSpPr>
          <p:sp>
            <p:nvSpPr>
              <p:cNvPr id="47" name="Oval 154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48" name="Oval 155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8" name="Group 156"/>
            <p:cNvGrpSpPr>
              <a:grpSpLocks/>
            </p:cNvGrpSpPr>
            <p:nvPr/>
          </p:nvGrpSpPr>
          <p:grpSpPr bwMode="auto">
            <a:xfrm>
              <a:off x="2925" y="1093"/>
              <a:ext cx="86" cy="69"/>
              <a:chOff x="3424" y="2091"/>
              <a:chExt cx="86" cy="69"/>
            </a:xfrm>
          </p:grpSpPr>
          <p:sp>
            <p:nvSpPr>
              <p:cNvPr id="45" name="Oval 157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46" name="Oval 158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39" name="Group 159"/>
            <p:cNvGrpSpPr>
              <a:grpSpLocks/>
            </p:cNvGrpSpPr>
            <p:nvPr/>
          </p:nvGrpSpPr>
          <p:grpSpPr bwMode="auto">
            <a:xfrm>
              <a:off x="2880" y="935"/>
              <a:ext cx="86" cy="69"/>
              <a:chOff x="3424" y="2091"/>
              <a:chExt cx="86" cy="69"/>
            </a:xfrm>
          </p:grpSpPr>
          <p:sp>
            <p:nvSpPr>
              <p:cNvPr id="43" name="Oval 160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44" name="Oval 161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40" name="Group 162"/>
            <p:cNvGrpSpPr>
              <a:grpSpLocks/>
            </p:cNvGrpSpPr>
            <p:nvPr/>
          </p:nvGrpSpPr>
          <p:grpSpPr bwMode="auto">
            <a:xfrm>
              <a:off x="3111" y="1162"/>
              <a:ext cx="86" cy="69"/>
              <a:chOff x="3424" y="2091"/>
              <a:chExt cx="86" cy="69"/>
            </a:xfrm>
          </p:grpSpPr>
          <p:sp>
            <p:nvSpPr>
              <p:cNvPr id="41" name="Oval 163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42" name="Oval 164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</p:grpSp>
      <p:grpSp>
        <p:nvGrpSpPr>
          <p:cNvPr id="89" name="Group 165"/>
          <p:cNvGrpSpPr>
            <a:grpSpLocks/>
          </p:cNvGrpSpPr>
          <p:nvPr/>
        </p:nvGrpSpPr>
        <p:grpSpPr bwMode="auto">
          <a:xfrm flipH="1">
            <a:off x="5753100" y="3130550"/>
            <a:ext cx="1504950" cy="1690688"/>
            <a:chOff x="2880" y="845"/>
            <a:chExt cx="948" cy="1065"/>
          </a:xfrm>
        </p:grpSpPr>
        <p:grpSp>
          <p:nvGrpSpPr>
            <p:cNvPr id="90" name="Group 166"/>
            <p:cNvGrpSpPr>
              <a:grpSpLocks/>
            </p:cNvGrpSpPr>
            <p:nvPr/>
          </p:nvGrpSpPr>
          <p:grpSpPr bwMode="auto">
            <a:xfrm>
              <a:off x="3061" y="1750"/>
              <a:ext cx="86" cy="69"/>
              <a:chOff x="3424" y="2091"/>
              <a:chExt cx="86" cy="69"/>
            </a:xfrm>
          </p:grpSpPr>
          <p:sp>
            <p:nvSpPr>
              <p:cNvPr id="160" name="Oval 167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61" name="Oval 168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1" name="Group 169"/>
            <p:cNvGrpSpPr>
              <a:grpSpLocks/>
            </p:cNvGrpSpPr>
            <p:nvPr/>
          </p:nvGrpSpPr>
          <p:grpSpPr bwMode="auto">
            <a:xfrm>
              <a:off x="3561" y="1819"/>
              <a:ext cx="86" cy="69"/>
              <a:chOff x="3424" y="2091"/>
              <a:chExt cx="86" cy="69"/>
            </a:xfrm>
          </p:grpSpPr>
          <p:sp>
            <p:nvSpPr>
              <p:cNvPr id="158" name="Oval 170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59" name="Oval 171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2" name="Group 172"/>
            <p:cNvGrpSpPr>
              <a:grpSpLocks/>
            </p:cNvGrpSpPr>
            <p:nvPr/>
          </p:nvGrpSpPr>
          <p:grpSpPr bwMode="auto">
            <a:xfrm>
              <a:off x="3247" y="1819"/>
              <a:ext cx="86" cy="69"/>
              <a:chOff x="3424" y="2091"/>
              <a:chExt cx="86" cy="69"/>
            </a:xfrm>
          </p:grpSpPr>
          <p:sp>
            <p:nvSpPr>
              <p:cNvPr id="156" name="Oval 173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57" name="Oval 174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3" name="Group 175"/>
            <p:cNvGrpSpPr>
              <a:grpSpLocks/>
            </p:cNvGrpSpPr>
            <p:nvPr/>
          </p:nvGrpSpPr>
          <p:grpSpPr bwMode="auto">
            <a:xfrm>
              <a:off x="3742" y="1841"/>
              <a:ext cx="86" cy="69"/>
              <a:chOff x="3424" y="2091"/>
              <a:chExt cx="86" cy="69"/>
            </a:xfrm>
          </p:grpSpPr>
          <p:sp>
            <p:nvSpPr>
              <p:cNvPr id="154" name="Oval 176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55" name="Oval 177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4" name="Group 178"/>
            <p:cNvGrpSpPr>
              <a:grpSpLocks/>
            </p:cNvGrpSpPr>
            <p:nvPr/>
          </p:nvGrpSpPr>
          <p:grpSpPr bwMode="auto">
            <a:xfrm>
              <a:off x="3697" y="1683"/>
              <a:ext cx="86" cy="69"/>
              <a:chOff x="3424" y="2091"/>
              <a:chExt cx="86" cy="69"/>
            </a:xfrm>
          </p:grpSpPr>
          <p:sp>
            <p:nvSpPr>
              <p:cNvPr id="152" name="Oval 179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53" name="Oval 180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5" name="Group 181"/>
            <p:cNvGrpSpPr>
              <a:grpSpLocks/>
            </p:cNvGrpSpPr>
            <p:nvPr/>
          </p:nvGrpSpPr>
          <p:grpSpPr bwMode="auto">
            <a:xfrm>
              <a:off x="3383" y="1683"/>
              <a:ext cx="86" cy="69"/>
              <a:chOff x="3424" y="2091"/>
              <a:chExt cx="86" cy="69"/>
            </a:xfrm>
          </p:grpSpPr>
          <p:sp>
            <p:nvSpPr>
              <p:cNvPr id="150" name="Oval 182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51" name="Oval 183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6" name="Group 184"/>
            <p:cNvGrpSpPr>
              <a:grpSpLocks/>
            </p:cNvGrpSpPr>
            <p:nvPr/>
          </p:nvGrpSpPr>
          <p:grpSpPr bwMode="auto">
            <a:xfrm>
              <a:off x="3197" y="1683"/>
              <a:ext cx="86" cy="69"/>
              <a:chOff x="3424" y="2091"/>
              <a:chExt cx="86" cy="69"/>
            </a:xfrm>
          </p:grpSpPr>
          <p:sp>
            <p:nvSpPr>
              <p:cNvPr id="148" name="Oval 185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9" name="Oval 186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7" name="Group 187"/>
            <p:cNvGrpSpPr>
              <a:grpSpLocks/>
            </p:cNvGrpSpPr>
            <p:nvPr/>
          </p:nvGrpSpPr>
          <p:grpSpPr bwMode="auto">
            <a:xfrm>
              <a:off x="3152" y="1525"/>
              <a:ext cx="86" cy="69"/>
              <a:chOff x="3424" y="2091"/>
              <a:chExt cx="86" cy="69"/>
            </a:xfrm>
          </p:grpSpPr>
          <p:sp>
            <p:nvSpPr>
              <p:cNvPr id="146" name="Oval 188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7" name="Oval 189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8" name="Group 190"/>
            <p:cNvGrpSpPr>
              <a:grpSpLocks/>
            </p:cNvGrpSpPr>
            <p:nvPr/>
          </p:nvGrpSpPr>
          <p:grpSpPr bwMode="auto">
            <a:xfrm>
              <a:off x="3565" y="1638"/>
              <a:ext cx="86" cy="69"/>
              <a:chOff x="3424" y="2091"/>
              <a:chExt cx="86" cy="69"/>
            </a:xfrm>
          </p:grpSpPr>
          <p:sp>
            <p:nvSpPr>
              <p:cNvPr id="144" name="Oval 191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5" name="Oval 192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99" name="Group 193"/>
            <p:cNvGrpSpPr>
              <a:grpSpLocks/>
            </p:cNvGrpSpPr>
            <p:nvPr/>
          </p:nvGrpSpPr>
          <p:grpSpPr bwMode="auto">
            <a:xfrm>
              <a:off x="3288" y="1456"/>
              <a:ext cx="86" cy="69"/>
              <a:chOff x="3424" y="2091"/>
              <a:chExt cx="86" cy="69"/>
            </a:xfrm>
          </p:grpSpPr>
          <p:sp>
            <p:nvSpPr>
              <p:cNvPr id="142" name="Oval 194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3" name="Oval 195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0" name="Group 196"/>
            <p:cNvGrpSpPr>
              <a:grpSpLocks/>
            </p:cNvGrpSpPr>
            <p:nvPr/>
          </p:nvGrpSpPr>
          <p:grpSpPr bwMode="auto">
            <a:xfrm>
              <a:off x="3243" y="1298"/>
              <a:ext cx="86" cy="69"/>
              <a:chOff x="3424" y="2091"/>
              <a:chExt cx="86" cy="69"/>
            </a:xfrm>
          </p:grpSpPr>
          <p:sp>
            <p:nvSpPr>
              <p:cNvPr id="140" name="Oval 197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41" name="Oval 198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1" name="Group 199"/>
            <p:cNvGrpSpPr>
              <a:grpSpLocks/>
            </p:cNvGrpSpPr>
            <p:nvPr/>
          </p:nvGrpSpPr>
          <p:grpSpPr bwMode="auto">
            <a:xfrm>
              <a:off x="3474" y="1525"/>
              <a:ext cx="86" cy="69"/>
              <a:chOff x="3424" y="2091"/>
              <a:chExt cx="86" cy="69"/>
            </a:xfrm>
          </p:grpSpPr>
          <p:sp>
            <p:nvSpPr>
              <p:cNvPr id="138" name="Oval 200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39" name="Oval 201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2" name="Group 202"/>
            <p:cNvGrpSpPr>
              <a:grpSpLocks/>
            </p:cNvGrpSpPr>
            <p:nvPr/>
          </p:nvGrpSpPr>
          <p:grpSpPr bwMode="auto">
            <a:xfrm>
              <a:off x="3379" y="1342"/>
              <a:ext cx="86" cy="69"/>
              <a:chOff x="3424" y="2091"/>
              <a:chExt cx="86" cy="69"/>
            </a:xfrm>
          </p:grpSpPr>
          <p:sp>
            <p:nvSpPr>
              <p:cNvPr id="136" name="Oval 203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37" name="Oval 204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3" name="Group 205"/>
            <p:cNvGrpSpPr>
              <a:grpSpLocks/>
            </p:cNvGrpSpPr>
            <p:nvPr/>
          </p:nvGrpSpPr>
          <p:grpSpPr bwMode="auto">
            <a:xfrm>
              <a:off x="3334" y="1184"/>
              <a:ext cx="86" cy="69"/>
              <a:chOff x="3424" y="2091"/>
              <a:chExt cx="86" cy="69"/>
            </a:xfrm>
          </p:grpSpPr>
          <p:sp>
            <p:nvSpPr>
              <p:cNvPr id="134" name="Oval 206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35" name="Oval 207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4" name="Group 208"/>
            <p:cNvGrpSpPr>
              <a:grpSpLocks/>
            </p:cNvGrpSpPr>
            <p:nvPr/>
          </p:nvGrpSpPr>
          <p:grpSpPr bwMode="auto">
            <a:xfrm>
              <a:off x="3565" y="1411"/>
              <a:ext cx="86" cy="69"/>
              <a:chOff x="3424" y="2091"/>
              <a:chExt cx="86" cy="69"/>
            </a:xfrm>
          </p:grpSpPr>
          <p:sp>
            <p:nvSpPr>
              <p:cNvPr id="132" name="Oval 209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33" name="Oval 210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5" name="Group 211"/>
            <p:cNvGrpSpPr>
              <a:grpSpLocks/>
            </p:cNvGrpSpPr>
            <p:nvPr/>
          </p:nvGrpSpPr>
          <p:grpSpPr bwMode="auto">
            <a:xfrm>
              <a:off x="3469" y="1139"/>
              <a:ext cx="86" cy="69"/>
              <a:chOff x="3424" y="2091"/>
              <a:chExt cx="86" cy="69"/>
            </a:xfrm>
          </p:grpSpPr>
          <p:sp>
            <p:nvSpPr>
              <p:cNvPr id="130" name="Oval 212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31" name="Oval 213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6" name="Group 214"/>
            <p:cNvGrpSpPr>
              <a:grpSpLocks/>
            </p:cNvGrpSpPr>
            <p:nvPr/>
          </p:nvGrpSpPr>
          <p:grpSpPr bwMode="auto">
            <a:xfrm>
              <a:off x="3424" y="981"/>
              <a:ext cx="86" cy="69"/>
              <a:chOff x="3424" y="2091"/>
              <a:chExt cx="86" cy="69"/>
            </a:xfrm>
          </p:grpSpPr>
          <p:sp>
            <p:nvSpPr>
              <p:cNvPr id="128" name="Oval 215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29" name="Oval 216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7" name="Group 217"/>
            <p:cNvGrpSpPr>
              <a:grpSpLocks/>
            </p:cNvGrpSpPr>
            <p:nvPr/>
          </p:nvGrpSpPr>
          <p:grpSpPr bwMode="auto">
            <a:xfrm>
              <a:off x="3655" y="1208"/>
              <a:ext cx="86" cy="69"/>
              <a:chOff x="3424" y="2091"/>
              <a:chExt cx="86" cy="69"/>
            </a:xfrm>
          </p:grpSpPr>
          <p:sp>
            <p:nvSpPr>
              <p:cNvPr id="126" name="Oval 218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27" name="Oval 219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8" name="Group 220"/>
            <p:cNvGrpSpPr>
              <a:grpSpLocks/>
            </p:cNvGrpSpPr>
            <p:nvPr/>
          </p:nvGrpSpPr>
          <p:grpSpPr bwMode="auto">
            <a:xfrm>
              <a:off x="3107" y="1003"/>
              <a:ext cx="86" cy="69"/>
              <a:chOff x="3424" y="2091"/>
              <a:chExt cx="86" cy="69"/>
            </a:xfrm>
          </p:grpSpPr>
          <p:sp>
            <p:nvSpPr>
              <p:cNvPr id="124" name="Oval 221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25" name="Oval 222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09" name="Group 223"/>
            <p:cNvGrpSpPr>
              <a:grpSpLocks/>
            </p:cNvGrpSpPr>
            <p:nvPr/>
          </p:nvGrpSpPr>
          <p:grpSpPr bwMode="auto">
            <a:xfrm>
              <a:off x="3062" y="845"/>
              <a:ext cx="86" cy="69"/>
              <a:chOff x="3424" y="2091"/>
              <a:chExt cx="86" cy="69"/>
            </a:xfrm>
          </p:grpSpPr>
          <p:sp>
            <p:nvSpPr>
              <p:cNvPr id="122" name="Oval 224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23" name="Oval 225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10" name="Group 226"/>
            <p:cNvGrpSpPr>
              <a:grpSpLocks/>
            </p:cNvGrpSpPr>
            <p:nvPr/>
          </p:nvGrpSpPr>
          <p:grpSpPr bwMode="auto">
            <a:xfrm>
              <a:off x="3293" y="1072"/>
              <a:ext cx="86" cy="69"/>
              <a:chOff x="3424" y="2091"/>
              <a:chExt cx="86" cy="69"/>
            </a:xfrm>
          </p:grpSpPr>
          <p:sp>
            <p:nvSpPr>
              <p:cNvPr id="120" name="Oval 227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21" name="Oval 228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11" name="Group 229"/>
            <p:cNvGrpSpPr>
              <a:grpSpLocks/>
            </p:cNvGrpSpPr>
            <p:nvPr/>
          </p:nvGrpSpPr>
          <p:grpSpPr bwMode="auto">
            <a:xfrm>
              <a:off x="2925" y="1093"/>
              <a:ext cx="86" cy="69"/>
              <a:chOff x="3424" y="2091"/>
              <a:chExt cx="86" cy="69"/>
            </a:xfrm>
          </p:grpSpPr>
          <p:sp>
            <p:nvSpPr>
              <p:cNvPr id="118" name="Oval 230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19" name="Oval 231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12" name="Group 232"/>
            <p:cNvGrpSpPr>
              <a:grpSpLocks/>
            </p:cNvGrpSpPr>
            <p:nvPr/>
          </p:nvGrpSpPr>
          <p:grpSpPr bwMode="auto">
            <a:xfrm>
              <a:off x="2880" y="935"/>
              <a:ext cx="86" cy="69"/>
              <a:chOff x="3424" y="2091"/>
              <a:chExt cx="86" cy="69"/>
            </a:xfrm>
          </p:grpSpPr>
          <p:sp>
            <p:nvSpPr>
              <p:cNvPr id="116" name="Oval 233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17" name="Oval 234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  <p:grpSp>
          <p:nvGrpSpPr>
            <p:cNvPr id="113" name="Group 235"/>
            <p:cNvGrpSpPr>
              <a:grpSpLocks/>
            </p:cNvGrpSpPr>
            <p:nvPr/>
          </p:nvGrpSpPr>
          <p:grpSpPr bwMode="auto">
            <a:xfrm>
              <a:off x="3111" y="1162"/>
              <a:ext cx="86" cy="69"/>
              <a:chOff x="3424" y="2091"/>
              <a:chExt cx="86" cy="69"/>
            </a:xfrm>
          </p:grpSpPr>
          <p:sp>
            <p:nvSpPr>
              <p:cNvPr id="114" name="Oval 236"/>
              <p:cNvSpPr>
                <a:spLocks noChangeArrowheads="1"/>
              </p:cNvSpPr>
              <p:nvPr/>
            </p:nvSpPr>
            <p:spPr bwMode="auto">
              <a:xfrm>
                <a:off x="3424" y="2115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  <p:sp>
            <p:nvSpPr>
              <p:cNvPr id="115" name="Oval 237"/>
              <p:cNvSpPr>
                <a:spLocks noChangeArrowheads="1"/>
              </p:cNvSpPr>
              <p:nvPr/>
            </p:nvSpPr>
            <p:spPr bwMode="auto">
              <a:xfrm>
                <a:off x="3464" y="2091"/>
                <a:ext cx="46" cy="45"/>
              </a:xfrm>
              <a:prstGeom prst="ellipse">
                <a:avLst/>
              </a:prstGeom>
              <a:solidFill>
                <a:srgbClr val="FFCC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+mj-lt"/>
                  <a:cs typeface="Times New Roman" pitchFamily="18" charset="0"/>
                </a:endParaRPr>
              </a:p>
            </p:txBody>
          </p:sp>
        </p:grpSp>
      </p:grpSp>
      <p:sp>
        <p:nvSpPr>
          <p:cNvPr id="162" name="TextBox 8"/>
          <p:cNvSpPr txBox="1">
            <a:spLocks noChangeArrowheads="1"/>
          </p:cNvSpPr>
          <p:nvPr/>
        </p:nvSpPr>
        <p:spPr bwMode="auto">
          <a:xfrm>
            <a:off x="67742" y="-27384"/>
            <a:ext cx="86087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altLang="en-US" sz="2400" dirty="0" smtClean="0">
                <a:latin typeface="AR CENA" panose="02000000000000000000" pitchFamily="2" charset="0"/>
                <a:cs typeface="Arial" charset="0"/>
              </a:rPr>
              <a:t>Surface Texturing – Ultrashort Laser Pulses</a:t>
            </a:r>
            <a:endParaRPr lang="en-US" altLang="en-US" sz="2400" dirty="0">
              <a:latin typeface="AR CENA" panose="02000000000000000000" pitchFamily="2" charset="0"/>
              <a:cs typeface="Arial" charset="0"/>
            </a:endParaRPr>
          </a:p>
        </p:txBody>
      </p:sp>
      <p:sp>
        <p:nvSpPr>
          <p:cNvPr id="192" name="CasellaDiTesto 191"/>
          <p:cNvSpPr txBox="1"/>
          <p:nvPr/>
        </p:nvSpPr>
        <p:spPr>
          <a:xfrm>
            <a:off x="395536" y="530677"/>
            <a:ext cx="3024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cs typeface="Arial" panose="020B0604020202020204" pitchFamily="34" charset="0"/>
              </a:rPr>
              <a:t>Femtosecond laser pulses are able to texture the surface of materials and dielectrics with periodic nanoscale structures without use of photolithographic steps</a:t>
            </a:r>
          </a:p>
        </p:txBody>
      </p:sp>
    </p:spTree>
    <p:extLst>
      <p:ext uri="{BB962C8B-B14F-4D97-AF65-F5344CB8AC3E}">
        <p14:creationId xmlns:p14="http://schemas.microsoft.com/office/powerpoint/2010/main" val="197138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76197E-6 L -0.00903 -0.00832 L -0.01181 0.00208 L -0.00833 0.01781 L -0.00104 0.02059 L 0.00087 0.00949 L -0.00035 0.00232 L 1.38889E-6 -2.76197E-6 Z " pathEditMode="relative" rAng="0" ptsTypes="AAAAAAAA">
                                      <p:cBhvr>
                                        <p:cTn id="5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6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04788E-6 L -0.00903 -0.00833 L -0.0118 0.00208 L -0.00833 0.01781 L -0.00104 0.02059 L 0.00087 0.00949 L -0.00035 0.00231 L -1.94444E-6 -1.04788E-6 Z " pathEditMode="relative" rAng="0" ptsTypes="AAAAAAAA">
                                      <p:cBhvr>
                                        <p:cTn id="61" dur="5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3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67 -0.05533 L -0.01962 -0.06366 L -0.06545 -0.07338 L -0.06441 -0.02894 L 0.01788 -0.01366 L 0.06684 -0.00255 L 0.06684 0.0405 L -0.00087 0.02384 L -0.05816 0.01273 " pathEditMode="relative" rAng="0" ptsTypes="AAAAAAAAA">
                                      <p:cBhvr>
                                        <p:cTn id="6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" y="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4" grpId="0"/>
      <p:bldP spid="192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10803</TotalTime>
  <Words>2248</Words>
  <Application>Microsoft Office PowerPoint</Application>
  <PresentationFormat>Presentazione su schermo (4:3)</PresentationFormat>
  <Paragraphs>319</Paragraphs>
  <Slides>19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36" baseType="lpstr">
      <vt:lpstr>Arial</vt:lpstr>
      <vt:lpstr>Arial Unicode MS</vt:lpstr>
      <vt:lpstr>Symbol</vt:lpstr>
      <vt:lpstr>Calibri</vt:lpstr>
      <vt:lpstr>AR CENA</vt:lpstr>
      <vt:lpstr>MS PGothic</vt:lpstr>
      <vt:lpstr>Courier New</vt:lpstr>
      <vt:lpstr>BIRTH OF A HERO</vt:lpstr>
      <vt:lpstr>Arial Black</vt:lpstr>
      <vt:lpstr>Aharoni</vt:lpstr>
      <vt:lpstr>MS Mincho</vt:lpstr>
      <vt:lpstr>Times New Roman</vt:lpstr>
      <vt:lpstr>Comic Sans MS</vt:lpstr>
      <vt:lpstr>Struttura predefinita</vt:lpstr>
      <vt:lpstr>Equation</vt:lpstr>
      <vt:lpstr>KGPlot</vt:lpstr>
      <vt:lpstr>Foglio di lavoro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CNR-ISC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CNR</dc:creator>
  <cp:lastModifiedBy>Dan8540w</cp:lastModifiedBy>
  <cp:revision>969</cp:revision>
  <dcterms:created xsi:type="dcterms:W3CDTF">2007-11-04T21:55:33Z</dcterms:created>
  <dcterms:modified xsi:type="dcterms:W3CDTF">2015-10-11T19:40:19Z</dcterms:modified>
</cp:coreProperties>
</file>