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9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50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3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10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72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4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99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6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93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42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66CC6-F3C8-9040-A545-E5D818C55E1F}" type="datetimeFigureOut">
              <a:rPr lang="it-IT" smtClean="0"/>
              <a:t>10/9/15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4468-AA6A-6349-A5BD-E35385DC562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0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6628" y="1526702"/>
            <a:ext cx="7772400" cy="2118801"/>
          </a:xfrm>
        </p:spPr>
        <p:txBody>
          <a:bodyPr>
            <a:normAutofit/>
          </a:bodyPr>
          <a:lstStyle/>
          <a:p>
            <a:r>
              <a:rPr lang="it-IT" sz="4000" dirty="0"/>
              <a:t>Laboratorio </a:t>
            </a:r>
            <a:r>
              <a:rPr lang="it-IT" sz="4000" dirty="0" smtClean="0"/>
              <a:t>New </a:t>
            </a:r>
            <a:r>
              <a:rPr lang="it-IT" sz="4000" dirty="0" err="1" smtClean="0"/>
              <a:t>Imaging</a:t>
            </a:r>
            <a:r>
              <a:rPr lang="it-IT" sz="4000" dirty="0" smtClean="0"/>
              <a:t> X-</a:t>
            </a:r>
            <a:r>
              <a:rPr lang="it-IT" sz="4000" dirty="0" err="1" smtClean="0"/>
              <a:t>ray</a:t>
            </a:r>
            <a:r>
              <a:rPr lang="it-IT" sz="4000" dirty="0" smtClean="0"/>
              <a:t> </a:t>
            </a:r>
            <a:r>
              <a:rPr lang="it-IT" sz="4000" dirty="0" err="1" smtClean="0"/>
              <a:t>Techniques</a:t>
            </a:r>
            <a:r>
              <a:rPr lang="it-IT" sz="4000" dirty="0" smtClean="0"/>
              <a:t> (</a:t>
            </a:r>
            <a:r>
              <a:rPr lang="it-IT" sz="4000" dirty="0" smtClean="0">
                <a:solidFill>
                  <a:srgbClr val="FF0000"/>
                </a:solidFill>
              </a:rPr>
              <a:t>NIXT</a:t>
            </a:r>
            <a:r>
              <a:rPr lang="it-IT" sz="4000" dirty="0" smtClean="0"/>
              <a:t>) dell’ENEA</a:t>
            </a:r>
            <a:r>
              <a:rPr lang="it-IT" sz="4000" dirty="0"/>
              <a:t>-Frascati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48089"/>
            <a:ext cx="6400800" cy="1752600"/>
          </a:xfrm>
        </p:spPr>
        <p:txBody>
          <a:bodyPr/>
          <a:lstStyle/>
          <a:p>
            <a:r>
              <a:rPr lang="it-IT" dirty="0" smtClean="0"/>
              <a:t>D. Pacella</a:t>
            </a:r>
          </a:p>
          <a:p>
            <a:endParaRPr lang="it-IT" dirty="0"/>
          </a:p>
          <a:p>
            <a:r>
              <a:rPr lang="it-IT" dirty="0" smtClean="0"/>
              <a:t>RAIN15</a:t>
            </a:r>
            <a:endParaRPr lang="it-IT" dirty="0"/>
          </a:p>
        </p:txBody>
      </p:sp>
      <p:pic>
        <p:nvPicPr>
          <p:cNvPr id="4" name="Immagine 3" descr="LogoENEAIngl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282914"/>
            <a:ext cx="1179461" cy="6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97010" y="2276953"/>
            <a:ext cx="8767646" cy="22780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31848"/>
            <a:ext cx="8229600" cy="19217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000" b="1" dirty="0" smtClean="0"/>
              <a:t>Diagnostiche soft-X  (1-80 </a:t>
            </a:r>
            <a:r>
              <a:rPr lang="it-IT" sz="2000" b="1" dirty="0" err="1" smtClean="0"/>
              <a:t>keV</a:t>
            </a:r>
            <a:r>
              <a:rPr lang="it-IT" sz="2000" b="1" dirty="0" smtClean="0"/>
              <a:t> ) per </a:t>
            </a:r>
          </a:p>
          <a:p>
            <a:pPr>
              <a:lnSpc>
                <a:spcPct val="120000"/>
              </a:lnSpc>
            </a:pPr>
            <a:r>
              <a:rPr lang="it-IT" sz="2200" dirty="0" smtClean="0"/>
              <a:t>spettroscopia (</a:t>
            </a:r>
            <a:r>
              <a:rPr lang="it-IT" sz="2200" dirty="0" err="1" smtClean="0"/>
              <a:t>energy</a:t>
            </a:r>
            <a:r>
              <a:rPr lang="it-IT" sz="2200" dirty="0" smtClean="0"/>
              <a:t> and </a:t>
            </a:r>
            <a:r>
              <a:rPr lang="it-IT" sz="2200" dirty="0" err="1" smtClean="0"/>
              <a:t>wavelength</a:t>
            </a:r>
            <a:r>
              <a:rPr lang="it-IT" sz="2200" dirty="0" smtClean="0"/>
              <a:t> </a:t>
            </a:r>
            <a:r>
              <a:rPr lang="it-IT" sz="2200" dirty="0" err="1" smtClean="0"/>
              <a:t>dispersion</a:t>
            </a:r>
            <a:r>
              <a:rPr lang="it-IT" sz="2200" dirty="0" smtClean="0"/>
              <a:t>)</a:t>
            </a:r>
          </a:p>
          <a:p>
            <a:r>
              <a:rPr lang="it-IT" sz="2200" dirty="0" smtClean="0"/>
              <a:t>2-D </a:t>
            </a:r>
            <a:r>
              <a:rPr lang="it-IT" sz="2200" dirty="0" err="1" smtClean="0"/>
              <a:t>imaging</a:t>
            </a:r>
            <a:r>
              <a:rPr lang="it-IT" sz="2200" dirty="0" smtClean="0"/>
              <a:t> di sorgenti soft-X</a:t>
            </a:r>
          </a:p>
          <a:p>
            <a:r>
              <a:rPr lang="it-IT" sz="2200" dirty="0" smtClean="0"/>
              <a:t>Tomografia e radiografia</a:t>
            </a:r>
          </a:p>
          <a:p>
            <a:r>
              <a:rPr lang="it-IT" sz="2200" dirty="0" smtClean="0"/>
              <a:t>Ottiche in raggi X</a:t>
            </a:r>
          </a:p>
          <a:p>
            <a:pPr marL="0" indent="0">
              <a:buNone/>
            </a:pP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197009" y="4739804"/>
            <a:ext cx="8767648" cy="1889725"/>
            <a:chOff x="197009" y="4739804"/>
            <a:chExt cx="8767648" cy="1889725"/>
          </a:xfrm>
        </p:grpSpPr>
        <p:sp>
          <p:nvSpPr>
            <p:cNvPr id="9" name="Rettangolo arrotondato 8"/>
            <p:cNvSpPr/>
            <p:nvPr/>
          </p:nvSpPr>
          <p:spPr>
            <a:xfrm>
              <a:off x="197009" y="4739804"/>
              <a:ext cx="8767647" cy="188972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457200" y="4942215"/>
              <a:ext cx="850745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Linee preferenziali di ricerca</a:t>
              </a:r>
              <a:endParaRPr lang="it-IT" sz="2400" dirty="0" smtClean="0"/>
            </a:p>
            <a:p>
              <a:pPr marL="342900" indent="-342900">
                <a:buFont typeface="Arial"/>
                <a:buChar char="•"/>
              </a:pPr>
              <a:r>
                <a:rPr lang="it-IT" sz="2000" dirty="0" err="1" smtClean="0"/>
                <a:t>Imaging</a:t>
              </a:r>
              <a:r>
                <a:rPr lang="it-IT" sz="2000" dirty="0" smtClean="0"/>
                <a:t> X con discriminazione in energia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Acquisizione temporale continua ad alti </a:t>
              </a:r>
              <a:r>
                <a:rPr lang="it-IT" sz="2000" dirty="0" err="1" smtClean="0"/>
                <a:t>framing</a:t>
              </a:r>
              <a:r>
                <a:rPr lang="it-IT" sz="2000" dirty="0" smtClean="0"/>
                <a:t> rate </a:t>
              </a:r>
              <a:r>
                <a:rPr lang="it-IT" sz="2000" dirty="0" smtClean="0"/>
                <a:t>(1-100 kHz) o </a:t>
              </a:r>
              <a:r>
                <a:rPr lang="it-IT" sz="2000" dirty="0" smtClean="0"/>
                <a:t>impulsata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Trasporto della radiazione X e dell’immagine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97010" y="1012417"/>
            <a:ext cx="8861170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Il laboratorio </a:t>
            </a:r>
            <a:r>
              <a:rPr lang="it-IT" sz="2400" b="1" dirty="0"/>
              <a:t>NIXT</a:t>
            </a:r>
            <a:r>
              <a:rPr lang="it-IT" sz="2400" dirty="0"/>
              <a:t> dell’ENEA di Frascati è stato realizzato 3 anni fa, </a:t>
            </a:r>
            <a:endParaRPr lang="it-IT" sz="2400" dirty="0" smtClean="0"/>
          </a:p>
          <a:p>
            <a:r>
              <a:rPr lang="it-IT" sz="2400" dirty="0" smtClean="0"/>
              <a:t>raccogliendo </a:t>
            </a:r>
            <a:r>
              <a:rPr lang="it-IT" sz="2400" dirty="0"/>
              <a:t>una tradizione trentennale di </a:t>
            </a:r>
            <a:r>
              <a:rPr lang="it-IT" sz="2400" dirty="0" err="1"/>
              <a:t>attivita</a:t>
            </a:r>
            <a:r>
              <a:rPr lang="it-IT" sz="2400" dirty="0"/>
              <a:t>̀ di diagnostiche </a:t>
            </a:r>
            <a:r>
              <a:rPr lang="it-IT" sz="2400" dirty="0" smtClean="0"/>
              <a:t>in</a:t>
            </a:r>
          </a:p>
          <a:p>
            <a:r>
              <a:rPr lang="it-IT" sz="2400" dirty="0" smtClean="0"/>
              <a:t>raggi </a:t>
            </a:r>
            <a:r>
              <a:rPr lang="it-IT" sz="2400" dirty="0"/>
              <a:t>X </a:t>
            </a:r>
            <a:r>
              <a:rPr lang="it-IT" sz="2400" dirty="0" smtClean="0"/>
              <a:t>nel </a:t>
            </a:r>
            <a:r>
              <a:rPr lang="it-IT" sz="2400" dirty="0"/>
              <a:t>campo della Fusione Nucleare a Confinamento Magnetico.</a:t>
            </a:r>
          </a:p>
          <a:p>
            <a:endParaRPr lang="it-IT" dirty="0"/>
          </a:p>
        </p:txBody>
      </p:sp>
      <p:pic>
        <p:nvPicPr>
          <p:cNvPr id="5" name="Immagine 4" descr="LogoENEAIngl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0" y="282914"/>
            <a:ext cx="1179461" cy="6423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22993" y="375851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NIXT-ENEA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86595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473200" y="0"/>
            <a:ext cx="7459134" cy="9779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Laboratorio (2012)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" name="Immagine 4" descr="DSCN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2" y="1107722"/>
            <a:ext cx="3904075" cy="2928056"/>
          </a:xfrm>
          <a:prstGeom prst="rect">
            <a:avLst/>
          </a:prstGeom>
        </p:spPr>
      </p:pic>
      <p:pic>
        <p:nvPicPr>
          <p:cNvPr id="6" name="Immagine 5" descr="LabX 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3217334"/>
            <a:ext cx="4529667" cy="339611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0589" y="1160537"/>
            <a:ext cx="41601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shielded</a:t>
            </a:r>
            <a:r>
              <a:rPr lang="it-IT" dirty="0" smtClean="0"/>
              <a:t> up to </a:t>
            </a:r>
            <a:r>
              <a:rPr lang="it-IT" b="1" dirty="0" smtClean="0"/>
              <a:t>120 </a:t>
            </a:r>
            <a:r>
              <a:rPr lang="it-IT" b="1" dirty="0" err="1" smtClean="0"/>
              <a:t>keV</a:t>
            </a:r>
            <a:endParaRPr lang="it-IT" b="1" dirty="0" smtClean="0"/>
          </a:p>
          <a:p>
            <a:endParaRPr lang="it-IT" b="1" dirty="0"/>
          </a:p>
          <a:p>
            <a:r>
              <a:rPr lang="it-IT" dirty="0" err="1" smtClean="0"/>
              <a:t>Equipped</a:t>
            </a:r>
            <a:r>
              <a:rPr lang="it-IT" dirty="0" smtClean="0"/>
              <a:t> for </a:t>
            </a:r>
            <a:r>
              <a:rPr lang="it-IT" b="1" dirty="0" smtClean="0"/>
              <a:t>gas </a:t>
            </a:r>
            <a:r>
              <a:rPr lang="it-IT" dirty="0" smtClean="0"/>
              <a:t>and</a:t>
            </a:r>
            <a:r>
              <a:rPr lang="it-IT" b="1" dirty="0" smtClean="0"/>
              <a:t> </a:t>
            </a:r>
            <a:r>
              <a:rPr lang="it-IT" b="1" dirty="0" err="1" smtClean="0"/>
              <a:t>solid</a:t>
            </a:r>
            <a:r>
              <a:rPr lang="it-IT" b="1" dirty="0" smtClean="0"/>
              <a:t> state </a:t>
            </a:r>
            <a:r>
              <a:rPr lang="it-IT" dirty="0" smtClean="0"/>
              <a:t>detectors </a:t>
            </a:r>
          </a:p>
          <a:p>
            <a:r>
              <a:rPr lang="it-IT" dirty="0" smtClean="0"/>
              <a:t>and </a:t>
            </a:r>
            <a:r>
              <a:rPr lang="it-IT" dirty="0" err="1" smtClean="0"/>
              <a:t>spectrometers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large </a:t>
            </a:r>
          </a:p>
          <a:p>
            <a:r>
              <a:rPr lang="it-IT" dirty="0" err="1" smtClean="0"/>
              <a:t>distances</a:t>
            </a:r>
            <a:r>
              <a:rPr lang="it-IT" dirty="0" smtClean="0"/>
              <a:t> (up to </a:t>
            </a:r>
            <a:r>
              <a:rPr lang="it-IT" b="1" dirty="0" smtClean="0"/>
              <a:t>7 m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8422" y="4201066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All</a:t>
            </a:r>
            <a:r>
              <a:rPr lang="it-IT" b="1" dirty="0" smtClean="0"/>
              <a:t> the </a:t>
            </a:r>
            <a:r>
              <a:rPr lang="it-IT" b="1" dirty="0" err="1" smtClean="0"/>
              <a:t>devices</a:t>
            </a:r>
            <a:r>
              <a:rPr lang="it-IT" b="1" dirty="0" smtClean="0"/>
              <a:t> are </a:t>
            </a:r>
            <a:r>
              <a:rPr lang="it-IT" b="1" dirty="0" err="1" smtClean="0"/>
              <a:t>remotely</a:t>
            </a:r>
            <a:endParaRPr lang="it-IT" b="1" dirty="0" smtClean="0"/>
          </a:p>
          <a:p>
            <a:r>
              <a:rPr lang="it-IT" b="1" dirty="0" err="1"/>
              <a:t>c</a:t>
            </a:r>
            <a:r>
              <a:rPr lang="it-IT" b="1" dirty="0" err="1" smtClean="0"/>
              <a:t>ontrolled</a:t>
            </a:r>
            <a:r>
              <a:rPr lang="it-IT" b="1" dirty="0" smtClean="0"/>
              <a:t> </a:t>
            </a:r>
            <a:r>
              <a:rPr lang="it-IT" b="1" dirty="0" err="1" smtClean="0"/>
              <a:t>outside</a:t>
            </a:r>
            <a:endParaRPr lang="it-IT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84868" y="4878211"/>
            <a:ext cx="3961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All</a:t>
            </a:r>
            <a:r>
              <a:rPr lang="it-IT" dirty="0" smtClean="0"/>
              <a:t> the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tubes</a:t>
            </a:r>
            <a:r>
              <a:rPr lang="it-IT" dirty="0" smtClean="0"/>
              <a:t> and </a:t>
            </a:r>
            <a:r>
              <a:rPr lang="it-IT" dirty="0" err="1" smtClean="0"/>
              <a:t>sources</a:t>
            </a:r>
            <a:r>
              <a:rPr lang="it-IT" dirty="0" smtClean="0"/>
              <a:t>, </a:t>
            </a:r>
            <a:r>
              <a:rPr lang="it-IT" dirty="0" err="1" smtClean="0"/>
              <a:t>imaging</a:t>
            </a:r>
            <a:endParaRPr lang="it-IT" dirty="0" smtClean="0"/>
          </a:p>
          <a:p>
            <a:r>
              <a:rPr lang="it-IT" dirty="0" smtClean="0"/>
              <a:t>detectors,  </a:t>
            </a:r>
            <a:r>
              <a:rPr lang="it-IT" dirty="0" err="1" smtClean="0"/>
              <a:t>spectrometers</a:t>
            </a:r>
            <a:r>
              <a:rPr lang="it-IT" dirty="0" smtClean="0"/>
              <a:t> and </a:t>
            </a:r>
            <a:r>
              <a:rPr lang="it-IT" dirty="0" err="1" smtClean="0"/>
              <a:t>filters</a:t>
            </a:r>
            <a:r>
              <a:rPr lang="it-IT" dirty="0" smtClean="0"/>
              <a:t> are</a:t>
            </a:r>
          </a:p>
          <a:p>
            <a:r>
              <a:rPr lang="it-IT" dirty="0" err="1"/>
              <a:t>a</a:t>
            </a:r>
            <a:r>
              <a:rPr lang="it-IT" dirty="0" err="1" smtClean="0"/>
              <a:t>bsolutely</a:t>
            </a:r>
            <a:r>
              <a:rPr lang="it-IT" dirty="0" smtClean="0"/>
              <a:t> </a:t>
            </a:r>
            <a:r>
              <a:rPr lang="it-IT" dirty="0" err="1" smtClean="0"/>
              <a:t>calibrated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8762" y="5801541"/>
            <a:ext cx="41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</a:t>
            </a:r>
            <a:r>
              <a:rPr lang="it-IT" dirty="0" err="1" smtClean="0"/>
              <a:t>xperimental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r>
              <a:rPr lang="it-IT" dirty="0" smtClean="0"/>
              <a:t> can be</a:t>
            </a:r>
          </a:p>
          <a:p>
            <a:r>
              <a:rPr lang="it-IT" dirty="0" err="1" smtClean="0"/>
              <a:t>simulated</a:t>
            </a:r>
            <a:r>
              <a:rPr lang="it-IT" dirty="0" smtClean="0"/>
              <a:t> with </a:t>
            </a:r>
            <a:r>
              <a:rPr lang="it-IT" dirty="0" err="1" smtClean="0"/>
              <a:t>absolute</a:t>
            </a:r>
            <a:r>
              <a:rPr lang="it-IT" dirty="0" smtClean="0"/>
              <a:t> 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1" name="Immagine 10" descr="LogoENEAIngle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156923"/>
            <a:ext cx="1179461" cy="6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635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DOTAZIONE</a:t>
            </a:r>
            <a:endParaRPr lang="it-IT" sz="2800" b="1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40746" y="1031800"/>
            <a:ext cx="3661014" cy="1322612"/>
            <a:chOff x="340746" y="1031800"/>
            <a:chExt cx="3661014" cy="1322612"/>
          </a:xfrm>
        </p:grpSpPr>
        <p:sp>
          <p:nvSpPr>
            <p:cNvPr id="2" name="Rettangolo arrotondato 1"/>
            <p:cNvSpPr/>
            <p:nvPr/>
          </p:nvSpPr>
          <p:spPr>
            <a:xfrm>
              <a:off x="340746" y="1031800"/>
              <a:ext cx="3649024" cy="132261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457200" y="1031800"/>
              <a:ext cx="354456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TUBI X</a:t>
              </a:r>
            </a:p>
            <a:p>
              <a:pPr marL="285750" indent="-285750">
                <a:buFont typeface="Arial"/>
                <a:buChar char="•"/>
              </a:pPr>
              <a:r>
                <a:rPr lang="it-IT" sz="2000" dirty="0" smtClean="0"/>
                <a:t>MOXTEK 10-50 KV 200 </a:t>
              </a:r>
              <a:r>
                <a:rPr lang="it-IT" sz="2000" dirty="0" err="1" smtClean="0"/>
                <a:t>uA</a:t>
              </a:r>
              <a:endParaRPr lang="it-IT" sz="2000" dirty="0" smtClean="0"/>
            </a:p>
            <a:p>
              <a:pPr marL="285750" indent="-285750">
                <a:buFont typeface="Arial"/>
                <a:buChar char="•"/>
              </a:pPr>
              <a:r>
                <a:rPr lang="it-IT" sz="2000" dirty="0" err="1" smtClean="0"/>
                <a:t>Microfocus</a:t>
              </a:r>
              <a:r>
                <a:rPr lang="it-IT" sz="2000" dirty="0" smtClean="0"/>
                <a:t> 35-80 </a:t>
              </a:r>
              <a:r>
                <a:rPr lang="it-IT" sz="2000" dirty="0" err="1" smtClean="0"/>
                <a:t>kV</a:t>
              </a:r>
              <a:r>
                <a:rPr lang="it-IT" sz="2000" dirty="0" smtClean="0"/>
                <a:t> 2000 </a:t>
              </a:r>
              <a:r>
                <a:rPr lang="it-IT" sz="2000" dirty="0" err="1" smtClean="0"/>
                <a:t>uA</a:t>
              </a:r>
              <a:endParaRPr lang="it-IT" sz="2000" dirty="0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660137" y="1031800"/>
            <a:ext cx="3780702" cy="1692771"/>
            <a:chOff x="4660137" y="1031800"/>
            <a:chExt cx="3780702" cy="1692771"/>
          </a:xfrm>
        </p:grpSpPr>
        <p:sp>
          <p:nvSpPr>
            <p:cNvPr id="11" name="Rettangolo arrotondato 10"/>
            <p:cNvSpPr/>
            <p:nvPr/>
          </p:nvSpPr>
          <p:spPr>
            <a:xfrm>
              <a:off x="4660137" y="1031800"/>
              <a:ext cx="3780702" cy="169277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937979" y="1031800"/>
              <a:ext cx="3377848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SPETTROMETRI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err="1" smtClean="0"/>
                <a:t>SiPIN</a:t>
              </a:r>
              <a:r>
                <a:rPr lang="it-IT" sz="2000" dirty="0" smtClean="0"/>
                <a:t> 3-30 </a:t>
              </a:r>
              <a:r>
                <a:rPr lang="it-IT" sz="2000" dirty="0" err="1" smtClean="0"/>
                <a:t>KeV</a:t>
              </a:r>
              <a:endParaRPr lang="it-IT" sz="2000" dirty="0" smtClean="0"/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SDD  0.1- 35 </a:t>
              </a:r>
              <a:r>
                <a:rPr lang="it-IT" sz="2000" dirty="0" err="1" smtClean="0"/>
                <a:t>keV</a:t>
              </a:r>
              <a:endParaRPr lang="it-IT" sz="2000" dirty="0" smtClean="0"/>
            </a:p>
            <a:p>
              <a:pPr marL="342900" indent="-342900">
                <a:buFont typeface="Arial"/>
                <a:buChar char="•"/>
              </a:pPr>
              <a:r>
                <a:rPr lang="it-IT" sz="2000" dirty="0" err="1" smtClean="0"/>
                <a:t>CdTe</a:t>
              </a:r>
              <a:r>
                <a:rPr lang="it-IT" sz="2000" dirty="0" smtClean="0"/>
                <a:t> 650 </a:t>
              </a:r>
              <a:r>
                <a:rPr lang="it-IT" sz="2000" dirty="0" err="1" smtClean="0"/>
                <a:t>um</a:t>
              </a:r>
              <a:r>
                <a:rPr lang="it-IT" sz="2000" dirty="0" smtClean="0"/>
                <a:t>  3-250 </a:t>
              </a:r>
              <a:r>
                <a:rPr lang="it-IT" sz="2000" dirty="0" err="1" smtClean="0"/>
                <a:t>keV</a:t>
              </a:r>
              <a:endParaRPr lang="it-IT" sz="2000" dirty="0" smtClean="0"/>
            </a:p>
            <a:p>
              <a:pPr marL="342900" indent="-342900">
                <a:buFont typeface="Arial"/>
                <a:buChar char="•"/>
              </a:pPr>
              <a:r>
                <a:rPr lang="it-IT" sz="2000" dirty="0" err="1" smtClean="0"/>
                <a:t>CdTe</a:t>
              </a:r>
              <a:r>
                <a:rPr lang="it-IT" sz="2000" dirty="0" smtClean="0"/>
                <a:t> 3 mm     30 -1200 </a:t>
              </a:r>
              <a:r>
                <a:rPr lang="it-IT" sz="2000" dirty="0" err="1" smtClean="0"/>
                <a:t>keV</a:t>
              </a:r>
              <a:endParaRPr lang="it-IT" sz="2000" dirty="0" smtClean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40746" y="2922609"/>
            <a:ext cx="3649024" cy="2378377"/>
            <a:chOff x="340746" y="2922609"/>
            <a:chExt cx="3649024" cy="2378377"/>
          </a:xfrm>
        </p:grpSpPr>
        <p:sp>
          <p:nvSpPr>
            <p:cNvPr id="12" name="Rettangolo arrotondato 11"/>
            <p:cNvSpPr/>
            <p:nvPr/>
          </p:nvSpPr>
          <p:spPr>
            <a:xfrm>
              <a:off x="340746" y="2922609"/>
              <a:ext cx="3649024" cy="217345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57200" y="2931106"/>
              <a:ext cx="353257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RIVELATORI IMAGING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GEM Gas detector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X-</a:t>
              </a:r>
              <a:r>
                <a:rPr lang="it-IT" sz="2000" dirty="0" err="1" smtClean="0"/>
                <a:t>ray</a:t>
              </a:r>
              <a:r>
                <a:rPr lang="it-IT" sz="2000" dirty="0" smtClean="0"/>
                <a:t> CCD con scintillatore 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C-MOS con Si (</a:t>
              </a:r>
              <a:r>
                <a:rPr lang="it-IT" sz="2000" dirty="0" err="1" smtClean="0"/>
                <a:t>Medipix</a:t>
              </a:r>
              <a:r>
                <a:rPr lang="it-IT" sz="2000" dirty="0" smtClean="0"/>
                <a:t> 2)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C-MOS con </a:t>
              </a:r>
              <a:r>
                <a:rPr lang="it-IT" sz="2000" dirty="0" err="1" smtClean="0"/>
                <a:t>CdTe</a:t>
              </a:r>
              <a:r>
                <a:rPr lang="it-IT" sz="2000" dirty="0" smtClean="0"/>
                <a:t> (</a:t>
              </a:r>
              <a:r>
                <a:rPr lang="it-IT" sz="2000" dirty="0" err="1" smtClean="0"/>
                <a:t>Pixirad</a:t>
              </a:r>
              <a:r>
                <a:rPr lang="it-IT" sz="2000" dirty="0" smtClean="0"/>
                <a:t>)</a:t>
              </a:r>
            </a:p>
            <a:p>
              <a:pPr marL="342900" indent="-342900">
                <a:buFont typeface="Arial"/>
                <a:buChar char="•"/>
              </a:pPr>
              <a:r>
                <a:rPr lang="it-IT" sz="2000" dirty="0" smtClean="0"/>
                <a:t>Ibrido GEM-ASIC</a:t>
              </a:r>
              <a:endParaRPr lang="it-IT" dirty="0" smtClean="0"/>
            </a:p>
            <a:p>
              <a:endParaRPr lang="it-IT" sz="2400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352736" y="5563849"/>
            <a:ext cx="3649024" cy="661306"/>
            <a:chOff x="352736" y="5563849"/>
            <a:chExt cx="3649024" cy="661306"/>
          </a:xfrm>
        </p:grpSpPr>
        <p:sp>
          <p:nvSpPr>
            <p:cNvPr id="14" name="Rettangolo arrotondato 13"/>
            <p:cNvSpPr/>
            <p:nvPr/>
          </p:nvSpPr>
          <p:spPr>
            <a:xfrm>
              <a:off x="352736" y="5563849"/>
              <a:ext cx="3649024" cy="66130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57200" y="5655060"/>
              <a:ext cx="3237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OTTICHE POLICAPILLARI</a:t>
              </a:r>
              <a:endParaRPr lang="it-IT" sz="2400" b="1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51122" y="3400708"/>
            <a:ext cx="4361764" cy="1695354"/>
            <a:chOff x="4551122" y="3400708"/>
            <a:chExt cx="4361764" cy="1695354"/>
          </a:xfrm>
        </p:grpSpPr>
        <p:sp>
          <p:nvSpPr>
            <p:cNvPr id="13" name="Rettangolo arrotondato 12"/>
            <p:cNvSpPr/>
            <p:nvPr/>
          </p:nvSpPr>
          <p:spPr>
            <a:xfrm>
              <a:off x="4551122" y="3400708"/>
              <a:ext cx="4361763" cy="16953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4660137" y="3400708"/>
              <a:ext cx="3780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SORGENTI RADIOATTIVE </a:t>
              </a:r>
              <a:r>
                <a:rPr lang="it-IT" sz="2800" dirty="0" smtClean="0">
                  <a:latin typeface="Symbol" charset="2"/>
                  <a:cs typeface="Symbol" charset="2"/>
                </a:rPr>
                <a:t>a, b, g</a:t>
              </a:r>
              <a:endParaRPr lang="it-IT" sz="28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660137" y="3780976"/>
              <a:ext cx="42527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FILTRI</a:t>
              </a:r>
            </a:p>
            <a:p>
              <a:endParaRPr lang="it-IT" b="1" dirty="0"/>
            </a:p>
            <a:p>
              <a:r>
                <a:rPr lang="it-IT" b="1" dirty="0" smtClean="0"/>
                <a:t>MOVIMENTAZIONI LINEARI E ROTATORI</a:t>
              </a:r>
            </a:p>
            <a:p>
              <a:r>
                <a:rPr lang="it-IT" b="1" dirty="0" smtClean="0"/>
                <a:t>PER MICRO RADIOGRAFIA E TOMOGRAFIA </a:t>
              </a:r>
              <a:endParaRPr lang="it-IT" b="1" dirty="0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4551122" y="5307980"/>
            <a:ext cx="4102416" cy="917175"/>
            <a:chOff x="4551122" y="5307980"/>
            <a:chExt cx="4102416" cy="917175"/>
          </a:xfrm>
        </p:grpSpPr>
        <p:sp>
          <p:nvSpPr>
            <p:cNvPr id="15" name="Rettangolo arrotondato 14"/>
            <p:cNvSpPr/>
            <p:nvPr/>
          </p:nvSpPr>
          <p:spPr>
            <a:xfrm>
              <a:off x="4551122" y="5307980"/>
              <a:ext cx="4102416" cy="91717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660137" y="5496321"/>
              <a:ext cx="39934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PHANTOMS PER IMAGING QUALITY</a:t>
              </a:r>
              <a:endParaRPr lang="it-IT" sz="2000" b="1" dirty="0"/>
            </a:p>
          </p:txBody>
        </p:sp>
      </p:grpSp>
      <p:pic>
        <p:nvPicPr>
          <p:cNvPr id="22" name="Immagine 21" descr="LogoENEAIngl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125943"/>
            <a:ext cx="1179461" cy="6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42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7" y="1905000"/>
            <a:ext cx="5794962" cy="4346222"/>
          </a:xfrm>
          <a:prstGeom prst="rect">
            <a:avLst/>
          </a:prstGeom>
        </p:spPr>
      </p:pic>
      <p:pic>
        <p:nvPicPr>
          <p:cNvPr id="3" name="Immagine 2" descr="IMG_42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2014183" cy="2685578"/>
          </a:xfrm>
          <a:prstGeom prst="rect">
            <a:avLst/>
          </a:prstGeom>
        </p:spPr>
      </p:pic>
      <p:sp>
        <p:nvSpPr>
          <p:cNvPr id="4" name="Freccia destra 3"/>
          <p:cNvSpPr/>
          <p:nvPr/>
        </p:nvSpPr>
        <p:spPr>
          <a:xfrm rot="11984445">
            <a:off x="2082315" y="3253971"/>
            <a:ext cx="1083374" cy="960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71337" y="925298"/>
            <a:ext cx="679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0000FF"/>
                </a:solidFill>
              </a:rPr>
              <a:t>Measurement</a:t>
            </a:r>
            <a:r>
              <a:rPr lang="it-IT" sz="2400" b="1" dirty="0" smtClean="0">
                <a:solidFill>
                  <a:srgbClr val="0000FF"/>
                </a:solidFill>
              </a:rPr>
              <a:t> with </a:t>
            </a:r>
            <a:r>
              <a:rPr lang="it-IT" sz="2400" b="1" dirty="0" err="1" smtClean="0">
                <a:solidFill>
                  <a:srgbClr val="0000FF"/>
                </a:solidFill>
              </a:rPr>
              <a:t>half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lens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at</a:t>
            </a:r>
            <a:r>
              <a:rPr lang="it-IT" sz="2400" b="1" dirty="0" smtClean="0">
                <a:solidFill>
                  <a:srgbClr val="0000FF"/>
                </a:solidFill>
              </a:rPr>
              <a:t> large </a:t>
            </a:r>
            <a:r>
              <a:rPr lang="it-IT" sz="2400" b="1" dirty="0" err="1" smtClean="0">
                <a:solidFill>
                  <a:srgbClr val="0000FF"/>
                </a:solidFill>
              </a:rPr>
              <a:t>distances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0000FF"/>
                </a:solidFill>
              </a:rPr>
              <a:t>in the NEXT </a:t>
            </a:r>
            <a:r>
              <a:rPr lang="it-IT" sz="2400" b="1" dirty="0" err="1" smtClean="0">
                <a:solidFill>
                  <a:srgbClr val="0000FF"/>
                </a:solidFill>
              </a:rPr>
              <a:t>Laboratory</a:t>
            </a:r>
            <a:r>
              <a:rPr lang="it-IT" sz="2400" b="1" dirty="0" smtClean="0">
                <a:solidFill>
                  <a:srgbClr val="0000FF"/>
                </a:solidFill>
              </a:rPr>
              <a:t> (ENEA-Frascati)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3107679" y="3302000"/>
            <a:ext cx="675579" cy="629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1060353" y="3530170"/>
            <a:ext cx="0" cy="1512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81000" y="5075551"/>
            <a:ext cx="136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X-</a:t>
            </a:r>
            <a:r>
              <a:rPr lang="it-IT" dirty="0" err="1" smtClean="0"/>
              <a:t>ray</a:t>
            </a:r>
            <a:r>
              <a:rPr lang="it-IT" dirty="0" smtClean="0"/>
              <a:t> tube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microfocus</a:t>
            </a:r>
            <a:r>
              <a:rPr lang="it-IT" dirty="0" smtClean="0"/>
              <a:t>)</a:t>
            </a:r>
          </a:p>
          <a:p>
            <a:r>
              <a:rPr lang="it-IT" dirty="0" smtClean="0"/>
              <a:t>35-80 KV</a:t>
            </a:r>
          </a:p>
          <a:p>
            <a:r>
              <a:rPr lang="it-IT" dirty="0" smtClean="0"/>
              <a:t>2000 </a:t>
            </a:r>
            <a:r>
              <a:rPr lang="it-IT" dirty="0" err="1">
                <a:latin typeface="Symbol" charset="2"/>
                <a:cs typeface="Symbol" charset="2"/>
              </a:rPr>
              <a:t>m</a:t>
            </a:r>
            <a:r>
              <a:rPr lang="it-IT" dirty="0" err="1" smtClean="0">
                <a:latin typeface="Symbol" charset="2"/>
                <a:cs typeface="Symbol" charset="2"/>
              </a:rPr>
              <a:t>A</a:t>
            </a:r>
            <a:endParaRPr lang="it-IT" dirty="0">
              <a:latin typeface="Symbol" charset="2"/>
              <a:cs typeface="Symbol" charset="2"/>
            </a:endParaRPr>
          </a:p>
        </p:txBody>
      </p:sp>
      <p:pic>
        <p:nvPicPr>
          <p:cNvPr id="9" name="Immagine 8" descr="LogoENEAIngle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282914"/>
            <a:ext cx="1179461" cy="64238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420028" y="287924"/>
            <a:ext cx="7563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POLYCAPILLARY LENSES FOR REMOTE DETECTION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98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/>
              <a:t>CARATTERISTICHE E CAPACITA’</a:t>
            </a:r>
            <a:endParaRPr lang="it-IT" sz="2800" b="1" dirty="0"/>
          </a:p>
        </p:txBody>
      </p:sp>
      <p:sp>
        <p:nvSpPr>
          <p:cNvPr id="2" name="Rettangolo arrotondato 1"/>
          <p:cNvSpPr/>
          <p:nvPr/>
        </p:nvSpPr>
        <p:spPr>
          <a:xfrm>
            <a:off x="340746" y="1371168"/>
            <a:ext cx="8346054" cy="4708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RIVELATORI NON COMMERCIALI </a:t>
            </a:r>
          </a:p>
          <a:p>
            <a:r>
              <a:rPr lang="it-IT" sz="2000" dirty="0" smtClean="0"/>
              <a:t>RIVELATORI E TECNICHE PER IMMAGINI IN RAGGI X CON DISCRIMINAZIONE IN ENERGIA </a:t>
            </a:r>
          </a:p>
          <a:p>
            <a:r>
              <a:rPr lang="it-IT" sz="2000" dirty="0" smtClean="0"/>
              <a:t>IMAGING 2-D AD ALTA RISOLUZIONE TEMPORALE CONTINUA (100 kHz </a:t>
            </a:r>
            <a:r>
              <a:rPr lang="it-IT" sz="2000" dirty="0" err="1" smtClean="0"/>
              <a:t>framing</a:t>
            </a:r>
            <a:r>
              <a:rPr lang="it-IT" sz="2000" dirty="0" smtClean="0"/>
              <a:t> rate a bassa risoluzione, 100 Hz ad alta risoluzione)</a:t>
            </a:r>
          </a:p>
          <a:p>
            <a:r>
              <a:rPr lang="it-IT" sz="2000" dirty="0" smtClean="0"/>
              <a:t>IMAGING 2-D STROBOSCOPICO (acquisizione </a:t>
            </a:r>
            <a:r>
              <a:rPr lang="it-IT" sz="2000" dirty="0" smtClean="0"/>
              <a:t>al </a:t>
            </a:r>
            <a:r>
              <a:rPr lang="it-IT" sz="2000" dirty="0" err="1" smtClean="0">
                <a:latin typeface="Symbol" charset="2"/>
                <a:cs typeface="Symbol" charset="2"/>
              </a:rPr>
              <a:t>m</a:t>
            </a:r>
            <a:r>
              <a:rPr lang="it-IT" sz="2000" dirty="0" err="1" smtClean="0"/>
              <a:t>s</a:t>
            </a:r>
            <a:r>
              <a:rPr lang="it-IT" sz="2000" dirty="0" smtClean="0"/>
              <a:t>, </a:t>
            </a:r>
            <a:r>
              <a:rPr lang="it-IT" sz="2000" dirty="0" err="1" smtClean="0"/>
              <a:t>framing</a:t>
            </a:r>
            <a:r>
              <a:rPr lang="it-IT" sz="2000" dirty="0" smtClean="0"/>
              <a:t> rate 100 </a:t>
            </a:r>
            <a:r>
              <a:rPr lang="it-IT" sz="2000" dirty="0" smtClean="0"/>
              <a:t>Hz) </a:t>
            </a:r>
          </a:p>
          <a:p>
            <a:r>
              <a:rPr lang="it-IT" sz="2000" dirty="0" smtClean="0"/>
              <a:t>TRASPORTO RADIAZIONE CON OTTICHE POLICAPILLARI PER RAGGI X</a:t>
            </a:r>
          </a:p>
          <a:p>
            <a:r>
              <a:rPr lang="it-IT" sz="2000" dirty="0" smtClean="0"/>
              <a:t>VERSATILITA’ DELLE CONFIGURAZIONI OTTICHE</a:t>
            </a:r>
          </a:p>
          <a:p>
            <a:r>
              <a:rPr lang="it-IT" sz="2000" dirty="0" smtClean="0"/>
              <a:t>REALIZZAZIONE PERSONALIZZATE DI STAZIONI PER MICROTOMOGRAFIA E MICRO RADIOGRAFIA </a:t>
            </a:r>
          </a:p>
          <a:p>
            <a:r>
              <a:rPr lang="it-IT" sz="2000" dirty="0" smtClean="0"/>
              <a:t>CALIBRAZIONE ASSOLUTA DI SORGENTI E RIVELATORI </a:t>
            </a:r>
          </a:p>
          <a:p>
            <a:r>
              <a:rPr lang="it-IT" sz="2000" dirty="0" smtClean="0"/>
              <a:t>ANALISI SPETTRALE DI TUTTI I COMPONENTI</a:t>
            </a:r>
          </a:p>
          <a:p>
            <a:endParaRPr lang="it-IT" sz="2000" dirty="0"/>
          </a:p>
        </p:txBody>
      </p:sp>
      <p:pic>
        <p:nvPicPr>
          <p:cNvPr id="6" name="Immagine 5" descr="LogoENEAIngl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125943"/>
            <a:ext cx="1179461" cy="6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0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698596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APPLICAZIONI</a:t>
            </a: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848880"/>
            <a:ext cx="8229600" cy="3166997"/>
          </a:xfrm>
        </p:spPr>
        <p:txBody>
          <a:bodyPr/>
          <a:lstStyle/>
          <a:p>
            <a:r>
              <a:rPr lang="it-IT" sz="2400" dirty="0" smtClean="0"/>
              <a:t>Diagnostiche per esperimenti di Fusione Nucleare Magnetica</a:t>
            </a:r>
          </a:p>
          <a:p>
            <a:r>
              <a:rPr lang="it-IT" sz="2400" dirty="0" smtClean="0"/>
              <a:t>Diagnostiche per laser </a:t>
            </a:r>
            <a:r>
              <a:rPr lang="it-IT" sz="2400" dirty="0" err="1" smtClean="0"/>
              <a:t>produced</a:t>
            </a:r>
            <a:r>
              <a:rPr lang="it-IT" sz="2400" dirty="0" smtClean="0"/>
              <a:t> plasma</a:t>
            </a:r>
          </a:p>
          <a:p>
            <a:r>
              <a:rPr lang="it-IT" sz="2400" dirty="0" smtClean="0"/>
              <a:t>Analisi di materiali (in particolari materiali plastici, a basso </a:t>
            </a:r>
            <a:r>
              <a:rPr lang="it-IT" sz="2400" dirty="0" err="1" smtClean="0"/>
              <a:t>Z</a:t>
            </a:r>
            <a:r>
              <a:rPr lang="it-IT" sz="2400" dirty="0" smtClean="0"/>
              <a:t>, gel, schiume, fibre ci carbonio etc..)</a:t>
            </a:r>
          </a:p>
          <a:p>
            <a:r>
              <a:rPr lang="it-IT" sz="2400" dirty="0" err="1" smtClean="0"/>
              <a:t>Microtomografia</a:t>
            </a:r>
            <a:r>
              <a:rPr lang="it-IT" sz="2400" dirty="0" smtClean="0"/>
              <a:t> per dispositivi industriali o medicali</a:t>
            </a:r>
          </a:p>
          <a:p>
            <a:r>
              <a:rPr lang="it-IT" sz="2400" dirty="0" smtClean="0"/>
              <a:t>Potenziali sviluppi per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</a:t>
            </a:r>
            <a:r>
              <a:rPr lang="it-IT" sz="2400" dirty="0" err="1" smtClean="0"/>
              <a:t>resolved</a:t>
            </a:r>
            <a:r>
              <a:rPr lang="it-IT" sz="2400" dirty="0" smtClean="0"/>
              <a:t> X-</a:t>
            </a:r>
            <a:r>
              <a:rPr lang="it-IT" sz="2400" dirty="0" err="1" smtClean="0"/>
              <a:t>ray</a:t>
            </a:r>
            <a:r>
              <a:rPr lang="it-IT" sz="2400" dirty="0" smtClean="0"/>
              <a:t> </a:t>
            </a:r>
            <a:r>
              <a:rPr lang="it-IT" sz="2400" dirty="0" err="1" smtClean="0"/>
              <a:t>imaging</a:t>
            </a:r>
            <a:endParaRPr lang="it-IT" sz="2400" dirty="0" smtClean="0"/>
          </a:p>
          <a:p>
            <a:r>
              <a:rPr lang="it-IT" sz="2400" dirty="0" err="1" smtClean="0"/>
              <a:t>Acqisizioni</a:t>
            </a:r>
            <a:r>
              <a:rPr lang="it-IT" sz="2400" dirty="0" smtClean="0"/>
              <a:t> continue per analisi di processo in tempo reale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457200" y="3771646"/>
            <a:ext cx="8229600" cy="2777064"/>
            <a:chOff x="457200" y="3771646"/>
            <a:chExt cx="8229600" cy="2777064"/>
          </a:xfrm>
        </p:grpSpPr>
        <p:sp>
          <p:nvSpPr>
            <p:cNvPr id="2" name="Rettangolo arrotondato 1"/>
            <p:cNvSpPr/>
            <p:nvPr/>
          </p:nvSpPr>
          <p:spPr>
            <a:xfrm>
              <a:off x="1072126" y="4074407"/>
              <a:ext cx="7158505" cy="247430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itolo 1"/>
            <p:cNvSpPr txBox="1">
              <a:spLocks/>
            </p:cNvSpPr>
            <p:nvPr/>
          </p:nvSpPr>
          <p:spPr>
            <a:xfrm>
              <a:off x="457200" y="377164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800" b="1" dirty="0" smtClean="0"/>
                <a:t>IMPLEMENTAZIONE</a:t>
              </a:r>
              <a:endParaRPr lang="it-IT" sz="2800" b="1" dirty="0"/>
            </a:p>
          </p:txBody>
        </p:sp>
        <p:sp>
          <p:nvSpPr>
            <p:cNvPr id="9" name="Segnaposto contenuto 3"/>
            <p:cNvSpPr txBox="1">
              <a:spLocks/>
            </p:cNvSpPr>
            <p:nvPr/>
          </p:nvSpPr>
          <p:spPr>
            <a:xfrm>
              <a:off x="1793235" y="4590579"/>
              <a:ext cx="5442516" cy="17912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it-IT" sz="2400" dirty="0" smtClean="0"/>
                <a:t>Estensione </a:t>
              </a:r>
              <a:r>
                <a:rPr lang="it-IT" sz="2400" dirty="0" err="1" smtClean="0"/>
                <a:t>range</a:t>
              </a:r>
              <a:r>
                <a:rPr lang="it-IT" sz="2400" dirty="0" smtClean="0"/>
                <a:t> di energia fino a 220 </a:t>
              </a:r>
              <a:r>
                <a:rPr lang="it-IT" sz="2400" dirty="0" err="1" smtClean="0"/>
                <a:t>kV</a:t>
              </a:r>
              <a:endParaRPr lang="it-IT" sz="2400" dirty="0" smtClean="0"/>
            </a:p>
            <a:p>
              <a:r>
                <a:rPr lang="it-IT" sz="2400" dirty="0" smtClean="0"/>
                <a:t>Acquisto tubo 220 </a:t>
              </a:r>
              <a:r>
                <a:rPr lang="it-IT" sz="2400" dirty="0" err="1" smtClean="0"/>
                <a:t>keV</a:t>
              </a:r>
              <a:endParaRPr lang="it-IT" sz="2400" dirty="0" smtClean="0"/>
            </a:p>
            <a:p>
              <a:r>
                <a:rPr lang="it-IT" sz="2400" dirty="0" smtClean="0"/>
                <a:t>Schermatura tubo e stazione di misura</a:t>
              </a:r>
            </a:p>
            <a:p>
              <a:r>
                <a:rPr lang="it-IT" sz="2400" dirty="0" err="1" smtClean="0"/>
                <a:t>Flat</a:t>
              </a:r>
              <a:r>
                <a:rPr lang="it-IT" sz="2400" dirty="0" smtClean="0"/>
                <a:t> panel detectors</a:t>
              </a:r>
              <a:endParaRPr lang="it-IT" sz="2400" dirty="0"/>
            </a:p>
          </p:txBody>
        </p:sp>
      </p:grpSp>
      <p:pic>
        <p:nvPicPr>
          <p:cNvPr id="7" name="Immagine 6" descr="LogoENEAIngl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125943"/>
            <a:ext cx="1179461" cy="6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490</Words>
  <Application>Microsoft Macintosh PowerPoint</Application>
  <PresentationFormat>Presentazione su schermo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Laboratorio New Imaging X-ray Techniques (NIXT) dell’ENEA-Frascati </vt:lpstr>
      <vt:lpstr>Presentazione di PowerPoint</vt:lpstr>
      <vt:lpstr>Presentazione di PowerPoint</vt:lpstr>
      <vt:lpstr>DOTAZIONE</vt:lpstr>
      <vt:lpstr>Presentazione di PowerPoint</vt:lpstr>
      <vt:lpstr>CARATTERISTICHE E CAPACITA’</vt:lpstr>
      <vt:lpstr>APPLICAZIONI</vt:lpstr>
    </vt:vector>
  </TitlesOfParts>
  <Company>euratom-enea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NIXT dell’ENEA-Frascati </dc:title>
  <dc:creator>danilo pacella</dc:creator>
  <cp:lastModifiedBy>danilo pacella</cp:lastModifiedBy>
  <cp:revision>22</cp:revision>
  <dcterms:created xsi:type="dcterms:W3CDTF">2015-09-13T12:31:58Z</dcterms:created>
  <dcterms:modified xsi:type="dcterms:W3CDTF">2015-10-09T14:38:48Z</dcterms:modified>
</cp:coreProperties>
</file>