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4" r:id="rId3"/>
    <p:sldId id="285" r:id="rId4"/>
    <p:sldId id="273" r:id="rId5"/>
    <p:sldId id="286" r:id="rId6"/>
    <p:sldId id="287" r:id="rId7"/>
    <p:sldId id="288" r:id="rId8"/>
    <p:sldId id="289" r:id="rId9"/>
    <p:sldId id="294" r:id="rId10"/>
    <p:sldId id="290" r:id="rId11"/>
    <p:sldId id="291" r:id="rId12"/>
    <p:sldId id="304" r:id="rId13"/>
    <p:sldId id="299" r:id="rId14"/>
    <p:sldId id="300" r:id="rId15"/>
    <p:sldId id="301" r:id="rId16"/>
    <p:sldId id="305" r:id="rId17"/>
    <p:sldId id="284" r:id="rId18"/>
    <p:sldId id="306" r:id="rId19"/>
    <p:sldId id="292" r:id="rId20"/>
    <p:sldId id="293" r:id="rId21"/>
    <p:sldId id="302" r:id="rId22"/>
  </p:sldIdLst>
  <p:sldSz cx="9144000" cy="6858000" type="screen4x3"/>
  <p:notesSz cx="6810375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mbra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FFFF00"/>
    <a:srgbClr val="FFCC00"/>
    <a:srgbClr val="FF9900"/>
    <a:srgbClr val="FF3300"/>
    <a:srgbClr val="CCFFFF"/>
    <a:srgbClr val="FFFFCC"/>
    <a:srgbClr val="D228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26C3C-A02A-4CE8-9A26-DC51949C75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42186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88EE5-E2C0-4DD8-800A-3EEB89C149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67559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88EE5-E2C0-4DD8-800A-3EEB89C149BD}" type="slidenum">
              <a:rPr lang="it-IT" smtClean="0"/>
              <a:t>1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61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88EE5-E2C0-4DD8-800A-3EEB89C149BD}" type="slidenum">
              <a:rPr lang="it-IT" smtClean="0"/>
              <a:t>12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40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88EE5-E2C0-4DD8-800A-3EEB89C149BD}" type="slidenum">
              <a:rPr lang="it-IT" smtClean="0"/>
              <a:t>16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05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4016-22F9-4CA7-9173-C8F4DBEEE683}" type="datetime1">
              <a:rPr lang="it-IT" smtClean="0"/>
              <a:t>11/10/2015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ombretta.tarquini@uniroma1.it</a:t>
            </a:r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6742B7-7E67-4DC8-BDA9-7C1503CD7B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2796-8FEE-4EA9-BF43-F709F4812B1A}" type="datetime1">
              <a:rPr lang="it-IT" smtClean="0"/>
              <a:t>11/10/2015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ombretta.tarquini@uniroma1.it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E4F-0B2A-4CF2-A9C6-E93BD963F3F9}" type="datetime1">
              <a:rPr lang="it-IT" smtClean="0"/>
              <a:t>11/10/2015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ombretta.tarquini@uniroma1.it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0CA5D-E89F-4445-8130-CBEAAEB1FFC7}" type="datetime1">
              <a:rPr lang="it-IT" smtClean="0"/>
              <a:t>11/10/2015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ombretta.tarquini@uniroma1.it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D58A-1E3C-4725-AAE6-3D897B34D4AB}" type="datetime1">
              <a:rPr lang="it-IT" smtClean="0"/>
              <a:t>11/10/2015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ombretta.tarquini@uniroma1.it</a:t>
            </a: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DFE0-28BD-4509-85D4-A4296A3C9ABD}" type="datetime1">
              <a:rPr lang="it-IT" smtClean="0"/>
              <a:t>11/10/2015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ombretta.tarquini@uniroma1.it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8D78-AF7D-4A94-BF84-E17C69A237C1}" type="datetime1">
              <a:rPr lang="it-IT" smtClean="0"/>
              <a:t>11/10/2015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ombretta.tarquini@uniroma1.it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2259-CE5D-4DD9-BD3D-674F71FCD2F4}" type="datetime1">
              <a:rPr lang="it-IT" smtClean="0"/>
              <a:t>11/10/2015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ombretta.tarquini@uniroma1.it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E86F-55B0-4B61-B56F-D21A7FB6491D}" type="datetime1">
              <a:rPr lang="it-IT" smtClean="0"/>
              <a:t>11/10/2015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ombretta.tarquini@uniroma1.it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E3DF-1F80-4C59-9637-0A8FFBA15E49}" type="datetime1">
              <a:rPr lang="it-IT" smtClean="0"/>
              <a:t>11/10/2015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ombretta.tarquini@uniroma1.it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DFDC-8019-4899-86AD-0B64FD85D416}" type="datetime1">
              <a:rPr lang="it-IT" smtClean="0"/>
              <a:t>11/10/2015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ombretta.tarquini@uniroma1.it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6742B7-7E67-4DC8-BDA9-7C1503CD7BB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5E459BD-C51B-4CA7-9F6F-BF273CF524EE}" type="datetime1">
              <a:rPr lang="it-IT" smtClean="0"/>
              <a:t>11/10/2015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ombretta.tarquini@uniroma1.it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E6742B7-7E67-4DC8-BDA9-7C1503CD7BB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7.png"/><Relationship Id="rId7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32.jpeg"/><Relationship Id="rId5" Type="http://schemas.openxmlformats.org/officeDocument/2006/relationships/image" Target="../media/image8.jpeg"/><Relationship Id="rId10" Type="http://schemas.openxmlformats.org/officeDocument/2006/relationships/image" Target="../media/image31.jpeg"/><Relationship Id="rId4" Type="http://schemas.openxmlformats.org/officeDocument/2006/relationships/image" Target="../media/image7.png"/><Relationship Id="rId9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pn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4.pn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8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8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8.jpg"/><Relationship Id="rId7" Type="http://schemas.openxmlformats.org/officeDocument/2006/relationships/image" Target="../media/image7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4.jp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9.jp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33" y="6248400"/>
            <a:ext cx="1601216" cy="58115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2" y="685800"/>
            <a:ext cx="8313475" cy="5533492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178058" y="6391127"/>
            <a:ext cx="2711450" cy="246221"/>
            <a:chOff x="107950" y="2086688"/>
            <a:chExt cx="2711450" cy="246221"/>
          </a:xfrm>
        </p:grpSpPr>
        <p:pic>
          <p:nvPicPr>
            <p:cNvPr id="1025" name="Immagine 4" descr="CNR_TRASPARENTE_GRIGET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7772400" cy="3581399"/>
          </a:xfrm>
        </p:spPr>
        <p:txBody>
          <a:bodyPr/>
          <a:lstStyle/>
          <a:p>
            <a:r>
              <a:rPr lang="it-IT" sz="3600" dirty="0" smtClean="0"/>
              <a:t>Istituto di cristallografia</a:t>
            </a:r>
            <a:br>
              <a:rPr lang="it-IT" sz="3600" dirty="0" smtClean="0"/>
            </a:br>
            <a:r>
              <a:rPr lang="it-IT" sz="1800" dirty="0" smtClean="0"/>
              <a:t>UOS </a:t>
            </a:r>
            <a:r>
              <a:rPr lang="it-IT" sz="1800" dirty="0"/>
              <a:t>Montelibretti - </a:t>
            </a:r>
            <a:r>
              <a:rPr lang="it-IT" sz="1800" dirty="0" err="1" smtClean="0"/>
              <a:t>RoMa</a:t>
            </a:r>
            <a:endParaRPr lang="it-IT" sz="3600" dirty="0"/>
          </a:p>
        </p:txBody>
      </p:sp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>
          <a:xfrm>
            <a:off x="438408" y="4800600"/>
            <a:ext cx="8445242" cy="914400"/>
          </a:xfrm>
        </p:spPr>
        <p:txBody>
          <a:bodyPr>
            <a:noAutofit/>
          </a:bodyPr>
          <a:lstStyle/>
          <a:p>
            <a:r>
              <a:rPr lang="it-IT" sz="2800" dirty="0" smtClean="0"/>
              <a:t>ICLA – L</a:t>
            </a:r>
            <a:r>
              <a:rPr lang="it-IT" sz="2800" dirty="0" smtClean="0">
                <a:latin typeface="+mn-lt"/>
              </a:rPr>
              <a:t>aboratorio</a:t>
            </a:r>
            <a:r>
              <a:rPr lang="it-IT" sz="2800" dirty="0" smtClean="0"/>
              <a:t> </a:t>
            </a:r>
            <a:r>
              <a:rPr lang="it-IT" sz="2800" dirty="0" smtClean="0">
                <a:latin typeface="+mn-lt"/>
              </a:rPr>
              <a:t>di</a:t>
            </a:r>
            <a:r>
              <a:rPr lang="it-IT" sz="2800" dirty="0" smtClean="0"/>
              <a:t> a</a:t>
            </a:r>
            <a:r>
              <a:rPr lang="it-IT" sz="2800" dirty="0" smtClean="0">
                <a:latin typeface="+mn-lt"/>
              </a:rPr>
              <a:t>rcheometria</a:t>
            </a:r>
            <a:endParaRPr lang="it-IT" sz="2800" dirty="0"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94" y="152400"/>
            <a:ext cx="1257365" cy="107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ttangolo 9"/>
          <p:cNvSpPr/>
          <p:nvPr/>
        </p:nvSpPr>
        <p:spPr>
          <a:xfrm>
            <a:off x="0" y="152400"/>
            <a:ext cx="5190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6EC7E1"/>
                </a:solidFill>
              </a:rPr>
              <a:t>RAIN15 -- </a:t>
            </a:r>
            <a:r>
              <a:rPr lang="it-IT" b="1" dirty="0" err="1">
                <a:solidFill>
                  <a:srgbClr val="6EC7E1"/>
                </a:solidFill>
              </a:rPr>
              <a:t>RAdiazione</a:t>
            </a:r>
            <a:r>
              <a:rPr lang="it-IT" b="1" dirty="0">
                <a:solidFill>
                  <a:srgbClr val="6EC7E1"/>
                </a:solidFill>
              </a:rPr>
              <a:t> per </a:t>
            </a:r>
            <a:r>
              <a:rPr lang="it-IT" b="1" dirty="0" err="1">
                <a:solidFill>
                  <a:srgbClr val="6EC7E1"/>
                </a:solidFill>
              </a:rPr>
              <a:t>l'INnovazione</a:t>
            </a:r>
            <a:r>
              <a:rPr lang="it-IT" b="1" dirty="0">
                <a:solidFill>
                  <a:srgbClr val="6EC7E1"/>
                </a:solidFill>
              </a:rPr>
              <a:t> </a:t>
            </a:r>
            <a:r>
              <a:rPr lang="it-IT" b="1" dirty="0" smtClean="0">
                <a:solidFill>
                  <a:srgbClr val="6EC7E1"/>
                </a:solidFill>
              </a:rPr>
              <a:t>2015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691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olo 14"/>
          <p:cNvSpPr txBox="1">
            <a:spLocks/>
          </p:cNvSpPr>
          <p:nvPr/>
        </p:nvSpPr>
        <p:spPr>
          <a:xfrm>
            <a:off x="78569" y="838200"/>
            <a:ext cx="88392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Arial" charset="0"/>
              </a:rPr>
              <a:t>Radiografia X: </a:t>
            </a:r>
            <a:r>
              <a:rPr lang="it-IT" sz="3200" i="1" dirty="0" smtClean="0">
                <a:latin typeface="Arial" charset="0"/>
              </a:rPr>
              <a:t>in situ</a:t>
            </a:r>
            <a:r>
              <a:rPr lang="it-IT" sz="3200" dirty="0" smtClean="0">
                <a:latin typeface="Arial" charset="0"/>
              </a:rPr>
              <a:t> esempio</a:t>
            </a:r>
            <a:endParaRPr lang="it-IT" sz="2000" i="1" dirty="0">
              <a:latin typeface="Arial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10</a:t>
            </a:fld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0" y="6335057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43" y="1656080"/>
            <a:ext cx="5117315" cy="4114800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1057982" y="1569169"/>
            <a:ext cx="2743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CAMPAGNA DI MISURE PRESSO CHIESA SS LUCA E MARTINA IN ROMA 2015</a:t>
            </a:r>
            <a:endParaRPr lang="it-IT" sz="1200" dirty="0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5" y="6246976"/>
            <a:ext cx="628683" cy="5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" y="69280"/>
            <a:ext cx="1601216" cy="581152"/>
          </a:xfrm>
          <a:prstGeom prst="rect">
            <a:avLst/>
          </a:prstGeom>
        </p:spPr>
      </p:pic>
      <p:grpSp>
        <p:nvGrpSpPr>
          <p:cNvPr id="23" name="Gruppo 22"/>
          <p:cNvGrpSpPr>
            <a:grpSpLocks noChangeAspect="1"/>
          </p:cNvGrpSpPr>
          <p:nvPr/>
        </p:nvGrpSpPr>
        <p:grpSpPr>
          <a:xfrm>
            <a:off x="3358970" y="230815"/>
            <a:ext cx="2711450" cy="246221"/>
            <a:chOff x="107950" y="2086688"/>
            <a:chExt cx="2711450" cy="246221"/>
          </a:xfrm>
        </p:grpSpPr>
        <p:pic>
          <p:nvPicPr>
            <p:cNvPr id="24" name="Immagine 4" descr="CNR_TRASPARENTE_GRIGET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5622591" y="834875"/>
            <a:ext cx="3092334" cy="5493050"/>
            <a:chOff x="5622591" y="834875"/>
            <a:chExt cx="3092334" cy="5493050"/>
          </a:xfrm>
        </p:grpSpPr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591" y="834875"/>
              <a:ext cx="3092334" cy="549305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31" name="Connettore 2 30"/>
            <p:cNvCxnSpPr/>
            <p:nvPr/>
          </p:nvCxnSpPr>
          <p:spPr>
            <a:xfrm flipH="1">
              <a:off x="7004348" y="1213929"/>
              <a:ext cx="524267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Immagin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0" y="54839"/>
            <a:ext cx="1116000" cy="580863"/>
          </a:xfrm>
          <a:prstGeom prst="rect">
            <a:avLst/>
          </a:prstGeom>
        </p:spPr>
      </p:pic>
      <p:sp>
        <p:nvSpPr>
          <p:cNvPr id="30" name="Rettangolo 29"/>
          <p:cNvSpPr/>
          <p:nvPr/>
        </p:nvSpPr>
        <p:spPr>
          <a:xfrm>
            <a:off x="190744" y="6443246"/>
            <a:ext cx="519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6EC7E1"/>
                </a:solidFill>
              </a:rPr>
              <a:t>RAIN15 -- </a:t>
            </a:r>
            <a:r>
              <a:rPr lang="it-IT" sz="1600" b="1" dirty="0" err="1">
                <a:solidFill>
                  <a:srgbClr val="6EC7E1"/>
                </a:solidFill>
              </a:rPr>
              <a:t>RAdiazione</a:t>
            </a:r>
            <a:r>
              <a:rPr lang="it-IT" sz="1600" b="1" dirty="0">
                <a:solidFill>
                  <a:srgbClr val="6EC7E1"/>
                </a:solidFill>
              </a:rPr>
              <a:t> per </a:t>
            </a:r>
            <a:r>
              <a:rPr lang="it-IT" sz="1600" b="1" dirty="0" err="1">
                <a:solidFill>
                  <a:srgbClr val="6EC7E1"/>
                </a:solidFill>
              </a:rPr>
              <a:t>l'INnovazione</a:t>
            </a:r>
            <a:r>
              <a:rPr lang="it-IT" sz="1600" b="1" dirty="0">
                <a:solidFill>
                  <a:srgbClr val="6EC7E1"/>
                </a:solidFill>
              </a:rPr>
              <a:t> </a:t>
            </a:r>
            <a:r>
              <a:rPr lang="it-IT" sz="1600" b="1" dirty="0" smtClean="0">
                <a:solidFill>
                  <a:srgbClr val="6EC7E1"/>
                </a:solidFill>
              </a:rPr>
              <a:t>2015 </a:t>
            </a:r>
            <a:endParaRPr lang="it-IT" sz="1600" b="1" dirty="0"/>
          </a:p>
        </p:txBody>
      </p:sp>
      <p:cxnSp>
        <p:nvCxnSpPr>
          <p:cNvPr id="22" name="Connettore 1 21"/>
          <p:cNvCxnSpPr/>
          <p:nvPr/>
        </p:nvCxnSpPr>
        <p:spPr>
          <a:xfrm flipH="1">
            <a:off x="3491511" y="4038600"/>
            <a:ext cx="909426" cy="240464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 flipV="1">
            <a:off x="301664" y="2938047"/>
            <a:ext cx="3434952" cy="338553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 flipV="1">
            <a:off x="3491511" y="2868637"/>
            <a:ext cx="909426" cy="421783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H="1">
            <a:off x="345960" y="4038600"/>
            <a:ext cx="3390656" cy="2418484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6" y="2912530"/>
            <a:ext cx="3084230" cy="349970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ttangolo 16"/>
          <p:cNvSpPr/>
          <p:nvPr/>
        </p:nvSpPr>
        <p:spPr>
          <a:xfrm>
            <a:off x="3736616" y="3276600"/>
            <a:ext cx="664321" cy="76200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4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11</a:t>
            </a:fld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6335057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Titolo 14"/>
          <p:cNvSpPr txBox="1">
            <a:spLocks/>
          </p:cNvSpPr>
          <p:nvPr/>
        </p:nvSpPr>
        <p:spPr>
          <a:xfrm>
            <a:off x="380999" y="838200"/>
            <a:ext cx="8321675" cy="609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Laboratorio allestito presso lo scavo archeologico di  </a:t>
            </a:r>
            <a:r>
              <a:rPr lang="it-IT" sz="3200" dirty="0" err="1" smtClean="0"/>
              <a:t>crustumerium</a:t>
            </a:r>
            <a:r>
              <a:rPr lang="it-IT" sz="3200" dirty="0" smtClean="0"/>
              <a:t> 2015</a:t>
            </a:r>
            <a:endParaRPr lang="it-IT" sz="3200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9" y="1647306"/>
            <a:ext cx="7321850" cy="43724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" y="69280"/>
            <a:ext cx="1601216" cy="581152"/>
          </a:xfrm>
          <a:prstGeom prst="rect">
            <a:avLst/>
          </a:prstGeom>
        </p:spPr>
      </p:pic>
      <p:grpSp>
        <p:nvGrpSpPr>
          <p:cNvPr id="13" name="Gruppo 12"/>
          <p:cNvGrpSpPr>
            <a:grpSpLocks noChangeAspect="1"/>
          </p:cNvGrpSpPr>
          <p:nvPr/>
        </p:nvGrpSpPr>
        <p:grpSpPr>
          <a:xfrm>
            <a:off x="3358970" y="230815"/>
            <a:ext cx="2711450" cy="246221"/>
            <a:chOff x="107950" y="2086688"/>
            <a:chExt cx="2711450" cy="246221"/>
          </a:xfrm>
        </p:grpSpPr>
        <p:pic>
          <p:nvPicPr>
            <p:cNvPr id="14" name="Immagine 4" descr="CNR_TRASPARENTE_GRIGETT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5" y="6246976"/>
            <a:ext cx="628683" cy="5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0" y="54839"/>
            <a:ext cx="1116000" cy="580863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190744" y="6443246"/>
            <a:ext cx="519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6EC7E1"/>
                </a:solidFill>
              </a:rPr>
              <a:t>RAIN15 -- </a:t>
            </a:r>
            <a:r>
              <a:rPr lang="it-IT" sz="1600" b="1" dirty="0" err="1">
                <a:solidFill>
                  <a:srgbClr val="6EC7E1"/>
                </a:solidFill>
              </a:rPr>
              <a:t>RAdiazione</a:t>
            </a:r>
            <a:r>
              <a:rPr lang="it-IT" sz="1600" b="1" dirty="0">
                <a:solidFill>
                  <a:srgbClr val="6EC7E1"/>
                </a:solidFill>
              </a:rPr>
              <a:t> per </a:t>
            </a:r>
            <a:r>
              <a:rPr lang="it-IT" sz="1600" b="1" dirty="0" err="1">
                <a:solidFill>
                  <a:srgbClr val="6EC7E1"/>
                </a:solidFill>
              </a:rPr>
              <a:t>l'INnovazione</a:t>
            </a:r>
            <a:r>
              <a:rPr lang="it-IT" sz="1600" b="1" dirty="0">
                <a:solidFill>
                  <a:srgbClr val="6EC7E1"/>
                </a:solidFill>
              </a:rPr>
              <a:t> </a:t>
            </a:r>
            <a:r>
              <a:rPr lang="it-IT" sz="1600" b="1" dirty="0" smtClean="0">
                <a:solidFill>
                  <a:srgbClr val="6EC7E1"/>
                </a:solidFill>
              </a:rPr>
              <a:t>2015 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5237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33" y="6248400"/>
            <a:ext cx="1601216" cy="581152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178058" y="6391127"/>
            <a:ext cx="2711450" cy="246221"/>
            <a:chOff x="107950" y="2086688"/>
            <a:chExt cx="2711450" cy="246221"/>
          </a:xfrm>
        </p:grpSpPr>
        <p:pic>
          <p:nvPicPr>
            <p:cNvPr id="1025" name="Immagine 4" descr="CNR_TRASPARENTE_GRIGETT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7772400" cy="3581399"/>
          </a:xfrm>
        </p:spPr>
        <p:txBody>
          <a:bodyPr/>
          <a:lstStyle/>
          <a:p>
            <a:r>
              <a:rPr lang="it-IT" sz="3600" dirty="0" smtClean="0"/>
              <a:t>qualche risultato…</a:t>
            </a:r>
            <a:endParaRPr lang="it-IT" sz="3600" dirty="0"/>
          </a:p>
        </p:txBody>
      </p:sp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>
          <a:xfrm>
            <a:off x="438408" y="4800600"/>
            <a:ext cx="8445242" cy="914400"/>
          </a:xfrm>
        </p:spPr>
        <p:txBody>
          <a:bodyPr>
            <a:noAutofit/>
          </a:bodyPr>
          <a:lstStyle/>
          <a:p>
            <a:r>
              <a:rPr lang="it-IT" sz="2800" dirty="0" smtClean="0"/>
              <a:t>ICLA – L</a:t>
            </a:r>
            <a:r>
              <a:rPr lang="it-IT" sz="2800" dirty="0" smtClean="0">
                <a:latin typeface="+mn-lt"/>
              </a:rPr>
              <a:t>aboratorio</a:t>
            </a:r>
            <a:r>
              <a:rPr lang="it-IT" sz="2800" dirty="0" smtClean="0"/>
              <a:t> </a:t>
            </a:r>
            <a:r>
              <a:rPr lang="it-IT" sz="2800" dirty="0" smtClean="0">
                <a:latin typeface="+mn-lt"/>
              </a:rPr>
              <a:t>di</a:t>
            </a:r>
            <a:r>
              <a:rPr lang="it-IT" sz="2800" dirty="0" smtClean="0"/>
              <a:t> a</a:t>
            </a:r>
            <a:r>
              <a:rPr lang="it-IT" sz="2800" dirty="0" smtClean="0">
                <a:latin typeface="+mn-lt"/>
              </a:rPr>
              <a:t>rcheometria</a:t>
            </a:r>
            <a:endParaRPr lang="it-IT" sz="2800" dirty="0"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94" y="152400"/>
            <a:ext cx="1257365" cy="107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ttangolo 9"/>
          <p:cNvSpPr/>
          <p:nvPr/>
        </p:nvSpPr>
        <p:spPr>
          <a:xfrm>
            <a:off x="0" y="152400"/>
            <a:ext cx="5190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6EC7E1"/>
                </a:solidFill>
              </a:rPr>
              <a:t>RAIN15 -- </a:t>
            </a:r>
            <a:r>
              <a:rPr lang="it-IT" b="1" dirty="0" err="1">
                <a:solidFill>
                  <a:srgbClr val="6EC7E1"/>
                </a:solidFill>
              </a:rPr>
              <a:t>RAdiazione</a:t>
            </a:r>
            <a:r>
              <a:rPr lang="it-IT" b="1" dirty="0">
                <a:solidFill>
                  <a:srgbClr val="6EC7E1"/>
                </a:solidFill>
              </a:rPr>
              <a:t> per </a:t>
            </a:r>
            <a:r>
              <a:rPr lang="it-IT" b="1" dirty="0" err="1">
                <a:solidFill>
                  <a:srgbClr val="6EC7E1"/>
                </a:solidFill>
              </a:rPr>
              <a:t>l'INnovazione</a:t>
            </a:r>
            <a:r>
              <a:rPr lang="it-IT" b="1" dirty="0">
                <a:solidFill>
                  <a:srgbClr val="6EC7E1"/>
                </a:solidFill>
              </a:rPr>
              <a:t> </a:t>
            </a:r>
            <a:r>
              <a:rPr lang="it-IT" b="1" dirty="0" smtClean="0">
                <a:solidFill>
                  <a:srgbClr val="6EC7E1"/>
                </a:solidFill>
              </a:rPr>
              <a:t>2015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992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13</a:t>
            </a:fld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6335057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" y="69280"/>
            <a:ext cx="1601216" cy="581152"/>
          </a:xfrm>
          <a:prstGeom prst="rect">
            <a:avLst/>
          </a:prstGeom>
        </p:spPr>
      </p:pic>
      <p:grpSp>
        <p:nvGrpSpPr>
          <p:cNvPr id="13" name="Gruppo 12"/>
          <p:cNvGrpSpPr>
            <a:grpSpLocks noChangeAspect="1"/>
          </p:cNvGrpSpPr>
          <p:nvPr/>
        </p:nvGrpSpPr>
        <p:grpSpPr>
          <a:xfrm>
            <a:off x="3358970" y="230815"/>
            <a:ext cx="2711450" cy="246221"/>
            <a:chOff x="107950" y="2086688"/>
            <a:chExt cx="2711450" cy="246221"/>
          </a:xfrm>
        </p:grpSpPr>
        <p:pic>
          <p:nvPicPr>
            <p:cNvPr id="14" name="Immagine 4" descr="CNR_TRASPARENTE_GRIGETT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5" y="6246976"/>
            <a:ext cx="628683" cy="5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0" y="54839"/>
            <a:ext cx="1116000" cy="580863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190744" y="6443246"/>
            <a:ext cx="519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6EC7E1"/>
                </a:solidFill>
              </a:rPr>
              <a:t>RAIN15 -- </a:t>
            </a:r>
            <a:r>
              <a:rPr lang="it-IT" sz="1600" b="1" dirty="0" err="1">
                <a:solidFill>
                  <a:srgbClr val="6EC7E1"/>
                </a:solidFill>
              </a:rPr>
              <a:t>RAdiazione</a:t>
            </a:r>
            <a:r>
              <a:rPr lang="it-IT" sz="1600" b="1" dirty="0">
                <a:solidFill>
                  <a:srgbClr val="6EC7E1"/>
                </a:solidFill>
              </a:rPr>
              <a:t> per </a:t>
            </a:r>
            <a:r>
              <a:rPr lang="it-IT" sz="1600" b="1" dirty="0" err="1">
                <a:solidFill>
                  <a:srgbClr val="6EC7E1"/>
                </a:solidFill>
              </a:rPr>
              <a:t>l'INnovazione</a:t>
            </a:r>
            <a:r>
              <a:rPr lang="it-IT" sz="1600" b="1" dirty="0">
                <a:solidFill>
                  <a:srgbClr val="6EC7E1"/>
                </a:solidFill>
              </a:rPr>
              <a:t> </a:t>
            </a:r>
            <a:r>
              <a:rPr lang="it-IT" sz="1600" b="1" dirty="0" smtClean="0">
                <a:solidFill>
                  <a:srgbClr val="6EC7E1"/>
                </a:solidFill>
              </a:rPr>
              <a:t>2015 </a:t>
            </a:r>
            <a:endParaRPr lang="it-IT" sz="1600" b="1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362200" y="1333500"/>
            <a:ext cx="990600" cy="440436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80" b="40735"/>
          <a:stretch/>
        </p:blipFill>
        <p:spPr bwMode="auto">
          <a:xfrm rot="16200000">
            <a:off x="-821441" y="2928843"/>
            <a:ext cx="3429000" cy="95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asellaDiTesto 20"/>
          <p:cNvSpPr txBox="1"/>
          <p:nvPr/>
        </p:nvSpPr>
        <p:spPr>
          <a:xfrm>
            <a:off x="1811230" y="5784492"/>
            <a:ext cx="3446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60 </a:t>
            </a:r>
            <a:r>
              <a:rPr lang="it-IT" sz="1400" dirty="0" err="1"/>
              <a:t>kV</a:t>
            </a:r>
            <a:r>
              <a:rPr lang="it-IT" sz="1400" dirty="0"/>
              <a:t> fino a 100 </a:t>
            </a:r>
            <a:r>
              <a:rPr lang="it-IT" sz="1400" dirty="0" err="1"/>
              <a:t>kV</a:t>
            </a:r>
            <a:r>
              <a:rPr lang="it-IT" sz="1400" dirty="0"/>
              <a:t> </a:t>
            </a:r>
            <a:r>
              <a:rPr lang="it-IT" sz="1400" dirty="0" smtClean="0"/>
              <a:t>, 1.5 </a:t>
            </a:r>
            <a:r>
              <a:rPr lang="it-IT" sz="1400" dirty="0" err="1" smtClean="0"/>
              <a:t>mA</a:t>
            </a:r>
            <a:r>
              <a:rPr lang="it-IT" sz="1400" dirty="0" smtClean="0"/>
              <a:t>   fino a 60 s</a:t>
            </a:r>
            <a:endParaRPr lang="it-IT" sz="1400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t="5683" r="12329" b="5170"/>
          <a:stretch/>
        </p:blipFill>
        <p:spPr>
          <a:xfrm>
            <a:off x="5855846" y="1284499"/>
            <a:ext cx="2881124" cy="4887701"/>
          </a:xfrm>
          <a:prstGeom prst="rect">
            <a:avLst/>
          </a:prstGeom>
        </p:spPr>
      </p:pic>
      <p:grpSp>
        <p:nvGrpSpPr>
          <p:cNvPr id="23" name="Gruppo 22"/>
          <p:cNvGrpSpPr>
            <a:grpSpLocks noChangeAspect="1"/>
          </p:cNvGrpSpPr>
          <p:nvPr/>
        </p:nvGrpSpPr>
        <p:grpSpPr>
          <a:xfrm rot="16200000">
            <a:off x="1951593" y="2887108"/>
            <a:ext cx="4410236" cy="1303020"/>
            <a:chOff x="94928" y="1165099"/>
            <a:chExt cx="8820472" cy="2606040"/>
          </a:xfrm>
        </p:grpSpPr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3108959" y="1027939"/>
              <a:ext cx="2606040" cy="2880360"/>
            </a:xfrm>
            <a:prstGeom prst="rect">
              <a:avLst/>
            </a:prstGeom>
          </p:spPr>
        </p:pic>
        <p:pic>
          <p:nvPicPr>
            <p:cNvPr id="25" name="Immagine 24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826448" y="1212151"/>
              <a:ext cx="1179195" cy="2642235"/>
            </a:xfrm>
            <a:prstGeom prst="rect">
              <a:avLst/>
            </a:prstGeom>
          </p:spPr>
        </p:pic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624" y="1415567"/>
              <a:ext cx="2779776" cy="2235403"/>
            </a:xfrm>
            <a:prstGeom prst="rect">
              <a:avLst/>
            </a:prstGeom>
          </p:spPr>
        </p:pic>
      </p:grpSp>
      <p:sp>
        <p:nvSpPr>
          <p:cNvPr id="27" name="Freccia in giù 26"/>
          <p:cNvSpPr>
            <a:spLocks noChangeAspect="1"/>
          </p:cNvSpPr>
          <p:nvPr/>
        </p:nvSpPr>
        <p:spPr>
          <a:xfrm rot="16200000">
            <a:off x="1626827" y="3153666"/>
            <a:ext cx="368805" cy="512064"/>
          </a:xfrm>
          <a:prstGeom prst="downArrow">
            <a:avLst/>
          </a:prstGeom>
          <a:solidFill>
            <a:srgbClr val="C00000">
              <a:alpha val="43922"/>
            </a:srgbClr>
          </a:solidFill>
          <a:ln>
            <a:solidFill>
              <a:srgbClr val="C00000">
                <a:alpha val="5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in giù 27"/>
          <p:cNvSpPr>
            <a:spLocks noChangeAspect="1"/>
          </p:cNvSpPr>
          <p:nvPr/>
        </p:nvSpPr>
        <p:spPr>
          <a:xfrm rot="16200000">
            <a:off x="5399991" y="3241547"/>
            <a:ext cx="368805" cy="512064"/>
          </a:xfrm>
          <a:prstGeom prst="downArrow">
            <a:avLst/>
          </a:prstGeom>
          <a:solidFill>
            <a:srgbClr val="C00000">
              <a:alpha val="43922"/>
            </a:srgbClr>
          </a:solidFill>
          <a:ln>
            <a:solidFill>
              <a:srgbClr val="C00000">
                <a:alpha val="5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83562" y="808996"/>
            <a:ext cx="161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Pane di terra</a:t>
            </a:r>
            <a:endParaRPr lang="it-IT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767067" y="808996"/>
            <a:ext cx="153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Radiografie</a:t>
            </a:r>
            <a:endParaRPr lang="it-IT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6096000" y="80899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Restauro virtuale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0454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14</a:t>
            </a:fld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6335057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" y="69280"/>
            <a:ext cx="1601216" cy="581152"/>
          </a:xfrm>
          <a:prstGeom prst="rect">
            <a:avLst/>
          </a:prstGeom>
        </p:spPr>
      </p:pic>
      <p:grpSp>
        <p:nvGrpSpPr>
          <p:cNvPr id="13" name="Gruppo 12"/>
          <p:cNvGrpSpPr>
            <a:grpSpLocks noChangeAspect="1"/>
          </p:cNvGrpSpPr>
          <p:nvPr/>
        </p:nvGrpSpPr>
        <p:grpSpPr>
          <a:xfrm>
            <a:off x="3358970" y="230815"/>
            <a:ext cx="2711450" cy="246221"/>
            <a:chOff x="107950" y="2086688"/>
            <a:chExt cx="2711450" cy="246221"/>
          </a:xfrm>
        </p:grpSpPr>
        <p:pic>
          <p:nvPicPr>
            <p:cNvPr id="14" name="Immagine 4" descr="CNR_TRASPARENTE_GRIGETT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5" y="6246976"/>
            <a:ext cx="628683" cy="5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0" y="54839"/>
            <a:ext cx="1116000" cy="580863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190744" y="6443246"/>
            <a:ext cx="519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6EC7E1"/>
                </a:solidFill>
              </a:rPr>
              <a:t>RAIN15 -- </a:t>
            </a:r>
            <a:r>
              <a:rPr lang="it-IT" sz="1600" b="1" dirty="0" err="1">
                <a:solidFill>
                  <a:srgbClr val="6EC7E1"/>
                </a:solidFill>
              </a:rPr>
              <a:t>RAdiazione</a:t>
            </a:r>
            <a:r>
              <a:rPr lang="it-IT" sz="1600" b="1" dirty="0">
                <a:solidFill>
                  <a:srgbClr val="6EC7E1"/>
                </a:solidFill>
              </a:rPr>
              <a:t> per </a:t>
            </a:r>
            <a:r>
              <a:rPr lang="it-IT" sz="1600" b="1" dirty="0" err="1">
                <a:solidFill>
                  <a:srgbClr val="6EC7E1"/>
                </a:solidFill>
              </a:rPr>
              <a:t>l'INnovazione</a:t>
            </a:r>
            <a:r>
              <a:rPr lang="it-IT" sz="1600" b="1" dirty="0">
                <a:solidFill>
                  <a:srgbClr val="6EC7E1"/>
                </a:solidFill>
              </a:rPr>
              <a:t> </a:t>
            </a:r>
            <a:r>
              <a:rPr lang="it-IT" sz="1600" b="1" dirty="0" smtClean="0">
                <a:solidFill>
                  <a:srgbClr val="6EC7E1"/>
                </a:solidFill>
              </a:rPr>
              <a:t>2015 </a:t>
            </a:r>
            <a:endParaRPr lang="it-IT" sz="1600" b="1" dirty="0"/>
          </a:p>
        </p:txBody>
      </p:sp>
      <p:grpSp>
        <p:nvGrpSpPr>
          <p:cNvPr id="19" name="Gruppo 18"/>
          <p:cNvGrpSpPr>
            <a:grpSpLocks noChangeAspect="1"/>
          </p:cNvGrpSpPr>
          <p:nvPr/>
        </p:nvGrpSpPr>
        <p:grpSpPr>
          <a:xfrm>
            <a:off x="2667000" y="4075532"/>
            <a:ext cx="4381685" cy="1985137"/>
            <a:chOff x="2637319" y="1838393"/>
            <a:chExt cx="4381685" cy="1985137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317" y="1901965"/>
              <a:ext cx="1793687" cy="1537655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319" y="1838393"/>
              <a:ext cx="2522855" cy="1985137"/>
            </a:xfrm>
            <a:prstGeom prst="rect">
              <a:avLst/>
            </a:prstGeom>
          </p:spPr>
        </p:pic>
      </p:grpSp>
      <p:sp>
        <p:nvSpPr>
          <p:cNvPr id="22" name="Rettangolo 21"/>
          <p:cNvSpPr/>
          <p:nvPr/>
        </p:nvSpPr>
        <p:spPr>
          <a:xfrm>
            <a:off x="190500" y="853770"/>
            <a:ext cx="6515100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b="1" dirty="0" smtClean="0"/>
              <a:t>Pisside proveniente dalla “Tomba </a:t>
            </a:r>
            <a:r>
              <a:rPr lang="it-IT" b="1" dirty="0"/>
              <a:t>dell’</a:t>
            </a:r>
            <a:r>
              <a:rPr lang="it-IT" b="1" dirty="0" err="1"/>
              <a:t>Aryballos</a:t>
            </a:r>
            <a:r>
              <a:rPr lang="it-IT" b="1" dirty="0"/>
              <a:t> sospeso</a:t>
            </a:r>
            <a:r>
              <a:rPr lang="it-IT" b="1" dirty="0" smtClean="0"/>
              <a:t>”  </a:t>
            </a:r>
            <a:r>
              <a:rPr lang="it-IT" b="1" dirty="0"/>
              <a:t>VI secolo a.C</a:t>
            </a:r>
            <a:r>
              <a:rPr lang="it-IT" b="1" dirty="0" smtClean="0"/>
              <a:t>. - Tarquinia</a:t>
            </a:r>
            <a:endParaRPr lang="it-IT" b="1" dirty="0"/>
          </a:p>
        </p:txBody>
      </p:sp>
      <p:grpSp>
        <p:nvGrpSpPr>
          <p:cNvPr id="23" name="Gruppo 22"/>
          <p:cNvGrpSpPr>
            <a:grpSpLocks noChangeAspect="1"/>
          </p:cNvGrpSpPr>
          <p:nvPr/>
        </p:nvGrpSpPr>
        <p:grpSpPr>
          <a:xfrm>
            <a:off x="863601" y="1770362"/>
            <a:ext cx="4383152" cy="1995393"/>
            <a:chOff x="446087" y="1337073"/>
            <a:chExt cx="4882551" cy="2291485"/>
          </a:xfrm>
        </p:grpSpPr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902" y="1337073"/>
              <a:ext cx="2339736" cy="2220407"/>
            </a:xfrm>
            <a:prstGeom prst="rect">
              <a:avLst/>
            </a:prstGeom>
          </p:spPr>
        </p:pic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87" y="1342558"/>
              <a:ext cx="1859280" cy="2286000"/>
            </a:xfrm>
            <a:prstGeom prst="rect">
              <a:avLst/>
            </a:prstGeom>
          </p:spPr>
        </p:pic>
      </p:grpSp>
      <p:sp>
        <p:nvSpPr>
          <p:cNvPr id="26" name="CasellaDiTesto 25"/>
          <p:cNvSpPr txBox="1"/>
          <p:nvPr/>
        </p:nvSpPr>
        <p:spPr>
          <a:xfrm>
            <a:off x="6160591" y="2737111"/>
            <a:ext cx="2192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Radiografie X </a:t>
            </a:r>
          </a:p>
          <a:p>
            <a:r>
              <a:rPr lang="it-IT" sz="1600" b="1" dirty="0" smtClean="0"/>
              <a:t>(70 </a:t>
            </a:r>
            <a:r>
              <a:rPr lang="it-IT" sz="1600" b="1" dirty="0" err="1" smtClean="0"/>
              <a:t>kV</a:t>
            </a:r>
            <a:r>
              <a:rPr lang="it-IT" sz="1600" b="1" dirty="0" smtClean="0"/>
              <a:t>, 2mA, 5 sec)</a:t>
            </a:r>
            <a:endParaRPr lang="it-IT" sz="1600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52614" y="4615543"/>
            <a:ext cx="2192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Schema della ripresa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6842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15</a:t>
            </a:fld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6335057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" y="69280"/>
            <a:ext cx="1601216" cy="581152"/>
          </a:xfrm>
          <a:prstGeom prst="rect">
            <a:avLst/>
          </a:prstGeom>
        </p:spPr>
      </p:pic>
      <p:grpSp>
        <p:nvGrpSpPr>
          <p:cNvPr id="13" name="Gruppo 12"/>
          <p:cNvGrpSpPr>
            <a:grpSpLocks noChangeAspect="1"/>
          </p:cNvGrpSpPr>
          <p:nvPr/>
        </p:nvGrpSpPr>
        <p:grpSpPr>
          <a:xfrm>
            <a:off x="3358970" y="230815"/>
            <a:ext cx="2711450" cy="246221"/>
            <a:chOff x="107950" y="2086688"/>
            <a:chExt cx="2711450" cy="246221"/>
          </a:xfrm>
        </p:grpSpPr>
        <p:pic>
          <p:nvPicPr>
            <p:cNvPr id="14" name="Immagine 4" descr="CNR_TRASPARENTE_GRIGETT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5" y="6246976"/>
            <a:ext cx="628683" cy="5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0" y="54839"/>
            <a:ext cx="1116000" cy="580863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190744" y="6443246"/>
            <a:ext cx="519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6EC7E1"/>
                </a:solidFill>
              </a:rPr>
              <a:t>RAIN15 -- </a:t>
            </a:r>
            <a:r>
              <a:rPr lang="it-IT" sz="1600" b="1" dirty="0" err="1">
                <a:solidFill>
                  <a:srgbClr val="6EC7E1"/>
                </a:solidFill>
              </a:rPr>
              <a:t>RAdiazione</a:t>
            </a:r>
            <a:r>
              <a:rPr lang="it-IT" sz="1600" b="1" dirty="0">
                <a:solidFill>
                  <a:srgbClr val="6EC7E1"/>
                </a:solidFill>
              </a:rPr>
              <a:t> per </a:t>
            </a:r>
            <a:r>
              <a:rPr lang="it-IT" sz="1600" b="1" dirty="0" err="1">
                <a:solidFill>
                  <a:srgbClr val="6EC7E1"/>
                </a:solidFill>
              </a:rPr>
              <a:t>l'INnovazione</a:t>
            </a:r>
            <a:r>
              <a:rPr lang="it-IT" sz="1600" b="1" dirty="0">
                <a:solidFill>
                  <a:srgbClr val="6EC7E1"/>
                </a:solidFill>
              </a:rPr>
              <a:t> </a:t>
            </a:r>
            <a:r>
              <a:rPr lang="it-IT" sz="1600" b="1" dirty="0" smtClean="0">
                <a:solidFill>
                  <a:srgbClr val="6EC7E1"/>
                </a:solidFill>
              </a:rPr>
              <a:t>2015 </a:t>
            </a:r>
            <a:endParaRPr lang="it-IT" sz="1600" b="1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6" y="780542"/>
            <a:ext cx="8047228" cy="55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33" y="6248400"/>
            <a:ext cx="1601216" cy="581152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178058" y="6391127"/>
            <a:ext cx="2711450" cy="246221"/>
            <a:chOff x="107950" y="2086688"/>
            <a:chExt cx="2711450" cy="246221"/>
          </a:xfrm>
        </p:grpSpPr>
        <p:pic>
          <p:nvPicPr>
            <p:cNvPr id="1025" name="Immagine 4" descr="CNR_TRASPARENTE_GRIGETT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7772400" cy="3581399"/>
          </a:xfrm>
        </p:spPr>
        <p:txBody>
          <a:bodyPr/>
          <a:lstStyle/>
          <a:p>
            <a:r>
              <a:rPr lang="it-IT" sz="3600" dirty="0" smtClean="0"/>
              <a:t>altro…</a:t>
            </a:r>
            <a:endParaRPr lang="it-IT" sz="3600" dirty="0"/>
          </a:p>
        </p:txBody>
      </p:sp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>
          <a:xfrm>
            <a:off x="438408" y="4800600"/>
            <a:ext cx="8445242" cy="914400"/>
          </a:xfrm>
        </p:spPr>
        <p:txBody>
          <a:bodyPr>
            <a:noAutofit/>
          </a:bodyPr>
          <a:lstStyle/>
          <a:p>
            <a:r>
              <a:rPr lang="it-IT" sz="2800" dirty="0" smtClean="0"/>
              <a:t>ICLA – L</a:t>
            </a:r>
            <a:r>
              <a:rPr lang="it-IT" sz="2800" dirty="0" smtClean="0">
                <a:latin typeface="+mn-lt"/>
              </a:rPr>
              <a:t>aboratorio</a:t>
            </a:r>
            <a:r>
              <a:rPr lang="it-IT" sz="2800" dirty="0" smtClean="0"/>
              <a:t> </a:t>
            </a:r>
            <a:r>
              <a:rPr lang="it-IT" sz="2800" dirty="0" smtClean="0">
                <a:latin typeface="+mn-lt"/>
              </a:rPr>
              <a:t>di</a:t>
            </a:r>
            <a:r>
              <a:rPr lang="it-IT" sz="2800" dirty="0" smtClean="0"/>
              <a:t> a</a:t>
            </a:r>
            <a:r>
              <a:rPr lang="it-IT" sz="2800" dirty="0" smtClean="0">
                <a:latin typeface="+mn-lt"/>
              </a:rPr>
              <a:t>rcheometria</a:t>
            </a:r>
            <a:endParaRPr lang="it-IT" sz="2800" dirty="0"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94" y="152400"/>
            <a:ext cx="1257365" cy="1073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ttangolo 9"/>
          <p:cNvSpPr/>
          <p:nvPr/>
        </p:nvSpPr>
        <p:spPr>
          <a:xfrm>
            <a:off x="0" y="152400"/>
            <a:ext cx="5190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6EC7E1"/>
                </a:solidFill>
              </a:rPr>
              <a:t>RAIN15 -- </a:t>
            </a:r>
            <a:r>
              <a:rPr lang="it-IT" b="1" dirty="0" err="1">
                <a:solidFill>
                  <a:srgbClr val="6EC7E1"/>
                </a:solidFill>
              </a:rPr>
              <a:t>RAdiazione</a:t>
            </a:r>
            <a:r>
              <a:rPr lang="it-IT" b="1" dirty="0">
                <a:solidFill>
                  <a:srgbClr val="6EC7E1"/>
                </a:solidFill>
              </a:rPr>
              <a:t> per </a:t>
            </a:r>
            <a:r>
              <a:rPr lang="it-IT" b="1" dirty="0" err="1">
                <a:solidFill>
                  <a:srgbClr val="6EC7E1"/>
                </a:solidFill>
              </a:rPr>
              <a:t>l'INnovazione</a:t>
            </a:r>
            <a:r>
              <a:rPr lang="it-IT" b="1" dirty="0">
                <a:solidFill>
                  <a:srgbClr val="6EC7E1"/>
                </a:solidFill>
              </a:rPr>
              <a:t> </a:t>
            </a:r>
            <a:r>
              <a:rPr lang="it-IT" b="1" dirty="0" smtClean="0">
                <a:solidFill>
                  <a:srgbClr val="6EC7E1"/>
                </a:solidFill>
              </a:rPr>
              <a:t>2015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8649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17</a:t>
            </a:fld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6335057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Titolo 14"/>
          <p:cNvSpPr txBox="1">
            <a:spLocks/>
          </p:cNvSpPr>
          <p:nvPr/>
        </p:nvSpPr>
        <p:spPr>
          <a:xfrm>
            <a:off x="381000" y="838200"/>
            <a:ext cx="68580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err="1" smtClean="0"/>
              <a:t>Multispectral</a:t>
            </a:r>
            <a:r>
              <a:rPr lang="it-IT" sz="3200" dirty="0" smtClean="0"/>
              <a:t> </a:t>
            </a:r>
            <a:r>
              <a:rPr lang="it-IT" sz="3200" dirty="0" err="1" smtClean="0"/>
              <a:t>imaging</a:t>
            </a:r>
            <a:endParaRPr lang="it-IT" sz="32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" y="69280"/>
            <a:ext cx="1601216" cy="581152"/>
          </a:xfrm>
          <a:prstGeom prst="rect">
            <a:avLst/>
          </a:prstGeom>
        </p:spPr>
      </p:pic>
      <p:grpSp>
        <p:nvGrpSpPr>
          <p:cNvPr id="15" name="Gruppo 14"/>
          <p:cNvGrpSpPr>
            <a:grpSpLocks noChangeAspect="1"/>
          </p:cNvGrpSpPr>
          <p:nvPr/>
        </p:nvGrpSpPr>
        <p:grpSpPr>
          <a:xfrm>
            <a:off x="3358970" y="230815"/>
            <a:ext cx="2711450" cy="246221"/>
            <a:chOff x="107950" y="2086688"/>
            <a:chExt cx="2711450" cy="246221"/>
          </a:xfrm>
        </p:grpSpPr>
        <p:pic>
          <p:nvPicPr>
            <p:cNvPr id="16" name="Immagine 4" descr="CNR_TRASPARENTE_GRIGETT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5" y="6246976"/>
            <a:ext cx="628683" cy="5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0" y="54839"/>
            <a:ext cx="1116000" cy="580863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190744" y="6443246"/>
            <a:ext cx="519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6EC7E1"/>
                </a:solidFill>
              </a:rPr>
              <a:t>RAIN15 -- </a:t>
            </a:r>
            <a:r>
              <a:rPr lang="it-IT" sz="1600" b="1" dirty="0" err="1">
                <a:solidFill>
                  <a:srgbClr val="6EC7E1"/>
                </a:solidFill>
              </a:rPr>
              <a:t>RAdiazione</a:t>
            </a:r>
            <a:r>
              <a:rPr lang="it-IT" sz="1600" b="1" dirty="0">
                <a:solidFill>
                  <a:srgbClr val="6EC7E1"/>
                </a:solidFill>
              </a:rPr>
              <a:t> per </a:t>
            </a:r>
            <a:r>
              <a:rPr lang="it-IT" sz="1600" b="1" dirty="0" err="1">
                <a:solidFill>
                  <a:srgbClr val="6EC7E1"/>
                </a:solidFill>
              </a:rPr>
              <a:t>l'INnovazione</a:t>
            </a:r>
            <a:r>
              <a:rPr lang="it-IT" sz="1600" b="1" dirty="0">
                <a:solidFill>
                  <a:srgbClr val="6EC7E1"/>
                </a:solidFill>
              </a:rPr>
              <a:t> </a:t>
            </a:r>
            <a:r>
              <a:rPr lang="it-IT" sz="1600" b="1" dirty="0" smtClean="0">
                <a:solidFill>
                  <a:srgbClr val="6EC7E1"/>
                </a:solidFill>
              </a:rPr>
              <a:t>2015 </a:t>
            </a:r>
            <a:endParaRPr lang="it-IT" sz="16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429870" y="4830247"/>
            <a:ext cx="2743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dirty="0" smtClean="0"/>
              <a:t>Spettrofotometro della </a:t>
            </a:r>
            <a:r>
              <a:rPr lang="it-IT" sz="1200" dirty="0" err="1" smtClean="0"/>
              <a:t>Mightex</a:t>
            </a:r>
            <a:r>
              <a:rPr lang="it-IT" sz="1200" dirty="0" smtClean="0"/>
              <a:t> con lampada e camera CCD con filtri.</a:t>
            </a:r>
          </a:p>
        </p:txBody>
      </p:sp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4560405" y="1570255"/>
            <a:ext cx="3888314" cy="2838268"/>
            <a:chOff x="1193829" y="982218"/>
            <a:chExt cx="6703989" cy="4893564"/>
          </a:xfrm>
        </p:grpSpPr>
        <p:pic>
          <p:nvPicPr>
            <p:cNvPr id="22" name="Immagin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93829" y="982218"/>
              <a:ext cx="2982468" cy="489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magine 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99068" y="982219"/>
              <a:ext cx="2698750" cy="409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8" y="2081803"/>
            <a:ext cx="3520313" cy="141351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8" y="4449108"/>
            <a:ext cx="4605020" cy="158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18</a:t>
            </a:fld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6335057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Titolo 14"/>
          <p:cNvSpPr txBox="1">
            <a:spLocks/>
          </p:cNvSpPr>
          <p:nvPr/>
        </p:nvSpPr>
        <p:spPr>
          <a:xfrm>
            <a:off x="381000" y="838200"/>
            <a:ext cx="6858000" cy="609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Sviluppo di software custom con </a:t>
            </a:r>
            <a:r>
              <a:rPr lang="it-IT" sz="3200" dirty="0" err="1" smtClean="0"/>
              <a:t>labview</a:t>
            </a:r>
            <a:endParaRPr lang="it-IT" sz="32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953000" cy="320992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52" y="2209799"/>
            <a:ext cx="5060823" cy="389077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" y="69280"/>
            <a:ext cx="1601216" cy="581152"/>
          </a:xfrm>
          <a:prstGeom prst="rect">
            <a:avLst/>
          </a:prstGeom>
        </p:spPr>
      </p:pic>
      <p:grpSp>
        <p:nvGrpSpPr>
          <p:cNvPr id="15" name="Gruppo 14"/>
          <p:cNvGrpSpPr>
            <a:grpSpLocks noChangeAspect="1"/>
          </p:cNvGrpSpPr>
          <p:nvPr/>
        </p:nvGrpSpPr>
        <p:grpSpPr>
          <a:xfrm>
            <a:off x="3358970" y="230815"/>
            <a:ext cx="2711450" cy="246221"/>
            <a:chOff x="107950" y="2086688"/>
            <a:chExt cx="2711450" cy="246221"/>
          </a:xfrm>
        </p:grpSpPr>
        <p:pic>
          <p:nvPicPr>
            <p:cNvPr id="16" name="Immagine 4" descr="CNR_TRASPARENTE_GRIGET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5" y="6246976"/>
            <a:ext cx="628683" cy="5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0" y="54839"/>
            <a:ext cx="1116000" cy="580863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190744" y="6443246"/>
            <a:ext cx="519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6EC7E1"/>
                </a:solidFill>
              </a:rPr>
              <a:t>RAIN15 -- </a:t>
            </a:r>
            <a:r>
              <a:rPr lang="it-IT" sz="1600" b="1" dirty="0" err="1">
                <a:solidFill>
                  <a:srgbClr val="6EC7E1"/>
                </a:solidFill>
              </a:rPr>
              <a:t>RAdiazione</a:t>
            </a:r>
            <a:r>
              <a:rPr lang="it-IT" sz="1600" b="1" dirty="0">
                <a:solidFill>
                  <a:srgbClr val="6EC7E1"/>
                </a:solidFill>
              </a:rPr>
              <a:t> per </a:t>
            </a:r>
            <a:r>
              <a:rPr lang="it-IT" sz="1600" b="1" dirty="0" err="1">
                <a:solidFill>
                  <a:srgbClr val="6EC7E1"/>
                </a:solidFill>
              </a:rPr>
              <a:t>l'INnovazione</a:t>
            </a:r>
            <a:r>
              <a:rPr lang="it-IT" sz="1600" b="1" dirty="0">
                <a:solidFill>
                  <a:srgbClr val="6EC7E1"/>
                </a:solidFill>
              </a:rPr>
              <a:t> </a:t>
            </a:r>
            <a:r>
              <a:rPr lang="it-IT" sz="1600" b="1" dirty="0" smtClean="0">
                <a:solidFill>
                  <a:srgbClr val="6EC7E1"/>
                </a:solidFill>
              </a:rPr>
              <a:t>2015 </a:t>
            </a:r>
            <a:endParaRPr lang="it-IT" sz="16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81000" y="5054844"/>
            <a:ext cx="2743200" cy="612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dirty="0" smtClean="0"/>
              <a:t>CONTROLLO DIFFRATTOMETRO E GENERATORE RX</a:t>
            </a:r>
          </a:p>
        </p:txBody>
      </p:sp>
    </p:spTree>
    <p:extLst>
      <p:ext uri="{BB962C8B-B14F-4D97-AF65-F5344CB8AC3E}">
        <p14:creationId xmlns:p14="http://schemas.microsoft.com/office/powerpoint/2010/main" val="36837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19</a:t>
            </a:fld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6335057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Titolo 14"/>
          <p:cNvSpPr txBox="1">
            <a:spLocks/>
          </p:cNvSpPr>
          <p:nvPr/>
        </p:nvSpPr>
        <p:spPr>
          <a:xfrm>
            <a:off x="1" y="838200"/>
            <a:ext cx="9067800" cy="609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Sviluppo di software </a:t>
            </a:r>
            <a:r>
              <a:rPr lang="it-IT" sz="3200" dirty="0"/>
              <a:t>custom con </a:t>
            </a:r>
            <a:r>
              <a:rPr lang="it-IT" sz="3200" dirty="0" err="1" smtClean="0"/>
              <a:t>labview</a:t>
            </a:r>
            <a:r>
              <a:rPr lang="it-IT" sz="3200" dirty="0" smtClean="0"/>
              <a:t> 2</a:t>
            </a:r>
            <a:endParaRPr lang="it-IT" sz="32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2" y="3211665"/>
            <a:ext cx="5967413" cy="294322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447800"/>
            <a:ext cx="5719763" cy="303847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" y="69280"/>
            <a:ext cx="1601216" cy="581152"/>
          </a:xfrm>
          <a:prstGeom prst="rect">
            <a:avLst/>
          </a:prstGeom>
        </p:spPr>
      </p:pic>
      <p:grpSp>
        <p:nvGrpSpPr>
          <p:cNvPr id="15" name="Gruppo 14"/>
          <p:cNvGrpSpPr>
            <a:grpSpLocks noChangeAspect="1"/>
          </p:cNvGrpSpPr>
          <p:nvPr/>
        </p:nvGrpSpPr>
        <p:grpSpPr>
          <a:xfrm>
            <a:off x="3358970" y="230815"/>
            <a:ext cx="2711450" cy="246221"/>
            <a:chOff x="107950" y="2086688"/>
            <a:chExt cx="2711450" cy="246221"/>
          </a:xfrm>
        </p:grpSpPr>
        <p:pic>
          <p:nvPicPr>
            <p:cNvPr id="16" name="Immagine 4" descr="CNR_TRASPARENTE_GRIGET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5" y="6246976"/>
            <a:ext cx="628683" cy="5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0" y="54839"/>
            <a:ext cx="1116000" cy="580863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190744" y="6443246"/>
            <a:ext cx="519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6EC7E1"/>
                </a:solidFill>
              </a:rPr>
              <a:t>RAIN15 -- </a:t>
            </a:r>
            <a:r>
              <a:rPr lang="it-IT" sz="1600" b="1" dirty="0" err="1">
                <a:solidFill>
                  <a:srgbClr val="6EC7E1"/>
                </a:solidFill>
              </a:rPr>
              <a:t>RAdiazione</a:t>
            </a:r>
            <a:r>
              <a:rPr lang="it-IT" sz="1600" b="1" dirty="0">
                <a:solidFill>
                  <a:srgbClr val="6EC7E1"/>
                </a:solidFill>
              </a:rPr>
              <a:t> per </a:t>
            </a:r>
            <a:r>
              <a:rPr lang="it-IT" sz="1600" b="1" dirty="0" err="1">
                <a:solidFill>
                  <a:srgbClr val="6EC7E1"/>
                </a:solidFill>
              </a:rPr>
              <a:t>l'INnovazione</a:t>
            </a:r>
            <a:r>
              <a:rPr lang="it-IT" sz="1600" b="1" dirty="0">
                <a:solidFill>
                  <a:srgbClr val="6EC7E1"/>
                </a:solidFill>
              </a:rPr>
              <a:t> </a:t>
            </a:r>
            <a:r>
              <a:rPr lang="it-IT" sz="1600" b="1" dirty="0" smtClean="0">
                <a:solidFill>
                  <a:srgbClr val="6EC7E1"/>
                </a:solidFill>
              </a:rPr>
              <a:t>2015 </a:t>
            </a:r>
            <a:endParaRPr lang="it-IT" sz="16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57374" y="4951250"/>
            <a:ext cx="31242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/>
              <a:t>CONTROLLO PER FORNO PER BRASATURE PER </a:t>
            </a:r>
            <a:r>
              <a:rPr lang="it-IT" sz="1400" b="1" dirty="0" err="1" smtClean="0"/>
              <a:t>Mitec</a:t>
            </a:r>
            <a:r>
              <a:rPr lang="it-IT" sz="1400" b="1" dirty="0" smtClean="0"/>
              <a:t> s.r.l.</a:t>
            </a:r>
            <a:r>
              <a:rPr lang="it-IT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14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2</a:t>
            </a:fld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6335057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" y="69280"/>
            <a:ext cx="1601216" cy="581152"/>
          </a:xfrm>
          <a:prstGeom prst="rect">
            <a:avLst/>
          </a:prstGeom>
        </p:spPr>
      </p:pic>
      <p:grpSp>
        <p:nvGrpSpPr>
          <p:cNvPr id="7" name="Gruppo 6"/>
          <p:cNvGrpSpPr>
            <a:grpSpLocks noChangeAspect="1"/>
          </p:cNvGrpSpPr>
          <p:nvPr/>
        </p:nvGrpSpPr>
        <p:grpSpPr>
          <a:xfrm>
            <a:off x="3358970" y="230815"/>
            <a:ext cx="2711450" cy="246221"/>
            <a:chOff x="107950" y="2086688"/>
            <a:chExt cx="2711450" cy="246221"/>
          </a:xfrm>
        </p:grpSpPr>
        <p:pic>
          <p:nvPicPr>
            <p:cNvPr id="8" name="Immagine 4" descr="CNR_TRASPARENTE_GRIGETT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itolo 14"/>
          <p:cNvSpPr txBox="1">
            <a:spLocks/>
          </p:cNvSpPr>
          <p:nvPr/>
        </p:nvSpPr>
        <p:spPr>
          <a:xfrm>
            <a:off x="381000" y="838200"/>
            <a:ext cx="7086600" cy="609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err="1" smtClean="0"/>
              <a:t>Ic</a:t>
            </a:r>
            <a:r>
              <a:rPr lang="it-IT" sz="3200" dirty="0" smtClean="0"/>
              <a:t> - istituto di cristallografia</a:t>
            </a:r>
            <a:endParaRPr lang="it-IT" sz="32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88469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L’esperienza della sezione di Montelibretti IC nel campo dei raggi X comincia  nel 1973 e circa 25 anni fa </a:t>
            </a:r>
            <a:r>
              <a:rPr lang="it-IT" dirty="0"/>
              <a:t>l’allora </a:t>
            </a:r>
            <a:r>
              <a:rPr lang="it-IT" i="1" dirty="0"/>
              <a:t>Istituto di Strutturistica Chimica</a:t>
            </a:r>
            <a:r>
              <a:rPr lang="it-IT" dirty="0"/>
              <a:t> </a:t>
            </a:r>
            <a:r>
              <a:rPr lang="it-IT" dirty="0" smtClean="0"/>
              <a:t>si faceva promotore e partecipava alla realizzazione del progetto CNR: </a:t>
            </a:r>
            <a:r>
              <a:rPr lang="it-IT" b="1" i="1" dirty="0"/>
              <a:t>Luce di </a:t>
            </a:r>
            <a:r>
              <a:rPr lang="it-IT" b="1" i="1" dirty="0" smtClean="0"/>
              <a:t>Sincrotrone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4133"/>
            <a:ext cx="6858000" cy="252984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5" y="6246976"/>
            <a:ext cx="628683" cy="5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0" y="54839"/>
            <a:ext cx="1116000" cy="580863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190744" y="6443246"/>
            <a:ext cx="519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6EC7E1"/>
                </a:solidFill>
              </a:rPr>
              <a:t>RAIN15 -- </a:t>
            </a:r>
            <a:r>
              <a:rPr lang="it-IT" sz="1600" b="1" dirty="0" err="1">
                <a:solidFill>
                  <a:srgbClr val="6EC7E1"/>
                </a:solidFill>
              </a:rPr>
              <a:t>RAdiazione</a:t>
            </a:r>
            <a:r>
              <a:rPr lang="it-IT" sz="1600" b="1" dirty="0">
                <a:solidFill>
                  <a:srgbClr val="6EC7E1"/>
                </a:solidFill>
              </a:rPr>
              <a:t> per </a:t>
            </a:r>
            <a:r>
              <a:rPr lang="it-IT" sz="1600" b="1" dirty="0" err="1">
                <a:solidFill>
                  <a:srgbClr val="6EC7E1"/>
                </a:solidFill>
              </a:rPr>
              <a:t>l'INnovazione</a:t>
            </a:r>
            <a:r>
              <a:rPr lang="it-IT" sz="1600" b="1" dirty="0">
                <a:solidFill>
                  <a:srgbClr val="6EC7E1"/>
                </a:solidFill>
              </a:rPr>
              <a:t> </a:t>
            </a:r>
            <a:r>
              <a:rPr lang="it-IT" sz="1600" b="1" dirty="0" smtClean="0">
                <a:solidFill>
                  <a:srgbClr val="6EC7E1"/>
                </a:solidFill>
              </a:rPr>
              <a:t>2015 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9861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20</a:t>
            </a:fld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6335057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Titolo 14"/>
          <p:cNvSpPr txBox="1">
            <a:spLocks/>
          </p:cNvSpPr>
          <p:nvPr/>
        </p:nvSpPr>
        <p:spPr>
          <a:xfrm>
            <a:off x="381000" y="838200"/>
            <a:ext cx="5791200" cy="609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Sviluppo di software custom 3</a:t>
            </a:r>
            <a:endParaRPr lang="it-IT" sz="3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7" y="3818029"/>
            <a:ext cx="8451533" cy="237439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19" y="1233362"/>
            <a:ext cx="4757738" cy="361759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77819"/>
            <a:ext cx="4458614" cy="363474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" y="69280"/>
            <a:ext cx="1601216" cy="581152"/>
          </a:xfrm>
          <a:prstGeom prst="rect">
            <a:avLst/>
          </a:prstGeom>
        </p:spPr>
      </p:pic>
      <p:grpSp>
        <p:nvGrpSpPr>
          <p:cNvPr id="16" name="Gruppo 15"/>
          <p:cNvGrpSpPr>
            <a:grpSpLocks noChangeAspect="1"/>
          </p:cNvGrpSpPr>
          <p:nvPr/>
        </p:nvGrpSpPr>
        <p:grpSpPr>
          <a:xfrm>
            <a:off x="3358970" y="230815"/>
            <a:ext cx="2711450" cy="246221"/>
            <a:chOff x="107950" y="2086688"/>
            <a:chExt cx="2711450" cy="246221"/>
          </a:xfrm>
        </p:grpSpPr>
        <p:pic>
          <p:nvPicPr>
            <p:cNvPr id="17" name="Immagine 4" descr="CNR_TRASPARENTE_GRIGETT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" name="Immagin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5" y="6246976"/>
            <a:ext cx="628683" cy="5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0" y="54839"/>
            <a:ext cx="1116000" cy="580863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190744" y="6443246"/>
            <a:ext cx="519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6EC7E1"/>
                </a:solidFill>
              </a:rPr>
              <a:t>RAIN15 -- </a:t>
            </a:r>
            <a:r>
              <a:rPr lang="it-IT" sz="1600" b="1" dirty="0" err="1">
                <a:solidFill>
                  <a:srgbClr val="6EC7E1"/>
                </a:solidFill>
              </a:rPr>
              <a:t>RAdiazione</a:t>
            </a:r>
            <a:r>
              <a:rPr lang="it-IT" sz="1600" b="1" dirty="0">
                <a:solidFill>
                  <a:srgbClr val="6EC7E1"/>
                </a:solidFill>
              </a:rPr>
              <a:t> per </a:t>
            </a:r>
            <a:r>
              <a:rPr lang="it-IT" sz="1600" b="1" dirty="0" err="1">
                <a:solidFill>
                  <a:srgbClr val="6EC7E1"/>
                </a:solidFill>
              </a:rPr>
              <a:t>l'INnovazione</a:t>
            </a:r>
            <a:r>
              <a:rPr lang="it-IT" sz="1600" b="1" dirty="0">
                <a:solidFill>
                  <a:srgbClr val="6EC7E1"/>
                </a:solidFill>
              </a:rPr>
              <a:t> </a:t>
            </a:r>
            <a:r>
              <a:rPr lang="it-IT" sz="1600" b="1" dirty="0" smtClean="0">
                <a:solidFill>
                  <a:srgbClr val="6EC7E1"/>
                </a:solidFill>
              </a:rPr>
              <a:t>2015 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9880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21</a:t>
            </a:fld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6335057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" y="69280"/>
            <a:ext cx="1601216" cy="581152"/>
          </a:xfrm>
          <a:prstGeom prst="rect">
            <a:avLst/>
          </a:prstGeom>
        </p:spPr>
      </p:pic>
      <p:grpSp>
        <p:nvGrpSpPr>
          <p:cNvPr id="16" name="Gruppo 15"/>
          <p:cNvGrpSpPr>
            <a:grpSpLocks noChangeAspect="1"/>
          </p:cNvGrpSpPr>
          <p:nvPr/>
        </p:nvGrpSpPr>
        <p:grpSpPr>
          <a:xfrm>
            <a:off x="3358970" y="230815"/>
            <a:ext cx="2711450" cy="246221"/>
            <a:chOff x="107950" y="2086688"/>
            <a:chExt cx="2711450" cy="246221"/>
          </a:xfrm>
        </p:grpSpPr>
        <p:pic>
          <p:nvPicPr>
            <p:cNvPr id="17" name="Immagine 4" descr="CNR_TRASPARENTE_GRIGETT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5" y="6246976"/>
            <a:ext cx="628683" cy="5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0" y="54839"/>
            <a:ext cx="1116000" cy="580863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190744" y="6443246"/>
            <a:ext cx="519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6EC7E1"/>
                </a:solidFill>
              </a:rPr>
              <a:t>RAIN15 -- </a:t>
            </a:r>
            <a:r>
              <a:rPr lang="it-IT" sz="1600" b="1" dirty="0" err="1">
                <a:solidFill>
                  <a:srgbClr val="6EC7E1"/>
                </a:solidFill>
              </a:rPr>
              <a:t>RAdiazione</a:t>
            </a:r>
            <a:r>
              <a:rPr lang="it-IT" sz="1600" b="1" dirty="0">
                <a:solidFill>
                  <a:srgbClr val="6EC7E1"/>
                </a:solidFill>
              </a:rPr>
              <a:t> per </a:t>
            </a:r>
            <a:r>
              <a:rPr lang="it-IT" sz="1600" b="1" dirty="0" err="1">
                <a:solidFill>
                  <a:srgbClr val="6EC7E1"/>
                </a:solidFill>
              </a:rPr>
              <a:t>l'INnovazione</a:t>
            </a:r>
            <a:r>
              <a:rPr lang="it-IT" sz="1600" b="1" dirty="0">
                <a:solidFill>
                  <a:srgbClr val="6EC7E1"/>
                </a:solidFill>
              </a:rPr>
              <a:t> </a:t>
            </a:r>
            <a:r>
              <a:rPr lang="it-IT" sz="1600" b="1" dirty="0" smtClean="0">
                <a:solidFill>
                  <a:srgbClr val="6EC7E1"/>
                </a:solidFill>
              </a:rPr>
              <a:t>2015 </a:t>
            </a:r>
            <a:endParaRPr lang="it-IT" sz="1600" b="1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" y="2400824"/>
            <a:ext cx="8839200" cy="195199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333500" y="2868987"/>
            <a:ext cx="6477000" cy="101566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20700" sx="107000" sy="107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latin typeface="Brush Script MT" panose="03060802040406070304" pitchFamily="66" charset="0"/>
              </a:rPr>
              <a:t>Grazie dell’attenzione!</a:t>
            </a:r>
            <a:endParaRPr lang="it-IT" sz="6000" dirty="0">
              <a:latin typeface="Brush Script MT" panose="03060802040406070304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545661" y="5010089"/>
            <a:ext cx="2052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 smtClean="0"/>
              <a:t>www.icla.ic.cnr.it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56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3</a:t>
            </a:fld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0" y="6335057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Titolo 14"/>
          <p:cNvSpPr txBox="1">
            <a:spLocks/>
          </p:cNvSpPr>
          <p:nvPr/>
        </p:nvSpPr>
        <p:spPr>
          <a:xfrm>
            <a:off x="380999" y="838200"/>
            <a:ext cx="8686801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 err="1" smtClean="0"/>
              <a:t>Icla</a:t>
            </a:r>
            <a:r>
              <a:rPr lang="it-IT" sz="2800" dirty="0" smtClean="0"/>
              <a:t> – </a:t>
            </a:r>
            <a:r>
              <a:rPr lang="it-IT" sz="2800" dirty="0" err="1" smtClean="0"/>
              <a:t>ic</a:t>
            </a:r>
            <a:r>
              <a:rPr lang="it-IT" sz="2800" dirty="0" smtClean="0"/>
              <a:t> laboratorio di archeometria</a:t>
            </a:r>
            <a:endParaRPr lang="it-IT" sz="28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81000" y="1847671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Nell’ultimo decennio l’Istituto ha attivato una linea di ricerca su metodologie fisiche basate sui raggi X </a:t>
            </a:r>
            <a:r>
              <a:rPr lang="it-IT" dirty="0" smtClean="0"/>
              <a:t>per </a:t>
            </a:r>
            <a:r>
              <a:rPr lang="it-IT" dirty="0"/>
              <a:t>analisi </a:t>
            </a:r>
            <a:r>
              <a:rPr lang="it-IT" dirty="0" smtClean="0"/>
              <a:t>non distruttive di </a:t>
            </a:r>
            <a:r>
              <a:rPr lang="it-IT" dirty="0"/>
              <a:t>materiali di interesse prevalentemente nel campo dei Beni Culturali (BC</a:t>
            </a:r>
            <a:r>
              <a:rPr lang="it-IT" dirty="0" smtClean="0"/>
              <a:t>).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76600"/>
            <a:ext cx="8839200" cy="195199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" y="69280"/>
            <a:ext cx="1601216" cy="581152"/>
          </a:xfrm>
          <a:prstGeom prst="rect">
            <a:avLst/>
          </a:prstGeom>
        </p:spPr>
      </p:pic>
      <p:grpSp>
        <p:nvGrpSpPr>
          <p:cNvPr id="16" name="Gruppo 15"/>
          <p:cNvGrpSpPr>
            <a:grpSpLocks noChangeAspect="1"/>
          </p:cNvGrpSpPr>
          <p:nvPr/>
        </p:nvGrpSpPr>
        <p:grpSpPr>
          <a:xfrm>
            <a:off x="3358970" y="230815"/>
            <a:ext cx="2711450" cy="246221"/>
            <a:chOff x="107950" y="2086688"/>
            <a:chExt cx="2711450" cy="246221"/>
          </a:xfrm>
        </p:grpSpPr>
        <p:pic>
          <p:nvPicPr>
            <p:cNvPr id="17" name="Immagine 4" descr="CNR_TRASPARENTE_GRIGETT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" name="Immagin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5" y="6246976"/>
            <a:ext cx="628683" cy="5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0" y="54839"/>
            <a:ext cx="1116000" cy="580863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190744" y="6443246"/>
            <a:ext cx="519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6EC7E1"/>
                </a:solidFill>
              </a:rPr>
              <a:t>RAIN15 -- </a:t>
            </a:r>
            <a:r>
              <a:rPr lang="it-IT" sz="1600" b="1" dirty="0" err="1">
                <a:solidFill>
                  <a:srgbClr val="6EC7E1"/>
                </a:solidFill>
              </a:rPr>
              <a:t>RAdiazione</a:t>
            </a:r>
            <a:r>
              <a:rPr lang="it-IT" sz="1600" b="1" dirty="0">
                <a:solidFill>
                  <a:srgbClr val="6EC7E1"/>
                </a:solidFill>
              </a:rPr>
              <a:t> per </a:t>
            </a:r>
            <a:r>
              <a:rPr lang="it-IT" sz="1600" b="1" dirty="0" err="1">
                <a:solidFill>
                  <a:srgbClr val="6EC7E1"/>
                </a:solidFill>
              </a:rPr>
              <a:t>l'INnovazione</a:t>
            </a:r>
            <a:r>
              <a:rPr lang="it-IT" sz="1600" b="1" dirty="0">
                <a:solidFill>
                  <a:srgbClr val="6EC7E1"/>
                </a:solidFill>
              </a:rPr>
              <a:t> </a:t>
            </a:r>
            <a:r>
              <a:rPr lang="it-IT" sz="1600" b="1" dirty="0" smtClean="0">
                <a:solidFill>
                  <a:srgbClr val="6EC7E1"/>
                </a:solidFill>
              </a:rPr>
              <a:t>2015 </a:t>
            </a:r>
            <a:endParaRPr lang="it-IT" sz="1600" b="1" dirty="0"/>
          </a:p>
        </p:txBody>
      </p:sp>
      <p:sp>
        <p:nvSpPr>
          <p:cNvPr id="22" name="Rettangolo 21"/>
          <p:cNvSpPr/>
          <p:nvPr/>
        </p:nvSpPr>
        <p:spPr>
          <a:xfrm>
            <a:off x="3545661" y="5486400"/>
            <a:ext cx="2052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dirty="0" smtClean="0"/>
              <a:t>www.icla.ic.cnr.it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41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>
          <a:xfrm>
            <a:off x="76200" y="838200"/>
            <a:ext cx="8839200" cy="457200"/>
          </a:xfrm>
        </p:spPr>
        <p:txBody>
          <a:bodyPr>
            <a:noAutofit/>
          </a:bodyPr>
          <a:lstStyle/>
          <a:p>
            <a:r>
              <a:rPr lang="it-IT" sz="2800" dirty="0" smtClean="0"/>
              <a:t>Metodologie chimico - fisiche</a:t>
            </a:r>
            <a:endParaRPr lang="it-IT" sz="2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4</a:t>
            </a:fld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0" y="6335057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4" name="Gruppo 3"/>
          <p:cNvGrpSpPr/>
          <p:nvPr/>
        </p:nvGrpSpPr>
        <p:grpSpPr>
          <a:xfrm>
            <a:off x="152400" y="1676400"/>
            <a:ext cx="8829675" cy="954088"/>
            <a:chOff x="152400" y="1371600"/>
            <a:chExt cx="8829675" cy="954088"/>
          </a:xfrm>
        </p:grpSpPr>
        <p:sp>
          <p:nvSpPr>
            <p:cNvPr id="25" name="CasellaDiTesto 36"/>
            <p:cNvSpPr txBox="1">
              <a:spLocks noChangeArrowheads="1"/>
            </p:cNvSpPr>
            <p:nvPr/>
          </p:nvSpPr>
          <p:spPr bwMode="auto">
            <a:xfrm>
              <a:off x="152400" y="1371600"/>
              <a:ext cx="2852737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800" dirty="0">
                  <a:latin typeface="Arial" charset="0"/>
                </a:rPr>
                <a:t>ED-XRF</a:t>
              </a:r>
            </a:p>
            <a:p>
              <a:r>
                <a:rPr lang="it-IT" sz="1400" dirty="0">
                  <a:latin typeface="Arial" charset="0"/>
                </a:rPr>
                <a:t>(Fluorescenza dei raggi X in dispersione di energia)</a:t>
              </a:r>
              <a:endParaRPr lang="it-IT" sz="1800" dirty="0">
                <a:latin typeface="Arial" charset="0"/>
              </a:endParaRPr>
            </a:p>
          </p:txBody>
        </p:sp>
        <p:sp>
          <p:nvSpPr>
            <p:cNvPr id="26" name="Freccia a destra 25"/>
            <p:cNvSpPr/>
            <p:nvPr/>
          </p:nvSpPr>
          <p:spPr>
            <a:xfrm>
              <a:off x="2479675" y="1765300"/>
              <a:ext cx="746125" cy="166688"/>
            </a:xfrm>
            <a:prstGeom prst="rightArrow">
              <a:avLst>
                <a:gd name="adj1" fmla="val 50000"/>
                <a:gd name="adj2" fmla="val 107942"/>
              </a:avLst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sp>
          <p:nvSpPr>
            <p:cNvPr id="27" name="CasellaDiTesto 38"/>
            <p:cNvSpPr txBox="1">
              <a:spLocks noChangeArrowheads="1"/>
            </p:cNvSpPr>
            <p:nvPr/>
          </p:nvSpPr>
          <p:spPr bwMode="auto">
            <a:xfrm>
              <a:off x="3303588" y="1679575"/>
              <a:ext cx="218281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 b="1" dirty="0">
                  <a:latin typeface="Arial" charset="0"/>
                </a:rPr>
                <a:t>Analisi </a:t>
              </a:r>
              <a:r>
                <a:rPr lang="it-IT" sz="1600" b="1" dirty="0" smtClean="0">
                  <a:latin typeface="Arial" charset="0"/>
                </a:rPr>
                <a:t>elementale</a:t>
              </a:r>
            </a:p>
            <a:p>
              <a:r>
                <a:rPr lang="it-IT" sz="1600" dirty="0" smtClean="0">
                  <a:latin typeface="Arial" charset="0"/>
                </a:rPr>
                <a:t>(non invasiva)</a:t>
              </a:r>
              <a:endParaRPr lang="it-IT" sz="1400" dirty="0">
                <a:latin typeface="Arial" charset="0"/>
              </a:endParaRPr>
            </a:p>
          </p:txBody>
        </p:sp>
        <p:sp>
          <p:nvSpPr>
            <p:cNvPr id="28" name="Freccia a destra 27"/>
            <p:cNvSpPr/>
            <p:nvPr/>
          </p:nvSpPr>
          <p:spPr>
            <a:xfrm>
              <a:off x="5257800" y="1765300"/>
              <a:ext cx="746125" cy="166688"/>
            </a:xfrm>
            <a:prstGeom prst="rightArrow">
              <a:avLst>
                <a:gd name="adj1" fmla="val 50000"/>
                <a:gd name="adj2" fmla="val 107942"/>
              </a:avLst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sp>
          <p:nvSpPr>
            <p:cNvPr id="29" name="CasellaDiTesto 40"/>
            <p:cNvSpPr txBox="1">
              <a:spLocks noChangeArrowheads="1"/>
            </p:cNvSpPr>
            <p:nvPr/>
          </p:nvSpPr>
          <p:spPr bwMode="auto">
            <a:xfrm>
              <a:off x="6145213" y="1555750"/>
              <a:ext cx="2836862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 dirty="0">
                  <a:latin typeface="Arial" charset="0"/>
                </a:rPr>
                <a:t>Identificazione degli elementi </a:t>
              </a:r>
              <a:r>
                <a:rPr lang="it-IT" sz="1600" dirty="0" smtClean="0">
                  <a:latin typeface="Arial" charset="0"/>
                </a:rPr>
                <a:t>presenti nel punto analizzato</a:t>
              </a:r>
              <a:endParaRPr lang="it-IT" sz="1600" dirty="0">
                <a:latin typeface="Arial" charset="0"/>
              </a:endParaRP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152400" y="2930485"/>
            <a:ext cx="8786884" cy="1569660"/>
            <a:chOff x="152400" y="2469683"/>
            <a:chExt cx="8786884" cy="1569660"/>
          </a:xfrm>
        </p:grpSpPr>
        <p:sp>
          <p:nvSpPr>
            <p:cNvPr id="30" name="CasellaDiTesto 41"/>
            <p:cNvSpPr txBox="1">
              <a:spLocks noChangeArrowheads="1"/>
            </p:cNvSpPr>
            <p:nvPr/>
          </p:nvSpPr>
          <p:spPr bwMode="auto">
            <a:xfrm>
              <a:off x="152400" y="2743200"/>
              <a:ext cx="2852737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800" dirty="0" smtClean="0">
                  <a:latin typeface="Arial" charset="0"/>
                </a:rPr>
                <a:t>XRD</a:t>
              </a:r>
              <a:endParaRPr lang="it-IT" sz="2800" dirty="0">
                <a:latin typeface="Arial" charset="0"/>
              </a:endParaRPr>
            </a:p>
            <a:p>
              <a:r>
                <a:rPr lang="it-IT" sz="1400" dirty="0">
                  <a:latin typeface="Arial" charset="0"/>
                </a:rPr>
                <a:t>(Diffrazione dei raggi X </a:t>
              </a:r>
              <a:endParaRPr lang="it-IT" sz="1400" dirty="0" smtClean="0">
                <a:latin typeface="Arial" charset="0"/>
              </a:endParaRPr>
            </a:p>
            <a:p>
              <a:r>
                <a:rPr lang="it-IT" sz="1400" dirty="0" smtClean="0">
                  <a:latin typeface="Arial" charset="0"/>
                </a:rPr>
                <a:t>da cristallo singolo e da polveri</a:t>
              </a:r>
              <a:r>
                <a:rPr lang="it-IT" sz="1400" dirty="0">
                  <a:latin typeface="Arial" charset="0"/>
                </a:rPr>
                <a:t>)</a:t>
              </a:r>
              <a:endParaRPr lang="it-IT" sz="1800" dirty="0">
                <a:latin typeface="Arial" charset="0"/>
              </a:endParaRPr>
            </a:p>
          </p:txBody>
        </p:sp>
        <p:sp>
          <p:nvSpPr>
            <p:cNvPr id="31" name="Freccia a destra 30"/>
            <p:cNvSpPr/>
            <p:nvPr/>
          </p:nvSpPr>
          <p:spPr>
            <a:xfrm>
              <a:off x="2479675" y="3136900"/>
              <a:ext cx="746125" cy="166688"/>
            </a:xfrm>
            <a:prstGeom prst="rightArrow">
              <a:avLst>
                <a:gd name="adj1" fmla="val 50000"/>
                <a:gd name="adj2" fmla="val 107942"/>
              </a:avLst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sp>
          <p:nvSpPr>
            <p:cNvPr id="32" name="CasellaDiTesto 43"/>
            <p:cNvSpPr txBox="1">
              <a:spLocks noChangeArrowheads="1"/>
            </p:cNvSpPr>
            <p:nvPr/>
          </p:nvSpPr>
          <p:spPr bwMode="auto">
            <a:xfrm>
              <a:off x="3303588" y="3051175"/>
              <a:ext cx="218281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 b="1" dirty="0">
                  <a:latin typeface="Arial" charset="0"/>
                </a:rPr>
                <a:t>Analisi </a:t>
              </a:r>
              <a:r>
                <a:rPr lang="it-IT" sz="1600" b="1" dirty="0" smtClean="0">
                  <a:latin typeface="Arial" charset="0"/>
                </a:rPr>
                <a:t>molecolare</a:t>
              </a:r>
            </a:p>
            <a:p>
              <a:r>
                <a:rPr lang="it-IT" sz="1600" dirty="0" smtClean="0">
                  <a:latin typeface="Arial" charset="0"/>
                </a:rPr>
                <a:t>(micro-invasiva)</a:t>
              </a:r>
              <a:endParaRPr lang="it-IT" sz="1400" dirty="0">
                <a:latin typeface="Arial" charset="0"/>
              </a:endParaRPr>
            </a:p>
          </p:txBody>
        </p:sp>
        <p:sp>
          <p:nvSpPr>
            <p:cNvPr id="33" name="Freccia a destra 32"/>
            <p:cNvSpPr/>
            <p:nvPr/>
          </p:nvSpPr>
          <p:spPr>
            <a:xfrm>
              <a:off x="5257800" y="3136900"/>
              <a:ext cx="746125" cy="166688"/>
            </a:xfrm>
            <a:prstGeom prst="rightArrow">
              <a:avLst>
                <a:gd name="adj1" fmla="val 50000"/>
                <a:gd name="adj2" fmla="val 107942"/>
              </a:avLst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sp>
          <p:nvSpPr>
            <p:cNvPr id="34" name="CasellaDiTesto 45"/>
            <p:cNvSpPr txBox="1">
              <a:spLocks noChangeArrowheads="1"/>
            </p:cNvSpPr>
            <p:nvPr/>
          </p:nvSpPr>
          <p:spPr bwMode="auto">
            <a:xfrm>
              <a:off x="6102422" y="2469683"/>
              <a:ext cx="2836862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 dirty="0" smtClean="0">
                  <a:latin typeface="Arial" charset="0"/>
                </a:rPr>
                <a:t>L’XRD consente di determinare la struttura molecolare del cristallo e, nel nostro caso, le fasi molecolari presenti </a:t>
              </a:r>
              <a:r>
                <a:rPr lang="it-IT" sz="1600" dirty="0">
                  <a:latin typeface="Arial" charset="0"/>
                </a:rPr>
                <a:t>nel campione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152400" y="4731603"/>
            <a:ext cx="8829675" cy="830997"/>
            <a:chOff x="152400" y="3817203"/>
            <a:chExt cx="8829675" cy="830997"/>
          </a:xfrm>
        </p:grpSpPr>
        <p:sp>
          <p:nvSpPr>
            <p:cNvPr id="44" name="CasellaDiTesto 46"/>
            <p:cNvSpPr txBox="1">
              <a:spLocks noChangeArrowheads="1"/>
            </p:cNvSpPr>
            <p:nvPr/>
          </p:nvSpPr>
          <p:spPr bwMode="auto">
            <a:xfrm>
              <a:off x="152400" y="4093755"/>
              <a:ext cx="3124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800" dirty="0" smtClean="0">
                  <a:latin typeface="Arial" charset="0"/>
                </a:rPr>
                <a:t>Radiografia</a:t>
              </a:r>
              <a:endParaRPr lang="it-IT" sz="2800" dirty="0">
                <a:latin typeface="Arial" charset="0"/>
              </a:endParaRPr>
            </a:p>
          </p:txBody>
        </p:sp>
        <p:sp>
          <p:nvSpPr>
            <p:cNvPr id="45" name="Freccia a destra 44"/>
            <p:cNvSpPr/>
            <p:nvPr/>
          </p:nvSpPr>
          <p:spPr>
            <a:xfrm>
              <a:off x="2479675" y="4271228"/>
              <a:ext cx="746125" cy="168275"/>
            </a:xfrm>
            <a:prstGeom prst="rightArrow">
              <a:avLst>
                <a:gd name="adj1" fmla="val 50000"/>
                <a:gd name="adj2" fmla="val 107942"/>
              </a:avLst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sp>
          <p:nvSpPr>
            <p:cNvPr id="46" name="CasellaDiTesto 48"/>
            <p:cNvSpPr txBox="1">
              <a:spLocks noChangeArrowheads="1"/>
            </p:cNvSpPr>
            <p:nvPr/>
          </p:nvSpPr>
          <p:spPr bwMode="auto">
            <a:xfrm>
              <a:off x="3276600" y="3817203"/>
              <a:ext cx="218281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 dirty="0">
                  <a:latin typeface="Arial" charset="0"/>
                </a:rPr>
                <a:t>Acquisizione di </a:t>
              </a:r>
              <a:r>
                <a:rPr lang="it-IT" sz="1600" dirty="0" smtClean="0">
                  <a:latin typeface="Arial" charset="0"/>
                </a:rPr>
                <a:t>immagini radiografiche </a:t>
              </a:r>
              <a:endParaRPr lang="it-IT" sz="1400" dirty="0">
                <a:latin typeface="Arial" charset="0"/>
              </a:endParaRPr>
            </a:p>
          </p:txBody>
        </p:sp>
        <p:sp>
          <p:nvSpPr>
            <p:cNvPr id="47" name="Freccia a destra 46"/>
            <p:cNvSpPr/>
            <p:nvPr/>
          </p:nvSpPr>
          <p:spPr>
            <a:xfrm>
              <a:off x="5257800" y="4271228"/>
              <a:ext cx="746125" cy="168275"/>
            </a:xfrm>
            <a:prstGeom prst="rightArrow">
              <a:avLst>
                <a:gd name="adj1" fmla="val 50000"/>
                <a:gd name="adj2" fmla="val 107942"/>
              </a:avLst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sp>
          <p:nvSpPr>
            <p:cNvPr id="48" name="CasellaDiTesto 50"/>
            <p:cNvSpPr txBox="1">
              <a:spLocks noChangeArrowheads="1"/>
            </p:cNvSpPr>
            <p:nvPr/>
          </p:nvSpPr>
          <p:spPr bwMode="auto">
            <a:xfrm>
              <a:off x="6145213" y="4063265"/>
              <a:ext cx="28368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 dirty="0" smtClean="0">
                  <a:latin typeface="Arial" charset="0"/>
                </a:rPr>
                <a:t>Mappa della densità dell’oggetto</a:t>
              </a:r>
              <a:endParaRPr lang="it-IT" sz="1600" dirty="0">
                <a:latin typeface="Arial" charset="0"/>
              </a:endParaRPr>
            </a:p>
          </p:txBody>
        </p:sp>
      </p:grpSp>
      <p:pic>
        <p:nvPicPr>
          <p:cNvPr id="40" name="Immagin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" y="69280"/>
            <a:ext cx="1601216" cy="581152"/>
          </a:xfrm>
          <a:prstGeom prst="rect">
            <a:avLst/>
          </a:prstGeom>
        </p:spPr>
      </p:pic>
      <p:grpSp>
        <p:nvGrpSpPr>
          <p:cNvPr id="41" name="Gruppo 40"/>
          <p:cNvGrpSpPr>
            <a:grpSpLocks noChangeAspect="1"/>
          </p:cNvGrpSpPr>
          <p:nvPr/>
        </p:nvGrpSpPr>
        <p:grpSpPr>
          <a:xfrm>
            <a:off x="3358970" y="230815"/>
            <a:ext cx="2711450" cy="246221"/>
            <a:chOff x="107950" y="2086688"/>
            <a:chExt cx="2711450" cy="246221"/>
          </a:xfrm>
        </p:grpSpPr>
        <p:pic>
          <p:nvPicPr>
            <p:cNvPr id="42" name="Immagine 4" descr="CNR_TRASPARENTE_GRIGETT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9" name="Immagin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5" y="6246976"/>
            <a:ext cx="628683" cy="5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0" y="54839"/>
            <a:ext cx="1116000" cy="580863"/>
          </a:xfrm>
          <a:prstGeom prst="rect">
            <a:avLst/>
          </a:prstGeom>
        </p:spPr>
      </p:pic>
      <p:sp>
        <p:nvSpPr>
          <p:cNvPr id="51" name="Rettangolo 50"/>
          <p:cNvSpPr/>
          <p:nvPr/>
        </p:nvSpPr>
        <p:spPr>
          <a:xfrm>
            <a:off x="190744" y="6443246"/>
            <a:ext cx="519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6EC7E1"/>
                </a:solidFill>
              </a:rPr>
              <a:t>RAIN15 -- </a:t>
            </a:r>
            <a:r>
              <a:rPr lang="it-IT" sz="1600" b="1" dirty="0" err="1">
                <a:solidFill>
                  <a:srgbClr val="6EC7E1"/>
                </a:solidFill>
              </a:rPr>
              <a:t>RAdiazione</a:t>
            </a:r>
            <a:r>
              <a:rPr lang="it-IT" sz="1600" b="1" dirty="0">
                <a:solidFill>
                  <a:srgbClr val="6EC7E1"/>
                </a:solidFill>
              </a:rPr>
              <a:t> per </a:t>
            </a:r>
            <a:r>
              <a:rPr lang="it-IT" sz="1600" b="1" dirty="0" err="1">
                <a:solidFill>
                  <a:srgbClr val="6EC7E1"/>
                </a:solidFill>
              </a:rPr>
              <a:t>l'INnovazione</a:t>
            </a:r>
            <a:r>
              <a:rPr lang="it-IT" sz="1600" b="1" dirty="0">
                <a:solidFill>
                  <a:srgbClr val="6EC7E1"/>
                </a:solidFill>
              </a:rPr>
              <a:t> </a:t>
            </a:r>
            <a:r>
              <a:rPr lang="it-IT" sz="1600" b="1" dirty="0" smtClean="0">
                <a:solidFill>
                  <a:srgbClr val="6EC7E1"/>
                </a:solidFill>
              </a:rPr>
              <a:t>2015 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8243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>
          <a:xfrm>
            <a:off x="120129" y="1165226"/>
            <a:ext cx="8839200" cy="457200"/>
          </a:xfrm>
        </p:spPr>
        <p:txBody>
          <a:bodyPr>
            <a:noAutofit/>
          </a:bodyPr>
          <a:lstStyle/>
          <a:p>
            <a:r>
              <a:rPr lang="it-IT" sz="4000" dirty="0">
                <a:latin typeface="Arial" charset="0"/>
              </a:rPr>
              <a:t>ED-XRF</a:t>
            </a:r>
            <a:br>
              <a:rPr lang="it-IT" sz="4000" dirty="0">
                <a:latin typeface="Arial" charset="0"/>
              </a:rPr>
            </a:br>
            <a:r>
              <a:rPr lang="it-IT" sz="2000" dirty="0">
                <a:latin typeface="Arial" charset="0"/>
              </a:rPr>
              <a:t>(Fluorescenza dei raggi X in dispersione di energia)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5</a:t>
            </a:fld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0" y="6335057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" name="Immagin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1" y="1752600"/>
            <a:ext cx="2698750" cy="2025650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7"/>
          <a:stretch/>
        </p:blipFill>
        <p:spPr>
          <a:xfrm>
            <a:off x="3807870" y="1752600"/>
            <a:ext cx="2226564" cy="203806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113" y="1752600"/>
            <a:ext cx="1983624" cy="298751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901929" y="4182328"/>
            <a:ext cx="2057400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LABORATORIO MOBILE PRESSO SCAVO ARCHEOLOGICO A CRUSTUMERIUM 2015</a:t>
            </a:r>
            <a:endParaRPr lang="it-IT" sz="12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4215850" y="3503992"/>
            <a:ext cx="2057400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CAMPAGNA DI MISURE PRESSO MUSEO ARCHEOLOGICO DI FIRENZE 2015</a:t>
            </a:r>
            <a:endParaRPr lang="it-IT" sz="1200" dirty="0"/>
          </a:p>
        </p:txBody>
      </p:sp>
      <p:sp>
        <p:nvSpPr>
          <p:cNvPr id="4" name="Rettangolo 3"/>
          <p:cNvSpPr/>
          <p:nvPr/>
        </p:nvSpPr>
        <p:spPr>
          <a:xfrm>
            <a:off x="277666" y="4806643"/>
            <a:ext cx="658718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>
                <a:latin typeface="Times New Roman" panose="02020603050405020304" pitchFamily="18" charset="0"/>
              </a:rPr>
              <a:t>Tubo RX  W </a:t>
            </a:r>
            <a:r>
              <a:rPr lang="it-IT" sz="1600" dirty="0" err="1" smtClean="0">
                <a:latin typeface="Times New Roman" panose="02020603050405020304" pitchFamily="18" charset="0"/>
              </a:rPr>
              <a:t>HVmax</a:t>
            </a:r>
            <a:r>
              <a:rPr lang="it-IT" sz="1600" dirty="0" smtClean="0">
                <a:latin typeface="Times New Roman" panose="02020603050405020304" pitchFamily="18" charset="0"/>
              </a:rPr>
              <a:t> = 38 </a:t>
            </a:r>
            <a:r>
              <a:rPr lang="it-IT" sz="1600" dirty="0" err="1">
                <a:latin typeface="Times New Roman" panose="02020603050405020304" pitchFamily="18" charset="0"/>
              </a:rPr>
              <a:t>kV</a:t>
            </a:r>
            <a:r>
              <a:rPr lang="it-IT" sz="1600" dirty="0">
                <a:latin typeface="Times New Roman" panose="02020603050405020304" pitchFamily="18" charset="0"/>
              </a:rPr>
              <a:t>, </a:t>
            </a:r>
            <a:r>
              <a:rPr lang="it-IT" sz="1600" dirty="0" err="1" smtClean="0">
                <a:latin typeface="Times New Roman" panose="02020603050405020304" pitchFamily="18" charset="0"/>
              </a:rPr>
              <a:t>Pmax</a:t>
            </a:r>
            <a:r>
              <a:rPr lang="it-IT" sz="1600" dirty="0" smtClean="0">
                <a:latin typeface="Times New Roman" panose="02020603050405020304" pitchFamily="18" charset="0"/>
              </a:rPr>
              <a:t> =13 W</a:t>
            </a:r>
            <a:endParaRPr lang="it-IT" sz="1600" dirty="0"/>
          </a:p>
          <a:p>
            <a:pPr>
              <a:lnSpc>
                <a:spcPct val="150000"/>
              </a:lnSpc>
            </a:pPr>
            <a:r>
              <a:rPr lang="it-IT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Rivelatore </a:t>
            </a:r>
            <a:r>
              <a:rPr lang="it-IT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silicon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drift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amplificatore, 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analizzatore MCA 1024 canali </a:t>
            </a:r>
            <a:r>
              <a:rPr lang="it-IT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Amptek</a:t>
            </a:r>
            <a:endParaRPr lang="it-IT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" y="69280"/>
            <a:ext cx="1601216" cy="581152"/>
          </a:xfrm>
          <a:prstGeom prst="rect">
            <a:avLst/>
          </a:prstGeom>
        </p:spPr>
      </p:pic>
      <p:grpSp>
        <p:nvGrpSpPr>
          <p:cNvPr id="17" name="Gruppo 16"/>
          <p:cNvGrpSpPr>
            <a:grpSpLocks noChangeAspect="1"/>
          </p:cNvGrpSpPr>
          <p:nvPr/>
        </p:nvGrpSpPr>
        <p:grpSpPr>
          <a:xfrm>
            <a:off x="3358970" y="230815"/>
            <a:ext cx="2711450" cy="246221"/>
            <a:chOff x="107950" y="2086688"/>
            <a:chExt cx="2711450" cy="246221"/>
          </a:xfrm>
        </p:grpSpPr>
        <p:pic>
          <p:nvPicPr>
            <p:cNvPr id="18" name="Immagine 4" descr="CNR_TRASPARENTE_GRIGETT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Immagin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5" y="6246976"/>
            <a:ext cx="628683" cy="5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0" y="54839"/>
            <a:ext cx="1116000" cy="580863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190744" y="6443246"/>
            <a:ext cx="519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6EC7E1"/>
                </a:solidFill>
              </a:rPr>
              <a:t>RAIN15 -- </a:t>
            </a:r>
            <a:r>
              <a:rPr lang="it-IT" sz="1600" b="1" dirty="0" err="1">
                <a:solidFill>
                  <a:srgbClr val="6EC7E1"/>
                </a:solidFill>
              </a:rPr>
              <a:t>RAdiazione</a:t>
            </a:r>
            <a:r>
              <a:rPr lang="it-IT" sz="1600" b="1" dirty="0">
                <a:solidFill>
                  <a:srgbClr val="6EC7E1"/>
                </a:solidFill>
              </a:rPr>
              <a:t> per </a:t>
            </a:r>
            <a:r>
              <a:rPr lang="it-IT" sz="1600" b="1" dirty="0" err="1">
                <a:solidFill>
                  <a:srgbClr val="6EC7E1"/>
                </a:solidFill>
              </a:rPr>
              <a:t>l'INnovazione</a:t>
            </a:r>
            <a:r>
              <a:rPr lang="it-IT" sz="1600" b="1" dirty="0">
                <a:solidFill>
                  <a:srgbClr val="6EC7E1"/>
                </a:solidFill>
              </a:rPr>
              <a:t> </a:t>
            </a:r>
            <a:r>
              <a:rPr lang="it-IT" sz="1600" b="1" dirty="0" smtClean="0">
                <a:solidFill>
                  <a:srgbClr val="6EC7E1"/>
                </a:solidFill>
              </a:rPr>
              <a:t>2015 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3776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457200"/>
          </a:xfrm>
        </p:spPr>
        <p:txBody>
          <a:bodyPr>
            <a:noAutofit/>
          </a:bodyPr>
          <a:lstStyle/>
          <a:p>
            <a:r>
              <a:rPr lang="it-IT" sz="4000" dirty="0" smtClean="0">
                <a:latin typeface="Arial" charset="0"/>
              </a:rPr>
              <a:t>XRD</a:t>
            </a:r>
            <a:r>
              <a:rPr lang="it-IT" sz="4000" dirty="0">
                <a:latin typeface="Arial" charset="0"/>
              </a:rPr>
              <a:t/>
            </a:r>
            <a:br>
              <a:rPr lang="it-IT" sz="4000" dirty="0">
                <a:latin typeface="Arial" charset="0"/>
              </a:rPr>
            </a:br>
            <a:r>
              <a:rPr lang="it-IT" sz="2000" dirty="0" smtClean="0">
                <a:latin typeface="Arial" charset="0"/>
              </a:rPr>
              <a:t>(diffrazione </a:t>
            </a:r>
            <a:r>
              <a:rPr lang="it-IT" sz="2000" dirty="0">
                <a:latin typeface="Arial" charset="0"/>
              </a:rPr>
              <a:t>dei raggi </a:t>
            </a:r>
            <a:r>
              <a:rPr lang="it-IT" sz="2000" dirty="0" smtClean="0">
                <a:latin typeface="Arial" charset="0"/>
              </a:rPr>
              <a:t>X da cristallo singolo e da polveri)</a:t>
            </a:r>
            <a:endParaRPr lang="it-IT" sz="2000" dirty="0">
              <a:latin typeface="Arial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6</a:t>
            </a:fld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" r="7339" b="5154"/>
          <a:stretch/>
        </p:blipFill>
        <p:spPr>
          <a:xfrm>
            <a:off x="3162628" y="1676400"/>
            <a:ext cx="3068045" cy="320440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68" y="1685642"/>
            <a:ext cx="2560955" cy="318592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"/>
          <a:stretch/>
        </p:blipFill>
        <p:spPr>
          <a:xfrm>
            <a:off x="152400" y="1676733"/>
            <a:ext cx="2900477" cy="320374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" y="69280"/>
            <a:ext cx="1601216" cy="58115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280267" y="4953000"/>
            <a:ext cx="256095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dirty="0" err="1" smtClean="0"/>
              <a:t>Marresearch</a:t>
            </a:r>
            <a:r>
              <a:rPr lang="it-IT" sz="1200" dirty="0" smtClean="0"/>
              <a:t> singolo </a:t>
            </a:r>
            <a:r>
              <a:rPr lang="it-IT" sz="1200" dirty="0"/>
              <a:t>asse </a:t>
            </a:r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1200" dirty="0"/>
              <a:t>R</a:t>
            </a:r>
            <a:r>
              <a:rPr lang="it-IT" sz="1200" dirty="0" smtClean="0"/>
              <a:t>ivelatore </a:t>
            </a:r>
            <a:r>
              <a:rPr lang="it-IT" sz="1200" dirty="0"/>
              <a:t>tipo IP </a:t>
            </a:r>
            <a:r>
              <a:rPr lang="it-IT" sz="1200" dirty="0" smtClean="0"/>
              <a:t> </a:t>
            </a:r>
            <a:r>
              <a:rPr lang="it-IT" sz="1200" dirty="0"/>
              <a:t>300 </a:t>
            </a:r>
            <a:r>
              <a:rPr lang="it-IT" sz="1200" dirty="0" smtClean="0"/>
              <a:t>mm,</a:t>
            </a:r>
          </a:p>
          <a:p>
            <a:pPr>
              <a:lnSpc>
                <a:spcPct val="150000"/>
              </a:lnSpc>
            </a:pPr>
            <a:r>
              <a:rPr lang="it-IT" sz="1200" dirty="0" smtClean="0"/>
              <a:t>Tubo RX </a:t>
            </a:r>
            <a:r>
              <a:rPr lang="it-IT" sz="1200" dirty="0" err="1" smtClean="0"/>
              <a:t>Mo</a:t>
            </a:r>
            <a:r>
              <a:rPr lang="it-IT" sz="1200" dirty="0" smtClean="0"/>
              <a:t> </a:t>
            </a:r>
            <a:r>
              <a:rPr lang="it-IT" sz="1200" dirty="0"/>
              <a:t>ottica </a:t>
            </a:r>
            <a:r>
              <a:rPr lang="it-IT" sz="1200" dirty="0" smtClean="0"/>
              <a:t>focalizzante, </a:t>
            </a:r>
            <a:r>
              <a:rPr lang="it-IT" sz="1200" dirty="0" err="1" smtClean="0"/>
              <a:t>HVmax</a:t>
            </a:r>
            <a:r>
              <a:rPr lang="it-IT" sz="1200" dirty="0" smtClean="0"/>
              <a:t> </a:t>
            </a:r>
            <a:r>
              <a:rPr lang="it-IT" sz="1200" dirty="0"/>
              <a:t>= 45 </a:t>
            </a:r>
            <a:r>
              <a:rPr lang="it-IT" sz="1200" dirty="0" err="1"/>
              <a:t>kV</a:t>
            </a:r>
            <a:r>
              <a:rPr lang="it-IT" sz="1200" dirty="0"/>
              <a:t> e </a:t>
            </a:r>
            <a:r>
              <a:rPr lang="it-IT" sz="1200" dirty="0" err="1"/>
              <a:t>Pmax</a:t>
            </a:r>
            <a:r>
              <a:rPr lang="it-IT" sz="1200" dirty="0"/>
              <a:t> = 60 W </a:t>
            </a:r>
          </a:p>
        </p:txBody>
      </p:sp>
      <p:grpSp>
        <p:nvGrpSpPr>
          <p:cNvPr id="18" name="Gruppo 17"/>
          <p:cNvGrpSpPr>
            <a:grpSpLocks noChangeAspect="1"/>
          </p:cNvGrpSpPr>
          <p:nvPr/>
        </p:nvGrpSpPr>
        <p:grpSpPr>
          <a:xfrm>
            <a:off x="3358970" y="230815"/>
            <a:ext cx="2711450" cy="246221"/>
            <a:chOff x="107950" y="2086688"/>
            <a:chExt cx="2711450" cy="246221"/>
          </a:xfrm>
        </p:grpSpPr>
        <p:pic>
          <p:nvPicPr>
            <p:cNvPr id="19" name="Immagine 4" descr="CNR_TRASPARENTE_GRIGETT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Immagin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5" y="6246976"/>
            <a:ext cx="628683" cy="5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0" y="54839"/>
            <a:ext cx="1116000" cy="580863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190744" y="6443246"/>
            <a:ext cx="519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6EC7E1"/>
                </a:solidFill>
              </a:rPr>
              <a:t>RAIN15 -- </a:t>
            </a:r>
            <a:r>
              <a:rPr lang="it-IT" sz="1600" b="1" dirty="0" err="1">
                <a:solidFill>
                  <a:srgbClr val="6EC7E1"/>
                </a:solidFill>
              </a:rPr>
              <a:t>RAdiazione</a:t>
            </a:r>
            <a:r>
              <a:rPr lang="it-IT" sz="1600" b="1" dirty="0">
                <a:solidFill>
                  <a:srgbClr val="6EC7E1"/>
                </a:solidFill>
              </a:rPr>
              <a:t> per </a:t>
            </a:r>
            <a:r>
              <a:rPr lang="it-IT" sz="1600" b="1" dirty="0" err="1">
                <a:solidFill>
                  <a:srgbClr val="6EC7E1"/>
                </a:solidFill>
              </a:rPr>
              <a:t>l'INnovazione</a:t>
            </a:r>
            <a:r>
              <a:rPr lang="it-IT" sz="1600" b="1" dirty="0">
                <a:solidFill>
                  <a:srgbClr val="6EC7E1"/>
                </a:solidFill>
              </a:rPr>
              <a:t> </a:t>
            </a:r>
            <a:r>
              <a:rPr lang="it-IT" sz="1600" b="1" dirty="0" smtClean="0">
                <a:solidFill>
                  <a:srgbClr val="6EC7E1"/>
                </a:solidFill>
              </a:rPr>
              <a:t>2015 </a:t>
            </a:r>
            <a:endParaRPr lang="it-IT" sz="1600" b="1" dirty="0"/>
          </a:p>
        </p:txBody>
      </p:sp>
      <p:sp>
        <p:nvSpPr>
          <p:cNvPr id="13" name="Rettangolo 12"/>
          <p:cNvSpPr/>
          <p:nvPr/>
        </p:nvSpPr>
        <p:spPr>
          <a:xfrm>
            <a:off x="188146" y="4953000"/>
            <a:ext cx="2828985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dirty="0" smtClean="0"/>
              <a:t>Diffrattometro </a:t>
            </a:r>
            <a:r>
              <a:rPr lang="it-IT" sz="1200" dirty="0"/>
              <a:t>a quattro cerchi a geometria euleriana </a:t>
            </a:r>
            <a:r>
              <a:rPr lang="it-IT" sz="1200" dirty="0" smtClean="0"/>
              <a:t>(</a:t>
            </a:r>
            <a:r>
              <a:rPr lang="it-IT" sz="1200" dirty="0" err="1" smtClean="0"/>
              <a:t>mod</a:t>
            </a:r>
            <a:r>
              <a:rPr lang="it-IT" sz="1200" dirty="0" smtClean="0"/>
              <a:t>. CS-</a:t>
            </a:r>
            <a:r>
              <a:rPr lang="it-IT" sz="1200" dirty="0" err="1" smtClean="0"/>
              <a:t>Huber</a:t>
            </a:r>
            <a:r>
              <a:rPr lang="it-IT" sz="1200" dirty="0" smtClean="0"/>
              <a:t>) Rivelatore puntuale, Tubo RX Cu </a:t>
            </a:r>
            <a:r>
              <a:rPr lang="it-IT" sz="1200" dirty="0" err="1" smtClean="0"/>
              <a:t>HVmax</a:t>
            </a:r>
            <a:r>
              <a:rPr lang="it-IT" sz="1200" dirty="0" smtClean="0"/>
              <a:t> </a:t>
            </a:r>
            <a:r>
              <a:rPr lang="it-IT" sz="1200" dirty="0"/>
              <a:t>= 55 </a:t>
            </a:r>
            <a:r>
              <a:rPr lang="it-IT" sz="1200" dirty="0" err="1"/>
              <a:t>kV</a:t>
            </a:r>
            <a:r>
              <a:rPr lang="it-IT" sz="1200" dirty="0"/>
              <a:t> e </a:t>
            </a:r>
            <a:r>
              <a:rPr lang="it-IT" sz="1200" dirty="0" err="1"/>
              <a:t>Pmax</a:t>
            </a:r>
            <a:r>
              <a:rPr lang="it-IT" sz="1200" dirty="0"/>
              <a:t> = </a:t>
            </a:r>
            <a:r>
              <a:rPr lang="it-IT" sz="1200" dirty="0" smtClean="0"/>
              <a:t>1 kW </a:t>
            </a:r>
            <a:endParaRPr lang="it-IT" sz="1200" dirty="0"/>
          </a:p>
        </p:txBody>
      </p:sp>
      <p:sp>
        <p:nvSpPr>
          <p:cNvPr id="24" name="Rettangolo 23"/>
          <p:cNvSpPr/>
          <p:nvPr/>
        </p:nvSpPr>
        <p:spPr>
          <a:xfrm>
            <a:off x="3276896" y="4953000"/>
            <a:ext cx="2828985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dirty="0" smtClean="0"/>
              <a:t>Diffrattometro </a:t>
            </a:r>
            <a:r>
              <a:rPr lang="it-IT" sz="1200" dirty="0"/>
              <a:t>a quattro cerchi a geometria euleriana </a:t>
            </a:r>
            <a:r>
              <a:rPr lang="it-IT" sz="1200" dirty="0" smtClean="0"/>
              <a:t>(</a:t>
            </a:r>
            <a:r>
              <a:rPr lang="it-IT" sz="1200" dirty="0" err="1" smtClean="0"/>
              <a:t>mod</a:t>
            </a:r>
            <a:r>
              <a:rPr lang="it-IT" sz="1200" dirty="0" smtClean="0"/>
              <a:t>. </a:t>
            </a:r>
            <a:r>
              <a:rPr lang="it-IT" sz="1200" dirty="0" err="1" smtClean="0"/>
              <a:t>Huber</a:t>
            </a:r>
            <a:r>
              <a:rPr lang="it-IT" sz="1200" dirty="0" smtClean="0"/>
              <a:t>) </a:t>
            </a:r>
            <a:r>
              <a:rPr lang="it-IT" sz="1200" dirty="0"/>
              <a:t>R</a:t>
            </a:r>
            <a:r>
              <a:rPr lang="it-IT" sz="1200" dirty="0" smtClean="0"/>
              <a:t>ivelatore puntuale, Tubo RX </a:t>
            </a:r>
            <a:r>
              <a:rPr lang="it-IT" sz="1200" dirty="0" err="1" smtClean="0"/>
              <a:t>Mo</a:t>
            </a:r>
            <a:r>
              <a:rPr lang="it-IT" sz="1200" dirty="0" smtClean="0"/>
              <a:t> </a:t>
            </a:r>
            <a:r>
              <a:rPr lang="it-IT" sz="1200" dirty="0" err="1" smtClean="0"/>
              <a:t>HVmax</a:t>
            </a:r>
            <a:r>
              <a:rPr lang="it-IT" sz="1200" dirty="0" smtClean="0"/>
              <a:t> </a:t>
            </a:r>
            <a:r>
              <a:rPr lang="it-IT" sz="1200" dirty="0"/>
              <a:t>= 55 </a:t>
            </a:r>
            <a:r>
              <a:rPr lang="it-IT" sz="1200" dirty="0" err="1"/>
              <a:t>kV</a:t>
            </a:r>
            <a:r>
              <a:rPr lang="it-IT" sz="1200" dirty="0"/>
              <a:t> e </a:t>
            </a:r>
            <a:r>
              <a:rPr lang="it-IT" sz="1200" dirty="0" err="1"/>
              <a:t>Pmax</a:t>
            </a:r>
            <a:r>
              <a:rPr lang="it-IT" sz="1200" dirty="0"/>
              <a:t> = </a:t>
            </a:r>
            <a:r>
              <a:rPr lang="it-IT" sz="1200" dirty="0" smtClean="0"/>
              <a:t>1 kW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550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>
          <a:xfrm>
            <a:off x="120129" y="1165226"/>
            <a:ext cx="8839200" cy="457200"/>
          </a:xfrm>
        </p:spPr>
        <p:txBody>
          <a:bodyPr>
            <a:noAutofit/>
          </a:bodyPr>
          <a:lstStyle/>
          <a:p>
            <a:r>
              <a:rPr lang="it-IT" sz="4000" dirty="0" smtClean="0">
                <a:latin typeface="Arial" charset="0"/>
              </a:rPr>
              <a:t>DUST</a:t>
            </a:r>
            <a:r>
              <a:rPr lang="it-IT" sz="4000" dirty="0">
                <a:latin typeface="Arial" charset="0"/>
              </a:rPr>
              <a:t/>
            </a:r>
            <a:br>
              <a:rPr lang="it-IT" sz="4000" dirty="0">
                <a:latin typeface="Arial" charset="0"/>
              </a:rPr>
            </a:br>
            <a:r>
              <a:rPr lang="it-IT" sz="2000" dirty="0" smtClean="0">
                <a:latin typeface="Arial" charset="0"/>
              </a:rPr>
              <a:t>(strumento «ibrido» per XRF e XRD)</a:t>
            </a:r>
            <a:endParaRPr lang="it-IT" sz="2000" dirty="0">
              <a:latin typeface="Arial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7</a:t>
            </a:fld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0" y="6335057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5" y="1796065"/>
            <a:ext cx="4368254" cy="341815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01387" y="5334000"/>
            <a:ext cx="6556613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dirty="0" smtClean="0"/>
              <a:t>Tubo RX anodo Cu </a:t>
            </a:r>
            <a:r>
              <a:rPr lang="it-IT" sz="1400" dirty="0" err="1" smtClean="0"/>
              <a:t>HVmax</a:t>
            </a:r>
            <a:r>
              <a:rPr lang="it-IT" sz="1400" dirty="0" smtClean="0"/>
              <a:t> = 50 </a:t>
            </a:r>
            <a:r>
              <a:rPr lang="it-IT" sz="1400" dirty="0" err="1" smtClean="0"/>
              <a:t>kV</a:t>
            </a:r>
            <a:r>
              <a:rPr lang="it-IT" sz="1400" dirty="0" smtClean="0"/>
              <a:t>, </a:t>
            </a:r>
            <a:r>
              <a:rPr lang="it-IT" sz="1400" dirty="0" err="1" smtClean="0"/>
              <a:t>Pmax</a:t>
            </a:r>
            <a:r>
              <a:rPr lang="it-IT" sz="1400" dirty="0" smtClean="0"/>
              <a:t> = 30 W</a:t>
            </a:r>
          </a:p>
          <a:p>
            <a:pPr>
              <a:lnSpc>
                <a:spcPct val="150000"/>
              </a:lnSpc>
            </a:pPr>
            <a:r>
              <a:rPr lang="it-IT" sz="1400" dirty="0" smtClean="0"/>
              <a:t>Rivelatore </a:t>
            </a:r>
            <a:r>
              <a:rPr lang="it-IT" sz="1400" dirty="0" err="1">
                <a:ea typeface="Times New Roman" panose="02020603050405020304" pitchFamily="18" charset="0"/>
              </a:rPr>
              <a:t>silicon</a:t>
            </a:r>
            <a:r>
              <a:rPr lang="it-IT" sz="1400" dirty="0">
                <a:ea typeface="Times New Roman" panose="02020603050405020304" pitchFamily="18" charset="0"/>
              </a:rPr>
              <a:t> </a:t>
            </a:r>
            <a:r>
              <a:rPr lang="it-IT" sz="1400" dirty="0" smtClean="0">
                <a:ea typeface="Times New Roman" panose="02020603050405020304" pitchFamily="18" charset="0"/>
              </a:rPr>
              <a:t>detector </a:t>
            </a:r>
            <a:r>
              <a:rPr lang="it-IT" sz="1400" dirty="0">
                <a:ea typeface="Times New Roman" panose="02020603050405020304" pitchFamily="18" charset="0"/>
              </a:rPr>
              <a:t>, amplificatore, analizzatore MCA 1024 canali </a:t>
            </a:r>
            <a:r>
              <a:rPr lang="it-IT" sz="1400" dirty="0" err="1">
                <a:ea typeface="Times New Roman" panose="02020603050405020304" pitchFamily="18" charset="0"/>
              </a:rPr>
              <a:t>Amptek</a:t>
            </a:r>
            <a:endParaRPr lang="it-IT" sz="1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79" y="1930344"/>
            <a:ext cx="4070350" cy="31496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" y="69280"/>
            <a:ext cx="1601216" cy="581152"/>
          </a:xfrm>
          <a:prstGeom prst="rect">
            <a:avLst/>
          </a:prstGeom>
        </p:spPr>
      </p:pic>
      <p:grpSp>
        <p:nvGrpSpPr>
          <p:cNvPr id="16" name="Gruppo 15"/>
          <p:cNvGrpSpPr>
            <a:grpSpLocks noChangeAspect="1"/>
          </p:cNvGrpSpPr>
          <p:nvPr/>
        </p:nvGrpSpPr>
        <p:grpSpPr>
          <a:xfrm>
            <a:off x="3358970" y="230815"/>
            <a:ext cx="2711450" cy="246221"/>
            <a:chOff x="107950" y="2086688"/>
            <a:chExt cx="2711450" cy="246221"/>
          </a:xfrm>
        </p:grpSpPr>
        <p:pic>
          <p:nvPicPr>
            <p:cNvPr id="17" name="Immagine 4" descr="CNR_TRASPARENTE_GRIGET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" name="Immagin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5" y="6246976"/>
            <a:ext cx="628683" cy="5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0" y="54839"/>
            <a:ext cx="1116000" cy="580863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190744" y="6443246"/>
            <a:ext cx="519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6EC7E1"/>
                </a:solidFill>
              </a:rPr>
              <a:t>RAIN15 -- </a:t>
            </a:r>
            <a:r>
              <a:rPr lang="it-IT" sz="1600" b="1" dirty="0" err="1">
                <a:solidFill>
                  <a:srgbClr val="6EC7E1"/>
                </a:solidFill>
              </a:rPr>
              <a:t>RAdiazione</a:t>
            </a:r>
            <a:r>
              <a:rPr lang="it-IT" sz="1600" b="1" dirty="0">
                <a:solidFill>
                  <a:srgbClr val="6EC7E1"/>
                </a:solidFill>
              </a:rPr>
              <a:t> per </a:t>
            </a:r>
            <a:r>
              <a:rPr lang="it-IT" sz="1600" b="1" dirty="0" err="1">
                <a:solidFill>
                  <a:srgbClr val="6EC7E1"/>
                </a:solidFill>
              </a:rPr>
              <a:t>l'INnovazione</a:t>
            </a:r>
            <a:r>
              <a:rPr lang="it-IT" sz="1600" b="1" dirty="0">
                <a:solidFill>
                  <a:srgbClr val="6EC7E1"/>
                </a:solidFill>
              </a:rPr>
              <a:t> </a:t>
            </a:r>
            <a:r>
              <a:rPr lang="it-IT" sz="1600" b="1" dirty="0" smtClean="0">
                <a:solidFill>
                  <a:srgbClr val="6EC7E1"/>
                </a:solidFill>
              </a:rPr>
              <a:t>2015 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42762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>
          <a:xfrm>
            <a:off x="78569" y="914400"/>
            <a:ext cx="8839200" cy="457200"/>
          </a:xfrm>
        </p:spPr>
        <p:txBody>
          <a:bodyPr>
            <a:noAutofit/>
          </a:bodyPr>
          <a:lstStyle/>
          <a:p>
            <a:r>
              <a:rPr lang="it-IT" dirty="0" smtClean="0">
                <a:latin typeface="Arial" charset="0"/>
              </a:rPr>
              <a:t>Radiografia X: </a:t>
            </a:r>
            <a:r>
              <a:rPr lang="it-IT" sz="3200" dirty="0" smtClean="0">
                <a:latin typeface="Arial" charset="0"/>
              </a:rPr>
              <a:t>laboratorio</a:t>
            </a:r>
            <a:endParaRPr lang="it-IT" sz="1800" dirty="0">
              <a:latin typeface="Arial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8</a:t>
            </a:fld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0" y="6335057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00" y="2031048"/>
            <a:ext cx="3065780" cy="279590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3" y="1652309"/>
            <a:ext cx="2823686" cy="3027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asellaDiTesto 17"/>
          <p:cNvSpPr txBox="1"/>
          <p:nvPr/>
        </p:nvSpPr>
        <p:spPr>
          <a:xfrm>
            <a:off x="228600" y="4755217"/>
            <a:ext cx="2926392" cy="138499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alpha val="97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CAMERE CCD: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/>
              <a:t>Accoppiamento </a:t>
            </a:r>
            <a:r>
              <a:rPr lang="it-IT" sz="1200" b="1" dirty="0" smtClean="0"/>
              <a:t>ottico</a:t>
            </a:r>
            <a:r>
              <a:rPr lang="it-IT" sz="1200" dirty="0" smtClean="0"/>
              <a:t> con FOS, con </a:t>
            </a:r>
            <a:r>
              <a:rPr lang="it-IT" sz="1200" dirty="0"/>
              <a:t>controllore TE/CCD ST-138 S della Princeton Instruments, </a:t>
            </a:r>
            <a:r>
              <a:rPr lang="it-IT" sz="1200" dirty="0" err="1"/>
              <a:t>inc</a:t>
            </a:r>
            <a:r>
              <a:rPr lang="it-IT" sz="1200" dirty="0"/>
              <a:t>. </a:t>
            </a:r>
            <a:endParaRPr lang="it-IT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/>
              <a:t>Accoppiamento </a:t>
            </a:r>
            <a:r>
              <a:rPr lang="it-IT" sz="1200" b="1" dirty="0"/>
              <a:t>diretto</a:t>
            </a:r>
            <a:r>
              <a:rPr lang="it-IT" sz="1200" dirty="0"/>
              <a:t> CCD KAF 4300E della Kodak </a:t>
            </a:r>
            <a:r>
              <a:rPr lang="it-IT" sz="1200" dirty="0" smtClean="0"/>
              <a:t> con </a:t>
            </a:r>
            <a:r>
              <a:rPr lang="it-IT" sz="1200" dirty="0"/>
              <a:t>FOS di Gd</a:t>
            </a:r>
            <a:r>
              <a:rPr lang="it-IT" sz="1200" baseline="-25000" dirty="0"/>
              <a:t>2</a:t>
            </a:r>
            <a:r>
              <a:rPr lang="it-IT" sz="1200" dirty="0"/>
              <a:t>O</a:t>
            </a:r>
            <a:r>
              <a:rPr lang="it-IT" sz="1200" baseline="-25000" dirty="0"/>
              <a:t>2</a:t>
            </a:r>
            <a:r>
              <a:rPr lang="it-IT" sz="1200" dirty="0"/>
              <a:t>S(</a:t>
            </a:r>
            <a:r>
              <a:rPr lang="it-IT" sz="1200" dirty="0" err="1"/>
              <a:t>Tb</a:t>
            </a:r>
            <a:r>
              <a:rPr lang="it-IT" sz="1200" dirty="0"/>
              <a:t>)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" y="69280"/>
            <a:ext cx="1601216" cy="581152"/>
          </a:xfrm>
          <a:prstGeom prst="rect">
            <a:avLst/>
          </a:prstGeom>
        </p:spPr>
      </p:pic>
      <p:grpSp>
        <p:nvGrpSpPr>
          <p:cNvPr id="19" name="Gruppo 18"/>
          <p:cNvGrpSpPr>
            <a:grpSpLocks noChangeAspect="1"/>
          </p:cNvGrpSpPr>
          <p:nvPr/>
        </p:nvGrpSpPr>
        <p:grpSpPr>
          <a:xfrm>
            <a:off x="3358970" y="230815"/>
            <a:ext cx="2711450" cy="246221"/>
            <a:chOff x="107950" y="2086688"/>
            <a:chExt cx="2711450" cy="246221"/>
          </a:xfrm>
        </p:grpSpPr>
        <p:pic>
          <p:nvPicPr>
            <p:cNvPr id="20" name="Immagine 4" descr="CNR_TRASPARENTE_GRIGETT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2" name="Immagin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5" y="6246976"/>
            <a:ext cx="628683" cy="5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0" y="54839"/>
            <a:ext cx="1116000" cy="580863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190744" y="6443246"/>
            <a:ext cx="519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6EC7E1"/>
                </a:solidFill>
              </a:rPr>
              <a:t>RAIN15 -- </a:t>
            </a:r>
            <a:r>
              <a:rPr lang="it-IT" sz="1600" b="1" dirty="0" err="1">
                <a:solidFill>
                  <a:srgbClr val="6EC7E1"/>
                </a:solidFill>
              </a:rPr>
              <a:t>RAdiazione</a:t>
            </a:r>
            <a:r>
              <a:rPr lang="it-IT" sz="1600" b="1" dirty="0">
                <a:solidFill>
                  <a:srgbClr val="6EC7E1"/>
                </a:solidFill>
              </a:rPr>
              <a:t> per </a:t>
            </a:r>
            <a:r>
              <a:rPr lang="it-IT" sz="1600" b="1" dirty="0" err="1">
                <a:solidFill>
                  <a:srgbClr val="6EC7E1"/>
                </a:solidFill>
              </a:rPr>
              <a:t>l'INnovazione</a:t>
            </a:r>
            <a:r>
              <a:rPr lang="it-IT" sz="1600" b="1" dirty="0">
                <a:solidFill>
                  <a:srgbClr val="6EC7E1"/>
                </a:solidFill>
              </a:rPr>
              <a:t> </a:t>
            </a:r>
            <a:r>
              <a:rPr lang="it-IT" sz="1600" b="1" dirty="0" smtClean="0">
                <a:solidFill>
                  <a:srgbClr val="6EC7E1"/>
                </a:solidFill>
              </a:rPr>
              <a:t>2015 </a:t>
            </a:r>
            <a:endParaRPr lang="it-IT" sz="1600" b="1" dirty="0"/>
          </a:p>
        </p:txBody>
      </p:sp>
      <p:grpSp>
        <p:nvGrpSpPr>
          <p:cNvPr id="8" name="Gruppo 7"/>
          <p:cNvGrpSpPr/>
          <p:nvPr/>
        </p:nvGrpSpPr>
        <p:grpSpPr>
          <a:xfrm>
            <a:off x="6402070" y="2445573"/>
            <a:ext cx="2360930" cy="2594530"/>
            <a:chOff x="6136991" y="905187"/>
            <a:chExt cx="2360930" cy="2594530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6766451" y="3038052"/>
              <a:ext cx="1731470" cy="461665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LASTRA IP CON LETTORE DEDICATO</a:t>
              </a:r>
            </a:p>
          </p:txBody>
        </p:sp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991" y="905187"/>
              <a:ext cx="2360930" cy="20200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7" name="CasellaDiTesto 26"/>
          <p:cNvSpPr txBox="1"/>
          <p:nvPr/>
        </p:nvSpPr>
        <p:spPr>
          <a:xfrm>
            <a:off x="3371500" y="4948534"/>
            <a:ext cx="2698920" cy="64633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dirty="0" smtClean="0"/>
              <a:t>Tubo RX W, macchia focale 0.5 mm </a:t>
            </a:r>
          </a:p>
          <a:p>
            <a:pPr>
              <a:lnSpc>
                <a:spcPct val="150000"/>
              </a:lnSpc>
            </a:pPr>
            <a:r>
              <a:rPr lang="it-IT" sz="1200" dirty="0" err="1"/>
              <a:t>HVmax</a:t>
            </a:r>
            <a:r>
              <a:rPr lang="it-IT" sz="1200" dirty="0"/>
              <a:t> = </a:t>
            </a:r>
            <a:r>
              <a:rPr lang="it-IT" sz="1200" dirty="0" smtClean="0"/>
              <a:t>100 </a:t>
            </a:r>
            <a:r>
              <a:rPr lang="it-IT" sz="1200" dirty="0" err="1"/>
              <a:t>kV</a:t>
            </a:r>
            <a:r>
              <a:rPr lang="it-IT" sz="1200" dirty="0"/>
              <a:t> e </a:t>
            </a:r>
            <a:r>
              <a:rPr lang="it-IT" sz="1200" dirty="0" err="1"/>
              <a:t>Pmax</a:t>
            </a:r>
            <a:r>
              <a:rPr lang="it-IT" sz="1200" dirty="0"/>
              <a:t> = </a:t>
            </a:r>
            <a:r>
              <a:rPr lang="it-IT" sz="1200" dirty="0" smtClean="0"/>
              <a:t>200 W 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006195"/>
              </p:ext>
            </p:extLst>
          </p:nvPr>
        </p:nvGraphicFramePr>
        <p:xfrm>
          <a:off x="3491510" y="5175516"/>
          <a:ext cx="3532459" cy="1024128"/>
        </p:xfrm>
        <a:graphic>
          <a:graphicData uri="http://schemas.openxmlformats.org/drawingml/2006/table">
            <a:tbl>
              <a:tblPr firstRow="1" firstCol="1" bandRow="1"/>
              <a:tblGrid>
                <a:gridCol w="1295400"/>
                <a:gridCol w="936721"/>
                <a:gridCol w="130033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Rivelatore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Dim.img</a:t>
                      </a:r>
                      <a:endParaRPr lang="it-IT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[cm]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dpi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IP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x 24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CCD-Princeton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circa 10 x 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CCD-DTA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circa 5 x 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65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title"/>
          </p:nvPr>
        </p:nvSpPr>
        <p:spPr>
          <a:xfrm>
            <a:off x="78569" y="838200"/>
            <a:ext cx="8839200" cy="457200"/>
          </a:xfrm>
        </p:spPr>
        <p:txBody>
          <a:bodyPr>
            <a:noAutofit/>
          </a:bodyPr>
          <a:lstStyle/>
          <a:p>
            <a:r>
              <a:rPr lang="it-IT" dirty="0" smtClean="0">
                <a:latin typeface="Arial" charset="0"/>
              </a:rPr>
              <a:t>Radiografia X: </a:t>
            </a:r>
            <a:r>
              <a:rPr lang="it-IT" sz="3200" i="1" dirty="0" smtClean="0">
                <a:latin typeface="Arial" charset="0"/>
              </a:rPr>
              <a:t>in situ</a:t>
            </a:r>
            <a:endParaRPr lang="it-IT" sz="2000" i="1" dirty="0">
              <a:latin typeface="Arial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42B7-7E67-4DC8-BDA9-7C1503CD7BB4}" type="slidenum">
              <a:rPr lang="it-IT" smtClean="0"/>
              <a:t>9</a:t>
            </a:fld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0" y="6335057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7" name="Immagin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4" y="69280"/>
            <a:ext cx="1601216" cy="581152"/>
          </a:xfrm>
          <a:prstGeom prst="rect">
            <a:avLst/>
          </a:prstGeom>
        </p:spPr>
      </p:pic>
      <p:grpSp>
        <p:nvGrpSpPr>
          <p:cNvPr id="19" name="Gruppo 18"/>
          <p:cNvGrpSpPr>
            <a:grpSpLocks noChangeAspect="1"/>
          </p:cNvGrpSpPr>
          <p:nvPr/>
        </p:nvGrpSpPr>
        <p:grpSpPr>
          <a:xfrm>
            <a:off x="3358970" y="230815"/>
            <a:ext cx="2711450" cy="246221"/>
            <a:chOff x="107950" y="2086688"/>
            <a:chExt cx="2711450" cy="246221"/>
          </a:xfrm>
        </p:grpSpPr>
        <p:pic>
          <p:nvPicPr>
            <p:cNvPr id="20" name="Immagine 4" descr="CNR_TRASPARENTE_GRIGETT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2090737"/>
              <a:ext cx="265080" cy="2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361950" y="2086688"/>
              <a:ext cx="245745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Consiglio Nazionale delle Ricerche </a:t>
              </a:r>
              <a:endParaRPr kumimoji="0" lang="it-IT" alt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75" y="6246976"/>
            <a:ext cx="628683" cy="5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0" y="54839"/>
            <a:ext cx="1116000" cy="580863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190744" y="6443246"/>
            <a:ext cx="519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6EC7E1"/>
                </a:solidFill>
              </a:rPr>
              <a:t>RAIN15 -- </a:t>
            </a:r>
            <a:r>
              <a:rPr lang="it-IT" sz="1600" b="1" dirty="0" err="1">
                <a:solidFill>
                  <a:srgbClr val="6EC7E1"/>
                </a:solidFill>
              </a:rPr>
              <a:t>RAdiazione</a:t>
            </a:r>
            <a:r>
              <a:rPr lang="it-IT" sz="1600" b="1" dirty="0">
                <a:solidFill>
                  <a:srgbClr val="6EC7E1"/>
                </a:solidFill>
              </a:rPr>
              <a:t> per </a:t>
            </a:r>
            <a:r>
              <a:rPr lang="it-IT" sz="1600" b="1" dirty="0" err="1">
                <a:solidFill>
                  <a:srgbClr val="6EC7E1"/>
                </a:solidFill>
              </a:rPr>
              <a:t>l'INnovazione</a:t>
            </a:r>
            <a:r>
              <a:rPr lang="it-IT" sz="1600" b="1" dirty="0">
                <a:solidFill>
                  <a:srgbClr val="6EC7E1"/>
                </a:solidFill>
              </a:rPr>
              <a:t> </a:t>
            </a:r>
            <a:r>
              <a:rPr lang="it-IT" sz="1600" b="1" dirty="0" smtClean="0">
                <a:solidFill>
                  <a:srgbClr val="6EC7E1"/>
                </a:solidFill>
              </a:rPr>
              <a:t>2015 </a:t>
            </a:r>
            <a:endParaRPr lang="it-IT" sz="16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90" y="931594"/>
            <a:ext cx="2698786" cy="342769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" b="4423"/>
          <a:stretch/>
        </p:blipFill>
        <p:spPr>
          <a:xfrm>
            <a:off x="381000" y="1447800"/>
            <a:ext cx="3453938" cy="31242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43" y="4051873"/>
            <a:ext cx="2319251" cy="2053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asellaDiTesto 17"/>
          <p:cNvSpPr txBox="1"/>
          <p:nvPr/>
        </p:nvSpPr>
        <p:spPr>
          <a:xfrm>
            <a:off x="381000" y="4594855"/>
            <a:ext cx="2698920" cy="64633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dirty="0" smtClean="0"/>
              <a:t>Tubo RX W, macchia focale 1 mm </a:t>
            </a:r>
          </a:p>
          <a:p>
            <a:pPr>
              <a:lnSpc>
                <a:spcPct val="150000"/>
              </a:lnSpc>
            </a:pPr>
            <a:r>
              <a:rPr lang="it-IT" sz="1200" dirty="0" err="1"/>
              <a:t>HVmax</a:t>
            </a:r>
            <a:r>
              <a:rPr lang="it-IT" sz="1200" dirty="0"/>
              <a:t> = </a:t>
            </a:r>
            <a:r>
              <a:rPr lang="it-IT" sz="1200" dirty="0" smtClean="0"/>
              <a:t>75 </a:t>
            </a:r>
            <a:r>
              <a:rPr lang="it-IT" sz="1200" dirty="0" err="1"/>
              <a:t>kV</a:t>
            </a:r>
            <a:r>
              <a:rPr lang="it-IT" sz="1200" dirty="0"/>
              <a:t> e </a:t>
            </a:r>
            <a:r>
              <a:rPr lang="it-IT" sz="1200" dirty="0" err="1"/>
              <a:t>Pmax</a:t>
            </a:r>
            <a:r>
              <a:rPr lang="it-IT" sz="1200" dirty="0"/>
              <a:t> = </a:t>
            </a:r>
            <a:r>
              <a:rPr lang="it-IT" sz="1200" dirty="0" smtClean="0"/>
              <a:t>100 W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822883" y="5361628"/>
            <a:ext cx="230591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000000"/>
                </a:solidFill>
              </a:rPr>
              <a:t>CCD </a:t>
            </a:r>
            <a:r>
              <a:rPr lang="it-IT" sz="1200" dirty="0" smtClean="0">
                <a:solidFill>
                  <a:srgbClr val="000000"/>
                </a:solidFill>
              </a:rPr>
              <a:t>raffreddata accoppiata </a:t>
            </a:r>
            <a:r>
              <a:rPr lang="it-IT" sz="1200" b="1" dirty="0" smtClean="0">
                <a:solidFill>
                  <a:srgbClr val="000000"/>
                </a:solidFill>
              </a:rPr>
              <a:t>otticamente</a:t>
            </a:r>
            <a:r>
              <a:rPr lang="it-IT" sz="1200" dirty="0" smtClean="0">
                <a:solidFill>
                  <a:srgbClr val="000000"/>
                </a:solidFill>
              </a:rPr>
              <a:t> </a:t>
            </a:r>
            <a:r>
              <a:rPr lang="it-IT" sz="1200" dirty="0">
                <a:solidFill>
                  <a:srgbClr val="000000"/>
                </a:solidFill>
              </a:rPr>
              <a:t>con </a:t>
            </a:r>
            <a:r>
              <a:rPr lang="it-IT" sz="1200" dirty="0" smtClean="0">
                <a:solidFill>
                  <a:srgbClr val="000000"/>
                </a:solidFill>
              </a:rPr>
              <a:t>uno schermo fluorescente.</a:t>
            </a:r>
            <a:endParaRPr lang="it-IT" sz="1200" dirty="0">
              <a:solidFill>
                <a:srgbClr val="000000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400800" y="4051873"/>
            <a:ext cx="239368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it-IT" sz="1400" dirty="0" smtClean="0">
                <a:solidFill>
                  <a:srgbClr val="000000"/>
                </a:solidFill>
              </a:rPr>
              <a:t>Box per radiografie trasportabile schermato Pb </a:t>
            </a:r>
            <a:endParaRPr lang="it-IT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ziale">
  <a:themeElements>
    <a:clrScheme name="Essenzial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ziale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zial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14027</TotalTime>
  <Words>820</Words>
  <Application>Microsoft Office PowerPoint</Application>
  <PresentationFormat>Presentazione su schermo (4:3)</PresentationFormat>
  <Paragraphs>148</Paragraphs>
  <Slides>21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Brush Script MT</vt:lpstr>
      <vt:lpstr>Calibri</vt:lpstr>
      <vt:lpstr>Times New Roman</vt:lpstr>
      <vt:lpstr>Essenziale</vt:lpstr>
      <vt:lpstr>Istituto di cristallografia UOS Montelibretti - RoMa</vt:lpstr>
      <vt:lpstr>Presentazione standard di PowerPoint</vt:lpstr>
      <vt:lpstr>Presentazione standard di PowerPoint</vt:lpstr>
      <vt:lpstr>Metodologie chimico - fisiche</vt:lpstr>
      <vt:lpstr>ED-XRF (Fluorescenza dei raggi X in dispersione di energia)</vt:lpstr>
      <vt:lpstr>XRD (diffrazione dei raggi X da cristallo singolo e da polveri)</vt:lpstr>
      <vt:lpstr>DUST (strumento «ibrido» per XRF e XRD)</vt:lpstr>
      <vt:lpstr>Radiografia X: laboratorio</vt:lpstr>
      <vt:lpstr>Radiografia X: in situ</vt:lpstr>
      <vt:lpstr>Presentazione standard di PowerPoint</vt:lpstr>
      <vt:lpstr>Presentazione standard di PowerPoint</vt:lpstr>
      <vt:lpstr>qualche risultato…</vt:lpstr>
      <vt:lpstr>Presentazione standard di PowerPoint</vt:lpstr>
      <vt:lpstr>Presentazione standard di PowerPoint</vt:lpstr>
      <vt:lpstr>Presentazione standard di PowerPoint</vt:lpstr>
      <vt:lpstr>altro…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Ombra</dc:creator>
  <cp:lastModifiedBy>Ombra</cp:lastModifiedBy>
  <cp:revision>210</cp:revision>
  <cp:lastPrinted>2013-12-12T15:43:03Z</cp:lastPrinted>
  <dcterms:created xsi:type="dcterms:W3CDTF">2012-08-17T14:33:09Z</dcterms:created>
  <dcterms:modified xsi:type="dcterms:W3CDTF">2015-10-11T20:18:26Z</dcterms:modified>
</cp:coreProperties>
</file>