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23"/>
  </p:notesMasterIdLst>
  <p:handoutMasterIdLst>
    <p:handoutMasterId r:id="rId24"/>
  </p:handoutMasterIdLst>
  <p:sldIdLst>
    <p:sldId id="361" r:id="rId2"/>
    <p:sldId id="316" r:id="rId3"/>
    <p:sldId id="381" r:id="rId4"/>
    <p:sldId id="382" r:id="rId5"/>
    <p:sldId id="340" r:id="rId6"/>
    <p:sldId id="318" r:id="rId7"/>
    <p:sldId id="319" r:id="rId8"/>
    <p:sldId id="328" r:id="rId9"/>
    <p:sldId id="377" r:id="rId10"/>
    <p:sldId id="378" r:id="rId11"/>
    <p:sldId id="379" r:id="rId12"/>
    <p:sldId id="362" r:id="rId13"/>
    <p:sldId id="366" r:id="rId14"/>
    <p:sldId id="370" r:id="rId15"/>
    <p:sldId id="373" r:id="rId16"/>
    <p:sldId id="374" r:id="rId17"/>
    <p:sldId id="364" r:id="rId18"/>
    <p:sldId id="365" r:id="rId19"/>
    <p:sldId id="376" r:id="rId20"/>
    <p:sldId id="375" r:id="rId21"/>
    <p:sldId id="3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1F01FF"/>
    <a:srgbClr val="FFF301"/>
    <a:srgbClr val="01E7FF"/>
    <a:srgbClr val="0186FF"/>
    <a:srgbClr val="B601FF"/>
    <a:srgbClr val="FF0000"/>
    <a:srgbClr val="4AFF01"/>
    <a:srgbClr val="01FF98"/>
    <a:srgbClr val="DAF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513" autoAdjust="0"/>
    <p:restoredTop sz="92895" autoAdjust="0"/>
  </p:normalViewPr>
  <p:slideViewPr>
    <p:cSldViewPr>
      <p:cViewPr varScale="1">
        <p:scale>
          <a:sx n="97" d="100"/>
          <a:sy n="97" d="100"/>
        </p:scale>
        <p:origin x="-240" y="-54"/>
      </p:cViewPr>
      <p:guideLst>
        <p:guide orient="horz" pos="3360"/>
        <p:guide orient="horz" pos="2400"/>
        <p:guide pos="4224"/>
        <p:guide pos="2784"/>
        <p:guide pos="96"/>
      </p:guideLst>
    </p:cSldViewPr>
  </p:slideViewPr>
  <p:outlineViewPr>
    <p:cViewPr>
      <p:scale>
        <a:sx n="33" d="100"/>
        <a:sy n="33" d="100"/>
      </p:scale>
      <p:origin x="0" y="19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D1106-ABD7-4FC2-9C3D-928CB30DEE45}" type="datetimeFigureOut">
              <a:rPr lang="it-IT" smtClean="0"/>
              <a:t>11/10/2015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812A7-A18D-449B-AF69-2FB26C96E18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02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11E8C-6F18-4012-A938-04BD10DAEDFC}" type="datetimeFigureOut">
              <a:rPr lang="it-IT" smtClean="0"/>
              <a:t>11/10/2015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534D8-AC20-47A6-BE26-31DABEF36C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1811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it-IT" smtClean="0"/>
              <a:t>Isolated cellulose possesses a stable thermodynamical configuration, which allows an excellent durability over time.</a:t>
            </a:r>
            <a:endParaRPr lang="it-IT" altLang="it-IT" smtClean="0"/>
          </a:p>
        </p:txBody>
      </p:sp>
      <p:sp>
        <p:nvSpPr>
          <p:cNvPr id="38916" name="Segnaposto numero diapositiva 3"/>
          <p:cNvSpPr txBox="1">
            <a:spLocks noGrp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5801DD1A-9B26-4D77-B55D-66898493EEF0}" type="slidenum">
              <a:rPr lang="it-IT" altLang="it-IT" sz="1300" b="0">
                <a:solidFill>
                  <a:srgbClr val="000000"/>
                </a:solidFill>
              </a:rPr>
              <a:pPr algn="r"/>
              <a:t>14</a:t>
            </a:fld>
            <a:endParaRPr lang="it-IT" altLang="it-IT" sz="13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5334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Sunday, October 11, 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lowchart: Manual Input 10"/>
          <p:cNvSpPr/>
          <p:nvPr userDrawn="1"/>
        </p:nvSpPr>
        <p:spPr>
          <a:xfrm>
            <a:off x="0" y="5912879"/>
            <a:ext cx="9155887" cy="94512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717 h 9717"/>
              <a:gd name="connsiteX1" fmla="*/ 10000 w 10000"/>
              <a:gd name="connsiteY1" fmla="*/ 0 h 9717"/>
              <a:gd name="connsiteX2" fmla="*/ 10000 w 10000"/>
              <a:gd name="connsiteY2" fmla="*/ 9717 h 9717"/>
              <a:gd name="connsiteX3" fmla="*/ 0 w 10000"/>
              <a:gd name="connsiteY3" fmla="*/ 9717 h 9717"/>
              <a:gd name="connsiteX4" fmla="*/ 0 w 10000"/>
              <a:gd name="connsiteY4" fmla="*/ 1717 h 9717"/>
              <a:gd name="connsiteX0" fmla="*/ 0 w 10000"/>
              <a:gd name="connsiteY0" fmla="*/ 176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767 h 10000"/>
              <a:gd name="connsiteX0" fmla="*/ 0 w 10000"/>
              <a:gd name="connsiteY0" fmla="*/ 176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767 h 10000"/>
              <a:gd name="connsiteX0" fmla="*/ 0 w 10013"/>
              <a:gd name="connsiteY0" fmla="*/ 3371 h 11604"/>
              <a:gd name="connsiteX1" fmla="*/ 10013 w 10013"/>
              <a:gd name="connsiteY1" fmla="*/ 0 h 11604"/>
              <a:gd name="connsiteX2" fmla="*/ 10000 w 10013"/>
              <a:gd name="connsiteY2" fmla="*/ 11604 h 11604"/>
              <a:gd name="connsiteX3" fmla="*/ 0 w 10013"/>
              <a:gd name="connsiteY3" fmla="*/ 11604 h 11604"/>
              <a:gd name="connsiteX4" fmla="*/ 0 w 10013"/>
              <a:gd name="connsiteY4" fmla="*/ 3371 h 1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3" h="11604">
                <a:moveTo>
                  <a:pt x="0" y="3371"/>
                </a:moveTo>
                <a:cubicBezTo>
                  <a:pt x="3489" y="12697"/>
                  <a:pt x="6706" y="6421"/>
                  <a:pt x="10013" y="0"/>
                </a:cubicBezTo>
                <a:cubicBezTo>
                  <a:pt x="10009" y="3868"/>
                  <a:pt x="10004" y="7736"/>
                  <a:pt x="10000" y="11604"/>
                </a:cubicBezTo>
                <a:lnTo>
                  <a:pt x="0" y="11604"/>
                </a:lnTo>
                <a:lnTo>
                  <a:pt x="0" y="3371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49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.infn.it/conferenceDisplay.py?confId=9893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786634" y="1752600"/>
            <a:ext cx="2777101" cy="598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06608" y="2378523"/>
            <a:ext cx="1600917" cy="598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416639" y="2672569"/>
            <a:ext cx="1599198" cy="304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5648" y="1447800"/>
            <a:ext cx="9125744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2801938" algn="l"/>
                <a:tab pos="2974975" algn="l"/>
              </a:tabLst>
              <a:defRPr/>
            </a:pP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Looking with Terahertz Eyes</a:t>
            </a:r>
          </a:p>
          <a:p>
            <a:pPr algn="ctr">
              <a:tabLst>
                <a:tab pos="2801938" algn="l"/>
                <a:tab pos="2974975" algn="l"/>
              </a:tabLst>
              <a:defRPr/>
            </a:pPr>
            <a:endParaRPr lang="en-GB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2801938" algn="l"/>
                <a:tab pos="2974975" algn="l"/>
              </a:tabLst>
              <a:defRPr/>
            </a:pPr>
            <a:r>
              <a:rPr lang="en-GB" sz="2000" i="1" dirty="0" smtClean="0">
                <a:latin typeface="Times New Roman" pitchFamily="18" charset="0"/>
                <a:cs typeface="Times New Roman" pitchFamily="18" charset="0"/>
              </a:rPr>
              <a:t>Mauro </a:t>
            </a:r>
            <a:r>
              <a:rPr lang="en-GB" sz="2000" i="1" dirty="0" err="1" smtClean="0">
                <a:latin typeface="Times New Roman" pitchFamily="18" charset="0"/>
                <a:cs typeface="Times New Roman" pitchFamily="18" charset="0"/>
              </a:rPr>
              <a:t>Missori</a:t>
            </a:r>
            <a:r>
              <a:rPr lang="en-GB" sz="2000" i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GB" sz="2000" i="1" dirty="0" err="1" smtClean="0">
                <a:latin typeface="Times New Roman" pitchFamily="18" charset="0"/>
                <a:cs typeface="Times New Roman" pitchFamily="18" charset="0"/>
              </a:rPr>
              <a:t>Istituto</a:t>
            </a:r>
            <a:r>
              <a:rPr lang="en-GB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 smtClean="0"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GB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000" i="1" dirty="0" err="1" smtClean="0">
                <a:latin typeface="Times New Roman" pitchFamily="18" charset="0"/>
                <a:cs typeface="Times New Roman" pitchFamily="18" charset="0"/>
              </a:rPr>
              <a:t>istemi</a:t>
            </a:r>
            <a:r>
              <a:rPr lang="en-GB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err="1" smtClean="0">
                <a:latin typeface="Times New Roman" pitchFamily="18" charset="0"/>
                <a:cs typeface="Times New Roman" pitchFamily="18" charset="0"/>
              </a:rPr>
              <a:t>Complessi</a:t>
            </a:r>
            <a:r>
              <a:rPr lang="en-GB" sz="2000" i="1" dirty="0" smtClean="0">
                <a:latin typeface="Times New Roman" pitchFamily="18" charset="0"/>
                <a:cs typeface="Times New Roman" pitchFamily="18" charset="0"/>
              </a:rPr>
              <a:t> – CNR</a:t>
            </a:r>
          </a:p>
          <a:p>
            <a:pPr algn="ctr">
              <a:tabLst>
                <a:tab pos="2801938" algn="l"/>
                <a:tab pos="2974975" algn="l"/>
              </a:tabLst>
              <a:defRPr/>
            </a:pPr>
            <a:endParaRPr lang="en-GB" sz="24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2801938" algn="l"/>
                <a:tab pos="2974975" algn="l"/>
              </a:tabLst>
              <a:defRPr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 algn="ctr">
              <a:tabLst>
                <a:tab pos="2801938" algn="l"/>
                <a:tab pos="2974975" algn="l"/>
              </a:tabLst>
              <a:defRPr/>
            </a:pPr>
            <a:endParaRPr lang="en-GB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  <a:tabLst>
                <a:tab pos="2801938" algn="l"/>
                <a:tab pos="2974975" algn="l"/>
              </a:tabLst>
              <a:defRPr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. Conti, R.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Fastampa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Universit</a:t>
            </a:r>
            <a:r>
              <a:rPr lang="it-IT" sz="2000" i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di Roma "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Sapienza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" </a:t>
            </a: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  <a:tabLst>
                <a:tab pos="2801938" algn="l"/>
                <a:tab pos="2974975" algn="l"/>
              </a:tabLst>
              <a:defRPr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Mosca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Conte, O.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Pulci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Universit</a:t>
            </a:r>
            <a:r>
              <a:rPr lang="it-IT" sz="2000" i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di Roma Tor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Vergata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  <a:tabLst>
                <a:tab pos="2801938" algn="l"/>
                <a:tab pos="2974975" algn="l"/>
              </a:tabLst>
              <a:defRPr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Peccianti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 University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of Sussex (UK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I:\Convegni e Congressi\RAIN15\simple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4" y="5319335"/>
            <a:ext cx="1487366" cy="66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Convegni e Congressi\CLEOEurope-EQEC 2015\Poster\unnam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7222" y="5319335"/>
            <a:ext cx="1115378" cy="6572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5" descr="https://ci6.googleusercontent.com/proxy/SeLwqKA8WlHFFHlCvGDXCpCDiDz3htD3IeqDSRMel3GubB-rMCJf2bVHYX-o1SY-Q6sE5o3Y3ImIqs19Tdg3n5_7rboEC6t1CnD4Y7E-NDTMe2Q=s0-d-e1-ft#https://upload.wikimedia.org/wikipedia/it/5/5f/Torvergat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1558" y="5178260"/>
            <a:ext cx="581642" cy="903075"/>
          </a:xfrm>
          <a:prstGeom prst="rect">
            <a:avLst/>
          </a:prstGeom>
          <a:noFill/>
        </p:spPr>
      </p:pic>
      <p:pic>
        <p:nvPicPr>
          <p:cNvPr id="24" name="Picture 3" descr="C:\Users\Pippo\Desktop\logo_sapienz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71735"/>
            <a:ext cx="1702555" cy="500752"/>
          </a:xfrm>
          <a:prstGeom prst="rect">
            <a:avLst/>
          </a:prstGeom>
          <a:solidFill>
            <a:srgbClr val="A50021"/>
          </a:solidFill>
        </p:spPr>
      </p:pic>
      <p:pic>
        <p:nvPicPr>
          <p:cNvPr id="3076" name="Picture 4" descr="Standard University of Sussex black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5319335"/>
            <a:ext cx="1714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AIN15 -- RAdiazione per l&quot;INnovazione 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88595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38728" y="372070"/>
            <a:ext cx="522407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 smtClean="0">
                <a:hlinkClick r:id="rId8"/>
              </a:rPr>
              <a:t>RAIN15 </a:t>
            </a:r>
            <a:r>
              <a:rPr lang="it-IT" b="1" dirty="0">
                <a:hlinkClick r:id="rId8"/>
              </a:rPr>
              <a:t>-- RAdiazione per l'INnovazione 2015 </a:t>
            </a:r>
            <a:endParaRPr lang="it-IT" b="1" dirty="0"/>
          </a:p>
          <a:p>
            <a:r>
              <a:rPr lang="it-IT" sz="1400" dirty="0" smtClean="0"/>
              <a:t>Frascati, 12-13 </a:t>
            </a:r>
            <a:r>
              <a:rPr lang="it-IT" sz="1400" dirty="0"/>
              <a:t>October </a:t>
            </a:r>
            <a:r>
              <a:rPr lang="it-IT" sz="1400" dirty="0" smtClean="0"/>
              <a:t>2015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3141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852">
        <p:fade/>
      </p:transition>
    </mc:Choice>
    <mc:Fallback xmlns="">
      <p:transition spd="med" advTm="908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2786" y="533400"/>
            <a:ext cx="81554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cs typeface="Times New Roman" pitchFamily="18" charset="0"/>
              </a:rPr>
              <a:t>Quality Control of Chocolate Products with THz Imaging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586" y="1306156"/>
            <a:ext cx="44216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Front and back side of chocolate bar after preparation with a glass splinter, a stone, and a metal screw.</a:t>
            </a:r>
            <a:endParaRPr lang="it-IT" dirty="0"/>
          </a:p>
        </p:txBody>
      </p:sp>
      <p:pic>
        <p:nvPicPr>
          <p:cNvPr id="5" name="Picture 2" descr="http://www.menlosystems.com/assets/Application-Notes/MENLO-THz-Chocolate-Quality-an-2014-09-chocolate-preparation-3508x24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6" y="2438400"/>
            <a:ext cx="4276962" cy="302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05266" y="1315906"/>
            <a:ext cx="4238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THz intensity image of a chocolate bar with different contaminating particles</a:t>
            </a:r>
            <a:endParaRPr lang="it-IT" dirty="0"/>
          </a:p>
        </p:txBody>
      </p:sp>
      <p:pic>
        <p:nvPicPr>
          <p:cNvPr id="7" name="Picture 4" descr="http://www.menlosystems.com/assets/Application-Notes/MENLO-THz-Chocolate-Quality-an-2014-09-THz-image-Chocolate-with-impurities-3508x24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13902"/>
            <a:ext cx="4256808" cy="300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0887" y="5715000"/>
            <a:ext cx="4174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C. Jördens et al., European </a:t>
            </a:r>
            <a:r>
              <a:rPr lang="it-IT" sz="1600" dirty="0"/>
              <a:t>Conference on Non-Destructive Testing, 2006 </a:t>
            </a:r>
          </a:p>
        </p:txBody>
      </p:sp>
    </p:spTree>
    <p:extLst>
      <p:ext uri="{BB962C8B-B14F-4D97-AF65-F5344CB8AC3E}">
        <p14:creationId xmlns:p14="http://schemas.microsoft.com/office/powerpoint/2010/main" val="1881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1600" y="5867400"/>
            <a:ext cx="31364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latin typeface="Arial" pitchFamily="34" charset="0"/>
                <a:cs typeface="Arial" pitchFamily="34" charset="0"/>
              </a:rPr>
              <a:t>Optics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 Communications 285, 1868 (2012)</a:t>
            </a:r>
          </a:p>
          <a:p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7776" y="5885934"/>
            <a:ext cx="3681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Arial" pitchFamily="34" charset="0"/>
                <a:cs typeface="Arial" pitchFamily="34" charset="0"/>
              </a:rPr>
              <a:t>Spectral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Data Base (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SDBS)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AIST (Japan)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r="7012"/>
          <a:stretch/>
        </p:blipFill>
        <p:spPr>
          <a:xfrm>
            <a:off x="2057400" y="1676400"/>
            <a:ext cx="6755670" cy="38087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985" y="457200"/>
            <a:ext cx="911901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>
              <a:lnSpc>
                <a:spcPct val="150000"/>
              </a:lnSpc>
            </a:pPr>
            <a:r>
              <a:rPr lang="en-GB" sz="2000" dirty="0" smtClean="0">
                <a:latin typeface="+mj-lt"/>
                <a:cs typeface="Times New Roman" pitchFamily="18" charset="0"/>
              </a:rPr>
              <a:t>THz enable agile organic compound discrimination </a:t>
            </a:r>
            <a:r>
              <a:rPr lang="en-US" sz="2000" dirty="0" smtClean="0">
                <a:latin typeface="+mj-lt"/>
              </a:rPr>
              <a:t>through </a:t>
            </a:r>
            <a:r>
              <a:rPr lang="en-US" sz="2000" dirty="0">
                <a:latin typeface="+mj-lt"/>
              </a:rPr>
              <a:t>selective absorption and </a:t>
            </a:r>
            <a:r>
              <a:rPr lang="en-US" sz="2000" dirty="0" smtClean="0">
                <a:latin typeface="+mj-lt"/>
              </a:rPr>
              <a:t>dispersion </a:t>
            </a:r>
            <a:r>
              <a:rPr lang="en-US" sz="2000" dirty="0"/>
              <a:t>due to rotational and vibrational transitions</a:t>
            </a:r>
            <a:r>
              <a:rPr lang="en-GB" sz="2000" dirty="0" smtClean="0">
                <a:latin typeface="+mj-lt"/>
                <a:cs typeface="Times New Roman" pitchFamily="18" charset="0"/>
              </a:rPr>
              <a:t> </a:t>
            </a:r>
            <a:endParaRPr lang="en-US" sz="2000" dirty="0">
              <a:latin typeface="+mj-lt"/>
            </a:endParaRPr>
          </a:p>
        </p:txBody>
      </p:sp>
      <p:pic>
        <p:nvPicPr>
          <p:cNvPr id="4098" name="Picture 2" descr="http://www.carbolea.ul.ie/images/fisc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20288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7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57200"/>
            <a:ext cx="8686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PROGETTO PREMIALE THEIA</a:t>
            </a:r>
            <a:endParaRPr lang="it-IT" sz="2400" dirty="0" smtClean="0"/>
          </a:p>
          <a:p>
            <a:r>
              <a:rPr lang="it-IT" sz="2400" dirty="0" smtClean="0"/>
              <a:t>Terahertz </a:t>
            </a:r>
            <a:r>
              <a:rPr lang="it-IT" sz="2400" dirty="0"/>
              <a:t>imaging advances</a:t>
            </a:r>
            <a:r>
              <a:rPr lang="it-IT" sz="2400" dirty="0" smtClean="0"/>
              <a:t>: looking </a:t>
            </a:r>
            <a:r>
              <a:rPr lang="it-IT" sz="2400" dirty="0"/>
              <a:t>with teraherts </a:t>
            </a:r>
            <a:r>
              <a:rPr lang="it-IT" sz="2400" dirty="0" smtClean="0"/>
              <a:t>eyes</a:t>
            </a:r>
          </a:p>
          <a:p>
            <a:endParaRPr lang="en-US" sz="2400" dirty="0" smtClean="0"/>
          </a:p>
          <a:p>
            <a:r>
              <a:rPr lang="en-US" dirty="0"/>
              <a:t>“The THz core system will be </a:t>
            </a:r>
            <a:r>
              <a:rPr lang="en-US" dirty="0" smtClean="0"/>
              <a:t>assembled focusing </a:t>
            </a:r>
            <a:r>
              <a:rPr lang="en-US" dirty="0"/>
              <a:t>on the establishment of a highly sensitive THz imaging test bed, i.e. a </a:t>
            </a:r>
            <a:r>
              <a:rPr lang="en-US" dirty="0" smtClean="0"/>
              <a:t>time-domain spectroscopy </a:t>
            </a:r>
            <a:r>
              <a:rPr lang="en-US" dirty="0"/>
              <a:t>imaging system, oriented to </a:t>
            </a:r>
            <a:r>
              <a:rPr lang="en-US" dirty="0" smtClean="0"/>
              <a:t>industry deployment.”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4200" y="2590800"/>
            <a:ext cx="6019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Work-package WP5</a:t>
            </a:r>
            <a:r>
              <a:rPr lang="en-GB" sz="1400" dirty="0"/>
              <a:t>: </a:t>
            </a:r>
            <a:r>
              <a:rPr lang="en-GB" sz="1400" b="1" dirty="0"/>
              <a:t>Route Toward Super-High Resolution THz Imaging</a:t>
            </a:r>
            <a:r>
              <a:rPr lang="en-GB" sz="1400" dirty="0" smtClean="0"/>
              <a:t>.</a:t>
            </a:r>
          </a:p>
          <a:p>
            <a:r>
              <a:rPr lang="en-GB" sz="1400" dirty="0" smtClean="0"/>
              <a:t>Theoretical </a:t>
            </a:r>
            <a:r>
              <a:rPr lang="en-GB" sz="1400" dirty="0" smtClean="0"/>
              <a:t>and </a:t>
            </a:r>
            <a:r>
              <a:rPr lang="en-GB" sz="1400" dirty="0" smtClean="0"/>
              <a:t>experimental investigation of sub-wavelength </a:t>
            </a:r>
            <a:r>
              <a:rPr lang="en-GB" sz="1400" dirty="0" smtClean="0"/>
              <a:t>resolved THz </a:t>
            </a:r>
            <a:r>
              <a:rPr lang="en-GB" sz="1400" dirty="0" smtClean="0"/>
              <a:t>images.</a:t>
            </a:r>
            <a:endParaRPr lang="en-GB" sz="1400" dirty="0" smtClean="0"/>
          </a:p>
          <a:p>
            <a:endParaRPr lang="it-IT" sz="1400" dirty="0"/>
          </a:p>
          <a:p>
            <a:r>
              <a:rPr lang="en-GB" sz="1400" b="1" dirty="0"/>
              <a:t>Work-package WP6:</a:t>
            </a:r>
            <a:r>
              <a:rPr lang="en-GB" sz="1400" dirty="0"/>
              <a:t>  </a:t>
            </a:r>
            <a:r>
              <a:rPr lang="en-GB" sz="1400" b="1" dirty="0"/>
              <a:t>Implementation of THz Time-Domain </a:t>
            </a:r>
            <a:r>
              <a:rPr lang="en-GB" sz="1400" b="1" dirty="0" smtClean="0"/>
              <a:t>Reflective Spectroscopy</a:t>
            </a:r>
            <a:r>
              <a:rPr lang="en-GB" sz="1400" dirty="0" smtClean="0"/>
              <a:t>.</a:t>
            </a:r>
          </a:p>
          <a:p>
            <a:r>
              <a:rPr lang="en-GB" sz="1400" dirty="0"/>
              <a:t>Theoretical and experimental investigation </a:t>
            </a:r>
            <a:r>
              <a:rPr lang="en-GB" sz="1400" dirty="0" smtClean="0"/>
              <a:t>of material </a:t>
            </a:r>
            <a:r>
              <a:rPr lang="en-GB" sz="1400" dirty="0"/>
              <a:t>spectroscopic fingerprints from the data retrieved by reflective </a:t>
            </a:r>
            <a:r>
              <a:rPr lang="en-GB" sz="1400" dirty="0" smtClean="0"/>
              <a:t>TDS.</a:t>
            </a:r>
            <a:endParaRPr lang="en-GB" sz="1400" dirty="0" smtClean="0"/>
          </a:p>
          <a:p>
            <a:endParaRPr lang="it-IT" sz="1400" dirty="0"/>
          </a:p>
          <a:p>
            <a:r>
              <a:rPr lang="en-GB" sz="1400" b="1" dirty="0"/>
              <a:t>Work-package WP7: THz spectroscopy for non-destructive characterization of cultural heritage artefacts. </a:t>
            </a:r>
            <a:r>
              <a:rPr lang="en-GB" sz="1400" dirty="0"/>
              <a:t> </a:t>
            </a:r>
            <a:endParaRPr lang="en-GB" sz="1400" dirty="0" smtClean="0"/>
          </a:p>
          <a:p>
            <a:r>
              <a:rPr lang="en-GB" sz="1400" dirty="0" smtClean="0"/>
              <a:t>Deploy </a:t>
            </a:r>
            <a:r>
              <a:rPr lang="en-GB" sz="1400" dirty="0"/>
              <a:t>the technology developed in the framework of this project in a real application scenario</a:t>
            </a:r>
            <a:r>
              <a:rPr lang="en-GB" sz="1200" dirty="0" smtClean="0"/>
              <a:t>.</a:t>
            </a:r>
            <a:endParaRPr lang="it-IT" sz="1200" dirty="0"/>
          </a:p>
        </p:txBody>
      </p:sp>
      <p:sp>
        <p:nvSpPr>
          <p:cNvPr id="5" name="Right Arrow 4"/>
          <p:cNvSpPr/>
          <p:nvPr/>
        </p:nvSpPr>
        <p:spPr>
          <a:xfrm>
            <a:off x="1731086" y="3735406"/>
            <a:ext cx="990600" cy="8193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76200" y="2831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Methods and applications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317879" y="5783603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institutions involved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431" y="5778056"/>
            <a:ext cx="1777999" cy="37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Back to first INGV p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20604" b="26145"/>
          <a:stretch/>
        </p:blipFill>
        <p:spPr bwMode="auto">
          <a:xfrm>
            <a:off x="5033319" y="5757963"/>
            <a:ext cx="3882081" cy="41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8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16090" y="679007"/>
            <a:ext cx="8915400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it-IT" altLang="it-IT" sz="2400" b="0" dirty="0" smtClean="0">
                <a:latin typeface="+mn-lt"/>
                <a:cs typeface="EucrosiaUPC" panose="02020603050405020304" pitchFamily="18" charset="-34"/>
              </a:rPr>
              <a:t>Early monitoring of the mechanical degradation </a:t>
            </a:r>
            <a:r>
              <a:rPr lang="it-IT" altLang="it-IT" sz="2400" b="0" dirty="0">
                <a:latin typeface="+mn-lt"/>
                <a:cs typeface="EucrosiaUPC" panose="02020603050405020304" pitchFamily="18" charset="-34"/>
              </a:rPr>
              <a:t>of ancient paper</a:t>
            </a:r>
          </a:p>
        </p:txBody>
      </p:sp>
      <p:pic>
        <p:nvPicPr>
          <p:cNvPr id="9220" name="Picture 4" descr="https://s-media-cache-ak0.pinimg.com/236x/a7/61/ca/a761cae6dfa9611f04e024a21d9f5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78427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6a00d8341c464853ef0192ac5fe780970d-800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9313"/>
            <a:ext cx="4595648" cy="30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00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po 9"/>
          <p:cNvGrpSpPr>
            <a:grpSpLocks noChangeAspect="1"/>
          </p:cNvGrpSpPr>
          <p:nvPr/>
        </p:nvGrpSpPr>
        <p:grpSpPr bwMode="auto">
          <a:xfrm>
            <a:off x="152400" y="848859"/>
            <a:ext cx="4329113" cy="2797175"/>
            <a:chOff x="1115550" y="1117973"/>
            <a:chExt cx="3443275" cy="2224088"/>
          </a:xfrm>
        </p:grpSpPr>
        <p:pic>
          <p:nvPicPr>
            <p:cNvPr id="16428" name="Picture 28" descr="I:\Progetti di ricerca\Collaborazioni ICPL\mauro sem\braidense1600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6710" y="1117973"/>
              <a:ext cx="3422115" cy="2224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429" name="Gruppo 6"/>
            <p:cNvGrpSpPr>
              <a:grpSpLocks/>
            </p:cNvGrpSpPr>
            <p:nvPr/>
          </p:nvGrpSpPr>
          <p:grpSpPr bwMode="auto">
            <a:xfrm>
              <a:off x="1115550" y="2967173"/>
              <a:ext cx="700225" cy="307989"/>
              <a:chOff x="3747802" y="3581653"/>
              <a:chExt cx="700225" cy="307989"/>
            </a:xfrm>
          </p:grpSpPr>
          <p:cxnSp>
            <p:nvCxnSpPr>
              <p:cNvPr id="29" name="Connettore 1 28"/>
              <p:cNvCxnSpPr/>
              <p:nvPr/>
            </p:nvCxnSpPr>
            <p:spPr bwMode="auto">
              <a:xfrm>
                <a:off x="3934676" y="3889641"/>
                <a:ext cx="448245" cy="0"/>
              </a:xfrm>
              <a:prstGeom prst="line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31" name="CasellaDiTesto 11"/>
              <p:cNvSpPr txBox="1">
                <a:spLocks noChangeArrowheads="1"/>
              </p:cNvSpPr>
              <p:nvPr/>
            </p:nvSpPr>
            <p:spPr bwMode="auto">
              <a:xfrm>
                <a:off x="3747802" y="3581653"/>
                <a:ext cx="700225" cy="293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it-IT" sz="1800">
                    <a:solidFill>
                      <a:srgbClr val="FFFFFF"/>
                    </a:solidFill>
                    <a:latin typeface="Garamond" pitchFamily="18" charset="0"/>
                  </a:rPr>
                  <a:t>100 </a:t>
                </a:r>
                <a:r>
                  <a:rPr lang="en-US" altLang="it-IT" sz="1800">
                    <a:solidFill>
                      <a:srgbClr val="FFFFFF"/>
                    </a:solidFill>
                    <a:latin typeface="Symbol" pitchFamily="18" charset="2"/>
                  </a:rPr>
                  <a:t>m</a:t>
                </a:r>
                <a:r>
                  <a:rPr lang="en-US" altLang="it-IT" sz="1800">
                    <a:solidFill>
                      <a:srgbClr val="FFFFFF"/>
                    </a:solidFill>
                    <a:latin typeface="Garamond" pitchFamily="18" charset="0"/>
                  </a:rPr>
                  <a:t>m</a:t>
                </a:r>
                <a:endParaRPr lang="it-IT" altLang="it-IT" sz="1800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</p:grpSp>
      </p:grp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12957" y="6519209"/>
            <a:ext cx="51903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it-IT" sz="1600" b="0" dirty="0">
                <a:solidFill>
                  <a:srgbClr val="000000"/>
                </a:solidFill>
              </a:rPr>
              <a:t>M. </a:t>
            </a:r>
            <a:r>
              <a:rPr lang="en-US" altLang="it-IT" sz="1600" b="0" dirty="0" err="1">
                <a:solidFill>
                  <a:srgbClr val="000000"/>
                </a:solidFill>
              </a:rPr>
              <a:t>Missori</a:t>
            </a:r>
            <a:r>
              <a:rPr lang="en-US" altLang="it-IT" sz="1600" b="0" dirty="0">
                <a:solidFill>
                  <a:srgbClr val="000000"/>
                </a:solidFill>
              </a:rPr>
              <a:t>, et al., Phys. Rev. </a:t>
            </a:r>
            <a:r>
              <a:rPr lang="en-US" altLang="it-IT" sz="1600" b="0" dirty="0" err="1">
                <a:solidFill>
                  <a:srgbClr val="000000"/>
                </a:solidFill>
              </a:rPr>
              <a:t>Lett</a:t>
            </a:r>
            <a:r>
              <a:rPr lang="en-US" altLang="it-IT" sz="1600" b="0" dirty="0">
                <a:solidFill>
                  <a:srgbClr val="000000"/>
                </a:solidFill>
              </a:rPr>
              <a:t>. </a:t>
            </a:r>
            <a:r>
              <a:rPr lang="en-US" altLang="it-IT" sz="1600" dirty="0">
                <a:solidFill>
                  <a:srgbClr val="000000"/>
                </a:solidFill>
              </a:rPr>
              <a:t>97</a:t>
            </a:r>
            <a:r>
              <a:rPr lang="en-US" altLang="it-IT" sz="1600" b="0" dirty="0">
                <a:solidFill>
                  <a:srgbClr val="000000"/>
                </a:solidFill>
              </a:rPr>
              <a:t>, 238001 (2006). </a:t>
            </a:r>
          </a:p>
        </p:txBody>
      </p:sp>
      <p:sp>
        <p:nvSpPr>
          <p:cNvPr id="48" name="Rettangolo 3"/>
          <p:cNvSpPr>
            <a:spLocks noChangeArrowheads="1"/>
          </p:cNvSpPr>
          <p:nvPr/>
        </p:nvSpPr>
        <p:spPr bwMode="auto">
          <a:xfrm>
            <a:off x="188101" y="376535"/>
            <a:ext cx="8574899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Paper: 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morphology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and 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molecular structure</a:t>
            </a:r>
            <a:endParaRPr lang="en-US" sz="2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0242" name="Picture 2" descr="http://www.intechopen.com/source/html/38562/media/imag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64" y="3832409"/>
            <a:ext cx="5409201" cy="24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556985" y="783771"/>
            <a:ext cx="3988869" cy="3200400"/>
            <a:chOff x="4556985" y="685800"/>
            <a:chExt cx="3988869" cy="3200400"/>
          </a:xfrm>
        </p:grpSpPr>
        <p:grpSp>
          <p:nvGrpSpPr>
            <p:cNvPr id="2" name="Group 1"/>
            <p:cNvGrpSpPr/>
            <p:nvPr/>
          </p:nvGrpSpPr>
          <p:grpSpPr>
            <a:xfrm>
              <a:off x="4556985" y="685800"/>
              <a:ext cx="3988869" cy="3200400"/>
              <a:chOff x="819781" y="3502277"/>
              <a:chExt cx="3988869" cy="3200400"/>
            </a:xfrm>
          </p:grpSpPr>
          <p:pic>
            <p:nvPicPr>
              <p:cNvPr id="16409" name="Picture 2" descr="F:\Convegni e Congressi\OSI_10_2013 Chemnitz\Presentation\fiber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21"/>
              <a:stretch>
                <a:fillRect/>
              </a:stretch>
            </p:blipFill>
            <p:spPr bwMode="auto">
              <a:xfrm>
                <a:off x="1003234" y="3722986"/>
                <a:ext cx="3805416" cy="2495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10" name="Rectangle 10"/>
              <p:cNvSpPr>
                <a:spLocks noChangeArrowheads="1"/>
              </p:cNvSpPr>
              <p:nvPr/>
            </p:nvSpPr>
            <p:spPr bwMode="auto">
              <a:xfrm>
                <a:off x="819781" y="5602681"/>
                <a:ext cx="1309647" cy="61615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1" name="Rectangle 6"/>
              <p:cNvSpPr>
                <a:spLocks noChangeArrowheads="1"/>
              </p:cNvSpPr>
              <p:nvPr/>
            </p:nvSpPr>
            <p:spPr bwMode="auto">
              <a:xfrm>
                <a:off x="827267" y="3843061"/>
                <a:ext cx="1379129" cy="179281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3" name="Rectangle 8"/>
              <p:cNvSpPr>
                <a:spLocks noChangeArrowheads="1"/>
              </p:cNvSpPr>
              <p:nvPr/>
            </p:nvSpPr>
            <p:spPr bwMode="auto">
              <a:xfrm>
                <a:off x="2248082" y="3722986"/>
                <a:ext cx="716238" cy="93151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4" name="TextBox 7"/>
              <p:cNvSpPr txBox="1">
                <a:spLocks noChangeArrowheads="1"/>
              </p:cNvSpPr>
              <p:nvPr/>
            </p:nvSpPr>
            <p:spPr bwMode="auto">
              <a:xfrm>
                <a:off x="2206396" y="3502277"/>
                <a:ext cx="14221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it-IT" b="0" dirty="0">
                    <a:solidFill>
                      <a:srgbClr val="000000"/>
                    </a:solidFill>
                    <a:latin typeface="Garamond" pitchFamily="18" charset="0"/>
                  </a:rPr>
                  <a:t>cellulose </a:t>
                </a:r>
                <a:r>
                  <a:rPr lang="en-US" altLang="it-IT" b="0" dirty="0" err="1" smtClean="0">
                    <a:solidFill>
                      <a:srgbClr val="000000"/>
                    </a:solidFill>
                    <a:latin typeface="Garamond" pitchFamily="18" charset="0"/>
                  </a:rPr>
                  <a:t>fibre</a:t>
                </a:r>
                <a:endParaRPr lang="it-IT" altLang="it-IT" b="0" dirty="0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6415" name="Rectangle 9"/>
              <p:cNvSpPr>
                <a:spLocks noChangeArrowheads="1"/>
              </p:cNvSpPr>
              <p:nvPr/>
            </p:nvSpPr>
            <p:spPr bwMode="auto">
              <a:xfrm>
                <a:off x="3250816" y="4168929"/>
                <a:ext cx="497153" cy="17483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6" name="Rectangle 31"/>
              <p:cNvSpPr>
                <a:spLocks noChangeArrowheads="1"/>
              </p:cNvSpPr>
              <p:nvPr/>
            </p:nvSpPr>
            <p:spPr bwMode="auto">
              <a:xfrm>
                <a:off x="4307699" y="4490057"/>
                <a:ext cx="497153" cy="17483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7" name="TextBox 26"/>
              <p:cNvSpPr txBox="1">
                <a:spLocks noChangeArrowheads="1"/>
              </p:cNvSpPr>
              <p:nvPr/>
            </p:nvSpPr>
            <p:spPr bwMode="auto">
              <a:xfrm>
                <a:off x="3062853" y="4017806"/>
                <a:ext cx="1380290" cy="3998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it-IT" b="0">
                    <a:solidFill>
                      <a:srgbClr val="000000"/>
                    </a:solidFill>
                    <a:latin typeface="Garamond" pitchFamily="18" charset="0"/>
                  </a:rPr>
                  <a:t>macrofibrils</a:t>
                </a:r>
                <a:endParaRPr lang="it-IT" altLang="it-IT" b="0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6418" name="TextBox 32"/>
              <p:cNvSpPr txBox="1">
                <a:spLocks noChangeArrowheads="1"/>
              </p:cNvSpPr>
              <p:nvPr/>
            </p:nvSpPr>
            <p:spPr bwMode="auto">
              <a:xfrm>
                <a:off x="2867774" y="4829015"/>
                <a:ext cx="1335413" cy="3998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it-IT" b="0">
                    <a:solidFill>
                      <a:srgbClr val="000000"/>
                    </a:solidFill>
                    <a:latin typeface="Garamond" pitchFamily="18" charset="0"/>
                  </a:rPr>
                  <a:t>microfibrils</a:t>
                </a:r>
                <a:endParaRPr lang="it-IT" altLang="it-IT" b="0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6419" name="TextBox 33"/>
              <p:cNvSpPr txBox="1">
                <a:spLocks noChangeArrowheads="1"/>
              </p:cNvSpPr>
              <p:nvPr/>
            </p:nvSpPr>
            <p:spPr bwMode="auto">
              <a:xfrm>
                <a:off x="1182203" y="5440178"/>
                <a:ext cx="1171933" cy="7986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lnSpc>
                    <a:spcPts val="1800"/>
                  </a:lnSpc>
                </a:pPr>
                <a:r>
                  <a:rPr lang="en-US" altLang="it-IT" b="0">
                    <a:solidFill>
                      <a:srgbClr val="000000"/>
                    </a:solidFill>
                    <a:latin typeface="Garamond" pitchFamily="18" charset="0"/>
                  </a:rPr>
                  <a:t>chains of</a:t>
                </a:r>
              </a:p>
              <a:p>
                <a:pPr algn="l">
                  <a:lnSpc>
                    <a:spcPts val="1800"/>
                  </a:lnSpc>
                </a:pPr>
                <a:r>
                  <a:rPr lang="en-US" altLang="it-IT" b="0">
                    <a:solidFill>
                      <a:srgbClr val="000000"/>
                    </a:solidFill>
                    <a:latin typeface="Garamond" pitchFamily="18" charset="0"/>
                  </a:rPr>
                  <a:t>cellulose</a:t>
                </a:r>
              </a:p>
              <a:p>
                <a:pPr algn="l">
                  <a:lnSpc>
                    <a:spcPts val="1800"/>
                  </a:lnSpc>
                </a:pPr>
                <a:r>
                  <a:rPr lang="en-US" altLang="it-IT" b="0">
                    <a:solidFill>
                      <a:srgbClr val="000000"/>
                    </a:solidFill>
                    <a:latin typeface="Garamond" pitchFamily="18" charset="0"/>
                  </a:rPr>
                  <a:t>molecules</a:t>
                </a:r>
                <a:endParaRPr lang="it-IT" altLang="it-IT" b="0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6420" name="Rectangle 13"/>
              <p:cNvSpPr>
                <a:spLocks noChangeArrowheads="1"/>
              </p:cNvSpPr>
              <p:nvPr/>
            </p:nvSpPr>
            <p:spPr bwMode="auto">
              <a:xfrm>
                <a:off x="2490609" y="5910756"/>
                <a:ext cx="842631" cy="328119"/>
              </a:xfrm>
              <a:prstGeom prst="rect">
                <a:avLst/>
              </a:prstGeom>
              <a:noFill/>
              <a:ln w="19050" algn="ctr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6421" name="Straight Arrow Connector 16"/>
              <p:cNvCxnSpPr>
                <a:cxnSpLocks noChangeShapeType="1"/>
                <a:stCxn id="16420" idx="3"/>
              </p:cNvCxnSpPr>
              <p:nvPr/>
            </p:nvCxnSpPr>
            <p:spPr bwMode="auto">
              <a:xfrm flipH="1">
                <a:off x="2964320" y="6074816"/>
                <a:ext cx="368920" cy="627861"/>
              </a:xfrm>
              <a:prstGeom prst="straightConnector1">
                <a:avLst/>
              </a:prstGeom>
              <a:noFill/>
              <a:ln w="19050" algn="ctr">
                <a:solidFill>
                  <a:srgbClr val="0066FF"/>
                </a:solidFill>
                <a:round/>
                <a:headEnd/>
                <a:tailEnd type="arrow" w="lg" len="lg"/>
              </a:ln>
            </p:spPr>
          </p:cxnSp>
          <p:sp>
            <p:nvSpPr>
              <p:cNvPr id="16422" name="Isosceles Triangle 24"/>
              <p:cNvSpPr>
                <a:spLocks noChangeArrowheads="1"/>
              </p:cNvSpPr>
              <p:nvPr/>
            </p:nvSpPr>
            <p:spPr bwMode="auto">
              <a:xfrm rot="13438763">
                <a:off x="4270837" y="4626514"/>
                <a:ext cx="248576" cy="23202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 bwMode="auto">
              <a:xfrm flipH="1">
                <a:off x="4016375" y="4819650"/>
                <a:ext cx="163513" cy="150813"/>
              </a:xfrm>
              <a:prstGeom prst="line">
                <a:avLst/>
              </a:prstGeom>
              <a:solidFill>
                <a:schemeClr val="accent1"/>
              </a:solidFill>
              <a:ln w="15875" cap="rnd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</p:cxnSp>
        </p:grpSp>
        <p:sp>
          <p:nvSpPr>
            <p:cNvPr id="5" name="Rectangle 4"/>
            <p:cNvSpPr/>
            <p:nvPr/>
          </p:nvSpPr>
          <p:spPr>
            <a:xfrm>
              <a:off x="5909086" y="954726"/>
              <a:ext cx="152400" cy="1437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248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-36513" y="6214092"/>
            <a:ext cx="5437188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it-IT" altLang="it-IT" sz="1600" b="0" dirty="0" smtClean="0"/>
              <a:t>M. Bicchieri, </a:t>
            </a:r>
            <a:r>
              <a:rPr lang="it-IT" altLang="it-IT" sz="1600" b="0" dirty="0" err="1" smtClean="0"/>
              <a:t>et</a:t>
            </a:r>
            <a:r>
              <a:rPr lang="it-IT" altLang="it-IT" sz="1600" b="0" dirty="0" smtClean="0"/>
              <a:t> al., J. </a:t>
            </a:r>
            <a:r>
              <a:rPr lang="it-IT" altLang="it-IT" sz="1600" b="0" dirty="0" err="1" smtClean="0"/>
              <a:t>of</a:t>
            </a:r>
            <a:r>
              <a:rPr lang="it-IT" altLang="it-IT" sz="1600" b="0" dirty="0" smtClean="0"/>
              <a:t> </a:t>
            </a:r>
            <a:r>
              <a:rPr lang="it-IT" altLang="it-IT" sz="1600" b="0" dirty="0" err="1" smtClean="0"/>
              <a:t>Raman</a:t>
            </a:r>
            <a:r>
              <a:rPr lang="it-IT" altLang="it-IT" sz="1600" b="0" dirty="0" smtClean="0"/>
              <a:t> </a:t>
            </a:r>
            <a:r>
              <a:rPr lang="it-IT" altLang="it-IT" sz="1600" b="0" dirty="0" err="1" smtClean="0"/>
              <a:t>Spectr</a:t>
            </a:r>
            <a:r>
              <a:rPr lang="it-IT" altLang="it-IT" sz="1600" b="0" dirty="0" smtClean="0"/>
              <a:t>. </a:t>
            </a:r>
            <a:r>
              <a:rPr lang="it-IT" altLang="it-IT" sz="1600" dirty="0" smtClean="0"/>
              <a:t>37</a:t>
            </a:r>
            <a:r>
              <a:rPr lang="it-IT" altLang="it-IT" sz="1600" b="0" dirty="0" smtClean="0"/>
              <a:t>, 1186 (2006).</a:t>
            </a:r>
          </a:p>
          <a:p>
            <a:pPr algn="l" eaLnBrk="0" hangingPunct="0">
              <a:spcBef>
                <a:spcPct val="20000"/>
              </a:spcBef>
            </a:pPr>
            <a:r>
              <a:rPr lang="it-IT" altLang="it-IT" sz="1600" b="0" dirty="0" smtClean="0"/>
              <a:t>T. Lojewski, et al., Carbohydrate Polymers </a:t>
            </a:r>
            <a:r>
              <a:rPr lang="it-IT" altLang="it-IT" sz="1600" dirty="0" smtClean="0"/>
              <a:t>82</a:t>
            </a:r>
            <a:r>
              <a:rPr lang="it-IT" altLang="it-IT" sz="1600" b="0" dirty="0" smtClean="0"/>
              <a:t>, 370 (2010).</a:t>
            </a:r>
            <a:endParaRPr lang="it-IT" altLang="it-IT" sz="1600" b="0" dirty="0"/>
          </a:p>
        </p:txBody>
      </p:sp>
      <p:grpSp>
        <p:nvGrpSpPr>
          <p:cNvPr id="4" name="Gruppo 82"/>
          <p:cNvGrpSpPr/>
          <p:nvPr/>
        </p:nvGrpSpPr>
        <p:grpSpPr>
          <a:xfrm>
            <a:off x="177322" y="2287996"/>
            <a:ext cx="4067635" cy="3350804"/>
            <a:chOff x="177322" y="2053628"/>
            <a:chExt cx="4067635" cy="3350804"/>
          </a:xfrm>
        </p:grpSpPr>
        <p:grpSp>
          <p:nvGrpSpPr>
            <p:cNvPr id="5" name="Gruppo 79"/>
            <p:cNvGrpSpPr/>
            <p:nvPr/>
          </p:nvGrpSpPr>
          <p:grpSpPr>
            <a:xfrm>
              <a:off x="177322" y="2053628"/>
              <a:ext cx="4067635" cy="3350804"/>
              <a:chOff x="177322" y="2053628"/>
              <a:chExt cx="4067635" cy="3350804"/>
            </a:xfrm>
          </p:grpSpPr>
          <p:sp>
            <p:nvSpPr>
              <p:cNvPr id="7" name="AutoShape 22"/>
              <p:cNvSpPr>
                <a:spLocks noChangeAspect="1" noChangeArrowheads="1"/>
              </p:cNvSpPr>
              <p:nvPr/>
            </p:nvSpPr>
            <p:spPr bwMode="auto">
              <a:xfrm rot="7800000">
                <a:off x="3050398" y="2087393"/>
                <a:ext cx="500917" cy="4333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50 w 21600"/>
                  <a:gd name="T13" fmla="*/ 5459 h 21600"/>
                  <a:gd name="T14" fmla="*/ 16487 w 21600"/>
                  <a:gd name="T15" fmla="*/ 161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388" y="0"/>
                    </a:moveTo>
                    <a:lnTo>
                      <a:pt x="11388" y="5422"/>
                    </a:lnTo>
                    <a:lnTo>
                      <a:pt x="3375" y="5422"/>
                    </a:lnTo>
                    <a:lnTo>
                      <a:pt x="3375" y="16178"/>
                    </a:lnTo>
                    <a:lnTo>
                      <a:pt x="11388" y="16178"/>
                    </a:lnTo>
                    <a:lnTo>
                      <a:pt x="11388" y="21600"/>
                    </a:lnTo>
                    <a:lnTo>
                      <a:pt x="21600" y="10800"/>
                    </a:lnTo>
                    <a:lnTo>
                      <a:pt x="11388" y="0"/>
                    </a:lnTo>
                    <a:close/>
                  </a:path>
                  <a:path w="21600" h="21600">
                    <a:moveTo>
                      <a:pt x="1350" y="5422"/>
                    </a:moveTo>
                    <a:lnTo>
                      <a:pt x="1350" y="16178"/>
                    </a:lnTo>
                    <a:lnTo>
                      <a:pt x="2700" y="16178"/>
                    </a:lnTo>
                    <a:lnTo>
                      <a:pt x="2700" y="5422"/>
                    </a:lnTo>
                    <a:lnTo>
                      <a:pt x="1350" y="5422"/>
                    </a:lnTo>
                    <a:close/>
                  </a:path>
                  <a:path w="21600" h="21600">
                    <a:moveTo>
                      <a:pt x="0" y="5422"/>
                    </a:moveTo>
                    <a:lnTo>
                      <a:pt x="0" y="16178"/>
                    </a:lnTo>
                    <a:lnTo>
                      <a:pt x="675" y="16178"/>
                    </a:lnTo>
                    <a:lnTo>
                      <a:pt x="675" y="5422"/>
                    </a:lnTo>
                    <a:lnTo>
                      <a:pt x="0" y="5422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" name="AutoShape 22"/>
              <p:cNvSpPr>
                <a:spLocks noChangeAspect="1" noChangeArrowheads="1"/>
              </p:cNvSpPr>
              <p:nvPr/>
            </p:nvSpPr>
            <p:spPr bwMode="auto">
              <a:xfrm rot="5400000">
                <a:off x="2017465" y="3908506"/>
                <a:ext cx="387350" cy="4333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64 w 21600"/>
                  <a:gd name="T13" fmla="*/ 5459 h 21600"/>
                  <a:gd name="T14" fmla="*/ 16554 w 21600"/>
                  <a:gd name="T15" fmla="*/ 161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388" y="0"/>
                    </a:moveTo>
                    <a:lnTo>
                      <a:pt x="11388" y="5422"/>
                    </a:lnTo>
                    <a:lnTo>
                      <a:pt x="3375" y="5422"/>
                    </a:lnTo>
                    <a:lnTo>
                      <a:pt x="3375" y="16178"/>
                    </a:lnTo>
                    <a:lnTo>
                      <a:pt x="11388" y="16178"/>
                    </a:lnTo>
                    <a:lnTo>
                      <a:pt x="11388" y="21600"/>
                    </a:lnTo>
                    <a:lnTo>
                      <a:pt x="21600" y="10800"/>
                    </a:lnTo>
                    <a:lnTo>
                      <a:pt x="11388" y="0"/>
                    </a:lnTo>
                    <a:close/>
                  </a:path>
                  <a:path w="21600" h="21600">
                    <a:moveTo>
                      <a:pt x="1350" y="5422"/>
                    </a:moveTo>
                    <a:lnTo>
                      <a:pt x="1350" y="16178"/>
                    </a:lnTo>
                    <a:lnTo>
                      <a:pt x="2700" y="16178"/>
                    </a:lnTo>
                    <a:lnTo>
                      <a:pt x="2700" y="5422"/>
                    </a:lnTo>
                    <a:lnTo>
                      <a:pt x="1350" y="5422"/>
                    </a:lnTo>
                    <a:close/>
                  </a:path>
                  <a:path w="21600" h="21600">
                    <a:moveTo>
                      <a:pt x="0" y="5422"/>
                    </a:moveTo>
                    <a:lnTo>
                      <a:pt x="0" y="16178"/>
                    </a:lnTo>
                    <a:lnTo>
                      <a:pt x="675" y="16178"/>
                    </a:lnTo>
                    <a:lnTo>
                      <a:pt x="675" y="5422"/>
                    </a:lnTo>
                    <a:lnTo>
                      <a:pt x="0" y="5422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9" name="Group 72"/>
              <p:cNvGrpSpPr>
                <a:grpSpLocks/>
              </p:cNvGrpSpPr>
              <p:nvPr/>
            </p:nvGrpSpPr>
            <p:grpSpPr bwMode="auto">
              <a:xfrm>
                <a:off x="177322" y="4472289"/>
                <a:ext cx="4067635" cy="932143"/>
                <a:chOff x="3276" y="1524"/>
                <a:chExt cx="2712" cy="624"/>
              </a:xfrm>
            </p:grpSpPr>
            <p:sp>
              <p:nvSpPr>
                <p:cNvPr id="30" name="AutoShape 73"/>
                <p:cNvSpPr>
                  <a:spLocks noChangeArrowheads="1"/>
                </p:cNvSpPr>
                <p:nvPr/>
              </p:nvSpPr>
              <p:spPr bwMode="auto">
                <a:xfrm>
                  <a:off x="3276" y="1524"/>
                  <a:ext cx="2712" cy="6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595959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l"/>
                  <a:endParaRPr lang="it-IT" altLang="it-IT"/>
                </a:p>
              </p:txBody>
            </p:sp>
            <p:sp>
              <p:nvSpPr>
                <p:cNvPr id="31" name="Rettangolo 16"/>
                <p:cNvSpPr>
                  <a:spLocks noChangeArrowheads="1"/>
                </p:cNvSpPr>
                <p:nvPr/>
              </p:nvSpPr>
              <p:spPr bwMode="auto">
                <a:xfrm>
                  <a:off x="3351" y="1593"/>
                  <a:ext cx="2610" cy="473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xtLst/>
              </p:spPr>
              <p:txBody>
                <a:bodyPr anchor="ctr"/>
                <a:lstStyle>
                  <a:lvl1pPr>
                    <a:defRPr sz="20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it-IT" b="0" dirty="0" smtClean="0">
                      <a:solidFill>
                        <a:schemeClr val="bg1"/>
                      </a:solidFill>
                    </a:rPr>
                    <a:t>Variations of mechanical and morphological properties</a:t>
                  </a:r>
                  <a:endParaRPr lang="it-IT" altLang="it-IT" b="0" dirty="0" smtClea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oup 251"/>
              <p:cNvGrpSpPr>
                <a:grpSpLocks/>
              </p:cNvGrpSpPr>
              <p:nvPr/>
            </p:nvGrpSpPr>
            <p:grpSpPr bwMode="auto">
              <a:xfrm>
                <a:off x="469314" y="2436980"/>
                <a:ext cx="3749675" cy="1362075"/>
                <a:chOff x="5130800" y="1377915"/>
                <a:chExt cx="3751263" cy="1362110"/>
              </a:xfrm>
            </p:grpSpPr>
            <p:sp>
              <p:nvSpPr>
                <p:cNvPr id="11" name="Rectangle 9"/>
                <p:cNvSpPr>
                  <a:spLocks noChangeArrowheads="1"/>
                </p:cNvSpPr>
                <p:nvPr/>
              </p:nvSpPr>
              <p:spPr bwMode="auto">
                <a:xfrm>
                  <a:off x="6707188" y="1508126"/>
                  <a:ext cx="528637" cy="1230312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it-IT" altLang="it-IT"/>
                </a:p>
              </p:txBody>
            </p:sp>
            <p:grpSp>
              <p:nvGrpSpPr>
                <p:cNvPr id="12" name="Group 44"/>
                <p:cNvGrpSpPr>
                  <a:grpSpLocks/>
                </p:cNvGrpSpPr>
                <p:nvPr/>
              </p:nvGrpSpPr>
              <p:grpSpPr bwMode="auto">
                <a:xfrm>
                  <a:off x="5130800" y="1377915"/>
                  <a:ext cx="1755775" cy="1360519"/>
                  <a:chOff x="5955321" y="3922995"/>
                  <a:chExt cx="2744424" cy="2126675"/>
                </a:xfrm>
              </p:grpSpPr>
              <p:grpSp>
                <p:nvGrpSpPr>
                  <p:cNvPr id="23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5955321" y="4124121"/>
                    <a:ext cx="2744424" cy="1925549"/>
                    <a:chOff x="5955321" y="4124121"/>
                    <a:chExt cx="2744424" cy="1925549"/>
                  </a:xfrm>
                </p:grpSpPr>
                <p:pic>
                  <p:nvPicPr>
                    <p:cNvPr id="27" name="Picture 3" descr="F:\Convegni e Congressi\OSI_10_2013 Chemnitz\Presentation\Fig3_27-08-2013.eps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 t="4312" r="52545" b="51257"/>
                    <a:stretch>
                      <a:fillRect/>
                    </a:stretch>
                  </p:blipFill>
                  <p:spPr bwMode="auto">
                    <a:xfrm>
                      <a:off x="5955321" y="4124122"/>
                      <a:ext cx="2744424" cy="192554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28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83679" y="4124122"/>
                      <a:ext cx="936345" cy="1772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/>
                      <a:endParaRPr lang="it-IT" altLang="it-IT"/>
                    </a:p>
                  </p:txBody>
                </p:sp>
                <p:sp>
                  <p:nvSpPr>
                    <p:cNvPr id="29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432241" y="4124121"/>
                      <a:ext cx="262126" cy="916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algn="ctr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/>
                      <a:endParaRPr lang="it-IT" altLang="it-IT"/>
                    </a:p>
                  </p:txBody>
                </p:sp>
              </p:grpSp>
              <p:sp>
                <p:nvSpPr>
                  <p:cNvPr id="24" name="Text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84603" y="4937969"/>
                    <a:ext cx="575683" cy="620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lang="en-US" altLang="it-IT">
                        <a:solidFill>
                          <a:srgbClr val="C0BC00"/>
                        </a:solidFill>
                      </a:rPr>
                      <a:t>C</a:t>
                    </a:r>
                    <a:endParaRPr lang="it-IT" altLang="it-IT">
                      <a:solidFill>
                        <a:srgbClr val="C0BC00"/>
                      </a:solidFill>
                    </a:endParaRPr>
                  </a:p>
                </p:txBody>
              </p:sp>
              <p:sp>
                <p:nvSpPr>
                  <p:cNvPr id="25" name="Text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12393" y="4071277"/>
                    <a:ext cx="595535" cy="620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lang="en-US" altLang="it-IT">
                        <a:solidFill>
                          <a:srgbClr val="CC0000"/>
                        </a:solidFill>
                      </a:rPr>
                      <a:t>O</a:t>
                    </a:r>
                    <a:endParaRPr lang="it-IT" altLang="it-IT">
                      <a:solidFill>
                        <a:srgbClr val="CC0000"/>
                      </a:solidFill>
                    </a:endParaRPr>
                  </a:p>
                </p:txBody>
              </p:sp>
              <p:sp>
                <p:nvSpPr>
                  <p:cNvPr id="26" name="Text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06935" y="3922995"/>
                    <a:ext cx="575684" cy="620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lang="en-US" altLang="it-IT">
                        <a:solidFill>
                          <a:srgbClr val="0099FF"/>
                        </a:solidFill>
                      </a:rPr>
                      <a:t>H</a:t>
                    </a:r>
                    <a:endParaRPr lang="it-IT" altLang="it-IT">
                      <a:solidFill>
                        <a:srgbClr val="0099FF"/>
                      </a:solidFill>
                    </a:endParaRPr>
                  </a:p>
                </p:txBody>
              </p:sp>
            </p:grpSp>
            <p:grpSp>
              <p:nvGrpSpPr>
                <p:cNvPr id="13" name="Group 45"/>
                <p:cNvGrpSpPr>
                  <a:grpSpLocks/>
                </p:cNvGrpSpPr>
                <p:nvPr/>
              </p:nvGrpSpPr>
              <p:grpSpPr bwMode="auto">
                <a:xfrm>
                  <a:off x="7124700" y="1508125"/>
                  <a:ext cx="1757363" cy="1231900"/>
                  <a:chOff x="5949779" y="4124121"/>
                  <a:chExt cx="2744424" cy="1925549"/>
                </a:xfrm>
              </p:grpSpPr>
              <p:pic>
                <p:nvPicPr>
                  <p:cNvPr id="20" name="Picture 3" descr="F:\Convegni e Congressi\OSI_10_2013 Chemnitz\Presentation\Fig3_27-08-2013.eps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t="4312" r="52545" b="51257"/>
                  <a:stretch>
                    <a:fillRect/>
                  </a:stretch>
                </p:blipFill>
                <p:spPr bwMode="auto">
                  <a:xfrm>
                    <a:off x="5949779" y="4124122"/>
                    <a:ext cx="2744424" cy="19255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1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6583679" y="4124122"/>
                    <a:ext cx="936345" cy="1772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/>
                    <a:endParaRPr lang="it-IT" altLang="it-IT"/>
                  </a:p>
                </p:txBody>
              </p:sp>
              <p:sp>
                <p:nvSpPr>
                  <p:cNvPr id="22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7432241" y="4124121"/>
                    <a:ext cx="262126" cy="9165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/>
                    <a:endParaRPr lang="it-IT" altLang="it-IT"/>
                  </a:p>
                </p:txBody>
              </p:sp>
            </p:grpSp>
            <p:sp>
              <p:nvSpPr>
                <p:cNvPr id="14" name="Rectangle 10"/>
                <p:cNvSpPr>
                  <a:spLocks noChangeArrowheads="1"/>
                </p:cNvSpPr>
                <p:nvPr/>
              </p:nvSpPr>
              <p:spPr bwMode="auto">
                <a:xfrm>
                  <a:off x="6713538" y="1773238"/>
                  <a:ext cx="190500" cy="17780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it-IT" altLang="it-IT"/>
                </a:p>
              </p:txBody>
            </p:sp>
            <p:sp>
              <p:nvSpPr>
                <p:cNvPr id="15" name="Rectangle 71"/>
                <p:cNvSpPr>
                  <a:spLocks noChangeArrowheads="1"/>
                </p:cNvSpPr>
                <p:nvPr/>
              </p:nvSpPr>
              <p:spPr bwMode="auto">
                <a:xfrm>
                  <a:off x="6757988" y="2520950"/>
                  <a:ext cx="192087" cy="17938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it-IT" altLang="it-IT"/>
                </a:p>
              </p:txBody>
            </p:sp>
            <p:sp>
              <p:nvSpPr>
                <p:cNvPr id="16" name="Oval 11"/>
                <p:cNvSpPr>
                  <a:spLocks noChangeAspect="1"/>
                </p:cNvSpPr>
                <p:nvPr/>
              </p:nvSpPr>
              <p:spPr bwMode="auto">
                <a:xfrm>
                  <a:off x="6783014" y="2231969"/>
                  <a:ext cx="114300" cy="115887"/>
                </a:xfrm>
                <a:prstGeom prst="ellipse">
                  <a:avLst/>
                </a:prstGeom>
                <a:solidFill>
                  <a:srgbClr val="7A0000"/>
                </a:solidFill>
                <a:ln w="9525" algn="ctr">
                  <a:solidFill>
                    <a:srgbClr val="7A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it-IT" altLang="it-IT"/>
                </a:p>
              </p:txBody>
            </p:sp>
            <p:sp>
              <p:nvSpPr>
                <p:cNvPr id="17" name="Rectangle 73"/>
                <p:cNvSpPr>
                  <a:spLocks noChangeArrowheads="1"/>
                </p:cNvSpPr>
                <p:nvPr/>
              </p:nvSpPr>
              <p:spPr bwMode="auto">
                <a:xfrm rot="966275">
                  <a:off x="7083425" y="2162175"/>
                  <a:ext cx="76200" cy="17938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it-IT" altLang="it-IT"/>
                </a:p>
              </p:txBody>
            </p:sp>
            <p:sp>
              <p:nvSpPr>
                <p:cNvPr id="18" name="Explosion 1 85"/>
                <p:cNvSpPr>
                  <a:spLocks noChangeArrowheads="1"/>
                </p:cNvSpPr>
                <p:nvPr/>
              </p:nvSpPr>
              <p:spPr bwMode="auto">
                <a:xfrm>
                  <a:off x="6584950" y="1893888"/>
                  <a:ext cx="893763" cy="766762"/>
                </a:xfrm>
                <a:prstGeom prst="irregularSeal1">
                  <a:avLst/>
                </a:prstGeom>
                <a:noFill/>
                <a:ln w="12700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it-IT" altLang="it-IT"/>
                </a:p>
              </p:txBody>
            </p:sp>
            <p:pic>
              <p:nvPicPr>
                <p:cNvPr id="19" name="Picture 6" descr="C:\Users\utente\AppData\Local\Microsoft\Windows\Temporary Internet Files\Content.IE5\TRWT3EQJ\MC900391184[1].wmf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1987132" flipV="1">
                  <a:off x="6551613" y="1735138"/>
                  <a:ext cx="706437" cy="496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" name="TextBox 257"/>
            <p:cNvSpPr txBox="1">
              <a:spLocks noChangeArrowheads="1"/>
            </p:cNvSpPr>
            <p:nvPr/>
          </p:nvSpPr>
          <p:spPr bwMode="auto">
            <a:xfrm>
              <a:off x="1389674" y="2189718"/>
              <a:ext cx="170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it-IT" sz="2400" dirty="0">
                  <a:solidFill>
                    <a:srgbClr val="0000FF"/>
                  </a:solidFill>
                </a:rPr>
                <a:t>hydrolysis</a:t>
              </a:r>
              <a:endParaRPr lang="it-IT" altLang="it-IT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5105400" y="4730168"/>
            <a:ext cx="3702050" cy="841375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dirty="0">
                <a:solidFill>
                  <a:srgbClr val="660066"/>
                </a:solidFill>
              </a:rPr>
              <a:t>UV-Vis active oxidized groups (c</a:t>
            </a:r>
            <a:r>
              <a:rPr lang="en-GB" altLang="it-IT" sz="2400" dirty="0" err="1">
                <a:solidFill>
                  <a:srgbClr val="660066"/>
                </a:solidFill>
              </a:rPr>
              <a:t>hromophores</a:t>
            </a:r>
            <a:r>
              <a:rPr lang="en-GB" altLang="it-IT" sz="2400" dirty="0">
                <a:solidFill>
                  <a:srgbClr val="660066"/>
                </a:solidFill>
              </a:rPr>
              <a:t>)</a:t>
            </a:r>
            <a:endParaRPr lang="it-IT" altLang="it-IT" sz="2400" dirty="0">
              <a:solidFill>
                <a:srgbClr val="660066"/>
              </a:solidFill>
            </a:endParaRPr>
          </a:p>
        </p:txBody>
      </p:sp>
      <p:sp>
        <p:nvSpPr>
          <p:cNvPr id="35" name="AutoShape 22"/>
          <p:cNvSpPr>
            <a:spLocks noChangeAspect="1" noChangeArrowheads="1"/>
          </p:cNvSpPr>
          <p:nvPr/>
        </p:nvSpPr>
        <p:spPr bwMode="auto">
          <a:xfrm rot="5400000">
            <a:off x="6747648" y="4143807"/>
            <a:ext cx="388937" cy="4333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22 h 21600"/>
              <a:gd name="T14" fmla="*/ 16515 w 21600"/>
              <a:gd name="T15" fmla="*/ 1617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388" y="0"/>
                </a:moveTo>
                <a:lnTo>
                  <a:pt x="11388" y="5422"/>
                </a:lnTo>
                <a:lnTo>
                  <a:pt x="3375" y="5422"/>
                </a:lnTo>
                <a:lnTo>
                  <a:pt x="3375" y="16178"/>
                </a:lnTo>
                <a:lnTo>
                  <a:pt x="11388" y="16178"/>
                </a:lnTo>
                <a:lnTo>
                  <a:pt x="11388" y="21600"/>
                </a:lnTo>
                <a:lnTo>
                  <a:pt x="21600" y="10800"/>
                </a:lnTo>
                <a:lnTo>
                  <a:pt x="11388" y="0"/>
                </a:lnTo>
                <a:close/>
              </a:path>
              <a:path w="21600" h="21600">
                <a:moveTo>
                  <a:pt x="1350" y="5422"/>
                </a:moveTo>
                <a:lnTo>
                  <a:pt x="1350" y="16178"/>
                </a:lnTo>
                <a:lnTo>
                  <a:pt x="2700" y="16178"/>
                </a:lnTo>
                <a:lnTo>
                  <a:pt x="2700" y="5422"/>
                </a:lnTo>
                <a:lnTo>
                  <a:pt x="1350" y="5422"/>
                </a:lnTo>
                <a:close/>
              </a:path>
              <a:path w="21600" h="21600">
                <a:moveTo>
                  <a:pt x="0" y="5422"/>
                </a:moveTo>
                <a:lnTo>
                  <a:pt x="0" y="16178"/>
                </a:lnTo>
                <a:lnTo>
                  <a:pt x="675" y="16178"/>
                </a:lnTo>
                <a:lnTo>
                  <a:pt x="675" y="5422"/>
                </a:lnTo>
                <a:lnTo>
                  <a:pt x="0" y="5422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9" name="Gruppo 80"/>
          <p:cNvGrpSpPr/>
          <p:nvPr/>
        </p:nvGrpSpPr>
        <p:grpSpPr>
          <a:xfrm>
            <a:off x="5189995" y="2248665"/>
            <a:ext cx="3395663" cy="1930015"/>
            <a:chOff x="5189995" y="2014297"/>
            <a:chExt cx="3395663" cy="1930015"/>
          </a:xfrm>
        </p:grpSpPr>
        <p:grpSp>
          <p:nvGrpSpPr>
            <p:cNvPr id="40" name="Group 39"/>
            <p:cNvGrpSpPr/>
            <p:nvPr/>
          </p:nvGrpSpPr>
          <p:grpSpPr>
            <a:xfrm>
              <a:off x="5189995" y="2433012"/>
              <a:ext cx="3395663" cy="1511300"/>
              <a:chOff x="5186281" y="2722572"/>
              <a:chExt cx="3395663" cy="1511300"/>
            </a:xfrm>
          </p:grpSpPr>
          <p:grpSp>
            <p:nvGrpSpPr>
              <p:cNvPr id="46" name="Group 58"/>
              <p:cNvGrpSpPr>
                <a:grpSpLocks/>
              </p:cNvGrpSpPr>
              <p:nvPr/>
            </p:nvGrpSpPr>
            <p:grpSpPr bwMode="auto">
              <a:xfrm>
                <a:off x="5186281" y="2722572"/>
                <a:ext cx="3395663" cy="1346200"/>
                <a:chOff x="3264" y="2504"/>
                <a:chExt cx="2139" cy="848"/>
              </a:xfrm>
            </p:grpSpPr>
            <p:grpSp>
              <p:nvGrpSpPr>
                <p:cNvPr id="48" name="Group 27"/>
                <p:cNvGrpSpPr>
                  <a:grpSpLocks/>
                </p:cNvGrpSpPr>
                <p:nvPr/>
              </p:nvGrpSpPr>
              <p:grpSpPr bwMode="auto">
                <a:xfrm>
                  <a:off x="3264" y="2571"/>
                  <a:ext cx="1111" cy="779"/>
                  <a:chOff x="5955321" y="4124121"/>
                  <a:chExt cx="2744424" cy="1925549"/>
                </a:xfrm>
              </p:grpSpPr>
              <p:pic>
                <p:nvPicPr>
                  <p:cNvPr id="58" name="Picture 3" descr="F:\Convegni e Congressi\OSI_10_2013 Chemnitz\Presentation\Fig3_27-08-2013.eps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t="4312" r="52545" b="51257"/>
                  <a:stretch>
                    <a:fillRect/>
                  </a:stretch>
                </p:blipFill>
                <p:spPr bwMode="auto">
                  <a:xfrm>
                    <a:off x="5955321" y="4124122"/>
                    <a:ext cx="2744424" cy="19255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9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6583679" y="4124122"/>
                    <a:ext cx="936345" cy="1772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/>
                    <a:endParaRPr lang="it-IT" altLang="it-IT"/>
                  </a:p>
                </p:txBody>
              </p:sp>
              <p:sp>
                <p:nvSpPr>
                  <p:cNvPr id="60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7432241" y="4124121"/>
                    <a:ext cx="262126" cy="9165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/>
                    <a:endParaRPr lang="it-IT" altLang="it-IT"/>
                  </a:p>
                </p:txBody>
              </p:sp>
            </p:grpSp>
            <p:sp>
              <p:nvSpPr>
                <p:cNvPr id="49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3429" y="2884"/>
                  <a:ext cx="23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it-IT" dirty="0">
                      <a:solidFill>
                        <a:srgbClr val="C0BC00"/>
                      </a:solidFill>
                    </a:rPr>
                    <a:t>C</a:t>
                  </a:r>
                  <a:endParaRPr lang="it-IT" altLang="it-IT" dirty="0">
                    <a:solidFill>
                      <a:srgbClr val="C0BC00"/>
                    </a:solidFill>
                  </a:endParaRPr>
                </a:p>
              </p:txBody>
            </p:sp>
            <p:sp>
              <p:nvSpPr>
                <p:cNvPr id="50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3294" y="2574"/>
                  <a:ext cx="24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it-IT">
                      <a:solidFill>
                        <a:srgbClr val="CC0000"/>
                      </a:solidFill>
                    </a:rPr>
                    <a:t>O</a:t>
                  </a:r>
                  <a:endParaRPr lang="it-IT" altLang="it-IT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5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426" y="2504"/>
                  <a:ext cx="23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it-IT">
                      <a:solidFill>
                        <a:srgbClr val="0099FF"/>
                      </a:solidFill>
                    </a:rPr>
                    <a:t>H</a:t>
                  </a:r>
                  <a:endParaRPr lang="it-IT" altLang="it-IT">
                    <a:solidFill>
                      <a:srgbClr val="0099FF"/>
                    </a:solidFill>
                  </a:endParaRPr>
                </a:p>
              </p:txBody>
            </p:sp>
            <p:grpSp>
              <p:nvGrpSpPr>
                <p:cNvPr id="52" name="Group 35"/>
                <p:cNvGrpSpPr>
                  <a:grpSpLocks/>
                </p:cNvGrpSpPr>
                <p:nvPr/>
              </p:nvGrpSpPr>
              <p:grpSpPr bwMode="auto">
                <a:xfrm>
                  <a:off x="4296" y="2570"/>
                  <a:ext cx="1107" cy="782"/>
                  <a:chOff x="5903231" y="4124121"/>
                  <a:chExt cx="2734629" cy="1932757"/>
                </a:xfrm>
              </p:grpSpPr>
              <p:pic>
                <p:nvPicPr>
                  <p:cNvPr id="55" name="Picture 3" descr="F:\Convegni e Congressi\OSI_10_2013 Chemnitz\Presentation\Fig3_27-08-2013.eps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t="4312" r="52545" b="51257"/>
                  <a:stretch>
                    <a:fillRect/>
                  </a:stretch>
                </p:blipFill>
                <p:spPr bwMode="auto">
                  <a:xfrm>
                    <a:off x="5903231" y="4138202"/>
                    <a:ext cx="2734629" cy="1918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6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6492665" y="4138202"/>
                    <a:ext cx="977171" cy="14675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/>
                    <a:endParaRPr lang="it-IT" altLang="it-IT"/>
                  </a:p>
                </p:txBody>
              </p:sp>
              <p:sp>
                <p:nvSpPr>
                  <p:cNvPr id="57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7432241" y="4124121"/>
                    <a:ext cx="262126" cy="9165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/>
                    <a:endParaRPr lang="it-IT" altLang="it-IT"/>
                  </a:p>
                </p:txBody>
              </p:sp>
            </p:grpSp>
            <p:pic>
              <p:nvPicPr>
                <p:cNvPr id="53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805" y="3031"/>
                  <a:ext cx="480" cy="3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4" name="Rectangle 19"/>
                <p:cNvSpPr>
                  <a:spLocks noChangeArrowheads="1"/>
                </p:cNvSpPr>
                <p:nvPr/>
              </p:nvSpPr>
              <p:spPr bwMode="auto">
                <a:xfrm>
                  <a:off x="4311" y="2572"/>
                  <a:ext cx="1075" cy="4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it-IT" altLang="it-IT"/>
                </a:p>
              </p:txBody>
            </p:sp>
          </p:grpSp>
          <p:pic>
            <p:nvPicPr>
              <p:cNvPr id="47" name="Picture 6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91477" y="3395672"/>
                <a:ext cx="973137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" name="TextBox 258"/>
            <p:cNvSpPr txBox="1">
              <a:spLocks noChangeArrowheads="1"/>
            </p:cNvSpPr>
            <p:nvPr/>
          </p:nvSpPr>
          <p:spPr bwMode="auto">
            <a:xfrm>
              <a:off x="5905949" y="2114307"/>
              <a:ext cx="15367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it-IT" sz="2400" dirty="0">
                  <a:solidFill>
                    <a:srgbClr val="FF3300"/>
                  </a:solidFill>
                </a:rPr>
                <a:t>oxidation</a:t>
              </a:r>
              <a:endParaRPr lang="it-IT" altLang="it-IT" sz="2400" dirty="0">
                <a:solidFill>
                  <a:srgbClr val="FF3300"/>
                </a:solidFill>
              </a:endParaRPr>
            </a:p>
          </p:txBody>
        </p:sp>
        <p:sp>
          <p:nvSpPr>
            <p:cNvPr id="42" name="AutoShape 22"/>
            <p:cNvSpPr>
              <a:spLocks noChangeAspect="1" noChangeArrowheads="1"/>
            </p:cNvSpPr>
            <p:nvPr/>
          </p:nvSpPr>
          <p:spPr bwMode="auto">
            <a:xfrm rot="3000000">
              <a:off x="5464467" y="2051043"/>
              <a:ext cx="506879" cy="433387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22 h 21600"/>
                <a:gd name="T14" fmla="*/ 16515 w 21600"/>
                <a:gd name="T15" fmla="*/ 1617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388" y="0"/>
                  </a:moveTo>
                  <a:lnTo>
                    <a:pt x="11388" y="5422"/>
                  </a:lnTo>
                  <a:lnTo>
                    <a:pt x="3375" y="5422"/>
                  </a:lnTo>
                  <a:lnTo>
                    <a:pt x="3375" y="16178"/>
                  </a:lnTo>
                  <a:lnTo>
                    <a:pt x="11388" y="16178"/>
                  </a:lnTo>
                  <a:lnTo>
                    <a:pt x="11388" y="21600"/>
                  </a:lnTo>
                  <a:lnTo>
                    <a:pt x="21600" y="10800"/>
                  </a:lnTo>
                  <a:lnTo>
                    <a:pt x="11388" y="0"/>
                  </a:lnTo>
                  <a:close/>
                </a:path>
                <a:path w="21600" h="21600">
                  <a:moveTo>
                    <a:pt x="1350" y="5422"/>
                  </a:moveTo>
                  <a:lnTo>
                    <a:pt x="1350" y="16178"/>
                  </a:lnTo>
                  <a:lnTo>
                    <a:pt x="2700" y="16178"/>
                  </a:lnTo>
                  <a:lnTo>
                    <a:pt x="2700" y="5422"/>
                  </a:lnTo>
                  <a:lnTo>
                    <a:pt x="1350" y="5422"/>
                  </a:lnTo>
                  <a:close/>
                </a:path>
                <a:path w="21600" h="21600">
                  <a:moveTo>
                    <a:pt x="0" y="5422"/>
                  </a:moveTo>
                  <a:lnTo>
                    <a:pt x="0" y="16178"/>
                  </a:lnTo>
                  <a:lnTo>
                    <a:pt x="675" y="16178"/>
                  </a:lnTo>
                  <a:lnTo>
                    <a:pt x="675" y="5422"/>
                  </a:lnTo>
                  <a:lnTo>
                    <a:pt x="0" y="5422"/>
                  </a:lnTo>
                  <a:close/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1" name="Group 34"/>
          <p:cNvGrpSpPr>
            <a:grpSpLocks noChangeAspect="1"/>
          </p:cNvGrpSpPr>
          <p:nvPr/>
        </p:nvGrpSpPr>
        <p:grpSpPr bwMode="auto">
          <a:xfrm>
            <a:off x="2887827" y="941571"/>
            <a:ext cx="3373417" cy="1292783"/>
            <a:chOff x="8878825" y="1496000"/>
            <a:chExt cx="5281265" cy="2023360"/>
          </a:xfrm>
        </p:grpSpPr>
        <p:grpSp>
          <p:nvGrpSpPr>
            <p:cNvPr id="62" name="Group 35"/>
            <p:cNvGrpSpPr>
              <a:grpSpLocks/>
            </p:cNvGrpSpPr>
            <p:nvPr/>
          </p:nvGrpSpPr>
          <p:grpSpPr bwMode="auto">
            <a:xfrm>
              <a:off x="8878825" y="1496000"/>
              <a:ext cx="2744424" cy="2021900"/>
              <a:chOff x="5955321" y="4027770"/>
              <a:chExt cx="2744424" cy="2021900"/>
            </a:xfrm>
          </p:grpSpPr>
          <p:grpSp>
            <p:nvGrpSpPr>
              <p:cNvPr id="67" name="Group 40"/>
              <p:cNvGrpSpPr>
                <a:grpSpLocks/>
              </p:cNvGrpSpPr>
              <p:nvPr/>
            </p:nvGrpSpPr>
            <p:grpSpPr bwMode="auto">
              <a:xfrm>
                <a:off x="5955321" y="4124121"/>
                <a:ext cx="2744424" cy="1925549"/>
                <a:chOff x="5955321" y="4124121"/>
                <a:chExt cx="2744424" cy="1925549"/>
              </a:xfrm>
            </p:grpSpPr>
            <p:pic>
              <p:nvPicPr>
                <p:cNvPr id="71" name="Picture 3" descr="F:\Convegni e Congressi\OSI_10_2013 Chemnitz\Presentation\Fig3_27-08-2013.eps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t="4312" r="52545" b="51257"/>
                <a:stretch>
                  <a:fillRect/>
                </a:stretch>
              </p:blipFill>
              <p:spPr bwMode="auto">
                <a:xfrm>
                  <a:off x="5955321" y="4124122"/>
                  <a:ext cx="2744424" cy="19255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2" name="Rectangle 45"/>
                <p:cNvSpPr>
                  <a:spLocks noChangeArrowheads="1"/>
                </p:cNvSpPr>
                <p:nvPr/>
              </p:nvSpPr>
              <p:spPr bwMode="auto">
                <a:xfrm>
                  <a:off x="6583679" y="4124122"/>
                  <a:ext cx="936345" cy="17721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Rectangle 46"/>
                <p:cNvSpPr>
                  <a:spLocks noChangeArrowheads="1"/>
                </p:cNvSpPr>
                <p:nvPr/>
              </p:nvSpPr>
              <p:spPr bwMode="auto">
                <a:xfrm>
                  <a:off x="7432241" y="4124121"/>
                  <a:ext cx="262126" cy="91657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8" name="TextBox 41"/>
              <p:cNvSpPr txBox="1">
                <a:spLocks noChangeArrowheads="1"/>
              </p:cNvSpPr>
              <p:nvPr/>
            </p:nvSpPr>
            <p:spPr bwMode="auto">
              <a:xfrm>
                <a:off x="6385936" y="4938518"/>
                <a:ext cx="460380" cy="496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it-IT">
                    <a:solidFill>
                      <a:srgbClr val="C0BC00"/>
                    </a:solidFill>
                  </a:rPr>
                  <a:t>C</a:t>
                </a:r>
                <a:endParaRPr lang="it-IT" altLang="it-IT">
                  <a:solidFill>
                    <a:srgbClr val="C0BC00"/>
                  </a:solidFill>
                </a:endParaRPr>
              </a:p>
            </p:txBody>
          </p:sp>
          <p:sp>
            <p:nvSpPr>
              <p:cNvPr id="69" name="TextBox 42"/>
              <p:cNvSpPr txBox="1">
                <a:spLocks noChangeArrowheads="1"/>
              </p:cNvSpPr>
              <p:nvPr/>
            </p:nvSpPr>
            <p:spPr bwMode="auto">
              <a:xfrm>
                <a:off x="6010884" y="4158727"/>
                <a:ext cx="476256" cy="496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it-IT">
                    <a:solidFill>
                      <a:srgbClr val="CC0000"/>
                    </a:solidFill>
                  </a:rPr>
                  <a:t>O</a:t>
                </a:r>
                <a:endParaRPr lang="it-IT" altLang="it-IT">
                  <a:solidFill>
                    <a:srgbClr val="CC0000"/>
                  </a:solidFill>
                </a:endParaRPr>
              </a:p>
            </p:txBody>
          </p:sp>
          <p:sp>
            <p:nvSpPr>
              <p:cNvPr id="70" name="TextBox 43"/>
              <p:cNvSpPr txBox="1">
                <a:spLocks noChangeArrowheads="1"/>
              </p:cNvSpPr>
              <p:nvPr/>
            </p:nvSpPr>
            <p:spPr bwMode="auto">
              <a:xfrm>
                <a:off x="6395856" y="4027770"/>
                <a:ext cx="460381" cy="496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it-IT" dirty="0">
                    <a:solidFill>
                      <a:srgbClr val="0099FF"/>
                    </a:solidFill>
                  </a:rPr>
                  <a:t>H</a:t>
                </a:r>
                <a:endParaRPr lang="it-IT" altLang="it-IT" dirty="0">
                  <a:solidFill>
                    <a:srgbClr val="0099FF"/>
                  </a:solidFill>
                </a:endParaRPr>
              </a:p>
            </p:txBody>
          </p:sp>
        </p:grpSp>
        <p:grpSp>
          <p:nvGrpSpPr>
            <p:cNvPr id="63" name="Group 36"/>
            <p:cNvGrpSpPr>
              <a:grpSpLocks/>
            </p:cNvGrpSpPr>
            <p:nvPr/>
          </p:nvGrpSpPr>
          <p:grpSpPr bwMode="auto">
            <a:xfrm>
              <a:off x="11415666" y="1593811"/>
              <a:ext cx="2744424" cy="1925549"/>
              <a:chOff x="5949779" y="4124121"/>
              <a:chExt cx="2744424" cy="1925549"/>
            </a:xfrm>
          </p:grpSpPr>
          <p:pic>
            <p:nvPicPr>
              <p:cNvPr id="64" name="Picture 3" descr="F:\Convegni e Congressi\OSI_10_2013 Chemnitz\Presentation\Fig3_27-08-2013.ep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4312" r="52545" b="51257"/>
              <a:stretch>
                <a:fillRect/>
              </a:stretch>
            </p:blipFill>
            <p:spPr bwMode="auto">
              <a:xfrm>
                <a:off x="5949779" y="4124122"/>
                <a:ext cx="2744424" cy="1925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" name="Rectangle 38"/>
              <p:cNvSpPr>
                <a:spLocks noChangeArrowheads="1"/>
              </p:cNvSpPr>
              <p:nvPr/>
            </p:nvSpPr>
            <p:spPr bwMode="auto">
              <a:xfrm>
                <a:off x="6583679" y="4124122"/>
                <a:ext cx="936345" cy="17721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39"/>
              <p:cNvSpPr>
                <a:spLocks noChangeArrowheads="1"/>
              </p:cNvSpPr>
              <p:nvPr/>
            </p:nvSpPr>
            <p:spPr bwMode="auto">
              <a:xfrm>
                <a:off x="7432241" y="4124121"/>
                <a:ext cx="262126" cy="9165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4" name="Callout con freccia a destra 2"/>
          <p:cNvSpPr/>
          <p:nvPr/>
        </p:nvSpPr>
        <p:spPr>
          <a:xfrm>
            <a:off x="1216132" y="943395"/>
            <a:ext cx="1498600" cy="612775"/>
          </a:xfrm>
          <a:prstGeom prst="rightArrow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0" dirty="0"/>
              <a:t>thermal energy</a:t>
            </a:r>
            <a:endParaRPr lang="it-IT" sz="1800" b="0" dirty="0"/>
          </a:p>
        </p:txBody>
      </p:sp>
      <p:sp>
        <p:nvSpPr>
          <p:cNvPr id="75" name="Callout con freccia a destra 13"/>
          <p:cNvSpPr/>
          <p:nvPr/>
        </p:nvSpPr>
        <p:spPr>
          <a:xfrm>
            <a:off x="1216132" y="1595857"/>
            <a:ext cx="1619250" cy="663575"/>
          </a:xfrm>
          <a:prstGeom prst="rightArrowCallout">
            <a:avLst>
              <a:gd name="adj1" fmla="val 24194"/>
              <a:gd name="adj2" fmla="val 25000"/>
              <a:gd name="adj3" fmla="val 25000"/>
              <a:gd name="adj4" fmla="val 6497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0" dirty="0"/>
              <a:t>humidity</a:t>
            </a:r>
            <a:endParaRPr lang="it-IT" sz="1800" b="0" dirty="0"/>
          </a:p>
        </p:txBody>
      </p:sp>
      <p:sp>
        <p:nvSpPr>
          <p:cNvPr id="76" name="Callout con freccia a destra 14"/>
          <p:cNvSpPr/>
          <p:nvPr/>
        </p:nvSpPr>
        <p:spPr>
          <a:xfrm flipH="1">
            <a:off x="6311633" y="1613415"/>
            <a:ext cx="1770822" cy="604723"/>
          </a:xfrm>
          <a:prstGeom prst="rightArrowCallout">
            <a:avLst>
              <a:gd name="adj1" fmla="val 25000"/>
              <a:gd name="adj2" fmla="val 23572"/>
              <a:gd name="adj3" fmla="val 25000"/>
              <a:gd name="adj4" fmla="val 72496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0" dirty="0" smtClean="0">
                <a:solidFill>
                  <a:srgbClr val="FFFFFF"/>
                </a:solidFill>
              </a:rPr>
              <a:t>micro-organisms</a:t>
            </a:r>
            <a:endParaRPr lang="it-IT" sz="1800" b="0" dirty="0">
              <a:solidFill>
                <a:srgbClr val="FFFFFF"/>
              </a:solidFill>
            </a:endParaRPr>
          </a:p>
        </p:txBody>
      </p:sp>
      <p:sp>
        <p:nvSpPr>
          <p:cNvPr id="77" name="Callout con freccia a destra 21"/>
          <p:cNvSpPr/>
          <p:nvPr/>
        </p:nvSpPr>
        <p:spPr>
          <a:xfrm flipH="1">
            <a:off x="6312656" y="970346"/>
            <a:ext cx="1693913" cy="604723"/>
          </a:xfrm>
          <a:prstGeom prst="rightArrowCallou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0" dirty="0"/>
              <a:t>radiative energy</a:t>
            </a:r>
            <a:endParaRPr lang="it-IT" sz="1800" b="0" dirty="0"/>
          </a:p>
        </p:txBody>
      </p:sp>
      <p:sp>
        <p:nvSpPr>
          <p:cNvPr id="78" name="CasellaDiTesto 9"/>
          <p:cNvSpPr txBox="1">
            <a:spLocks noChangeArrowheads="1"/>
          </p:cNvSpPr>
          <p:nvPr/>
        </p:nvSpPr>
        <p:spPr bwMode="auto">
          <a:xfrm>
            <a:off x="228600" y="361890"/>
            <a:ext cx="559163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it-IT" altLang="it-IT" sz="2400" b="0" dirty="0" smtClean="0">
                <a:latin typeface="+mn-lt"/>
                <a:cs typeface="Times New Roman" pitchFamily="18" charset="0"/>
              </a:rPr>
              <a:t>Degradation at the molecular scale</a:t>
            </a:r>
          </a:p>
        </p:txBody>
      </p:sp>
    </p:spTree>
    <p:extLst>
      <p:ext uri="{BB962C8B-B14F-4D97-AF65-F5344CB8AC3E}">
        <p14:creationId xmlns:p14="http://schemas.microsoft.com/office/powerpoint/2010/main" val="9260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2860" y="374354"/>
            <a:ext cx="7577137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171950" algn="l"/>
                <a:tab pos="8345488" algn="l"/>
              </a:tabLst>
              <a:defRPr sz="8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171950" algn="l"/>
                <a:tab pos="8345488" algn="l"/>
              </a:tabLst>
              <a:defRPr sz="8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171950" algn="l"/>
                <a:tab pos="8345488" algn="l"/>
              </a:tabLst>
              <a:defRPr sz="8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171950" algn="l"/>
                <a:tab pos="8345488" algn="l"/>
              </a:tabLst>
              <a:defRPr sz="8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171950" algn="l"/>
                <a:tab pos="8345488" algn="l"/>
              </a:tabLst>
              <a:defRPr sz="8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1950" algn="l"/>
                <a:tab pos="8345488" algn="l"/>
              </a:tabLst>
              <a:defRPr sz="8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1950" algn="l"/>
                <a:tab pos="8345488" algn="l"/>
              </a:tabLst>
              <a:defRPr sz="8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1950" algn="l"/>
                <a:tab pos="8345488" algn="l"/>
              </a:tabLst>
              <a:defRPr sz="8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1950" algn="l"/>
                <a:tab pos="8345488" algn="l"/>
              </a:tabLst>
              <a:defRPr sz="8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Materials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CasellaDiTesto 137"/>
          <p:cNvSpPr txBox="1"/>
          <p:nvPr/>
        </p:nvSpPr>
        <p:spPr>
          <a:xfrm>
            <a:off x="22860" y="800084"/>
            <a:ext cx="9121140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just">
              <a:lnSpc>
                <a:spcPct val="114000"/>
              </a:lnSpc>
              <a:spcAft>
                <a:spcPts val="0"/>
              </a:spcAft>
              <a:defRPr sz="2400">
                <a:solidFill>
                  <a:schemeClr val="tx1"/>
                </a:solidFill>
                <a:ea typeface="Times New Roman"/>
              </a:defRPr>
            </a:lvl1pPr>
          </a:lstStyle>
          <a:p>
            <a:r>
              <a:rPr lang="en-US" sz="1800" dirty="0"/>
              <a:t>Modern paper </a:t>
            </a:r>
            <a:r>
              <a:rPr lang="en-US" sz="1800" dirty="0" smtClean="0"/>
              <a:t>samples made </a:t>
            </a:r>
            <a:r>
              <a:rPr lang="en-US" sz="1800" dirty="0"/>
              <a:t>of pristine cotton cellulose were artificially aged at </a:t>
            </a:r>
            <a:r>
              <a:rPr lang="en-US" sz="1800" dirty="0" smtClean="0"/>
              <a:t>90°C up to </a:t>
            </a:r>
            <a:r>
              <a:rPr lang="en-US" sz="1800" dirty="0"/>
              <a:t>48 days in </a:t>
            </a:r>
            <a:r>
              <a:rPr lang="en-US" sz="1800" dirty="0" smtClean="0"/>
              <a:t>different </a:t>
            </a:r>
            <a:r>
              <a:rPr lang="en-US" sz="1800" dirty="0"/>
              <a:t>environmental </a:t>
            </a:r>
            <a:r>
              <a:rPr lang="en-US" sz="1800" dirty="0" smtClean="0"/>
              <a:t>settings </a:t>
            </a:r>
            <a:endParaRPr lang="en-US" sz="1800" dirty="0"/>
          </a:p>
        </p:txBody>
      </p:sp>
      <p:pic>
        <p:nvPicPr>
          <p:cNvPr id="7" name="Immagine 139" descr="Fig_S1.jpg"/>
          <p:cNvPicPr>
            <a:picLocks noChangeAspect="1"/>
          </p:cNvPicPr>
          <p:nvPr/>
        </p:nvPicPr>
        <p:blipFill>
          <a:blip r:embed="rId2" cstate="print"/>
          <a:srcRect l="5115" t="1516" r="4268" b="62292"/>
          <a:stretch>
            <a:fillRect/>
          </a:stretch>
        </p:blipFill>
        <p:spPr>
          <a:xfrm>
            <a:off x="2554186" y="4343400"/>
            <a:ext cx="4075214" cy="2018732"/>
          </a:xfrm>
          <a:prstGeom prst="rect">
            <a:avLst/>
          </a:prstGeom>
        </p:spPr>
      </p:pic>
      <p:pic>
        <p:nvPicPr>
          <p:cNvPr id="8" name="Immagine 140" descr="Fig_S2.jpg"/>
          <p:cNvPicPr>
            <a:picLocks noChangeAspect="1"/>
          </p:cNvPicPr>
          <p:nvPr/>
        </p:nvPicPr>
        <p:blipFill>
          <a:blip r:embed="rId3" cstate="print"/>
          <a:srcRect l="11043" r="8503" b="62292"/>
          <a:stretch>
            <a:fillRect/>
          </a:stretch>
        </p:blipFill>
        <p:spPr>
          <a:xfrm>
            <a:off x="3066382" y="1524000"/>
            <a:ext cx="3618165" cy="2103292"/>
          </a:xfrm>
          <a:prstGeom prst="rect">
            <a:avLst/>
          </a:prstGeom>
        </p:spPr>
      </p:pic>
      <p:sp>
        <p:nvSpPr>
          <p:cNvPr id="9" name="CasellaDiTesto 141"/>
          <p:cNvSpPr txBox="1"/>
          <p:nvPr/>
        </p:nvSpPr>
        <p:spPr>
          <a:xfrm>
            <a:off x="0" y="3695684"/>
            <a:ext cx="9144000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just">
              <a:lnSpc>
                <a:spcPct val="114000"/>
              </a:lnSpc>
              <a:spcAft>
                <a:spcPts val="0"/>
              </a:spcAft>
              <a:defRPr sz="2400">
                <a:solidFill>
                  <a:schemeClr val="tx1"/>
                </a:solidFill>
                <a:ea typeface="Times New Roman"/>
              </a:defRPr>
            </a:lvl1pPr>
          </a:lstStyle>
          <a:p>
            <a:r>
              <a:rPr lang="en-US" sz="1800" dirty="0"/>
              <a:t>Ancient samples </a:t>
            </a:r>
            <a:r>
              <a:rPr lang="en-US" sz="1800" dirty="0" smtClean="0"/>
              <a:t>produced </a:t>
            </a:r>
            <a:r>
              <a:rPr lang="en-US" sz="1800" dirty="0"/>
              <a:t>in 15th century in Italy and France </a:t>
            </a:r>
            <a:r>
              <a:rPr lang="en-US" sz="1800" dirty="0" smtClean="0"/>
              <a:t>exhibiting </a:t>
            </a:r>
            <a:r>
              <a:rPr lang="en-US" sz="1800" dirty="0" smtClean="0"/>
              <a:t>different state </a:t>
            </a:r>
            <a:r>
              <a:rPr lang="en-US" sz="1800" dirty="0"/>
              <a:t>of </a:t>
            </a:r>
            <a:r>
              <a:rPr lang="en-US" sz="1800" dirty="0" smtClean="0"/>
              <a:t>conservation and </a:t>
            </a:r>
            <a:r>
              <a:rPr lang="en-US" sz="1800" dirty="0" smtClean="0"/>
              <a:t>damages 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8633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C:\Users\peccianti\Documents\pubblicazioni\progetti\THz on paper\whatman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6084" r="6882"/>
          <a:stretch/>
        </p:blipFill>
        <p:spPr bwMode="auto">
          <a:xfrm>
            <a:off x="0" y="1269999"/>
            <a:ext cx="6275103" cy="49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4104" y="362443"/>
            <a:ext cx="6653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 smtClean="0">
                <a:cs typeface="Times New Roman" pitchFamily="18" charset="0"/>
              </a:rPr>
              <a:t>THz Time-Domain Spectroscopy: paper sheets </a:t>
            </a:r>
            <a:endParaRPr lang="en-GB" sz="2400" b="0" dirty="0"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021539">
            <a:off x="3772586" y="4638616"/>
            <a:ext cx="235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</a:rPr>
              <a:t>Delay (refractive index)</a:t>
            </a:r>
            <a:endParaRPr lang="en-GB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53596" y="1727200"/>
            <a:ext cx="2323704" cy="750332"/>
            <a:chOff x="6553596" y="1727200"/>
            <a:chExt cx="2323704" cy="75033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553596" y="1905000"/>
              <a:ext cx="799704" cy="0"/>
            </a:xfrm>
            <a:prstGeom prst="line">
              <a:avLst/>
            </a:prstGeom>
            <a:ln w="19050">
              <a:solidFill>
                <a:srgbClr val="1F0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559550" y="2286000"/>
              <a:ext cx="79970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53300" y="17272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1F01FF"/>
                  </a:solidFill>
                  <a:latin typeface="Garamond" panose="02020404030301010803" pitchFamily="18" charset="0"/>
                  <a:cs typeface="Arial" pitchFamily="34" charset="0"/>
                </a:rPr>
                <a:t>Sample</a:t>
              </a:r>
              <a:endParaRPr lang="en-GB" dirty="0">
                <a:solidFill>
                  <a:srgbClr val="1F01FF"/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53300" y="21082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  <a:latin typeface="Garamond" panose="02020404030301010803" pitchFamily="18" charset="0"/>
                  <a:cs typeface="Arial" pitchFamily="34" charset="0"/>
                </a:rPr>
                <a:t>Reference</a:t>
              </a:r>
              <a:endParaRPr lang="en-GB" dirty="0">
                <a:solidFill>
                  <a:srgbClr val="FF0000"/>
                </a:solidFill>
                <a:latin typeface="Garamond" panose="02020404030301010803" pitchFamily="18" charset="0"/>
                <a:cs typeface="Arial" pitchFamily="34" charset="0"/>
              </a:endParaRPr>
            </a:p>
          </p:txBody>
        </p:sp>
      </p:grpSp>
      <p:pic>
        <p:nvPicPr>
          <p:cNvPr id="11" name="Picture 3" descr="I:\Progetti ISC\THz\Collaborazione Marco Peccianti THz\Viaggio Montreal Giugno 2013\Article\signal_p2ref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b="7140"/>
          <a:stretch/>
        </p:blipFill>
        <p:spPr bwMode="auto">
          <a:xfrm>
            <a:off x="155713" y="762000"/>
            <a:ext cx="6129383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721100"/>
            <a:ext cx="3220404" cy="2451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1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408">
        <p:fade/>
      </p:transition>
    </mc:Choice>
    <mc:Fallback xmlns="">
      <p:transition spd="med" advTm="704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98812" y="381000"/>
            <a:ext cx="5694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cs typeface="Times New Roman" pitchFamily="18" charset="0"/>
              </a:rPr>
              <a:t>THz Time-Domain Spectroscopy: results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0076" y="1420190"/>
            <a:ext cx="3657600" cy="30285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4572000" y="1464369"/>
            <a:ext cx="4147582" cy="2275155"/>
            <a:chOff x="4996418" y="1143000"/>
            <a:chExt cx="4147582" cy="2275155"/>
          </a:xfrm>
        </p:grpSpPr>
        <p:pic>
          <p:nvPicPr>
            <p:cNvPr id="80914" name="Picture 18" descr="I:\Convegni e Congressi\THz-Arte 2014\dati simulazione THz\2.2THz_lateral_MO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45" r="43368" b="28590"/>
            <a:stretch/>
          </p:blipFill>
          <p:spPr bwMode="auto">
            <a:xfrm>
              <a:off x="5781550" y="1143000"/>
              <a:ext cx="3362450" cy="105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915" name="Picture 19" descr="I:\Convegni e Congressi\THz-Arte 2014\dati simulazione THz\2.7THz_lateral_MOD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49" r="40836" b="27938"/>
            <a:stretch/>
          </p:blipFill>
          <p:spPr bwMode="auto">
            <a:xfrm>
              <a:off x="5781550" y="2200275"/>
              <a:ext cx="3362450" cy="1217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4996418" y="1553597"/>
              <a:ext cx="106821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800" b="0" dirty="0" smtClean="0">
                  <a:solidFill>
                    <a:srgbClr val="0000CC"/>
                  </a:solidFill>
                  <a:latin typeface="Garamond" panose="02020404030301010803" pitchFamily="18" charset="0"/>
                </a:rPr>
                <a:t>1.9THz</a:t>
              </a:r>
              <a:endParaRPr lang="en-US" sz="1800" b="0" dirty="0" smtClean="0">
                <a:solidFill>
                  <a:srgbClr val="0000CC"/>
                </a:solidFill>
                <a:latin typeface="Garamond" panose="02020404030301010803" pitchFamily="18" charset="0"/>
              </a:endParaRPr>
            </a:p>
            <a:p>
              <a:pPr algn="l"/>
              <a:endParaRPr lang="en-US" sz="1800" b="0" dirty="0">
                <a:solidFill>
                  <a:srgbClr val="0000CC"/>
                </a:solidFill>
                <a:latin typeface="Garamond" panose="02020404030301010803" pitchFamily="18" charset="0"/>
              </a:endParaRPr>
            </a:p>
            <a:p>
              <a:pPr algn="l"/>
              <a:endParaRPr lang="en-US" sz="1800" b="0" dirty="0" smtClean="0">
                <a:solidFill>
                  <a:srgbClr val="0000CC"/>
                </a:solidFill>
                <a:latin typeface="Garamond" panose="02020404030301010803" pitchFamily="18" charset="0"/>
              </a:endParaRPr>
            </a:p>
            <a:p>
              <a:pPr algn="l"/>
              <a:endParaRPr lang="en-US" sz="1800" b="0" dirty="0">
                <a:solidFill>
                  <a:srgbClr val="0000CC"/>
                </a:solidFill>
                <a:latin typeface="Garamond" panose="02020404030301010803" pitchFamily="18" charset="0"/>
              </a:endParaRPr>
            </a:p>
            <a:p>
              <a:pPr algn="l"/>
              <a:r>
                <a:rPr lang="en-US" sz="1800" b="0" dirty="0" smtClean="0">
                  <a:solidFill>
                    <a:srgbClr val="0000CC"/>
                  </a:solidFill>
                  <a:latin typeface="Garamond" panose="02020404030301010803" pitchFamily="18" charset="0"/>
                </a:rPr>
                <a:t>2.4THz</a:t>
              </a:r>
              <a:endParaRPr lang="it-IT" sz="1800" b="0" dirty="0">
                <a:latin typeface="Garamond" panose="02020404030301010803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308484" y="5331682"/>
            <a:ext cx="6053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Set </a:t>
            </a:r>
            <a:r>
              <a:rPr lang="en-US" dirty="0"/>
              <a:t>up a method to evaluate the degree of crystallinity of ancient paper from THz </a:t>
            </a:r>
            <a:r>
              <a:rPr lang="en-US" dirty="0" smtClean="0"/>
              <a:t>spectra.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55109" y="4448712"/>
            <a:ext cx="8033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Main </a:t>
            </a:r>
            <a:r>
              <a:rPr lang="en-US" dirty="0" smtClean="0"/>
              <a:t>spectral features at </a:t>
            </a:r>
            <a:r>
              <a:rPr lang="en-US" dirty="0"/>
              <a:t>1.47 </a:t>
            </a:r>
            <a:r>
              <a:rPr lang="en-US" dirty="0" smtClean="0"/>
              <a:t>THz, 1.90 </a:t>
            </a:r>
            <a:r>
              <a:rPr lang="en-US" dirty="0"/>
              <a:t>THz, 2.13 THz, 2.4 THz and 3.1THz. </a:t>
            </a:r>
            <a:endParaRPr lang="it-IT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1293537"/>
            <a:ext cx="3878283" cy="2897463"/>
            <a:chOff x="457200" y="1293537"/>
            <a:chExt cx="3878283" cy="2897463"/>
          </a:xfrm>
        </p:grpSpPr>
        <p:pic>
          <p:nvPicPr>
            <p:cNvPr id="17" name="Picture 4" descr="C:\Users\Pippo\Desktop\Origin figures\Figure for CLEO 2015_color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9" t="6079" r="10801" b="2556"/>
            <a:stretch/>
          </p:blipFill>
          <p:spPr bwMode="auto">
            <a:xfrm>
              <a:off x="457200" y="1293537"/>
              <a:ext cx="3878283" cy="2897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108859" y="1874966"/>
              <a:ext cx="1253341" cy="646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5816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" y="5587425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600" b="0" dirty="0"/>
              <a:t>Clare J. </a:t>
            </a:r>
            <a:r>
              <a:rPr lang="it-IT" sz="1600" b="0" dirty="0" smtClean="0"/>
              <a:t>Strachan et al., </a:t>
            </a:r>
            <a:r>
              <a:rPr lang="en-US" sz="1600" b="0" i="1" dirty="0"/>
              <a:t>Using terahertz pulsed spectroscopy to study </a:t>
            </a:r>
            <a:r>
              <a:rPr lang="en-US" sz="1600" b="0" i="1" dirty="0" smtClean="0"/>
              <a:t>crystallinity </a:t>
            </a:r>
            <a:r>
              <a:rPr lang="it-IT" sz="1600" b="0" i="1" dirty="0" smtClean="0"/>
              <a:t>of </a:t>
            </a:r>
            <a:r>
              <a:rPr lang="it-IT" sz="1600" b="0" i="1" dirty="0"/>
              <a:t>pharmaceutical </a:t>
            </a:r>
            <a:r>
              <a:rPr lang="it-IT" sz="1600" b="0" i="1" dirty="0" smtClean="0"/>
              <a:t>materials</a:t>
            </a:r>
            <a:r>
              <a:rPr lang="it-IT" sz="1600" b="0" dirty="0" smtClean="0"/>
              <a:t>, </a:t>
            </a:r>
            <a:r>
              <a:rPr lang="it-IT" sz="1600" b="0" dirty="0"/>
              <a:t>Chemical Physics Letters </a:t>
            </a:r>
            <a:r>
              <a:rPr lang="it-IT" sz="1600" dirty="0" smtClean="0"/>
              <a:t>390</a:t>
            </a:r>
            <a:r>
              <a:rPr lang="it-IT" sz="1600" b="0" dirty="0" smtClean="0"/>
              <a:t>, 20–24 </a:t>
            </a:r>
            <a:r>
              <a:rPr lang="it-IT" sz="1600" b="0" dirty="0"/>
              <a:t>(2004) </a:t>
            </a:r>
            <a:endParaRPr lang="it-IT" sz="1600" dirty="0"/>
          </a:p>
        </p:txBody>
      </p:sp>
      <p:pic>
        <p:nvPicPr>
          <p:cNvPr id="11266" name="Picture 2" descr="http://www.sanitarian.net/wp-content/uploads/2011/06/Indomethac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61184"/>
            <a:ext cx="2736056" cy="16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46314" y="2945756"/>
            <a:ext cx="3058886" cy="2540644"/>
            <a:chOff x="362970" y="2640956"/>
            <a:chExt cx="3058886" cy="2540644"/>
          </a:xfrm>
        </p:grpSpPr>
        <p:sp>
          <p:nvSpPr>
            <p:cNvPr id="2" name="TextBox 1"/>
            <p:cNvSpPr txBox="1"/>
            <p:nvPr/>
          </p:nvSpPr>
          <p:spPr>
            <a:xfrm>
              <a:off x="362970" y="4473714"/>
              <a:ext cx="3058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latin typeface="Garamond" panose="02020404030301010803" pitchFamily="18" charset="0"/>
                </a:rPr>
                <a:t>IM=indomethacin</a:t>
              </a:r>
            </a:p>
            <a:p>
              <a:r>
                <a:rPr lang="it-IT" dirty="0" smtClean="0">
                  <a:latin typeface="Garamond" panose="02020404030301010803" pitchFamily="18" charset="0"/>
                </a:rPr>
                <a:t>(anti-inflammatory drug) </a:t>
              </a:r>
              <a:endParaRPr lang="it-IT" dirty="0">
                <a:latin typeface="Garamond" panose="02020404030301010803" pitchFamily="18" charset="0"/>
              </a:endParaRPr>
            </a:p>
          </p:txBody>
        </p:sp>
        <p:pic>
          <p:nvPicPr>
            <p:cNvPr id="11268" name="Picture 4" descr="2-(1-(4-chlorobenzoyl)-5-methoxy-2-methyl-1H-indol-3-yl)acetic acid 200.sv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2640956"/>
              <a:ext cx="2057400" cy="2083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657600" y="838200"/>
            <a:ext cx="5171364" cy="4457382"/>
            <a:chOff x="3657600" y="838200"/>
            <a:chExt cx="5171364" cy="4457382"/>
          </a:xfrm>
        </p:grpSpPr>
        <p:pic>
          <p:nvPicPr>
            <p:cNvPr id="798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838200"/>
              <a:ext cx="5171364" cy="4457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095212" y="1718846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CC"/>
                  </a:solidFill>
                </a:rPr>
                <a:t>amorphous</a:t>
              </a:r>
              <a:endParaRPr lang="it-IT" sz="1600" dirty="0">
                <a:solidFill>
                  <a:srgbClr val="0000CC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199868" y="3581400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CC"/>
                  </a:solidFill>
                </a:rPr>
                <a:t>crystalline</a:t>
              </a:r>
              <a:endParaRPr lang="it-IT" sz="1600" dirty="0">
                <a:solidFill>
                  <a:srgbClr val="0000CC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98812" y="381000"/>
            <a:ext cx="619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cs typeface="Times New Roman" pitchFamily="18" charset="0"/>
              </a:rPr>
              <a:t>Effect of sample crystallinity on THz spectra</a:t>
            </a:r>
            <a:endParaRPr lang="en-GB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14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55648" y="5895221"/>
            <a:ext cx="60213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GB" sz="800" i="1"/>
          </a:p>
        </p:txBody>
      </p:sp>
      <p:sp>
        <p:nvSpPr>
          <p:cNvPr id="37" name="Rectangle 36"/>
          <p:cNvSpPr/>
          <p:nvPr/>
        </p:nvSpPr>
        <p:spPr bwMode="auto">
          <a:xfrm>
            <a:off x="786634" y="1752600"/>
            <a:ext cx="2777101" cy="598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06608" y="2378523"/>
            <a:ext cx="1600917" cy="598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416639" y="2672569"/>
            <a:ext cx="1599198" cy="304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6869" y="5019874"/>
            <a:ext cx="7627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This is the so-called ‘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terahertz gap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’. It has historically been defined by the relative lack of convenient and inexpensive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sources.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it-IT" dirty="0" smtClean="0"/>
              <a:t>Application in science and </a:t>
            </a:r>
            <a:r>
              <a:rPr lang="en-US" dirty="0" smtClean="0"/>
              <a:t>industry</a:t>
            </a:r>
            <a:r>
              <a:rPr lang="en-US" dirty="0"/>
              <a:t>, offering complementary or even</a:t>
            </a:r>
          </a:p>
          <a:p>
            <a:r>
              <a:rPr lang="en-US" dirty="0"/>
              <a:t>alternative methods of material characterization.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-19844" y="762000"/>
            <a:ext cx="9236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Terahertz (THz) radiation = electro-magnetic waves in a frequency range 0.1 - 10 THz</a:t>
            </a:r>
            <a:endParaRPr lang="en-GB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152400" y="1833345"/>
            <a:ext cx="6038948" cy="2679581"/>
            <a:chOff x="85582" y="3636670"/>
            <a:chExt cx="6038948" cy="2679581"/>
          </a:xfrm>
        </p:grpSpPr>
        <p:sp>
          <p:nvSpPr>
            <p:cNvPr id="123" name="Trapezoid 122"/>
            <p:cNvSpPr/>
            <p:nvPr/>
          </p:nvSpPr>
          <p:spPr>
            <a:xfrm flipV="1">
              <a:off x="1519237" y="3636670"/>
              <a:ext cx="2831979" cy="1014703"/>
            </a:xfrm>
            <a:prstGeom prst="trapezoid">
              <a:avLst>
                <a:gd name="adj" fmla="val 113879"/>
              </a:avLst>
            </a:prstGeom>
            <a:gradFill flip="none" rotWithShape="1">
              <a:gsLst>
                <a:gs pos="0">
                  <a:srgbClr val="1F01FF"/>
                </a:gs>
                <a:gs pos="50000">
                  <a:schemeClr val="tx2">
                    <a:lumMod val="22000"/>
                    <a:lumOff val="78000"/>
                  </a:schemeClr>
                </a:gs>
                <a:gs pos="100000">
                  <a:schemeClr val="tx2">
                    <a:lumMod val="0"/>
                    <a:lumOff val="100000"/>
                  </a:schemeClr>
                </a:gs>
              </a:gsLst>
              <a:lin ang="16200000" scaled="1"/>
              <a:tileRect/>
            </a:gra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2981370" y="4114800"/>
              <a:ext cx="3143159" cy="304800"/>
              <a:chOff x="2971800" y="2438400"/>
              <a:chExt cx="3143159" cy="304800"/>
            </a:xfrm>
            <a:gradFill flip="none" rotWithShape="1">
              <a:gsLst>
                <a:gs pos="0">
                  <a:srgbClr val="0000FF">
                    <a:lumMod val="65000"/>
                    <a:lumOff val="35000"/>
                  </a:srgbClr>
                </a:gs>
                <a:gs pos="100000">
                  <a:srgbClr val="D8D8FF">
                    <a:lumMod val="0"/>
                    <a:lumOff val="100000"/>
                  </a:srgbClr>
                </a:gs>
                <a:gs pos="87000">
                  <a:srgbClr val="C3C3FF">
                    <a:lumMod val="77000"/>
                    <a:lumOff val="23000"/>
                  </a:srgbClr>
                </a:gs>
                <a:gs pos="75000">
                  <a:srgbClr val="0000FF">
                    <a:lumMod val="65000"/>
                    <a:lumOff val="35000"/>
                  </a:srgbClr>
                </a:gs>
              </a:gsLst>
              <a:lin ang="10800000" scaled="1"/>
              <a:tileRect/>
            </a:gradFill>
          </p:grpSpPr>
          <p:sp>
            <p:nvSpPr>
              <p:cNvPr id="184" name="Rounded Rectangle 183"/>
              <p:cNvSpPr/>
              <p:nvPr/>
            </p:nvSpPr>
            <p:spPr>
              <a:xfrm flipH="1">
                <a:off x="3772784" y="2438400"/>
                <a:ext cx="2342175" cy="304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Oval 184"/>
              <p:cNvSpPr/>
              <p:nvPr/>
            </p:nvSpPr>
            <p:spPr>
              <a:xfrm flipH="1">
                <a:off x="2971800" y="2438400"/>
                <a:ext cx="1715386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457200" y="4114800"/>
              <a:ext cx="2477385" cy="304800"/>
              <a:chOff x="152400" y="4419600"/>
              <a:chExt cx="2477385" cy="304800"/>
            </a:xfrm>
            <a:gradFill flip="none" rotWithShape="1">
              <a:gsLst>
                <a:gs pos="0">
                  <a:srgbClr val="FF0000"/>
                </a:gs>
                <a:gs pos="70000">
                  <a:srgbClr val="FF2B2B"/>
                </a:gs>
                <a:gs pos="85000">
                  <a:srgbClr val="FF0000">
                    <a:lumMod val="27000"/>
                    <a:lumOff val="73000"/>
                  </a:srgbClr>
                </a:gs>
                <a:gs pos="100000">
                  <a:srgbClr val="FF0000">
                    <a:tint val="23500"/>
                    <a:satMod val="160000"/>
                    <a:lumMod val="0"/>
                    <a:lumOff val="100000"/>
                  </a:srgbClr>
                </a:gs>
              </a:gsLst>
              <a:lin ang="0" scaled="1"/>
              <a:tileRect/>
            </a:gradFill>
          </p:grpSpPr>
          <p:sp>
            <p:nvSpPr>
              <p:cNvPr id="182" name="Rounded Rectangle 181"/>
              <p:cNvSpPr/>
              <p:nvPr/>
            </p:nvSpPr>
            <p:spPr>
              <a:xfrm>
                <a:off x="152400" y="4419600"/>
                <a:ext cx="1676400" cy="3048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914399" y="4419600"/>
                <a:ext cx="1715386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476250" y="4076700"/>
              <a:ext cx="1752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smtClean="0"/>
                <a:t>Electronics</a:t>
              </a:r>
              <a:endParaRPr lang="en-GB" b="1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356010" y="4076700"/>
              <a:ext cx="1752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smtClean="0"/>
                <a:t>Photonics</a:t>
              </a:r>
              <a:endParaRPr lang="en-GB" b="1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76251" y="4648200"/>
              <a:ext cx="1056017" cy="304800"/>
            </a:xfrm>
            <a:prstGeom prst="rect">
              <a:avLst/>
            </a:prstGeom>
            <a:solidFill>
              <a:srgbClr val="FFAB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52400" y="5162034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smtClean="0">
                  <a:latin typeface="Arial" pitchFamily="34" charset="0"/>
                  <a:cs typeface="Arial" pitchFamily="34" charset="0"/>
                </a:rPr>
                <a:t>0.001</a:t>
              </a:r>
              <a:endParaRPr lang="en-GB" sz="12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937724" y="5162034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smtClean="0">
                  <a:latin typeface="Arial" pitchFamily="34" charset="0"/>
                  <a:cs typeface="Arial" pitchFamily="34" charset="0"/>
                </a:rPr>
                <a:t>0.01</a:t>
              </a:r>
              <a:endParaRPr lang="en-GB" sz="12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676400" y="5162034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smtClean="0">
                  <a:latin typeface="Arial" pitchFamily="34" charset="0"/>
                  <a:cs typeface="Arial" pitchFamily="34" charset="0"/>
                </a:rPr>
                <a:t>0.1</a:t>
              </a:r>
              <a:endParaRPr lang="en-GB" sz="12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431173" y="516203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smtClean="0">
                  <a:latin typeface="Arial" pitchFamily="34" charset="0"/>
                  <a:cs typeface="Arial" pitchFamily="34" charset="0"/>
                </a:rPr>
                <a:t>1</a:t>
              </a:r>
              <a:endParaRPr lang="en-GB" sz="12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106011" y="5162034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smtClean="0">
                  <a:latin typeface="Arial" pitchFamily="34" charset="0"/>
                  <a:cs typeface="Arial" pitchFamily="34" charset="0"/>
                </a:rPr>
                <a:t>10</a:t>
              </a:r>
              <a:endParaRPr lang="en-GB" sz="12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765512" y="5162034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smtClean="0">
                  <a:latin typeface="Arial" pitchFamily="34" charset="0"/>
                  <a:cs typeface="Arial" pitchFamily="34" charset="0"/>
                </a:rPr>
                <a:t>100</a:t>
              </a:r>
              <a:endParaRPr lang="en-GB" sz="12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24910" y="5162034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smtClean="0">
                  <a:latin typeface="Arial" pitchFamily="34" charset="0"/>
                  <a:cs typeface="Arial" pitchFamily="34" charset="0"/>
                </a:rPr>
                <a:t>1000</a:t>
              </a:r>
              <a:endParaRPr lang="en-GB" sz="12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097637" y="5162034"/>
              <a:ext cx="609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smtClean="0">
                  <a:latin typeface="Arial" pitchFamily="34" charset="0"/>
                  <a:cs typeface="Arial" pitchFamily="34" charset="0"/>
                </a:rPr>
                <a:t>10000</a:t>
              </a:r>
              <a:endParaRPr lang="en-GB" sz="12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525476" y="4648200"/>
              <a:ext cx="751000" cy="304800"/>
            </a:xfrm>
            <a:prstGeom prst="rect">
              <a:avLst/>
            </a:prstGeom>
            <a:solidFill>
              <a:srgbClr val="FF8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2938697" y="4648200"/>
              <a:ext cx="1412519" cy="304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422406" y="4648200"/>
              <a:ext cx="702124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351217" y="4648200"/>
              <a:ext cx="34411" cy="304800"/>
            </a:xfrm>
            <a:prstGeom prst="rect">
              <a:avLst/>
            </a:prstGeom>
            <a:solidFill>
              <a:srgbClr val="FF6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4385628" y="4648200"/>
              <a:ext cx="34411" cy="304800"/>
            </a:xfrm>
            <a:prstGeom prst="rect">
              <a:avLst/>
            </a:prstGeom>
            <a:solidFill>
              <a:srgbClr val="FE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4420039" y="4648200"/>
              <a:ext cx="34411" cy="304800"/>
            </a:xfrm>
            <a:prstGeom prst="rect">
              <a:avLst/>
            </a:prstGeom>
            <a:solidFill>
              <a:srgbClr val="DAFE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4454450" y="4648200"/>
              <a:ext cx="34411" cy="304800"/>
            </a:xfrm>
            <a:prstGeom prst="rect">
              <a:avLst/>
            </a:prstGeom>
            <a:solidFill>
              <a:srgbClr val="4AF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4488860" y="4648200"/>
              <a:ext cx="34411" cy="304800"/>
            </a:xfrm>
            <a:prstGeom prst="rect">
              <a:avLst/>
            </a:prstGeom>
            <a:solidFill>
              <a:srgbClr val="01F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4518324" y="4648200"/>
              <a:ext cx="34411" cy="304800"/>
            </a:xfrm>
            <a:prstGeom prst="rect">
              <a:avLst/>
            </a:prstGeom>
            <a:solidFill>
              <a:srgbClr val="01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4547787" y="4648200"/>
              <a:ext cx="34411" cy="304800"/>
            </a:xfrm>
            <a:prstGeom prst="rect">
              <a:avLst/>
            </a:prstGeom>
            <a:solidFill>
              <a:srgbClr val="018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577251" y="4648200"/>
              <a:ext cx="34411" cy="304800"/>
            </a:xfrm>
            <a:prstGeom prst="rect">
              <a:avLst/>
            </a:prstGeom>
            <a:solidFill>
              <a:srgbClr val="1F0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606714" y="4648200"/>
              <a:ext cx="815691" cy="304800"/>
            </a:xfrm>
            <a:prstGeom prst="rect">
              <a:avLst/>
            </a:prstGeom>
            <a:solidFill>
              <a:srgbClr val="B60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33400" y="4651375"/>
              <a:ext cx="7745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smtClean="0">
                  <a:latin typeface="Arial Narrow" pitchFamily="34" charset="0"/>
                </a:rPr>
                <a:t>Microwave</a:t>
              </a:r>
              <a:endParaRPr lang="en-GB" sz="1100" b="1">
                <a:latin typeface="Arial Narrow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1532268" y="4651375"/>
              <a:ext cx="7040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smtClean="0">
                  <a:latin typeface="Arial Narrow" pitchFamily="34" charset="0"/>
                </a:rPr>
                <a:t>mm wave</a:t>
              </a:r>
              <a:endParaRPr lang="en-GB" sz="1100" b="1">
                <a:latin typeface="Arial Narrow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2236307" y="4648200"/>
              <a:ext cx="811693" cy="304800"/>
            </a:xfrm>
            <a:prstGeom prst="rect">
              <a:avLst/>
            </a:prstGeom>
            <a:solidFill>
              <a:srgbClr val="FF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184966" y="4651375"/>
              <a:ext cx="9541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smtClean="0">
                  <a:latin typeface="Arial Narrow" pitchFamily="34" charset="0"/>
                </a:rPr>
                <a:t>Sub mm wave</a:t>
              </a:r>
              <a:endParaRPr lang="en-GB" sz="1100" b="1">
                <a:latin typeface="Arial Narrow" pitchFamily="34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384292" y="4651375"/>
              <a:ext cx="6142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smtClean="0">
                  <a:latin typeface="Arial Narrow" pitchFamily="34" charset="0"/>
                </a:rPr>
                <a:t>Infrared</a:t>
              </a:r>
              <a:endParaRPr lang="en-GB" sz="1100" b="1">
                <a:latin typeface="Arial Narrow" pitchFamily="34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167837" y="4651375"/>
              <a:ext cx="5565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smtClean="0">
                  <a:latin typeface="Arial Narrow" pitchFamily="34" charset="0"/>
                </a:rPr>
                <a:t>Visible</a:t>
              </a:r>
              <a:endParaRPr lang="en-GB" sz="1100" b="1">
                <a:latin typeface="Arial Narrow" pitchFamily="34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648200" y="4651375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smtClean="0">
                  <a:solidFill>
                    <a:schemeClr val="bg1"/>
                  </a:solidFill>
                  <a:latin typeface="Arial Narrow" pitchFamily="34" charset="0"/>
                </a:rPr>
                <a:t>Ultraviolet</a:t>
              </a:r>
              <a:endParaRPr lang="en-GB" sz="11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5562600" y="4648200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smtClean="0">
                  <a:solidFill>
                    <a:schemeClr val="bg1"/>
                  </a:solidFill>
                  <a:latin typeface="Arial Narrow" pitchFamily="34" charset="0"/>
                </a:rPr>
                <a:t>X-ray</a:t>
              </a:r>
              <a:endParaRPr lang="en-GB" sz="11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58" name="Isosceles Triangle 157"/>
            <p:cNvSpPr/>
            <p:nvPr/>
          </p:nvSpPr>
          <p:spPr>
            <a:xfrm>
              <a:off x="400051" y="4953000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Isosceles Triangle 158"/>
            <p:cNvSpPr/>
            <p:nvPr/>
          </p:nvSpPr>
          <p:spPr>
            <a:xfrm>
              <a:off x="1104901" y="4953000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Isosceles Triangle 159"/>
            <p:cNvSpPr/>
            <p:nvPr/>
          </p:nvSpPr>
          <p:spPr>
            <a:xfrm>
              <a:off x="1809751" y="4953000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Isosceles Triangle 160"/>
            <p:cNvSpPr/>
            <p:nvPr/>
          </p:nvSpPr>
          <p:spPr>
            <a:xfrm>
              <a:off x="3219451" y="4953000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Isosceles Triangle 161"/>
            <p:cNvSpPr/>
            <p:nvPr/>
          </p:nvSpPr>
          <p:spPr>
            <a:xfrm>
              <a:off x="3924301" y="4953000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Isosceles Triangle 162"/>
            <p:cNvSpPr/>
            <p:nvPr/>
          </p:nvSpPr>
          <p:spPr>
            <a:xfrm>
              <a:off x="4629151" y="4953000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Isosceles Triangle 163"/>
            <p:cNvSpPr/>
            <p:nvPr/>
          </p:nvSpPr>
          <p:spPr>
            <a:xfrm>
              <a:off x="5334000" y="4953000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Isosceles Triangle 164"/>
            <p:cNvSpPr/>
            <p:nvPr/>
          </p:nvSpPr>
          <p:spPr>
            <a:xfrm>
              <a:off x="2514601" y="4953000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6" name="Picture 2" descr="C:\Users\peccianti\AppData\Local\Microsoft\Windows\Temporary Internet Files\Content.IE5\6HW6JEY1\MC900432570[1]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82" y="5534913"/>
              <a:ext cx="781338" cy="78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" name="Picture 6" descr="C:\Users\peccianti\AppData\Local\Microsoft\Windows\Temporary Internet Files\Content.IE5\BPX3GMGK\MC900332464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554" y="5684982"/>
              <a:ext cx="777093" cy="48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8" name="Group 167"/>
            <p:cNvGrpSpPr/>
            <p:nvPr/>
          </p:nvGrpSpPr>
          <p:grpSpPr>
            <a:xfrm>
              <a:off x="1519237" y="5719947"/>
              <a:ext cx="762000" cy="411271"/>
              <a:chOff x="6705600" y="2882262"/>
              <a:chExt cx="1683610" cy="908688"/>
            </a:xfrm>
          </p:grpSpPr>
          <p:pic>
            <p:nvPicPr>
              <p:cNvPr id="176" name="Picture 8" descr="C:\Users\peccianti\AppData\Local\Microsoft\Windows\Temporary Internet Files\Content.IE5\8MLODIW2\MC900440353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705600" y="2882262"/>
                <a:ext cx="1425887" cy="807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7" name="Arc 176"/>
              <p:cNvSpPr/>
              <p:nvPr/>
            </p:nvSpPr>
            <p:spPr>
              <a:xfrm>
                <a:off x="7562852" y="2905128"/>
                <a:ext cx="772911" cy="818568"/>
              </a:xfrm>
              <a:prstGeom prst="arc">
                <a:avLst>
                  <a:gd name="adj1" fmla="val 131473"/>
                  <a:gd name="adj2" fmla="val 605415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" name="Arc 177"/>
              <p:cNvSpPr/>
              <p:nvPr/>
            </p:nvSpPr>
            <p:spPr>
              <a:xfrm>
                <a:off x="7616539" y="2952753"/>
                <a:ext cx="665536" cy="704850"/>
              </a:xfrm>
              <a:prstGeom prst="arc">
                <a:avLst>
                  <a:gd name="adj1" fmla="val 131473"/>
                  <a:gd name="adj2" fmla="val 605415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9" name="Arc 178"/>
              <p:cNvSpPr/>
              <p:nvPr/>
            </p:nvSpPr>
            <p:spPr>
              <a:xfrm>
                <a:off x="7686518" y="3025852"/>
                <a:ext cx="533556" cy="565074"/>
              </a:xfrm>
              <a:prstGeom prst="arc">
                <a:avLst>
                  <a:gd name="adj1" fmla="val 131473"/>
                  <a:gd name="adj2" fmla="val 605415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Arc 179"/>
              <p:cNvSpPr/>
              <p:nvPr/>
            </p:nvSpPr>
            <p:spPr>
              <a:xfrm>
                <a:off x="7728053" y="3073779"/>
                <a:ext cx="425347" cy="450473"/>
              </a:xfrm>
              <a:prstGeom prst="arc">
                <a:avLst>
                  <a:gd name="adj1" fmla="val 131473"/>
                  <a:gd name="adj2" fmla="val 605415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1" name="Arc 180"/>
              <p:cNvSpPr/>
              <p:nvPr/>
            </p:nvSpPr>
            <p:spPr>
              <a:xfrm>
                <a:off x="7543800" y="2895600"/>
                <a:ext cx="845410" cy="895350"/>
              </a:xfrm>
              <a:prstGeom prst="arc">
                <a:avLst>
                  <a:gd name="adj1" fmla="val 131473"/>
                  <a:gd name="adj2" fmla="val 605415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69" name="Picture 9" descr="C:\Users\peccianti\AppData\Local\Microsoft\Windows\Temporary Internet Files\Content.IE5\BPX3GMGK\MC900018325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044" y="5645912"/>
              <a:ext cx="666514" cy="559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13" descr="C:\Users\peccianti\AppData\Local\Microsoft\Windows\Temporary Internet Files\Content.IE5\0EPO263X\MC900234454[1].wm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296" y="5689445"/>
              <a:ext cx="832919" cy="472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Picture 16" descr="C:\Users\peccianti\AppData\Local\Microsoft\Windows\Temporary Internet Files\Content.IE5\0EPO263X\MP900385798[1]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90" b="8686"/>
            <a:stretch/>
          </p:blipFill>
          <p:spPr bwMode="auto">
            <a:xfrm>
              <a:off x="5585413" y="5617205"/>
              <a:ext cx="461542" cy="61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" name="TextBox 171"/>
            <p:cNvSpPr txBox="1"/>
            <p:nvPr/>
          </p:nvSpPr>
          <p:spPr>
            <a:xfrm>
              <a:off x="1926648" y="3636671"/>
              <a:ext cx="207518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Terahertz Technology:</a:t>
              </a:r>
            </a:p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optoelectronic devices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743200" y="560206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latin typeface="Arial" pitchFamily="34" charset="0"/>
                  <a:cs typeface="Arial" pitchFamily="34" charset="0"/>
                </a:rPr>
                <a:t>?</a:t>
              </a:r>
              <a:endParaRPr lang="en-GB" sz="2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2286000" y="5334000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smtClean="0">
                  <a:latin typeface="Arial Narrow" pitchFamily="34" charset="0"/>
                </a:rPr>
                <a:t>Frequency [THz]</a:t>
              </a:r>
              <a:endParaRPr lang="en-GB" sz="1600">
                <a:latin typeface="Arial Narrow" pitchFamily="34" charset="0"/>
              </a:endParaRPr>
            </a:p>
          </p:txBody>
        </p:sp>
      </p:grpSp>
      <p:sp>
        <p:nvSpPr>
          <p:cNvPr id="56" name="Rectangle 9"/>
          <p:cNvSpPr>
            <a:spLocks noChangeArrowheads="1"/>
          </p:cNvSpPr>
          <p:nvPr/>
        </p:nvSpPr>
        <p:spPr bwMode="auto">
          <a:xfrm>
            <a:off x="6254808" y="2127131"/>
            <a:ext cx="288919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>
                <a:solidFill>
                  <a:srgbClr val="9900CC"/>
                </a:solidFill>
              </a:rPr>
              <a:t>Wavelength 3 </a:t>
            </a:r>
            <a:r>
              <a:rPr lang="en-GB" sz="1600" dirty="0" smtClean="0">
                <a:solidFill>
                  <a:srgbClr val="9900CC"/>
                </a:solidFill>
              </a:rPr>
              <a:t>– 0.03 mm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>
                <a:solidFill>
                  <a:srgbClr val="9900CC"/>
                </a:solidFill>
              </a:rPr>
              <a:t>Wavenumber: 3.3 – </a:t>
            </a:r>
            <a:r>
              <a:rPr lang="en-GB" sz="1600" dirty="0" smtClean="0">
                <a:solidFill>
                  <a:srgbClr val="9900CC"/>
                </a:solidFill>
              </a:rPr>
              <a:t>333 cm</a:t>
            </a:r>
            <a:r>
              <a:rPr lang="en-GB" sz="1600" baseline="30000" dirty="0" smtClean="0">
                <a:solidFill>
                  <a:srgbClr val="9900CC"/>
                </a:solidFill>
              </a:rPr>
              <a:t>-1</a:t>
            </a:r>
            <a:endParaRPr lang="en-GB" sz="1600" dirty="0" smtClean="0">
              <a:solidFill>
                <a:srgbClr val="9900CC"/>
              </a:solidFill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9900CC"/>
                </a:solidFill>
              </a:rPr>
              <a:t>Energy: 0.41 – 41meV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9900CC"/>
                </a:solidFill>
              </a:rPr>
              <a:t>Temperature: 1 – 100K</a:t>
            </a:r>
            <a:endParaRPr lang="en-GB" sz="1600" dirty="0">
              <a:solidFill>
                <a:srgbClr val="9900CC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flipV="1">
            <a:off x="2943392" y="4512484"/>
            <a:ext cx="171426" cy="4136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852">
        <p:fade/>
      </p:transition>
    </mc:Choice>
    <mc:Fallback xmlns="">
      <p:transition spd="med" advTm="908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46"/>
          <p:cNvSpPr txBox="1"/>
          <p:nvPr/>
        </p:nvSpPr>
        <p:spPr>
          <a:xfrm>
            <a:off x="304800" y="609600"/>
            <a:ext cx="8534280" cy="79406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 algn="just">
              <a:lnSpc>
                <a:spcPct val="114000"/>
              </a:lnSpc>
              <a:spcAft>
                <a:spcPts val="0"/>
              </a:spcAft>
              <a:defRPr sz="2400">
                <a:solidFill>
                  <a:schemeClr val="tx1"/>
                </a:solidFill>
                <a:ea typeface="Times New Roman"/>
              </a:defRPr>
            </a:lvl1pPr>
          </a:lstStyle>
          <a:p>
            <a:pPr algn="l"/>
            <a:r>
              <a:rPr lang="en-US" sz="2000" dirty="0"/>
              <a:t>THz data were compared with X-ray diffraction </a:t>
            </a:r>
            <a:r>
              <a:rPr lang="en-US" sz="2000" dirty="0" smtClean="0"/>
              <a:t>spectra used </a:t>
            </a:r>
            <a:r>
              <a:rPr lang="en-US" sz="2000" dirty="0"/>
              <a:t>to calculate crystallinity </a:t>
            </a:r>
            <a:r>
              <a:rPr lang="en-US" sz="2000" dirty="0" smtClean="0"/>
              <a:t>indexes of samples</a:t>
            </a:r>
            <a:endParaRPr lang="en-US" sz="2000" dirty="0"/>
          </a:p>
        </p:txBody>
      </p:sp>
      <p:pic>
        <p:nvPicPr>
          <p:cNvPr id="4" name="Immagine 147" descr="jacek-XRDp2.tif"/>
          <p:cNvPicPr>
            <a:picLocks noChangeAspect="1"/>
          </p:cNvPicPr>
          <p:nvPr/>
        </p:nvPicPr>
        <p:blipFill rotWithShape="1">
          <a:blip r:embed="rId2" cstate="print"/>
          <a:srcRect l="3384" t="7021" r="11006" b="3214"/>
          <a:stretch/>
        </p:blipFill>
        <p:spPr>
          <a:xfrm>
            <a:off x="92537" y="1905000"/>
            <a:ext cx="3717463" cy="2857215"/>
          </a:xfrm>
          <a:prstGeom prst="rect">
            <a:avLst/>
          </a:prstGeom>
        </p:spPr>
      </p:pic>
      <p:pic>
        <p:nvPicPr>
          <p:cNvPr id="5" name="Picture 2" descr="C:\Users\missori\Desktop\Origin export\THz peak intensity vs XRD CI.jpg"/>
          <p:cNvPicPr>
            <a:picLocks noChangeAspect="1" noChangeArrowheads="1"/>
          </p:cNvPicPr>
          <p:nvPr/>
        </p:nvPicPr>
        <p:blipFill>
          <a:blip r:embed="rId3" cstate="print"/>
          <a:srcRect l="3947" r="2632" b="5186"/>
          <a:stretch>
            <a:fillRect/>
          </a:stretch>
        </p:blipFill>
        <p:spPr bwMode="auto">
          <a:xfrm>
            <a:off x="3810000" y="2458484"/>
            <a:ext cx="4939070" cy="3477374"/>
          </a:xfrm>
          <a:prstGeom prst="rect">
            <a:avLst/>
          </a:prstGeom>
          <a:noFill/>
          <a:ln w="12700">
            <a:noFill/>
            <a:prstDash val="dash"/>
          </a:ln>
        </p:spPr>
      </p:pic>
      <p:sp>
        <p:nvSpPr>
          <p:cNvPr id="6" name="CasellaDiTesto 138"/>
          <p:cNvSpPr txBox="1"/>
          <p:nvPr/>
        </p:nvSpPr>
        <p:spPr>
          <a:xfrm>
            <a:off x="4031635" y="1638585"/>
            <a:ext cx="4495800" cy="79406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it-IT" sz="2000" dirty="0" smtClean="0">
                <a:solidFill>
                  <a:schemeClr val="tx1"/>
                </a:solidFill>
                <a:ea typeface="Times New Roman"/>
              </a:rPr>
              <a:t>THz peak absorption  intensity  vs 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it-IT" sz="2000" dirty="0" smtClean="0">
                <a:solidFill>
                  <a:schemeClr val="tx1"/>
                </a:solidFill>
                <a:ea typeface="Times New Roman"/>
              </a:rPr>
              <a:t>XRD deconvolution crystallinity index </a:t>
            </a:r>
          </a:p>
        </p:txBody>
      </p:sp>
      <p:sp>
        <p:nvSpPr>
          <p:cNvPr id="7" name="Freeform 6"/>
          <p:cNvSpPr/>
          <p:nvPr/>
        </p:nvSpPr>
        <p:spPr>
          <a:xfrm>
            <a:off x="4708478" y="3166281"/>
            <a:ext cx="3248167" cy="1856095"/>
          </a:xfrm>
          <a:custGeom>
            <a:avLst/>
            <a:gdLst>
              <a:gd name="connsiteX0" fmla="*/ 0 w 3248167"/>
              <a:gd name="connsiteY0" fmla="*/ 1856095 h 1856095"/>
              <a:gd name="connsiteX1" fmla="*/ 777922 w 3248167"/>
              <a:gd name="connsiteY1" fmla="*/ 1583140 h 1856095"/>
              <a:gd name="connsiteX2" fmla="*/ 1487606 w 3248167"/>
              <a:gd name="connsiteY2" fmla="*/ 1323832 h 1856095"/>
              <a:gd name="connsiteX3" fmla="*/ 2388358 w 3248167"/>
              <a:gd name="connsiteY3" fmla="*/ 873456 h 1856095"/>
              <a:gd name="connsiteX4" fmla="*/ 3043450 w 3248167"/>
              <a:gd name="connsiteY4" fmla="*/ 327546 h 1856095"/>
              <a:gd name="connsiteX5" fmla="*/ 3248167 w 3248167"/>
              <a:gd name="connsiteY5" fmla="*/ 0 h 185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8167" h="1856095">
                <a:moveTo>
                  <a:pt x="0" y="1856095"/>
                </a:moveTo>
                <a:lnTo>
                  <a:pt x="777922" y="1583140"/>
                </a:lnTo>
                <a:cubicBezTo>
                  <a:pt x="1025856" y="1494430"/>
                  <a:pt x="1219200" y="1442113"/>
                  <a:pt x="1487606" y="1323832"/>
                </a:cubicBezTo>
                <a:cubicBezTo>
                  <a:pt x="1756012" y="1205551"/>
                  <a:pt x="2129051" y="1039504"/>
                  <a:pt x="2388358" y="873456"/>
                </a:cubicBezTo>
                <a:cubicBezTo>
                  <a:pt x="2647665" y="707408"/>
                  <a:pt x="2900149" y="473122"/>
                  <a:pt x="3043450" y="327546"/>
                </a:cubicBezTo>
                <a:cubicBezTo>
                  <a:pt x="3186751" y="181970"/>
                  <a:pt x="3217459" y="90985"/>
                  <a:pt x="3248167" y="0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76200" y="5909846"/>
            <a:ext cx="7430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M. Missori et al., </a:t>
            </a:r>
            <a:r>
              <a:rPr lang="en-US" sz="1600" dirty="0"/>
              <a:t>Conference on Lasers and Electro-Optics/Europe </a:t>
            </a:r>
            <a:r>
              <a:rPr lang="it-IT" sz="1600" dirty="0" smtClean="0"/>
              <a:t>(</a:t>
            </a:r>
            <a:r>
              <a:rPr lang="it-IT" sz="1600" dirty="0"/>
              <a:t>CLEO 2015)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401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438400" y="1143000"/>
            <a:ext cx="4640262" cy="3451225"/>
            <a:chOff x="2771" y="97"/>
            <a:chExt cx="2923" cy="2174"/>
          </a:xfrm>
        </p:grpSpPr>
        <p:sp>
          <p:nvSpPr>
            <p:cNvPr id="4" name="AutoShape 8"/>
            <p:cNvSpPr>
              <a:spLocks noChangeArrowheads="1"/>
            </p:cNvSpPr>
            <p:nvPr/>
          </p:nvSpPr>
          <p:spPr bwMode="auto">
            <a:xfrm>
              <a:off x="2771" y="97"/>
              <a:ext cx="2923" cy="2174"/>
            </a:xfrm>
            <a:prstGeom prst="cloudCallout">
              <a:avLst>
                <a:gd name="adj1" fmla="val -68750"/>
                <a:gd name="adj2" fmla="val 4029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altLang="it-IT"/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3073" y="536"/>
              <a:ext cx="2470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4800" b="0" dirty="0"/>
                <a:t>Thanks for </a:t>
              </a:r>
            </a:p>
            <a:p>
              <a:r>
                <a:rPr lang="it-IT" altLang="it-IT" sz="4800" b="0" dirty="0"/>
                <a:t>your attention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457200" y="53340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ea typeface="Times New Roman" panose="02020603050405020304" pitchFamily="18" charset="0"/>
              </a:rPr>
              <a:t>And a special thank to other scientists involved: Jacek Bagniuk, </a:t>
            </a:r>
            <a:r>
              <a:rPr lang="it-IT" dirty="0">
                <a:ea typeface="Times New Roman" panose="02020603050405020304" pitchFamily="18" charset="0"/>
              </a:rPr>
              <a:t>Matteo </a:t>
            </a:r>
            <a:r>
              <a:rPr lang="it-IT" dirty="0" smtClean="0">
                <a:ea typeface="Times New Roman" panose="02020603050405020304" pitchFamily="18" charset="0"/>
              </a:rPr>
              <a:t>Clerici, </a:t>
            </a:r>
            <a:r>
              <a:rPr lang="it-IT" dirty="0">
                <a:ea typeface="Times New Roman" panose="02020603050405020304" pitchFamily="18" charset="0"/>
              </a:rPr>
              <a:t>Joanna </a:t>
            </a:r>
            <a:r>
              <a:rPr lang="it-IT" dirty="0" smtClean="0">
                <a:ea typeface="Times New Roman" panose="02020603050405020304" pitchFamily="18" charset="0"/>
              </a:rPr>
              <a:t>Łojewska, Roberto Morandotti, Lorenzo Teodonio, </a:t>
            </a:r>
            <a:r>
              <a:rPr lang="it-IT" dirty="0">
                <a:ea typeface="Times New Roman" panose="02020603050405020304" pitchFamily="18" charset="0"/>
              </a:rPr>
              <a:t>Claudia </a:t>
            </a:r>
            <a:r>
              <a:rPr lang="it-IT" dirty="0" smtClean="0">
                <a:ea typeface="Times New Roman" panose="02020603050405020304" pitchFamily="18" charset="0"/>
              </a:rPr>
              <a:t>Violante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6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1" y="1258669"/>
            <a:ext cx="8991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Broadband THz radiation can be </a:t>
            </a:r>
            <a:r>
              <a:rPr lang="en-US" dirty="0" smtClean="0"/>
              <a:t>efficiently generated </a:t>
            </a:r>
            <a:r>
              <a:rPr lang="en-US" dirty="0"/>
              <a:t>and detected </a:t>
            </a:r>
            <a:r>
              <a:rPr lang="en-US" dirty="0" smtClean="0"/>
              <a:t>using femtosecond </a:t>
            </a:r>
            <a:r>
              <a:rPr lang="it-IT" dirty="0" smtClean="0"/>
              <a:t>lasers </a:t>
            </a:r>
            <a:r>
              <a:rPr lang="it-IT" dirty="0"/>
              <a:t>and photoconductive </a:t>
            </a:r>
            <a:r>
              <a:rPr lang="it-IT" dirty="0" smtClean="0"/>
              <a:t>antennas based </a:t>
            </a:r>
            <a:r>
              <a:rPr lang="it-IT" dirty="0"/>
              <a:t>on semiconductor materials.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293" y="685800"/>
            <a:ext cx="3661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THz-Generation and Detection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3" y="2209799"/>
            <a:ext cx="3341427" cy="282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281123"/>
              </p:ext>
            </p:extLst>
          </p:nvPr>
        </p:nvGraphicFramePr>
        <p:xfrm>
          <a:off x="4419600" y="2077873"/>
          <a:ext cx="2171700" cy="90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Equation" r:id="rId4" imgW="939600" imgH="393480" progId="Equation.DSMT4">
                  <p:embed/>
                </p:oleObj>
              </mc:Choice>
              <mc:Fallback>
                <p:oleObj name="Equation" r:id="rId4" imgW="939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9600" y="2077873"/>
                        <a:ext cx="2171700" cy="909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26" y="3276600"/>
            <a:ext cx="399467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7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23583"/>
            <a:ext cx="45243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118" y="492641"/>
            <a:ext cx="3876702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cs typeface="Times New Roman" pitchFamily="18" charset="0"/>
              </a:rPr>
              <a:t>THz Time-Domain Spectroscopy</a:t>
            </a:r>
          </a:p>
          <a:p>
            <a:endParaRPr lang="en-GB" sz="2000" dirty="0">
              <a:cs typeface="Times New Roman" pitchFamily="18" charset="0"/>
            </a:endParaRPr>
          </a:p>
          <a:p>
            <a:r>
              <a:rPr lang="en-US" dirty="0" smtClean="0"/>
              <a:t>Phase </a:t>
            </a:r>
            <a:r>
              <a:rPr lang="it-IT" dirty="0" smtClean="0"/>
              <a:t>sensitive</a:t>
            </a:r>
            <a:endParaRPr lang="en-GB" dirty="0" smtClean="0">
              <a:cs typeface="Times New Roman" pitchFamily="18" charset="0"/>
            </a:endParaRPr>
          </a:p>
          <a:p>
            <a:r>
              <a:rPr lang="en-US" dirty="0" smtClean="0"/>
              <a:t>coherent </a:t>
            </a:r>
            <a:r>
              <a:rPr lang="en-US" dirty="0"/>
              <a:t>detection </a:t>
            </a:r>
            <a:r>
              <a:rPr lang="en-US" dirty="0" smtClean="0"/>
              <a:t>scheme</a:t>
            </a:r>
            <a:endParaRPr lang="en-GB" dirty="0"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37164" y="4242413"/>
            <a:ext cx="2346326" cy="1386765"/>
            <a:chOff x="502444" y="3343392"/>
            <a:chExt cx="2346326" cy="1386765"/>
          </a:xfrm>
        </p:grpSpPr>
        <p:sp>
          <p:nvSpPr>
            <p:cNvPr id="5" name="Freeform 59"/>
            <p:cNvSpPr>
              <a:spLocks/>
            </p:cNvSpPr>
            <p:nvPr/>
          </p:nvSpPr>
          <p:spPr bwMode="auto">
            <a:xfrm>
              <a:off x="502444" y="4482650"/>
              <a:ext cx="641350" cy="40038"/>
            </a:xfrm>
            <a:custGeom>
              <a:avLst/>
              <a:gdLst>
                <a:gd name="T0" fmla="*/ 7 w 404"/>
                <a:gd name="T1" fmla="*/ 19 h 33"/>
                <a:gd name="T2" fmla="*/ 18 w 404"/>
                <a:gd name="T3" fmla="*/ 19 h 33"/>
                <a:gd name="T4" fmla="*/ 29 w 404"/>
                <a:gd name="T5" fmla="*/ 8 h 33"/>
                <a:gd name="T6" fmla="*/ 40 w 404"/>
                <a:gd name="T7" fmla="*/ 22 h 33"/>
                <a:gd name="T8" fmla="*/ 47 w 404"/>
                <a:gd name="T9" fmla="*/ 15 h 33"/>
                <a:gd name="T10" fmla="*/ 54 w 404"/>
                <a:gd name="T11" fmla="*/ 15 h 33"/>
                <a:gd name="T12" fmla="*/ 69 w 404"/>
                <a:gd name="T13" fmla="*/ 19 h 33"/>
                <a:gd name="T14" fmla="*/ 76 w 404"/>
                <a:gd name="T15" fmla="*/ 8 h 33"/>
                <a:gd name="T16" fmla="*/ 87 w 404"/>
                <a:gd name="T17" fmla="*/ 22 h 33"/>
                <a:gd name="T18" fmla="*/ 98 w 404"/>
                <a:gd name="T19" fmla="*/ 19 h 33"/>
                <a:gd name="T20" fmla="*/ 109 w 404"/>
                <a:gd name="T21" fmla="*/ 19 h 33"/>
                <a:gd name="T22" fmla="*/ 120 w 404"/>
                <a:gd name="T23" fmla="*/ 19 h 33"/>
                <a:gd name="T24" fmla="*/ 131 w 404"/>
                <a:gd name="T25" fmla="*/ 11 h 33"/>
                <a:gd name="T26" fmla="*/ 138 w 404"/>
                <a:gd name="T27" fmla="*/ 26 h 33"/>
                <a:gd name="T28" fmla="*/ 149 w 404"/>
                <a:gd name="T29" fmla="*/ 22 h 33"/>
                <a:gd name="T30" fmla="*/ 156 w 404"/>
                <a:gd name="T31" fmla="*/ 15 h 33"/>
                <a:gd name="T32" fmla="*/ 164 w 404"/>
                <a:gd name="T33" fmla="*/ 30 h 33"/>
                <a:gd name="T34" fmla="*/ 171 w 404"/>
                <a:gd name="T35" fmla="*/ 22 h 33"/>
                <a:gd name="T36" fmla="*/ 178 w 404"/>
                <a:gd name="T37" fmla="*/ 11 h 33"/>
                <a:gd name="T38" fmla="*/ 193 w 404"/>
                <a:gd name="T39" fmla="*/ 26 h 33"/>
                <a:gd name="T40" fmla="*/ 196 w 404"/>
                <a:gd name="T41" fmla="*/ 22 h 33"/>
                <a:gd name="T42" fmla="*/ 207 w 404"/>
                <a:gd name="T43" fmla="*/ 19 h 33"/>
                <a:gd name="T44" fmla="*/ 215 w 404"/>
                <a:gd name="T45" fmla="*/ 26 h 33"/>
                <a:gd name="T46" fmla="*/ 226 w 404"/>
                <a:gd name="T47" fmla="*/ 22 h 33"/>
                <a:gd name="T48" fmla="*/ 236 w 404"/>
                <a:gd name="T49" fmla="*/ 8 h 33"/>
                <a:gd name="T50" fmla="*/ 247 w 404"/>
                <a:gd name="T51" fmla="*/ 26 h 33"/>
                <a:gd name="T52" fmla="*/ 255 w 404"/>
                <a:gd name="T53" fmla="*/ 15 h 33"/>
                <a:gd name="T54" fmla="*/ 269 w 404"/>
                <a:gd name="T55" fmla="*/ 22 h 33"/>
                <a:gd name="T56" fmla="*/ 276 w 404"/>
                <a:gd name="T57" fmla="*/ 15 h 33"/>
                <a:gd name="T58" fmla="*/ 287 w 404"/>
                <a:gd name="T59" fmla="*/ 15 h 33"/>
                <a:gd name="T60" fmla="*/ 302 w 404"/>
                <a:gd name="T61" fmla="*/ 15 h 33"/>
                <a:gd name="T62" fmla="*/ 306 w 404"/>
                <a:gd name="T63" fmla="*/ 15 h 33"/>
                <a:gd name="T64" fmla="*/ 317 w 404"/>
                <a:gd name="T65" fmla="*/ 33 h 33"/>
                <a:gd name="T66" fmla="*/ 320 w 404"/>
                <a:gd name="T67" fmla="*/ 26 h 33"/>
                <a:gd name="T68" fmla="*/ 324 w 404"/>
                <a:gd name="T69" fmla="*/ 11 h 33"/>
                <a:gd name="T70" fmla="*/ 335 w 404"/>
                <a:gd name="T71" fmla="*/ 15 h 33"/>
                <a:gd name="T72" fmla="*/ 346 w 404"/>
                <a:gd name="T73" fmla="*/ 0 h 33"/>
                <a:gd name="T74" fmla="*/ 357 w 404"/>
                <a:gd name="T75" fmla="*/ 0 h 33"/>
                <a:gd name="T76" fmla="*/ 368 w 404"/>
                <a:gd name="T77" fmla="*/ 11 h 33"/>
                <a:gd name="T78" fmla="*/ 378 w 404"/>
                <a:gd name="T79" fmla="*/ 15 h 33"/>
                <a:gd name="T80" fmla="*/ 389 w 404"/>
                <a:gd name="T81" fmla="*/ 22 h 33"/>
                <a:gd name="T82" fmla="*/ 404 w 404"/>
                <a:gd name="T83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4" h="33">
                  <a:moveTo>
                    <a:pt x="0" y="19"/>
                  </a:moveTo>
                  <a:lnTo>
                    <a:pt x="3" y="19"/>
                  </a:lnTo>
                  <a:lnTo>
                    <a:pt x="7" y="19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33" y="11"/>
                  </a:lnTo>
                  <a:lnTo>
                    <a:pt x="33" y="15"/>
                  </a:lnTo>
                  <a:lnTo>
                    <a:pt x="40" y="22"/>
                  </a:lnTo>
                  <a:lnTo>
                    <a:pt x="36" y="22"/>
                  </a:lnTo>
                  <a:lnTo>
                    <a:pt x="40" y="22"/>
                  </a:lnTo>
                  <a:lnTo>
                    <a:pt x="47" y="15"/>
                  </a:lnTo>
                  <a:lnTo>
                    <a:pt x="47" y="11"/>
                  </a:lnTo>
                  <a:lnTo>
                    <a:pt x="51" y="11"/>
                  </a:lnTo>
                  <a:lnTo>
                    <a:pt x="54" y="15"/>
                  </a:lnTo>
                  <a:lnTo>
                    <a:pt x="62" y="22"/>
                  </a:lnTo>
                  <a:lnTo>
                    <a:pt x="62" y="26"/>
                  </a:lnTo>
                  <a:lnTo>
                    <a:pt x="69" y="19"/>
                  </a:lnTo>
                  <a:lnTo>
                    <a:pt x="69" y="11"/>
                  </a:lnTo>
                  <a:lnTo>
                    <a:pt x="73" y="8"/>
                  </a:lnTo>
                  <a:lnTo>
                    <a:pt x="76" y="8"/>
                  </a:lnTo>
                  <a:lnTo>
                    <a:pt x="80" y="11"/>
                  </a:lnTo>
                  <a:lnTo>
                    <a:pt x="87" y="19"/>
                  </a:lnTo>
                  <a:lnTo>
                    <a:pt x="87" y="22"/>
                  </a:lnTo>
                  <a:lnTo>
                    <a:pt x="91" y="22"/>
                  </a:lnTo>
                  <a:lnTo>
                    <a:pt x="94" y="19"/>
                  </a:lnTo>
                  <a:lnTo>
                    <a:pt x="98" y="19"/>
                  </a:lnTo>
                  <a:lnTo>
                    <a:pt x="102" y="19"/>
                  </a:lnTo>
                  <a:lnTo>
                    <a:pt x="105" y="19"/>
                  </a:lnTo>
                  <a:lnTo>
                    <a:pt x="109" y="19"/>
                  </a:lnTo>
                  <a:lnTo>
                    <a:pt x="113" y="22"/>
                  </a:lnTo>
                  <a:lnTo>
                    <a:pt x="120" y="22"/>
                  </a:lnTo>
                  <a:lnTo>
                    <a:pt x="120" y="19"/>
                  </a:lnTo>
                  <a:lnTo>
                    <a:pt x="127" y="11"/>
                  </a:lnTo>
                  <a:lnTo>
                    <a:pt x="127" y="8"/>
                  </a:lnTo>
                  <a:lnTo>
                    <a:pt x="131" y="11"/>
                  </a:lnTo>
                  <a:lnTo>
                    <a:pt x="134" y="15"/>
                  </a:lnTo>
                  <a:lnTo>
                    <a:pt x="138" y="19"/>
                  </a:lnTo>
                  <a:lnTo>
                    <a:pt x="138" y="26"/>
                  </a:lnTo>
                  <a:lnTo>
                    <a:pt x="142" y="30"/>
                  </a:lnTo>
                  <a:lnTo>
                    <a:pt x="145" y="26"/>
                  </a:lnTo>
                  <a:lnTo>
                    <a:pt x="149" y="22"/>
                  </a:lnTo>
                  <a:lnTo>
                    <a:pt x="149" y="15"/>
                  </a:lnTo>
                  <a:lnTo>
                    <a:pt x="153" y="11"/>
                  </a:lnTo>
                  <a:lnTo>
                    <a:pt x="156" y="15"/>
                  </a:lnTo>
                  <a:lnTo>
                    <a:pt x="160" y="19"/>
                  </a:lnTo>
                  <a:lnTo>
                    <a:pt x="164" y="22"/>
                  </a:lnTo>
                  <a:lnTo>
                    <a:pt x="164" y="30"/>
                  </a:lnTo>
                  <a:lnTo>
                    <a:pt x="167" y="30"/>
                  </a:lnTo>
                  <a:lnTo>
                    <a:pt x="171" y="26"/>
                  </a:lnTo>
                  <a:lnTo>
                    <a:pt x="171" y="22"/>
                  </a:lnTo>
                  <a:lnTo>
                    <a:pt x="175" y="19"/>
                  </a:lnTo>
                  <a:lnTo>
                    <a:pt x="175" y="15"/>
                  </a:lnTo>
                  <a:lnTo>
                    <a:pt x="178" y="11"/>
                  </a:lnTo>
                  <a:lnTo>
                    <a:pt x="182" y="15"/>
                  </a:lnTo>
                  <a:lnTo>
                    <a:pt x="185" y="19"/>
                  </a:lnTo>
                  <a:lnTo>
                    <a:pt x="193" y="26"/>
                  </a:lnTo>
                  <a:lnTo>
                    <a:pt x="189" y="26"/>
                  </a:lnTo>
                  <a:lnTo>
                    <a:pt x="193" y="26"/>
                  </a:lnTo>
                  <a:lnTo>
                    <a:pt x="196" y="22"/>
                  </a:lnTo>
                  <a:lnTo>
                    <a:pt x="200" y="19"/>
                  </a:lnTo>
                  <a:lnTo>
                    <a:pt x="204" y="15"/>
                  </a:lnTo>
                  <a:lnTo>
                    <a:pt x="207" y="19"/>
                  </a:lnTo>
                  <a:lnTo>
                    <a:pt x="215" y="26"/>
                  </a:lnTo>
                  <a:lnTo>
                    <a:pt x="211" y="26"/>
                  </a:lnTo>
                  <a:lnTo>
                    <a:pt x="215" y="26"/>
                  </a:lnTo>
                  <a:lnTo>
                    <a:pt x="218" y="22"/>
                  </a:lnTo>
                  <a:lnTo>
                    <a:pt x="222" y="22"/>
                  </a:lnTo>
                  <a:lnTo>
                    <a:pt x="226" y="22"/>
                  </a:lnTo>
                  <a:lnTo>
                    <a:pt x="233" y="15"/>
                  </a:lnTo>
                  <a:lnTo>
                    <a:pt x="233" y="8"/>
                  </a:lnTo>
                  <a:lnTo>
                    <a:pt x="236" y="8"/>
                  </a:lnTo>
                  <a:lnTo>
                    <a:pt x="244" y="15"/>
                  </a:lnTo>
                  <a:lnTo>
                    <a:pt x="244" y="22"/>
                  </a:lnTo>
                  <a:lnTo>
                    <a:pt x="247" y="26"/>
                  </a:lnTo>
                  <a:lnTo>
                    <a:pt x="251" y="22"/>
                  </a:lnTo>
                  <a:lnTo>
                    <a:pt x="251" y="19"/>
                  </a:lnTo>
                  <a:lnTo>
                    <a:pt x="255" y="15"/>
                  </a:lnTo>
                  <a:lnTo>
                    <a:pt x="258" y="19"/>
                  </a:lnTo>
                  <a:lnTo>
                    <a:pt x="262" y="22"/>
                  </a:lnTo>
                  <a:lnTo>
                    <a:pt x="269" y="22"/>
                  </a:lnTo>
                  <a:lnTo>
                    <a:pt x="269" y="19"/>
                  </a:lnTo>
                  <a:lnTo>
                    <a:pt x="273" y="19"/>
                  </a:lnTo>
                  <a:lnTo>
                    <a:pt x="276" y="15"/>
                  </a:lnTo>
                  <a:lnTo>
                    <a:pt x="280" y="11"/>
                  </a:lnTo>
                  <a:lnTo>
                    <a:pt x="284" y="11"/>
                  </a:lnTo>
                  <a:lnTo>
                    <a:pt x="287" y="15"/>
                  </a:lnTo>
                  <a:lnTo>
                    <a:pt x="291" y="19"/>
                  </a:lnTo>
                  <a:lnTo>
                    <a:pt x="295" y="22"/>
                  </a:lnTo>
                  <a:lnTo>
                    <a:pt x="302" y="15"/>
                  </a:lnTo>
                  <a:lnTo>
                    <a:pt x="302" y="11"/>
                  </a:lnTo>
                  <a:lnTo>
                    <a:pt x="306" y="8"/>
                  </a:lnTo>
                  <a:lnTo>
                    <a:pt x="306" y="15"/>
                  </a:lnTo>
                  <a:lnTo>
                    <a:pt x="309" y="19"/>
                  </a:lnTo>
                  <a:lnTo>
                    <a:pt x="309" y="22"/>
                  </a:lnTo>
                  <a:lnTo>
                    <a:pt x="317" y="33"/>
                  </a:lnTo>
                  <a:lnTo>
                    <a:pt x="313" y="33"/>
                  </a:lnTo>
                  <a:lnTo>
                    <a:pt x="317" y="30"/>
                  </a:lnTo>
                  <a:lnTo>
                    <a:pt x="320" y="26"/>
                  </a:lnTo>
                  <a:lnTo>
                    <a:pt x="320" y="19"/>
                  </a:lnTo>
                  <a:lnTo>
                    <a:pt x="327" y="11"/>
                  </a:lnTo>
                  <a:lnTo>
                    <a:pt x="324" y="11"/>
                  </a:lnTo>
                  <a:lnTo>
                    <a:pt x="327" y="11"/>
                  </a:lnTo>
                  <a:lnTo>
                    <a:pt x="331" y="15"/>
                  </a:lnTo>
                  <a:lnTo>
                    <a:pt x="335" y="15"/>
                  </a:lnTo>
                  <a:lnTo>
                    <a:pt x="338" y="11"/>
                  </a:lnTo>
                  <a:lnTo>
                    <a:pt x="346" y="4"/>
                  </a:lnTo>
                  <a:lnTo>
                    <a:pt x="346" y="0"/>
                  </a:lnTo>
                  <a:lnTo>
                    <a:pt x="349" y="0"/>
                  </a:lnTo>
                  <a:lnTo>
                    <a:pt x="353" y="0"/>
                  </a:lnTo>
                  <a:lnTo>
                    <a:pt x="357" y="0"/>
                  </a:lnTo>
                  <a:lnTo>
                    <a:pt x="360" y="4"/>
                  </a:lnTo>
                  <a:lnTo>
                    <a:pt x="364" y="8"/>
                  </a:lnTo>
                  <a:lnTo>
                    <a:pt x="368" y="11"/>
                  </a:lnTo>
                  <a:lnTo>
                    <a:pt x="371" y="11"/>
                  </a:lnTo>
                  <a:lnTo>
                    <a:pt x="375" y="11"/>
                  </a:lnTo>
                  <a:lnTo>
                    <a:pt x="378" y="15"/>
                  </a:lnTo>
                  <a:lnTo>
                    <a:pt x="382" y="19"/>
                  </a:lnTo>
                  <a:lnTo>
                    <a:pt x="386" y="22"/>
                  </a:lnTo>
                  <a:lnTo>
                    <a:pt x="389" y="22"/>
                  </a:lnTo>
                  <a:lnTo>
                    <a:pt x="393" y="22"/>
                  </a:lnTo>
                  <a:lnTo>
                    <a:pt x="397" y="26"/>
                  </a:lnTo>
                  <a:lnTo>
                    <a:pt x="404" y="26"/>
                  </a:lnTo>
                  <a:lnTo>
                    <a:pt x="400" y="26"/>
                  </a:lnTo>
                  <a:lnTo>
                    <a:pt x="404" y="26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60"/>
            <p:cNvSpPr>
              <a:spLocks/>
            </p:cNvSpPr>
            <p:nvPr/>
          </p:nvSpPr>
          <p:spPr bwMode="auto">
            <a:xfrm>
              <a:off x="1143794" y="4474158"/>
              <a:ext cx="496888" cy="75223"/>
            </a:xfrm>
            <a:custGeom>
              <a:avLst/>
              <a:gdLst>
                <a:gd name="T0" fmla="*/ 7 w 313"/>
                <a:gd name="T1" fmla="*/ 40 h 62"/>
                <a:gd name="T2" fmla="*/ 15 w 313"/>
                <a:gd name="T3" fmla="*/ 62 h 62"/>
                <a:gd name="T4" fmla="*/ 22 w 313"/>
                <a:gd name="T5" fmla="*/ 33 h 62"/>
                <a:gd name="T6" fmla="*/ 29 w 313"/>
                <a:gd name="T7" fmla="*/ 26 h 62"/>
                <a:gd name="T8" fmla="*/ 33 w 313"/>
                <a:gd name="T9" fmla="*/ 37 h 62"/>
                <a:gd name="T10" fmla="*/ 44 w 313"/>
                <a:gd name="T11" fmla="*/ 22 h 62"/>
                <a:gd name="T12" fmla="*/ 55 w 313"/>
                <a:gd name="T13" fmla="*/ 15 h 62"/>
                <a:gd name="T14" fmla="*/ 62 w 313"/>
                <a:gd name="T15" fmla="*/ 33 h 62"/>
                <a:gd name="T16" fmla="*/ 69 w 313"/>
                <a:gd name="T17" fmla="*/ 37 h 62"/>
                <a:gd name="T18" fmla="*/ 73 w 313"/>
                <a:gd name="T19" fmla="*/ 15 h 62"/>
                <a:gd name="T20" fmla="*/ 80 w 313"/>
                <a:gd name="T21" fmla="*/ 22 h 62"/>
                <a:gd name="T22" fmla="*/ 87 w 313"/>
                <a:gd name="T23" fmla="*/ 33 h 62"/>
                <a:gd name="T24" fmla="*/ 98 w 313"/>
                <a:gd name="T25" fmla="*/ 29 h 62"/>
                <a:gd name="T26" fmla="*/ 102 w 313"/>
                <a:gd name="T27" fmla="*/ 11 h 62"/>
                <a:gd name="T28" fmla="*/ 109 w 313"/>
                <a:gd name="T29" fmla="*/ 15 h 62"/>
                <a:gd name="T30" fmla="*/ 116 w 313"/>
                <a:gd name="T31" fmla="*/ 40 h 62"/>
                <a:gd name="T32" fmla="*/ 120 w 313"/>
                <a:gd name="T33" fmla="*/ 48 h 62"/>
                <a:gd name="T34" fmla="*/ 127 w 313"/>
                <a:gd name="T35" fmla="*/ 15 h 62"/>
                <a:gd name="T36" fmla="*/ 135 w 313"/>
                <a:gd name="T37" fmla="*/ 15 h 62"/>
                <a:gd name="T38" fmla="*/ 138 w 313"/>
                <a:gd name="T39" fmla="*/ 37 h 62"/>
                <a:gd name="T40" fmla="*/ 146 w 313"/>
                <a:gd name="T41" fmla="*/ 22 h 62"/>
                <a:gd name="T42" fmla="*/ 153 w 313"/>
                <a:gd name="T43" fmla="*/ 0 h 62"/>
                <a:gd name="T44" fmla="*/ 160 w 313"/>
                <a:gd name="T45" fmla="*/ 11 h 62"/>
                <a:gd name="T46" fmla="*/ 167 w 313"/>
                <a:gd name="T47" fmla="*/ 29 h 62"/>
                <a:gd name="T48" fmla="*/ 175 w 313"/>
                <a:gd name="T49" fmla="*/ 40 h 62"/>
                <a:gd name="T50" fmla="*/ 178 w 313"/>
                <a:gd name="T51" fmla="*/ 18 h 62"/>
                <a:gd name="T52" fmla="*/ 186 w 313"/>
                <a:gd name="T53" fmla="*/ 22 h 62"/>
                <a:gd name="T54" fmla="*/ 193 w 313"/>
                <a:gd name="T55" fmla="*/ 37 h 62"/>
                <a:gd name="T56" fmla="*/ 200 w 313"/>
                <a:gd name="T57" fmla="*/ 26 h 62"/>
                <a:gd name="T58" fmla="*/ 211 w 313"/>
                <a:gd name="T59" fmla="*/ 26 h 62"/>
                <a:gd name="T60" fmla="*/ 222 w 313"/>
                <a:gd name="T61" fmla="*/ 33 h 62"/>
                <a:gd name="T62" fmla="*/ 229 w 313"/>
                <a:gd name="T63" fmla="*/ 18 h 62"/>
                <a:gd name="T64" fmla="*/ 237 w 313"/>
                <a:gd name="T65" fmla="*/ 7 h 62"/>
                <a:gd name="T66" fmla="*/ 240 w 313"/>
                <a:gd name="T67" fmla="*/ 37 h 62"/>
                <a:gd name="T68" fmla="*/ 248 w 313"/>
                <a:gd name="T69" fmla="*/ 33 h 62"/>
                <a:gd name="T70" fmla="*/ 255 w 313"/>
                <a:gd name="T71" fmla="*/ 18 h 62"/>
                <a:gd name="T72" fmla="*/ 262 w 313"/>
                <a:gd name="T73" fmla="*/ 15 h 62"/>
                <a:gd name="T74" fmla="*/ 269 w 313"/>
                <a:gd name="T75" fmla="*/ 26 h 62"/>
                <a:gd name="T76" fmla="*/ 280 w 313"/>
                <a:gd name="T77" fmla="*/ 33 h 62"/>
                <a:gd name="T78" fmla="*/ 291 w 313"/>
                <a:gd name="T79" fmla="*/ 26 h 62"/>
                <a:gd name="T80" fmla="*/ 302 w 313"/>
                <a:gd name="T81" fmla="*/ 33 h 62"/>
                <a:gd name="T82" fmla="*/ 306 w 313"/>
                <a:gd name="T83" fmla="*/ 2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3" h="62">
                  <a:moveTo>
                    <a:pt x="0" y="33"/>
                  </a:moveTo>
                  <a:lnTo>
                    <a:pt x="7" y="33"/>
                  </a:lnTo>
                  <a:lnTo>
                    <a:pt x="7" y="40"/>
                  </a:lnTo>
                  <a:lnTo>
                    <a:pt x="11" y="48"/>
                  </a:lnTo>
                  <a:lnTo>
                    <a:pt x="11" y="62"/>
                  </a:lnTo>
                  <a:lnTo>
                    <a:pt x="15" y="62"/>
                  </a:lnTo>
                  <a:lnTo>
                    <a:pt x="18" y="55"/>
                  </a:lnTo>
                  <a:lnTo>
                    <a:pt x="18" y="40"/>
                  </a:lnTo>
                  <a:lnTo>
                    <a:pt x="22" y="33"/>
                  </a:lnTo>
                  <a:lnTo>
                    <a:pt x="22" y="26"/>
                  </a:lnTo>
                  <a:lnTo>
                    <a:pt x="25" y="22"/>
                  </a:lnTo>
                  <a:lnTo>
                    <a:pt x="29" y="26"/>
                  </a:lnTo>
                  <a:lnTo>
                    <a:pt x="29" y="29"/>
                  </a:lnTo>
                  <a:lnTo>
                    <a:pt x="36" y="37"/>
                  </a:lnTo>
                  <a:lnTo>
                    <a:pt x="33" y="37"/>
                  </a:lnTo>
                  <a:lnTo>
                    <a:pt x="36" y="33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7" y="18"/>
                  </a:lnTo>
                  <a:lnTo>
                    <a:pt x="51" y="15"/>
                  </a:lnTo>
                  <a:lnTo>
                    <a:pt x="55" y="15"/>
                  </a:lnTo>
                  <a:lnTo>
                    <a:pt x="58" y="18"/>
                  </a:lnTo>
                  <a:lnTo>
                    <a:pt x="58" y="26"/>
                  </a:lnTo>
                  <a:lnTo>
                    <a:pt x="62" y="33"/>
                  </a:lnTo>
                  <a:lnTo>
                    <a:pt x="62" y="37"/>
                  </a:lnTo>
                  <a:lnTo>
                    <a:pt x="66" y="40"/>
                  </a:lnTo>
                  <a:lnTo>
                    <a:pt x="69" y="37"/>
                  </a:lnTo>
                  <a:lnTo>
                    <a:pt x="69" y="29"/>
                  </a:lnTo>
                  <a:lnTo>
                    <a:pt x="73" y="22"/>
                  </a:lnTo>
                  <a:lnTo>
                    <a:pt x="73" y="15"/>
                  </a:lnTo>
                  <a:lnTo>
                    <a:pt x="76" y="11"/>
                  </a:lnTo>
                  <a:lnTo>
                    <a:pt x="80" y="15"/>
                  </a:lnTo>
                  <a:lnTo>
                    <a:pt x="80" y="22"/>
                  </a:lnTo>
                  <a:lnTo>
                    <a:pt x="84" y="26"/>
                  </a:lnTo>
                  <a:lnTo>
                    <a:pt x="84" y="29"/>
                  </a:lnTo>
                  <a:lnTo>
                    <a:pt x="87" y="33"/>
                  </a:lnTo>
                  <a:lnTo>
                    <a:pt x="91" y="37"/>
                  </a:lnTo>
                  <a:lnTo>
                    <a:pt x="95" y="33"/>
                  </a:lnTo>
                  <a:lnTo>
                    <a:pt x="98" y="29"/>
                  </a:lnTo>
                  <a:lnTo>
                    <a:pt x="98" y="22"/>
                  </a:lnTo>
                  <a:lnTo>
                    <a:pt x="102" y="18"/>
                  </a:lnTo>
                  <a:lnTo>
                    <a:pt x="102" y="11"/>
                  </a:lnTo>
                  <a:lnTo>
                    <a:pt x="106" y="7"/>
                  </a:lnTo>
                  <a:lnTo>
                    <a:pt x="109" y="7"/>
                  </a:lnTo>
                  <a:lnTo>
                    <a:pt x="109" y="15"/>
                  </a:lnTo>
                  <a:lnTo>
                    <a:pt x="113" y="18"/>
                  </a:lnTo>
                  <a:lnTo>
                    <a:pt x="113" y="33"/>
                  </a:lnTo>
                  <a:lnTo>
                    <a:pt x="116" y="40"/>
                  </a:lnTo>
                  <a:lnTo>
                    <a:pt x="116" y="51"/>
                  </a:lnTo>
                  <a:lnTo>
                    <a:pt x="120" y="55"/>
                  </a:lnTo>
                  <a:lnTo>
                    <a:pt x="120" y="48"/>
                  </a:lnTo>
                  <a:lnTo>
                    <a:pt x="124" y="44"/>
                  </a:lnTo>
                  <a:lnTo>
                    <a:pt x="124" y="29"/>
                  </a:lnTo>
                  <a:lnTo>
                    <a:pt x="127" y="15"/>
                  </a:lnTo>
                  <a:lnTo>
                    <a:pt x="127" y="4"/>
                  </a:lnTo>
                  <a:lnTo>
                    <a:pt x="131" y="7"/>
                  </a:lnTo>
                  <a:lnTo>
                    <a:pt x="135" y="15"/>
                  </a:lnTo>
                  <a:lnTo>
                    <a:pt x="135" y="22"/>
                  </a:lnTo>
                  <a:lnTo>
                    <a:pt x="138" y="29"/>
                  </a:lnTo>
                  <a:lnTo>
                    <a:pt x="138" y="37"/>
                  </a:lnTo>
                  <a:lnTo>
                    <a:pt x="142" y="33"/>
                  </a:lnTo>
                  <a:lnTo>
                    <a:pt x="142" y="29"/>
                  </a:lnTo>
                  <a:lnTo>
                    <a:pt x="146" y="22"/>
                  </a:lnTo>
                  <a:lnTo>
                    <a:pt x="146" y="11"/>
                  </a:lnTo>
                  <a:lnTo>
                    <a:pt x="149" y="4"/>
                  </a:lnTo>
                  <a:lnTo>
                    <a:pt x="153" y="0"/>
                  </a:lnTo>
                  <a:lnTo>
                    <a:pt x="153" y="4"/>
                  </a:lnTo>
                  <a:lnTo>
                    <a:pt x="157" y="7"/>
                  </a:lnTo>
                  <a:lnTo>
                    <a:pt x="160" y="11"/>
                  </a:lnTo>
                  <a:lnTo>
                    <a:pt x="164" y="15"/>
                  </a:lnTo>
                  <a:lnTo>
                    <a:pt x="164" y="22"/>
                  </a:lnTo>
                  <a:lnTo>
                    <a:pt x="167" y="29"/>
                  </a:lnTo>
                  <a:lnTo>
                    <a:pt x="167" y="40"/>
                  </a:lnTo>
                  <a:lnTo>
                    <a:pt x="171" y="44"/>
                  </a:lnTo>
                  <a:lnTo>
                    <a:pt x="175" y="40"/>
                  </a:lnTo>
                  <a:lnTo>
                    <a:pt x="175" y="29"/>
                  </a:lnTo>
                  <a:lnTo>
                    <a:pt x="178" y="22"/>
                  </a:lnTo>
                  <a:lnTo>
                    <a:pt x="178" y="18"/>
                  </a:lnTo>
                  <a:lnTo>
                    <a:pt x="182" y="15"/>
                  </a:lnTo>
                  <a:lnTo>
                    <a:pt x="182" y="18"/>
                  </a:lnTo>
                  <a:lnTo>
                    <a:pt x="186" y="22"/>
                  </a:lnTo>
                  <a:lnTo>
                    <a:pt x="186" y="29"/>
                  </a:lnTo>
                  <a:lnTo>
                    <a:pt x="189" y="33"/>
                  </a:lnTo>
                  <a:lnTo>
                    <a:pt x="193" y="37"/>
                  </a:lnTo>
                  <a:lnTo>
                    <a:pt x="197" y="33"/>
                  </a:lnTo>
                  <a:lnTo>
                    <a:pt x="204" y="26"/>
                  </a:lnTo>
                  <a:lnTo>
                    <a:pt x="200" y="26"/>
                  </a:lnTo>
                  <a:lnTo>
                    <a:pt x="204" y="26"/>
                  </a:lnTo>
                  <a:lnTo>
                    <a:pt x="208" y="26"/>
                  </a:lnTo>
                  <a:lnTo>
                    <a:pt x="211" y="26"/>
                  </a:lnTo>
                  <a:lnTo>
                    <a:pt x="218" y="33"/>
                  </a:lnTo>
                  <a:lnTo>
                    <a:pt x="218" y="37"/>
                  </a:lnTo>
                  <a:lnTo>
                    <a:pt x="222" y="33"/>
                  </a:lnTo>
                  <a:lnTo>
                    <a:pt x="226" y="29"/>
                  </a:lnTo>
                  <a:lnTo>
                    <a:pt x="226" y="26"/>
                  </a:lnTo>
                  <a:lnTo>
                    <a:pt x="229" y="18"/>
                  </a:lnTo>
                  <a:lnTo>
                    <a:pt x="229" y="7"/>
                  </a:lnTo>
                  <a:lnTo>
                    <a:pt x="233" y="4"/>
                  </a:lnTo>
                  <a:lnTo>
                    <a:pt x="237" y="7"/>
                  </a:lnTo>
                  <a:lnTo>
                    <a:pt x="237" y="15"/>
                  </a:lnTo>
                  <a:lnTo>
                    <a:pt x="240" y="22"/>
                  </a:lnTo>
                  <a:lnTo>
                    <a:pt x="240" y="37"/>
                  </a:lnTo>
                  <a:lnTo>
                    <a:pt x="244" y="40"/>
                  </a:lnTo>
                  <a:lnTo>
                    <a:pt x="248" y="40"/>
                  </a:lnTo>
                  <a:lnTo>
                    <a:pt x="248" y="33"/>
                  </a:lnTo>
                  <a:lnTo>
                    <a:pt x="251" y="29"/>
                  </a:lnTo>
                  <a:lnTo>
                    <a:pt x="251" y="22"/>
                  </a:lnTo>
                  <a:lnTo>
                    <a:pt x="255" y="18"/>
                  </a:lnTo>
                  <a:lnTo>
                    <a:pt x="255" y="11"/>
                  </a:lnTo>
                  <a:lnTo>
                    <a:pt x="259" y="11"/>
                  </a:lnTo>
                  <a:lnTo>
                    <a:pt x="262" y="15"/>
                  </a:lnTo>
                  <a:lnTo>
                    <a:pt x="262" y="18"/>
                  </a:lnTo>
                  <a:lnTo>
                    <a:pt x="266" y="22"/>
                  </a:lnTo>
                  <a:lnTo>
                    <a:pt x="269" y="26"/>
                  </a:lnTo>
                  <a:lnTo>
                    <a:pt x="273" y="29"/>
                  </a:lnTo>
                  <a:lnTo>
                    <a:pt x="277" y="33"/>
                  </a:lnTo>
                  <a:lnTo>
                    <a:pt x="280" y="33"/>
                  </a:lnTo>
                  <a:lnTo>
                    <a:pt x="284" y="33"/>
                  </a:lnTo>
                  <a:lnTo>
                    <a:pt x="288" y="29"/>
                  </a:lnTo>
                  <a:lnTo>
                    <a:pt x="291" y="26"/>
                  </a:lnTo>
                  <a:lnTo>
                    <a:pt x="295" y="26"/>
                  </a:lnTo>
                  <a:lnTo>
                    <a:pt x="299" y="29"/>
                  </a:lnTo>
                  <a:lnTo>
                    <a:pt x="302" y="33"/>
                  </a:lnTo>
                  <a:lnTo>
                    <a:pt x="302" y="37"/>
                  </a:lnTo>
                  <a:lnTo>
                    <a:pt x="302" y="33"/>
                  </a:lnTo>
                  <a:lnTo>
                    <a:pt x="306" y="29"/>
                  </a:lnTo>
                  <a:lnTo>
                    <a:pt x="313" y="22"/>
                  </a:lnTo>
                  <a:lnTo>
                    <a:pt x="309" y="2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1"/>
            <p:cNvSpPr>
              <a:spLocks/>
            </p:cNvSpPr>
            <p:nvPr/>
          </p:nvSpPr>
          <p:spPr bwMode="auto">
            <a:xfrm>
              <a:off x="1634332" y="4470518"/>
              <a:ext cx="439738" cy="259639"/>
            </a:xfrm>
            <a:custGeom>
              <a:avLst/>
              <a:gdLst>
                <a:gd name="T0" fmla="*/ 8 w 277"/>
                <a:gd name="T1" fmla="*/ 21 h 214"/>
                <a:gd name="T2" fmla="*/ 15 w 277"/>
                <a:gd name="T3" fmla="*/ 32 h 214"/>
                <a:gd name="T4" fmla="*/ 22 w 277"/>
                <a:gd name="T5" fmla="*/ 51 h 214"/>
                <a:gd name="T6" fmla="*/ 26 w 277"/>
                <a:gd name="T7" fmla="*/ 36 h 214"/>
                <a:gd name="T8" fmla="*/ 37 w 277"/>
                <a:gd name="T9" fmla="*/ 21 h 214"/>
                <a:gd name="T10" fmla="*/ 41 w 277"/>
                <a:gd name="T11" fmla="*/ 25 h 214"/>
                <a:gd name="T12" fmla="*/ 48 w 277"/>
                <a:gd name="T13" fmla="*/ 21 h 214"/>
                <a:gd name="T14" fmla="*/ 59 w 277"/>
                <a:gd name="T15" fmla="*/ 21 h 214"/>
                <a:gd name="T16" fmla="*/ 62 w 277"/>
                <a:gd name="T17" fmla="*/ 14 h 214"/>
                <a:gd name="T18" fmla="*/ 73 w 277"/>
                <a:gd name="T19" fmla="*/ 14 h 214"/>
                <a:gd name="T20" fmla="*/ 81 w 277"/>
                <a:gd name="T21" fmla="*/ 25 h 214"/>
                <a:gd name="T22" fmla="*/ 84 w 277"/>
                <a:gd name="T23" fmla="*/ 10 h 214"/>
                <a:gd name="T24" fmla="*/ 92 w 277"/>
                <a:gd name="T25" fmla="*/ 0 h 214"/>
                <a:gd name="T26" fmla="*/ 99 w 277"/>
                <a:gd name="T27" fmla="*/ 10 h 214"/>
                <a:gd name="T28" fmla="*/ 106 w 277"/>
                <a:gd name="T29" fmla="*/ 7 h 214"/>
                <a:gd name="T30" fmla="*/ 117 w 277"/>
                <a:gd name="T31" fmla="*/ 3 h 214"/>
                <a:gd name="T32" fmla="*/ 128 w 277"/>
                <a:gd name="T33" fmla="*/ 7 h 214"/>
                <a:gd name="T34" fmla="*/ 132 w 277"/>
                <a:gd name="T35" fmla="*/ 25 h 214"/>
                <a:gd name="T36" fmla="*/ 139 w 277"/>
                <a:gd name="T37" fmla="*/ 18 h 214"/>
                <a:gd name="T38" fmla="*/ 150 w 277"/>
                <a:gd name="T39" fmla="*/ 14 h 214"/>
                <a:gd name="T40" fmla="*/ 157 w 277"/>
                <a:gd name="T41" fmla="*/ 7 h 214"/>
                <a:gd name="T42" fmla="*/ 161 w 277"/>
                <a:gd name="T43" fmla="*/ 25 h 214"/>
                <a:gd name="T44" fmla="*/ 168 w 277"/>
                <a:gd name="T45" fmla="*/ 40 h 214"/>
                <a:gd name="T46" fmla="*/ 175 w 277"/>
                <a:gd name="T47" fmla="*/ 21 h 214"/>
                <a:gd name="T48" fmla="*/ 179 w 277"/>
                <a:gd name="T49" fmla="*/ 25 h 214"/>
                <a:gd name="T50" fmla="*/ 186 w 277"/>
                <a:gd name="T51" fmla="*/ 72 h 214"/>
                <a:gd name="T52" fmla="*/ 193 w 277"/>
                <a:gd name="T53" fmla="*/ 40 h 214"/>
                <a:gd name="T54" fmla="*/ 197 w 277"/>
                <a:gd name="T55" fmla="*/ 25 h 214"/>
                <a:gd name="T56" fmla="*/ 201 w 277"/>
                <a:gd name="T57" fmla="*/ 40 h 214"/>
                <a:gd name="T58" fmla="*/ 208 w 277"/>
                <a:gd name="T59" fmla="*/ 83 h 214"/>
                <a:gd name="T60" fmla="*/ 212 w 277"/>
                <a:gd name="T61" fmla="*/ 127 h 214"/>
                <a:gd name="T62" fmla="*/ 219 w 277"/>
                <a:gd name="T63" fmla="*/ 142 h 214"/>
                <a:gd name="T64" fmla="*/ 223 w 277"/>
                <a:gd name="T65" fmla="*/ 123 h 214"/>
                <a:gd name="T66" fmla="*/ 230 w 277"/>
                <a:gd name="T67" fmla="*/ 105 h 214"/>
                <a:gd name="T68" fmla="*/ 234 w 277"/>
                <a:gd name="T69" fmla="*/ 163 h 214"/>
                <a:gd name="T70" fmla="*/ 241 w 277"/>
                <a:gd name="T71" fmla="*/ 214 h 214"/>
                <a:gd name="T72" fmla="*/ 248 w 277"/>
                <a:gd name="T73" fmla="*/ 182 h 214"/>
                <a:gd name="T74" fmla="*/ 252 w 277"/>
                <a:gd name="T75" fmla="*/ 171 h 214"/>
                <a:gd name="T76" fmla="*/ 259 w 277"/>
                <a:gd name="T77" fmla="*/ 142 h 214"/>
                <a:gd name="T78" fmla="*/ 263 w 277"/>
                <a:gd name="T79" fmla="*/ 76 h 214"/>
                <a:gd name="T80" fmla="*/ 270 w 277"/>
                <a:gd name="T81" fmla="*/ 80 h 214"/>
                <a:gd name="T82" fmla="*/ 274 w 277"/>
                <a:gd name="T83" fmla="*/ 16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7" h="214">
                  <a:moveTo>
                    <a:pt x="0" y="25"/>
                  </a:moveTo>
                  <a:lnTo>
                    <a:pt x="4" y="25"/>
                  </a:lnTo>
                  <a:lnTo>
                    <a:pt x="8" y="21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5" y="32"/>
                  </a:lnTo>
                  <a:lnTo>
                    <a:pt x="15" y="43"/>
                  </a:lnTo>
                  <a:lnTo>
                    <a:pt x="19" y="47"/>
                  </a:lnTo>
                  <a:lnTo>
                    <a:pt x="22" y="51"/>
                  </a:lnTo>
                  <a:lnTo>
                    <a:pt x="22" y="47"/>
                  </a:lnTo>
                  <a:lnTo>
                    <a:pt x="26" y="43"/>
                  </a:lnTo>
                  <a:lnTo>
                    <a:pt x="26" y="36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7" y="21"/>
                  </a:lnTo>
                  <a:lnTo>
                    <a:pt x="33" y="21"/>
                  </a:lnTo>
                  <a:lnTo>
                    <a:pt x="37" y="21"/>
                  </a:lnTo>
                  <a:lnTo>
                    <a:pt x="41" y="25"/>
                  </a:lnTo>
                  <a:lnTo>
                    <a:pt x="44" y="29"/>
                  </a:lnTo>
                  <a:lnTo>
                    <a:pt x="48" y="25"/>
                  </a:lnTo>
                  <a:lnTo>
                    <a:pt x="48" y="21"/>
                  </a:lnTo>
                  <a:lnTo>
                    <a:pt x="51" y="18"/>
                  </a:lnTo>
                  <a:lnTo>
                    <a:pt x="51" y="14"/>
                  </a:lnTo>
                  <a:lnTo>
                    <a:pt x="59" y="21"/>
                  </a:lnTo>
                  <a:lnTo>
                    <a:pt x="55" y="21"/>
                  </a:lnTo>
                  <a:lnTo>
                    <a:pt x="59" y="18"/>
                  </a:lnTo>
                  <a:lnTo>
                    <a:pt x="62" y="14"/>
                  </a:lnTo>
                  <a:lnTo>
                    <a:pt x="66" y="10"/>
                  </a:lnTo>
                  <a:lnTo>
                    <a:pt x="70" y="10"/>
                  </a:lnTo>
                  <a:lnTo>
                    <a:pt x="73" y="14"/>
                  </a:lnTo>
                  <a:lnTo>
                    <a:pt x="73" y="18"/>
                  </a:lnTo>
                  <a:lnTo>
                    <a:pt x="77" y="21"/>
                  </a:lnTo>
                  <a:lnTo>
                    <a:pt x="81" y="25"/>
                  </a:lnTo>
                  <a:lnTo>
                    <a:pt x="81" y="18"/>
                  </a:lnTo>
                  <a:lnTo>
                    <a:pt x="84" y="14"/>
                  </a:lnTo>
                  <a:lnTo>
                    <a:pt x="84" y="10"/>
                  </a:lnTo>
                  <a:lnTo>
                    <a:pt x="88" y="7"/>
                  </a:lnTo>
                  <a:lnTo>
                    <a:pt x="88" y="3"/>
                  </a:lnTo>
                  <a:lnTo>
                    <a:pt x="92" y="0"/>
                  </a:lnTo>
                  <a:lnTo>
                    <a:pt x="95" y="3"/>
                  </a:lnTo>
                  <a:lnTo>
                    <a:pt x="99" y="7"/>
                  </a:lnTo>
                  <a:lnTo>
                    <a:pt x="99" y="10"/>
                  </a:lnTo>
                  <a:lnTo>
                    <a:pt x="102" y="14"/>
                  </a:lnTo>
                  <a:lnTo>
                    <a:pt x="102" y="10"/>
                  </a:lnTo>
                  <a:lnTo>
                    <a:pt x="106" y="7"/>
                  </a:lnTo>
                  <a:lnTo>
                    <a:pt x="110" y="3"/>
                  </a:lnTo>
                  <a:lnTo>
                    <a:pt x="113" y="3"/>
                  </a:lnTo>
                  <a:lnTo>
                    <a:pt x="117" y="3"/>
                  </a:lnTo>
                  <a:lnTo>
                    <a:pt x="121" y="3"/>
                  </a:lnTo>
                  <a:lnTo>
                    <a:pt x="124" y="3"/>
                  </a:lnTo>
                  <a:lnTo>
                    <a:pt x="128" y="7"/>
                  </a:lnTo>
                  <a:lnTo>
                    <a:pt x="128" y="14"/>
                  </a:lnTo>
                  <a:lnTo>
                    <a:pt x="132" y="21"/>
                  </a:lnTo>
                  <a:lnTo>
                    <a:pt x="132" y="25"/>
                  </a:lnTo>
                  <a:lnTo>
                    <a:pt x="135" y="29"/>
                  </a:lnTo>
                  <a:lnTo>
                    <a:pt x="135" y="25"/>
                  </a:lnTo>
                  <a:lnTo>
                    <a:pt x="139" y="18"/>
                  </a:lnTo>
                  <a:lnTo>
                    <a:pt x="143" y="18"/>
                  </a:lnTo>
                  <a:lnTo>
                    <a:pt x="146" y="18"/>
                  </a:lnTo>
                  <a:lnTo>
                    <a:pt x="150" y="14"/>
                  </a:lnTo>
                  <a:lnTo>
                    <a:pt x="150" y="10"/>
                  </a:lnTo>
                  <a:lnTo>
                    <a:pt x="153" y="7"/>
                  </a:lnTo>
                  <a:lnTo>
                    <a:pt x="157" y="7"/>
                  </a:lnTo>
                  <a:lnTo>
                    <a:pt x="157" y="14"/>
                  </a:lnTo>
                  <a:lnTo>
                    <a:pt x="161" y="18"/>
                  </a:lnTo>
                  <a:lnTo>
                    <a:pt x="161" y="25"/>
                  </a:lnTo>
                  <a:lnTo>
                    <a:pt x="164" y="32"/>
                  </a:lnTo>
                  <a:lnTo>
                    <a:pt x="164" y="43"/>
                  </a:lnTo>
                  <a:lnTo>
                    <a:pt x="168" y="40"/>
                  </a:lnTo>
                  <a:lnTo>
                    <a:pt x="172" y="36"/>
                  </a:lnTo>
                  <a:lnTo>
                    <a:pt x="172" y="32"/>
                  </a:lnTo>
                  <a:lnTo>
                    <a:pt x="175" y="21"/>
                  </a:lnTo>
                  <a:lnTo>
                    <a:pt x="175" y="14"/>
                  </a:lnTo>
                  <a:lnTo>
                    <a:pt x="179" y="21"/>
                  </a:lnTo>
                  <a:lnTo>
                    <a:pt x="179" y="25"/>
                  </a:lnTo>
                  <a:lnTo>
                    <a:pt x="183" y="43"/>
                  </a:lnTo>
                  <a:lnTo>
                    <a:pt x="183" y="65"/>
                  </a:lnTo>
                  <a:lnTo>
                    <a:pt x="186" y="72"/>
                  </a:lnTo>
                  <a:lnTo>
                    <a:pt x="190" y="69"/>
                  </a:lnTo>
                  <a:lnTo>
                    <a:pt x="190" y="51"/>
                  </a:lnTo>
                  <a:lnTo>
                    <a:pt x="193" y="40"/>
                  </a:lnTo>
                  <a:lnTo>
                    <a:pt x="193" y="36"/>
                  </a:lnTo>
                  <a:lnTo>
                    <a:pt x="197" y="29"/>
                  </a:lnTo>
                  <a:lnTo>
                    <a:pt x="197" y="25"/>
                  </a:lnTo>
                  <a:lnTo>
                    <a:pt x="197" y="29"/>
                  </a:lnTo>
                  <a:lnTo>
                    <a:pt x="201" y="36"/>
                  </a:lnTo>
                  <a:lnTo>
                    <a:pt x="201" y="40"/>
                  </a:lnTo>
                  <a:lnTo>
                    <a:pt x="204" y="54"/>
                  </a:lnTo>
                  <a:lnTo>
                    <a:pt x="204" y="76"/>
                  </a:lnTo>
                  <a:lnTo>
                    <a:pt x="208" y="83"/>
                  </a:lnTo>
                  <a:lnTo>
                    <a:pt x="208" y="91"/>
                  </a:lnTo>
                  <a:lnTo>
                    <a:pt x="212" y="105"/>
                  </a:lnTo>
                  <a:lnTo>
                    <a:pt x="212" y="127"/>
                  </a:lnTo>
                  <a:lnTo>
                    <a:pt x="215" y="134"/>
                  </a:lnTo>
                  <a:lnTo>
                    <a:pt x="215" y="138"/>
                  </a:lnTo>
                  <a:lnTo>
                    <a:pt x="219" y="142"/>
                  </a:lnTo>
                  <a:lnTo>
                    <a:pt x="219" y="134"/>
                  </a:lnTo>
                  <a:lnTo>
                    <a:pt x="223" y="127"/>
                  </a:lnTo>
                  <a:lnTo>
                    <a:pt x="223" y="123"/>
                  </a:lnTo>
                  <a:lnTo>
                    <a:pt x="226" y="112"/>
                  </a:lnTo>
                  <a:lnTo>
                    <a:pt x="226" y="109"/>
                  </a:lnTo>
                  <a:lnTo>
                    <a:pt x="230" y="105"/>
                  </a:lnTo>
                  <a:lnTo>
                    <a:pt x="230" y="120"/>
                  </a:lnTo>
                  <a:lnTo>
                    <a:pt x="234" y="142"/>
                  </a:lnTo>
                  <a:lnTo>
                    <a:pt x="234" y="163"/>
                  </a:lnTo>
                  <a:lnTo>
                    <a:pt x="237" y="185"/>
                  </a:lnTo>
                  <a:lnTo>
                    <a:pt x="237" y="207"/>
                  </a:lnTo>
                  <a:lnTo>
                    <a:pt x="241" y="214"/>
                  </a:lnTo>
                  <a:lnTo>
                    <a:pt x="244" y="207"/>
                  </a:lnTo>
                  <a:lnTo>
                    <a:pt x="244" y="193"/>
                  </a:lnTo>
                  <a:lnTo>
                    <a:pt x="248" y="182"/>
                  </a:lnTo>
                  <a:lnTo>
                    <a:pt x="248" y="178"/>
                  </a:lnTo>
                  <a:lnTo>
                    <a:pt x="252" y="174"/>
                  </a:lnTo>
                  <a:lnTo>
                    <a:pt x="252" y="171"/>
                  </a:lnTo>
                  <a:lnTo>
                    <a:pt x="255" y="163"/>
                  </a:lnTo>
                  <a:lnTo>
                    <a:pt x="255" y="152"/>
                  </a:lnTo>
                  <a:lnTo>
                    <a:pt x="259" y="142"/>
                  </a:lnTo>
                  <a:lnTo>
                    <a:pt x="259" y="116"/>
                  </a:lnTo>
                  <a:lnTo>
                    <a:pt x="263" y="91"/>
                  </a:lnTo>
                  <a:lnTo>
                    <a:pt x="263" y="76"/>
                  </a:lnTo>
                  <a:lnTo>
                    <a:pt x="266" y="65"/>
                  </a:lnTo>
                  <a:lnTo>
                    <a:pt x="266" y="58"/>
                  </a:lnTo>
                  <a:lnTo>
                    <a:pt x="270" y="80"/>
                  </a:lnTo>
                  <a:lnTo>
                    <a:pt x="270" y="105"/>
                  </a:lnTo>
                  <a:lnTo>
                    <a:pt x="274" y="131"/>
                  </a:lnTo>
                  <a:lnTo>
                    <a:pt x="274" y="160"/>
                  </a:lnTo>
                  <a:lnTo>
                    <a:pt x="277" y="174"/>
                  </a:lnTo>
                  <a:lnTo>
                    <a:pt x="277" y="182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62"/>
            <p:cNvSpPr>
              <a:spLocks/>
            </p:cNvSpPr>
            <p:nvPr/>
          </p:nvSpPr>
          <p:spPr bwMode="auto">
            <a:xfrm>
              <a:off x="2074069" y="3343392"/>
              <a:ext cx="658813" cy="1347941"/>
            </a:xfrm>
            <a:custGeom>
              <a:avLst/>
              <a:gdLst>
                <a:gd name="T0" fmla="*/ 4 w 415"/>
                <a:gd name="T1" fmla="*/ 1027 h 1111"/>
                <a:gd name="T2" fmla="*/ 8 w 415"/>
                <a:gd name="T3" fmla="*/ 492 h 1111"/>
                <a:gd name="T4" fmla="*/ 15 w 415"/>
                <a:gd name="T5" fmla="*/ 77 h 1111"/>
                <a:gd name="T6" fmla="*/ 18 w 415"/>
                <a:gd name="T7" fmla="*/ 98 h 1111"/>
                <a:gd name="T8" fmla="*/ 22 w 415"/>
                <a:gd name="T9" fmla="*/ 696 h 1111"/>
                <a:gd name="T10" fmla="*/ 29 w 415"/>
                <a:gd name="T11" fmla="*/ 958 h 1111"/>
                <a:gd name="T12" fmla="*/ 33 w 415"/>
                <a:gd name="T13" fmla="*/ 1060 h 1111"/>
                <a:gd name="T14" fmla="*/ 48 w 415"/>
                <a:gd name="T15" fmla="*/ 1056 h 1111"/>
                <a:gd name="T16" fmla="*/ 59 w 415"/>
                <a:gd name="T17" fmla="*/ 1038 h 1111"/>
                <a:gd name="T18" fmla="*/ 66 w 415"/>
                <a:gd name="T19" fmla="*/ 1027 h 1111"/>
                <a:gd name="T20" fmla="*/ 77 w 415"/>
                <a:gd name="T21" fmla="*/ 1012 h 1111"/>
                <a:gd name="T22" fmla="*/ 84 w 415"/>
                <a:gd name="T23" fmla="*/ 1001 h 1111"/>
                <a:gd name="T24" fmla="*/ 95 w 415"/>
                <a:gd name="T25" fmla="*/ 987 h 1111"/>
                <a:gd name="T26" fmla="*/ 102 w 415"/>
                <a:gd name="T27" fmla="*/ 976 h 1111"/>
                <a:gd name="T28" fmla="*/ 113 w 415"/>
                <a:gd name="T29" fmla="*/ 965 h 1111"/>
                <a:gd name="T30" fmla="*/ 124 w 415"/>
                <a:gd name="T31" fmla="*/ 958 h 1111"/>
                <a:gd name="T32" fmla="*/ 135 w 415"/>
                <a:gd name="T33" fmla="*/ 958 h 1111"/>
                <a:gd name="T34" fmla="*/ 146 w 415"/>
                <a:gd name="T35" fmla="*/ 954 h 1111"/>
                <a:gd name="T36" fmla="*/ 157 w 415"/>
                <a:gd name="T37" fmla="*/ 954 h 1111"/>
                <a:gd name="T38" fmla="*/ 168 w 415"/>
                <a:gd name="T39" fmla="*/ 954 h 1111"/>
                <a:gd name="T40" fmla="*/ 179 w 415"/>
                <a:gd name="T41" fmla="*/ 954 h 1111"/>
                <a:gd name="T42" fmla="*/ 190 w 415"/>
                <a:gd name="T43" fmla="*/ 954 h 1111"/>
                <a:gd name="T44" fmla="*/ 201 w 415"/>
                <a:gd name="T45" fmla="*/ 958 h 1111"/>
                <a:gd name="T46" fmla="*/ 211 w 415"/>
                <a:gd name="T47" fmla="*/ 958 h 1111"/>
                <a:gd name="T48" fmla="*/ 222 w 415"/>
                <a:gd name="T49" fmla="*/ 958 h 1111"/>
                <a:gd name="T50" fmla="*/ 233 w 415"/>
                <a:gd name="T51" fmla="*/ 958 h 1111"/>
                <a:gd name="T52" fmla="*/ 244 w 415"/>
                <a:gd name="T53" fmla="*/ 958 h 1111"/>
                <a:gd name="T54" fmla="*/ 255 w 415"/>
                <a:gd name="T55" fmla="*/ 958 h 1111"/>
                <a:gd name="T56" fmla="*/ 266 w 415"/>
                <a:gd name="T57" fmla="*/ 958 h 1111"/>
                <a:gd name="T58" fmla="*/ 277 w 415"/>
                <a:gd name="T59" fmla="*/ 958 h 1111"/>
                <a:gd name="T60" fmla="*/ 288 w 415"/>
                <a:gd name="T61" fmla="*/ 958 h 1111"/>
                <a:gd name="T62" fmla="*/ 299 w 415"/>
                <a:gd name="T63" fmla="*/ 958 h 1111"/>
                <a:gd name="T64" fmla="*/ 310 w 415"/>
                <a:gd name="T65" fmla="*/ 958 h 1111"/>
                <a:gd name="T66" fmla="*/ 321 w 415"/>
                <a:gd name="T67" fmla="*/ 958 h 1111"/>
                <a:gd name="T68" fmla="*/ 332 w 415"/>
                <a:gd name="T69" fmla="*/ 958 h 1111"/>
                <a:gd name="T70" fmla="*/ 343 w 415"/>
                <a:gd name="T71" fmla="*/ 958 h 1111"/>
                <a:gd name="T72" fmla="*/ 353 w 415"/>
                <a:gd name="T73" fmla="*/ 958 h 1111"/>
                <a:gd name="T74" fmla="*/ 364 w 415"/>
                <a:gd name="T75" fmla="*/ 958 h 1111"/>
                <a:gd name="T76" fmla="*/ 375 w 415"/>
                <a:gd name="T77" fmla="*/ 958 h 1111"/>
                <a:gd name="T78" fmla="*/ 386 w 415"/>
                <a:gd name="T79" fmla="*/ 958 h 1111"/>
                <a:gd name="T80" fmla="*/ 397 w 415"/>
                <a:gd name="T81" fmla="*/ 958 h 1111"/>
                <a:gd name="T82" fmla="*/ 408 w 415"/>
                <a:gd name="T83" fmla="*/ 958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5" h="1111">
                  <a:moveTo>
                    <a:pt x="0" y="1111"/>
                  </a:moveTo>
                  <a:lnTo>
                    <a:pt x="0" y="1089"/>
                  </a:lnTo>
                  <a:lnTo>
                    <a:pt x="4" y="1027"/>
                  </a:lnTo>
                  <a:lnTo>
                    <a:pt x="4" y="969"/>
                  </a:lnTo>
                  <a:lnTo>
                    <a:pt x="8" y="816"/>
                  </a:lnTo>
                  <a:lnTo>
                    <a:pt x="8" y="492"/>
                  </a:lnTo>
                  <a:lnTo>
                    <a:pt x="11" y="313"/>
                  </a:lnTo>
                  <a:lnTo>
                    <a:pt x="11" y="146"/>
                  </a:lnTo>
                  <a:lnTo>
                    <a:pt x="15" y="77"/>
                  </a:lnTo>
                  <a:lnTo>
                    <a:pt x="15" y="0"/>
                  </a:lnTo>
                  <a:lnTo>
                    <a:pt x="15" y="11"/>
                  </a:lnTo>
                  <a:lnTo>
                    <a:pt x="18" y="98"/>
                  </a:lnTo>
                  <a:lnTo>
                    <a:pt x="18" y="175"/>
                  </a:lnTo>
                  <a:lnTo>
                    <a:pt x="22" y="386"/>
                  </a:lnTo>
                  <a:lnTo>
                    <a:pt x="22" y="696"/>
                  </a:lnTo>
                  <a:lnTo>
                    <a:pt x="26" y="812"/>
                  </a:lnTo>
                  <a:lnTo>
                    <a:pt x="26" y="867"/>
                  </a:lnTo>
                  <a:lnTo>
                    <a:pt x="29" y="958"/>
                  </a:lnTo>
                  <a:lnTo>
                    <a:pt x="29" y="1034"/>
                  </a:lnTo>
                  <a:lnTo>
                    <a:pt x="33" y="1052"/>
                  </a:lnTo>
                  <a:lnTo>
                    <a:pt x="33" y="1060"/>
                  </a:lnTo>
                  <a:lnTo>
                    <a:pt x="37" y="1067"/>
                  </a:lnTo>
                  <a:lnTo>
                    <a:pt x="40" y="1063"/>
                  </a:lnTo>
                  <a:lnTo>
                    <a:pt x="48" y="1056"/>
                  </a:lnTo>
                  <a:lnTo>
                    <a:pt x="48" y="1049"/>
                  </a:lnTo>
                  <a:lnTo>
                    <a:pt x="51" y="1045"/>
                  </a:lnTo>
                  <a:lnTo>
                    <a:pt x="59" y="1038"/>
                  </a:lnTo>
                  <a:lnTo>
                    <a:pt x="59" y="1034"/>
                  </a:lnTo>
                  <a:lnTo>
                    <a:pt x="62" y="1031"/>
                  </a:lnTo>
                  <a:lnTo>
                    <a:pt x="66" y="1027"/>
                  </a:lnTo>
                  <a:lnTo>
                    <a:pt x="69" y="1023"/>
                  </a:lnTo>
                  <a:lnTo>
                    <a:pt x="77" y="1016"/>
                  </a:lnTo>
                  <a:lnTo>
                    <a:pt x="77" y="1012"/>
                  </a:lnTo>
                  <a:lnTo>
                    <a:pt x="80" y="1009"/>
                  </a:lnTo>
                  <a:lnTo>
                    <a:pt x="80" y="1005"/>
                  </a:lnTo>
                  <a:lnTo>
                    <a:pt x="84" y="1001"/>
                  </a:lnTo>
                  <a:lnTo>
                    <a:pt x="91" y="994"/>
                  </a:lnTo>
                  <a:lnTo>
                    <a:pt x="91" y="990"/>
                  </a:lnTo>
                  <a:lnTo>
                    <a:pt x="95" y="987"/>
                  </a:lnTo>
                  <a:lnTo>
                    <a:pt x="99" y="983"/>
                  </a:lnTo>
                  <a:lnTo>
                    <a:pt x="106" y="976"/>
                  </a:lnTo>
                  <a:lnTo>
                    <a:pt x="102" y="976"/>
                  </a:lnTo>
                  <a:lnTo>
                    <a:pt x="106" y="976"/>
                  </a:lnTo>
                  <a:lnTo>
                    <a:pt x="113" y="969"/>
                  </a:lnTo>
                  <a:lnTo>
                    <a:pt x="113" y="965"/>
                  </a:lnTo>
                  <a:lnTo>
                    <a:pt x="117" y="961"/>
                  </a:lnTo>
                  <a:lnTo>
                    <a:pt x="120" y="961"/>
                  </a:lnTo>
                  <a:lnTo>
                    <a:pt x="124" y="958"/>
                  </a:lnTo>
                  <a:lnTo>
                    <a:pt x="128" y="958"/>
                  </a:lnTo>
                  <a:lnTo>
                    <a:pt x="131" y="958"/>
                  </a:lnTo>
                  <a:lnTo>
                    <a:pt x="135" y="958"/>
                  </a:lnTo>
                  <a:lnTo>
                    <a:pt x="139" y="954"/>
                  </a:lnTo>
                  <a:lnTo>
                    <a:pt x="142" y="954"/>
                  </a:lnTo>
                  <a:lnTo>
                    <a:pt x="146" y="954"/>
                  </a:lnTo>
                  <a:lnTo>
                    <a:pt x="150" y="954"/>
                  </a:lnTo>
                  <a:lnTo>
                    <a:pt x="153" y="954"/>
                  </a:lnTo>
                  <a:lnTo>
                    <a:pt x="157" y="954"/>
                  </a:lnTo>
                  <a:lnTo>
                    <a:pt x="160" y="954"/>
                  </a:lnTo>
                  <a:lnTo>
                    <a:pt x="164" y="954"/>
                  </a:lnTo>
                  <a:lnTo>
                    <a:pt x="168" y="954"/>
                  </a:lnTo>
                  <a:lnTo>
                    <a:pt x="171" y="954"/>
                  </a:lnTo>
                  <a:lnTo>
                    <a:pt x="175" y="954"/>
                  </a:lnTo>
                  <a:lnTo>
                    <a:pt x="179" y="954"/>
                  </a:lnTo>
                  <a:lnTo>
                    <a:pt x="182" y="954"/>
                  </a:lnTo>
                  <a:lnTo>
                    <a:pt x="186" y="954"/>
                  </a:lnTo>
                  <a:lnTo>
                    <a:pt x="190" y="954"/>
                  </a:lnTo>
                  <a:lnTo>
                    <a:pt x="193" y="954"/>
                  </a:lnTo>
                  <a:lnTo>
                    <a:pt x="197" y="958"/>
                  </a:lnTo>
                  <a:lnTo>
                    <a:pt x="201" y="958"/>
                  </a:lnTo>
                  <a:lnTo>
                    <a:pt x="204" y="958"/>
                  </a:lnTo>
                  <a:lnTo>
                    <a:pt x="208" y="958"/>
                  </a:lnTo>
                  <a:lnTo>
                    <a:pt x="211" y="958"/>
                  </a:lnTo>
                  <a:lnTo>
                    <a:pt x="215" y="958"/>
                  </a:lnTo>
                  <a:lnTo>
                    <a:pt x="219" y="958"/>
                  </a:lnTo>
                  <a:lnTo>
                    <a:pt x="222" y="958"/>
                  </a:lnTo>
                  <a:lnTo>
                    <a:pt x="226" y="958"/>
                  </a:lnTo>
                  <a:lnTo>
                    <a:pt x="230" y="958"/>
                  </a:lnTo>
                  <a:lnTo>
                    <a:pt x="233" y="958"/>
                  </a:lnTo>
                  <a:lnTo>
                    <a:pt x="237" y="958"/>
                  </a:lnTo>
                  <a:lnTo>
                    <a:pt x="241" y="958"/>
                  </a:lnTo>
                  <a:lnTo>
                    <a:pt x="244" y="958"/>
                  </a:lnTo>
                  <a:lnTo>
                    <a:pt x="248" y="958"/>
                  </a:lnTo>
                  <a:lnTo>
                    <a:pt x="252" y="958"/>
                  </a:lnTo>
                  <a:lnTo>
                    <a:pt x="255" y="958"/>
                  </a:lnTo>
                  <a:lnTo>
                    <a:pt x="259" y="958"/>
                  </a:lnTo>
                  <a:lnTo>
                    <a:pt x="262" y="958"/>
                  </a:lnTo>
                  <a:lnTo>
                    <a:pt x="266" y="958"/>
                  </a:lnTo>
                  <a:lnTo>
                    <a:pt x="270" y="958"/>
                  </a:lnTo>
                  <a:lnTo>
                    <a:pt x="273" y="958"/>
                  </a:lnTo>
                  <a:lnTo>
                    <a:pt x="277" y="958"/>
                  </a:lnTo>
                  <a:lnTo>
                    <a:pt x="281" y="958"/>
                  </a:lnTo>
                  <a:lnTo>
                    <a:pt x="284" y="958"/>
                  </a:lnTo>
                  <a:lnTo>
                    <a:pt x="288" y="958"/>
                  </a:lnTo>
                  <a:lnTo>
                    <a:pt x="292" y="958"/>
                  </a:lnTo>
                  <a:lnTo>
                    <a:pt x="295" y="958"/>
                  </a:lnTo>
                  <a:lnTo>
                    <a:pt x="299" y="958"/>
                  </a:lnTo>
                  <a:lnTo>
                    <a:pt x="303" y="958"/>
                  </a:lnTo>
                  <a:lnTo>
                    <a:pt x="306" y="958"/>
                  </a:lnTo>
                  <a:lnTo>
                    <a:pt x="310" y="958"/>
                  </a:lnTo>
                  <a:lnTo>
                    <a:pt x="313" y="958"/>
                  </a:lnTo>
                  <a:lnTo>
                    <a:pt x="317" y="958"/>
                  </a:lnTo>
                  <a:lnTo>
                    <a:pt x="321" y="958"/>
                  </a:lnTo>
                  <a:lnTo>
                    <a:pt x="324" y="958"/>
                  </a:lnTo>
                  <a:lnTo>
                    <a:pt x="328" y="958"/>
                  </a:lnTo>
                  <a:lnTo>
                    <a:pt x="332" y="958"/>
                  </a:lnTo>
                  <a:lnTo>
                    <a:pt x="335" y="958"/>
                  </a:lnTo>
                  <a:lnTo>
                    <a:pt x="339" y="958"/>
                  </a:lnTo>
                  <a:lnTo>
                    <a:pt x="343" y="958"/>
                  </a:lnTo>
                  <a:lnTo>
                    <a:pt x="346" y="958"/>
                  </a:lnTo>
                  <a:lnTo>
                    <a:pt x="350" y="958"/>
                  </a:lnTo>
                  <a:lnTo>
                    <a:pt x="353" y="958"/>
                  </a:lnTo>
                  <a:lnTo>
                    <a:pt x="357" y="958"/>
                  </a:lnTo>
                  <a:lnTo>
                    <a:pt x="361" y="958"/>
                  </a:lnTo>
                  <a:lnTo>
                    <a:pt x="364" y="958"/>
                  </a:lnTo>
                  <a:lnTo>
                    <a:pt x="368" y="958"/>
                  </a:lnTo>
                  <a:lnTo>
                    <a:pt x="372" y="958"/>
                  </a:lnTo>
                  <a:lnTo>
                    <a:pt x="375" y="958"/>
                  </a:lnTo>
                  <a:lnTo>
                    <a:pt x="379" y="958"/>
                  </a:lnTo>
                  <a:lnTo>
                    <a:pt x="383" y="958"/>
                  </a:lnTo>
                  <a:lnTo>
                    <a:pt x="386" y="958"/>
                  </a:lnTo>
                  <a:lnTo>
                    <a:pt x="390" y="958"/>
                  </a:lnTo>
                  <a:lnTo>
                    <a:pt x="394" y="958"/>
                  </a:lnTo>
                  <a:lnTo>
                    <a:pt x="397" y="958"/>
                  </a:lnTo>
                  <a:lnTo>
                    <a:pt x="401" y="958"/>
                  </a:lnTo>
                  <a:lnTo>
                    <a:pt x="404" y="958"/>
                  </a:lnTo>
                  <a:lnTo>
                    <a:pt x="408" y="958"/>
                  </a:lnTo>
                  <a:lnTo>
                    <a:pt x="412" y="958"/>
                  </a:lnTo>
                  <a:lnTo>
                    <a:pt x="415" y="958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3"/>
            <p:cNvSpPr>
              <a:spLocks/>
            </p:cNvSpPr>
            <p:nvPr/>
          </p:nvSpPr>
          <p:spPr bwMode="auto">
            <a:xfrm>
              <a:off x="2732882" y="4505703"/>
              <a:ext cx="115888" cy="0"/>
            </a:xfrm>
            <a:custGeom>
              <a:avLst/>
              <a:gdLst>
                <a:gd name="T0" fmla="*/ 0 w 73"/>
                <a:gd name="T1" fmla="*/ 4 w 73"/>
                <a:gd name="T2" fmla="*/ 8 w 73"/>
                <a:gd name="T3" fmla="*/ 11 w 73"/>
                <a:gd name="T4" fmla="*/ 15 w 73"/>
                <a:gd name="T5" fmla="*/ 19 w 73"/>
                <a:gd name="T6" fmla="*/ 22 w 73"/>
                <a:gd name="T7" fmla="*/ 26 w 73"/>
                <a:gd name="T8" fmla="*/ 30 w 73"/>
                <a:gd name="T9" fmla="*/ 33 w 73"/>
                <a:gd name="T10" fmla="*/ 37 w 73"/>
                <a:gd name="T11" fmla="*/ 40 w 73"/>
                <a:gd name="T12" fmla="*/ 44 w 73"/>
                <a:gd name="T13" fmla="*/ 48 w 73"/>
                <a:gd name="T14" fmla="*/ 51 w 73"/>
                <a:gd name="T15" fmla="*/ 55 w 73"/>
                <a:gd name="T16" fmla="*/ 59 w 73"/>
                <a:gd name="T17" fmla="*/ 62 w 73"/>
                <a:gd name="T18" fmla="*/ 66 w 73"/>
                <a:gd name="T19" fmla="*/ 70 w 73"/>
                <a:gd name="T20" fmla="*/ 73 w 7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</a:cxnLst>
              <a:rect l="0" t="0" r="r" b="b"/>
              <a:pathLst>
                <a:path w="73">
                  <a:moveTo>
                    <a:pt x="0" y="0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3" y="0"/>
                  </a:lnTo>
                </a:path>
              </a:pathLst>
            </a:custGeom>
            <a:noFill/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246820" y="4030470"/>
            <a:ext cx="2352675" cy="159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1176337" y="3657600"/>
            <a:ext cx="2405063" cy="3492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GB" b="1" smtClean="0">
                <a:solidFill>
                  <a:srgbClr val="0033CC"/>
                </a:solidFill>
                <a:latin typeface="Calibri" pitchFamily="34" charset="0"/>
              </a:rPr>
              <a:t>THz waveform</a:t>
            </a:r>
            <a:endParaRPr lang="en-GB">
              <a:solidFill>
                <a:srgbClr val="0033CC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751787" y="4420228"/>
            <a:ext cx="1178156" cy="880390"/>
          </a:xfrm>
          <a:prstGeom prst="rightArrow">
            <a:avLst/>
          </a:prstGeom>
          <a:solidFill>
            <a:srgbClr val="0000CC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Fourier Transform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237164" y="4013105"/>
            <a:ext cx="2346325" cy="1634273"/>
          </a:xfrm>
          <a:prstGeom prst="rect">
            <a:avLst/>
          </a:prstGeom>
          <a:noFill/>
          <a:ln w="7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237164" y="4013105"/>
            <a:ext cx="234632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1237164" y="4013105"/>
            <a:ext cx="2346325" cy="1634273"/>
          </a:xfrm>
          <a:custGeom>
            <a:avLst/>
            <a:gdLst>
              <a:gd name="T0" fmla="*/ 0 w 406"/>
              <a:gd name="T1" fmla="*/ 370 h 370"/>
              <a:gd name="T2" fmla="*/ 406 w 406"/>
              <a:gd name="T3" fmla="*/ 370 h 370"/>
              <a:gd name="T4" fmla="*/ 406 w 406"/>
              <a:gd name="T5" fmla="*/ 0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6" h="370">
                <a:moveTo>
                  <a:pt x="0" y="370"/>
                </a:moveTo>
                <a:lnTo>
                  <a:pt x="406" y="370"/>
                </a:lnTo>
                <a:lnTo>
                  <a:pt x="406" y="0"/>
                </a:lnTo>
              </a:path>
            </a:pathLst>
          </a:cu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1237164" y="4013105"/>
            <a:ext cx="0" cy="1634273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1237164" y="5647377"/>
            <a:ext cx="234632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1237164" y="4013105"/>
            <a:ext cx="0" cy="1634273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V="1">
            <a:off x="1237164" y="5625538"/>
            <a:ext cx="0" cy="21839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1237164" y="4013105"/>
            <a:ext cx="0" cy="16986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1173664" y="5660723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50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 flipV="1">
            <a:off x="1705477" y="5625538"/>
            <a:ext cx="0" cy="21839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>
            <a:off x="1705477" y="4013105"/>
            <a:ext cx="0" cy="16986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1641977" y="5660723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60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V="1">
            <a:off x="2173789" y="5625538"/>
            <a:ext cx="0" cy="21839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>
            <a:off x="2173789" y="4013105"/>
            <a:ext cx="0" cy="16986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2110289" y="5660723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70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 flipV="1">
            <a:off x="2642102" y="5625538"/>
            <a:ext cx="0" cy="21839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2642102" y="4013105"/>
            <a:ext cx="0" cy="16986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2578602" y="5660723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80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110414" y="5625538"/>
            <a:ext cx="0" cy="21839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>
            <a:off x="3110414" y="4013105"/>
            <a:ext cx="0" cy="16986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3046914" y="5660723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90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3583489" y="5625538"/>
            <a:ext cx="0" cy="21839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491414" y="5660723"/>
            <a:ext cx="19236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100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Line 32"/>
          <p:cNvSpPr>
            <a:spLocks noChangeShapeType="1"/>
          </p:cNvSpPr>
          <p:nvPr/>
        </p:nvSpPr>
        <p:spPr bwMode="auto">
          <a:xfrm>
            <a:off x="1237164" y="5647377"/>
            <a:ext cx="2222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Line 33"/>
          <p:cNvSpPr>
            <a:spLocks noChangeShapeType="1"/>
          </p:cNvSpPr>
          <p:nvPr/>
        </p:nvSpPr>
        <p:spPr bwMode="auto">
          <a:xfrm flipH="1">
            <a:off x="3554914" y="5647377"/>
            <a:ext cx="2857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1011739" y="5559921"/>
            <a:ext cx="19877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-0.2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Line 35"/>
          <p:cNvSpPr>
            <a:spLocks noChangeShapeType="1"/>
          </p:cNvSpPr>
          <p:nvPr/>
        </p:nvSpPr>
        <p:spPr bwMode="auto">
          <a:xfrm>
            <a:off x="1237164" y="5413216"/>
            <a:ext cx="2222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 flipH="1">
            <a:off x="3554914" y="5413216"/>
            <a:ext cx="2857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Rectangle 37"/>
          <p:cNvSpPr>
            <a:spLocks noChangeArrowheads="1"/>
          </p:cNvSpPr>
          <p:nvPr/>
        </p:nvSpPr>
        <p:spPr bwMode="auto">
          <a:xfrm>
            <a:off x="1149852" y="5359832"/>
            <a:ext cx="6412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>
            <a:off x="1237164" y="5179056"/>
            <a:ext cx="2222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 flipH="1">
            <a:off x="3554914" y="5179056"/>
            <a:ext cx="2857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>
            <a:off x="1051427" y="5125672"/>
            <a:ext cx="1603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0.2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Line 41"/>
          <p:cNvSpPr>
            <a:spLocks noChangeShapeType="1"/>
          </p:cNvSpPr>
          <p:nvPr/>
        </p:nvSpPr>
        <p:spPr bwMode="auto">
          <a:xfrm>
            <a:off x="1237164" y="4944895"/>
            <a:ext cx="2222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flipH="1">
            <a:off x="3554914" y="4944895"/>
            <a:ext cx="2857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1051427" y="4891511"/>
            <a:ext cx="1603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0.4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>
            <a:off x="1237164" y="4710734"/>
            <a:ext cx="2222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Line 45"/>
          <p:cNvSpPr>
            <a:spLocks noChangeShapeType="1"/>
          </p:cNvSpPr>
          <p:nvPr/>
        </p:nvSpPr>
        <p:spPr bwMode="auto">
          <a:xfrm flipH="1">
            <a:off x="3554914" y="4710734"/>
            <a:ext cx="2857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Rectangle 46"/>
          <p:cNvSpPr>
            <a:spLocks noChangeArrowheads="1"/>
          </p:cNvSpPr>
          <p:nvPr/>
        </p:nvSpPr>
        <p:spPr bwMode="auto">
          <a:xfrm>
            <a:off x="1051427" y="4657351"/>
            <a:ext cx="1603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0.6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Line 47"/>
          <p:cNvSpPr>
            <a:spLocks noChangeShapeType="1"/>
          </p:cNvSpPr>
          <p:nvPr/>
        </p:nvSpPr>
        <p:spPr bwMode="auto">
          <a:xfrm>
            <a:off x="1237164" y="4476573"/>
            <a:ext cx="2222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Line 48"/>
          <p:cNvSpPr>
            <a:spLocks noChangeShapeType="1"/>
          </p:cNvSpPr>
          <p:nvPr/>
        </p:nvSpPr>
        <p:spPr bwMode="auto">
          <a:xfrm flipH="1">
            <a:off x="3554914" y="4476573"/>
            <a:ext cx="2857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Rectangle 49"/>
          <p:cNvSpPr>
            <a:spLocks noChangeArrowheads="1"/>
          </p:cNvSpPr>
          <p:nvPr/>
        </p:nvSpPr>
        <p:spPr bwMode="auto">
          <a:xfrm>
            <a:off x="1051427" y="4423189"/>
            <a:ext cx="1603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0.8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Line 50"/>
          <p:cNvSpPr>
            <a:spLocks noChangeShapeType="1"/>
          </p:cNvSpPr>
          <p:nvPr/>
        </p:nvSpPr>
        <p:spPr bwMode="auto">
          <a:xfrm>
            <a:off x="1237164" y="4242413"/>
            <a:ext cx="2222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flipH="1">
            <a:off x="3554914" y="4242413"/>
            <a:ext cx="2857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Rectangle 52"/>
          <p:cNvSpPr>
            <a:spLocks noChangeArrowheads="1"/>
          </p:cNvSpPr>
          <p:nvPr/>
        </p:nvSpPr>
        <p:spPr bwMode="auto">
          <a:xfrm>
            <a:off x="1149852" y="4189029"/>
            <a:ext cx="6412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Line 53"/>
          <p:cNvSpPr>
            <a:spLocks noChangeShapeType="1"/>
          </p:cNvSpPr>
          <p:nvPr/>
        </p:nvSpPr>
        <p:spPr bwMode="auto">
          <a:xfrm>
            <a:off x="1237164" y="4013105"/>
            <a:ext cx="22225" cy="0"/>
          </a:xfrm>
          <a:prstGeom prst="line">
            <a:avLst/>
          </a:prstGeom>
          <a:noFill/>
          <a:ln w="7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Rectangle 55"/>
          <p:cNvSpPr>
            <a:spLocks noChangeArrowheads="1"/>
          </p:cNvSpPr>
          <p:nvPr/>
        </p:nvSpPr>
        <p:spPr bwMode="auto">
          <a:xfrm>
            <a:off x="1051427" y="3959721"/>
            <a:ext cx="1603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1.2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Line 56"/>
          <p:cNvSpPr>
            <a:spLocks noChangeShapeType="1"/>
          </p:cNvSpPr>
          <p:nvPr/>
        </p:nvSpPr>
        <p:spPr bwMode="auto">
          <a:xfrm>
            <a:off x="1237164" y="4013105"/>
            <a:ext cx="23463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Freeform 57"/>
          <p:cNvSpPr>
            <a:spLocks/>
          </p:cNvSpPr>
          <p:nvPr/>
        </p:nvSpPr>
        <p:spPr bwMode="auto">
          <a:xfrm>
            <a:off x="1237164" y="4013105"/>
            <a:ext cx="2346325" cy="1634273"/>
          </a:xfrm>
          <a:custGeom>
            <a:avLst/>
            <a:gdLst>
              <a:gd name="T0" fmla="*/ 0 w 406"/>
              <a:gd name="T1" fmla="*/ 370 h 370"/>
              <a:gd name="T2" fmla="*/ 406 w 406"/>
              <a:gd name="T3" fmla="*/ 370 h 370"/>
              <a:gd name="T4" fmla="*/ 406 w 406"/>
              <a:gd name="T5" fmla="*/ 0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6" h="370">
                <a:moveTo>
                  <a:pt x="0" y="370"/>
                </a:moveTo>
                <a:lnTo>
                  <a:pt x="406" y="370"/>
                </a:lnTo>
                <a:lnTo>
                  <a:pt x="406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Line 58"/>
          <p:cNvSpPr>
            <a:spLocks noChangeShapeType="1"/>
          </p:cNvSpPr>
          <p:nvPr/>
        </p:nvSpPr>
        <p:spPr bwMode="auto">
          <a:xfrm flipV="1">
            <a:off x="1237164" y="4013105"/>
            <a:ext cx="0" cy="163427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2" name="Rectangle 64"/>
          <p:cNvSpPr>
            <a:spLocks noChangeArrowheads="1"/>
          </p:cNvSpPr>
          <p:nvPr/>
        </p:nvSpPr>
        <p:spPr bwMode="auto">
          <a:xfrm>
            <a:off x="2167439" y="5762637"/>
            <a:ext cx="62747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Time [ps]</a:t>
            </a:r>
            <a:endParaRPr kumimoji="0" lang="en-GB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 rot="16200000">
            <a:off x="433923" y="4703139"/>
            <a:ext cx="97783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Amplitude [n.u.]</a:t>
            </a:r>
            <a:endParaRPr kumimoji="0" lang="en-GB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5133200" y="3808090"/>
            <a:ext cx="2789456" cy="2131833"/>
            <a:chOff x="3724416" y="2906096"/>
            <a:chExt cx="2789456" cy="2131833"/>
          </a:xfrm>
        </p:grpSpPr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>
              <a:off x="4092972" y="3113777"/>
              <a:ext cx="2341563" cy="1624887"/>
            </a:xfrm>
            <a:prstGeom prst="rect">
              <a:avLst/>
            </a:prstGeom>
            <a:noFill/>
            <a:ln w="7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4092972" y="3113777"/>
              <a:ext cx="0" cy="1624887"/>
            </a:xfrm>
            <a:custGeom>
              <a:avLst/>
              <a:gdLst>
                <a:gd name="T0" fmla="*/ 370 h 370"/>
                <a:gd name="T1" fmla="*/ 0 h 370"/>
                <a:gd name="T2" fmla="*/ 0 h 3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0">
                  <a:moveTo>
                    <a:pt x="0" y="3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69"/>
            <p:cNvSpPr>
              <a:spLocks/>
            </p:cNvSpPr>
            <p:nvPr/>
          </p:nvSpPr>
          <p:spPr bwMode="auto">
            <a:xfrm>
              <a:off x="4423172" y="3113777"/>
              <a:ext cx="0" cy="1624887"/>
            </a:xfrm>
            <a:custGeom>
              <a:avLst/>
              <a:gdLst>
                <a:gd name="T0" fmla="*/ 370 h 370"/>
                <a:gd name="T1" fmla="*/ 0 h 370"/>
                <a:gd name="T2" fmla="*/ 0 h 3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0">
                  <a:moveTo>
                    <a:pt x="0" y="3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70"/>
            <p:cNvSpPr>
              <a:spLocks/>
            </p:cNvSpPr>
            <p:nvPr/>
          </p:nvSpPr>
          <p:spPr bwMode="auto">
            <a:xfrm>
              <a:off x="4758135" y="3113777"/>
              <a:ext cx="0" cy="1624887"/>
            </a:xfrm>
            <a:custGeom>
              <a:avLst/>
              <a:gdLst>
                <a:gd name="T0" fmla="*/ 370 h 370"/>
                <a:gd name="T1" fmla="*/ 0 h 370"/>
                <a:gd name="T2" fmla="*/ 0 h 3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0">
                  <a:moveTo>
                    <a:pt x="0" y="3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71"/>
            <p:cNvSpPr>
              <a:spLocks/>
            </p:cNvSpPr>
            <p:nvPr/>
          </p:nvSpPr>
          <p:spPr bwMode="auto">
            <a:xfrm>
              <a:off x="5093097" y="3113777"/>
              <a:ext cx="0" cy="1624887"/>
            </a:xfrm>
            <a:custGeom>
              <a:avLst/>
              <a:gdLst>
                <a:gd name="T0" fmla="*/ 370 h 370"/>
                <a:gd name="T1" fmla="*/ 0 h 370"/>
                <a:gd name="T2" fmla="*/ 0 h 3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0">
                  <a:moveTo>
                    <a:pt x="0" y="3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72"/>
            <p:cNvSpPr>
              <a:spLocks/>
            </p:cNvSpPr>
            <p:nvPr/>
          </p:nvSpPr>
          <p:spPr bwMode="auto">
            <a:xfrm>
              <a:off x="5429647" y="3113777"/>
              <a:ext cx="0" cy="1624887"/>
            </a:xfrm>
            <a:custGeom>
              <a:avLst/>
              <a:gdLst>
                <a:gd name="T0" fmla="*/ 370 h 370"/>
                <a:gd name="T1" fmla="*/ 0 h 370"/>
                <a:gd name="T2" fmla="*/ 0 h 3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0">
                  <a:moveTo>
                    <a:pt x="0" y="3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73"/>
            <p:cNvSpPr>
              <a:spLocks/>
            </p:cNvSpPr>
            <p:nvPr/>
          </p:nvSpPr>
          <p:spPr bwMode="auto">
            <a:xfrm>
              <a:off x="5764610" y="3113777"/>
              <a:ext cx="0" cy="1624887"/>
            </a:xfrm>
            <a:custGeom>
              <a:avLst/>
              <a:gdLst>
                <a:gd name="T0" fmla="*/ 370 h 370"/>
                <a:gd name="T1" fmla="*/ 0 h 370"/>
                <a:gd name="T2" fmla="*/ 0 h 3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0">
                  <a:moveTo>
                    <a:pt x="0" y="3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74"/>
            <p:cNvSpPr>
              <a:spLocks/>
            </p:cNvSpPr>
            <p:nvPr/>
          </p:nvSpPr>
          <p:spPr bwMode="auto">
            <a:xfrm>
              <a:off x="6099572" y="3113777"/>
              <a:ext cx="0" cy="1624887"/>
            </a:xfrm>
            <a:custGeom>
              <a:avLst/>
              <a:gdLst>
                <a:gd name="T0" fmla="*/ 370 h 370"/>
                <a:gd name="T1" fmla="*/ 0 h 370"/>
                <a:gd name="T2" fmla="*/ 0 h 3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0">
                  <a:moveTo>
                    <a:pt x="0" y="3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>
              <a:off x="6434535" y="3113777"/>
              <a:ext cx="0" cy="1624887"/>
            </a:xfrm>
            <a:custGeom>
              <a:avLst/>
              <a:gdLst>
                <a:gd name="T0" fmla="*/ 370 h 370"/>
                <a:gd name="T1" fmla="*/ 0 h 370"/>
                <a:gd name="T2" fmla="*/ 0 h 3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0">
                  <a:moveTo>
                    <a:pt x="0" y="3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76"/>
            <p:cNvSpPr>
              <a:spLocks/>
            </p:cNvSpPr>
            <p:nvPr/>
          </p:nvSpPr>
          <p:spPr bwMode="auto">
            <a:xfrm>
              <a:off x="4092972" y="4738665"/>
              <a:ext cx="2341563" cy="0"/>
            </a:xfrm>
            <a:custGeom>
              <a:avLst/>
              <a:gdLst>
                <a:gd name="T0" fmla="*/ 0 w 405"/>
                <a:gd name="T1" fmla="*/ 405 w 405"/>
                <a:gd name="T2" fmla="*/ 405 w 40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5">
                  <a:moveTo>
                    <a:pt x="0" y="0"/>
                  </a:moveTo>
                  <a:lnTo>
                    <a:pt x="405" y="0"/>
                  </a:lnTo>
                  <a:lnTo>
                    <a:pt x="40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77"/>
            <p:cNvSpPr>
              <a:spLocks/>
            </p:cNvSpPr>
            <p:nvPr/>
          </p:nvSpPr>
          <p:spPr bwMode="auto">
            <a:xfrm>
              <a:off x="4092972" y="4466041"/>
              <a:ext cx="2341563" cy="0"/>
            </a:xfrm>
            <a:custGeom>
              <a:avLst/>
              <a:gdLst>
                <a:gd name="T0" fmla="*/ 0 w 405"/>
                <a:gd name="T1" fmla="*/ 405 w 405"/>
                <a:gd name="T2" fmla="*/ 405 w 40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5">
                  <a:moveTo>
                    <a:pt x="0" y="0"/>
                  </a:moveTo>
                  <a:lnTo>
                    <a:pt x="405" y="0"/>
                  </a:lnTo>
                  <a:lnTo>
                    <a:pt x="40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78"/>
            <p:cNvSpPr>
              <a:spLocks/>
            </p:cNvSpPr>
            <p:nvPr/>
          </p:nvSpPr>
          <p:spPr bwMode="auto">
            <a:xfrm>
              <a:off x="4092972" y="4193417"/>
              <a:ext cx="2341563" cy="0"/>
            </a:xfrm>
            <a:custGeom>
              <a:avLst/>
              <a:gdLst>
                <a:gd name="T0" fmla="*/ 0 w 405"/>
                <a:gd name="T1" fmla="*/ 405 w 405"/>
                <a:gd name="T2" fmla="*/ 405 w 40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5">
                  <a:moveTo>
                    <a:pt x="0" y="0"/>
                  </a:moveTo>
                  <a:lnTo>
                    <a:pt x="405" y="0"/>
                  </a:lnTo>
                  <a:lnTo>
                    <a:pt x="40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79"/>
            <p:cNvSpPr>
              <a:spLocks/>
            </p:cNvSpPr>
            <p:nvPr/>
          </p:nvSpPr>
          <p:spPr bwMode="auto">
            <a:xfrm>
              <a:off x="4092972" y="3925618"/>
              <a:ext cx="2341563" cy="0"/>
            </a:xfrm>
            <a:custGeom>
              <a:avLst/>
              <a:gdLst>
                <a:gd name="T0" fmla="*/ 0 w 405"/>
                <a:gd name="T1" fmla="*/ 405 w 405"/>
                <a:gd name="T2" fmla="*/ 405 w 40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5">
                  <a:moveTo>
                    <a:pt x="0" y="0"/>
                  </a:moveTo>
                  <a:lnTo>
                    <a:pt x="405" y="0"/>
                  </a:lnTo>
                  <a:lnTo>
                    <a:pt x="40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80"/>
            <p:cNvSpPr>
              <a:spLocks/>
            </p:cNvSpPr>
            <p:nvPr/>
          </p:nvSpPr>
          <p:spPr bwMode="auto">
            <a:xfrm>
              <a:off x="4092972" y="3654200"/>
              <a:ext cx="2341563" cy="0"/>
            </a:xfrm>
            <a:custGeom>
              <a:avLst/>
              <a:gdLst>
                <a:gd name="T0" fmla="*/ 0 w 405"/>
                <a:gd name="T1" fmla="*/ 405 w 405"/>
                <a:gd name="T2" fmla="*/ 405 w 40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5">
                  <a:moveTo>
                    <a:pt x="0" y="0"/>
                  </a:moveTo>
                  <a:lnTo>
                    <a:pt x="405" y="0"/>
                  </a:lnTo>
                  <a:lnTo>
                    <a:pt x="40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81"/>
            <p:cNvSpPr>
              <a:spLocks/>
            </p:cNvSpPr>
            <p:nvPr/>
          </p:nvSpPr>
          <p:spPr bwMode="auto">
            <a:xfrm>
              <a:off x="4092972" y="3381576"/>
              <a:ext cx="2341563" cy="0"/>
            </a:xfrm>
            <a:custGeom>
              <a:avLst/>
              <a:gdLst>
                <a:gd name="T0" fmla="*/ 0 w 405"/>
                <a:gd name="T1" fmla="*/ 405 w 405"/>
                <a:gd name="T2" fmla="*/ 405 w 40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5">
                  <a:moveTo>
                    <a:pt x="0" y="0"/>
                  </a:moveTo>
                  <a:lnTo>
                    <a:pt x="405" y="0"/>
                  </a:lnTo>
                  <a:lnTo>
                    <a:pt x="40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82"/>
            <p:cNvSpPr>
              <a:spLocks/>
            </p:cNvSpPr>
            <p:nvPr/>
          </p:nvSpPr>
          <p:spPr bwMode="auto">
            <a:xfrm>
              <a:off x="4092972" y="3113777"/>
              <a:ext cx="2341563" cy="0"/>
            </a:xfrm>
            <a:custGeom>
              <a:avLst/>
              <a:gdLst>
                <a:gd name="T0" fmla="*/ 0 w 405"/>
                <a:gd name="T1" fmla="*/ 405 w 405"/>
                <a:gd name="T2" fmla="*/ 405 w 40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5">
                  <a:moveTo>
                    <a:pt x="0" y="0"/>
                  </a:moveTo>
                  <a:lnTo>
                    <a:pt x="405" y="0"/>
                  </a:lnTo>
                  <a:lnTo>
                    <a:pt x="40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Line 83"/>
            <p:cNvSpPr>
              <a:spLocks noChangeShapeType="1"/>
            </p:cNvSpPr>
            <p:nvPr/>
          </p:nvSpPr>
          <p:spPr bwMode="auto">
            <a:xfrm>
              <a:off x="4092972" y="3113777"/>
              <a:ext cx="2341563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84"/>
            <p:cNvSpPr>
              <a:spLocks/>
            </p:cNvSpPr>
            <p:nvPr/>
          </p:nvSpPr>
          <p:spPr bwMode="auto">
            <a:xfrm>
              <a:off x="4092972" y="3113777"/>
              <a:ext cx="2341563" cy="1624887"/>
            </a:xfrm>
            <a:custGeom>
              <a:avLst/>
              <a:gdLst>
                <a:gd name="T0" fmla="*/ 0 w 405"/>
                <a:gd name="T1" fmla="*/ 370 h 370"/>
                <a:gd name="T2" fmla="*/ 405 w 405"/>
                <a:gd name="T3" fmla="*/ 370 h 370"/>
                <a:gd name="T4" fmla="*/ 405 w 405"/>
                <a:gd name="T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" h="370">
                  <a:moveTo>
                    <a:pt x="0" y="370"/>
                  </a:moveTo>
                  <a:lnTo>
                    <a:pt x="405" y="370"/>
                  </a:lnTo>
                  <a:lnTo>
                    <a:pt x="405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Line 85"/>
            <p:cNvSpPr>
              <a:spLocks noChangeShapeType="1"/>
            </p:cNvSpPr>
            <p:nvPr/>
          </p:nvSpPr>
          <p:spPr bwMode="auto">
            <a:xfrm flipV="1">
              <a:off x="4092972" y="3113777"/>
              <a:ext cx="0" cy="1624887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Line 86"/>
            <p:cNvSpPr>
              <a:spLocks noChangeShapeType="1"/>
            </p:cNvSpPr>
            <p:nvPr/>
          </p:nvSpPr>
          <p:spPr bwMode="auto">
            <a:xfrm>
              <a:off x="4092972" y="4738665"/>
              <a:ext cx="2341563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Line 87"/>
            <p:cNvSpPr>
              <a:spLocks noChangeShapeType="1"/>
            </p:cNvSpPr>
            <p:nvPr/>
          </p:nvSpPr>
          <p:spPr bwMode="auto">
            <a:xfrm flipV="1">
              <a:off x="4092972" y="3113777"/>
              <a:ext cx="0" cy="1624887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Line 88"/>
            <p:cNvSpPr>
              <a:spLocks noChangeShapeType="1"/>
            </p:cNvSpPr>
            <p:nvPr/>
          </p:nvSpPr>
          <p:spPr bwMode="auto">
            <a:xfrm flipV="1">
              <a:off x="4092972" y="4716951"/>
              <a:ext cx="0" cy="217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Line 89"/>
            <p:cNvSpPr>
              <a:spLocks noChangeShapeType="1"/>
            </p:cNvSpPr>
            <p:nvPr/>
          </p:nvSpPr>
          <p:spPr bwMode="auto">
            <a:xfrm>
              <a:off x="4092972" y="3113777"/>
              <a:ext cx="0" cy="168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Rectangle 90"/>
            <p:cNvSpPr>
              <a:spLocks noChangeArrowheads="1"/>
            </p:cNvSpPr>
            <p:nvPr/>
          </p:nvSpPr>
          <p:spPr bwMode="auto">
            <a:xfrm>
              <a:off x="4064397" y="4751934"/>
              <a:ext cx="641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Line 91"/>
            <p:cNvSpPr>
              <a:spLocks noChangeShapeType="1"/>
            </p:cNvSpPr>
            <p:nvPr/>
          </p:nvSpPr>
          <p:spPr bwMode="auto">
            <a:xfrm flipV="1">
              <a:off x="4423172" y="4716951"/>
              <a:ext cx="0" cy="217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Line 92"/>
            <p:cNvSpPr>
              <a:spLocks noChangeShapeType="1"/>
            </p:cNvSpPr>
            <p:nvPr/>
          </p:nvSpPr>
          <p:spPr bwMode="auto">
            <a:xfrm>
              <a:off x="4423172" y="3113777"/>
              <a:ext cx="0" cy="168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Rectangle 93"/>
            <p:cNvSpPr>
              <a:spLocks noChangeArrowheads="1"/>
            </p:cNvSpPr>
            <p:nvPr/>
          </p:nvSpPr>
          <p:spPr bwMode="auto">
            <a:xfrm>
              <a:off x="4342210" y="4751934"/>
              <a:ext cx="1603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Line 94"/>
            <p:cNvSpPr>
              <a:spLocks noChangeShapeType="1"/>
            </p:cNvSpPr>
            <p:nvPr/>
          </p:nvSpPr>
          <p:spPr bwMode="auto">
            <a:xfrm flipV="1">
              <a:off x="4758135" y="4716951"/>
              <a:ext cx="0" cy="217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Line 95"/>
            <p:cNvSpPr>
              <a:spLocks noChangeShapeType="1"/>
            </p:cNvSpPr>
            <p:nvPr/>
          </p:nvSpPr>
          <p:spPr bwMode="auto">
            <a:xfrm>
              <a:off x="4758135" y="3113777"/>
              <a:ext cx="0" cy="168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Rectangle 96"/>
            <p:cNvSpPr>
              <a:spLocks noChangeArrowheads="1"/>
            </p:cNvSpPr>
            <p:nvPr/>
          </p:nvSpPr>
          <p:spPr bwMode="auto">
            <a:xfrm>
              <a:off x="4729560" y="4751934"/>
              <a:ext cx="641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Line 97"/>
            <p:cNvSpPr>
              <a:spLocks noChangeShapeType="1"/>
            </p:cNvSpPr>
            <p:nvPr/>
          </p:nvSpPr>
          <p:spPr bwMode="auto">
            <a:xfrm flipV="1">
              <a:off x="5093097" y="4716951"/>
              <a:ext cx="0" cy="217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Line 98"/>
            <p:cNvSpPr>
              <a:spLocks noChangeShapeType="1"/>
            </p:cNvSpPr>
            <p:nvPr/>
          </p:nvSpPr>
          <p:spPr bwMode="auto">
            <a:xfrm>
              <a:off x="5093097" y="3113777"/>
              <a:ext cx="0" cy="168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Rectangle 99"/>
            <p:cNvSpPr>
              <a:spLocks noChangeArrowheads="1"/>
            </p:cNvSpPr>
            <p:nvPr/>
          </p:nvSpPr>
          <p:spPr bwMode="auto">
            <a:xfrm>
              <a:off x="5012135" y="4751934"/>
              <a:ext cx="1603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1.5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Line 100"/>
            <p:cNvSpPr>
              <a:spLocks noChangeShapeType="1"/>
            </p:cNvSpPr>
            <p:nvPr/>
          </p:nvSpPr>
          <p:spPr bwMode="auto">
            <a:xfrm flipV="1">
              <a:off x="5429647" y="4716951"/>
              <a:ext cx="0" cy="217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Line 101"/>
            <p:cNvSpPr>
              <a:spLocks noChangeShapeType="1"/>
            </p:cNvSpPr>
            <p:nvPr/>
          </p:nvSpPr>
          <p:spPr bwMode="auto">
            <a:xfrm>
              <a:off x="5429647" y="3113777"/>
              <a:ext cx="0" cy="168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Rectangle 102"/>
            <p:cNvSpPr>
              <a:spLocks noChangeArrowheads="1"/>
            </p:cNvSpPr>
            <p:nvPr/>
          </p:nvSpPr>
          <p:spPr bwMode="auto">
            <a:xfrm>
              <a:off x="5399485" y="4751934"/>
              <a:ext cx="641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Line 103"/>
            <p:cNvSpPr>
              <a:spLocks noChangeShapeType="1"/>
            </p:cNvSpPr>
            <p:nvPr/>
          </p:nvSpPr>
          <p:spPr bwMode="auto">
            <a:xfrm flipV="1">
              <a:off x="5764610" y="4716951"/>
              <a:ext cx="0" cy="217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Line 104"/>
            <p:cNvSpPr>
              <a:spLocks noChangeShapeType="1"/>
            </p:cNvSpPr>
            <p:nvPr/>
          </p:nvSpPr>
          <p:spPr bwMode="auto">
            <a:xfrm>
              <a:off x="5764610" y="3113777"/>
              <a:ext cx="0" cy="168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Rectangle 105"/>
            <p:cNvSpPr>
              <a:spLocks noChangeArrowheads="1"/>
            </p:cNvSpPr>
            <p:nvPr/>
          </p:nvSpPr>
          <p:spPr bwMode="auto">
            <a:xfrm>
              <a:off x="5683647" y="4751934"/>
              <a:ext cx="1603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2.5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Line 106"/>
            <p:cNvSpPr>
              <a:spLocks noChangeShapeType="1"/>
            </p:cNvSpPr>
            <p:nvPr/>
          </p:nvSpPr>
          <p:spPr bwMode="auto">
            <a:xfrm flipV="1">
              <a:off x="6099572" y="4716951"/>
              <a:ext cx="0" cy="217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Line 107"/>
            <p:cNvSpPr>
              <a:spLocks noChangeShapeType="1"/>
            </p:cNvSpPr>
            <p:nvPr/>
          </p:nvSpPr>
          <p:spPr bwMode="auto">
            <a:xfrm>
              <a:off x="6099572" y="3113777"/>
              <a:ext cx="0" cy="168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Rectangle 108"/>
            <p:cNvSpPr>
              <a:spLocks noChangeArrowheads="1"/>
            </p:cNvSpPr>
            <p:nvPr/>
          </p:nvSpPr>
          <p:spPr bwMode="auto">
            <a:xfrm>
              <a:off x="6070997" y="4751934"/>
              <a:ext cx="641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Line 109"/>
            <p:cNvSpPr>
              <a:spLocks noChangeShapeType="1"/>
            </p:cNvSpPr>
            <p:nvPr/>
          </p:nvSpPr>
          <p:spPr bwMode="auto">
            <a:xfrm flipV="1">
              <a:off x="6434535" y="4716951"/>
              <a:ext cx="0" cy="2171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Line 110"/>
            <p:cNvSpPr>
              <a:spLocks noChangeShapeType="1"/>
            </p:cNvSpPr>
            <p:nvPr/>
          </p:nvSpPr>
          <p:spPr bwMode="auto">
            <a:xfrm>
              <a:off x="6434535" y="3113777"/>
              <a:ext cx="0" cy="16888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Rectangle 111"/>
            <p:cNvSpPr>
              <a:spLocks noChangeArrowheads="1"/>
            </p:cNvSpPr>
            <p:nvPr/>
          </p:nvSpPr>
          <p:spPr bwMode="auto">
            <a:xfrm>
              <a:off x="6353572" y="4751934"/>
              <a:ext cx="1603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3.5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" name="Line 112"/>
            <p:cNvSpPr>
              <a:spLocks noChangeShapeType="1"/>
            </p:cNvSpPr>
            <p:nvPr/>
          </p:nvSpPr>
          <p:spPr bwMode="auto">
            <a:xfrm>
              <a:off x="4092972" y="4738665"/>
              <a:ext cx="23813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Line 113"/>
            <p:cNvSpPr>
              <a:spLocks noChangeShapeType="1"/>
            </p:cNvSpPr>
            <p:nvPr/>
          </p:nvSpPr>
          <p:spPr bwMode="auto">
            <a:xfrm flipH="1">
              <a:off x="6405960" y="4738665"/>
              <a:ext cx="28575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Rectangle 114"/>
            <p:cNvSpPr>
              <a:spLocks noChangeArrowheads="1"/>
            </p:cNvSpPr>
            <p:nvPr/>
          </p:nvSpPr>
          <p:spPr bwMode="auto">
            <a:xfrm>
              <a:off x="3902472" y="4685587"/>
              <a:ext cx="16671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-60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Line 115"/>
            <p:cNvSpPr>
              <a:spLocks noChangeShapeType="1"/>
            </p:cNvSpPr>
            <p:nvPr/>
          </p:nvSpPr>
          <p:spPr bwMode="auto">
            <a:xfrm>
              <a:off x="4092972" y="4466041"/>
              <a:ext cx="23813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Line 116"/>
            <p:cNvSpPr>
              <a:spLocks noChangeShapeType="1"/>
            </p:cNvSpPr>
            <p:nvPr/>
          </p:nvSpPr>
          <p:spPr bwMode="auto">
            <a:xfrm flipH="1">
              <a:off x="6405960" y="4466041"/>
              <a:ext cx="28575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Rectangle 117"/>
            <p:cNvSpPr>
              <a:spLocks noChangeArrowheads="1"/>
            </p:cNvSpPr>
            <p:nvPr/>
          </p:nvSpPr>
          <p:spPr bwMode="auto">
            <a:xfrm>
              <a:off x="3902472" y="4414169"/>
              <a:ext cx="16671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-50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Line 118"/>
            <p:cNvSpPr>
              <a:spLocks noChangeShapeType="1"/>
            </p:cNvSpPr>
            <p:nvPr/>
          </p:nvSpPr>
          <p:spPr bwMode="auto">
            <a:xfrm>
              <a:off x="4092972" y="4193417"/>
              <a:ext cx="23813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Line 119"/>
            <p:cNvSpPr>
              <a:spLocks noChangeShapeType="1"/>
            </p:cNvSpPr>
            <p:nvPr/>
          </p:nvSpPr>
          <p:spPr bwMode="auto">
            <a:xfrm flipH="1">
              <a:off x="6405960" y="4193417"/>
              <a:ext cx="28575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Rectangle 120"/>
            <p:cNvSpPr>
              <a:spLocks noChangeArrowheads="1"/>
            </p:cNvSpPr>
            <p:nvPr/>
          </p:nvSpPr>
          <p:spPr bwMode="auto">
            <a:xfrm>
              <a:off x="3902472" y="4141545"/>
              <a:ext cx="16671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-40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Line 121"/>
            <p:cNvSpPr>
              <a:spLocks noChangeShapeType="1"/>
            </p:cNvSpPr>
            <p:nvPr/>
          </p:nvSpPr>
          <p:spPr bwMode="auto">
            <a:xfrm>
              <a:off x="4092972" y="3925618"/>
              <a:ext cx="23813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Line 122"/>
            <p:cNvSpPr>
              <a:spLocks noChangeShapeType="1"/>
            </p:cNvSpPr>
            <p:nvPr/>
          </p:nvSpPr>
          <p:spPr bwMode="auto">
            <a:xfrm flipH="1">
              <a:off x="6405960" y="3925618"/>
              <a:ext cx="28575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Rectangle 123"/>
            <p:cNvSpPr>
              <a:spLocks noChangeArrowheads="1"/>
            </p:cNvSpPr>
            <p:nvPr/>
          </p:nvSpPr>
          <p:spPr bwMode="auto">
            <a:xfrm>
              <a:off x="3902472" y="3873747"/>
              <a:ext cx="16671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-30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Line 124"/>
            <p:cNvSpPr>
              <a:spLocks noChangeShapeType="1"/>
            </p:cNvSpPr>
            <p:nvPr/>
          </p:nvSpPr>
          <p:spPr bwMode="auto">
            <a:xfrm>
              <a:off x="4092972" y="3654200"/>
              <a:ext cx="23813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Line 125"/>
            <p:cNvSpPr>
              <a:spLocks noChangeShapeType="1"/>
            </p:cNvSpPr>
            <p:nvPr/>
          </p:nvSpPr>
          <p:spPr bwMode="auto">
            <a:xfrm flipH="1">
              <a:off x="6405960" y="3654200"/>
              <a:ext cx="28575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Rectangle 126"/>
            <p:cNvSpPr>
              <a:spLocks noChangeArrowheads="1"/>
            </p:cNvSpPr>
            <p:nvPr/>
          </p:nvSpPr>
          <p:spPr bwMode="auto">
            <a:xfrm>
              <a:off x="3902472" y="3601123"/>
              <a:ext cx="16671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-20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Line 127"/>
            <p:cNvSpPr>
              <a:spLocks noChangeShapeType="1"/>
            </p:cNvSpPr>
            <p:nvPr/>
          </p:nvSpPr>
          <p:spPr bwMode="auto">
            <a:xfrm>
              <a:off x="4092972" y="3381576"/>
              <a:ext cx="23813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Line 128"/>
            <p:cNvSpPr>
              <a:spLocks noChangeShapeType="1"/>
            </p:cNvSpPr>
            <p:nvPr/>
          </p:nvSpPr>
          <p:spPr bwMode="auto">
            <a:xfrm flipH="1">
              <a:off x="6405960" y="3381576"/>
              <a:ext cx="28575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Rectangle 129"/>
            <p:cNvSpPr>
              <a:spLocks noChangeArrowheads="1"/>
            </p:cNvSpPr>
            <p:nvPr/>
          </p:nvSpPr>
          <p:spPr bwMode="auto">
            <a:xfrm>
              <a:off x="3902472" y="3328499"/>
              <a:ext cx="166712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-10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Line 130"/>
            <p:cNvSpPr>
              <a:spLocks noChangeShapeType="1"/>
            </p:cNvSpPr>
            <p:nvPr/>
          </p:nvSpPr>
          <p:spPr bwMode="auto">
            <a:xfrm>
              <a:off x="4092972" y="3113777"/>
              <a:ext cx="23813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Line 131"/>
            <p:cNvSpPr>
              <a:spLocks noChangeShapeType="1"/>
            </p:cNvSpPr>
            <p:nvPr/>
          </p:nvSpPr>
          <p:spPr bwMode="auto">
            <a:xfrm flipH="1">
              <a:off x="6405960" y="3113777"/>
              <a:ext cx="28575" cy="0"/>
            </a:xfrm>
            <a:prstGeom prst="line">
              <a:avLst/>
            </a:pr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Rectangle 132"/>
            <p:cNvSpPr>
              <a:spLocks noChangeArrowheads="1"/>
            </p:cNvSpPr>
            <p:nvPr/>
          </p:nvSpPr>
          <p:spPr bwMode="auto">
            <a:xfrm>
              <a:off x="4007247" y="3060700"/>
              <a:ext cx="641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Line 133"/>
            <p:cNvSpPr>
              <a:spLocks noChangeShapeType="1"/>
            </p:cNvSpPr>
            <p:nvPr/>
          </p:nvSpPr>
          <p:spPr bwMode="auto">
            <a:xfrm>
              <a:off x="4092972" y="3113777"/>
              <a:ext cx="23415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134"/>
            <p:cNvSpPr>
              <a:spLocks/>
            </p:cNvSpPr>
            <p:nvPr/>
          </p:nvSpPr>
          <p:spPr bwMode="auto">
            <a:xfrm>
              <a:off x="4092972" y="3113777"/>
              <a:ext cx="2341563" cy="1624887"/>
            </a:xfrm>
            <a:custGeom>
              <a:avLst/>
              <a:gdLst>
                <a:gd name="T0" fmla="*/ 0 w 405"/>
                <a:gd name="T1" fmla="*/ 370 h 370"/>
                <a:gd name="T2" fmla="*/ 405 w 405"/>
                <a:gd name="T3" fmla="*/ 370 h 370"/>
                <a:gd name="T4" fmla="*/ 405 w 405"/>
                <a:gd name="T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5" h="370">
                  <a:moveTo>
                    <a:pt x="0" y="370"/>
                  </a:moveTo>
                  <a:lnTo>
                    <a:pt x="405" y="370"/>
                  </a:lnTo>
                  <a:lnTo>
                    <a:pt x="405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Line 135"/>
            <p:cNvSpPr>
              <a:spLocks noChangeShapeType="1"/>
            </p:cNvSpPr>
            <p:nvPr/>
          </p:nvSpPr>
          <p:spPr bwMode="auto">
            <a:xfrm flipV="1">
              <a:off x="4092972" y="3113777"/>
              <a:ext cx="0" cy="16248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4092972" y="3117397"/>
              <a:ext cx="2347913" cy="1524763"/>
              <a:chOff x="4092972" y="3117397"/>
              <a:chExt cx="2347913" cy="1524763"/>
            </a:xfrm>
          </p:grpSpPr>
          <p:sp>
            <p:nvSpPr>
              <p:cNvPr id="137" name="Freeform 136"/>
              <p:cNvSpPr>
                <a:spLocks/>
              </p:cNvSpPr>
              <p:nvPr/>
            </p:nvSpPr>
            <p:spPr bwMode="auto">
              <a:xfrm>
                <a:off x="4092972" y="3117397"/>
                <a:ext cx="1689100" cy="1260585"/>
              </a:xfrm>
              <a:custGeom>
                <a:avLst/>
                <a:gdLst>
                  <a:gd name="T0" fmla="*/ 11 w 1064"/>
                  <a:gd name="T1" fmla="*/ 834 h 1045"/>
                  <a:gd name="T2" fmla="*/ 37 w 1064"/>
                  <a:gd name="T3" fmla="*/ 233 h 1045"/>
                  <a:gd name="T4" fmla="*/ 62 w 1064"/>
                  <a:gd name="T5" fmla="*/ 48 h 1045"/>
                  <a:gd name="T6" fmla="*/ 88 w 1064"/>
                  <a:gd name="T7" fmla="*/ 15 h 1045"/>
                  <a:gd name="T8" fmla="*/ 113 w 1064"/>
                  <a:gd name="T9" fmla="*/ 0 h 1045"/>
                  <a:gd name="T10" fmla="*/ 139 w 1064"/>
                  <a:gd name="T11" fmla="*/ 33 h 1045"/>
                  <a:gd name="T12" fmla="*/ 164 w 1064"/>
                  <a:gd name="T13" fmla="*/ 55 h 1045"/>
                  <a:gd name="T14" fmla="*/ 190 w 1064"/>
                  <a:gd name="T15" fmla="*/ 66 h 1045"/>
                  <a:gd name="T16" fmla="*/ 212 w 1064"/>
                  <a:gd name="T17" fmla="*/ 84 h 1045"/>
                  <a:gd name="T18" fmla="*/ 237 w 1064"/>
                  <a:gd name="T19" fmla="*/ 77 h 1045"/>
                  <a:gd name="T20" fmla="*/ 263 w 1064"/>
                  <a:gd name="T21" fmla="*/ 91 h 1045"/>
                  <a:gd name="T22" fmla="*/ 288 w 1064"/>
                  <a:gd name="T23" fmla="*/ 102 h 1045"/>
                  <a:gd name="T24" fmla="*/ 314 w 1064"/>
                  <a:gd name="T25" fmla="*/ 128 h 1045"/>
                  <a:gd name="T26" fmla="*/ 339 w 1064"/>
                  <a:gd name="T27" fmla="*/ 113 h 1045"/>
                  <a:gd name="T28" fmla="*/ 365 w 1064"/>
                  <a:gd name="T29" fmla="*/ 102 h 1045"/>
                  <a:gd name="T30" fmla="*/ 390 w 1064"/>
                  <a:gd name="T31" fmla="*/ 117 h 1045"/>
                  <a:gd name="T32" fmla="*/ 416 w 1064"/>
                  <a:gd name="T33" fmla="*/ 139 h 1045"/>
                  <a:gd name="T34" fmla="*/ 441 w 1064"/>
                  <a:gd name="T35" fmla="*/ 157 h 1045"/>
                  <a:gd name="T36" fmla="*/ 466 w 1064"/>
                  <a:gd name="T37" fmla="*/ 186 h 1045"/>
                  <a:gd name="T38" fmla="*/ 492 w 1064"/>
                  <a:gd name="T39" fmla="*/ 182 h 1045"/>
                  <a:gd name="T40" fmla="*/ 517 w 1064"/>
                  <a:gd name="T41" fmla="*/ 223 h 1045"/>
                  <a:gd name="T42" fmla="*/ 543 w 1064"/>
                  <a:gd name="T43" fmla="*/ 230 h 1045"/>
                  <a:gd name="T44" fmla="*/ 568 w 1064"/>
                  <a:gd name="T45" fmla="*/ 248 h 1045"/>
                  <a:gd name="T46" fmla="*/ 590 w 1064"/>
                  <a:gd name="T47" fmla="*/ 346 h 1045"/>
                  <a:gd name="T48" fmla="*/ 616 w 1064"/>
                  <a:gd name="T49" fmla="*/ 328 h 1045"/>
                  <a:gd name="T50" fmla="*/ 641 w 1064"/>
                  <a:gd name="T51" fmla="*/ 368 h 1045"/>
                  <a:gd name="T52" fmla="*/ 667 w 1064"/>
                  <a:gd name="T53" fmla="*/ 448 h 1045"/>
                  <a:gd name="T54" fmla="*/ 692 w 1064"/>
                  <a:gd name="T55" fmla="*/ 598 h 1045"/>
                  <a:gd name="T56" fmla="*/ 718 w 1064"/>
                  <a:gd name="T57" fmla="*/ 776 h 1045"/>
                  <a:gd name="T58" fmla="*/ 743 w 1064"/>
                  <a:gd name="T59" fmla="*/ 496 h 1045"/>
                  <a:gd name="T60" fmla="*/ 769 w 1064"/>
                  <a:gd name="T61" fmla="*/ 532 h 1045"/>
                  <a:gd name="T62" fmla="*/ 794 w 1064"/>
                  <a:gd name="T63" fmla="*/ 568 h 1045"/>
                  <a:gd name="T64" fmla="*/ 820 w 1064"/>
                  <a:gd name="T65" fmla="*/ 608 h 1045"/>
                  <a:gd name="T66" fmla="*/ 845 w 1064"/>
                  <a:gd name="T67" fmla="*/ 670 h 1045"/>
                  <a:gd name="T68" fmla="*/ 871 w 1064"/>
                  <a:gd name="T69" fmla="*/ 729 h 1045"/>
                  <a:gd name="T70" fmla="*/ 896 w 1064"/>
                  <a:gd name="T71" fmla="*/ 729 h 1045"/>
                  <a:gd name="T72" fmla="*/ 922 w 1064"/>
                  <a:gd name="T73" fmla="*/ 903 h 1045"/>
                  <a:gd name="T74" fmla="*/ 947 w 1064"/>
                  <a:gd name="T75" fmla="*/ 907 h 1045"/>
                  <a:gd name="T76" fmla="*/ 973 w 1064"/>
                  <a:gd name="T77" fmla="*/ 743 h 1045"/>
                  <a:gd name="T78" fmla="*/ 995 w 1064"/>
                  <a:gd name="T79" fmla="*/ 827 h 1045"/>
                  <a:gd name="T80" fmla="*/ 1020 w 1064"/>
                  <a:gd name="T81" fmla="*/ 849 h 1045"/>
                  <a:gd name="T82" fmla="*/ 1046 w 1064"/>
                  <a:gd name="T83" fmla="*/ 900 h 1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64" h="1045">
                    <a:moveTo>
                      <a:pt x="0" y="496"/>
                    </a:moveTo>
                    <a:lnTo>
                      <a:pt x="4" y="874"/>
                    </a:lnTo>
                    <a:lnTo>
                      <a:pt x="11" y="834"/>
                    </a:lnTo>
                    <a:lnTo>
                      <a:pt x="19" y="492"/>
                    </a:lnTo>
                    <a:lnTo>
                      <a:pt x="29" y="303"/>
                    </a:lnTo>
                    <a:lnTo>
                      <a:pt x="37" y="233"/>
                    </a:lnTo>
                    <a:lnTo>
                      <a:pt x="44" y="102"/>
                    </a:lnTo>
                    <a:lnTo>
                      <a:pt x="55" y="73"/>
                    </a:lnTo>
                    <a:lnTo>
                      <a:pt x="62" y="48"/>
                    </a:lnTo>
                    <a:lnTo>
                      <a:pt x="70" y="19"/>
                    </a:lnTo>
                    <a:lnTo>
                      <a:pt x="77" y="33"/>
                    </a:lnTo>
                    <a:lnTo>
                      <a:pt x="88" y="15"/>
                    </a:lnTo>
                    <a:lnTo>
                      <a:pt x="95" y="11"/>
                    </a:lnTo>
                    <a:lnTo>
                      <a:pt x="102" y="8"/>
                    </a:lnTo>
                    <a:lnTo>
                      <a:pt x="113" y="0"/>
                    </a:lnTo>
                    <a:lnTo>
                      <a:pt x="121" y="33"/>
                    </a:lnTo>
                    <a:lnTo>
                      <a:pt x="128" y="11"/>
                    </a:lnTo>
                    <a:lnTo>
                      <a:pt x="139" y="33"/>
                    </a:lnTo>
                    <a:lnTo>
                      <a:pt x="146" y="40"/>
                    </a:lnTo>
                    <a:lnTo>
                      <a:pt x="153" y="44"/>
                    </a:lnTo>
                    <a:lnTo>
                      <a:pt x="164" y="55"/>
                    </a:lnTo>
                    <a:lnTo>
                      <a:pt x="172" y="59"/>
                    </a:lnTo>
                    <a:lnTo>
                      <a:pt x="179" y="73"/>
                    </a:lnTo>
                    <a:lnTo>
                      <a:pt x="190" y="66"/>
                    </a:lnTo>
                    <a:lnTo>
                      <a:pt x="197" y="77"/>
                    </a:lnTo>
                    <a:lnTo>
                      <a:pt x="204" y="81"/>
                    </a:lnTo>
                    <a:lnTo>
                      <a:pt x="212" y="84"/>
                    </a:lnTo>
                    <a:lnTo>
                      <a:pt x="222" y="81"/>
                    </a:lnTo>
                    <a:lnTo>
                      <a:pt x="230" y="117"/>
                    </a:lnTo>
                    <a:lnTo>
                      <a:pt x="237" y="77"/>
                    </a:lnTo>
                    <a:lnTo>
                      <a:pt x="248" y="91"/>
                    </a:lnTo>
                    <a:lnTo>
                      <a:pt x="255" y="88"/>
                    </a:lnTo>
                    <a:lnTo>
                      <a:pt x="263" y="91"/>
                    </a:lnTo>
                    <a:lnTo>
                      <a:pt x="273" y="99"/>
                    </a:lnTo>
                    <a:lnTo>
                      <a:pt x="281" y="102"/>
                    </a:lnTo>
                    <a:lnTo>
                      <a:pt x="288" y="102"/>
                    </a:lnTo>
                    <a:lnTo>
                      <a:pt x="299" y="102"/>
                    </a:lnTo>
                    <a:lnTo>
                      <a:pt x="306" y="117"/>
                    </a:lnTo>
                    <a:lnTo>
                      <a:pt x="314" y="128"/>
                    </a:lnTo>
                    <a:lnTo>
                      <a:pt x="324" y="110"/>
                    </a:lnTo>
                    <a:lnTo>
                      <a:pt x="332" y="110"/>
                    </a:lnTo>
                    <a:lnTo>
                      <a:pt x="339" y="113"/>
                    </a:lnTo>
                    <a:lnTo>
                      <a:pt x="346" y="110"/>
                    </a:lnTo>
                    <a:lnTo>
                      <a:pt x="357" y="106"/>
                    </a:lnTo>
                    <a:lnTo>
                      <a:pt x="365" y="102"/>
                    </a:lnTo>
                    <a:lnTo>
                      <a:pt x="372" y="110"/>
                    </a:lnTo>
                    <a:lnTo>
                      <a:pt x="383" y="113"/>
                    </a:lnTo>
                    <a:lnTo>
                      <a:pt x="390" y="117"/>
                    </a:lnTo>
                    <a:lnTo>
                      <a:pt x="397" y="117"/>
                    </a:lnTo>
                    <a:lnTo>
                      <a:pt x="408" y="135"/>
                    </a:lnTo>
                    <a:lnTo>
                      <a:pt x="416" y="139"/>
                    </a:lnTo>
                    <a:lnTo>
                      <a:pt x="423" y="132"/>
                    </a:lnTo>
                    <a:lnTo>
                      <a:pt x="434" y="139"/>
                    </a:lnTo>
                    <a:lnTo>
                      <a:pt x="441" y="157"/>
                    </a:lnTo>
                    <a:lnTo>
                      <a:pt x="448" y="161"/>
                    </a:lnTo>
                    <a:lnTo>
                      <a:pt x="459" y="281"/>
                    </a:lnTo>
                    <a:lnTo>
                      <a:pt x="466" y="186"/>
                    </a:lnTo>
                    <a:lnTo>
                      <a:pt x="474" y="179"/>
                    </a:lnTo>
                    <a:lnTo>
                      <a:pt x="481" y="310"/>
                    </a:lnTo>
                    <a:lnTo>
                      <a:pt x="492" y="182"/>
                    </a:lnTo>
                    <a:lnTo>
                      <a:pt x="499" y="226"/>
                    </a:lnTo>
                    <a:lnTo>
                      <a:pt x="507" y="226"/>
                    </a:lnTo>
                    <a:lnTo>
                      <a:pt x="517" y="223"/>
                    </a:lnTo>
                    <a:lnTo>
                      <a:pt x="525" y="208"/>
                    </a:lnTo>
                    <a:lnTo>
                      <a:pt x="532" y="219"/>
                    </a:lnTo>
                    <a:lnTo>
                      <a:pt x="543" y="230"/>
                    </a:lnTo>
                    <a:lnTo>
                      <a:pt x="550" y="241"/>
                    </a:lnTo>
                    <a:lnTo>
                      <a:pt x="558" y="244"/>
                    </a:lnTo>
                    <a:lnTo>
                      <a:pt x="568" y="248"/>
                    </a:lnTo>
                    <a:lnTo>
                      <a:pt x="576" y="277"/>
                    </a:lnTo>
                    <a:lnTo>
                      <a:pt x="583" y="288"/>
                    </a:lnTo>
                    <a:lnTo>
                      <a:pt x="590" y="346"/>
                    </a:lnTo>
                    <a:lnTo>
                      <a:pt x="601" y="292"/>
                    </a:lnTo>
                    <a:lnTo>
                      <a:pt x="609" y="306"/>
                    </a:lnTo>
                    <a:lnTo>
                      <a:pt x="616" y="328"/>
                    </a:lnTo>
                    <a:lnTo>
                      <a:pt x="627" y="335"/>
                    </a:lnTo>
                    <a:lnTo>
                      <a:pt x="634" y="339"/>
                    </a:lnTo>
                    <a:lnTo>
                      <a:pt x="641" y="368"/>
                    </a:lnTo>
                    <a:lnTo>
                      <a:pt x="652" y="368"/>
                    </a:lnTo>
                    <a:lnTo>
                      <a:pt x="659" y="372"/>
                    </a:lnTo>
                    <a:lnTo>
                      <a:pt x="667" y="448"/>
                    </a:lnTo>
                    <a:lnTo>
                      <a:pt x="678" y="416"/>
                    </a:lnTo>
                    <a:lnTo>
                      <a:pt x="685" y="430"/>
                    </a:lnTo>
                    <a:lnTo>
                      <a:pt x="692" y="598"/>
                    </a:lnTo>
                    <a:lnTo>
                      <a:pt x="703" y="536"/>
                    </a:lnTo>
                    <a:lnTo>
                      <a:pt x="710" y="448"/>
                    </a:lnTo>
                    <a:lnTo>
                      <a:pt x="718" y="776"/>
                    </a:lnTo>
                    <a:lnTo>
                      <a:pt x="725" y="452"/>
                    </a:lnTo>
                    <a:lnTo>
                      <a:pt x="736" y="507"/>
                    </a:lnTo>
                    <a:lnTo>
                      <a:pt x="743" y="496"/>
                    </a:lnTo>
                    <a:lnTo>
                      <a:pt x="751" y="547"/>
                    </a:lnTo>
                    <a:lnTo>
                      <a:pt x="761" y="499"/>
                    </a:lnTo>
                    <a:lnTo>
                      <a:pt x="769" y="532"/>
                    </a:lnTo>
                    <a:lnTo>
                      <a:pt x="776" y="572"/>
                    </a:lnTo>
                    <a:lnTo>
                      <a:pt x="787" y="579"/>
                    </a:lnTo>
                    <a:lnTo>
                      <a:pt x="794" y="568"/>
                    </a:lnTo>
                    <a:lnTo>
                      <a:pt x="802" y="649"/>
                    </a:lnTo>
                    <a:lnTo>
                      <a:pt x="812" y="587"/>
                    </a:lnTo>
                    <a:lnTo>
                      <a:pt x="820" y="608"/>
                    </a:lnTo>
                    <a:lnTo>
                      <a:pt x="827" y="649"/>
                    </a:lnTo>
                    <a:lnTo>
                      <a:pt x="838" y="652"/>
                    </a:lnTo>
                    <a:lnTo>
                      <a:pt x="845" y="670"/>
                    </a:lnTo>
                    <a:lnTo>
                      <a:pt x="852" y="729"/>
                    </a:lnTo>
                    <a:lnTo>
                      <a:pt x="860" y="674"/>
                    </a:lnTo>
                    <a:lnTo>
                      <a:pt x="871" y="729"/>
                    </a:lnTo>
                    <a:lnTo>
                      <a:pt x="878" y="700"/>
                    </a:lnTo>
                    <a:lnTo>
                      <a:pt x="885" y="692"/>
                    </a:lnTo>
                    <a:lnTo>
                      <a:pt x="896" y="729"/>
                    </a:lnTo>
                    <a:lnTo>
                      <a:pt x="903" y="867"/>
                    </a:lnTo>
                    <a:lnTo>
                      <a:pt x="911" y="736"/>
                    </a:lnTo>
                    <a:lnTo>
                      <a:pt x="922" y="903"/>
                    </a:lnTo>
                    <a:lnTo>
                      <a:pt x="929" y="831"/>
                    </a:lnTo>
                    <a:lnTo>
                      <a:pt x="936" y="725"/>
                    </a:lnTo>
                    <a:lnTo>
                      <a:pt x="947" y="907"/>
                    </a:lnTo>
                    <a:lnTo>
                      <a:pt x="954" y="750"/>
                    </a:lnTo>
                    <a:lnTo>
                      <a:pt x="962" y="761"/>
                    </a:lnTo>
                    <a:lnTo>
                      <a:pt x="973" y="743"/>
                    </a:lnTo>
                    <a:lnTo>
                      <a:pt x="980" y="809"/>
                    </a:lnTo>
                    <a:lnTo>
                      <a:pt x="987" y="849"/>
                    </a:lnTo>
                    <a:lnTo>
                      <a:pt x="995" y="827"/>
                    </a:lnTo>
                    <a:lnTo>
                      <a:pt x="1005" y="1002"/>
                    </a:lnTo>
                    <a:lnTo>
                      <a:pt x="1013" y="816"/>
                    </a:lnTo>
                    <a:lnTo>
                      <a:pt x="1020" y="849"/>
                    </a:lnTo>
                    <a:lnTo>
                      <a:pt x="1031" y="1045"/>
                    </a:lnTo>
                    <a:lnTo>
                      <a:pt x="1038" y="838"/>
                    </a:lnTo>
                    <a:lnTo>
                      <a:pt x="1046" y="900"/>
                    </a:lnTo>
                    <a:lnTo>
                      <a:pt x="1056" y="900"/>
                    </a:lnTo>
                    <a:lnTo>
                      <a:pt x="1064" y="892"/>
                    </a:lnTo>
                  </a:path>
                </a:pathLst>
              </a:custGeom>
              <a:noFill/>
              <a:ln w="1905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" name="Freeform 137"/>
              <p:cNvSpPr>
                <a:spLocks/>
              </p:cNvSpPr>
              <p:nvPr/>
            </p:nvSpPr>
            <p:spPr bwMode="auto">
              <a:xfrm>
                <a:off x="5782072" y="4088468"/>
                <a:ext cx="658813" cy="553692"/>
              </a:xfrm>
              <a:custGeom>
                <a:avLst/>
                <a:gdLst>
                  <a:gd name="T0" fmla="*/ 0 w 415"/>
                  <a:gd name="T1" fmla="*/ 87 h 459"/>
                  <a:gd name="T2" fmla="*/ 7 w 415"/>
                  <a:gd name="T3" fmla="*/ 135 h 459"/>
                  <a:gd name="T4" fmla="*/ 18 w 415"/>
                  <a:gd name="T5" fmla="*/ 186 h 459"/>
                  <a:gd name="T6" fmla="*/ 25 w 415"/>
                  <a:gd name="T7" fmla="*/ 291 h 459"/>
                  <a:gd name="T8" fmla="*/ 32 w 415"/>
                  <a:gd name="T9" fmla="*/ 459 h 459"/>
                  <a:gd name="T10" fmla="*/ 43 w 415"/>
                  <a:gd name="T11" fmla="*/ 222 h 459"/>
                  <a:gd name="T12" fmla="*/ 51 w 415"/>
                  <a:gd name="T13" fmla="*/ 51 h 459"/>
                  <a:gd name="T14" fmla="*/ 58 w 415"/>
                  <a:gd name="T15" fmla="*/ 109 h 459"/>
                  <a:gd name="T16" fmla="*/ 65 w 415"/>
                  <a:gd name="T17" fmla="*/ 102 h 459"/>
                  <a:gd name="T18" fmla="*/ 76 w 415"/>
                  <a:gd name="T19" fmla="*/ 120 h 459"/>
                  <a:gd name="T20" fmla="*/ 83 w 415"/>
                  <a:gd name="T21" fmla="*/ 157 h 459"/>
                  <a:gd name="T22" fmla="*/ 91 w 415"/>
                  <a:gd name="T23" fmla="*/ 193 h 459"/>
                  <a:gd name="T24" fmla="*/ 102 w 415"/>
                  <a:gd name="T25" fmla="*/ 33 h 459"/>
                  <a:gd name="T26" fmla="*/ 109 w 415"/>
                  <a:gd name="T27" fmla="*/ 0 h 459"/>
                  <a:gd name="T28" fmla="*/ 116 w 415"/>
                  <a:gd name="T29" fmla="*/ 62 h 459"/>
                  <a:gd name="T30" fmla="*/ 127 w 415"/>
                  <a:gd name="T31" fmla="*/ 106 h 459"/>
                  <a:gd name="T32" fmla="*/ 134 w 415"/>
                  <a:gd name="T33" fmla="*/ 135 h 459"/>
                  <a:gd name="T34" fmla="*/ 142 w 415"/>
                  <a:gd name="T35" fmla="*/ 149 h 459"/>
                  <a:gd name="T36" fmla="*/ 153 w 415"/>
                  <a:gd name="T37" fmla="*/ 189 h 459"/>
                  <a:gd name="T38" fmla="*/ 160 w 415"/>
                  <a:gd name="T39" fmla="*/ 171 h 459"/>
                  <a:gd name="T40" fmla="*/ 167 w 415"/>
                  <a:gd name="T41" fmla="*/ 200 h 459"/>
                  <a:gd name="T42" fmla="*/ 178 w 415"/>
                  <a:gd name="T43" fmla="*/ 138 h 459"/>
                  <a:gd name="T44" fmla="*/ 185 w 415"/>
                  <a:gd name="T45" fmla="*/ 51 h 459"/>
                  <a:gd name="T46" fmla="*/ 193 w 415"/>
                  <a:gd name="T47" fmla="*/ 91 h 459"/>
                  <a:gd name="T48" fmla="*/ 200 w 415"/>
                  <a:gd name="T49" fmla="*/ 22 h 459"/>
                  <a:gd name="T50" fmla="*/ 211 w 415"/>
                  <a:gd name="T51" fmla="*/ 26 h 459"/>
                  <a:gd name="T52" fmla="*/ 218 w 415"/>
                  <a:gd name="T53" fmla="*/ 44 h 459"/>
                  <a:gd name="T54" fmla="*/ 225 w 415"/>
                  <a:gd name="T55" fmla="*/ 62 h 459"/>
                  <a:gd name="T56" fmla="*/ 236 w 415"/>
                  <a:gd name="T57" fmla="*/ 66 h 459"/>
                  <a:gd name="T58" fmla="*/ 244 w 415"/>
                  <a:gd name="T59" fmla="*/ 80 h 459"/>
                  <a:gd name="T60" fmla="*/ 251 w 415"/>
                  <a:gd name="T61" fmla="*/ 29 h 459"/>
                  <a:gd name="T62" fmla="*/ 262 w 415"/>
                  <a:gd name="T63" fmla="*/ 47 h 459"/>
                  <a:gd name="T64" fmla="*/ 269 w 415"/>
                  <a:gd name="T65" fmla="*/ 15 h 459"/>
                  <a:gd name="T66" fmla="*/ 276 w 415"/>
                  <a:gd name="T67" fmla="*/ 40 h 459"/>
                  <a:gd name="T68" fmla="*/ 287 w 415"/>
                  <a:gd name="T69" fmla="*/ 44 h 459"/>
                  <a:gd name="T70" fmla="*/ 295 w 415"/>
                  <a:gd name="T71" fmla="*/ 47 h 459"/>
                  <a:gd name="T72" fmla="*/ 302 w 415"/>
                  <a:gd name="T73" fmla="*/ 69 h 459"/>
                  <a:gd name="T74" fmla="*/ 313 w 415"/>
                  <a:gd name="T75" fmla="*/ 66 h 459"/>
                  <a:gd name="T76" fmla="*/ 320 w 415"/>
                  <a:gd name="T77" fmla="*/ 109 h 459"/>
                  <a:gd name="T78" fmla="*/ 327 w 415"/>
                  <a:gd name="T79" fmla="*/ 95 h 459"/>
                  <a:gd name="T80" fmla="*/ 335 w 415"/>
                  <a:gd name="T81" fmla="*/ 73 h 459"/>
                  <a:gd name="T82" fmla="*/ 346 w 415"/>
                  <a:gd name="T83" fmla="*/ 98 h 459"/>
                  <a:gd name="T84" fmla="*/ 353 w 415"/>
                  <a:gd name="T85" fmla="*/ 84 h 459"/>
                  <a:gd name="T86" fmla="*/ 360 w 415"/>
                  <a:gd name="T87" fmla="*/ 95 h 459"/>
                  <a:gd name="T88" fmla="*/ 371 w 415"/>
                  <a:gd name="T89" fmla="*/ 91 h 459"/>
                  <a:gd name="T90" fmla="*/ 378 w 415"/>
                  <a:gd name="T91" fmla="*/ 87 h 459"/>
                  <a:gd name="T92" fmla="*/ 386 w 415"/>
                  <a:gd name="T93" fmla="*/ 98 h 459"/>
                  <a:gd name="T94" fmla="*/ 397 w 415"/>
                  <a:gd name="T95" fmla="*/ 95 h 459"/>
                  <a:gd name="T96" fmla="*/ 404 w 415"/>
                  <a:gd name="T97" fmla="*/ 117 h 459"/>
                  <a:gd name="T98" fmla="*/ 411 w 415"/>
                  <a:gd name="T99" fmla="*/ 84 h 459"/>
                  <a:gd name="T100" fmla="*/ 415 w 415"/>
                  <a:gd name="T101" fmla="*/ 87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15" h="459">
                    <a:moveTo>
                      <a:pt x="0" y="87"/>
                    </a:moveTo>
                    <a:lnTo>
                      <a:pt x="7" y="135"/>
                    </a:lnTo>
                    <a:lnTo>
                      <a:pt x="18" y="186"/>
                    </a:lnTo>
                    <a:lnTo>
                      <a:pt x="25" y="291"/>
                    </a:lnTo>
                    <a:lnTo>
                      <a:pt x="32" y="459"/>
                    </a:lnTo>
                    <a:lnTo>
                      <a:pt x="43" y="222"/>
                    </a:lnTo>
                    <a:lnTo>
                      <a:pt x="51" y="51"/>
                    </a:lnTo>
                    <a:lnTo>
                      <a:pt x="58" y="109"/>
                    </a:lnTo>
                    <a:lnTo>
                      <a:pt x="65" y="102"/>
                    </a:lnTo>
                    <a:lnTo>
                      <a:pt x="76" y="120"/>
                    </a:lnTo>
                    <a:lnTo>
                      <a:pt x="83" y="157"/>
                    </a:lnTo>
                    <a:lnTo>
                      <a:pt x="91" y="193"/>
                    </a:lnTo>
                    <a:lnTo>
                      <a:pt x="102" y="33"/>
                    </a:lnTo>
                    <a:lnTo>
                      <a:pt x="109" y="0"/>
                    </a:lnTo>
                    <a:lnTo>
                      <a:pt x="116" y="62"/>
                    </a:lnTo>
                    <a:lnTo>
                      <a:pt x="127" y="106"/>
                    </a:lnTo>
                    <a:lnTo>
                      <a:pt x="134" y="135"/>
                    </a:lnTo>
                    <a:lnTo>
                      <a:pt x="142" y="149"/>
                    </a:lnTo>
                    <a:lnTo>
                      <a:pt x="153" y="189"/>
                    </a:lnTo>
                    <a:lnTo>
                      <a:pt x="160" y="171"/>
                    </a:lnTo>
                    <a:lnTo>
                      <a:pt x="167" y="200"/>
                    </a:lnTo>
                    <a:lnTo>
                      <a:pt x="178" y="138"/>
                    </a:lnTo>
                    <a:lnTo>
                      <a:pt x="185" y="51"/>
                    </a:lnTo>
                    <a:lnTo>
                      <a:pt x="193" y="91"/>
                    </a:lnTo>
                    <a:lnTo>
                      <a:pt x="200" y="22"/>
                    </a:lnTo>
                    <a:lnTo>
                      <a:pt x="211" y="26"/>
                    </a:lnTo>
                    <a:lnTo>
                      <a:pt x="218" y="44"/>
                    </a:lnTo>
                    <a:lnTo>
                      <a:pt x="225" y="62"/>
                    </a:lnTo>
                    <a:lnTo>
                      <a:pt x="236" y="66"/>
                    </a:lnTo>
                    <a:lnTo>
                      <a:pt x="244" y="80"/>
                    </a:lnTo>
                    <a:lnTo>
                      <a:pt x="251" y="29"/>
                    </a:lnTo>
                    <a:lnTo>
                      <a:pt x="262" y="47"/>
                    </a:lnTo>
                    <a:lnTo>
                      <a:pt x="269" y="15"/>
                    </a:lnTo>
                    <a:lnTo>
                      <a:pt x="276" y="40"/>
                    </a:lnTo>
                    <a:lnTo>
                      <a:pt x="287" y="44"/>
                    </a:lnTo>
                    <a:lnTo>
                      <a:pt x="295" y="47"/>
                    </a:lnTo>
                    <a:lnTo>
                      <a:pt x="302" y="69"/>
                    </a:lnTo>
                    <a:lnTo>
                      <a:pt x="313" y="66"/>
                    </a:lnTo>
                    <a:lnTo>
                      <a:pt x="320" y="109"/>
                    </a:lnTo>
                    <a:lnTo>
                      <a:pt x="327" y="95"/>
                    </a:lnTo>
                    <a:lnTo>
                      <a:pt x="335" y="73"/>
                    </a:lnTo>
                    <a:lnTo>
                      <a:pt x="346" y="98"/>
                    </a:lnTo>
                    <a:lnTo>
                      <a:pt x="353" y="84"/>
                    </a:lnTo>
                    <a:lnTo>
                      <a:pt x="360" y="95"/>
                    </a:lnTo>
                    <a:lnTo>
                      <a:pt x="371" y="91"/>
                    </a:lnTo>
                    <a:lnTo>
                      <a:pt x="378" y="87"/>
                    </a:lnTo>
                    <a:lnTo>
                      <a:pt x="386" y="98"/>
                    </a:lnTo>
                    <a:lnTo>
                      <a:pt x="397" y="95"/>
                    </a:lnTo>
                    <a:lnTo>
                      <a:pt x="404" y="117"/>
                    </a:lnTo>
                    <a:lnTo>
                      <a:pt x="411" y="84"/>
                    </a:lnTo>
                    <a:lnTo>
                      <a:pt x="415" y="87"/>
                    </a:lnTo>
                  </a:path>
                </a:pathLst>
              </a:custGeom>
              <a:noFill/>
              <a:ln w="1905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35" name="Rectangle 138"/>
            <p:cNvSpPr>
              <a:spLocks noChangeArrowheads="1"/>
            </p:cNvSpPr>
            <p:nvPr/>
          </p:nvSpPr>
          <p:spPr bwMode="auto">
            <a:xfrm>
              <a:off x="4839097" y="4853263"/>
              <a:ext cx="113653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Frequency [THz]</a:t>
              </a: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Rectangle 139"/>
            <p:cNvSpPr>
              <a:spLocks noChangeArrowheads="1"/>
            </p:cNvSpPr>
            <p:nvPr/>
          </p:nvSpPr>
          <p:spPr bwMode="auto">
            <a:xfrm rot="16200000">
              <a:off x="2860557" y="3769955"/>
              <a:ext cx="191238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Power Spectral Density [dB]</a:t>
              </a: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9" name="Freeform 138"/>
          <p:cNvSpPr/>
          <p:nvPr/>
        </p:nvSpPr>
        <p:spPr bwMode="auto">
          <a:xfrm>
            <a:off x="5498960" y="4320444"/>
            <a:ext cx="2346960" cy="1303111"/>
          </a:xfrm>
          <a:custGeom>
            <a:avLst/>
            <a:gdLst>
              <a:gd name="connsiteX0" fmla="*/ 0 w 2346960"/>
              <a:gd name="connsiteY0" fmla="*/ 1303111 h 1303111"/>
              <a:gd name="connsiteX1" fmla="*/ 38100 w 2346960"/>
              <a:gd name="connsiteY1" fmla="*/ 1280251 h 1303111"/>
              <a:gd name="connsiteX2" fmla="*/ 83820 w 2346960"/>
              <a:gd name="connsiteY2" fmla="*/ 1226911 h 1303111"/>
              <a:gd name="connsiteX3" fmla="*/ 129540 w 2346960"/>
              <a:gd name="connsiteY3" fmla="*/ 1196431 h 1303111"/>
              <a:gd name="connsiteX4" fmla="*/ 152400 w 2346960"/>
              <a:gd name="connsiteY4" fmla="*/ 1181191 h 1303111"/>
              <a:gd name="connsiteX5" fmla="*/ 175260 w 2346960"/>
              <a:gd name="connsiteY5" fmla="*/ 1158331 h 1303111"/>
              <a:gd name="connsiteX6" fmla="*/ 198120 w 2346960"/>
              <a:gd name="connsiteY6" fmla="*/ 1143091 h 1303111"/>
              <a:gd name="connsiteX7" fmla="*/ 220980 w 2346960"/>
              <a:gd name="connsiteY7" fmla="*/ 1120231 h 1303111"/>
              <a:gd name="connsiteX8" fmla="*/ 274320 w 2346960"/>
              <a:gd name="connsiteY8" fmla="*/ 1104991 h 1303111"/>
              <a:gd name="connsiteX9" fmla="*/ 304800 w 2346960"/>
              <a:gd name="connsiteY9" fmla="*/ 1082131 h 1303111"/>
              <a:gd name="connsiteX10" fmla="*/ 350520 w 2346960"/>
              <a:gd name="connsiteY10" fmla="*/ 1066891 h 1303111"/>
              <a:gd name="connsiteX11" fmla="*/ 373380 w 2346960"/>
              <a:gd name="connsiteY11" fmla="*/ 1051651 h 1303111"/>
              <a:gd name="connsiteX12" fmla="*/ 396240 w 2346960"/>
              <a:gd name="connsiteY12" fmla="*/ 1044031 h 1303111"/>
              <a:gd name="connsiteX13" fmla="*/ 441960 w 2346960"/>
              <a:gd name="connsiteY13" fmla="*/ 1013551 h 1303111"/>
              <a:gd name="connsiteX14" fmla="*/ 487680 w 2346960"/>
              <a:gd name="connsiteY14" fmla="*/ 998311 h 1303111"/>
              <a:gd name="connsiteX15" fmla="*/ 502920 w 2346960"/>
              <a:gd name="connsiteY15" fmla="*/ 975451 h 1303111"/>
              <a:gd name="connsiteX16" fmla="*/ 571500 w 2346960"/>
              <a:gd name="connsiteY16" fmla="*/ 937351 h 1303111"/>
              <a:gd name="connsiteX17" fmla="*/ 617220 w 2346960"/>
              <a:gd name="connsiteY17" fmla="*/ 906871 h 1303111"/>
              <a:gd name="connsiteX18" fmla="*/ 662940 w 2346960"/>
              <a:gd name="connsiteY18" fmla="*/ 876391 h 1303111"/>
              <a:gd name="connsiteX19" fmla="*/ 678180 w 2346960"/>
              <a:gd name="connsiteY19" fmla="*/ 853531 h 1303111"/>
              <a:gd name="connsiteX20" fmla="*/ 701040 w 2346960"/>
              <a:gd name="connsiteY20" fmla="*/ 845911 h 1303111"/>
              <a:gd name="connsiteX21" fmla="*/ 754380 w 2346960"/>
              <a:gd name="connsiteY21" fmla="*/ 792571 h 1303111"/>
              <a:gd name="connsiteX22" fmla="*/ 769620 w 2346960"/>
              <a:gd name="connsiteY22" fmla="*/ 769711 h 1303111"/>
              <a:gd name="connsiteX23" fmla="*/ 792480 w 2346960"/>
              <a:gd name="connsiteY23" fmla="*/ 754471 h 1303111"/>
              <a:gd name="connsiteX24" fmla="*/ 822960 w 2346960"/>
              <a:gd name="connsiteY24" fmla="*/ 723991 h 1303111"/>
              <a:gd name="connsiteX25" fmla="*/ 845820 w 2346960"/>
              <a:gd name="connsiteY25" fmla="*/ 708751 h 1303111"/>
              <a:gd name="connsiteX26" fmla="*/ 899160 w 2346960"/>
              <a:gd name="connsiteY26" fmla="*/ 693511 h 1303111"/>
              <a:gd name="connsiteX27" fmla="*/ 922020 w 2346960"/>
              <a:gd name="connsiteY27" fmla="*/ 670651 h 1303111"/>
              <a:gd name="connsiteX28" fmla="*/ 967740 w 2346960"/>
              <a:gd name="connsiteY28" fmla="*/ 655411 h 1303111"/>
              <a:gd name="connsiteX29" fmla="*/ 1021080 w 2346960"/>
              <a:gd name="connsiteY29" fmla="*/ 632551 h 1303111"/>
              <a:gd name="connsiteX30" fmla="*/ 1043940 w 2346960"/>
              <a:gd name="connsiteY30" fmla="*/ 617311 h 1303111"/>
              <a:gd name="connsiteX31" fmla="*/ 1074420 w 2346960"/>
              <a:gd name="connsiteY31" fmla="*/ 594451 h 1303111"/>
              <a:gd name="connsiteX32" fmla="*/ 1097280 w 2346960"/>
              <a:gd name="connsiteY32" fmla="*/ 586831 h 1303111"/>
              <a:gd name="connsiteX33" fmla="*/ 1165860 w 2346960"/>
              <a:gd name="connsiteY33" fmla="*/ 556351 h 1303111"/>
              <a:gd name="connsiteX34" fmla="*/ 1188720 w 2346960"/>
              <a:gd name="connsiteY34" fmla="*/ 548731 h 1303111"/>
              <a:gd name="connsiteX35" fmla="*/ 1211580 w 2346960"/>
              <a:gd name="connsiteY35" fmla="*/ 525871 h 1303111"/>
              <a:gd name="connsiteX36" fmla="*/ 1257300 w 2346960"/>
              <a:gd name="connsiteY36" fmla="*/ 510631 h 1303111"/>
              <a:gd name="connsiteX37" fmla="*/ 1280160 w 2346960"/>
              <a:gd name="connsiteY37" fmla="*/ 495391 h 1303111"/>
              <a:gd name="connsiteX38" fmla="*/ 1310640 w 2346960"/>
              <a:gd name="connsiteY38" fmla="*/ 472531 h 1303111"/>
              <a:gd name="connsiteX39" fmla="*/ 1363980 w 2346960"/>
              <a:gd name="connsiteY39" fmla="*/ 464911 h 1303111"/>
              <a:gd name="connsiteX40" fmla="*/ 1386840 w 2346960"/>
              <a:gd name="connsiteY40" fmla="*/ 449671 h 1303111"/>
              <a:gd name="connsiteX41" fmla="*/ 1417320 w 2346960"/>
              <a:gd name="connsiteY41" fmla="*/ 442051 h 1303111"/>
              <a:gd name="connsiteX42" fmla="*/ 1424940 w 2346960"/>
              <a:gd name="connsiteY42" fmla="*/ 419191 h 1303111"/>
              <a:gd name="connsiteX43" fmla="*/ 1447800 w 2346960"/>
              <a:gd name="connsiteY43" fmla="*/ 411571 h 1303111"/>
              <a:gd name="connsiteX44" fmla="*/ 1508760 w 2346960"/>
              <a:gd name="connsiteY44" fmla="*/ 358231 h 1303111"/>
              <a:gd name="connsiteX45" fmla="*/ 1577340 w 2346960"/>
              <a:gd name="connsiteY45" fmla="*/ 297271 h 1303111"/>
              <a:gd name="connsiteX46" fmla="*/ 1600200 w 2346960"/>
              <a:gd name="connsiteY46" fmla="*/ 289651 h 1303111"/>
              <a:gd name="connsiteX47" fmla="*/ 1668780 w 2346960"/>
              <a:gd name="connsiteY47" fmla="*/ 251551 h 1303111"/>
              <a:gd name="connsiteX48" fmla="*/ 1737360 w 2346960"/>
              <a:gd name="connsiteY48" fmla="*/ 205831 h 1303111"/>
              <a:gd name="connsiteX49" fmla="*/ 1760220 w 2346960"/>
              <a:gd name="connsiteY49" fmla="*/ 198211 h 1303111"/>
              <a:gd name="connsiteX50" fmla="*/ 1805940 w 2346960"/>
              <a:gd name="connsiteY50" fmla="*/ 160111 h 1303111"/>
              <a:gd name="connsiteX51" fmla="*/ 1828800 w 2346960"/>
              <a:gd name="connsiteY51" fmla="*/ 152491 h 1303111"/>
              <a:gd name="connsiteX52" fmla="*/ 1851660 w 2346960"/>
              <a:gd name="connsiteY52" fmla="*/ 137251 h 1303111"/>
              <a:gd name="connsiteX53" fmla="*/ 1874520 w 2346960"/>
              <a:gd name="connsiteY53" fmla="*/ 129631 h 1303111"/>
              <a:gd name="connsiteX54" fmla="*/ 1905000 w 2346960"/>
              <a:gd name="connsiteY54" fmla="*/ 99151 h 1303111"/>
              <a:gd name="connsiteX55" fmla="*/ 1912620 w 2346960"/>
              <a:gd name="connsiteY55" fmla="*/ 76291 h 1303111"/>
              <a:gd name="connsiteX56" fmla="*/ 1950720 w 2346960"/>
              <a:gd name="connsiteY56" fmla="*/ 68671 h 1303111"/>
              <a:gd name="connsiteX57" fmla="*/ 1996440 w 2346960"/>
              <a:gd name="connsiteY57" fmla="*/ 53431 h 1303111"/>
              <a:gd name="connsiteX58" fmla="*/ 2019300 w 2346960"/>
              <a:gd name="connsiteY58" fmla="*/ 45811 h 1303111"/>
              <a:gd name="connsiteX59" fmla="*/ 2217420 w 2346960"/>
              <a:gd name="connsiteY59" fmla="*/ 45811 h 1303111"/>
              <a:gd name="connsiteX60" fmla="*/ 2240280 w 2346960"/>
              <a:gd name="connsiteY60" fmla="*/ 38191 h 1303111"/>
              <a:gd name="connsiteX61" fmla="*/ 2263140 w 2346960"/>
              <a:gd name="connsiteY61" fmla="*/ 15331 h 1303111"/>
              <a:gd name="connsiteX62" fmla="*/ 2286000 w 2346960"/>
              <a:gd name="connsiteY62" fmla="*/ 7711 h 1303111"/>
              <a:gd name="connsiteX63" fmla="*/ 2346960 w 2346960"/>
              <a:gd name="connsiteY63" fmla="*/ 91 h 1303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346960" h="1303111">
                <a:moveTo>
                  <a:pt x="0" y="1303111"/>
                </a:moveTo>
                <a:cubicBezTo>
                  <a:pt x="12700" y="1295491"/>
                  <a:pt x="26954" y="1290004"/>
                  <a:pt x="38100" y="1280251"/>
                </a:cubicBezTo>
                <a:cubicBezTo>
                  <a:pt x="119907" y="1208670"/>
                  <a:pt x="7448" y="1286311"/>
                  <a:pt x="83820" y="1226911"/>
                </a:cubicBezTo>
                <a:cubicBezTo>
                  <a:pt x="98278" y="1215666"/>
                  <a:pt x="114300" y="1206591"/>
                  <a:pt x="129540" y="1196431"/>
                </a:cubicBezTo>
                <a:lnTo>
                  <a:pt x="152400" y="1181191"/>
                </a:lnTo>
                <a:cubicBezTo>
                  <a:pt x="161366" y="1175213"/>
                  <a:pt x="166981" y="1165230"/>
                  <a:pt x="175260" y="1158331"/>
                </a:cubicBezTo>
                <a:cubicBezTo>
                  <a:pt x="182295" y="1152468"/>
                  <a:pt x="191085" y="1148954"/>
                  <a:pt x="198120" y="1143091"/>
                </a:cubicBezTo>
                <a:cubicBezTo>
                  <a:pt x="206399" y="1136192"/>
                  <a:pt x="212014" y="1126209"/>
                  <a:pt x="220980" y="1120231"/>
                </a:cubicBezTo>
                <a:cubicBezTo>
                  <a:pt x="227539" y="1115858"/>
                  <a:pt x="270255" y="1106007"/>
                  <a:pt x="274320" y="1104991"/>
                </a:cubicBezTo>
                <a:cubicBezTo>
                  <a:pt x="284480" y="1097371"/>
                  <a:pt x="293441" y="1087811"/>
                  <a:pt x="304800" y="1082131"/>
                </a:cubicBezTo>
                <a:cubicBezTo>
                  <a:pt x="319168" y="1074947"/>
                  <a:pt x="350520" y="1066891"/>
                  <a:pt x="350520" y="1066891"/>
                </a:cubicBezTo>
                <a:cubicBezTo>
                  <a:pt x="358140" y="1061811"/>
                  <a:pt x="365189" y="1055747"/>
                  <a:pt x="373380" y="1051651"/>
                </a:cubicBezTo>
                <a:cubicBezTo>
                  <a:pt x="380564" y="1048059"/>
                  <a:pt x="389219" y="1047932"/>
                  <a:pt x="396240" y="1044031"/>
                </a:cubicBezTo>
                <a:cubicBezTo>
                  <a:pt x="412251" y="1035136"/>
                  <a:pt x="426720" y="1023711"/>
                  <a:pt x="441960" y="1013551"/>
                </a:cubicBezTo>
                <a:cubicBezTo>
                  <a:pt x="455326" y="1004640"/>
                  <a:pt x="487680" y="998311"/>
                  <a:pt x="487680" y="998311"/>
                </a:cubicBezTo>
                <a:cubicBezTo>
                  <a:pt x="492760" y="990691"/>
                  <a:pt x="496028" y="981482"/>
                  <a:pt x="502920" y="975451"/>
                </a:cubicBezTo>
                <a:cubicBezTo>
                  <a:pt x="535168" y="947234"/>
                  <a:pt x="540102" y="947817"/>
                  <a:pt x="571500" y="937351"/>
                </a:cubicBezTo>
                <a:cubicBezTo>
                  <a:pt x="622233" y="886618"/>
                  <a:pt x="567595" y="934440"/>
                  <a:pt x="617220" y="906871"/>
                </a:cubicBezTo>
                <a:cubicBezTo>
                  <a:pt x="633231" y="897976"/>
                  <a:pt x="662940" y="876391"/>
                  <a:pt x="662940" y="876391"/>
                </a:cubicBezTo>
                <a:cubicBezTo>
                  <a:pt x="668020" y="868771"/>
                  <a:pt x="671029" y="859252"/>
                  <a:pt x="678180" y="853531"/>
                </a:cubicBezTo>
                <a:cubicBezTo>
                  <a:pt x="684452" y="848513"/>
                  <a:pt x="695360" y="851591"/>
                  <a:pt x="701040" y="845911"/>
                </a:cubicBezTo>
                <a:cubicBezTo>
                  <a:pt x="762177" y="784774"/>
                  <a:pt x="702654" y="809813"/>
                  <a:pt x="754380" y="792571"/>
                </a:cubicBezTo>
                <a:cubicBezTo>
                  <a:pt x="759460" y="784951"/>
                  <a:pt x="763144" y="776187"/>
                  <a:pt x="769620" y="769711"/>
                </a:cubicBezTo>
                <a:cubicBezTo>
                  <a:pt x="776096" y="763235"/>
                  <a:pt x="786759" y="761622"/>
                  <a:pt x="792480" y="754471"/>
                </a:cubicBezTo>
                <a:cubicBezTo>
                  <a:pt x="822036" y="717526"/>
                  <a:pt x="773084" y="740616"/>
                  <a:pt x="822960" y="723991"/>
                </a:cubicBezTo>
                <a:cubicBezTo>
                  <a:pt x="830580" y="718911"/>
                  <a:pt x="837629" y="712847"/>
                  <a:pt x="845820" y="708751"/>
                </a:cubicBezTo>
                <a:cubicBezTo>
                  <a:pt x="856752" y="703285"/>
                  <a:pt x="889394" y="695952"/>
                  <a:pt x="899160" y="693511"/>
                </a:cubicBezTo>
                <a:cubicBezTo>
                  <a:pt x="906780" y="685891"/>
                  <a:pt x="912600" y="675884"/>
                  <a:pt x="922020" y="670651"/>
                </a:cubicBezTo>
                <a:cubicBezTo>
                  <a:pt x="936063" y="662849"/>
                  <a:pt x="953372" y="662595"/>
                  <a:pt x="967740" y="655411"/>
                </a:cubicBezTo>
                <a:cubicBezTo>
                  <a:pt x="1005404" y="636579"/>
                  <a:pt x="987444" y="643763"/>
                  <a:pt x="1021080" y="632551"/>
                </a:cubicBezTo>
                <a:cubicBezTo>
                  <a:pt x="1028700" y="627471"/>
                  <a:pt x="1036488" y="622634"/>
                  <a:pt x="1043940" y="617311"/>
                </a:cubicBezTo>
                <a:cubicBezTo>
                  <a:pt x="1054274" y="609929"/>
                  <a:pt x="1063393" y="600752"/>
                  <a:pt x="1074420" y="594451"/>
                </a:cubicBezTo>
                <a:cubicBezTo>
                  <a:pt x="1081394" y="590466"/>
                  <a:pt x="1089660" y="589371"/>
                  <a:pt x="1097280" y="586831"/>
                </a:cubicBezTo>
                <a:cubicBezTo>
                  <a:pt x="1133506" y="562680"/>
                  <a:pt x="1111452" y="574487"/>
                  <a:pt x="1165860" y="556351"/>
                </a:cubicBezTo>
                <a:lnTo>
                  <a:pt x="1188720" y="548731"/>
                </a:lnTo>
                <a:cubicBezTo>
                  <a:pt x="1196340" y="541111"/>
                  <a:pt x="1202160" y="531104"/>
                  <a:pt x="1211580" y="525871"/>
                </a:cubicBezTo>
                <a:cubicBezTo>
                  <a:pt x="1225623" y="518069"/>
                  <a:pt x="1257300" y="510631"/>
                  <a:pt x="1257300" y="510631"/>
                </a:cubicBezTo>
                <a:cubicBezTo>
                  <a:pt x="1264920" y="505551"/>
                  <a:pt x="1272708" y="500714"/>
                  <a:pt x="1280160" y="495391"/>
                </a:cubicBezTo>
                <a:cubicBezTo>
                  <a:pt x="1290494" y="488009"/>
                  <a:pt x="1298705" y="476871"/>
                  <a:pt x="1310640" y="472531"/>
                </a:cubicBezTo>
                <a:cubicBezTo>
                  <a:pt x="1327519" y="466393"/>
                  <a:pt x="1346200" y="467451"/>
                  <a:pt x="1363980" y="464911"/>
                </a:cubicBezTo>
                <a:cubicBezTo>
                  <a:pt x="1371600" y="459831"/>
                  <a:pt x="1378422" y="453279"/>
                  <a:pt x="1386840" y="449671"/>
                </a:cubicBezTo>
                <a:cubicBezTo>
                  <a:pt x="1396466" y="445546"/>
                  <a:pt x="1409142" y="448593"/>
                  <a:pt x="1417320" y="442051"/>
                </a:cubicBezTo>
                <a:cubicBezTo>
                  <a:pt x="1423592" y="437033"/>
                  <a:pt x="1419260" y="424871"/>
                  <a:pt x="1424940" y="419191"/>
                </a:cubicBezTo>
                <a:cubicBezTo>
                  <a:pt x="1430620" y="413511"/>
                  <a:pt x="1440180" y="414111"/>
                  <a:pt x="1447800" y="411571"/>
                </a:cubicBezTo>
                <a:cubicBezTo>
                  <a:pt x="1490980" y="346801"/>
                  <a:pt x="1419860" y="447131"/>
                  <a:pt x="1508760" y="358231"/>
                </a:cubicBezTo>
                <a:cubicBezTo>
                  <a:pt x="1528955" y="338036"/>
                  <a:pt x="1550145" y="310869"/>
                  <a:pt x="1577340" y="297271"/>
                </a:cubicBezTo>
                <a:cubicBezTo>
                  <a:pt x="1584524" y="293679"/>
                  <a:pt x="1592580" y="292191"/>
                  <a:pt x="1600200" y="289651"/>
                </a:cubicBezTo>
                <a:cubicBezTo>
                  <a:pt x="1652603" y="254716"/>
                  <a:pt x="1628544" y="264963"/>
                  <a:pt x="1668780" y="251551"/>
                </a:cubicBezTo>
                <a:lnTo>
                  <a:pt x="1737360" y="205831"/>
                </a:lnTo>
                <a:cubicBezTo>
                  <a:pt x="1744043" y="201376"/>
                  <a:pt x="1752600" y="200751"/>
                  <a:pt x="1760220" y="198211"/>
                </a:cubicBezTo>
                <a:cubicBezTo>
                  <a:pt x="1777072" y="181359"/>
                  <a:pt x="1784722" y="170720"/>
                  <a:pt x="1805940" y="160111"/>
                </a:cubicBezTo>
                <a:cubicBezTo>
                  <a:pt x="1813124" y="156519"/>
                  <a:pt x="1821180" y="155031"/>
                  <a:pt x="1828800" y="152491"/>
                </a:cubicBezTo>
                <a:cubicBezTo>
                  <a:pt x="1836420" y="147411"/>
                  <a:pt x="1843469" y="141347"/>
                  <a:pt x="1851660" y="137251"/>
                </a:cubicBezTo>
                <a:cubicBezTo>
                  <a:pt x="1858844" y="133659"/>
                  <a:pt x="1868840" y="135311"/>
                  <a:pt x="1874520" y="129631"/>
                </a:cubicBezTo>
                <a:cubicBezTo>
                  <a:pt x="1915160" y="88991"/>
                  <a:pt x="1844040" y="119471"/>
                  <a:pt x="1905000" y="99151"/>
                </a:cubicBezTo>
                <a:cubicBezTo>
                  <a:pt x="1907540" y="91531"/>
                  <a:pt x="1905937" y="80746"/>
                  <a:pt x="1912620" y="76291"/>
                </a:cubicBezTo>
                <a:cubicBezTo>
                  <a:pt x="1923396" y="69107"/>
                  <a:pt x="1938225" y="72079"/>
                  <a:pt x="1950720" y="68671"/>
                </a:cubicBezTo>
                <a:cubicBezTo>
                  <a:pt x="1966218" y="64444"/>
                  <a:pt x="1981200" y="58511"/>
                  <a:pt x="1996440" y="53431"/>
                </a:cubicBezTo>
                <a:lnTo>
                  <a:pt x="2019300" y="45811"/>
                </a:lnTo>
                <a:cubicBezTo>
                  <a:pt x="2122706" y="50981"/>
                  <a:pt x="2141098" y="62771"/>
                  <a:pt x="2217420" y="45811"/>
                </a:cubicBezTo>
                <a:cubicBezTo>
                  <a:pt x="2225261" y="44069"/>
                  <a:pt x="2232660" y="40731"/>
                  <a:pt x="2240280" y="38191"/>
                </a:cubicBezTo>
                <a:cubicBezTo>
                  <a:pt x="2247900" y="30571"/>
                  <a:pt x="2254174" y="21309"/>
                  <a:pt x="2263140" y="15331"/>
                </a:cubicBezTo>
                <a:cubicBezTo>
                  <a:pt x="2269823" y="10876"/>
                  <a:pt x="2278208" y="9659"/>
                  <a:pt x="2286000" y="7711"/>
                </a:cubicBezTo>
                <a:cubicBezTo>
                  <a:pt x="2322458" y="-1403"/>
                  <a:pt x="2316511" y="91"/>
                  <a:pt x="2346960" y="91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 rot="16200000">
            <a:off x="7471494" y="4651098"/>
            <a:ext cx="1544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Optical Delay (rad)</a:t>
            </a:r>
            <a:endParaRPr lang="en-GB" sz="12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 rot="16200000">
            <a:off x="7868229" y="4687597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GB" sz="1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 rot="16200000">
            <a:off x="7789758" y="5190301"/>
            <a:ext cx="38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-</a:t>
            </a:r>
            <a:endParaRPr lang="en-GB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 rot="16200000">
            <a:off x="7828230" y="4098906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</a:t>
            </a:r>
            <a:endParaRPr lang="en-GB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35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25156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9" grpId="0" animBg="1"/>
      <p:bldP spid="140" grpId="0"/>
      <p:bldP spid="141" grpId="0"/>
      <p:bldP spid="142" grpId="0"/>
      <p:bldP spid="1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199" y="1320970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Medical diagnostics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599" y="86703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Morphological and compositional diagnoses,(e.g. Tumors) 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599" y="2312232"/>
            <a:ext cx="2794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New therapies? (High-Energy THz)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599" y="1457154"/>
            <a:ext cx="2619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in-Vivo imaging (Dental Imaging)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98971" y="3591580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Paleontology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5197" y="4081046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Fossil Imaging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8971" y="5943600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Process control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25197" y="5559559"/>
            <a:ext cx="1202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Drug analysis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62199" y="2404489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Cellular chemistry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81599" y="2612194"/>
            <a:ext cx="1649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Cellular Microscopy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8971" y="4297978"/>
            <a:ext cx="1293944" cy="58477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 Narrow" pitchFamily="34" charset="0"/>
              </a:rPr>
              <a:t>Security</a:t>
            </a:r>
          </a:p>
          <a:p>
            <a:pPr algn="ctr"/>
            <a:r>
              <a:rPr lang="en-US" sz="1600" dirty="0" smtClean="0">
                <a:latin typeface="Arial Narrow" pitchFamily="34" charset="0"/>
              </a:rPr>
              <a:t>(Horizon 2020)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63328" y="4419600"/>
            <a:ext cx="4662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Morphological identification of Illicit items (e.g. weapons).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04799" y="3124200"/>
            <a:ext cx="831705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-289637" y="1876846"/>
            <a:ext cx="1863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Life Science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672928" y="4251730"/>
            <a:ext cx="2634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186FF"/>
                </a:solidFill>
                <a:latin typeface="Arial" pitchFamily="34" charset="0"/>
                <a:cs typeface="Arial" pitchFamily="34" charset="0"/>
              </a:rPr>
              <a:t>Materials,Sensing</a:t>
            </a:r>
            <a:endParaRPr lang="en-US" sz="2400" dirty="0" smtClean="0">
              <a:solidFill>
                <a:srgbClr val="0186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186FF"/>
                </a:solidFill>
                <a:latin typeface="Arial" pitchFamily="34" charset="0"/>
                <a:cs typeface="Arial" pitchFamily="34" charset="0"/>
              </a:rPr>
              <a:t>and Environment</a:t>
            </a:r>
            <a:endParaRPr lang="en-GB" sz="2400" dirty="0">
              <a:solidFill>
                <a:srgbClr val="0186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Elbow Connector 31"/>
          <p:cNvCxnSpPr>
            <a:stCxn id="29" idx="2"/>
            <a:endCxn id="6" idx="1"/>
          </p:cNvCxnSpPr>
          <p:nvPr/>
        </p:nvCxnSpPr>
        <p:spPr>
          <a:xfrm flipV="1">
            <a:off x="872701" y="1490247"/>
            <a:ext cx="1489498" cy="617432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6" idx="3"/>
            <a:endCxn id="11" idx="1"/>
          </p:cNvCxnSpPr>
          <p:nvPr/>
        </p:nvCxnSpPr>
        <p:spPr>
          <a:xfrm flipV="1">
            <a:off x="4010407" y="1159418"/>
            <a:ext cx="1171192" cy="330829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6" idx="3"/>
            <a:endCxn id="12" idx="1"/>
          </p:cNvCxnSpPr>
          <p:nvPr/>
        </p:nvCxnSpPr>
        <p:spPr>
          <a:xfrm>
            <a:off x="4010407" y="1490247"/>
            <a:ext cx="1171192" cy="991262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6" idx="3"/>
            <a:endCxn id="13" idx="1"/>
          </p:cNvCxnSpPr>
          <p:nvPr/>
        </p:nvCxnSpPr>
        <p:spPr>
          <a:xfrm>
            <a:off x="4010407" y="1490247"/>
            <a:ext cx="1171192" cy="136184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29" idx="2"/>
            <a:endCxn id="22" idx="1"/>
          </p:cNvCxnSpPr>
          <p:nvPr/>
        </p:nvCxnSpPr>
        <p:spPr>
          <a:xfrm>
            <a:off x="872701" y="2107679"/>
            <a:ext cx="1489498" cy="466087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22" idx="3"/>
            <a:endCxn id="23" idx="1"/>
          </p:cNvCxnSpPr>
          <p:nvPr/>
        </p:nvCxnSpPr>
        <p:spPr>
          <a:xfrm>
            <a:off x="3880563" y="2573766"/>
            <a:ext cx="1301036" cy="207705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30" idx="2"/>
            <a:endCxn id="15" idx="1"/>
          </p:cNvCxnSpPr>
          <p:nvPr/>
        </p:nvCxnSpPr>
        <p:spPr>
          <a:xfrm flipV="1">
            <a:off x="1059598" y="3760857"/>
            <a:ext cx="1339373" cy="906372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0" idx="2"/>
            <a:endCxn id="24" idx="1"/>
          </p:cNvCxnSpPr>
          <p:nvPr/>
        </p:nvCxnSpPr>
        <p:spPr>
          <a:xfrm flipV="1">
            <a:off x="1059598" y="4590366"/>
            <a:ext cx="1339373" cy="76863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30" idx="2"/>
            <a:endCxn id="19" idx="1"/>
          </p:cNvCxnSpPr>
          <p:nvPr/>
        </p:nvCxnSpPr>
        <p:spPr>
          <a:xfrm>
            <a:off x="1059598" y="4667229"/>
            <a:ext cx="1339373" cy="1445648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15" idx="3"/>
            <a:endCxn id="16" idx="1"/>
          </p:cNvCxnSpPr>
          <p:nvPr/>
        </p:nvCxnSpPr>
        <p:spPr>
          <a:xfrm>
            <a:off x="3551851" y="3760857"/>
            <a:ext cx="973346" cy="489466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181599" y="1884693"/>
            <a:ext cx="154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Forensic medicine</a:t>
            </a:r>
            <a:endParaRPr lang="en-GB" sz="1600" dirty="0">
              <a:latin typeface="Arial Narrow" pitchFamily="34" charset="0"/>
            </a:endParaRPr>
          </a:p>
        </p:txBody>
      </p:sp>
      <p:cxnSp>
        <p:nvCxnSpPr>
          <p:cNvPr id="63" name="Elbow Connector 62"/>
          <p:cNvCxnSpPr>
            <a:stCxn id="6" idx="3"/>
            <a:endCxn id="61" idx="1"/>
          </p:cNvCxnSpPr>
          <p:nvPr/>
        </p:nvCxnSpPr>
        <p:spPr>
          <a:xfrm>
            <a:off x="4010407" y="1490247"/>
            <a:ext cx="1171192" cy="563723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24" idx="3"/>
            <a:endCxn id="25" idx="1"/>
          </p:cNvCxnSpPr>
          <p:nvPr/>
        </p:nvCxnSpPr>
        <p:spPr>
          <a:xfrm flipV="1">
            <a:off x="3692915" y="4588877"/>
            <a:ext cx="770413" cy="1489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4463328" y="4722232"/>
            <a:ext cx="4680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itchFamily="34" charset="0"/>
              </a:rPr>
              <a:t>Morphological and compositional identification of illicit substances (drugs, explosives, bio-</a:t>
            </a:r>
            <a:r>
              <a:rPr lang="en-US" sz="1600" dirty="0" err="1">
                <a:latin typeface="Arial Narrow" pitchFamily="34" charset="0"/>
              </a:rPr>
              <a:t>harzard</a:t>
            </a:r>
            <a:r>
              <a:rPr lang="en-US" sz="1600" dirty="0">
                <a:latin typeface="Arial Narrow" pitchFamily="34" charset="0"/>
              </a:rPr>
              <a:t>)</a:t>
            </a:r>
            <a:endParaRPr lang="en-GB" sz="1600" dirty="0">
              <a:latin typeface="Arial Narrow" pitchFamily="34" charset="0"/>
            </a:endParaRPr>
          </a:p>
        </p:txBody>
      </p:sp>
      <p:cxnSp>
        <p:nvCxnSpPr>
          <p:cNvPr id="70" name="Elbow Connector 69"/>
          <p:cNvCxnSpPr>
            <a:stCxn id="24" idx="3"/>
            <a:endCxn id="68" idx="1"/>
          </p:cNvCxnSpPr>
          <p:nvPr/>
        </p:nvCxnSpPr>
        <p:spPr>
          <a:xfrm>
            <a:off x="3692915" y="4590366"/>
            <a:ext cx="770413" cy="424254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525197" y="5821514"/>
            <a:ext cx="2170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Material structural analysis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25197" y="6083469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Food analysis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393712" y="5147846"/>
            <a:ext cx="1797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Degradation analysis </a:t>
            </a:r>
            <a:endParaRPr lang="en-GB" sz="1600" dirty="0">
              <a:latin typeface="Arial Narrow" pitchFamily="34" charset="0"/>
            </a:endParaRPr>
          </a:p>
        </p:txBody>
      </p:sp>
      <p:cxnSp>
        <p:nvCxnSpPr>
          <p:cNvPr id="75" name="Elbow Connector 74"/>
          <p:cNvCxnSpPr>
            <a:stCxn id="30" idx="2"/>
            <a:endCxn id="73" idx="1"/>
          </p:cNvCxnSpPr>
          <p:nvPr/>
        </p:nvCxnSpPr>
        <p:spPr>
          <a:xfrm>
            <a:off x="1059598" y="4667229"/>
            <a:ext cx="1334114" cy="649894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463328" y="5266555"/>
            <a:ext cx="2411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Cultural heritage conservation</a:t>
            </a:r>
            <a:endParaRPr lang="en-GB" sz="1600" dirty="0">
              <a:latin typeface="Arial Narrow" pitchFamily="34" charset="0"/>
            </a:endParaRPr>
          </a:p>
        </p:txBody>
      </p:sp>
      <p:cxnSp>
        <p:nvCxnSpPr>
          <p:cNvPr id="78" name="Elbow Connector 77"/>
          <p:cNvCxnSpPr>
            <a:stCxn id="73" idx="3"/>
            <a:endCxn id="76" idx="1"/>
          </p:cNvCxnSpPr>
          <p:nvPr/>
        </p:nvCxnSpPr>
        <p:spPr>
          <a:xfrm>
            <a:off x="4190999" y="5317123"/>
            <a:ext cx="272329" cy="118709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19" idx="3"/>
            <a:endCxn id="20" idx="1"/>
          </p:cNvCxnSpPr>
          <p:nvPr/>
        </p:nvCxnSpPr>
        <p:spPr>
          <a:xfrm flipV="1">
            <a:off x="3742609" y="5728836"/>
            <a:ext cx="782588" cy="384041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19" idx="3"/>
            <a:endCxn id="71" idx="1"/>
          </p:cNvCxnSpPr>
          <p:nvPr/>
        </p:nvCxnSpPr>
        <p:spPr>
          <a:xfrm flipV="1">
            <a:off x="3742609" y="5990791"/>
            <a:ext cx="782588" cy="122086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stCxn id="19" idx="3"/>
            <a:endCxn id="72" idx="1"/>
          </p:cNvCxnSpPr>
          <p:nvPr/>
        </p:nvCxnSpPr>
        <p:spPr>
          <a:xfrm>
            <a:off x="3742609" y="6112877"/>
            <a:ext cx="782588" cy="139869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405741" y="3095172"/>
            <a:ext cx="1396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Material science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61722" y="3115188"/>
            <a:ext cx="3011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Ultrafast dynamics (High-Energy </a:t>
            </a:r>
            <a:r>
              <a:rPr lang="en-US" sz="1600" dirty="0">
                <a:latin typeface="Arial Narrow" pitchFamily="34" charset="0"/>
              </a:rPr>
              <a:t>THz</a:t>
            </a:r>
            <a:r>
              <a:rPr lang="en-US" sz="1600" dirty="0" smtClean="0">
                <a:latin typeface="Arial Narrow" pitchFamily="34" charset="0"/>
              </a:rPr>
              <a:t>)</a:t>
            </a:r>
            <a:endParaRPr lang="en-GB" sz="1600" dirty="0">
              <a:latin typeface="Arial Narrow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952999" y="3395246"/>
            <a:ext cx="3584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Interaction with charges and magnetic dipoles</a:t>
            </a:r>
            <a:endParaRPr lang="en-GB" sz="1600" dirty="0">
              <a:latin typeface="Arial Narrow" pitchFamily="34" charset="0"/>
            </a:endParaRPr>
          </a:p>
        </p:txBody>
      </p:sp>
      <p:cxnSp>
        <p:nvCxnSpPr>
          <p:cNvPr id="95" name="Elbow Connector 94"/>
          <p:cNvCxnSpPr>
            <a:stCxn id="92" idx="3"/>
            <a:endCxn id="93" idx="1"/>
          </p:cNvCxnSpPr>
          <p:nvPr/>
        </p:nvCxnSpPr>
        <p:spPr>
          <a:xfrm>
            <a:off x="3802277" y="3264449"/>
            <a:ext cx="1159445" cy="20016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stCxn id="92" idx="3"/>
            <a:endCxn id="94" idx="1"/>
          </p:cNvCxnSpPr>
          <p:nvPr/>
        </p:nvCxnSpPr>
        <p:spPr>
          <a:xfrm>
            <a:off x="3802277" y="3264449"/>
            <a:ext cx="1150722" cy="300074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>
            <a:stCxn id="30" idx="2"/>
            <a:endCxn id="92" idx="1"/>
          </p:cNvCxnSpPr>
          <p:nvPr/>
        </p:nvCxnSpPr>
        <p:spPr>
          <a:xfrm flipV="1">
            <a:off x="1059598" y="3264449"/>
            <a:ext cx="1346143" cy="1402780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4953000" y="3700046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Quantum computing</a:t>
            </a:r>
            <a:endParaRPr lang="en-GB" sz="1600" dirty="0">
              <a:latin typeface="Arial Narrow" pitchFamily="34" charset="0"/>
            </a:endParaRPr>
          </a:p>
        </p:txBody>
      </p:sp>
      <p:cxnSp>
        <p:nvCxnSpPr>
          <p:cNvPr id="109" name="Elbow Connector 108"/>
          <p:cNvCxnSpPr>
            <a:stCxn id="92" idx="3"/>
            <a:endCxn id="107" idx="1"/>
          </p:cNvCxnSpPr>
          <p:nvPr/>
        </p:nvCxnSpPr>
        <p:spPr>
          <a:xfrm>
            <a:off x="3802277" y="3264449"/>
            <a:ext cx="1150723" cy="604874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3113" y="660394"/>
            <a:ext cx="280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Arial" pitchFamily="34" charset="0"/>
                <a:cs typeface="Arial" pitchFamily="34" charset="0"/>
              </a:rPr>
              <a:t>THz Emerging Markets</a:t>
            </a:r>
            <a:endParaRPr lang="en-GB" sz="2000" i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5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442">
        <p:fade/>
      </p:transition>
    </mc:Choice>
    <mc:Fallback xmlns="">
      <p:transition spd="med" advTm="534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5"/>
          <a:stretch/>
        </p:blipFill>
        <p:spPr bwMode="auto">
          <a:xfrm>
            <a:off x="314324" y="3183135"/>
            <a:ext cx="4428033" cy="305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1337846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/>
              <a:t>B. B. Hu and M. C. </a:t>
            </a:r>
            <a:r>
              <a:rPr lang="en-GB" sz="1600" i="1" dirty="0" err="1" smtClean="0"/>
              <a:t>Nuss</a:t>
            </a:r>
            <a:r>
              <a:rPr lang="en-GB" sz="1600" i="1" dirty="0" smtClean="0"/>
              <a:t>, "Imaging with terahertz waves," Opt. </a:t>
            </a:r>
            <a:r>
              <a:rPr lang="en-GB" sz="1600" i="1" dirty="0" err="1" smtClean="0"/>
              <a:t>Lett</a:t>
            </a:r>
            <a:r>
              <a:rPr lang="en-GB" sz="1600" i="1" dirty="0" smtClean="0"/>
              <a:t>. 20, 1716-1718 (1995)</a:t>
            </a:r>
            <a:endParaRPr lang="en-GB" sz="1600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14325" y="1758390"/>
            <a:ext cx="6128734" cy="1213410"/>
            <a:chOff x="898817" y="1936242"/>
            <a:chExt cx="7186009" cy="1422737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26"/>
            <a:stretch/>
          </p:blipFill>
          <p:spPr bwMode="auto">
            <a:xfrm>
              <a:off x="898817" y="1936242"/>
              <a:ext cx="4292308" cy="1422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50" b="24583"/>
            <a:stretch/>
          </p:blipFill>
          <p:spPr bwMode="auto">
            <a:xfrm>
              <a:off x="5191126" y="1936243"/>
              <a:ext cx="2893700" cy="1422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784247" y="2590800"/>
            <a:ext cx="3252787" cy="3319462"/>
            <a:chOff x="5784247" y="2928938"/>
            <a:chExt cx="3252787" cy="331946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247" y="2928938"/>
              <a:ext cx="153352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334" y="2928938"/>
              <a:ext cx="153352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7422" y="4711700"/>
              <a:ext cx="1536700" cy="153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334" y="4711700"/>
              <a:ext cx="1536700" cy="153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314324" y="3148073"/>
            <a:ext cx="19192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smtClean="0">
                <a:latin typeface="Arial" pitchFamily="34" charset="0"/>
                <a:cs typeface="Arial" pitchFamily="34" charset="0"/>
              </a:rPr>
              <a:t>Freshly cut Leaf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32006" y="3148073"/>
            <a:ext cx="19192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smtClean="0">
                <a:latin typeface="Arial" pitchFamily="34" charset="0"/>
                <a:cs typeface="Arial" pitchFamily="34" charset="0"/>
              </a:rPr>
              <a:t>After 48 hours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3436313" y="4617685"/>
            <a:ext cx="233286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smtClean="0">
                <a:latin typeface="Arial" pitchFamily="34" charset="0"/>
                <a:cs typeface="Arial" pitchFamily="34" charset="0"/>
              </a:rPr>
              <a:t>Water concentration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6200" y="381000"/>
            <a:ext cx="929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/>
            <a:r>
              <a:rPr lang="en-US" sz="2000" dirty="0" smtClean="0"/>
              <a:t>THz waves penetrate </a:t>
            </a:r>
            <a:r>
              <a:rPr lang="en-US" sz="2000" dirty="0"/>
              <a:t>a wide variety of non-conducting materials such as polymers, paper</a:t>
            </a:r>
            <a:r>
              <a:rPr lang="en-US" sz="2000" dirty="0" smtClean="0"/>
              <a:t>, </a:t>
            </a:r>
            <a:r>
              <a:rPr lang="it-IT" sz="2000" dirty="0" smtClean="0"/>
              <a:t>textiles</a:t>
            </a:r>
            <a:r>
              <a:rPr lang="it-IT" sz="2000" dirty="0"/>
              <a:t>, ceramics, composite materials, chemical </a:t>
            </a:r>
            <a:r>
              <a:rPr lang="it-IT" sz="2000" dirty="0" smtClean="0"/>
              <a:t>powders…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8334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611">
        <p:fade/>
      </p:transition>
    </mc:Choice>
    <mc:Fallback xmlns="">
      <p:transition spd="med" advTm="256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025"/>
            <a:ext cx="447675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962025"/>
            <a:ext cx="46863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5305536" y="4746275"/>
            <a:ext cx="2990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err="1" smtClean="0"/>
              <a:t>Clery</a:t>
            </a:r>
            <a:r>
              <a:rPr lang="en-GB" dirty="0" smtClean="0"/>
              <a:t>, Science 297, 763 (2002)</a:t>
            </a:r>
            <a:endParaRPr lang="en-GB" dirty="0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1019" y="4050268"/>
            <a:ext cx="2052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err="1" smtClean="0">
                <a:latin typeface="Arial" pitchFamily="34" charset="0"/>
                <a:cs typeface="Arial" pitchFamily="34" charset="0"/>
              </a:rPr>
              <a:t>TeraView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Ltd (UK)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7161" y="531681"/>
            <a:ext cx="8876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+mj-lt"/>
                <a:cs typeface="Times New Roman" pitchFamily="18" charset="0"/>
              </a:rPr>
              <a:t>…and </a:t>
            </a:r>
            <a:r>
              <a:rPr lang="en-US" sz="2000" dirty="0">
                <a:latin typeface="+mj-lt"/>
              </a:rPr>
              <a:t>are being reflected by </a:t>
            </a:r>
            <a:r>
              <a:rPr lang="en-US" sz="2000" dirty="0" smtClean="0">
                <a:latin typeface="+mj-lt"/>
              </a:rPr>
              <a:t>metals</a:t>
            </a:r>
            <a:endParaRPr lang="en-GB" sz="2000" dirty="0">
              <a:latin typeface="+mj-lt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5406846"/>
            <a:ext cx="85928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2000" dirty="0" smtClean="0">
                <a:latin typeface="Arial" pitchFamily="34" charset="0"/>
                <a:cs typeface="Arial" pitchFamily="34" charset="0"/>
              </a:rPr>
              <a:t>2 million people will fly today only in US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7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51">
        <p:fade/>
      </p:transition>
    </mc:Choice>
    <mc:Fallback xmlns="">
      <p:transition spd="med" advTm="197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 283"/>
          <p:cNvSpPr/>
          <p:nvPr/>
        </p:nvSpPr>
        <p:spPr>
          <a:xfrm>
            <a:off x="457200" y="601538"/>
            <a:ext cx="2634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cs typeface="Times New Roman" pitchFamily="18" charset="0"/>
              </a:rPr>
              <a:t>Coherent Imaging</a:t>
            </a:r>
            <a:endParaRPr lang="en-GB" sz="2400" dirty="0"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7148"/>
            <a:ext cx="4334584" cy="237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74" y="584775"/>
            <a:ext cx="4700451" cy="408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3874828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cs typeface="Times New Roman" pitchFamily="18" charset="0"/>
              </a:rPr>
              <a:t>V. P. Wallace et al., </a:t>
            </a:r>
          </a:p>
          <a:p>
            <a:r>
              <a:rPr lang="en-GB" sz="1400" dirty="0" smtClean="0">
                <a:cs typeface="Times New Roman" pitchFamily="18" charset="0"/>
              </a:rPr>
              <a:t>J. Opt. Sec. Am. A 25, 3120 (2008)</a:t>
            </a:r>
            <a:endParaRPr lang="en-GB" sz="1400" dirty="0"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5411" y="4895671"/>
            <a:ext cx="4794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cs typeface="Arial" pitchFamily="34" charset="0"/>
              </a:rPr>
              <a:t>Image at different delays (a): t = 10.0 </a:t>
            </a:r>
            <a:r>
              <a:rPr lang="en-GB" dirty="0" err="1" smtClean="0">
                <a:cs typeface="Arial" pitchFamily="34" charset="0"/>
              </a:rPr>
              <a:t>ps</a:t>
            </a:r>
            <a:r>
              <a:rPr lang="en-GB" dirty="0" smtClean="0">
                <a:cs typeface="Arial" pitchFamily="34" charset="0"/>
              </a:rPr>
              <a:t>, surface of SD card, (b) t = 11.5 </a:t>
            </a:r>
            <a:r>
              <a:rPr lang="en-GB" dirty="0" err="1" smtClean="0">
                <a:cs typeface="Arial" pitchFamily="34" charset="0"/>
              </a:rPr>
              <a:t>ps</a:t>
            </a:r>
            <a:r>
              <a:rPr lang="en-GB" dirty="0" smtClean="0">
                <a:cs typeface="Arial" pitchFamily="34" charset="0"/>
              </a:rPr>
              <a:t>, bonding plastic, (c) t = 15.0 </a:t>
            </a:r>
            <a:r>
              <a:rPr lang="en-GB" dirty="0" err="1" smtClean="0">
                <a:cs typeface="Arial" pitchFamily="34" charset="0"/>
              </a:rPr>
              <a:t>ps</a:t>
            </a:r>
            <a:r>
              <a:rPr lang="en-GB" dirty="0" smtClean="0">
                <a:cs typeface="Arial" pitchFamily="34" charset="0"/>
              </a:rPr>
              <a:t>, control chip, (d)  t = 16.7ps, main memory chip</a:t>
            </a:r>
            <a:endParaRPr lang="en-GB" dirty="0"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1858" y="2404192"/>
            <a:ext cx="457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smtClean="0"/>
              <a:t>(a)</a:t>
            </a:r>
            <a:endParaRPr lang="en-GB" sz="1600"/>
          </a:p>
        </p:txBody>
      </p:sp>
      <p:sp>
        <p:nvSpPr>
          <p:cNvPr id="14" name="TextBox 13"/>
          <p:cNvSpPr txBox="1"/>
          <p:nvPr/>
        </p:nvSpPr>
        <p:spPr>
          <a:xfrm>
            <a:off x="5061858" y="2440840"/>
            <a:ext cx="457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smtClean="0">
                <a:latin typeface="Arial" pitchFamily="34" charset="0"/>
                <a:cs typeface="Arial" pitchFamily="34" charset="0"/>
              </a:rPr>
              <a:t>(a)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2440840"/>
            <a:ext cx="457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smtClean="0">
                <a:latin typeface="Arial" pitchFamily="34" charset="0"/>
                <a:cs typeface="Arial" pitchFamily="34" charset="0"/>
              </a:rPr>
              <a:t>(b)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4495800"/>
            <a:ext cx="457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smtClean="0">
                <a:cs typeface="Arial" pitchFamily="34" charset="0"/>
              </a:rPr>
              <a:t>(c)</a:t>
            </a:r>
            <a:endParaRPr lang="en-GB" sz="1600"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11142" y="4495800"/>
            <a:ext cx="6422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cs typeface="Arial" pitchFamily="34" charset="0"/>
              </a:rPr>
              <a:t>(d)</a:t>
            </a:r>
            <a:endParaRPr lang="en-GB" sz="1600" dirty="0"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2475" y="4676009"/>
            <a:ext cx="3219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cs typeface="Times New Roman" pitchFamily="18" charset="0"/>
              </a:rPr>
              <a:t>Raster-Scan (the image is reconstructed by moving the sample). Pixel size=300</a:t>
            </a:r>
            <a:r>
              <a:rPr lang="en-GB" dirty="0" smtClean="0">
                <a:cs typeface="Times New Roman" pitchFamily="18" charset="0"/>
                <a:sym typeface="Symbol"/>
              </a:rPr>
              <a:t>m</a:t>
            </a:r>
            <a:endParaRPr lang="en-GB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693">
        <p:fade/>
      </p:transition>
    </mc:Choice>
    <mc:Fallback xmlns="">
      <p:transition spd="med" advTm="756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2290763" cy="242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199" y="516056"/>
            <a:ext cx="7624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cs typeface="Times New Roman" pitchFamily="18" charset="0"/>
              </a:rPr>
              <a:t>Mapping the Formation of Paper Products</a:t>
            </a:r>
          </a:p>
        </p:txBody>
      </p:sp>
      <p:pic>
        <p:nvPicPr>
          <p:cNvPr id="4098" name="Picture 2" descr="http://www.menlosystems.com/assets/Uploads/fig6-new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68" y="2667000"/>
            <a:ext cx="4599432" cy="317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24200" y="1066800"/>
            <a:ext cx="601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THz images and photographs of raw cardboard with irregular </a:t>
            </a:r>
            <a:r>
              <a:rPr lang="en-US" dirty="0" smtClean="0"/>
              <a:t>and </a:t>
            </a:r>
            <a:r>
              <a:rPr lang="en-US" dirty="0"/>
              <a:t>smooth </a:t>
            </a:r>
            <a:r>
              <a:rPr lang="en-US" dirty="0" smtClean="0"/>
              <a:t>formation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Paper </a:t>
            </a:r>
            <a:r>
              <a:rPr lang="en-US" dirty="0"/>
              <a:t>thickness 200 µm, sample size 45 mm x 70 mm.</a:t>
            </a: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822410" y="4267200"/>
            <a:ext cx="3292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Distribution of the </a:t>
            </a:r>
            <a:r>
              <a:rPr lang="en-US" dirty="0" err="1"/>
              <a:t>grammage</a:t>
            </a:r>
            <a:r>
              <a:rPr lang="en-US" dirty="0"/>
              <a:t> for the two cardboard samples </a:t>
            </a:r>
            <a:r>
              <a:rPr lang="en-US" dirty="0" smtClean="0"/>
              <a:t>compared </a:t>
            </a:r>
            <a:r>
              <a:rPr lang="en-US" dirty="0"/>
              <a:t>to a plastic foil with a similar </a:t>
            </a:r>
            <a:r>
              <a:rPr lang="en-US" dirty="0" err="1" smtClean="0"/>
              <a:t>grammage</a:t>
            </a:r>
            <a:r>
              <a:rPr lang="en-US" dirty="0" smtClean="0"/>
              <a:t>.</a:t>
            </a:r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170593" y="5909846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Papiertechnische Stiftung (</a:t>
            </a:r>
            <a:r>
              <a:rPr lang="de-DE" sz="1600" dirty="0" smtClean="0"/>
              <a:t>PTS) </a:t>
            </a:r>
            <a:r>
              <a:rPr lang="de-DE" sz="1600" dirty="0"/>
              <a:t>&amp; Menlo Systems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2783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31856</TotalTime>
  <Words>1188</Words>
  <Application>Microsoft Office PowerPoint</Application>
  <PresentationFormat>On-screen Show (4:3)</PresentationFormat>
  <Paragraphs>232</Paragraphs>
  <Slides>21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Clarity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peccianti</dc:creator>
  <cp:lastModifiedBy>Pippo</cp:lastModifiedBy>
  <cp:revision>375</cp:revision>
  <dcterms:created xsi:type="dcterms:W3CDTF">2006-08-16T00:00:00Z</dcterms:created>
  <dcterms:modified xsi:type="dcterms:W3CDTF">2015-10-11T21:57:04Z</dcterms:modified>
</cp:coreProperties>
</file>