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301" r:id="rId4"/>
    <p:sldId id="258" r:id="rId5"/>
    <p:sldId id="260" r:id="rId6"/>
    <p:sldId id="261" r:id="rId7"/>
    <p:sldId id="262" r:id="rId8"/>
    <p:sldId id="295" r:id="rId9"/>
    <p:sldId id="274" r:id="rId10"/>
    <p:sldId id="299" r:id="rId11"/>
    <p:sldId id="300" r:id="rId12"/>
    <p:sldId id="263" r:id="rId13"/>
    <p:sldId id="282" r:id="rId14"/>
    <p:sldId id="285" r:id="rId15"/>
    <p:sldId id="265" r:id="rId16"/>
    <p:sldId id="280" r:id="rId17"/>
    <p:sldId id="266" r:id="rId18"/>
    <p:sldId id="269" r:id="rId19"/>
    <p:sldId id="279" r:id="rId20"/>
    <p:sldId id="298" r:id="rId21"/>
    <p:sldId id="297" r:id="rId22"/>
    <p:sldId id="287" r:id="rId23"/>
    <p:sldId id="30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9F7"/>
    <a:srgbClr val="0E14BB"/>
    <a:srgbClr val="0F15AE"/>
    <a:srgbClr val="292EAB"/>
    <a:srgbClr val="C4BE97"/>
    <a:srgbClr val="C5D4EE"/>
    <a:srgbClr val="DBEEF4"/>
    <a:srgbClr val="EEE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8922" autoAdjust="0"/>
  </p:normalViewPr>
  <p:slideViewPr>
    <p:cSldViewPr snapToGrid="0" snapToObjects="1">
      <p:cViewPr varScale="1">
        <p:scale>
          <a:sx n="146" d="100"/>
          <a:sy n="146" d="100"/>
        </p:scale>
        <p:origin x="-9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ED596-E459-E14F-A6EB-9802CC3A915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A9264-86F3-2241-B778-C1DFCAAA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9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ED3F4-BB40-1041-8852-C094E77C4B0A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881B-FEE0-434F-825C-A0B51028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9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D881B-FEE0-434F-825C-A0B510283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5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9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-8467" y="-8467"/>
            <a:ext cx="7857067" cy="6612467"/>
          </a:xfrm>
          <a:custGeom>
            <a:avLst/>
            <a:gdLst>
              <a:gd name="connsiteX0" fmla="*/ 7857067 w 7857067"/>
              <a:gd name="connsiteY0" fmla="*/ 16934 h 6612467"/>
              <a:gd name="connsiteX1" fmla="*/ 0 w 7857067"/>
              <a:gd name="connsiteY1" fmla="*/ 0 h 6612467"/>
              <a:gd name="connsiteX2" fmla="*/ 0 w 7857067"/>
              <a:gd name="connsiteY2" fmla="*/ 6612467 h 6612467"/>
              <a:gd name="connsiteX3" fmla="*/ 702734 w 7857067"/>
              <a:gd name="connsiteY3" fmla="*/ 6561667 h 6612467"/>
              <a:gd name="connsiteX4" fmla="*/ 7857067 w 7857067"/>
              <a:gd name="connsiteY4" fmla="*/ 16934 h 66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067" h="6612467">
                <a:moveTo>
                  <a:pt x="7857067" y="16934"/>
                </a:moveTo>
                <a:lnTo>
                  <a:pt x="0" y="0"/>
                </a:lnTo>
                <a:lnTo>
                  <a:pt x="0" y="6612467"/>
                </a:lnTo>
                <a:lnTo>
                  <a:pt x="702734" y="6561667"/>
                </a:lnTo>
                <a:lnTo>
                  <a:pt x="7857067" y="16934"/>
                </a:lnTo>
                <a:close/>
              </a:path>
            </a:pathLst>
          </a:custGeom>
          <a:solidFill>
            <a:srgbClr val="C5D4EE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690031" y="-18988"/>
            <a:ext cx="8483600" cy="6578600"/>
          </a:xfrm>
          <a:custGeom>
            <a:avLst/>
            <a:gdLst>
              <a:gd name="connsiteX0" fmla="*/ 0 w 8483600"/>
              <a:gd name="connsiteY0" fmla="*/ 6578600 h 6874934"/>
              <a:gd name="connsiteX1" fmla="*/ 7205134 w 8483600"/>
              <a:gd name="connsiteY1" fmla="*/ 0 h 6874934"/>
              <a:gd name="connsiteX2" fmla="*/ 8475134 w 8483600"/>
              <a:gd name="connsiteY2" fmla="*/ 8467 h 6874934"/>
              <a:gd name="connsiteX3" fmla="*/ 8483600 w 8483600"/>
              <a:gd name="connsiteY3" fmla="*/ 6874934 h 6874934"/>
              <a:gd name="connsiteX4" fmla="*/ 0 w 8483600"/>
              <a:gd name="connsiteY4" fmla="*/ 6578600 h 6874934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66934 h 6578600"/>
              <a:gd name="connsiteX4" fmla="*/ 0 w 8483600"/>
              <a:gd name="connsiteY4" fmla="*/ 6578600 h 6578600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33067 h 6578600"/>
              <a:gd name="connsiteX4" fmla="*/ 0 w 8483600"/>
              <a:gd name="connsiteY4" fmla="*/ 6578600 h 657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6578600">
                <a:moveTo>
                  <a:pt x="0" y="6578600"/>
                </a:moveTo>
                <a:lnTo>
                  <a:pt x="7205134" y="0"/>
                </a:lnTo>
                <a:lnTo>
                  <a:pt x="8475134" y="8467"/>
                </a:lnTo>
                <a:lnTo>
                  <a:pt x="8483600" y="6333067"/>
                </a:lnTo>
                <a:lnTo>
                  <a:pt x="0" y="6578600"/>
                </a:lnTo>
                <a:close/>
              </a:path>
            </a:pathLst>
          </a:custGeom>
          <a:solidFill>
            <a:srgbClr val="EEEBE1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5400" y="6328842"/>
            <a:ext cx="9177867" cy="533400"/>
          </a:xfrm>
          <a:custGeom>
            <a:avLst/>
            <a:gdLst>
              <a:gd name="connsiteX0" fmla="*/ 0 w 9177867"/>
              <a:gd name="connsiteY0" fmla="*/ 270933 h 533400"/>
              <a:gd name="connsiteX1" fmla="*/ 9177867 w 9177867"/>
              <a:gd name="connsiteY1" fmla="*/ 0 h 533400"/>
              <a:gd name="connsiteX2" fmla="*/ 9177867 w 9177867"/>
              <a:gd name="connsiteY2" fmla="*/ 533400 h 533400"/>
              <a:gd name="connsiteX3" fmla="*/ 8467 w 9177867"/>
              <a:gd name="connsiteY3" fmla="*/ 533400 h 533400"/>
              <a:gd name="connsiteX4" fmla="*/ 0 w 9177867"/>
              <a:gd name="connsiteY4" fmla="*/ 270933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867" h="533400">
                <a:moveTo>
                  <a:pt x="0" y="270933"/>
                </a:moveTo>
                <a:lnTo>
                  <a:pt x="9177867" y="0"/>
                </a:lnTo>
                <a:lnTo>
                  <a:pt x="9177867" y="533400"/>
                </a:lnTo>
                <a:lnTo>
                  <a:pt x="8467" y="533400"/>
                </a:lnTo>
                <a:lnTo>
                  <a:pt x="0" y="270933"/>
                </a:lnTo>
                <a:close/>
              </a:path>
            </a:pathLst>
          </a:custGeom>
          <a:solidFill>
            <a:srgbClr val="DBEEF4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9166" y="6356350"/>
            <a:ext cx="6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/many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BTF - P. Valente, LNF Oct. 12th 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641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EE2A-6650-0749-896C-CC5D83401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758" y="6171639"/>
            <a:ext cx="928350" cy="549836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603131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27017" y="6474888"/>
            <a:ext cx="1123304" cy="294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1441" y="0"/>
            <a:ext cx="1064259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2.jpeg"/><Relationship Id="rId5" Type="http://schemas.microsoft.com/office/2007/relationships/hdphoto" Target="../media/hdphoto3.wdp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r>
              <a:rPr lang="it-IT" b="1" dirty="0" smtClean="0"/>
              <a:t>Frascati </a:t>
            </a:r>
            <a:r>
              <a:rPr lang="it-IT" b="1" dirty="0" err="1" smtClean="0"/>
              <a:t>Beam</a:t>
            </a:r>
            <a:r>
              <a:rPr lang="it-IT" dirty="0" smtClean="0"/>
              <a:t>-Test </a:t>
            </a:r>
            <a:r>
              <a:rPr lang="it-IT" dirty="0" err="1" smtClean="0"/>
              <a:t>Facility</a:t>
            </a:r>
            <a:endParaRPr lang="it-IT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1261" y="3697288"/>
            <a:ext cx="8421216" cy="2309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400" b="1" u="sng" dirty="0" smtClean="0">
                <a:solidFill>
                  <a:srgbClr val="000090"/>
                </a:solidFill>
              </a:rPr>
              <a:t>Paolo Valente</a:t>
            </a:r>
            <a:r>
              <a:rPr lang="it-IT" sz="1400" b="1" baseline="30000" dirty="0" smtClean="0">
                <a:solidFill>
                  <a:srgbClr val="000090"/>
                </a:solidFill>
              </a:rPr>
              <a:t>*</a:t>
            </a:r>
            <a:r>
              <a:rPr lang="it-IT" sz="1400" b="1" dirty="0" smtClean="0">
                <a:solidFill>
                  <a:srgbClr val="000090"/>
                </a:solidFill>
              </a:rPr>
              <a:t>, Bruno </a:t>
            </a:r>
            <a:r>
              <a:rPr lang="it-IT" sz="1400" b="1" dirty="0" err="1" smtClean="0">
                <a:solidFill>
                  <a:srgbClr val="000090"/>
                </a:solidFill>
              </a:rPr>
              <a:t>Buonomo</a:t>
            </a:r>
            <a:r>
              <a:rPr lang="it-IT" sz="1400" b="1" dirty="0" smtClean="0">
                <a:solidFill>
                  <a:srgbClr val="000090"/>
                </a:solidFill>
              </a:rPr>
              <a:t>, Luca </a:t>
            </a:r>
            <a:r>
              <a:rPr lang="it-IT" sz="1400" b="1" dirty="0" err="1" smtClean="0">
                <a:solidFill>
                  <a:srgbClr val="000090"/>
                </a:solidFill>
              </a:rPr>
              <a:t>Foggetta</a:t>
            </a:r>
            <a:r>
              <a:rPr lang="it-IT" sz="1400" b="1" dirty="0" smtClean="0">
                <a:solidFill>
                  <a:srgbClr val="000090"/>
                </a:solidFill>
              </a:rPr>
              <a:t>, Claudio </a:t>
            </a:r>
            <a:r>
              <a:rPr lang="it-IT" sz="1400" b="1" dirty="0">
                <a:solidFill>
                  <a:srgbClr val="000090"/>
                </a:solidFill>
              </a:rPr>
              <a:t>D</a:t>
            </a:r>
            <a:r>
              <a:rPr lang="it-IT" sz="1400" b="1" dirty="0" smtClean="0">
                <a:solidFill>
                  <a:srgbClr val="000090"/>
                </a:solidFill>
              </a:rPr>
              <a:t>i Giulio</a:t>
            </a:r>
            <a:endParaRPr lang="it-IT" sz="1400" b="1" baseline="30000" dirty="0" smtClean="0">
              <a:solidFill>
                <a:srgbClr val="000090"/>
              </a:solidFill>
            </a:endParaRPr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chemeClr val="tx1"/>
                </a:solidFill>
              </a:rPr>
              <a:t>con lo staff del </a:t>
            </a:r>
            <a:r>
              <a:rPr lang="it-IT" sz="1100" dirty="0" err="1" smtClean="0">
                <a:solidFill>
                  <a:schemeClr val="tx1"/>
                </a:solidFill>
              </a:rPr>
              <a:t>linac</a:t>
            </a:r>
            <a:r>
              <a:rPr lang="it-IT" sz="1100" dirty="0">
                <a:solidFill>
                  <a:schemeClr val="tx1"/>
                </a:solidFill>
              </a:rPr>
              <a:t> </a:t>
            </a:r>
            <a:r>
              <a:rPr lang="it-IT" sz="1100" dirty="0" smtClean="0">
                <a:solidFill>
                  <a:schemeClr val="tx1"/>
                </a:solidFill>
              </a:rPr>
              <a:t>di DAFNE</a:t>
            </a:r>
          </a:p>
          <a:p>
            <a:pPr>
              <a:spcBef>
                <a:spcPts val="600"/>
              </a:spcBef>
            </a:pPr>
            <a:r>
              <a:rPr lang="it-IT" sz="1400" b="1" dirty="0" smtClean="0">
                <a:solidFill>
                  <a:srgbClr val="000090"/>
                </a:solidFill>
              </a:rPr>
              <a:t>Maurizio Belli, Riccardo Ceccarelli, Alberto Cecchinelli, Renato Clementi, Moreno Martinelli, Graziano </a:t>
            </a:r>
            <a:r>
              <a:rPr lang="it-IT" sz="1400" b="1" dirty="0" err="1" smtClean="0">
                <a:solidFill>
                  <a:srgbClr val="000090"/>
                </a:solidFill>
              </a:rPr>
              <a:t>Piermarini</a:t>
            </a:r>
            <a:r>
              <a:rPr lang="it-IT" sz="1400" b="1" dirty="0" smtClean="0">
                <a:solidFill>
                  <a:srgbClr val="000090"/>
                </a:solidFill>
              </a:rPr>
              <a:t>, Serena </a:t>
            </a:r>
            <a:r>
              <a:rPr lang="it-IT" sz="1400" b="1" dirty="0" err="1" smtClean="0">
                <a:solidFill>
                  <a:srgbClr val="000090"/>
                </a:solidFill>
              </a:rPr>
              <a:t>Strabioli</a:t>
            </a:r>
            <a:r>
              <a:rPr lang="it-IT" sz="1400" b="1" dirty="0" smtClean="0">
                <a:solidFill>
                  <a:srgbClr val="000090"/>
                </a:solidFill>
              </a:rPr>
              <a:t>, Luis Antonio Rossi, Raffaele </a:t>
            </a:r>
            <a:r>
              <a:rPr lang="it-IT" sz="1400" b="1" dirty="0" err="1" smtClean="0">
                <a:solidFill>
                  <a:srgbClr val="000090"/>
                </a:solidFill>
              </a:rPr>
              <a:t>Zarlenga</a:t>
            </a:r>
            <a:endParaRPr lang="it-IT" sz="1400" b="1" dirty="0" smtClean="0">
              <a:solidFill>
                <a:srgbClr val="000090"/>
              </a:solidFill>
            </a:endParaRPr>
          </a:p>
          <a:p>
            <a:pPr>
              <a:spcBef>
                <a:spcPts val="600"/>
              </a:spcBef>
            </a:pPr>
            <a:r>
              <a:rPr lang="it-IT" sz="1100" dirty="0">
                <a:solidFill>
                  <a:srgbClr val="000000"/>
                </a:solidFill>
              </a:rPr>
              <a:t>e</a:t>
            </a:r>
            <a:r>
              <a:rPr lang="it-IT" sz="1100" dirty="0" smtClean="0">
                <a:solidFill>
                  <a:srgbClr val="000000"/>
                </a:solidFill>
              </a:rPr>
              <a:t> con lo staff di supporto BTF</a:t>
            </a:r>
          </a:p>
          <a:p>
            <a:pPr>
              <a:spcBef>
                <a:spcPts val="600"/>
              </a:spcBef>
            </a:pPr>
            <a:r>
              <a:rPr lang="it-IT" sz="1400" b="1" dirty="0" smtClean="0">
                <a:solidFill>
                  <a:srgbClr val="000090"/>
                </a:solidFill>
              </a:rPr>
              <a:t>Francesca </a:t>
            </a:r>
            <a:r>
              <a:rPr lang="it-IT" sz="1400" b="1" dirty="0" err="1" smtClean="0">
                <a:solidFill>
                  <a:srgbClr val="000090"/>
                </a:solidFill>
              </a:rPr>
              <a:t>Casarin</a:t>
            </a:r>
            <a:r>
              <a:rPr lang="it-IT" sz="1400" b="1" dirty="0" smtClean="0">
                <a:solidFill>
                  <a:srgbClr val="000090"/>
                </a:solidFill>
              </a:rPr>
              <a:t>, Maria Rita Ferrazza, Manuela </a:t>
            </a:r>
            <a:r>
              <a:rPr lang="it-IT" sz="1400" b="1" dirty="0" err="1" smtClean="0">
                <a:solidFill>
                  <a:srgbClr val="000090"/>
                </a:solidFill>
              </a:rPr>
              <a:t>Giabbai</a:t>
            </a:r>
            <a:endParaRPr lang="it-IT" sz="1400" b="1" dirty="0" smtClean="0">
              <a:solidFill>
                <a:srgbClr val="000090"/>
              </a:solidFill>
            </a:endParaRPr>
          </a:p>
          <a:p>
            <a:pPr>
              <a:spcBef>
                <a:spcPts val="600"/>
              </a:spcBef>
            </a:pPr>
            <a:endParaRPr lang="it-IT" sz="1000" dirty="0" smtClean="0"/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chemeClr val="tx1"/>
                </a:solidFill>
              </a:rPr>
              <a:t>INFN Laboratori Nazionali di Frascati </a:t>
            </a:r>
          </a:p>
          <a:p>
            <a:pPr>
              <a:spcBef>
                <a:spcPts val="600"/>
              </a:spcBef>
            </a:pPr>
            <a:r>
              <a:rPr lang="it-IT" sz="1100" baseline="30000" dirty="0" smtClean="0">
                <a:solidFill>
                  <a:schemeClr val="tx1"/>
                </a:solidFill>
              </a:rPr>
              <a:t>*</a:t>
            </a:r>
            <a:r>
              <a:rPr lang="it-IT" sz="1100" dirty="0" smtClean="0">
                <a:solidFill>
                  <a:schemeClr val="tx1"/>
                </a:solidFill>
              </a:rPr>
              <a:t>INFN Sezione di Roma</a:t>
            </a:r>
          </a:p>
        </p:txBody>
      </p:sp>
      <p:pic>
        <p:nvPicPr>
          <p:cNvPr id="3" name="Picture 2" descr="20151002032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171"/>
            <a:ext cx="9144000" cy="19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832427" y="2000146"/>
            <a:ext cx="6507801" cy="3239790"/>
          </a:xfrm>
          <a:prstGeom prst="rect">
            <a:avLst/>
          </a:prstGeom>
          <a:solidFill>
            <a:srgbClr val="F7F9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spot (low energy, large)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9357" y="1288139"/>
            <a:ext cx="41088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Optimized beam for electron irradiation run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/>
              <a:t>50 MeV, 3.5×10</a:t>
            </a:r>
            <a:r>
              <a:rPr lang="en-US" sz="1600" baseline="30000" dirty="0"/>
              <a:t>3</a:t>
            </a:r>
            <a:r>
              <a:rPr lang="en-US" sz="1600" dirty="0"/>
              <a:t> electrons/</a:t>
            </a:r>
            <a:r>
              <a:rPr lang="en-US" sz="1600" dirty="0" smtClean="0"/>
              <a:t>pulse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3798"/>
          <a:stretch/>
        </p:blipFill>
        <p:spPr>
          <a:xfrm>
            <a:off x="5206999" y="2055497"/>
            <a:ext cx="3011715" cy="3106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28" y="2090851"/>
            <a:ext cx="2996566" cy="3099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8173" y="5239936"/>
            <a:ext cx="290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&gt;90% of maximum intensity </a:t>
            </a:r>
            <a:r>
              <a:rPr lang="en-US" sz="1400" dirty="0" smtClean="0"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US" sz="1400" dirty="0" smtClean="0"/>
              <a:t>1.5 cm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2861398" y="5232937"/>
            <a:ext cx="96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spot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598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04819" y="2000146"/>
            <a:ext cx="7135410" cy="3239790"/>
          </a:xfrm>
          <a:prstGeom prst="rect">
            <a:avLst/>
          </a:prstGeom>
          <a:solidFill>
            <a:srgbClr val="F7F9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spot (high energy, small)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784" b="4780"/>
          <a:stretch/>
        </p:blipFill>
        <p:spPr>
          <a:xfrm>
            <a:off x="1294890" y="2133573"/>
            <a:ext cx="3566488" cy="293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5F0F5"/>
              </a:clrFrom>
              <a:clrTo>
                <a:srgbClr val="F5F0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9510" y="2065274"/>
            <a:ext cx="3255953" cy="3096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3089"/>
          <a:stretch/>
        </p:blipFill>
        <p:spPr>
          <a:xfrm>
            <a:off x="7328453" y="2104506"/>
            <a:ext cx="456198" cy="821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932" y="2104410"/>
            <a:ext cx="436647" cy="8211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9357" y="1288139"/>
            <a:ext cx="5416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Optimized beam for small spot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450 </a:t>
            </a:r>
            <a:r>
              <a:rPr lang="en-US" sz="1600" dirty="0"/>
              <a:t>MeV, 1</a:t>
            </a:r>
            <a:r>
              <a:rPr lang="en-US" sz="1600" dirty="0" smtClean="0"/>
              <a:t>00 </a:t>
            </a:r>
            <a:r>
              <a:rPr lang="en-US" sz="1600" dirty="0"/>
              <a:t>electrons/</a:t>
            </a:r>
            <a:r>
              <a:rPr lang="en-US" sz="1600" dirty="0" smtClean="0"/>
              <a:t>pulse after additional W collimator</a:t>
            </a:r>
          </a:p>
        </p:txBody>
      </p:sp>
    </p:spTree>
    <p:extLst>
      <p:ext uri="{BB962C8B-B14F-4D97-AF65-F5344CB8AC3E}">
        <p14:creationId xmlns:p14="http://schemas.microsoft.com/office/powerpoint/2010/main" val="194634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467" y="2644175"/>
            <a:ext cx="8080201" cy="81471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8000"/>
                </a:schemeClr>
              </a:gs>
              <a:gs pos="100000">
                <a:srgbClr val="FFFFFF">
                  <a:alpha val="38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467" y="3458885"/>
            <a:ext cx="8080201" cy="2489954"/>
          </a:xfrm>
          <a:prstGeom prst="rect">
            <a:avLst/>
          </a:prstGeom>
          <a:gradFill flip="none" rotWithShape="1">
            <a:gsLst>
              <a:gs pos="0">
                <a:srgbClr val="F79646">
                  <a:alpha val="38000"/>
                </a:srgbClr>
              </a:gs>
              <a:gs pos="100000">
                <a:srgbClr val="FFFFFF">
                  <a:alpha val="38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8929"/>
          </a:xfrm>
        </p:spPr>
        <p:txBody>
          <a:bodyPr>
            <a:normAutofit fontScale="90000"/>
          </a:bodyPr>
          <a:lstStyle/>
          <a:p>
            <a:r>
              <a:rPr lang="en-GB" sz="3200" smtClean="0"/>
              <a:t>BTF improvements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40" y="727795"/>
            <a:ext cx="8493269" cy="522104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it-IT" sz="1800" dirty="0" smtClean="0"/>
              <a:t>In questi ultimi anni abbiamo lavorato allo scopo di migliorare: 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l’</a:t>
            </a:r>
            <a:r>
              <a:rPr lang="it-IT" sz="1600" b="1" dirty="0" smtClean="0"/>
              <a:t>efficienza</a:t>
            </a:r>
            <a:r>
              <a:rPr lang="it-IT" sz="1600" dirty="0" smtClean="0"/>
              <a:t> della </a:t>
            </a:r>
            <a:r>
              <a:rPr lang="it-IT" sz="1600" dirty="0" err="1" smtClean="0"/>
              <a:t>facility</a:t>
            </a:r>
            <a:r>
              <a:rPr lang="it-IT" sz="1600" dirty="0" smtClean="0"/>
              <a:t> (in termini di disponibilità del fascio e stabilità di operazione)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la </a:t>
            </a:r>
            <a:r>
              <a:rPr lang="it-IT" sz="1600" b="1" dirty="0" smtClean="0"/>
              <a:t>flessibilità</a:t>
            </a:r>
            <a:r>
              <a:rPr lang="it-IT" sz="1600" dirty="0" smtClean="0"/>
              <a:t> dei parametri di fascio, e la qualità della </a:t>
            </a:r>
            <a:r>
              <a:rPr lang="it-IT" sz="1600" b="1" dirty="0" smtClean="0"/>
              <a:t>diagnostica</a:t>
            </a:r>
            <a:r>
              <a:rPr lang="it-IT" sz="1600" dirty="0" smtClean="0"/>
              <a:t> (che sono due aspetti fortemente correlati)</a:t>
            </a:r>
          </a:p>
          <a:p>
            <a:pPr>
              <a:buFont typeface="Wingdings" charset="2"/>
              <a:buChar char="§"/>
            </a:pPr>
            <a:endParaRPr lang="it-IT" sz="1800" dirty="0" smtClean="0"/>
          </a:p>
          <a:p>
            <a:pPr>
              <a:buFont typeface="Wingdings" charset="2"/>
              <a:buChar char="§"/>
            </a:pPr>
            <a:r>
              <a:rPr lang="it-IT" sz="1800" dirty="0" smtClean="0"/>
              <a:t>Inoltre abbiamo messo in campo una serie di idee e progetti per </a:t>
            </a:r>
            <a:r>
              <a:rPr lang="it-IT" sz="1800" b="1" dirty="0" smtClean="0"/>
              <a:t>ampliare il </a:t>
            </a:r>
            <a:r>
              <a:rPr lang="it-IT" sz="1800" b="1" dirty="0" err="1" smtClean="0"/>
              <a:t>range</a:t>
            </a:r>
            <a:r>
              <a:rPr lang="it-IT" sz="1800" b="1" dirty="0" smtClean="0"/>
              <a:t> </a:t>
            </a:r>
            <a:r>
              <a:rPr lang="it-IT" sz="1800" dirty="0" smtClean="0"/>
              <a:t>di parametri di fascio disponibili agli utenti: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2003-2004: </a:t>
            </a:r>
            <a:r>
              <a:rPr lang="it-IT" sz="1600" b="1" dirty="0" err="1" smtClean="0"/>
              <a:t>Photon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tagging</a:t>
            </a:r>
            <a:endParaRPr lang="it-IT" sz="1600" dirty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2008-2010: </a:t>
            </a:r>
            <a:r>
              <a:rPr lang="it-IT" sz="1600" b="1" dirty="0" err="1" smtClean="0"/>
              <a:t>n@BTF</a:t>
            </a:r>
            <a:r>
              <a:rPr lang="it-IT" sz="1600" dirty="0" smtClean="0"/>
              <a:t>, per studiare un target ottimizzato per la foto-produzione di neutroni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Upgrade </a:t>
            </a:r>
            <a:r>
              <a:rPr lang="it-IT" sz="1600" dirty="0" err="1" smtClean="0"/>
              <a:t>shielding</a:t>
            </a:r>
            <a:r>
              <a:rPr lang="it-IT" sz="1600" dirty="0" smtClean="0"/>
              <a:t> per operazione a alta intensità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Impulso &gt;40 ns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Nuovo target</a:t>
            </a:r>
            <a:endParaRPr lang="it-IT" sz="1600" dirty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Sistema di collimazione (per raggiungere le centinaia di </a:t>
            </a:r>
            <a:r>
              <a:rPr lang="it-IT" sz="1600" dirty="0" err="1" smtClean="0">
                <a:latin typeface="Symbol" charset="2"/>
                <a:cs typeface="Symbol" charset="2"/>
              </a:rPr>
              <a:t>m</a:t>
            </a:r>
            <a:r>
              <a:rPr lang="it-IT" sz="1600" dirty="0" err="1" smtClean="0"/>
              <a:t>rad</a:t>
            </a:r>
            <a:r>
              <a:rPr lang="it-IT" sz="1600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it-IT" sz="1600" dirty="0"/>
              <a:t>Seconda linea di fascio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Nuova </a:t>
            </a:r>
            <a:r>
              <a:rPr lang="it-IT" sz="1600" dirty="0" err="1" smtClean="0"/>
              <a:t>photon</a:t>
            </a:r>
            <a:r>
              <a:rPr lang="it-IT" sz="1600" dirty="0" smtClean="0"/>
              <a:t> </a:t>
            </a:r>
            <a:r>
              <a:rPr lang="it-IT" sz="1600" dirty="0" err="1" smtClean="0"/>
              <a:t>tagging</a:t>
            </a:r>
            <a:endParaRPr lang="it-IT" sz="1600" dirty="0" smtClean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Dosimetria per irraggiamento (con elettroni)</a:t>
            </a:r>
          </a:p>
          <a:p>
            <a:pPr lvl="1">
              <a:buFont typeface="Wingdings" charset="2"/>
              <a:buChar char="§"/>
            </a:pPr>
            <a:r>
              <a:rPr lang="it-IT" sz="1600" dirty="0" err="1" smtClean="0"/>
              <a:t>Facility</a:t>
            </a:r>
            <a:r>
              <a:rPr lang="it-IT" sz="1600" dirty="0" smtClean="0"/>
              <a:t> integrata per la caratterizzazione di </a:t>
            </a:r>
            <a:r>
              <a:rPr lang="it-IT" sz="1600" dirty="0" err="1" smtClean="0"/>
              <a:t>payload</a:t>
            </a:r>
            <a:r>
              <a:rPr lang="it-IT" sz="1600" dirty="0" smtClean="0"/>
              <a:t> per lo spazio</a:t>
            </a:r>
          </a:p>
          <a:p>
            <a:pPr lvl="1">
              <a:buFont typeface="Wingdings" charset="2"/>
              <a:buChar char="§"/>
            </a:pPr>
            <a:r>
              <a:rPr lang="it-IT" sz="1600" dirty="0"/>
              <a:t>Upgrade in </a:t>
            </a:r>
            <a:r>
              <a:rPr lang="it-IT" sz="1600" dirty="0" smtClean="0"/>
              <a:t>energia</a:t>
            </a:r>
          </a:p>
          <a:p>
            <a:pPr lvl="1">
              <a:buFont typeface="Wingdings" charset="2"/>
              <a:buChar char="§"/>
            </a:pPr>
            <a:r>
              <a:rPr lang="is-IS" sz="1600" dirty="0" smtClean="0"/>
              <a:t>…</a:t>
            </a:r>
            <a:endParaRPr lang="it-IT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63467" y="3458885"/>
            <a:ext cx="8080201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5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6357"/>
          </a:xfrm>
        </p:spPr>
        <p:txBody>
          <a:bodyPr>
            <a:noAutofit/>
          </a:bodyPr>
          <a:lstStyle/>
          <a:p>
            <a:r>
              <a:rPr lang="en-US" sz="3200" dirty="0" smtClean="0"/>
              <a:t>Bunch length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311" y="724687"/>
            <a:ext cx="8385490" cy="220616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GB" sz="1600" dirty="0" smtClean="0"/>
              <a:t>Diluting in time electrons/positrons in one </a:t>
            </a:r>
            <a:r>
              <a:rPr lang="en-GB" sz="1600" dirty="0" err="1" smtClean="0"/>
              <a:t>linac</a:t>
            </a:r>
            <a:r>
              <a:rPr lang="en-GB" sz="1600" dirty="0" smtClean="0"/>
              <a:t> bunch can be very useful for a number of applications (e.g. decreasing pile-up)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Assuming constant current from the gun cathode, a longer pulse will correspond to a</a:t>
            </a:r>
            <a:r>
              <a:rPr lang="en-GB" sz="1600" b="1" dirty="0" smtClean="0"/>
              <a:t> larger beam charge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The main limitation comes from the RF pulse compression, needed to reach higher energy: </a:t>
            </a:r>
            <a:r>
              <a:rPr lang="en-GB" sz="1600" b="1" dirty="0" err="1" smtClean="0"/>
              <a:t>SL</a:t>
            </a:r>
            <a:r>
              <a:rPr lang="en-GB" sz="1600" dirty="0" err="1" smtClean="0"/>
              <a:t>ac</a:t>
            </a:r>
            <a:r>
              <a:rPr lang="en-GB" sz="1600" dirty="0" smtClean="0"/>
              <a:t> </a:t>
            </a:r>
            <a:r>
              <a:rPr lang="en-GB" sz="1600" b="1" dirty="0" smtClean="0"/>
              <a:t>E</a:t>
            </a:r>
            <a:r>
              <a:rPr lang="en-GB" sz="1600" dirty="0" smtClean="0"/>
              <a:t>nergy </a:t>
            </a:r>
            <a:r>
              <a:rPr lang="en-GB" sz="1600" b="1" dirty="0" smtClean="0"/>
              <a:t>D</a:t>
            </a:r>
            <a:r>
              <a:rPr lang="en-GB" sz="1600" dirty="0" smtClean="0"/>
              <a:t>oubling system (SLED) 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Outside flat top the accelerating field decreases rapidly, thus increasing the energy spread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We aim at extending from 40 to 200 ns in the first phase</a:t>
            </a:r>
          </a:p>
          <a:p>
            <a:pPr>
              <a:buFont typeface="Wingdings" charset="2"/>
              <a:buChar char="§"/>
            </a:pP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213" y="3302596"/>
            <a:ext cx="2691441" cy="2286822"/>
          </a:xfrm>
          <a:prstGeom prst="rect">
            <a:avLst/>
          </a:prstGeom>
        </p:spPr>
      </p:pic>
      <p:pic>
        <p:nvPicPr>
          <p:cNvPr id="10" name="Picture 9" descr="odo40ns150mA.png"/>
          <p:cNvPicPr>
            <a:picLocks noChangeAspect="1"/>
          </p:cNvPicPr>
          <p:nvPr/>
        </p:nvPicPr>
        <p:blipFill rotWithShape="1">
          <a:blip r:embed="rId3" cstate="print"/>
          <a:srcRect t="14615" b="36324"/>
          <a:stretch/>
        </p:blipFill>
        <p:spPr>
          <a:xfrm>
            <a:off x="3595998" y="4590598"/>
            <a:ext cx="2053572" cy="939327"/>
          </a:xfrm>
          <a:prstGeom prst="rect">
            <a:avLst/>
          </a:prstGeom>
        </p:spPr>
      </p:pic>
      <p:pic>
        <p:nvPicPr>
          <p:cNvPr id="11" name="Picture 10" descr="odo10ns100mA.png"/>
          <p:cNvPicPr>
            <a:picLocks noChangeAspect="1"/>
          </p:cNvPicPr>
          <p:nvPr/>
        </p:nvPicPr>
        <p:blipFill rotWithShape="1">
          <a:blip r:embed="rId4" cstate="print"/>
          <a:srcRect t="13336" b="35579"/>
          <a:stretch/>
        </p:blipFill>
        <p:spPr>
          <a:xfrm>
            <a:off x="3596441" y="3289335"/>
            <a:ext cx="2053572" cy="9489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83279" y="3043767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 ns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383279" y="4344160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4</a:t>
            </a:r>
            <a:r>
              <a:rPr lang="en-US" sz="1100" dirty="0" smtClean="0">
                <a:solidFill>
                  <a:srgbClr val="000000"/>
                </a:solidFill>
              </a:rPr>
              <a:t>0 ns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3623377" y="5237465"/>
            <a:ext cx="4847870" cy="435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632" y="3377328"/>
            <a:ext cx="2983978" cy="208529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60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2"/>
            <a:ext cx="8229600" cy="682568"/>
          </a:xfrm>
        </p:spPr>
        <p:txBody>
          <a:bodyPr>
            <a:normAutofit/>
          </a:bodyPr>
          <a:lstStyle/>
          <a:p>
            <a:r>
              <a:rPr lang="en-GB" sz="2800" smtClean="0"/>
              <a:t>New target and improved collimation</a:t>
            </a:r>
            <a:endParaRPr lang="en-GB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637505"/>
            <a:ext cx="5358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Present Copper target optimized for the production of </a:t>
            </a:r>
            <a:r>
              <a:rPr lang="en-GB" sz="1600" b="1" dirty="0" smtClean="0"/>
              <a:t>maximum number of </a:t>
            </a:r>
            <a:r>
              <a:rPr lang="en-GB" sz="1600" b="1" dirty="0" err="1" smtClean="0"/>
              <a:t>secondaries</a:t>
            </a:r>
            <a:endParaRPr lang="en-GB" sz="1600" dirty="0" smtClean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Three steps: 1.7, 2.0 e 2.3 x</a:t>
            </a:r>
            <a:r>
              <a:rPr lang="en-GB" sz="1600" baseline="-25000" dirty="0" smtClean="0"/>
              <a:t>0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Not always the optimal solution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e.g. for the production of </a:t>
            </a:r>
            <a:r>
              <a:rPr lang="en-GB" sz="1400" b="1" dirty="0" smtClean="0"/>
              <a:t>positrons</a:t>
            </a:r>
            <a:r>
              <a:rPr lang="en-GB" sz="1400" dirty="0" smtClean="0"/>
              <a:t> of high energy (</a:t>
            </a:r>
            <a:r>
              <a:rPr lang="en-GB" sz="1400" i="1" dirty="0" smtClean="0"/>
              <a:t>E</a:t>
            </a:r>
            <a:r>
              <a:rPr lang="en-GB" sz="1400" dirty="0" smtClean="0"/>
              <a:t> ≈ </a:t>
            </a:r>
            <a:r>
              <a:rPr lang="en-GB" sz="1400" i="1" dirty="0" smtClean="0"/>
              <a:t>E</a:t>
            </a:r>
            <a:r>
              <a:rPr lang="en-GB" sz="1400" baseline="-25000" dirty="0" smtClean="0"/>
              <a:t>0</a:t>
            </a:r>
            <a:r>
              <a:rPr lang="en-GB" sz="1400" dirty="0" smtClean="0"/>
              <a:t>)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Or to get an intermediate range of intensity reduction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83" y="888624"/>
            <a:ext cx="1385712" cy="16817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8915" y="921343"/>
            <a:ext cx="694432" cy="1578397"/>
            <a:chOff x="-820023" y="691850"/>
            <a:chExt cx="1016718" cy="2310932"/>
          </a:xfrm>
        </p:grpSpPr>
        <p:sp>
          <p:nvSpPr>
            <p:cNvPr id="11" name="Cube 10"/>
            <p:cNvSpPr/>
            <p:nvPr/>
          </p:nvSpPr>
          <p:spPr>
            <a:xfrm>
              <a:off x="-769222" y="691850"/>
              <a:ext cx="965917" cy="2258912"/>
            </a:xfrm>
            <a:prstGeom prst="cube">
              <a:avLst>
                <a:gd name="adj" fmla="val 14000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-800973" y="1515305"/>
              <a:ext cx="864317" cy="1458902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/>
            <p:cNvSpPr/>
            <p:nvPr/>
          </p:nvSpPr>
          <p:spPr>
            <a:xfrm>
              <a:off x="-820023" y="2259392"/>
              <a:ext cx="832507" cy="743390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8188" y="3333881"/>
            <a:ext cx="3141806" cy="2434376"/>
            <a:chOff x="4783412" y="3004225"/>
            <a:chExt cx="4129021" cy="31993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3412" y="3004225"/>
              <a:ext cx="4129021" cy="3199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Freeform 22"/>
            <p:cNvSpPr/>
            <p:nvPr/>
          </p:nvSpPr>
          <p:spPr>
            <a:xfrm>
              <a:off x="5598539" y="3251019"/>
              <a:ext cx="2715522" cy="530860"/>
            </a:xfrm>
            <a:custGeom>
              <a:avLst/>
              <a:gdLst>
                <a:gd name="connsiteX0" fmla="*/ 0 w 2715522"/>
                <a:gd name="connsiteY0" fmla="*/ 530860 h 530860"/>
                <a:gd name="connsiteX1" fmla="*/ 518038 w 2715522"/>
                <a:gd name="connsiteY1" fmla="*/ 62936 h 530860"/>
                <a:gd name="connsiteX2" fmla="*/ 1412072 w 2715522"/>
                <a:gd name="connsiteY2" fmla="*/ 37869 h 530860"/>
                <a:gd name="connsiteX3" fmla="*/ 2715522 w 2715522"/>
                <a:gd name="connsiteY3" fmla="*/ 372100 h 5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522" h="530860">
                  <a:moveTo>
                    <a:pt x="0" y="530860"/>
                  </a:moveTo>
                  <a:cubicBezTo>
                    <a:pt x="141346" y="337980"/>
                    <a:pt x="282693" y="145101"/>
                    <a:pt x="518038" y="62936"/>
                  </a:cubicBezTo>
                  <a:cubicBezTo>
                    <a:pt x="753383" y="-19229"/>
                    <a:pt x="1045825" y="-13658"/>
                    <a:pt x="1412072" y="37869"/>
                  </a:cubicBezTo>
                  <a:cubicBezTo>
                    <a:pt x="1778319" y="89396"/>
                    <a:pt x="2715522" y="372100"/>
                    <a:pt x="2715522" y="372100"/>
                  </a:cubicBezTo>
                </a:path>
              </a:pathLst>
            </a:custGeom>
            <a:ln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665384" y="3696135"/>
              <a:ext cx="2598546" cy="403263"/>
            </a:xfrm>
            <a:custGeom>
              <a:avLst/>
              <a:gdLst>
                <a:gd name="connsiteX0" fmla="*/ 0 w 2598546"/>
                <a:gd name="connsiteY0" fmla="*/ 403263 h 403263"/>
                <a:gd name="connsiteX1" fmla="*/ 434483 w 2598546"/>
                <a:gd name="connsiteY1" fmla="*/ 27254 h 403263"/>
                <a:gd name="connsiteX2" fmla="*/ 1311806 w 2598546"/>
                <a:gd name="connsiteY2" fmla="*/ 69032 h 403263"/>
                <a:gd name="connsiteX3" fmla="*/ 2598546 w 2598546"/>
                <a:gd name="connsiteY3" fmla="*/ 386552 h 4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546" h="403263">
                  <a:moveTo>
                    <a:pt x="0" y="403263"/>
                  </a:moveTo>
                  <a:cubicBezTo>
                    <a:pt x="107924" y="243111"/>
                    <a:pt x="215849" y="82959"/>
                    <a:pt x="434483" y="27254"/>
                  </a:cubicBezTo>
                  <a:cubicBezTo>
                    <a:pt x="653117" y="-28451"/>
                    <a:pt x="951129" y="9149"/>
                    <a:pt x="1311806" y="69032"/>
                  </a:cubicBezTo>
                  <a:cubicBezTo>
                    <a:pt x="1672483" y="128915"/>
                    <a:pt x="2598546" y="386552"/>
                    <a:pt x="2598546" y="386552"/>
                  </a:cubicBezTo>
                </a:path>
              </a:pathLst>
            </a:cu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606895" y="4472230"/>
              <a:ext cx="2648679" cy="395899"/>
            </a:xfrm>
            <a:custGeom>
              <a:avLst/>
              <a:gdLst>
                <a:gd name="connsiteX0" fmla="*/ 0 w 2640324"/>
                <a:gd name="connsiteY0" fmla="*/ 256506 h 398554"/>
                <a:gd name="connsiteX1" fmla="*/ 518038 w 2640324"/>
                <a:gd name="connsiteY1" fmla="*/ 5833 h 398554"/>
                <a:gd name="connsiteX2" fmla="*/ 1387005 w 2640324"/>
                <a:gd name="connsiteY2" fmla="*/ 106102 h 398554"/>
                <a:gd name="connsiteX3" fmla="*/ 2640324 w 2640324"/>
                <a:gd name="connsiteY3" fmla="*/ 398554 h 398554"/>
                <a:gd name="connsiteX0" fmla="*/ 0 w 2648679"/>
                <a:gd name="connsiteY0" fmla="*/ 203717 h 395899"/>
                <a:gd name="connsiteX1" fmla="*/ 526393 w 2648679"/>
                <a:gd name="connsiteY1" fmla="*/ 3178 h 395899"/>
                <a:gd name="connsiteX2" fmla="*/ 1395360 w 2648679"/>
                <a:gd name="connsiteY2" fmla="*/ 103447 h 395899"/>
                <a:gd name="connsiteX3" fmla="*/ 2648679 w 2648679"/>
                <a:gd name="connsiteY3" fmla="*/ 395899 h 39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679" h="395899">
                  <a:moveTo>
                    <a:pt x="0" y="203717"/>
                  </a:moveTo>
                  <a:cubicBezTo>
                    <a:pt x="143435" y="90914"/>
                    <a:pt x="293833" y="19890"/>
                    <a:pt x="526393" y="3178"/>
                  </a:cubicBezTo>
                  <a:cubicBezTo>
                    <a:pt x="758953" y="-13534"/>
                    <a:pt x="1041646" y="37993"/>
                    <a:pt x="1395360" y="103447"/>
                  </a:cubicBezTo>
                  <a:cubicBezTo>
                    <a:pt x="1749074" y="168901"/>
                    <a:pt x="2198876" y="282400"/>
                    <a:pt x="2648679" y="395899"/>
                  </a:cubicBezTo>
                </a:path>
              </a:pathLst>
            </a:custGeom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55444" y="3099469"/>
              <a:ext cx="5020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(no fit)</a:t>
              </a:r>
              <a:endParaRPr lang="en-US" sz="9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77252" y="4214592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1.0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5579" y="4144633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0</a:t>
            </a:r>
            <a:r>
              <a:rPr lang="en-US" sz="1000" b="1" dirty="0" smtClean="0">
                <a:solidFill>
                  <a:srgbClr val="000000"/>
                </a:solidFill>
              </a:rPr>
              <a:t>.5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8992" y="4403253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1.7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2677" y="4415277"/>
            <a:ext cx="1800000" cy="18668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8797" t="4852" r="4297" b="19037"/>
          <a:stretch/>
        </p:blipFill>
        <p:spPr>
          <a:xfrm rot="16200000">
            <a:off x="7116313" y="4359619"/>
            <a:ext cx="1874380" cy="19616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072677" y="4004038"/>
            <a:ext cx="19616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2"/>
                </a:solidFill>
              </a:rPr>
              <a:t>60 mm of Tungsten additional collimator, ≈ 0.15 mm gap</a:t>
            </a:r>
            <a:endParaRPr lang="en-US" sz="105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684" y="3077726"/>
            <a:ext cx="186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Positron yield vs. thickness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084" y="2499965"/>
            <a:ext cx="1639020" cy="1233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2499636"/>
            <a:ext cx="3103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/>
              <a:t>Preliminary tests of </a:t>
            </a:r>
            <a:r>
              <a:rPr lang="en-GB" sz="1400" dirty="0" smtClean="0"/>
              <a:t>proton and pion </a:t>
            </a:r>
            <a:r>
              <a:rPr lang="en-GB" sz="1400" dirty="0"/>
              <a:t>production </a:t>
            </a:r>
            <a:r>
              <a:rPr lang="en-GB" sz="1400" dirty="0" smtClean="0"/>
              <a:t>on a </a:t>
            </a:r>
            <a:r>
              <a:rPr lang="en-GB" sz="1400" dirty="0" err="1"/>
              <a:t>Nichel</a:t>
            </a:r>
            <a:r>
              <a:rPr lang="en-GB" sz="1400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380630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8078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Doubling of beam-line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92620" y="3069304"/>
            <a:ext cx="363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New control room ready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7922" y="1761039"/>
            <a:ext cx="2006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504D"/>
                </a:solidFill>
              </a:rPr>
              <a:t>AIDA 2020 WP 15.4.1</a:t>
            </a:r>
            <a:endParaRPr lang="en-US" sz="1600" b="1" dirty="0">
              <a:solidFill>
                <a:srgbClr val="C0504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2620" y="5257491"/>
            <a:ext cx="36376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/>
              <a:t>On-going design of the new lines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/>
              <a:t>Build new magnets and vacuum pipes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/>
              <a:t>Installation and commissioning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82" y="3524391"/>
            <a:ext cx="2913560" cy="16377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82" y="460112"/>
            <a:ext cx="8926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Constant requests level for detector calibration and testing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Increasing requests for “dedicated” high intensity beam for: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b="1" dirty="0" smtClean="0"/>
              <a:t>Real experiments with extracted beam (dark photon, dump experiments)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b="1" dirty="0" smtClean="0">
                <a:solidFill>
                  <a:srgbClr val="C0504D"/>
                </a:solidFill>
              </a:rPr>
              <a:t>Electron irradiation (TID)</a:t>
            </a:r>
          </a:p>
          <a:p>
            <a:pPr marL="1200150" lvl="2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200" dirty="0" smtClean="0">
                <a:solidFill>
                  <a:srgbClr val="C0504D"/>
                </a:solidFill>
              </a:rPr>
              <a:t>Possible integration with space qualification facilities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>
                <a:solidFill>
                  <a:srgbClr val="C0504D"/>
                </a:solidFill>
              </a:rPr>
              <a:t>High intensity electron beam for </a:t>
            </a:r>
            <a:r>
              <a:rPr lang="en-GB" sz="1400" b="1" dirty="0" smtClean="0">
                <a:solidFill>
                  <a:srgbClr val="C0504D"/>
                </a:solidFill>
              </a:rPr>
              <a:t>photon</a:t>
            </a:r>
            <a:r>
              <a:rPr lang="en-GB" sz="1400" dirty="0" smtClean="0">
                <a:solidFill>
                  <a:srgbClr val="C0504D"/>
                </a:solidFill>
              </a:rPr>
              <a:t> or </a:t>
            </a:r>
            <a:r>
              <a:rPr lang="en-GB" sz="1400" b="1" dirty="0" smtClean="0">
                <a:solidFill>
                  <a:srgbClr val="C0504D"/>
                </a:solidFill>
              </a:rPr>
              <a:t>neutron </a:t>
            </a:r>
            <a:r>
              <a:rPr lang="en-GB" sz="1400" dirty="0" smtClean="0">
                <a:solidFill>
                  <a:srgbClr val="C0504D"/>
                </a:solidFill>
              </a:rPr>
              <a:t>production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Basic idea: extend the present experimental area using the present control room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" y="2548779"/>
            <a:ext cx="4720273" cy="4265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929" y="4680011"/>
            <a:ext cx="1050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2"/>
                </a:solidFill>
              </a:rPr>
              <a:t>New elements in red</a:t>
            </a:r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271" y="0"/>
            <a:ext cx="8229600" cy="5970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diagnostics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971" y="648181"/>
            <a:ext cx="8712801" cy="20515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300" b="1" smtClean="0">
                <a:solidFill>
                  <a:schemeClr val="accent2"/>
                </a:solidFill>
              </a:rPr>
              <a:t>High resolution tracker</a:t>
            </a:r>
            <a:r>
              <a:rPr lang="en-GB" sz="2300" smtClean="0">
                <a:solidFill>
                  <a:schemeClr val="accent2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800" smtClean="0"/>
              <a:t>To exploit and optimize </a:t>
            </a:r>
            <a:r>
              <a:rPr lang="en-GB" sz="1800" b="1" smtClean="0"/>
              <a:t>collimation</a:t>
            </a:r>
            <a:r>
              <a:rPr lang="en-GB" sz="1800" smtClean="0"/>
              <a:t> and </a:t>
            </a:r>
            <a:r>
              <a:rPr lang="en-GB" sz="1800" b="1" smtClean="0">
                <a:solidFill>
                  <a:srgbClr val="000000"/>
                </a:solidFill>
              </a:rPr>
              <a:t>focussing</a:t>
            </a:r>
            <a:r>
              <a:rPr lang="en-GB" sz="1800" smtClean="0"/>
              <a:t>: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GB" sz="1800" smtClean="0"/>
              <a:t>Preliminary project:</a:t>
            </a:r>
          </a:p>
          <a:p>
            <a:pPr lvl="1">
              <a:lnSpc>
                <a:spcPct val="120000"/>
              </a:lnSpc>
            </a:pPr>
            <a:r>
              <a:rPr lang="en-GB" sz="1600" smtClean="0"/>
              <a:t>Coulomb scattering in air: short base(≈30 cm)</a:t>
            </a:r>
          </a:p>
          <a:p>
            <a:pPr lvl="1">
              <a:lnSpc>
                <a:spcPct val="120000"/>
              </a:lnSpc>
            </a:pPr>
            <a:r>
              <a:rPr lang="en-GB" sz="1600" smtClean="0"/>
              <a:t>MAPS detectors (EUDET-like)</a:t>
            </a:r>
          </a:p>
          <a:p>
            <a:pPr lvl="1">
              <a:lnSpc>
                <a:spcPct val="120000"/>
              </a:lnSpc>
            </a:pPr>
            <a:r>
              <a:rPr lang="en-GB" sz="1600" smtClean="0"/>
              <a:t>Few </a:t>
            </a:r>
            <a:r>
              <a:rPr lang="en-GB" sz="1600" smtClean="0">
                <a:latin typeface="Symbol" charset="2"/>
                <a:cs typeface="Symbol" charset="2"/>
              </a:rPr>
              <a:t>m</a:t>
            </a:r>
            <a:r>
              <a:rPr lang="en-GB" sz="1600" smtClean="0"/>
              <a:t>m point resolution</a:t>
            </a:r>
          </a:p>
          <a:p>
            <a:pPr lvl="1">
              <a:lnSpc>
                <a:spcPct val="120000"/>
              </a:lnSpc>
            </a:pPr>
            <a:r>
              <a:rPr lang="en-GB" sz="1600" smtClean="0"/>
              <a:t>2 cm</a:t>
            </a:r>
            <a:r>
              <a:rPr lang="en-GB" sz="1600" baseline="30000" smtClean="0"/>
              <a:t>2</a:t>
            </a:r>
            <a:r>
              <a:rPr lang="en-GB" sz="1600" smtClean="0"/>
              <a:t> sensitivite area</a:t>
            </a:r>
          </a:p>
          <a:p>
            <a:pPr lvl="1">
              <a:lnSpc>
                <a:spcPct val="120000"/>
              </a:lnSpc>
            </a:pPr>
            <a:r>
              <a:rPr lang="en-GB" sz="1600" smtClean="0"/>
              <a:t>Up to 10</a:t>
            </a:r>
            <a:r>
              <a:rPr lang="en-GB" sz="1600" baseline="30000" smtClean="0"/>
              <a:t>6</a:t>
            </a:r>
            <a:r>
              <a:rPr lang="en-GB" sz="1600" smtClean="0"/>
              <a:t> hits/cm</a:t>
            </a:r>
            <a:r>
              <a:rPr lang="en-GB" sz="1600" baseline="30000" smtClean="0"/>
              <a:t>2</a:t>
            </a:r>
            <a:r>
              <a:rPr lang="en-GB" sz="1600" smtClean="0"/>
              <a:t>/s</a:t>
            </a: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38842" y="1521617"/>
            <a:ext cx="5005158" cy="2422148"/>
            <a:chOff x="3574258" y="2172944"/>
            <a:chExt cx="5581163" cy="2700889"/>
          </a:xfrm>
        </p:grpSpPr>
        <p:sp>
          <p:nvSpPr>
            <p:cNvPr id="24" name="Freeform 23"/>
            <p:cNvSpPr/>
            <p:nvPr/>
          </p:nvSpPr>
          <p:spPr>
            <a:xfrm>
              <a:off x="3598740" y="2960658"/>
              <a:ext cx="5556681" cy="1728086"/>
            </a:xfrm>
            <a:custGeom>
              <a:avLst/>
              <a:gdLst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6" fmla="*/ 1489355 w 5692443"/>
                <a:gd name="connsiteY6" fmla="*/ 264956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489355 w 5692443"/>
                <a:gd name="connsiteY5" fmla="*/ 264956 h 1891232"/>
                <a:gd name="connsiteX0" fmla="*/ 1927938 w 5692443"/>
                <a:gd name="connsiteY0" fmla="*/ 0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0" fmla="*/ 1741978 w 5506483"/>
                <a:gd name="connsiteY0" fmla="*/ 0 h 1891232"/>
                <a:gd name="connsiteX1" fmla="*/ 0 w 5506483"/>
                <a:gd name="connsiteY1" fmla="*/ 1244655 h 1891232"/>
                <a:gd name="connsiteX2" fmla="*/ 4446574 w 5506483"/>
                <a:gd name="connsiteY2" fmla="*/ 1891232 h 1891232"/>
                <a:gd name="connsiteX3" fmla="*/ 5506483 w 5506483"/>
                <a:gd name="connsiteY3" fmla="*/ 338047 h 1891232"/>
                <a:gd name="connsiteX4" fmla="*/ 1741978 w 5506483"/>
                <a:gd name="connsiteY4" fmla="*/ 0 h 1891232"/>
                <a:gd name="connsiteX0" fmla="*/ 1741978 w 5506483"/>
                <a:gd name="connsiteY0" fmla="*/ 0 h 1742483"/>
                <a:gd name="connsiteX1" fmla="*/ 0 w 5506483"/>
                <a:gd name="connsiteY1" fmla="*/ 1244655 h 1742483"/>
                <a:gd name="connsiteX2" fmla="*/ 4115978 w 5506483"/>
                <a:gd name="connsiteY2" fmla="*/ 1742483 h 1742483"/>
                <a:gd name="connsiteX3" fmla="*/ 5506483 w 5506483"/>
                <a:gd name="connsiteY3" fmla="*/ 338047 h 1742483"/>
                <a:gd name="connsiteX4" fmla="*/ 1741978 w 5506483"/>
                <a:gd name="connsiteY4" fmla="*/ 0 h 1742483"/>
                <a:gd name="connsiteX0" fmla="*/ 1741978 w 7014826"/>
                <a:gd name="connsiteY0" fmla="*/ 0 h 1742483"/>
                <a:gd name="connsiteX1" fmla="*/ 0 w 7014826"/>
                <a:gd name="connsiteY1" fmla="*/ 1244655 h 1742483"/>
                <a:gd name="connsiteX2" fmla="*/ 4115978 w 7014826"/>
                <a:gd name="connsiteY2" fmla="*/ 1742483 h 1742483"/>
                <a:gd name="connsiteX3" fmla="*/ 7014826 w 7014826"/>
                <a:gd name="connsiteY3" fmla="*/ 465546 h 1742483"/>
                <a:gd name="connsiteX4" fmla="*/ 1741978 w 7014826"/>
                <a:gd name="connsiteY4" fmla="*/ 0 h 1742483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998359 w 7014826"/>
                <a:gd name="connsiteY2" fmla="*/ 2093105 h 2093105"/>
                <a:gd name="connsiteX3" fmla="*/ 7014826 w 7014826"/>
                <a:gd name="connsiteY3" fmla="*/ 465546 h 2093105"/>
                <a:gd name="connsiteX4" fmla="*/ 1741978 w 7014826"/>
                <a:gd name="connsiteY4" fmla="*/ 0 h 2093105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282782 w 7014826"/>
                <a:gd name="connsiteY2" fmla="*/ 2009628 h 2093105"/>
                <a:gd name="connsiteX3" fmla="*/ 6998359 w 7014826"/>
                <a:gd name="connsiteY3" fmla="*/ 2093105 h 2093105"/>
                <a:gd name="connsiteX4" fmla="*/ 7014826 w 7014826"/>
                <a:gd name="connsiteY4" fmla="*/ 465546 h 2093105"/>
                <a:gd name="connsiteX5" fmla="*/ 1741978 w 7014826"/>
                <a:gd name="connsiteY5" fmla="*/ 0 h 2093105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282782 w 7014826"/>
                <a:gd name="connsiteY2" fmla="*/ 2009628 h 2093105"/>
                <a:gd name="connsiteX3" fmla="*/ 6998359 w 7014826"/>
                <a:gd name="connsiteY3" fmla="*/ 2093105 h 2093105"/>
                <a:gd name="connsiteX4" fmla="*/ 7014826 w 7014826"/>
                <a:gd name="connsiteY4" fmla="*/ 465546 h 2093105"/>
                <a:gd name="connsiteX5" fmla="*/ 6282782 w 7014826"/>
                <a:gd name="connsiteY5" fmla="*/ 394643 h 2093105"/>
                <a:gd name="connsiteX6" fmla="*/ 1741978 w 7014826"/>
                <a:gd name="connsiteY6" fmla="*/ 0 h 2093105"/>
                <a:gd name="connsiteX0" fmla="*/ 1741978 w 6998359"/>
                <a:gd name="connsiteY0" fmla="*/ 0 h 2093105"/>
                <a:gd name="connsiteX1" fmla="*/ 0 w 6998359"/>
                <a:gd name="connsiteY1" fmla="*/ 1244655 h 2093105"/>
                <a:gd name="connsiteX2" fmla="*/ 6282782 w 6998359"/>
                <a:gd name="connsiteY2" fmla="*/ 2009628 h 2093105"/>
                <a:gd name="connsiteX3" fmla="*/ 6998359 w 6998359"/>
                <a:gd name="connsiteY3" fmla="*/ 2093105 h 2093105"/>
                <a:gd name="connsiteX4" fmla="*/ 6282782 w 6998359"/>
                <a:gd name="connsiteY4" fmla="*/ 394643 h 2093105"/>
                <a:gd name="connsiteX5" fmla="*/ 1741978 w 6998359"/>
                <a:gd name="connsiteY5" fmla="*/ 0 h 2093105"/>
                <a:gd name="connsiteX0" fmla="*/ 1741978 w 6282782"/>
                <a:gd name="connsiteY0" fmla="*/ 0 h 2009628"/>
                <a:gd name="connsiteX1" fmla="*/ 0 w 6282782"/>
                <a:gd name="connsiteY1" fmla="*/ 1244655 h 2009628"/>
                <a:gd name="connsiteX2" fmla="*/ 6282782 w 6282782"/>
                <a:gd name="connsiteY2" fmla="*/ 2009628 h 2009628"/>
                <a:gd name="connsiteX3" fmla="*/ 6282782 w 6282782"/>
                <a:gd name="connsiteY3" fmla="*/ 394643 h 2009628"/>
                <a:gd name="connsiteX4" fmla="*/ 1741978 w 6282782"/>
                <a:gd name="connsiteY4" fmla="*/ 0 h 200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2782" h="2009628">
                  <a:moveTo>
                    <a:pt x="1741978" y="0"/>
                  </a:moveTo>
                  <a:lnTo>
                    <a:pt x="0" y="1244655"/>
                  </a:lnTo>
                  <a:lnTo>
                    <a:pt x="6282782" y="2009628"/>
                  </a:lnTo>
                  <a:lnTo>
                    <a:pt x="6282782" y="394643"/>
                  </a:lnTo>
                  <a:lnTo>
                    <a:pt x="1741978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28110" y="3021336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12733" y="3569527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98378" y="3865797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574258" y="2607265"/>
              <a:ext cx="4870099" cy="1498367"/>
            </a:xfrm>
            <a:custGeom>
              <a:avLst/>
              <a:gdLst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6" fmla="*/ 1489355 w 5692443"/>
                <a:gd name="connsiteY6" fmla="*/ 264956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489355 w 5692443"/>
                <a:gd name="connsiteY5" fmla="*/ 264956 h 1891232"/>
                <a:gd name="connsiteX0" fmla="*/ 1927938 w 5692443"/>
                <a:gd name="connsiteY0" fmla="*/ 0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0" fmla="*/ 1741978 w 5506483"/>
                <a:gd name="connsiteY0" fmla="*/ 0 h 1891232"/>
                <a:gd name="connsiteX1" fmla="*/ 0 w 5506483"/>
                <a:gd name="connsiteY1" fmla="*/ 1244655 h 1891232"/>
                <a:gd name="connsiteX2" fmla="*/ 4446574 w 5506483"/>
                <a:gd name="connsiteY2" fmla="*/ 1891232 h 1891232"/>
                <a:gd name="connsiteX3" fmla="*/ 5506483 w 5506483"/>
                <a:gd name="connsiteY3" fmla="*/ 338047 h 1891232"/>
                <a:gd name="connsiteX4" fmla="*/ 1741978 w 5506483"/>
                <a:gd name="connsiteY4" fmla="*/ 0 h 1891232"/>
                <a:gd name="connsiteX0" fmla="*/ 1741978 w 5506483"/>
                <a:gd name="connsiteY0" fmla="*/ 0 h 1742483"/>
                <a:gd name="connsiteX1" fmla="*/ 0 w 5506483"/>
                <a:gd name="connsiteY1" fmla="*/ 1244655 h 1742483"/>
                <a:gd name="connsiteX2" fmla="*/ 4115978 w 5506483"/>
                <a:gd name="connsiteY2" fmla="*/ 1742483 h 1742483"/>
                <a:gd name="connsiteX3" fmla="*/ 5506483 w 5506483"/>
                <a:gd name="connsiteY3" fmla="*/ 338047 h 1742483"/>
                <a:gd name="connsiteX4" fmla="*/ 1741978 w 5506483"/>
                <a:gd name="connsiteY4" fmla="*/ 0 h 174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6483" h="1742483">
                  <a:moveTo>
                    <a:pt x="1741978" y="0"/>
                  </a:moveTo>
                  <a:lnTo>
                    <a:pt x="0" y="1244655"/>
                  </a:lnTo>
                  <a:lnTo>
                    <a:pt x="4115978" y="1742483"/>
                  </a:lnTo>
                  <a:lnTo>
                    <a:pt x="5506483" y="338047"/>
                  </a:lnTo>
                  <a:lnTo>
                    <a:pt x="174197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586847" y="3290876"/>
              <a:ext cx="2977740" cy="344544"/>
            </a:xfrm>
            <a:prstGeom prst="line">
              <a:avLst/>
            </a:prstGeom>
            <a:ln w="381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28196" y="3126422"/>
              <a:ext cx="2795964" cy="298207"/>
            </a:xfrm>
            <a:prstGeom prst="line">
              <a:avLst/>
            </a:prstGeom>
            <a:ln w="381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ube 5"/>
            <p:cNvSpPr/>
            <p:nvPr/>
          </p:nvSpPr>
          <p:spPr>
            <a:xfrm>
              <a:off x="4766658" y="2172944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4928196" y="2425841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5132143" y="2191216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5293681" y="2444113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/>
            <p:cNvSpPr/>
            <p:nvPr/>
          </p:nvSpPr>
          <p:spPr>
            <a:xfrm>
              <a:off x="6911252" y="2423372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7072790" y="2676269"/>
              <a:ext cx="158263" cy="478013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7267600" y="2444932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>
              <a:off x="7429138" y="2697829"/>
              <a:ext cx="158263" cy="478013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/>
            <p:cNvSpPr/>
            <p:nvPr/>
          </p:nvSpPr>
          <p:spPr>
            <a:xfrm>
              <a:off x="6082405" y="2359989"/>
              <a:ext cx="274117" cy="717470"/>
            </a:xfrm>
            <a:prstGeom prst="cube">
              <a:avLst>
                <a:gd name="adj" fmla="val 82447"/>
              </a:avLst>
            </a:prstGeom>
            <a:solidFill>
              <a:srgbClr val="9A7EB8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9102535">
              <a:off x="5946797" y="2178593"/>
              <a:ext cx="4539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0066"/>
                  </a:solidFill>
                </a:rPr>
                <a:t>DUT</a:t>
              </a:r>
              <a:endParaRPr lang="en-US" sz="1100" dirty="0">
                <a:solidFill>
                  <a:srgbClr val="660066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968538" y="2607265"/>
              <a:ext cx="688389" cy="818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310216">
              <a:off x="5098899" y="4005167"/>
              <a:ext cx="12910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0066"/>
                  </a:solidFill>
                </a:rPr>
                <a:t>BTF remote trolley</a:t>
              </a:r>
              <a:endParaRPr lang="en-US" sz="1100" dirty="0">
                <a:solidFill>
                  <a:srgbClr val="660066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1"/>
            </p:cNvCxnSpPr>
            <p:nvPr/>
          </p:nvCxnSpPr>
          <p:spPr>
            <a:xfrm>
              <a:off x="3598740" y="4030941"/>
              <a:ext cx="0" cy="8428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4132023"/>
            <a:ext cx="5904682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GB" b="1" dirty="0" err="1" smtClean="0">
                <a:solidFill>
                  <a:schemeClr val="accent2"/>
                </a:solidFill>
              </a:rPr>
              <a:t>Dosimetry</a:t>
            </a:r>
            <a:endParaRPr lang="en-GB" dirty="0" smtClean="0"/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en-GB" sz="1400" dirty="0" smtClean="0"/>
              <a:t>TID electron irradiation requires high spatial uniformity (better than 10%) over O(cm</a:t>
            </a:r>
            <a:r>
              <a:rPr lang="en-GB" sz="1400" baseline="30000" dirty="0" smtClean="0"/>
              <a:t>2</a:t>
            </a:r>
            <a:r>
              <a:rPr lang="en-GB" sz="1400" dirty="0" smtClean="0"/>
              <a:t>) area</a:t>
            </a:r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en-GB" sz="1400" dirty="0" smtClean="0"/>
              <a:t>Energy few MeV – hundreds of MeV</a:t>
            </a:r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en-GB" sz="1400" dirty="0" smtClean="0"/>
              <a:t>Stable beam intensity, from 10</a:t>
            </a:r>
            <a:r>
              <a:rPr lang="en-GB" sz="1400" baseline="30000" dirty="0" smtClean="0"/>
              <a:t>5</a:t>
            </a:r>
            <a:r>
              <a:rPr lang="en-GB" sz="1400" dirty="0" smtClean="0"/>
              <a:t> particles/s</a:t>
            </a:r>
          </a:p>
          <a:p>
            <a:pPr>
              <a:spcBef>
                <a:spcPts val="400"/>
              </a:spcBef>
            </a:pPr>
            <a:r>
              <a:rPr lang="en-GB" sz="1400" dirty="0" smtClean="0"/>
              <a:t>Faraday cup, ionization chamber</a:t>
            </a:r>
            <a:endParaRPr lang="en-GB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076661" y="2908957"/>
            <a:ext cx="2006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504D"/>
                </a:solidFill>
              </a:rPr>
              <a:t>AIDA 2020 WP 15.4.1</a:t>
            </a:r>
            <a:endParaRPr lang="en-US" sz="16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3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40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photon tagging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891544"/>
            <a:ext cx="2810389" cy="36072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627977" y="2898134"/>
            <a:ext cx="222055" cy="22205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914799" y="2722341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914799" y="266682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974939" y="2592808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2035079" y="2518790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095219" y="243551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2155359" y="235224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2192368" y="2268978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2229377" y="2185707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2266386" y="2102437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2298769" y="2019166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2321900" y="1931270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2345031" y="1843372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2363535" y="175547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2368162" y="166757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V="1">
            <a:off x="2372788" y="1579683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V="1">
            <a:off x="2377414" y="149178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V="1">
            <a:off x="2382040" y="140388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1748257" y="1580545"/>
            <a:ext cx="1410984" cy="1408348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2739341" y="2146470"/>
            <a:ext cx="1018485" cy="2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ipole magnet</a:t>
            </a:r>
            <a:endParaRPr lang="en-US" sz="1200" dirty="0"/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 rot="2828792">
            <a:off x="774081" y="2410293"/>
            <a:ext cx="10438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silicon tagging </a:t>
            </a:r>
            <a:endParaRPr lang="en-US" sz="1050" dirty="0" smtClean="0"/>
          </a:p>
          <a:p>
            <a:r>
              <a:rPr lang="en-US" sz="1050" dirty="0" smtClean="0"/>
              <a:t>target</a:t>
            </a:r>
            <a:endParaRPr lang="en-US" sz="1050" dirty="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 rot="17916167">
            <a:off x="1296232" y="1674844"/>
            <a:ext cx="11721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B87D6"/>
                </a:solidFill>
              </a:rPr>
              <a:t>silicon </a:t>
            </a:r>
            <a:r>
              <a:rPr lang="en-US" sz="1100" dirty="0" smtClean="0">
                <a:solidFill>
                  <a:srgbClr val="0B87D6"/>
                </a:solidFill>
              </a:rPr>
              <a:t>detectors</a:t>
            </a:r>
            <a:endParaRPr lang="en-US" sz="1100" dirty="0">
              <a:solidFill>
                <a:srgbClr val="0B87D6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rot="2823121">
            <a:off x="1556850" y="3264614"/>
            <a:ext cx="84996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Be window</a:t>
            </a:r>
          </a:p>
        </p:txBody>
      </p:sp>
      <p:sp>
        <p:nvSpPr>
          <p:cNvPr id="33" name="TextBox 32"/>
          <p:cNvSpPr txBox="1"/>
          <p:nvPr/>
        </p:nvSpPr>
        <p:spPr>
          <a:xfrm rot="18895536">
            <a:off x="2902314" y="1051687"/>
            <a:ext cx="1037154" cy="381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B400"/>
                </a:solidFill>
              </a:rPr>
              <a:t>Bremsstrahlung </a:t>
            </a:r>
          </a:p>
          <a:p>
            <a:r>
              <a:rPr lang="en-US" sz="1100" dirty="0" smtClean="0">
                <a:solidFill>
                  <a:srgbClr val="FFB400"/>
                </a:solidFill>
              </a:rPr>
              <a:t>photon</a:t>
            </a:r>
            <a:endParaRPr lang="en-US" sz="1100" dirty="0">
              <a:solidFill>
                <a:srgbClr val="FFB4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23451" y="3002272"/>
            <a:ext cx="1624806" cy="161261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778040" y="1670088"/>
            <a:ext cx="539867" cy="1296121"/>
          </a:xfrm>
          <a:custGeom>
            <a:avLst/>
            <a:gdLst>
              <a:gd name="connsiteX0" fmla="*/ 0 w 802062"/>
              <a:gd name="connsiteY0" fmla="*/ 1587500 h 1587500"/>
              <a:gd name="connsiteX1" fmla="*/ 533400 w 802062"/>
              <a:gd name="connsiteY1" fmla="*/ 1028700 h 1587500"/>
              <a:gd name="connsiteX2" fmla="*/ 787400 w 802062"/>
              <a:gd name="connsiteY2" fmla="*/ 419100 h 1587500"/>
              <a:gd name="connsiteX3" fmla="*/ 749300 w 802062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02062"/>
              <a:gd name="connsiteY0" fmla="*/ 1587500 h 1587500"/>
              <a:gd name="connsiteX1" fmla="*/ 222250 w 802062"/>
              <a:gd name="connsiteY1" fmla="*/ 1371600 h 1587500"/>
              <a:gd name="connsiteX2" fmla="*/ 533400 w 802062"/>
              <a:gd name="connsiteY2" fmla="*/ 977900 h 1587500"/>
              <a:gd name="connsiteX3" fmla="*/ 787400 w 802062"/>
              <a:gd name="connsiteY3" fmla="*/ 419100 h 1587500"/>
              <a:gd name="connsiteX4" fmla="*/ 749300 w 802062"/>
              <a:gd name="connsiteY4" fmla="*/ 0 h 1587500"/>
              <a:gd name="connsiteX0" fmla="*/ 0 w 762058"/>
              <a:gd name="connsiteY0" fmla="*/ 1587500 h 1587500"/>
              <a:gd name="connsiteX1" fmla="*/ 222250 w 762058"/>
              <a:gd name="connsiteY1" fmla="*/ 1371600 h 1587500"/>
              <a:gd name="connsiteX2" fmla="*/ 533400 w 762058"/>
              <a:gd name="connsiteY2" fmla="*/ 977900 h 1587500"/>
              <a:gd name="connsiteX3" fmla="*/ 698500 w 762058"/>
              <a:gd name="connsiteY3" fmla="*/ 603250 h 1587500"/>
              <a:gd name="connsiteX4" fmla="*/ 749300 w 762058"/>
              <a:gd name="connsiteY4" fmla="*/ 0 h 158750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742950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246166 h 1352550"/>
              <a:gd name="connsiteX4" fmla="*/ 717550 w 735948"/>
              <a:gd name="connsiteY4" fmla="*/ 0 h 1352550"/>
              <a:gd name="connsiteX0" fmla="*/ 0 w 740750"/>
              <a:gd name="connsiteY0" fmla="*/ 1431577 h 1431577"/>
              <a:gd name="connsiteX1" fmla="*/ 222250 w 740750"/>
              <a:gd name="connsiteY1" fmla="*/ 1215677 h 1431577"/>
              <a:gd name="connsiteX2" fmla="*/ 533400 w 740750"/>
              <a:gd name="connsiteY2" fmla="*/ 750134 h 1431577"/>
              <a:gd name="connsiteX3" fmla="*/ 698500 w 740750"/>
              <a:gd name="connsiteY3" fmla="*/ 325193 h 1431577"/>
              <a:gd name="connsiteX4" fmla="*/ 723785 w 740750"/>
              <a:gd name="connsiteY4" fmla="*/ 0 h 1431577"/>
              <a:gd name="connsiteX0" fmla="*/ 0 w 724161"/>
              <a:gd name="connsiteY0" fmla="*/ 1431577 h 1431577"/>
              <a:gd name="connsiteX1" fmla="*/ 222250 w 724161"/>
              <a:gd name="connsiteY1" fmla="*/ 1215677 h 1431577"/>
              <a:gd name="connsiteX2" fmla="*/ 533400 w 724161"/>
              <a:gd name="connsiteY2" fmla="*/ 750134 h 1431577"/>
              <a:gd name="connsiteX3" fmla="*/ 698500 w 724161"/>
              <a:gd name="connsiteY3" fmla="*/ 325193 h 1431577"/>
              <a:gd name="connsiteX4" fmla="*/ 723785 w 724161"/>
              <a:gd name="connsiteY4" fmla="*/ 0 h 1431577"/>
              <a:gd name="connsiteX0" fmla="*/ 0 w 723785"/>
              <a:gd name="connsiteY0" fmla="*/ 1431577 h 1431577"/>
              <a:gd name="connsiteX1" fmla="*/ 222250 w 723785"/>
              <a:gd name="connsiteY1" fmla="*/ 1215677 h 1431577"/>
              <a:gd name="connsiteX2" fmla="*/ 533400 w 723785"/>
              <a:gd name="connsiteY2" fmla="*/ 750134 h 1431577"/>
              <a:gd name="connsiteX3" fmla="*/ 723785 w 723785"/>
              <a:gd name="connsiteY3" fmla="*/ 0 h 1431577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33400 w 711315"/>
              <a:gd name="connsiteY2" fmla="*/ 620816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655199"/>
              <a:gd name="connsiteY0" fmla="*/ 1611184 h 1611184"/>
              <a:gd name="connsiteX1" fmla="*/ 240955 w 655199"/>
              <a:gd name="connsiteY1" fmla="*/ 1352178 h 1611184"/>
              <a:gd name="connsiteX2" fmla="*/ 520930 w 655199"/>
              <a:gd name="connsiteY2" fmla="*/ 936926 h 1611184"/>
              <a:gd name="connsiteX3" fmla="*/ 655199 w 655199"/>
              <a:gd name="connsiteY3" fmla="*/ 0 h 1611184"/>
              <a:gd name="connsiteX0" fmla="*/ 0 w 718864"/>
              <a:gd name="connsiteY0" fmla="*/ 1611184 h 1611184"/>
              <a:gd name="connsiteX1" fmla="*/ 240955 w 718864"/>
              <a:gd name="connsiteY1" fmla="*/ 1352178 h 1611184"/>
              <a:gd name="connsiteX2" fmla="*/ 520930 w 718864"/>
              <a:gd name="connsiteY2" fmla="*/ 936926 h 1611184"/>
              <a:gd name="connsiteX3" fmla="*/ 655199 w 718864"/>
              <a:gd name="connsiteY3" fmla="*/ 0 h 1611184"/>
              <a:gd name="connsiteX0" fmla="*/ 0 w 664756"/>
              <a:gd name="connsiteY0" fmla="*/ 1711764 h 1711764"/>
              <a:gd name="connsiteX1" fmla="*/ 240955 w 664756"/>
              <a:gd name="connsiteY1" fmla="*/ 1452758 h 1711764"/>
              <a:gd name="connsiteX2" fmla="*/ 520930 w 664756"/>
              <a:gd name="connsiteY2" fmla="*/ 1037506 h 1711764"/>
              <a:gd name="connsiteX3" fmla="*/ 586613 w 664756"/>
              <a:gd name="connsiteY3" fmla="*/ 0 h 171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756" h="1711764">
                <a:moveTo>
                  <a:pt x="0" y="1711764"/>
                </a:moveTo>
                <a:cubicBezTo>
                  <a:pt x="201083" y="1529730"/>
                  <a:pt x="241423" y="1450185"/>
                  <a:pt x="240955" y="1452758"/>
                </a:cubicBezTo>
                <a:cubicBezTo>
                  <a:pt x="240487" y="1455331"/>
                  <a:pt x="437341" y="1240119"/>
                  <a:pt x="520930" y="1037506"/>
                </a:cubicBezTo>
                <a:cubicBezTo>
                  <a:pt x="604519" y="834893"/>
                  <a:pt x="758942" y="220937"/>
                  <a:pt x="586613" y="0"/>
                </a:cubicBezTo>
              </a:path>
            </a:pathLst>
          </a:custGeom>
          <a:ln w="19050" cmpd="sng"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18922998">
            <a:off x="437857" y="3336097"/>
            <a:ext cx="1148219" cy="231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Incoming electron</a:t>
            </a:r>
            <a:endParaRPr lang="en-US" sz="1100" dirty="0">
              <a:solidFill>
                <a:srgbClr val="660066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06"/>
          <a:stretch/>
        </p:blipFill>
        <p:spPr bwMode="auto">
          <a:xfrm>
            <a:off x="4144512" y="899012"/>
            <a:ext cx="3256431" cy="221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628935" y="3795618"/>
            <a:ext cx="478173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System realized and successfully used for on-ground calibration of the AGILE satellite scientific payload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Some limitation of performance (energy resolution and range) and rate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New design: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Tagging detector in vacuum and in the focal plane</a:t>
            </a:r>
            <a:endParaRPr lang="en-GB" sz="1400" dirty="0"/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4762114"/>
            <a:ext cx="281636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395496" y="5774683"/>
            <a:ext cx="2006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504D"/>
                </a:solidFill>
              </a:rPr>
              <a:t>AIDA 2020 WP 15.4.2</a:t>
            </a:r>
            <a:endParaRPr lang="en-US" sz="16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-1" y="832043"/>
            <a:ext cx="8985740" cy="904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Tx/>
              <a:buNone/>
              <a:defRPr/>
            </a:pP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Approximately 15 m drift at the end of the </a:t>
            </a:r>
            <a:r>
              <a:rPr lang="en-GB" sz="1600" dirty="0" err="1" smtClean="0">
                <a:solidFill>
                  <a:srgbClr val="000000"/>
                </a:solidFill>
                <a:cs typeface="Calisto MT"/>
              </a:rPr>
              <a:t>linac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: add </a:t>
            </a:r>
            <a:r>
              <a:rPr lang="en-GB" sz="1600" b="1" dirty="0" smtClean="0">
                <a:solidFill>
                  <a:schemeClr val="accent2"/>
                </a:solidFill>
                <a:cs typeface="Calisto MT"/>
              </a:rPr>
              <a:t>4 accelerating sections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, fed by </a:t>
            </a:r>
            <a:r>
              <a:rPr lang="en-GB" sz="1600" b="1" dirty="0" smtClean="0">
                <a:solidFill>
                  <a:schemeClr val="accent2"/>
                </a:solidFill>
                <a:cs typeface="Calisto MT"/>
              </a:rPr>
              <a:t>one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 or </a:t>
            </a:r>
            <a:r>
              <a:rPr lang="en-GB" sz="1600" b="1" dirty="0" smtClean="0">
                <a:solidFill>
                  <a:srgbClr val="660066"/>
                </a:solidFill>
                <a:cs typeface="Calisto MT"/>
              </a:rPr>
              <a:t>two RF stations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 (reaching 1 </a:t>
            </a:r>
            <a:r>
              <a:rPr lang="en-GB" sz="1600" dirty="0" err="1" smtClean="0">
                <a:solidFill>
                  <a:srgbClr val="660066"/>
                </a:solidFill>
                <a:cs typeface="Calisto MT"/>
              </a:rPr>
              <a:t>GeV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 for e</a:t>
            </a:r>
            <a:r>
              <a:rPr lang="en-GB" sz="1600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)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. It is also possible to </a:t>
            </a:r>
            <a:r>
              <a:rPr lang="en-GB" sz="1600" b="1" dirty="0" smtClean="0">
                <a:solidFill>
                  <a:schemeClr val="accent1"/>
                </a:solidFill>
                <a:cs typeface="Calisto MT"/>
              </a:rPr>
              <a:t>double 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the RF power in the other 8 sections after the positron converter (now fed by modulators C and D, to reach 1.2 </a:t>
            </a:r>
            <a:r>
              <a:rPr lang="en-GB" sz="1600" dirty="0" err="1" smtClean="0">
                <a:solidFill>
                  <a:srgbClr val="000000"/>
                </a:solidFill>
                <a:cs typeface="Calisto MT"/>
              </a:rPr>
              <a:t>GeV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 for e</a:t>
            </a:r>
            <a:r>
              <a:rPr lang="en-GB" sz="16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sz="1400" dirty="0" smtClean="0">
                <a:solidFill>
                  <a:schemeClr val="tx1"/>
                </a:solidFill>
                <a:cs typeface="Calisto MT"/>
              </a:rPr>
              <a:t>(</a:t>
            </a:r>
            <a:r>
              <a:rPr lang="en-GB" sz="1400" dirty="0" smtClean="0">
                <a:solidFill>
                  <a:schemeClr val="tx1"/>
                </a:solidFill>
              </a:rPr>
              <a:t>Similar to what proposed in: R. </a:t>
            </a:r>
            <a:r>
              <a:rPr lang="en-GB" sz="1400" dirty="0" err="1" smtClean="0">
                <a:solidFill>
                  <a:schemeClr val="tx1"/>
                </a:solidFill>
              </a:rPr>
              <a:t>Boni</a:t>
            </a:r>
            <a:r>
              <a:rPr lang="en-GB" sz="1400" dirty="0" smtClean="0">
                <a:solidFill>
                  <a:schemeClr val="tx1"/>
                </a:solidFill>
              </a:rPr>
              <a:t>, arXiv:0402081 [physics]</a:t>
            </a:r>
            <a:r>
              <a:rPr lang="en-GB" sz="1400" dirty="0" smtClean="0">
                <a:solidFill>
                  <a:schemeClr val="tx1"/>
                </a:solidFill>
                <a:cs typeface="Calisto MT"/>
              </a:rPr>
              <a:t>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5608" y="3810937"/>
            <a:ext cx="1712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Last accelerating section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31" y="1675491"/>
            <a:ext cx="3525408" cy="1927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5" y="2483319"/>
            <a:ext cx="5161550" cy="205651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094788" y="3194118"/>
            <a:ext cx="394250" cy="701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2418" y="2095991"/>
            <a:ext cx="394250" cy="307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6668" y="1957491"/>
            <a:ext cx="331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BTF/spectrometer/injection three-way switchyard</a:t>
            </a:r>
            <a:endParaRPr lang="en-US" sz="1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47"/>
          <a:stretch/>
        </p:blipFill>
        <p:spPr>
          <a:xfrm>
            <a:off x="108368" y="4705457"/>
            <a:ext cx="4154730" cy="1390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90" y="4705457"/>
            <a:ext cx="4550649" cy="150088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56215" y="4705459"/>
            <a:ext cx="797812" cy="139018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708185" y="4705458"/>
            <a:ext cx="1277553" cy="1500882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56215" y="6138107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+200 MeV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51880" y="6217969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+310 MeV</a:t>
            </a:r>
            <a:endParaRPr lang="en-US" sz="11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090" y="5565939"/>
            <a:ext cx="272677" cy="2026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1546" y="5501887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2"/>
                </a:solidFill>
              </a:rPr>
              <a:t>E</a:t>
            </a:r>
            <a:endParaRPr lang="en-US" sz="600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02770" y="5620172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4"/>
                </a:solidFill>
              </a:rPr>
              <a:t>E</a:t>
            </a:r>
            <a:endParaRPr lang="en-US" sz="600" b="1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2001" y="5620172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4"/>
                </a:solidFill>
              </a:rPr>
              <a:t>F</a:t>
            </a:r>
            <a:endParaRPr lang="en-US" sz="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7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4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45357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BTF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156"/>
            <a:ext cx="9144000" cy="199953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GB" sz="1600" dirty="0" smtClean="0"/>
              <a:t>A </a:t>
            </a:r>
            <a:r>
              <a:rPr lang="en-GB" sz="1600" b="1" dirty="0" smtClean="0"/>
              <a:t>facility</a:t>
            </a:r>
            <a:r>
              <a:rPr lang="en-GB" sz="1600" dirty="0" smtClean="0"/>
              <a:t> part of the DAFNE accelerator complex, that allows to: </a:t>
            </a:r>
          </a:p>
          <a:p>
            <a:pPr marL="345600" lvl="1" indent="-212400">
              <a:buFont typeface="Wingdings" charset="2"/>
              <a:buChar char="§"/>
            </a:pPr>
            <a:r>
              <a:rPr lang="en-GB" sz="1400" b="1" dirty="0" smtClean="0"/>
              <a:t>Extract, attenuate, energy select, focus and collimate </a:t>
            </a:r>
            <a:r>
              <a:rPr lang="en-GB" sz="1400" b="1" dirty="0" smtClean="0">
                <a:solidFill>
                  <a:schemeClr val="accent2"/>
                </a:solidFill>
              </a:rPr>
              <a:t>electrons</a:t>
            </a:r>
            <a:r>
              <a:rPr lang="en-GB" sz="1400" b="1" dirty="0" smtClean="0"/>
              <a:t> and </a:t>
            </a:r>
            <a:r>
              <a:rPr lang="en-GB" sz="1400" b="1" dirty="0" smtClean="0">
                <a:solidFill>
                  <a:schemeClr val="accent2"/>
                </a:solidFill>
              </a:rPr>
              <a:t>positrons</a:t>
            </a:r>
            <a:r>
              <a:rPr lang="en-GB" sz="1400" b="1" dirty="0" smtClean="0"/>
              <a:t> accelerated by the </a:t>
            </a:r>
            <a:r>
              <a:rPr lang="en-GB" sz="1400" b="1" dirty="0" err="1" smtClean="0"/>
              <a:t>linac</a:t>
            </a:r>
            <a:endParaRPr lang="en-GB" sz="1400" dirty="0" smtClean="0"/>
          </a:p>
          <a:p>
            <a:pPr marL="345600" lvl="1" indent="-212400">
              <a:buFont typeface="Wingdings" charset="2"/>
              <a:buChar char="§"/>
            </a:pPr>
            <a:r>
              <a:rPr lang="en-GB" sz="1400" b="1" dirty="0" smtClean="0"/>
              <a:t>Measure</a:t>
            </a:r>
            <a:r>
              <a:rPr lang="en-GB" sz="1400" dirty="0" smtClean="0"/>
              <a:t> in real-time and </a:t>
            </a:r>
            <a:r>
              <a:rPr lang="en-GB" sz="1400" b="1" dirty="0" smtClean="0"/>
              <a:t>tune </a:t>
            </a:r>
            <a:r>
              <a:rPr lang="en-GB" sz="1400" dirty="0" smtClean="0"/>
              <a:t>the beam parameters (particle species, energy, intensity, beam spot size and position)</a:t>
            </a:r>
          </a:p>
          <a:p>
            <a:pPr marL="345600" lvl="1" indent="-212400">
              <a:buFont typeface="Wingdings" charset="2"/>
              <a:buChar char="§"/>
            </a:pPr>
            <a:r>
              <a:rPr lang="en-GB" sz="1400" dirty="0" smtClean="0"/>
              <a:t>Provide a series of </a:t>
            </a:r>
            <a:r>
              <a:rPr lang="en-GB" sz="1400" b="1" dirty="0" smtClean="0"/>
              <a:t>services</a:t>
            </a:r>
            <a:r>
              <a:rPr lang="en-GB" sz="1400" dirty="0" smtClean="0"/>
              <a:t>: power supply, networking, gas, DAQ, vacuum and cryogenics, alignment, magnetic fields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It generally works in “parasitic” mode to the operations of the DAFNE collider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chemeClr val="accent2"/>
                </a:solidFill>
              </a:rPr>
              <a:t>Commissioning performed in 2002, users routinely since 2004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chemeClr val="accent2"/>
                </a:solidFill>
              </a:rPr>
              <a:t>Mainly used by the high-energy physics and </a:t>
            </a:r>
            <a:r>
              <a:rPr lang="en-GB" sz="1600" dirty="0" err="1" smtClean="0">
                <a:solidFill>
                  <a:schemeClr val="accent2"/>
                </a:solidFill>
              </a:rPr>
              <a:t>astro</a:t>
            </a:r>
            <a:r>
              <a:rPr lang="en-GB" sz="1600" dirty="0" smtClean="0">
                <a:solidFill>
                  <a:schemeClr val="accent2"/>
                </a:solidFill>
              </a:rPr>
              <a:t>-particle communities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721333"/>
              </p:ext>
            </p:extLst>
          </p:nvPr>
        </p:nvGraphicFramePr>
        <p:xfrm>
          <a:off x="117929" y="2622187"/>
          <a:ext cx="5712562" cy="313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156"/>
                <a:gridCol w="1192766"/>
                <a:gridCol w="1182149"/>
                <a:gridCol w="1158705"/>
                <a:gridCol w="988786"/>
              </a:tblGrid>
              <a:tr h="202731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452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Parasitic mode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Dedicated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 mode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16749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Particle species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endParaRPr lang="en-US" sz="90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(MeV)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500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510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700 (e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/e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730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530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spread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1% at 500 MeV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33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Rep. 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rate (Hz)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Variable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 between 10 and 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1–49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Pulse duration (ns)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1.5–40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947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Intensity 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(particles/bunch)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7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  <a:endParaRPr lang="en-US" sz="700" baseline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–3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Max.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average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flux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3.125 10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particles/s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Spot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size (mm)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0.5–25 (y) × 0.6–55 (x)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Divergence (</a:t>
                      </a:r>
                      <a:r>
                        <a:rPr lang="en-US" sz="900" b="1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99" y="2622187"/>
            <a:ext cx="2542318" cy="198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96" y="4742873"/>
            <a:ext cx="2529681" cy="116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2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686" y="0"/>
            <a:ext cx="8229600" cy="694481"/>
          </a:xfrm>
        </p:spPr>
        <p:txBody>
          <a:bodyPr/>
          <a:lstStyle/>
          <a:p>
            <a:r>
              <a:rPr lang="en-US" sz="3600" dirty="0" smtClean="0"/>
              <a:t>DA</a:t>
            </a:r>
            <a:r>
              <a:rPr lang="en-US" sz="3600" dirty="0" smtClean="0">
                <a:latin typeface="Symbol" charset="2"/>
                <a:cs typeface="Symbol" charset="2"/>
              </a:rPr>
              <a:t>F</a:t>
            </a:r>
            <a:r>
              <a:rPr lang="en-US" sz="3600" dirty="0" smtClean="0"/>
              <a:t>NE timing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4382" r="8586" b="30533"/>
          <a:stretch/>
        </p:blipFill>
        <p:spPr bwMode="auto">
          <a:xfrm>
            <a:off x="1269249" y="1002525"/>
            <a:ext cx="5633900" cy="3692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68788" y="1070112"/>
            <a:ext cx="275292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25 or 50 Hz repetition rate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Last bunch every second always to spectrometer line</a:t>
            </a:r>
          </a:p>
        </p:txBody>
      </p:sp>
      <p:sp>
        <p:nvSpPr>
          <p:cNvPr id="8" name="TextBox 7"/>
          <p:cNvSpPr txBox="1"/>
          <p:nvPr/>
        </p:nvSpPr>
        <p:spPr>
          <a:xfrm rot="3319601">
            <a:off x="1203187" y="3251012"/>
            <a:ext cx="94128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Spectrometer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8040" y="2692572"/>
            <a:ext cx="615382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BTF line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700298">
            <a:off x="2402669" y="1636504"/>
            <a:ext cx="88998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Accumulator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8950" y="3482253"/>
            <a:ext cx="761014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Main rings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4711442"/>
            <a:ext cx="9144000" cy="331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b="1" dirty="0">
                <a:solidFill>
                  <a:schemeClr val="tx2"/>
                </a:solidFill>
              </a:rPr>
              <a:t>LINAC</a:t>
            </a:r>
            <a:r>
              <a:rPr lang="en-US" sz="1400" dirty="0">
                <a:solidFill>
                  <a:schemeClr val="tx2"/>
                </a:solidFill>
              </a:rPr>
              <a:t> = LINAC shots are delivered at 25(50) </a:t>
            </a:r>
            <a:r>
              <a:rPr lang="en-US" sz="1400" dirty="0" smtClean="0">
                <a:solidFill>
                  <a:schemeClr val="tx2"/>
                </a:solidFill>
              </a:rPr>
              <a:t>pulses/s </a:t>
            </a:r>
            <a:r>
              <a:rPr lang="en-US" sz="1400" dirty="0">
                <a:solidFill>
                  <a:schemeClr val="tx2"/>
                </a:solidFill>
              </a:rPr>
              <a:t>and dumped at the end of </a:t>
            </a:r>
            <a:r>
              <a:rPr lang="en-US" sz="1400" dirty="0" smtClean="0">
                <a:solidFill>
                  <a:schemeClr val="tx2"/>
                </a:solidFill>
              </a:rPr>
              <a:t>TL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5043260"/>
            <a:ext cx="9144000" cy="528419"/>
          </a:xfrm>
          <a:prstGeom prst="rect">
            <a:avLst/>
          </a:prstGeom>
          <a:solidFill>
            <a:srgbClr val="E8D6F8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 smtClean="0"/>
              <a:t>LINAC</a:t>
            </a:r>
            <a:r>
              <a:rPr lang="en-US" sz="1400" b="1" dirty="0"/>
              <a:t>+BTF</a:t>
            </a:r>
            <a:r>
              <a:rPr lang="en-US" sz="1400" dirty="0"/>
              <a:t> = LINAC shots are delivered with a selectable duty cycle to </a:t>
            </a:r>
            <a:r>
              <a:rPr lang="en-US" sz="1400" dirty="0" smtClean="0"/>
              <a:t>BTF: 1 </a:t>
            </a:r>
            <a:r>
              <a:rPr lang="en-US" sz="1400" dirty="0"/>
              <a:t>to 24(49) </a:t>
            </a:r>
            <a:r>
              <a:rPr lang="en-US" sz="1400" dirty="0" smtClean="0"/>
              <a:t>pulses/s. </a:t>
            </a:r>
            <a:r>
              <a:rPr lang="en-US" sz="1400" dirty="0"/>
              <a:t>R</a:t>
            </a:r>
            <a:r>
              <a:rPr lang="en-US" sz="1400" dirty="0" smtClean="0"/>
              <a:t>emaining pulses are </a:t>
            </a:r>
            <a:r>
              <a:rPr lang="en-US" sz="1400" dirty="0"/>
              <a:t>dumped at the end of the </a:t>
            </a:r>
            <a:r>
              <a:rPr lang="en-US" sz="1400" dirty="0" smtClean="0"/>
              <a:t>TL</a:t>
            </a:r>
            <a:endParaRPr lang="en-US" sz="1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571679"/>
            <a:ext cx="9144000" cy="1288646"/>
          </a:xfrm>
          <a:prstGeom prst="rect">
            <a:avLst/>
          </a:prstGeom>
          <a:solidFill>
            <a:srgbClr val="BBD8F7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charset="2"/>
              <a:buChar char="§"/>
            </a:pPr>
            <a:r>
              <a:rPr lang="en-US" sz="1400" b="1" dirty="0" smtClean="0"/>
              <a:t>GLOBAL</a:t>
            </a:r>
            <a:r>
              <a:rPr lang="en-US" sz="1400" dirty="0" smtClean="0"/>
              <a:t> = </a:t>
            </a:r>
            <a:r>
              <a:rPr lang="en-US" sz="1400" dirty="0"/>
              <a:t>LINAC shots are delivered with a variable duty cycle to BTF according to injection parameter in </a:t>
            </a:r>
            <a:r>
              <a:rPr lang="en-US" sz="1400" dirty="0" smtClean="0"/>
              <a:t>ACCUMULATOR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NO INJECTION </a:t>
            </a:r>
            <a:r>
              <a:rPr lang="en-US" sz="1200" dirty="0" smtClean="0"/>
              <a:t>= </a:t>
            </a:r>
            <a:r>
              <a:rPr lang="en-US" sz="1200" dirty="0"/>
              <a:t>SELECTABLE from 1 to 24(49) pulse per second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INJECTION</a:t>
            </a:r>
            <a:r>
              <a:rPr lang="en-US" sz="1200" dirty="0"/>
              <a:t> </a:t>
            </a:r>
            <a:r>
              <a:rPr lang="en-US" sz="1200" dirty="0" smtClean="0"/>
              <a:t>= </a:t>
            </a:r>
            <a:r>
              <a:rPr lang="en-US" sz="1200" dirty="0"/>
              <a:t>the injection needs are DAΦNE </a:t>
            </a:r>
            <a:r>
              <a:rPr lang="en-US" sz="1200" dirty="0" smtClean="0"/>
              <a:t>Control Room </a:t>
            </a:r>
            <a:r>
              <a:rPr lang="en-US" sz="1200" dirty="0"/>
              <a:t>controlled. Typically injection pulses are at 2Hz, taking from 1 up to 7 LINAC bunches per sequence. BTF delivers 22 down to 10 bunches per </a:t>
            </a:r>
            <a:r>
              <a:rPr lang="en-US" sz="1200" dirty="0" smtClean="0"/>
              <a:t>second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5" y="2337569"/>
            <a:ext cx="2947893" cy="1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152970"/>
            <a:ext cx="8816975" cy="258891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cs typeface="Century Gothic"/>
              </a:rPr>
              <a:t>Adjustment of the number of particles can be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achieved: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u="sng" dirty="0" smtClean="0">
                <a:solidFill>
                  <a:srgbClr val="000000"/>
                </a:solidFill>
                <a:cs typeface="Century Gothic"/>
              </a:rPr>
              <a:t>Without </a:t>
            </a:r>
            <a:r>
              <a:rPr lang="en-US" sz="1600" u="sng" dirty="0">
                <a:solidFill>
                  <a:srgbClr val="000000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rgbClr val="000000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b="1" dirty="0" smtClean="0">
                <a:solidFill>
                  <a:schemeClr val="tx1"/>
                </a:solidFill>
                <a:cs typeface="Century Gothic"/>
              </a:rPr>
              <a:t>Modulating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the LINAC </a:t>
            </a:r>
            <a:r>
              <a:rPr lang="en-US" sz="1400" b="1" dirty="0">
                <a:solidFill>
                  <a:schemeClr val="tx1"/>
                </a:solidFill>
                <a:cs typeface="Century Gothic"/>
              </a:rPr>
              <a:t>current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 [not possible in ‘parasitic mode’, 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rough] (transport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optics or modulators power/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phase, etc.)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chemeClr val="accent6"/>
                </a:solidFill>
                <a:cs typeface="Century Gothic"/>
              </a:rPr>
              <a:t>Collimating the beam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before</a:t>
            </a:r>
            <a:r>
              <a:rPr lang="en-US" sz="1400" dirty="0">
                <a:solidFill>
                  <a:schemeClr val="accent6"/>
                </a:solidFill>
                <a:cs typeface="Century Gothic"/>
              </a:rPr>
              <a:t> the target,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using the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up-stream vertical </a:t>
            </a:r>
            <a:r>
              <a:rPr lang="en-US" sz="1400" b="1" dirty="0" smtClean="0">
                <a:solidFill>
                  <a:schemeClr val="accent6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[large range]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Choosing one of the three </a:t>
            </a:r>
            <a:r>
              <a:rPr lang="en-US" sz="1400" b="1" dirty="0" smtClean="0">
                <a:solidFill>
                  <a:srgbClr val="FE0CFF"/>
                </a:solidFill>
                <a:cs typeface="Century Gothic"/>
              </a:rPr>
              <a:t>target depths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 </a:t>
            </a:r>
            <a:r>
              <a:rPr lang="en-US" sz="1400" dirty="0">
                <a:solidFill>
                  <a:srgbClr val="FE0CFF"/>
                </a:solidFill>
                <a:cs typeface="Century Gothic"/>
              </a:rPr>
              <a:t>[step 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change, very reproducible]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Collimating the beam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after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 the dipole, using the </a:t>
            </a:r>
            <a:r>
              <a:rPr lang="en-US" sz="1400" b="1" dirty="0">
                <a:solidFill>
                  <a:srgbClr val="800000"/>
                </a:solidFill>
                <a:cs typeface="Century Gothic"/>
              </a:rPr>
              <a:t>down-stream vertical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[fine, small </a:t>
            </a:r>
            <a:r>
              <a:rPr lang="en-US" sz="1400" dirty="0">
                <a:solidFill>
                  <a:srgbClr val="800000"/>
                </a:solidFill>
                <a:cs typeface="Century Gothic"/>
              </a:rPr>
              <a:t>range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]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Also </a:t>
            </a:r>
            <a:r>
              <a:rPr lang="en-US" sz="1600" u="sng" dirty="0">
                <a:solidFill>
                  <a:schemeClr val="tx1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chemeClr val="tx1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Closing</a:t>
            </a:r>
            <a:r>
              <a:rPr lang="en-US" sz="1400" dirty="0">
                <a:solidFill>
                  <a:srgbClr val="FF0000"/>
                </a:solidFill>
                <a:cs typeface="Century Gothic"/>
              </a:rPr>
              <a:t>/Opening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the </a:t>
            </a:r>
            <a:r>
              <a:rPr lang="en-US" sz="1400" b="1" dirty="0">
                <a:solidFill>
                  <a:srgbClr val="FF0000"/>
                </a:solidFill>
                <a:cs typeface="Century Gothic"/>
              </a:rPr>
              <a:t>horizontal </a:t>
            </a:r>
            <a:r>
              <a:rPr lang="en-US" sz="1400" b="1" dirty="0" smtClean="0">
                <a:solidFill>
                  <a:srgbClr val="FF0000"/>
                </a:solidFill>
                <a:cs typeface="Century Gothic"/>
              </a:rPr>
              <a:t>collimators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[both upstream and downstream]</a:t>
            </a:r>
            <a:endParaRPr lang="en-US" sz="1400" dirty="0">
              <a:solidFill>
                <a:srgbClr val="FF0000"/>
              </a:solidFill>
              <a:cs typeface="Century Gothic"/>
            </a:endParaRPr>
          </a:p>
        </p:txBody>
      </p:sp>
      <p:pic>
        <p:nvPicPr>
          <p:cNvPr id="3174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263" y="3972788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2118688" y="5300279"/>
            <a:ext cx="181758" cy="179997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31751" name="Straight Arrow Connector 12"/>
          <p:cNvCxnSpPr>
            <a:cxnSpLocks noChangeShapeType="1"/>
          </p:cNvCxnSpPr>
          <p:nvPr/>
        </p:nvCxnSpPr>
        <p:spPr bwMode="auto">
          <a:xfrm flipV="1">
            <a:off x="731215" y="5422176"/>
            <a:ext cx="936625" cy="3492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Arrow Connector 13"/>
          <p:cNvCxnSpPr>
            <a:cxnSpLocks noChangeShapeType="1"/>
          </p:cNvCxnSpPr>
          <p:nvPr/>
        </p:nvCxnSpPr>
        <p:spPr bwMode="auto">
          <a:xfrm>
            <a:off x="3941138" y="4426814"/>
            <a:ext cx="215900" cy="215900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Arrow Connector 14"/>
          <p:cNvCxnSpPr>
            <a:cxnSpLocks noChangeShapeType="1"/>
          </p:cNvCxnSpPr>
          <p:nvPr/>
        </p:nvCxnSpPr>
        <p:spPr bwMode="auto">
          <a:xfrm flipH="1" flipV="1">
            <a:off x="4215775" y="4696690"/>
            <a:ext cx="179388" cy="192087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Arrow Connector 15"/>
          <p:cNvCxnSpPr>
            <a:cxnSpLocks noChangeShapeType="1"/>
          </p:cNvCxnSpPr>
          <p:nvPr/>
        </p:nvCxnSpPr>
        <p:spPr bwMode="auto">
          <a:xfrm>
            <a:off x="3123575" y="5077688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Arrow Connector 19"/>
          <p:cNvCxnSpPr>
            <a:cxnSpLocks noChangeShapeType="1"/>
          </p:cNvCxnSpPr>
          <p:nvPr/>
        </p:nvCxnSpPr>
        <p:spPr bwMode="auto">
          <a:xfrm rot="10800000">
            <a:off x="3136275" y="5384076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Arrow Connector 20"/>
          <p:cNvCxnSpPr>
            <a:cxnSpLocks noChangeShapeType="1"/>
          </p:cNvCxnSpPr>
          <p:nvPr/>
        </p:nvCxnSpPr>
        <p:spPr bwMode="auto">
          <a:xfrm>
            <a:off x="3934790" y="4574451"/>
            <a:ext cx="155575" cy="1555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7" name="Straight Arrow Connector 21"/>
          <p:cNvCxnSpPr>
            <a:cxnSpLocks noChangeShapeType="1"/>
          </p:cNvCxnSpPr>
          <p:nvPr/>
        </p:nvCxnSpPr>
        <p:spPr bwMode="auto">
          <a:xfrm flipH="1" flipV="1">
            <a:off x="4118938" y="4757014"/>
            <a:ext cx="133350" cy="144463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9" name="Straight Arrow Connector 23"/>
          <p:cNvCxnSpPr>
            <a:cxnSpLocks noChangeShapeType="1"/>
          </p:cNvCxnSpPr>
          <p:nvPr/>
        </p:nvCxnSpPr>
        <p:spPr bwMode="auto">
          <a:xfrm flipV="1">
            <a:off x="1920250" y="5439639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497" y="3780275"/>
            <a:ext cx="3273423" cy="30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/>
          <p:nvPr/>
        </p:nvSpPr>
        <p:spPr bwMode="auto">
          <a:xfrm>
            <a:off x="8325302" y="4582978"/>
            <a:ext cx="129687" cy="1933636"/>
          </a:xfrm>
          <a:custGeom>
            <a:avLst/>
            <a:gdLst>
              <a:gd name="connsiteX0" fmla="*/ 0 w 69850"/>
              <a:gd name="connsiteY0" fmla="*/ 0 h 1543050"/>
              <a:gd name="connsiteX1" fmla="*/ 69850 w 69850"/>
              <a:gd name="connsiteY1" fmla="*/ 0 h 1543050"/>
              <a:gd name="connsiteX2" fmla="*/ 69850 w 69850"/>
              <a:gd name="connsiteY2" fmla="*/ 1543050 h 1543050"/>
              <a:gd name="connsiteX3" fmla="*/ 0 w 69850"/>
              <a:gd name="connsiteY3" fmla="*/ 1543050 h 1543050"/>
              <a:gd name="connsiteX4" fmla="*/ 0 w 69850"/>
              <a:gd name="connsiteY4" fmla="*/ 0 h 1543050"/>
              <a:gd name="connsiteX0" fmla="*/ 0 w 69850"/>
              <a:gd name="connsiteY0" fmla="*/ 0 h 1543050"/>
              <a:gd name="connsiteX1" fmla="*/ 34925 w 69850"/>
              <a:gd name="connsiteY1" fmla="*/ 31750 h 1543050"/>
              <a:gd name="connsiteX2" fmla="*/ 69850 w 69850"/>
              <a:gd name="connsiteY2" fmla="*/ 0 h 1543050"/>
              <a:gd name="connsiteX3" fmla="*/ 69850 w 69850"/>
              <a:gd name="connsiteY3" fmla="*/ 1543050 h 1543050"/>
              <a:gd name="connsiteX4" fmla="*/ 0 w 69850"/>
              <a:gd name="connsiteY4" fmla="*/ 1543050 h 1543050"/>
              <a:gd name="connsiteX5" fmla="*/ 0 w 69850"/>
              <a:gd name="connsiteY5" fmla="*/ 0 h 1543050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9850 w 69850"/>
              <a:gd name="connsiteY2" fmla="*/ 2222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9777 w 69850"/>
              <a:gd name="connsiteY1" fmla="*/ 39319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71714"/>
              <a:gd name="connsiteY0" fmla="*/ 0 h 1565275"/>
              <a:gd name="connsiteX1" fmla="*/ 39777 w 71714"/>
              <a:gd name="connsiteY1" fmla="*/ 39319 h 1565275"/>
              <a:gd name="connsiteX2" fmla="*/ 71526 w 71714"/>
              <a:gd name="connsiteY2" fmla="*/ 77419 h 1565275"/>
              <a:gd name="connsiteX3" fmla="*/ 69850 w 71714"/>
              <a:gd name="connsiteY3" fmla="*/ 1565275 h 1565275"/>
              <a:gd name="connsiteX4" fmla="*/ 0 w 71714"/>
              <a:gd name="connsiteY4" fmla="*/ 1565275 h 1565275"/>
              <a:gd name="connsiteX5" fmla="*/ 0 w 71714"/>
              <a:gd name="connsiteY5" fmla="*/ 0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14" h="1565275">
                <a:moveTo>
                  <a:pt x="0" y="0"/>
                </a:moveTo>
                <a:cubicBezTo>
                  <a:pt x="11642" y="0"/>
                  <a:pt x="28135" y="39319"/>
                  <a:pt x="39777" y="39319"/>
                </a:cubicBezTo>
                <a:lnTo>
                  <a:pt x="71526" y="77419"/>
                </a:lnTo>
                <a:cubicBezTo>
                  <a:pt x="72584" y="568486"/>
                  <a:pt x="68792" y="1074208"/>
                  <a:pt x="69850" y="1565275"/>
                </a:cubicBezTo>
                <a:lnTo>
                  <a:pt x="0" y="1565275"/>
                </a:lnTo>
                <a:lnTo>
                  <a:pt x="0" y="0"/>
                </a:lnTo>
                <a:close/>
              </a:path>
            </a:pathLst>
          </a:custGeom>
          <a:solidFill>
            <a:srgbClr val="EC0007">
              <a:alpha val="37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1" name="Straight Arrow Connector 14"/>
          <p:cNvCxnSpPr>
            <a:cxnSpLocks noChangeShapeType="1"/>
          </p:cNvCxnSpPr>
          <p:nvPr/>
        </p:nvCxnSpPr>
        <p:spPr bwMode="auto">
          <a:xfrm flipH="1">
            <a:off x="8168084" y="6091695"/>
            <a:ext cx="432000" cy="1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450" y="4871203"/>
            <a:ext cx="440473" cy="1967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263" y="5028976"/>
            <a:ext cx="440473" cy="1967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8" y="5067993"/>
            <a:ext cx="440473" cy="1967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288" y="5039480"/>
            <a:ext cx="440473" cy="196790"/>
          </a:xfrm>
          <a:prstGeom prst="rect">
            <a:avLst/>
          </a:prstGeom>
        </p:spPr>
      </p:pic>
      <p:cxnSp>
        <p:nvCxnSpPr>
          <p:cNvPr id="35" name="Straight Arrow Connector 22"/>
          <p:cNvCxnSpPr>
            <a:cxnSpLocks noChangeShapeType="1"/>
          </p:cNvCxnSpPr>
          <p:nvPr/>
        </p:nvCxnSpPr>
        <p:spPr bwMode="auto">
          <a:xfrm>
            <a:off x="1921838" y="5190402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14"/>
          <p:cNvCxnSpPr>
            <a:cxnSpLocks noChangeShapeType="1"/>
          </p:cNvCxnSpPr>
          <p:nvPr/>
        </p:nvCxnSpPr>
        <p:spPr bwMode="auto">
          <a:xfrm>
            <a:off x="8388343" y="4453531"/>
            <a:ext cx="0" cy="263865"/>
          </a:xfrm>
          <a:prstGeom prst="straightConnector1">
            <a:avLst/>
          </a:prstGeom>
          <a:noFill/>
          <a:ln w="28575">
            <a:solidFill>
              <a:srgbClr val="800000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itle 1"/>
          <p:cNvSpPr txBox="1">
            <a:spLocks/>
          </p:cNvSpPr>
          <p:nvPr/>
        </p:nvSpPr>
        <p:spPr>
          <a:xfrm>
            <a:off x="559686" y="0"/>
            <a:ext cx="8229600" cy="69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Beam intensity fine tuning</a:t>
            </a:r>
            <a:endParaRPr lang="en-US" sz="3200" b="1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14"/>
          <p:cNvCxnSpPr>
            <a:cxnSpLocks noChangeShapeType="1"/>
          </p:cNvCxnSpPr>
          <p:nvPr/>
        </p:nvCxnSpPr>
        <p:spPr bwMode="auto">
          <a:xfrm flipH="1">
            <a:off x="6617008" y="3963993"/>
            <a:ext cx="3663" cy="406660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BTF - P. Valente, LNF Oct. 12th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55"/>
            <a:ext cx="9216000" cy="6878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2199" y="6422972"/>
            <a:ext cx="10741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Target BTF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45592" y="2147506"/>
            <a:ext cx="9544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Pulsati</a:t>
            </a:r>
            <a:r>
              <a:rPr lang="en-US" sz="1200" dirty="0" smtClean="0"/>
              <a:t> 3°/6</a:t>
            </a:r>
            <a:r>
              <a:rPr lang="en-US" sz="1200" dirty="0"/>
              <a:t>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890" y="376022"/>
            <a:ext cx="120119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Sezioni</a:t>
            </a:r>
            <a:r>
              <a:rPr lang="en-US" sz="1050" dirty="0" smtClean="0"/>
              <a:t> </a:t>
            </a:r>
            <a:r>
              <a:rPr lang="en-US" sz="1050" dirty="0" err="1" smtClean="0"/>
              <a:t>acceleranti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4835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63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BTF target assembly and shielding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331" y="1635264"/>
            <a:ext cx="3865452" cy="3199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9" y="1643963"/>
            <a:ext cx="3620774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Users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83" b="1183"/>
          <a:stretch>
            <a:fillRect/>
          </a:stretch>
        </p:blipFill>
        <p:spPr>
          <a:xfrm>
            <a:off x="1360484" y="1722938"/>
            <a:ext cx="6183022" cy="34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87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Call and Schedule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51836"/>
            <a:ext cx="4100286" cy="486858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Two calls/year</a:t>
            </a:r>
            <a:r>
              <a:rPr lang="en-GB" sz="1800" dirty="0" smtClean="0">
                <a:latin typeface="Calibri"/>
                <a:cs typeface="Calibri"/>
              </a:rPr>
              <a:t>, typically ending in </a:t>
            </a:r>
            <a:r>
              <a:rPr lang="en-GB" sz="1800" b="1" dirty="0">
                <a:latin typeface="Calibri"/>
                <a:cs typeface="Calibri"/>
              </a:rPr>
              <a:t>N</a:t>
            </a:r>
            <a:r>
              <a:rPr lang="en-GB" sz="1800" b="1" dirty="0" smtClean="0">
                <a:latin typeface="Calibri"/>
                <a:cs typeface="Calibri"/>
              </a:rPr>
              <a:t>ovember</a:t>
            </a:r>
            <a:r>
              <a:rPr lang="en-GB" sz="1800" dirty="0" smtClean="0">
                <a:latin typeface="Calibri"/>
                <a:cs typeface="Calibri"/>
              </a:rPr>
              <a:t> and </a:t>
            </a:r>
            <a:r>
              <a:rPr lang="en-GB" sz="1800" b="1" dirty="0" smtClean="0">
                <a:latin typeface="Calibri"/>
                <a:cs typeface="Calibri"/>
              </a:rPr>
              <a:t>May</a:t>
            </a:r>
            <a:endParaRPr lang="en-GB" sz="1800" dirty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dirty="0" smtClean="0">
                <a:latin typeface="Calibri"/>
                <a:cs typeface="Calibri"/>
              </a:rPr>
              <a:t>Scheduled shifts from January to July and from September to December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solidFill>
                  <a:schemeClr val="accent2"/>
                </a:solidFill>
                <a:latin typeface="Calibri"/>
                <a:cs typeface="Calibri"/>
              </a:rPr>
              <a:t>1 week shifts from Monday to Monday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Beam request web form:</a:t>
            </a:r>
            <a:endParaRPr lang="en-GB" sz="1500" b="1" dirty="0" smtClean="0">
              <a:latin typeface="Calibri"/>
              <a:cs typeface="Calibri"/>
            </a:endParaRPr>
          </a:p>
          <a:p>
            <a:pPr marL="0" indent="0">
              <a:spcBef>
                <a:spcPts val="1008"/>
              </a:spcBef>
              <a:buNone/>
            </a:pP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http://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www.lnf.infn.it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acceleratori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btf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request.html</a:t>
            </a:r>
            <a:endParaRPr lang="en-GB" sz="18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endParaRPr lang="en-GB" sz="18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</a:t>
            </a:r>
            <a:r>
              <a:rPr lang="en-GB" sz="1800" dirty="0" smtClean="0">
                <a:latin typeface="Calibri"/>
                <a:cs typeface="Calibri"/>
              </a:rPr>
              <a:t> running subject to regular </a:t>
            </a:r>
            <a:r>
              <a:rPr lang="en-GB" sz="1800" b="1" dirty="0" err="1" smtClean="0">
                <a:latin typeface="Calibri"/>
                <a:cs typeface="Calibri"/>
              </a:rPr>
              <a:t>linac</a:t>
            </a:r>
            <a:r>
              <a:rPr lang="en-GB" sz="1800" dirty="0" smtClean="0">
                <a:latin typeface="Calibri"/>
                <a:cs typeface="Calibri"/>
              </a:rPr>
              <a:t> operations</a:t>
            </a:r>
            <a:endParaRPr lang="en-GB" sz="1800" b="1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</a:t>
            </a:r>
            <a:r>
              <a:rPr lang="en-GB" sz="1800" dirty="0" smtClean="0">
                <a:latin typeface="Calibri"/>
                <a:cs typeface="Calibri"/>
              </a:rPr>
              <a:t> planning strongly linked to the DAFNE one</a:t>
            </a:r>
            <a:endParaRPr lang="en-GB" sz="1800" baseline="300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 Users Committee </a:t>
            </a:r>
            <a:r>
              <a:rPr lang="en-GB" sz="1800" dirty="0" smtClean="0">
                <a:latin typeface="Calibri"/>
                <a:cs typeface="Calibri"/>
              </a:rPr>
              <a:t>helps for the assignment of beam shifts</a:t>
            </a:r>
            <a:endParaRPr lang="en-GB" sz="1800" b="1" baseline="30000" dirty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700" dirty="0" smtClean="0">
                <a:latin typeface="Calibri"/>
                <a:cs typeface="Calibri"/>
              </a:rPr>
              <a:t>1 in 5 or 6 shifts dedicated to maintenance, facility improvements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700" dirty="0" smtClean="0">
                <a:latin typeface="Calibri"/>
                <a:cs typeface="Calibri"/>
              </a:rPr>
              <a:t>High intensity runs to be agreed with RP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7" y="818214"/>
            <a:ext cx="5047365" cy="386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55" y="3027059"/>
            <a:ext cx="3435411" cy="329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87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390175" y="2873424"/>
            <a:ext cx="2530072" cy="2052910"/>
          </a:xfrm>
          <a:prstGeom prst="rect">
            <a:avLst/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834" y="2873423"/>
            <a:ext cx="5954163" cy="2311171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5214"/>
          </a:xfrm>
        </p:spPr>
        <p:txBody>
          <a:bodyPr>
            <a:noAutofit/>
          </a:bodyPr>
          <a:lstStyle/>
          <a:p>
            <a:r>
              <a:rPr lang="en-US" sz="3200" dirty="0" smtClean="0"/>
              <a:t>Access to the facility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23" y="523207"/>
            <a:ext cx="2751777" cy="224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462" y="607498"/>
            <a:ext cx="2751777" cy="2193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96" y="494776"/>
            <a:ext cx="3059270" cy="2418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84" y="2958736"/>
            <a:ext cx="2407901" cy="1643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589" y="2934795"/>
            <a:ext cx="3525408" cy="2170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023" y="2953432"/>
            <a:ext cx="2189001" cy="13112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834" y="5194595"/>
            <a:ext cx="595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90% </a:t>
            </a:r>
            <a:r>
              <a:rPr lang="en-US" dirty="0" smtClean="0">
                <a:solidFill>
                  <a:schemeClr val="accent1"/>
                </a:solidFill>
              </a:rPr>
              <a:t>of shifts for detector testing and calibration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4002" y="5709862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504D"/>
                </a:solidFill>
              </a:rPr>
              <a:t>To date, almost exclusively research groups</a:t>
            </a:r>
          </a:p>
        </p:txBody>
      </p:sp>
    </p:spTree>
    <p:extLst>
      <p:ext uri="{BB962C8B-B14F-4D97-AF65-F5344CB8AC3E}">
        <p14:creationId xmlns:p14="http://schemas.microsoft.com/office/powerpoint/2010/main" val="27348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773"/>
            <a:ext cx="8229600" cy="66761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BTF Users Workshop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562" y="572839"/>
            <a:ext cx="890298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A panorama of the applications, results and users requirements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Mainly from tests </a:t>
            </a:r>
            <a:r>
              <a:rPr lang="en-GB" dirty="0" err="1" smtClean="0"/>
              <a:t>perfomed</a:t>
            </a:r>
            <a:r>
              <a:rPr lang="en-GB" dirty="0" smtClean="0"/>
              <a:t> in a three years period (2011-2014)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May 6</a:t>
            </a:r>
            <a:r>
              <a:rPr lang="en-GB" baseline="30000" dirty="0" smtClean="0"/>
              <a:t>th</a:t>
            </a:r>
            <a:r>
              <a:rPr lang="en-GB" dirty="0" smtClean="0"/>
              <a:t>-7</a:t>
            </a:r>
            <a:r>
              <a:rPr lang="en-GB" baseline="30000" dirty="0" smtClean="0"/>
              <a:t>th</a:t>
            </a:r>
            <a:r>
              <a:rPr lang="en-GB" dirty="0" smtClean="0"/>
              <a:t>, 2014; 35 registered </a:t>
            </a:r>
            <a:r>
              <a:rPr lang="en-GB" dirty="0" err="1" smtClean="0"/>
              <a:t>partecipants</a:t>
            </a:r>
            <a:r>
              <a:rPr lang="en-GB" dirty="0" smtClean="0"/>
              <a:t>, 20 talks: </a:t>
            </a:r>
          </a:p>
          <a:p>
            <a:pPr>
              <a:spcAft>
                <a:spcPts val="600"/>
              </a:spcAft>
            </a:pPr>
            <a:r>
              <a:rPr lang="en-GB" sz="1600" b="1" dirty="0" smtClean="0"/>
              <a:t>	</a:t>
            </a:r>
            <a:r>
              <a:rPr lang="en-GB" sz="1600" b="1" dirty="0" smtClean="0">
                <a:solidFill>
                  <a:schemeClr val="accent2"/>
                </a:solidFill>
              </a:rPr>
              <a:t>https://</a:t>
            </a:r>
            <a:r>
              <a:rPr lang="en-GB" sz="1600" b="1" dirty="0" err="1" smtClean="0">
                <a:solidFill>
                  <a:schemeClr val="accent2"/>
                </a:solidFill>
              </a:rPr>
              <a:t>agenda.infn.it</a:t>
            </a:r>
            <a:r>
              <a:rPr lang="en-GB" sz="1600" b="1" dirty="0" smtClean="0">
                <a:solidFill>
                  <a:schemeClr val="accent2"/>
                </a:solidFill>
              </a:rPr>
              <a:t>/event/btf2014</a:t>
            </a:r>
            <a:endParaRPr lang="en-GB" b="1" dirty="0" smtClean="0">
              <a:solidFill>
                <a:schemeClr val="accent2"/>
              </a:solidFill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A very useful opportunity of discussing future prospects and users desiderata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8157"/>
          <a:stretch/>
        </p:blipFill>
        <p:spPr>
          <a:xfrm>
            <a:off x="2123918" y="2433055"/>
            <a:ext cx="5161550" cy="207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562" y="4680331"/>
            <a:ext cx="8976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The possibility of performing high-energy physics “full” experiments has been proposed in the context of “What Next” long-term strategy of INFN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dirty="0" smtClean="0"/>
              <a:t>Discussion on the BTF prospects during the LNF long-term strategy workshop:</a:t>
            </a:r>
          </a:p>
          <a:p>
            <a:pPr>
              <a:spcAft>
                <a:spcPts val="600"/>
              </a:spcAft>
            </a:pPr>
            <a:r>
              <a:rPr lang="en-GB" sz="1600" b="1" dirty="0" smtClean="0">
                <a:solidFill>
                  <a:schemeClr val="accent2"/>
                </a:solidFill>
              </a:rPr>
              <a:t>	https://</a:t>
            </a:r>
            <a:r>
              <a:rPr lang="en-GB" sz="1600" b="1" dirty="0" err="1" smtClean="0">
                <a:solidFill>
                  <a:schemeClr val="accent2"/>
                </a:solidFill>
              </a:rPr>
              <a:t>agenda.infn.it</a:t>
            </a:r>
            <a:r>
              <a:rPr lang="en-GB" sz="1600" b="1" dirty="0" smtClean="0">
                <a:solidFill>
                  <a:schemeClr val="accent2"/>
                </a:solidFill>
              </a:rPr>
              <a:t>/</a:t>
            </a:r>
            <a:r>
              <a:rPr lang="en-GB" sz="1600" b="1" dirty="0" err="1" smtClean="0">
                <a:solidFill>
                  <a:schemeClr val="accent2"/>
                </a:solidFill>
              </a:rPr>
              <a:t>getFile.py</a:t>
            </a:r>
            <a:r>
              <a:rPr lang="en-GB" sz="1600" b="1" dirty="0" smtClean="0">
                <a:solidFill>
                  <a:schemeClr val="accent2"/>
                </a:solidFill>
              </a:rPr>
              <a:t>/</a:t>
            </a:r>
            <a:r>
              <a:rPr lang="en-GB" sz="1600" b="1" dirty="0" err="1" smtClean="0">
                <a:solidFill>
                  <a:schemeClr val="accent2"/>
                </a:solidFill>
              </a:rPr>
              <a:t>access?contribId</a:t>
            </a:r>
            <a:r>
              <a:rPr lang="en-GB" sz="1600" b="1" dirty="0" smtClean="0">
                <a:solidFill>
                  <a:schemeClr val="accent2"/>
                </a:solidFill>
              </a:rPr>
              <a:t>=26&amp;resId=0&amp;materialId=</a:t>
            </a:r>
            <a:r>
              <a:rPr lang="en-GB" sz="1600" b="1" dirty="0" err="1" smtClean="0">
                <a:solidFill>
                  <a:schemeClr val="accent2"/>
                </a:solidFill>
              </a:rPr>
              <a:t>slides&amp;confId</a:t>
            </a:r>
            <a:r>
              <a:rPr lang="en-GB" sz="1600" b="1" dirty="0" smtClean="0">
                <a:solidFill>
                  <a:schemeClr val="accent2"/>
                </a:solidFill>
              </a:rPr>
              <a:t>=8563</a:t>
            </a:r>
            <a:endParaRPr lang="en-GB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799"/>
          </a:xfrm>
        </p:spPr>
        <p:txBody>
          <a:bodyPr>
            <a:normAutofit fontScale="90000"/>
          </a:bodyPr>
          <a:lstStyle/>
          <a:p>
            <a:r>
              <a:rPr lang="en-GB" sz="3600" smtClean="0"/>
              <a:t>BTF strong points …</a:t>
            </a:r>
            <a:endParaRPr lang="en-GB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" y="609799"/>
            <a:ext cx="7176168" cy="5368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Efficiency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Taking out the </a:t>
            </a:r>
            <a:r>
              <a:rPr lang="en-GB" sz="1400" b="1" dirty="0" err="1"/>
              <a:t>linac</a:t>
            </a:r>
            <a:r>
              <a:rPr lang="en-GB" sz="1400" dirty="0"/>
              <a:t> </a:t>
            </a:r>
            <a:r>
              <a:rPr lang="en-GB" sz="1400" b="1" dirty="0" smtClean="0"/>
              <a:t>down-time </a:t>
            </a:r>
            <a:r>
              <a:rPr lang="en-GB" sz="1400" dirty="0" smtClean="0"/>
              <a:t>and the dead-time during the </a:t>
            </a:r>
            <a:r>
              <a:rPr lang="en-GB" sz="1400" b="1" dirty="0" smtClean="0"/>
              <a:t>switch </a:t>
            </a:r>
            <a:r>
              <a:rPr lang="en-GB" sz="1400" dirty="0" smtClean="0"/>
              <a:t>of the </a:t>
            </a:r>
            <a:r>
              <a:rPr lang="en-GB" sz="1400" dirty="0" err="1" smtClean="0"/>
              <a:t>linac</a:t>
            </a:r>
            <a:r>
              <a:rPr lang="en-GB" sz="1400" dirty="0" smtClean="0"/>
              <a:t> and the transfer lines from electron to positron mode, the fraction of time with beam available to BTF is &gt;90%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However during </a:t>
            </a:r>
            <a:r>
              <a:rPr lang="en-GB" sz="1400" b="1" dirty="0" smtClean="0"/>
              <a:t>injections for DAFNE</a:t>
            </a:r>
            <a:r>
              <a:rPr lang="en-GB" sz="1400" dirty="0" smtClean="0"/>
              <a:t> the number of bunches available to BTF goes down from 49 to 2 per second</a:t>
            </a:r>
          </a:p>
          <a:p>
            <a:pPr marL="0" indent="0">
              <a:buNone/>
            </a:pPr>
            <a:r>
              <a:rPr lang="en-GB" sz="2000" b="1" dirty="0" smtClean="0"/>
              <a:t>Flexibility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Beam parameters can be adjusted in fairly wide ranges, </a:t>
            </a:r>
            <a:r>
              <a:rPr lang="en-GB" sz="1400" b="1" dirty="0" smtClean="0"/>
              <a:t>quickly</a:t>
            </a:r>
            <a:r>
              <a:rPr lang="en-GB" sz="1400" dirty="0" smtClean="0"/>
              <a:t> and with a good </a:t>
            </a:r>
            <a:r>
              <a:rPr lang="en-GB" sz="1400" b="1" dirty="0" smtClean="0"/>
              <a:t>reproducibility</a:t>
            </a:r>
          </a:p>
          <a:p>
            <a:pPr marL="0" indent="0">
              <a:buNone/>
            </a:pPr>
            <a:r>
              <a:rPr lang="en-GB" sz="1800" b="1" dirty="0" smtClean="0"/>
              <a:t>User-friendly diagnostics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Diagnostics has been continuously improved during  the years, both from the point of view of </a:t>
            </a:r>
            <a:r>
              <a:rPr lang="en-GB" sz="1400" b="1" dirty="0" smtClean="0"/>
              <a:t>performance</a:t>
            </a:r>
            <a:r>
              <a:rPr lang="en-GB" sz="1400" dirty="0" smtClean="0"/>
              <a:t> and </a:t>
            </a:r>
            <a:r>
              <a:rPr lang="en-GB" sz="1400" b="1" dirty="0" smtClean="0"/>
              <a:t>ease of use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In particular </a:t>
            </a:r>
            <a:r>
              <a:rPr lang="en-GB" sz="1400" b="1" dirty="0" smtClean="0"/>
              <a:t>GEM TPC </a:t>
            </a:r>
            <a:r>
              <a:rPr lang="en-GB" sz="1400" dirty="0" smtClean="0"/>
              <a:t>and </a:t>
            </a:r>
            <a:r>
              <a:rPr lang="en-GB" sz="1400" b="1" dirty="0" err="1" smtClean="0"/>
              <a:t>MediPix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FitPix</a:t>
            </a:r>
            <a:r>
              <a:rPr lang="en-GB" sz="1400" dirty="0" smtClean="0"/>
              <a:t> detectors allows real-time adjustment and monitoring of the beam spot size and position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Calorimeter particle counting and WCM intensity measurement</a:t>
            </a:r>
          </a:p>
          <a:p>
            <a:pPr marL="57150" indent="0">
              <a:buNone/>
            </a:pPr>
            <a:r>
              <a:rPr lang="en-GB" sz="1800" b="1" dirty="0" smtClean="0"/>
              <a:t>Wide range of services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Network, DAQ, gas distribution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Magnetic fields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Remotely controlled x-y trolley, linear and rotation stages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Vacuum and (with some limitation) cryogenics setups</a:t>
            </a:r>
          </a:p>
          <a:p>
            <a:pPr lvl="1">
              <a:buFont typeface="Wingdings" charset="2"/>
              <a:buChar char="§"/>
            </a:pPr>
            <a:endParaRPr lang="en-GB" sz="1400" dirty="0" smtClean="0"/>
          </a:p>
          <a:p>
            <a:pPr marL="457200" lvl="1" indent="0">
              <a:buNone/>
            </a:pPr>
            <a:endParaRPr lang="en-GB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9030" y="1146751"/>
            <a:ext cx="1377286" cy="126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34" y="4757477"/>
            <a:ext cx="1635261" cy="1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521" y="4757477"/>
            <a:ext cx="1626307" cy="1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410" t="8067" r="4622" b="3968"/>
          <a:stretch/>
        </p:blipFill>
        <p:spPr>
          <a:xfrm>
            <a:off x="7257349" y="2836306"/>
            <a:ext cx="1819259" cy="16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51" y="989169"/>
            <a:ext cx="6245476" cy="4450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9951" y="5439537"/>
            <a:ext cx="624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Setup with vacuum and cryogenics, in addition to “standard” movement and alignment services, diagnostics, etc.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9742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GB" sz="3600" smtClean="0"/>
              <a:t>… and limitations</a:t>
            </a:r>
            <a:endParaRPr lang="en-GB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2" y="389167"/>
            <a:ext cx="7375073" cy="5594668"/>
          </a:xfrm>
        </p:spPr>
        <p:txBody>
          <a:bodyPr>
            <a:noAutofit/>
          </a:bodyPr>
          <a:lstStyle/>
          <a:p>
            <a:pPr marL="57150" indent="0">
              <a:buNone/>
            </a:pPr>
            <a:endParaRPr lang="en-GB" sz="1800" b="1" dirty="0" smtClean="0"/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In </a:t>
            </a:r>
            <a:r>
              <a:rPr lang="en-GB" sz="1400" b="1" dirty="0" smtClean="0"/>
              <a:t>parasitic</a:t>
            </a:r>
            <a:r>
              <a:rPr lang="en-GB" sz="1400" dirty="0" smtClean="0"/>
              <a:t> operations</a:t>
            </a:r>
          </a:p>
          <a:p>
            <a:pPr lvl="2">
              <a:buFont typeface="Wingdings" charset="2"/>
              <a:buChar char="§"/>
            </a:pPr>
            <a:r>
              <a:rPr lang="en-GB" sz="1000" dirty="0"/>
              <a:t>T</a:t>
            </a:r>
            <a:r>
              <a:rPr lang="en-GB" sz="1000" dirty="0" smtClean="0"/>
              <a:t>he </a:t>
            </a:r>
            <a:r>
              <a:rPr lang="en-GB" sz="1000" b="1" dirty="0" smtClean="0">
                <a:solidFill>
                  <a:schemeClr val="accent2"/>
                </a:solidFill>
              </a:rPr>
              <a:t>duty cycle </a:t>
            </a:r>
            <a:r>
              <a:rPr lang="en-GB" sz="1000" dirty="0" smtClean="0"/>
              <a:t>is limited, mainly by the switch between electrons and positrons, but more importantly the </a:t>
            </a:r>
            <a:r>
              <a:rPr lang="en-GB" sz="1000" b="1" dirty="0" smtClean="0">
                <a:solidFill>
                  <a:schemeClr val="accent2"/>
                </a:solidFill>
              </a:rPr>
              <a:t>intensity of the beam </a:t>
            </a:r>
            <a:r>
              <a:rPr lang="en-GB" sz="1000" dirty="0" smtClean="0"/>
              <a:t>on the BTF target (and thus downstream in the BTF line) changes by almost an order of magnitude in the two modes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maximum energy is limited to 500 MeV (in “single particle”)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bunch length is fixed at 10 ns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Working with the BTF target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</a:t>
            </a:r>
            <a:r>
              <a:rPr lang="en-GB" sz="1000" b="1" dirty="0" smtClean="0">
                <a:solidFill>
                  <a:schemeClr val="accent2"/>
                </a:solidFill>
              </a:rPr>
              <a:t>maximum intensity</a:t>
            </a:r>
            <a:r>
              <a:rPr lang="en-GB" sz="1000" dirty="0" smtClean="0"/>
              <a:t> is limited to 10</a:t>
            </a:r>
            <a:r>
              <a:rPr lang="en-GB" sz="1000" baseline="30000" dirty="0" smtClean="0"/>
              <a:t>3</a:t>
            </a:r>
            <a:r>
              <a:rPr lang="en-GB" sz="1000" dirty="0" smtClean="0"/>
              <a:t>-10</a:t>
            </a:r>
            <a:r>
              <a:rPr lang="en-GB" sz="1000" baseline="30000" dirty="0" smtClean="0"/>
              <a:t>4</a:t>
            </a:r>
            <a:r>
              <a:rPr lang="en-GB" sz="1000" dirty="0" smtClean="0"/>
              <a:t> particles/bunch only lowering the selected energy and opening the collimators, thus worsening the momentum resolution (up to 1-2%)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beam spot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Is practically Gaussian, it’s not easy to have an </a:t>
            </a:r>
            <a:r>
              <a:rPr lang="en-GB" sz="1000" b="1" dirty="0" smtClean="0">
                <a:solidFill>
                  <a:schemeClr val="accent2"/>
                </a:solidFill>
              </a:rPr>
              <a:t>uniform intensity over a large area </a:t>
            </a:r>
            <a:r>
              <a:rPr lang="en-GB" sz="1000" dirty="0" smtClean="0"/>
              <a:t>even defocussing and working with the collimators</a:t>
            </a:r>
            <a:endParaRPr lang="en-GB" sz="1400" dirty="0" smtClean="0"/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angular divergence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It’s of the order of </a:t>
            </a:r>
            <a:r>
              <a:rPr lang="en-GB" sz="1000" b="1" dirty="0" smtClean="0"/>
              <a:t>1-2 </a:t>
            </a:r>
            <a:r>
              <a:rPr lang="en-GB" sz="1000" b="1" dirty="0" err="1" smtClean="0"/>
              <a:t>mrad</a:t>
            </a:r>
            <a:r>
              <a:rPr lang="en-GB" sz="1000" dirty="0" smtClean="0"/>
              <a:t>, essentially dominated by the Coulomb scattering on the</a:t>
            </a:r>
            <a:r>
              <a:rPr lang="en-GB" sz="1000" b="1" dirty="0" smtClean="0"/>
              <a:t> exit</a:t>
            </a:r>
            <a:r>
              <a:rPr lang="en-GB" sz="1000" dirty="0" smtClean="0"/>
              <a:t> </a:t>
            </a:r>
            <a:r>
              <a:rPr lang="en-GB" sz="1000" b="1" dirty="0" smtClean="0"/>
              <a:t>window</a:t>
            </a:r>
            <a:r>
              <a:rPr lang="en-GB" sz="1000" dirty="0" smtClean="0"/>
              <a:t> (500 </a:t>
            </a:r>
            <a:r>
              <a:rPr lang="en-GB" sz="1000" dirty="0" smtClean="0">
                <a:latin typeface="Symbol" charset="2"/>
                <a:cs typeface="Symbol" charset="2"/>
              </a:rPr>
              <a:t>m</a:t>
            </a:r>
            <a:r>
              <a:rPr lang="en-GB" sz="1000" dirty="0" smtClean="0"/>
              <a:t>m thick Beryllium)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last dipole adds a significant </a:t>
            </a:r>
            <a:r>
              <a:rPr lang="en-GB" sz="1000" b="1" dirty="0" smtClean="0">
                <a:solidFill>
                  <a:schemeClr val="accent2"/>
                </a:solidFill>
              </a:rPr>
              <a:t>dispersion</a:t>
            </a:r>
            <a:r>
              <a:rPr lang="en-GB" sz="1000" dirty="0" smtClean="0">
                <a:solidFill>
                  <a:schemeClr val="accent2"/>
                </a:solidFill>
              </a:rPr>
              <a:t> </a:t>
            </a:r>
            <a:r>
              <a:rPr lang="en-GB" sz="1000" dirty="0" smtClean="0"/>
              <a:t>when increasing the intensity: opening of the collimators the entrance angle in the energy selection dipole increases, thus spoiling the momentum resolution</a:t>
            </a:r>
            <a:endParaRPr lang="en-GB" sz="1400" dirty="0" smtClean="0"/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</a:t>
            </a:r>
            <a:r>
              <a:rPr lang="en-GB" sz="1400" b="1" dirty="0" smtClean="0"/>
              <a:t>diagnostics</a:t>
            </a:r>
            <a:r>
              <a:rPr lang="en-GB" sz="1400" dirty="0" smtClean="0"/>
              <a:t>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Intensity is measured well in the low multiplicity range (by calorimeters) and above 10</a:t>
            </a:r>
            <a:r>
              <a:rPr lang="en-GB" sz="1000" baseline="30000" dirty="0" smtClean="0"/>
              <a:t>7</a:t>
            </a:r>
            <a:r>
              <a:rPr lang="en-GB" sz="1000" dirty="0"/>
              <a:t> </a:t>
            </a:r>
            <a:r>
              <a:rPr lang="en-GB" sz="1000" dirty="0" smtClean="0"/>
              <a:t>particles/bunch (without target, by Integrating Charge Toroid), but with </a:t>
            </a:r>
            <a:r>
              <a:rPr lang="en-GB" sz="1000" b="1" dirty="0" smtClean="0">
                <a:solidFill>
                  <a:schemeClr val="accent2"/>
                </a:solidFill>
              </a:rPr>
              <a:t>less accuracy in the intermediate range</a:t>
            </a:r>
          </a:p>
          <a:p>
            <a:pPr lvl="2">
              <a:buFont typeface="Wingdings" charset="2"/>
              <a:buChar char="§"/>
            </a:pPr>
            <a:r>
              <a:rPr lang="en-GB" sz="1000" dirty="0" err="1" smtClean="0"/>
              <a:t>MediPix</a:t>
            </a:r>
            <a:r>
              <a:rPr lang="en-GB" sz="1000" dirty="0" smtClean="0"/>
              <a:t>/</a:t>
            </a:r>
            <a:r>
              <a:rPr lang="en-GB" sz="1000" dirty="0" err="1" smtClean="0"/>
              <a:t>FitPix</a:t>
            </a:r>
            <a:r>
              <a:rPr lang="en-GB" sz="1000" dirty="0" smtClean="0"/>
              <a:t> are </a:t>
            </a:r>
            <a:r>
              <a:rPr lang="en-GB" sz="1000" b="1" dirty="0" smtClean="0"/>
              <a:t>imaging</a:t>
            </a:r>
            <a:r>
              <a:rPr lang="en-GB" sz="1000" dirty="0" smtClean="0"/>
              <a:t> detectors, </a:t>
            </a:r>
            <a:r>
              <a:rPr lang="en-GB" sz="1000" b="1" dirty="0" smtClean="0">
                <a:solidFill>
                  <a:schemeClr val="accent2"/>
                </a:solidFill>
              </a:rPr>
              <a:t>not really a tracking system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GEM TPC has a sub-mm resolution only in the drift coordinate</a:t>
            </a:r>
          </a:p>
          <a:p>
            <a:pPr lvl="1">
              <a:buFont typeface="Wingdings" charset="2"/>
              <a:buChar char="§"/>
            </a:pPr>
            <a:r>
              <a:rPr lang="en-GB" sz="1400" b="1" dirty="0" smtClean="0"/>
              <a:t>Tagged photons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Are available, but with a </a:t>
            </a:r>
            <a:r>
              <a:rPr lang="en-GB" sz="1000" b="1" dirty="0" smtClean="0">
                <a:solidFill>
                  <a:schemeClr val="accent2"/>
                </a:solidFill>
              </a:rPr>
              <a:t>low rate </a:t>
            </a:r>
            <a:r>
              <a:rPr lang="en-GB" sz="1000" dirty="0" smtClean="0"/>
              <a:t>and</a:t>
            </a:r>
            <a:r>
              <a:rPr lang="en-GB" sz="1000" b="1" dirty="0" smtClean="0">
                <a:solidFill>
                  <a:schemeClr val="accent2"/>
                </a:solidFill>
              </a:rPr>
              <a:t> not uniform energy resolution</a:t>
            </a:r>
          </a:p>
          <a:p>
            <a:pPr lvl="1">
              <a:buFont typeface="Wingdings" charset="2"/>
              <a:buChar char="§"/>
            </a:pPr>
            <a:r>
              <a:rPr lang="en-GB" sz="1400" b="1" dirty="0" smtClean="0"/>
              <a:t>Neutrons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Can be produced, but with RP </a:t>
            </a:r>
            <a:r>
              <a:rPr lang="en-GB" sz="1000" b="1" dirty="0" smtClean="0">
                <a:solidFill>
                  <a:schemeClr val="accent2"/>
                </a:solidFill>
              </a:rPr>
              <a:t>limitations on the repetition rate and run duration</a:t>
            </a:r>
            <a:r>
              <a:rPr lang="en-GB" sz="1000" dirty="0" smtClean="0"/>
              <a:t>, </a:t>
            </a:r>
          </a:p>
          <a:p>
            <a:pPr lvl="2">
              <a:buFont typeface="Wingdings" charset="2"/>
              <a:buChar char="§"/>
            </a:pPr>
            <a:r>
              <a:rPr lang="en-GB" sz="1000" b="1" dirty="0" smtClean="0">
                <a:solidFill>
                  <a:schemeClr val="accent2"/>
                </a:solidFill>
              </a:rPr>
              <a:t>Diagnostics has to be improved</a:t>
            </a:r>
            <a:endParaRPr lang="en-GB" sz="1000" b="1" dirty="0">
              <a:solidFill>
                <a:schemeClr val="accent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189" y="1014891"/>
            <a:ext cx="1540105" cy="15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8112</TotalTime>
  <Words>2359</Words>
  <Application>Microsoft Macintosh PowerPoint</Application>
  <PresentationFormat>On-screen Show (4:3)</PresentationFormat>
  <Paragraphs>277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Frascati Beam-Test Facility</vt:lpstr>
      <vt:lpstr>What is BTF</vt:lpstr>
      <vt:lpstr>BTF Users</vt:lpstr>
      <vt:lpstr>Call and Schedule</vt:lpstr>
      <vt:lpstr>Access to the facility</vt:lpstr>
      <vt:lpstr>1st BTF Users Workshop</vt:lpstr>
      <vt:lpstr>BTF strong points …</vt:lpstr>
      <vt:lpstr>PowerPoint Presentation</vt:lpstr>
      <vt:lpstr>… and limitations</vt:lpstr>
      <vt:lpstr>Beam spot (low energy, large)</vt:lpstr>
      <vt:lpstr>Beam spot (high energy, small)</vt:lpstr>
      <vt:lpstr>BTF improvements</vt:lpstr>
      <vt:lpstr>Bunch length</vt:lpstr>
      <vt:lpstr>New target and improved collimation</vt:lpstr>
      <vt:lpstr>Doubling of beam-line</vt:lpstr>
      <vt:lpstr>Improved diagnostics</vt:lpstr>
      <vt:lpstr>Improved photon tagging</vt:lpstr>
      <vt:lpstr>Energy upgrade</vt:lpstr>
      <vt:lpstr>PowerPoint Presentation</vt:lpstr>
      <vt:lpstr>DAFNE timing</vt:lpstr>
      <vt:lpstr>PowerPoint Presentation</vt:lpstr>
      <vt:lpstr>PowerPoint Presentation</vt:lpstr>
      <vt:lpstr>BTF target assembly and shielding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e piani della Beam-Test Facility</dc:title>
  <dc:creator>Paolo Valente</dc:creator>
  <cp:lastModifiedBy>Paolo Valente</cp:lastModifiedBy>
  <cp:revision>177</cp:revision>
  <dcterms:created xsi:type="dcterms:W3CDTF">2015-09-30T07:05:18Z</dcterms:created>
  <dcterms:modified xsi:type="dcterms:W3CDTF">2015-10-12T01:05:57Z</dcterms:modified>
</cp:coreProperties>
</file>