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</p:sldMasterIdLst>
  <p:notesMasterIdLst>
    <p:notesMasterId r:id="rId18"/>
  </p:notesMasterIdLst>
  <p:handoutMasterIdLst>
    <p:handoutMasterId r:id="rId19"/>
  </p:handoutMasterIdLst>
  <p:sldIdLst>
    <p:sldId id="361" r:id="rId2"/>
    <p:sldId id="316" r:id="rId3"/>
    <p:sldId id="381" r:id="rId4"/>
    <p:sldId id="387" r:id="rId5"/>
    <p:sldId id="388" r:id="rId6"/>
    <p:sldId id="318" r:id="rId7"/>
    <p:sldId id="319" r:id="rId8"/>
    <p:sldId id="328" r:id="rId9"/>
    <p:sldId id="377" r:id="rId10"/>
    <p:sldId id="378" r:id="rId11"/>
    <p:sldId id="389" r:id="rId12"/>
    <p:sldId id="392" r:id="rId13"/>
    <p:sldId id="390" r:id="rId14"/>
    <p:sldId id="391" r:id="rId15"/>
    <p:sldId id="362" r:id="rId16"/>
    <p:sldId id="383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CC"/>
    <a:srgbClr val="1F01FF"/>
    <a:srgbClr val="FFF301"/>
    <a:srgbClr val="01E7FF"/>
    <a:srgbClr val="0186FF"/>
    <a:srgbClr val="B601FF"/>
    <a:srgbClr val="FF0000"/>
    <a:srgbClr val="4AFF01"/>
    <a:srgbClr val="01FF98"/>
    <a:srgbClr val="DAFE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9513" autoAdjust="0"/>
    <p:restoredTop sz="92895" autoAdjust="0"/>
  </p:normalViewPr>
  <p:slideViewPr>
    <p:cSldViewPr>
      <p:cViewPr varScale="1">
        <p:scale>
          <a:sx n="97" d="100"/>
          <a:sy n="97" d="100"/>
        </p:scale>
        <p:origin x="-240" y="-48"/>
      </p:cViewPr>
      <p:guideLst>
        <p:guide orient="horz" pos="3360"/>
        <p:guide orient="horz" pos="2400"/>
        <p:guide pos="4224"/>
        <p:guide pos="2784"/>
        <p:guide pos="96"/>
      </p:guideLst>
    </p:cSldViewPr>
  </p:slideViewPr>
  <p:outlineViewPr>
    <p:cViewPr>
      <p:scale>
        <a:sx n="33" d="100"/>
        <a:sy n="33" d="100"/>
      </p:scale>
      <p:origin x="0" y="196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2" d="100"/>
        <a:sy n="8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image" Target="../media/image1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3D1106-ABD7-4FC2-9C3D-928CB30DEE45}" type="datetimeFigureOut">
              <a:rPr lang="it-IT" smtClean="0"/>
              <a:t>12/10/2015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7812A7-A18D-449B-AF69-2FB26C96E18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2020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711E8C-6F18-4012-A938-04BD10DAEDFC}" type="datetimeFigureOut">
              <a:rPr lang="it-IT" smtClean="0"/>
              <a:t>12/10/2015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E534D8-AC20-47A6-BE26-31DABEF36CB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01811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Esiste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signature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questa</a:t>
            </a:r>
            <a:r>
              <a:rPr lang="en-US" dirty="0" smtClean="0"/>
              <a:t> </a:t>
            </a:r>
            <a:r>
              <a:rPr lang="en-US" dirty="0" err="1" smtClean="0"/>
              <a:t>frammentazione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nella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morfologia</a:t>
            </a:r>
            <a:r>
              <a:rPr lang="en-US" baseline="0" dirty="0" smtClean="0"/>
              <a:t>? (</a:t>
            </a:r>
            <a:r>
              <a:rPr lang="en-US" baseline="0" dirty="0" err="1" smtClean="0"/>
              <a:t>e</a:t>
            </a:r>
            <a:r>
              <a:rPr lang="en-US" baseline="0" dirty="0" smtClean="0"/>
              <a:t> poi </a:t>
            </a:r>
            <a:r>
              <a:rPr lang="en-US" baseline="0" dirty="0" err="1" smtClean="0"/>
              <a:t>nella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nanomeccanica</a:t>
            </a:r>
            <a:r>
              <a:rPr lang="en-US" baseline="0" dirty="0" smtClean="0"/>
              <a:t>) The experimental setup is very simple</a:t>
            </a:r>
          </a:p>
          <a:p>
            <a:endParaRPr lang="en-US" baseline="0" dirty="0" smtClean="0"/>
          </a:p>
          <a:p>
            <a:r>
              <a:rPr lang="en-US" baseline="0" dirty="0" smtClean="0"/>
              <a:t>Il network </a:t>
            </a:r>
            <a:r>
              <a:rPr lang="en-US" baseline="0" dirty="0" err="1" smtClean="0"/>
              <a:t>di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fibre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viene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visto</a:t>
            </a:r>
            <a:r>
              <a:rPr lang="en-US" baseline="0" dirty="0" smtClean="0"/>
              <a:t> the roughness is the RMS of the Z-coordinate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89562B-E730-C74D-99DC-16CF9ADC56B7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6356350"/>
            <a:ext cx="533400" cy="501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8457A-3AB9-4880-8A0C-9F8524491207}" type="datetime2">
              <a:rPr lang="en-US" smtClean="0"/>
              <a:t>Monday, October 12, 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lowchart: Manual Input 10"/>
          <p:cNvSpPr/>
          <p:nvPr userDrawn="1"/>
        </p:nvSpPr>
        <p:spPr>
          <a:xfrm>
            <a:off x="0" y="5912879"/>
            <a:ext cx="9155887" cy="945121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1717 h 9717"/>
              <a:gd name="connsiteX1" fmla="*/ 10000 w 10000"/>
              <a:gd name="connsiteY1" fmla="*/ 0 h 9717"/>
              <a:gd name="connsiteX2" fmla="*/ 10000 w 10000"/>
              <a:gd name="connsiteY2" fmla="*/ 9717 h 9717"/>
              <a:gd name="connsiteX3" fmla="*/ 0 w 10000"/>
              <a:gd name="connsiteY3" fmla="*/ 9717 h 9717"/>
              <a:gd name="connsiteX4" fmla="*/ 0 w 10000"/>
              <a:gd name="connsiteY4" fmla="*/ 1717 h 9717"/>
              <a:gd name="connsiteX0" fmla="*/ 0 w 10000"/>
              <a:gd name="connsiteY0" fmla="*/ 1767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767 h 10000"/>
              <a:gd name="connsiteX0" fmla="*/ 0 w 10000"/>
              <a:gd name="connsiteY0" fmla="*/ 1767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767 h 10000"/>
              <a:gd name="connsiteX0" fmla="*/ 0 w 10013"/>
              <a:gd name="connsiteY0" fmla="*/ 3371 h 11604"/>
              <a:gd name="connsiteX1" fmla="*/ 10013 w 10013"/>
              <a:gd name="connsiteY1" fmla="*/ 0 h 11604"/>
              <a:gd name="connsiteX2" fmla="*/ 10000 w 10013"/>
              <a:gd name="connsiteY2" fmla="*/ 11604 h 11604"/>
              <a:gd name="connsiteX3" fmla="*/ 0 w 10013"/>
              <a:gd name="connsiteY3" fmla="*/ 11604 h 11604"/>
              <a:gd name="connsiteX4" fmla="*/ 0 w 10013"/>
              <a:gd name="connsiteY4" fmla="*/ 3371 h 11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13" h="11604">
                <a:moveTo>
                  <a:pt x="0" y="3371"/>
                </a:moveTo>
                <a:cubicBezTo>
                  <a:pt x="3489" y="12697"/>
                  <a:pt x="6706" y="6421"/>
                  <a:pt x="10013" y="0"/>
                </a:cubicBezTo>
                <a:cubicBezTo>
                  <a:pt x="10009" y="3868"/>
                  <a:pt x="10004" y="7736"/>
                  <a:pt x="10000" y="11604"/>
                </a:cubicBezTo>
                <a:lnTo>
                  <a:pt x="0" y="11604"/>
                </a:lnTo>
                <a:lnTo>
                  <a:pt x="0" y="3371"/>
                </a:lnTo>
                <a:close/>
              </a:path>
            </a:pathLst>
          </a:cu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49" r:id="rId13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https://agenda.infn.it/conferenceDisplay.py?confId=9893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1.wmf"/><Relationship Id="rId4" Type="http://schemas.openxmlformats.org/officeDocument/2006/relationships/oleObject" Target="../embeddings/oleObject3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Macintosh%20HD:Users:francescovalle_fix:Desktop:francesco:carta:Candeggina_Fater:20150424_Fater:Legenda%20Campioni.docx!OLE_LINK1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4.gif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jpeg"/><Relationship Id="rId4" Type="http://schemas.openxmlformats.org/officeDocument/2006/relationships/image" Target="../media/image9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image" Target="../media/image12.jpe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jpeg"/><Relationship Id="rId5" Type="http://schemas.openxmlformats.org/officeDocument/2006/relationships/image" Target="../media/image16.wmf"/><Relationship Id="rId10" Type="http://schemas.openxmlformats.org/officeDocument/2006/relationships/image" Target="../media/image21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25.tiff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5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4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 bwMode="auto">
          <a:xfrm>
            <a:off x="786634" y="1752600"/>
            <a:ext cx="2777101" cy="5984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406608" y="2378523"/>
            <a:ext cx="1600917" cy="5984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4416639" y="2672569"/>
            <a:ext cx="1599198" cy="304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>
              <a:solidFill>
                <a:schemeClr val="tx1"/>
              </a:solidFill>
              <a:ea typeface="ＭＳ Ｐゴシック" pitchFamily="34" charset="-128"/>
            </a:endParaRPr>
          </a:p>
        </p:txBody>
      </p:sp>
      <p:pic>
        <p:nvPicPr>
          <p:cNvPr id="3075" name="Picture 3" descr="I:\Convegni e Congressi\RAIN15\simple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400634"/>
            <a:ext cx="1487366" cy="663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RAIN15 -- RAdiazione per l&quot;INnovazione 20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1885950" cy="160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38728" y="372070"/>
            <a:ext cx="5224072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b="1" dirty="0" smtClean="0">
                <a:hlinkClick r:id="rId4"/>
              </a:rPr>
              <a:t>RAIN15 </a:t>
            </a:r>
            <a:r>
              <a:rPr lang="it-IT" b="1" dirty="0">
                <a:hlinkClick r:id="rId4"/>
              </a:rPr>
              <a:t>-- RAdiazione per l'INnovazione 2015 </a:t>
            </a:r>
            <a:endParaRPr lang="it-IT" b="1" dirty="0"/>
          </a:p>
          <a:p>
            <a:r>
              <a:rPr lang="it-IT" sz="1400" dirty="0" smtClean="0"/>
              <a:t>Frascati, 12-13 </a:t>
            </a:r>
            <a:r>
              <a:rPr lang="it-IT" sz="1400" dirty="0"/>
              <a:t>October </a:t>
            </a:r>
            <a:r>
              <a:rPr lang="it-IT" sz="1400" dirty="0" smtClean="0"/>
              <a:t>2015</a:t>
            </a:r>
            <a:endParaRPr lang="it-IT" sz="1400" dirty="0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990726"/>
            <a:ext cx="91440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it-IT" sz="2400" dirty="0">
                <a:latin typeface="+mj-lt"/>
              </a:rPr>
              <a:t>Interaction between cellulose </a:t>
            </a:r>
            <a:r>
              <a:rPr lang="it-IT" sz="2400" dirty="0" smtClean="0">
                <a:latin typeface="+mj-lt"/>
              </a:rPr>
              <a:t>materials </a:t>
            </a:r>
            <a:r>
              <a:rPr lang="en-US" sz="2400" dirty="0" smtClean="0">
                <a:latin typeface="+mj-lt"/>
              </a:rPr>
              <a:t>and </a:t>
            </a:r>
            <a:r>
              <a:rPr lang="en-US" sz="2400" dirty="0">
                <a:latin typeface="+mj-lt"/>
              </a:rPr>
              <a:t>bleach products</a:t>
            </a:r>
            <a:r>
              <a:rPr lang="en-US" sz="2400" dirty="0" smtClean="0">
                <a:latin typeface="+mj-lt"/>
              </a:rPr>
              <a:t>:</a:t>
            </a:r>
          </a:p>
          <a:p>
            <a:pPr algn="ctr">
              <a:spcAft>
                <a:spcPts val="2400"/>
              </a:spcAft>
            </a:pPr>
            <a:r>
              <a:rPr lang="en-US" sz="2400" dirty="0" smtClean="0">
                <a:latin typeface="+mj-lt"/>
              </a:rPr>
              <a:t> </a:t>
            </a:r>
            <a:r>
              <a:rPr lang="en-US" sz="2400" dirty="0">
                <a:latin typeface="+mj-lt"/>
              </a:rPr>
              <a:t>an example </a:t>
            </a:r>
            <a:r>
              <a:rPr lang="en-US" sz="2400" dirty="0" smtClean="0">
                <a:latin typeface="+mj-lt"/>
              </a:rPr>
              <a:t>of </a:t>
            </a:r>
            <a:r>
              <a:rPr lang="it-IT" sz="2400" dirty="0" smtClean="0">
                <a:latin typeface="+mj-lt"/>
              </a:rPr>
              <a:t>joint </a:t>
            </a:r>
            <a:r>
              <a:rPr lang="it-IT" sz="2400" dirty="0">
                <a:latin typeface="+mj-lt"/>
              </a:rPr>
              <a:t>academic-industrial </a:t>
            </a:r>
            <a:r>
              <a:rPr lang="it-IT" sz="2400" dirty="0" smtClean="0">
                <a:latin typeface="+mj-lt"/>
              </a:rPr>
              <a:t>research</a:t>
            </a:r>
            <a:endParaRPr lang="en-GB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pPr algn="ctr">
              <a:spcAft>
                <a:spcPts val="1200"/>
              </a:spcAft>
              <a:tabLst>
                <a:tab pos="2801938" algn="l"/>
                <a:tab pos="2974975" algn="l"/>
              </a:tabLst>
              <a:defRPr/>
            </a:pPr>
            <a:r>
              <a:rPr lang="en-GB" i="1" dirty="0" smtClean="0">
                <a:latin typeface="Times New Roman" pitchFamily="18" charset="0"/>
                <a:cs typeface="Times New Roman" pitchFamily="18" charset="0"/>
              </a:rPr>
              <a:t>Mauro </a:t>
            </a:r>
            <a:r>
              <a:rPr lang="en-GB" i="1" dirty="0" err="1" smtClean="0">
                <a:latin typeface="Times New Roman" pitchFamily="18" charset="0"/>
                <a:cs typeface="Times New Roman" pitchFamily="18" charset="0"/>
              </a:rPr>
              <a:t>Missori</a:t>
            </a:r>
            <a:r>
              <a:rPr lang="en-GB" i="1" dirty="0" smtClean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GB" i="1" dirty="0" err="1" smtClean="0">
                <a:latin typeface="Times New Roman" pitchFamily="18" charset="0"/>
                <a:cs typeface="Times New Roman" pitchFamily="18" charset="0"/>
              </a:rPr>
              <a:t>Istituto</a:t>
            </a:r>
            <a:r>
              <a:rPr lang="en-GB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i="1" dirty="0" err="1" smtClean="0">
                <a:latin typeface="Times New Roman" pitchFamily="18" charset="0"/>
                <a:cs typeface="Times New Roman" pitchFamily="18" charset="0"/>
              </a:rPr>
              <a:t>dei</a:t>
            </a:r>
            <a:r>
              <a:rPr lang="en-GB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i="1" dirty="0" err="1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GB" i="1" dirty="0" err="1" smtClean="0">
                <a:latin typeface="Times New Roman" pitchFamily="18" charset="0"/>
                <a:cs typeface="Times New Roman" pitchFamily="18" charset="0"/>
              </a:rPr>
              <a:t>istemi</a:t>
            </a:r>
            <a:r>
              <a:rPr lang="en-GB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i="1" dirty="0" err="1" smtClean="0">
                <a:latin typeface="Times New Roman" pitchFamily="18" charset="0"/>
                <a:cs typeface="Times New Roman" pitchFamily="18" charset="0"/>
              </a:rPr>
              <a:t>Complessi</a:t>
            </a:r>
            <a:r>
              <a:rPr lang="en-GB" i="1" dirty="0" smtClean="0">
                <a:latin typeface="Times New Roman" pitchFamily="18" charset="0"/>
                <a:cs typeface="Times New Roman" pitchFamily="18" charset="0"/>
              </a:rPr>
              <a:t> – CNR</a:t>
            </a:r>
          </a:p>
          <a:p>
            <a:pPr algn="ctr">
              <a:spcAft>
                <a:spcPts val="1200"/>
              </a:spcAft>
              <a:tabLst>
                <a:tab pos="2801938" algn="l"/>
                <a:tab pos="2974975" algn="l"/>
              </a:tabLst>
              <a:defRPr/>
            </a:pP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Francesco Valle,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Istituto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per lo Studio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dei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Materiali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Nanostrutturati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i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GB" i="1" dirty="0" smtClean="0">
                <a:latin typeface="Times New Roman" pitchFamily="18" charset="0"/>
                <a:cs typeface="Times New Roman" pitchFamily="18" charset="0"/>
              </a:rPr>
              <a:t>CNR</a:t>
            </a:r>
          </a:p>
          <a:p>
            <a:pPr algn="ctr">
              <a:spcAft>
                <a:spcPts val="1200"/>
              </a:spcAft>
              <a:tabLst>
                <a:tab pos="2801938" algn="l"/>
                <a:tab pos="2974975" algn="l"/>
              </a:tabLst>
              <a:defRPr/>
            </a:pPr>
            <a:r>
              <a:rPr lang="en-GB" i="1" dirty="0" smtClean="0">
                <a:latin typeface="Times New Roman" pitchFamily="18" charset="0"/>
                <a:cs typeface="Times New Roman" pitchFamily="18" charset="0"/>
              </a:rPr>
              <a:t>Stefano </a:t>
            </a:r>
            <a:r>
              <a:rPr lang="en-GB" i="1" dirty="0" err="1" smtClean="0">
                <a:latin typeface="Times New Roman" pitchFamily="18" charset="0"/>
                <a:cs typeface="Times New Roman" pitchFamily="18" charset="0"/>
              </a:rPr>
              <a:t>Resta</a:t>
            </a:r>
            <a:r>
              <a:rPr lang="en-GB" i="1" dirty="0" smtClean="0">
                <a:latin typeface="Times New Roman" pitchFamily="18" charset="0"/>
                <a:cs typeface="Times New Roman" pitchFamily="18" charset="0"/>
              </a:rPr>
              <a:t>, Matteo </a:t>
            </a:r>
            <a:r>
              <a:rPr lang="en-GB" i="1" dirty="0" err="1" smtClean="0">
                <a:latin typeface="Times New Roman" pitchFamily="18" charset="0"/>
                <a:cs typeface="Times New Roman" pitchFamily="18" charset="0"/>
              </a:rPr>
              <a:t>Lega</a:t>
            </a:r>
            <a:r>
              <a:rPr lang="en-GB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i="1" dirty="0" err="1" smtClean="0">
                <a:latin typeface="Times New Roman" pitchFamily="18" charset="0"/>
                <a:cs typeface="Times New Roman" pitchFamily="18" charset="0"/>
              </a:rPr>
              <a:t>Fater</a:t>
            </a:r>
            <a:r>
              <a:rPr lang="en-GB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i="1" dirty="0" err="1" smtClean="0">
                <a:latin typeface="Times New Roman" pitchFamily="18" charset="0"/>
                <a:cs typeface="Times New Roman" pitchFamily="18" charset="0"/>
              </a:rPr>
              <a:t>SpA</a:t>
            </a:r>
            <a:endParaRPr lang="en-GB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Aft>
                <a:spcPts val="1200"/>
              </a:spcAft>
              <a:tabLst>
                <a:tab pos="2801938" algn="l"/>
                <a:tab pos="2974975" algn="l"/>
              </a:tabLst>
              <a:defRPr/>
            </a:pPr>
            <a:r>
              <a:rPr lang="en-GB" i="1" dirty="0" smtClean="0">
                <a:latin typeface="Times New Roman" pitchFamily="18" charset="0"/>
                <a:cs typeface="Times New Roman" pitchFamily="18" charset="0"/>
              </a:rPr>
              <a:t>Lorenzo </a:t>
            </a:r>
            <a:r>
              <a:rPr lang="en-GB" i="1" dirty="0" err="1" smtClean="0">
                <a:latin typeface="Times New Roman" pitchFamily="18" charset="0"/>
                <a:cs typeface="Times New Roman" pitchFamily="18" charset="0"/>
              </a:rPr>
              <a:t>Teodonio</a:t>
            </a:r>
            <a:r>
              <a:rPr lang="en-GB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it-IT" i="1" dirty="0" smtClean="0">
                <a:latin typeface="Times New Roman" pitchFamily="18" charset="0"/>
                <a:cs typeface="Times New Roman" pitchFamily="18" charset="0"/>
              </a:rPr>
              <a:t>ICRPAL </a:t>
            </a:r>
            <a:r>
              <a:rPr lang="en-GB" i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it-IT" i="1" dirty="0" smtClean="0">
                <a:latin typeface="Times New Roman" pitchFamily="18" charset="0"/>
                <a:cs typeface="Times New Roman" pitchFamily="18" charset="0"/>
              </a:rPr>
              <a:t>MIBACT</a:t>
            </a:r>
            <a:endParaRPr lang="en-GB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2" descr="http://www.consorzionetcomm.it/imgpub/252391/0/0/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562600"/>
            <a:ext cx="1937570" cy="482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10400" y="5562600"/>
            <a:ext cx="865187" cy="58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" t="12969" r="75417" b="77562"/>
          <a:stretch/>
        </p:blipFill>
        <p:spPr bwMode="auto">
          <a:xfrm>
            <a:off x="2751220" y="5562600"/>
            <a:ext cx="1896980" cy="562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410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0852">
        <p:fade/>
      </p:transition>
    </mc:Choice>
    <mc:Fallback xmlns="">
      <p:transition spd="med" advTm="9085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Progetti ISC\FATER\Misure ottiche 22122014\assorbanza RAIN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42"/>
          <a:stretch/>
        </p:blipFill>
        <p:spPr bwMode="auto">
          <a:xfrm>
            <a:off x="3231242" y="1143000"/>
            <a:ext cx="5755640" cy="444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0" y="457200"/>
            <a:ext cx="8605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Modification of optical properties (absorption coefficient) of textiles after washing</a:t>
            </a:r>
            <a:endParaRPr lang="it-IT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3270014"/>
              </p:ext>
            </p:extLst>
          </p:nvPr>
        </p:nvGraphicFramePr>
        <p:xfrm>
          <a:off x="370055" y="3368311"/>
          <a:ext cx="2895600" cy="9393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0" name="Equation" r:id="rId4" imgW="1409700" imgH="457200" progId="Equation.DSMT4">
                  <p:embed/>
                </p:oleObj>
              </mc:Choice>
              <mc:Fallback>
                <p:oleObj name="Equation" r:id="rId4" imgW="1409700" imgH="457200" progId="Equation.DSMT4">
                  <p:embed/>
                  <p:pic>
                    <p:nvPicPr>
                      <p:cNvPr id="0" name="Object 30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055" y="3368311"/>
                        <a:ext cx="2895600" cy="93933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381000" y="5754092"/>
            <a:ext cx="49565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sz="1400" dirty="0"/>
              <a:t>M. Missori et al., Physical Review B </a:t>
            </a:r>
            <a:r>
              <a:rPr lang="it-IT" sz="1400" dirty="0"/>
              <a:t>89, 054201 (2014).</a:t>
            </a:r>
            <a:endParaRPr lang="it-IT" altLang="it-IT" sz="1400" dirty="0"/>
          </a:p>
        </p:txBody>
      </p:sp>
      <p:sp>
        <p:nvSpPr>
          <p:cNvPr id="5" name="Rectangle 4"/>
          <p:cNvSpPr/>
          <p:nvPr/>
        </p:nvSpPr>
        <p:spPr>
          <a:xfrm>
            <a:off x="381000" y="1676400"/>
            <a:ext cx="28303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rgbClr val="0000CC"/>
                </a:solidFill>
              </a:rPr>
              <a:t>Extention</a:t>
            </a:r>
            <a:r>
              <a:rPr lang="en-US" dirty="0" smtClean="0">
                <a:solidFill>
                  <a:srgbClr val="0000CC"/>
                </a:solidFill>
              </a:rPr>
              <a:t> of </a:t>
            </a:r>
            <a:r>
              <a:rPr lang="en-US" dirty="0">
                <a:solidFill>
                  <a:srgbClr val="0000CC"/>
                </a:solidFill>
              </a:rPr>
              <a:t>the original </a:t>
            </a:r>
            <a:r>
              <a:rPr lang="en-US" dirty="0" err="1">
                <a:solidFill>
                  <a:srgbClr val="0000CC"/>
                </a:solidFill>
              </a:rPr>
              <a:t>Kubelka-Munk</a:t>
            </a:r>
            <a:r>
              <a:rPr lang="en-US" dirty="0">
                <a:solidFill>
                  <a:srgbClr val="0000CC"/>
                </a:solidFill>
              </a:rPr>
              <a:t> theory to optically thick samples </a:t>
            </a:r>
            <a:endParaRPr lang="it-IT" dirty="0">
              <a:solidFill>
                <a:srgbClr val="0000CC"/>
              </a:solidFill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883076"/>
              </p:ext>
            </p:extLst>
          </p:nvPr>
        </p:nvGraphicFramePr>
        <p:xfrm>
          <a:off x="1075457" y="4419600"/>
          <a:ext cx="1441447" cy="440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1" name="Equation" r:id="rId6" imgW="749300" imgH="228600" progId="Equation.DSMT4">
                  <p:embed/>
                </p:oleObj>
              </mc:Choice>
              <mc:Fallback>
                <p:oleObj name="Equation" r:id="rId6" imgW="7493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457" y="4419600"/>
                        <a:ext cx="1441447" cy="4402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5715000" y="1491734"/>
            <a:ext cx="26688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0000CC"/>
                </a:solidFill>
              </a:rPr>
              <a:t>Effect of optical brighteners</a:t>
            </a:r>
            <a:endParaRPr lang="it-IT" sz="16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4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0696767"/>
              </p:ext>
            </p:extLst>
          </p:nvPr>
        </p:nvGraphicFramePr>
        <p:xfrm>
          <a:off x="152400" y="2819400"/>
          <a:ext cx="6724668" cy="251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0" name="Documento" r:id="rId3" imgW="6476762" imgH="1701737" progId="Word.Document.12">
                  <p:link updateAutomatic="1"/>
                </p:oleObj>
              </mc:Choice>
              <mc:Fallback>
                <p:oleObj name="Documento" r:id="rId3" imgW="6476762" imgH="1701737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2819400"/>
                        <a:ext cx="6724668" cy="25146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ottotitolo 2"/>
          <p:cNvSpPr>
            <a:spLocks noGrp="1"/>
          </p:cNvSpPr>
          <p:nvPr/>
        </p:nvSpPr>
        <p:spPr>
          <a:xfrm>
            <a:off x="150206" y="1446569"/>
            <a:ext cx="8772568" cy="9463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rgbClr val="0000CC"/>
                </a:solidFill>
              </a:rPr>
              <a:t>Samples of fabrics washed with </a:t>
            </a:r>
            <a:r>
              <a:rPr lang="en-US" sz="2000" dirty="0" smtClean="0">
                <a:solidFill>
                  <a:srgbClr val="0000CC"/>
                </a:solidFill>
              </a:rPr>
              <a:t>formulations containing </a:t>
            </a:r>
            <a:r>
              <a:rPr lang="en-US" sz="2000" dirty="0" smtClean="0">
                <a:solidFill>
                  <a:srgbClr val="0000CC"/>
                </a:solidFill>
              </a:rPr>
              <a:t>or not </a:t>
            </a:r>
            <a:r>
              <a:rPr lang="en-US" sz="2000" dirty="0" smtClean="0">
                <a:solidFill>
                  <a:srgbClr val="0000CC"/>
                </a:solidFill>
              </a:rPr>
              <a:t>dispersant</a:t>
            </a:r>
            <a:r>
              <a:rPr lang="en-US" sz="2000" dirty="0" smtClean="0">
                <a:solidFill>
                  <a:srgbClr val="0000CC"/>
                </a:solidFill>
              </a:rPr>
              <a:t>:</a:t>
            </a:r>
          </a:p>
          <a:p>
            <a:r>
              <a:rPr lang="en-US" sz="2000" dirty="0" smtClean="0">
                <a:solidFill>
                  <a:srgbClr val="0000CC"/>
                </a:solidFill>
              </a:rPr>
              <a:t>characterization of the possible presence of Ca based crystals </a:t>
            </a:r>
            <a:endParaRPr lang="en-US" sz="2000" dirty="0">
              <a:solidFill>
                <a:srgbClr val="0000CC"/>
              </a:solidFill>
            </a:endParaRPr>
          </a:p>
        </p:txBody>
      </p:sp>
      <p:pic>
        <p:nvPicPr>
          <p:cNvPr id="10248" name="Picture 8" descr="http://www.i-pi.com/~diana/slime/corrosion/calcite/fnh2sal5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280" y="3417201"/>
            <a:ext cx="1950720" cy="128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09600" y="452735"/>
            <a:ext cx="29667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Effect of dispersants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98535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334551" y="1143000"/>
            <a:ext cx="34816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Small squares of the different fabrics have been cut and glued by carbon tape on a Scanning Electron Microscope stub. </a:t>
            </a:r>
            <a:endParaRPr lang="en-US" sz="16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4800600" y="768459"/>
            <a:ext cx="381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The Scanning Electron Microscope is a Hitachi SEM-</a:t>
            </a:r>
            <a:r>
              <a:rPr lang="en-US" sz="1600" dirty="0" err="1" smtClean="0"/>
              <a:t>Feg</a:t>
            </a:r>
            <a:r>
              <a:rPr lang="en-US" sz="1600" dirty="0" smtClean="0"/>
              <a:t> S-4000 and it has been </a:t>
            </a:r>
            <a:r>
              <a:rPr lang="en-US" sz="1600" dirty="0" smtClean="0"/>
              <a:t>operated at </a:t>
            </a:r>
            <a:r>
              <a:rPr lang="en-US" sz="1600" dirty="0" smtClean="0"/>
              <a:t>20KV. </a:t>
            </a:r>
            <a:endParaRPr lang="en-US" sz="1600" dirty="0" smtClean="0"/>
          </a:p>
        </p:txBody>
      </p:sp>
      <p:pic>
        <p:nvPicPr>
          <p:cNvPr id="7" name="Immagine 6" descr="foto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077" y="2402326"/>
            <a:ext cx="3222523" cy="2406822"/>
          </a:xfrm>
          <a:prstGeom prst="rect">
            <a:avLst/>
          </a:prstGeom>
        </p:spPr>
      </p:pic>
      <p:pic>
        <p:nvPicPr>
          <p:cNvPr id="8" name="Immagine 7" descr="foto 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966041" y="2076902"/>
            <a:ext cx="3474729" cy="2595188"/>
          </a:xfrm>
          <a:prstGeom prst="rect">
            <a:avLst/>
          </a:prstGeom>
        </p:spPr>
      </p:pic>
      <p:sp>
        <p:nvSpPr>
          <p:cNvPr id="9" name="Titolo 1"/>
          <p:cNvSpPr>
            <a:spLocks noGrp="1"/>
          </p:cNvSpPr>
          <p:nvPr>
            <p:ph type="title"/>
          </p:nvPr>
        </p:nvSpPr>
        <p:spPr>
          <a:xfrm>
            <a:off x="457200" y="376535"/>
            <a:ext cx="3810000" cy="461665"/>
          </a:xfr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SEM characterization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5077" y="4953000"/>
            <a:ext cx="322252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The samples have then been coated with 20 nm of gold using a metal sputter and mounted in the Scanning Electron Microscope.</a:t>
            </a:r>
            <a:endParaRPr lang="it-IT" sz="1600" dirty="0"/>
          </a:p>
        </p:txBody>
      </p:sp>
      <p:sp>
        <p:nvSpPr>
          <p:cNvPr id="11" name="Rectangle 10"/>
          <p:cNvSpPr/>
          <p:nvPr/>
        </p:nvSpPr>
        <p:spPr>
          <a:xfrm>
            <a:off x="4648200" y="5188803"/>
            <a:ext cx="4191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S</a:t>
            </a:r>
            <a:r>
              <a:rPr lang="en-US" sz="1600" dirty="0" smtClean="0"/>
              <a:t>amples </a:t>
            </a:r>
            <a:r>
              <a:rPr lang="en-US" sz="1600" dirty="0"/>
              <a:t>have been imaged under blind </a:t>
            </a:r>
            <a:r>
              <a:rPr lang="en-US" sz="1600" dirty="0" smtClean="0"/>
              <a:t>conditions </a:t>
            </a:r>
            <a:r>
              <a:rPr lang="en-US" sz="1600" dirty="0"/>
              <a:t>(except from the unwashed one that was easily identified)</a:t>
            </a:r>
          </a:p>
        </p:txBody>
      </p:sp>
    </p:spTree>
    <p:extLst>
      <p:ext uri="{BB962C8B-B14F-4D97-AF65-F5344CB8AC3E}">
        <p14:creationId xmlns:p14="http://schemas.microsoft.com/office/powerpoint/2010/main" val="141277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0424180512_0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086" y="1171247"/>
            <a:ext cx="2197538" cy="1648153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696062" y="1270326"/>
            <a:ext cx="271892" cy="465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Immagine 5" descr="0424165239_0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6303" y="1171247"/>
            <a:ext cx="2197538" cy="1648153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3627456" y="1270326"/>
            <a:ext cx="271892" cy="465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Immagine 7" descr="0427123419_0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5269" y="1171247"/>
            <a:ext cx="2197538" cy="1648153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6632261" y="1371773"/>
            <a:ext cx="271892" cy="465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Immagine 9" descr="0424173819_0.bmp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654" y="2971800"/>
            <a:ext cx="2273746" cy="170531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703085" y="3264961"/>
            <a:ext cx="271892" cy="465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" name="Immagine 11" descr="0424162215_0.bmp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2305" y="2974178"/>
            <a:ext cx="2271464" cy="1703598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3574230" y="3264961"/>
            <a:ext cx="271892" cy="465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Immagine 13" descr="0427120833_0.bmp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4600" y="2974178"/>
            <a:ext cx="2271464" cy="1703598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6486884" y="3264961"/>
            <a:ext cx="271892" cy="465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6" name="Immagine 15" descr="0427131741_0.bmp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0058" y="4800600"/>
            <a:ext cx="2199820" cy="1649865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3690077" y="5189755"/>
            <a:ext cx="271892" cy="465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685800" y="344269"/>
            <a:ext cx="71776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Low magnification images show the large scale modification induced </a:t>
            </a:r>
          </a:p>
          <a:p>
            <a:pPr algn="ctr"/>
            <a:r>
              <a:rPr lang="en-US" dirty="0" smtClean="0"/>
              <a:t>by the washing process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5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4068" y="350244"/>
            <a:ext cx="8767377" cy="487362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Dispersant vs no dispersant 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1800" dirty="0" smtClean="0">
                <a:solidFill>
                  <a:schemeClr val="tx1"/>
                </a:solidFill>
              </a:rPr>
              <a:t>–  </a:t>
            </a:r>
            <a:r>
              <a:rPr lang="en-US" sz="2000" dirty="0" smtClean="0">
                <a:solidFill>
                  <a:srgbClr val="0000CC"/>
                </a:solidFill>
              </a:rPr>
              <a:t>dispersant avoid the formation of  calcite/</a:t>
            </a:r>
            <a:r>
              <a:rPr lang="en-US" sz="2000" dirty="0" err="1" smtClean="0">
                <a:solidFill>
                  <a:srgbClr val="0000CC"/>
                </a:solidFill>
              </a:rPr>
              <a:t>vaterite</a:t>
            </a:r>
            <a:r>
              <a:rPr lang="en-US" sz="2000" dirty="0" smtClean="0">
                <a:solidFill>
                  <a:srgbClr val="0000CC"/>
                </a:solidFill>
              </a:rPr>
              <a:t> crystals</a:t>
            </a:r>
            <a:endParaRPr lang="en-US" sz="2000" dirty="0">
              <a:solidFill>
                <a:srgbClr val="0000CC"/>
              </a:solidFill>
            </a:endParaRPr>
          </a:p>
        </p:txBody>
      </p:sp>
      <p:pic>
        <p:nvPicPr>
          <p:cNvPr id="4" name="Immagine 3" descr="0427120833_22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0" y="1329770"/>
            <a:ext cx="2956222" cy="2217166"/>
          </a:xfrm>
          <a:prstGeom prst="rect">
            <a:avLst/>
          </a:prstGeom>
        </p:spPr>
      </p:pic>
      <p:pic>
        <p:nvPicPr>
          <p:cNvPr id="5" name="Immagine 4" descr="0424174357_6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61" y="4038600"/>
            <a:ext cx="2955684" cy="2216764"/>
          </a:xfrm>
          <a:prstGeom prst="rect">
            <a:avLst/>
          </a:prstGeom>
        </p:spPr>
      </p:pic>
      <p:pic>
        <p:nvPicPr>
          <p:cNvPr id="6" name="Immagine 5" descr="0424173819_16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7544" y="1329546"/>
            <a:ext cx="2956520" cy="2217390"/>
          </a:xfrm>
          <a:prstGeom prst="rect">
            <a:avLst/>
          </a:prstGeom>
        </p:spPr>
      </p:pic>
      <p:pic>
        <p:nvPicPr>
          <p:cNvPr id="7" name="Immagine 6" descr="0427123419_12.bmp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381" y="4038600"/>
            <a:ext cx="2955684" cy="2216764"/>
          </a:xfrm>
          <a:prstGeom prst="rect">
            <a:avLst/>
          </a:prstGeom>
        </p:spPr>
      </p:pic>
      <p:pic>
        <p:nvPicPr>
          <p:cNvPr id="8" name="Immagine 7" descr="0424165239_16.bmp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5761" y="1329546"/>
            <a:ext cx="2955685" cy="2216764"/>
          </a:xfrm>
          <a:prstGeom prst="rect">
            <a:avLst/>
          </a:prstGeom>
        </p:spPr>
      </p:pic>
      <p:pic>
        <p:nvPicPr>
          <p:cNvPr id="9" name="Immagine 8" descr="0424180512_3.bmp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5761" y="4038600"/>
            <a:ext cx="2955685" cy="2216765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1094828" y="914400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 washes</a:t>
            </a:r>
            <a:endParaRPr lang="en-US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3668262" y="914400"/>
            <a:ext cx="116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 washes</a:t>
            </a:r>
            <a:endParaRPr lang="en-US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6912455" y="914400"/>
            <a:ext cx="116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 washes</a:t>
            </a:r>
            <a:endParaRPr lang="en-US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324069" y="3505200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no dispersant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324069" y="6226120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 dispersant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03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7800"/>
            <a:ext cx="8773609" cy="4317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4319" y="609600"/>
            <a:ext cx="9110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New approach: morphological properties of textiles after washing by optical profilometry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3248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4289205" y="807572"/>
            <a:ext cx="3802062" cy="2754312"/>
            <a:chOff x="2771" y="97"/>
            <a:chExt cx="2923" cy="2174"/>
          </a:xfrm>
        </p:grpSpPr>
        <p:sp>
          <p:nvSpPr>
            <p:cNvPr id="4" name="AutoShape 8"/>
            <p:cNvSpPr>
              <a:spLocks noChangeArrowheads="1"/>
            </p:cNvSpPr>
            <p:nvPr/>
          </p:nvSpPr>
          <p:spPr bwMode="auto">
            <a:xfrm>
              <a:off x="2771" y="97"/>
              <a:ext cx="2923" cy="2174"/>
            </a:xfrm>
            <a:prstGeom prst="cloudCallout">
              <a:avLst>
                <a:gd name="adj1" fmla="val -68750"/>
                <a:gd name="adj2" fmla="val 40296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 altLang="it-IT" sz="1400"/>
            </a:p>
          </p:txBody>
        </p:sp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3073" y="536"/>
              <a:ext cx="2533" cy="10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altLang="it-IT" sz="4000" b="0" dirty="0"/>
                <a:t>Thanks for </a:t>
              </a:r>
            </a:p>
            <a:p>
              <a:r>
                <a:rPr lang="it-IT" altLang="it-IT" sz="4000" b="0" dirty="0"/>
                <a:t>your attention</a:t>
              </a:r>
            </a:p>
          </p:txBody>
        </p:sp>
      </p:grpSp>
      <p:pic>
        <p:nvPicPr>
          <p:cNvPr id="16388" name="Picture 4" descr="https://i1.ytimg.com/vi/l0nnVuXtpWM/hqdefaul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6" t="12778" r="12865" b="12473"/>
          <a:stretch/>
        </p:blipFill>
        <p:spPr bwMode="auto">
          <a:xfrm>
            <a:off x="609600" y="3505200"/>
            <a:ext cx="3421626" cy="256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6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14"/>
          <p:cNvSpPr>
            <a:spLocks noChangeArrowheads="1"/>
          </p:cNvSpPr>
          <p:nvPr/>
        </p:nvSpPr>
        <p:spPr bwMode="auto">
          <a:xfrm>
            <a:off x="55648" y="5895221"/>
            <a:ext cx="602133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en-GB" sz="800" i="1"/>
          </a:p>
        </p:txBody>
      </p:sp>
      <p:sp>
        <p:nvSpPr>
          <p:cNvPr id="33" name="Rectangle 9"/>
          <p:cNvSpPr>
            <a:spLocks noChangeArrowheads="1"/>
          </p:cNvSpPr>
          <p:nvPr/>
        </p:nvSpPr>
        <p:spPr bwMode="auto">
          <a:xfrm>
            <a:off x="257148" y="376535"/>
            <a:ext cx="66131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sz="2400" dirty="0" smtClean="0"/>
              <a:t>ISC activities on cellulose based materials</a:t>
            </a:r>
            <a:endParaRPr lang="en-GB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457200" y="914400"/>
            <a:ext cx="5609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Structural degradation </a:t>
            </a:r>
            <a:r>
              <a:rPr lang="it-IT" dirty="0" smtClean="0"/>
              <a:t>of paper and </a:t>
            </a:r>
            <a:r>
              <a:rPr lang="it-IT" dirty="0" smtClean="0"/>
              <a:t>textiles on aging </a:t>
            </a:r>
            <a:endParaRPr lang="it-IT" dirty="0"/>
          </a:p>
        </p:txBody>
      </p:sp>
      <p:pic>
        <p:nvPicPr>
          <p:cNvPr id="1029" name="Picture 5" descr="https://library.nyu.edu/preservation/exhibits/presexh/images/brit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29" y="1459778"/>
            <a:ext cx="2286000" cy="1958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6080" y="3426023"/>
            <a:ext cx="25619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Loss of mechanical properties</a:t>
            </a:r>
            <a:endParaRPr lang="it-IT" sz="1400" dirty="0"/>
          </a:p>
        </p:txBody>
      </p:sp>
      <p:pic>
        <p:nvPicPr>
          <p:cNvPr id="15" name="Picture 3" descr="originali cellulosa microscopica n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28249" y="1764683"/>
            <a:ext cx="2387151" cy="2387151"/>
          </a:xfrm>
          <a:prstGeom prst="rect">
            <a:avLst/>
          </a:prstGeom>
          <a:noFill/>
          <a:ln w="38100" cmpd="dbl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16" name="Picture 4" descr="networ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2" t="4950" r="4706" b="5061"/>
          <a:stretch>
            <a:fillRect/>
          </a:stretch>
        </p:blipFill>
        <p:spPr bwMode="auto">
          <a:xfrm>
            <a:off x="3893632" y="1546163"/>
            <a:ext cx="1668968" cy="1646993"/>
          </a:xfrm>
          <a:prstGeom prst="rect">
            <a:avLst/>
          </a:prstGeom>
          <a:noFill/>
          <a:ln w="38100" cmpd="dbl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utoShape 5"/>
          <p:cNvSpPr>
            <a:spLocks noChangeArrowheads="1"/>
          </p:cNvSpPr>
          <p:nvPr/>
        </p:nvSpPr>
        <p:spPr bwMode="auto">
          <a:xfrm rot="534071">
            <a:off x="5798835" y="2451707"/>
            <a:ext cx="577069" cy="366713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079 h 21600"/>
              <a:gd name="T14" fmla="*/ 16795 w 21600"/>
              <a:gd name="T15" fmla="*/ 1652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2529" y="0"/>
                </a:moveTo>
                <a:lnTo>
                  <a:pt x="12529" y="5079"/>
                </a:lnTo>
                <a:lnTo>
                  <a:pt x="3375" y="5079"/>
                </a:lnTo>
                <a:lnTo>
                  <a:pt x="3375" y="16521"/>
                </a:lnTo>
                <a:lnTo>
                  <a:pt x="12529" y="16521"/>
                </a:lnTo>
                <a:lnTo>
                  <a:pt x="1252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079"/>
                </a:moveTo>
                <a:lnTo>
                  <a:pt x="1350" y="16521"/>
                </a:lnTo>
                <a:lnTo>
                  <a:pt x="2700" y="16521"/>
                </a:lnTo>
                <a:lnTo>
                  <a:pt x="2700" y="5079"/>
                </a:lnTo>
                <a:close/>
              </a:path>
              <a:path w="21600" h="21600">
                <a:moveTo>
                  <a:pt x="0" y="5079"/>
                </a:moveTo>
                <a:lnTo>
                  <a:pt x="0" y="16521"/>
                </a:lnTo>
                <a:lnTo>
                  <a:pt x="675" y="16521"/>
                </a:lnTo>
                <a:lnTo>
                  <a:pt x="675" y="5079"/>
                </a:lnTo>
                <a:close/>
              </a:path>
            </a:pathLst>
          </a:custGeom>
          <a:solidFill>
            <a:srgbClr val="FFCC00"/>
          </a:solidFill>
          <a:ln w="19050">
            <a:solidFill>
              <a:srgbClr val="0033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</a:pPr>
            <a:endParaRPr lang="it-IT" altLang="it-IT" b="1" i="1">
              <a:solidFill>
                <a:srgbClr val="C2170A"/>
              </a:solidFill>
              <a:latin typeface="Comic Sans MS" pitchFamily="66" charset="0"/>
            </a:endParaRP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4016881" y="3197423"/>
            <a:ext cx="147849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GB" altLang="it-IT" sz="1400" i="1" dirty="0">
                <a:solidFill>
                  <a:srgbClr val="000099"/>
                </a:solidFill>
              </a:rPr>
              <a:t>ESEM image</a:t>
            </a: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6553197" y="914400"/>
            <a:ext cx="21113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GB" altLang="it-IT" sz="1600" i="1" dirty="0">
                <a:solidFill>
                  <a:srgbClr val="000099"/>
                </a:solidFill>
              </a:rPr>
              <a:t>Model of the </a:t>
            </a:r>
            <a:r>
              <a:rPr lang="en-GB" altLang="it-IT" sz="1600" i="1" dirty="0" err="1">
                <a:solidFill>
                  <a:srgbClr val="000099"/>
                </a:solidFill>
              </a:rPr>
              <a:t>supramolecular</a:t>
            </a:r>
            <a:r>
              <a:rPr lang="en-GB" altLang="it-IT" sz="1600" i="1" dirty="0">
                <a:solidFill>
                  <a:srgbClr val="000099"/>
                </a:solidFill>
              </a:rPr>
              <a:t> structure of cellulose</a:t>
            </a:r>
          </a:p>
        </p:txBody>
      </p:sp>
      <p:sp>
        <p:nvSpPr>
          <p:cNvPr id="41" name="Rectangle 18"/>
          <p:cNvSpPr>
            <a:spLocks noChangeArrowheads="1"/>
          </p:cNvSpPr>
          <p:nvPr/>
        </p:nvSpPr>
        <p:spPr bwMode="auto">
          <a:xfrm>
            <a:off x="228600" y="4084196"/>
            <a:ext cx="359551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it-IT" sz="1400" dirty="0" smtClean="0">
                <a:solidFill>
                  <a:srgbClr val="000099"/>
                </a:solidFill>
              </a:rPr>
              <a:t>Porod </a:t>
            </a:r>
            <a:r>
              <a:rPr lang="it-IT" altLang="it-IT" sz="1400" dirty="0">
                <a:solidFill>
                  <a:srgbClr val="000099"/>
                </a:solidFill>
              </a:rPr>
              <a:t>law: I(q)=Aq</a:t>
            </a:r>
            <a:r>
              <a:rPr lang="it-IT" altLang="it-IT" sz="1400" baseline="30000" dirty="0">
                <a:solidFill>
                  <a:srgbClr val="000099"/>
                </a:solidFill>
              </a:rPr>
              <a:t>-</a:t>
            </a:r>
            <a:r>
              <a:rPr lang="it-IT" altLang="it-IT" sz="1400" baseline="30000" dirty="0">
                <a:solidFill>
                  <a:srgbClr val="000099"/>
                </a:solidFill>
                <a:latin typeface="Symbol" pitchFamily="18" charset="2"/>
              </a:rPr>
              <a:t>a</a:t>
            </a:r>
            <a:r>
              <a:rPr lang="it-IT" altLang="it-IT" sz="1400" dirty="0">
                <a:solidFill>
                  <a:srgbClr val="000099"/>
                </a:solidFill>
              </a:rPr>
              <a:t> </a:t>
            </a:r>
          </a:p>
          <a:p>
            <a:pPr eaLnBrk="1" hangingPunct="1"/>
            <a:r>
              <a:rPr lang="it-IT" altLang="it-IT" sz="1400" dirty="0">
                <a:solidFill>
                  <a:srgbClr val="000099"/>
                </a:solidFill>
                <a:latin typeface="Symbol" pitchFamily="18" charset="2"/>
              </a:rPr>
              <a:t>a</a:t>
            </a:r>
            <a:r>
              <a:rPr lang="it-IT" altLang="it-IT" sz="1400" dirty="0">
                <a:solidFill>
                  <a:srgbClr val="000099"/>
                </a:solidFill>
              </a:rPr>
              <a:t> = 3.8 ± 0.2.</a:t>
            </a:r>
          </a:p>
          <a:p>
            <a:pPr eaLnBrk="1" hangingPunct="1"/>
            <a:r>
              <a:rPr lang="it-IT" altLang="it-IT" sz="1400" dirty="0" smtClean="0">
                <a:solidFill>
                  <a:srgbClr val="000099"/>
                </a:solidFill>
              </a:rPr>
              <a:t>Fibers surface </a:t>
            </a:r>
            <a:r>
              <a:rPr lang="it-IT" altLang="it-IT" sz="1400" dirty="0">
                <a:solidFill>
                  <a:srgbClr val="000099"/>
                </a:solidFill>
              </a:rPr>
              <a:t>fractal dimension = 6-</a:t>
            </a:r>
            <a:r>
              <a:rPr lang="it-IT" altLang="it-IT" sz="1400" dirty="0">
                <a:solidFill>
                  <a:srgbClr val="000099"/>
                </a:solidFill>
                <a:latin typeface="Symbol" pitchFamily="18" charset="2"/>
              </a:rPr>
              <a:t>a</a:t>
            </a:r>
            <a:r>
              <a:rPr lang="it-IT" altLang="it-IT" sz="1400" dirty="0">
                <a:solidFill>
                  <a:srgbClr val="000099"/>
                </a:solidFill>
              </a:rPr>
              <a:t> =2.2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810000" y="3810000"/>
            <a:ext cx="2662993" cy="2619716"/>
            <a:chOff x="5021677" y="4459264"/>
            <a:chExt cx="3697287" cy="3659187"/>
          </a:xfrm>
        </p:grpSpPr>
        <p:pic>
          <p:nvPicPr>
            <p:cNvPr id="27" name="Picture 6" descr="Fig2-SAN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1677" y="4459264"/>
              <a:ext cx="3697287" cy="3659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 8"/>
            <p:cNvSpPr>
              <a:spLocks noChangeArrowheads="1"/>
            </p:cNvSpPr>
            <p:nvPr/>
          </p:nvSpPr>
          <p:spPr bwMode="auto">
            <a:xfrm>
              <a:off x="7545839" y="5949357"/>
              <a:ext cx="952464" cy="455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GB" altLang="it-IT" sz="1200" dirty="0">
                  <a:latin typeface="+mn-lt"/>
                </a:rPr>
                <a:t>roll-off</a:t>
              </a:r>
            </a:p>
          </p:txBody>
        </p:sp>
        <p:sp>
          <p:nvSpPr>
            <p:cNvPr id="29" name="Line 9"/>
            <p:cNvSpPr>
              <a:spLocks noChangeShapeType="1"/>
            </p:cNvSpPr>
            <p:nvPr/>
          </p:nvSpPr>
          <p:spPr bwMode="auto">
            <a:xfrm>
              <a:off x="7971252" y="6321414"/>
              <a:ext cx="0" cy="47942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0" name="Rectangle 10"/>
            <p:cNvSpPr>
              <a:spLocks noChangeArrowheads="1"/>
            </p:cNvSpPr>
            <p:nvPr/>
          </p:nvSpPr>
          <p:spPr bwMode="auto">
            <a:xfrm>
              <a:off x="5694777" y="5564164"/>
              <a:ext cx="203200" cy="2063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34" name="Line 16"/>
            <p:cNvSpPr>
              <a:spLocks noChangeShapeType="1"/>
            </p:cNvSpPr>
            <p:nvPr/>
          </p:nvSpPr>
          <p:spPr bwMode="auto">
            <a:xfrm>
              <a:off x="5899565" y="4746601"/>
              <a:ext cx="1503363" cy="206375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5" name="Rectangle 17"/>
            <p:cNvSpPr>
              <a:spLocks noChangeArrowheads="1"/>
            </p:cNvSpPr>
            <p:nvPr/>
          </p:nvSpPr>
          <p:spPr bwMode="auto">
            <a:xfrm>
              <a:off x="6291226" y="4798292"/>
              <a:ext cx="1581945" cy="639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GB" altLang="it-IT" sz="1100" dirty="0" err="1">
                  <a:solidFill>
                    <a:srgbClr val="000099"/>
                  </a:solidFill>
                  <a:latin typeface="+mn-lt"/>
                </a:rPr>
                <a:t>Porod</a:t>
              </a:r>
              <a:r>
                <a:rPr lang="en-GB" altLang="it-IT" sz="1100" dirty="0">
                  <a:solidFill>
                    <a:srgbClr val="000099"/>
                  </a:solidFill>
                  <a:latin typeface="+mn-lt"/>
                </a:rPr>
                <a:t> power</a:t>
              </a:r>
            </a:p>
            <a:p>
              <a:pPr eaLnBrk="1" hangingPunct="1"/>
              <a:r>
                <a:rPr lang="en-GB" altLang="it-IT" sz="1100" dirty="0">
                  <a:solidFill>
                    <a:srgbClr val="000099"/>
                  </a:solidFill>
                  <a:latin typeface="+mn-lt"/>
                </a:rPr>
                <a:t>law decay</a:t>
              </a:r>
            </a:p>
          </p:txBody>
        </p:sp>
        <p:sp>
          <p:nvSpPr>
            <p:cNvPr id="44" name="Rectangle 7"/>
            <p:cNvSpPr>
              <a:spLocks noChangeArrowheads="1"/>
            </p:cNvSpPr>
            <p:nvPr/>
          </p:nvSpPr>
          <p:spPr bwMode="auto">
            <a:xfrm>
              <a:off x="5699941" y="5804342"/>
              <a:ext cx="1275492" cy="1141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GB" altLang="it-IT" sz="1100" dirty="0">
                  <a:solidFill>
                    <a:srgbClr val="FF0000"/>
                  </a:solidFill>
                  <a:latin typeface="+mn-lt"/>
                </a:rPr>
                <a:t>Mass fractal power</a:t>
              </a:r>
            </a:p>
            <a:p>
              <a:pPr eaLnBrk="1" hangingPunct="1"/>
              <a:r>
                <a:rPr lang="en-GB" altLang="it-IT" sz="1100" dirty="0">
                  <a:solidFill>
                    <a:srgbClr val="FF0000"/>
                  </a:solidFill>
                  <a:latin typeface="+mn-lt"/>
                </a:rPr>
                <a:t>law decay</a:t>
              </a:r>
            </a:p>
          </p:txBody>
        </p:sp>
        <p:sp>
          <p:nvSpPr>
            <p:cNvPr id="45" name="Line 15"/>
            <p:cNvSpPr>
              <a:spLocks noChangeShapeType="1"/>
            </p:cNvSpPr>
            <p:nvPr/>
          </p:nvSpPr>
          <p:spPr bwMode="auto">
            <a:xfrm>
              <a:off x="5924964" y="5508601"/>
              <a:ext cx="1855788" cy="12573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47" name="Rectangle 11"/>
          <p:cNvSpPr>
            <a:spLocks noChangeArrowheads="1"/>
          </p:cNvSpPr>
          <p:nvPr/>
        </p:nvSpPr>
        <p:spPr bwMode="auto">
          <a:xfrm>
            <a:off x="876148" y="5296815"/>
            <a:ext cx="316245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it-IT" sz="1400" dirty="0">
                <a:solidFill>
                  <a:srgbClr val="FF0000"/>
                </a:solidFill>
              </a:rPr>
              <a:t>Power law I=</a:t>
            </a:r>
            <a:r>
              <a:rPr lang="el-GR" altLang="it-IT" sz="1400" dirty="0">
                <a:solidFill>
                  <a:srgbClr val="FF0000"/>
                </a:solidFill>
              </a:rPr>
              <a:t>α</a:t>
            </a:r>
            <a:r>
              <a:rPr lang="en-GB" altLang="it-IT" sz="1400" dirty="0">
                <a:solidFill>
                  <a:srgbClr val="FF0000"/>
                </a:solidFill>
              </a:rPr>
              <a:t> q</a:t>
            </a:r>
            <a:r>
              <a:rPr lang="en-GB" altLang="it-IT" sz="1400" baseline="30000" dirty="0">
                <a:solidFill>
                  <a:srgbClr val="FF0000"/>
                </a:solidFill>
              </a:rPr>
              <a:t>-</a:t>
            </a:r>
            <a:r>
              <a:rPr lang="en-GB" altLang="it-IT" sz="1400" baseline="30000" dirty="0" err="1">
                <a:solidFill>
                  <a:srgbClr val="FF0000"/>
                </a:solidFill>
              </a:rPr>
              <a:t>Dm</a:t>
            </a:r>
            <a:endParaRPr lang="en-GB" altLang="it-IT" sz="1400" dirty="0">
              <a:solidFill>
                <a:srgbClr val="FF0000"/>
              </a:solidFill>
            </a:endParaRPr>
          </a:p>
          <a:p>
            <a:pPr eaLnBrk="1" hangingPunct="1"/>
            <a:r>
              <a:rPr lang="en-GB" altLang="it-IT" sz="1400" dirty="0" err="1">
                <a:solidFill>
                  <a:srgbClr val="FF0000"/>
                </a:solidFill>
              </a:rPr>
              <a:t>D</a:t>
            </a:r>
            <a:r>
              <a:rPr lang="en-GB" altLang="it-IT" sz="1400" baseline="-25000" dirty="0" err="1">
                <a:solidFill>
                  <a:srgbClr val="FF0000"/>
                </a:solidFill>
              </a:rPr>
              <a:t>m</a:t>
            </a:r>
            <a:r>
              <a:rPr lang="en-GB" altLang="it-IT" sz="1400" dirty="0">
                <a:solidFill>
                  <a:srgbClr val="FF0000"/>
                </a:solidFill>
              </a:rPr>
              <a:t>=1.8 </a:t>
            </a:r>
            <a:r>
              <a:rPr lang="en-US" altLang="it-IT" sz="1400" dirty="0">
                <a:solidFill>
                  <a:srgbClr val="FF0000"/>
                </a:solidFill>
              </a:rPr>
              <a:t>±</a:t>
            </a:r>
            <a:r>
              <a:rPr lang="en-GB" altLang="it-IT" sz="1400" dirty="0">
                <a:solidFill>
                  <a:srgbClr val="FF0000"/>
                </a:solidFill>
              </a:rPr>
              <a:t> 0.1 </a:t>
            </a:r>
            <a:endParaRPr lang="en-GB" altLang="it-IT" sz="1400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en-GB" altLang="it-IT" sz="1400" dirty="0" smtClean="0">
                <a:solidFill>
                  <a:srgbClr val="FF0000"/>
                </a:solidFill>
              </a:rPr>
              <a:t>mass </a:t>
            </a:r>
            <a:r>
              <a:rPr lang="en-GB" altLang="it-IT" sz="1400" dirty="0">
                <a:solidFill>
                  <a:srgbClr val="FF0000"/>
                </a:solidFill>
              </a:rPr>
              <a:t>fractal dimension of </a:t>
            </a:r>
            <a:r>
              <a:rPr lang="en-GB" altLang="it-IT" sz="1400" dirty="0" err="1">
                <a:solidFill>
                  <a:srgbClr val="FF0000"/>
                </a:solidFill>
              </a:rPr>
              <a:t>scatteres</a:t>
            </a:r>
            <a:endParaRPr lang="en-GB" altLang="it-IT" sz="1400" dirty="0">
              <a:solidFill>
                <a:srgbClr val="FF0000"/>
              </a:solidFill>
            </a:endParaRPr>
          </a:p>
        </p:txBody>
      </p:sp>
      <p:sp>
        <p:nvSpPr>
          <p:cNvPr id="48" name="Line 24"/>
          <p:cNvSpPr>
            <a:spLocks noChangeShapeType="1"/>
          </p:cNvSpPr>
          <p:nvPr/>
        </p:nvSpPr>
        <p:spPr bwMode="auto">
          <a:xfrm flipV="1">
            <a:off x="2893350" y="4748778"/>
            <a:ext cx="1678649" cy="744431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2" name="Line 22"/>
          <p:cNvSpPr>
            <a:spLocks noChangeShapeType="1"/>
          </p:cNvSpPr>
          <p:nvPr/>
        </p:nvSpPr>
        <p:spPr bwMode="auto">
          <a:xfrm flipV="1">
            <a:off x="2893351" y="4281470"/>
            <a:ext cx="1678649" cy="160066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" name="Rectangle 4"/>
          <p:cNvSpPr/>
          <p:nvPr/>
        </p:nvSpPr>
        <p:spPr>
          <a:xfrm>
            <a:off x="6338642" y="5185433"/>
            <a:ext cx="218521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sz="1400" dirty="0" smtClean="0"/>
              <a:t>Sizes of </a:t>
            </a:r>
            <a:r>
              <a:rPr lang="it-IT" altLang="it-IT" sz="1400" dirty="0" smtClean="0"/>
              <a:t>nanoscale pores</a:t>
            </a:r>
          </a:p>
          <a:p>
            <a:r>
              <a:rPr lang="it-IT" altLang="it-IT" sz="1400" dirty="0" smtClean="0"/>
              <a:t>in cellulose microfibrils </a:t>
            </a:r>
            <a:endParaRPr lang="it-IT" altLang="it-IT" sz="1400" dirty="0" smtClean="0"/>
          </a:p>
          <a:p>
            <a:r>
              <a:rPr lang="it-IT" altLang="it-IT" sz="1400" dirty="0" smtClean="0"/>
              <a:t>R</a:t>
            </a:r>
            <a:r>
              <a:rPr lang="it-IT" altLang="it-IT" sz="1400" baseline="-25000" dirty="0" smtClean="0"/>
              <a:t>g</a:t>
            </a:r>
            <a:r>
              <a:rPr lang="it-IT" altLang="it-IT" sz="1400" dirty="0" smtClean="0"/>
              <a:t> </a:t>
            </a:r>
            <a:r>
              <a:rPr lang="it-IT" altLang="it-IT" sz="1400" dirty="0"/>
              <a:t>= (1.64 ± 0.02) nm</a:t>
            </a:r>
            <a:endParaRPr lang="it-IT" sz="1400" dirty="0"/>
          </a:p>
        </p:txBody>
      </p:sp>
      <p:sp>
        <p:nvSpPr>
          <p:cNvPr id="49" name="Rectangle 28"/>
          <p:cNvSpPr>
            <a:spLocks noChangeArrowheads="1"/>
          </p:cNvSpPr>
          <p:nvPr/>
        </p:nvSpPr>
        <p:spPr bwMode="auto">
          <a:xfrm>
            <a:off x="1053487" y="6172200"/>
            <a:ext cx="29851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it-IT" sz="1200" dirty="0" smtClean="0">
                <a:latin typeface="+mn-lt"/>
              </a:rPr>
              <a:t>M</a:t>
            </a:r>
            <a:r>
              <a:rPr lang="it-IT" altLang="it-IT" sz="1200" dirty="0">
                <a:latin typeface="+mn-lt"/>
              </a:rPr>
              <a:t>. </a:t>
            </a:r>
            <a:r>
              <a:rPr lang="it-IT" altLang="it-IT" sz="1200" dirty="0" smtClean="0">
                <a:latin typeface="+mn-lt"/>
              </a:rPr>
              <a:t>Missori et al. PRL</a:t>
            </a:r>
            <a:r>
              <a:rPr lang="it-IT" altLang="it-IT" sz="1200" dirty="0">
                <a:latin typeface="+mn-lt"/>
              </a:rPr>
              <a:t>, 97, 238001 (2006).</a:t>
            </a:r>
          </a:p>
        </p:txBody>
      </p:sp>
      <p:sp>
        <p:nvSpPr>
          <p:cNvPr id="50" name="Text Box 6"/>
          <p:cNvSpPr txBox="1">
            <a:spLocks noChangeArrowheads="1"/>
          </p:cNvSpPr>
          <p:nvPr/>
        </p:nvSpPr>
        <p:spPr bwMode="auto">
          <a:xfrm>
            <a:off x="4380279" y="3690975"/>
            <a:ext cx="17919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GB" altLang="it-IT" sz="1400" i="1" dirty="0" smtClean="0">
                <a:solidFill>
                  <a:srgbClr val="000099"/>
                </a:solidFill>
              </a:rPr>
              <a:t>Neutron scattering</a:t>
            </a:r>
            <a:endParaRPr lang="en-GB" altLang="it-IT" sz="1400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0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0852">
        <p:fade/>
      </p:transition>
    </mc:Choice>
    <mc:Fallback xmlns="">
      <p:transition spd="med" advTm="9085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600" y="1295400"/>
            <a:ext cx="2340456" cy="3755517"/>
            <a:chOff x="228600" y="990600"/>
            <a:chExt cx="2340456" cy="3755517"/>
          </a:xfrm>
        </p:grpSpPr>
        <p:pic>
          <p:nvPicPr>
            <p:cNvPr id="7" name="Picture 2" descr="D:\Progetti ISC\Leonardo da Vinci\Leonardo_Alinari.jpg"/>
            <p:cNvPicPr>
              <a:picLocks noChangeAspect="1" noChangeArrowheads="1"/>
            </p:cNvPicPr>
            <p:nvPr/>
          </p:nvPicPr>
          <p:blipFill>
            <a:blip r:embed="rId3" cstate="print">
              <a:lum/>
            </a:blip>
            <a:srcRect l="3536" t="2024" r="7224" b="1365"/>
            <a:stretch>
              <a:fillRect/>
            </a:stretch>
          </p:blipFill>
          <p:spPr bwMode="auto">
            <a:xfrm>
              <a:off x="228600" y="1364599"/>
              <a:ext cx="2340456" cy="3381518"/>
            </a:xfrm>
            <a:prstGeom prst="rect">
              <a:avLst/>
            </a:prstGeom>
            <a:noFill/>
          </p:spPr>
        </p:pic>
        <p:sp>
          <p:nvSpPr>
            <p:cNvPr id="9" name="TextBox 6"/>
            <p:cNvSpPr txBox="1"/>
            <p:nvPr/>
          </p:nvSpPr>
          <p:spPr>
            <a:xfrm>
              <a:off x="1049290" y="990600"/>
              <a:ext cx="7033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0" dirty="0" smtClean="0"/>
                <a:t>1898  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83842" y="472900"/>
            <a:ext cx="35333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Optical </a:t>
            </a:r>
            <a:r>
              <a:rPr lang="it-IT" sz="2000" dirty="0"/>
              <a:t>degradation on </a:t>
            </a:r>
            <a:r>
              <a:rPr lang="it-IT" sz="2000" dirty="0" smtClean="0"/>
              <a:t>aging</a:t>
            </a:r>
            <a:endParaRPr lang="it-IT" sz="2000" dirty="0"/>
          </a:p>
        </p:txBody>
      </p:sp>
      <p:grpSp>
        <p:nvGrpSpPr>
          <p:cNvPr id="5" name="Group 4"/>
          <p:cNvGrpSpPr/>
          <p:nvPr/>
        </p:nvGrpSpPr>
        <p:grpSpPr>
          <a:xfrm>
            <a:off x="2667000" y="1469517"/>
            <a:ext cx="1905000" cy="3308484"/>
            <a:chOff x="2667000" y="1195628"/>
            <a:chExt cx="1905000" cy="3308484"/>
          </a:xfrm>
        </p:grpSpPr>
        <p:pic>
          <p:nvPicPr>
            <p:cNvPr id="8" name="Picture 7" descr="I:\Progetti ISC\ETSF\Articoli\APL_Leo_2014\Fig1recto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0" y="1530011"/>
              <a:ext cx="1905000" cy="29741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3299540" y="1195628"/>
              <a:ext cx="63991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/>
                <a:t>2012</a:t>
              </a:r>
            </a:p>
          </p:txBody>
        </p:sp>
      </p:grpSp>
      <p:pic>
        <p:nvPicPr>
          <p:cNvPr id="11" name="Picture 2" descr="I:\Convegni e Congressi\2012\Leonardo Workshop 2012\Foto\LEGGERE\086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060" y="856677"/>
            <a:ext cx="2970591" cy="216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C:\Users\missori\Desktop\Origin export\Leonardo alfa_fig2b_energy_presentation_FIT_all_folios_CFB1.jpg"/>
          <p:cNvPicPr>
            <a:picLocks noChangeAspect="1" noChangeArrowheads="1"/>
          </p:cNvPicPr>
          <p:nvPr/>
        </p:nvPicPr>
        <p:blipFill>
          <a:blip r:embed="rId6" cstate="print"/>
          <a:srcRect l="5576" r="4683"/>
          <a:stretch>
            <a:fillRect/>
          </a:stretch>
        </p:blipFill>
        <p:spPr bwMode="auto">
          <a:xfrm>
            <a:off x="4724400" y="3656590"/>
            <a:ext cx="3618252" cy="2788654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6781800" y="5712023"/>
            <a:ext cx="2438400" cy="30777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0" dirty="0" smtClean="0">
                <a:solidFill>
                  <a:srgbClr val="0000CC"/>
                </a:solidFill>
              </a:rPr>
              <a:t>→ 6 </a:t>
            </a:r>
            <a:r>
              <a:rPr lang="en-US" sz="1400" b="0" dirty="0" err="1" smtClean="0">
                <a:solidFill>
                  <a:srgbClr val="0000CC"/>
                </a:solidFill>
              </a:rPr>
              <a:t>mmol</a:t>
            </a:r>
            <a:r>
              <a:rPr lang="en-US" sz="1400" b="0" dirty="0" smtClean="0">
                <a:solidFill>
                  <a:srgbClr val="0000CC"/>
                </a:solidFill>
              </a:rPr>
              <a:t>/100g of cellulose</a:t>
            </a:r>
            <a:endParaRPr lang="it-IT" sz="1400" b="0" dirty="0">
              <a:solidFill>
                <a:srgbClr val="0000CC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27651" y="5725180"/>
            <a:ext cx="40395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sz="1400" dirty="0"/>
              <a:t>M. Missori et al., </a:t>
            </a:r>
            <a:r>
              <a:rPr lang="it-IT" altLang="it-IT" sz="1400" dirty="0" smtClean="0"/>
              <a:t>PRB </a:t>
            </a:r>
            <a:r>
              <a:rPr lang="it-IT" sz="1400" dirty="0"/>
              <a:t>89, 054201 (2014</a:t>
            </a:r>
            <a:r>
              <a:rPr lang="it-IT" sz="1400" dirty="0" smtClean="0"/>
              <a:t>)</a:t>
            </a:r>
          </a:p>
          <a:p>
            <a:r>
              <a:rPr lang="it-IT" altLang="it-IT" sz="1400" dirty="0" smtClean="0"/>
              <a:t>A. Mosca Conte et al., APL 104, 224101 (2014)</a:t>
            </a:r>
            <a:endParaRPr lang="it-IT" altLang="it-IT" sz="1400" dirty="0"/>
          </a:p>
        </p:txBody>
      </p:sp>
      <p:sp>
        <p:nvSpPr>
          <p:cNvPr id="22" name="Rectangle 21"/>
          <p:cNvSpPr/>
          <p:nvPr/>
        </p:nvSpPr>
        <p:spPr>
          <a:xfrm>
            <a:off x="666447" y="5045861"/>
            <a:ext cx="29172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/>
              <a:t>Leonardo da Vinci self-portrait</a:t>
            </a:r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6499494"/>
              </p:ext>
            </p:extLst>
          </p:nvPr>
        </p:nvGraphicFramePr>
        <p:xfrm>
          <a:off x="6056652" y="3042839"/>
          <a:ext cx="1868148" cy="6062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6" name="Equation" r:id="rId7" imgW="1409700" imgH="457200" progId="Equation.DSMT4">
                  <p:embed/>
                </p:oleObj>
              </mc:Choice>
              <mc:Fallback>
                <p:oleObj name="Equation" r:id="rId7" imgW="1409700" imgH="457200" progId="Equation.DSMT4">
                  <p:embed/>
                  <p:pic>
                    <p:nvPicPr>
                      <p:cNvPr id="0" name="Object 30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6652" y="3042839"/>
                        <a:ext cx="1868148" cy="60622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rgbClr val="0000CC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12"/>
          <p:cNvSpPr>
            <a:spLocks noChangeArrowheads="1"/>
          </p:cNvSpPr>
          <p:nvPr/>
        </p:nvSpPr>
        <p:spPr bwMode="auto">
          <a:xfrm>
            <a:off x="7391400" y="5179469"/>
            <a:ext cx="1715748" cy="535531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it-IT" sz="1600" b="0" dirty="0">
                <a:solidFill>
                  <a:srgbClr val="0000CC"/>
                </a:solidFill>
              </a:rPr>
              <a:t>Time-Dependent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it-IT" sz="1600" b="0" dirty="0" smtClean="0">
                <a:solidFill>
                  <a:srgbClr val="0000CC"/>
                </a:solidFill>
              </a:rPr>
              <a:t>DFT simulations </a:t>
            </a:r>
            <a:endParaRPr lang="en-US" altLang="it-IT" sz="1600" b="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71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6" name="Object 5"/>
          <p:cNvGraphicFramePr>
            <a:graphicFrameLocks noChangeAspect="1"/>
          </p:cNvGraphicFramePr>
          <p:nvPr/>
        </p:nvGraphicFramePr>
        <p:xfrm>
          <a:off x="3926602" y="1576998"/>
          <a:ext cx="4163298" cy="30303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4" name="Graph" r:id="rId4" imgW="4033114" imgH="2938272" progId="">
                  <p:embed/>
                </p:oleObj>
              </mc:Choice>
              <mc:Fallback>
                <p:oleObj name="Graph" r:id="rId4" imgW="4033114" imgH="293827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6602" y="1576998"/>
                        <a:ext cx="4163298" cy="303030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9" descr="C18_3D"/>
          <p:cNvPicPr>
            <a:picLocks noChangeAspect="1" noChangeArrowheads="1"/>
          </p:cNvPicPr>
          <p:nvPr/>
        </p:nvPicPr>
        <p:blipFill>
          <a:blip r:embed="rId6"/>
          <a:srcRect l="15294" t="19952" r="3043" b="17407"/>
          <a:stretch>
            <a:fillRect/>
          </a:stretch>
        </p:blipFill>
        <p:spPr bwMode="auto">
          <a:xfrm>
            <a:off x="514350" y="2362200"/>
            <a:ext cx="3524250" cy="245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33600" y="381000"/>
            <a:ext cx="5692659" cy="461665"/>
          </a:xfrm>
        </p:spPr>
        <p:txBody>
          <a:bodyPr>
            <a:spAutoFit/>
          </a:bodyPr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ISMN activity on fiber network materials 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09600"/>
            <a:ext cx="1600273" cy="2240383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2325960" y="1409386"/>
            <a:ext cx="20169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Real 3D topography</a:t>
            </a:r>
          </a:p>
          <a:p>
            <a:r>
              <a:rPr lang="en-US" sz="1600" dirty="0" err="1" smtClean="0"/>
              <a:t>x,y</a:t>
            </a:r>
            <a:r>
              <a:rPr lang="en-US" sz="1600" dirty="0" smtClean="0"/>
              <a:t> : optical resolution</a:t>
            </a:r>
          </a:p>
          <a:p>
            <a:r>
              <a:rPr lang="en-US" sz="1600" dirty="0" err="1" smtClean="0"/>
              <a:t>z</a:t>
            </a:r>
            <a:r>
              <a:rPr lang="en-US" sz="1600" dirty="0" smtClean="0"/>
              <a:t> : nm scale</a:t>
            </a:r>
            <a:endParaRPr lang="en-US" sz="1600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7637577" y="1850116"/>
            <a:ext cx="15064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u="sng" dirty="0" err="1" smtClean="0"/>
              <a:t>Non-invasive</a:t>
            </a:r>
            <a:r>
              <a:rPr lang="it-IT" sz="1400" b="1" u="sng" dirty="0" smtClean="0"/>
              <a:t> </a:t>
            </a:r>
            <a:r>
              <a:rPr lang="it-IT" sz="1400" dirty="0" err="1" smtClean="0"/>
              <a:t>measurement</a:t>
            </a:r>
            <a:r>
              <a:rPr lang="it-IT" sz="1400" dirty="0" smtClean="0"/>
              <a:t> </a:t>
            </a:r>
            <a:r>
              <a:rPr lang="it-IT" sz="1400" dirty="0" err="1" smtClean="0"/>
              <a:t>of</a:t>
            </a:r>
            <a:r>
              <a:rPr lang="it-IT" sz="1400" dirty="0" smtClean="0"/>
              <a:t> the </a:t>
            </a:r>
            <a:r>
              <a:rPr lang="it-IT" sz="1400" dirty="0" err="1" smtClean="0"/>
              <a:t>roughness</a:t>
            </a:r>
            <a:r>
              <a:rPr lang="it-IT" sz="1400" dirty="0" smtClean="0"/>
              <a:t> </a:t>
            </a:r>
            <a:r>
              <a:rPr lang="it-IT" sz="1400" dirty="0" err="1" smtClean="0"/>
              <a:t>of</a:t>
            </a:r>
            <a:r>
              <a:rPr lang="it-IT" sz="1400" dirty="0" smtClean="0"/>
              <a:t> the </a:t>
            </a:r>
            <a:r>
              <a:rPr lang="it-IT" sz="1400" dirty="0" err="1" smtClean="0"/>
              <a:t>sheets</a:t>
            </a:r>
            <a:endParaRPr lang="en-US" sz="1400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7637577" y="3327400"/>
            <a:ext cx="1389275" cy="10156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200" dirty="0" err="1" smtClean="0">
                <a:solidFill>
                  <a:srgbClr val="FF0000"/>
                </a:solidFill>
              </a:rPr>
              <a:t>Paper</a:t>
            </a:r>
            <a:r>
              <a:rPr lang="it-IT" sz="1200" dirty="0" smtClean="0">
                <a:solidFill>
                  <a:srgbClr val="FF0000"/>
                </a:solidFill>
              </a:rPr>
              <a:t> </a:t>
            </a:r>
            <a:r>
              <a:rPr lang="it-IT" sz="1200" dirty="0" err="1" smtClean="0">
                <a:solidFill>
                  <a:srgbClr val="FF0000"/>
                </a:solidFill>
              </a:rPr>
              <a:t>sheets</a:t>
            </a:r>
            <a:r>
              <a:rPr lang="it-IT" sz="1200" dirty="0" smtClean="0">
                <a:solidFill>
                  <a:srgbClr val="FF0000"/>
                </a:solidFill>
              </a:rPr>
              <a:t> </a:t>
            </a:r>
            <a:r>
              <a:rPr lang="it-IT" sz="1200" dirty="0" err="1" smtClean="0">
                <a:solidFill>
                  <a:srgbClr val="FF0000"/>
                </a:solidFill>
              </a:rPr>
              <a:t>belonging</a:t>
            </a:r>
            <a:r>
              <a:rPr lang="it-IT" sz="1200" dirty="0" smtClean="0">
                <a:solidFill>
                  <a:srgbClr val="FF0000"/>
                </a:solidFill>
              </a:rPr>
              <a:t> </a:t>
            </a:r>
            <a:r>
              <a:rPr lang="it-IT" sz="1200" dirty="0" err="1" smtClean="0">
                <a:solidFill>
                  <a:srgbClr val="FF0000"/>
                </a:solidFill>
              </a:rPr>
              <a:t>to</a:t>
            </a:r>
            <a:r>
              <a:rPr lang="it-IT" sz="1200" dirty="0" smtClean="0">
                <a:solidFill>
                  <a:srgbClr val="FF0000"/>
                </a:solidFill>
              </a:rPr>
              <a:t> the</a:t>
            </a:r>
          </a:p>
          <a:p>
            <a:r>
              <a:rPr lang="it-IT" sz="1200" dirty="0" err="1" smtClean="0">
                <a:solidFill>
                  <a:srgbClr val="FF0000"/>
                </a:solidFill>
              </a:rPr>
              <a:t>Italian</a:t>
            </a:r>
            <a:r>
              <a:rPr lang="it-IT" sz="1200" dirty="0" smtClean="0">
                <a:solidFill>
                  <a:srgbClr val="FF0000"/>
                </a:solidFill>
              </a:rPr>
              <a:t> </a:t>
            </a:r>
            <a:r>
              <a:rPr lang="it-IT" sz="1200" dirty="0" err="1" smtClean="0">
                <a:solidFill>
                  <a:srgbClr val="FF0000"/>
                </a:solidFill>
              </a:rPr>
              <a:t>Minister</a:t>
            </a:r>
            <a:r>
              <a:rPr lang="it-IT" sz="1200" dirty="0" smtClean="0">
                <a:solidFill>
                  <a:srgbClr val="FF0000"/>
                </a:solidFill>
              </a:rPr>
              <a:t> </a:t>
            </a:r>
            <a:r>
              <a:rPr lang="it-IT" sz="1200" dirty="0" err="1" smtClean="0">
                <a:solidFill>
                  <a:srgbClr val="FF0000"/>
                </a:solidFill>
              </a:rPr>
              <a:t>of</a:t>
            </a:r>
            <a:r>
              <a:rPr lang="it-IT" sz="1200" dirty="0" smtClean="0">
                <a:solidFill>
                  <a:srgbClr val="FF0000"/>
                </a:solidFill>
              </a:rPr>
              <a:t> Cultural Heritage </a:t>
            </a:r>
            <a:r>
              <a:rPr lang="it-IT" sz="1200" dirty="0" err="1" smtClean="0">
                <a:solidFill>
                  <a:srgbClr val="FF0000"/>
                </a:solidFill>
              </a:rPr>
              <a:t>MiBACT</a:t>
            </a:r>
            <a:endParaRPr lang="en-US" sz="1200" dirty="0">
              <a:solidFill>
                <a:srgbClr val="FF0000"/>
              </a:solidFill>
            </a:endParaRP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 bwMode="auto">
          <a:xfrm>
            <a:off x="1905000" y="4711977"/>
            <a:ext cx="2296147" cy="1706062"/>
            <a:chOff x="590550" y="4353800"/>
            <a:chExt cx="3187700" cy="2368550"/>
          </a:xfrm>
        </p:grpSpPr>
        <p:pic>
          <p:nvPicPr>
            <p:cNvPr id="20" name="Picture 13" descr="C18_profilo2_linea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90550" y="4353800"/>
              <a:ext cx="3187700" cy="2368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1" name="Straight Connector 2"/>
            <p:cNvCxnSpPr>
              <a:cxnSpLocks noChangeShapeType="1"/>
            </p:cNvCxnSpPr>
            <p:nvPr/>
          </p:nvCxnSpPr>
          <p:spPr bwMode="auto">
            <a:xfrm flipV="1">
              <a:off x="1958809" y="5880762"/>
              <a:ext cx="403030" cy="333691"/>
            </a:xfrm>
            <a:prstGeom prst="line">
              <a:avLst/>
            </a:prstGeom>
            <a:noFill/>
            <a:ln w="25400">
              <a:solidFill>
                <a:srgbClr val="006600"/>
              </a:solidFill>
              <a:round/>
              <a:headEnd/>
              <a:tailEnd/>
            </a:ln>
          </p:spPr>
        </p:cxnSp>
      </p:grpSp>
      <p:pic>
        <p:nvPicPr>
          <p:cNvPr id="22" name="Picture 10" descr="C18_profilo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470401" y="4741595"/>
            <a:ext cx="2692400" cy="1623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uppo 18"/>
          <p:cNvGrpSpPr/>
          <p:nvPr/>
        </p:nvGrpSpPr>
        <p:grpSpPr>
          <a:xfrm>
            <a:off x="5298707" y="1139889"/>
            <a:ext cx="1559503" cy="697527"/>
            <a:chOff x="5298707" y="1139889"/>
            <a:chExt cx="1559503" cy="697527"/>
          </a:xfrm>
        </p:grpSpPr>
        <p:pic>
          <p:nvPicPr>
            <p:cNvPr id="16" name="Immagine 1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298707" y="1139889"/>
              <a:ext cx="1356303" cy="697527"/>
            </a:xfrm>
            <a:prstGeom prst="rect">
              <a:avLst/>
            </a:prstGeom>
          </p:spPr>
        </p:pic>
        <p:sp>
          <p:nvSpPr>
            <p:cNvPr id="17" name="CasellaDiTesto 16"/>
            <p:cNvSpPr txBox="1"/>
            <p:nvPr/>
          </p:nvSpPr>
          <p:spPr>
            <a:xfrm>
              <a:off x="6405230" y="1262820"/>
              <a:ext cx="45298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latin typeface="Times"/>
                  <a:cs typeface="Times"/>
                </a:rPr>
                <a:t>z</a:t>
              </a:r>
              <a:r>
                <a:rPr lang="en-US" i="1" baseline="-25000" dirty="0" smtClean="0">
                  <a:latin typeface="Times"/>
                  <a:cs typeface="Times"/>
                </a:rPr>
                <a:t>i</a:t>
              </a:r>
              <a:r>
                <a:rPr lang="en-US" i="1" baseline="30000" dirty="0" smtClean="0">
                  <a:latin typeface="Times"/>
                  <a:cs typeface="Times"/>
                </a:rPr>
                <a:t>2</a:t>
              </a:r>
              <a:endParaRPr lang="en-US" i="1" dirty="0">
                <a:latin typeface="Times"/>
                <a:cs typeface="Times"/>
              </a:endParaRPr>
            </a:p>
          </p:txBody>
        </p:sp>
      </p:grpSp>
      <p:cxnSp>
        <p:nvCxnSpPr>
          <p:cNvPr id="28" name="Connettore 2 27"/>
          <p:cNvCxnSpPr>
            <a:endCxn id="22" idx="1"/>
          </p:cNvCxnSpPr>
          <p:nvPr/>
        </p:nvCxnSpPr>
        <p:spPr>
          <a:xfrm flipV="1">
            <a:off x="3042251" y="5553115"/>
            <a:ext cx="1428150" cy="49618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358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/>
          <p:cNvSpPr>
            <a:spLocks noChangeArrowheads="1"/>
          </p:cNvSpPr>
          <p:nvPr/>
        </p:nvSpPr>
        <p:spPr bwMode="auto">
          <a:xfrm>
            <a:off x="257148" y="376535"/>
            <a:ext cx="66131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sz="2400" dirty="0" smtClean="0"/>
              <a:t>ISMN activities on cellulose </a:t>
            </a:r>
            <a:r>
              <a:rPr lang="en-GB" sz="2400" dirty="0" err="1" smtClean="0"/>
              <a:t>fibers</a:t>
            </a:r>
            <a:endParaRPr lang="en-GB" sz="2400" dirty="0"/>
          </a:p>
        </p:txBody>
      </p:sp>
      <p:pic>
        <p:nvPicPr>
          <p:cNvPr id="53" name="Picture 52" descr="Immag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60" y="2590800"/>
            <a:ext cx="2744787" cy="363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53" y="1010393"/>
            <a:ext cx="3048000" cy="1580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4" descr="Immag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399" y="2171675"/>
            <a:ext cx="5130987" cy="361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33800" y="5791200"/>
            <a:ext cx="46601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/>
              <a:t>F. Valle, Italian </a:t>
            </a:r>
            <a:r>
              <a:rPr lang="it-IT" sz="1600" dirty="0"/>
              <a:t>Soft </a:t>
            </a:r>
            <a:r>
              <a:rPr lang="it-IT" sz="1600" dirty="0" smtClean="0"/>
              <a:t>Days Workshop, Rome, 2014</a:t>
            </a:r>
            <a:endParaRPr lang="it-IT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3429000" y="1010393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AFM</a:t>
            </a:r>
            <a:endParaRPr lang="it-IT" dirty="0"/>
          </a:p>
        </p:txBody>
      </p:sp>
      <p:pic>
        <p:nvPicPr>
          <p:cNvPr id="8" name="Segnaposto contenuto 3" descr="carta_fab4_AFM5.tif"/>
          <p:cNvPicPr>
            <a:picLocks noChangeAspect="1"/>
          </p:cNvPicPr>
          <p:nvPr/>
        </p:nvPicPr>
        <p:blipFill>
          <a:blip r:embed="rId6"/>
          <a:srcRect l="7001" r="26811" b="25066"/>
          <a:stretch>
            <a:fillRect/>
          </a:stretch>
        </p:blipFill>
        <p:spPr>
          <a:xfrm>
            <a:off x="7086600" y="381000"/>
            <a:ext cx="2057400" cy="17469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207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3442">
        <p:fade/>
      </p:transition>
    </mc:Choice>
    <mc:Fallback xmlns="" xmlns:mv="urn:schemas-microsoft-com:mac:vml">
      <mp:transition xmlns:mp="http://schemas.microsoft.com/office/mac/powerpoint/2008/main" spd="med" advTm="53442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fatergroup.com/sites/fater_files/styles/view_brands/public/pampers.png?itok=iVVigLs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856" y="3478146"/>
            <a:ext cx="1428572" cy="71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fatergroup.com/sites/fater_files/styles/view_brands/public/lines_brand.png?itok=45fWvHd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096" y="3453565"/>
            <a:ext cx="1428572" cy="71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fatergroup.com/sites/fater_files/styles/view_brands/public/ace.png?itok=LVvhZID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628" y="3433286"/>
            <a:ext cx="1428572" cy="71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www.fatergroup.com/sites/fater_files/styles/view_brands/public/infasil.png?itok=IDRQjMV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347686"/>
            <a:ext cx="1428572" cy="71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www.fatergroup.com/sites/fater_files/styles/view_brands/public/tampax_brand.png?itok=NxXvor7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451" y="4347686"/>
            <a:ext cx="1428572" cy="71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www.fatergroup.com/sites/fater_files/styles/view_brands/public/dignity.png?itok=q8vvURj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10" y="4347686"/>
            <a:ext cx="1428572" cy="71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://www.fatergroup.com/sites/fater_files/styles/view_brands/public/linidor_brand.png?itok=Cf6Nrxd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228" y="4347686"/>
            <a:ext cx="1428572" cy="71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http://www.fatergroup.com/sites/fater_files/styles/view_brands/public/neo-blanc.png?itok=PZUp-z1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228" y="4347686"/>
            <a:ext cx="1428572" cy="71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http://www.fatergroup.com/sites/fater_files/styles/view_brands/public/comet.png?itok=_X5Bl4vW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628" y="4347686"/>
            <a:ext cx="1428572" cy="71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81000" y="2671286"/>
            <a:ext cx="8305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/>
              <a:t>LEADER NEL MERCATO ITALIANO DEI PRODOTTI ASSORBENTI PER LA PERSONA E NEL MERCATO EUROPEO DELLE CANDEGGINE</a:t>
            </a:r>
          </a:p>
        </p:txBody>
      </p:sp>
      <p:sp>
        <p:nvSpPr>
          <p:cNvPr id="7" name="Rectangle 6"/>
          <p:cNvSpPr/>
          <p:nvPr/>
        </p:nvSpPr>
        <p:spPr>
          <a:xfrm>
            <a:off x="245063" y="1581090"/>
            <a:ext cx="55461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(</a:t>
            </a:r>
            <a:r>
              <a:rPr lang="en-US" sz="2000" dirty="0"/>
              <a:t>Joint venture of </a:t>
            </a:r>
            <a:r>
              <a:rPr lang="en-US" sz="2000" dirty="0" err="1" smtClean="0"/>
              <a:t>Procter&amp;Gamble</a:t>
            </a:r>
            <a:r>
              <a:rPr lang="en-US" sz="2000" dirty="0" smtClean="0"/>
              <a:t> </a:t>
            </a:r>
            <a:r>
              <a:rPr lang="en-US" sz="2000" dirty="0"/>
              <a:t>and </a:t>
            </a:r>
            <a:r>
              <a:rPr lang="en-US" sz="2000" dirty="0" err="1"/>
              <a:t>Angelini</a:t>
            </a:r>
            <a:r>
              <a:rPr lang="en-US" sz="2000" dirty="0"/>
              <a:t>)</a:t>
            </a:r>
            <a:endParaRPr lang="it-IT" sz="2000" dirty="0"/>
          </a:p>
        </p:txBody>
      </p:sp>
      <p:sp>
        <p:nvSpPr>
          <p:cNvPr id="8" name="Rectangle 7"/>
          <p:cNvSpPr/>
          <p:nvPr/>
        </p:nvSpPr>
        <p:spPr>
          <a:xfrm>
            <a:off x="1752600" y="5061972"/>
            <a:ext cx="601980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dirty="0" smtClean="0">
                <a:solidFill>
                  <a:srgbClr val="0000CC"/>
                </a:solidFill>
              </a:rPr>
              <a:t>1.200 </a:t>
            </a:r>
            <a:r>
              <a:rPr lang="it-IT" b="1" dirty="0" smtClean="0">
                <a:solidFill>
                  <a:srgbClr val="0000CC"/>
                </a:solidFill>
              </a:rPr>
              <a:t>PERSONE </a:t>
            </a:r>
          </a:p>
          <a:p>
            <a:pPr>
              <a:lnSpc>
                <a:spcPct val="150000"/>
              </a:lnSpc>
            </a:pPr>
            <a:r>
              <a:rPr lang="it-IT" dirty="0" smtClean="0">
                <a:solidFill>
                  <a:srgbClr val="0000CC"/>
                </a:solidFill>
              </a:rPr>
              <a:t>4</a:t>
            </a:r>
            <a:r>
              <a:rPr lang="it-IT" dirty="0">
                <a:solidFill>
                  <a:srgbClr val="0000CC"/>
                </a:solidFill>
              </a:rPr>
              <a:t>% del </a:t>
            </a:r>
            <a:r>
              <a:rPr lang="it-IT" dirty="0" smtClean="0">
                <a:solidFill>
                  <a:srgbClr val="0000CC"/>
                </a:solidFill>
              </a:rPr>
              <a:t>fatturato </a:t>
            </a:r>
            <a:r>
              <a:rPr lang="it-IT" b="1" dirty="0" smtClean="0">
                <a:solidFill>
                  <a:srgbClr val="0000CC"/>
                </a:solidFill>
              </a:rPr>
              <a:t>IN </a:t>
            </a:r>
            <a:r>
              <a:rPr lang="it-IT" b="1" dirty="0">
                <a:solidFill>
                  <a:srgbClr val="0000CC"/>
                </a:solidFill>
              </a:rPr>
              <a:t>RICERCA E SVILUPPO</a:t>
            </a:r>
          </a:p>
          <a:p>
            <a:pPr>
              <a:lnSpc>
                <a:spcPct val="150000"/>
              </a:lnSpc>
            </a:pPr>
            <a:r>
              <a:rPr lang="it-IT" dirty="0">
                <a:solidFill>
                  <a:srgbClr val="0000CC"/>
                </a:solidFill>
              </a:rPr>
              <a:t>911 </a:t>
            </a:r>
            <a:r>
              <a:rPr lang="it-IT" dirty="0" smtClean="0">
                <a:solidFill>
                  <a:srgbClr val="0000CC"/>
                </a:solidFill>
              </a:rPr>
              <a:t>mln </a:t>
            </a:r>
            <a:r>
              <a:rPr lang="it-IT" b="1" dirty="0" smtClean="0">
                <a:solidFill>
                  <a:srgbClr val="0000CC"/>
                </a:solidFill>
              </a:rPr>
              <a:t>DI </a:t>
            </a:r>
            <a:r>
              <a:rPr lang="it-IT" b="1" dirty="0">
                <a:solidFill>
                  <a:srgbClr val="0000CC"/>
                </a:solidFill>
              </a:rPr>
              <a:t>EURO DI FATTURATO</a:t>
            </a:r>
          </a:p>
        </p:txBody>
      </p:sp>
      <p:pic>
        <p:nvPicPr>
          <p:cNvPr id="3094" name="Picture 22" descr="http://www.consorzionetcomm.it/imgpub/252391/0/0/logo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14290"/>
            <a:ext cx="3883535" cy="9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26" descr="Risultati immagini per P&amp;G i Santa Palomba a Pomez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3314" name="Picture 2" descr="https://irs3.4sqi.net/img/general/width960/20418536_PnrhacTGJBj2Byj_zGXu0T2MBwVlcWp0oGuaAQ4ACzE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75" b="27617"/>
          <a:stretch/>
        </p:blipFill>
        <p:spPr bwMode="auto">
          <a:xfrm>
            <a:off x="6188423" y="357557"/>
            <a:ext cx="2926080" cy="185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166044" y="2216837"/>
            <a:ext cx="29017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/>
              <a:t>Procter &amp; Gamble - Pomezia plant</a:t>
            </a:r>
          </a:p>
        </p:txBody>
      </p:sp>
    </p:spTree>
    <p:extLst>
      <p:ext uri="{BB962C8B-B14F-4D97-AF65-F5344CB8AC3E}">
        <p14:creationId xmlns:p14="http://schemas.microsoft.com/office/powerpoint/2010/main" val="198334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611">
        <p:fade/>
      </p:transition>
    </mc:Choice>
    <mc:Fallback xmlns="">
      <p:transition spd="med" advTm="2561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4129" y="762000"/>
            <a:ext cx="83820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 smtClean="0"/>
              <a:t>Topics </a:t>
            </a:r>
            <a:r>
              <a:rPr lang="en-US" sz="2000" b="1" u="sng" dirty="0"/>
              <a:t>for collaboration with CNR</a:t>
            </a:r>
            <a:endParaRPr lang="it-IT" sz="2000" dirty="0"/>
          </a:p>
          <a:p>
            <a:r>
              <a:rPr lang="en-US" sz="1200" dirty="0"/>
              <a:t> </a:t>
            </a:r>
            <a:endParaRPr lang="it-IT" sz="1200" dirty="0"/>
          </a:p>
          <a:p>
            <a:r>
              <a:rPr lang="en-US" sz="1200" b="1" dirty="0"/>
              <a:t> </a:t>
            </a:r>
            <a:endParaRPr lang="it-IT" sz="1200" dirty="0"/>
          </a:p>
          <a:p>
            <a:r>
              <a:rPr lang="en-US" b="1" dirty="0"/>
              <a:t>Title: </a:t>
            </a:r>
            <a:r>
              <a:rPr lang="en-US" b="1" dirty="0" smtClean="0"/>
              <a:t>Interaction </a:t>
            </a:r>
            <a:r>
              <a:rPr lang="en-US" b="1" dirty="0"/>
              <a:t>between Cellulose and Bleach</a:t>
            </a:r>
            <a:endParaRPr lang="it-IT" dirty="0"/>
          </a:p>
          <a:p>
            <a:r>
              <a:rPr lang="en-US" sz="1200" b="1" dirty="0"/>
              <a:t> </a:t>
            </a:r>
            <a:r>
              <a:rPr lang="en-US" sz="1200" dirty="0"/>
              <a:t> </a:t>
            </a:r>
            <a:endParaRPr lang="it-IT" sz="1200" dirty="0"/>
          </a:p>
          <a:p>
            <a:endParaRPr lang="it-IT" sz="1200" dirty="0"/>
          </a:p>
          <a:p>
            <a:r>
              <a:rPr lang="en-US" sz="1400" b="1" dirty="0"/>
              <a:t>Objective</a:t>
            </a:r>
            <a:r>
              <a:rPr lang="en-US" sz="1200" b="1" dirty="0"/>
              <a:t>	</a:t>
            </a:r>
            <a:endParaRPr lang="it-IT" sz="1200" dirty="0"/>
          </a:p>
          <a:p>
            <a:pPr lvl="0"/>
            <a:r>
              <a:rPr lang="en-US" sz="1200" dirty="0"/>
              <a:t>Study the effect of oxidizing species in bleach products (e.g. hypochlorite, hydrogen peroxide, </a:t>
            </a:r>
            <a:r>
              <a:rPr lang="en-US" sz="1200" dirty="0" err="1"/>
              <a:t>peroxyacids</a:t>
            </a:r>
            <a:r>
              <a:rPr lang="en-US" sz="1200" dirty="0"/>
              <a:t>) when used in cleaning cellulose-based </a:t>
            </a:r>
            <a:r>
              <a:rPr lang="en-US" sz="1200" dirty="0" smtClean="0"/>
              <a:t>materials.</a:t>
            </a:r>
          </a:p>
          <a:p>
            <a:pPr lvl="0"/>
            <a:endParaRPr lang="en-US" sz="1200" b="1" dirty="0"/>
          </a:p>
          <a:p>
            <a:pPr lvl="0"/>
            <a:r>
              <a:rPr lang="en-US" sz="1400" b="1" dirty="0" smtClean="0"/>
              <a:t>Topics </a:t>
            </a:r>
            <a:r>
              <a:rPr lang="en-US" sz="1400" b="1" dirty="0"/>
              <a:t>to be covered in the study:</a:t>
            </a:r>
            <a:endParaRPr lang="it-IT" sz="1400" dirty="0"/>
          </a:p>
          <a:p>
            <a:pPr lvl="0"/>
            <a:r>
              <a:rPr lang="en-US" sz="1200" dirty="0"/>
              <a:t>Reactions involved in fabric bleaching:</a:t>
            </a:r>
            <a:endParaRPr lang="it-IT" sz="1200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Definition of species formed during bleaching of garments</a:t>
            </a:r>
            <a:endParaRPr lang="it-IT" sz="1200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u="sng" dirty="0"/>
              <a:t>Effect on cellulose structure and mechanical properties – i.e. tensile strength</a:t>
            </a:r>
            <a:endParaRPr lang="it-IT" sz="1200" u="sng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Effect on surface structure and color – i.e. yellowing</a:t>
            </a:r>
            <a:endParaRPr lang="it-IT" sz="1200" dirty="0"/>
          </a:p>
          <a:p>
            <a:r>
              <a:rPr lang="en-US" sz="1200" dirty="0"/>
              <a:t>   </a:t>
            </a:r>
            <a:endParaRPr lang="it-IT" sz="1200" dirty="0"/>
          </a:p>
          <a:p>
            <a:r>
              <a:rPr lang="en-US" sz="1400" b="1" dirty="0"/>
              <a:t>Scope of the work</a:t>
            </a:r>
            <a:endParaRPr lang="it-IT" sz="1400" dirty="0"/>
          </a:p>
          <a:p>
            <a:pPr lvl="0"/>
            <a:r>
              <a:rPr lang="en-US" sz="1200" dirty="0"/>
              <a:t>Development of analytical methods to study oxidation at:</a:t>
            </a:r>
            <a:endParaRPr lang="it-IT" sz="1200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Textile level</a:t>
            </a:r>
            <a:endParaRPr lang="it-IT" sz="1200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Fiber level</a:t>
            </a:r>
            <a:endParaRPr lang="it-IT" sz="1200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Polymer level</a:t>
            </a:r>
            <a:endParaRPr lang="it-IT" sz="1200" dirty="0"/>
          </a:p>
          <a:p>
            <a:pPr lvl="0"/>
            <a:r>
              <a:rPr lang="en-US" sz="1200" dirty="0"/>
              <a:t>Experimental studies </a:t>
            </a:r>
            <a:r>
              <a:rPr lang="en-US" sz="1200" dirty="0" smtClean="0"/>
              <a:t>on fabric </a:t>
            </a:r>
            <a:r>
              <a:rPr lang="en-US" sz="1200" dirty="0"/>
              <a:t>bleaching using different </a:t>
            </a:r>
            <a:r>
              <a:rPr lang="en-US" sz="1200" dirty="0" err="1"/>
              <a:t>Fater</a:t>
            </a:r>
            <a:r>
              <a:rPr lang="en-US" sz="1200" dirty="0"/>
              <a:t> formulations:</a:t>
            </a:r>
            <a:endParaRPr lang="it-IT" sz="1200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Effect on mechanical properties</a:t>
            </a:r>
            <a:endParaRPr lang="it-IT" sz="1200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Effect on optical properties</a:t>
            </a:r>
            <a:endParaRPr lang="it-IT" sz="1200" dirty="0"/>
          </a:p>
          <a:p>
            <a:pPr marL="623888" lvl="0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Modeling </a:t>
            </a:r>
            <a:r>
              <a:rPr lang="en-US" sz="1200" dirty="0"/>
              <a:t>of oxidation kinetics</a:t>
            </a:r>
            <a:r>
              <a:rPr lang="en-US" sz="1200" b="1" dirty="0"/>
              <a:t>.</a:t>
            </a:r>
            <a:endParaRPr lang="it-IT" sz="1200" b="1" dirty="0"/>
          </a:p>
          <a:p>
            <a:pPr lvl="0"/>
            <a:endParaRPr lang="it-IT" sz="1200" dirty="0"/>
          </a:p>
        </p:txBody>
      </p:sp>
      <p:pic>
        <p:nvPicPr>
          <p:cNvPr id="3" name="Picture 8" descr="http://www.fatergroup.com/sites/fater_files/styles/view_brands/public/ace.png?itok=LVvhZID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609600"/>
            <a:ext cx="2362200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quality-assistance.nl/wordpress/wp-content/uploads/2010/09/yellowing-of-white-trousers-2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505199"/>
            <a:ext cx="1746236" cy="2328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47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751">
        <p:fade/>
      </p:transition>
    </mc:Choice>
    <mc:Fallback xmlns="">
      <p:transition spd="med" advTm="1975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Progetti ISC\FATER\Misure ottiche 22122014\spessore e densità RAIN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522" y="1371600"/>
            <a:ext cx="6623278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76400" y="533400"/>
            <a:ext cx="6135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Modification of physical properties of textiles after washing</a:t>
            </a:r>
            <a:endParaRPr lang="it-IT" dirty="0"/>
          </a:p>
        </p:txBody>
      </p:sp>
      <p:pic>
        <p:nvPicPr>
          <p:cNvPr id="14338" name="Picture 2" descr="https://www.textiletestingequipment.com/productimage/large/55_Fabric_Thickness_Gauge_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63217"/>
            <a:ext cx="1690688" cy="1646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609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5693">
        <p:fade/>
      </p:transition>
    </mc:Choice>
    <mc:Fallback xmlns="">
      <p:transition spd="med" advTm="7569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G:\Progetti ISC\FATER\Misure ottiche 22122014\riflettanza RAIN1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1"/>
          <a:stretch/>
        </p:blipFill>
        <p:spPr bwMode="auto">
          <a:xfrm>
            <a:off x="3200400" y="1130737"/>
            <a:ext cx="5831840" cy="482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0" y="457200"/>
            <a:ext cx="8366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Modification of optical properties (absolute reflectance) of textiles after washing</a:t>
            </a:r>
            <a:endParaRPr lang="it-IT" dirty="0"/>
          </a:p>
        </p:txBody>
      </p:sp>
      <p:grpSp>
        <p:nvGrpSpPr>
          <p:cNvPr id="6" name="Group 5"/>
          <p:cNvGrpSpPr/>
          <p:nvPr/>
        </p:nvGrpSpPr>
        <p:grpSpPr>
          <a:xfrm>
            <a:off x="176159" y="1022244"/>
            <a:ext cx="3063132" cy="2520616"/>
            <a:chOff x="176158" y="1317195"/>
            <a:chExt cx="3896553" cy="3411564"/>
          </a:xfrm>
        </p:grpSpPr>
        <p:pic>
          <p:nvPicPr>
            <p:cNvPr id="7" name="Picture 7" descr="D:\Progetti ISC\Sindone di Arquata\Presentation Bari\sfera.tif"/>
            <p:cNvPicPr>
              <a:picLocks noChangeAspect="1" noChangeArrowheads="1"/>
            </p:cNvPicPr>
            <p:nvPr/>
          </p:nvPicPr>
          <p:blipFill>
            <a:blip r:embed="rId3" cstate="print">
              <a:lum bright="-6000" contras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5648" y="1965057"/>
              <a:ext cx="2202665" cy="1940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49"/>
            <p:cNvSpPr>
              <a:spLocks noChangeArrowheads="1"/>
            </p:cNvSpPr>
            <p:nvPr/>
          </p:nvSpPr>
          <p:spPr bwMode="auto">
            <a:xfrm rot="5400000">
              <a:off x="2001649" y="1966149"/>
              <a:ext cx="171812" cy="3743324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 altLang="it-IT" sz="1400" b="0">
                <a:latin typeface="+mj-lt"/>
              </a:endParaRPr>
            </a:p>
          </p:txBody>
        </p:sp>
        <p:grpSp>
          <p:nvGrpSpPr>
            <p:cNvPr id="10" name="Gruppo 49"/>
            <p:cNvGrpSpPr>
              <a:grpSpLocks/>
            </p:cNvGrpSpPr>
            <p:nvPr/>
          </p:nvGrpSpPr>
          <p:grpSpPr bwMode="auto">
            <a:xfrm rot="5400000">
              <a:off x="1509870" y="2629741"/>
              <a:ext cx="137450" cy="2725403"/>
              <a:chOff x="8496436" y="908720"/>
              <a:chExt cx="144016" cy="3744416"/>
            </a:xfrm>
          </p:grpSpPr>
          <p:sp>
            <p:nvSpPr>
              <p:cNvPr id="26" name="Rectangle 49"/>
              <p:cNvSpPr>
                <a:spLocks noChangeArrowheads="1"/>
              </p:cNvSpPr>
              <p:nvPr/>
            </p:nvSpPr>
            <p:spPr bwMode="auto">
              <a:xfrm>
                <a:off x="8496436" y="908720"/>
                <a:ext cx="144016" cy="190821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 altLang="it-IT" sz="1400" b="0">
                  <a:latin typeface="+mj-lt"/>
                </a:endParaRPr>
              </a:p>
            </p:txBody>
          </p:sp>
          <p:sp>
            <p:nvSpPr>
              <p:cNvPr id="27" name="Rectangle 49"/>
              <p:cNvSpPr>
                <a:spLocks noChangeArrowheads="1"/>
              </p:cNvSpPr>
              <p:nvPr/>
            </p:nvSpPr>
            <p:spPr bwMode="auto">
              <a:xfrm>
                <a:off x="8496436" y="2816932"/>
                <a:ext cx="144016" cy="183620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 altLang="it-IT" sz="1400" b="0">
                  <a:latin typeface="+mj-lt"/>
                </a:endParaRPr>
              </a:p>
            </p:txBody>
          </p:sp>
        </p:grpSp>
        <p:sp>
          <p:nvSpPr>
            <p:cNvPr id="11" name="Rettangolo 47"/>
            <p:cNvSpPr>
              <a:spLocks noChangeArrowheads="1"/>
            </p:cNvSpPr>
            <p:nvPr/>
          </p:nvSpPr>
          <p:spPr bwMode="auto">
            <a:xfrm>
              <a:off x="3110562" y="3613477"/>
              <a:ext cx="962149" cy="416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it-IT" altLang="it-IT" sz="1400" b="0" dirty="0" smtClean="0">
                  <a:solidFill>
                    <a:srgbClr val="C00000"/>
                  </a:solidFill>
                  <a:latin typeface="+mj-lt"/>
                  <a:cs typeface="Arial" pitchFamily="34" charset="0"/>
                </a:rPr>
                <a:t>textile</a:t>
              </a:r>
              <a:endParaRPr lang="it-IT" altLang="it-IT" sz="1400" b="0" dirty="0">
                <a:solidFill>
                  <a:srgbClr val="C00000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12" name="Rettangolo 48"/>
            <p:cNvSpPr>
              <a:spLocks noChangeArrowheads="1"/>
            </p:cNvSpPr>
            <p:nvPr/>
          </p:nvSpPr>
          <p:spPr bwMode="auto">
            <a:xfrm>
              <a:off x="551370" y="4236708"/>
              <a:ext cx="2883445" cy="416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it-IT" altLang="it-IT" sz="1400" b="0" dirty="0">
                  <a:latin typeface="+mj-lt"/>
                  <a:cs typeface="Arial" pitchFamily="34" charset="0"/>
                </a:rPr>
                <a:t>w</a:t>
              </a:r>
              <a:r>
                <a:rPr lang="it-IT" altLang="it-IT" sz="1400" b="0" dirty="0" smtClean="0">
                  <a:latin typeface="+mj-lt"/>
                  <a:cs typeface="Arial" pitchFamily="34" charset="0"/>
                </a:rPr>
                <a:t>hite or black </a:t>
              </a:r>
              <a:r>
                <a:rPr lang="it-IT" altLang="it-IT" sz="1400" b="0" dirty="0">
                  <a:latin typeface="+mj-lt"/>
                  <a:cs typeface="Arial" pitchFamily="34" charset="0"/>
                </a:rPr>
                <a:t>backing</a:t>
              </a:r>
            </a:p>
          </p:txBody>
        </p:sp>
        <p:cxnSp>
          <p:nvCxnSpPr>
            <p:cNvPr id="13" name="Connettore 2 51"/>
            <p:cNvCxnSpPr/>
            <p:nvPr/>
          </p:nvCxnSpPr>
          <p:spPr bwMode="auto">
            <a:xfrm rot="5400000">
              <a:off x="1693855" y="3309636"/>
              <a:ext cx="0" cy="1708150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ttangolo 52"/>
            <p:cNvSpPr>
              <a:spLocks noChangeArrowheads="1"/>
            </p:cNvSpPr>
            <p:nvPr/>
          </p:nvSpPr>
          <p:spPr bwMode="auto">
            <a:xfrm>
              <a:off x="2470423" y="1865450"/>
              <a:ext cx="1537734" cy="708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r"/>
              <a:r>
                <a:rPr lang="it-IT" altLang="it-IT" sz="1400" b="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+mj-lt"/>
                  <a:cs typeface="Arial" pitchFamily="34" charset="0"/>
                </a:rPr>
                <a:t>integrating sphere</a:t>
              </a:r>
            </a:p>
          </p:txBody>
        </p:sp>
        <p:sp>
          <p:nvSpPr>
            <p:cNvPr id="15" name="Figura a mano libera 53"/>
            <p:cNvSpPr/>
            <p:nvPr/>
          </p:nvSpPr>
          <p:spPr bwMode="auto">
            <a:xfrm rot="5400000">
              <a:off x="2122433" y="1704264"/>
              <a:ext cx="443008" cy="77788"/>
            </a:xfrm>
            <a:custGeom>
              <a:avLst/>
              <a:gdLst>
                <a:gd name="connsiteX0" fmla="*/ 465826 w 465826"/>
                <a:gd name="connsiteY0" fmla="*/ 33068 h 84826"/>
                <a:gd name="connsiteX1" fmla="*/ 319177 w 465826"/>
                <a:gd name="connsiteY1" fmla="*/ 7189 h 84826"/>
                <a:gd name="connsiteX2" fmla="*/ 146649 w 465826"/>
                <a:gd name="connsiteY2" fmla="*/ 7189 h 84826"/>
                <a:gd name="connsiteX3" fmla="*/ 34505 w 465826"/>
                <a:gd name="connsiteY3" fmla="*/ 50321 h 84826"/>
                <a:gd name="connsiteX4" fmla="*/ 0 w 465826"/>
                <a:gd name="connsiteY4" fmla="*/ 84826 h 84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826" h="84826">
                  <a:moveTo>
                    <a:pt x="465826" y="33068"/>
                  </a:moveTo>
                  <a:cubicBezTo>
                    <a:pt x="419099" y="22285"/>
                    <a:pt x="372373" y="11502"/>
                    <a:pt x="319177" y="7189"/>
                  </a:cubicBezTo>
                  <a:cubicBezTo>
                    <a:pt x="265981" y="2876"/>
                    <a:pt x="194094" y="0"/>
                    <a:pt x="146649" y="7189"/>
                  </a:cubicBezTo>
                  <a:cubicBezTo>
                    <a:pt x="99204" y="14378"/>
                    <a:pt x="58946" y="37382"/>
                    <a:pt x="34505" y="50321"/>
                  </a:cubicBezTo>
                  <a:cubicBezTo>
                    <a:pt x="10064" y="63260"/>
                    <a:pt x="5032" y="74043"/>
                    <a:pt x="0" y="84826"/>
                  </a:cubicBezTo>
                </a:path>
              </a:pathLst>
            </a:custGeom>
            <a:ln w="76200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 sz="1400" b="0">
                <a:latin typeface="+mj-lt"/>
              </a:endParaRPr>
            </a:p>
          </p:txBody>
        </p:sp>
        <p:sp>
          <p:nvSpPr>
            <p:cNvPr id="16" name="Figura a mano libera 54"/>
            <p:cNvSpPr/>
            <p:nvPr/>
          </p:nvSpPr>
          <p:spPr bwMode="auto">
            <a:xfrm rot="14943281">
              <a:off x="261268" y="2492354"/>
              <a:ext cx="1046702" cy="327614"/>
            </a:xfrm>
            <a:custGeom>
              <a:avLst/>
              <a:gdLst>
                <a:gd name="connsiteX0" fmla="*/ 465826 w 465826"/>
                <a:gd name="connsiteY0" fmla="*/ 33068 h 84826"/>
                <a:gd name="connsiteX1" fmla="*/ 319177 w 465826"/>
                <a:gd name="connsiteY1" fmla="*/ 7189 h 84826"/>
                <a:gd name="connsiteX2" fmla="*/ 146649 w 465826"/>
                <a:gd name="connsiteY2" fmla="*/ 7189 h 84826"/>
                <a:gd name="connsiteX3" fmla="*/ 34505 w 465826"/>
                <a:gd name="connsiteY3" fmla="*/ 50321 h 84826"/>
                <a:gd name="connsiteX4" fmla="*/ 0 w 465826"/>
                <a:gd name="connsiteY4" fmla="*/ 84826 h 84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826" h="84826">
                  <a:moveTo>
                    <a:pt x="465826" y="33068"/>
                  </a:moveTo>
                  <a:cubicBezTo>
                    <a:pt x="419099" y="22285"/>
                    <a:pt x="372373" y="11502"/>
                    <a:pt x="319177" y="7189"/>
                  </a:cubicBezTo>
                  <a:cubicBezTo>
                    <a:pt x="265981" y="2876"/>
                    <a:pt x="194094" y="0"/>
                    <a:pt x="146649" y="7189"/>
                  </a:cubicBezTo>
                  <a:cubicBezTo>
                    <a:pt x="99204" y="14378"/>
                    <a:pt x="58946" y="37382"/>
                    <a:pt x="34505" y="50321"/>
                  </a:cubicBezTo>
                  <a:cubicBezTo>
                    <a:pt x="10064" y="63260"/>
                    <a:pt x="5032" y="74043"/>
                    <a:pt x="0" y="84826"/>
                  </a:cubicBezTo>
                </a:path>
              </a:pathLst>
            </a:custGeom>
            <a:ln w="762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 sz="1400" b="0">
                <a:latin typeface="+mj-lt"/>
              </a:endParaRPr>
            </a:p>
          </p:txBody>
        </p:sp>
        <p:sp>
          <p:nvSpPr>
            <p:cNvPr id="17" name="Rettangolo 55"/>
            <p:cNvSpPr>
              <a:spLocks noChangeArrowheads="1"/>
            </p:cNvSpPr>
            <p:nvPr/>
          </p:nvSpPr>
          <p:spPr bwMode="auto">
            <a:xfrm>
              <a:off x="2372522" y="1317195"/>
              <a:ext cx="1044828" cy="6248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it-IT" altLang="it-IT" sz="1200" b="0" dirty="0">
                  <a:solidFill>
                    <a:srgbClr val="006600"/>
                  </a:solidFill>
                  <a:latin typeface="+mj-lt"/>
                  <a:cs typeface="Arial" pitchFamily="34" charset="0"/>
                </a:rPr>
                <a:t>i</a:t>
              </a:r>
              <a:r>
                <a:rPr lang="it-IT" altLang="it-IT" sz="1200" b="0" dirty="0" smtClean="0">
                  <a:solidFill>
                    <a:srgbClr val="006600"/>
                  </a:solidFill>
                  <a:latin typeface="+mj-lt"/>
                  <a:cs typeface="Arial" pitchFamily="34" charset="0"/>
                </a:rPr>
                <a:t>nput radiation</a:t>
              </a:r>
              <a:endParaRPr lang="it-IT" altLang="it-IT" sz="1200" b="0" dirty="0">
                <a:solidFill>
                  <a:srgbClr val="006600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18" name="Rettangolo 56"/>
            <p:cNvSpPr>
              <a:spLocks noChangeArrowheads="1"/>
            </p:cNvSpPr>
            <p:nvPr/>
          </p:nvSpPr>
          <p:spPr bwMode="auto">
            <a:xfrm>
              <a:off x="176158" y="1513886"/>
              <a:ext cx="1482636" cy="6248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it-IT" altLang="it-IT" sz="1200" b="0" dirty="0">
                  <a:solidFill>
                    <a:srgbClr val="0000CC"/>
                  </a:solidFill>
                  <a:latin typeface="+mj-lt"/>
                  <a:cs typeface="Arial" pitchFamily="34" charset="0"/>
                </a:rPr>
                <a:t>output to spectrometer</a:t>
              </a:r>
            </a:p>
          </p:txBody>
        </p:sp>
        <p:sp>
          <p:nvSpPr>
            <p:cNvPr id="19" name="Rettangolo 57"/>
            <p:cNvSpPr/>
            <p:nvPr/>
          </p:nvSpPr>
          <p:spPr bwMode="auto">
            <a:xfrm rot="5400000">
              <a:off x="408977" y="1178518"/>
              <a:ext cx="3357158" cy="374332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 sz="1400" b="0">
                <a:latin typeface="+mj-lt"/>
              </a:endParaRPr>
            </a:p>
          </p:txBody>
        </p:sp>
        <p:grpSp>
          <p:nvGrpSpPr>
            <p:cNvPr id="20" name="Gruppo 63"/>
            <p:cNvGrpSpPr>
              <a:grpSpLocks/>
            </p:cNvGrpSpPr>
            <p:nvPr/>
          </p:nvGrpSpPr>
          <p:grpSpPr bwMode="auto">
            <a:xfrm rot="5400000">
              <a:off x="1389247" y="2429711"/>
              <a:ext cx="1443224" cy="1201167"/>
              <a:chOff x="2820726" y="5100284"/>
              <a:chExt cx="1512168" cy="1317048"/>
            </a:xfrm>
          </p:grpSpPr>
          <p:sp>
            <p:nvSpPr>
              <p:cNvPr id="21" name="Line 53"/>
              <p:cNvSpPr>
                <a:spLocks noChangeShapeType="1"/>
              </p:cNvSpPr>
              <p:nvPr/>
            </p:nvSpPr>
            <p:spPr bwMode="auto">
              <a:xfrm flipH="1">
                <a:off x="3703423" y="5747380"/>
                <a:ext cx="626690" cy="507106"/>
              </a:xfrm>
              <a:prstGeom prst="line">
                <a:avLst/>
              </a:prstGeom>
              <a:noFill/>
              <a:ln w="12700">
                <a:solidFill>
                  <a:srgbClr val="3366FF"/>
                </a:solidFill>
                <a:round/>
                <a:headEnd/>
                <a:tailEnd type="arrow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 sz="1400" b="0">
                  <a:latin typeface="+mj-lt"/>
                </a:endParaRPr>
              </a:p>
            </p:txBody>
          </p:sp>
          <p:sp>
            <p:nvSpPr>
              <p:cNvPr id="22" name="Line 54"/>
              <p:cNvSpPr>
                <a:spLocks noChangeShapeType="1"/>
              </p:cNvSpPr>
              <p:nvPr/>
            </p:nvSpPr>
            <p:spPr bwMode="auto">
              <a:xfrm flipH="1">
                <a:off x="3916025" y="5743095"/>
                <a:ext cx="408530" cy="674237"/>
              </a:xfrm>
              <a:prstGeom prst="line">
                <a:avLst/>
              </a:prstGeom>
              <a:noFill/>
              <a:ln w="12700">
                <a:solidFill>
                  <a:srgbClr val="3366FF"/>
                </a:solidFill>
                <a:round/>
                <a:headEnd/>
                <a:tailEnd type="arrow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 sz="1400" b="0">
                  <a:latin typeface="+mj-lt"/>
                </a:endParaRPr>
              </a:p>
            </p:txBody>
          </p:sp>
          <p:sp>
            <p:nvSpPr>
              <p:cNvPr id="23" name="Line 56"/>
              <p:cNvSpPr>
                <a:spLocks noChangeShapeType="1"/>
              </p:cNvSpPr>
              <p:nvPr/>
            </p:nvSpPr>
            <p:spPr bwMode="auto">
              <a:xfrm flipH="1" flipV="1">
                <a:off x="3778459" y="5100284"/>
                <a:ext cx="551654" cy="657096"/>
              </a:xfrm>
              <a:prstGeom prst="line">
                <a:avLst/>
              </a:prstGeom>
              <a:noFill/>
              <a:ln w="12700">
                <a:solidFill>
                  <a:srgbClr val="3366FF"/>
                </a:solidFill>
                <a:round/>
                <a:headEnd/>
                <a:tailEnd type="arrow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 sz="1400" b="0">
                  <a:latin typeface="+mj-lt"/>
                </a:endParaRPr>
              </a:p>
            </p:txBody>
          </p:sp>
          <p:sp>
            <p:nvSpPr>
              <p:cNvPr id="24" name="Line 68"/>
              <p:cNvSpPr>
                <a:spLocks noChangeShapeType="1"/>
              </p:cNvSpPr>
              <p:nvPr/>
            </p:nvSpPr>
            <p:spPr bwMode="auto">
              <a:xfrm>
                <a:off x="2820726" y="5532332"/>
                <a:ext cx="1512168" cy="217905"/>
              </a:xfrm>
              <a:prstGeom prst="line">
                <a:avLst/>
              </a:prstGeom>
              <a:noFill/>
              <a:ln w="38100">
                <a:solidFill>
                  <a:srgbClr val="3366FF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 sz="1400" b="0">
                  <a:latin typeface="+mj-lt"/>
                </a:endParaRPr>
              </a:p>
            </p:txBody>
          </p:sp>
          <p:sp>
            <p:nvSpPr>
              <p:cNvPr id="25" name="Line 69"/>
              <p:cNvSpPr>
                <a:spLocks noChangeShapeType="1"/>
              </p:cNvSpPr>
              <p:nvPr/>
            </p:nvSpPr>
            <p:spPr bwMode="auto">
              <a:xfrm flipH="1" flipV="1">
                <a:off x="3574194" y="5384549"/>
                <a:ext cx="742024" cy="348546"/>
              </a:xfrm>
              <a:prstGeom prst="line">
                <a:avLst/>
              </a:prstGeom>
              <a:noFill/>
              <a:ln w="12700">
                <a:solidFill>
                  <a:srgbClr val="3366FF"/>
                </a:solidFill>
                <a:round/>
                <a:headEnd/>
                <a:tailEnd type="arrow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 sz="1400" b="0">
                  <a:latin typeface="+mj-lt"/>
                </a:endParaRPr>
              </a:p>
            </p:txBody>
          </p:sp>
        </p:grpSp>
      </p:grpSp>
      <p:sp>
        <p:nvSpPr>
          <p:cNvPr id="28" name="Rettangolo 56"/>
          <p:cNvSpPr>
            <a:spLocks noChangeArrowheads="1"/>
          </p:cNvSpPr>
          <p:nvPr/>
        </p:nvSpPr>
        <p:spPr bwMode="auto">
          <a:xfrm>
            <a:off x="-76200" y="2209800"/>
            <a:ext cx="8170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it-IT" altLang="it-IT" sz="1200" b="0" dirty="0">
                <a:solidFill>
                  <a:srgbClr val="0000CC"/>
                </a:solidFill>
                <a:latin typeface="+mj-lt"/>
                <a:cs typeface="Arial" pitchFamily="34" charset="0"/>
              </a:rPr>
              <a:t>o</a:t>
            </a:r>
            <a:r>
              <a:rPr lang="it-IT" altLang="it-IT" sz="1200" b="0" dirty="0" smtClean="0">
                <a:solidFill>
                  <a:srgbClr val="0000CC"/>
                </a:solidFill>
                <a:latin typeface="+mj-lt"/>
                <a:cs typeface="Arial" pitchFamily="34" charset="0"/>
              </a:rPr>
              <a:t>ptical </a:t>
            </a:r>
          </a:p>
          <a:p>
            <a:pPr algn="r"/>
            <a:r>
              <a:rPr lang="it-IT" altLang="it-IT" sz="1200" b="0" dirty="0" smtClean="0">
                <a:solidFill>
                  <a:srgbClr val="0000CC"/>
                </a:solidFill>
                <a:latin typeface="+mj-lt"/>
                <a:cs typeface="Arial" pitchFamily="34" charset="0"/>
              </a:rPr>
              <a:t>fiber</a:t>
            </a:r>
            <a:endParaRPr lang="it-IT" altLang="it-IT" sz="1200" b="0" dirty="0">
              <a:solidFill>
                <a:srgbClr val="0000CC"/>
              </a:solidFill>
              <a:latin typeface="+mj-lt"/>
              <a:cs typeface="Arial" pitchFamily="34" charset="0"/>
            </a:endParaRPr>
          </a:p>
        </p:txBody>
      </p:sp>
      <p:sp>
        <p:nvSpPr>
          <p:cNvPr id="29" name="Rettangolo 56"/>
          <p:cNvSpPr>
            <a:spLocks noChangeArrowheads="1"/>
          </p:cNvSpPr>
          <p:nvPr/>
        </p:nvSpPr>
        <p:spPr bwMode="auto">
          <a:xfrm>
            <a:off x="1066800" y="1026487"/>
            <a:ext cx="8170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it-IT" altLang="it-IT" sz="1200" b="0" dirty="0">
                <a:solidFill>
                  <a:srgbClr val="006600"/>
                </a:solidFill>
                <a:latin typeface="+mj-lt"/>
                <a:cs typeface="Arial" pitchFamily="34" charset="0"/>
              </a:rPr>
              <a:t>o</a:t>
            </a:r>
            <a:r>
              <a:rPr lang="it-IT" altLang="it-IT" sz="1200" b="0" dirty="0" smtClean="0">
                <a:solidFill>
                  <a:srgbClr val="006600"/>
                </a:solidFill>
                <a:latin typeface="+mj-lt"/>
                <a:cs typeface="Arial" pitchFamily="34" charset="0"/>
              </a:rPr>
              <a:t>ptical </a:t>
            </a:r>
          </a:p>
          <a:p>
            <a:pPr algn="r"/>
            <a:r>
              <a:rPr lang="it-IT" altLang="it-IT" sz="1200" b="0" dirty="0" smtClean="0">
                <a:solidFill>
                  <a:srgbClr val="006600"/>
                </a:solidFill>
                <a:latin typeface="+mj-lt"/>
                <a:cs typeface="Arial" pitchFamily="34" charset="0"/>
              </a:rPr>
              <a:t>fiber</a:t>
            </a:r>
            <a:endParaRPr lang="it-IT" altLang="it-IT" sz="1200" b="0" dirty="0">
              <a:solidFill>
                <a:srgbClr val="0066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30" name="Rettangolo 50"/>
          <p:cNvSpPr>
            <a:spLocks noChangeArrowheads="1"/>
          </p:cNvSpPr>
          <p:nvPr/>
        </p:nvSpPr>
        <p:spPr bwMode="auto">
          <a:xfrm>
            <a:off x="152508" y="3733800"/>
            <a:ext cx="320029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it-IT" b="0" dirty="0">
                <a:cs typeface="Times New Roman" pitchFamily="18" charset="0"/>
              </a:rPr>
              <a:t>Reflectance spectra </a:t>
            </a:r>
            <a:r>
              <a:rPr lang="en-US" altLang="it-IT" b="0" dirty="0" smtClean="0">
                <a:cs typeface="Times New Roman" pitchFamily="18" charset="0"/>
              </a:rPr>
              <a:t>measured </a:t>
            </a:r>
            <a:r>
              <a:rPr lang="en-US" altLang="it-IT" b="0" dirty="0">
                <a:cs typeface="Times New Roman" pitchFamily="18" charset="0"/>
              </a:rPr>
              <a:t>with </a:t>
            </a:r>
            <a:r>
              <a:rPr lang="en-US" altLang="it-IT" dirty="0">
                <a:cs typeface="Times New Roman" pitchFamily="18" charset="0"/>
              </a:rPr>
              <a:t>white (</a:t>
            </a:r>
            <a:r>
              <a:rPr lang="en-US" altLang="it-IT" i="1" dirty="0" err="1">
                <a:cs typeface="Times New Roman" pitchFamily="18" charset="0"/>
              </a:rPr>
              <a:t>R</a:t>
            </a:r>
            <a:r>
              <a:rPr lang="en-US" altLang="it-IT" i="1" baseline="-25000" dirty="0" err="1">
                <a:cs typeface="Times New Roman" pitchFamily="18" charset="0"/>
              </a:rPr>
              <a:t>w</a:t>
            </a:r>
            <a:r>
              <a:rPr lang="en-US" altLang="it-IT" i="1" dirty="0">
                <a:cs typeface="Times New Roman" pitchFamily="18" charset="0"/>
              </a:rPr>
              <a:t>)</a:t>
            </a:r>
            <a:r>
              <a:rPr lang="en-US" altLang="it-IT" b="0" i="1" dirty="0">
                <a:cs typeface="Times New Roman" pitchFamily="18" charset="0"/>
              </a:rPr>
              <a:t> </a:t>
            </a:r>
            <a:r>
              <a:rPr lang="en-US" altLang="it-IT" b="0" dirty="0">
                <a:cs typeface="Times New Roman" pitchFamily="18" charset="0"/>
              </a:rPr>
              <a:t>and then </a:t>
            </a:r>
            <a:r>
              <a:rPr lang="en-US" altLang="it-IT" dirty="0">
                <a:cs typeface="Times New Roman" pitchFamily="18" charset="0"/>
              </a:rPr>
              <a:t>black </a:t>
            </a:r>
            <a:r>
              <a:rPr lang="en-US" altLang="it-IT" i="1" dirty="0">
                <a:cs typeface="Times New Roman" pitchFamily="18" charset="0"/>
              </a:rPr>
              <a:t>(</a:t>
            </a:r>
            <a:r>
              <a:rPr lang="en-US" altLang="it-IT" i="1" dirty="0" err="1">
                <a:cs typeface="Times New Roman" pitchFamily="18" charset="0"/>
              </a:rPr>
              <a:t>R</a:t>
            </a:r>
            <a:r>
              <a:rPr lang="en-US" altLang="it-IT" i="1" baseline="-25000" dirty="0" err="1">
                <a:cs typeface="Times New Roman" pitchFamily="18" charset="0"/>
              </a:rPr>
              <a:t>b</a:t>
            </a:r>
            <a:r>
              <a:rPr lang="en-US" altLang="it-IT" i="1" dirty="0">
                <a:cs typeface="Times New Roman" pitchFamily="18" charset="0"/>
              </a:rPr>
              <a:t>) </a:t>
            </a:r>
            <a:r>
              <a:rPr lang="en-US" altLang="it-IT" b="0" dirty="0" smtClean="0">
                <a:cs typeface="Times New Roman" pitchFamily="18" charset="0"/>
              </a:rPr>
              <a:t>backings.</a:t>
            </a:r>
          </a:p>
          <a:p>
            <a:pPr algn="l"/>
            <a:endParaRPr lang="en-US" altLang="it-IT" b="0" dirty="0">
              <a:solidFill>
                <a:srgbClr val="FF0000"/>
              </a:solidFill>
              <a:cs typeface="Times New Roman" pitchFamily="18" charset="0"/>
            </a:endParaRPr>
          </a:p>
          <a:p>
            <a:pPr algn="l"/>
            <a:r>
              <a:rPr lang="en-US" altLang="it-IT" i="1" dirty="0" err="1" smtClean="0">
                <a:solidFill>
                  <a:srgbClr val="0000CC"/>
                </a:solidFill>
                <a:cs typeface="Times New Roman" pitchFamily="18" charset="0"/>
              </a:rPr>
              <a:t>R</a:t>
            </a:r>
            <a:r>
              <a:rPr lang="en-US" altLang="it-IT" i="1" baseline="-25000" dirty="0" err="1" smtClean="0">
                <a:solidFill>
                  <a:srgbClr val="0000CC"/>
                </a:solidFill>
                <a:cs typeface="Times New Roman" pitchFamily="18" charset="0"/>
              </a:rPr>
              <a:t>w</a:t>
            </a:r>
            <a:r>
              <a:rPr lang="it-IT" altLang="it-IT" b="0" dirty="0" smtClean="0">
                <a:solidFill>
                  <a:srgbClr val="0000CC"/>
                </a:solidFill>
                <a:cs typeface="Times New Roman" pitchFamily="18" charset="0"/>
              </a:rPr>
              <a:t> and </a:t>
            </a:r>
            <a:r>
              <a:rPr lang="en-US" altLang="it-IT" i="1" dirty="0" err="1">
                <a:solidFill>
                  <a:srgbClr val="0000CC"/>
                </a:solidFill>
                <a:cs typeface="Times New Roman" pitchFamily="18" charset="0"/>
              </a:rPr>
              <a:t>R</a:t>
            </a:r>
            <a:r>
              <a:rPr lang="en-US" altLang="it-IT" i="1" baseline="-25000" dirty="0" err="1">
                <a:solidFill>
                  <a:srgbClr val="0000CC"/>
                </a:solidFill>
                <a:cs typeface="Times New Roman" pitchFamily="18" charset="0"/>
              </a:rPr>
              <a:t>b</a:t>
            </a:r>
            <a:r>
              <a:rPr lang="it-IT" altLang="it-IT" b="0" dirty="0" smtClean="0">
                <a:solidFill>
                  <a:srgbClr val="0000CC"/>
                </a:solidFill>
                <a:cs typeface="Times New Roman" pitchFamily="18" charset="0"/>
              </a:rPr>
              <a:t> → </a:t>
            </a:r>
            <a:r>
              <a:rPr lang="it-IT" altLang="it-IT" b="1" i="1" dirty="0" smtClean="0">
                <a:solidFill>
                  <a:srgbClr val="0000CC"/>
                </a:solidFill>
                <a:cs typeface="Times New Roman" pitchFamily="18" charset="0"/>
              </a:rPr>
              <a:t>R</a:t>
            </a:r>
            <a:r>
              <a:rPr lang="it-IT" altLang="it-IT" b="1" i="1" baseline="-25000" dirty="0">
                <a:solidFill>
                  <a:srgbClr val="0000CC"/>
                </a:solidFill>
                <a:cs typeface="Times New Roman" pitchFamily="18" charset="0"/>
              </a:rPr>
              <a:t>∞</a:t>
            </a:r>
            <a:r>
              <a:rPr lang="it-IT" altLang="it-IT" i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it-IT" altLang="it-IT" i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it-IT" altLang="it-IT" dirty="0" smtClean="0">
                <a:solidFill>
                  <a:srgbClr val="0000CC"/>
                </a:solidFill>
                <a:cs typeface="Times New Roman" pitchFamily="18" charset="0"/>
              </a:rPr>
              <a:t>the </a:t>
            </a:r>
            <a:r>
              <a:rPr lang="it-IT" altLang="it-IT" dirty="0" err="1" smtClean="0">
                <a:solidFill>
                  <a:srgbClr val="0000CC"/>
                </a:solidFill>
                <a:cs typeface="Times New Roman" pitchFamily="18" charset="0"/>
              </a:rPr>
              <a:t>reflectance</a:t>
            </a:r>
            <a:r>
              <a:rPr lang="it-IT" altLang="it-IT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it-IT" altLang="it-IT" dirty="0" err="1" smtClean="0">
                <a:solidFill>
                  <a:srgbClr val="0000CC"/>
                </a:solidFill>
                <a:cs typeface="Times New Roman" pitchFamily="18" charset="0"/>
              </a:rPr>
              <a:t>that</a:t>
            </a:r>
            <a:r>
              <a:rPr lang="it-IT" altLang="it-IT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it-IT" altLang="it-IT" dirty="0">
                <a:solidFill>
                  <a:srgbClr val="0000CC"/>
                </a:solidFill>
                <a:cs typeface="Times New Roman" pitchFamily="18" charset="0"/>
              </a:rPr>
              <a:t>would </a:t>
            </a:r>
            <a:r>
              <a:rPr lang="en-US" altLang="it-IT" dirty="0">
                <a:solidFill>
                  <a:srgbClr val="0000CC"/>
                </a:solidFill>
                <a:cs typeface="Times New Roman" pitchFamily="18" charset="0"/>
              </a:rPr>
              <a:t>have an infinite layer of the same </a:t>
            </a:r>
            <a:r>
              <a:rPr lang="en-US" altLang="it-IT" dirty="0" smtClean="0">
                <a:solidFill>
                  <a:srgbClr val="0000CC"/>
                </a:solidFill>
                <a:cs typeface="Times New Roman" pitchFamily="18" charset="0"/>
              </a:rPr>
              <a:t>sample</a:t>
            </a:r>
            <a:endParaRPr lang="it-IT" altLang="it-IT" dirty="0">
              <a:solidFill>
                <a:srgbClr val="0000CC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39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32426</TotalTime>
  <Words>622</Words>
  <Application>Microsoft Office PowerPoint</Application>
  <PresentationFormat>On-screen Show (4:3)</PresentationFormat>
  <Paragraphs>127</Paragraphs>
  <Slides>16</Slides>
  <Notes>1</Notes>
  <HiddenSlides>0</HiddenSlides>
  <MMClips>0</MMClips>
  <ScaleCrop>false</ScaleCrop>
  <HeadingPairs>
    <vt:vector size="8" baseType="variant"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Clarity</vt:lpstr>
      <vt:lpstr>Macintosh HD:Users:francescovalle_fix:Desktop:francesco:carta:Candeggina_Fater:20150424_Fater:Legenda Campioni.docx!OLE_LINK1</vt:lpstr>
      <vt:lpstr>Equation</vt:lpstr>
      <vt:lpstr>Graph</vt:lpstr>
      <vt:lpstr>MathType 5.0 Equation</vt:lpstr>
      <vt:lpstr>PowerPoint Presentation</vt:lpstr>
      <vt:lpstr>PowerPoint Presentation</vt:lpstr>
      <vt:lpstr>PowerPoint Presentation</vt:lpstr>
      <vt:lpstr>ISMN activity on fiber network materials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SEM characterization</vt:lpstr>
      <vt:lpstr>PowerPoint Presentation</vt:lpstr>
      <vt:lpstr>Dispersant vs no dispersant  –  dispersant avoid the formation of  calcite/vaterite crystals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peccianti</dc:creator>
  <cp:lastModifiedBy>Pippo</cp:lastModifiedBy>
  <cp:revision>433</cp:revision>
  <dcterms:created xsi:type="dcterms:W3CDTF">2006-08-16T00:00:00Z</dcterms:created>
  <dcterms:modified xsi:type="dcterms:W3CDTF">2015-10-12T21:39:48Z</dcterms:modified>
</cp:coreProperties>
</file>