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  <p:sldMasterId id="2147483686" r:id="rId2"/>
    <p:sldMasterId id="2147483701" r:id="rId3"/>
    <p:sldMasterId id="2147483716" r:id="rId4"/>
  </p:sldMasterIdLst>
  <p:notesMasterIdLst>
    <p:notesMasterId r:id="rId7"/>
  </p:notesMasterIdLst>
  <p:handoutMasterIdLst>
    <p:handoutMasterId r:id="rId8"/>
  </p:handoutMasterIdLst>
  <p:sldIdLst>
    <p:sldId id="483" r:id="rId5"/>
    <p:sldId id="484" r:id="rId6"/>
  </p:sldIdLst>
  <p:sldSz cx="9144000" cy="6858000" type="screen4x3"/>
  <p:notesSz cx="6858000" cy="9698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500FB"/>
    <a:srgbClr val="2EF318"/>
    <a:srgbClr val="0600EB"/>
    <a:srgbClr val="0539FF"/>
    <a:srgbClr val="2DF418"/>
    <a:srgbClr val="ECF0BE"/>
    <a:srgbClr val="66C161"/>
    <a:srgbClr val="FF9933"/>
    <a:srgbClr val="FF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t" anchorCtr="0" compatLnSpc="1">
            <a:prstTxWarp prst="textNoShape">
              <a:avLst/>
            </a:prstTxWarp>
          </a:bodyPr>
          <a:lstStyle>
            <a:lvl1pPr defTabSz="931863">
              <a:defRPr sz="1200" i="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i="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138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b" anchorCtr="0" compatLnSpc="1">
            <a:prstTxWarp prst="textNoShape">
              <a:avLst/>
            </a:prstTxWarp>
          </a:bodyPr>
          <a:lstStyle>
            <a:lvl1pPr defTabSz="931863">
              <a:defRPr sz="1200" i="0"/>
            </a:lvl1pPr>
          </a:lstStyle>
          <a:p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138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i="0"/>
            </a:lvl1pPr>
          </a:lstStyle>
          <a:p>
            <a:fld id="{8BBB1E12-D011-E14D-BBF6-91C54F0C9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10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t" anchorCtr="0" compatLnSpc="1">
            <a:prstTxWarp prst="textNoShape">
              <a:avLst/>
            </a:prstTxWarp>
          </a:bodyPr>
          <a:lstStyle>
            <a:lvl1pPr defTabSz="931863">
              <a:defRPr sz="1200" i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i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6475" y="728663"/>
            <a:ext cx="4846638" cy="3635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03750"/>
            <a:ext cx="50292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138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b" anchorCtr="0" compatLnSpc="1">
            <a:prstTxWarp prst="textNoShape">
              <a:avLst/>
            </a:prstTxWarp>
          </a:bodyPr>
          <a:lstStyle>
            <a:lvl1pPr defTabSz="931863">
              <a:defRPr sz="1200" i="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138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224" tIns="46612" rIns="93224" bIns="4661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i="0">
                <a:latin typeface="Times New Roman" charset="0"/>
              </a:defRPr>
            </a:lvl1pPr>
          </a:lstStyle>
          <a:p>
            <a:fld id="{3D3A3AEE-0213-7B4C-B963-B20301269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34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44FFA-F263-A444-AF6A-6FEF6F234AE4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5B96E-72A2-584A-AF98-4CDA4B7DE1D8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4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FD8F7-50A0-984C-B4A2-C42F7BA56D82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8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70650822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3634015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09050163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7620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48073684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8374916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3121958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5648402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4948092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3645A-A71C-F848-830E-F99358DD3C72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557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6479179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15760800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133600" cy="62087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28600" y="115888"/>
            <a:ext cx="6248400" cy="62087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85007393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4800" y="762000"/>
            <a:ext cx="4152900" cy="5562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101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10100" y="36195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0154408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101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304800" y="36195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54095567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800" y="36195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91425544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88820114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43184458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5366478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7620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2429177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3B999-D4B0-4F4B-B4FA-840CFE4182E0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542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24695853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8360378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76042756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17104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22258861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10127082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133600" cy="62087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28600" y="115888"/>
            <a:ext cx="6248400" cy="62087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87198072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4800" y="762000"/>
            <a:ext cx="4152900" cy="5562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101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10100" y="36195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34488561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101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304800" y="36195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66110288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800" y="36195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2173749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29DF0-294F-BA45-9EB0-B7A04D747A17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849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91095572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31888228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40987011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7620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31220402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32759632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5988517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4987085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10367853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00365308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6292929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D4452-FF92-024A-ADF5-6DFC5235E002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9405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133600" cy="62087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28600" y="115888"/>
            <a:ext cx="6248400" cy="62087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81782112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4800" y="762000"/>
            <a:ext cx="4152900" cy="5562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101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10100" y="36195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91499404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10100" y="762000"/>
            <a:ext cx="41529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304800" y="36195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80374738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115888"/>
            <a:ext cx="4343400" cy="4937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800" y="3619500"/>
            <a:ext cx="8458200" cy="27051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87705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latin typeface="Tahoma"/>
              </a:rPr>
              <a:t>Cagliari, Oct. 8th and 9th, 2015</a:t>
            </a:r>
            <a:endParaRPr lang="it-IT">
              <a:latin typeface="Tahoma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16225" cy="304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>
                <a:latin typeface="Tahoma"/>
              </a:rPr>
              <a:t>A. Cardini / INFN Cagliari</a:t>
            </a:r>
            <a:endParaRPr lang="it-IT">
              <a:latin typeface="Tahoma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228600"/>
          </a:xfrm>
        </p:spPr>
        <p:txBody>
          <a:bodyPr/>
          <a:lstStyle>
            <a:lvl1pPr>
              <a:defRPr/>
            </a:lvl1pPr>
          </a:lstStyle>
          <a:p>
            <a:fld id="{339FF282-A267-4FE9-A36E-6E6EA063A851}" type="slidenum">
              <a:rPr lang="it-IT" smtClean="0">
                <a:latin typeface="Tahoma"/>
              </a:rPr>
              <a:pPr/>
              <a:t>‹#›</a:t>
            </a:fld>
            <a:endParaRPr lang="it-IT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5017685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5B637-721E-0349-A520-715B32EB4438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7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7FD6F-E817-AB4B-BC5B-9DBE1C96FD48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5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C95DA-2F03-FB4F-8A49-0A2BE660E1D7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0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00"/>
                </a:solidFill>
              </a:rPr>
              <a:t>Cagliari, Oct. 8th and 9th, 2015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>
                <a:solidFill>
                  <a:srgbClr val="FFFF00"/>
                </a:solidFill>
              </a:rPr>
              <a:t>A. Cardini / INFN Cagliari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1BA34-7790-ED49-B9B1-974E89E7AC98}" type="slidenum">
              <a:rPr lang="it-IT">
                <a:solidFill>
                  <a:srgbClr val="FFFF00"/>
                </a:solidFill>
              </a:rPr>
              <a:pPr/>
              <a:t>‹#›</a:t>
            </a:fld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8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39.xml"/><Relationship Id="rId15" Type="http://schemas.openxmlformats.org/officeDocument/2006/relationships/theme" Target="../theme/theme3.xml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3.xml"/><Relationship Id="rId15" Type="http://schemas.openxmlformats.org/officeDocument/2006/relationships/theme" Target="../theme/theme4.xml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9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r>
              <a:rPr lang="en-US" i="0" smtClean="0">
                <a:solidFill>
                  <a:srgbClr val="FFFF00"/>
                </a:solidFill>
              </a:rPr>
              <a:t>Cagliari, Oct. 8th and 9th, 2015</a:t>
            </a:r>
            <a:endParaRPr lang="it-IT" i="0">
              <a:solidFill>
                <a:srgbClr val="FFFF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9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r>
              <a:rPr lang="it-IT" i="0" smtClean="0">
                <a:solidFill>
                  <a:srgbClr val="FFFF00"/>
                </a:solidFill>
              </a:rPr>
              <a:t>A. Cardini / INFN Cagliari</a:t>
            </a:r>
            <a:endParaRPr lang="it-IT" i="0">
              <a:solidFill>
                <a:srgbClr val="FFFF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9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fld id="{BDF1450F-9F88-8A43-BCF4-3C1AF15A663F}" type="slidenum">
              <a:rPr lang="it-IT" i="0" smtClean="0">
                <a:solidFill>
                  <a:srgbClr val="FFFF00"/>
                </a:solidFill>
              </a:rPr>
              <a:pPr/>
              <a:t>‹#›</a:t>
            </a:fld>
            <a:endParaRPr lang="it-IT" i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059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/>
          <a:ea typeface="+mj-ea"/>
          <a:cs typeface="Calibri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FF00"/>
          </a:solidFill>
          <a:latin typeface="Calibri"/>
          <a:ea typeface="+mn-ea"/>
          <a:cs typeface="Calibri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FF00"/>
          </a:solidFill>
          <a:latin typeface="Calibri"/>
          <a:ea typeface="+mn-ea"/>
          <a:cs typeface="Calibri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FF00"/>
          </a:solidFill>
          <a:latin typeface="Calibri"/>
          <a:ea typeface="+mn-ea"/>
          <a:cs typeface="Calibri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FF00"/>
          </a:solidFill>
          <a:latin typeface="Calibri"/>
          <a:ea typeface="+mn-ea"/>
          <a:cs typeface="Calibri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FF00"/>
          </a:solidFill>
          <a:latin typeface="Calibri"/>
          <a:ea typeface="+mn-ea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FF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FF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FF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FF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 rot="-5400000">
            <a:off x="5562600" y="3276600"/>
            <a:ext cx="6858000" cy="304800"/>
          </a:xfrm>
          <a:prstGeom prst="rect">
            <a:avLst/>
          </a:prstGeom>
          <a:solidFill>
            <a:srgbClr val="006DB6"/>
          </a:solidFill>
          <a:ln w="9525">
            <a:noFill/>
            <a:miter lim="800000"/>
            <a:headEnd/>
            <a:tailEnd/>
          </a:ln>
          <a:effectLst/>
        </p:spPr>
        <p:txBody>
          <a:bodyPr lIns="18000" rIns="18000" anchor="ctr" anchorCtr="0"/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1400" i="0" dirty="0" smtClean="0">
                <a:solidFill>
                  <a:srgbClr val="DAF1FB"/>
                </a:solidFill>
                <a:latin typeface="Tahoma"/>
                <a:ea typeface="+mn-ea"/>
              </a:rPr>
              <a:t>         Muon Electronics Upgrade Review</a:t>
            </a:r>
            <a:endParaRPr lang="en-US" sz="1400" i="0" dirty="0">
              <a:solidFill>
                <a:srgbClr val="DAF1FB"/>
              </a:solidFill>
              <a:latin typeface="Tahoma"/>
              <a:ea typeface="+mn-ea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95400" y="6488113"/>
            <a:ext cx="7848600" cy="53975"/>
          </a:xfrm>
          <a:prstGeom prst="rect">
            <a:avLst/>
          </a:prstGeom>
          <a:gradFill flip="none" rotWithShape="1">
            <a:gsLst>
              <a:gs pos="13000">
                <a:srgbClr val="DAF1FB"/>
              </a:gs>
              <a:gs pos="100000">
                <a:srgbClr val="006DB6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5888"/>
            <a:ext cx="4343400" cy="493712"/>
          </a:xfrm>
          <a:prstGeom prst="rect">
            <a:avLst/>
          </a:prstGeom>
          <a:solidFill>
            <a:srgbClr val="006DB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modify the style</a:t>
            </a:r>
          </a:p>
          <a:p>
            <a:pPr lvl="1"/>
            <a:r>
              <a:rPr lang="en-US" dirty="0" err="1" smtClean="0"/>
              <a:t>Secondo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1680" y="6525344"/>
            <a:ext cx="1195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rgbClr val="006DB6"/>
                </a:solidFill>
                <a:effectLst/>
                <a:latin typeface="+mn-lt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i="0" smtClean="0">
                <a:latin typeface="Tahoma"/>
                <a:ea typeface="+mn-ea"/>
              </a:rPr>
              <a:t>Cagliari, Oct. 8th and 9th, 2015</a:t>
            </a:r>
            <a:endParaRPr lang="it-IT" i="0" dirty="0">
              <a:latin typeface="Tahoma"/>
              <a:ea typeface="+mn-ea"/>
            </a:endParaRP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9322" y="6553200"/>
            <a:ext cx="281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6DB6"/>
                </a:solidFill>
                <a:effectLst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t-IT" i="0" smtClean="0">
                <a:latin typeface="Tahoma"/>
                <a:ea typeface="+mn-ea"/>
              </a:rPr>
              <a:t>A. Cardini / INFN Cagliari</a:t>
            </a:r>
            <a:endParaRPr lang="it-IT" i="0">
              <a:latin typeface="Tahoma"/>
              <a:ea typeface="+mn-ea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553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36000" rIns="18000" bIns="36000" numCol="1" anchor="ctr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="1">
                <a:solidFill>
                  <a:srgbClr val="DAF1FB"/>
                </a:solidFill>
              </a:defRPr>
            </a:lvl1pPr>
          </a:lstStyle>
          <a:p>
            <a:pPr fontAlgn="auto">
              <a:spcAft>
                <a:spcPts val="0"/>
              </a:spcAft>
            </a:pPr>
            <a:fld id="{339FF282-A267-4FE9-A36E-6E6EA063A851}" type="slidenum">
              <a:rPr lang="it-IT" i="0" smtClean="0">
                <a:latin typeface="Tahoma"/>
                <a:ea typeface="+mn-ea"/>
              </a:rPr>
              <a:pPr fontAlgn="auto">
                <a:spcAft>
                  <a:spcPts val="0"/>
                </a:spcAft>
              </a:pPr>
              <a:t>‹#›</a:t>
            </a:fld>
            <a:endParaRPr lang="it-IT" i="0">
              <a:latin typeface="Tahoma"/>
              <a:ea typeface="+mn-ea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572000" y="315913"/>
            <a:ext cx="4572000" cy="53975"/>
          </a:xfrm>
          <a:prstGeom prst="rect">
            <a:avLst/>
          </a:prstGeom>
          <a:gradFill flip="none" rotWithShape="1">
            <a:gsLst>
              <a:gs pos="0">
                <a:srgbClr val="DAF1FB"/>
              </a:gs>
              <a:gs pos="100000">
                <a:srgbClr val="006DB6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pic>
        <p:nvPicPr>
          <p:cNvPr id="46099" name="Picture 19" descr="Self1"/>
          <p:cNvPicPr>
            <a:picLocks noChangeAspect="1" noChangeArrowheads="1"/>
          </p:cNvPicPr>
          <p:nvPr/>
        </p:nvPicPr>
        <p:blipFill>
          <a:blip r:embed="rId16" cstate="print">
            <a:duotone>
              <a:prstClr val="black"/>
              <a:srgbClr val="006DB6">
                <a:tint val="45000"/>
                <a:satMod val="400000"/>
              </a:srgbClr>
            </a:duotone>
            <a:lum bright="-36000" contrast="8000"/>
          </a:blip>
          <a:stretch>
            <a:fillRect/>
          </a:stretch>
        </p:blipFill>
        <p:spPr bwMode="auto">
          <a:xfrm>
            <a:off x="685800" y="6248400"/>
            <a:ext cx="839626" cy="581919"/>
          </a:xfrm>
          <a:prstGeom prst="rect">
            <a:avLst/>
          </a:prstGeom>
          <a:noFill/>
          <a:ln>
            <a:noFill/>
          </a:ln>
        </p:spPr>
      </p:pic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304800" y="6499225"/>
            <a:ext cx="381000" cy="53975"/>
          </a:xfrm>
          <a:prstGeom prst="rect">
            <a:avLst/>
          </a:prstGeom>
          <a:solidFill>
            <a:srgbClr val="006D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pic>
        <p:nvPicPr>
          <p:cNvPr id="14" name="Picture 2" descr="LHCb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78164" y="127613"/>
            <a:ext cx="651510" cy="434340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 userDrawn="1"/>
        </p:nvSpPr>
        <p:spPr>
          <a:xfrm>
            <a:off x="4067944" y="6544394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i="0" dirty="0" smtClean="0">
                <a:solidFill>
                  <a:srgbClr val="006DB6"/>
                </a:solidFill>
                <a:latin typeface="Tahoma"/>
                <a:ea typeface="+mn-ea"/>
              </a:rPr>
              <a:t>9/10/2013</a:t>
            </a:r>
            <a:endParaRPr lang="en-US" sz="1200" i="0" dirty="0">
              <a:solidFill>
                <a:srgbClr val="006DB6"/>
              </a:solidFill>
              <a:latin typeface="Tahom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536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ransition xmlns:p14="http://schemas.microsoft.com/office/powerpoint/2010/main"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AF1FB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6DB6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6DB6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6DB6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6DB6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6DB6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 rot="-5400000">
            <a:off x="5562600" y="3276600"/>
            <a:ext cx="6858000" cy="304800"/>
          </a:xfrm>
          <a:prstGeom prst="rect">
            <a:avLst/>
          </a:prstGeom>
          <a:solidFill>
            <a:srgbClr val="006DB6"/>
          </a:solidFill>
          <a:ln w="9525">
            <a:noFill/>
            <a:miter lim="800000"/>
            <a:headEnd/>
            <a:tailEnd/>
          </a:ln>
          <a:effectLst/>
        </p:spPr>
        <p:txBody>
          <a:bodyPr lIns="18000" rIns="18000" anchor="ctr" anchorCtr="0"/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1400" i="0" dirty="0" smtClean="0">
                <a:solidFill>
                  <a:srgbClr val="DAF1FB"/>
                </a:solidFill>
                <a:latin typeface="Tahoma"/>
                <a:ea typeface="+mn-ea"/>
              </a:rPr>
              <a:t>         Muon Electronics Upgrade Review</a:t>
            </a:r>
            <a:endParaRPr lang="en-US" sz="1400" i="0" dirty="0">
              <a:solidFill>
                <a:srgbClr val="DAF1FB"/>
              </a:solidFill>
              <a:latin typeface="Tahoma"/>
              <a:ea typeface="+mn-ea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95400" y="6488113"/>
            <a:ext cx="7848600" cy="53975"/>
          </a:xfrm>
          <a:prstGeom prst="rect">
            <a:avLst/>
          </a:prstGeom>
          <a:gradFill flip="none" rotWithShape="1">
            <a:gsLst>
              <a:gs pos="13000">
                <a:srgbClr val="DAF1FB"/>
              </a:gs>
              <a:gs pos="100000">
                <a:srgbClr val="006DB6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5888"/>
            <a:ext cx="4343400" cy="493712"/>
          </a:xfrm>
          <a:prstGeom prst="rect">
            <a:avLst/>
          </a:prstGeom>
          <a:solidFill>
            <a:srgbClr val="006DB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modify the style</a:t>
            </a:r>
          </a:p>
          <a:p>
            <a:pPr lvl="1"/>
            <a:r>
              <a:rPr lang="en-US" dirty="0" err="1" smtClean="0"/>
              <a:t>Secondo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1680" y="6525344"/>
            <a:ext cx="1195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rgbClr val="006DB6"/>
                </a:solidFill>
                <a:effectLst/>
                <a:latin typeface="+mn-lt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i="0" smtClean="0">
                <a:latin typeface="Tahoma"/>
                <a:ea typeface="+mn-ea"/>
              </a:rPr>
              <a:t>Cagliari, Oct. 8th and 9th, 2015</a:t>
            </a:r>
            <a:endParaRPr lang="it-IT" i="0" dirty="0">
              <a:latin typeface="Tahoma"/>
              <a:ea typeface="+mn-ea"/>
            </a:endParaRP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9322" y="6553200"/>
            <a:ext cx="281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6DB6"/>
                </a:solidFill>
                <a:effectLst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t-IT" i="0" smtClean="0">
                <a:latin typeface="Tahoma"/>
                <a:ea typeface="+mn-ea"/>
              </a:rPr>
              <a:t>A. Cardini / INFN Cagliari</a:t>
            </a:r>
            <a:endParaRPr lang="it-IT" i="0">
              <a:latin typeface="Tahoma"/>
              <a:ea typeface="+mn-ea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553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36000" rIns="18000" bIns="36000" numCol="1" anchor="ctr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="1">
                <a:solidFill>
                  <a:srgbClr val="DAF1FB"/>
                </a:solidFill>
              </a:defRPr>
            </a:lvl1pPr>
          </a:lstStyle>
          <a:p>
            <a:pPr fontAlgn="auto">
              <a:spcAft>
                <a:spcPts val="0"/>
              </a:spcAft>
            </a:pPr>
            <a:fld id="{339FF282-A267-4FE9-A36E-6E6EA063A851}" type="slidenum">
              <a:rPr lang="it-IT" i="0" smtClean="0">
                <a:latin typeface="Tahoma"/>
                <a:ea typeface="+mn-ea"/>
              </a:rPr>
              <a:pPr fontAlgn="auto">
                <a:spcAft>
                  <a:spcPts val="0"/>
                </a:spcAft>
              </a:pPr>
              <a:t>‹#›</a:t>
            </a:fld>
            <a:endParaRPr lang="it-IT" i="0">
              <a:latin typeface="Tahoma"/>
              <a:ea typeface="+mn-ea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572000" y="315913"/>
            <a:ext cx="4572000" cy="53975"/>
          </a:xfrm>
          <a:prstGeom prst="rect">
            <a:avLst/>
          </a:prstGeom>
          <a:gradFill flip="none" rotWithShape="1">
            <a:gsLst>
              <a:gs pos="0">
                <a:srgbClr val="DAF1FB"/>
              </a:gs>
              <a:gs pos="100000">
                <a:srgbClr val="006DB6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pic>
        <p:nvPicPr>
          <p:cNvPr id="46099" name="Picture 19" descr="Self1"/>
          <p:cNvPicPr>
            <a:picLocks noChangeAspect="1" noChangeArrowheads="1"/>
          </p:cNvPicPr>
          <p:nvPr/>
        </p:nvPicPr>
        <p:blipFill>
          <a:blip r:embed="rId16" cstate="print">
            <a:duotone>
              <a:prstClr val="black"/>
              <a:srgbClr val="006DB6">
                <a:tint val="45000"/>
                <a:satMod val="400000"/>
              </a:srgbClr>
            </a:duotone>
            <a:lum bright="-36000" contrast="8000"/>
          </a:blip>
          <a:stretch>
            <a:fillRect/>
          </a:stretch>
        </p:blipFill>
        <p:spPr bwMode="auto">
          <a:xfrm>
            <a:off x="685800" y="6248400"/>
            <a:ext cx="839626" cy="581919"/>
          </a:xfrm>
          <a:prstGeom prst="rect">
            <a:avLst/>
          </a:prstGeom>
          <a:noFill/>
          <a:ln>
            <a:noFill/>
          </a:ln>
        </p:spPr>
      </p:pic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304800" y="6499225"/>
            <a:ext cx="381000" cy="53975"/>
          </a:xfrm>
          <a:prstGeom prst="rect">
            <a:avLst/>
          </a:prstGeom>
          <a:solidFill>
            <a:srgbClr val="006D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pic>
        <p:nvPicPr>
          <p:cNvPr id="14" name="Picture 2" descr="LHCb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78164" y="127613"/>
            <a:ext cx="651510" cy="434340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 userDrawn="1"/>
        </p:nvSpPr>
        <p:spPr>
          <a:xfrm>
            <a:off x="4067944" y="6544394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i="0" dirty="0" smtClean="0">
                <a:solidFill>
                  <a:srgbClr val="006DB6"/>
                </a:solidFill>
                <a:latin typeface="Tahoma"/>
                <a:ea typeface="+mn-ea"/>
              </a:rPr>
              <a:t>9/10/2013</a:t>
            </a:r>
            <a:endParaRPr lang="en-US" sz="1200" i="0" dirty="0">
              <a:solidFill>
                <a:srgbClr val="006DB6"/>
              </a:solidFill>
              <a:latin typeface="Tahom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791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</p:sldLayoutIdLst>
  <p:transition xmlns:p14="http://schemas.microsoft.com/office/powerpoint/2010/main"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AF1FB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6DB6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6DB6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6DB6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6DB6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6DB6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 rot="-5400000">
            <a:off x="5562600" y="3276600"/>
            <a:ext cx="6858000" cy="304800"/>
          </a:xfrm>
          <a:prstGeom prst="rect">
            <a:avLst/>
          </a:prstGeom>
          <a:solidFill>
            <a:srgbClr val="006DB6"/>
          </a:solidFill>
          <a:ln w="9525">
            <a:noFill/>
            <a:miter lim="800000"/>
            <a:headEnd/>
            <a:tailEnd/>
          </a:ln>
          <a:effectLst/>
        </p:spPr>
        <p:txBody>
          <a:bodyPr lIns="18000" rIns="18000" anchor="ctr" anchorCtr="0"/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1400" i="0" dirty="0" smtClean="0">
                <a:solidFill>
                  <a:srgbClr val="DAF1FB"/>
                </a:solidFill>
                <a:latin typeface="Tahoma"/>
                <a:ea typeface="+mn-ea"/>
              </a:rPr>
              <a:t>         Muon Electronics Upgrade Review</a:t>
            </a:r>
            <a:endParaRPr lang="en-US" sz="1400" i="0" dirty="0">
              <a:solidFill>
                <a:srgbClr val="DAF1FB"/>
              </a:solidFill>
              <a:latin typeface="Tahoma"/>
              <a:ea typeface="+mn-ea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95400" y="6488113"/>
            <a:ext cx="7848600" cy="53975"/>
          </a:xfrm>
          <a:prstGeom prst="rect">
            <a:avLst/>
          </a:prstGeom>
          <a:gradFill flip="none" rotWithShape="1">
            <a:gsLst>
              <a:gs pos="13000">
                <a:srgbClr val="DAF1FB"/>
              </a:gs>
              <a:gs pos="100000">
                <a:srgbClr val="006DB6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5888"/>
            <a:ext cx="4343400" cy="493712"/>
          </a:xfrm>
          <a:prstGeom prst="rect">
            <a:avLst/>
          </a:prstGeom>
          <a:solidFill>
            <a:srgbClr val="006DB6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modify the style</a:t>
            </a:r>
          </a:p>
          <a:p>
            <a:pPr lvl="1"/>
            <a:r>
              <a:rPr lang="en-US" dirty="0" err="1" smtClean="0"/>
              <a:t>Secondo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1680" y="6525344"/>
            <a:ext cx="1195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rgbClr val="006DB6"/>
                </a:solidFill>
                <a:effectLst/>
                <a:latin typeface="+mn-lt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i="0" smtClean="0">
                <a:latin typeface="Tahoma"/>
                <a:ea typeface="+mn-ea"/>
              </a:rPr>
              <a:t>Cagliari, Oct. 8th and 9th, 2015</a:t>
            </a:r>
            <a:endParaRPr lang="it-IT" i="0" dirty="0">
              <a:latin typeface="Tahoma"/>
              <a:ea typeface="+mn-ea"/>
            </a:endParaRP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9322" y="6553200"/>
            <a:ext cx="281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6DB6"/>
                </a:solidFill>
                <a:effectLst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it-IT" i="0" smtClean="0">
                <a:latin typeface="Tahoma"/>
                <a:ea typeface="+mn-ea"/>
              </a:rPr>
              <a:t>A. Cardini / INFN Cagliari</a:t>
            </a:r>
            <a:endParaRPr lang="it-IT" i="0">
              <a:latin typeface="Tahoma"/>
              <a:ea typeface="+mn-ea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553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36000" rIns="18000" bIns="36000" numCol="1" anchor="ctr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="1">
                <a:solidFill>
                  <a:srgbClr val="DAF1FB"/>
                </a:solidFill>
              </a:defRPr>
            </a:lvl1pPr>
          </a:lstStyle>
          <a:p>
            <a:pPr fontAlgn="auto">
              <a:spcAft>
                <a:spcPts val="0"/>
              </a:spcAft>
            </a:pPr>
            <a:fld id="{339FF282-A267-4FE9-A36E-6E6EA063A851}" type="slidenum">
              <a:rPr lang="it-IT" i="0" smtClean="0">
                <a:latin typeface="Tahoma"/>
                <a:ea typeface="+mn-ea"/>
              </a:rPr>
              <a:pPr fontAlgn="auto">
                <a:spcAft>
                  <a:spcPts val="0"/>
                </a:spcAft>
              </a:pPr>
              <a:t>‹#›</a:t>
            </a:fld>
            <a:endParaRPr lang="it-IT" i="0">
              <a:latin typeface="Tahoma"/>
              <a:ea typeface="+mn-ea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572000" y="315913"/>
            <a:ext cx="4572000" cy="53975"/>
          </a:xfrm>
          <a:prstGeom prst="rect">
            <a:avLst/>
          </a:prstGeom>
          <a:gradFill flip="none" rotWithShape="1">
            <a:gsLst>
              <a:gs pos="0">
                <a:srgbClr val="DAF1FB"/>
              </a:gs>
              <a:gs pos="100000">
                <a:srgbClr val="006DB6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pic>
        <p:nvPicPr>
          <p:cNvPr id="46099" name="Picture 19" descr="Self1"/>
          <p:cNvPicPr>
            <a:picLocks noChangeAspect="1" noChangeArrowheads="1"/>
          </p:cNvPicPr>
          <p:nvPr/>
        </p:nvPicPr>
        <p:blipFill>
          <a:blip r:embed="rId16" cstate="print">
            <a:duotone>
              <a:prstClr val="black"/>
              <a:srgbClr val="006DB6">
                <a:tint val="45000"/>
                <a:satMod val="400000"/>
              </a:srgbClr>
            </a:duotone>
            <a:lum bright="-36000" contrast="8000"/>
          </a:blip>
          <a:stretch>
            <a:fillRect/>
          </a:stretch>
        </p:blipFill>
        <p:spPr bwMode="auto">
          <a:xfrm>
            <a:off x="685800" y="6248400"/>
            <a:ext cx="839626" cy="581919"/>
          </a:xfrm>
          <a:prstGeom prst="rect">
            <a:avLst/>
          </a:prstGeom>
          <a:noFill/>
          <a:ln>
            <a:noFill/>
          </a:ln>
        </p:spPr>
      </p:pic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304800" y="6499225"/>
            <a:ext cx="381000" cy="53975"/>
          </a:xfrm>
          <a:prstGeom prst="rect">
            <a:avLst/>
          </a:prstGeom>
          <a:solidFill>
            <a:srgbClr val="006D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 sz="1800" i="0">
              <a:solidFill>
                <a:srgbClr val="000000"/>
              </a:solidFill>
              <a:latin typeface="Tahoma"/>
              <a:ea typeface="+mn-ea"/>
            </a:endParaRPr>
          </a:p>
        </p:txBody>
      </p:sp>
      <p:pic>
        <p:nvPicPr>
          <p:cNvPr id="14" name="Picture 2" descr="LHCb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78164" y="127613"/>
            <a:ext cx="651510" cy="434340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 userDrawn="1"/>
        </p:nvSpPr>
        <p:spPr>
          <a:xfrm>
            <a:off x="4067944" y="6544394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i="0" dirty="0" smtClean="0">
                <a:solidFill>
                  <a:srgbClr val="006DB6"/>
                </a:solidFill>
                <a:latin typeface="Tahoma"/>
                <a:ea typeface="+mn-ea"/>
              </a:rPr>
              <a:t>9/10/2013</a:t>
            </a:r>
            <a:endParaRPr lang="en-US" sz="1200" i="0" dirty="0">
              <a:solidFill>
                <a:srgbClr val="006DB6"/>
              </a:solidFill>
              <a:latin typeface="Tahom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6714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</p:sldLayoutIdLst>
  <p:transition xmlns:p14="http://schemas.microsoft.com/office/powerpoint/2010/main"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AF1FB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6DB6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6DB6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6DB6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6DB6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6DB6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ategory/672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400" dirty="0" smtClean="0"/>
              <a:t>Riunione di LHCb Italia</a:t>
            </a:r>
            <a:endParaRPr lang="it-IT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 dirty="0" smtClean="0"/>
              <a:t>LNF, 13 e 14 ottobre 2015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8778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Questa è la terza riunione della nuova serie, dopo Ferrara (</a:t>
            </a:r>
            <a:r>
              <a:rPr lang="it-IT" dirty="0"/>
              <a:t>s</a:t>
            </a:r>
            <a:r>
              <a:rPr lang="it-IT" dirty="0" smtClean="0"/>
              <a:t>ettembre 2014) e Bicocca (febbraio </a:t>
            </a:r>
            <a:r>
              <a:rPr lang="it-IT" smtClean="0"/>
              <a:t>2015): </a:t>
            </a:r>
            <a:r>
              <a:rPr lang="it-IT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://indico.cern.ch/category/6721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Moltissime richieste per presentazioni – bene!</a:t>
            </a:r>
          </a:p>
          <a:p>
            <a:endParaRPr lang="it-IT" dirty="0" smtClean="0"/>
          </a:p>
          <a:p>
            <a:r>
              <a:rPr lang="it-IT" dirty="0" smtClean="0"/>
              <a:t>Piccolo cambio di format: 1 </a:t>
            </a:r>
            <a:r>
              <a:rPr lang="it-IT" dirty="0" err="1" smtClean="0"/>
              <a:t>topic</a:t>
            </a:r>
            <a:r>
              <a:rPr lang="it-IT" dirty="0" smtClean="0"/>
              <a:t> approfondito + 1/2 pomeriggio in più: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Oggi</a:t>
            </a:r>
          </a:p>
          <a:p>
            <a:pPr lvl="2"/>
            <a:r>
              <a:rPr lang="it-IT" dirty="0" err="1" smtClean="0"/>
              <a:t>Very</a:t>
            </a:r>
            <a:r>
              <a:rPr lang="it-IT" dirty="0" smtClean="0"/>
              <a:t> High </a:t>
            </a:r>
            <a:r>
              <a:rPr lang="it-IT" dirty="0" err="1" smtClean="0"/>
              <a:t>Luminosity</a:t>
            </a:r>
            <a:endParaRPr lang="it-IT" dirty="0" smtClean="0"/>
          </a:p>
          <a:p>
            <a:pPr lvl="2"/>
            <a:r>
              <a:rPr lang="it-IT" dirty="0" smtClean="0"/>
              <a:t>Analisi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Domani</a:t>
            </a:r>
          </a:p>
          <a:p>
            <a:pPr lvl="2"/>
            <a:r>
              <a:rPr lang="it-IT" dirty="0" smtClean="0"/>
              <a:t>Analisi</a:t>
            </a:r>
          </a:p>
          <a:p>
            <a:pPr lvl="2"/>
            <a:r>
              <a:rPr lang="it-IT" dirty="0" smtClean="0"/>
              <a:t>Upgrade</a:t>
            </a:r>
          </a:p>
          <a:p>
            <a:pPr lvl="2"/>
            <a:r>
              <a:rPr lang="it-IT" dirty="0" smtClean="0"/>
              <a:t>Analisi</a:t>
            </a:r>
          </a:p>
          <a:p>
            <a:pPr lvl="2"/>
            <a:endParaRPr lang="it-IT" dirty="0"/>
          </a:p>
          <a:p>
            <a:r>
              <a:rPr lang="it-IT" dirty="0" err="1" smtClean="0"/>
              <a:t>Next</a:t>
            </a:r>
            <a:r>
              <a:rPr lang="it-IT" dirty="0" smtClean="0"/>
              <a:t> Meeting: propongo in primavera 2016, data e posto (e format) da decidere – si accettano suggerimenti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216669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hlink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hlink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HCb3">
  <a:themeElements>
    <a:clrScheme name="Personalizzato_paol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pp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HCb3">
  <a:themeElements>
    <a:clrScheme name="Personalizzato_paol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pp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LHCb3">
  <a:themeElements>
    <a:clrScheme name="Personalizzato_paol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pp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86336</TotalTime>
  <Words>97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1_Default Design</vt:lpstr>
      <vt:lpstr>LHCb3</vt:lpstr>
      <vt:lpstr>1_LHCb3</vt:lpstr>
      <vt:lpstr>2_LHCb3</vt:lpstr>
      <vt:lpstr>Riunione di LHCb Italia</vt:lpstr>
      <vt:lpstr>Introduzione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A. Cardini / INFN Cagliari</dc:creator>
  <cp:keywords/>
  <dc:description/>
  <cp:lastModifiedBy>Alessandro Cardini</cp:lastModifiedBy>
  <cp:revision>3069</cp:revision>
  <cp:lastPrinted>2013-06-10T17:15:22Z</cp:lastPrinted>
  <dcterms:created xsi:type="dcterms:W3CDTF">1601-01-01T00:00:00Z</dcterms:created>
  <dcterms:modified xsi:type="dcterms:W3CDTF">2015-10-13T12:12:51Z</dcterms:modified>
  <cp:category/>
</cp:coreProperties>
</file>