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73" r:id="rId4"/>
    <p:sldId id="261" r:id="rId5"/>
    <p:sldId id="274" r:id="rId6"/>
    <p:sldId id="262" r:id="rId7"/>
    <p:sldId id="267" r:id="rId8"/>
    <p:sldId id="270" r:id="rId9"/>
    <p:sldId id="271" r:id="rId10"/>
    <p:sldId id="291" r:id="rId11"/>
    <p:sldId id="276" r:id="rId12"/>
    <p:sldId id="277" r:id="rId13"/>
    <p:sldId id="286" r:id="rId14"/>
    <p:sldId id="289" r:id="rId15"/>
    <p:sldId id="269" r:id="rId16"/>
    <p:sldId id="290" r:id="rId17"/>
    <p:sldId id="260" r:id="rId18"/>
    <p:sldId id="268" r:id="rId19"/>
    <p:sldId id="287" r:id="rId20"/>
    <p:sldId id="288" r:id="rId2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0B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6497" autoAdjust="0"/>
  </p:normalViewPr>
  <p:slideViewPr>
    <p:cSldViewPr snapToGrid="0" snapToObjects="1">
      <p:cViewPr>
        <p:scale>
          <a:sx n="70" d="100"/>
          <a:sy n="70" d="100"/>
        </p:scale>
        <p:origin x="-1278" y="-150"/>
      </p:cViewPr>
      <p:guideLst>
        <p:guide orient="horz" pos="2160"/>
        <p:guide pos="2880"/>
      </p:guideLst>
    </p:cSldViewPr>
  </p:slideViewPr>
  <p:outlineViewPr>
    <p:cViewPr>
      <p:scale>
        <a:sx n="33" d="100"/>
        <a:sy n="33" d="100"/>
      </p:scale>
      <p:origin x="0" y="-162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E4BAF4-277D-6D4C-A108-F3C2C36DB32C}" type="datetimeFigureOut">
              <a:rPr lang="it-IT" smtClean="0"/>
              <a:pPr/>
              <a:t>13/10/2015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E02348-5906-CA4B-B39A-177734CFFF8F}" type="slidenum">
              <a:rPr lang="it-IT" smtClean="0"/>
              <a:pPr/>
              <a:t>‹N›</a:t>
            </a:fld>
            <a:endParaRPr lang="it-IT"/>
          </a:p>
        </p:txBody>
      </p:sp>
    </p:spTree>
    <p:extLst>
      <p:ext uri="{BB962C8B-B14F-4D97-AF65-F5344CB8AC3E}">
        <p14:creationId xmlns:p14="http://schemas.microsoft.com/office/powerpoint/2010/main" val="98035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E32AC-502E-CA4F-A057-9B96C5BC8105}" type="datetimeFigureOut">
              <a:rPr lang="it-IT" smtClean="0"/>
              <a:pPr/>
              <a:t>13/10/2015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8AB6F-1098-8E43-A170-5EFEA43E0BBF}" type="slidenum">
              <a:rPr lang="it-IT" smtClean="0"/>
              <a:pPr/>
              <a:t>‹N›</a:t>
            </a:fld>
            <a:endParaRPr lang="it-IT"/>
          </a:p>
        </p:txBody>
      </p:sp>
    </p:spTree>
    <p:extLst>
      <p:ext uri="{BB962C8B-B14F-4D97-AF65-F5344CB8AC3E}">
        <p14:creationId xmlns:p14="http://schemas.microsoft.com/office/powerpoint/2010/main" val="35076239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148AB6F-1098-8E43-A170-5EFEA43E0BBF}" type="slidenum">
              <a:rPr lang="it-IT" smtClean="0"/>
              <a:pPr/>
              <a:t>1</a:t>
            </a:fld>
            <a:endParaRPr lang="it-IT"/>
          </a:p>
        </p:txBody>
      </p:sp>
    </p:spTree>
    <p:extLst>
      <p:ext uri="{BB962C8B-B14F-4D97-AF65-F5344CB8AC3E}">
        <p14:creationId xmlns:p14="http://schemas.microsoft.com/office/powerpoint/2010/main" val="373822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148AB6F-1098-8E43-A170-5EFEA43E0BBF}" type="slidenum">
              <a:rPr lang="it-IT" smtClean="0"/>
              <a:pPr/>
              <a:t>2</a:t>
            </a:fld>
            <a:endParaRPr lang="it-IT"/>
          </a:p>
        </p:txBody>
      </p:sp>
    </p:spTree>
    <p:extLst>
      <p:ext uri="{BB962C8B-B14F-4D97-AF65-F5344CB8AC3E}">
        <p14:creationId xmlns:p14="http://schemas.microsoft.com/office/powerpoint/2010/main" val="140039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148AB6F-1098-8E43-A170-5EFEA43E0BBF}" type="slidenum">
              <a:rPr lang="it-IT" smtClean="0"/>
              <a:pPr/>
              <a:t>9</a:t>
            </a:fld>
            <a:endParaRPr lang="it-IT"/>
          </a:p>
        </p:txBody>
      </p:sp>
    </p:spTree>
    <p:extLst>
      <p:ext uri="{BB962C8B-B14F-4D97-AF65-F5344CB8AC3E}">
        <p14:creationId xmlns:p14="http://schemas.microsoft.com/office/powerpoint/2010/main" val="62665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148AB6F-1098-8E43-A170-5EFEA43E0BBF}" type="slidenum">
              <a:rPr lang="it-IT" smtClean="0"/>
              <a:pPr/>
              <a:t>13</a:t>
            </a:fld>
            <a:endParaRPr lang="it-IT"/>
          </a:p>
        </p:txBody>
      </p:sp>
    </p:spTree>
    <p:extLst>
      <p:ext uri="{BB962C8B-B14F-4D97-AF65-F5344CB8AC3E}">
        <p14:creationId xmlns:p14="http://schemas.microsoft.com/office/powerpoint/2010/main" val="350503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148AB6F-1098-8E43-A170-5EFEA43E0BBF}" type="slidenum">
              <a:rPr lang="it-IT" smtClean="0"/>
              <a:pPr/>
              <a:t>17</a:t>
            </a:fld>
            <a:endParaRPr lang="it-IT"/>
          </a:p>
        </p:txBody>
      </p:sp>
    </p:spTree>
    <p:extLst>
      <p:ext uri="{BB962C8B-B14F-4D97-AF65-F5344CB8AC3E}">
        <p14:creationId xmlns:p14="http://schemas.microsoft.com/office/powerpoint/2010/main" val="78632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148AB6F-1098-8E43-A170-5EFEA43E0BBF}" type="slidenum">
              <a:rPr lang="it-IT" smtClean="0"/>
              <a:pPr/>
              <a:t>20</a:t>
            </a:fld>
            <a:endParaRPr lang="it-IT"/>
          </a:p>
        </p:txBody>
      </p:sp>
    </p:spTree>
    <p:extLst>
      <p:ext uri="{BB962C8B-B14F-4D97-AF65-F5344CB8AC3E}">
        <p14:creationId xmlns:p14="http://schemas.microsoft.com/office/powerpoint/2010/main" val="29413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normAutofit/>
          </a:bodyPr>
          <a:lstStyle>
            <a:lvl1pPr algn="ctr">
              <a:defRPr sz="3200"/>
            </a:lvl1p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‹N›</a:t>
            </a:fld>
            <a:endParaRPr lang="it-IT"/>
          </a:p>
        </p:txBody>
      </p:sp>
    </p:spTree>
    <p:extLst>
      <p:ext uri="{BB962C8B-B14F-4D97-AF65-F5344CB8AC3E}">
        <p14:creationId xmlns:p14="http://schemas.microsoft.com/office/powerpoint/2010/main" val="212935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‹N›</a:t>
            </a:fld>
            <a:endParaRPr lang="it-IT"/>
          </a:p>
        </p:txBody>
      </p:sp>
    </p:spTree>
    <p:extLst>
      <p:ext uri="{BB962C8B-B14F-4D97-AF65-F5344CB8AC3E}">
        <p14:creationId xmlns:p14="http://schemas.microsoft.com/office/powerpoint/2010/main" val="404828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‹N›</a:t>
            </a:fld>
            <a:endParaRPr lang="it-IT"/>
          </a:p>
        </p:txBody>
      </p:sp>
    </p:spTree>
    <p:extLst>
      <p:ext uri="{BB962C8B-B14F-4D97-AF65-F5344CB8AC3E}">
        <p14:creationId xmlns:p14="http://schemas.microsoft.com/office/powerpoint/2010/main" val="260236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64"/>
            <a:ext cx="4119239" cy="426192"/>
          </a:xfr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a:xfrm>
            <a:off x="3918959" y="6644640"/>
            <a:ext cx="1306082" cy="198761"/>
          </a:xfrm>
        </p:spPr>
        <p:txBody>
          <a:bodyPr/>
          <a:lstStyle/>
          <a:p>
            <a:r>
              <a:rPr lang="it-IT" smtClean="0"/>
              <a:t>14/10/2015</a:t>
            </a:r>
            <a:endParaRPr lang="it-IT"/>
          </a:p>
        </p:txBody>
      </p:sp>
      <p:sp>
        <p:nvSpPr>
          <p:cNvPr id="5" name="Segnaposto piè di pagina 4"/>
          <p:cNvSpPr>
            <a:spLocks noGrp="1"/>
          </p:cNvSpPr>
          <p:nvPr>
            <p:ph type="ftr" sz="quarter" idx="11"/>
          </p:nvPr>
        </p:nvSpPr>
        <p:spPr>
          <a:xfrm>
            <a:off x="132893" y="6644640"/>
            <a:ext cx="3627257" cy="213360"/>
          </a:xfrm>
        </p:spPr>
        <p:txBody>
          <a:bodyPr/>
          <a:lstStyle>
            <a:lvl1pPr algn="l">
              <a:defRPr/>
            </a:lvl1p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‹N›</a:t>
            </a:fld>
            <a:endParaRPr lang="it-IT"/>
          </a:p>
        </p:txBody>
      </p:sp>
    </p:spTree>
    <p:extLst>
      <p:ext uri="{BB962C8B-B14F-4D97-AF65-F5344CB8AC3E}">
        <p14:creationId xmlns:p14="http://schemas.microsoft.com/office/powerpoint/2010/main" val="193579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egnaposto numero diapositiva 5"/>
          <p:cNvSpPr>
            <a:spLocks noGrp="1"/>
          </p:cNvSpPr>
          <p:nvPr>
            <p:ph type="sldNum" sz="quarter" idx="12"/>
          </p:nvPr>
        </p:nvSpPr>
        <p:spPr/>
        <p:txBody>
          <a:bodyPr/>
          <a:lstStyle/>
          <a:p>
            <a:fld id="{C97364FB-217A-6244-84DB-CD098DAA405D}" type="slidenum">
              <a:rPr lang="it-IT" smtClean="0"/>
              <a:pPr/>
              <a:t>‹N›</a:t>
            </a:fld>
            <a:endParaRPr lang="it-IT"/>
          </a:p>
        </p:txBody>
      </p:sp>
      <p:sp>
        <p:nvSpPr>
          <p:cNvPr id="7" name="Segnaposto data 3"/>
          <p:cNvSpPr>
            <a:spLocks noGrp="1"/>
          </p:cNvSpPr>
          <p:nvPr>
            <p:ph type="dt" sz="half" idx="10"/>
          </p:nvPr>
        </p:nvSpPr>
        <p:spPr>
          <a:xfrm>
            <a:off x="3918959" y="6644640"/>
            <a:ext cx="1306082" cy="198761"/>
          </a:xfrm>
        </p:spPr>
        <p:txBody>
          <a:bodyPr/>
          <a:lstStyle/>
          <a:p>
            <a:r>
              <a:rPr lang="it-IT" smtClean="0"/>
              <a:t>14/10/2015</a:t>
            </a:r>
            <a:endParaRPr lang="it-IT"/>
          </a:p>
        </p:txBody>
      </p:sp>
      <p:sp>
        <p:nvSpPr>
          <p:cNvPr id="8" name="Segnaposto piè di pagina 4"/>
          <p:cNvSpPr>
            <a:spLocks noGrp="1"/>
          </p:cNvSpPr>
          <p:nvPr>
            <p:ph type="ftr" sz="quarter" idx="11"/>
          </p:nvPr>
        </p:nvSpPr>
        <p:spPr>
          <a:xfrm>
            <a:off x="132893" y="6644640"/>
            <a:ext cx="3627257" cy="213360"/>
          </a:xfrm>
        </p:spPr>
        <p:txBody>
          <a:bodyPr/>
          <a:lstStyle>
            <a:lvl1pPr algn="l">
              <a:defRPr/>
            </a:lvl1pPr>
          </a:lstStyle>
          <a:p>
            <a:r>
              <a:rPr lang="en-US" smtClean="0"/>
              <a:t>L. Casu: TDC and nSYNC status report - LHCb Italia</a:t>
            </a:r>
            <a:endParaRPr lang="it-IT"/>
          </a:p>
        </p:txBody>
      </p:sp>
    </p:spTree>
    <p:extLst>
      <p:ext uri="{BB962C8B-B14F-4D97-AF65-F5344CB8AC3E}">
        <p14:creationId xmlns:p14="http://schemas.microsoft.com/office/powerpoint/2010/main" val="402393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dirty="0"/>
          </a:p>
        </p:txBody>
      </p:sp>
      <p:sp>
        <p:nvSpPr>
          <p:cNvPr id="3" name="Segnaposto contenuto 2"/>
          <p:cNvSpPr>
            <a:spLocks noGrp="1"/>
          </p:cNvSpPr>
          <p:nvPr>
            <p:ph sz="half" idx="1"/>
          </p:nvPr>
        </p:nvSpPr>
        <p:spPr>
          <a:xfrm>
            <a:off x="457200" y="1600200"/>
            <a:ext cx="4038600" cy="4525963"/>
          </a:xfrm>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contenuto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 name="Segnaposto numero diapositiva 6"/>
          <p:cNvSpPr>
            <a:spLocks noGrp="1"/>
          </p:cNvSpPr>
          <p:nvPr>
            <p:ph type="sldNum" sz="quarter" idx="12"/>
          </p:nvPr>
        </p:nvSpPr>
        <p:spPr/>
        <p:txBody>
          <a:bodyPr/>
          <a:lstStyle/>
          <a:p>
            <a:fld id="{C97364FB-217A-6244-84DB-CD098DAA405D}" type="slidenum">
              <a:rPr lang="it-IT" smtClean="0"/>
              <a:pPr/>
              <a:t>‹N›</a:t>
            </a:fld>
            <a:endParaRPr lang="it-IT"/>
          </a:p>
        </p:txBody>
      </p:sp>
      <p:sp>
        <p:nvSpPr>
          <p:cNvPr id="8" name="Segnaposto data 3"/>
          <p:cNvSpPr>
            <a:spLocks noGrp="1"/>
          </p:cNvSpPr>
          <p:nvPr>
            <p:ph type="dt" sz="half" idx="10"/>
          </p:nvPr>
        </p:nvSpPr>
        <p:spPr>
          <a:xfrm>
            <a:off x="3918959" y="6644640"/>
            <a:ext cx="1306082" cy="198761"/>
          </a:xfrm>
        </p:spPr>
        <p:txBody>
          <a:bodyPr/>
          <a:lstStyle/>
          <a:p>
            <a:r>
              <a:rPr lang="it-IT" smtClean="0"/>
              <a:t>14/10/2015</a:t>
            </a:r>
            <a:endParaRPr lang="it-IT"/>
          </a:p>
        </p:txBody>
      </p:sp>
      <p:sp>
        <p:nvSpPr>
          <p:cNvPr id="9" name="Segnaposto piè di pagina 4"/>
          <p:cNvSpPr>
            <a:spLocks noGrp="1"/>
          </p:cNvSpPr>
          <p:nvPr>
            <p:ph type="ftr" sz="quarter" idx="11"/>
          </p:nvPr>
        </p:nvSpPr>
        <p:spPr>
          <a:xfrm>
            <a:off x="132893" y="6644640"/>
            <a:ext cx="3627257" cy="213360"/>
          </a:xfrm>
        </p:spPr>
        <p:txBody>
          <a:bodyPr/>
          <a:lstStyle>
            <a:lvl1pPr algn="l">
              <a:defRPr/>
            </a:lvl1pPr>
          </a:lstStyle>
          <a:p>
            <a:r>
              <a:rPr lang="en-US" smtClean="0"/>
              <a:t>L. Casu: TDC and nSYNC status report - LHCb Italia</a:t>
            </a:r>
            <a:endParaRPr lang="it-IT"/>
          </a:p>
        </p:txBody>
      </p:sp>
    </p:spTree>
    <p:extLst>
      <p:ext uri="{BB962C8B-B14F-4D97-AF65-F5344CB8AC3E}">
        <p14:creationId xmlns:p14="http://schemas.microsoft.com/office/powerpoint/2010/main" val="142791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testo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 name="Segnaposto data 6"/>
          <p:cNvSpPr>
            <a:spLocks noGrp="1"/>
          </p:cNvSpPr>
          <p:nvPr>
            <p:ph type="dt" sz="half" idx="10"/>
          </p:nvPr>
        </p:nvSpPr>
        <p:spPr/>
        <p:txBody>
          <a:bodyPr/>
          <a:lstStyle/>
          <a:p>
            <a:r>
              <a:rPr lang="it-IT" smtClean="0"/>
              <a:t>14/10/2015</a:t>
            </a:r>
            <a:endParaRPr lang="it-IT"/>
          </a:p>
        </p:txBody>
      </p:sp>
      <p:sp>
        <p:nvSpPr>
          <p:cNvPr id="8" name="Segnaposto piè di pagina 7"/>
          <p:cNvSpPr>
            <a:spLocks noGrp="1"/>
          </p:cNvSpPr>
          <p:nvPr>
            <p:ph type="ftr" sz="quarter" idx="11"/>
          </p:nvPr>
        </p:nvSpPr>
        <p:spPr/>
        <p:txBody>
          <a:bodyPr/>
          <a:lstStyle/>
          <a:p>
            <a:r>
              <a:rPr lang="en-US" smtClean="0"/>
              <a:t>L. Casu: TDC and nSYNC status report - LHCb Italia</a:t>
            </a:r>
            <a:endParaRPr lang="it-IT"/>
          </a:p>
        </p:txBody>
      </p:sp>
      <p:sp>
        <p:nvSpPr>
          <p:cNvPr id="9" name="Segnaposto numero diapositiva 8"/>
          <p:cNvSpPr>
            <a:spLocks noGrp="1"/>
          </p:cNvSpPr>
          <p:nvPr>
            <p:ph type="sldNum" sz="quarter" idx="12"/>
          </p:nvPr>
        </p:nvSpPr>
        <p:spPr/>
        <p:txBody>
          <a:bodyPr/>
          <a:lstStyle/>
          <a:p>
            <a:fld id="{C97364FB-217A-6244-84DB-CD098DAA405D}" type="slidenum">
              <a:rPr lang="it-IT" smtClean="0"/>
              <a:pPr/>
              <a:t>‹N›</a:t>
            </a:fld>
            <a:endParaRPr lang="it-IT"/>
          </a:p>
        </p:txBody>
      </p:sp>
    </p:spTree>
    <p:extLst>
      <p:ext uri="{BB962C8B-B14F-4D97-AF65-F5344CB8AC3E}">
        <p14:creationId xmlns:p14="http://schemas.microsoft.com/office/powerpoint/2010/main" val="194242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14/10/2015</a:t>
            </a:r>
            <a:endParaRPr lang="it-IT"/>
          </a:p>
        </p:txBody>
      </p:sp>
      <p:sp>
        <p:nvSpPr>
          <p:cNvPr id="4" name="Segnaposto piè di pagina 3"/>
          <p:cNvSpPr>
            <a:spLocks noGrp="1"/>
          </p:cNvSpPr>
          <p:nvPr>
            <p:ph type="ftr" sz="quarter" idx="11"/>
          </p:nvPr>
        </p:nvSpPr>
        <p:spPr/>
        <p:txBody>
          <a:bodyPr/>
          <a:lstStyle/>
          <a:p>
            <a:r>
              <a:rPr lang="en-US" smtClean="0"/>
              <a:t>L. Casu: TDC and nSYNC status report - LHCb Italia</a:t>
            </a:r>
            <a:endParaRPr lang="it-IT"/>
          </a:p>
        </p:txBody>
      </p:sp>
      <p:sp>
        <p:nvSpPr>
          <p:cNvPr id="5" name="Segnaposto numero diapositiva 4"/>
          <p:cNvSpPr>
            <a:spLocks noGrp="1"/>
          </p:cNvSpPr>
          <p:nvPr>
            <p:ph type="sldNum" sz="quarter" idx="12"/>
          </p:nvPr>
        </p:nvSpPr>
        <p:spPr/>
        <p:txBody>
          <a:bodyPr/>
          <a:lstStyle/>
          <a:p>
            <a:fld id="{C97364FB-217A-6244-84DB-CD098DAA405D}" type="slidenum">
              <a:rPr lang="it-IT" smtClean="0"/>
              <a:pPr/>
              <a:t>‹N›</a:t>
            </a:fld>
            <a:endParaRPr lang="it-IT"/>
          </a:p>
        </p:txBody>
      </p:sp>
    </p:spTree>
    <p:extLst>
      <p:ext uri="{BB962C8B-B14F-4D97-AF65-F5344CB8AC3E}">
        <p14:creationId xmlns:p14="http://schemas.microsoft.com/office/powerpoint/2010/main" val="142688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14/10/2015</a:t>
            </a:r>
            <a:endParaRPr lang="it-IT"/>
          </a:p>
        </p:txBody>
      </p:sp>
      <p:sp>
        <p:nvSpPr>
          <p:cNvPr id="3" name="Segnaposto piè di pagina 2"/>
          <p:cNvSpPr>
            <a:spLocks noGrp="1"/>
          </p:cNvSpPr>
          <p:nvPr>
            <p:ph type="ftr" sz="quarter" idx="11"/>
          </p:nvPr>
        </p:nvSpPr>
        <p:spPr/>
        <p:txBody>
          <a:bodyPr/>
          <a:lstStyle/>
          <a:p>
            <a:r>
              <a:rPr lang="en-US" smtClean="0"/>
              <a:t>L. Casu: TDC and nSYNC status report - LHCb Italia</a:t>
            </a:r>
            <a:endParaRPr lang="it-IT"/>
          </a:p>
        </p:txBody>
      </p:sp>
      <p:sp>
        <p:nvSpPr>
          <p:cNvPr id="4" name="Segnaposto numero diapositiva 3"/>
          <p:cNvSpPr>
            <a:spLocks noGrp="1"/>
          </p:cNvSpPr>
          <p:nvPr>
            <p:ph type="sldNum" sz="quarter" idx="12"/>
          </p:nvPr>
        </p:nvSpPr>
        <p:spPr/>
        <p:txBody>
          <a:bodyPr/>
          <a:lstStyle/>
          <a:p>
            <a:fld id="{C97364FB-217A-6244-84DB-CD098DAA405D}" type="slidenum">
              <a:rPr lang="it-IT" smtClean="0"/>
              <a:pPr/>
              <a:t>‹N›</a:t>
            </a:fld>
            <a:endParaRPr lang="it-IT"/>
          </a:p>
        </p:txBody>
      </p:sp>
    </p:spTree>
    <p:extLst>
      <p:ext uri="{BB962C8B-B14F-4D97-AF65-F5344CB8AC3E}">
        <p14:creationId xmlns:p14="http://schemas.microsoft.com/office/powerpoint/2010/main" val="36541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14/10/2015</a:t>
            </a:r>
            <a:endParaRPr lang="it-IT"/>
          </a:p>
        </p:txBody>
      </p:sp>
      <p:sp>
        <p:nvSpPr>
          <p:cNvPr id="6" name="Segnaposto piè di pagina 5"/>
          <p:cNvSpPr>
            <a:spLocks noGrp="1"/>
          </p:cNvSpPr>
          <p:nvPr>
            <p:ph type="ftr" sz="quarter" idx="11"/>
          </p:nvPr>
        </p:nvSpPr>
        <p:spPr/>
        <p:txBody>
          <a:bodyPr/>
          <a:lstStyle/>
          <a:p>
            <a:r>
              <a:rPr lang="en-US" smtClean="0"/>
              <a:t>L. Casu: TDC and nSYNC status report - LHCb Italia</a:t>
            </a:r>
            <a:endParaRPr lang="it-IT"/>
          </a:p>
        </p:txBody>
      </p:sp>
      <p:sp>
        <p:nvSpPr>
          <p:cNvPr id="7" name="Segnaposto numero diapositiva 6"/>
          <p:cNvSpPr>
            <a:spLocks noGrp="1"/>
          </p:cNvSpPr>
          <p:nvPr>
            <p:ph type="sldNum" sz="quarter" idx="12"/>
          </p:nvPr>
        </p:nvSpPr>
        <p:spPr/>
        <p:txBody>
          <a:bodyPr/>
          <a:lstStyle/>
          <a:p>
            <a:fld id="{C97364FB-217A-6244-84DB-CD098DAA405D}" type="slidenum">
              <a:rPr lang="it-IT" smtClean="0"/>
              <a:pPr/>
              <a:t>‹N›</a:t>
            </a:fld>
            <a:endParaRPr lang="it-IT"/>
          </a:p>
        </p:txBody>
      </p:sp>
    </p:spTree>
    <p:extLst>
      <p:ext uri="{BB962C8B-B14F-4D97-AF65-F5344CB8AC3E}">
        <p14:creationId xmlns:p14="http://schemas.microsoft.com/office/powerpoint/2010/main" val="150470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Segnaposto numero diapositiva 6"/>
          <p:cNvSpPr>
            <a:spLocks noGrp="1"/>
          </p:cNvSpPr>
          <p:nvPr>
            <p:ph type="sldNum" sz="quarter" idx="12"/>
          </p:nvPr>
        </p:nvSpPr>
        <p:spPr/>
        <p:txBody>
          <a:bodyPr/>
          <a:lstStyle/>
          <a:p>
            <a:fld id="{C97364FB-217A-6244-84DB-CD098DAA405D}" type="slidenum">
              <a:rPr lang="it-IT" smtClean="0"/>
              <a:pPr/>
              <a:t>‹N›</a:t>
            </a:fld>
            <a:endParaRPr lang="it-IT"/>
          </a:p>
        </p:txBody>
      </p:sp>
      <p:sp>
        <p:nvSpPr>
          <p:cNvPr id="8" name="Segnaposto data 3"/>
          <p:cNvSpPr>
            <a:spLocks noGrp="1"/>
          </p:cNvSpPr>
          <p:nvPr>
            <p:ph type="dt" sz="half" idx="10"/>
          </p:nvPr>
        </p:nvSpPr>
        <p:spPr>
          <a:xfrm>
            <a:off x="3918959" y="6644640"/>
            <a:ext cx="1306082" cy="198761"/>
          </a:xfrm>
        </p:spPr>
        <p:txBody>
          <a:bodyPr/>
          <a:lstStyle/>
          <a:p>
            <a:r>
              <a:rPr lang="it-IT" smtClean="0"/>
              <a:t>14/10/2015</a:t>
            </a:r>
            <a:endParaRPr lang="it-IT"/>
          </a:p>
        </p:txBody>
      </p:sp>
      <p:sp>
        <p:nvSpPr>
          <p:cNvPr id="9" name="Segnaposto piè di pagina 4"/>
          <p:cNvSpPr>
            <a:spLocks noGrp="1"/>
          </p:cNvSpPr>
          <p:nvPr>
            <p:ph type="ftr" sz="quarter" idx="11"/>
          </p:nvPr>
        </p:nvSpPr>
        <p:spPr>
          <a:xfrm>
            <a:off x="132893" y="6644640"/>
            <a:ext cx="3627257" cy="213360"/>
          </a:xfrm>
        </p:spPr>
        <p:txBody>
          <a:bodyPr/>
          <a:lstStyle>
            <a:lvl1pPr algn="l">
              <a:defRPr/>
            </a:lvl1pPr>
          </a:lstStyle>
          <a:p>
            <a:r>
              <a:rPr lang="en-US" smtClean="0"/>
              <a:t>L. Casu: TDC and nSYNC status report - LHCb Italia</a:t>
            </a:r>
            <a:endParaRPr lang="it-IT"/>
          </a:p>
        </p:txBody>
      </p:sp>
    </p:spTree>
    <p:extLst>
      <p:ext uri="{BB962C8B-B14F-4D97-AF65-F5344CB8AC3E}">
        <p14:creationId xmlns:p14="http://schemas.microsoft.com/office/powerpoint/2010/main" val="9683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0" y="8814"/>
            <a:ext cx="4119239" cy="426192"/>
          </a:xfrm>
          <a:prstGeom prst="rect">
            <a:avLst/>
          </a:prstGeom>
          <a:gradFill flip="none" rotWithShape="1">
            <a:gsLst>
              <a:gs pos="54000">
                <a:srgbClr val="5E9EFF"/>
              </a:gs>
              <a:gs pos="39999">
                <a:srgbClr val="85C2FF"/>
              </a:gs>
              <a:gs pos="70000">
                <a:srgbClr val="C4D6EB"/>
              </a:gs>
              <a:gs pos="100000">
                <a:srgbClr val="FFEBFA"/>
              </a:gs>
            </a:gsLst>
            <a:lin ang="5400000" scaled="0"/>
            <a:tileRect l="-100000" t="-100000"/>
          </a:gradFill>
        </p:spPr>
        <p:txBody>
          <a:bodyPr vert="horz" lIns="91440" tIns="45720" rIns="91440" bIns="45720" rtlCol="0" anchor="ctr">
            <a:normAutofit/>
          </a:body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stile</a:t>
            </a:r>
            <a:endParaRPr lang="en-US" noProof="0" dirty="0"/>
          </a:p>
        </p:txBody>
      </p:sp>
      <p:sp>
        <p:nvSpPr>
          <p:cNvPr id="3" name="Segnaposto testo 2"/>
          <p:cNvSpPr>
            <a:spLocks noGrp="1"/>
          </p:cNvSpPr>
          <p:nvPr>
            <p:ph type="body" idx="1"/>
          </p:nvPr>
        </p:nvSpPr>
        <p:spPr>
          <a:xfrm>
            <a:off x="127359" y="930400"/>
            <a:ext cx="8889282" cy="5195764"/>
          </a:xfrm>
          <a:prstGeom prst="rect">
            <a:avLst/>
          </a:prstGeom>
        </p:spPr>
        <p:txBody>
          <a:bodyPr vert="horz" lIns="91440" tIns="45720" rIns="91440" bIns="45720" rtlCol="0">
            <a:normAutofit/>
          </a:body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a:t>
            </a:r>
            <a:r>
              <a:rPr lang="en-US" noProof="0" dirty="0" err="1" smtClean="0"/>
              <a:t>gli</a:t>
            </a:r>
            <a:r>
              <a:rPr lang="en-US" noProof="0" dirty="0" smtClean="0"/>
              <a:t> </a:t>
            </a:r>
            <a:r>
              <a:rPr lang="en-US" noProof="0" dirty="0" err="1" smtClean="0"/>
              <a:t>stili</a:t>
            </a:r>
            <a:r>
              <a:rPr lang="en-US" noProof="0" dirty="0" smtClean="0"/>
              <a:t> del </a:t>
            </a:r>
            <a:r>
              <a:rPr lang="en-US" noProof="0" dirty="0" err="1" smtClean="0"/>
              <a:t>testo</a:t>
            </a:r>
            <a:r>
              <a:rPr lang="en-US" noProof="0" dirty="0" smtClean="0"/>
              <a:t> </a:t>
            </a:r>
            <a:r>
              <a:rPr lang="en-US" noProof="0" dirty="0" err="1" smtClean="0"/>
              <a:t>dello</a:t>
            </a:r>
            <a:r>
              <a:rPr lang="en-US" noProof="0" dirty="0" smtClean="0"/>
              <a:t> schema</a:t>
            </a:r>
          </a:p>
          <a:p>
            <a:pPr lvl="1"/>
            <a:r>
              <a:rPr lang="en-US" noProof="0" dirty="0" err="1" smtClean="0"/>
              <a:t>Secondo</a:t>
            </a:r>
            <a:r>
              <a:rPr lang="en-US" noProof="0" dirty="0" smtClean="0"/>
              <a:t> </a:t>
            </a:r>
            <a:r>
              <a:rPr lang="en-US" noProof="0" dirty="0" err="1" smtClean="0"/>
              <a:t>livello</a:t>
            </a:r>
            <a:endParaRPr lang="en-US" noProof="0" dirty="0" smtClean="0"/>
          </a:p>
          <a:p>
            <a:pPr lvl="2"/>
            <a:r>
              <a:rPr lang="en-US" noProof="0" dirty="0" err="1" smtClean="0"/>
              <a:t>Terzo</a:t>
            </a:r>
            <a:r>
              <a:rPr lang="en-US" noProof="0" dirty="0" smtClean="0"/>
              <a:t> </a:t>
            </a:r>
            <a:r>
              <a:rPr lang="en-US" noProof="0" dirty="0" err="1" smtClean="0"/>
              <a:t>livello</a:t>
            </a:r>
            <a:endParaRPr lang="en-US" noProof="0" dirty="0" smtClean="0"/>
          </a:p>
          <a:p>
            <a:pPr lvl="3"/>
            <a:r>
              <a:rPr lang="en-US" noProof="0" dirty="0" smtClean="0"/>
              <a:t>Quarto </a:t>
            </a:r>
            <a:r>
              <a:rPr lang="en-US" noProof="0" dirty="0" err="1" smtClean="0"/>
              <a:t>livello</a:t>
            </a:r>
            <a:endParaRPr lang="en-US" noProof="0" dirty="0" smtClean="0"/>
          </a:p>
          <a:p>
            <a:pPr lvl="4"/>
            <a:r>
              <a:rPr lang="en-US" noProof="0" dirty="0" err="1" smtClean="0"/>
              <a:t>Quinto</a:t>
            </a:r>
            <a:r>
              <a:rPr lang="en-US" noProof="0" dirty="0" smtClean="0"/>
              <a:t> </a:t>
            </a:r>
            <a:r>
              <a:rPr lang="en-US" noProof="0" dirty="0" err="1" smtClean="0"/>
              <a:t>livello</a:t>
            </a:r>
            <a:endParaRPr lang="en-US" noProof="0" dirty="0"/>
          </a:p>
        </p:txBody>
      </p:sp>
      <p:sp>
        <p:nvSpPr>
          <p:cNvPr id="4" name="Segnaposto data 3"/>
          <p:cNvSpPr>
            <a:spLocks noGrp="1"/>
          </p:cNvSpPr>
          <p:nvPr>
            <p:ph type="dt" sz="half" idx="2"/>
          </p:nvPr>
        </p:nvSpPr>
        <p:spPr>
          <a:xfrm>
            <a:off x="3505200" y="6644640"/>
            <a:ext cx="2133600" cy="198761"/>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it-IT" smtClean="0"/>
              <a:t>14/10/2015</a:t>
            </a:r>
            <a:endParaRPr lang="en-US" dirty="0"/>
          </a:p>
        </p:txBody>
      </p:sp>
      <p:sp>
        <p:nvSpPr>
          <p:cNvPr id="5" name="Segnaposto piè di pagina 4"/>
          <p:cNvSpPr>
            <a:spLocks noGrp="1"/>
          </p:cNvSpPr>
          <p:nvPr>
            <p:ph type="ftr" sz="quarter" idx="3"/>
          </p:nvPr>
        </p:nvSpPr>
        <p:spPr>
          <a:xfrm>
            <a:off x="132894" y="6644640"/>
            <a:ext cx="2895600" cy="198761"/>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smtClean="0"/>
              <a:t>L. Casu: TDC and nSYNC status report - LHCb Italia</a:t>
            </a:r>
            <a:endParaRPr lang="en-US" dirty="0"/>
          </a:p>
        </p:txBody>
      </p:sp>
      <p:sp>
        <p:nvSpPr>
          <p:cNvPr id="6" name="Segnaposto numero diapositiva 5"/>
          <p:cNvSpPr>
            <a:spLocks noGrp="1"/>
          </p:cNvSpPr>
          <p:nvPr>
            <p:ph type="sldNum" sz="quarter" idx="4"/>
          </p:nvPr>
        </p:nvSpPr>
        <p:spPr>
          <a:xfrm>
            <a:off x="6877506" y="6644640"/>
            <a:ext cx="2133600" cy="198761"/>
          </a:xfrm>
          <a:prstGeom prst="rect">
            <a:avLst/>
          </a:prstGeom>
        </p:spPr>
        <p:txBody>
          <a:bodyPr vert="horz" lIns="91440" tIns="45720" rIns="91440" bIns="45720" rtlCol="0" anchor="ctr"/>
          <a:lstStyle>
            <a:lvl1pPr algn="r">
              <a:defRPr sz="1100">
                <a:solidFill>
                  <a:schemeClr val="tx1">
                    <a:tint val="75000"/>
                  </a:schemeClr>
                </a:solidFill>
              </a:defRPr>
            </a:lvl1pPr>
          </a:lstStyle>
          <a:p>
            <a:fld id="{C97364FB-217A-6244-84DB-CD098DAA405D}" type="slidenum">
              <a:rPr lang="en-US" noProof="0" smtClean="0"/>
              <a:pPr/>
              <a:t>‹N›</a:t>
            </a:fld>
            <a:endParaRPr lang="en-US" noProof="0"/>
          </a:p>
        </p:txBody>
      </p:sp>
      <p:cxnSp>
        <p:nvCxnSpPr>
          <p:cNvPr id="8" name="Straight Connector 7"/>
          <p:cNvCxnSpPr/>
          <p:nvPr/>
        </p:nvCxnSpPr>
        <p:spPr>
          <a:xfrm>
            <a:off x="0" y="664464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01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2400" kern="1200">
          <a:solidFill>
            <a:srgbClr val="C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TDC and Status Report on the </a:t>
            </a:r>
            <a:r>
              <a:rPr lang="it-IT" dirty="0" err="1" smtClean="0"/>
              <a:t>nSYNC</a:t>
            </a:r>
            <a:r>
              <a:rPr lang="it-IT" dirty="0" smtClean="0"/>
              <a:t> </a:t>
            </a:r>
            <a:r>
              <a:rPr lang="it-IT" dirty="0" err="1" smtClean="0"/>
              <a:t>project</a:t>
            </a:r>
            <a:r>
              <a:rPr lang="it-IT" dirty="0" smtClean="0"/>
              <a:t> for the LHCB </a:t>
            </a:r>
            <a:r>
              <a:rPr lang="it-IT" dirty="0" err="1" smtClean="0"/>
              <a:t>muon</a:t>
            </a:r>
            <a:r>
              <a:rPr lang="it-IT" dirty="0" smtClean="0"/>
              <a:t> upgrade</a:t>
            </a:r>
            <a:endParaRPr lang="it-IT" dirty="0"/>
          </a:p>
        </p:txBody>
      </p:sp>
      <p:sp>
        <p:nvSpPr>
          <p:cNvPr id="3" name="Sottotitolo 2"/>
          <p:cNvSpPr>
            <a:spLocks noGrp="1"/>
          </p:cNvSpPr>
          <p:nvPr>
            <p:ph type="subTitle" idx="1"/>
          </p:nvPr>
        </p:nvSpPr>
        <p:spPr/>
        <p:txBody>
          <a:bodyPr/>
          <a:lstStyle/>
          <a:p>
            <a:r>
              <a:rPr lang="it-IT" dirty="0" smtClean="0"/>
              <a:t>S. Cadeddu, A. Cardini, </a:t>
            </a:r>
            <a:r>
              <a:rPr lang="it-IT" u="sng" dirty="0" smtClean="0"/>
              <a:t>L. Casu</a:t>
            </a:r>
            <a:r>
              <a:rPr lang="it-IT" dirty="0" smtClean="0"/>
              <a:t>, A. Lai, A. </a:t>
            </a:r>
            <a:r>
              <a:rPr lang="it-IT" dirty="0" err="1" smtClean="0"/>
              <a:t>Loi</a:t>
            </a:r>
            <a:r>
              <a:rPr lang="it-IT" dirty="0" smtClean="0"/>
              <a:t> – INFN Cagliari</a:t>
            </a:r>
          </a:p>
          <a:p>
            <a:r>
              <a:rPr lang="it-IT" dirty="0" smtClean="0"/>
              <a:t>P. Ciambrone – INFN LNF</a:t>
            </a:r>
            <a:endParaRPr lang="it-IT" dirty="0"/>
          </a:p>
        </p:txBody>
      </p:sp>
    </p:spTree>
    <p:extLst>
      <p:ext uri="{BB962C8B-B14F-4D97-AF65-F5344CB8AC3E}">
        <p14:creationId xmlns:p14="http://schemas.microsoft.com/office/powerpoint/2010/main" val="1408438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Nsync</a:t>
            </a:r>
            <a:r>
              <a:rPr lang="it-IT" dirty="0" smtClean="0"/>
              <a:t>: status report</a:t>
            </a:r>
            <a:endParaRPr lang="it-IT" dirty="0"/>
          </a:p>
        </p:txBody>
      </p:sp>
      <p:sp>
        <p:nvSpPr>
          <p:cNvPr id="3" name="Segnaposto testo 2"/>
          <p:cNvSpPr>
            <a:spLocks noGrp="1"/>
          </p:cNvSpPr>
          <p:nvPr>
            <p:ph type="body" idx="1"/>
          </p:nvPr>
        </p:nvSpPr>
        <p:spPr/>
        <p:txBody>
          <a:bodyPr/>
          <a:lstStyle/>
          <a:p>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10</a:t>
            </a:fld>
            <a:endParaRPr lang="it-IT"/>
          </a:p>
        </p:txBody>
      </p:sp>
      <p:sp>
        <p:nvSpPr>
          <p:cNvPr id="7" name="Segnaposto data 3"/>
          <p:cNvSpPr>
            <a:spLocks noGrp="1"/>
          </p:cNvSpPr>
          <p:nvPr>
            <p:ph type="dt" sz="half" idx="10"/>
          </p:nvPr>
        </p:nvSpPr>
        <p:spPr>
          <a:xfrm>
            <a:off x="3918959" y="6644640"/>
            <a:ext cx="1306082" cy="198761"/>
          </a:xfrm>
        </p:spPr>
        <p:txBody>
          <a:bodyPr/>
          <a:lstStyle/>
          <a:p>
            <a:r>
              <a:rPr lang="it-IT" smtClean="0"/>
              <a:t>14/10/2015</a:t>
            </a:r>
            <a:endParaRPr lang="it-IT" dirty="0"/>
          </a:p>
        </p:txBody>
      </p:sp>
      <p:sp>
        <p:nvSpPr>
          <p:cNvPr id="8" name="Segnaposto piè di pagina 4"/>
          <p:cNvSpPr>
            <a:spLocks noGrp="1"/>
          </p:cNvSpPr>
          <p:nvPr>
            <p:ph type="ftr" sz="quarter" idx="11"/>
          </p:nvPr>
        </p:nvSpPr>
        <p:spPr>
          <a:xfrm>
            <a:off x="132893" y="6644640"/>
            <a:ext cx="3627257" cy="213360"/>
          </a:xfrm>
        </p:spPr>
        <p:txBody>
          <a:bodyPr/>
          <a:lstStyle/>
          <a:p>
            <a:r>
              <a:rPr lang="en-US" smtClean="0"/>
              <a:t>L. Casu: TDC and nSYNC status report - LHCb Italia</a:t>
            </a:r>
            <a:endParaRPr lang="it-IT" dirty="0"/>
          </a:p>
        </p:txBody>
      </p:sp>
    </p:spTree>
    <p:extLst>
      <p:ext uri="{BB962C8B-B14F-4D97-AF65-F5344CB8AC3E}">
        <p14:creationId xmlns:p14="http://schemas.microsoft.com/office/powerpoint/2010/main" val="1675018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nODE</a:t>
            </a:r>
            <a:endParaRPr lang="it-IT" dirty="0"/>
          </a:p>
        </p:txBody>
      </p:sp>
      <p:sp>
        <p:nvSpPr>
          <p:cNvPr id="3" name="Segnaposto contenuto 2"/>
          <p:cNvSpPr>
            <a:spLocks noGrp="1"/>
          </p:cNvSpPr>
          <p:nvPr>
            <p:ph idx="1"/>
          </p:nvPr>
        </p:nvSpPr>
        <p:spPr>
          <a:xfrm>
            <a:off x="132894" y="1088740"/>
            <a:ext cx="4530618" cy="5462888"/>
          </a:xfrm>
        </p:spPr>
        <p:txBody>
          <a:bodyPr>
            <a:normAutofit/>
          </a:bodyPr>
          <a:lstStyle/>
          <a:p>
            <a:r>
              <a:rPr lang="en-US" dirty="0" smtClean="0"/>
              <a:t>4 </a:t>
            </a:r>
            <a:r>
              <a:rPr lang="en-US" dirty="0" err="1" smtClean="0"/>
              <a:t>nSYNC</a:t>
            </a:r>
            <a:r>
              <a:rPr lang="en-US" dirty="0" smtClean="0"/>
              <a:t> </a:t>
            </a:r>
            <a:r>
              <a:rPr lang="en-US" dirty="0"/>
              <a:t>@ 48 channels </a:t>
            </a:r>
          </a:p>
          <a:p>
            <a:pPr lvl="2"/>
            <a:endParaRPr lang="en-US" dirty="0"/>
          </a:p>
          <a:p>
            <a:r>
              <a:rPr lang="en-US" dirty="0"/>
              <a:t>4 </a:t>
            </a:r>
            <a:r>
              <a:rPr lang="en-US" dirty="0" err="1"/>
              <a:t>GBTx</a:t>
            </a:r>
            <a:r>
              <a:rPr lang="en-US" dirty="0"/>
              <a:t> for hit+ TDC data</a:t>
            </a:r>
          </a:p>
          <a:p>
            <a:pPr lvl="1"/>
            <a:r>
              <a:rPr lang="en-US" dirty="0"/>
              <a:t>Slave GBT</a:t>
            </a:r>
          </a:p>
          <a:p>
            <a:endParaRPr lang="en-US" dirty="0"/>
          </a:p>
          <a:p>
            <a:r>
              <a:rPr lang="en-US" dirty="0"/>
              <a:t>1 </a:t>
            </a:r>
            <a:r>
              <a:rPr lang="en-US" dirty="0" err="1"/>
              <a:t>GBTx</a:t>
            </a:r>
            <a:r>
              <a:rPr lang="en-US" dirty="0"/>
              <a:t> </a:t>
            </a:r>
            <a:r>
              <a:rPr lang="en-US" dirty="0" err="1"/>
              <a:t>forTFC</a:t>
            </a:r>
            <a:r>
              <a:rPr lang="en-US" dirty="0"/>
              <a:t>/ECS</a:t>
            </a:r>
          </a:p>
          <a:p>
            <a:pPr lvl="1"/>
            <a:r>
              <a:rPr lang="en-US" dirty="0" err="1"/>
              <a:t>MasterGBT</a:t>
            </a:r>
            <a:endParaRPr lang="en-US" dirty="0"/>
          </a:p>
          <a:p>
            <a:pPr lvl="1"/>
            <a:endParaRPr lang="en-US" dirty="0"/>
          </a:p>
          <a:p>
            <a:r>
              <a:rPr lang="en-US" dirty="0"/>
              <a:t>1 GBT-SCA </a:t>
            </a:r>
          </a:p>
          <a:p>
            <a:pPr lvl="5"/>
            <a:endParaRPr lang="en-US" dirty="0"/>
          </a:p>
          <a:p>
            <a:r>
              <a:rPr lang="en-US" dirty="0"/>
              <a:t>2 </a:t>
            </a:r>
            <a:r>
              <a:rPr lang="en-US" dirty="0" err="1"/>
              <a:t>VTTx</a:t>
            </a:r>
            <a:endParaRPr lang="en-US" dirty="0"/>
          </a:p>
          <a:p>
            <a:pPr lvl="4"/>
            <a:endParaRPr lang="en-US" dirty="0"/>
          </a:p>
          <a:p>
            <a:r>
              <a:rPr lang="en-US" dirty="0"/>
              <a:t>1 </a:t>
            </a:r>
            <a:r>
              <a:rPr lang="en-US" dirty="0" err="1"/>
              <a:t>VTRx</a:t>
            </a:r>
            <a:endParaRPr lang="en-US" dirty="0"/>
          </a:p>
          <a:p>
            <a:endParaRPr lang="it-IT"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grpSp>
        <p:nvGrpSpPr>
          <p:cNvPr id="7" name="Gruppo 65"/>
          <p:cNvGrpSpPr/>
          <p:nvPr/>
        </p:nvGrpSpPr>
        <p:grpSpPr>
          <a:xfrm>
            <a:off x="4721119" y="764704"/>
            <a:ext cx="4320480" cy="5544616"/>
            <a:chOff x="4211960" y="764704"/>
            <a:chExt cx="4320480" cy="5544616"/>
          </a:xfrm>
        </p:grpSpPr>
        <p:sp>
          <p:nvSpPr>
            <p:cNvPr id="8" name="Rettangolo 5"/>
            <p:cNvSpPr/>
            <p:nvPr/>
          </p:nvSpPr>
          <p:spPr bwMode="auto">
            <a:xfrm>
              <a:off x="4644008" y="764704"/>
              <a:ext cx="3744416" cy="5544616"/>
            </a:xfrm>
            <a:prstGeom prst="rect">
              <a:avLst/>
            </a:prstGeom>
            <a:solidFill>
              <a:srgbClr val="FFFF99"/>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rgbClr val="000066"/>
                </a:solidFill>
                <a:effectLst/>
                <a:latin typeface="Tahoma" pitchFamily="34" charset="0"/>
              </a:endParaRPr>
            </a:p>
          </p:txBody>
        </p:sp>
        <p:sp>
          <p:nvSpPr>
            <p:cNvPr id="9" name="Rettangolo 6"/>
            <p:cNvSpPr/>
            <p:nvPr/>
          </p:nvSpPr>
          <p:spPr bwMode="auto">
            <a:xfrm>
              <a:off x="8316416" y="1916832"/>
              <a:ext cx="216024" cy="1080120"/>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rgbClr val="000066"/>
                </a:solidFill>
                <a:effectLst/>
                <a:latin typeface="Tahoma" pitchFamily="34" charset="0"/>
              </a:endParaRPr>
            </a:p>
          </p:txBody>
        </p:sp>
        <p:sp>
          <p:nvSpPr>
            <p:cNvPr id="10" name="Rettangolo 7"/>
            <p:cNvSpPr/>
            <p:nvPr/>
          </p:nvSpPr>
          <p:spPr bwMode="auto">
            <a:xfrm>
              <a:off x="8316416" y="2996952"/>
              <a:ext cx="216024" cy="1080120"/>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rgbClr val="000066"/>
                </a:solidFill>
                <a:effectLst/>
                <a:latin typeface="Tahoma" pitchFamily="34" charset="0"/>
              </a:endParaRPr>
            </a:p>
          </p:txBody>
        </p:sp>
        <p:sp>
          <p:nvSpPr>
            <p:cNvPr id="11" name="Rettangolo 8"/>
            <p:cNvSpPr/>
            <p:nvPr/>
          </p:nvSpPr>
          <p:spPr bwMode="auto">
            <a:xfrm>
              <a:off x="8316416" y="4077072"/>
              <a:ext cx="216024" cy="1080120"/>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rgbClr val="000066"/>
                </a:solidFill>
                <a:effectLst/>
                <a:latin typeface="Tahoma" pitchFamily="34" charset="0"/>
              </a:endParaRPr>
            </a:p>
          </p:txBody>
        </p:sp>
        <p:sp>
          <p:nvSpPr>
            <p:cNvPr id="12" name="Rettangolo 9"/>
            <p:cNvSpPr/>
            <p:nvPr/>
          </p:nvSpPr>
          <p:spPr bwMode="auto">
            <a:xfrm>
              <a:off x="8316416" y="5157192"/>
              <a:ext cx="216024" cy="1080120"/>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rgbClr val="000066"/>
                </a:solidFill>
                <a:effectLst/>
                <a:latin typeface="Tahoma" pitchFamily="34" charset="0"/>
              </a:endParaRPr>
            </a:p>
          </p:txBody>
        </p:sp>
        <p:sp>
          <p:nvSpPr>
            <p:cNvPr id="13" name="Rettangolo 10"/>
            <p:cNvSpPr/>
            <p:nvPr/>
          </p:nvSpPr>
          <p:spPr bwMode="auto">
            <a:xfrm>
              <a:off x="8316416" y="836712"/>
              <a:ext cx="216024" cy="1080120"/>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rgbClr val="000066"/>
                </a:solidFill>
                <a:effectLst/>
                <a:latin typeface="Tahoma" pitchFamily="34" charset="0"/>
              </a:endParaRPr>
            </a:p>
          </p:txBody>
        </p:sp>
        <p:grpSp>
          <p:nvGrpSpPr>
            <p:cNvPr id="14" name="Gruppo 92"/>
            <p:cNvGrpSpPr/>
            <p:nvPr/>
          </p:nvGrpSpPr>
          <p:grpSpPr>
            <a:xfrm>
              <a:off x="6732240" y="836712"/>
              <a:ext cx="1440160" cy="1008112"/>
              <a:chOff x="6444208" y="836712"/>
              <a:chExt cx="1800200" cy="1008112"/>
            </a:xfrm>
          </p:grpSpPr>
          <p:sp>
            <p:nvSpPr>
              <p:cNvPr id="54" name="Rettangolo 9"/>
              <p:cNvSpPr/>
              <p:nvPr/>
            </p:nvSpPr>
            <p:spPr bwMode="auto">
              <a:xfrm>
                <a:off x="6516216" y="836712"/>
                <a:ext cx="1656184" cy="1008112"/>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it-IT" sz="1200" b="1" dirty="0" smtClean="0">
                    <a:solidFill>
                      <a:schemeClr val="bg1"/>
                    </a:solidFill>
                    <a:latin typeface="Tahoma" pitchFamily="34" charset="0"/>
                  </a:rPr>
                  <a:t>nSYNC</a:t>
                </a:r>
                <a:endParaRPr kumimoji="0" lang="it-IT" sz="1200" b="1" i="0" u="none" strike="noStrike" cap="none" normalizeH="0" baseline="0" dirty="0" smtClean="0">
                  <a:ln>
                    <a:noFill/>
                  </a:ln>
                  <a:solidFill>
                    <a:schemeClr val="bg1"/>
                  </a:solidFill>
                  <a:effectLst/>
                  <a:latin typeface="Tahoma" pitchFamily="34" charset="0"/>
                </a:endParaRPr>
              </a:p>
            </p:txBody>
          </p:sp>
          <p:sp>
            <p:nvSpPr>
              <p:cNvPr id="55" name="Rettangolo 53"/>
              <p:cNvSpPr/>
              <p:nvPr/>
            </p:nvSpPr>
            <p:spPr bwMode="auto">
              <a:xfrm>
                <a:off x="8028384" y="836712"/>
                <a:ext cx="216024" cy="1008112"/>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rgbClr val="000066"/>
                    </a:solidFill>
                    <a:effectLst/>
                    <a:latin typeface="Tahoma" pitchFamily="34" charset="0"/>
                  </a:rPr>
                  <a:t>48Input ch</a:t>
                </a:r>
              </a:p>
            </p:txBody>
          </p:sp>
          <p:sp>
            <p:nvSpPr>
              <p:cNvPr id="56" name="Rettangolo 54"/>
              <p:cNvSpPr/>
              <p:nvPr/>
            </p:nvSpPr>
            <p:spPr bwMode="auto">
              <a:xfrm>
                <a:off x="6444208" y="836712"/>
                <a:ext cx="216024" cy="504056"/>
              </a:xfrm>
              <a:prstGeom prst="rect">
                <a:avLst/>
              </a:prstGeom>
              <a:solidFill>
                <a:srgbClr val="00B0F0"/>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900" b="1" i="0" u="none" strike="noStrike" cap="none" normalizeH="0" baseline="0" dirty="0" smtClean="0">
                    <a:ln>
                      <a:noFill/>
                    </a:ln>
                    <a:solidFill>
                      <a:srgbClr val="000066"/>
                    </a:solidFill>
                    <a:effectLst/>
                    <a:latin typeface="Tahoma" pitchFamily="34" charset="0"/>
                  </a:rPr>
                  <a:t>Hit </a:t>
                </a:r>
                <a:r>
                  <a:rPr kumimoji="0" lang="it-IT" sz="900" b="1" i="0" u="none" strike="noStrike" cap="none" normalizeH="0" baseline="0" dirty="0" err="1" smtClean="0">
                    <a:ln>
                      <a:noFill/>
                    </a:ln>
                    <a:solidFill>
                      <a:srgbClr val="000066"/>
                    </a:solidFill>
                    <a:effectLst/>
                    <a:latin typeface="Tahoma" pitchFamily="34" charset="0"/>
                  </a:rPr>
                  <a:t>map</a:t>
                </a:r>
                <a:endParaRPr kumimoji="0" lang="it-IT" sz="900" b="1" i="0" u="none" strike="noStrike" cap="none" normalizeH="0" baseline="0" dirty="0" smtClean="0">
                  <a:ln>
                    <a:noFill/>
                  </a:ln>
                  <a:solidFill>
                    <a:srgbClr val="000066"/>
                  </a:solidFill>
                  <a:effectLst/>
                  <a:latin typeface="Tahoma" pitchFamily="34" charset="0"/>
                </a:endParaRPr>
              </a:p>
            </p:txBody>
          </p:sp>
          <p:sp>
            <p:nvSpPr>
              <p:cNvPr id="57" name="Rettangolo 55"/>
              <p:cNvSpPr/>
              <p:nvPr/>
            </p:nvSpPr>
            <p:spPr bwMode="auto">
              <a:xfrm>
                <a:off x="6444208" y="1340768"/>
                <a:ext cx="216024" cy="504056"/>
              </a:xfrm>
              <a:prstGeom prst="rect">
                <a:avLst/>
              </a:prstGeom>
              <a:solidFill>
                <a:srgbClr val="CC66FF"/>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900" b="1" i="0" u="none" strike="noStrike" cap="none" normalizeH="0" baseline="0" dirty="0" smtClean="0">
                    <a:ln>
                      <a:noFill/>
                    </a:ln>
                    <a:solidFill>
                      <a:srgbClr val="000066"/>
                    </a:solidFill>
                    <a:effectLst/>
                    <a:latin typeface="Tahoma" pitchFamily="34" charset="0"/>
                  </a:rPr>
                  <a:t>TDC out</a:t>
                </a:r>
              </a:p>
            </p:txBody>
          </p:sp>
        </p:grpSp>
        <p:sp>
          <p:nvSpPr>
            <p:cNvPr id="15" name="Rettangolo 64"/>
            <p:cNvSpPr/>
            <p:nvPr/>
          </p:nvSpPr>
          <p:spPr bwMode="auto">
            <a:xfrm>
              <a:off x="4211960" y="1628800"/>
              <a:ext cx="864096" cy="4320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smtClean="0">
                  <a:ln>
                    <a:noFill/>
                  </a:ln>
                  <a:solidFill>
                    <a:srgbClr val="000066"/>
                  </a:solidFill>
                  <a:effectLst/>
                  <a:latin typeface="Tahoma" pitchFamily="34" charset="0"/>
                </a:rPr>
                <a:t>VTTx</a:t>
              </a:r>
              <a:endParaRPr kumimoji="0" lang="it-IT" sz="1000" b="1" i="0" u="none" strike="noStrike" cap="none" normalizeH="0" baseline="0" dirty="0" smtClean="0">
                <a:ln>
                  <a:noFill/>
                </a:ln>
                <a:solidFill>
                  <a:srgbClr val="000066"/>
                </a:solidFill>
                <a:effectLst/>
                <a:latin typeface="Tahoma" pitchFamily="34" charset="0"/>
              </a:endParaRPr>
            </a:p>
          </p:txBody>
        </p:sp>
        <p:sp>
          <p:nvSpPr>
            <p:cNvPr id="16" name="Rettangolo 41"/>
            <p:cNvSpPr/>
            <p:nvPr/>
          </p:nvSpPr>
          <p:spPr bwMode="auto">
            <a:xfrm>
              <a:off x="5580112" y="3140968"/>
              <a:ext cx="576064" cy="576064"/>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Tahoma" pitchFamily="34" charset="0"/>
                </a:rPr>
                <a:t>GBTx</a:t>
              </a:r>
            </a:p>
          </p:txBody>
        </p:sp>
        <p:sp>
          <p:nvSpPr>
            <p:cNvPr id="17" name="Rettangolo 42"/>
            <p:cNvSpPr/>
            <p:nvPr/>
          </p:nvSpPr>
          <p:spPr bwMode="auto">
            <a:xfrm>
              <a:off x="5580112" y="4221088"/>
              <a:ext cx="576064" cy="576064"/>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Tahoma" pitchFamily="34" charset="0"/>
                </a:rPr>
                <a:t>GBTx</a:t>
              </a:r>
            </a:p>
          </p:txBody>
        </p:sp>
        <p:sp>
          <p:nvSpPr>
            <p:cNvPr id="18" name="Rettangolo 49"/>
            <p:cNvSpPr/>
            <p:nvPr/>
          </p:nvSpPr>
          <p:spPr bwMode="auto">
            <a:xfrm>
              <a:off x="4211960" y="3717032"/>
              <a:ext cx="864096" cy="4320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20000"/>
                </a:spcBef>
                <a:spcAft>
                  <a:spcPct val="0"/>
                </a:spcAft>
              </a:pPr>
              <a:r>
                <a:rPr lang="it-IT" sz="1000" b="1" dirty="0" err="1" smtClean="0">
                  <a:solidFill>
                    <a:srgbClr val="000066"/>
                  </a:solidFill>
                  <a:latin typeface="Tahoma" pitchFamily="34" charset="0"/>
                </a:rPr>
                <a:t>VTTx</a:t>
              </a:r>
              <a:endParaRPr lang="it-IT" sz="1000" b="1" dirty="0" smtClean="0">
                <a:solidFill>
                  <a:srgbClr val="000066"/>
                </a:solidFill>
                <a:latin typeface="Tahoma" pitchFamily="34" charset="0"/>
              </a:endParaRPr>
            </a:p>
          </p:txBody>
        </p:sp>
        <p:sp>
          <p:nvSpPr>
            <p:cNvPr id="19" name="Rettangolo 14"/>
            <p:cNvSpPr/>
            <p:nvPr/>
          </p:nvSpPr>
          <p:spPr bwMode="auto">
            <a:xfrm>
              <a:off x="5436096" y="5589240"/>
              <a:ext cx="576064" cy="576064"/>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Tahoma" pitchFamily="34" charset="0"/>
                </a:rPr>
                <a:t>GBTx</a:t>
              </a:r>
            </a:p>
            <a:p>
              <a:pPr marL="0" marR="0" indent="0" algn="ctr" defTabSz="914400" rtl="0" eaLnBrk="1" fontAlgn="base" latinLnBrk="0" hangingPunct="1">
                <a:lnSpc>
                  <a:spcPct val="100000"/>
                </a:lnSpc>
                <a:spcBef>
                  <a:spcPct val="20000"/>
                </a:spcBef>
                <a:spcAft>
                  <a:spcPct val="0"/>
                </a:spcAft>
                <a:buClrTx/>
                <a:buSzTx/>
                <a:buFontTx/>
                <a:buNone/>
                <a:tabLst/>
              </a:pPr>
              <a:r>
                <a:rPr lang="it-IT" sz="1000" b="1" dirty="0" smtClean="0">
                  <a:solidFill>
                    <a:schemeClr val="bg1"/>
                  </a:solidFill>
                  <a:latin typeface="Tahoma" pitchFamily="34" charset="0"/>
                </a:rPr>
                <a:t>ECS</a:t>
              </a:r>
              <a:endParaRPr kumimoji="0" lang="it-IT" sz="1000" b="1" i="0" u="none" strike="noStrike" cap="none" normalizeH="0" baseline="0" dirty="0" smtClean="0">
                <a:ln>
                  <a:noFill/>
                </a:ln>
                <a:solidFill>
                  <a:schemeClr val="bg1"/>
                </a:solidFill>
                <a:effectLst/>
                <a:latin typeface="Tahoma" pitchFamily="34" charset="0"/>
              </a:endParaRPr>
            </a:p>
          </p:txBody>
        </p:sp>
        <p:sp>
          <p:nvSpPr>
            <p:cNvPr id="20" name="Rettangolo 15"/>
            <p:cNvSpPr/>
            <p:nvPr/>
          </p:nvSpPr>
          <p:spPr bwMode="auto">
            <a:xfrm>
              <a:off x="4211960" y="5661248"/>
              <a:ext cx="864096" cy="432048"/>
            </a:xfrm>
            <a:prstGeom prst="rect">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20000"/>
                </a:spcBef>
                <a:spcAft>
                  <a:spcPct val="0"/>
                </a:spcAft>
              </a:pPr>
              <a:r>
                <a:rPr lang="it-IT" sz="1000" b="1" dirty="0" err="1" smtClean="0">
                  <a:solidFill>
                    <a:srgbClr val="000066"/>
                  </a:solidFill>
                  <a:latin typeface="Tahoma" pitchFamily="34" charset="0"/>
                </a:rPr>
                <a:t>VTRx</a:t>
              </a:r>
              <a:endParaRPr lang="it-IT" sz="1000" b="1" dirty="0" smtClean="0">
                <a:solidFill>
                  <a:srgbClr val="000066"/>
                </a:solidFill>
                <a:latin typeface="Tahoma" pitchFamily="34" charset="0"/>
              </a:endParaRPr>
            </a:p>
          </p:txBody>
        </p:sp>
        <p:sp>
          <p:nvSpPr>
            <p:cNvPr id="21" name="Rettangolo 16"/>
            <p:cNvSpPr/>
            <p:nvPr/>
          </p:nvSpPr>
          <p:spPr bwMode="auto">
            <a:xfrm>
              <a:off x="6156176" y="5661248"/>
              <a:ext cx="504056" cy="432048"/>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Tahoma" pitchFamily="34" charset="0"/>
                </a:rPr>
                <a:t>GBT</a:t>
              </a:r>
            </a:p>
            <a:p>
              <a:pPr marL="0" marR="0" indent="0" algn="ctr" defTabSz="914400" rtl="0" eaLnBrk="1" fontAlgn="base" latinLnBrk="0" hangingPunct="1">
                <a:lnSpc>
                  <a:spcPct val="100000"/>
                </a:lnSpc>
                <a:spcBef>
                  <a:spcPct val="20000"/>
                </a:spcBef>
                <a:spcAft>
                  <a:spcPct val="0"/>
                </a:spcAft>
                <a:buClrTx/>
                <a:buSzTx/>
                <a:buFontTx/>
                <a:buNone/>
                <a:tabLst/>
              </a:pPr>
              <a:r>
                <a:rPr lang="it-IT" sz="1000" b="1" dirty="0" smtClean="0">
                  <a:solidFill>
                    <a:schemeClr val="bg1"/>
                  </a:solidFill>
                  <a:latin typeface="Tahoma" pitchFamily="34" charset="0"/>
                </a:rPr>
                <a:t>SCA</a:t>
              </a:r>
              <a:endParaRPr kumimoji="0" lang="it-IT" sz="1000" b="1" i="0" u="none" strike="noStrike" cap="none" normalizeH="0" baseline="0" dirty="0" smtClean="0">
                <a:ln>
                  <a:noFill/>
                </a:ln>
                <a:solidFill>
                  <a:schemeClr val="bg1"/>
                </a:solidFill>
                <a:effectLst/>
                <a:latin typeface="Tahoma" pitchFamily="34" charset="0"/>
              </a:endParaRPr>
            </a:p>
          </p:txBody>
        </p:sp>
        <p:cxnSp>
          <p:nvCxnSpPr>
            <p:cNvPr id="22" name="Connettore 4 17"/>
            <p:cNvCxnSpPr>
              <a:stCxn id="19" idx="3"/>
              <a:endCxn id="21" idx="1"/>
            </p:cNvCxnSpPr>
            <p:nvPr/>
          </p:nvCxnSpPr>
          <p:spPr bwMode="auto">
            <a:xfrm>
              <a:off x="6012160" y="5877272"/>
              <a:ext cx="144016" cy="12700"/>
            </a:xfrm>
            <a:prstGeom prst="bentConnector3">
              <a:avLst>
                <a:gd name="adj1" fmla="val 50000"/>
              </a:avLst>
            </a:prstGeom>
            <a:solidFill>
              <a:srgbClr val="FFFF99"/>
            </a:solidFill>
            <a:ln w="38100" cap="flat" cmpd="sng" algn="ctr">
              <a:solidFill>
                <a:srgbClr val="C00000"/>
              </a:solidFill>
              <a:prstDash val="solid"/>
              <a:round/>
              <a:headEnd type="none" w="med" len="med"/>
              <a:tailEnd type="triangle"/>
            </a:ln>
            <a:effectLst/>
          </p:spPr>
        </p:cxnSp>
        <p:cxnSp>
          <p:nvCxnSpPr>
            <p:cNvPr id="23" name="Connettore 4 126"/>
            <p:cNvCxnSpPr>
              <a:stCxn id="21" idx="3"/>
              <a:endCxn id="42" idx="2"/>
            </p:cNvCxnSpPr>
            <p:nvPr/>
          </p:nvCxnSpPr>
          <p:spPr bwMode="auto">
            <a:xfrm flipV="1">
              <a:off x="6660232" y="5005556"/>
              <a:ext cx="792088" cy="871716"/>
            </a:xfrm>
            <a:prstGeom prst="bentConnector2">
              <a:avLst/>
            </a:prstGeom>
            <a:solidFill>
              <a:srgbClr val="FFFF99"/>
            </a:solidFill>
            <a:ln w="38100" cap="flat" cmpd="sng" algn="ctr">
              <a:solidFill>
                <a:srgbClr val="C00000"/>
              </a:solidFill>
              <a:prstDash val="solid"/>
              <a:round/>
              <a:headEnd type="none" w="med" len="med"/>
              <a:tailEnd type="triangle"/>
            </a:ln>
            <a:effectLst/>
          </p:spPr>
        </p:cxnSp>
        <p:cxnSp>
          <p:nvCxnSpPr>
            <p:cNvPr id="24" name="Connettore 4 126"/>
            <p:cNvCxnSpPr>
              <a:stCxn id="21" idx="0"/>
              <a:endCxn id="17" idx="2"/>
            </p:cNvCxnSpPr>
            <p:nvPr/>
          </p:nvCxnSpPr>
          <p:spPr bwMode="auto">
            <a:xfrm rot="16200000" flipV="1">
              <a:off x="5706126" y="4959170"/>
              <a:ext cx="864096" cy="540060"/>
            </a:xfrm>
            <a:prstGeom prst="bentConnector3">
              <a:avLst>
                <a:gd name="adj1" fmla="val 50000"/>
              </a:avLst>
            </a:prstGeom>
            <a:solidFill>
              <a:srgbClr val="FFFF99"/>
            </a:solidFill>
            <a:ln w="38100" cap="flat" cmpd="sng" algn="ctr">
              <a:solidFill>
                <a:srgbClr val="C00000"/>
              </a:solidFill>
              <a:prstDash val="solid"/>
              <a:round/>
              <a:headEnd type="none" w="med" len="med"/>
              <a:tailEnd type="triangle"/>
            </a:ln>
            <a:effectLst/>
          </p:spPr>
        </p:cxnSp>
        <p:cxnSp>
          <p:nvCxnSpPr>
            <p:cNvPr id="25" name="Connettore 4 67"/>
            <p:cNvCxnSpPr>
              <a:stCxn id="45" idx="1"/>
              <a:endCxn id="17" idx="3"/>
            </p:cNvCxnSpPr>
            <p:nvPr/>
          </p:nvCxnSpPr>
          <p:spPr bwMode="auto">
            <a:xfrm rot="10800000">
              <a:off x="6156176" y="4509120"/>
              <a:ext cx="576064" cy="244408"/>
            </a:xfrm>
            <a:prstGeom prst="bentConnector3">
              <a:avLst>
                <a:gd name="adj1" fmla="val 50000"/>
              </a:avLst>
            </a:prstGeom>
            <a:solidFill>
              <a:srgbClr val="FFFF99"/>
            </a:solidFill>
            <a:ln w="38100" cap="flat" cmpd="sng" algn="ctr">
              <a:solidFill>
                <a:srgbClr val="CC66FF"/>
              </a:solidFill>
              <a:prstDash val="solid"/>
              <a:round/>
              <a:headEnd type="none" w="med" len="med"/>
              <a:tailEnd type="triangle"/>
            </a:ln>
            <a:effectLst/>
          </p:spPr>
        </p:cxnSp>
        <p:cxnSp>
          <p:nvCxnSpPr>
            <p:cNvPr id="26" name="Connettore 4 70"/>
            <p:cNvCxnSpPr>
              <a:stCxn id="49" idx="1"/>
              <a:endCxn id="16" idx="3"/>
            </p:cNvCxnSpPr>
            <p:nvPr/>
          </p:nvCxnSpPr>
          <p:spPr bwMode="auto">
            <a:xfrm rot="10800000">
              <a:off x="6156176" y="3429000"/>
              <a:ext cx="576064" cy="274888"/>
            </a:xfrm>
            <a:prstGeom prst="bentConnector3">
              <a:avLst>
                <a:gd name="adj1" fmla="val 50000"/>
              </a:avLst>
            </a:prstGeom>
            <a:solidFill>
              <a:srgbClr val="FFFF99"/>
            </a:solidFill>
            <a:ln w="38100" cap="flat" cmpd="sng" algn="ctr">
              <a:solidFill>
                <a:srgbClr val="CC66FF"/>
              </a:solidFill>
              <a:prstDash val="solid"/>
              <a:round/>
              <a:headEnd type="none" w="med" len="med"/>
              <a:tailEnd type="triangle"/>
            </a:ln>
            <a:effectLst/>
          </p:spPr>
        </p:cxnSp>
        <p:cxnSp>
          <p:nvCxnSpPr>
            <p:cNvPr id="27" name="Connettore 4 73"/>
            <p:cNvCxnSpPr>
              <a:stCxn id="57" idx="1"/>
              <a:endCxn id="34" idx="3"/>
            </p:cNvCxnSpPr>
            <p:nvPr/>
          </p:nvCxnSpPr>
          <p:spPr bwMode="auto">
            <a:xfrm rot="10800000">
              <a:off x="6156176" y="1340768"/>
              <a:ext cx="576064" cy="252028"/>
            </a:xfrm>
            <a:prstGeom prst="bentConnector3">
              <a:avLst>
                <a:gd name="adj1" fmla="val 50000"/>
              </a:avLst>
            </a:prstGeom>
            <a:solidFill>
              <a:srgbClr val="FFFF99"/>
            </a:solidFill>
            <a:ln w="38100" cap="flat" cmpd="sng" algn="ctr">
              <a:solidFill>
                <a:srgbClr val="CC66FF"/>
              </a:solidFill>
              <a:prstDash val="solid"/>
              <a:round/>
              <a:headEnd type="none" w="med" len="med"/>
              <a:tailEnd type="triangle"/>
            </a:ln>
            <a:effectLst/>
          </p:spPr>
        </p:cxnSp>
        <p:cxnSp>
          <p:nvCxnSpPr>
            <p:cNvPr id="28" name="Connettore 4 77"/>
            <p:cNvCxnSpPr>
              <a:stCxn id="56" idx="1"/>
              <a:endCxn id="34" idx="3"/>
            </p:cNvCxnSpPr>
            <p:nvPr/>
          </p:nvCxnSpPr>
          <p:spPr bwMode="auto">
            <a:xfrm rot="10800000" flipV="1">
              <a:off x="6156176" y="1088740"/>
              <a:ext cx="576064" cy="252028"/>
            </a:xfrm>
            <a:prstGeom prst="bentConnector3">
              <a:avLst>
                <a:gd name="adj1" fmla="val 50000"/>
              </a:avLst>
            </a:prstGeom>
            <a:solidFill>
              <a:srgbClr val="FFFF99"/>
            </a:solidFill>
            <a:ln w="38100" cap="flat" cmpd="sng" algn="ctr">
              <a:solidFill>
                <a:srgbClr val="00B0F0"/>
              </a:solidFill>
              <a:prstDash val="solid"/>
              <a:round/>
              <a:headEnd type="none" w="med" len="med"/>
              <a:tailEnd type="triangle"/>
            </a:ln>
            <a:effectLst/>
          </p:spPr>
        </p:cxnSp>
        <p:cxnSp>
          <p:nvCxnSpPr>
            <p:cNvPr id="29" name="Connettore 4 82"/>
            <p:cNvCxnSpPr>
              <a:stCxn id="52" idx="1"/>
              <a:endCxn id="35" idx="3"/>
            </p:cNvCxnSpPr>
            <p:nvPr/>
          </p:nvCxnSpPr>
          <p:spPr bwMode="auto">
            <a:xfrm rot="10800000" flipV="1">
              <a:off x="6156176" y="2138380"/>
              <a:ext cx="576064" cy="282508"/>
            </a:xfrm>
            <a:prstGeom prst="bentConnector3">
              <a:avLst>
                <a:gd name="adj1" fmla="val 50000"/>
              </a:avLst>
            </a:prstGeom>
            <a:solidFill>
              <a:srgbClr val="FFFF99"/>
            </a:solidFill>
            <a:ln w="38100" cap="flat" cmpd="sng" algn="ctr">
              <a:solidFill>
                <a:srgbClr val="00B0F0"/>
              </a:solidFill>
              <a:prstDash val="solid"/>
              <a:round/>
              <a:headEnd type="none" w="med" len="med"/>
              <a:tailEnd type="triangle"/>
            </a:ln>
            <a:effectLst/>
          </p:spPr>
        </p:cxnSp>
        <p:cxnSp>
          <p:nvCxnSpPr>
            <p:cNvPr id="30" name="Connettore 4 91"/>
            <p:cNvCxnSpPr>
              <a:stCxn id="48" idx="1"/>
              <a:endCxn id="16" idx="3"/>
            </p:cNvCxnSpPr>
            <p:nvPr/>
          </p:nvCxnSpPr>
          <p:spPr bwMode="auto">
            <a:xfrm rot="10800000" flipV="1">
              <a:off x="6156176" y="3199832"/>
              <a:ext cx="576064" cy="229168"/>
            </a:xfrm>
            <a:prstGeom prst="bentConnector3">
              <a:avLst>
                <a:gd name="adj1" fmla="val 50000"/>
              </a:avLst>
            </a:prstGeom>
            <a:solidFill>
              <a:srgbClr val="FFFF99"/>
            </a:solidFill>
            <a:ln w="38100" cap="flat" cmpd="sng" algn="ctr">
              <a:solidFill>
                <a:srgbClr val="00B0F0"/>
              </a:solidFill>
              <a:prstDash val="solid"/>
              <a:round/>
              <a:headEnd type="none" w="med" len="med"/>
              <a:tailEnd type="triangle"/>
            </a:ln>
            <a:effectLst/>
          </p:spPr>
        </p:cxnSp>
        <p:grpSp>
          <p:nvGrpSpPr>
            <p:cNvPr id="31" name="Gruppo 93"/>
            <p:cNvGrpSpPr/>
            <p:nvPr/>
          </p:nvGrpSpPr>
          <p:grpSpPr>
            <a:xfrm>
              <a:off x="6732240" y="1886352"/>
              <a:ext cx="1440160" cy="1008112"/>
              <a:chOff x="6444208" y="836712"/>
              <a:chExt cx="1800200" cy="1008112"/>
            </a:xfrm>
          </p:grpSpPr>
          <p:sp>
            <p:nvSpPr>
              <p:cNvPr id="50" name="Rettangolo 9"/>
              <p:cNvSpPr/>
              <p:nvPr/>
            </p:nvSpPr>
            <p:spPr bwMode="auto">
              <a:xfrm>
                <a:off x="6516216" y="836712"/>
                <a:ext cx="1656184" cy="1008112"/>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it-IT" sz="1200" b="1" dirty="0" smtClean="0">
                    <a:solidFill>
                      <a:schemeClr val="bg1"/>
                    </a:solidFill>
                    <a:latin typeface="Tahoma" pitchFamily="34" charset="0"/>
                  </a:rPr>
                  <a:t>nSYNC</a:t>
                </a:r>
                <a:endParaRPr kumimoji="0" lang="it-IT" sz="1200" b="1" i="0" u="none" strike="noStrike" cap="none" normalizeH="0" baseline="0" dirty="0" smtClean="0">
                  <a:ln>
                    <a:noFill/>
                  </a:ln>
                  <a:solidFill>
                    <a:schemeClr val="bg1"/>
                  </a:solidFill>
                  <a:effectLst/>
                  <a:latin typeface="Tahoma" pitchFamily="34" charset="0"/>
                </a:endParaRPr>
              </a:p>
            </p:txBody>
          </p:sp>
          <p:sp>
            <p:nvSpPr>
              <p:cNvPr id="51" name="Rettangolo 95"/>
              <p:cNvSpPr/>
              <p:nvPr/>
            </p:nvSpPr>
            <p:spPr bwMode="auto">
              <a:xfrm>
                <a:off x="8028384" y="836712"/>
                <a:ext cx="216024" cy="1008112"/>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rgbClr val="000066"/>
                    </a:solidFill>
                    <a:effectLst/>
                    <a:latin typeface="Tahoma" pitchFamily="34" charset="0"/>
                  </a:rPr>
                  <a:t>48Input ch</a:t>
                </a:r>
              </a:p>
            </p:txBody>
          </p:sp>
          <p:sp>
            <p:nvSpPr>
              <p:cNvPr id="52" name="Rettangolo 96"/>
              <p:cNvSpPr/>
              <p:nvPr/>
            </p:nvSpPr>
            <p:spPr bwMode="auto">
              <a:xfrm>
                <a:off x="6444208" y="836712"/>
                <a:ext cx="216024" cy="504056"/>
              </a:xfrm>
              <a:prstGeom prst="rect">
                <a:avLst/>
              </a:prstGeom>
              <a:solidFill>
                <a:srgbClr val="00B0F0"/>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900" b="1" i="0" u="none" strike="noStrike" cap="none" normalizeH="0" baseline="0" dirty="0" smtClean="0">
                    <a:ln>
                      <a:noFill/>
                    </a:ln>
                    <a:solidFill>
                      <a:srgbClr val="000066"/>
                    </a:solidFill>
                    <a:effectLst/>
                    <a:latin typeface="Tahoma" pitchFamily="34" charset="0"/>
                  </a:rPr>
                  <a:t>Hit </a:t>
                </a:r>
                <a:r>
                  <a:rPr kumimoji="0" lang="it-IT" sz="900" b="1" i="0" u="none" strike="noStrike" cap="none" normalizeH="0" baseline="0" dirty="0" err="1" smtClean="0">
                    <a:ln>
                      <a:noFill/>
                    </a:ln>
                    <a:solidFill>
                      <a:srgbClr val="000066"/>
                    </a:solidFill>
                    <a:effectLst/>
                    <a:latin typeface="Tahoma" pitchFamily="34" charset="0"/>
                  </a:rPr>
                  <a:t>map</a:t>
                </a:r>
                <a:endParaRPr kumimoji="0" lang="it-IT" sz="900" b="1" i="0" u="none" strike="noStrike" cap="none" normalizeH="0" baseline="0" dirty="0" smtClean="0">
                  <a:ln>
                    <a:noFill/>
                  </a:ln>
                  <a:solidFill>
                    <a:srgbClr val="000066"/>
                  </a:solidFill>
                  <a:effectLst/>
                  <a:latin typeface="Tahoma" pitchFamily="34" charset="0"/>
                </a:endParaRPr>
              </a:p>
            </p:txBody>
          </p:sp>
          <p:sp>
            <p:nvSpPr>
              <p:cNvPr id="53" name="Rettangolo 97"/>
              <p:cNvSpPr/>
              <p:nvPr/>
            </p:nvSpPr>
            <p:spPr bwMode="auto">
              <a:xfrm>
                <a:off x="6444208" y="1340768"/>
                <a:ext cx="216024" cy="504056"/>
              </a:xfrm>
              <a:prstGeom prst="rect">
                <a:avLst/>
              </a:prstGeom>
              <a:solidFill>
                <a:srgbClr val="CC66FF"/>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900" b="1" i="0" u="none" strike="noStrike" cap="none" normalizeH="0" baseline="0" dirty="0" smtClean="0">
                    <a:ln>
                      <a:noFill/>
                    </a:ln>
                    <a:solidFill>
                      <a:srgbClr val="000066"/>
                    </a:solidFill>
                    <a:effectLst/>
                    <a:latin typeface="Tahoma" pitchFamily="34" charset="0"/>
                  </a:rPr>
                  <a:t>TDC out</a:t>
                </a:r>
              </a:p>
            </p:txBody>
          </p:sp>
        </p:grpSp>
        <p:grpSp>
          <p:nvGrpSpPr>
            <p:cNvPr id="32" name="Gruppo 98"/>
            <p:cNvGrpSpPr/>
            <p:nvPr/>
          </p:nvGrpSpPr>
          <p:grpSpPr>
            <a:xfrm>
              <a:off x="6732240" y="2947804"/>
              <a:ext cx="1440160" cy="1008112"/>
              <a:chOff x="6444208" y="836712"/>
              <a:chExt cx="1800200" cy="1008112"/>
            </a:xfrm>
          </p:grpSpPr>
          <p:sp>
            <p:nvSpPr>
              <p:cNvPr id="46" name="Rettangolo 9"/>
              <p:cNvSpPr/>
              <p:nvPr/>
            </p:nvSpPr>
            <p:spPr bwMode="auto">
              <a:xfrm>
                <a:off x="6516216" y="836712"/>
                <a:ext cx="1656184" cy="1008112"/>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it-IT" sz="1200" b="1" dirty="0" smtClean="0">
                    <a:solidFill>
                      <a:schemeClr val="bg1"/>
                    </a:solidFill>
                    <a:latin typeface="Tahoma" pitchFamily="34" charset="0"/>
                  </a:rPr>
                  <a:t>nSYNC</a:t>
                </a:r>
                <a:endParaRPr kumimoji="0" lang="it-IT" sz="1200" b="1" i="0" u="none" strike="noStrike" cap="none" normalizeH="0" baseline="0" dirty="0" smtClean="0">
                  <a:ln>
                    <a:noFill/>
                  </a:ln>
                  <a:solidFill>
                    <a:schemeClr val="bg1"/>
                  </a:solidFill>
                  <a:effectLst/>
                  <a:latin typeface="Tahoma" pitchFamily="34" charset="0"/>
                </a:endParaRPr>
              </a:p>
            </p:txBody>
          </p:sp>
          <p:sp>
            <p:nvSpPr>
              <p:cNvPr id="47" name="Rettangolo 100"/>
              <p:cNvSpPr/>
              <p:nvPr/>
            </p:nvSpPr>
            <p:spPr bwMode="auto">
              <a:xfrm>
                <a:off x="8028384" y="836712"/>
                <a:ext cx="216024" cy="1008112"/>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rgbClr val="000066"/>
                    </a:solidFill>
                    <a:effectLst/>
                    <a:latin typeface="Tahoma" pitchFamily="34" charset="0"/>
                  </a:rPr>
                  <a:t>48Input ch</a:t>
                </a:r>
              </a:p>
            </p:txBody>
          </p:sp>
          <p:sp>
            <p:nvSpPr>
              <p:cNvPr id="48" name="Rettangolo 101"/>
              <p:cNvSpPr/>
              <p:nvPr/>
            </p:nvSpPr>
            <p:spPr bwMode="auto">
              <a:xfrm>
                <a:off x="6444208" y="836712"/>
                <a:ext cx="216024" cy="504056"/>
              </a:xfrm>
              <a:prstGeom prst="rect">
                <a:avLst/>
              </a:prstGeom>
              <a:solidFill>
                <a:srgbClr val="00B0F0"/>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900" b="1" i="0" u="none" strike="noStrike" cap="none" normalizeH="0" baseline="0" dirty="0" smtClean="0">
                    <a:ln>
                      <a:noFill/>
                    </a:ln>
                    <a:solidFill>
                      <a:srgbClr val="000066"/>
                    </a:solidFill>
                    <a:effectLst/>
                    <a:latin typeface="Tahoma" pitchFamily="34" charset="0"/>
                  </a:rPr>
                  <a:t>Hit </a:t>
                </a:r>
                <a:r>
                  <a:rPr kumimoji="0" lang="it-IT" sz="900" b="1" i="0" u="none" strike="noStrike" cap="none" normalizeH="0" baseline="0" dirty="0" err="1" smtClean="0">
                    <a:ln>
                      <a:noFill/>
                    </a:ln>
                    <a:solidFill>
                      <a:srgbClr val="000066"/>
                    </a:solidFill>
                    <a:effectLst/>
                    <a:latin typeface="Tahoma" pitchFamily="34" charset="0"/>
                  </a:rPr>
                  <a:t>map</a:t>
                </a:r>
                <a:endParaRPr kumimoji="0" lang="it-IT" sz="900" b="1" i="0" u="none" strike="noStrike" cap="none" normalizeH="0" baseline="0" dirty="0" smtClean="0">
                  <a:ln>
                    <a:noFill/>
                  </a:ln>
                  <a:solidFill>
                    <a:srgbClr val="000066"/>
                  </a:solidFill>
                  <a:effectLst/>
                  <a:latin typeface="Tahoma" pitchFamily="34" charset="0"/>
                </a:endParaRPr>
              </a:p>
            </p:txBody>
          </p:sp>
          <p:sp>
            <p:nvSpPr>
              <p:cNvPr id="49" name="Rettangolo 102"/>
              <p:cNvSpPr/>
              <p:nvPr/>
            </p:nvSpPr>
            <p:spPr bwMode="auto">
              <a:xfrm>
                <a:off x="6444208" y="1340768"/>
                <a:ext cx="216024" cy="504056"/>
              </a:xfrm>
              <a:prstGeom prst="rect">
                <a:avLst/>
              </a:prstGeom>
              <a:solidFill>
                <a:srgbClr val="CC66FF"/>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900" b="1" i="0" u="none" strike="noStrike" cap="none" normalizeH="0" baseline="0" dirty="0" smtClean="0">
                    <a:ln>
                      <a:noFill/>
                    </a:ln>
                    <a:solidFill>
                      <a:srgbClr val="000066"/>
                    </a:solidFill>
                    <a:effectLst/>
                    <a:latin typeface="Tahoma" pitchFamily="34" charset="0"/>
                  </a:rPr>
                  <a:t>TDC out</a:t>
                </a:r>
              </a:p>
            </p:txBody>
          </p:sp>
        </p:grpSp>
        <p:grpSp>
          <p:nvGrpSpPr>
            <p:cNvPr id="33" name="Gruppo 103"/>
            <p:cNvGrpSpPr/>
            <p:nvPr/>
          </p:nvGrpSpPr>
          <p:grpSpPr>
            <a:xfrm>
              <a:off x="6732240" y="3997444"/>
              <a:ext cx="1440160" cy="1008112"/>
              <a:chOff x="6444208" y="836712"/>
              <a:chExt cx="1800200" cy="1008112"/>
            </a:xfrm>
          </p:grpSpPr>
          <p:sp>
            <p:nvSpPr>
              <p:cNvPr id="42" name="Rettangolo 9"/>
              <p:cNvSpPr/>
              <p:nvPr/>
            </p:nvSpPr>
            <p:spPr bwMode="auto">
              <a:xfrm>
                <a:off x="6516216" y="836712"/>
                <a:ext cx="1656184" cy="1008112"/>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it-IT" sz="1200" b="1" dirty="0" smtClean="0">
                    <a:solidFill>
                      <a:schemeClr val="bg1"/>
                    </a:solidFill>
                    <a:latin typeface="Tahoma" pitchFamily="34" charset="0"/>
                  </a:rPr>
                  <a:t>nSYNC</a:t>
                </a:r>
                <a:endParaRPr kumimoji="0" lang="it-IT" sz="1200" b="1" i="0" u="none" strike="noStrike" cap="none" normalizeH="0" baseline="0" dirty="0" smtClean="0">
                  <a:ln>
                    <a:noFill/>
                  </a:ln>
                  <a:solidFill>
                    <a:schemeClr val="bg1"/>
                  </a:solidFill>
                  <a:effectLst/>
                  <a:latin typeface="Tahoma" pitchFamily="34" charset="0"/>
                </a:endParaRPr>
              </a:p>
            </p:txBody>
          </p:sp>
          <p:sp>
            <p:nvSpPr>
              <p:cNvPr id="43" name="Rettangolo 105"/>
              <p:cNvSpPr/>
              <p:nvPr/>
            </p:nvSpPr>
            <p:spPr bwMode="auto">
              <a:xfrm>
                <a:off x="8028384" y="836712"/>
                <a:ext cx="216024" cy="1008112"/>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rgbClr val="000066"/>
                    </a:solidFill>
                    <a:effectLst/>
                    <a:latin typeface="Tahoma" pitchFamily="34" charset="0"/>
                  </a:rPr>
                  <a:t>48Input ch</a:t>
                </a:r>
              </a:p>
            </p:txBody>
          </p:sp>
          <p:sp>
            <p:nvSpPr>
              <p:cNvPr id="44" name="Rettangolo 106"/>
              <p:cNvSpPr/>
              <p:nvPr/>
            </p:nvSpPr>
            <p:spPr bwMode="auto">
              <a:xfrm>
                <a:off x="6444208" y="836712"/>
                <a:ext cx="216024" cy="504056"/>
              </a:xfrm>
              <a:prstGeom prst="rect">
                <a:avLst/>
              </a:prstGeom>
              <a:solidFill>
                <a:srgbClr val="00B0F0"/>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900" b="1" i="0" u="none" strike="noStrike" cap="none" normalizeH="0" baseline="0" dirty="0" smtClean="0">
                    <a:ln>
                      <a:noFill/>
                    </a:ln>
                    <a:solidFill>
                      <a:srgbClr val="000066"/>
                    </a:solidFill>
                    <a:effectLst/>
                    <a:latin typeface="Tahoma" pitchFamily="34" charset="0"/>
                  </a:rPr>
                  <a:t>Hit </a:t>
                </a:r>
                <a:r>
                  <a:rPr kumimoji="0" lang="it-IT" sz="900" b="1" i="0" u="none" strike="noStrike" cap="none" normalizeH="0" baseline="0" dirty="0" err="1" smtClean="0">
                    <a:ln>
                      <a:noFill/>
                    </a:ln>
                    <a:solidFill>
                      <a:srgbClr val="000066"/>
                    </a:solidFill>
                    <a:effectLst/>
                    <a:latin typeface="Tahoma" pitchFamily="34" charset="0"/>
                  </a:rPr>
                  <a:t>map</a:t>
                </a:r>
                <a:endParaRPr kumimoji="0" lang="it-IT" sz="900" b="1" i="0" u="none" strike="noStrike" cap="none" normalizeH="0" baseline="0" dirty="0" smtClean="0">
                  <a:ln>
                    <a:noFill/>
                  </a:ln>
                  <a:solidFill>
                    <a:srgbClr val="000066"/>
                  </a:solidFill>
                  <a:effectLst/>
                  <a:latin typeface="Tahoma" pitchFamily="34" charset="0"/>
                </a:endParaRPr>
              </a:p>
            </p:txBody>
          </p:sp>
          <p:sp>
            <p:nvSpPr>
              <p:cNvPr id="45" name="Rettangolo 107"/>
              <p:cNvSpPr/>
              <p:nvPr/>
            </p:nvSpPr>
            <p:spPr bwMode="auto">
              <a:xfrm>
                <a:off x="6444208" y="1340768"/>
                <a:ext cx="216024" cy="504056"/>
              </a:xfrm>
              <a:prstGeom prst="rect">
                <a:avLst/>
              </a:prstGeom>
              <a:solidFill>
                <a:srgbClr val="CC66FF"/>
              </a:solidFill>
              <a:ln w="9525"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900" b="1" i="0" u="none" strike="noStrike" cap="none" normalizeH="0" baseline="0" dirty="0" smtClean="0">
                    <a:ln>
                      <a:noFill/>
                    </a:ln>
                    <a:solidFill>
                      <a:srgbClr val="000066"/>
                    </a:solidFill>
                    <a:effectLst/>
                    <a:latin typeface="Tahoma" pitchFamily="34" charset="0"/>
                  </a:rPr>
                  <a:t>TDC out</a:t>
                </a:r>
              </a:p>
            </p:txBody>
          </p:sp>
        </p:grpSp>
        <p:sp>
          <p:nvSpPr>
            <p:cNvPr id="34" name="Rettangolo 108"/>
            <p:cNvSpPr/>
            <p:nvPr/>
          </p:nvSpPr>
          <p:spPr bwMode="auto">
            <a:xfrm>
              <a:off x="5580112" y="1052736"/>
              <a:ext cx="576064" cy="576064"/>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Tahoma" pitchFamily="34" charset="0"/>
                </a:rPr>
                <a:t>GBTx</a:t>
              </a:r>
            </a:p>
          </p:txBody>
        </p:sp>
        <p:sp>
          <p:nvSpPr>
            <p:cNvPr id="35" name="Rettangolo 109"/>
            <p:cNvSpPr/>
            <p:nvPr/>
          </p:nvSpPr>
          <p:spPr bwMode="auto">
            <a:xfrm>
              <a:off x="5580112" y="2132856"/>
              <a:ext cx="576064" cy="576064"/>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Tahoma" pitchFamily="34" charset="0"/>
                </a:rPr>
                <a:t>GBTx</a:t>
              </a:r>
            </a:p>
          </p:txBody>
        </p:sp>
        <p:cxnSp>
          <p:nvCxnSpPr>
            <p:cNvPr id="36" name="Connettore 4 113"/>
            <p:cNvCxnSpPr>
              <a:stCxn id="44" idx="1"/>
            </p:cNvCxnSpPr>
            <p:nvPr/>
          </p:nvCxnSpPr>
          <p:spPr bwMode="auto">
            <a:xfrm rot="10800000" flipV="1">
              <a:off x="6156176" y="4249472"/>
              <a:ext cx="576064" cy="259648"/>
            </a:xfrm>
            <a:prstGeom prst="bentConnector3">
              <a:avLst>
                <a:gd name="adj1" fmla="val 50000"/>
              </a:avLst>
            </a:prstGeom>
            <a:solidFill>
              <a:srgbClr val="FFFF99"/>
            </a:solidFill>
            <a:ln w="38100" cap="flat" cmpd="sng" algn="ctr">
              <a:solidFill>
                <a:srgbClr val="00B0F0"/>
              </a:solidFill>
              <a:prstDash val="solid"/>
              <a:round/>
              <a:headEnd type="none" w="med" len="med"/>
              <a:tailEnd type="triangle"/>
            </a:ln>
            <a:effectLst/>
          </p:spPr>
        </p:cxnSp>
        <p:cxnSp>
          <p:nvCxnSpPr>
            <p:cNvPr id="37" name="Connettore 4 120"/>
            <p:cNvCxnSpPr>
              <a:stCxn id="53" idx="1"/>
              <a:endCxn id="35" idx="3"/>
            </p:cNvCxnSpPr>
            <p:nvPr/>
          </p:nvCxnSpPr>
          <p:spPr bwMode="auto">
            <a:xfrm rot="10800000">
              <a:off x="6156176" y="2420888"/>
              <a:ext cx="576064" cy="221548"/>
            </a:xfrm>
            <a:prstGeom prst="bentConnector3">
              <a:avLst>
                <a:gd name="adj1" fmla="val 50000"/>
              </a:avLst>
            </a:prstGeom>
            <a:solidFill>
              <a:srgbClr val="FFFF99"/>
            </a:solidFill>
            <a:ln w="38100" cap="flat" cmpd="sng" algn="ctr">
              <a:solidFill>
                <a:srgbClr val="CC66FF"/>
              </a:solidFill>
              <a:prstDash val="solid"/>
              <a:round/>
              <a:headEnd type="none" w="med" len="med"/>
              <a:tailEnd type="triangle"/>
            </a:ln>
            <a:effectLst/>
          </p:spPr>
        </p:cxnSp>
        <p:cxnSp>
          <p:nvCxnSpPr>
            <p:cNvPr id="38" name="Connettore 4 141"/>
            <p:cNvCxnSpPr>
              <a:stCxn id="34" idx="1"/>
              <a:endCxn id="15" idx="3"/>
            </p:cNvCxnSpPr>
            <p:nvPr/>
          </p:nvCxnSpPr>
          <p:spPr bwMode="auto">
            <a:xfrm rot="10800000" flipV="1">
              <a:off x="5076056" y="1340768"/>
              <a:ext cx="504056" cy="504056"/>
            </a:xfrm>
            <a:prstGeom prst="bentConnector3">
              <a:avLst>
                <a:gd name="adj1" fmla="val 50000"/>
              </a:avLst>
            </a:prstGeom>
            <a:solidFill>
              <a:srgbClr val="FFFF99"/>
            </a:solidFill>
            <a:ln w="38100" cap="flat" cmpd="sng" algn="ctr">
              <a:solidFill>
                <a:schemeClr val="tx1"/>
              </a:solidFill>
              <a:prstDash val="solid"/>
              <a:round/>
              <a:headEnd type="none" w="med" len="med"/>
              <a:tailEnd type="triangle"/>
            </a:ln>
            <a:effectLst/>
          </p:spPr>
        </p:cxnSp>
        <p:cxnSp>
          <p:nvCxnSpPr>
            <p:cNvPr id="39" name="Connettore 4 144"/>
            <p:cNvCxnSpPr>
              <a:stCxn id="35" idx="1"/>
              <a:endCxn id="15" idx="3"/>
            </p:cNvCxnSpPr>
            <p:nvPr/>
          </p:nvCxnSpPr>
          <p:spPr bwMode="auto">
            <a:xfrm rot="10800000">
              <a:off x="5076056" y="1844824"/>
              <a:ext cx="504056" cy="576064"/>
            </a:xfrm>
            <a:prstGeom prst="bentConnector3">
              <a:avLst>
                <a:gd name="adj1" fmla="val 50000"/>
              </a:avLst>
            </a:prstGeom>
            <a:solidFill>
              <a:srgbClr val="FFFF99"/>
            </a:solidFill>
            <a:ln w="38100" cap="flat" cmpd="sng" algn="ctr">
              <a:solidFill>
                <a:schemeClr val="tx1"/>
              </a:solidFill>
              <a:prstDash val="solid"/>
              <a:round/>
              <a:headEnd type="none" w="med" len="med"/>
              <a:tailEnd type="triangle"/>
            </a:ln>
            <a:effectLst/>
          </p:spPr>
        </p:cxnSp>
        <p:cxnSp>
          <p:nvCxnSpPr>
            <p:cNvPr id="40" name="Connettore 4 147"/>
            <p:cNvCxnSpPr>
              <a:stCxn id="17" idx="1"/>
              <a:endCxn id="18" idx="3"/>
            </p:cNvCxnSpPr>
            <p:nvPr/>
          </p:nvCxnSpPr>
          <p:spPr bwMode="auto">
            <a:xfrm rot="10800000">
              <a:off x="5076056" y="3933056"/>
              <a:ext cx="504056" cy="576064"/>
            </a:xfrm>
            <a:prstGeom prst="bentConnector3">
              <a:avLst>
                <a:gd name="adj1" fmla="val 50000"/>
              </a:avLst>
            </a:prstGeom>
            <a:solidFill>
              <a:srgbClr val="FFFF99"/>
            </a:solidFill>
            <a:ln w="38100" cap="flat" cmpd="sng" algn="ctr">
              <a:solidFill>
                <a:schemeClr val="tx1"/>
              </a:solidFill>
              <a:prstDash val="solid"/>
              <a:round/>
              <a:headEnd type="none" w="med" len="med"/>
              <a:tailEnd type="triangle"/>
            </a:ln>
            <a:effectLst/>
          </p:spPr>
        </p:cxnSp>
        <p:cxnSp>
          <p:nvCxnSpPr>
            <p:cNvPr id="41" name="Connettore 4 150"/>
            <p:cNvCxnSpPr>
              <a:stCxn id="16" idx="1"/>
              <a:endCxn id="18" idx="3"/>
            </p:cNvCxnSpPr>
            <p:nvPr/>
          </p:nvCxnSpPr>
          <p:spPr bwMode="auto">
            <a:xfrm rot="10800000" flipV="1">
              <a:off x="5076056" y="3429000"/>
              <a:ext cx="504056" cy="504056"/>
            </a:xfrm>
            <a:prstGeom prst="bentConnector3">
              <a:avLst>
                <a:gd name="adj1" fmla="val 50000"/>
              </a:avLst>
            </a:prstGeom>
            <a:solidFill>
              <a:srgbClr val="FFFF99"/>
            </a:solidFill>
            <a:ln w="38100" cap="flat" cmpd="sng" algn="ctr">
              <a:solidFill>
                <a:schemeClr val="tx1"/>
              </a:solidFill>
              <a:prstDash val="solid"/>
              <a:round/>
              <a:headEnd type="none" w="med" len="med"/>
              <a:tailEnd type="triangle"/>
            </a:ln>
            <a:effectLst/>
          </p:spPr>
        </p:cxnSp>
      </p:grpSp>
      <p:sp>
        <p:nvSpPr>
          <p:cNvPr id="6" name="Segnaposto numero diapositiva 5"/>
          <p:cNvSpPr>
            <a:spLocks noGrp="1"/>
          </p:cNvSpPr>
          <p:nvPr>
            <p:ph type="sldNum" sz="quarter" idx="12"/>
          </p:nvPr>
        </p:nvSpPr>
        <p:spPr/>
        <p:txBody>
          <a:bodyPr/>
          <a:lstStyle/>
          <a:p>
            <a:fld id="{C97364FB-217A-6244-84DB-CD098DAA405D}" type="slidenum">
              <a:rPr lang="it-IT" smtClean="0"/>
              <a:pPr/>
              <a:t>11</a:t>
            </a:fld>
            <a:endParaRPr lang="it-IT"/>
          </a:p>
        </p:txBody>
      </p:sp>
    </p:spTree>
    <p:extLst>
      <p:ext uri="{BB962C8B-B14F-4D97-AF65-F5344CB8AC3E}">
        <p14:creationId xmlns:p14="http://schemas.microsoft.com/office/powerpoint/2010/main" val="2601244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nSYNC</a:t>
            </a:r>
            <a:r>
              <a:rPr lang="it-IT" dirty="0" smtClean="0"/>
              <a:t> </a:t>
            </a:r>
            <a:r>
              <a:rPr lang="it-IT" dirty="0" err="1" smtClean="0"/>
              <a:t>block</a:t>
            </a:r>
            <a:r>
              <a:rPr lang="it-IT" dirty="0" smtClean="0"/>
              <a:t> </a:t>
            </a:r>
            <a:r>
              <a:rPr lang="it-IT" dirty="0" err="1" smtClean="0"/>
              <a:t>diagram</a:t>
            </a:r>
            <a:endParaRPr lang="it-IT" dirty="0"/>
          </a:p>
        </p:txBody>
      </p:sp>
      <p:sp>
        <p:nvSpPr>
          <p:cNvPr id="3" name="Segnaposto contenuto 2"/>
          <p:cNvSpPr>
            <a:spLocks noGrp="1"/>
          </p:cNvSpPr>
          <p:nvPr>
            <p:ph idx="1"/>
          </p:nvPr>
        </p:nvSpPr>
        <p:spPr>
          <a:xfrm>
            <a:off x="0" y="513092"/>
            <a:ext cx="4554747" cy="6044584"/>
          </a:xfrm>
        </p:spPr>
        <p:txBody>
          <a:bodyPr>
            <a:normAutofit/>
          </a:bodyPr>
          <a:lstStyle/>
          <a:p>
            <a:r>
              <a:rPr lang="en-US" sz="1600" dirty="0"/>
              <a:t>48 </a:t>
            </a:r>
            <a:r>
              <a:rPr lang="en-US" sz="1600" dirty="0" smtClean="0"/>
              <a:t>input </a:t>
            </a:r>
            <a:r>
              <a:rPr lang="en-US" sz="1600" dirty="0"/>
              <a:t>channels</a:t>
            </a:r>
          </a:p>
          <a:p>
            <a:r>
              <a:rPr lang="en-US" sz="1600" dirty="0" smtClean="0"/>
              <a:t>Each </a:t>
            </a:r>
            <a:r>
              <a:rPr lang="en-US" sz="1600" dirty="0"/>
              <a:t>channel equipped with its own TDC + Histogram facility. The </a:t>
            </a:r>
            <a:r>
              <a:rPr lang="en-US" sz="1600" dirty="0" err="1"/>
              <a:t>Histo’s</a:t>
            </a:r>
            <a:r>
              <a:rPr lang="en-US" sz="1600" dirty="0"/>
              <a:t> can be read back through </a:t>
            </a:r>
            <a:r>
              <a:rPr lang="en-US" sz="1600" dirty="0" smtClean="0"/>
              <a:t>ECS</a:t>
            </a:r>
          </a:p>
          <a:p>
            <a:r>
              <a:rPr lang="en-US" sz="1600" dirty="0" smtClean="0"/>
              <a:t>BX </a:t>
            </a:r>
            <a:r>
              <a:rPr lang="en-US" sz="1600" dirty="0"/>
              <a:t>synchronization</a:t>
            </a:r>
          </a:p>
          <a:p>
            <a:pPr lvl="1"/>
            <a:r>
              <a:rPr lang="en-US" sz="1400" dirty="0" err="1"/>
              <a:t>BXid</a:t>
            </a:r>
            <a:r>
              <a:rPr lang="en-US" sz="1400" dirty="0"/>
              <a:t> counter is 12 bit wide</a:t>
            </a:r>
          </a:p>
          <a:p>
            <a:r>
              <a:rPr lang="en-US" sz="1600" dirty="0" smtClean="0"/>
              <a:t>Frame </a:t>
            </a:r>
            <a:r>
              <a:rPr lang="en-US" sz="1600" dirty="0"/>
              <a:t>header builder</a:t>
            </a:r>
          </a:p>
          <a:p>
            <a:pPr lvl="1"/>
            <a:r>
              <a:rPr lang="en-US" sz="1400" dirty="0"/>
              <a:t>Frame fixed will be implemented</a:t>
            </a:r>
          </a:p>
          <a:p>
            <a:pPr lvl="1"/>
            <a:r>
              <a:rPr lang="en-US" sz="1400" dirty="0"/>
              <a:t>Header will be 16 bits wide</a:t>
            </a:r>
          </a:p>
          <a:p>
            <a:pPr lvl="1"/>
            <a:r>
              <a:rPr lang="en-US" sz="1400" dirty="0"/>
              <a:t>Full Hit Map NZS + TDC data ZS according to the Hit Map (starting from channel number 0)</a:t>
            </a:r>
          </a:p>
          <a:p>
            <a:r>
              <a:rPr lang="en-US" sz="1600" dirty="0"/>
              <a:t>TDC Zero suppression</a:t>
            </a:r>
          </a:p>
          <a:p>
            <a:pPr lvl="1"/>
            <a:r>
              <a:rPr lang="en-US" sz="1400" dirty="0"/>
              <a:t>ZS algorithm should take less then 1 clock cycle</a:t>
            </a:r>
          </a:p>
          <a:p>
            <a:pPr lvl="1"/>
            <a:r>
              <a:rPr lang="en-US" sz="1400" dirty="0"/>
              <a:t>ZS can be bypassed setting the WOI (Window Of Interest) via ECS.</a:t>
            </a:r>
          </a:p>
          <a:p>
            <a:r>
              <a:rPr lang="en-US" sz="1600" dirty="0" smtClean="0"/>
              <a:t>Frame </a:t>
            </a:r>
            <a:r>
              <a:rPr lang="en-US" sz="1600" dirty="0"/>
              <a:t>will be protected with Hamming code (programmable via ECS)</a:t>
            </a:r>
          </a:p>
          <a:p>
            <a:r>
              <a:rPr lang="en-US" dirty="0">
                <a:solidFill>
                  <a:srgbClr val="C00000"/>
                </a:solidFill>
              </a:rPr>
              <a:t>TFC interface decoder</a:t>
            </a:r>
          </a:p>
          <a:p>
            <a:r>
              <a:rPr lang="en-US" dirty="0">
                <a:solidFill>
                  <a:srgbClr val="C00000"/>
                </a:solidFill>
              </a:rPr>
              <a:t>ECS interface: I</a:t>
            </a:r>
            <a:r>
              <a:rPr lang="en-US" baseline="30000" dirty="0">
                <a:solidFill>
                  <a:srgbClr val="C00000"/>
                </a:solidFill>
              </a:rPr>
              <a:t>2</a:t>
            </a:r>
            <a:r>
              <a:rPr lang="en-US" dirty="0">
                <a:solidFill>
                  <a:srgbClr val="C00000"/>
                </a:solidFill>
              </a:rPr>
              <a:t>C, SPI or both</a:t>
            </a:r>
          </a:p>
          <a:p>
            <a:r>
              <a:rPr lang="en-US" dirty="0">
                <a:solidFill>
                  <a:srgbClr val="C00000"/>
                </a:solidFill>
              </a:rPr>
              <a:t>Implement all the status/monitor/error registers</a:t>
            </a:r>
          </a:p>
          <a:p>
            <a:endParaRPr lang="en-US" dirty="0" smtClean="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pic>
        <p:nvPicPr>
          <p:cNvPr id="7" name="Picture 2" descr="C:\Users\sandro\Seafile\My Library\LHCb\Upgrade\nSYNC\nSYNC-BlockDiagram_v2.0.jpg"/>
          <p:cNvPicPr>
            <a:picLocks noChangeAspect="1" noChangeArrowheads="1"/>
          </p:cNvPicPr>
          <p:nvPr/>
        </p:nvPicPr>
        <p:blipFill>
          <a:blip r:embed="rId2"/>
          <a:stretch>
            <a:fillRect/>
          </a:stretch>
        </p:blipFill>
        <p:spPr bwMode="auto">
          <a:xfrm>
            <a:off x="4838565" y="187038"/>
            <a:ext cx="4285701" cy="6370638"/>
          </a:xfrm>
          <a:prstGeom prst="rect">
            <a:avLst/>
          </a:prstGeom>
          <a:noFill/>
        </p:spPr>
      </p:pic>
      <p:sp>
        <p:nvSpPr>
          <p:cNvPr id="6" name="Segnaposto numero diapositiva 5"/>
          <p:cNvSpPr>
            <a:spLocks noGrp="1"/>
          </p:cNvSpPr>
          <p:nvPr>
            <p:ph type="sldNum" sz="quarter" idx="12"/>
          </p:nvPr>
        </p:nvSpPr>
        <p:spPr/>
        <p:txBody>
          <a:bodyPr/>
          <a:lstStyle/>
          <a:p>
            <a:fld id="{C97364FB-217A-6244-84DB-CD098DAA405D}" type="slidenum">
              <a:rPr lang="it-IT" smtClean="0"/>
              <a:pPr/>
              <a:t>12</a:t>
            </a:fld>
            <a:endParaRPr lang="it-IT"/>
          </a:p>
        </p:txBody>
      </p:sp>
      <p:sp>
        <p:nvSpPr>
          <p:cNvPr id="8" name="Freccia angolare in su 7"/>
          <p:cNvSpPr/>
          <p:nvPr/>
        </p:nvSpPr>
        <p:spPr>
          <a:xfrm rot="10800000" flipH="1">
            <a:off x="8123068" y="1429302"/>
            <a:ext cx="585926" cy="878889"/>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08897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Fixed</a:t>
            </a:r>
            <a:r>
              <a:rPr lang="it-IT" dirty="0" smtClean="0"/>
              <a:t> Frame – </a:t>
            </a:r>
            <a:r>
              <a:rPr lang="it-IT" dirty="0" err="1" smtClean="0"/>
              <a:t>Our</a:t>
            </a:r>
            <a:r>
              <a:rPr lang="it-IT" dirty="0" smtClean="0"/>
              <a:t> </a:t>
            </a:r>
            <a:r>
              <a:rPr lang="it-IT" dirty="0" err="1" smtClean="0"/>
              <a:t>choice</a:t>
            </a:r>
            <a:endParaRPr lang="it-IT"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9" name="Rettangolo 8"/>
          <p:cNvSpPr/>
          <p:nvPr/>
        </p:nvSpPr>
        <p:spPr>
          <a:xfrm>
            <a:off x="540000" y="825042"/>
            <a:ext cx="8064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Data Frame: 112 bits</a:t>
            </a:r>
            <a:endParaRPr lang="it-IT" dirty="0"/>
          </a:p>
        </p:txBody>
      </p:sp>
      <p:sp>
        <p:nvSpPr>
          <p:cNvPr id="16" name="Rettangolo 15"/>
          <p:cNvSpPr/>
          <p:nvPr/>
        </p:nvSpPr>
        <p:spPr>
          <a:xfrm>
            <a:off x="551426" y="1095488"/>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Header</a:t>
            </a:r>
            <a:endParaRPr lang="it-IT" dirty="0"/>
          </a:p>
        </p:txBody>
      </p:sp>
      <p:sp>
        <p:nvSpPr>
          <p:cNvPr id="17" name="Rettangolo 16"/>
          <p:cNvSpPr/>
          <p:nvPr/>
        </p:nvSpPr>
        <p:spPr>
          <a:xfrm>
            <a:off x="1703426" y="1095488"/>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48 Hit bits</a:t>
            </a:r>
            <a:endParaRPr lang="it-IT" dirty="0"/>
          </a:p>
        </p:txBody>
      </p:sp>
      <p:sp>
        <p:nvSpPr>
          <p:cNvPr id="18" name="Rettangolo 17"/>
          <p:cNvSpPr/>
          <p:nvPr/>
        </p:nvSpPr>
        <p:spPr>
          <a:xfrm>
            <a:off x="5159426"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19" name="Rettangolo 18"/>
          <p:cNvSpPr/>
          <p:nvPr/>
        </p:nvSpPr>
        <p:spPr>
          <a:xfrm>
            <a:off x="5447426"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20" name="Rettangolo 19"/>
          <p:cNvSpPr/>
          <p:nvPr/>
        </p:nvSpPr>
        <p:spPr>
          <a:xfrm>
            <a:off x="5737225"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21" name="Rettangolo 20"/>
          <p:cNvSpPr/>
          <p:nvPr/>
        </p:nvSpPr>
        <p:spPr>
          <a:xfrm>
            <a:off x="6019759"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22" name="Rettangolo 21"/>
          <p:cNvSpPr/>
          <p:nvPr/>
        </p:nvSpPr>
        <p:spPr>
          <a:xfrm>
            <a:off x="551426" y="1366846"/>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Header</a:t>
            </a:r>
            <a:endParaRPr lang="it-IT" dirty="0"/>
          </a:p>
        </p:txBody>
      </p:sp>
      <p:sp>
        <p:nvSpPr>
          <p:cNvPr id="23" name="Rettangolo 22"/>
          <p:cNvSpPr/>
          <p:nvPr/>
        </p:nvSpPr>
        <p:spPr>
          <a:xfrm>
            <a:off x="1703426" y="1366846"/>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48 Hit bits</a:t>
            </a:r>
            <a:endParaRPr lang="it-IT" dirty="0"/>
          </a:p>
        </p:txBody>
      </p:sp>
      <p:sp>
        <p:nvSpPr>
          <p:cNvPr id="24" name="Rettangolo 23"/>
          <p:cNvSpPr/>
          <p:nvPr/>
        </p:nvSpPr>
        <p:spPr>
          <a:xfrm>
            <a:off x="5159426" y="1366846"/>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25" name="Rettangolo 24"/>
          <p:cNvSpPr/>
          <p:nvPr/>
        </p:nvSpPr>
        <p:spPr>
          <a:xfrm>
            <a:off x="5521225" y="1366846"/>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26" name="Rettangolo 25"/>
          <p:cNvSpPr/>
          <p:nvPr/>
        </p:nvSpPr>
        <p:spPr>
          <a:xfrm>
            <a:off x="5881225" y="1366846"/>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27" name="Rettangolo 26"/>
          <p:cNvSpPr/>
          <p:nvPr/>
        </p:nvSpPr>
        <p:spPr>
          <a:xfrm>
            <a:off x="8032000" y="1095488"/>
            <a:ext cx="576000" cy="27184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t>8 </a:t>
            </a:r>
            <a:r>
              <a:rPr lang="it-IT" sz="900" dirty="0" err="1" smtClean="0"/>
              <a:t>edac</a:t>
            </a:r>
            <a:endParaRPr lang="it-IT" sz="900" dirty="0"/>
          </a:p>
        </p:txBody>
      </p:sp>
      <p:sp>
        <p:nvSpPr>
          <p:cNvPr id="28" name="Rettangolo 27"/>
          <p:cNvSpPr/>
          <p:nvPr/>
        </p:nvSpPr>
        <p:spPr>
          <a:xfrm>
            <a:off x="8039426" y="1366846"/>
            <a:ext cx="576000" cy="27184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t>8 </a:t>
            </a:r>
            <a:r>
              <a:rPr lang="it-IT" sz="900" dirty="0" err="1" smtClean="0"/>
              <a:t>edac</a:t>
            </a:r>
            <a:endParaRPr lang="it-IT" sz="900" dirty="0"/>
          </a:p>
        </p:txBody>
      </p:sp>
      <p:sp>
        <p:nvSpPr>
          <p:cNvPr id="37" name="Rettangolo 36"/>
          <p:cNvSpPr/>
          <p:nvPr/>
        </p:nvSpPr>
        <p:spPr>
          <a:xfrm>
            <a:off x="6311133"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38" name="Rettangolo 37"/>
          <p:cNvSpPr/>
          <p:nvPr/>
        </p:nvSpPr>
        <p:spPr>
          <a:xfrm>
            <a:off x="6599133"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39" name="Rettangolo 38"/>
          <p:cNvSpPr/>
          <p:nvPr/>
        </p:nvSpPr>
        <p:spPr>
          <a:xfrm>
            <a:off x="6888932"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40" name="Rettangolo 39"/>
          <p:cNvSpPr/>
          <p:nvPr/>
        </p:nvSpPr>
        <p:spPr>
          <a:xfrm>
            <a:off x="7171466"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41" name="Rettangolo 40"/>
          <p:cNvSpPr/>
          <p:nvPr/>
        </p:nvSpPr>
        <p:spPr>
          <a:xfrm>
            <a:off x="7467866"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42" name="Rettangolo 41"/>
          <p:cNvSpPr/>
          <p:nvPr/>
        </p:nvSpPr>
        <p:spPr>
          <a:xfrm>
            <a:off x="7750400" y="1095488"/>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43" name="Rettangolo 42"/>
          <p:cNvSpPr/>
          <p:nvPr/>
        </p:nvSpPr>
        <p:spPr>
          <a:xfrm>
            <a:off x="6239133" y="1366846"/>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44" name="Rettangolo 43"/>
          <p:cNvSpPr/>
          <p:nvPr/>
        </p:nvSpPr>
        <p:spPr>
          <a:xfrm>
            <a:off x="6592054" y="1366846"/>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45" name="Rettangolo 44"/>
          <p:cNvSpPr/>
          <p:nvPr/>
        </p:nvSpPr>
        <p:spPr>
          <a:xfrm>
            <a:off x="6952054" y="1366846"/>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46" name="Rettangolo 45"/>
          <p:cNvSpPr/>
          <p:nvPr/>
        </p:nvSpPr>
        <p:spPr>
          <a:xfrm>
            <a:off x="7312054" y="1366846"/>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47" name="Rettangolo 46"/>
          <p:cNvSpPr/>
          <p:nvPr/>
        </p:nvSpPr>
        <p:spPr>
          <a:xfrm>
            <a:off x="7682828" y="1366846"/>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48" name="Segnaposto contenuto 2"/>
          <p:cNvSpPr>
            <a:spLocks noGrp="1"/>
          </p:cNvSpPr>
          <p:nvPr>
            <p:ph idx="1"/>
          </p:nvPr>
        </p:nvSpPr>
        <p:spPr>
          <a:xfrm>
            <a:off x="127359" y="1705886"/>
            <a:ext cx="8889282" cy="1529026"/>
          </a:xfrm>
        </p:spPr>
        <p:txBody>
          <a:bodyPr/>
          <a:lstStyle/>
          <a:p>
            <a:r>
              <a:rPr lang="en-US" dirty="0" smtClean="0"/>
              <a:t>Frame using the 8 bits Hamming/EDAC</a:t>
            </a:r>
            <a:r>
              <a:rPr lang="en-US" dirty="0"/>
              <a:t>, hits NZS, </a:t>
            </a:r>
            <a:r>
              <a:rPr lang="en-US" dirty="0" smtClean="0"/>
              <a:t>two possibility for TDC data (depending on the resolution), 16 bits for the Header</a:t>
            </a:r>
          </a:p>
          <a:p>
            <a:pPr lvl="1"/>
            <a:r>
              <a:rPr lang="en-US" dirty="0" smtClean="0">
                <a:solidFill>
                  <a:srgbClr val="FF0000"/>
                </a:solidFill>
              </a:rPr>
              <a:t>4 TDC bits: max 10 channels (20,8%), </a:t>
            </a:r>
            <a:r>
              <a:rPr lang="en-US" dirty="0">
                <a:solidFill>
                  <a:srgbClr val="FF0000"/>
                </a:solidFill>
              </a:rPr>
              <a:t>“full frame”</a:t>
            </a:r>
          </a:p>
          <a:p>
            <a:pPr lvl="1"/>
            <a:r>
              <a:rPr lang="en-US" dirty="0" smtClean="0">
                <a:solidFill>
                  <a:srgbClr val="FF0000"/>
                </a:solidFill>
              </a:rPr>
              <a:t>5 TDC bits: max 8 channels (16,6%), </a:t>
            </a:r>
            <a:r>
              <a:rPr lang="en-US" dirty="0">
                <a:solidFill>
                  <a:srgbClr val="FF0000"/>
                </a:solidFill>
              </a:rPr>
              <a:t>“full frame”</a:t>
            </a:r>
          </a:p>
        </p:txBody>
      </p:sp>
      <p:sp>
        <p:nvSpPr>
          <p:cNvPr id="51" name="Rettangolo 50"/>
          <p:cNvSpPr/>
          <p:nvPr/>
        </p:nvSpPr>
        <p:spPr>
          <a:xfrm>
            <a:off x="542092" y="3740768"/>
            <a:ext cx="8064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Data Frame: 112 bits</a:t>
            </a:r>
            <a:endParaRPr lang="it-IT" dirty="0"/>
          </a:p>
        </p:txBody>
      </p:sp>
      <p:sp>
        <p:nvSpPr>
          <p:cNvPr id="57" name="Rettangolo 56"/>
          <p:cNvSpPr/>
          <p:nvPr/>
        </p:nvSpPr>
        <p:spPr>
          <a:xfrm>
            <a:off x="538092" y="4014429"/>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Header</a:t>
            </a:r>
            <a:endParaRPr lang="it-IT" dirty="0"/>
          </a:p>
        </p:txBody>
      </p:sp>
      <p:sp>
        <p:nvSpPr>
          <p:cNvPr id="58" name="Rettangolo 57"/>
          <p:cNvSpPr/>
          <p:nvPr/>
        </p:nvSpPr>
        <p:spPr>
          <a:xfrm>
            <a:off x="1690092" y="4014429"/>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48 Hit bits</a:t>
            </a:r>
            <a:endParaRPr lang="it-IT" dirty="0"/>
          </a:p>
        </p:txBody>
      </p:sp>
      <p:sp>
        <p:nvSpPr>
          <p:cNvPr id="59" name="Rettangolo 58"/>
          <p:cNvSpPr/>
          <p:nvPr/>
        </p:nvSpPr>
        <p:spPr>
          <a:xfrm>
            <a:off x="5146092"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60" name="Rettangolo 59"/>
          <p:cNvSpPr/>
          <p:nvPr/>
        </p:nvSpPr>
        <p:spPr>
          <a:xfrm>
            <a:off x="5434265"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61" name="Rettangolo 60"/>
          <p:cNvSpPr/>
          <p:nvPr/>
        </p:nvSpPr>
        <p:spPr>
          <a:xfrm>
            <a:off x="5722438"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62" name="Rettangolo 61"/>
          <p:cNvSpPr/>
          <p:nvPr/>
        </p:nvSpPr>
        <p:spPr>
          <a:xfrm>
            <a:off x="6010611"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63" name="Rettangolo 62"/>
          <p:cNvSpPr/>
          <p:nvPr/>
        </p:nvSpPr>
        <p:spPr>
          <a:xfrm>
            <a:off x="536000" y="4295267"/>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Header</a:t>
            </a:r>
            <a:endParaRPr lang="it-IT" dirty="0"/>
          </a:p>
        </p:txBody>
      </p:sp>
      <p:sp>
        <p:nvSpPr>
          <p:cNvPr id="64" name="Rettangolo 63"/>
          <p:cNvSpPr/>
          <p:nvPr/>
        </p:nvSpPr>
        <p:spPr>
          <a:xfrm>
            <a:off x="1688000" y="4295267"/>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48 Hit bits</a:t>
            </a:r>
            <a:endParaRPr lang="it-IT" dirty="0"/>
          </a:p>
        </p:txBody>
      </p:sp>
      <p:sp>
        <p:nvSpPr>
          <p:cNvPr id="65" name="Rettangolo 64"/>
          <p:cNvSpPr/>
          <p:nvPr/>
        </p:nvSpPr>
        <p:spPr>
          <a:xfrm>
            <a:off x="5144000"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66" name="Rettangolo 65"/>
          <p:cNvSpPr/>
          <p:nvPr/>
        </p:nvSpPr>
        <p:spPr>
          <a:xfrm>
            <a:off x="5505799"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67" name="Rettangolo 66"/>
          <p:cNvSpPr/>
          <p:nvPr/>
        </p:nvSpPr>
        <p:spPr>
          <a:xfrm>
            <a:off x="5865799"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76" name="Rettangolo 75"/>
          <p:cNvSpPr/>
          <p:nvPr/>
        </p:nvSpPr>
        <p:spPr>
          <a:xfrm>
            <a:off x="6298784"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77" name="Rettangolo 76"/>
          <p:cNvSpPr/>
          <p:nvPr/>
        </p:nvSpPr>
        <p:spPr>
          <a:xfrm>
            <a:off x="6586957"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78" name="Rettangolo 77"/>
          <p:cNvSpPr/>
          <p:nvPr/>
        </p:nvSpPr>
        <p:spPr>
          <a:xfrm>
            <a:off x="6875130"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79" name="Rettangolo 78"/>
          <p:cNvSpPr/>
          <p:nvPr/>
        </p:nvSpPr>
        <p:spPr>
          <a:xfrm>
            <a:off x="7163303"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80" name="Rettangolo 79"/>
          <p:cNvSpPr/>
          <p:nvPr/>
        </p:nvSpPr>
        <p:spPr>
          <a:xfrm>
            <a:off x="7451476"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81" name="Rettangolo 80"/>
          <p:cNvSpPr/>
          <p:nvPr/>
        </p:nvSpPr>
        <p:spPr>
          <a:xfrm>
            <a:off x="7739649"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82" name="Rettangolo 81"/>
          <p:cNvSpPr/>
          <p:nvPr/>
        </p:nvSpPr>
        <p:spPr>
          <a:xfrm>
            <a:off x="6223707"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83" name="Rettangolo 82"/>
          <p:cNvSpPr/>
          <p:nvPr/>
        </p:nvSpPr>
        <p:spPr>
          <a:xfrm>
            <a:off x="6585506"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84" name="Rettangolo 83"/>
          <p:cNvSpPr/>
          <p:nvPr/>
        </p:nvSpPr>
        <p:spPr>
          <a:xfrm>
            <a:off x="6945506"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85" name="Rettangolo 84"/>
          <p:cNvSpPr/>
          <p:nvPr/>
        </p:nvSpPr>
        <p:spPr>
          <a:xfrm>
            <a:off x="7305506"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86" name="Rettangolo 85"/>
          <p:cNvSpPr/>
          <p:nvPr/>
        </p:nvSpPr>
        <p:spPr>
          <a:xfrm>
            <a:off x="7665506"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90" name="Rettangolo 89"/>
          <p:cNvSpPr/>
          <p:nvPr/>
        </p:nvSpPr>
        <p:spPr>
          <a:xfrm>
            <a:off x="8027822"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91" name="Rettangolo 90"/>
          <p:cNvSpPr/>
          <p:nvPr/>
        </p:nvSpPr>
        <p:spPr>
          <a:xfrm>
            <a:off x="8316000" y="4014429"/>
            <a:ext cx="288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4</a:t>
            </a:r>
            <a:endParaRPr lang="it-IT" dirty="0"/>
          </a:p>
        </p:txBody>
      </p:sp>
      <p:sp>
        <p:nvSpPr>
          <p:cNvPr id="92" name="Rettangolo 91"/>
          <p:cNvSpPr/>
          <p:nvPr/>
        </p:nvSpPr>
        <p:spPr>
          <a:xfrm>
            <a:off x="8025506" y="4295267"/>
            <a:ext cx="360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5</a:t>
            </a:r>
            <a:endParaRPr lang="it-IT" dirty="0"/>
          </a:p>
        </p:txBody>
      </p:sp>
      <p:sp>
        <p:nvSpPr>
          <p:cNvPr id="93" name="Segnaposto contenuto 2"/>
          <p:cNvSpPr txBox="1">
            <a:spLocks/>
          </p:cNvSpPr>
          <p:nvPr/>
        </p:nvSpPr>
        <p:spPr>
          <a:xfrm>
            <a:off x="127359" y="4705738"/>
            <a:ext cx="8889282" cy="18762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Frame using no protection, hits NZS, two possibility for TDC data (depending on the resolution), 16 bits for the Header</a:t>
            </a:r>
          </a:p>
          <a:p>
            <a:pPr lvl="1"/>
            <a:r>
              <a:rPr lang="en-US" dirty="0" smtClean="0">
                <a:solidFill>
                  <a:srgbClr val="FF0000"/>
                </a:solidFill>
              </a:rPr>
              <a:t>4 TDC bits: max 12 channels (25%), “full frame”</a:t>
            </a:r>
          </a:p>
          <a:p>
            <a:pPr lvl="1"/>
            <a:r>
              <a:rPr lang="en-US" dirty="0" smtClean="0">
                <a:solidFill>
                  <a:srgbClr val="FF0000"/>
                </a:solidFill>
              </a:rPr>
              <a:t>5 TDC bits: max 9 channels (18,7%), three bits “empty”</a:t>
            </a:r>
            <a:endParaRPr lang="en-US" dirty="0">
              <a:solidFill>
                <a:srgbClr val="FF0000"/>
              </a:solidFill>
            </a:endParaRPr>
          </a:p>
        </p:txBody>
      </p:sp>
      <p:sp>
        <p:nvSpPr>
          <p:cNvPr id="3" name="Segnaposto numero diapositiva 2"/>
          <p:cNvSpPr>
            <a:spLocks noGrp="1"/>
          </p:cNvSpPr>
          <p:nvPr>
            <p:ph type="sldNum" sz="quarter" idx="12"/>
          </p:nvPr>
        </p:nvSpPr>
        <p:spPr/>
        <p:txBody>
          <a:bodyPr/>
          <a:lstStyle/>
          <a:p>
            <a:fld id="{C97364FB-217A-6244-84DB-CD098DAA405D}" type="slidenum">
              <a:rPr lang="it-IT" smtClean="0"/>
              <a:pPr/>
              <a:t>13</a:t>
            </a:fld>
            <a:endParaRPr lang="it-IT"/>
          </a:p>
        </p:txBody>
      </p:sp>
    </p:spTree>
    <p:extLst>
      <p:ext uri="{BB962C8B-B14F-4D97-AF65-F5344CB8AC3E}">
        <p14:creationId xmlns:p14="http://schemas.microsoft.com/office/powerpoint/2010/main" val="258760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Fixed Frame and NZS</a:t>
            </a:r>
            <a:endParaRPr lang="en-US" dirty="0"/>
          </a:p>
        </p:txBody>
      </p:sp>
      <p:sp>
        <p:nvSpPr>
          <p:cNvPr id="3" name="Segnaposto contenuto 2"/>
          <p:cNvSpPr>
            <a:spLocks noGrp="1"/>
          </p:cNvSpPr>
          <p:nvPr>
            <p:ph idx="1"/>
          </p:nvPr>
        </p:nvSpPr>
        <p:spPr>
          <a:xfrm>
            <a:off x="127359" y="566441"/>
            <a:ext cx="8889282" cy="4039487"/>
          </a:xfrm>
        </p:spPr>
        <p:txBody>
          <a:bodyPr>
            <a:normAutofit/>
          </a:bodyPr>
          <a:lstStyle/>
          <a:p>
            <a:r>
              <a:rPr lang="en-US" dirty="0" smtClean="0"/>
              <a:t>ZS data transmission:</a:t>
            </a:r>
          </a:p>
          <a:p>
            <a:endParaRPr lang="en-US" dirty="0"/>
          </a:p>
          <a:p>
            <a:endParaRPr lang="en-US" dirty="0" smtClean="0"/>
          </a:p>
          <a:p>
            <a:endParaRPr lang="en-US" dirty="0"/>
          </a:p>
          <a:p>
            <a:endParaRPr lang="en-US" dirty="0" smtClean="0"/>
          </a:p>
          <a:p>
            <a:endParaRPr lang="en-US" dirty="0"/>
          </a:p>
          <a:p>
            <a:r>
              <a:rPr lang="en-US" dirty="0" smtClean="0"/>
              <a:t>NZS data transmission (?):</a:t>
            </a:r>
          </a:p>
          <a:p>
            <a:pPr lvl="1"/>
            <a:r>
              <a:rPr lang="en-US" dirty="0" smtClean="0">
                <a:solidFill>
                  <a:srgbClr val="FF0000"/>
                </a:solidFill>
              </a:rPr>
              <a:t>Our Hit Map (which contains physics information) is always NZS.</a:t>
            </a:r>
          </a:p>
          <a:p>
            <a:pPr lvl="1"/>
            <a:r>
              <a:rPr lang="en-US" dirty="0" smtClean="0">
                <a:solidFill>
                  <a:srgbClr val="FF0000"/>
                </a:solidFill>
              </a:rPr>
              <a:t>TDC data are used mainly for monitoring purposes.</a:t>
            </a:r>
          </a:p>
          <a:p>
            <a:pPr lvl="1"/>
            <a:r>
              <a:rPr lang="en-US" dirty="0" smtClean="0">
                <a:solidFill>
                  <a:srgbClr val="FF0000"/>
                </a:solidFill>
              </a:rPr>
              <a:t>We can give the possibility to fix (via ECS) the window of TDC data instead of having the ZS TDC (this can be used for special runs like PDM or calibration runs)</a:t>
            </a:r>
          </a:p>
          <a:p>
            <a:pPr lvl="1"/>
            <a:r>
              <a:rPr lang="en-US" dirty="0" smtClean="0">
                <a:solidFill>
                  <a:srgbClr val="FF0000"/>
                </a:solidFill>
              </a:rPr>
              <a:t>This means we could ignore the NZS TFC command</a:t>
            </a:r>
          </a:p>
          <a:p>
            <a:endParaRPr lang="en-US"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grpSp>
        <p:nvGrpSpPr>
          <p:cNvPr id="6" name="Gruppo 5"/>
          <p:cNvGrpSpPr/>
          <p:nvPr/>
        </p:nvGrpSpPr>
        <p:grpSpPr>
          <a:xfrm>
            <a:off x="541046" y="1124727"/>
            <a:ext cx="8066092" cy="271849"/>
            <a:chOff x="540000" y="3697994"/>
            <a:chExt cx="8066092" cy="271849"/>
          </a:xfrm>
        </p:grpSpPr>
        <p:sp>
          <p:nvSpPr>
            <p:cNvPr id="7" name="Rettangolo 6"/>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a:t>
              </a:r>
              <a:endParaRPr lang="it-IT" dirty="0"/>
            </a:p>
          </p:txBody>
        </p:sp>
        <p:sp>
          <p:nvSpPr>
            <p:cNvPr id="8" name="Rettangolo 7"/>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a:t>
              </a:r>
              <a:endParaRPr lang="it-IT" dirty="0"/>
            </a:p>
          </p:txBody>
        </p:sp>
        <p:sp>
          <p:nvSpPr>
            <p:cNvPr id="10" name="Rettangolo 9"/>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ZS TDC data X</a:t>
              </a:r>
              <a:endParaRPr lang="it-IT" dirty="0"/>
            </a:p>
          </p:txBody>
        </p:sp>
      </p:grpSp>
      <p:grpSp>
        <p:nvGrpSpPr>
          <p:cNvPr id="52" name="Gruppo 51"/>
          <p:cNvGrpSpPr/>
          <p:nvPr/>
        </p:nvGrpSpPr>
        <p:grpSpPr>
          <a:xfrm>
            <a:off x="540000" y="1404813"/>
            <a:ext cx="8066092" cy="271849"/>
            <a:chOff x="540000" y="3697994"/>
            <a:chExt cx="8066092" cy="271849"/>
          </a:xfrm>
        </p:grpSpPr>
        <p:sp>
          <p:nvSpPr>
            <p:cNvPr id="53" name="Rettangolo 52"/>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X+1</a:t>
              </a:r>
              <a:endParaRPr lang="it-IT" dirty="0"/>
            </a:p>
          </p:txBody>
        </p:sp>
        <p:sp>
          <p:nvSpPr>
            <p:cNvPr id="54" name="Rettangolo 53"/>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X+1</a:t>
              </a:r>
              <a:endParaRPr lang="it-IT" dirty="0"/>
            </a:p>
          </p:txBody>
        </p:sp>
        <p:sp>
          <p:nvSpPr>
            <p:cNvPr id="55" name="Rettangolo 54"/>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ZS TDC data X+1</a:t>
              </a:r>
              <a:endParaRPr lang="it-IT" dirty="0"/>
            </a:p>
          </p:txBody>
        </p:sp>
      </p:grpSp>
      <p:grpSp>
        <p:nvGrpSpPr>
          <p:cNvPr id="56" name="Gruppo 55"/>
          <p:cNvGrpSpPr/>
          <p:nvPr/>
        </p:nvGrpSpPr>
        <p:grpSpPr>
          <a:xfrm>
            <a:off x="540000" y="1684900"/>
            <a:ext cx="8066092" cy="271849"/>
            <a:chOff x="540000" y="3697994"/>
            <a:chExt cx="8066092" cy="271849"/>
          </a:xfrm>
        </p:grpSpPr>
        <p:sp>
          <p:nvSpPr>
            <p:cNvPr id="57" name="Rettangolo 56"/>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X+2</a:t>
              </a:r>
              <a:endParaRPr lang="it-IT" dirty="0"/>
            </a:p>
          </p:txBody>
        </p:sp>
        <p:sp>
          <p:nvSpPr>
            <p:cNvPr id="58" name="Rettangolo 57"/>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X+2</a:t>
              </a:r>
              <a:endParaRPr lang="it-IT" dirty="0"/>
            </a:p>
          </p:txBody>
        </p:sp>
        <p:sp>
          <p:nvSpPr>
            <p:cNvPr id="59" name="Rettangolo 58"/>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ZS TDC data X+2</a:t>
              </a:r>
              <a:endParaRPr lang="it-IT" dirty="0"/>
            </a:p>
          </p:txBody>
        </p:sp>
      </p:grpSp>
      <p:grpSp>
        <p:nvGrpSpPr>
          <p:cNvPr id="60" name="Gruppo 59"/>
          <p:cNvGrpSpPr/>
          <p:nvPr/>
        </p:nvGrpSpPr>
        <p:grpSpPr>
          <a:xfrm>
            <a:off x="540000" y="4605928"/>
            <a:ext cx="8066092" cy="271849"/>
            <a:chOff x="540000" y="3697994"/>
            <a:chExt cx="8066092" cy="271849"/>
          </a:xfrm>
        </p:grpSpPr>
        <p:sp>
          <p:nvSpPr>
            <p:cNvPr id="61" name="Rettangolo 60"/>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a:t>
              </a:r>
              <a:endParaRPr lang="it-IT" dirty="0"/>
            </a:p>
          </p:txBody>
        </p:sp>
        <p:sp>
          <p:nvSpPr>
            <p:cNvPr id="62" name="Rettangolo 61"/>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a:t>
              </a:r>
              <a:endParaRPr lang="it-IT" dirty="0"/>
            </a:p>
          </p:txBody>
        </p:sp>
        <p:sp>
          <p:nvSpPr>
            <p:cNvPr id="63" name="Rettangolo 62"/>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NZS TDC data-W1 X</a:t>
              </a:r>
              <a:endParaRPr lang="it-IT" dirty="0"/>
            </a:p>
          </p:txBody>
        </p:sp>
      </p:grpSp>
      <p:grpSp>
        <p:nvGrpSpPr>
          <p:cNvPr id="64" name="Gruppo 63"/>
          <p:cNvGrpSpPr/>
          <p:nvPr/>
        </p:nvGrpSpPr>
        <p:grpSpPr>
          <a:xfrm>
            <a:off x="540000" y="4885754"/>
            <a:ext cx="8066092" cy="271849"/>
            <a:chOff x="540000" y="3697994"/>
            <a:chExt cx="8066092" cy="271849"/>
          </a:xfrm>
        </p:grpSpPr>
        <p:sp>
          <p:nvSpPr>
            <p:cNvPr id="65" name="Rettangolo 64"/>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X+1</a:t>
              </a:r>
              <a:endParaRPr lang="it-IT" dirty="0"/>
            </a:p>
          </p:txBody>
        </p:sp>
        <p:sp>
          <p:nvSpPr>
            <p:cNvPr id="66" name="Rettangolo 65"/>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X+1</a:t>
              </a:r>
              <a:endParaRPr lang="it-IT" dirty="0"/>
            </a:p>
          </p:txBody>
        </p:sp>
        <p:sp>
          <p:nvSpPr>
            <p:cNvPr id="67" name="Rettangolo 66"/>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NZS TDC data-W1 X</a:t>
              </a:r>
              <a:endParaRPr lang="it-IT" dirty="0"/>
            </a:p>
          </p:txBody>
        </p:sp>
      </p:grpSp>
      <p:sp>
        <p:nvSpPr>
          <p:cNvPr id="92" name="Segnaposto numero diapositiva 91"/>
          <p:cNvSpPr>
            <a:spLocks noGrp="1"/>
          </p:cNvSpPr>
          <p:nvPr>
            <p:ph type="sldNum" sz="quarter" idx="12"/>
          </p:nvPr>
        </p:nvSpPr>
        <p:spPr/>
        <p:txBody>
          <a:bodyPr/>
          <a:lstStyle/>
          <a:p>
            <a:fld id="{C97364FB-217A-6244-84DB-CD098DAA405D}" type="slidenum">
              <a:rPr lang="it-IT" smtClean="0"/>
              <a:pPr/>
              <a:t>14</a:t>
            </a:fld>
            <a:endParaRPr lang="it-IT"/>
          </a:p>
        </p:txBody>
      </p:sp>
      <p:grpSp>
        <p:nvGrpSpPr>
          <p:cNvPr id="43" name="Gruppo 42"/>
          <p:cNvGrpSpPr/>
          <p:nvPr/>
        </p:nvGrpSpPr>
        <p:grpSpPr>
          <a:xfrm>
            <a:off x="541046" y="5276024"/>
            <a:ext cx="8066092" cy="271849"/>
            <a:chOff x="540000" y="3697994"/>
            <a:chExt cx="8066092" cy="271849"/>
          </a:xfrm>
        </p:grpSpPr>
        <p:sp>
          <p:nvSpPr>
            <p:cNvPr id="44" name="Rettangolo 43"/>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a:t>
              </a:r>
              <a:endParaRPr lang="it-IT" dirty="0"/>
            </a:p>
          </p:txBody>
        </p:sp>
        <p:sp>
          <p:nvSpPr>
            <p:cNvPr id="45" name="Rettangolo 44"/>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a:t>
              </a:r>
              <a:endParaRPr lang="it-IT" dirty="0"/>
            </a:p>
          </p:txBody>
        </p:sp>
        <p:sp>
          <p:nvSpPr>
            <p:cNvPr id="46" name="Rettangolo 45"/>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NZS TDC data-W2 X</a:t>
              </a:r>
              <a:endParaRPr lang="it-IT" dirty="0"/>
            </a:p>
          </p:txBody>
        </p:sp>
      </p:grpSp>
      <p:grpSp>
        <p:nvGrpSpPr>
          <p:cNvPr id="47" name="Gruppo 46"/>
          <p:cNvGrpSpPr/>
          <p:nvPr/>
        </p:nvGrpSpPr>
        <p:grpSpPr>
          <a:xfrm>
            <a:off x="541046" y="5555850"/>
            <a:ext cx="8066092" cy="271849"/>
            <a:chOff x="540000" y="3697994"/>
            <a:chExt cx="8066092" cy="271849"/>
          </a:xfrm>
        </p:grpSpPr>
        <p:sp>
          <p:nvSpPr>
            <p:cNvPr id="48" name="Rettangolo 47"/>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X+1</a:t>
              </a:r>
              <a:endParaRPr lang="it-IT" dirty="0"/>
            </a:p>
          </p:txBody>
        </p:sp>
        <p:sp>
          <p:nvSpPr>
            <p:cNvPr id="49" name="Rettangolo 48"/>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X+1</a:t>
              </a:r>
              <a:endParaRPr lang="it-IT" dirty="0"/>
            </a:p>
          </p:txBody>
        </p:sp>
        <p:sp>
          <p:nvSpPr>
            <p:cNvPr id="50" name="Rettangolo 49"/>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NZS TDC data-W2 X</a:t>
              </a:r>
              <a:endParaRPr lang="it-IT" dirty="0"/>
            </a:p>
          </p:txBody>
        </p:sp>
      </p:grpSp>
      <p:grpSp>
        <p:nvGrpSpPr>
          <p:cNvPr id="51" name="Gruppo 50"/>
          <p:cNvGrpSpPr/>
          <p:nvPr/>
        </p:nvGrpSpPr>
        <p:grpSpPr>
          <a:xfrm>
            <a:off x="541046" y="5960372"/>
            <a:ext cx="8066092" cy="271849"/>
            <a:chOff x="540000" y="3697994"/>
            <a:chExt cx="8066092" cy="271849"/>
          </a:xfrm>
        </p:grpSpPr>
        <p:sp>
          <p:nvSpPr>
            <p:cNvPr id="80" name="Rettangolo 79"/>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a:t>
              </a:r>
              <a:endParaRPr lang="it-IT" dirty="0"/>
            </a:p>
          </p:txBody>
        </p:sp>
        <p:sp>
          <p:nvSpPr>
            <p:cNvPr id="81" name="Rettangolo 80"/>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a:t>
              </a:r>
              <a:endParaRPr lang="it-IT" dirty="0"/>
            </a:p>
          </p:txBody>
        </p:sp>
        <p:sp>
          <p:nvSpPr>
            <p:cNvPr id="82" name="Rettangolo 81"/>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NZS TDC data-W3 X</a:t>
              </a:r>
              <a:endParaRPr lang="it-IT" dirty="0"/>
            </a:p>
          </p:txBody>
        </p:sp>
      </p:grpSp>
      <p:grpSp>
        <p:nvGrpSpPr>
          <p:cNvPr id="83" name="Gruppo 82"/>
          <p:cNvGrpSpPr/>
          <p:nvPr/>
        </p:nvGrpSpPr>
        <p:grpSpPr>
          <a:xfrm>
            <a:off x="541046" y="6240198"/>
            <a:ext cx="8066092" cy="271849"/>
            <a:chOff x="540000" y="3697994"/>
            <a:chExt cx="8066092" cy="271849"/>
          </a:xfrm>
        </p:grpSpPr>
        <p:sp>
          <p:nvSpPr>
            <p:cNvPr id="84" name="Rettangolo 83"/>
            <p:cNvSpPr/>
            <p:nvPr/>
          </p:nvSpPr>
          <p:spPr>
            <a:xfrm>
              <a:off x="540000" y="3697994"/>
              <a:ext cx="1152000" cy="27184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Head X+1</a:t>
              </a:r>
              <a:endParaRPr lang="it-IT" dirty="0"/>
            </a:p>
          </p:txBody>
        </p:sp>
        <p:sp>
          <p:nvSpPr>
            <p:cNvPr id="85" name="Rettangolo 84"/>
            <p:cNvSpPr/>
            <p:nvPr/>
          </p:nvSpPr>
          <p:spPr>
            <a:xfrm>
              <a:off x="1692000" y="3697994"/>
              <a:ext cx="3456000"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Hit </a:t>
              </a:r>
              <a:r>
                <a:rPr lang="it-IT" dirty="0" err="1" smtClean="0"/>
                <a:t>Map</a:t>
              </a:r>
              <a:r>
                <a:rPr lang="it-IT" dirty="0" smtClean="0"/>
                <a:t> X+1</a:t>
              </a:r>
              <a:endParaRPr lang="it-IT" dirty="0"/>
            </a:p>
          </p:txBody>
        </p:sp>
        <p:sp>
          <p:nvSpPr>
            <p:cNvPr id="86" name="Rettangolo 85"/>
            <p:cNvSpPr/>
            <p:nvPr/>
          </p:nvSpPr>
          <p:spPr>
            <a:xfrm>
              <a:off x="5148000" y="3697994"/>
              <a:ext cx="3458092" cy="271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NZS TDC data-W3 X</a:t>
              </a:r>
              <a:endParaRPr lang="it-IT" dirty="0"/>
            </a:p>
          </p:txBody>
        </p:sp>
      </p:grpSp>
    </p:spTree>
    <p:extLst>
      <p:ext uri="{BB962C8B-B14F-4D97-AF65-F5344CB8AC3E}">
        <p14:creationId xmlns:p14="http://schemas.microsoft.com/office/powerpoint/2010/main" val="1828701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Conclusions</a:t>
            </a:r>
            <a:endParaRPr lang="it-IT" dirty="0"/>
          </a:p>
        </p:txBody>
      </p:sp>
      <p:sp>
        <p:nvSpPr>
          <p:cNvPr id="3" name="Segnaposto contenuto 2"/>
          <p:cNvSpPr>
            <a:spLocks noGrp="1"/>
          </p:cNvSpPr>
          <p:nvPr>
            <p:ph idx="1"/>
          </p:nvPr>
        </p:nvSpPr>
        <p:spPr>
          <a:xfrm>
            <a:off x="127359" y="745724"/>
            <a:ext cx="8889282" cy="5761608"/>
          </a:xfrm>
        </p:spPr>
        <p:txBody>
          <a:bodyPr/>
          <a:lstStyle/>
          <a:p>
            <a:r>
              <a:rPr lang="en-US" dirty="0" smtClean="0"/>
              <a:t>TDC:</a:t>
            </a:r>
          </a:p>
          <a:p>
            <a:pPr lvl="1"/>
            <a:r>
              <a:rPr lang="en-US" dirty="0" smtClean="0"/>
              <a:t>First prototype submitted in February 2015</a:t>
            </a:r>
          </a:p>
          <a:p>
            <a:pPr lvl="1"/>
            <a:r>
              <a:rPr lang="en-US" dirty="0" smtClean="0"/>
              <a:t>Test started in September 2015</a:t>
            </a:r>
          </a:p>
          <a:p>
            <a:pPr lvl="1"/>
            <a:r>
              <a:rPr lang="en-US" dirty="0" smtClean="0"/>
              <a:t>Results are in agreement with the post-layout simulations</a:t>
            </a:r>
          </a:p>
          <a:p>
            <a:endParaRPr lang="en-US" dirty="0" smtClean="0"/>
          </a:p>
          <a:p>
            <a:r>
              <a:rPr lang="en-US" dirty="0" err="1" smtClean="0"/>
              <a:t>nSYNC</a:t>
            </a:r>
            <a:r>
              <a:rPr lang="en-US" dirty="0" smtClean="0"/>
              <a:t>:</a:t>
            </a:r>
          </a:p>
          <a:p>
            <a:pPr lvl="1"/>
            <a:r>
              <a:rPr lang="en-US" dirty="0" smtClean="0"/>
              <a:t>Main data flow blocks are implemented</a:t>
            </a:r>
          </a:p>
          <a:p>
            <a:pPr lvl="1"/>
            <a:r>
              <a:rPr lang="en-US" dirty="0" smtClean="0"/>
              <a:t>TFC interface is now under development</a:t>
            </a:r>
          </a:p>
          <a:p>
            <a:pPr lvl="1"/>
            <a:r>
              <a:rPr lang="en-US" dirty="0" smtClean="0"/>
              <a:t>ECS interface and configuration register designs are on going</a:t>
            </a:r>
          </a:p>
          <a:p>
            <a:endParaRPr lang="en-US" dirty="0" smtClean="0"/>
          </a:p>
          <a:p>
            <a:r>
              <a:rPr lang="en-US" dirty="0" smtClean="0"/>
              <a:t>Data Format:</a:t>
            </a:r>
          </a:p>
          <a:p>
            <a:pPr lvl="1"/>
            <a:r>
              <a:rPr lang="en-US" dirty="0" smtClean="0"/>
              <a:t>We have defined our format and its implementation is already almost done.</a:t>
            </a:r>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15</a:t>
            </a:fld>
            <a:endParaRPr lang="it-IT"/>
          </a:p>
        </p:txBody>
      </p:sp>
    </p:spTree>
    <p:extLst>
      <p:ext uri="{BB962C8B-B14F-4D97-AF65-F5344CB8AC3E}">
        <p14:creationId xmlns:p14="http://schemas.microsoft.com/office/powerpoint/2010/main" val="349902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SPARE</a:t>
            </a:r>
            <a:endParaRPr lang="it-IT" dirty="0"/>
          </a:p>
        </p:txBody>
      </p:sp>
      <p:sp>
        <p:nvSpPr>
          <p:cNvPr id="3" name="Segnaposto testo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97364FB-217A-6244-84DB-CD098DAA405D}" type="slidenum">
              <a:rPr lang="it-IT" smtClean="0"/>
              <a:pPr/>
              <a:t>16</a:t>
            </a:fld>
            <a:endParaRPr lang="it-IT"/>
          </a:p>
        </p:txBody>
      </p:sp>
      <p:sp>
        <p:nvSpPr>
          <p:cNvPr id="5" name="Segnaposto data 4"/>
          <p:cNvSpPr>
            <a:spLocks noGrp="1"/>
          </p:cNvSpPr>
          <p:nvPr>
            <p:ph type="dt" sz="half" idx="10"/>
          </p:nvPr>
        </p:nvSpPr>
        <p:spPr/>
        <p:txBody>
          <a:bodyPr/>
          <a:lstStyle/>
          <a:p>
            <a:r>
              <a:rPr lang="it-IT" smtClean="0"/>
              <a:t>14/10/2015</a:t>
            </a:r>
            <a:endParaRPr lang="it-IT"/>
          </a:p>
        </p:txBody>
      </p:sp>
      <p:sp>
        <p:nvSpPr>
          <p:cNvPr id="6" name="Segnaposto piè di pagina 5"/>
          <p:cNvSpPr>
            <a:spLocks noGrp="1"/>
          </p:cNvSpPr>
          <p:nvPr>
            <p:ph type="ftr" sz="quarter" idx="11"/>
          </p:nvPr>
        </p:nvSpPr>
        <p:spPr/>
        <p:txBody>
          <a:bodyPr/>
          <a:lstStyle/>
          <a:p>
            <a:r>
              <a:rPr lang="en-US" smtClean="0"/>
              <a:t>L. Casu: TDC and nSYNC status report - LHCb Italia</a:t>
            </a:r>
            <a:endParaRPr lang="it-IT"/>
          </a:p>
        </p:txBody>
      </p:sp>
    </p:spTree>
    <p:extLst>
      <p:ext uri="{BB962C8B-B14F-4D97-AF65-F5344CB8AC3E}">
        <p14:creationId xmlns:p14="http://schemas.microsoft.com/office/powerpoint/2010/main" val="3749357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TDC </a:t>
            </a:r>
            <a:r>
              <a:rPr lang="it-IT" dirty="0" err="1" smtClean="0"/>
              <a:t>Calibration</a:t>
            </a:r>
            <a:endParaRPr lang="en-US" dirty="0"/>
          </a:p>
        </p:txBody>
      </p:sp>
      <p:sp>
        <p:nvSpPr>
          <p:cNvPr id="3" name="Content Placeholder 2"/>
          <p:cNvSpPr>
            <a:spLocks noGrp="1"/>
          </p:cNvSpPr>
          <p:nvPr>
            <p:ph idx="1"/>
          </p:nvPr>
        </p:nvSpPr>
        <p:spPr>
          <a:xfrm>
            <a:off x="127359" y="873345"/>
            <a:ext cx="8889282" cy="5363554"/>
          </a:xfrm>
        </p:spPr>
        <p:txBody>
          <a:bodyPr>
            <a:normAutofit/>
          </a:bodyPr>
          <a:lstStyle/>
          <a:p>
            <a:r>
              <a:rPr lang="en-US" dirty="0" smtClean="0"/>
              <a:t>Calibration is performed launching a TDC measure with a calibration signal at the beginning of the clock cycle. The TDC count is compared with the resolution requested. For better results we integrate the counts for 8 master clock cycles.</a:t>
            </a:r>
          </a:p>
          <a:p>
            <a:endParaRPr lang="en-US" dirty="0" smtClean="0"/>
          </a:p>
          <a:p>
            <a:r>
              <a:rPr lang="en-US" dirty="0" smtClean="0"/>
              <a:t>Calibration is divided in 4 different phases:</a:t>
            </a:r>
          </a:p>
          <a:p>
            <a:pPr marL="800100" lvl="1" indent="-342900">
              <a:buFont typeface="+mj-lt"/>
              <a:buAutoNum type="arabicPeriod"/>
            </a:pPr>
            <a:r>
              <a:rPr lang="en-US" dirty="0" smtClean="0"/>
              <a:t>The best 6 bit control code is searched using a SAR (Successive Approximation Register) approach.</a:t>
            </a:r>
          </a:p>
          <a:p>
            <a:pPr marL="800100" lvl="1" indent="-342900">
              <a:buFont typeface="+mj-lt"/>
              <a:buAutoNum type="arabicPeriod"/>
            </a:pPr>
            <a:r>
              <a:rPr lang="en-US" dirty="0" smtClean="0"/>
              <a:t>Refinement of  previous found code moving it by +/- 1 and verifying if the result is better.</a:t>
            </a:r>
          </a:p>
          <a:p>
            <a:pPr marL="800100" lvl="1" indent="-342900">
              <a:buFont typeface="+mj-lt"/>
              <a:buAutoNum type="arabicPeriod"/>
            </a:pPr>
            <a:r>
              <a:rPr lang="en-US" dirty="0" smtClean="0"/>
              <a:t>Determining the direction of the dithering</a:t>
            </a:r>
          </a:p>
          <a:p>
            <a:pPr marL="800100" lvl="1" indent="-342900">
              <a:buFont typeface="+mj-lt"/>
              <a:buAutoNum type="arabicPeriod"/>
            </a:pPr>
            <a:r>
              <a:rPr lang="en-US" dirty="0" smtClean="0"/>
              <a:t>Determining how long, in term of DCO generated clock cycles, the dithering must be applied to minimize the systematic error </a:t>
            </a:r>
          </a:p>
          <a:p>
            <a:pPr marL="400050"/>
            <a:endParaRPr lang="en-US" dirty="0" smtClean="0"/>
          </a:p>
          <a:p>
            <a:pPr marL="400050" lvl="0">
              <a:defRPr/>
            </a:pPr>
            <a:r>
              <a:rPr lang="en-US" dirty="0"/>
              <a:t>Phase 3 and 4 can be skipped if the dithering is disabled or if the previous phases detected the dithering is not </a:t>
            </a:r>
            <a:r>
              <a:rPr lang="en-US" dirty="0" smtClean="0"/>
              <a:t>needed</a:t>
            </a:r>
          </a:p>
          <a:p>
            <a:pPr marL="400050" lvl="0">
              <a:defRPr/>
            </a:pPr>
            <a:endParaRPr lang="en-US" dirty="0"/>
          </a:p>
          <a:p>
            <a:pPr marL="400050" lvl="0"/>
            <a:r>
              <a:rPr lang="en-US" b="1" dirty="0" smtClean="0"/>
              <a:t>Digital words controlling the DCO and Dithering are output from the TDC and can be used to verify the TDC Calibration results</a:t>
            </a:r>
            <a:r>
              <a:rPr lang="en-US" dirty="0" smtClean="0"/>
              <a:t>.</a:t>
            </a:r>
            <a:endParaRPr lang="en-US" dirty="0"/>
          </a:p>
          <a:p>
            <a:pPr marL="400050"/>
            <a:endParaRPr lang="en-US" dirty="0" smtClean="0"/>
          </a:p>
        </p:txBody>
      </p:sp>
      <p:sp>
        <p:nvSpPr>
          <p:cNvPr id="4" name="Date Placeholder 3"/>
          <p:cNvSpPr>
            <a:spLocks noGrp="1"/>
          </p:cNvSpPr>
          <p:nvPr>
            <p:ph type="dt" sz="half" idx="10"/>
          </p:nvPr>
        </p:nvSpPr>
        <p:spPr/>
        <p:txBody>
          <a:bodyPr/>
          <a:lstStyle/>
          <a:p>
            <a:r>
              <a:rPr lang="it-IT" smtClean="0"/>
              <a:t>14/10/2015</a:t>
            </a:r>
            <a:endParaRPr lang="it-IT"/>
          </a:p>
        </p:txBody>
      </p:sp>
      <p:sp>
        <p:nvSpPr>
          <p:cNvPr id="5" name="Footer Placeholder 4"/>
          <p:cNvSpPr>
            <a:spLocks noGrp="1"/>
          </p:cNvSpPr>
          <p:nvPr>
            <p:ph type="ftr" sz="quarter" idx="11"/>
          </p:nvPr>
        </p:nvSpPr>
        <p:spPr/>
        <p:txBody>
          <a:bodyPr/>
          <a:lstStyle/>
          <a:p>
            <a:r>
              <a:rPr lang="en-US" smtClean="0"/>
              <a:t>L. Casu: TDC and nSYNC status report - LHCb Italia</a:t>
            </a:r>
            <a:endParaRPr lang="it-IT"/>
          </a:p>
        </p:txBody>
      </p:sp>
      <p:sp>
        <p:nvSpPr>
          <p:cNvPr id="6" name="Slide Number Placeholder 5"/>
          <p:cNvSpPr>
            <a:spLocks noGrp="1"/>
          </p:cNvSpPr>
          <p:nvPr>
            <p:ph type="sldNum" sz="quarter" idx="12"/>
          </p:nvPr>
        </p:nvSpPr>
        <p:spPr/>
        <p:txBody>
          <a:bodyPr/>
          <a:lstStyle/>
          <a:p>
            <a:fld id="{C97364FB-217A-6244-84DB-CD098DAA405D}" type="slidenum">
              <a:rPr lang="it-IT" smtClean="0"/>
              <a:pPr/>
              <a:t>17</a:t>
            </a:fld>
            <a:endParaRPr lang="it-IT"/>
          </a:p>
        </p:txBody>
      </p:sp>
    </p:spTree>
    <p:extLst>
      <p:ext uri="{BB962C8B-B14F-4D97-AF65-F5344CB8AC3E}">
        <p14:creationId xmlns:p14="http://schemas.microsoft.com/office/powerpoint/2010/main" val="3665062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dirty="0" smtClean="0"/>
              <a:t>TDC </a:t>
            </a:r>
            <a:r>
              <a:rPr lang="it-IT" sz="1800" dirty="0" err="1" smtClean="0"/>
              <a:t>Results</a:t>
            </a:r>
            <a:r>
              <a:rPr lang="it-IT" sz="1800" dirty="0" smtClean="0"/>
              <a:t>: Sigma </a:t>
            </a:r>
            <a:r>
              <a:rPr lang="it-IT" sz="1800" dirty="0"/>
              <a:t>plots (200 </a:t>
            </a:r>
            <a:r>
              <a:rPr lang="it-IT" sz="1800" dirty="0" err="1"/>
              <a:t>samples</a:t>
            </a:r>
            <a:r>
              <a:rPr lang="it-IT" sz="1800" dirty="0"/>
              <a:t>)</a:t>
            </a:r>
          </a:p>
        </p:txBody>
      </p:sp>
      <p:sp>
        <p:nvSpPr>
          <p:cNvPr id="3" name="Segnaposto contenuto 2"/>
          <p:cNvSpPr>
            <a:spLocks noGrp="1"/>
          </p:cNvSpPr>
          <p:nvPr>
            <p:ph idx="1"/>
          </p:nvPr>
        </p:nvSpPr>
        <p:spPr>
          <a:xfrm>
            <a:off x="132893" y="638354"/>
            <a:ext cx="8883748" cy="5487809"/>
          </a:xfrm>
        </p:spPr>
        <p:txBody>
          <a:bodyPr>
            <a:normAutofit/>
          </a:bodyPr>
          <a:lstStyle/>
          <a:p>
            <a:r>
              <a:rPr lang="en-US" sz="1400" dirty="0" smtClean="0"/>
              <a:t>Below are some plots comparing the error sigma plots vs resolution. The LSB/2 and the </a:t>
            </a:r>
            <a:r>
              <a:rPr lang="en-US" sz="1400" dirty="0" err="1" smtClean="0"/>
              <a:t>Theoric</a:t>
            </a:r>
            <a:r>
              <a:rPr lang="en-US" sz="1400" dirty="0" smtClean="0"/>
              <a:t> sigma curves are plotted as reference</a:t>
            </a:r>
          </a:p>
          <a:p>
            <a:r>
              <a:rPr lang="en-US" sz="1400" dirty="0" smtClean="0"/>
              <a:t>The Sigma curves obtained from TDC’s under test are shown.</a:t>
            </a:r>
            <a:endParaRPr lang="en-US" sz="1400"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18</a:t>
            </a:fld>
            <a:endParaRPr lang="it-IT"/>
          </a:p>
        </p:txBody>
      </p:sp>
      <p:pic>
        <p:nvPicPr>
          <p:cNvPr id="7" name="Immagine 6"/>
          <p:cNvPicPr>
            <a:picLocks noChangeAspect="1"/>
          </p:cNvPicPr>
          <p:nvPr/>
        </p:nvPicPr>
        <p:blipFill>
          <a:blip r:embed="rId2"/>
          <a:stretch>
            <a:fillRect/>
          </a:stretch>
        </p:blipFill>
        <p:spPr>
          <a:xfrm>
            <a:off x="584870" y="1475104"/>
            <a:ext cx="7974259" cy="5145470"/>
          </a:xfrm>
          <a:prstGeom prst="rect">
            <a:avLst/>
          </a:prstGeom>
        </p:spPr>
      </p:pic>
      <p:cxnSp>
        <p:nvCxnSpPr>
          <p:cNvPr id="10" name="Connettore 2 9"/>
          <p:cNvCxnSpPr/>
          <p:nvPr/>
        </p:nvCxnSpPr>
        <p:spPr>
          <a:xfrm>
            <a:off x="3630966" y="2826629"/>
            <a:ext cx="0" cy="27875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3294976" y="2488654"/>
            <a:ext cx="671979" cy="369332"/>
          </a:xfrm>
          <a:prstGeom prst="rect">
            <a:avLst/>
          </a:prstGeom>
          <a:noFill/>
        </p:spPr>
        <p:txBody>
          <a:bodyPr wrap="none" rtlCol="0">
            <a:spAutoFit/>
          </a:bodyPr>
          <a:lstStyle/>
          <a:p>
            <a:r>
              <a:rPr lang="it-IT" dirty="0" smtClean="0"/>
              <a:t>LHCb</a:t>
            </a:r>
            <a:endParaRPr lang="it-IT" dirty="0"/>
          </a:p>
        </p:txBody>
      </p:sp>
    </p:spTree>
    <p:extLst>
      <p:ext uri="{BB962C8B-B14F-4D97-AF65-F5344CB8AC3E}">
        <p14:creationId xmlns:p14="http://schemas.microsoft.com/office/powerpoint/2010/main" val="1167843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err="1" smtClean="0"/>
              <a:t>Fixed</a:t>
            </a:r>
            <a:r>
              <a:rPr lang="it-IT" sz="2000" dirty="0" smtClean="0"/>
              <a:t> Frame – </a:t>
            </a:r>
            <a:r>
              <a:rPr lang="it-IT" sz="2000" dirty="0" err="1" smtClean="0"/>
              <a:t>Reasons</a:t>
            </a:r>
            <a:r>
              <a:rPr lang="it-IT" sz="2000" dirty="0" smtClean="0"/>
              <a:t> of </a:t>
            </a:r>
            <a:r>
              <a:rPr lang="it-IT" sz="2000" dirty="0" err="1" smtClean="0"/>
              <a:t>our</a:t>
            </a:r>
            <a:r>
              <a:rPr lang="it-IT" sz="2000" dirty="0" smtClean="0"/>
              <a:t> </a:t>
            </a:r>
            <a:r>
              <a:rPr lang="it-IT" sz="2000" dirty="0" err="1" smtClean="0"/>
              <a:t>choice</a:t>
            </a:r>
            <a:endParaRPr lang="it-IT" sz="2000" dirty="0"/>
          </a:p>
        </p:txBody>
      </p:sp>
      <p:sp>
        <p:nvSpPr>
          <p:cNvPr id="3" name="Segnaposto contenuto 2"/>
          <p:cNvSpPr>
            <a:spLocks noGrp="1"/>
          </p:cNvSpPr>
          <p:nvPr>
            <p:ph idx="1"/>
          </p:nvPr>
        </p:nvSpPr>
        <p:spPr>
          <a:xfrm>
            <a:off x="121824" y="701040"/>
            <a:ext cx="8889282" cy="5770880"/>
          </a:xfrm>
        </p:spPr>
        <p:txBody>
          <a:bodyPr>
            <a:normAutofit/>
          </a:bodyPr>
          <a:lstStyle/>
          <a:p>
            <a:pPr marL="0" indent="0">
              <a:buNone/>
            </a:pPr>
            <a:r>
              <a:rPr lang="en-US" dirty="0" smtClean="0"/>
              <a:t>We choose to use the </a:t>
            </a:r>
            <a:r>
              <a:rPr lang="en-US" dirty="0" smtClean="0">
                <a:solidFill>
                  <a:srgbClr val="C00000"/>
                </a:solidFill>
              </a:rPr>
              <a:t>Fixed Frame </a:t>
            </a:r>
            <a:r>
              <a:rPr lang="en-US" dirty="0" smtClean="0"/>
              <a:t>with </a:t>
            </a:r>
            <a:r>
              <a:rPr lang="en-US" dirty="0" smtClean="0">
                <a:solidFill>
                  <a:srgbClr val="C00000"/>
                </a:solidFill>
              </a:rPr>
              <a:t>Full Hit Map </a:t>
            </a:r>
            <a:r>
              <a:rPr lang="en-US" dirty="0" smtClean="0"/>
              <a:t>plus </a:t>
            </a:r>
            <a:r>
              <a:rPr lang="en-US" dirty="0" smtClean="0">
                <a:solidFill>
                  <a:srgbClr val="C00000"/>
                </a:solidFill>
              </a:rPr>
              <a:t>TDC data ZS</a:t>
            </a:r>
            <a:r>
              <a:rPr lang="en-US" dirty="0" smtClean="0"/>
              <a:t>. </a:t>
            </a:r>
          </a:p>
          <a:p>
            <a:pPr marL="0" indent="0">
              <a:buNone/>
            </a:pPr>
            <a:r>
              <a:rPr lang="en-US" dirty="0" smtClean="0"/>
              <a:t>Data Frame (Header + </a:t>
            </a:r>
            <a:r>
              <a:rPr lang="en-US" dirty="0" err="1" smtClean="0"/>
              <a:t>HitMap</a:t>
            </a:r>
            <a:r>
              <a:rPr lang="en-US" dirty="0" smtClean="0"/>
              <a:t> + TDC) can be protected by an Hamming/EDAC code. This possibility will be programmable.</a:t>
            </a:r>
          </a:p>
          <a:p>
            <a:endParaRPr lang="en-US" dirty="0" smtClean="0"/>
          </a:p>
          <a:p>
            <a:r>
              <a:rPr lang="en-US" dirty="0" smtClean="0"/>
              <a:t>We have always the Hit Map (i.e. the “physics” information) whatever the occupancy will be. The worst we truncate TDC data.</a:t>
            </a:r>
          </a:p>
          <a:p>
            <a:pPr lvl="1"/>
            <a:r>
              <a:rPr lang="en-US" dirty="0" smtClean="0"/>
              <a:t>The </a:t>
            </a:r>
            <a:r>
              <a:rPr lang="en-US" dirty="0" err="1" smtClean="0"/>
              <a:t>HitMap</a:t>
            </a:r>
            <a:r>
              <a:rPr lang="en-US" dirty="0" smtClean="0"/>
              <a:t> scheme was approved by trigger people that said (Julien Cogan): ”</a:t>
            </a:r>
            <a:r>
              <a:rPr lang="en-US" i="1" dirty="0" smtClean="0">
                <a:solidFill>
                  <a:srgbClr val="FF0000"/>
                </a:solidFill>
              </a:rPr>
              <a:t>it is much better to have the hit map separated from the hit times which are not used in the trigger. It would help if the hits are sorted by station and region to speed up the sorting in the software.</a:t>
            </a:r>
            <a:r>
              <a:rPr lang="en-US" dirty="0" smtClean="0"/>
              <a:t>”</a:t>
            </a:r>
          </a:p>
          <a:p>
            <a:endParaRPr lang="en-US" dirty="0" smtClean="0"/>
          </a:p>
          <a:p>
            <a:r>
              <a:rPr lang="en-US" dirty="0" smtClean="0"/>
              <a:t>This solution guarantee the maximum occupancy.</a:t>
            </a:r>
          </a:p>
          <a:p>
            <a:endParaRPr lang="en-US" dirty="0" smtClean="0"/>
          </a:p>
          <a:p>
            <a:r>
              <a:rPr lang="en-US" dirty="0" smtClean="0"/>
              <a:t>The GBT links are always aligned.</a:t>
            </a:r>
          </a:p>
          <a:p>
            <a:endParaRPr lang="en-US" dirty="0" smtClean="0"/>
          </a:p>
          <a:p>
            <a:r>
              <a:rPr lang="en-US" dirty="0" smtClean="0"/>
              <a:t>Less resources in the </a:t>
            </a:r>
            <a:r>
              <a:rPr lang="en-US" dirty="0" err="1" smtClean="0"/>
              <a:t>nSYNC</a:t>
            </a:r>
            <a:endParaRPr lang="en-US" dirty="0" smtClean="0"/>
          </a:p>
          <a:p>
            <a:endParaRPr lang="en-US" dirty="0" smtClean="0"/>
          </a:p>
          <a:p>
            <a:r>
              <a:rPr lang="en-US" dirty="0" smtClean="0"/>
              <a:t>Less resources in the TELL40 FPGA.</a:t>
            </a:r>
            <a:endParaRPr lang="en-US"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19</a:t>
            </a:fld>
            <a:endParaRPr lang="it-IT"/>
          </a:p>
        </p:txBody>
      </p:sp>
    </p:spTree>
    <p:extLst>
      <p:ext uri="{BB962C8B-B14F-4D97-AF65-F5344CB8AC3E}">
        <p14:creationId xmlns:p14="http://schemas.microsoft.com/office/powerpoint/2010/main" val="1242107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Outline</a:t>
            </a:r>
            <a:endParaRPr lang="it-IT" dirty="0"/>
          </a:p>
        </p:txBody>
      </p:sp>
      <p:sp>
        <p:nvSpPr>
          <p:cNvPr id="3" name="Segnaposto contenuto 2"/>
          <p:cNvSpPr>
            <a:spLocks noGrp="1"/>
          </p:cNvSpPr>
          <p:nvPr>
            <p:ph idx="1"/>
          </p:nvPr>
        </p:nvSpPr>
        <p:spPr/>
        <p:txBody>
          <a:bodyPr/>
          <a:lstStyle/>
          <a:p>
            <a:r>
              <a:rPr lang="en-US" dirty="0" smtClean="0"/>
              <a:t>Introduction to TDC </a:t>
            </a:r>
          </a:p>
          <a:p>
            <a:endParaRPr lang="en-US" dirty="0"/>
          </a:p>
          <a:p>
            <a:r>
              <a:rPr lang="en-US" dirty="0" smtClean="0"/>
              <a:t>TDC test results </a:t>
            </a:r>
            <a:endParaRPr lang="en-US" dirty="0"/>
          </a:p>
          <a:p>
            <a:endParaRPr lang="en-US" dirty="0"/>
          </a:p>
          <a:p>
            <a:r>
              <a:rPr lang="en-US" dirty="0" err="1" smtClean="0"/>
              <a:t>nSYNC</a:t>
            </a:r>
            <a:r>
              <a:rPr lang="en-US" dirty="0" smtClean="0"/>
              <a:t> status and future plans</a:t>
            </a:r>
            <a:endParaRPr lang="en-US" dirty="0"/>
          </a:p>
          <a:p>
            <a:endParaRPr lang="en-US" dirty="0"/>
          </a:p>
          <a:p>
            <a:r>
              <a:rPr lang="en-US" dirty="0" smtClean="0"/>
              <a:t>Conclusion</a:t>
            </a:r>
            <a:endParaRPr lang="en-US" dirty="0"/>
          </a:p>
          <a:p>
            <a:endParaRPr lang="it-IT"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2</a:t>
            </a:fld>
            <a:endParaRPr lang="it-IT"/>
          </a:p>
        </p:txBody>
      </p:sp>
    </p:spTree>
    <p:extLst>
      <p:ext uri="{BB962C8B-B14F-4D97-AF65-F5344CB8AC3E}">
        <p14:creationId xmlns:p14="http://schemas.microsoft.com/office/powerpoint/2010/main" val="3413569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Fixed</a:t>
            </a:r>
            <a:r>
              <a:rPr lang="it-IT" dirty="0" smtClean="0"/>
              <a:t> Frame: Technical </a:t>
            </a:r>
            <a:r>
              <a:rPr lang="it-IT" dirty="0" err="1" smtClean="0"/>
              <a:t>details</a:t>
            </a:r>
            <a:endParaRPr lang="it-IT" dirty="0"/>
          </a:p>
        </p:txBody>
      </p:sp>
      <p:sp>
        <p:nvSpPr>
          <p:cNvPr id="3" name="Segnaposto contenuto 2"/>
          <p:cNvSpPr>
            <a:spLocks noGrp="1"/>
          </p:cNvSpPr>
          <p:nvPr>
            <p:ph idx="1"/>
          </p:nvPr>
        </p:nvSpPr>
        <p:spPr>
          <a:xfrm>
            <a:off x="127359" y="554121"/>
            <a:ext cx="8889282" cy="6090519"/>
          </a:xfrm>
        </p:spPr>
        <p:txBody>
          <a:bodyPr>
            <a:noAutofit/>
          </a:bodyPr>
          <a:lstStyle/>
          <a:p>
            <a:r>
              <a:rPr lang="en-US" sz="1600" dirty="0" smtClean="0"/>
              <a:t>The Header start at the MSB position of the GBT frame ( bit 111 in our case)</a:t>
            </a:r>
          </a:p>
          <a:p>
            <a:endParaRPr lang="en-US" sz="1600" dirty="0" smtClean="0"/>
          </a:p>
          <a:p>
            <a:endParaRPr lang="en-US" sz="1600" dirty="0" smtClean="0"/>
          </a:p>
          <a:p>
            <a:endParaRPr lang="en-US" sz="1600" dirty="0" smtClean="0"/>
          </a:p>
          <a:p>
            <a:r>
              <a:rPr lang="en-US" sz="1600" dirty="0" smtClean="0"/>
              <a:t>This is also true for the fields inside the Header</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r>
              <a:rPr lang="en-US" sz="1600" dirty="0" smtClean="0"/>
              <a:t>Our frame is packed as following:</a:t>
            </a:r>
          </a:p>
          <a:p>
            <a:pPr lvl="1"/>
            <a:r>
              <a:rPr lang="en-US" sz="1400" dirty="0" smtClean="0">
                <a:solidFill>
                  <a:srgbClr val="FF0000"/>
                </a:solidFill>
              </a:rPr>
              <a:t>Header – </a:t>
            </a:r>
            <a:r>
              <a:rPr lang="en-US" sz="1400" dirty="0" smtClean="0">
                <a:solidFill>
                  <a:srgbClr val="0070C0"/>
                </a:solidFill>
              </a:rPr>
              <a:t>Hit Map </a:t>
            </a:r>
            <a:r>
              <a:rPr lang="en-US" sz="1400" dirty="0" smtClean="0">
                <a:solidFill>
                  <a:srgbClr val="FF0000"/>
                </a:solidFill>
              </a:rPr>
              <a:t>– </a:t>
            </a:r>
            <a:r>
              <a:rPr lang="en-US" sz="1400" dirty="0" smtClean="0">
                <a:solidFill>
                  <a:srgbClr val="00B0F0"/>
                </a:solidFill>
              </a:rPr>
              <a:t>TDC data </a:t>
            </a:r>
            <a:r>
              <a:rPr lang="en-US" sz="1400" dirty="0" smtClean="0">
                <a:solidFill>
                  <a:srgbClr val="FF0000"/>
                </a:solidFill>
              </a:rPr>
              <a:t>–</a:t>
            </a:r>
            <a:r>
              <a:rPr lang="en-US" sz="1400" dirty="0" smtClean="0">
                <a:solidFill>
                  <a:srgbClr val="FFFF00"/>
                </a:solidFill>
              </a:rPr>
              <a:t> Hamming bits </a:t>
            </a:r>
          </a:p>
          <a:p>
            <a:endParaRPr lang="en-US" dirty="0" smtClean="0"/>
          </a:p>
          <a:p>
            <a:endParaRPr lang="en-US" dirty="0" smtClean="0"/>
          </a:p>
          <a:p>
            <a:endParaRPr lang="en-US" dirty="0"/>
          </a:p>
          <a:p>
            <a:r>
              <a:rPr lang="en-US" sz="1600" dirty="0" smtClean="0"/>
              <a:t>In case Sync command is receive, the frame will be:</a:t>
            </a:r>
          </a:p>
          <a:p>
            <a:pPr lvl="1"/>
            <a:r>
              <a:rPr lang="en-US" sz="1400" dirty="0" smtClean="0"/>
              <a:t>Header (12 </a:t>
            </a:r>
            <a:r>
              <a:rPr lang="en-US" sz="1400" dirty="0" err="1" smtClean="0"/>
              <a:t>BXid</a:t>
            </a:r>
            <a:r>
              <a:rPr lang="en-US" sz="1400" dirty="0" smtClean="0"/>
              <a:t> bits) + </a:t>
            </a:r>
            <a:r>
              <a:rPr lang="en-US" sz="1400" dirty="0" err="1" smtClean="0"/>
              <a:t>sync_pattern</a:t>
            </a:r>
            <a:r>
              <a:rPr lang="en-US" sz="1400" dirty="0" smtClean="0"/>
              <a:t> (16 bits) + all zero’s</a:t>
            </a:r>
          </a:p>
          <a:p>
            <a:pPr lvl="1"/>
            <a:r>
              <a:rPr lang="en-US" sz="1400" dirty="0" smtClean="0"/>
              <a:t>The Hamming bits will be placed at the same position</a:t>
            </a:r>
            <a:endParaRPr lang="en-US" sz="1400"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6126" t="2568" r="4724" b="68804"/>
          <a:stretch/>
        </p:blipFill>
        <p:spPr>
          <a:xfrm>
            <a:off x="2915919" y="931462"/>
            <a:ext cx="3312161" cy="518161"/>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214" y="2095925"/>
            <a:ext cx="4051570" cy="1795831"/>
          </a:xfrm>
          <a:prstGeom prst="rect">
            <a:avLst/>
          </a:prstGeom>
        </p:spPr>
      </p:pic>
      <p:grpSp>
        <p:nvGrpSpPr>
          <p:cNvPr id="15" name="Gruppo 14"/>
          <p:cNvGrpSpPr/>
          <p:nvPr/>
        </p:nvGrpSpPr>
        <p:grpSpPr>
          <a:xfrm>
            <a:off x="65733" y="4790916"/>
            <a:ext cx="8977022" cy="606903"/>
            <a:chOff x="65733" y="5394599"/>
            <a:chExt cx="8977022" cy="606903"/>
          </a:xfrm>
        </p:grpSpPr>
        <p:pic>
          <p:nvPicPr>
            <p:cNvPr id="9" name="Immagine 8"/>
            <p:cNvPicPr>
              <a:picLocks noChangeAspect="1"/>
            </p:cNvPicPr>
            <p:nvPr/>
          </p:nvPicPr>
          <p:blipFill>
            <a:blip r:embed="rId5"/>
            <a:stretch>
              <a:fillRect/>
            </a:stretch>
          </p:blipFill>
          <p:spPr>
            <a:xfrm>
              <a:off x="65733" y="5473857"/>
              <a:ext cx="8977022" cy="462280"/>
            </a:xfrm>
            <a:prstGeom prst="rect">
              <a:avLst/>
            </a:prstGeom>
          </p:spPr>
        </p:pic>
        <p:cxnSp>
          <p:nvCxnSpPr>
            <p:cNvPr id="10" name="Connettore 1 9"/>
            <p:cNvCxnSpPr/>
            <p:nvPr/>
          </p:nvCxnSpPr>
          <p:spPr>
            <a:xfrm>
              <a:off x="4105374" y="5394599"/>
              <a:ext cx="0" cy="606903"/>
            </a:xfrm>
            <a:prstGeom prst="line">
              <a:avLst/>
            </a:prstGeom>
          </p:spPr>
          <p:style>
            <a:lnRef idx="2">
              <a:schemeClr val="dk1"/>
            </a:lnRef>
            <a:fillRef idx="0">
              <a:schemeClr val="dk1"/>
            </a:fillRef>
            <a:effectRef idx="1">
              <a:schemeClr val="dk1"/>
            </a:effectRef>
            <a:fontRef idx="minor">
              <a:schemeClr val="tx1"/>
            </a:fontRef>
          </p:style>
        </p:cxnSp>
        <p:cxnSp>
          <p:nvCxnSpPr>
            <p:cNvPr id="11" name="Connettore 1 10"/>
            <p:cNvCxnSpPr/>
            <p:nvPr/>
          </p:nvCxnSpPr>
          <p:spPr>
            <a:xfrm>
              <a:off x="4913229" y="5394599"/>
              <a:ext cx="0" cy="606903"/>
            </a:xfrm>
            <a:prstGeom prst="line">
              <a:avLst/>
            </a:prstGeom>
          </p:spPr>
          <p:style>
            <a:lnRef idx="2">
              <a:schemeClr val="dk1"/>
            </a:lnRef>
            <a:fillRef idx="0">
              <a:schemeClr val="dk1"/>
            </a:fillRef>
            <a:effectRef idx="1">
              <a:schemeClr val="dk1"/>
            </a:effectRef>
            <a:fontRef idx="minor">
              <a:schemeClr val="tx1"/>
            </a:fontRef>
          </p:style>
        </p:cxnSp>
        <p:cxnSp>
          <p:nvCxnSpPr>
            <p:cNvPr id="12" name="Connettore 1 11"/>
            <p:cNvCxnSpPr/>
            <p:nvPr/>
          </p:nvCxnSpPr>
          <p:spPr>
            <a:xfrm>
              <a:off x="5858649" y="5394599"/>
              <a:ext cx="0" cy="606903"/>
            </a:xfrm>
            <a:prstGeom prst="line">
              <a:avLst/>
            </a:prstGeom>
          </p:spPr>
          <p:style>
            <a:lnRef idx="2">
              <a:schemeClr val="dk1"/>
            </a:lnRef>
            <a:fillRef idx="0">
              <a:schemeClr val="dk1"/>
            </a:fillRef>
            <a:effectRef idx="1">
              <a:schemeClr val="dk1"/>
            </a:effectRef>
            <a:fontRef idx="minor">
              <a:schemeClr val="tx1"/>
            </a:fontRef>
          </p:style>
        </p:cxnSp>
        <p:cxnSp>
          <p:nvCxnSpPr>
            <p:cNvPr id="13" name="Connettore 1 12"/>
            <p:cNvCxnSpPr/>
            <p:nvPr/>
          </p:nvCxnSpPr>
          <p:spPr>
            <a:xfrm>
              <a:off x="6488479" y="5394599"/>
              <a:ext cx="0" cy="606903"/>
            </a:xfrm>
            <a:prstGeom prst="line">
              <a:avLst/>
            </a:prstGeom>
          </p:spPr>
          <p:style>
            <a:lnRef idx="2">
              <a:schemeClr val="dk1"/>
            </a:lnRef>
            <a:fillRef idx="0">
              <a:schemeClr val="dk1"/>
            </a:fillRef>
            <a:effectRef idx="1">
              <a:schemeClr val="dk1"/>
            </a:effectRef>
            <a:fontRef idx="minor">
              <a:schemeClr val="tx1"/>
            </a:fontRef>
          </p:style>
        </p:cxnSp>
      </p:grpSp>
      <p:sp>
        <p:nvSpPr>
          <p:cNvPr id="14" name="Segnaposto numero diapositiva 13"/>
          <p:cNvSpPr>
            <a:spLocks noGrp="1"/>
          </p:cNvSpPr>
          <p:nvPr>
            <p:ph type="sldNum" sz="quarter" idx="12"/>
          </p:nvPr>
        </p:nvSpPr>
        <p:spPr/>
        <p:txBody>
          <a:bodyPr/>
          <a:lstStyle/>
          <a:p>
            <a:fld id="{C97364FB-217A-6244-84DB-CD098DAA405D}" type="slidenum">
              <a:rPr lang="it-IT" smtClean="0"/>
              <a:pPr/>
              <a:t>20</a:t>
            </a:fld>
            <a:endParaRPr lang="it-IT"/>
          </a:p>
        </p:txBody>
      </p:sp>
    </p:spTree>
    <p:extLst>
      <p:ext uri="{BB962C8B-B14F-4D97-AF65-F5344CB8AC3E}">
        <p14:creationId xmlns:p14="http://schemas.microsoft.com/office/powerpoint/2010/main" val="1141095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TDC</a:t>
            </a:r>
            <a:endParaRPr lang="en-US" dirty="0"/>
          </a:p>
        </p:txBody>
      </p:sp>
      <p:sp>
        <p:nvSpPr>
          <p:cNvPr id="3" name="Content Placeholder 2"/>
          <p:cNvSpPr>
            <a:spLocks noGrp="1"/>
          </p:cNvSpPr>
          <p:nvPr>
            <p:ph idx="1"/>
          </p:nvPr>
        </p:nvSpPr>
        <p:spPr>
          <a:xfrm>
            <a:off x="0" y="553069"/>
            <a:ext cx="4341181" cy="4729145"/>
          </a:xfrm>
        </p:spPr>
        <p:txBody>
          <a:bodyPr>
            <a:normAutofit/>
          </a:bodyPr>
          <a:lstStyle/>
          <a:p>
            <a:r>
              <a:rPr lang="en-US" sz="1400" dirty="0" smtClean="0"/>
              <a:t>This TDC have to measure the phase of incoming signal </a:t>
            </a:r>
            <a:r>
              <a:rPr lang="en-US" sz="1400" dirty="0" err="1" smtClean="0"/>
              <a:t>w.r.t</a:t>
            </a:r>
            <a:r>
              <a:rPr lang="en-US" sz="1400" dirty="0" smtClean="0"/>
              <a:t>. the 40MHz master clock, according to the picture below</a:t>
            </a:r>
          </a:p>
          <a:p>
            <a:r>
              <a:rPr lang="en-US" sz="1400" dirty="0" smtClean="0"/>
              <a:t>The resolution is the number of slices the master clock is divided</a:t>
            </a:r>
          </a:p>
          <a:p>
            <a:r>
              <a:rPr lang="en-US" sz="1400" dirty="0" smtClean="0"/>
              <a:t>The TDC have </a:t>
            </a:r>
            <a:r>
              <a:rPr lang="en-US" sz="1400" dirty="0" smtClean="0"/>
              <a:t> </a:t>
            </a:r>
            <a:r>
              <a:rPr lang="en-US" sz="1400" dirty="0" smtClean="0"/>
              <a:t>the possibility to set the resolution in a range from 8 to 32 slices</a:t>
            </a:r>
          </a:p>
          <a:p>
            <a:r>
              <a:rPr lang="en-US" sz="1400" dirty="0" smtClean="0"/>
              <a:t>The TDC uses the Giordano-DCO developed for ALLDIGITALL and for which we have a patent request pending</a:t>
            </a:r>
          </a:p>
          <a:p>
            <a:r>
              <a:rPr lang="en-US" sz="1400" dirty="0" smtClean="0"/>
              <a:t>TDC must have an automatic calibration tool that can be activated on request</a:t>
            </a:r>
          </a:p>
          <a:p>
            <a:r>
              <a:rPr lang="en-US" sz="1400" dirty="0" smtClean="0"/>
              <a:t>TDC-DCO has a dithering system to minimize the systematic errors due to discrete delay unit</a:t>
            </a:r>
          </a:p>
          <a:p>
            <a:r>
              <a:rPr lang="en-US" sz="1400" dirty="0" smtClean="0"/>
              <a:t>TDC measurement is done with a fast counter running with the clock DCO generated. </a:t>
            </a:r>
          </a:p>
          <a:p>
            <a:r>
              <a:rPr lang="en-US" sz="1400" dirty="0" smtClean="0"/>
              <a:t>TDC is active only when a signal arrives, to minimize the switching power consumption.</a:t>
            </a:r>
            <a:endParaRPr lang="en-US" sz="1400" dirty="0"/>
          </a:p>
        </p:txBody>
      </p:sp>
      <p:sp>
        <p:nvSpPr>
          <p:cNvPr id="4" name="Date Placeholder 3"/>
          <p:cNvSpPr>
            <a:spLocks noGrp="1"/>
          </p:cNvSpPr>
          <p:nvPr>
            <p:ph type="dt" sz="half" idx="10"/>
          </p:nvPr>
        </p:nvSpPr>
        <p:spPr/>
        <p:txBody>
          <a:bodyPr/>
          <a:lstStyle/>
          <a:p>
            <a:r>
              <a:rPr lang="it-IT" smtClean="0"/>
              <a:t>14/10/2015</a:t>
            </a:r>
            <a:endParaRPr lang="it-IT"/>
          </a:p>
        </p:txBody>
      </p:sp>
      <p:sp>
        <p:nvSpPr>
          <p:cNvPr id="5" name="Footer Placeholder 4"/>
          <p:cNvSpPr>
            <a:spLocks noGrp="1"/>
          </p:cNvSpPr>
          <p:nvPr>
            <p:ph type="ftr" sz="quarter" idx="11"/>
          </p:nvPr>
        </p:nvSpPr>
        <p:spPr/>
        <p:txBody>
          <a:bodyPr/>
          <a:lstStyle/>
          <a:p>
            <a:r>
              <a:rPr lang="en-US" smtClean="0"/>
              <a:t>L. Casu: TDC and nSYNC status report - LHCb Italia</a:t>
            </a:r>
            <a:endParaRPr lang="it-IT"/>
          </a:p>
        </p:txBody>
      </p:sp>
      <p:sp>
        <p:nvSpPr>
          <p:cNvPr id="6" name="Slide Number Placeholder 5"/>
          <p:cNvSpPr>
            <a:spLocks noGrp="1"/>
          </p:cNvSpPr>
          <p:nvPr>
            <p:ph type="sldNum" sz="quarter" idx="12"/>
          </p:nvPr>
        </p:nvSpPr>
        <p:spPr/>
        <p:txBody>
          <a:bodyPr/>
          <a:lstStyle/>
          <a:p>
            <a:fld id="{C97364FB-217A-6244-84DB-CD098DAA405D}" type="slidenum">
              <a:rPr lang="it-IT" smtClean="0"/>
              <a:pPr/>
              <a:t>3</a:t>
            </a:fld>
            <a:endParaRPr lang="it-IT"/>
          </a:p>
        </p:txBody>
      </p:sp>
      <p:pic>
        <p:nvPicPr>
          <p:cNvPr id="24" name="Immagine 23"/>
          <p:cNvPicPr>
            <a:picLocks noChangeAspect="1"/>
          </p:cNvPicPr>
          <p:nvPr/>
        </p:nvPicPr>
        <p:blipFill>
          <a:blip r:embed="rId2"/>
          <a:stretch>
            <a:fillRect/>
          </a:stretch>
        </p:blipFill>
        <p:spPr>
          <a:xfrm>
            <a:off x="4963737" y="4920"/>
            <a:ext cx="4180263" cy="3320250"/>
          </a:xfrm>
          <a:prstGeom prst="rect">
            <a:avLst/>
          </a:prstGeom>
        </p:spPr>
      </p:pic>
      <p:pic>
        <p:nvPicPr>
          <p:cNvPr id="140" name="Picture 102" descr="http://www.legalteamusa.net/tacticalip/wp-content/uploads/2011/12/patent_pending.png"/>
          <p:cNvPicPr>
            <a:picLocks noChangeAspect="1" noChangeArrowheads="1"/>
          </p:cNvPicPr>
          <p:nvPr/>
        </p:nvPicPr>
        <p:blipFill>
          <a:blip r:embed="rId3"/>
          <a:srcRect/>
          <a:stretch>
            <a:fillRect/>
          </a:stretch>
        </p:blipFill>
        <p:spPr bwMode="auto">
          <a:xfrm>
            <a:off x="6877506" y="2048416"/>
            <a:ext cx="1396482" cy="623381"/>
          </a:xfrm>
          <a:prstGeom prst="rect">
            <a:avLst/>
          </a:prstGeom>
          <a:noFill/>
          <a:ln w="9525">
            <a:noFill/>
            <a:miter lim="800000"/>
            <a:headEnd/>
            <a:tailEnd/>
          </a:ln>
        </p:spPr>
      </p:pic>
      <p:sp>
        <p:nvSpPr>
          <p:cNvPr id="141" name="Content Placeholder 2"/>
          <p:cNvSpPr txBox="1">
            <a:spLocks/>
          </p:cNvSpPr>
          <p:nvPr/>
        </p:nvSpPr>
        <p:spPr>
          <a:xfrm>
            <a:off x="5040495" y="3480046"/>
            <a:ext cx="4103505" cy="30528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1400" dirty="0" smtClean="0"/>
              <a:t>DCDL Based on a high-fan-out network (HFN)  feeding a m</a:t>
            </a:r>
            <a:r>
              <a:rPr lang="en-GB" altLang="en-US" sz="1400" dirty="0" smtClean="0"/>
              <a:t>ulti-</a:t>
            </a:r>
            <a:r>
              <a:rPr lang="en-GB" altLang="en-US" sz="1400" dirty="0" smtClean="0">
                <a:solidFill>
                  <a:srgbClr val="FF0000"/>
                </a:solidFill>
              </a:rPr>
              <a:t>input</a:t>
            </a:r>
            <a:r>
              <a:rPr lang="en-GB" altLang="en-US" sz="1400" dirty="0" smtClean="0"/>
              <a:t> delay chain</a:t>
            </a:r>
          </a:p>
          <a:p>
            <a:pPr>
              <a:defRPr/>
            </a:pPr>
            <a:r>
              <a:rPr lang="en-GB" sz="1400" kern="0" dirty="0" smtClean="0"/>
              <a:t>Clock tree guarantees uniform delay between in and the input of each delay (t0) </a:t>
            </a:r>
          </a:p>
          <a:p>
            <a:pPr>
              <a:defRPr/>
            </a:pPr>
            <a:r>
              <a:rPr lang="en-GB" sz="1400" kern="0" dirty="0" err="1" smtClean="0"/>
              <a:t>tpd</a:t>
            </a:r>
            <a:r>
              <a:rPr lang="en-GB" sz="1400" kern="0" dirty="0" smtClean="0"/>
              <a:t> is the propagation delay of each mux</a:t>
            </a:r>
          </a:p>
          <a:p>
            <a:pPr>
              <a:defRPr/>
            </a:pPr>
            <a:r>
              <a:rPr lang="en-GB" sz="1400" kern="0" dirty="0" smtClean="0"/>
              <a:t>Thermometric encoder determines the number of </a:t>
            </a:r>
            <a:r>
              <a:rPr lang="en-GB" sz="1400" kern="0" dirty="0" err="1" smtClean="0"/>
              <a:t>muxes</a:t>
            </a:r>
            <a:r>
              <a:rPr lang="en-GB" sz="1400" kern="0" dirty="0" smtClean="0"/>
              <a:t> crossed from in to out =&gt; the total delay </a:t>
            </a:r>
            <a:r>
              <a:rPr lang="en-GB" sz="1400" kern="0" dirty="0" smtClean="0">
                <a:latin typeface="Symbol" pitchFamily="18" charset="2"/>
              </a:rPr>
              <a:t>D</a:t>
            </a:r>
            <a:r>
              <a:rPr lang="en-GB" sz="1400" kern="0" dirty="0" smtClean="0"/>
              <a:t>t=n</a:t>
            </a:r>
            <a:r>
              <a:rPr lang="en-GB" sz="1400" kern="0" dirty="0" smtClean="0">
                <a:sym typeface="Symbol"/>
              </a:rPr>
              <a:t></a:t>
            </a:r>
            <a:r>
              <a:rPr lang="en-GB" sz="1400" kern="0" dirty="0" smtClean="0"/>
              <a:t>tpd+t0</a:t>
            </a:r>
          </a:p>
          <a:p>
            <a:pPr>
              <a:defRPr/>
            </a:pPr>
            <a:r>
              <a:rPr lang="en-GB" sz="1400" kern="0" dirty="0" smtClean="0"/>
              <a:t>Clock tree is a standard element of any digital ASIC</a:t>
            </a:r>
          </a:p>
          <a:p>
            <a:pPr>
              <a:defRPr/>
            </a:pPr>
            <a:r>
              <a:rPr lang="en-GB" sz="1400" kern="0" dirty="0" smtClean="0"/>
              <a:t>Full automatic implementation with standard CAD tools</a:t>
            </a:r>
          </a:p>
          <a:p>
            <a:endParaRPr lang="en-US" sz="1400" dirty="0"/>
          </a:p>
        </p:txBody>
      </p:sp>
      <p:pic>
        <p:nvPicPr>
          <p:cNvPr id="29" name="Immagine 28"/>
          <p:cNvPicPr>
            <a:picLocks noChangeAspect="1"/>
          </p:cNvPicPr>
          <p:nvPr/>
        </p:nvPicPr>
        <p:blipFill>
          <a:blip r:embed="rId4"/>
          <a:stretch>
            <a:fillRect/>
          </a:stretch>
        </p:blipFill>
        <p:spPr>
          <a:xfrm>
            <a:off x="132892" y="5208058"/>
            <a:ext cx="3627257" cy="1324867"/>
          </a:xfrm>
          <a:prstGeom prst="rect">
            <a:avLst/>
          </a:prstGeom>
        </p:spPr>
      </p:pic>
    </p:spTree>
    <p:extLst>
      <p:ext uri="{BB962C8B-B14F-4D97-AF65-F5344CB8AC3E}">
        <p14:creationId xmlns:p14="http://schemas.microsoft.com/office/powerpoint/2010/main" val="308418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TDC Layout</a:t>
            </a:r>
            <a:endParaRPr lang="en-US" dirty="0"/>
          </a:p>
        </p:txBody>
      </p:sp>
      <p:sp>
        <p:nvSpPr>
          <p:cNvPr id="9" name="Content Placeholder 8"/>
          <p:cNvSpPr>
            <a:spLocks noGrp="1"/>
          </p:cNvSpPr>
          <p:nvPr>
            <p:ph idx="1"/>
          </p:nvPr>
        </p:nvSpPr>
        <p:spPr>
          <a:xfrm>
            <a:off x="127359" y="534838"/>
            <a:ext cx="4455032" cy="5373606"/>
          </a:xfrm>
        </p:spPr>
        <p:txBody>
          <a:bodyPr/>
          <a:lstStyle/>
          <a:p>
            <a:r>
              <a:rPr lang="en-US" dirty="0" smtClean="0"/>
              <a:t>Size: (90 x 171) </a:t>
            </a:r>
            <a:r>
              <a:rPr lang="en-US" dirty="0" smtClean="0">
                <a:latin typeface="Symbol" pitchFamily="18" charset="2"/>
              </a:rPr>
              <a:t>m</a:t>
            </a:r>
            <a:r>
              <a:rPr lang="en-US" dirty="0" smtClean="0"/>
              <a:t>m</a:t>
            </a:r>
            <a:r>
              <a:rPr lang="en-US" baseline="30000" dirty="0" smtClean="0"/>
              <a:t>2</a:t>
            </a:r>
          </a:p>
          <a:p>
            <a:r>
              <a:rPr lang="en-US" dirty="0" smtClean="0"/>
              <a:t>Working Power consumption:  &lt;100</a:t>
            </a:r>
            <a:r>
              <a:rPr lang="en-US" dirty="0" smtClean="0">
                <a:latin typeface="Symbol" pitchFamily="18" charset="2"/>
              </a:rPr>
              <a:t>m</a:t>
            </a:r>
            <a:r>
              <a:rPr lang="en-US" dirty="0" smtClean="0"/>
              <a:t>W</a:t>
            </a:r>
          </a:p>
          <a:p>
            <a:r>
              <a:rPr lang="en-US" dirty="0" smtClean="0"/>
              <a:t>UMC130 nm Technology</a:t>
            </a:r>
          </a:p>
          <a:p>
            <a:r>
              <a:rPr lang="en-US" dirty="0" smtClean="0"/>
              <a:t>It was submitted in February 2015 in the new ADV2 chip, with two identical TDC integrated.</a:t>
            </a:r>
            <a:endParaRPr lang="en-US" dirty="0"/>
          </a:p>
        </p:txBody>
      </p:sp>
      <p:sp>
        <p:nvSpPr>
          <p:cNvPr id="3" name="Date Placeholder 2"/>
          <p:cNvSpPr>
            <a:spLocks noGrp="1"/>
          </p:cNvSpPr>
          <p:nvPr>
            <p:ph type="dt" sz="half" idx="10"/>
          </p:nvPr>
        </p:nvSpPr>
        <p:spPr/>
        <p:txBody>
          <a:bodyPr/>
          <a:lstStyle/>
          <a:p>
            <a:r>
              <a:rPr lang="it-IT" smtClean="0"/>
              <a:t>14/10/2015</a:t>
            </a:r>
            <a:endParaRPr lang="it-IT"/>
          </a:p>
        </p:txBody>
      </p:sp>
      <p:sp>
        <p:nvSpPr>
          <p:cNvPr id="4" name="Footer Placeholder 3"/>
          <p:cNvSpPr>
            <a:spLocks noGrp="1"/>
          </p:cNvSpPr>
          <p:nvPr>
            <p:ph type="ftr" sz="quarter" idx="11"/>
          </p:nvPr>
        </p:nvSpPr>
        <p:spPr/>
        <p:txBody>
          <a:bodyPr/>
          <a:lstStyle/>
          <a:p>
            <a:r>
              <a:rPr lang="en-US" smtClean="0"/>
              <a:t>L. Casu: TDC and nSYNC status report - LHCb Italia</a:t>
            </a:r>
            <a:endParaRPr lang="it-IT"/>
          </a:p>
        </p:txBody>
      </p:sp>
      <p:sp>
        <p:nvSpPr>
          <p:cNvPr id="5" name="Slide Number Placeholder 4"/>
          <p:cNvSpPr>
            <a:spLocks noGrp="1"/>
          </p:cNvSpPr>
          <p:nvPr>
            <p:ph type="sldNum" sz="quarter" idx="12"/>
          </p:nvPr>
        </p:nvSpPr>
        <p:spPr/>
        <p:txBody>
          <a:bodyPr/>
          <a:lstStyle/>
          <a:p>
            <a:fld id="{C97364FB-217A-6244-84DB-CD098DAA405D}" type="slidenum">
              <a:rPr lang="it-IT" smtClean="0"/>
              <a:pPr/>
              <a:t>4</a:t>
            </a:fld>
            <a:endParaRPr lang="it-IT"/>
          </a:p>
        </p:txBody>
      </p:sp>
      <p:pic>
        <p:nvPicPr>
          <p:cNvPr id="2050" name="Picture 2" descr="C:\Users\sandro\Seafile\My Library\LabEl\VLSI\Progetti\ALLDIGITAL\Risultati\TDC\tdc_layout_2.gif"/>
          <p:cNvPicPr>
            <a:picLocks noChangeAspect="1" noChangeArrowheads="1"/>
          </p:cNvPicPr>
          <p:nvPr/>
        </p:nvPicPr>
        <p:blipFill>
          <a:blip r:embed="rId2"/>
          <a:srcRect l="35723" r="33088"/>
          <a:stretch>
            <a:fillRect/>
          </a:stretch>
        </p:blipFill>
        <p:spPr bwMode="auto">
          <a:xfrm>
            <a:off x="4935678" y="8814"/>
            <a:ext cx="3699164" cy="6602100"/>
          </a:xfrm>
          <a:prstGeom prst="rect">
            <a:avLst/>
          </a:prstGeom>
          <a:noFill/>
        </p:spPr>
      </p:pic>
      <p:pic>
        <p:nvPicPr>
          <p:cNvPr id="6147" name="Picture 3" descr="C:\Users\sandro\Seafile\My Library\LabEl\VLSI\Progetti\ALLDIGITAL\Risultati\ADV2\adv2_v1.gif"/>
          <p:cNvPicPr>
            <a:picLocks noChangeAspect="1" noChangeArrowheads="1"/>
          </p:cNvPicPr>
          <p:nvPr/>
        </p:nvPicPr>
        <p:blipFill>
          <a:blip r:embed="rId3"/>
          <a:srcRect l="8837" t="2613" r="8424" b="2911"/>
          <a:stretch>
            <a:fillRect/>
          </a:stretch>
        </p:blipFill>
        <p:spPr bwMode="auto">
          <a:xfrm>
            <a:off x="400506" y="2436980"/>
            <a:ext cx="3875314" cy="4164116"/>
          </a:xfrm>
          <a:prstGeom prst="rect">
            <a:avLst/>
          </a:prstGeom>
          <a:noFill/>
        </p:spPr>
      </p:pic>
    </p:spTree>
    <p:extLst>
      <p:ext uri="{BB962C8B-B14F-4D97-AF65-F5344CB8AC3E}">
        <p14:creationId xmlns:p14="http://schemas.microsoft.com/office/powerpoint/2010/main" val="270416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TDC Test Setup</a:t>
            </a:r>
            <a:endParaRPr lang="it-IT" dirty="0"/>
          </a:p>
        </p:txBody>
      </p:sp>
      <p:sp>
        <p:nvSpPr>
          <p:cNvPr id="3" name="Segnaposto contenuto 2"/>
          <p:cNvSpPr>
            <a:spLocks noGrp="1"/>
          </p:cNvSpPr>
          <p:nvPr>
            <p:ph idx="1"/>
          </p:nvPr>
        </p:nvSpPr>
        <p:spPr>
          <a:xfrm>
            <a:off x="0" y="573052"/>
            <a:ext cx="5131293" cy="1344669"/>
          </a:xfrm>
        </p:spPr>
        <p:txBody>
          <a:bodyPr>
            <a:normAutofit/>
          </a:bodyPr>
          <a:lstStyle/>
          <a:p>
            <a:pPr marL="0" indent="0">
              <a:buNone/>
            </a:pPr>
            <a:r>
              <a:rPr lang="en-US" sz="1600" dirty="0" smtClean="0"/>
              <a:t>A </a:t>
            </a:r>
            <a:r>
              <a:rPr lang="en-US" sz="1600" dirty="0" err="1" smtClean="0"/>
              <a:t>LeCroy</a:t>
            </a:r>
            <a:r>
              <a:rPr lang="en-US" sz="1600" dirty="0" smtClean="0"/>
              <a:t> Mixed Signal Oscilloscope 10Gs/s measures the phase of the input signal w.r.t. to the 40MHz master clock and reads the digital outputs</a:t>
            </a:r>
            <a:endParaRPr lang="en-US" sz="1600"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5</a:t>
            </a:fld>
            <a:endParaRPr lang="it-IT"/>
          </a:p>
        </p:txBody>
      </p:sp>
      <p:pic>
        <p:nvPicPr>
          <p:cNvPr id="8" name="Immagine 7"/>
          <p:cNvPicPr>
            <a:picLocks noChangeAspect="1"/>
          </p:cNvPicPr>
          <p:nvPr/>
        </p:nvPicPr>
        <p:blipFill rotWithShape="1">
          <a:blip r:embed="rId2">
            <a:extLst>
              <a:ext uri="{28A0092B-C50C-407E-A947-70E740481C1C}">
                <a14:useLocalDpi xmlns:a14="http://schemas.microsoft.com/office/drawing/2010/main" val="0"/>
              </a:ext>
            </a:extLst>
          </a:blip>
          <a:srcRect l="6227" t="21511" b="13836"/>
          <a:stretch/>
        </p:blipFill>
        <p:spPr>
          <a:xfrm>
            <a:off x="0" y="1662507"/>
            <a:ext cx="4836672" cy="2501056"/>
          </a:xfrm>
          <a:prstGeom prst="rect">
            <a:avLst/>
          </a:prstGeom>
        </p:spPr>
      </p:pic>
      <p:sp>
        <p:nvSpPr>
          <p:cNvPr id="9" name="Segnaposto contenuto 2"/>
          <p:cNvSpPr txBox="1">
            <a:spLocks/>
          </p:cNvSpPr>
          <p:nvPr/>
        </p:nvSpPr>
        <p:spPr>
          <a:xfrm>
            <a:off x="5225041" y="2466085"/>
            <a:ext cx="3890334" cy="11387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A Tektronix TLA 712 Pattern Generator/Logic Analyzer is used to send inputs/read back data to/from the chip</a:t>
            </a:r>
          </a:p>
          <a:p>
            <a:endParaRPr lang="en-US" sz="1600" dirty="0" smtClean="0"/>
          </a:p>
        </p:txBody>
      </p:sp>
      <p:pic>
        <p:nvPicPr>
          <p:cNvPr id="1026" name="Picture 2" descr="C:\Users\Angelo Loi\Dropbox\Tesi magistrale\Immagini tesi\IMG_20150925_124936.jpg"/>
          <p:cNvPicPr>
            <a:picLocks noChangeAspect="1" noChangeArrowheads="1"/>
          </p:cNvPicPr>
          <p:nvPr/>
        </p:nvPicPr>
        <p:blipFill>
          <a:blip r:embed="rId3"/>
          <a:srcRect l="7681" r="5013"/>
          <a:stretch>
            <a:fillRect/>
          </a:stretch>
        </p:blipFill>
        <p:spPr bwMode="auto">
          <a:xfrm>
            <a:off x="5391736" y="0"/>
            <a:ext cx="3672362" cy="2366066"/>
          </a:xfrm>
          <a:prstGeom prst="rect">
            <a:avLst/>
          </a:prstGeom>
          <a:noFill/>
        </p:spPr>
      </p:pic>
      <p:pic>
        <p:nvPicPr>
          <p:cNvPr id="1027" name="Picture 3" descr="C:\Users\Angelo Loi\Dropbox\Tesi magistrale\Immagini tesi\Capture.PNG"/>
          <p:cNvPicPr>
            <a:picLocks noChangeAspect="1" noChangeArrowheads="1"/>
          </p:cNvPicPr>
          <p:nvPr/>
        </p:nvPicPr>
        <p:blipFill>
          <a:blip r:embed="rId4"/>
          <a:srcRect/>
          <a:stretch>
            <a:fillRect/>
          </a:stretch>
        </p:blipFill>
        <p:spPr bwMode="auto">
          <a:xfrm>
            <a:off x="4669654" y="3517603"/>
            <a:ext cx="4474345" cy="3127038"/>
          </a:xfrm>
          <a:prstGeom prst="rect">
            <a:avLst/>
          </a:prstGeom>
          <a:noFill/>
          <a:ln>
            <a:solidFill>
              <a:schemeClr val="accent1"/>
            </a:solidFill>
          </a:ln>
        </p:spPr>
      </p:pic>
      <p:sp>
        <p:nvSpPr>
          <p:cNvPr id="12" name="Segnaposto contenuto 2"/>
          <p:cNvSpPr txBox="1">
            <a:spLocks/>
          </p:cNvSpPr>
          <p:nvPr/>
        </p:nvSpPr>
        <p:spPr>
          <a:xfrm>
            <a:off x="378991" y="4822624"/>
            <a:ext cx="4029400" cy="16390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srgbClr val="002060"/>
                </a:solidFill>
                <a:effectLst/>
                <a:uLnTx/>
                <a:uFillTx/>
                <a:latin typeface="+mn-lt"/>
                <a:ea typeface="+mn-ea"/>
                <a:cs typeface="+mn-cs"/>
              </a:rPr>
              <a:t>Data acquisition</a:t>
            </a:r>
            <a:r>
              <a:rPr kumimoji="0" lang="en-US" sz="1600" b="0" i="0" u="none" strike="noStrike" kern="1200" cap="none" spc="0" normalizeH="0" noProof="0" dirty="0" smtClean="0">
                <a:ln>
                  <a:noFill/>
                </a:ln>
                <a:solidFill>
                  <a:srgbClr val="002060"/>
                </a:solidFill>
                <a:effectLst/>
                <a:uLnTx/>
                <a:uFillTx/>
                <a:latin typeface="+mn-lt"/>
                <a:ea typeface="+mn-ea"/>
                <a:cs typeface="+mn-cs"/>
              </a:rPr>
              <a:t> </a:t>
            </a:r>
            <a:r>
              <a:rPr lang="en-US" sz="1600" dirty="0" smtClean="0">
                <a:solidFill>
                  <a:srgbClr val="002060"/>
                </a:solidFill>
              </a:rPr>
              <a:t>is fully automated and </a:t>
            </a:r>
            <a:r>
              <a:rPr kumimoji="0" lang="en-US" sz="1600" b="0" i="0" u="none" strike="noStrike" kern="1200" cap="none" spc="0" normalizeH="0" noProof="0" dirty="0" smtClean="0">
                <a:ln>
                  <a:noFill/>
                </a:ln>
                <a:solidFill>
                  <a:srgbClr val="002060"/>
                </a:solidFill>
                <a:effectLst/>
                <a:uLnTx/>
                <a:uFillTx/>
                <a:latin typeface="+mn-lt"/>
                <a:ea typeface="+mn-ea"/>
                <a:cs typeface="+mn-cs"/>
              </a:rPr>
              <a:t>performed using </a:t>
            </a:r>
            <a:r>
              <a:rPr kumimoji="0" lang="en-US" sz="1600" b="0" i="0" u="none" strike="noStrike" kern="1200" cap="none" spc="0" normalizeH="0" noProof="0" dirty="0" err="1" smtClean="0">
                <a:ln>
                  <a:noFill/>
                </a:ln>
                <a:solidFill>
                  <a:srgbClr val="002060"/>
                </a:solidFill>
                <a:effectLst/>
                <a:uLnTx/>
                <a:uFillTx/>
                <a:latin typeface="+mn-lt"/>
                <a:ea typeface="+mn-ea"/>
                <a:cs typeface="+mn-cs"/>
              </a:rPr>
              <a:t>LabView</a:t>
            </a:r>
            <a:r>
              <a:rPr kumimoji="0" lang="en-US" sz="1600" b="0" i="0" u="none" strike="noStrike" kern="1200" cap="none" spc="0" normalizeH="0" noProof="0" dirty="0" smtClean="0">
                <a:ln>
                  <a:noFill/>
                </a:ln>
                <a:solidFill>
                  <a:srgbClr val="002060"/>
                </a:solidFill>
                <a:effectLst/>
                <a:uLnTx/>
                <a:uFillTx/>
                <a:latin typeface="+mn-lt"/>
                <a:ea typeface="+mn-ea"/>
                <a:cs typeface="+mn-cs"/>
              </a:rPr>
              <a:t>.</a:t>
            </a:r>
            <a:endParaRPr kumimoji="0" lang="en-US" sz="1600" b="0" i="0" u="none" strike="noStrike" kern="1200" cap="none" spc="0" normalizeH="0" baseline="0" noProof="0" dirty="0">
              <a:ln>
                <a:noFill/>
              </a:ln>
              <a:solidFill>
                <a:srgbClr val="002060"/>
              </a:solidFill>
              <a:effectLst/>
              <a:uLnTx/>
              <a:uFillTx/>
              <a:latin typeface="+mn-lt"/>
              <a:ea typeface="+mn-ea"/>
              <a:cs typeface="+mn-cs"/>
            </a:endParaRPr>
          </a:p>
        </p:txBody>
      </p:sp>
      <p:cxnSp>
        <p:nvCxnSpPr>
          <p:cNvPr id="10" name="Connettore 2 9"/>
          <p:cNvCxnSpPr/>
          <p:nvPr/>
        </p:nvCxnSpPr>
        <p:spPr>
          <a:xfrm flipH="1">
            <a:off x="1384917" y="1402672"/>
            <a:ext cx="452761" cy="798990"/>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4" name="Connettore 2 13"/>
          <p:cNvCxnSpPr/>
          <p:nvPr/>
        </p:nvCxnSpPr>
        <p:spPr>
          <a:xfrm flipH="1">
            <a:off x="3760150" y="2926080"/>
            <a:ext cx="1371144" cy="0"/>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9" name="Connettore 2 18"/>
          <p:cNvCxnSpPr/>
          <p:nvPr/>
        </p:nvCxnSpPr>
        <p:spPr>
          <a:xfrm>
            <a:off x="3520440" y="5253018"/>
            <a:ext cx="1316232" cy="130512"/>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3086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TDC </a:t>
            </a:r>
            <a:r>
              <a:rPr lang="it-IT" dirty="0" err="1" smtClean="0"/>
              <a:t>Calibration</a:t>
            </a:r>
            <a:r>
              <a:rPr lang="it-IT" dirty="0" smtClean="0"/>
              <a:t>: Test </a:t>
            </a:r>
            <a:r>
              <a:rPr lang="it-IT" dirty="0" err="1" smtClean="0"/>
              <a:t>Results</a:t>
            </a:r>
            <a:endParaRPr lang="en-US" dirty="0"/>
          </a:p>
        </p:txBody>
      </p:sp>
      <p:sp>
        <p:nvSpPr>
          <p:cNvPr id="3" name="Content Placeholder 2"/>
          <p:cNvSpPr>
            <a:spLocks noGrp="1"/>
          </p:cNvSpPr>
          <p:nvPr>
            <p:ph idx="1"/>
          </p:nvPr>
        </p:nvSpPr>
        <p:spPr>
          <a:xfrm>
            <a:off x="127359" y="545541"/>
            <a:ext cx="8889282" cy="5363554"/>
          </a:xfrm>
        </p:spPr>
        <p:txBody>
          <a:bodyPr>
            <a:normAutofit/>
          </a:bodyPr>
          <a:lstStyle/>
          <a:p>
            <a:pPr marL="400050" lvl="0"/>
            <a:r>
              <a:rPr lang="en-US" sz="1600" dirty="0" smtClean="0"/>
              <a:t>Digital words controlling the DCO and Dithering are output from the TDC and can be used to verify the TDC Calibration results.</a:t>
            </a:r>
          </a:p>
          <a:p>
            <a:pPr marL="400050" lvl="0"/>
            <a:endParaRPr lang="en-US" sz="1600" dirty="0" smtClean="0"/>
          </a:p>
          <a:p>
            <a:pPr marL="400050" lvl="0"/>
            <a:r>
              <a:rPr lang="en-US" sz="1600" dirty="0" smtClean="0"/>
              <a:t>The plot below shows the comparison between the DCO control word values from Post Layout Simulation vs values from the TDC’s under test</a:t>
            </a:r>
            <a:endParaRPr lang="en-US" sz="1600" dirty="0"/>
          </a:p>
          <a:p>
            <a:pPr marL="400050"/>
            <a:endParaRPr lang="en-US" sz="1600" dirty="0" smtClean="0"/>
          </a:p>
        </p:txBody>
      </p:sp>
      <p:sp>
        <p:nvSpPr>
          <p:cNvPr id="4" name="Date Placeholder 3"/>
          <p:cNvSpPr>
            <a:spLocks noGrp="1"/>
          </p:cNvSpPr>
          <p:nvPr>
            <p:ph type="dt" sz="half" idx="10"/>
          </p:nvPr>
        </p:nvSpPr>
        <p:spPr/>
        <p:txBody>
          <a:bodyPr/>
          <a:lstStyle/>
          <a:p>
            <a:r>
              <a:rPr lang="it-IT" smtClean="0"/>
              <a:t>14/10/2015</a:t>
            </a:r>
            <a:endParaRPr lang="it-IT"/>
          </a:p>
        </p:txBody>
      </p:sp>
      <p:sp>
        <p:nvSpPr>
          <p:cNvPr id="5" name="Footer Placeholder 4"/>
          <p:cNvSpPr>
            <a:spLocks noGrp="1"/>
          </p:cNvSpPr>
          <p:nvPr>
            <p:ph type="ftr" sz="quarter" idx="11"/>
          </p:nvPr>
        </p:nvSpPr>
        <p:spPr/>
        <p:txBody>
          <a:bodyPr/>
          <a:lstStyle/>
          <a:p>
            <a:r>
              <a:rPr lang="en-US" smtClean="0"/>
              <a:t>L. Casu: TDC and nSYNC status report - LHCb Italia</a:t>
            </a:r>
            <a:endParaRPr lang="it-IT"/>
          </a:p>
        </p:txBody>
      </p:sp>
      <p:sp>
        <p:nvSpPr>
          <p:cNvPr id="6" name="Slide Number Placeholder 5"/>
          <p:cNvSpPr>
            <a:spLocks noGrp="1"/>
          </p:cNvSpPr>
          <p:nvPr>
            <p:ph type="sldNum" sz="quarter" idx="12"/>
          </p:nvPr>
        </p:nvSpPr>
        <p:spPr/>
        <p:txBody>
          <a:bodyPr/>
          <a:lstStyle/>
          <a:p>
            <a:fld id="{C97364FB-217A-6244-84DB-CD098DAA405D}" type="slidenum">
              <a:rPr lang="it-IT" smtClean="0"/>
              <a:pPr/>
              <a:t>6</a:t>
            </a:fld>
            <a:endParaRPr lang="it-IT"/>
          </a:p>
        </p:txBody>
      </p:sp>
      <p:pic>
        <p:nvPicPr>
          <p:cNvPr id="8" name="Immagine 7"/>
          <p:cNvPicPr>
            <a:picLocks noChangeAspect="1"/>
          </p:cNvPicPr>
          <p:nvPr/>
        </p:nvPicPr>
        <p:blipFill>
          <a:blip r:embed="rId2"/>
          <a:stretch>
            <a:fillRect/>
          </a:stretch>
        </p:blipFill>
        <p:spPr>
          <a:xfrm>
            <a:off x="879987" y="1981490"/>
            <a:ext cx="7384027" cy="4629984"/>
          </a:xfrm>
          <a:prstGeom prst="rect">
            <a:avLst/>
          </a:prstGeom>
        </p:spPr>
      </p:pic>
      <p:cxnSp>
        <p:nvCxnSpPr>
          <p:cNvPr id="9" name="Connettore 2 8"/>
          <p:cNvCxnSpPr/>
          <p:nvPr/>
        </p:nvCxnSpPr>
        <p:spPr>
          <a:xfrm>
            <a:off x="3444536" y="3195961"/>
            <a:ext cx="0" cy="27875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3108546" y="2857986"/>
            <a:ext cx="671979" cy="369332"/>
          </a:xfrm>
          <a:prstGeom prst="rect">
            <a:avLst/>
          </a:prstGeom>
          <a:noFill/>
        </p:spPr>
        <p:txBody>
          <a:bodyPr wrap="none" rtlCol="0">
            <a:spAutoFit/>
          </a:bodyPr>
          <a:lstStyle/>
          <a:p>
            <a:r>
              <a:rPr lang="it-IT" dirty="0" smtClean="0"/>
              <a:t>LHCb</a:t>
            </a:r>
            <a:endParaRPr lang="it-IT" dirty="0"/>
          </a:p>
        </p:txBody>
      </p:sp>
    </p:spTree>
    <p:extLst>
      <p:ext uri="{BB962C8B-B14F-4D97-AF65-F5344CB8AC3E}">
        <p14:creationId xmlns:p14="http://schemas.microsoft.com/office/powerpoint/2010/main" val="3487121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TDC </a:t>
            </a:r>
            <a:r>
              <a:rPr lang="it-IT" dirty="0" err="1" smtClean="0"/>
              <a:t>Results</a:t>
            </a:r>
            <a:r>
              <a:rPr lang="it-IT" dirty="0" smtClean="0"/>
              <a:t>: Sigma plots</a:t>
            </a:r>
            <a:endParaRPr lang="it-IT" dirty="0"/>
          </a:p>
        </p:txBody>
      </p:sp>
      <p:sp>
        <p:nvSpPr>
          <p:cNvPr id="3" name="Segnaposto contenuto 2"/>
          <p:cNvSpPr>
            <a:spLocks noGrp="1"/>
          </p:cNvSpPr>
          <p:nvPr>
            <p:ph idx="1"/>
          </p:nvPr>
        </p:nvSpPr>
        <p:spPr>
          <a:xfrm>
            <a:off x="132893" y="638354"/>
            <a:ext cx="8883748" cy="5487809"/>
          </a:xfrm>
        </p:spPr>
        <p:txBody>
          <a:bodyPr>
            <a:normAutofit/>
          </a:bodyPr>
          <a:lstStyle/>
          <a:p>
            <a:r>
              <a:rPr lang="en-US" sz="1400" dirty="0" smtClean="0"/>
              <a:t>Below are some plots comparing the error sigma plots vs resolution. The LSB/2 and the </a:t>
            </a:r>
            <a:r>
              <a:rPr lang="en-US" sz="1400" dirty="0" err="1" smtClean="0"/>
              <a:t>Theoric</a:t>
            </a:r>
            <a:r>
              <a:rPr lang="en-US" sz="1400" dirty="0" smtClean="0"/>
              <a:t> sigma curves are plotted as reference</a:t>
            </a:r>
          </a:p>
          <a:p>
            <a:r>
              <a:rPr lang="en-US" sz="1400" dirty="0" smtClean="0"/>
              <a:t>The Sigma curve obtained from Post-Layout Simulation is shown</a:t>
            </a:r>
            <a:endParaRPr lang="en-US" sz="1400"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7</a:t>
            </a:fld>
            <a:endParaRPr lang="it-IT"/>
          </a:p>
        </p:txBody>
      </p:sp>
      <p:pic>
        <p:nvPicPr>
          <p:cNvPr id="7" name="Immagine 6"/>
          <p:cNvPicPr>
            <a:picLocks noChangeAspect="1"/>
          </p:cNvPicPr>
          <p:nvPr/>
        </p:nvPicPr>
        <p:blipFill>
          <a:blip r:embed="rId2"/>
          <a:stretch>
            <a:fillRect/>
          </a:stretch>
        </p:blipFill>
        <p:spPr>
          <a:xfrm>
            <a:off x="584870" y="1477370"/>
            <a:ext cx="7974259" cy="5145470"/>
          </a:xfrm>
          <a:prstGeom prst="rect">
            <a:avLst/>
          </a:prstGeom>
        </p:spPr>
      </p:pic>
      <p:cxnSp>
        <p:nvCxnSpPr>
          <p:cNvPr id="8" name="Connettore 2 7"/>
          <p:cNvCxnSpPr/>
          <p:nvPr/>
        </p:nvCxnSpPr>
        <p:spPr>
          <a:xfrm>
            <a:off x="3630966" y="2826629"/>
            <a:ext cx="0" cy="27875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3294976" y="2488654"/>
            <a:ext cx="671979" cy="369332"/>
          </a:xfrm>
          <a:prstGeom prst="rect">
            <a:avLst/>
          </a:prstGeom>
          <a:noFill/>
        </p:spPr>
        <p:txBody>
          <a:bodyPr wrap="none" rtlCol="0">
            <a:spAutoFit/>
          </a:bodyPr>
          <a:lstStyle/>
          <a:p>
            <a:r>
              <a:rPr lang="it-IT" dirty="0" smtClean="0"/>
              <a:t>LHCb</a:t>
            </a:r>
            <a:endParaRPr lang="it-IT" dirty="0"/>
          </a:p>
        </p:txBody>
      </p:sp>
    </p:spTree>
    <p:extLst>
      <p:ext uri="{BB962C8B-B14F-4D97-AF65-F5344CB8AC3E}">
        <p14:creationId xmlns:p14="http://schemas.microsoft.com/office/powerpoint/2010/main" val="3850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TDC </a:t>
            </a:r>
            <a:r>
              <a:rPr lang="it-IT" dirty="0" err="1" smtClean="0"/>
              <a:t>results</a:t>
            </a:r>
            <a:r>
              <a:rPr lang="it-IT" dirty="0" smtClean="0"/>
              <a:t>: &gt;20K </a:t>
            </a:r>
            <a:r>
              <a:rPr lang="it-IT" dirty="0" err="1" smtClean="0"/>
              <a:t>samples</a:t>
            </a:r>
            <a:endParaRPr lang="it-IT"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8</a:t>
            </a:fld>
            <a:endParaRPr lang="it-IT"/>
          </a:p>
        </p:txBody>
      </p:sp>
      <p:sp>
        <p:nvSpPr>
          <p:cNvPr id="7" name="Segnaposto contenuto 2"/>
          <p:cNvSpPr txBox="1">
            <a:spLocks/>
          </p:cNvSpPr>
          <p:nvPr/>
        </p:nvSpPr>
        <p:spPr>
          <a:xfrm>
            <a:off x="42124" y="429061"/>
            <a:ext cx="3543366" cy="2494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This test is performed comparing the phase measured by the Scope and the TDC under test read-back from </a:t>
            </a:r>
            <a:r>
              <a:rPr lang="en-US" sz="1400" dirty="0" err="1" smtClean="0"/>
              <a:t>LabView</a:t>
            </a:r>
            <a:r>
              <a:rPr lang="en-US" sz="1400" dirty="0" smtClean="0"/>
              <a:t>.</a:t>
            </a:r>
          </a:p>
          <a:p>
            <a:r>
              <a:rPr lang="en-US" sz="1400" dirty="0" smtClean="0"/>
              <a:t>Below are reported results for the resolution of 16 (that will be used @ LHCb)</a:t>
            </a:r>
          </a:p>
          <a:p>
            <a:r>
              <a:rPr lang="en-US" sz="1400" dirty="0" smtClean="0">
                <a:solidFill>
                  <a:srgbClr val="C00000"/>
                </a:solidFill>
              </a:rPr>
              <a:t>Sigma is 480ps</a:t>
            </a:r>
            <a:endParaRPr lang="en-US" sz="1400" dirty="0">
              <a:solidFill>
                <a:srgbClr val="C00000"/>
              </a:solidFill>
            </a:endParaRPr>
          </a:p>
        </p:txBody>
      </p:sp>
      <p:pic>
        <p:nvPicPr>
          <p:cNvPr id="9" name="Immagine 8"/>
          <p:cNvPicPr>
            <a:picLocks noChangeAspect="1"/>
          </p:cNvPicPr>
          <p:nvPr/>
        </p:nvPicPr>
        <p:blipFill>
          <a:blip r:embed="rId2"/>
          <a:stretch>
            <a:fillRect/>
          </a:stretch>
        </p:blipFill>
        <p:spPr>
          <a:xfrm>
            <a:off x="3672820" y="-65"/>
            <a:ext cx="5471180" cy="2475647"/>
          </a:xfrm>
          <a:prstGeom prst="rect">
            <a:avLst/>
          </a:prstGeom>
        </p:spPr>
      </p:pic>
      <p:pic>
        <p:nvPicPr>
          <p:cNvPr id="11" name="Immagine 10"/>
          <p:cNvPicPr>
            <a:picLocks noChangeAspect="1"/>
          </p:cNvPicPr>
          <p:nvPr/>
        </p:nvPicPr>
        <p:blipFill>
          <a:blip r:embed="rId3"/>
          <a:stretch>
            <a:fillRect/>
          </a:stretch>
        </p:blipFill>
        <p:spPr>
          <a:xfrm>
            <a:off x="4136759" y="2513442"/>
            <a:ext cx="5007241" cy="2061269"/>
          </a:xfrm>
          <a:prstGeom prst="rect">
            <a:avLst/>
          </a:prstGeom>
        </p:spPr>
      </p:pic>
      <p:pic>
        <p:nvPicPr>
          <p:cNvPr id="13" name="Immagine 12"/>
          <p:cNvPicPr>
            <a:picLocks noChangeAspect="1"/>
          </p:cNvPicPr>
          <p:nvPr/>
        </p:nvPicPr>
        <p:blipFill>
          <a:blip r:embed="rId4"/>
          <a:stretch>
            <a:fillRect/>
          </a:stretch>
        </p:blipFill>
        <p:spPr>
          <a:xfrm>
            <a:off x="4115724" y="4574711"/>
            <a:ext cx="5028276" cy="2069928"/>
          </a:xfrm>
          <a:prstGeom prst="rect">
            <a:avLst/>
          </a:prstGeom>
        </p:spPr>
      </p:pic>
      <p:pic>
        <p:nvPicPr>
          <p:cNvPr id="17" name="Immagine 16"/>
          <p:cNvPicPr>
            <a:picLocks noChangeAspect="1"/>
          </p:cNvPicPr>
          <p:nvPr/>
        </p:nvPicPr>
        <p:blipFill>
          <a:blip r:embed="rId5"/>
          <a:stretch>
            <a:fillRect/>
          </a:stretch>
        </p:blipFill>
        <p:spPr>
          <a:xfrm>
            <a:off x="0" y="4375317"/>
            <a:ext cx="3760150" cy="2260091"/>
          </a:xfrm>
          <a:prstGeom prst="rect">
            <a:avLst/>
          </a:prstGeom>
        </p:spPr>
      </p:pic>
      <p:pic>
        <p:nvPicPr>
          <p:cNvPr id="3" name="Immagine 2"/>
          <p:cNvPicPr>
            <a:picLocks noChangeAspect="1"/>
          </p:cNvPicPr>
          <p:nvPr/>
        </p:nvPicPr>
        <p:blipFill>
          <a:blip r:embed="rId6"/>
          <a:stretch>
            <a:fillRect/>
          </a:stretch>
        </p:blipFill>
        <p:spPr>
          <a:xfrm>
            <a:off x="4326" y="2067041"/>
            <a:ext cx="3755824" cy="2423483"/>
          </a:xfrm>
          <a:prstGeom prst="rect">
            <a:avLst/>
          </a:prstGeom>
        </p:spPr>
      </p:pic>
    </p:spTree>
    <p:extLst>
      <p:ext uri="{BB962C8B-B14F-4D97-AF65-F5344CB8AC3E}">
        <p14:creationId xmlns:p14="http://schemas.microsoft.com/office/powerpoint/2010/main" val="825769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TDC </a:t>
            </a:r>
            <a:r>
              <a:rPr lang="it-IT" dirty="0" err="1" smtClean="0"/>
              <a:t>Efficiency</a:t>
            </a:r>
            <a:r>
              <a:rPr lang="it-IT" dirty="0" smtClean="0"/>
              <a:t>: &gt;20K </a:t>
            </a:r>
            <a:r>
              <a:rPr lang="it-IT" dirty="0" err="1" smtClean="0"/>
              <a:t>samples</a:t>
            </a:r>
            <a:endParaRPr lang="it-IT" dirty="0"/>
          </a:p>
        </p:txBody>
      </p:sp>
      <p:sp>
        <p:nvSpPr>
          <p:cNvPr id="4" name="Segnaposto data 3"/>
          <p:cNvSpPr>
            <a:spLocks noGrp="1"/>
          </p:cNvSpPr>
          <p:nvPr>
            <p:ph type="dt" sz="half" idx="10"/>
          </p:nvPr>
        </p:nvSpPr>
        <p:spPr/>
        <p:txBody>
          <a:bodyPr/>
          <a:lstStyle/>
          <a:p>
            <a:r>
              <a:rPr lang="it-IT" smtClean="0"/>
              <a:t>14/10/2015</a:t>
            </a:r>
            <a:endParaRPr lang="it-IT"/>
          </a:p>
        </p:txBody>
      </p:sp>
      <p:sp>
        <p:nvSpPr>
          <p:cNvPr id="5" name="Segnaposto piè di pagina 4"/>
          <p:cNvSpPr>
            <a:spLocks noGrp="1"/>
          </p:cNvSpPr>
          <p:nvPr>
            <p:ph type="ftr" sz="quarter" idx="11"/>
          </p:nvPr>
        </p:nvSpPr>
        <p:spPr/>
        <p:txBody>
          <a:bodyPr/>
          <a:lstStyle/>
          <a:p>
            <a:r>
              <a:rPr lang="en-US" smtClean="0"/>
              <a:t>L. Casu: TDC and nSYNC status report - LHCb Italia</a:t>
            </a:r>
            <a:endParaRPr lang="it-IT"/>
          </a:p>
        </p:txBody>
      </p:sp>
      <p:sp>
        <p:nvSpPr>
          <p:cNvPr id="6" name="Segnaposto numero diapositiva 5"/>
          <p:cNvSpPr>
            <a:spLocks noGrp="1"/>
          </p:cNvSpPr>
          <p:nvPr>
            <p:ph type="sldNum" sz="quarter" idx="12"/>
          </p:nvPr>
        </p:nvSpPr>
        <p:spPr/>
        <p:txBody>
          <a:bodyPr/>
          <a:lstStyle/>
          <a:p>
            <a:fld id="{C97364FB-217A-6244-84DB-CD098DAA405D}" type="slidenum">
              <a:rPr lang="it-IT" smtClean="0"/>
              <a:pPr/>
              <a:t>9</a:t>
            </a:fld>
            <a:endParaRPr lang="it-IT"/>
          </a:p>
        </p:txBody>
      </p:sp>
      <p:sp>
        <p:nvSpPr>
          <p:cNvPr id="7" name="Segnaposto contenuto 2"/>
          <p:cNvSpPr txBox="1">
            <a:spLocks/>
          </p:cNvSpPr>
          <p:nvPr/>
        </p:nvSpPr>
        <p:spPr>
          <a:xfrm>
            <a:off x="132893" y="711200"/>
            <a:ext cx="8883748" cy="54149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Two kind of Efficiency are tested: Missing Hits and Wrong Clock Cycle</a:t>
            </a:r>
          </a:p>
          <a:p>
            <a:endParaRPr lang="en-US" sz="1600" dirty="0" smtClean="0"/>
          </a:p>
          <a:p>
            <a:r>
              <a:rPr lang="en-US" sz="1600" dirty="0" smtClean="0"/>
              <a:t>Missing Hits</a:t>
            </a:r>
          </a:p>
          <a:p>
            <a:pPr lvl="1"/>
            <a:r>
              <a:rPr lang="en-US" sz="1400" dirty="0" smtClean="0"/>
              <a:t>This test is done sending an input signal and looking for missing Hit flag.</a:t>
            </a:r>
          </a:p>
          <a:p>
            <a:pPr lvl="1"/>
            <a:r>
              <a:rPr lang="en-US" sz="1400" dirty="0" smtClean="0"/>
              <a:t>Efficiency is around 99,4%</a:t>
            </a:r>
          </a:p>
          <a:p>
            <a:pPr lvl="1"/>
            <a:r>
              <a:rPr lang="en-US" sz="1400" dirty="0" smtClean="0"/>
              <a:t>All the missing hits are around the rising edge of the master clock</a:t>
            </a:r>
          </a:p>
          <a:p>
            <a:endParaRPr lang="en-US" sz="1600" dirty="0" smtClean="0"/>
          </a:p>
          <a:p>
            <a:r>
              <a:rPr lang="en-US" sz="1600" dirty="0" smtClean="0"/>
              <a:t>Wrong Clock Cycle</a:t>
            </a:r>
          </a:p>
          <a:p>
            <a:pPr lvl="1"/>
            <a:r>
              <a:rPr lang="en-US" sz="1400" dirty="0" smtClean="0"/>
              <a:t>This test is done sending an input signal and verifying the “delay” of the output hit</a:t>
            </a:r>
          </a:p>
          <a:p>
            <a:pPr lvl="1"/>
            <a:r>
              <a:rPr lang="en-US" sz="1400" dirty="0" smtClean="0"/>
              <a:t>Efficiency is around 99,5%</a:t>
            </a:r>
          </a:p>
          <a:p>
            <a:pPr lvl="1"/>
            <a:r>
              <a:rPr lang="en-US" sz="1400" dirty="0" smtClean="0"/>
              <a:t>All the wrong clock cycles events are around the rising edge of the master clock</a:t>
            </a:r>
            <a:endParaRPr lang="en-US" sz="1400" dirty="0"/>
          </a:p>
        </p:txBody>
      </p:sp>
      <p:pic>
        <p:nvPicPr>
          <p:cNvPr id="3" name="Immagine 2"/>
          <p:cNvPicPr>
            <a:picLocks noChangeAspect="1"/>
          </p:cNvPicPr>
          <p:nvPr/>
        </p:nvPicPr>
        <p:blipFill>
          <a:blip r:embed="rId3"/>
          <a:stretch>
            <a:fillRect/>
          </a:stretch>
        </p:blipFill>
        <p:spPr>
          <a:xfrm>
            <a:off x="-16525" y="4718439"/>
            <a:ext cx="4516583" cy="1859286"/>
          </a:xfrm>
          <a:prstGeom prst="rect">
            <a:avLst/>
          </a:prstGeom>
        </p:spPr>
      </p:pic>
      <p:pic>
        <p:nvPicPr>
          <p:cNvPr id="13" name="Immagine 12"/>
          <p:cNvPicPr>
            <a:picLocks noChangeAspect="1"/>
          </p:cNvPicPr>
          <p:nvPr/>
        </p:nvPicPr>
        <p:blipFill>
          <a:blip r:embed="rId4"/>
          <a:stretch>
            <a:fillRect/>
          </a:stretch>
        </p:blipFill>
        <p:spPr>
          <a:xfrm>
            <a:off x="4500058" y="4729859"/>
            <a:ext cx="4621799" cy="1780950"/>
          </a:xfrm>
          <a:prstGeom prst="rect">
            <a:avLst/>
          </a:prstGeom>
        </p:spPr>
      </p:pic>
    </p:spTree>
    <p:extLst>
      <p:ext uri="{BB962C8B-B14F-4D97-AF65-F5344CB8AC3E}">
        <p14:creationId xmlns:p14="http://schemas.microsoft.com/office/powerpoint/2010/main" val="109667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ndro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TDC" id="{4B6DE4EA-0B7A-4481-B761-1AD18F5E37DB}" vid="{27441D19-FE04-4FCD-861A-11571BB838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Presentazione_1</Template>
  <TotalTime>3274</TotalTime>
  <Words>1905</Words>
  <Application>Microsoft Office PowerPoint</Application>
  <PresentationFormat>Presentazione su schermo (4:3)</PresentationFormat>
  <Paragraphs>343</Paragraphs>
  <Slides>20</Slides>
  <Notes>6</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Sandro_1</vt:lpstr>
      <vt:lpstr>TDC and Status Report on the nSYNC project for the LHCB muon upgrade</vt:lpstr>
      <vt:lpstr>Outline</vt:lpstr>
      <vt:lpstr>Introduction TDC</vt:lpstr>
      <vt:lpstr>TDC Layout</vt:lpstr>
      <vt:lpstr>TDC Test Setup</vt:lpstr>
      <vt:lpstr>TDC Calibration: Test Results</vt:lpstr>
      <vt:lpstr>TDC Results: Sigma plots</vt:lpstr>
      <vt:lpstr>TDC results: &gt;20K samples</vt:lpstr>
      <vt:lpstr>TDC Efficiency: &gt;20K samples</vt:lpstr>
      <vt:lpstr>Nsync: status report</vt:lpstr>
      <vt:lpstr>nODE</vt:lpstr>
      <vt:lpstr>nSYNC block diagram</vt:lpstr>
      <vt:lpstr>Fixed Frame – Our choice</vt:lpstr>
      <vt:lpstr>Fixed Frame and NZS</vt:lpstr>
      <vt:lpstr>Conclusions</vt:lpstr>
      <vt:lpstr>SPARE</vt:lpstr>
      <vt:lpstr>TDC Calibration</vt:lpstr>
      <vt:lpstr>TDC Results: Sigma plots (200 samples)</vt:lpstr>
      <vt:lpstr>Fixed Frame – Reasons of our choice</vt:lpstr>
      <vt:lpstr>Fixed Frame: Technical details</vt:lpstr>
    </vt:vector>
  </TitlesOfParts>
  <Company>INFN Cagliari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TDC for the nSYNC in the Muon LHCb Upgrade: First results</dc:title>
  <dc:creator>Sandro Cadeddu</dc:creator>
  <cp:lastModifiedBy>Luigi</cp:lastModifiedBy>
  <cp:revision>74</cp:revision>
  <dcterms:created xsi:type="dcterms:W3CDTF">2015-09-09T07:28:59Z</dcterms:created>
  <dcterms:modified xsi:type="dcterms:W3CDTF">2015-10-13T16:53:38Z</dcterms:modified>
</cp:coreProperties>
</file>