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83" r:id="rId3"/>
    <p:sldId id="258" r:id="rId4"/>
    <p:sldId id="274" r:id="rId5"/>
    <p:sldId id="281" r:id="rId6"/>
    <p:sldId id="259" r:id="rId7"/>
    <p:sldId id="275" r:id="rId8"/>
    <p:sldId id="261" r:id="rId9"/>
    <p:sldId id="263" r:id="rId10"/>
    <p:sldId id="264" r:id="rId11"/>
    <p:sldId id="268" r:id="rId12"/>
    <p:sldId id="265" r:id="rId13"/>
    <p:sldId id="266" r:id="rId14"/>
    <p:sldId id="267" r:id="rId15"/>
    <p:sldId id="269" r:id="rId16"/>
    <p:sldId id="270" r:id="rId17"/>
    <p:sldId id="271" r:id="rId18"/>
    <p:sldId id="272" r:id="rId19"/>
    <p:sldId id="273"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440" y="5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26FE33-64F1-B540-AD08-C1B7A618E07E}" type="datetimeFigureOut">
              <a:rPr lang="en-US" smtClean="0"/>
              <a:t>9/28/15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FD98F-8E19-BC43-BCE0-25CB5A2A9FF1}" type="slidenum">
              <a:rPr lang="en-US" smtClean="0"/>
              <a:t>‹#›</a:t>
            </a:fld>
            <a:endParaRPr lang="en-US"/>
          </a:p>
        </p:txBody>
      </p:sp>
    </p:spTree>
    <p:extLst>
      <p:ext uri="{BB962C8B-B14F-4D97-AF65-F5344CB8AC3E}">
        <p14:creationId xmlns:p14="http://schemas.microsoft.com/office/powerpoint/2010/main" val="153529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26FE33-64F1-B540-AD08-C1B7A618E07E}" type="datetimeFigureOut">
              <a:rPr lang="en-US" smtClean="0"/>
              <a:t>9/28/15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FD98F-8E19-BC43-BCE0-25CB5A2A9FF1}" type="slidenum">
              <a:rPr lang="en-US" smtClean="0"/>
              <a:t>‹#›</a:t>
            </a:fld>
            <a:endParaRPr lang="en-US"/>
          </a:p>
        </p:txBody>
      </p:sp>
    </p:spTree>
    <p:extLst>
      <p:ext uri="{BB962C8B-B14F-4D97-AF65-F5344CB8AC3E}">
        <p14:creationId xmlns:p14="http://schemas.microsoft.com/office/powerpoint/2010/main" val="3966966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26FE33-64F1-B540-AD08-C1B7A618E07E}" type="datetimeFigureOut">
              <a:rPr lang="en-US" smtClean="0"/>
              <a:t>9/28/15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FD98F-8E19-BC43-BCE0-25CB5A2A9FF1}" type="slidenum">
              <a:rPr lang="en-US" smtClean="0"/>
              <a:t>‹#›</a:t>
            </a:fld>
            <a:endParaRPr lang="en-US"/>
          </a:p>
        </p:txBody>
      </p:sp>
    </p:spTree>
    <p:extLst>
      <p:ext uri="{BB962C8B-B14F-4D97-AF65-F5344CB8AC3E}">
        <p14:creationId xmlns:p14="http://schemas.microsoft.com/office/powerpoint/2010/main" val="11149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26FE33-64F1-B540-AD08-C1B7A618E07E}" type="datetimeFigureOut">
              <a:rPr lang="en-US" smtClean="0"/>
              <a:t>9/28/15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FD98F-8E19-BC43-BCE0-25CB5A2A9FF1}" type="slidenum">
              <a:rPr lang="en-US" smtClean="0"/>
              <a:t>‹#›</a:t>
            </a:fld>
            <a:endParaRPr lang="en-US"/>
          </a:p>
        </p:txBody>
      </p:sp>
    </p:spTree>
    <p:extLst>
      <p:ext uri="{BB962C8B-B14F-4D97-AF65-F5344CB8AC3E}">
        <p14:creationId xmlns:p14="http://schemas.microsoft.com/office/powerpoint/2010/main" val="232526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26FE33-64F1-B540-AD08-C1B7A618E07E}" type="datetimeFigureOut">
              <a:rPr lang="en-US" smtClean="0"/>
              <a:t>9/28/15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FD98F-8E19-BC43-BCE0-25CB5A2A9FF1}" type="slidenum">
              <a:rPr lang="en-US" smtClean="0"/>
              <a:t>‹#›</a:t>
            </a:fld>
            <a:endParaRPr lang="en-US"/>
          </a:p>
        </p:txBody>
      </p:sp>
    </p:spTree>
    <p:extLst>
      <p:ext uri="{BB962C8B-B14F-4D97-AF65-F5344CB8AC3E}">
        <p14:creationId xmlns:p14="http://schemas.microsoft.com/office/powerpoint/2010/main" val="41623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26FE33-64F1-B540-AD08-C1B7A618E07E}" type="datetimeFigureOut">
              <a:rPr lang="en-US" smtClean="0"/>
              <a:t>9/28/15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FD98F-8E19-BC43-BCE0-25CB5A2A9FF1}" type="slidenum">
              <a:rPr lang="en-US" smtClean="0"/>
              <a:t>‹#›</a:t>
            </a:fld>
            <a:endParaRPr lang="en-US"/>
          </a:p>
        </p:txBody>
      </p:sp>
    </p:spTree>
    <p:extLst>
      <p:ext uri="{BB962C8B-B14F-4D97-AF65-F5344CB8AC3E}">
        <p14:creationId xmlns:p14="http://schemas.microsoft.com/office/powerpoint/2010/main" val="342965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26FE33-64F1-B540-AD08-C1B7A618E07E}" type="datetimeFigureOut">
              <a:rPr lang="en-US" smtClean="0"/>
              <a:t>9/28/15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FD98F-8E19-BC43-BCE0-25CB5A2A9FF1}" type="slidenum">
              <a:rPr lang="en-US" smtClean="0"/>
              <a:t>‹#›</a:t>
            </a:fld>
            <a:endParaRPr lang="en-US"/>
          </a:p>
        </p:txBody>
      </p:sp>
    </p:spTree>
    <p:extLst>
      <p:ext uri="{BB962C8B-B14F-4D97-AF65-F5344CB8AC3E}">
        <p14:creationId xmlns:p14="http://schemas.microsoft.com/office/powerpoint/2010/main" val="194357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26FE33-64F1-B540-AD08-C1B7A618E07E}" type="datetimeFigureOut">
              <a:rPr lang="en-US" smtClean="0"/>
              <a:t>9/28/15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BFD98F-8E19-BC43-BCE0-25CB5A2A9FF1}" type="slidenum">
              <a:rPr lang="en-US" smtClean="0"/>
              <a:t>‹#›</a:t>
            </a:fld>
            <a:endParaRPr lang="en-US"/>
          </a:p>
        </p:txBody>
      </p:sp>
    </p:spTree>
    <p:extLst>
      <p:ext uri="{BB962C8B-B14F-4D97-AF65-F5344CB8AC3E}">
        <p14:creationId xmlns:p14="http://schemas.microsoft.com/office/powerpoint/2010/main" val="10012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6FE33-64F1-B540-AD08-C1B7A618E07E}" type="datetimeFigureOut">
              <a:rPr lang="en-US" smtClean="0"/>
              <a:t>9/28/15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BFD98F-8E19-BC43-BCE0-25CB5A2A9FF1}" type="slidenum">
              <a:rPr lang="en-US" smtClean="0"/>
              <a:t>‹#›</a:t>
            </a:fld>
            <a:endParaRPr lang="en-US"/>
          </a:p>
        </p:txBody>
      </p:sp>
    </p:spTree>
    <p:extLst>
      <p:ext uri="{BB962C8B-B14F-4D97-AF65-F5344CB8AC3E}">
        <p14:creationId xmlns:p14="http://schemas.microsoft.com/office/powerpoint/2010/main" val="90192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26FE33-64F1-B540-AD08-C1B7A618E07E}" type="datetimeFigureOut">
              <a:rPr lang="en-US" smtClean="0"/>
              <a:t>9/28/15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FD98F-8E19-BC43-BCE0-25CB5A2A9FF1}" type="slidenum">
              <a:rPr lang="en-US" smtClean="0"/>
              <a:t>‹#›</a:t>
            </a:fld>
            <a:endParaRPr lang="en-US"/>
          </a:p>
        </p:txBody>
      </p:sp>
    </p:spTree>
    <p:extLst>
      <p:ext uri="{BB962C8B-B14F-4D97-AF65-F5344CB8AC3E}">
        <p14:creationId xmlns:p14="http://schemas.microsoft.com/office/powerpoint/2010/main" val="411332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26FE33-64F1-B540-AD08-C1B7A618E07E}" type="datetimeFigureOut">
              <a:rPr lang="en-US" smtClean="0"/>
              <a:t>9/28/15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FD98F-8E19-BC43-BCE0-25CB5A2A9FF1}" type="slidenum">
              <a:rPr lang="en-US" smtClean="0"/>
              <a:t>‹#›</a:t>
            </a:fld>
            <a:endParaRPr lang="en-US"/>
          </a:p>
        </p:txBody>
      </p:sp>
    </p:spTree>
    <p:extLst>
      <p:ext uri="{BB962C8B-B14F-4D97-AF65-F5344CB8AC3E}">
        <p14:creationId xmlns:p14="http://schemas.microsoft.com/office/powerpoint/2010/main" val="27638087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6FE33-64F1-B540-AD08-C1B7A618E07E}" type="datetimeFigureOut">
              <a:rPr lang="en-US" smtClean="0"/>
              <a:t>9/28/15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FD98F-8E19-BC43-BCE0-25CB5A2A9FF1}" type="slidenum">
              <a:rPr lang="en-US" smtClean="0"/>
              <a:t>‹#›</a:t>
            </a:fld>
            <a:endParaRPr lang="en-US"/>
          </a:p>
        </p:txBody>
      </p:sp>
    </p:spTree>
    <p:extLst>
      <p:ext uri="{BB962C8B-B14F-4D97-AF65-F5344CB8AC3E}">
        <p14:creationId xmlns:p14="http://schemas.microsoft.com/office/powerpoint/2010/main" val="45087625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ac.infn.it/sicurezza/indexSA.html" TargetMode="External"/><Relationship Id="rId3" Type="http://schemas.openxmlformats.org/officeDocument/2006/relationships/hyperlink" Target="http://www.lavoro.gov.it/SicurezzaLavor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www.ac.infn.it/sicurezza/indexSA.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097" y="320751"/>
            <a:ext cx="5382277" cy="523220"/>
          </a:xfrm>
          <a:prstGeom prst="rect">
            <a:avLst/>
          </a:prstGeom>
          <a:noFill/>
        </p:spPr>
        <p:txBody>
          <a:bodyPr wrap="none" rtlCol="0">
            <a:spAutoFit/>
          </a:bodyPr>
          <a:lstStyle/>
          <a:p>
            <a:r>
              <a:rPr lang="en-US" sz="2800" dirty="0" err="1" smtClean="0">
                <a:solidFill>
                  <a:srgbClr val="FFFF00"/>
                </a:solidFill>
              </a:rPr>
              <a:t>Sorveglianza</a:t>
            </a:r>
            <a:r>
              <a:rPr lang="en-US" sz="2800" dirty="0" smtClean="0">
                <a:solidFill>
                  <a:srgbClr val="FFFF00"/>
                </a:solidFill>
              </a:rPr>
              <a:t> sanitaria </a:t>
            </a:r>
            <a:r>
              <a:rPr lang="en-US" sz="2800" dirty="0" err="1" smtClean="0">
                <a:solidFill>
                  <a:srgbClr val="FFFF00"/>
                </a:solidFill>
              </a:rPr>
              <a:t>dei</a:t>
            </a:r>
            <a:r>
              <a:rPr lang="en-US" sz="2800" dirty="0" smtClean="0">
                <a:solidFill>
                  <a:srgbClr val="FFFF00"/>
                </a:solidFill>
              </a:rPr>
              <a:t> </a:t>
            </a:r>
            <a:r>
              <a:rPr lang="en-US" sz="2800" dirty="0" err="1" smtClean="0">
                <a:solidFill>
                  <a:srgbClr val="FFFF00"/>
                </a:solidFill>
              </a:rPr>
              <a:t>lavoratori</a:t>
            </a:r>
            <a:endParaRPr lang="en-US" sz="2800" dirty="0">
              <a:solidFill>
                <a:srgbClr val="FFFF00"/>
              </a:solidFill>
            </a:endParaRPr>
          </a:p>
        </p:txBody>
      </p:sp>
      <p:sp>
        <p:nvSpPr>
          <p:cNvPr id="3" name="TextBox 2"/>
          <p:cNvSpPr txBox="1"/>
          <p:nvPr/>
        </p:nvSpPr>
        <p:spPr>
          <a:xfrm>
            <a:off x="0" y="1523898"/>
            <a:ext cx="8872826" cy="1200328"/>
          </a:xfrm>
          <a:prstGeom prst="rect">
            <a:avLst/>
          </a:prstGeom>
          <a:noFill/>
        </p:spPr>
        <p:txBody>
          <a:bodyPr wrap="square" rtlCol="0">
            <a:spAutoFit/>
          </a:bodyPr>
          <a:lstStyle/>
          <a:p>
            <a:r>
              <a:rPr lang="en-US" sz="2400" dirty="0" smtClean="0"/>
              <a:t>La salute e la </a:t>
            </a:r>
            <a:r>
              <a:rPr lang="en-US" sz="2400" dirty="0" err="1" smtClean="0"/>
              <a:t>sicurezza</a:t>
            </a:r>
            <a:r>
              <a:rPr lang="en-US" sz="2400" dirty="0" smtClean="0"/>
              <a:t> </a:t>
            </a:r>
            <a:r>
              <a:rPr lang="en-US" sz="2400" dirty="0" err="1" smtClean="0"/>
              <a:t>nei</a:t>
            </a:r>
            <a:r>
              <a:rPr lang="en-US" sz="2400" dirty="0" smtClean="0"/>
              <a:t> </a:t>
            </a:r>
            <a:r>
              <a:rPr lang="en-US" sz="2400" dirty="0" err="1" smtClean="0"/>
              <a:t>luoghi</a:t>
            </a:r>
            <a:r>
              <a:rPr lang="en-US" sz="2400" dirty="0" smtClean="0"/>
              <a:t> di </a:t>
            </a:r>
            <a:r>
              <a:rPr lang="en-US" sz="2400" dirty="0" err="1" smtClean="0"/>
              <a:t>lavoro</a:t>
            </a:r>
            <a:r>
              <a:rPr lang="en-US" sz="2400" dirty="0" smtClean="0"/>
              <a:t> e’ </a:t>
            </a:r>
            <a:r>
              <a:rPr lang="en-US" sz="2400" dirty="0" err="1" smtClean="0"/>
              <a:t>tutelata</a:t>
            </a:r>
            <a:r>
              <a:rPr lang="en-US" sz="2400" dirty="0" smtClean="0"/>
              <a:t> dal Dlgs.81 del 9 </a:t>
            </a:r>
            <a:r>
              <a:rPr lang="en-US" sz="2400" dirty="0" err="1" smtClean="0"/>
              <a:t>aprile</a:t>
            </a:r>
            <a:r>
              <a:rPr lang="en-US" sz="2400" dirty="0" smtClean="0"/>
              <a:t> 2008 e </a:t>
            </a:r>
            <a:r>
              <a:rPr lang="en-US" sz="2400" dirty="0" err="1" smtClean="0"/>
              <a:t>smi</a:t>
            </a:r>
            <a:r>
              <a:rPr lang="en-US" sz="2400" dirty="0" smtClean="0"/>
              <a:t>.</a:t>
            </a:r>
          </a:p>
          <a:p>
            <a:endParaRPr lang="en-US" sz="2400" dirty="0"/>
          </a:p>
        </p:txBody>
      </p:sp>
      <p:sp>
        <p:nvSpPr>
          <p:cNvPr id="6" name="Rectangle 5"/>
          <p:cNvSpPr/>
          <p:nvPr/>
        </p:nvSpPr>
        <p:spPr>
          <a:xfrm>
            <a:off x="232097" y="3021274"/>
            <a:ext cx="8374584" cy="3139321"/>
          </a:xfrm>
          <a:prstGeom prst="rect">
            <a:avLst/>
          </a:prstGeom>
          <a:ln>
            <a:solidFill>
              <a:srgbClr val="FFFF00"/>
            </a:solidFill>
          </a:ln>
        </p:spPr>
        <p:txBody>
          <a:bodyPr wrap="square">
            <a:spAutoFit/>
          </a:bodyPr>
          <a:lstStyle/>
          <a:p>
            <a:r>
              <a:rPr lang="en-US" dirty="0" smtClean="0"/>
              <a:t>Il </a:t>
            </a:r>
            <a:r>
              <a:rPr lang="en-US" dirty="0" err="1" smtClean="0"/>
              <a:t>testo</a:t>
            </a:r>
            <a:r>
              <a:rPr lang="en-US" dirty="0" smtClean="0"/>
              <a:t> </a:t>
            </a:r>
            <a:r>
              <a:rPr lang="en-US" dirty="0" err="1" smtClean="0"/>
              <a:t>completo</a:t>
            </a:r>
            <a:r>
              <a:rPr lang="en-US" dirty="0" smtClean="0"/>
              <a:t> e </a:t>
            </a:r>
            <a:r>
              <a:rPr lang="en-US" dirty="0" err="1" smtClean="0"/>
              <a:t>aggiornato</a:t>
            </a:r>
            <a:r>
              <a:rPr lang="en-US" dirty="0" smtClean="0"/>
              <a:t> del </a:t>
            </a:r>
            <a:r>
              <a:rPr lang="en-US" dirty="0" err="1" smtClean="0"/>
              <a:t>decreto</a:t>
            </a:r>
            <a:r>
              <a:rPr lang="en-US" dirty="0" smtClean="0"/>
              <a:t> e’ </a:t>
            </a:r>
            <a:r>
              <a:rPr lang="en-US" dirty="0" err="1" smtClean="0"/>
              <a:t>scaricabile</a:t>
            </a:r>
            <a:r>
              <a:rPr lang="en-US" dirty="0" smtClean="0"/>
              <a:t> dal </a:t>
            </a:r>
            <a:r>
              <a:rPr lang="en-US" dirty="0" err="1" smtClean="0"/>
              <a:t>sito</a:t>
            </a:r>
            <a:r>
              <a:rPr lang="en-US" dirty="0" smtClean="0"/>
              <a:t> del </a:t>
            </a:r>
            <a:r>
              <a:rPr lang="en-US" dirty="0" err="1" smtClean="0"/>
              <a:t>Servizio</a:t>
            </a:r>
            <a:r>
              <a:rPr lang="en-US" dirty="0" smtClean="0"/>
              <a:t> Salute e </a:t>
            </a:r>
            <a:r>
              <a:rPr lang="en-US" dirty="0" err="1" smtClean="0"/>
              <a:t>Ambiente</a:t>
            </a:r>
            <a:r>
              <a:rPr lang="en-US" dirty="0" smtClean="0"/>
              <a:t> dell’ AC </a:t>
            </a:r>
            <a:r>
              <a:rPr lang="en-US" dirty="0" err="1" smtClean="0"/>
              <a:t>all’indirizzo</a:t>
            </a:r>
            <a:r>
              <a:rPr lang="en-US" dirty="0" smtClean="0"/>
              <a:t>   </a:t>
            </a:r>
          </a:p>
          <a:p>
            <a:r>
              <a:rPr lang="en-US" dirty="0" smtClean="0"/>
              <a:t>     </a:t>
            </a:r>
          </a:p>
          <a:p>
            <a:endParaRPr lang="en-US" dirty="0" smtClean="0"/>
          </a:p>
          <a:p>
            <a:endParaRPr lang="en-US" dirty="0"/>
          </a:p>
          <a:p>
            <a:endParaRPr lang="en-US" dirty="0" smtClean="0"/>
          </a:p>
          <a:p>
            <a:r>
              <a:rPr lang="en-US" dirty="0" err="1" smtClean="0"/>
              <a:t>oppure</a:t>
            </a:r>
            <a:r>
              <a:rPr lang="en-US" dirty="0" smtClean="0"/>
              <a:t> </a:t>
            </a:r>
            <a:r>
              <a:rPr lang="en-US" dirty="0" err="1" smtClean="0"/>
              <a:t>direttamente</a:t>
            </a:r>
            <a:r>
              <a:rPr lang="en-US" dirty="0" smtClean="0"/>
              <a:t> </a:t>
            </a:r>
            <a:r>
              <a:rPr lang="en-US" dirty="0" err="1" smtClean="0"/>
              <a:t>sul</a:t>
            </a:r>
            <a:r>
              <a:rPr lang="en-US" dirty="0" smtClean="0"/>
              <a:t> </a:t>
            </a:r>
            <a:r>
              <a:rPr lang="en-US" dirty="0" err="1" smtClean="0"/>
              <a:t>sito</a:t>
            </a:r>
            <a:r>
              <a:rPr lang="en-US" dirty="0" smtClean="0"/>
              <a:t> del </a:t>
            </a:r>
            <a:r>
              <a:rPr lang="en-US" dirty="0" err="1" smtClean="0"/>
              <a:t>Ministero</a:t>
            </a:r>
            <a:r>
              <a:rPr lang="en-US" dirty="0" smtClean="0"/>
              <a:t> del </a:t>
            </a:r>
            <a:r>
              <a:rPr lang="en-US" dirty="0" err="1" smtClean="0"/>
              <a:t>Lavoro</a:t>
            </a:r>
            <a:r>
              <a:rPr lang="en-US" dirty="0" smtClean="0"/>
              <a:t> </a:t>
            </a:r>
            <a:r>
              <a:rPr lang="en-US" dirty="0" err="1" smtClean="0"/>
              <a:t>all’indirizzo</a:t>
            </a:r>
            <a:endParaRPr lang="en-US" dirty="0" smtClean="0"/>
          </a:p>
          <a:p>
            <a:endParaRPr lang="en-US" dirty="0"/>
          </a:p>
          <a:p>
            <a:endParaRPr lang="en-US" dirty="0"/>
          </a:p>
          <a:p>
            <a:endParaRPr lang="en-US" dirty="0"/>
          </a:p>
          <a:p>
            <a:endParaRPr lang="en-US" dirty="0"/>
          </a:p>
        </p:txBody>
      </p:sp>
      <p:sp>
        <p:nvSpPr>
          <p:cNvPr id="7" name="Rectangle 6"/>
          <p:cNvSpPr/>
          <p:nvPr/>
        </p:nvSpPr>
        <p:spPr>
          <a:xfrm>
            <a:off x="349328" y="3740666"/>
            <a:ext cx="4513112" cy="369332"/>
          </a:xfrm>
          <a:prstGeom prst="rect">
            <a:avLst/>
          </a:prstGeom>
          <a:solidFill>
            <a:srgbClr val="FFFF00"/>
          </a:solidFill>
        </p:spPr>
        <p:txBody>
          <a:bodyPr wrap="none">
            <a:spAutoFit/>
          </a:bodyPr>
          <a:lstStyle/>
          <a:p>
            <a:r>
              <a:rPr lang="en-US" dirty="0" smtClean="0">
                <a:solidFill>
                  <a:srgbClr val="FFFF00"/>
                </a:solidFill>
              </a:rPr>
              <a:t> </a:t>
            </a:r>
            <a:r>
              <a:rPr lang="en-US" dirty="0" smtClean="0">
                <a:solidFill>
                  <a:srgbClr val="FFFF00"/>
                </a:solidFill>
                <a:hlinkClick r:id="rId2"/>
              </a:rPr>
              <a:t>http://www.ac.infn.it/sicurezza/indexSA.html</a:t>
            </a:r>
            <a:endParaRPr lang="en-US" dirty="0" smtClean="0">
              <a:solidFill>
                <a:srgbClr val="FFFF00"/>
              </a:solidFill>
            </a:endParaRPr>
          </a:p>
        </p:txBody>
      </p:sp>
      <p:sp>
        <p:nvSpPr>
          <p:cNvPr id="8" name="Rectangle 7"/>
          <p:cNvSpPr/>
          <p:nvPr/>
        </p:nvSpPr>
        <p:spPr>
          <a:xfrm>
            <a:off x="349328" y="5392616"/>
            <a:ext cx="3502319" cy="369332"/>
          </a:xfrm>
          <a:prstGeom prst="rect">
            <a:avLst/>
          </a:prstGeom>
          <a:solidFill>
            <a:srgbClr val="FFFF00"/>
          </a:solidFill>
        </p:spPr>
        <p:txBody>
          <a:bodyPr wrap="none">
            <a:spAutoFit/>
          </a:bodyPr>
          <a:lstStyle/>
          <a:p>
            <a:r>
              <a:rPr lang="en-US" dirty="0" smtClean="0">
                <a:hlinkClick r:id="rId3"/>
              </a:rPr>
              <a:t>www.lavoro.gov.it/SicurezzaLavoro</a:t>
            </a:r>
            <a:endParaRPr lang="en-US" dirty="0" smtClean="0"/>
          </a:p>
        </p:txBody>
      </p:sp>
    </p:spTree>
    <p:extLst>
      <p:ext uri="{BB962C8B-B14F-4D97-AF65-F5344CB8AC3E}">
        <p14:creationId xmlns:p14="http://schemas.microsoft.com/office/powerpoint/2010/main" val="3403151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429" y="1909336"/>
            <a:ext cx="8878995" cy="1477328"/>
          </a:xfrm>
          <a:prstGeom prst="rect">
            <a:avLst/>
          </a:prstGeom>
          <a:noFill/>
        </p:spPr>
        <p:txBody>
          <a:bodyPr wrap="square" rtlCol="0">
            <a:spAutoFit/>
          </a:bodyPr>
          <a:lstStyle/>
          <a:p>
            <a:pPr algn="just"/>
            <a:r>
              <a:rPr lang="en-US" i="1" dirty="0" smtClean="0"/>
              <a:t>4. </a:t>
            </a:r>
            <a:r>
              <a:rPr lang="en-US" i="1" dirty="0"/>
              <a:t>Le </a:t>
            </a:r>
            <a:r>
              <a:rPr lang="en-US" i="1" dirty="0" err="1"/>
              <a:t>visite</a:t>
            </a:r>
            <a:r>
              <a:rPr lang="en-US" i="1" dirty="0"/>
              <a:t> </a:t>
            </a:r>
            <a:r>
              <a:rPr lang="en-US" i="1" dirty="0" err="1"/>
              <a:t>mediche</a:t>
            </a:r>
            <a:r>
              <a:rPr lang="en-US" i="1" dirty="0"/>
              <a:t> di cui al comma 2, a </a:t>
            </a:r>
            <a:r>
              <a:rPr lang="en-US" i="1" dirty="0" err="1"/>
              <a:t>cura</a:t>
            </a:r>
            <a:r>
              <a:rPr lang="en-US" i="1" dirty="0"/>
              <a:t> e </a:t>
            </a:r>
            <a:r>
              <a:rPr lang="en-US" i="1" dirty="0" err="1"/>
              <a:t>spese</a:t>
            </a:r>
            <a:r>
              <a:rPr lang="en-US" i="1" dirty="0"/>
              <a:t> del </a:t>
            </a:r>
            <a:r>
              <a:rPr lang="en-US" i="1" dirty="0" err="1"/>
              <a:t>datore</a:t>
            </a:r>
            <a:r>
              <a:rPr lang="en-US" i="1" dirty="0"/>
              <a:t> di </a:t>
            </a:r>
            <a:r>
              <a:rPr lang="en-US" i="1" dirty="0" err="1"/>
              <a:t>lavoro</a:t>
            </a:r>
            <a:r>
              <a:rPr lang="en-US" i="1" dirty="0"/>
              <a:t>, </a:t>
            </a:r>
            <a:r>
              <a:rPr lang="en-US" i="1" dirty="0" err="1"/>
              <a:t>comprendono</a:t>
            </a:r>
            <a:r>
              <a:rPr lang="en-US" i="1" dirty="0"/>
              <a:t> </a:t>
            </a:r>
            <a:r>
              <a:rPr lang="en-US" i="1" dirty="0" err="1"/>
              <a:t>gli</a:t>
            </a:r>
            <a:r>
              <a:rPr lang="en-US" i="1" dirty="0"/>
              <a:t> </a:t>
            </a:r>
            <a:r>
              <a:rPr lang="en-US" i="1" dirty="0" err="1"/>
              <a:t>esami</a:t>
            </a:r>
            <a:r>
              <a:rPr lang="en-US" i="1" dirty="0"/>
              <a:t> </a:t>
            </a:r>
            <a:r>
              <a:rPr lang="en-US" i="1" dirty="0" err="1"/>
              <a:t>clinici</a:t>
            </a:r>
            <a:r>
              <a:rPr lang="en-US" i="1" dirty="0"/>
              <a:t> </a:t>
            </a:r>
            <a:r>
              <a:rPr lang="en-US" i="1" dirty="0" smtClean="0"/>
              <a:t>e </a:t>
            </a:r>
            <a:r>
              <a:rPr lang="it-IT" i="1" dirty="0"/>
              <a:t>biologici e indagini diagnostiche mirati al rischio ritenuti necessari dal medico competente. Nei casi </a:t>
            </a:r>
            <a:r>
              <a:rPr lang="it-IT" i="1" dirty="0" smtClean="0"/>
              <a:t>ed alle condizioni previste dall’ordinamento, le visite di cui ai commi omissis…. omissis sono </a:t>
            </a:r>
            <a:r>
              <a:rPr lang="it-IT" i="1" dirty="0" err="1" smtClean="0"/>
              <a:t>altresi’</a:t>
            </a:r>
            <a:r>
              <a:rPr lang="it-IT" i="1" dirty="0"/>
              <a:t> finalizzate alla verifica di assenza di condizioni di alcol dipendenza e di assunzione di sostanze psicotrope e  stupefacenti.</a:t>
            </a:r>
            <a:endParaRPr lang="en-US" i="1" dirty="0"/>
          </a:p>
        </p:txBody>
      </p:sp>
      <p:sp>
        <p:nvSpPr>
          <p:cNvPr id="3" name="TextBox 2"/>
          <p:cNvSpPr txBox="1"/>
          <p:nvPr/>
        </p:nvSpPr>
        <p:spPr>
          <a:xfrm>
            <a:off x="157429" y="4606408"/>
            <a:ext cx="8878995" cy="830997"/>
          </a:xfrm>
          <a:prstGeom prst="rect">
            <a:avLst/>
          </a:prstGeom>
          <a:noFill/>
        </p:spPr>
        <p:txBody>
          <a:bodyPr wrap="square" rtlCol="0">
            <a:spAutoFit/>
          </a:bodyPr>
          <a:lstStyle/>
          <a:p>
            <a:r>
              <a:rPr lang="en-US" sz="2400" dirty="0" smtClean="0"/>
              <a:t>Il medico </a:t>
            </a:r>
            <a:r>
              <a:rPr lang="en-US" sz="2400" dirty="0" err="1" smtClean="0"/>
              <a:t>competente</a:t>
            </a:r>
            <a:r>
              <a:rPr lang="en-US" sz="2400" dirty="0" smtClean="0"/>
              <a:t>, </a:t>
            </a:r>
            <a:r>
              <a:rPr lang="en-US" sz="2400" dirty="0" err="1" smtClean="0"/>
              <a:t>sulla</a:t>
            </a:r>
            <a:r>
              <a:rPr lang="en-US" sz="2400" dirty="0" smtClean="0"/>
              <a:t> base </a:t>
            </a:r>
            <a:r>
              <a:rPr lang="en-US" sz="2400" dirty="0" err="1" smtClean="0"/>
              <a:t>delle</a:t>
            </a:r>
            <a:r>
              <a:rPr lang="en-US" sz="2400" dirty="0" smtClean="0"/>
              <a:t> </a:t>
            </a:r>
            <a:r>
              <a:rPr lang="en-US" sz="2400" dirty="0" err="1" smtClean="0"/>
              <a:t>risultanze</a:t>
            </a:r>
            <a:r>
              <a:rPr lang="en-US" sz="2400" dirty="0" smtClean="0"/>
              <a:t> </a:t>
            </a:r>
            <a:r>
              <a:rPr lang="en-US" sz="2400" dirty="0" err="1" smtClean="0"/>
              <a:t>delle</a:t>
            </a:r>
            <a:r>
              <a:rPr lang="en-US" sz="2400" dirty="0" smtClean="0"/>
              <a:t> </a:t>
            </a:r>
            <a:r>
              <a:rPr lang="en-US" sz="2400" dirty="0" err="1" smtClean="0"/>
              <a:t>visite</a:t>
            </a:r>
            <a:r>
              <a:rPr lang="en-US" sz="2400" dirty="0" smtClean="0"/>
              <a:t> </a:t>
            </a:r>
            <a:r>
              <a:rPr lang="en-US" sz="2400" dirty="0" err="1" smtClean="0"/>
              <a:t>mediche</a:t>
            </a:r>
            <a:r>
              <a:rPr lang="en-US" sz="2400" dirty="0" smtClean="0"/>
              <a:t> </a:t>
            </a:r>
            <a:r>
              <a:rPr lang="en-US" sz="2400" dirty="0" err="1" smtClean="0"/>
              <a:t>esprime</a:t>
            </a:r>
            <a:r>
              <a:rPr lang="en-US" sz="2400" dirty="0" smtClean="0"/>
              <a:t> </a:t>
            </a:r>
            <a:r>
              <a:rPr lang="en-US" sz="2400" dirty="0" err="1" smtClean="0"/>
              <a:t>il</a:t>
            </a:r>
            <a:r>
              <a:rPr lang="en-US" sz="2400" dirty="0" smtClean="0"/>
              <a:t> </a:t>
            </a:r>
            <a:r>
              <a:rPr lang="en-US" sz="2400" dirty="0" err="1" smtClean="0"/>
              <a:t>relativo</a:t>
            </a:r>
            <a:r>
              <a:rPr lang="en-US" sz="2400" dirty="0" smtClean="0"/>
              <a:t> </a:t>
            </a:r>
            <a:r>
              <a:rPr lang="en-US" sz="2400" b="1" dirty="0" err="1" smtClean="0">
                <a:solidFill>
                  <a:srgbClr val="CCFFCC"/>
                </a:solidFill>
              </a:rPr>
              <a:t>giudizio</a:t>
            </a:r>
            <a:r>
              <a:rPr lang="en-US" sz="2400" b="1" dirty="0" smtClean="0">
                <a:solidFill>
                  <a:srgbClr val="CCFFCC"/>
                </a:solidFill>
              </a:rPr>
              <a:t> di </a:t>
            </a:r>
            <a:r>
              <a:rPr lang="en-US" sz="2400" b="1" dirty="0" err="1" smtClean="0">
                <a:solidFill>
                  <a:srgbClr val="CCFFCC"/>
                </a:solidFill>
              </a:rPr>
              <a:t>idoneita</a:t>
            </a:r>
            <a:r>
              <a:rPr lang="en-US" sz="2400" b="1" dirty="0" smtClean="0">
                <a:solidFill>
                  <a:srgbClr val="CCFFCC"/>
                </a:solidFill>
              </a:rPr>
              <a:t>’ </a:t>
            </a:r>
            <a:r>
              <a:rPr lang="en-US" sz="2400" b="1" dirty="0" err="1" smtClean="0">
                <a:solidFill>
                  <a:srgbClr val="CCFFCC"/>
                </a:solidFill>
              </a:rPr>
              <a:t>alla</a:t>
            </a:r>
            <a:r>
              <a:rPr lang="en-US" sz="2400" b="1" dirty="0" smtClean="0">
                <a:solidFill>
                  <a:srgbClr val="CCFFCC"/>
                </a:solidFill>
              </a:rPr>
              <a:t> </a:t>
            </a:r>
            <a:r>
              <a:rPr lang="en-US" sz="2400" b="1" dirty="0" err="1" smtClean="0">
                <a:solidFill>
                  <a:srgbClr val="CCFFCC"/>
                </a:solidFill>
              </a:rPr>
              <a:t>mansione</a:t>
            </a:r>
            <a:r>
              <a:rPr lang="en-US" sz="2400" b="1" dirty="0" smtClean="0">
                <a:solidFill>
                  <a:srgbClr val="CCFFCC"/>
                </a:solidFill>
              </a:rPr>
              <a:t> </a:t>
            </a:r>
            <a:r>
              <a:rPr lang="en-US" sz="2400" b="1" dirty="0" err="1" smtClean="0">
                <a:solidFill>
                  <a:srgbClr val="CCFFCC"/>
                </a:solidFill>
              </a:rPr>
              <a:t>specifica</a:t>
            </a:r>
            <a:endParaRPr lang="en-US" sz="2400" b="1" dirty="0">
              <a:solidFill>
                <a:srgbClr val="CCFFCC"/>
              </a:solidFill>
            </a:endParaRPr>
          </a:p>
        </p:txBody>
      </p:sp>
      <p:sp>
        <p:nvSpPr>
          <p:cNvPr id="4" name="Rectangle 3"/>
          <p:cNvSpPr/>
          <p:nvPr/>
        </p:nvSpPr>
        <p:spPr>
          <a:xfrm>
            <a:off x="116726" y="181431"/>
            <a:ext cx="9027274" cy="1200329"/>
          </a:xfrm>
          <a:prstGeom prst="rect">
            <a:avLst/>
          </a:prstGeom>
        </p:spPr>
        <p:txBody>
          <a:bodyPr wrap="square">
            <a:spAutoFit/>
          </a:bodyPr>
          <a:lstStyle/>
          <a:p>
            <a:pPr algn="just"/>
            <a:r>
              <a:rPr lang="en-US" i="1" dirty="0" smtClean="0"/>
              <a:t>c) </a:t>
            </a:r>
            <a:r>
              <a:rPr lang="en-US" i="1" dirty="0" err="1" smtClean="0"/>
              <a:t>visita</a:t>
            </a:r>
            <a:r>
              <a:rPr lang="en-US" i="1" dirty="0" smtClean="0"/>
              <a:t> </a:t>
            </a:r>
            <a:r>
              <a:rPr lang="en-US" i="1" dirty="0" err="1"/>
              <a:t>medica</a:t>
            </a:r>
            <a:r>
              <a:rPr lang="en-US" i="1" dirty="0"/>
              <a:t> </a:t>
            </a:r>
            <a:r>
              <a:rPr lang="en-US" i="1" dirty="0" err="1"/>
              <a:t>su</a:t>
            </a:r>
            <a:r>
              <a:rPr lang="en-US" i="1" dirty="0"/>
              <a:t> </a:t>
            </a:r>
            <a:r>
              <a:rPr lang="en-US" i="1" dirty="0" err="1"/>
              <a:t>richiesta</a:t>
            </a:r>
            <a:r>
              <a:rPr lang="en-US" i="1" dirty="0"/>
              <a:t> del </a:t>
            </a:r>
            <a:r>
              <a:rPr lang="en-US" i="1" dirty="0" err="1"/>
              <a:t>lavoratore</a:t>
            </a:r>
            <a:r>
              <a:rPr lang="en-US" i="1" dirty="0"/>
              <a:t>, </a:t>
            </a:r>
            <a:r>
              <a:rPr lang="en-US" i="1" dirty="0" err="1"/>
              <a:t>qualora</a:t>
            </a:r>
            <a:r>
              <a:rPr lang="en-US" i="1" dirty="0"/>
              <a:t> </a:t>
            </a:r>
            <a:r>
              <a:rPr lang="en-US" i="1" dirty="0" err="1"/>
              <a:t>sia</a:t>
            </a:r>
            <a:r>
              <a:rPr lang="en-US" i="1" dirty="0"/>
              <a:t> </a:t>
            </a:r>
            <a:r>
              <a:rPr lang="en-US" i="1" dirty="0" err="1"/>
              <a:t>ritenuta</a:t>
            </a:r>
            <a:r>
              <a:rPr lang="en-US" i="1" dirty="0"/>
              <a:t> dal medico </a:t>
            </a:r>
            <a:r>
              <a:rPr lang="en-US" i="1" dirty="0" err="1"/>
              <a:t>competente</a:t>
            </a:r>
            <a:r>
              <a:rPr lang="en-US" i="1" dirty="0"/>
              <a:t> </a:t>
            </a:r>
            <a:r>
              <a:rPr lang="en-US" i="1" dirty="0" err="1"/>
              <a:t>correlata</a:t>
            </a:r>
            <a:r>
              <a:rPr lang="en-US" i="1" dirty="0"/>
              <a:t> </a:t>
            </a:r>
            <a:r>
              <a:rPr lang="en-US" i="1" dirty="0" err="1"/>
              <a:t>ai</a:t>
            </a:r>
            <a:r>
              <a:rPr lang="en-US" i="1" dirty="0"/>
              <a:t> </a:t>
            </a:r>
            <a:r>
              <a:rPr lang="en-US" i="1" dirty="0" err="1" smtClean="0"/>
              <a:t>rischi</a:t>
            </a:r>
            <a:r>
              <a:rPr lang="en-US" i="1" dirty="0" smtClean="0"/>
              <a:t> </a:t>
            </a:r>
            <a:r>
              <a:rPr lang="en-US" i="1" dirty="0" err="1" smtClean="0"/>
              <a:t>professionali</a:t>
            </a:r>
            <a:r>
              <a:rPr lang="en-US" i="1" dirty="0" smtClean="0"/>
              <a:t> o </a:t>
            </a:r>
            <a:r>
              <a:rPr lang="en-US" i="1" dirty="0" err="1" smtClean="0"/>
              <a:t>alle</a:t>
            </a:r>
            <a:r>
              <a:rPr lang="en-US" i="1" dirty="0" smtClean="0"/>
              <a:t> sue </a:t>
            </a:r>
            <a:r>
              <a:rPr lang="en-US" i="1" dirty="0" err="1" smtClean="0"/>
              <a:t>condizioni</a:t>
            </a:r>
            <a:r>
              <a:rPr lang="en-US" i="1" dirty="0" smtClean="0"/>
              <a:t> di salute, </a:t>
            </a:r>
            <a:r>
              <a:rPr lang="en-US" i="1" dirty="0" err="1" smtClean="0"/>
              <a:t>suscettibili</a:t>
            </a:r>
            <a:r>
              <a:rPr lang="en-US" i="1" dirty="0" smtClean="0"/>
              <a:t> di </a:t>
            </a:r>
            <a:r>
              <a:rPr lang="en-US" i="1" dirty="0" err="1" smtClean="0"/>
              <a:t>peggioramento</a:t>
            </a:r>
            <a:r>
              <a:rPr lang="en-US" i="1" dirty="0" smtClean="0"/>
              <a:t> a </a:t>
            </a:r>
            <a:r>
              <a:rPr lang="en-US" i="1" dirty="0" err="1" smtClean="0"/>
              <a:t>causa</a:t>
            </a:r>
            <a:r>
              <a:rPr lang="en-US" i="1" dirty="0" smtClean="0"/>
              <a:t>  </a:t>
            </a:r>
            <a:r>
              <a:rPr lang="en-US" i="1" dirty="0" err="1" smtClean="0"/>
              <a:t>dell’attivita</a:t>
            </a:r>
            <a:r>
              <a:rPr lang="en-US" i="1" dirty="0" smtClean="0"/>
              <a:t>’ </a:t>
            </a:r>
            <a:r>
              <a:rPr lang="en-US" i="1" dirty="0" err="1" smtClean="0"/>
              <a:t>lavorativa</a:t>
            </a:r>
            <a:r>
              <a:rPr lang="en-US" i="1" dirty="0" smtClean="0"/>
              <a:t> </a:t>
            </a:r>
            <a:r>
              <a:rPr lang="it-IT" i="1" dirty="0" smtClean="0"/>
              <a:t>svolta</a:t>
            </a:r>
            <a:r>
              <a:rPr lang="it-IT" i="1" dirty="0"/>
              <a:t>, al fine di esprimere </a:t>
            </a:r>
            <a:r>
              <a:rPr lang="it-IT" i="1" dirty="0">
                <a:solidFill>
                  <a:srgbClr val="FFFF00"/>
                </a:solidFill>
              </a:rPr>
              <a:t>il giudizio di idoneità alla mansione specifica</a:t>
            </a:r>
            <a:endParaRPr lang="en-US" i="1" dirty="0">
              <a:solidFill>
                <a:srgbClr val="FFFF00"/>
              </a:solidFill>
            </a:endParaRPr>
          </a:p>
        </p:txBody>
      </p:sp>
    </p:spTree>
    <p:extLst>
      <p:ext uri="{BB962C8B-B14F-4D97-AF65-F5344CB8AC3E}">
        <p14:creationId xmlns:p14="http://schemas.microsoft.com/office/powerpoint/2010/main" val="22228947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848" y="1177825"/>
            <a:ext cx="8604952" cy="4801315"/>
          </a:xfrm>
          <a:prstGeom prst="rect">
            <a:avLst/>
          </a:prstGeom>
        </p:spPr>
        <p:txBody>
          <a:bodyPr wrap="square">
            <a:spAutoFit/>
          </a:bodyPr>
          <a:lstStyle/>
          <a:p>
            <a:pPr algn="just"/>
            <a:r>
              <a:rPr lang="en-US" i="1" dirty="0" err="1"/>
              <a:t>Oggetto</a:t>
            </a:r>
            <a:r>
              <a:rPr lang="en-US" i="1" dirty="0"/>
              <a:t>: </a:t>
            </a:r>
            <a:r>
              <a:rPr lang="en-US" i="1" dirty="0" err="1"/>
              <a:t>Sorveglianza</a:t>
            </a:r>
            <a:r>
              <a:rPr lang="en-US" i="1" dirty="0"/>
              <a:t> </a:t>
            </a:r>
            <a:r>
              <a:rPr lang="en-US" i="1" dirty="0" err="1"/>
              <a:t>Medica</a:t>
            </a:r>
            <a:r>
              <a:rPr lang="en-US" i="1" dirty="0"/>
              <a:t> ex art.83 DLgs230/95 e </a:t>
            </a:r>
            <a:r>
              <a:rPr lang="en-US" i="1" dirty="0" err="1"/>
              <a:t>smi</a:t>
            </a:r>
            <a:r>
              <a:rPr lang="en-US" i="1" dirty="0"/>
              <a:t>;</a:t>
            </a:r>
            <a:endParaRPr lang="en-US" dirty="0"/>
          </a:p>
          <a:p>
            <a:pPr algn="just"/>
            <a:r>
              <a:rPr lang="en-US" i="1" dirty="0"/>
              <a:t>	   </a:t>
            </a:r>
            <a:r>
              <a:rPr lang="en-US" i="1" dirty="0" smtClean="0"/>
              <a:t>     </a:t>
            </a:r>
            <a:r>
              <a:rPr lang="en-US" i="1" dirty="0" err="1" smtClean="0"/>
              <a:t>Sorveglianza</a:t>
            </a:r>
            <a:r>
              <a:rPr lang="en-US" i="1" dirty="0" smtClean="0"/>
              <a:t> </a:t>
            </a:r>
            <a:r>
              <a:rPr lang="en-US" i="1" dirty="0"/>
              <a:t>Sanitaria ex art.41 del </a:t>
            </a:r>
            <a:r>
              <a:rPr lang="en-US" i="1" dirty="0" err="1"/>
              <a:t>DLgs</a:t>
            </a:r>
            <a:r>
              <a:rPr lang="en-US" i="1" dirty="0"/>
              <a:t>. 81/08 e </a:t>
            </a:r>
            <a:r>
              <a:rPr lang="en-US" i="1" dirty="0" err="1"/>
              <a:t>smi</a:t>
            </a:r>
            <a:r>
              <a:rPr lang="en-US" i="1" dirty="0"/>
              <a:t>.</a:t>
            </a:r>
            <a:endParaRPr lang="en-US" dirty="0"/>
          </a:p>
          <a:p>
            <a:pPr algn="just"/>
            <a:r>
              <a:rPr lang="en-US" i="1" dirty="0"/>
              <a:t> </a:t>
            </a:r>
            <a:endParaRPr lang="en-US" dirty="0"/>
          </a:p>
          <a:p>
            <a:pPr algn="just"/>
            <a:r>
              <a:rPr lang="en-US" i="1" dirty="0"/>
              <a:t> </a:t>
            </a:r>
            <a:endParaRPr lang="en-US" dirty="0"/>
          </a:p>
          <a:p>
            <a:pPr algn="just"/>
            <a:r>
              <a:rPr lang="en-US" i="1" dirty="0"/>
              <a:t>Con </a:t>
            </a:r>
            <a:r>
              <a:rPr lang="en-US" i="1" dirty="0" err="1"/>
              <a:t>riferimento</a:t>
            </a:r>
            <a:r>
              <a:rPr lang="en-US" i="1" dirty="0"/>
              <a:t> </a:t>
            </a:r>
            <a:r>
              <a:rPr lang="en-US" i="1" dirty="0" err="1"/>
              <a:t>alla</a:t>
            </a:r>
            <a:r>
              <a:rPr lang="en-US" i="1" dirty="0"/>
              <a:t> </a:t>
            </a:r>
            <a:r>
              <a:rPr lang="en-US" i="1" dirty="0" err="1"/>
              <a:t>Sorveglianza</a:t>
            </a:r>
            <a:r>
              <a:rPr lang="en-US" i="1" dirty="0"/>
              <a:t> </a:t>
            </a:r>
            <a:r>
              <a:rPr lang="en-US" i="1" dirty="0" err="1"/>
              <a:t>Medica</a:t>
            </a:r>
            <a:r>
              <a:rPr lang="en-US" i="1" dirty="0"/>
              <a:t> e Sanitaria </a:t>
            </a:r>
            <a:r>
              <a:rPr lang="en-US" i="1" dirty="0" err="1"/>
              <a:t>effettuata</a:t>
            </a:r>
            <a:r>
              <a:rPr lang="en-US" i="1" dirty="0"/>
              <a:t> </a:t>
            </a:r>
            <a:r>
              <a:rPr lang="en-US" i="1" dirty="0" err="1"/>
              <a:t>dai</a:t>
            </a:r>
            <a:r>
              <a:rPr lang="en-US" i="1" dirty="0"/>
              <a:t> Medici </a:t>
            </a:r>
            <a:r>
              <a:rPr lang="en-US" i="1" dirty="0" err="1"/>
              <a:t>Autorizzati</a:t>
            </a:r>
            <a:r>
              <a:rPr lang="en-US" i="1" dirty="0"/>
              <a:t> e/o </a:t>
            </a:r>
            <a:r>
              <a:rPr lang="en-US" i="1" dirty="0" err="1"/>
              <a:t>Competenti</a:t>
            </a:r>
            <a:r>
              <a:rPr lang="en-US" i="1" dirty="0"/>
              <a:t> </a:t>
            </a:r>
            <a:r>
              <a:rPr lang="en-US" i="1" dirty="0" err="1"/>
              <a:t>dell’INFN</a:t>
            </a:r>
            <a:r>
              <a:rPr lang="en-US" i="1" dirty="0"/>
              <a:t>, tenuto </a:t>
            </a:r>
            <a:r>
              <a:rPr lang="en-US" i="1" dirty="0" err="1"/>
              <a:t>conto</a:t>
            </a:r>
            <a:r>
              <a:rPr lang="en-US" i="1" dirty="0"/>
              <a:t> </a:t>
            </a:r>
            <a:r>
              <a:rPr lang="en-US" i="1" dirty="0" err="1"/>
              <a:t>della</a:t>
            </a:r>
            <a:r>
              <a:rPr lang="en-US" i="1" dirty="0"/>
              <a:t> </a:t>
            </a:r>
            <a:r>
              <a:rPr lang="en-US" i="1" dirty="0" err="1"/>
              <a:t>revisione</a:t>
            </a:r>
            <a:r>
              <a:rPr lang="en-US" i="1" dirty="0"/>
              <a:t> </a:t>
            </a:r>
            <a:r>
              <a:rPr lang="en-US" i="1" dirty="0" err="1"/>
              <a:t>della</a:t>
            </a:r>
            <a:r>
              <a:rPr lang="en-US" i="1" dirty="0"/>
              <a:t> </a:t>
            </a:r>
            <a:r>
              <a:rPr lang="en-US" i="1" dirty="0" err="1"/>
              <a:t>spesa</a:t>
            </a:r>
            <a:r>
              <a:rPr lang="en-US" i="1" dirty="0"/>
              <a:t> </a:t>
            </a:r>
            <a:r>
              <a:rPr lang="en-US" i="1" dirty="0" err="1"/>
              <a:t>attualmente</a:t>
            </a:r>
            <a:r>
              <a:rPr lang="en-US" i="1" dirty="0"/>
              <a:t> in </a:t>
            </a:r>
            <a:r>
              <a:rPr lang="en-US" i="1" dirty="0" err="1"/>
              <a:t>corso</a:t>
            </a:r>
            <a:r>
              <a:rPr lang="en-US" i="1" dirty="0"/>
              <a:t> di </a:t>
            </a:r>
            <a:r>
              <a:rPr lang="en-US" i="1" dirty="0" err="1"/>
              <a:t>attuazione</a:t>
            </a:r>
            <a:r>
              <a:rPr lang="en-US" i="1" dirty="0"/>
              <a:t>, </a:t>
            </a:r>
            <a:r>
              <a:rPr lang="en-US" i="1" dirty="0" err="1"/>
              <a:t>si</a:t>
            </a:r>
            <a:r>
              <a:rPr lang="en-US" i="1" dirty="0"/>
              <a:t> </a:t>
            </a:r>
            <a:r>
              <a:rPr lang="en-US" i="1" dirty="0" err="1"/>
              <a:t>pregano</a:t>
            </a:r>
            <a:r>
              <a:rPr lang="en-US" i="1" dirty="0"/>
              <a:t> </a:t>
            </a:r>
            <a:r>
              <a:rPr lang="en-US" i="1" dirty="0" err="1"/>
              <a:t>i</a:t>
            </a:r>
            <a:r>
              <a:rPr lang="en-US" i="1" dirty="0"/>
              <a:t> Medici in </a:t>
            </a:r>
            <a:r>
              <a:rPr lang="en-US" i="1" dirty="0" err="1"/>
              <a:t>indirizzo</a:t>
            </a:r>
            <a:r>
              <a:rPr lang="en-US" i="1" dirty="0"/>
              <a:t>, di </a:t>
            </a:r>
            <a:r>
              <a:rPr lang="en-US" i="1" dirty="0" err="1"/>
              <a:t>prevedere</a:t>
            </a:r>
            <a:r>
              <a:rPr lang="en-US" i="1" dirty="0"/>
              <a:t>, </a:t>
            </a:r>
            <a:r>
              <a:rPr lang="en-US" i="1" dirty="0" err="1"/>
              <a:t>nell’ambito</a:t>
            </a:r>
            <a:r>
              <a:rPr lang="en-US" i="1" dirty="0"/>
              <a:t> </a:t>
            </a:r>
            <a:r>
              <a:rPr lang="en-US" i="1" dirty="0" err="1"/>
              <a:t>della</a:t>
            </a:r>
            <a:r>
              <a:rPr lang="en-US" i="1" dirty="0"/>
              <a:t> </a:t>
            </a:r>
            <a:r>
              <a:rPr lang="en-US" i="1" dirty="0" err="1"/>
              <a:t>loro</a:t>
            </a:r>
            <a:r>
              <a:rPr lang="en-US" i="1" dirty="0"/>
              <a:t> </a:t>
            </a:r>
            <a:r>
              <a:rPr lang="en-US" i="1" dirty="0" err="1"/>
              <a:t>autonomia</a:t>
            </a:r>
            <a:r>
              <a:rPr lang="en-US" i="1" dirty="0"/>
              <a:t> e </a:t>
            </a:r>
            <a:r>
              <a:rPr lang="en-US" i="1" dirty="0" err="1"/>
              <a:t>responsabilità</a:t>
            </a:r>
            <a:r>
              <a:rPr lang="en-US" i="1" dirty="0"/>
              <a:t> </a:t>
            </a:r>
            <a:r>
              <a:rPr lang="en-US" i="1" dirty="0" err="1"/>
              <a:t>peraltro</a:t>
            </a:r>
            <a:r>
              <a:rPr lang="en-US" i="1" dirty="0"/>
              <a:t> </a:t>
            </a:r>
            <a:r>
              <a:rPr lang="en-US" i="1" dirty="0" err="1"/>
              <a:t>prevista</a:t>
            </a:r>
            <a:r>
              <a:rPr lang="en-US" i="1" dirty="0"/>
              <a:t> </a:t>
            </a:r>
            <a:r>
              <a:rPr lang="en-US" i="1" dirty="0" err="1"/>
              <a:t>dalla</a:t>
            </a:r>
            <a:r>
              <a:rPr lang="en-US" i="1" dirty="0"/>
              <a:t> normative </a:t>
            </a:r>
            <a:r>
              <a:rPr lang="en-US" i="1" dirty="0" err="1"/>
              <a:t>vigente</a:t>
            </a:r>
            <a:r>
              <a:rPr lang="en-US" i="1" dirty="0"/>
              <a:t>, </a:t>
            </a:r>
            <a:r>
              <a:rPr lang="en-US" b="1" i="1" dirty="0">
                <a:solidFill>
                  <a:srgbClr val="FFFF00"/>
                </a:solidFill>
              </a:rPr>
              <a:t>solo</a:t>
            </a:r>
            <a:r>
              <a:rPr lang="en-US" i="1" dirty="0"/>
              <a:t> </a:t>
            </a:r>
            <a:r>
              <a:rPr lang="en-US" i="1" dirty="0" err="1"/>
              <a:t>quegli</a:t>
            </a:r>
            <a:r>
              <a:rPr lang="en-US" i="1" dirty="0"/>
              <a:t> </a:t>
            </a:r>
            <a:r>
              <a:rPr lang="en-US" i="1" dirty="0" err="1"/>
              <a:t>esami</a:t>
            </a:r>
            <a:r>
              <a:rPr lang="en-US" i="1" dirty="0"/>
              <a:t> </a:t>
            </a:r>
            <a:r>
              <a:rPr lang="en-US" i="1" dirty="0" err="1"/>
              <a:t>clinici</a:t>
            </a:r>
            <a:r>
              <a:rPr lang="en-US" i="1" dirty="0"/>
              <a:t> e </a:t>
            </a:r>
            <a:r>
              <a:rPr lang="en-US" i="1" dirty="0" err="1"/>
              <a:t>biologici</a:t>
            </a:r>
            <a:r>
              <a:rPr lang="en-US" i="1" dirty="0"/>
              <a:t> e </a:t>
            </a:r>
            <a:r>
              <a:rPr lang="en-US" i="1" dirty="0" err="1"/>
              <a:t>indagini</a:t>
            </a:r>
            <a:r>
              <a:rPr lang="en-US" i="1" dirty="0"/>
              <a:t> </a:t>
            </a:r>
            <a:r>
              <a:rPr lang="en-US" i="1" dirty="0" err="1"/>
              <a:t>specialistiche</a:t>
            </a:r>
            <a:r>
              <a:rPr lang="en-US" i="1" dirty="0"/>
              <a:t>, </a:t>
            </a:r>
            <a:r>
              <a:rPr lang="en-US" i="1" dirty="0" err="1"/>
              <a:t>complementari</a:t>
            </a:r>
            <a:r>
              <a:rPr lang="en-US" i="1" dirty="0"/>
              <a:t> </a:t>
            </a:r>
            <a:r>
              <a:rPr lang="en-US" i="1" dirty="0" err="1"/>
              <a:t>alla</a:t>
            </a:r>
            <a:r>
              <a:rPr lang="en-US" i="1" dirty="0"/>
              <a:t> </a:t>
            </a:r>
            <a:r>
              <a:rPr lang="en-US" i="1" dirty="0" err="1"/>
              <a:t>visita</a:t>
            </a:r>
            <a:r>
              <a:rPr lang="en-US" i="1" dirty="0"/>
              <a:t> </a:t>
            </a:r>
            <a:r>
              <a:rPr lang="en-US" i="1" dirty="0" err="1"/>
              <a:t>medica</a:t>
            </a:r>
            <a:r>
              <a:rPr lang="en-US" i="1" dirty="0"/>
              <a:t>, </a:t>
            </a:r>
            <a:r>
              <a:rPr lang="en-US" i="1" dirty="0" err="1"/>
              <a:t>che</a:t>
            </a:r>
            <a:r>
              <a:rPr lang="en-US" i="1" dirty="0"/>
              <a:t> </a:t>
            </a:r>
            <a:r>
              <a:rPr lang="en-US" i="1" dirty="0" err="1"/>
              <a:t>siano</a:t>
            </a:r>
            <a:r>
              <a:rPr lang="en-US" i="1" dirty="0"/>
              <a:t> </a:t>
            </a:r>
            <a:r>
              <a:rPr lang="en-US" i="1" dirty="0" err="1"/>
              <a:t>finalizzati</a:t>
            </a:r>
            <a:r>
              <a:rPr lang="en-US" i="1" dirty="0"/>
              <a:t> </a:t>
            </a:r>
            <a:r>
              <a:rPr lang="en-US" i="1" dirty="0" err="1"/>
              <a:t>alla</a:t>
            </a:r>
            <a:r>
              <a:rPr lang="en-US" i="1" dirty="0"/>
              <a:t> </a:t>
            </a:r>
            <a:r>
              <a:rPr lang="en-US" i="1" dirty="0" err="1"/>
              <a:t>formulazione</a:t>
            </a:r>
            <a:r>
              <a:rPr lang="en-US" i="1" dirty="0"/>
              <a:t> del </a:t>
            </a:r>
            <a:r>
              <a:rPr lang="en-US" i="1" dirty="0" err="1"/>
              <a:t>giudizio</a:t>
            </a:r>
            <a:r>
              <a:rPr lang="en-US" i="1" dirty="0"/>
              <a:t> di </a:t>
            </a:r>
            <a:r>
              <a:rPr lang="en-US" i="1" dirty="0" err="1"/>
              <a:t>idoneità</a:t>
            </a:r>
            <a:r>
              <a:rPr lang="en-US" i="1" dirty="0"/>
              <a:t> al </a:t>
            </a:r>
            <a:r>
              <a:rPr lang="en-US" i="1" dirty="0" err="1"/>
              <a:t>lavoro</a:t>
            </a:r>
            <a:r>
              <a:rPr lang="en-US" i="1" dirty="0"/>
              <a:t> </a:t>
            </a:r>
            <a:r>
              <a:rPr lang="en-US" i="1" dirty="0" err="1"/>
              <a:t>specifico</a:t>
            </a:r>
            <a:r>
              <a:rPr lang="en-US" i="1" dirty="0"/>
              <a:t> </a:t>
            </a:r>
            <a:r>
              <a:rPr lang="en-US" i="1" dirty="0" err="1"/>
              <a:t>dei</a:t>
            </a:r>
            <a:r>
              <a:rPr lang="en-US" i="1" dirty="0"/>
              <a:t> </a:t>
            </a:r>
            <a:r>
              <a:rPr lang="en-US" i="1" dirty="0" err="1"/>
              <a:t>singoli</a:t>
            </a:r>
            <a:r>
              <a:rPr lang="en-US" i="1" dirty="0"/>
              <a:t> </a:t>
            </a:r>
            <a:r>
              <a:rPr lang="en-US" i="1" dirty="0" err="1"/>
              <a:t>lavoratori</a:t>
            </a:r>
            <a:r>
              <a:rPr lang="en-US" i="1" dirty="0"/>
              <a:t>.</a:t>
            </a:r>
            <a:endParaRPr lang="en-US" dirty="0"/>
          </a:p>
          <a:p>
            <a:pPr algn="just"/>
            <a:r>
              <a:rPr lang="en-US" b="1" i="1" dirty="0" err="1">
                <a:solidFill>
                  <a:srgbClr val="FFFF00"/>
                </a:solidFill>
              </a:rPr>
              <a:t>Tutti</a:t>
            </a:r>
            <a:r>
              <a:rPr lang="en-US" b="1" i="1" dirty="0">
                <a:solidFill>
                  <a:srgbClr val="FFFF00"/>
                </a:solidFill>
              </a:rPr>
              <a:t> </a:t>
            </a:r>
            <a:r>
              <a:rPr lang="en-US" b="1" i="1" dirty="0" err="1">
                <a:solidFill>
                  <a:srgbClr val="FFFF00"/>
                </a:solidFill>
              </a:rPr>
              <a:t>gli</a:t>
            </a:r>
            <a:r>
              <a:rPr lang="en-US" b="1" i="1" dirty="0">
                <a:solidFill>
                  <a:srgbClr val="FFFF00"/>
                </a:solidFill>
              </a:rPr>
              <a:t> </a:t>
            </a:r>
            <a:r>
              <a:rPr lang="en-US" b="1" i="1" dirty="0" err="1">
                <a:solidFill>
                  <a:srgbClr val="FFFF00"/>
                </a:solidFill>
              </a:rPr>
              <a:t>altri</a:t>
            </a:r>
            <a:r>
              <a:rPr lang="en-US" b="1" i="1" dirty="0">
                <a:solidFill>
                  <a:srgbClr val="FFFF00"/>
                </a:solidFill>
              </a:rPr>
              <a:t> </a:t>
            </a:r>
            <a:r>
              <a:rPr lang="en-US" b="1" i="1" dirty="0" err="1">
                <a:solidFill>
                  <a:srgbClr val="FFFF00"/>
                </a:solidFill>
              </a:rPr>
              <a:t>accertamenti</a:t>
            </a:r>
            <a:r>
              <a:rPr lang="en-US" i="1" dirty="0"/>
              <a:t>, </a:t>
            </a:r>
            <a:r>
              <a:rPr lang="en-US" i="1" dirty="0" err="1"/>
              <a:t>aventi</a:t>
            </a:r>
            <a:r>
              <a:rPr lang="en-US" i="1" dirty="0"/>
              <a:t> </a:t>
            </a:r>
            <a:r>
              <a:rPr lang="en-US" i="1" dirty="0" err="1"/>
              <a:t>comunque</a:t>
            </a:r>
            <a:r>
              <a:rPr lang="en-US" i="1" dirty="0"/>
              <a:t> </a:t>
            </a:r>
            <a:r>
              <a:rPr lang="en-US" b="1" i="1" dirty="0" err="1">
                <a:solidFill>
                  <a:srgbClr val="FFFF00"/>
                </a:solidFill>
              </a:rPr>
              <a:t>finalità</a:t>
            </a:r>
            <a:r>
              <a:rPr lang="en-US" b="1" i="1" dirty="0">
                <a:solidFill>
                  <a:srgbClr val="FFFF00"/>
                </a:solidFill>
              </a:rPr>
              <a:t> diverse</a:t>
            </a:r>
            <a:r>
              <a:rPr lang="en-US" i="1" dirty="0"/>
              <a:t>, </a:t>
            </a:r>
            <a:r>
              <a:rPr lang="en-US" i="1" dirty="0" err="1"/>
              <a:t>devono</a:t>
            </a:r>
            <a:r>
              <a:rPr lang="en-US" i="1" dirty="0"/>
              <a:t> </a:t>
            </a:r>
            <a:r>
              <a:rPr lang="en-US" i="1" dirty="0" err="1"/>
              <a:t>essere</a:t>
            </a:r>
            <a:r>
              <a:rPr lang="en-US" i="1" dirty="0"/>
              <a:t> </a:t>
            </a:r>
            <a:r>
              <a:rPr lang="en-US" i="1" dirty="0" err="1"/>
              <a:t>inquadrati</a:t>
            </a:r>
            <a:r>
              <a:rPr lang="en-US" i="1" dirty="0"/>
              <a:t> in </a:t>
            </a:r>
            <a:r>
              <a:rPr lang="en-US" i="1" dirty="0" err="1"/>
              <a:t>programmi</a:t>
            </a:r>
            <a:r>
              <a:rPr lang="en-US" i="1" dirty="0"/>
              <a:t> </a:t>
            </a:r>
            <a:r>
              <a:rPr lang="en-US" i="1" dirty="0" err="1"/>
              <a:t>volontari</a:t>
            </a:r>
            <a:r>
              <a:rPr lang="en-US" i="1" dirty="0"/>
              <a:t> di </a:t>
            </a:r>
            <a:r>
              <a:rPr lang="en-US" i="1" dirty="0" err="1"/>
              <a:t>promozione</a:t>
            </a:r>
            <a:r>
              <a:rPr lang="en-US" i="1" dirty="0"/>
              <a:t> </a:t>
            </a:r>
            <a:r>
              <a:rPr lang="en-US" i="1" dirty="0" err="1"/>
              <a:t>della</a:t>
            </a:r>
            <a:r>
              <a:rPr lang="en-US" i="1" dirty="0"/>
              <a:t> salute, da </a:t>
            </a:r>
            <a:r>
              <a:rPr lang="en-US" i="1" dirty="0" err="1"/>
              <a:t>attuare</a:t>
            </a:r>
            <a:r>
              <a:rPr lang="en-US" i="1" dirty="0"/>
              <a:t> </a:t>
            </a:r>
            <a:r>
              <a:rPr lang="en-US" i="1" dirty="0" err="1"/>
              <a:t>compatibilmente</a:t>
            </a:r>
            <a:r>
              <a:rPr lang="en-US" i="1" dirty="0"/>
              <a:t> con le </a:t>
            </a:r>
            <a:r>
              <a:rPr lang="en-US" i="1" dirty="0" err="1" smtClean="0"/>
              <a:t>finanziarie</a:t>
            </a:r>
            <a:r>
              <a:rPr lang="en-US" i="1" dirty="0" smtClean="0"/>
              <a:t> </a:t>
            </a:r>
            <a:r>
              <a:rPr lang="en-US" i="1" dirty="0" err="1"/>
              <a:t>disponibili</a:t>
            </a:r>
            <a:r>
              <a:rPr lang="en-US" i="1" dirty="0"/>
              <a:t> </a:t>
            </a:r>
            <a:r>
              <a:rPr lang="en-US" i="1" dirty="0" err="1"/>
              <a:t>presso</a:t>
            </a:r>
            <a:r>
              <a:rPr lang="en-US" i="1" dirty="0"/>
              <a:t> </a:t>
            </a:r>
            <a:r>
              <a:rPr lang="en-US" i="1" dirty="0" err="1"/>
              <a:t>ciascuna</a:t>
            </a:r>
            <a:r>
              <a:rPr lang="en-US" i="1" dirty="0"/>
              <a:t> </a:t>
            </a:r>
            <a:r>
              <a:rPr lang="en-US" i="1" dirty="0" err="1" smtClean="0"/>
              <a:t>Struttura</a:t>
            </a:r>
            <a:r>
              <a:rPr lang="en-US" i="1" dirty="0"/>
              <a:t>.</a:t>
            </a:r>
            <a:endParaRPr lang="en-US" dirty="0"/>
          </a:p>
          <a:p>
            <a:pPr algn="just"/>
            <a:r>
              <a:rPr lang="en-US" i="1" dirty="0" err="1"/>
              <a:t>Una</a:t>
            </a:r>
            <a:r>
              <a:rPr lang="en-US" i="1" dirty="0"/>
              <a:t> </a:t>
            </a:r>
            <a:r>
              <a:rPr lang="en-US" i="1" dirty="0" err="1"/>
              <a:t>riunione</a:t>
            </a:r>
            <a:r>
              <a:rPr lang="en-US" i="1" dirty="0"/>
              <a:t> di </a:t>
            </a:r>
            <a:r>
              <a:rPr lang="en-US" i="1" dirty="0" err="1"/>
              <a:t>tutti</a:t>
            </a:r>
            <a:r>
              <a:rPr lang="en-US" i="1" dirty="0"/>
              <a:t> </a:t>
            </a:r>
            <a:r>
              <a:rPr lang="en-US" i="1" dirty="0" err="1"/>
              <a:t>i</a:t>
            </a:r>
            <a:r>
              <a:rPr lang="en-US" i="1" dirty="0"/>
              <a:t> Medici </a:t>
            </a:r>
            <a:r>
              <a:rPr lang="en-US" i="1" dirty="0" err="1"/>
              <a:t>Autorizzati</a:t>
            </a:r>
            <a:r>
              <a:rPr lang="en-US" i="1" dirty="0"/>
              <a:t> e/o </a:t>
            </a:r>
            <a:r>
              <a:rPr lang="en-US" i="1" dirty="0" err="1"/>
              <a:t>Competenti</a:t>
            </a:r>
            <a:r>
              <a:rPr lang="en-US" i="1" dirty="0"/>
              <a:t> </a:t>
            </a:r>
            <a:r>
              <a:rPr lang="en-US" i="1" dirty="0" err="1"/>
              <a:t>delle</a:t>
            </a:r>
            <a:r>
              <a:rPr lang="en-US" i="1" dirty="0"/>
              <a:t> </a:t>
            </a:r>
            <a:r>
              <a:rPr lang="en-US" i="1" dirty="0" err="1"/>
              <a:t>Strutture</a:t>
            </a:r>
            <a:r>
              <a:rPr lang="en-US" i="1" dirty="0"/>
              <a:t> INFN </a:t>
            </a:r>
            <a:r>
              <a:rPr lang="en-US" i="1" dirty="0" err="1"/>
              <a:t>verrà</a:t>
            </a:r>
            <a:r>
              <a:rPr lang="en-US" i="1" dirty="0"/>
              <a:t> al </a:t>
            </a:r>
            <a:r>
              <a:rPr lang="en-US" i="1" dirty="0" err="1"/>
              <a:t>più</a:t>
            </a:r>
            <a:r>
              <a:rPr lang="en-US" i="1" dirty="0"/>
              <a:t> presto </a:t>
            </a:r>
            <a:r>
              <a:rPr lang="en-US" i="1" dirty="0" err="1"/>
              <a:t>organizzata</a:t>
            </a:r>
            <a:r>
              <a:rPr lang="en-US" i="1" dirty="0"/>
              <a:t> al fine di </a:t>
            </a:r>
            <a:r>
              <a:rPr lang="en-US" i="1" dirty="0" err="1"/>
              <a:t>rendere</a:t>
            </a:r>
            <a:r>
              <a:rPr lang="en-US" i="1" dirty="0"/>
              <a:t> </a:t>
            </a:r>
            <a:r>
              <a:rPr lang="en-US" i="1" dirty="0" err="1"/>
              <a:t>ancora</a:t>
            </a:r>
            <a:r>
              <a:rPr lang="en-US" i="1" dirty="0"/>
              <a:t> </a:t>
            </a:r>
            <a:r>
              <a:rPr lang="en-US" i="1" dirty="0" err="1"/>
              <a:t>più</a:t>
            </a:r>
            <a:r>
              <a:rPr lang="en-US" i="1" dirty="0"/>
              <a:t> </a:t>
            </a:r>
            <a:r>
              <a:rPr lang="en-US" i="1" dirty="0" err="1"/>
              <a:t>omogenea</a:t>
            </a:r>
            <a:r>
              <a:rPr lang="en-US" i="1" dirty="0"/>
              <a:t> </a:t>
            </a:r>
            <a:r>
              <a:rPr lang="en-US" i="1" dirty="0" err="1"/>
              <a:t>l’applicazione</a:t>
            </a:r>
            <a:r>
              <a:rPr lang="en-US" i="1" dirty="0"/>
              <a:t> </a:t>
            </a:r>
            <a:r>
              <a:rPr lang="en-US" i="1" dirty="0" err="1"/>
              <a:t>delle</a:t>
            </a:r>
            <a:r>
              <a:rPr lang="en-US" i="1" dirty="0"/>
              <a:t> </a:t>
            </a:r>
            <a:r>
              <a:rPr lang="en-US" i="1" dirty="0" err="1"/>
              <a:t>norme</a:t>
            </a:r>
            <a:r>
              <a:rPr lang="en-US" i="1" dirty="0"/>
              <a:t> </a:t>
            </a:r>
            <a:r>
              <a:rPr lang="en-US" i="1" dirty="0" err="1"/>
              <a:t>vigenti</a:t>
            </a:r>
            <a:r>
              <a:rPr lang="en-US" i="1" dirty="0"/>
              <a:t> in </a:t>
            </a:r>
            <a:r>
              <a:rPr lang="en-US" i="1" dirty="0" err="1"/>
              <a:t>materia</a:t>
            </a:r>
            <a:r>
              <a:rPr lang="en-US" i="1" dirty="0"/>
              <a:t> di </a:t>
            </a:r>
            <a:r>
              <a:rPr lang="en-US" i="1" dirty="0" err="1"/>
              <a:t>sicurezza</a:t>
            </a:r>
            <a:r>
              <a:rPr lang="en-US" i="1" dirty="0"/>
              <a:t> </a:t>
            </a:r>
            <a:r>
              <a:rPr lang="en-US" i="1" dirty="0" err="1"/>
              <a:t>sul</a:t>
            </a:r>
            <a:r>
              <a:rPr lang="en-US" i="1" dirty="0"/>
              <a:t> </a:t>
            </a:r>
            <a:r>
              <a:rPr lang="en-US" i="1" dirty="0" err="1"/>
              <a:t>lavoro</a:t>
            </a:r>
            <a:r>
              <a:rPr lang="en-US" i="1" dirty="0"/>
              <a:t>, con </a:t>
            </a:r>
            <a:r>
              <a:rPr lang="en-US" i="1" dirty="0" err="1"/>
              <a:t>particolare</a:t>
            </a:r>
            <a:r>
              <a:rPr lang="en-US" i="1" dirty="0"/>
              <a:t> </a:t>
            </a:r>
            <a:r>
              <a:rPr lang="en-US" i="1" dirty="0" err="1"/>
              <a:t>riguardo</a:t>
            </a:r>
            <a:r>
              <a:rPr lang="en-US" i="1" dirty="0"/>
              <a:t> </a:t>
            </a:r>
            <a:r>
              <a:rPr lang="en-US" i="1" dirty="0" err="1"/>
              <a:t>alle</a:t>
            </a:r>
            <a:r>
              <a:rPr lang="en-US" i="1" dirty="0"/>
              <a:t>  </a:t>
            </a:r>
            <a:r>
              <a:rPr lang="en-US" i="1" dirty="0" err="1"/>
              <a:t>attività</a:t>
            </a:r>
            <a:r>
              <a:rPr lang="en-US" i="1" dirty="0"/>
              <a:t>  in </a:t>
            </a:r>
            <a:r>
              <a:rPr lang="en-US" i="1" dirty="0" err="1"/>
              <a:t>oggetto</a:t>
            </a:r>
            <a:r>
              <a:rPr lang="en-US" i="1" dirty="0"/>
              <a:t>.</a:t>
            </a:r>
            <a:endParaRPr lang="en-US" dirty="0"/>
          </a:p>
          <a:p>
            <a:pPr algn="just"/>
            <a:r>
              <a:rPr lang="en-US" i="1" dirty="0"/>
              <a:t>A </a:t>
            </a:r>
            <a:r>
              <a:rPr lang="en-US" i="1" dirty="0" err="1"/>
              <a:t>disposizione</a:t>
            </a:r>
            <a:r>
              <a:rPr lang="en-US" i="1" dirty="0"/>
              <a:t> per </a:t>
            </a:r>
            <a:r>
              <a:rPr lang="en-US" i="1" dirty="0" err="1"/>
              <a:t>eventuali</a:t>
            </a:r>
            <a:r>
              <a:rPr lang="en-US" i="1" dirty="0"/>
              <a:t> </a:t>
            </a:r>
            <a:r>
              <a:rPr lang="en-US" i="1" dirty="0" err="1"/>
              <a:t>chiarimenti</a:t>
            </a:r>
            <a:r>
              <a:rPr lang="en-US" i="1" dirty="0"/>
              <a:t> </a:t>
            </a:r>
            <a:r>
              <a:rPr lang="en-US" i="1" dirty="0" err="1"/>
              <a:t>si</a:t>
            </a:r>
            <a:r>
              <a:rPr lang="en-US" i="1" dirty="0"/>
              <a:t> </a:t>
            </a:r>
            <a:r>
              <a:rPr lang="en-US" i="1" dirty="0" err="1"/>
              <a:t>inviano</a:t>
            </a:r>
            <a:r>
              <a:rPr lang="en-US" i="1" dirty="0"/>
              <a:t> </a:t>
            </a:r>
            <a:r>
              <a:rPr lang="en-US" i="1" dirty="0" err="1"/>
              <a:t>cordiali</a:t>
            </a:r>
            <a:r>
              <a:rPr lang="en-US" i="1" dirty="0"/>
              <a:t> </a:t>
            </a:r>
            <a:r>
              <a:rPr lang="en-US" i="1" dirty="0" err="1"/>
              <a:t>saluti</a:t>
            </a:r>
            <a:r>
              <a:rPr lang="en-US" i="1" dirty="0"/>
              <a:t>.</a:t>
            </a:r>
            <a:endParaRPr lang="en-US" dirty="0"/>
          </a:p>
        </p:txBody>
      </p:sp>
      <p:sp>
        <p:nvSpPr>
          <p:cNvPr id="3" name="TextBox 2"/>
          <p:cNvSpPr txBox="1"/>
          <p:nvPr/>
        </p:nvSpPr>
        <p:spPr>
          <a:xfrm>
            <a:off x="335848" y="72305"/>
            <a:ext cx="8392130" cy="923330"/>
          </a:xfrm>
          <a:prstGeom prst="rect">
            <a:avLst/>
          </a:prstGeom>
          <a:noFill/>
        </p:spPr>
        <p:txBody>
          <a:bodyPr wrap="square" rtlCol="0">
            <a:spAutoFit/>
          </a:bodyPr>
          <a:lstStyle/>
          <a:p>
            <a:r>
              <a:rPr lang="en-US" dirty="0" smtClean="0">
                <a:solidFill>
                  <a:srgbClr val="FFFF00"/>
                </a:solidFill>
              </a:rPr>
              <a:t>In </a:t>
            </a:r>
            <a:r>
              <a:rPr lang="en-US" dirty="0" err="1" smtClean="0">
                <a:solidFill>
                  <a:srgbClr val="FFFF00"/>
                </a:solidFill>
              </a:rPr>
              <a:t>riferimento</a:t>
            </a:r>
            <a:r>
              <a:rPr lang="en-US" dirty="0" smtClean="0">
                <a:solidFill>
                  <a:srgbClr val="FFFF00"/>
                </a:solidFill>
              </a:rPr>
              <a:t> </a:t>
            </a:r>
            <a:r>
              <a:rPr lang="en-US" dirty="0" err="1" smtClean="0">
                <a:solidFill>
                  <a:srgbClr val="FFFF00"/>
                </a:solidFill>
              </a:rPr>
              <a:t>alle</a:t>
            </a:r>
            <a:r>
              <a:rPr lang="en-US" dirty="0" smtClean="0">
                <a:solidFill>
                  <a:srgbClr val="FFFF00"/>
                </a:solidFill>
              </a:rPr>
              <a:t> </a:t>
            </a:r>
            <a:r>
              <a:rPr lang="en-US" dirty="0" err="1" smtClean="0">
                <a:solidFill>
                  <a:srgbClr val="FFFF00"/>
                </a:solidFill>
              </a:rPr>
              <a:t>visite</a:t>
            </a:r>
            <a:r>
              <a:rPr lang="en-US" dirty="0" smtClean="0">
                <a:solidFill>
                  <a:srgbClr val="FFFF00"/>
                </a:solidFill>
              </a:rPr>
              <a:t> </a:t>
            </a:r>
            <a:r>
              <a:rPr lang="en-US" dirty="0" err="1" smtClean="0">
                <a:solidFill>
                  <a:srgbClr val="FFFF00"/>
                </a:solidFill>
              </a:rPr>
              <a:t>mediche</a:t>
            </a:r>
            <a:r>
              <a:rPr lang="en-US" dirty="0" smtClean="0">
                <a:solidFill>
                  <a:srgbClr val="FFFF00"/>
                </a:solidFill>
              </a:rPr>
              <a:t> </a:t>
            </a:r>
            <a:r>
              <a:rPr lang="en-US" dirty="0" err="1" smtClean="0">
                <a:solidFill>
                  <a:srgbClr val="FFFF00"/>
                </a:solidFill>
              </a:rPr>
              <a:t>ed</a:t>
            </a:r>
            <a:r>
              <a:rPr lang="en-US" dirty="0" smtClean="0">
                <a:solidFill>
                  <a:srgbClr val="FFFF00"/>
                </a:solidFill>
              </a:rPr>
              <a:t> </a:t>
            </a:r>
            <a:r>
              <a:rPr lang="en-US" dirty="0" err="1" smtClean="0">
                <a:solidFill>
                  <a:srgbClr val="FFFF00"/>
                </a:solidFill>
              </a:rPr>
              <a:t>accertamenti</a:t>
            </a:r>
            <a:r>
              <a:rPr lang="en-US" dirty="0" smtClean="0">
                <a:solidFill>
                  <a:srgbClr val="FFFF00"/>
                </a:solidFill>
              </a:rPr>
              <a:t> </a:t>
            </a:r>
            <a:r>
              <a:rPr lang="en-US" dirty="0" err="1" smtClean="0">
                <a:solidFill>
                  <a:srgbClr val="FFFF00"/>
                </a:solidFill>
              </a:rPr>
              <a:t>sanitari</a:t>
            </a:r>
            <a:r>
              <a:rPr lang="en-US" dirty="0" smtClean="0">
                <a:solidFill>
                  <a:srgbClr val="FFFF00"/>
                </a:solidFill>
              </a:rPr>
              <a:t> </a:t>
            </a:r>
            <a:r>
              <a:rPr lang="en-US" dirty="0" err="1" smtClean="0">
                <a:solidFill>
                  <a:srgbClr val="FFFF00"/>
                </a:solidFill>
              </a:rPr>
              <a:t>il</a:t>
            </a:r>
            <a:r>
              <a:rPr lang="en-US" dirty="0" smtClean="0">
                <a:solidFill>
                  <a:srgbClr val="FFFF00"/>
                </a:solidFill>
              </a:rPr>
              <a:t> </a:t>
            </a:r>
            <a:r>
              <a:rPr lang="en-US" dirty="0" err="1" smtClean="0">
                <a:solidFill>
                  <a:srgbClr val="FFFF00"/>
                </a:solidFill>
              </a:rPr>
              <a:t>Servizio</a:t>
            </a:r>
            <a:r>
              <a:rPr lang="en-US" dirty="0" smtClean="0">
                <a:solidFill>
                  <a:srgbClr val="FFFF00"/>
                </a:solidFill>
              </a:rPr>
              <a:t> Salute e </a:t>
            </a:r>
            <a:r>
              <a:rPr lang="en-US" dirty="0" err="1" smtClean="0">
                <a:solidFill>
                  <a:srgbClr val="FFFF00"/>
                </a:solidFill>
              </a:rPr>
              <a:t>Ambiente</a:t>
            </a:r>
            <a:r>
              <a:rPr lang="en-US" dirty="0" smtClean="0">
                <a:solidFill>
                  <a:srgbClr val="FFFF00"/>
                </a:solidFill>
              </a:rPr>
              <a:t> ha </a:t>
            </a:r>
            <a:r>
              <a:rPr lang="en-US" dirty="0" err="1" smtClean="0">
                <a:solidFill>
                  <a:srgbClr val="FFFF00"/>
                </a:solidFill>
              </a:rPr>
              <a:t>inviato</a:t>
            </a:r>
            <a:r>
              <a:rPr lang="en-US" dirty="0" smtClean="0">
                <a:solidFill>
                  <a:srgbClr val="FFFF00"/>
                </a:solidFill>
              </a:rPr>
              <a:t> </a:t>
            </a:r>
            <a:r>
              <a:rPr lang="en-US" dirty="0" err="1" smtClean="0">
                <a:solidFill>
                  <a:srgbClr val="FFFF00"/>
                </a:solidFill>
              </a:rPr>
              <a:t>ai</a:t>
            </a:r>
            <a:r>
              <a:rPr lang="en-US" dirty="0" smtClean="0">
                <a:solidFill>
                  <a:srgbClr val="FFFF00"/>
                </a:solidFill>
              </a:rPr>
              <a:t> </a:t>
            </a:r>
            <a:r>
              <a:rPr lang="en-US" dirty="0" err="1" smtClean="0">
                <a:solidFill>
                  <a:srgbClr val="FFFF00"/>
                </a:solidFill>
              </a:rPr>
              <a:t>Direttori</a:t>
            </a:r>
            <a:r>
              <a:rPr lang="en-US" dirty="0" smtClean="0">
                <a:solidFill>
                  <a:srgbClr val="FFFF00"/>
                </a:solidFill>
              </a:rPr>
              <a:t> </a:t>
            </a:r>
            <a:r>
              <a:rPr lang="en-US" dirty="0" err="1" smtClean="0">
                <a:solidFill>
                  <a:srgbClr val="FFFF00"/>
                </a:solidFill>
              </a:rPr>
              <a:t>delle</a:t>
            </a:r>
            <a:r>
              <a:rPr lang="en-US" dirty="0" smtClean="0">
                <a:solidFill>
                  <a:srgbClr val="FFFF00"/>
                </a:solidFill>
              </a:rPr>
              <a:t> </a:t>
            </a:r>
            <a:r>
              <a:rPr lang="en-US" dirty="0" err="1" smtClean="0">
                <a:solidFill>
                  <a:srgbClr val="FFFF00"/>
                </a:solidFill>
              </a:rPr>
              <a:t>Strutture</a:t>
            </a:r>
            <a:r>
              <a:rPr lang="en-US" dirty="0" smtClean="0">
                <a:solidFill>
                  <a:srgbClr val="FFFF00"/>
                </a:solidFill>
              </a:rPr>
              <a:t> </a:t>
            </a:r>
            <a:r>
              <a:rPr lang="en-US" dirty="0" err="1" smtClean="0">
                <a:solidFill>
                  <a:srgbClr val="FFFF00"/>
                </a:solidFill>
              </a:rPr>
              <a:t>nonche</a:t>
            </a:r>
            <a:r>
              <a:rPr lang="en-US" dirty="0" smtClean="0">
                <a:solidFill>
                  <a:srgbClr val="FFFF00"/>
                </a:solidFill>
              </a:rPr>
              <a:t>’ </a:t>
            </a:r>
            <a:r>
              <a:rPr lang="en-US" dirty="0" err="1" smtClean="0">
                <a:solidFill>
                  <a:srgbClr val="FFFF00"/>
                </a:solidFill>
              </a:rPr>
              <a:t>ai</a:t>
            </a:r>
            <a:r>
              <a:rPr lang="en-US" dirty="0" smtClean="0">
                <a:solidFill>
                  <a:srgbClr val="FFFF00"/>
                </a:solidFill>
              </a:rPr>
              <a:t> Medici </a:t>
            </a:r>
            <a:r>
              <a:rPr lang="en-US" dirty="0" err="1" smtClean="0">
                <a:solidFill>
                  <a:srgbClr val="FFFF00"/>
                </a:solidFill>
              </a:rPr>
              <a:t>competenti</a:t>
            </a:r>
            <a:r>
              <a:rPr lang="en-US" dirty="0" smtClean="0">
                <a:solidFill>
                  <a:srgbClr val="FFFF00"/>
                </a:solidFill>
              </a:rPr>
              <a:t> e/o </a:t>
            </a:r>
            <a:r>
              <a:rPr lang="en-US" dirty="0" err="1" smtClean="0">
                <a:solidFill>
                  <a:srgbClr val="FFFF00"/>
                </a:solidFill>
              </a:rPr>
              <a:t>autorizzati</a:t>
            </a:r>
            <a:r>
              <a:rPr lang="en-US" dirty="0" smtClean="0">
                <a:solidFill>
                  <a:srgbClr val="FFFF00"/>
                </a:solidFill>
              </a:rPr>
              <a:t> la </a:t>
            </a:r>
            <a:r>
              <a:rPr lang="en-US" dirty="0" err="1" smtClean="0">
                <a:solidFill>
                  <a:srgbClr val="FFFF00"/>
                </a:solidFill>
              </a:rPr>
              <a:t>seguente</a:t>
            </a:r>
            <a:r>
              <a:rPr lang="en-US" dirty="0" smtClean="0">
                <a:solidFill>
                  <a:srgbClr val="FFFF00"/>
                </a:solidFill>
              </a:rPr>
              <a:t> </a:t>
            </a:r>
            <a:r>
              <a:rPr lang="en-US" dirty="0" err="1" smtClean="0">
                <a:solidFill>
                  <a:srgbClr val="FFFF00"/>
                </a:solidFill>
              </a:rPr>
              <a:t>lettera</a:t>
            </a:r>
            <a:r>
              <a:rPr lang="en-US" dirty="0">
                <a:solidFill>
                  <a:srgbClr val="FFFF00"/>
                </a:solidFill>
              </a:rPr>
              <a:t>.</a:t>
            </a:r>
          </a:p>
        </p:txBody>
      </p:sp>
    </p:spTree>
    <p:extLst>
      <p:ext uri="{BB962C8B-B14F-4D97-AF65-F5344CB8AC3E}">
        <p14:creationId xmlns:p14="http://schemas.microsoft.com/office/powerpoint/2010/main" val="19533398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15" y="419850"/>
            <a:ext cx="3547399" cy="3416320"/>
          </a:xfrm>
          <a:prstGeom prst="rect">
            <a:avLst/>
          </a:prstGeom>
          <a:noFill/>
        </p:spPr>
        <p:txBody>
          <a:bodyPr wrap="square" rtlCol="0">
            <a:spAutoFit/>
          </a:bodyPr>
          <a:lstStyle/>
          <a:p>
            <a:r>
              <a:rPr lang="en-US" dirty="0" err="1" smtClean="0"/>
              <a:t>Allo</a:t>
            </a:r>
            <a:r>
              <a:rPr lang="en-US" dirty="0" smtClean="0"/>
              <a:t> </a:t>
            </a:r>
            <a:r>
              <a:rPr lang="en-US" dirty="0" err="1" smtClean="0"/>
              <a:t>scopo</a:t>
            </a:r>
            <a:r>
              <a:rPr lang="en-US" dirty="0" smtClean="0"/>
              <a:t> di </a:t>
            </a:r>
            <a:r>
              <a:rPr lang="en-US" dirty="0" err="1" smtClean="0"/>
              <a:t>assicurare</a:t>
            </a:r>
            <a:r>
              <a:rPr lang="en-US" dirty="0" smtClean="0"/>
              <a:t> </a:t>
            </a:r>
            <a:r>
              <a:rPr lang="en-US" dirty="0" err="1" smtClean="0"/>
              <a:t>una</a:t>
            </a:r>
            <a:r>
              <a:rPr lang="en-US" dirty="0" smtClean="0"/>
              <a:t> </a:t>
            </a:r>
            <a:r>
              <a:rPr lang="en-US" dirty="0" err="1" smtClean="0"/>
              <a:t>omogeneita</a:t>
            </a:r>
            <a:r>
              <a:rPr lang="en-US" dirty="0" smtClean="0"/>
              <a:t>’ di </a:t>
            </a:r>
            <a:r>
              <a:rPr lang="en-US" dirty="0" err="1" smtClean="0"/>
              <a:t>applicazione</a:t>
            </a:r>
            <a:r>
              <a:rPr lang="en-US" dirty="0" smtClean="0"/>
              <a:t> </a:t>
            </a:r>
            <a:r>
              <a:rPr lang="en-US" dirty="0" err="1" smtClean="0"/>
              <a:t>della</a:t>
            </a:r>
            <a:r>
              <a:rPr lang="en-US" dirty="0" smtClean="0"/>
              <a:t> </a:t>
            </a:r>
            <a:r>
              <a:rPr lang="en-US" dirty="0" err="1" smtClean="0"/>
              <a:t>normativa</a:t>
            </a:r>
            <a:r>
              <a:rPr lang="en-US" dirty="0" smtClean="0"/>
              <a:t> </a:t>
            </a:r>
            <a:r>
              <a:rPr lang="en-US" dirty="0" err="1" smtClean="0"/>
              <a:t>vigente</a:t>
            </a:r>
            <a:r>
              <a:rPr lang="en-US" dirty="0" smtClean="0"/>
              <a:t> in </a:t>
            </a:r>
            <a:r>
              <a:rPr lang="en-US" dirty="0" err="1" smtClean="0"/>
              <a:t>materia</a:t>
            </a:r>
            <a:r>
              <a:rPr lang="en-US" dirty="0" smtClean="0"/>
              <a:t> di </a:t>
            </a:r>
            <a:r>
              <a:rPr lang="en-US" dirty="0" err="1" smtClean="0"/>
              <a:t>tutela</a:t>
            </a:r>
            <a:r>
              <a:rPr lang="en-US" dirty="0" smtClean="0"/>
              <a:t> </a:t>
            </a:r>
            <a:r>
              <a:rPr lang="en-US" dirty="0" err="1" smtClean="0"/>
              <a:t>della</a:t>
            </a:r>
            <a:r>
              <a:rPr lang="en-US" dirty="0" smtClean="0"/>
              <a:t> salute </a:t>
            </a:r>
            <a:r>
              <a:rPr lang="en-US" dirty="0" err="1" smtClean="0"/>
              <a:t>dei</a:t>
            </a:r>
            <a:r>
              <a:rPr lang="en-US" dirty="0" smtClean="0"/>
              <a:t> </a:t>
            </a:r>
            <a:r>
              <a:rPr lang="en-US" dirty="0" err="1" smtClean="0"/>
              <a:t>lavoratori</a:t>
            </a:r>
            <a:r>
              <a:rPr lang="en-US" dirty="0"/>
              <a:t> </a:t>
            </a:r>
            <a:r>
              <a:rPr lang="en-US" dirty="0" smtClean="0"/>
              <a:t> </a:t>
            </a:r>
            <a:r>
              <a:rPr lang="en-US" dirty="0" err="1" smtClean="0"/>
              <a:t>gia</a:t>
            </a:r>
            <a:r>
              <a:rPr lang="en-US" dirty="0" smtClean="0"/>
              <a:t>’ a </a:t>
            </a:r>
            <a:r>
              <a:rPr lang="en-US" dirty="0" err="1" smtClean="0"/>
              <a:t>partire</a:t>
            </a:r>
            <a:r>
              <a:rPr lang="en-US" dirty="0" smtClean="0"/>
              <a:t> dal </a:t>
            </a:r>
            <a:r>
              <a:rPr lang="en-US" dirty="0" err="1" smtClean="0"/>
              <a:t>gennaio</a:t>
            </a:r>
            <a:r>
              <a:rPr lang="en-US" dirty="0" smtClean="0"/>
              <a:t> 2014 e’ </a:t>
            </a:r>
            <a:r>
              <a:rPr lang="en-US" dirty="0" err="1" smtClean="0"/>
              <a:t>stato</a:t>
            </a:r>
            <a:r>
              <a:rPr lang="en-US" dirty="0" smtClean="0"/>
              <a:t> </a:t>
            </a:r>
            <a:r>
              <a:rPr lang="en-US" dirty="0" err="1" smtClean="0"/>
              <a:t>adottato</a:t>
            </a:r>
            <a:r>
              <a:rPr lang="en-US" dirty="0" smtClean="0"/>
              <a:t> </a:t>
            </a:r>
            <a:r>
              <a:rPr lang="en-US" dirty="0" err="1" smtClean="0"/>
              <a:t>dall’INFN</a:t>
            </a:r>
            <a:r>
              <a:rPr lang="en-US" dirty="0" smtClean="0"/>
              <a:t> un </a:t>
            </a:r>
            <a:r>
              <a:rPr lang="en-US" dirty="0" err="1" smtClean="0"/>
              <a:t>protocollo</a:t>
            </a:r>
            <a:r>
              <a:rPr lang="en-US" dirty="0" smtClean="0"/>
              <a:t> </a:t>
            </a:r>
            <a:r>
              <a:rPr lang="en-US" dirty="0" err="1" smtClean="0"/>
              <a:t>unico</a:t>
            </a:r>
            <a:r>
              <a:rPr lang="en-US" dirty="0" smtClean="0"/>
              <a:t> di </a:t>
            </a:r>
            <a:r>
              <a:rPr lang="en-US" dirty="0" err="1" smtClean="0"/>
              <a:t>intervento</a:t>
            </a:r>
            <a:r>
              <a:rPr lang="en-US" dirty="0" smtClean="0"/>
              <a:t> </a:t>
            </a:r>
            <a:r>
              <a:rPr lang="en-US" dirty="0" err="1" smtClean="0"/>
              <a:t>sanitario</a:t>
            </a:r>
            <a:r>
              <a:rPr lang="en-US" dirty="0" smtClean="0"/>
              <a:t>.</a:t>
            </a:r>
          </a:p>
          <a:p>
            <a:endParaRPr lang="en-US" dirty="0"/>
          </a:p>
          <a:p>
            <a:r>
              <a:rPr lang="en-US" dirty="0" smtClean="0"/>
              <a:t>Il </a:t>
            </a:r>
            <a:r>
              <a:rPr lang="en-US" dirty="0" err="1" smtClean="0"/>
              <a:t>documento</a:t>
            </a:r>
            <a:r>
              <a:rPr lang="en-US" dirty="0" smtClean="0"/>
              <a:t>, </a:t>
            </a:r>
            <a:r>
              <a:rPr lang="en-US" dirty="0" err="1" smtClean="0"/>
              <a:t>scaricabile</a:t>
            </a:r>
            <a:r>
              <a:rPr lang="en-US" dirty="0" smtClean="0"/>
              <a:t>, e’ </a:t>
            </a:r>
            <a:r>
              <a:rPr lang="en-US" dirty="0" err="1" smtClean="0"/>
              <a:t>disponibile</a:t>
            </a:r>
            <a:r>
              <a:rPr lang="en-US" dirty="0" smtClean="0"/>
              <a:t> </a:t>
            </a:r>
            <a:r>
              <a:rPr lang="en-US" dirty="0" err="1" smtClean="0"/>
              <a:t>sul</a:t>
            </a:r>
            <a:r>
              <a:rPr lang="en-US" dirty="0" smtClean="0"/>
              <a:t> </a:t>
            </a:r>
            <a:r>
              <a:rPr lang="en-US" dirty="0" err="1" smtClean="0"/>
              <a:t>sito</a:t>
            </a:r>
            <a:r>
              <a:rPr lang="en-US" dirty="0" smtClean="0"/>
              <a:t> del </a:t>
            </a:r>
            <a:r>
              <a:rPr lang="en-US" dirty="0" err="1" smtClean="0"/>
              <a:t>Servizio</a:t>
            </a:r>
            <a:r>
              <a:rPr lang="en-US" dirty="0" smtClean="0"/>
              <a:t> Salute &amp; </a:t>
            </a:r>
            <a:r>
              <a:rPr lang="en-US" dirty="0" err="1" smtClean="0"/>
              <a:t>Ambiente</a:t>
            </a:r>
            <a:r>
              <a:rPr lang="en-US" dirty="0" smtClean="0"/>
              <a:t> </a:t>
            </a:r>
            <a:r>
              <a:rPr lang="en-US" dirty="0" err="1" smtClean="0"/>
              <a:t>all’indirizzo</a:t>
            </a:r>
            <a:endParaRPr lang="en-US" dirty="0"/>
          </a:p>
        </p:txBody>
      </p:sp>
      <p:pic>
        <p:nvPicPr>
          <p:cNvPr id="4" name="Picture 3"/>
          <p:cNvPicPr>
            <a:picLocks noChangeAspect="1"/>
          </p:cNvPicPr>
          <p:nvPr/>
        </p:nvPicPr>
        <p:blipFill>
          <a:blip r:embed="rId2"/>
          <a:stretch>
            <a:fillRect/>
          </a:stretch>
        </p:blipFill>
        <p:spPr>
          <a:xfrm>
            <a:off x="3824395" y="0"/>
            <a:ext cx="4616824" cy="6858000"/>
          </a:xfrm>
          <a:prstGeom prst="rect">
            <a:avLst/>
          </a:prstGeom>
        </p:spPr>
      </p:pic>
      <p:sp>
        <p:nvSpPr>
          <p:cNvPr id="5" name="Rectangle 4"/>
          <p:cNvSpPr/>
          <p:nvPr/>
        </p:nvSpPr>
        <p:spPr>
          <a:xfrm>
            <a:off x="293868" y="4665138"/>
            <a:ext cx="2760254" cy="646331"/>
          </a:xfrm>
          <a:prstGeom prst="rect">
            <a:avLst/>
          </a:prstGeom>
          <a:solidFill>
            <a:srgbClr val="FFFF00"/>
          </a:solidFill>
        </p:spPr>
        <p:txBody>
          <a:bodyPr wrap="square">
            <a:spAutoFit/>
          </a:bodyPr>
          <a:lstStyle/>
          <a:p>
            <a:r>
              <a:rPr lang="en-US" dirty="0" smtClean="0">
                <a:solidFill>
                  <a:srgbClr val="FFFF00"/>
                </a:solidFill>
                <a:hlinkClick r:id="rId3"/>
              </a:rPr>
              <a:t>http://www.ac.infn.it/sicurezza/indexSA.html</a:t>
            </a:r>
            <a:endParaRPr lang="en-US" dirty="0" smtClean="0">
              <a:solidFill>
                <a:srgbClr val="FFFF00"/>
              </a:solidFill>
            </a:endParaRPr>
          </a:p>
        </p:txBody>
      </p:sp>
    </p:spTree>
    <p:extLst>
      <p:ext uri="{BB962C8B-B14F-4D97-AF65-F5344CB8AC3E}">
        <p14:creationId xmlns:p14="http://schemas.microsoft.com/office/powerpoint/2010/main" val="30238025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9032" y="478917"/>
            <a:ext cx="3043021" cy="369332"/>
          </a:xfrm>
          <a:prstGeom prst="rect">
            <a:avLst/>
          </a:prstGeom>
          <a:noFill/>
        </p:spPr>
        <p:txBody>
          <a:bodyPr wrap="none" rtlCol="0">
            <a:spAutoFit/>
          </a:bodyPr>
          <a:lstStyle/>
          <a:p>
            <a:r>
              <a:rPr lang="en-US" dirty="0" err="1" smtClean="0"/>
              <a:t>Rischio</a:t>
            </a:r>
            <a:r>
              <a:rPr lang="en-US" dirty="0" smtClean="0"/>
              <a:t> da </a:t>
            </a:r>
            <a:r>
              <a:rPr lang="en-US" dirty="0" err="1" smtClean="0"/>
              <a:t>radiazioni</a:t>
            </a:r>
            <a:r>
              <a:rPr lang="en-US" dirty="0" smtClean="0"/>
              <a:t> </a:t>
            </a:r>
            <a:r>
              <a:rPr lang="en-US" dirty="0" err="1" smtClean="0"/>
              <a:t>ionizzanti</a:t>
            </a:r>
            <a:endParaRPr lang="en-US" dirty="0"/>
          </a:p>
        </p:txBody>
      </p:sp>
      <p:sp>
        <p:nvSpPr>
          <p:cNvPr id="3" name="TextBox 2"/>
          <p:cNvSpPr txBox="1"/>
          <p:nvPr/>
        </p:nvSpPr>
        <p:spPr>
          <a:xfrm>
            <a:off x="2828743" y="65454"/>
            <a:ext cx="3218737" cy="369332"/>
          </a:xfrm>
          <a:prstGeom prst="rect">
            <a:avLst/>
          </a:prstGeom>
          <a:noFill/>
        </p:spPr>
        <p:txBody>
          <a:bodyPr wrap="none" rtlCol="0">
            <a:spAutoFit/>
          </a:bodyPr>
          <a:lstStyle/>
          <a:p>
            <a:r>
              <a:rPr lang="en-US" dirty="0" err="1" smtClean="0"/>
              <a:t>Protocolli</a:t>
            </a:r>
            <a:r>
              <a:rPr lang="en-US" dirty="0" smtClean="0"/>
              <a:t> di </a:t>
            </a:r>
            <a:r>
              <a:rPr lang="en-US" dirty="0" err="1" smtClean="0"/>
              <a:t>intervento</a:t>
            </a:r>
            <a:r>
              <a:rPr lang="en-US" dirty="0" smtClean="0"/>
              <a:t> </a:t>
            </a:r>
            <a:r>
              <a:rPr lang="en-US" dirty="0" err="1" smtClean="0"/>
              <a:t>sanitario</a:t>
            </a:r>
            <a:endParaRPr lang="en-US" dirty="0"/>
          </a:p>
        </p:txBody>
      </p:sp>
      <p:sp>
        <p:nvSpPr>
          <p:cNvPr id="4" name="TextBox 3"/>
          <p:cNvSpPr txBox="1"/>
          <p:nvPr/>
        </p:nvSpPr>
        <p:spPr>
          <a:xfrm>
            <a:off x="4875271" y="474992"/>
            <a:ext cx="3337760" cy="369332"/>
          </a:xfrm>
          <a:prstGeom prst="rect">
            <a:avLst/>
          </a:prstGeom>
          <a:noFill/>
        </p:spPr>
        <p:txBody>
          <a:bodyPr wrap="none" rtlCol="0">
            <a:spAutoFit/>
          </a:bodyPr>
          <a:lstStyle/>
          <a:p>
            <a:r>
              <a:rPr lang="en-US" dirty="0" err="1" smtClean="0"/>
              <a:t>Rischi</a:t>
            </a:r>
            <a:r>
              <a:rPr lang="en-US" dirty="0" smtClean="0"/>
              <a:t> da </a:t>
            </a:r>
            <a:r>
              <a:rPr lang="en-US" dirty="0" err="1" smtClean="0"/>
              <a:t>radiazioni</a:t>
            </a:r>
            <a:r>
              <a:rPr lang="en-US" dirty="0" smtClean="0"/>
              <a:t> non </a:t>
            </a:r>
            <a:r>
              <a:rPr lang="en-US" dirty="0" err="1" smtClean="0"/>
              <a:t>ionizzanti</a:t>
            </a:r>
            <a:endParaRPr lang="en-US" dirty="0"/>
          </a:p>
        </p:txBody>
      </p:sp>
      <p:sp>
        <p:nvSpPr>
          <p:cNvPr id="5" name="TextBox 4"/>
          <p:cNvSpPr txBox="1"/>
          <p:nvPr/>
        </p:nvSpPr>
        <p:spPr>
          <a:xfrm>
            <a:off x="545754" y="1049643"/>
            <a:ext cx="1183061" cy="369332"/>
          </a:xfrm>
          <a:prstGeom prst="rect">
            <a:avLst/>
          </a:prstGeom>
          <a:noFill/>
        </p:spPr>
        <p:txBody>
          <a:bodyPr wrap="none" rtlCol="0">
            <a:spAutoFit/>
          </a:bodyPr>
          <a:lstStyle/>
          <a:p>
            <a:r>
              <a:rPr lang="en-US" dirty="0" err="1" smtClean="0"/>
              <a:t>Preventiva</a:t>
            </a:r>
            <a:endParaRPr lang="en-US" dirty="0"/>
          </a:p>
        </p:txBody>
      </p:sp>
      <p:sp>
        <p:nvSpPr>
          <p:cNvPr id="6" name="TextBox 5"/>
          <p:cNvSpPr txBox="1"/>
          <p:nvPr/>
        </p:nvSpPr>
        <p:spPr>
          <a:xfrm>
            <a:off x="4910118" y="1049643"/>
            <a:ext cx="1183061" cy="369332"/>
          </a:xfrm>
          <a:prstGeom prst="rect">
            <a:avLst/>
          </a:prstGeom>
          <a:noFill/>
        </p:spPr>
        <p:txBody>
          <a:bodyPr wrap="none" rtlCol="0">
            <a:spAutoFit/>
          </a:bodyPr>
          <a:lstStyle/>
          <a:p>
            <a:r>
              <a:rPr lang="en-US" dirty="0" err="1" smtClean="0"/>
              <a:t>Preventiva</a:t>
            </a:r>
            <a:endParaRPr lang="en-US" dirty="0"/>
          </a:p>
        </p:txBody>
      </p:sp>
      <p:sp>
        <p:nvSpPr>
          <p:cNvPr id="7" name="TextBox 6"/>
          <p:cNvSpPr txBox="1"/>
          <p:nvPr/>
        </p:nvSpPr>
        <p:spPr>
          <a:xfrm>
            <a:off x="2790265" y="1049643"/>
            <a:ext cx="1058403" cy="369332"/>
          </a:xfrm>
          <a:prstGeom prst="rect">
            <a:avLst/>
          </a:prstGeom>
          <a:noFill/>
        </p:spPr>
        <p:txBody>
          <a:bodyPr wrap="none" rtlCol="0">
            <a:spAutoFit/>
          </a:bodyPr>
          <a:lstStyle/>
          <a:p>
            <a:r>
              <a:rPr lang="en-US" dirty="0" err="1" smtClean="0"/>
              <a:t>Periodica</a:t>
            </a:r>
            <a:endParaRPr lang="en-US" dirty="0"/>
          </a:p>
        </p:txBody>
      </p:sp>
      <p:sp>
        <p:nvSpPr>
          <p:cNvPr id="8" name="TextBox 7"/>
          <p:cNvSpPr txBox="1"/>
          <p:nvPr/>
        </p:nvSpPr>
        <p:spPr>
          <a:xfrm>
            <a:off x="7154628" y="1049643"/>
            <a:ext cx="1058403" cy="369332"/>
          </a:xfrm>
          <a:prstGeom prst="rect">
            <a:avLst/>
          </a:prstGeom>
          <a:noFill/>
        </p:spPr>
        <p:txBody>
          <a:bodyPr wrap="none" rtlCol="0">
            <a:spAutoFit/>
          </a:bodyPr>
          <a:lstStyle/>
          <a:p>
            <a:r>
              <a:rPr lang="en-US" dirty="0" err="1" smtClean="0"/>
              <a:t>Periodica</a:t>
            </a:r>
            <a:endParaRPr lang="en-US" dirty="0"/>
          </a:p>
        </p:txBody>
      </p:sp>
      <p:sp>
        <p:nvSpPr>
          <p:cNvPr id="9" name="TextBox 8"/>
          <p:cNvSpPr txBox="1"/>
          <p:nvPr/>
        </p:nvSpPr>
        <p:spPr>
          <a:xfrm>
            <a:off x="1815681" y="858744"/>
            <a:ext cx="751941" cy="369332"/>
          </a:xfrm>
          <a:prstGeom prst="rect">
            <a:avLst/>
          </a:prstGeom>
          <a:noFill/>
        </p:spPr>
        <p:txBody>
          <a:bodyPr wrap="none" rtlCol="0">
            <a:spAutoFit/>
          </a:bodyPr>
          <a:lstStyle/>
          <a:p>
            <a:r>
              <a:rPr lang="en-US" dirty="0" smtClean="0"/>
              <a:t> </a:t>
            </a:r>
            <a:r>
              <a:rPr lang="en-US" dirty="0" err="1" smtClean="0"/>
              <a:t>Visita</a:t>
            </a:r>
            <a:endParaRPr lang="en-US" dirty="0"/>
          </a:p>
        </p:txBody>
      </p:sp>
      <p:sp>
        <p:nvSpPr>
          <p:cNvPr id="10" name="TextBox 9"/>
          <p:cNvSpPr txBox="1"/>
          <p:nvPr/>
        </p:nvSpPr>
        <p:spPr>
          <a:xfrm>
            <a:off x="6047480" y="826478"/>
            <a:ext cx="751941" cy="369332"/>
          </a:xfrm>
          <a:prstGeom prst="rect">
            <a:avLst/>
          </a:prstGeom>
          <a:noFill/>
        </p:spPr>
        <p:txBody>
          <a:bodyPr wrap="none" rtlCol="0">
            <a:spAutoFit/>
          </a:bodyPr>
          <a:lstStyle/>
          <a:p>
            <a:r>
              <a:rPr lang="en-US" dirty="0" smtClean="0"/>
              <a:t> </a:t>
            </a:r>
            <a:r>
              <a:rPr lang="en-US" dirty="0" err="1" smtClean="0"/>
              <a:t>Visita</a:t>
            </a:r>
            <a:endParaRPr lang="en-US" dirty="0"/>
          </a:p>
        </p:txBody>
      </p:sp>
      <p:sp>
        <p:nvSpPr>
          <p:cNvPr id="11" name="Rectangle 10"/>
          <p:cNvSpPr/>
          <p:nvPr/>
        </p:nvSpPr>
        <p:spPr>
          <a:xfrm>
            <a:off x="239294" y="2094806"/>
            <a:ext cx="3911949" cy="830997"/>
          </a:xfrm>
          <a:prstGeom prst="rect">
            <a:avLst/>
          </a:prstGeom>
        </p:spPr>
        <p:txBody>
          <a:bodyPr wrap="square">
            <a:spAutoFit/>
          </a:bodyPr>
          <a:lstStyle/>
          <a:p>
            <a:r>
              <a:rPr lang="en-US" sz="1200" dirty="0"/>
              <a:t>Se </a:t>
            </a:r>
            <a:r>
              <a:rPr lang="en-US" sz="1200" dirty="0" err="1"/>
              <a:t>ritenuto</a:t>
            </a:r>
            <a:r>
              <a:rPr lang="en-US" sz="1200" dirty="0"/>
              <a:t> </a:t>
            </a:r>
            <a:r>
              <a:rPr lang="en-US" sz="1200" dirty="0" err="1"/>
              <a:t>opportuno</a:t>
            </a:r>
            <a:r>
              <a:rPr lang="en-US" sz="1200" dirty="0"/>
              <a:t> dal medico </a:t>
            </a:r>
            <a:r>
              <a:rPr lang="en-US" sz="1200" dirty="0" err="1" smtClean="0"/>
              <a:t>competente</a:t>
            </a:r>
            <a:r>
              <a:rPr lang="en-US" sz="1200" dirty="0" smtClean="0"/>
              <a:t>/</a:t>
            </a:r>
            <a:r>
              <a:rPr lang="en-US" sz="1200" dirty="0" err="1" smtClean="0"/>
              <a:t>autorizzato</a:t>
            </a:r>
            <a:r>
              <a:rPr lang="en-US" sz="1200" dirty="0" smtClean="0"/>
              <a:t>, </a:t>
            </a:r>
            <a:r>
              <a:rPr lang="en-US" sz="1200" dirty="0" err="1"/>
              <a:t>sulla</a:t>
            </a:r>
            <a:r>
              <a:rPr lang="en-US" sz="1200" dirty="0"/>
              <a:t> base di </a:t>
            </a:r>
            <a:r>
              <a:rPr lang="en-US" sz="1200" dirty="0" err="1"/>
              <a:t>valutazioni</a:t>
            </a:r>
            <a:r>
              <a:rPr lang="en-US" sz="1200" dirty="0"/>
              <a:t> </a:t>
            </a:r>
            <a:r>
              <a:rPr lang="en-US" sz="1200" dirty="0" err="1"/>
              <a:t>anamnestico-cliniche</a:t>
            </a:r>
            <a:r>
              <a:rPr lang="en-US" sz="1200" dirty="0"/>
              <a:t> (</a:t>
            </a:r>
            <a:r>
              <a:rPr lang="en-US" sz="1200" dirty="0" err="1"/>
              <a:t>oltre</a:t>
            </a:r>
            <a:r>
              <a:rPr lang="en-US" sz="1200" dirty="0"/>
              <a:t> </a:t>
            </a:r>
            <a:r>
              <a:rPr lang="en-US" sz="1200" dirty="0" err="1"/>
              <a:t>che</a:t>
            </a:r>
            <a:r>
              <a:rPr lang="en-US" sz="1200" dirty="0"/>
              <a:t> del </a:t>
            </a:r>
            <a:r>
              <a:rPr lang="en-US" sz="1200" dirty="0" err="1"/>
              <a:t>rischio</a:t>
            </a:r>
            <a:r>
              <a:rPr lang="en-US" sz="1200" dirty="0"/>
              <a:t> </a:t>
            </a:r>
            <a:r>
              <a:rPr lang="en-US" sz="1200" dirty="0" err="1"/>
              <a:t>specifico</a:t>
            </a:r>
            <a:r>
              <a:rPr lang="en-US" sz="1200" dirty="0"/>
              <a:t>) da </a:t>
            </a:r>
            <a:r>
              <a:rPr lang="en-US" sz="1200" dirty="0" err="1"/>
              <a:t>effettuare</a:t>
            </a:r>
            <a:r>
              <a:rPr lang="en-US" sz="1200" dirty="0"/>
              <a:t> </a:t>
            </a:r>
            <a:r>
              <a:rPr lang="en-US" sz="1200" dirty="0" err="1"/>
              <a:t>caso</a:t>
            </a:r>
            <a:r>
              <a:rPr lang="en-US" sz="1200" dirty="0"/>
              <a:t> per </a:t>
            </a:r>
            <a:r>
              <a:rPr lang="en-US" sz="1200" dirty="0" err="1"/>
              <a:t>caso</a:t>
            </a:r>
            <a:r>
              <a:rPr lang="en-US" sz="1200" dirty="0"/>
              <a:t>, </a:t>
            </a:r>
            <a:r>
              <a:rPr lang="en-US" sz="1200" dirty="0" err="1"/>
              <a:t>possono</a:t>
            </a:r>
            <a:r>
              <a:rPr lang="en-US" sz="1200" dirty="0"/>
              <a:t> </a:t>
            </a:r>
            <a:r>
              <a:rPr lang="en-US" sz="1200" dirty="0" err="1"/>
              <a:t>essere</a:t>
            </a:r>
            <a:r>
              <a:rPr lang="en-US" sz="1200" dirty="0"/>
              <a:t> </a:t>
            </a:r>
            <a:r>
              <a:rPr lang="en-US" sz="1200" dirty="0" err="1"/>
              <a:t>utilizzati</a:t>
            </a:r>
            <a:r>
              <a:rPr lang="en-US" sz="1200" dirty="0"/>
              <a:t> </a:t>
            </a:r>
            <a:r>
              <a:rPr lang="en-US" sz="1200" dirty="0" err="1"/>
              <a:t>uno</a:t>
            </a:r>
            <a:r>
              <a:rPr lang="en-US" sz="1200" dirty="0"/>
              <a:t> o </a:t>
            </a:r>
            <a:r>
              <a:rPr lang="en-US" sz="1200" dirty="0" err="1"/>
              <a:t>più</a:t>
            </a:r>
            <a:r>
              <a:rPr lang="en-US" sz="1200" dirty="0"/>
              <a:t> </a:t>
            </a:r>
            <a:r>
              <a:rPr lang="en-US" sz="1200" dirty="0" err="1"/>
              <a:t>dei</a:t>
            </a:r>
            <a:r>
              <a:rPr lang="en-US" sz="1200" dirty="0"/>
              <a:t> </a:t>
            </a:r>
            <a:r>
              <a:rPr lang="en-US" sz="1200" dirty="0" err="1"/>
              <a:t>seguenti</a:t>
            </a:r>
            <a:r>
              <a:rPr lang="en-US" sz="1200" dirty="0"/>
              <a:t> </a:t>
            </a:r>
            <a:r>
              <a:rPr lang="en-US" sz="1200" dirty="0" err="1"/>
              <a:t>accertamenti</a:t>
            </a:r>
            <a:r>
              <a:rPr lang="en-US" sz="1200" dirty="0"/>
              <a:t>:</a:t>
            </a:r>
          </a:p>
        </p:txBody>
      </p:sp>
      <p:sp>
        <p:nvSpPr>
          <p:cNvPr id="12" name="Rectangle 11"/>
          <p:cNvSpPr/>
          <p:nvPr/>
        </p:nvSpPr>
        <p:spPr>
          <a:xfrm>
            <a:off x="45760" y="3268280"/>
            <a:ext cx="1918226" cy="307777"/>
          </a:xfrm>
          <a:prstGeom prst="rect">
            <a:avLst/>
          </a:prstGeom>
        </p:spPr>
        <p:txBody>
          <a:bodyPr wrap="none">
            <a:spAutoFit/>
          </a:bodyPr>
          <a:lstStyle/>
          <a:p>
            <a:r>
              <a:rPr lang="en-US" sz="1400" dirty="0" err="1"/>
              <a:t>Ecografia</a:t>
            </a:r>
            <a:r>
              <a:rPr lang="en-US" sz="1400" dirty="0"/>
              <a:t> </a:t>
            </a:r>
            <a:r>
              <a:rPr lang="en-US" sz="1400" dirty="0" err="1"/>
              <a:t>tiroidea</a:t>
            </a:r>
            <a:r>
              <a:rPr lang="en-US" sz="1400" dirty="0"/>
              <a:t> + </a:t>
            </a:r>
            <a:r>
              <a:rPr lang="en-US" sz="1400" dirty="0" smtClean="0"/>
              <a:t>TSH</a:t>
            </a:r>
            <a:endParaRPr lang="en-US" sz="1400" dirty="0"/>
          </a:p>
        </p:txBody>
      </p:sp>
      <p:sp>
        <p:nvSpPr>
          <p:cNvPr id="13" name="Rectangle 12"/>
          <p:cNvSpPr/>
          <p:nvPr/>
        </p:nvSpPr>
        <p:spPr>
          <a:xfrm>
            <a:off x="45760" y="3619900"/>
            <a:ext cx="2813102" cy="307777"/>
          </a:xfrm>
          <a:prstGeom prst="rect">
            <a:avLst/>
          </a:prstGeom>
        </p:spPr>
        <p:txBody>
          <a:bodyPr wrap="none">
            <a:spAutoFit/>
          </a:bodyPr>
          <a:lstStyle/>
          <a:p>
            <a:r>
              <a:rPr lang="en-US" sz="1400" dirty="0" err="1"/>
              <a:t>Ricerca</a:t>
            </a:r>
            <a:r>
              <a:rPr lang="en-US" sz="1400" dirty="0"/>
              <a:t> del </a:t>
            </a:r>
            <a:r>
              <a:rPr lang="en-US" sz="1400" dirty="0" err="1"/>
              <a:t>sangue</a:t>
            </a:r>
            <a:r>
              <a:rPr lang="en-US" sz="1400" dirty="0"/>
              <a:t> </a:t>
            </a:r>
            <a:r>
              <a:rPr lang="en-US" sz="1400" dirty="0" err="1"/>
              <a:t>occulto</a:t>
            </a:r>
            <a:r>
              <a:rPr lang="en-US" sz="1400" dirty="0"/>
              <a:t> </a:t>
            </a:r>
            <a:r>
              <a:rPr lang="en-US" sz="1400" dirty="0" err="1"/>
              <a:t>nelle</a:t>
            </a:r>
            <a:r>
              <a:rPr lang="en-US" sz="1400" dirty="0"/>
              <a:t> </a:t>
            </a:r>
            <a:r>
              <a:rPr lang="en-US" sz="1400" dirty="0" err="1" smtClean="0"/>
              <a:t>feci</a:t>
            </a:r>
            <a:endParaRPr lang="en-US" sz="1400" dirty="0"/>
          </a:p>
        </p:txBody>
      </p:sp>
      <p:sp>
        <p:nvSpPr>
          <p:cNvPr id="14" name="Rectangle 13"/>
          <p:cNvSpPr/>
          <p:nvPr/>
        </p:nvSpPr>
        <p:spPr>
          <a:xfrm>
            <a:off x="45363" y="3950842"/>
            <a:ext cx="1953818" cy="307777"/>
          </a:xfrm>
          <a:prstGeom prst="rect">
            <a:avLst/>
          </a:prstGeom>
        </p:spPr>
        <p:txBody>
          <a:bodyPr wrap="none">
            <a:spAutoFit/>
          </a:bodyPr>
          <a:lstStyle/>
          <a:p>
            <a:r>
              <a:rPr lang="en-US" sz="1400" dirty="0" err="1"/>
              <a:t>Ecografia</a:t>
            </a:r>
            <a:r>
              <a:rPr lang="en-US" sz="1400" dirty="0"/>
              <a:t> </a:t>
            </a:r>
            <a:r>
              <a:rPr lang="en-US" sz="1400" dirty="0" err="1"/>
              <a:t>pelvica</a:t>
            </a:r>
            <a:r>
              <a:rPr lang="en-US" sz="1400" dirty="0"/>
              <a:t> (</a:t>
            </a:r>
            <a:r>
              <a:rPr lang="en-US" sz="1400" dirty="0" err="1"/>
              <a:t>ovaio</a:t>
            </a:r>
            <a:r>
              <a:rPr lang="en-US" sz="1400" dirty="0"/>
              <a:t>)</a:t>
            </a:r>
          </a:p>
        </p:txBody>
      </p:sp>
      <p:sp>
        <p:nvSpPr>
          <p:cNvPr id="15" name="Rectangle 14"/>
          <p:cNvSpPr/>
          <p:nvPr/>
        </p:nvSpPr>
        <p:spPr>
          <a:xfrm>
            <a:off x="45363" y="4293971"/>
            <a:ext cx="2290098" cy="307777"/>
          </a:xfrm>
          <a:prstGeom prst="rect">
            <a:avLst/>
          </a:prstGeom>
        </p:spPr>
        <p:txBody>
          <a:bodyPr wrap="none">
            <a:spAutoFit/>
          </a:bodyPr>
          <a:lstStyle/>
          <a:p>
            <a:r>
              <a:rPr lang="en-US" sz="1400" dirty="0" err="1"/>
              <a:t>Ecografia</a:t>
            </a:r>
            <a:r>
              <a:rPr lang="en-US" sz="1400" dirty="0"/>
              <a:t> </a:t>
            </a:r>
            <a:r>
              <a:rPr lang="en-US" sz="1400" dirty="0" err="1"/>
              <a:t>vescicale</a:t>
            </a:r>
            <a:r>
              <a:rPr lang="en-US" sz="1400" dirty="0"/>
              <a:t> (+ </a:t>
            </a:r>
            <a:r>
              <a:rPr lang="en-US" sz="1400" dirty="0" err="1"/>
              <a:t>renale</a:t>
            </a:r>
            <a:r>
              <a:rPr lang="en-US" sz="1400" dirty="0"/>
              <a:t>)</a:t>
            </a:r>
          </a:p>
        </p:txBody>
      </p:sp>
      <p:sp>
        <p:nvSpPr>
          <p:cNvPr id="16" name="Rectangle 15"/>
          <p:cNvSpPr/>
          <p:nvPr/>
        </p:nvSpPr>
        <p:spPr>
          <a:xfrm>
            <a:off x="54672" y="4634773"/>
            <a:ext cx="1828370" cy="307777"/>
          </a:xfrm>
          <a:prstGeom prst="rect">
            <a:avLst/>
          </a:prstGeom>
        </p:spPr>
        <p:txBody>
          <a:bodyPr wrap="none">
            <a:spAutoFit/>
          </a:bodyPr>
          <a:lstStyle/>
          <a:p>
            <a:r>
              <a:rPr lang="en-US" sz="1400" dirty="0" err="1"/>
              <a:t>Consulenza</a:t>
            </a:r>
            <a:r>
              <a:rPr lang="en-US" sz="1400" dirty="0"/>
              <a:t> </a:t>
            </a:r>
            <a:r>
              <a:rPr lang="en-US" sz="1400" dirty="0" err="1"/>
              <a:t>senologica</a:t>
            </a:r>
            <a:endParaRPr lang="en-US" sz="1400" dirty="0"/>
          </a:p>
        </p:txBody>
      </p:sp>
      <p:sp>
        <p:nvSpPr>
          <p:cNvPr id="17" name="Rectangle 16"/>
          <p:cNvSpPr/>
          <p:nvPr/>
        </p:nvSpPr>
        <p:spPr>
          <a:xfrm>
            <a:off x="45760" y="4992625"/>
            <a:ext cx="2428344" cy="307777"/>
          </a:xfrm>
          <a:prstGeom prst="rect">
            <a:avLst/>
          </a:prstGeom>
        </p:spPr>
        <p:txBody>
          <a:bodyPr wrap="none">
            <a:spAutoFit/>
          </a:bodyPr>
          <a:lstStyle/>
          <a:p>
            <a:r>
              <a:rPr lang="en-US" sz="1400" dirty="0" err="1"/>
              <a:t>Consulenza</a:t>
            </a:r>
            <a:r>
              <a:rPr lang="en-US" sz="1400" dirty="0"/>
              <a:t> </a:t>
            </a:r>
            <a:r>
              <a:rPr lang="en-US" sz="1400" dirty="0" err="1"/>
              <a:t>gastroenterologica</a:t>
            </a:r>
            <a:endParaRPr lang="en-US" sz="1400" dirty="0"/>
          </a:p>
        </p:txBody>
      </p:sp>
      <p:sp>
        <p:nvSpPr>
          <p:cNvPr id="18" name="Rectangle 17"/>
          <p:cNvSpPr/>
          <p:nvPr/>
        </p:nvSpPr>
        <p:spPr>
          <a:xfrm>
            <a:off x="36087" y="5364603"/>
            <a:ext cx="2110298" cy="307777"/>
          </a:xfrm>
          <a:prstGeom prst="rect">
            <a:avLst/>
          </a:prstGeom>
        </p:spPr>
        <p:txBody>
          <a:bodyPr wrap="none">
            <a:spAutoFit/>
          </a:bodyPr>
          <a:lstStyle/>
          <a:p>
            <a:r>
              <a:rPr lang="en-US" sz="1400" dirty="0" err="1"/>
              <a:t>Consulenza</a:t>
            </a:r>
            <a:r>
              <a:rPr lang="en-US" sz="1400" dirty="0"/>
              <a:t> </a:t>
            </a:r>
            <a:r>
              <a:rPr lang="en-US" sz="1400" dirty="0" err="1"/>
              <a:t>dermatologica</a:t>
            </a:r>
            <a:endParaRPr lang="en-US" sz="1400" dirty="0"/>
          </a:p>
        </p:txBody>
      </p:sp>
      <p:sp>
        <p:nvSpPr>
          <p:cNvPr id="19" name="Rectangle 18"/>
          <p:cNvSpPr/>
          <p:nvPr/>
        </p:nvSpPr>
        <p:spPr>
          <a:xfrm>
            <a:off x="77463" y="5733935"/>
            <a:ext cx="2320605" cy="307777"/>
          </a:xfrm>
          <a:prstGeom prst="rect">
            <a:avLst/>
          </a:prstGeom>
        </p:spPr>
        <p:txBody>
          <a:bodyPr wrap="none">
            <a:spAutoFit/>
          </a:bodyPr>
          <a:lstStyle/>
          <a:p>
            <a:r>
              <a:rPr lang="en-US" sz="1400" dirty="0" err="1"/>
              <a:t>Consulenza</a:t>
            </a:r>
            <a:r>
              <a:rPr lang="en-US" sz="1400" dirty="0"/>
              <a:t> </a:t>
            </a:r>
            <a:r>
              <a:rPr lang="en-US" sz="1400" dirty="0" err="1"/>
              <a:t>neuropsichiatrica</a:t>
            </a:r>
            <a:endParaRPr lang="en-US" sz="1400" dirty="0"/>
          </a:p>
        </p:txBody>
      </p:sp>
      <p:sp>
        <p:nvSpPr>
          <p:cNvPr id="20" name="Rectangle 19"/>
          <p:cNvSpPr/>
          <p:nvPr/>
        </p:nvSpPr>
        <p:spPr>
          <a:xfrm>
            <a:off x="77464" y="6043733"/>
            <a:ext cx="2850716" cy="738664"/>
          </a:xfrm>
          <a:prstGeom prst="rect">
            <a:avLst/>
          </a:prstGeom>
        </p:spPr>
        <p:txBody>
          <a:bodyPr wrap="square">
            <a:spAutoFit/>
          </a:bodyPr>
          <a:lstStyle/>
          <a:p>
            <a:r>
              <a:rPr lang="en-US" sz="1400" dirty="0" err="1"/>
              <a:t>Esami</a:t>
            </a:r>
            <a:r>
              <a:rPr lang="en-US" sz="1400" dirty="0"/>
              <a:t> di </a:t>
            </a:r>
            <a:r>
              <a:rPr lang="en-US" sz="1400" dirty="0" err="1"/>
              <a:t>funzionalità</a:t>
            </a:r>
            <a:r>
              <a:rPr lang="en-US" sz="1400" dirty="0"/>
              <a:t> </a:t>
            </a:r>
            <a:r>
              <a:rPr lang="en-US" sz="1400" dirty="0" err="1"/>
              <a:t>respiratoria</a:t>
            </a:r>
            <a:r>
              <a:rPr lang="en-US" sz="1400" dirty="0"/>
              <a:t> (in </a:t>
            </a:r>
            <a:r>
              <a:rPr lang="en-US" sz="1400" dirty="0" err="1"/>
              <a:t>caso</a:t>
            </a:r>
            <a:r>
              <a:rPr lang="en-US" sz="1400" dirty="0"/>
              <a:t> di </a:t>
            </a:r>
            <a:r>
              <a:rPr lang="en-US" sz="1400" dirty="0" err="1"/>
              <a:t>obbligo</a:t>
            </a:r>
            <a:r>
              <a:rPr lang="en-US" sz="1400" dirty="0"/>
              <a:t> di </a:t>
            </a:r>
            <a:r>
              <a:rPr lang="en-US" sz="1400" dirty="0" err="1"/>
              <a:t>utilizzo</a:t>
            </a:r>
            <a:r>
              <a:rPr lang="en-US" sz="1400" dirty="0"/>
              <a:t> di DPI per le </a:t>
            </a:r>
            <a:r>
              <a:rPr lang="en-US" sz="1400" dirty="0" smtClean="0"/>
              <a:t>vie </a:t>
            </a:r>
            <a:r>
              <a:rPr lang="en-US" sz="1400" dirty="0" err="1" smtClean="0"/>
              <a:t>respiratorie</a:t>
            </a:r>
            <a:endParaRPr lang="en-US" sz="1400" dirty="0"/>
          </a:p>
        </p:txBody>
      </p:sp>
      <p:sp>
        <p:nvSpPr>
          <p:cNvPr id="21" name="Rectangle 20"/>
          <p:cNvSpPr/>
          <p:nvPr/>
        </p:nvSpPr>
        <p:spPr>
          <a:xfrm>
            <a:off x="2185860" y="3219460"/>
            <a:ext cx="2433253" cy="307777"/>
          </a:xfrm>
          <a:prstGeom prst="rect">
            <a:avLst/>
          </a:prstGeom>
        </p:spPr>
        <p:txBody>
          <a:bodyPr wrap="none">
            <a:spAutoFit/>
          </a:bodyPr>
          <a:lstStyle/>
          <a:p>
            <a:r>
              <a:rPr lang="en-US" sz="1400" dirty="0" err="1">
                <a:solidFill>
                  <a:srgbClr val="FFFF00"/>
                </a:solidFill>
              </a:rPr>
              <a:t>Protidogramma</a:t>
            </a:r>
            <a:r>
              <a:rPr lang="en-US" sz="1400" dirty="0">
                <a:solidFill>
                  <a:srgbClr val="FFFF00"/>
                </a:solidFill>
              </a:rPr>
              <a:t> </a:t>
            </a:r>
            <a:r>
              <a:rPr lang="en-US" sz="1400" dirty="0" err="1">
                <a:solidFill>
                  <a:srgbClr val="FFFF00"/>
                </a:solidFill>
              </a:rPr>
              <a:t>elettroforetico</a:t>
            </a:r>
            <a:endParaRPr lang="en-US" sz="1400" dirty="0">
              <a:solidFill>
                <a:srgbClr val="FFFF00"/>
              </a:solidFill>
            </a:endParaRPr>
          </a:p>
        </p:txBody>
      </p:sp>
      <p:sp>
        <p:nvSpPr>
          <p:cNvPr id="22" name="TextBox 21"/>
          <p:cNvSpPr txBox="1"/>
          <p:nvPr/>
        </p:nvSpPr>
        <p:spPr>
          <a:xfrm>
            <a:off x="2790265" y="4015275"/>
            <a:ext cx="1019054" cy="307777"/>
          </a:xfrm>
          <a:prstGeom prst="rect">
            <a:avLst/>
          </a:prstGeom>
          <a:noFill/>
        </p:spPr>
        <p:txBody>
          <a:bodyPr wrap="none" rtlCol="0">
            <a:spAutoFit/>
          </a:bodyPr>
          <a:lstStyle/>
          <a:p>
            <a:r>
              <a:rPr lang="en-US" sz="1400" dirty="0" err="1" smtClean="0">
                <a:solidFill>
                  <a:srgbClr val="FFFF00"/>
                </a:solidFill>
              </a:rPr>
              <a:t>Consulenze</a:t>
            </a:r>
            <a:endParaRPr lang="en-US" sz="1400" dirty="0">
              <a:solidFill>
                <a:srgbClr val="FFFF00"/>
              </a:solidFill>
            </a:endParaRPr>
          </a:p>
        </p:txBody>
      </p:sp>
      <p:sp>
        <p:nvSpPr>
          <p:cNvPr id="23" name="TextBox 22"/>
          <p:cNvSpPr txBox="1"/>
          <p:nvPr/>
        </p:nvSpPr>
        <p:spPr>
          <a:xfrm>
            <a:off x="2905699" y="4757884"/>
            <a:ext cx="765792" cy="307777"/>
          </a:xfrm>
          <a:prstGeom prst="rect">
            <a:avLst/>
          </a:prstGeom>
          <a:noFill/>
        </p:spPr>
        <p:txBody>
          <a:bodyPr wrap="none" rtlCol="0">
            <a:spAutoFit/>
          </a:bodyPr>
          <a:lstStyle/>
          <a:p>
            <a:r>
              <a:rPr lang="en-US" sz="1400" dirty="0" err="1" smtClean="0">
                <a:solidFill>
                  <a:srgbClr val="FFFF00"/>
                </a:solidFill>
              </a:rPr>
              <a:t>Indagini</a:t>
            </a:r>
            <a:endParaRPr lang="en-US" sz="1400" dirty="0">
              <a:solidFill>
                <a:srgbClr val="FFFF00"/>
              </a:solidFill>
            </a:endParaRPr>
          </a:p>
        </p:txBody>
      </p:sp>
      <p:sp>
        <p:nvSpPr>
          <p:cNvPr id="24" name="TextBox 23"/>
          <p:cNvSpPr txBox="1"/>
          <p:nvPr/>
        </p:nvSpPr>
        <p:spPr>
          <a:xfrm>
            <a:off x="1257203" y="1641685"/>
            <a:ext cx="2328545" cy="369332"/>
          </a:xfrm>
          <a:prstGeom prst="rect">
            <a:avLst/>
          </a:prstGeom>
          <a:noFill/>
        </p:spPr>
        <p:txBody>
          <a:bodyPr wrap="none" rtlCol="0">
            <a:spAutoFit/>
          </a:bodyPr>
          <a:lstStyle/>
          <a:p>
            <a:r>
              <a:rPr lang="en-US" dirty="0" err="1" smtClean="0"/>
              <a:t>Accertamenti</a:t>
            </a:r>
            <a:r>
              <a:rPr lang="en-US" dirty="0" smtClean="0"/>
              <a:t> di base + </a:t>
            </a:r>
            <a:endParaRPr lang="en-US" dirty="0"/>
          </a:p>
        </p:txBody>
      </p:sp>
      <p:sp>
        <p:nvSpPr>
          <p:cNvPr id="25" name="TextBox 24"/>
          <p:cNvSpPr txBox="1"/>
          <p:nvPr/>
        </p:nvSpPr>
        <p:spPr>
          <a:xfrm>
            <a:off x="5376032" y="1641685"/>
            <a:ext cx="2328545" cy="369332"/>
          </a:xfrm>
          <a:prstGeom prst="rect">
            <a:avLst/>
          </a:prstGeom>
          <a:noFill/>
        </p:spPr>
        <p:txBody>
          <a:bodyPr wrap="none" rtlCol="0">
            <a:spAutoFit/>
          </a:bodyPr>
          <a:lstStyle/>
          <a:p>
            <a:r>
              <a:rPr lang="en-US" dirty="0" err="1" smtClean="0"/>
              <a:t>Accertamenti</a:t>
            </a:r>
            <a:r>
              <a:rPr lang="en-US" dirty="0" smtClean="0"/>
              <a:t> di base + </a:t>
            </a:r>
            <a:endParaRPr lang="en-US" dirty="0"/>
          </a:p>
        </p:txBody>
      </p:sp>
      <p:sp>
        <p:nvSpPr>
          <p:cNvPr id="26" name="Rectangle 25"/>
          <p:cNvSpPr/>
          <p:nvPr/>
        </p:nvSpPr>
        <p:spPr>
          <a:xfrm>
            <a:off x="4720457" y="2102386"/>
            <a:ext cx="4093678" cy="830997"/>
          </a:xfrm>
          <a:prstGeom prst="rect">
            <a:avLst/>
          </a:prstGeom>
        </p:spPr>
        <p:txBody>
          <a:bodyPr wrap="square">
            <a:spAutoFit/>
          </a:bodyPr>
          <a:lstStyle/>
          <a:p>
            <a:r>
              <a:rPr lang="en-US" sz="1200" dirty="0"/>
              <a:t>Se </a:t>
            </a:r>
            <a:r>
              <a:rPr lang="en-US" sz="1200" dirty="0" err="1"/>
              <a:t>ritenuto</a:t>
            </a:r>
            <a:r>
              <a:rPr lang="en-US" sz="1200" dirty="0"/>
              <a:t> </a:t>
            </a:r>
            <a:r>
              <a:rPr lang="en-US" sz="1200" dirty="0" err="1"/>
              <a:t>opportuno</a:t>
            </a:r>
            <a:r>
              <a:rPr lang="en-US" sz="1200" dirty="0"/>
              <a:t> dal medico di </a:t>
            </a:r>
            <a:r>
              <a:rPr lang="en-US" sz="1200" dirty="0" err="1" smtClean="0"/>
              <a:t>competente</a:t>
            </a:r>
            <a:r>
              <a:rPr lang="en-US" sz="1200" dirty="0" smtClean="0"/>
              <a:t>/</a:t>
            </a:r>
            <a:r>
              <a:rPr lang="en-US" sz="1200" dirty="0" err="1" smtClean="0"/>
              <a:t>autorizzato</a:t>
            </a:r>
            <a:r>
              <a:rPr lang="en-US" sz="1200" dirty="0" smtClean="0"/>
              <a:t> , </a:t>
            </a:r>
            <a:r>
              <a:rPr lang="en-US" sz="1200" dirty="0" err="1"/>
              <a:t>sulla</a:t>
            </a:r>
            <a:r>
              <a:rPr lang="en-US" sz="1200" dirty="0"/>
              <a:t> base di </a:t>
            </a:r>
            <a:r>
              <a:rPr lang="en-US" sz="1200" dirty="0" err="1"/>
              <a:t>valutazioni</a:t>
            </a:r>
            <a:r>
              <a:rPr lang="en-US" sz="1200" dirty="0"/>
              <a:t> </a:t>
            </a:r>
            <a:r>
              <a:rPr lang="en-US" sz="1200" dirty="0" err="1"/>
              <a:t>anamnestico-cliniche</a:t>
            </a:r>
            <a:r>
              <a:rPr lang="en-US" sz="1200" dirty="0"/>
              <a:t> (</a:t>
            </a:r>
            <a:r>
              <a:rPr lang="en-US" sz="1200" dirty="0" err="1"/>
              <a:t>oltre</a:t>
            </a:r>
            <a:r>
              <a:rPr lang="en-US" sz="1200" dirty="0"/>
              <a:t> </a:t>
            </a:r>
            <a:r>
              <a:rPr lang="en-US" sz="1200" dirty="0" err="1"/>
              <a:t>che</a:t>
            </a:r>
            <a:r>
              <a:rPr lang="en-US" sz="1200" dirty="0"/>
              <a:t> del </a:t>
            </a:r>
            <a:r>
              <a:rPr lang="en-US" sz="1200" dirty="0" err="1"/>
              <a:t>rischio</a:t>
            </a:r>
            <a:r>
              <a:rPr lang="en-US" sz="1200" dirty="0"/>
              <a:t> </a:t>
            </a:r>
            <a:r>
              <a:rPr lang="en-US" sz="1200" dirty="0" err="1"/>
              <a:t>specifico</a:t>
            </a:r>
            <a:r>
              <a:rPr lang="en-US" sz="1200" dirty="0"/>
              <a:t>) da </a:t>
            </a:r>
            <a:r>
              <a:rPr lang="en-US" sz="1200" dirty="0" err="1"/>
              <a:t>effettuare</a:t>
            </a:r>
            <a:r>
              <a:rPr lang="en-US" sz="1200" dirty="0"/>
              <a:t> </a:t>
            </a:r>
            <a:r>
              <a:rPr lang="en-US" sz="1200" dirty="0" err="1"/>
              <a:t>caso</a:t>
            </a:r>
            <a:r>
              <a:rPr lang="en-US" sz="1200" dirty="0"/>
              <a:t> per </a:t>
            </a:r>
            <a:r>
              <a:rPr lang="en-US" sz="1200" dirty="0" err="1"/>
              <a:t>caso</a:t>
            </a:r>
            <a:r>
              <a:rPr lang="en-US" sz="1200" dirty="0"/>
              <a:t>, </a:t>
            </a:r>
            <a:r>
              <a:rPr lang="en-US" sz="1200" dirty="0" err="1"/>
              <a:t>possono</a:t>
            </a:r>
            <a:r>
              <a:rPr lang="en-US" sz="1200" dirty="0"/>
              <a:t> </a:t>
            </a:r>
            <a:r>
              <a:rPr lang="en-US" sz="1200" dirty="0" err="1"/>
              <a:t>essere</a:t>
            </a:r>
            <a:r>
              <a:rPr lang="en-US" sz="1200" dirty="0"/>
              <a:t> </a:t>
            </a:r>
            <a:r>
              <a:rPr lang="en-US" sz="1200" dirty="0" err="1"/>
              <a:t>utilizzati</a:t>
            </a:r>
            <a:r>
              <a:rPr lang="en-US" sz="1200" dirty="0"/>
              <a:t> </a:t>
            </a:r>
            <a:r>
              <a:rPr lang="en-US" sz="1200" dirty="0" err="1"/>
              <a:t>uno</a:t>
            </a:r>
            <a:r>
              <a:rPr lang="en-US" sz="1200" dirty="0"/>
              <a:t> o </a:t>
            </a:r>
            <a:r>
              <a:rPr lang="en-US" sz="1200" dirty="0" err="1"/>
              <a:t>più</a:t>
            </a:r>
            <a:r>
              <a:rPr lang="en-US" sz="1200" dirty="0"/>
              <a:t> </a:t>
            </a:r>
            <a:r>
              <a:rPr lang="en-US" sz="1200" dirty="0" err="1"/>
              <a:t>dei</a:t>
            </a:r>
            <a:r>
              <a:rPr lang="en-US" sz="1200" dirty="0"/>
              <a:t> </a:t>
            </a:r>
            <a:r>
              <a:rPr lang="en-US" sz="1200" dirty="0" err="1"/>
              <a:t>seguenti</a:t>
            </a:r>
            <a:r>
              <a:rPr lang="en-US" sz="1200" dirty="0"/>
              <a:t> </a:t>
            </a:r>
            <a:r>
              <a:rPr lang="en-US" sz="1200" dirty="0" err="1"/>
              <a:t>accertamenti</a:t>
            </a:r>
            <a:r>
              <a:rPr lang="en-US" sz="1200" dirty="0"/>
              <a:t>:</a:t>
            </a:r>
          </a:p>
        </p:txBody>
      </p:sp>
      <p:sp>
        <p:nvSpPr>
          <p:cNvPr id="27" name="TextBox 26"/>
          <p:cNvSpPr txBox="1"/>
          <p:nvPr/>
        </p:nvSpPr>
        <p:spPr>
          <a:xfrm>
            <a:off x="3674288" y="4843404"/>
            <a:ext cx="5270001" cy="923330"/>
          </a:xfrm>
          <a:prstGeom prst="rect">
            <a:avLst/>
          </a:prstGeom>
          <a:noFill/>
        </p:spPr>
        <p:txBody>
          <a:bodyPr wrap="square" rtlCol="0">
            <a:spAutoFit/>
          </a:bodyPr>
          <a:lstStyle/>
          <a:p>
            <a:r>
              <a:rPr lang="en-US" b="1" dirty="0" smtClean="0">
                <a:solidFill>
                  <a:srgbClr val="CCFFCC"/>
                </a:solidFill>
              </a:rPr>
              <a:t>E’ </a:t>
            </a:r>
            <a:r>
              <a:rPr lang="en-US" b="1" dirty="0" err="1" smtClean="0">
                <a:solidFill>
                  <a:srgbClr val="CCFFCC"/>
                </a:solidFill>
              </a:rPr>
              <a:t>bene</a:t>
            </a:r>
            <a:r>
              <a:rPr lang="en-US" b="1" dirty="0" smtClean="0">
                <a:solidFill>
                  <a:srgbClr val="CCFFCC"/>
                </a:solidFill>
              </a:rPr>
              <a:t> </a:t>
            </a:r>
            <a:r>
              <a:rPr lang="en-US" b="1" dirty="0" err="1" smtClean="0">
                <a:solidFill>
                  <a:srgbClr val="CCFFCC"/>
                </a:solidFill>
              </a:rPr>
              <a:t>ricordare</a:t>
            </a:r>
            <a:r>
              <a:rPr lang="en-US" b="1" dirty="0" smtClean="0">
                <a:solidFill>
                  <a:srgbClr val="CCFFCC"/>
                </a:solidFill>
              </a:rPr>
              <a:t> </a:t>
            </a:r>
            <a:r>
              <a:rPr lang="en-US" b="1" dirty="0" err="1" smtClean="0">
                <a:solidFill>
                  <a:srgbClr val="CCFFCC"/>
                </a:solidFill>
              </a:rPr>
              <a:t>ancora</a:t>
            </a:r>
            <a:r>
              <a:rPr lang="en-US" b="1" dirty="0" smtClean="0">
                <a:solidFill>
                  <a:srgbClr val="CCFFCC"/>
                </a:solidFill>
              </a:rPr>
              <a:t> </a:t>
            </a:r>
            <a:r>
              <a:rPr lang="en-US" b="1" dirty="0" err="1" smtClean="0">
                <a:solidFill>
                  <a:srgbClr val="CCFFCC"/>
                </a:solidFill>
              </a:rPr>
              <a:t>una</a:t>
            </a:r>
            <a:r>
              <a:rPr lang="en-US" b="1" dirty="0" smtClean="0">
                <a:solidFill>
                  <a:srgbClr val="CCFFCC"/>
                </a:solidFill>
              </a:rPr>
              <a:t> </a:t>
            </a:r>
            <a:r>
              <a:rPr lang="en-US" b="1" dirty="0" err="1" smtClean="0">
                <a:solidFill>
                  <a:srgbClr val="CCFFCC"/>
                </a:solidFill>
              </a:rPr>
              <a:t>volta</a:t>
            </a:r>
            <a:r>
              <a:rPr lang="en-US" b="1" dirty="0" smtClean="0">
                <a:solidFill>
                  <a:srgbClr val="CCFFCC"/>
                </a:solidFill>
              </a:rPr>
              <a:t> </a:t>
            </a:r>
            <a:r>
              <a:rPr lang="en-US" b="1" dirty="0" err="1" smtClean="0">
                <a:solidFill>
                  <a:srgbClr val="CCFFCC"/>
                </a:solidFill>
              </a:rPr>
              <a:t>che</a:t>
            </a:r>
            <a:r>
              <a:rPr lang="en-US" b="1" dirty="0" smtClean="0">
                <a:solidFill>
                  <a:srgbClr val="CCFFCC"/>
                </a:solidFill>
              </a:rPr>
              <a:t> Il </a:t>
            </a:r>
            <a:r>
              <a:rPr lang="en-US" b="1" dirty="0" err="1" smtClean="0">
                <a:solidFill>
                  <a:srgbClr val="CCFFCC"/>
                </a:solidFill>
              </a:rPr>
              <a:t>compito</a:t>
            </a:r>
            <a:r>
              <a:rPr lang="en-US" b="1" dirty="0" smtClean="0">
                <a:solidFill>
                  <a:srgbClr val="CCFFCC"/>
                </a:solidFill>
              </a:rPr>
              <a:t> del medico </a:t>
            </a:r>
            <a:r>
              <a:rPr lang="en-US" b="1" dirty="0" err="1" smtClean="0">
                <a:solidFill>
                  <a:srgbClr val="CCFFCC"/>
                </a:solidFill>
              </a:rPr>
              <a:t>competente</a:t>
            </a:r>
            <a:r>
              <a:rPr lang="en-US" b="1" dirty="0" smtClean="0">
                <a:solidFill>
                  <a:srgbClr val="CCFFCC"/>
                </a:solidFill>
              </a:rPr>
              <a:t> e’ </a:t>
            </a:r>
            <a:r>
              <a:rPr lang="en-US" b="1" dirty="0" err="1" smtClean="0">
                <a:solidFill>
                  <a:srgbClr val="CCFFCC"/>
                </a:solidFill>
              </a:rPr>
              <a:t>quello</a:t>
            </a:r>
            <a:r>
              <a:rPr lang="en-US" b="1" dirty="0" smtClean="0">
                <a:solidFill>
                  <a:srgbClr val="CCFFCC"/>
                </a:solidFill>
              </a:rPr>
              <a:t> di </a:t>
            </a:r>
            <a:r>
              <a:rPr lang="en-US" b="1" dirty="0" err="1" smtClean="0">
                <a:solidFill>
                  <a:srgbClr val="CCFFCC"/>
                </a:solidFill>
              </a:rPr>
              <a:t>esprimere</a:t>
            </a:r>
            <a:r>
              <a:rPr lang="en-US" b="1" dirty="0" smtClean="0">
                <a:solidFill>
                  <a:srgbClr val="CCFFCC"/>
                </a:solidFill>
              </a:rPr>
              <a:t> </a:t>
            </a:r>
            <a:r>
              <a:rPr lang="en-US" b="1" dirty="0" err="1" smtClean="0">
                <a:solidFill>
                  <a:srgbClr val="CCFFCC"/>
                </a:solidFill>
              </a:rPr>
              <a:t>il</a:t>
            </a:r>
            <a:r>
              <a:rPr lang="en-US" b="1" dirty="0" smtClean="0">
                <a:solidFill>
                  <a:srgbClr val="CCFFCC"/>
                </a:solidFill>
              </a:rPr>
              <a:t> </a:t>
            </a:r>
            <a:r>
              <a:rPr lang="en-US" b="1" dirty="0" err="1" smtClean="0">
                <a:solidFill>
                  <a:srgbClr val="CCFFCC"/>
                </a:solidFill>
              </a:rPr>
              <a:t>giudizio</a:t>
            </a:r>
            <a:r>
              <a:rPr lang="en-US" b="1" dirty="0" smtClean="0">
                <a:solidFill>
                  <a:srgbClr val="CCFFCC"/>
                </a:solidFill>
              </a:rPr>
              <a:t> di </a:t>
            </a:r>
            <a:r>
              <a:rPr lang="en-US" b="1" dirty="0" err="1" smtClean="0">
                <a:solidFill>
                  <a:srgbClr val="CCFFCC"/>
                </a:solidFill>
              </a:rPr>
              <a:t>idoneita</a:t>
            </a:r>
            <a:r>
              <a:rPr lang="en-US" b="1" dirty="0" smtClean="0">
                <a:solidFill>
                  <a:srgbClr val="CCFFCC"/>
                </a:solidFill>
              </a:rPr>
              <a:t>’ </a:t>
            </a:r>
            <a:r>
              <a:rPr lang="en-US" b="1" dirty="0" err="1" smtClean="0">
                <a:solidFill>
                  <a:srgbClr val="CCFFCC"/>
                </a:solidFill>
              </a:rPr>
              <a:t>alla</a:t>
            </a:r>
            <a:r>
              <a:rPr lang="en-US" b="1" dirty="0" smtClean="0">
                <a:solidFill>
                  <a:srgbClr val="CCFFCC"/>
                </a:solidFill>
              </a:rPr>
              <a:t> </a:t>
            </a:r>
            <a:r>
              <a:rPr lang="en-US" b="1" dirty="0" err="1" smtClean="0">
                <a:solidFill>
                  <a:srgbClr val="CCFFCC"/>
                </a:solidFill>
              </a:rPr>
              <a:t>mansione</a:t>
            </a:r>
            <a:r>
              <a:rPr lang="en-US" b="1" dirty="0" smtClean="0">
                <a:solidFill>
                  <a:srgbClr val="CCFFCC"/>
                </a:solidFill>
              </a:rPr>
              <a:t> </a:t>
            </a:r>
            <a:r>
              <a:rPr lang="en-US" b="1" dirty="0" err="1" smtClean="0">
                <a:solidFill>
                  <a:srgbClr val="CCFFCC"/>
                </a:solidFill>
              </a:rPr>
              <a:t>specifica</a:t>
            </a:r>
            <a:r>
              <a:rPr lang="en-US" b="1" dirty="0" smtClean="0">
                <a:solidFill>
                  <a:srgbClr val="CCFFCC"/>
                </a:solidFill>
              </a:rPr>
              <a:t>.</a:t>
            </a:r>
            <a:endParaRPr lang="en-US" b="1" dirty="0">
              <a:solidFill>
                <a:srgbClr val="CCFFCC"/>
              </a:solidFill>
            </a:endParaRPr>
          </a:p>
        </p:txBody>
      </p:sp>
      <p:sp>
        <p:nvSpPr>
          <p:cNvPr id="28" name="TextBox 27"/>
          <p:cNvSpPr txBox="1"/>
          <p:nvPr/>
        </p:nvSpPr>
        <p:spPr>
          <a:xfrm>
            <a:off x="3585749" y="5966769"/>
            <a:ext cx="5292672" cy="369332"/>
          </a:xfrm>
          <a:prstGeom prst="rect">
            <a:avLst/>
          </a:prstGeom>
          <a:noFill/>
        </p:spPr>
        <p:txBody>
          <a:bodyPr wrap="square" rtlCol="0">
            <a:spAutoFit/>
          </a:bodyPr>
          <a:lstStyle/>
          <a:p>
            <a:r>
              <a:rPr lang="en-US" b="1" dirty="0" smtClean="0">
                <a:solidFill>
                  <a:srgbClr val="CCFFCC"/>
                </a:solidFill>
              </a:rPr>
              <a:t>Il medico </a:t>
            </a:r>
            <a:r>
              <a:rPr lang="en-US" b="1" dirty="0" err="1" smtClean="0">
                <a:solidFill>
                  <a:srgbClr val="CCFFCC"/>
                </a:solidFill>
              </a:rPr>
              <a:t>competente</a:t>
            </a:r>
            <a:r>
              <a:rPr lang="en-US" b="1" dirty="0" smtClean="0">
                <a:solidFill>
                  <a:srgbClr val="CCFFCC"/>
                </a:solidFill>
              </a:rPr>
              <a:t> non e’ </a:t>
            </a:r>
            <a:r>
              <a:rPr lang="en-US" b="1" dirty="0" err="1" smtClean="0">
                <a:solidFill>
                  <a:srgbClr val="CCFFCC"/>
                </a:solidFill>
              </a:rPr>
              <a:t>il</a:t>
            </a:r>
            <a:r>
              <a:rPr lang="en-US" b="1" dirty="0" smtClean="0">
                <a:solidFill>
                  <a:srgbClr val="CCFFCC"/>
                </a:solidFill>
              </a:rPr>
              <a:t> medico di </a:t>
            </a:r>
            <a:r>
              <a:rPr lang="en-US" b="1" dirty="0" err="1" smtClean="0">
                <a:solidFill>
                  <a:srgbClr val="CCFFCC"/>
                </a:solidFill>
              </a:rPr>
              <a:t>famiglia</a:t>
            </a:r>
            <a:endParaRPr lang="en-US" b="1" dirty="0">
              <a:solidFill>
                <a:srgbClr val="CCFFCC"/>
              </a:solidFill>
            </a:endParaRPr>
          </a:p>
        </p:txBody>
      </p:sp>
    </p:spTree>
    <p:extLst>
      <p:ext uri="{BB962C8B-B14F-4D97-AF65-F5344CB8AC3E}">
        <p14:creationId xmlns:p14="http://schemas.microsoft.com/office/powerpoint/2010/main" val="30255002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411" y="124898"/>
            <a:ext cx="8426665" cy="584776"/>
          </a:xfrm>
          <a:prstGeom prst="rect">
            <a:avLst/>
          </a:prstGeom>
        </p:spPr>
        <p:txBody>
          <a:bodyPr wrap="square">
            <a:spAutoFit/>
          </a:bodyPr>
          <a:lstStyle/>
          <a:p>
            <a:r>
              <a:rPr lang="it-IT" sz="1600" b="1" dirty="0"/>
              <a:t>Aspetti sanitari di promozione della salute per i Dipendenti </a:t>
            </a:r>
            <a:r>
              <a:rPr lang="it-IT" sz="1600" b="1" dirty="0" smtClean="0"/>
              <a:t>INFN ( non obbligatoria per legge!)</a:t>
            </a:r>
            <a:endParaRPr lang="en-US" sz="1600" dirty="0"/>
          </a:p>
          <a:p>
            <a:r>
              <a:rPr lang="it-IT" sz="1600" b="1" dirty="0"/>
              <a:t>(Proposta del Responsabile SSA su protocollo esami complementari specifici)</a:t>
            </a:r>
            <a:endParaRPr lang="en-US" sz="1600" dirty="0"/>
          </a:p>
        </p:txBody>
      </p:sp>
      <p:sp>
        <p:nvSpPr>
          <p:cNvPr id="5" name="Rectangle 4"/>
          <p:cNvSpPr/>
          <p:nvPr/>
        </p:nvSpPr>
        <p:spPr>
          <a:xfrm>
            <a:off x="218525" y="808080"/>
            <a:ext cx="8650085" cy="830997"/>
          </a:xfrm>
          <a:prstGeom prst="rect">
            <a:avLst/>
          </a:prstGeom>
        </p:spPr>
        <p:txBody>
          <a:bodyPr wrap="square">
            <a:spAutoFit/>
          </a:bodyPr>
          <a:lstStyle/>
          <a:p>
            <a:pPr algn="just"/>
            <a:r>
              <a:rPr lang="en-US" sz="1600" i="1" dirty="0" smtClean="0"/>
              <a:t>“Il </a:t>
            </a:r>
            <a:r>
              <a:rPr lang="en-US" sz="1600" i="1" dirty="0" err="1" smtClean="0"/>
              <a:t>Coordinatore</a:t>
            </a:r>
            <a:r>
              <a:rPr lang="en-US" sz="1600" i="1" dirty="0" smtClean="0"/>
              <a:t> CNPISA </a:t>
            </a:r>
            <a:r>
              <a:rPr lang="en-US" sz="1600" i="1" dirty="0" err="1"/>
              <a:t>riferisce</a:t>
            </a:r>
            <a:r>
              <a:rPr lang="en-US" sz="1600" i="1" dirty="0"/>
              <a:t> di </a:t>
            </a:r>
            <a:r>
              <a:rPr lang="en-US" sz="1600" i="1" dirty="0" err="1"/>
              <a:t>una</a:t>
            </a:r>
            <a:r>
              <a:rPr lang="en-US" sz="1600" i="1" dirty="0"/>
              <a:t> </a:t>
            </a:r>
            <a:r>
              <a:rPr lang="en-US" sz="1600" i="1" dirty="0" err="1"/>
              <a:t>proposta</a:t>
            </a:r>
            <a:r>
              <a:rPr lang="en-US" sz="1600" i="1" dirty="0"/>
              <a:t> di un </a:t>
            </a:r>
            <a:r>
              <a:rPr lang="en-US" sz="1600" i="1" dirty="0" err="1"/>
              <a:t>protocollo</a:t>
            </a:r>
            <a:r>
              <a:rPr lang="en-US" sz="1600" i="1" dirty="0"/>
              <a:t> di </a:t>
            </a:r>
            <a:r>
              <a:rPr lang="en-US" sz="1600" i="1" dirty="0" err="1"/>
              <a:t>esami</a:t>
            </a:r>
            <a:r>
              <a:rPr lang="en-US" sz="1600" i="1" dirty="0"/>
              <a:t> </a:t>
            </a:r>
            <a:r>
              <a:rPr lang="en-US" sz="1600" i="1" dirty="0" err="1"/>
              <a:t>specifici</a:t>
            </a:r>
            <a:r>
              <a:rPr lang="en-US" sz="1600" i="1" dirty="0"/>
              <a:t> </a:t>
            </a:r>
            <a:r>
              <a:rPr lang="en-US" sz="1600" i="1" dirty="0" err="1"/>
              <a:t>complementari</a:t>
            </a:r>
            <a:r>
              <a:rPr lang="en-US" sz="1600" i="1" dirty="0"/>
              <a:t> </a:t>
            </a:r>
            <a:r>
              <a:rPr lang="en-US" sz="1600" i="1" dirty="0" err="1"/>
              <a:t>così</a:t>
            </a:r>
            <a:r>
              <a:rPr lang="en-US" sz="1600" i="1" dirty="0"/>
              <a:t> come </a:t>
            </a:r>
            <a:r>
              <a:rPr lang="en-US" sz="1600" i="1" dirty="0" err="1"/>
              <a:t>emersa</a:t>
            </a:r>
            <a:r>
              <a:rPr lang="en-US" sz="1600" i="1" dirty="0"/>
              <a:t> in </a:t>
            </a:r>
            <a:r>
              <a:rPr lang="en-US" sz="1600" i="1" dirty="0" err="1"/>
              <a:t>occasione</a:t>
            </a:r>
            <a:r>
              <a:rPr lang="en-US" sz="1600" i="1" dirty="0"/>
              <a:t> </a:t>
            </a:r>
            <a:r>
              <a:rPr lang="en-US" sz="1600" i="1" dirty="0" err="1"/>
              <a:t>dell’ultima</a:t>
            </a:r>
            <a:r>
              <a:rPr lang="en-US" sz="1600" i="1" dirty="0"/>
              <a:t> </a:t>
            </a:r>
            <a:r>
              <a:rPr lang="en-US" sz="1600" i="1" dirty="0" err="1"/>
              <a:t>riunione</a:t>
            </a:r>
            <a:r>
              <a:rPr lang="en-US" sz="1600" i="1" dirty="0"/>
              <a:t> a </a:t>
            </a:r>
            <a:r>
              <a:rPr lang="en-US" sz="1600" i="1" dirty="0" err="1"/>
              <a:t>Bressanone</a:t>
            </a:r>
            <a:r>
              <a:rPr lang="en-US" sz="1600" i="1" dirty="0"/>
              <a:t>, </a:t>
            </a:r>
            <a:r>
              <a:rPr lang="en-US" sz="1600" i="1" dirty="0" err="1"/>
              <a:t>nel</a:t>
            </a:r>
            <a:r>
              <a:rPr lang="en-US" sz="1600" i="1" dirty="0"/>
              <a:t> </a:t>
            </a:r>
            <a:r>
              <a:rPr lang="en-US" sz="1600" i="1" dirty="0" err="1"/>
              <a:t>settembre</a:t>
            </a:r>
            <a:r>
              <a:rPr lang="en-US" sz="1600" i="1" dirty="0"/>
              <a:t> </a:t>
            </a:r>
            <a:r>
              <a:rPr lang="en-US" sz="1600" i="1" dirty="0" smtClean="0"/>
              <a:t>2014,  </a:t>
            </a:r>
            <a:r>
              <a:rPr lang="en-US" sz="1600" i="1" dirty="0"/>
              <a:t>con </a:t>
            </a:r>
            <a:r>
              <a:rPr lang="en-US" sz="1600" i="1" dirty="0" err="1"/>
              <a:t>i</a:t>
            </a:r>
            <a:r>
              <a:rPr lang="en-US" sz="1600" i="1" dirty="0"/>
              <a:t> Medici </a:t>
            </a:r>
            <a:r>
              <a:rPr lang="en-US" sz="1600" i="1" dirty="0" err="1" smtClean="0"/>
              <a:t>Competenti</a:t>
            </a:r>
            <a:r>
              <a:rPr lang="en-US" sz="1600" i="1" dirty="0" smtClean="0"/>
              <a:t>/</a:t>
            </a:r>
            <a:r>
              <a:rPr lang="en-US" sz="1600" i="1" dirty="0" err="1" smtClean="0"/>
              <a:t>autorizzati</a:t>
            </a:r>
            <a:r>
              <a:rPr lang="en-US" sz="1600" i="1" dirty="0" smtClean="0"/>
              <a:t> </a:t>
            </a:r>
            <a:r>
              <a:rPr lang="en-US" sz="1600" i="1" dirty="0" err="1"/>
              <a:t>dell’INFN</a:t>
            </a:r>
            <a:r>
              <a:rPr lang="en-US" sz="1600" i="1" dirty="0" smtClean="0"/>
              <a:t>.”</a:t>
            </a:r>
            <a:endParaRPr lang="en-US" sz="1600" i="1" dirty="0"/>
          </a:p>
        </p:txBody>
      </p:sp>
      <p:sp>
        <p:nvSpPr>
          <p:cNvPr id="6" name="Rectangle 5"/>
          <p:cNvSpPr/>
          <p:nvPr/>
        </p:nvSpPr>
        <p:spPr>
          <a:xfrm>
            <a:off x="287669" y="1722146"/>
            <a:ext cx="8181012" cy="1077218"/>
          </a:xfrm>
          <a:prstGeom prst="rect">
            <a:avLst/>
          </a:prstGeom>
        </p:spPr>
        <p:txBody>
          <a:bodyPr wrap="square">
            <a:spAutoFit/>
          </a:bodyPr>
          <a:lstStyle/>
          <a:p>
            <a:pPr algn="just"/>
            <a:r>
              <a:rPr lang="en-US" sz="1600" i="1" dirty="0" smtClean="0"/>
              <a:t>“Il </a:t>
            </a:r>
            <a:r>
              <a:rPr lang="en-US" sz="1600" i="1" dirty="0" err="1"/>
              <a:t>protocollo</a:t>
            </a:r>
            <a:r>
              <a:rPr lang="en-US" sz="1600" i="1" dirty="0"/>
              <a:t> include </a:t>
            </a:r>
            <a:r>
              <a:rPr lang="en-US" sz="1600" i="1" dirty="0" err="1"/>
              <a:t>l’identificazione</a:t>
            </a:r>
            <a:r>
              <a:rPr lang="en-US" sz="1600" i="1" dirty="0"/>
              <a:t> e </a:t>
            </a:r>
            <a:r>
              <a:rPr lang="en-US" sz="1600" i="1" dirty="0" err="1"/>
              <a:t>correzione</a:t>
            </a:r>
            <a:r>
              <a:rPr lang="en-US" sz="1600" i="1" dirty="0"/>
              <a:t> di </a:t>
            </a:r>
            <a:r>
              <a:rPr lang="en-US" sz="1600" i="1" dirty="0" err="1"/>
              <a:t>fattori</a:t>
            </a:r>
            <a:r>
              <a:rPr lang="en-US" sz="1600" i="1" dirty="0"/>
              <a:t> di </a:t>
            </a:r>
            <a:r>
              <a:rPr lang="en-US" sz="1600" i="1" dirty="0" err="1"/>
              <a:t>rischio</a:t>
            </a:r>
            <a:r>
              <a:rPr lang="en-US" sz="1600" i="1" dirty="0"/>
              <a:t> (</a:t>
            </a:r>
            <a:r>
              <a:rPr lang="en-US" sz="1600" i="1" dirty="0" err="1"/>
              <a:t>cardiopatie</a:t>
            </a:r>
            <a:r>
              <a:rPr lang="en-US" sz="1600" i="1" dirty="0"/>
              <a:t>, </a:t>
            </a:r>
            <a:r>
              <a:rPr lang="en-US" sz="1600" i="1" dirty="0" err="1"/>
              <a:t>diabete</a:t>
            </a:r>
            <a:r>
              <a:rPr lang="en-US" sz="1600" i="1" dirty="0"/>
              <a:t>, </a:t>
            </a:r>
            <a:r>
              <a:rPr lang="en-US" sz="1600" i="1" dirty="0" err="1"/>
              <a:t>obesità</a:t>
            </a:r>
            <a:r>
              <a:rPr lang="en-US" sz="1600" i="1" dirty="0"/>
              <a:t>, </a:t>
            </a:r>
            <a:r>
              <a:rPr lang="en-US" sz="1600" i="1" dirty="0" err="1"/>
              <a:t>fumo</a:t>
            </a:r>
            <a:r>
              <a:rPr lang="en-US" sz="1600" i="1" dirty="0"/>
              <a:t>, </a:t>
            </a:r>
            <a:r>
              <a:rPr lang="en-US" sz="1600" i="1" dirty="0" err="1"/>
              <a:t>uso</a:t>
            </a:r>
            <a:r>
              <a:rPr lang="en-US" sz="1600" i="1" dirty="0"/>
              <a:t> </a:t>
            </a:r>
            <a:r>
              <a:rPr lang="en-US" sz="1600" i="1" dirty="0" err="1"/>
              <a:t>farmaci,etc</a:t>
            </a:r>
            <a:r>
              <a:rPr lang="en-US" sz="1600" i="1" dirty="0"/>
              <a:t>) con </a:t>
            </a:r>
            <a:r>
              <a:rPr lang="en-US" sz="1600" i="1" dirty="0" err="1"/>
              <a:t>specifici</a:t>
            </a:r>
            <a:r>
              <a:rPr lang="en-US" sz="1600" i="1" dirty="0"/>
              <a:t> </a:t>
            </a:r>
            <a:r>
              <a:rPr lang="en-US" sz="1600" i="1" dirty="0" err="1"/>
              <a:t>corsi</a:t>
            </a:r>
            <a:r>
              <a:rPr lang="en-US" sz="1600" i="1" dirty="0"/>
              <a:t> di </a:t>
            </a:r>
            <a:r>
              <a:rPr lang="en-US" sz="1600" i="1" dirty="0" err="1"/>
              <a:t>formazione</a:t>
            </a:r>
            <a:r>
              <a:rPr lang="en-US" sz="1600" i="1" dirty="0"/>
              <a:t> e </a:t>
            </a:r>
            <a:r>
              <a:rPr lang="en-US" sz="1600" i="1" dirty="0" err="1"/>
              <a:t>informazione</a:t>
            </a:r>
            <a:r>
              <a:rPr lang="en-US" sz="1600" i="1" dirty="0"/>
              <a:t>, </a:t>
            </a:r>
            <a:r>
              <a:rPr lang="en-US" sz="1600" i="1" dirty="0" err="1"/>
              <a:t>il</a:t>
            </a:r>
            <a:r>
              <a:rPr lang="en-US" sz="1600" i="1" dirty="0"/>
              <a:t> </a:t>
            </a:r>
            <a:r>
              <a:rPr lang="en-US" sz="1600" i="1" dirty="0" err="1"/>
              <a:t>controllo</a:t>
            </a:r>
            <a:r>
              <a:rPr lang="en-US" sz="1600" i="1" dirty="0"/>
              <a:t> </a:t>
            </a:r>
            <a:r>
              <a:rPr lang="en-US" sz="1600" i="1" dirty="0" err="1"/>
              <a:t>dello</a:t>
            </a:r>
            <a:r>
              <a:rPr lang="en-US" sz="1600" i="1" dirty="0"/>
              <a:t> </a:t>
            </a:r>
            <a:r>
              <a:rPr lang="en-US" sz="1600" i="1" dirty="0" err="1"/>
              <a:t>stato</a:t>
            </a:r>
            <a:r>
              <a:rPr lang="en-US" sz="1600" i="1" dirty="0"/>
              <a:t> </a:t>
            </a:r>
            <a:r>
              <a:rPr lang="en-US" sz="1600" i="1" dirty="0" err="1"/>
              <a:t>generale</a:t>
            </a:r>
            <a:r>
              <a:rPr lang="en-US" sz="1600" i="1" dirty="0"/>
              <a:t> di salute con un </a:t>
            </a:r>
            <a:r>
              <a:rPr lang="en-US" sz="1600" i="1" dirty="0" err="1"/>
              <a:t>protocollo</a:t>
            </a:r>
            <a:r>
              <a:rPr lang="en-US" sz="1600" i="1" dirty="0"/>
              <a:t> simile a </a:t>
            </a:r>
            <a:r>
              <a:rPr lang="en-US" sz="1600" i="1" dirty="0" err="1"/>
              <a:t>quello</a:t>
            </a:r>
            <a:r>
              <a:rPr lang="en-US" sz="1600" i="1" dirty="0"/>
              <a:t> di </a:t>
            </a:r>
            <a:r>
              <a:rPr lang="en-US" sz="1600" i="1" dirty="0" err="1"/>
              <a:t>radioprotezione</a:t>
            </a:r>
            <a:r>
              <a:rPr lang="en-US" sz="1600" i="1" dirty="0"/>
              <a:t> (</a:t>
            </a:r>
            <a:r>
              <a:rPr lang="en-US" sz="1600" i="1" dirty="0" err="1"/>
              <a:t>esami</a:t>
            </a:r>
            <a:r>
              <a:rPr lang="en-US" sz="1600" i="1" dirty="0"/>
              <a:t> di </a:t>
            </a:r>
            <a:r>
              <a:rPr lang="en-US" sz="1600" i="1" dirty="0" err="1"/>
              <a:t>laboratorio</a:t>
            </a:r>
            <a:r>
              <a:rPr lang="en-US" sz="1600" i="1" dirty="0"/>
              <a:t>, </a:t>
            </a:r>
            <a:r>
              <a:rPr lang="en-US" sz="1600" i="1" dirty="0" err="1"/>
              <a:t>esami</a:t>
            </a:r>
            <a:r>
              <a:rPr lang="en-US" sz="1600" i="1" dirty="0"/>
              <a:t> </a:t>
            </a:r>
            <a:r>
              <a:rPr lang="en-US" sz="1600" i="1" dirty="0" err="1"/>
              <a:t>strumentali</a:t>
            </a:r>
            <a:r>
              <a:rPr lang="en-US" sz="1600" i="1" dirty="0"/>
              <a:t> e </a:t>
            </a:r>
            <a:r>
              <a:rPr lang="en-US" sz="1600" i="1" dirty="0" err="1"/>
              <a:t>specialistici</a:t>
            </a:r>
            <a:r>
              <a:rPr lang="en-US" sz="1600" i="1" dirty="0"/>
              <a:t> con </a:t>
            </a:r>
            <a:r>
              <a:rPr lang="en-US" sz="1600" i="1" dirty="0" err="1"/>
              <a:t>frequenze</a:t>
            </a:r>
            <a:r>
              <a:rPr lang="en-US" sz="1600" i="1" dirty="0"/>
              <a:t> da </a:t>
            </a:r>
            <a:r>
              <a:rPr lang="en-US" sz="1600" i="1" dirty="0" err="1"/>
              <a:t>stabilire</a:t>
            </a:r>
            <a:r>
              <a:rPr lang="en-US" sz="1600" i="1" dirty="0" smtClean="0"/>
              <a:t>)”</a:t>
            </a:r>
            <a:endParaRPr lang="en-US" sz="1600" i="1" dirty="0"/>
          </a:p>
        </p:txBody>
      </p:sp>
      <p:sp>
        <p:nvSpPr>
          <p:cNvPr id="7" name="TextBox 6"/>
          <p:cNvSpPr txBox="1"/>
          <p:nvPr/>
        </p:nvSpPr>
        <p:spPr>
          <a:xfrm>
            <a:off x="5078204" y="3035861"/>
            <a:ext cx="3517872" cy="369332"/>
          </a:xfrm>
          <a:prstGeom prst="rect">
            <a:avLst/>
          </a:prstGeom>
          <a:noFill/>
        </p:spPr>
        <p:txBody>
          <a:bodyPr wrap="none" rtlCol="0">
            <a:spAutoFit/>
          </a:bodyPr>
          <a:lstStyle/>
          <a:p>
            <a:r>
              <a:rPr lang="en-US" dirty="0" err="1" smtClean="0">
                <a:solidFill>
                  <a:srgbClr val="CCFFCC"/>
                </a:solidFill>
              </a:rPr>
              <a:t>Proposto</a:t>
            </a:r>
            <a:r>
              <a:rPr lang="en-US" dirty="0" smtClean="0">
                <a:solidFill>
                  <a:srgbClr val="CCFFCC"/>
                </a:solidFill>
              </a:rPr>
              <a:t> ma non </a:t>
            </a:r>
            <a:r>
              <a:rPr lang="en-US" dirty="0" err="1" smtClean="0">
                <a:solidFill>
                  <a:srgbClr val="CCFFCC"/>
                </a:solidFill>
              </a:rPr>
              <a:t>ancora</a:t>
            </a:r>
            <a:r>
              <a:rPr lang="en-US" dirty="0" smtClean="0">
                <a:solidFill>
                  <a:srgbClr val="CCFFCC"/>
                </a:solidFill>
              </a:rPr>
              <a:t> </a:t>
            </a:r>
            <a:r>
              <a:rPr lang="en-US" dirty="0" err="1" smtClean="0">
                <a:solidFill>
                  <a:srgbClr val="CCFFCC"/>
                </a:solidFill>
              </a:rPr>
              <a:t>approvato</a:t>
            </a:r>
            <a:endParaRPr lang="en-US" dirty="0">
              <a:solidFill>
                <a:srgbClr val="CCFFCC"/>
              </a:solidFill>
            </a:endParaRPr>
          </a:p>
        </p:txBody>
      </p:sp>
      <p:sp>
        <p:nvSpPr>
          <p:cNvPr id="8" name="Rectangle 7"/>
          <p:cNvSpPr/>
          <p:nvPr/>
        </p:nvSpPr>
        <p:spPr>
          <a:xfrm>
            <a:off x="5050102" y="3488693"/>
            <a:ext cx="3818508" cy="3231653"/>
          </a:xfrm>
          <a:prstGeom prst="rect">
            <a:avLst/>
          </a:prstGeom>
        </p:spPr>
        <p:txBody>
          <a:bodyPr wrap="square">
            <a:spAutoFit/>
          </a:bodyPr>
          <a:lstStyle/>
          <a:p>
            <a:r>
              <a:rPr lang="it-IT" sz="1200" dirty="0">
                <a:solidFill>
                  <a:srgbClr val="FFFF00"/>
                </a:solidFill>
              </a:rPr>
              <a:t>Il protocollo proposto è il </a:t>
            </a:r>
            <a:r>
              <a:rPr lang="it-IT" sz="1200" dirty="0" smtClean="0">
                <a:solidFill>
                  <a:srgbClr val="FFFF00"/>
                </a:solidFill>
              </a:rPr>
              <a:t>seguente con </a:t>
            </a:r>
            <a:r>
              <a:rPr lang="it-IT" sz="1200" dirty="0" err="1" smtClean="0">
                <a:solidFill>
                  <a:srgbClr val="FFFF00"/>
                </a:solidFill>
              </a:rPr>
              <a:t>periodicita’</a:t>
            </a:r>
            <a:r>
              <a:rPr lang="it-IT" sz="1200" dirty="0" smtClean="0">
                <a:solidFill>
                  <a:srgbClr val="FFFF00"/>
                </a:solidFill>
              </a:rPr>
              <a:t> triennale:</a:t>
            </a:r>
            <a:endParaRPr lang="en-US" sz="1200" dirty="0">
              <a:solidFill>
                <a:srgbClr val="FFFF00"/>
              </a:solidFill>
            </a:endParaRPr>
          </a:p>
          <a:p>
            <a:r>
              <a:rPr lang="it-IT" sz="1200" dirty="0">
                <a:solidFill>
                  <a:srgbClr val="FFFF00"/>
                </a:solidFill>
              </a:rPr>
              <a:t> </a:t>
            </a:r>
            <a:endParaRPr lang="en-US" sz="1200" dirty="0">
              <a:solidFill>
                <a:srgbClr val="FFFF00"/>
              </a:solidFill>
            </a:endParaRPr>
          </a:p>
          <a:p>
            <a:pPr lvl="0"/>
            <a:r>
              <a:rPr lang="it-IT" sz="1200" dirty="0">
                <a:solidFill>
                  <a:srgbClr val="FFFF00"/>
                </a:solidFill>
              </a:rPr>
              <a:t>Esame emocromocitometrico con conteggio piastrine</a:t>
            </a:r>
            <a:endParaRPr lang="en-US" sz="1200" dirty="0">
              <a:solidFill>
                <a:srgbClr val="FFFF00"/>
              </a:solidFill>
            </a:endParaRPr>
          </a:p>
          <a:p>
            <a:pPr lvl="0"/>
            <a:r>
              <a:rPr lang="it-IT" sz="1200" dirty="0">
                <a:solidFill>
                  <a:srgbClr val="FFFF00"/>
                </a:solidFill>
              </a:rPr>
              <a:t>Glicemia</a:t>
            </a:r>
            <a:endParaRPr lang="en-US" sz="1200" dirty="0">
              <a:solidFill>
                <a:srgbClr val="FFFF00"/>
              </a:solidFill>
            </a:endParaRPr>
          </a:p>
          <a:p>
            <a:pPr lvl="0"/>
            <a:r>
              <a:rPr lang="it-IT" sz="1200" dirty="0" err="1">
                <a:solidFill>
                  <a:srgbClr val="FFFF00"/>
                </a:solidFill>
              </a:rPr>
              <a:t>Creatininemia</a:t>
            </a:r>
            <a:r>
              <a:rPr lang="it-IT" sz="1200" dirty="0">
                <a:solidFill>
                  <a:srgbClr val="FFFF00"/>
                </a:solidFill>
              </a:rPr>
              <a:t> </a:t>
            </a:r>
            <a:endParaRPr lang="en-US" sz="1200" dirty="0">
              <a:solidFill>
                <a:srgbClr val="FFFF00"/>
              </a:solidFill>
            </a:endParaRPr>
          </a:p>
          <a:p>
            <a:pPr lvl="0"/>
            <a:r>
              <a:rPr lang="it-IT" sz="1200" dirty="0">
                <a:solidFill>
                  <a:srgbClr val="FFFF00"/>
                </a:solidFill>
              </a:rPr>
              <a:t>Uricemia </a:t>
            </a:r>
            <a:endParaRPr lang="en-US" sz="1200" dirty="0">
              <a:solidFill>
                <a:srgbClr val="FFFF00"/>
              </a:solidFill>
            </a:endParaRPr>
          </a:p>
          <a:p>
            <a:pPr lvl="0"/>
            <a:r>
              <a:rPr lang="it-IT" sz="1200" dirty="0" err="1">
                <a:solidFill>
                  <a:srgbClr val="FFFF00"/>
                </a:solidFill>
              </a:rPr>
              <a:t>Trigliceridemia</a:t>
            </a:r>
            <a:endParaRPr lang="en-US" sz="1200" dirty="0">
              <a:solidFill>
                <a:srgbClr val="FFFF00"/>
              </a:solidFill>
            </a:endParaRPr>
          </a:p>
          <a:p>
            <a:pPr lvl="0"/>
            <a:r>
              <a:rPr lang="it-IT" sz="1200" dirty="0">
                <a:solidFill>
                  <a:srgbClr val="FFFF00"/>
                </a:solidFill>
              </a:rPr>
              <a:t>Colesterolemia totale, HDL e LDL</a:t>
            </a:r>
            <a:endParaRPr lang="en-US" sz="1200" dirty="0">
              <a:solidFill>
                <a:srgbClr val="FFFF00"/>
              </a:solidFill>
            </a:endParaRPr>
          </a:p>
          <a:p>
            <a:pPr lvl="0"/>
            <a:r>
              <a:rPr lang="it-IT" sz="1200" dirty="0">
                <a:solidFill>
                  <a:srgbClr val="FFFF00"/>
                </a:solidFill>
              </a:rPr>
              <a:t>ALT e AST</a:t>
            </a:r>
            <a:endParaRPr lang="en-US" sz="1200" dirty="0">
              <a:solidFill>
                <a:srgbClr val="FFFF00"/>
              </a:solidFill>
            </a:endParaRPr>
          </a:p>
          <a:p>
            <a:pPr lvl="0"/>
            <a:r>
              <a:rPr lang="it-IT" sz="1200" dirty="0">
                <a:solidFill>
                  <a:srgbClr val="FFFF00"/>
                </a:solidFill>
              </a:rPr>
              <a:t>Gamma GT</a:t>
            </a:r>
            <a:endParaRPr lang="en-US" sz="1200" dirty="0">
              <a:solidFill>
                <a:srgbClr val="FFFF00"/>
              </a:solidFill>
            </a:endParaRPr>
          </a:p>
          <a:p>
            <a:pPr lvl="0"/>
            <a:r>
              <a:rPr lang="it-IT" sz="1200" dirty="0">
                <a:solidFill>
                  <a:srgbClr val="FFFF00"/>
                </a:solidFill>
              </a:rPr>
              <a:t>Elettroforesi delle proteine</a:t>
            </a:r>
            <a:endParaRPr lang="en-US" sz="1200" dirty="0">
              <a:solidFill>
                <a:srgbClr val="FFFF00"/>
              </a:solidFill>
            </a:endParaRPr>
          </a:p>
          <a:p>
            <a:pPr lvl="0"/>
            <a:r>
              <a:rPr lang="it-IT" sz="1200" dirty="0">
                <a:solidFill>
                  <a:srgbClr val="FFFF00"/>
                </a:solidFill>
              </a:rPr>
              <a:t>TSH</a:t>
            </a:r>
            <a:endParaRPr lang="en-US" sz="1200" dirty="0">
              <a:solidFill>
                <a:srgbClr val="FFFF00"/>
              </a:solidFill>
            </a:endParaRPr>
          </a:p>
          <a:p>
            <a:pPr lvl="0"/>
            <a:r>
              <a:rPr lang="it-IT" sz="1200" dirty="0">
                <a:solidFill>
                  <a:srgbClr val="FFFF00"/>
                </a:solidFill>
              </a:rPr>
              <a:t>PSA/PSA free</a:t>
            </a:r>
            <a:endParaRPr lang="en-US" sz="1200" dirty="0">
              <a:solidFill>
                <a:srgbClr val="FFFF00"/>
              </a:solidFill>
            </a:endParaRPr>
          </a:p>
          <a:p>
            <a:pPr lvl="0"/>
            <a:r>
              <a:rPr lang="it-IT" sz="1200" dirty="0">
                <a:solidFill>
                  <a:srgbClr val="FFFF00"/>
                </a:solidFill>
              </a:rPr>
              <a:t>Esame completo urine</a:t>
            </a:r>
            <a:endParaRPr lang="en-US" sz="1200" dirty="0">
              <a:solidFill>
                <a:srgbClr val="FFFF00"/>
              </a:solidFill>
            </a:endParaRPr>
          </a:p>
          <a:p>
            <a:pPr lvl="0"/>
            <a:r>
              <a:rPr lang="it-IT" sz="1200" dirty="0">
                <a:solidFill>
                  <a:srgbClr val="FFFF00"/>
                </a:solidFill>
              </a:rPr>
              <a:t>Elettrocardiogramma</a:t>
            </a:r>
            <a:endParaRPr lang="en-US" sz="1200" dirty="0">
              <a:solidFill>
                <a:srgbClr val="FFFF00"/>
              </a:solidFill>
            </a:endParaRPr>
          </a:p>
          <a:p>
            <a:pPr lvl="0"/>
            <a:r>
              <a:rPr lang="it-IT" sz="1200" dirty="0">
                <a:solidFill>
                  <a:srgbClr val="FFFF00"/>
                </a:solidFill>
              </a:rPr>
              <a:t>Visita specialistica oculistica</a:t>
            </a:r>
            <a:endParaRPr lang="en-US" sz="1200" dirty="0">
              <a:solidFill>
                <a:srgbClr val="FFFF00"/>
              </a:solidFill>
            </a:endParaRPr>
          </a:p>
        </p:txBody>
      </p:sp>
      <p:sp>
        <p:nvSpPr>
          <p:cNvPr id="9" name="Rectangle 8"/>
          <p:cNvSpPr/>
          <p:nvPr/>
        </p:nvSpPr>
        <p:spPr>
          <a:xfrm>
            <a:off x="189136" y="3029628"/>
            <a:ext cx="4572000" cy="2554545"/>
          </a:xfrm>
          <a:prstGeom prst="rect">
            <a:avLst/>
          </a:prstGeom>
        </p:spPr>
        <p:txBody>
          <a:bodyPr>
            <a:spAutoFit/>
          </a:bodyPr>
          <a:lstStyle/>
          <a:p>
            <a:r>
              <a:rPr lang="it-IT" sz="1600" dirty="0">
                <a:solidFill>
                  <a:srgbClr val="CCFFCC"/>
                </a:solidFill>
              </a:rPr>
              <a:t>Non </a:t>
            </a:r>
            <a:r>
              <a:rPr lang="it-IT" sz="1600" dirty="0" smtClean="0">
                <a:solidFill>
                  <a:srgbClr val="CCFFCC"/>
                </a:solidFill>
              </a:rPr>
              <a:t>si prende in esame </a:t>
            </a:r>
            <a:r>
              <a:rPr lang="it-IT" sz="1600" dirty="0">
                <a:solidFill>
                  <a:srgbClr val="CCFFCC"/>
                </a:solidFill>
              </a:rPr>
              <a:t>un “profilo di mansione”, ma un “profilo sanitario della popolazione al lavoro e dell’individuo”, la cui conoscenza permette al Medico </a:t>
            </a:r>
            <a:r>
              <a:rPr lang="it-IT" sz="1600" dirty="0" smtClean="0">
                <a:solidFill>
                  <a:srgbClr val="CCFFCC"/>
                </a:solidFill>
              </a:rPr>
              <a:t>Competente </a:t>
            </a:r>
            <a:r>
              <a:rPr lang="it-IT" sz="1600" dirty="0">
                <a:solidFill>
                  <a:srgbClr val="CCFFCC"/>
                </a:solidFill>
              </a:rPr>
              <a:t>/</a:t>
            </a:r>
            <a:r>
              <a:rPr lang="it-IT" sz="1600" dirty="0" smtClean="0">
                <a:solidFill>
                  <a:srgbClr val="CCFFCC"/>
                </a:solidFill>
              </a:rPr>
              <a:t>Autorizzato </a:t>
            </a:r>
            <a:r>
              <a:rPr lang="it-IT" sz="1600" dirty="0">
                <a:solidFill>
                  <a:srgbClr val="CCFFCC"/>
                </a:solidFill>
              </a:rPr>
              <a:t>di motivare ed operare quelle scelte di promozione della salute coerenti e rispettose delle buone pratiche diffuse dalla Unione Europea in tema di difesa dei lavoratori dalle malattie croniche, secondo gli indirizzi definiti dalla 9° iniziativa dell’ENWHP (</a:t>
            </a:r>
            <a:r>
              <a:rPr lang="it-IT" sz="1600" dirty="0" err="1">
                <a:solidFill>
                  <a:srgbClr val="CCFFCC"/>
                </a:solidFill>
              </a:rPr>
              <a:t>European</a:t>
            </a:r>
            <a:r>
              <a:rPr lang="it-IT" sz="1600" dirty="0">
                <a:solidFill>
                  <a:srgbClr val="CCFFCC"/>
                </a:solidFill>
              </a:rPr>
              <a:t> Network for </a:t>
            </a:r>
            <a:r>
              <a:rPr lang="it-IT" sz="1600" dirty="0" err="1">
                <a:solidFill>
                  <a:srgbClr val="CCFFCC"/>
                </a:solidFill>
              </a:rPr>
              <a:t>Workplace</a:t>
            </a:r>
            <a:r>
              <a:rPr lang="it-IT" sz="1600" dirty="0">
                <a:solidFill>
                  <a:srgbClr val="CCFFCC"/>
                </a:solidFill>
              </a:rPr>
              <a:t> </a:t>
            </a:r>
            <a:r>
              <a:rPr lang="it-IT" sz="1600" dirty="0" err="1">
                <a:solidFill>
                  <a:srgbClr val="CCFFCC"/>
                </a:solidFill>
              </a:rPr>
              <a:t>Health</a:t>
            </a:r>
            <a:r>
              <a:rPr lang="it-IT" sz="1600" dirty="0">
                <a:solidFill>
                  <a:srgbClr val="CCFFCC"/>
                </a:solidFill>
              </a:rPr>
              <a:t> Promotion)</a:t>
            </a:r>
            <a:r>
              <a:rPr lang="en-US" sz="1600" dirty="0">
                <a:solidFill>
                  <a:srgbClr val="CCFFCC"/>
                </a:solidFill>
              </a:rPr>
              <a:t> </a:t>
            </a:r>
          </a:p>
        </p:txBody>
      </p:sp>
      <p:sp>
        <p:nvSpPr>
          <p:cNvPr id="10" name="Rectangle 9"/>
          <p:cNvSpPr/>
          <p:nvPr/>
        </p:nvSpPr>
        <p:spPr>
          <a:xfrm>
            <a:off x="189136" y="5716070"/>
            <a:ext cx="4572000" cy="923330"/>
          </a:xfrm>
          <a:prstGeom prst="rect">
            <a:avLst/>
          </a:prstGeom>
        </p:spPr>
        <p:txBody>
          <a:bodyPr>
            <a:spAutoFit/>
          </a:bodyPr>
          <a:lstStyle/>
          <a:p>
            <a:r>
              <a:rPr lang="it-IT" i="1" dirty="0" smtClean="0">
                <a:solidFill>
                  <a:schemeClr val="accent6">
                    <a:lumMod val="60000"/>
                    <a:lumOff val="40000"/>
                  </a:schemeClr>
                </a:solidFill>
              </a:rPr>
              <a:t>Salute = stato </a:t>
            </a:r>
            <a:r>
              <a:rPr lang="it-IT" i="1" dirty="0">
                <a:solidFill>
                  <a:schemeClr val="accent6">
                    <a:lumMod val="60000"/>
                    <a:lumOff val="40000"/>
                  </a:schemeClr>
                </a:solidFill>
              </a:rPr>
              <a:t>di completo benessere fisico mentale e sociale, non consistente solo in una assenza di malattia o di infermità</a:t>
            </a:r>
            <a:r>
              <a:rPr lang="en-US" dirty="0">
                <a:solidFill>
                  <a:schemeClr val="accent6">
                    <a:lumMod val="60000"/>
                    <a:lumOff val="40000"/>
                  </a:schemeClr>
                </a:solidFill>
              </a:rPr>
              <a:t> </a:t>
            </a:r>
          </a:p>
        </p:txBody>
      </p:sp>
      <p:sp>
        <p:nvSpPr>
          <p:cNvPr id="2" name="TextBox 1"/>
          <p:cNvSpPr txBox="1"/>
          <p:nvPr/>
        </p:nvSpPr>
        <p:spPr>
          <a:xfrm>
            <a:off x="7604619" y="5214841"/>
            <a:ext cx="993807" cy="523220"/>
          </a:xfrm>
          <a:prstGeom prst="rect">
            <a:avLst/>
          </a:prstGeom>
          <a:noFill/>
        </p:spPr>
        <p:txBody>
          <a:bodyPr wrap="none" rtlCol="0">
            <a:spAutoFit/>
          </a:bodyPr>
          <a:lstStyle/>
          <a:p>
            <a:r>
              <a:rPr lang="en-US" sz="2800" dirty="0" smtClean="0"/>
              <a:t>185 €</a:t>
            </a:r>
            <a:endParaRPr lang="en-US" sz="2800" dirty="0"/>
          </a:p>
        </p:txBody>
      </p:sp>
    </p:spTree>
    <p:extLst>
      <p:ext uri="{BB962C8B-B14F-4D97-AF65-F5344CB8AC3E}">
        <p14:creationId xmlns:p14="http://schemas.microsoft.com/office/powerpoint/2010/main" val="35086473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171" y="413167"/>
            <a:ext cx="8672730" cy="2308324"/>
          </a:xfrm>
          <a:prstGeom prst="rect">
            <a:avLst/>
          </a:prstGeom>
        </p:spPr>
        <p:txBody>
          <a:bodyPr wrap="square">
            <a:spAutoFit/>
          </a:bodyPr>
          <a:lstStyle/>
          <a:p>
            <a:r>
              <a:rPr lang="en-US" dirty="0"/>
              <a:t>CAPO III - GESTIONE DELLA PREVENZIONE NEI LUOGHI DI LAVORO</a:t>
            </a:r>
          </a:p>
          <a:p>
            <a:r>
              <a:rPr lang="en-US" dirty="0"/>
              <a:t>SEZIONE I - MISURE DI TUTELA E </a:t>
            </a:r>
            <a:r>
              <a:rPr lang="en-US" dirty="0" smtClean="0"/>
              <a:t>OBBLIGHI</a:t>
            </a:r>
          </a:p>
          <a:p>
            <a:endParaRPr lang="en-US" dirty="0"/>
          </a:p>
          <a:p>
            <a:r>
              <a:rPr lang="en-US" dirty="0" err="1"/>
              <a:t>Articolo</a:t>
            </a:r>
            <a:r>
              <a:rPr lang="en-US" dirty="0"/>
              <a:t> 15 - </a:t>
            </a:r>
            <a:r>
              <a:rPr lang="en-US" dirty="0" err="1"/>
              <a:t>Misure</a:t>
            </a:r>
            <a:r>
              <a:rPr lang="en-US" dirty="0"/>
              <a:t> </a:t>
            </a:r>
            <a:r>
              <a:rPr lang="en-US" dirty="0" err="1"/>
              <a:t>generali</a:t>
            </a:r>
            <a:r>
              <a:rPr lang="en-US" dirty="0"/>
              <a:t> di </a:t>
            </a:r>
            <a:r>
              <a:rPr lang="en-US" dirty="0" err="1"/>
              <a:t>tutela</a:t>
            </a:r>
            <a:endParaRPr lang="en-US" dirty="0"/>
          </a:p>
          <a:p>
            <a:pPr marL="342900" indent="-342900">
              <a:buAutoNum type="arabicPeriod"/>
            </a:pPr>
            <a:r>
              <a:rPr lang="en-US" dirty="0" smtClean="0"/>
              <a:t>Le </a:t>
            </a:r>
            <a:r>
              <a:rPr lang="en-US" dirty="0" err="1"/>
              <a:t>misure</a:t>
            </a:r>
            <a:r>
              <a:rPr lang="en-US" dirty="0"/>
              <a:t> </a:t>
            </a:r>
            <a:r>
              <a:rPr lang="en-US" dirty="0" err="1"/>
              <a:t>generali</a:t>
            </a:r>
            <a:r>
              <a:rPr lang="en-US" dirty="0"/>
              <a:t> di </a:t>
            </a:r>
            <a:r>
              <a:rPr lang="en-US" dirty="0" err="1"/>
              <a:t>tutela</a:t>
            </a:r>
            <a:r>
              <a:rPr lang="en-US" dirty="0"/>
              <a:t> </a:t>
            </a:r>
            <a:r>
              <a:rPr lang="en-US" dirty="0" err="1"/>
              <a:t>della</a:t>
            </a:r>
            <a:r>
              <a:rPr lang="en-US" dirty="0"/>
              <a:t> salute e </a:t>
            </a:r>
            <a:r>
              <a:rPr lang="en-US" dirty="0" err="1"/>
              <a:t>della</a:t>
            </a:r>
            <a:r>
              <a:rPr lang="en-US" dirty="0"/>
              <a:t> </a:t>
            </a:r>
            <a:r>
              <a:rPr lang="en-US" dirty="0" err="1"/>
              <a:t>sicurezza</a:t>
            </a:r>
            <a:r>
              <a:rPr lang="en-US" dirty="0"/>
              <a:t> </a:t>
            </a:r>
            <a:r>
              <a:rPr lang="en-US" dirty="0" err="1"/>
              <a:t>dei</a:t>
            </a:r>
            <a:r>
              <a:rPr lang="en-US" dirty="0"/>
              <a:t> </a:t>
            </a:r>
            <a:r>
              <a:rPr lang="en-US" dirty="0" err="1"/>
              <a:t>lavoratori</a:t>
            </a:r>
            <a:r>
              <a:rPr lang="en-US" dirty="0"/>
              <a:t> </a:t>
            </a:r>
            <a:r>
              <a:rPr lang="en-US" dirty="0" err="1"/>
              <a:t>nei</a:t>
            </a:r>
            <a:r>
              <a:rPr lang="en-US" dirty="0"/>
              <a:t> </a:t>
            </a:r>
            <a:r>
              <a:rPr lang="en-US" dirty="0" err="1"/>
              <a:t>luoghi</a:t>
            </a:r>
            <a:r>
              <a:rPr lang="en-US" dirty="0"/>
              <a:t> di </a:t>
            </a:r>
            <a:r>
              <a:rPr lang="en-US" dirty="0" err="1"/>
              <a:t>lavoro</a:t>
            </a:r>
            <a:r>
              <a:rPr lang="en-US" dirty="0"/>
              <a:t> </a:t>
            </a:r>
            <a:r>
              <a:rPr lang="en-US" dirty="0" err="1"/>
              <a:t>sono</a:t>
            </a:r>
            <a:r>
              <a:rPr lang="en-US" dirty="0" smtClean="0"/>
              <a:t>:</a:t>
            </a:r>
          </a:p>
          <a:p>
            <a:pPr marL="342900" indent="-342900">
              <a:buAutoNum type="arabicPeriod"/>
            </a:pPr>
            <a:endParaRPr lang="en-US" dirty="0" smtClean="0"/>
          </a:p>
          <a:p>
            <a:r>
              <a:rPr lang="en-US" dirty="0"/>
              <a:t> l) </a:t>
            </a:r>
            <a:r>
              <a:rPr lang="en-US" dirty="0" err="1"/>
              <a:t>il</a:t>
            </a:r>
            <a:r>
              <a:rPr lang="en-US" dirty="0"/>
              <a:t> </a:t>
            </a:r>
            <a:r>
              <a:rPr lang="en-US" dirty="0" err="1"/>
              <a:t>controllo</a:t>
            </a:r>
            <a:r>
              <a:rPr lang="en-US" dirty="0"/>
              <a:t> </a:t>
            </a:r>
            <a:r>
              <a:rPr lang="en-US" dirty="0" err="1"/>
              <a:t>sanitario</a:t>
            </a:r>
            <a:r>
              <a:rPr lang="en-US" dirty="0"/>
              <a:t> </a:t>
            </a:r>
            <a:r>
              <a:rPr lang="en-US" dirty="0" err="1"/>
              <a:t>dei</a:t>
            </a:r>
            <a:r>
              <a:rPr lang="en-US" dirty="0"/>
              <a:t> </a:t>
            </a:r>
            <a:r>
              <a:rPr lang="en-US" dirty="0" err="1"/>
              <a:t>lavoratori</a:t>
            </a:r>
            <a:r>
              <a:rPr lang="en-US" dirty="0"/>
              <a:t>;</a:t>
            </a:r>
          </a:p>
        </p:txBody>
      </p:sp>
      <p:sp>
        <p:nvSpPr>
          <p:cNvPr id="4" name="Rectangle 3"/>
          <p:cNvSpPr/>
          <p:nvPr/>
        </p:nvSpPr>
        <p:spPr>
          <a:xfrm>
            <a:off x="88171" y="3265356"/>
            <a:ext cx="8756384" cy="646331"/>
          </a:xfrm>
          <a:prstGeom prst="rect">
            <a:avLst/>
          </a:prstGeom>
        </p:spPr>
        <p:txBody>
          <a:bodyPr wrap="square">
            <a:spAutoFit/>
          </a:bodyPr>
          <a:lstStyle/>
          <a:p>
            <a:r>
              <a:rPr lang="en-US" dirty="0" smtClean="0"/>
              <a:t>2. Le </a:t>
            </a:r>
            <a:r>
              <a:rPr lang="en-US" dirty="0" err="1" smtClean="0"/>
              <a:t>misure</a:t>
            </a:r>
            <a:r>
              <a:rPr lang="en-US" dirty="0" smtClean="0"/>
              <a:t> relative </a:t>
            </a:r>
            <a:r>
              <a:rPr lang="en-US" dirty="0" err="1" smtClean="0"/>
              <a:t>alla</a:t>
            </a:r>
            <a:r>
              <a:rPr lang="en-US" dirty="0" smtClean="0"/>
              <a:t> </a:t>
            </a:r>
            <a:r>
              <a:rPr lang="en-US" dirty="0" err="1" smtClean="0"/>
              <a:t>sicurezza</a:t>
            </a:r>
            <a:r>
              <a:rPr lang="en-US" dirty="0" smtClean="0"/>
              <a:t> , </a:t>
            </a:r>
            <a:r>
              <a:rPr lang="en-US" dirty="0" err="1" smtClean="0"/>
              <a:t>all’igiene</a:t>
            </a:r>
            <a:r>
              <a:rPr lang="en-US" dirty="0" smtClean="0"/>
              <a:t> </a:t>
            </a:r>
            <a:r>
              <a:rPr lang="en-US" dirty="0" err="1" smtClean="0"/>
              <a:t>ed</a:t>
            </a:r>
            <a:r>
              <a:rPr lang="en-US" dirty="0" smtClean="0"/>
              <a:t> </a:t>
            </a:r>
            <a:r>
              <a:rPr lang="en-US" dirty="0" err="1" smtClean="0"/>
              <a:t>alla</a:t>
            </a:r>
            <a:r>
              <a:rPr lang="en-US" dirty="0" smtClean="0"/>
              <a:t> salute </a:t>
            </a:r>
            <a:r>
              <a:rPr lang="en-US" dirty="0" err="1" smtClean="0"/>
              <a:t>durante</a:t>
            </a:r>
            <a:r>
              <a:rPr lang="en-US" dirty="0" smtClean="0"/>
              <a:t> </a:t>
            </a:r>
            <a:r>
              <a:rPr lang="en-US" dirty="0" err="1" smtClean="0"/>
              <a:t>il</a:t>
            </a:r>
            <a:r>
              <a:rPr lang="en-US" dirty="0" smtClean="0"/>
              <a:t> </a:t>
            </a:r>
            <a:r>
              <a:rPr lang="en-US" dirty="0" err="1" smtClean="0"/>
              <a:t>lavoro</a:t>
            </a:r>
            <a:r>
              <a:rPr lang="en-US" dirty="0" smtClean="0"/>
              <a:t> non </a:t>
            </a:r>
            <a:r>
              <a:rPr lang="en-US" dirty="0" err="1" smtClean="0"/>
              <a:t>devono</a:t>
            </a:r>
            <a:r>
              <a:rPr lang="en-US" dirty="0" smtClean="0"/>
              <a:t> in </a:t>
            </a:r>
            <a:r>
              <a:rPr lang="en-US" dirty="0" err="1" smtClean="0"/>
              <a:t>nessun</a:t>
            </a:r>
            <a:r>
              <a:rPr lang="en-US" dirty="0" smtClean="0"/>
              <a:t> </a:t>
            </a:r>
            <a:r>
              <a:rPr lang="en-US" dirty="0" err="1" smtClean="0"/>
              <a:t>caso</a:t>
            </a:r>
            <a:r>
              <a:rPr lang="en-US" dirty="0" smtClean="0"/>
              <a:t> </a:t>
            </a:r>
            <a:r>
              <a:rPr lang="en-US" dirty="0" err="1" smtClean="0"/>
              <a:t>comportare</a:t>
            </a:r>
            <a:r>
              <a:rPr lang="en-US" dirty="0" smtClean="0"/>
              <a:t> </a:t>
            </a:r>
            <a:r>
              <a:rPr lang="en-US" dirty="0" err="1"/>
              <a:t>oneri</a:t>
            </a:r>
            <a:r>
              <a:rPr lang="en-US" dirty="0"/>
              <a:t> </a:t>
            </a:r>
            <a:r>
              <a:rPr lang="en-US" dirty="0" err="1"/>
              <a:t>finanziari</a:t>
            </a:r>
            <a:r>
              <a:rPr lang="en-US" dirty="0"/>
              <a:t> per </a:t>
            </a:r>
            <a:r>
              <a:rPr lang="en-US" dirty="0" err="1"/>
              <a:t>i</a:t>
            </a:r>
            <a:r>
              <a:rPr lang="en-US" dirty="0"/>
              <a:t> </a:t>
            </a:r>
            <a:r>
              <a:rPr lang="en-US" dirty="0" err="1"/>
              <a:t>lavoratori</a:t>
            </a:r>
            <a:r>
              <a:rPr lang="en-US" dirty="0"/>
              <a:t>.</a:t>
            </a:r>
          </a:p>
        </p:txBody>
      </p:sp>
    </p:spTree>
    <p:extLst>
      <p:ext uri="{BB962C8B-B14F-4D97-AF65-F5344CB8AC3E}">
        <p14:creationId xmlns:p14="http://schemas.microsoft.com/office/powerpoint/2010/main" val="19297183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677" y="493311"/>
            <a:ext cx="8862617" cy="2605360"/>
          </a:xfrm>
          <a:prstGeom prst="rect">
            <a:avLst/>
          </a:prstGeom>
        </p:spPr>
      </p:pic>
      <p:pic>
        <p:nvPicPr>
          <p:cNvPr id="3" name="Picture 2"/>
          <p:cNvPicPr>
            <a:picLocks noChangeAspect="1"/>
          </p:cNvPicPr>
          <p:nvPr/>
        </p:nvPicPr>
        <p:blipFill>
          <a:blip r:embed="rId3"/>
          <a:stretch>
            <a:fillRect/>
          </a:stretch>
        </p:blipFill>
        <p:spPr>
          <a:xfrm>
            <a:off x="121677" y="3928763"/>
            <a:ext cx="8862617" cy="1005526"/>
          </a:xfrm>
          <a:prstGeom prst="rect">
            <a:avLst/>
          </a:prstGeom>
        </p:spPr>
      </p:pic>
    </p:spTree>
    <p:extLst>
      <p:ext uri="{BB962C8B-B14F-4D97-AF65-F5344CB8AC3E}">
        <p14:creationId xmlns:p14="http://schemas.microsoft.com/office/powerpoint/2010/main" val="4706021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864" y="643641"/>
            <a:ext cx="8844555" cy="4496920"/>
          </a:xfrm>
          <a:prstGeom prst="rect">
            <a:avLst/>
          </a:prstGeom>
        </p:spPr>
      </p:pic>
    </p:spTree>
    <p:extLst>
      <p:ext uri="{BB962C8B-B14F-4D97-AF65-F5344CB8AC3E}">
        <p14:creationId xmlns:p14="http://schemas.microsoft.com/office/powerpoint/2010/main" val="33827591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593" y="555180"/>
            <a:ext cx="8692456" cy="5632312"/>
          </a:xfrm>
          <a:prstGeom prst="rect">
            <a:avLst/>
          </a:prstGeom>
          <a:noFill/>
        </p:spPr>
        <p:txBody>
          <a:bodyPr wrap="square" rtlCol="0">
            <a:spAutoFit/>
          </a:bodyPr>
          <a:lstStyle/>
          <a:p>
            <a:r>
              <a:rPr lang="en-US" dirty="0" smtClean="0"/>
              <a:t>In </a:t>
            </a:r>
            <a:r>
              <a:rPr lang="en-US" dirty="0" err="1" smtClean="0"/>
              <a:t>conclusione</a:t>
            </a:r>
            <a:endParaRPr lang="en-US" dirty="0" smtClean="0"/>
          </a:p>
          <a:p>
            <a:endParaRPr lang="en-US" dirty="0"/>
          </a:p>
          <a:p>
            <a:r>
              <a:rPr lang="en-US" dirty="0" smtClean="0"/>
              <a:t>I Medici </a:t>
            </a:r>
            <a:r>
              <a:rPr lang="en-US" dirty="0" err="1" smtClean="0"/>
              <a:t>Competenti</a:t>
            </a:r>
            <a:r>
              <a:rPr lang="en-US" dirty="0" smtClean="0"/>
              <a:t>/ </a:t>
            </a:r>
            <a:r>
              <a:rPr lang="en-US" dirty="0" err="1" smtClean="0"/>
              <a:t>Autorizzati</a:t>
            </a:r>
            <a:r>
              <a:rPr lang="en-US" dirty="0" smtClean="0"/>
              <a:t> INFN </a:t>
            </a:r>
            <a:r>
              <a:rPr lang="en-US" dirty="0" err="1" smtClean="0"/>
              <a:t>seguono</a:t>
            </a:r>
            <a:r>
              <a:rPr lang="en-US" dirty="0" smtClean="0"/>
              <a:t> </a:t>
            </a:r>
            <a:r>
              <a:rPr lang="en-US" dirty="0" err="1" smtClean="0"/>
              <a:t>il</a:t>
            </a:r>
            <a:r>
              <a:rPr lang="en-US" dirty="0" smtClean="0"/>
              <a:t> </a:t>
            </a:r>
            <a:r>
              <a:rPr lang="en-US" dirty="0" err="1" smtClean="0"/>
              <a:t>protocollo</a:t>
            </a:r>
            <a:r>
              <a:rPr lang="en-US" dirty="0" smtClean="0"/>
              <a:t> </a:t>
            </a:r>
            <a:r>
              <a:rPr lang="en-US" dirty="0" err="1" smtClean="0"/>
              <a:t>unico</a:t>
            </a:r>
            <a:r>
              <a:rPr lang="en-US" dirty="0" smtClean="0"/>
              <a:t> di </a:t>
            </a:r>
            <a:r>
              <a:rPr lang="en-US" dirty="0" err="1" smtClean="0"/>
              <a:t>intervento</a:t>
            </a:r>
            <a:r>
              <a:rPr lang="en-US" dirty="0" smtClean="0"/>
              <a:t> </a:t>
            </a:r>
            <a:r>
              <a:rPr lang="en-US" smtClean="0"/>
              <a:t>sanitario</a:t>
            </a:r>
            <a:endParaRPr lang="en-US" dirty="0" smtClean="0"/>
          </a:p>
          <a:p>
            <a:endParaRPr lang="en-US" dirty="0"/>
          </a:p>
          <a:p>
            <a:r>
              <a:rPr lang="en-US" dirty="0"/>
              <a:t>L</a:t>
            </a:r>
            <a:r>
              <a:rPr lang="en-US" dirty="0" smtClean="0"/>
              <a:t>e </a:t>
            </a:r>
            <a:r>
              <a:rPr lang="en-US" dirty="0" err="1" smtClean="0"/>
              <a:t>visite</a:t>
            </a:r>
            <a:r>
              <a:rPr lang="en-US" dirty="0" smtClean="0"/>
              <a:t> </a:t>
            </a:r>
            <a:r>
              <a:rPr lang="en-US" dirty="0" err="1" smtClean="0"/>
              <a:t>mediche</a:t>
            </a:r>
            <a:r>
              <a:rPr lang="en-US" dirty="0" smtClean="0"/>
              <a:t> e </a:t>
            </a:r>
            <a:r>
              <a:rPr lang="en-US" dirty="0" err="1" smtClean="0"/>
              <a:t>gli</a:t>
            </a:r>
            <a:r>
              <a:rPr lang="en-US" dirty="0" smtClean="0"/>
              <a:t> </a:t>
            </a:r>
            <a:r>
              <a:rPr lang="en-US" dirty="0" err="1" smtClean="0"/>
              <a:t>accertamenti</a:t>
            </a:r>
            <a:r>
              <a:rPr lang="en-US" dirty="0" smtClean="0"/>
              <a:t> </a:t>
            </a:r>
            <a:r>
              <a:rPr lang="en-US" dirty="0" err="1" smtClean="0"/>
              <a:t>sanitari</a:t>
            </a:r>
            <a:r>
              <a:rPr lang="en-US" dirty="0" smtClean="0"/>
              <a:t> </a:t>
            </a:r>
            <a:r>
              <a:rPr lang="en-US" dirty="0" err="1" smtClean="0"/>
              <a:t>decisi</a:t>
            </a:r>
            <a:r>
              <a:rPr lang="en-US" dirty="0" smtClean="0"/>
              <a:t> </a:t>
            </a:r>
            <a:r>
              <a:rPr lang="en-US" dirty="0" err="1" smtClean="0"/>
              <a:t>dai</a:t>
            </a:r>
            <a:r>
              <a:rPr lang="en-US" dirty="0" smtClean="0"/>
              <a:t> </a:t>
            </a:r>
            <a:r>
              <a:rPr lang="en-US" dirty="0" err="1" smtClean="0"/>
              <a:t>medici</a:t>
            </a:r>
            <a:r>
              <a:rPr lang="en-US" dirty="0" smtClean="0"/>
              <a:t> </a:t>
            </a:r>
            <a:r>
              <a:rPr lang="en-US" dirty="0" err="1" smtClean="0"/>
              <a:t>competenti</a:t>
            </a:r>
            <a:r>
              <a:rPr lang="en-US" dirty="0" smtClean="0"/>
              <a:t>/</a:t>
            </a:r>
            <a:r>
              <a:rPr lang="en-US" dirty="0" err="1" smtClean="0"/>
              <a:t>autorizzati</a:t>
            </a:r>
            <a:r>
              <a:rPr lang="en-US" dirty="0" smtClean="0"/>
              <a:t> </a:t>
            </a:r>
            <a:r>
              <a:rPr lang="en-US" dirty="0" err="1" smtClean="0"/>
              <a:t>sono</a:t>
            </a:r>
            <a:r>
              <a:rPr lang="en-US" dirty="0" smtClean="0"/>
              <a:t> </a:t>
            </a:r>
            <a:r>
              <a:rPr lang="en-US" dirty="0" err="1" smtClean="0"/>
              <a:t>finalizzati</a:t>
            </a:r>
            <a:r>
              <a:rPr lang="en-US" dirty="0" smtClean="0"/>
              <a:t> </a:t>
            </a:r>
            <a:r>
              <a:rPr lang="en-US" dirty="0" err="1" smtClean="0"/>
              <a:t>all’espressione</a:t>
            </a:r>
            <a:r>
              <a:rPr lang="en-US" dirty="0" smtClean="0"/>
              <a:t> del </a:t>
            </a:r>
            <a:r>
              <a:rPr lang="en-US" dirty="0" err="1" smtClean="0"/>
              <a:t>giudizio</a:t>
            </a:r>
            <a:r>
              <a:rPr lang="en-US" dirty="0" smtClean="0"/>
              <a:t> di </a:t>
            </a:r>
            <a:r>
              <a:rPr lang="en-US" dirty="0" err="1" smtClean="0"/>
              <a:t>idoneita</a:t>
            </a:r>
            <a:r>
              <a:rPr lang="en-US" dirty="0" smtClean="0"/>
              <a:t>’ </a:t>
            </a:r>
            <a:r>
              <a:rPr lang="en-US" dirty="0" err="1" smtClean="0"/>
              <a:t>alla</a:t>
            </a:r>
            <a:r>
              <a:rPr lang="en-US" dirty="0" smtClean="0"/>
              <a:t> </a:t>
            </a:r>
            <a:r>
              <a:rPr lang="en-US" dirty="0" err="1" smtClean="0"/>
              <a:t>mansione</a:t>
            </a:r>
            <a:r>
              <a:rPr lang="en-US" dirty="0" smtClean="0"/>
              <a:t> </a:t>
            </a:r>
            <a:r>
              <a:rPr lang="en-US" dirty="0" err="1" smtClean="0"/>
              <a:t>specifica</a:t>
            </a:r>
            <a:endParaRPr lang="en-US" dirty="0" smtClean="0"/>
          </a:p>
          <a:p>
            <a:endParaRPr lang="en-US" dirty="0"/>
          </a:p>
          <a:p>
            <a:r>
              <a:rPr lang="en-US" dirty="0" smtClean="0"/>
              <a:t>Le </a:t>
            </a:r>
            <a:r>
              <a:rPr lang="en-US" dirty="0" err="1" smtClean="0"/>
              <a:t>visite</a:t>
            </a:r>
            <a:r>
              <a:rPr lang="en-US" dirty="0" smtClean="0"/>
              <a:t> </a:t>
            </a:r>
            <a:r>
              <a:rPr lang="en-US" dirty="0" err="1" smtClean="0"/>
              <a:t>mediche</a:t>
            </a:r>
            <a:r>
              <a:rPr lang="en-US" dirty="0" smtClean="0"/>
              <a:t> e </a:t>
            </a:r>
            <a:r>
              <a:rPr lang="en-US" dirty="0" err="1" smtClean="0"/>
              <a:t>gli</a:t>
            </a:r>
            <a:r>
              <a:rPr lang="en-US" dirty="0" smtClean="0"/>
              <a:t> </a:t>
            </a:r>
            <a:r>
              <a:rPr lang="en-US" dirty="0" err="1" smtClean="0"/>
              <a:t>accertamenti</a:t>
            </a:r>
            <a:r>
              <a:rPr lang="en-US" dirty="0" smtClean="0"/>
              <a:t> </a:t>
            </a:r>
            <a:r>
              <a:rPr lang="en-US" dirty="0" err="1" smtClean="0"/>
              <a:t>sanitari</a:t>
            </a:r>
            <a:r>
              <a:rPr lang="en-US" dirty="0" smtClean="0"/>
              <a:t> </a:t>
            </a:r>
            <a:r>
              <a:rPr lang="en-US" dirty="0" err="1" smtClean="0"/>
              <a:t>sono</a:t>
            </a:r>
            <a:r>
              <a:rPr lang="en-US" dirty="0" smtClean="0"/>
              <a:t> </a:t>
            </a:r>
            <a:r>
              <a:rPr lang="en-US" dirty="0" err="1" smtClean="0"/>
              <a:t>obbligatori</a:t>
            </a:r>
            <a:r>
              <a:rPr lang="en-US" dirty="0" smtClean="0"/>
              <a:t> per </a:t>
            </a:r>
            <a:r>
              <a:rPr lang="en-US" dirty="0" err="1" smtClean="0"/>
              <a:t>legge</a:t>
            </a:r>
            <a:r>
              <a:rPr lang="en-US" dirty="0" smtClean="0"/>
              <a:t> e </a:t>
            </a:r>
            <a:r>
              <a:rPr lang="en-US" dirty="0" err="1" smtClean="0"/>
              <a:t>il</a:t>
            </a:r>
            <a:r>
              <a:rPr lang="en-US" dirty="0" smtClean="0"/>
              <a:t> </a:t>
            </a:r>
            <a:r>
              <a:rPr lang="en-US" dirty="0" err="1" smtClean="0"/>
              <a:t>lavoratore</a:t>
            </a:r>
            <a:r>
              <a:rPr lang="en-US" dirty="0" smtClean="0"/>
              <a:t> non </a:t>
            </a:r>
            <a:r>
              <a:rPr lang="en-US" dirty="0" err="1" smtClean="0"/>
              <a:t>puo</a:t>
            </a:r>
            <a:r>
              <a:rPr lang="en-US" dirty="0" smtClean="0"/>
              <a:t>’ </a:t>
            </a:r>
            <a:r>
              <a:rPr lang="en-US" dirty="0" err="1" smtClean="0"/>
              <a:t>sottrarvisi</a:t>
            </a:r>
            <a:endParaRPr lang="en-US" dirty="0" smtClean="0"/>
          </a:p>
          <a:p>
            <a:endParaRPr lang="en-US" dirty="0"/>
          </a:p>
          <a:p>
            <a:r>
              <a:rPr lang="en-US" dirty="0"/>
              <a:t>Le </a:t>
            </a:r>
            <a:r>
              <a:rPr lang="en-US" dirty="0" err="1"/>
              <a:t>visite</a:t>
            </a:r>
            <a:r>
              <a:rPr lang="en-US" dirty="0"/>
              <a:t> </a:t>
            </a:r>
            <a:r>
              <a:rPr lang="en-US" dirty="0" err="1"/>
              <a:t>mediche</a:t>
            </a:r>
            <a:r>
              <a:rPr lang="en-US" dirty="0"/>
              <a:t> e </a:t>
            </a:r>
            <a:r>
              <a:rPr lang="en-US" dirty="0" err="1"/>
              <a:t>gli</a:t>
            </a:r>
            <a:r>
              <a:rPr lang="en-US" dirty="0"/>
              <a:t> </a:t>
            </a:r>
            <a:r>
              <a:rPr lang="en-US" dirty="0" err="1"/>
              <a:t>accertamenti</a:t>
            </a:r>
            <a:r>
              <a:rPr lang="en-US" dirty="0"/>
              <a:t> </a:t>
            </a:r>
            <a:r>
              <a:rPr lang="en-US" dirty="0" err="1"/>
              <a:t>sanitari</a:t>
            </a:r>
            <a:r>
              <a:rPr lang="en-US" dirty="0"/>
              <a:t> </a:t>
            </a:r>
            <a:r>
              <a:rPr lang="en-US" dirty="0" err="1" smtClean="0"/>
              <a:t>devono</a:t>
            </a:r>
            <a:r>
              <a:rPr lang="en-US" dirty="0" smtClean="0"/>
              <a:t> </a:t>
            </a:r>
            <a:r>
              <a:rPr lang="en-US" dirty="0" err="1" smtClean="0"/>
              <a:t>essere</a:t>
            </a:r>
            <a:r>
              <a:rPr lang="en-US" dirty="0" smtClean="0"/>
              <a:t> </a:t>
            </a:r>
            <a:r>
              <a:rPr lang="en-US" dirty="0" err="1" smtClean="0"/>
              <a:t>effettuati</a:t>
            </a:r>
            <a:r>
              <a:rPr lang="en-US" dirty="0"/>
              <a:t> </a:t>
            </a:r>
            <a:r>
              <a:rPr lang="en-US" dirty="0" err="1" smtClean="0"/>
              <a:t>durante</a:t>
            </a:r>
            <a:r>
              <a:rPr lang="en-US" dirty="0" smtClean="0"/>
              <a:t> </a:t>
            </a:r>
            <a:r>
              <a:rPr lang="en-US" dirty="0" err="1" smtClean="0"/>
              <a:t>l’orario</a:t>
            </a:r>
            <a:r>
              <a:rPr lang="en-US" dirty="0" smtClean="0"/>
              <a:t> di </a:t>
            </a:r>
            <a:r>
              <a:rPr lang="en-US" dirty="0" err="1" smtClean="0"/>
              <a:t>lavoro</a:t>
            </a:r>
            <a:r>
              <a:rPr lang="en-US" dirty="0" smtClean="0"/>
              <a:t>. </a:t>
            </a:r>
          </a:p>
          <a:p>
            <a:endParaRPr lang="en-US" dirty="0" smtClean="0"/>
          </a:p>
          <a:p>
            <a:r>
              <a:rPr lang="en-US" dirty="0" smtClean="0"/>
              <a:t>Le </a:t>
            </a:r>
            <a:r>
              <a:rPr lang="en-US" dirty="0" err="1" smtClean="0"/>
              <a:t>visite</a:t>
            </a:r>
            <a:r>
              <a:rPr lang="en-US" dirty="0" smtClean="0"/>
              <a:t> </a:t>
            </a:r>
            <a:r>
              <a:rPr lang="en-US" dirty="0" err="1" smtClean="0"/>
              <a:t>mediche</a:t>
            </a:r>
            <a:r>
              <a:rPr lang="en-US" dirty="0" smtClean="0"/>
              <a:t> e </a:t>
            </a:r>
            <a:r>
              <a:rPr lang="en-US" dirty="0" err="1" smtClean="0"/>
              <a:t>gli</a:t>
            </a:r>
            <a:r>
              <a:rPr lang="en-US" dirty="0" smtClean="0"/>
              <a:t> </a:t>
            </a:r>
            <a:r>
              <a:rPr lang="en-US" dirty="0" err="1" smtClean="0"/>
              <a:t>accertamenti</a:t>
            </a:r>
            <a:r>
              <a:rPr lang="en-US" dirty="0" smtClean="0"/>
              <a:t> </a:t>
            </a:r>
            <a:r>
              <a:rPr lang="en-US" dirty="0" err="1" smtClean="0"/>
              <a:t>sanitari</a:t>
            </a:r>
            <a:r>
              <a:rPr lang="en-US" dirty="0" smtClean="0"/>
              <a:t> non </a:t>
            </a:r>
            <a:r>
              <a:rPr lang="en-US" dirty="0" err="1" smtClean="0"/>
              <a:t>devono</a:t>
            </a:r>
            <a:r>
              <a:rPr lang="en-US" dirty="0" smtClean="0"/>
              <a:t> </a:t>
            </a:r>
            <a:r>
              <a:rPr lang="en-US" dirty="0" err="1" smtClean="0"/>
              <a:t>comportare</a:t>
            </a:r>
            <a:r>
              <a:rPr lang="en-US" dirty="0" smtClean="0"/>
              <a:t> </a:t>
            </a:r>
            <a:r>
              <a:rPr lang="en-US" dirty="0" err="1" smtClean="0"/>
              <a:t>oneri</a:t>
            </a:r>
            <a:r>
              <a:rPr lang="en-US" dirty="0" smtClean="0"/>
              <a:t> </a:t>
            </a:r>
            <a:r>
              <a:rPr lang="en-US" dirty="0" err="1" smtClean="0"/>
              <a:t>finanziari</a:t>
            </a:r>
            <a:r>
              <a:rPr lang="en-US" dirty="0" smtClean="0"/>
              <a:t> </a:t>
            </a:r>
            <a:r>
              <a:rPr lang="en-US" dirty="0" err="1" smtClean="0"/>
              <a:t>ai</a:t>
            </a:r>
            <a:r>
              <a:rPr lang="en-US" dirty="0" smtClean="0"/>
              <a:t> </a:t>
            </a:r>
            <a:r>
              <a:rPr lang="en-US" dirty="0" err="1" smtClean="0"/>
              <a:t>lavoratori</a:t>
            </a:r>
            <a:endParaRPr lang="en-US" dirty="0" smtClean="0"/>
          </a:p>
          <a:p>
            <a:endParaRPr lang="en-US" dirty="0"/>
          </a:p>
          <a:p>
            <a:r>
              <a:rPr lang="en-US" dirty="0" err="1" smtClean="0"/>
              <a:t>Laddove</a:t>
            </a:r>
            <a:r>
              <a:rPr lang="en-US" dirty="0" smtClean="0"/>
              <a:t> le </a:t>
            </a:r>
            <a:r>
              <a:rPr lang="en-US" dirty="0" err="1" smtClean="0"/>
              <a:t>visite</a:t>
            </a:r>
            <a:r>
              <a:rPr lang="en-US" dirty="0" smtClean="0"/>
              <a:t> </a:t>
            </a:r>
            <a:r>
              <a:rPr lang="en-US" dirty="0" err="1" smtClean="0"/>
              <a:t>mediche</a:t>
            </a:r>
            <a:r>
              <a:rPr lang="en-US" dirty="0" smtClean="0"/>
              <a:t> </a:t>
            </a:r>
            <a:r>
              <a:rPr lang="en-US" dirty="0" err="1" smtClean="0"/>
              <a:t>dovessero</a:t>
            </a:r>
            <a:r>
              <a:rPr lang="en-US" dirty="0" smtClean="0"/>
              <a:t> </a:t>
            </a:r>
            <a:r>
              <a:rPr lang="en-US" dirty="0" err="1" smtClean="0"/>
              <a:t>essere</a:t>
            </a:r>
            <a:r>
              <a:rPr lang="en-US" dirty="0" smtClean="0"/>
              <a:t> </a:t>
            </a:r>
            <a:r>
              <a:rPr lang="en-US" dirty="0" err="1" smtClean="0"/>
              <a:t>effettuate</a:t>
            </a:r>
            <a:r>
              <a:rPr lang="en-US" dirty="0" smtClean="0"/>
              <a:t> al di </a:t>
            </a:r>
            <a:r>
              <a:rPr lang="en-US" dirty="0" err="1" smtClean="0"/>
              <a:t>fuori</a:t>
            </a:r>
            <a:r>
              <a:rPr lang="en-US" dirty="0" smtClean="0"/>
              <a:t> del </a:t>
            </a:r>
            <a:r>
              <a:rPr lang="en-US" dirty="0" err="1" smtClean="0"/>
              <a:t>normale</a:t>
            </a:r>
            <a:r>
              <a:rPr lang="en-US" dirty="0" smtClean="0"/>
              <a:t> </a:t>
            </a:r>
            <a:r>
              <a:rPr lang="en-US" dirty="0" err="1" smtClean="0"/>
              <a:t>orario</a:t>
            </a:r>
            <a:r>
              <a:rPr lang="en-US" dirty="0" smtClean="0"/>
              <a:t> di </a:t>
            </a:r>
            <a:r>
              <a:rPr lang="en-US" dirty="0" err="1" smtClean="0"/>
              <a:t>lavoro</a:t>
            </a:r>
            <a:r>
              <a:rPr lang="en-US" dirty="0" smtClean="0"/>
              <a:t> per </a:t>
            </a:r>
            <a:r>
              <a:rPr lang="en-US" dirty="0" err="1" smtClean="0"/>
              <a:t>esigenze</a:t>
            </a:r>
            <a:r>
              <a:rPr lang="en-US" dirty="0" smtClean="0"/>
              <a:t> di </a:t>
            </a:r>
            <a:r>
              <a:rPr lang="en-US" dirty="0" err="1" smtClean="0"/>
              <a:t>servizio</a:t>
            </a:r>
            <a:r>
              <a:rPr lang="en-US" dirty="0" smtClean="0"/>
              <a:t> </a:t>
            </a:r>
            <a:r>
              <a:rPr lang="en-US" dirty="0" err="1" smtClean="0"/>
              <a:t>il</a:t>
            </a:r>
            <a:r>
              <a:rPr lang="en-US" dirty="0" smtClean="0"/>
              <a:t> </a:t>
            </a:r>
            <a:r>
              <a:rPr lang="en-US" dirty="0" err="1" smtClean="0"/>
              <a:t>lavoratore</a:t>
            </a:r>
            <a:r>
              <a:rPr lang="en-US" dirty="0" smtClean="0"/>
              <a:t> </a:t>
            </a:r>
            <a:r>
              <a:rPr lang="en-US" dirty="0" err="1" smtClean="0"/>
              <a:t>dovra</a:t>
            </a:r>
            <a:r>
              <a:rPr lang="en-US" dirty="0" smtClean="0"/>
              <a:t>’ </a:t>
            </a:r>
            <a:r>
              <a:rPr lang="en-US" dirty="0" err="1" smtClean="0"/>
              <a:t>essere</a:t>
            </a:r>
            <a:r>
              <a:rPr lang="en-US" dirty="0" smtClean="0"/>
              <a:t> </a:t>
            </a:r>
            <a:r>
              <a:rPr lang="en-US" dirty="0" err="1" smtClean="0"/>
              <a:t>considerato</a:t>
            </a:r>
            <a:r>
              <a:rPr lang="en-US" dirty="0" smtClean="0"/>
              <a:t> in </a:t>
            </a:r>
            <a:r>
              <a:rPr lang="en-US" dirty="0" err="1" smtClean="0"/>
              <a:t>servizio</a:t>
            </a:r>
            <a:r>
              <a:rPr lang="en-US" dirty="0" smtClean="0"/>
              <a:t> a </a:t>
            </a:r>
            <a:r>
              <a:rPr lang="en-US" dirty="0" err="1" smtClean="0"/>
              <a:t>tutti</a:t>
            </a:r>
            <a:r>
              <a:rPr lang="en-US" dirty="0" smtClean="0"/>
              <a:t> </a:t>
            </a:r>
            <a:r>
              <a:rPr lang="en-US" dirty="0" err="1" smtClean="0"/>
              <a:t>gli</a:t>
            </a:r>
            <a:r>
              <a:rPr lang="en-US" dirty="0" smtClean="0"/>
              <a:t> </a:t>
            </a:r>
            <a:r>
              <a:rPr lang="en-US" dirty="0" err="1" smtClean="0"/>
              <a:t>effetti</a:t>
            </a:r>
            <a:endParaRPr lang="en-US" dirty="0"/>
          </a:p>
          <a:p>
            <a:endParaRPr lang="en-US" dirty="0"/>
          </a:p>
        </p:txBody>
      </p:sp>
    </p:spTree>
    <p:extLst>
      <p:ext uri="{BB962C8B-B14F-4D97-AF65-F5344CB8AC3E}">
        <p14:creationId xmlns:p14="http://schemas.microsoft.com/office/powerpoint/2010/main" val="20666618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1729"/>
            <a:ext cx="9040636" cy="2554545"/>
          </a:xfrm>
          <a:prstGeom prst="rect">
            <a:avLst/>
          </a:prstGeom>
        </p:spPr>
        <p:txBody>
          <a:bodyPr wrap="square">
            <a:spAutoFit/>
          </a:bodyPr>
          <a:lstStyle/>
          <a:p>
            <a:pPr marL="342900" lvl="0" indent="-342900" algn="just">
              <a:buFont typeface="Wingdings" charset="2"/>
              <a:buChar char="Ø"/>
            </a:pPr>
            <a:r>
              <a:rPr lang="it-IT" sz="2000" b="1" i="1" dirty="0" smtClean="0"/>
              <a:t>Nel </a:t>
            </a:r>
            <a:r>
              <a:rPr lang="it-IT" sz="2000" b="1" i="1" dirty="0"/>
              <a:t>caso di non idoneità (in entrambi i casi, sia quando la non idoneità è effettiva, sia quando il medico non può formulare il giudizio di idoneità per mancato completamento degli accertamenti sanitari) il datore di lavoro non può esporre il lavoratore al rischi per il quale è stato visitato. Ne consegue che, nel primo caso  il datore di lavoro dovrà spostare i lavoratore ad altra mansione che non esponga al rischio in questione, nel secondo caso, essendo le visite e gli accertamenti obbligatori, il lavoratore non si può sottrarre alla visita per cui  il datore di lavoro può intervenire con lettere di richiamo.</a:t>
            </a:r>
            <a:endParaRPr lang="en-US" sz="2000" b="1" i="1" dirty="0"/>
          </a:p>
        </p:txBody>
      </p:sp>
      <p:sp>
        <p:nvSpPr>
          <p:cNvPr id="6" name="Rectangle 5"/>
          <p:cNvSpPr/>
          <p:nvPr/>
        </p:nvSpPr>
        <p:spPr>
          <a:xfrm>
            <a:off x="0" y="4015495"/>
            <a:ext cx="9143999" cy="2554545"/>
          </a:xfrm>
          <a:prstGeom prst="rect">
            <a:avLst/>
          </a:prstGeom>
        </p:spPr>
        <p:txBody>
          <a:bodyPr wrap="square">
            <a:spAutoFit/>
          </a:bodyPr>
          <a:lstStyle/>
          <a:p>
            <a:pPr marL="342900" lvl="0" indent="-342900" algn="just">
              <a:buFont typeface="Wingdings" charset="2"/>
              <a:buChar char="Ø"/>
            </a:pPr>
            <a:r>
              <a:rPr lang="it-IT" sz="2000" b="1" i="1" dirty="0">
                <a:solidFill>
                  <a:srgbClr val="FFFF00"/>
                </a:solidFill>
              </a:rPr>
              <a:t>Nel caso di lavoratori parzialmente idonei vale il discorso di cui sopra; il datore di lavoro dovrà accertarsi che siano rispettate le prescrizioni mediche se necessario anche mediante interventi tecnici nell’ambiente di lavoro. Vale il principio che la salute viene prima dell’interesse lavorativo sia esso del lavoratore che del datore di lavoro. Nel caso dei campi magnetici la cosa più opportuna è che essi siano valutati in modo da definire con precisione i livelli di esposizione, altrimenti non si può stabilire  bene dove il lavoratore </a:t>
            </a:r>
            <a:r>
              <a:rPr lang="it-IT" sz="2000" b="1" i="1" dirty="0" err="1">
                <a:solidFill>
                  <a:srgbClr val="FFFF00"/>
                </a:solidFill>
              </a:rPr>
              <a:t>ipersuscettibile</a:t>
            </a:r>
            <a:r>
              <a:rPr lang="it-IT" sz="2000" b="1" i="1" dirty="0">
                <a:solidFill>
                  <a:srgbClr val="FFFF00"/>
                </a:solidFill>
              </a:rPr>
              <a:t> può lavorare e dove ciò invece non è possibile.</a:t>
            </a:r>
            <a:endParaRPr lang="en-US" sz="2000" b="1" i="1" dirty="0">
              <a:solidFill>
                <a:srgbClr val="FFFF00"/>
              </a:solidFill>
            </a:endParaRPr>
          </a:p>
        </p:txBody>
      </p:sp>
      <p:sp>
        <p:nvSpPr>
          <p:cNvPr id="8" name="TextBox 7"/>
          <p:cNvSpPr txBox="1"/>
          <p:nvPr/>
        </p:nvSpPr>
        <p:spPr>
          <a:xfrm>
            <a:off x="71120" y="50800"/>
            <a:ext cx="8585200" cy="677108"/>
          </a:xfrm>
          <a:prstGeom prst="rect">
            <a:avLst/>
          </a:prstGeom>
          <a:noFill/>
        </p:spPr>
        <p:txBody>
          <a:bodyPr wrap="square" rtlCol="0">
            <a:spAutoFit/>
          </a:bodyPr>
          <a:lstStyle/>
          <a:p>
            <a:r>
              <a:rPr lang="en-US" dirty="0" err="1" smtClean="0">
                <a:solidFill>
                  <a:srgbClr val="93CDDD"/>
                </a:solidFill>
              </a:rPr>
              <a:t>Tutto</a:t>
            </a:r>
            <a:r>
              <a:rPr lang="en-US" dirty="0" smtClean="0">
                <a:solidFill>
                  <a:srgbClr val="93CDDD"/>
                </a:solidFill>
              </a:rPr>
              <a:t> </a:t>
            </a:r>
            <a:r>
              <a:rPr lang="en-US" dirty="0" err="1" smtClean="0">
                <a:solidFill>
                  <a:srgbClr val="93CDDD"/>
                </a:solidFill>
              </a:rPr>
              <a:t>cio</a:t>
            </a:r>
            <a:r>
              <a:rPr lang="en-US" dirty="0" smtClean="0">
                <a:solidFill>
                  <a:srgbClr val="93CDDD"/>
                </a:solidFill>
              </a:rPr>
              <a:t>’ </a:t>
            </a:r>
            <a:r>
              <a:rPr lang="en-US" dirty="0" err="1" smtClean="0">
                <a:solidFill>
                  <a:srgbClr val="93CDDD"/>
                </a:solidFill>
              </a:rPr>
              <a:t>premesso</a:t>
            </a:r>
            <a:r>
              <a:rPr lang="en-US" dirty="0" smtClean="0">
                <a:solidFill>
                  <a:srgbClr val="93CDDD"/>
                </a:solidFill>
              </a:rPr>
              <a:t> e </a:t>
            </a:r>
            <a:r>
              <a:rPr lang="en-US" dirty="0" err="1" smtClean="0">
                <a:solidFill>
                  <a:srgbClr val="93CDDD"/>
                </a:solidFill>
              </a:rPr>
              <a:t>discusso</a:t>
            </a:r>
            <a:r>
              <a:rPr lang="en-US" dirty="0" smtClean="0">
                <a:solidFill>
                  <a:srgbClr val="93CDDD"/>
                </a:solidFill>
              </a:rPr>
              <a:t>, </a:t>
            </a:r>
            <a:r>
              <a:rPr lang="en-US" dirty="0" err="1" smtClean="0">
                <a:solidFill>
                  <a:srgbClr val="93CDDD"/>
                </a:solidFill>
              </a:rPr>
              <a:t>tornando</a:t>
            </a:r>
            <a:r>
              <a:rPr lang="en-US" dirty="0" smtClean="0">
                <a:solidFill>
                  <a:srgbClr val="93CDDD"/>
                </a:solidFill>
              </a:rPr>
              <a:t> </a:t>
            </a:r>
            <a:r>
              <a:rPr lang="en-US" dirty="0" err="1" smtClean="0">
                <a:solidFill>
                  <a:srgbClr val="93CDDD"/>
                </a:solidFill>
              </a:rPr>
              <a:t>ai</a:t>
            </a:r>
            <a:r>
              <a:rPr lang="en-US" dirty="0" smtClean="0">
                <a:solidFill>
                  <a:srgbClr val="93CDDD"/>
                </a:solidFill>
              </a:rPr>
              <a:t> </a:t>
            </a:r>
            <a:r>
              <a:rPr lang="en-US" dirty="0" err="1" smtClean="0">
                <a:solidFill>
                  <a:srgbClr val="93CDDD"/>
                </a:solidFill>
              </a:rPr>
              <a:t>vostri</a:t>
            </a:r>
            <a:r>
              <a:rPr lang="en-US" dirty="0" smtClean="0">
                <a:solidFill>
                  <a:srgbClr val="93CDDD"/>
                </a:solidFill>
              </a:rPr>
              <a:t> </a:t>
            </a:r>
            <a:r>
              <a:rPr lang="en-US" dirty="0" err="1" smtClean="0">
                <a:solidFill>
                  <a:srgbClr val="93CDDD"/>
                </a:solidFill>
              </a:rPr>
              <a:t>questiti</a:t>
            </a:r>
            <a:r>
              <a:rPr lang="en-US" dirty="0" smtClean="0">
                <a:solidFill>
                  <a:srgbClr val="93CDDD"/>
                </a:solidFill>
              </a:rPr>
              <a:t>  </a:t>
            </a:r>
            <a:r>
              <a:rPr lang="en-US" dirty="0" err="1" smtClean="0">
                <a:solidFill>
                  <a:srgbClr val="93CDDD"/>
                </a:solidFill>
              </a:rPr>
              <a:t>si</a:t>
            </a:r>
            <a:r>
              <a:rPr lang="en-US" dirty="0" smtClean="0">
                <a:solidFill>
                  <a:srgbClr val="93CDDD"/>
                </a:solidFill>
              </a:rPr>
              <a:t> </a:t>
            </a:r>
            <a:r>
              <a:rPr lang="en-US" dirty="0" err="1" smtClean="0">
                <a:solidFill>
                  <a:srgbClr val="93CDDD"/>
                </a:solidFill>
              </a:rPr>
              <a:t>possono</a:t>
            </a:r>
            <a:r>
              <a:rPr lang="en-US" dirty="0" smtClean="0">
                <a:solidFill>
                  <a:srgbClr val="93CDDD"/>
                </a:solidFill>
              </a:rPr>
              <a:t> </a:t>
            </a:r>
            <a:r>
              <a:rPr lang="en-US" dirty="0" err="1" smtClean="0">
                <a:solidFill>
                  <a:srgbClr val="93CDDD"/>
                </a:solidFill>
              </a:rPr>
              <a:t>trarre</a:t>
            </a:r>
            <a:r>
              <a:rPr lang="en-US" dirty="0" smtClean="0">
                <a:solidFill>
                  <a:srgbClr val="93CDDD"/>
                </a:solidFill>
              </a:rPr>
              <a:t> le </a:t>
            </a:r>
            <a:r>
              <a:rPr lang="en-US" dirty="0" err="1" smtClean="0">
                <a:solidFill>
                  <a:srgbClr val="93CDDD"/>
                </a:solidFill>
              </a:rPr>
              <a:t>seguenti</a:t>
            </a:r>
            <a:r>
              <a:rPr lang="en-US" dirty="0" smtClean="0">
                <a:solidFill>
                  <a:srgbClr val="93CDDD"/>
                </a:solidFill>
              </a:rPr>
              <a:t> </a:t>
            </a:r>
            <a:r>
              <a:rPr lang="en-US" sz="2000" dirty="0" err="1" smtClean="0">
                <a:solidFill>
                  <a:srgbClr val="93CDDD"/>
                </a:solidFill>
              </a:rPr>
              <a:t>conclusioni</a:t>
            </a:r>
            <a:endParaRPr lang="en-US" sz="2000" dirty="0">
              <a:solidFill>
                <a:srgbClr val="93CDDD"/>
              </a:solidFill>
            </a:endParaRPr>
          </a:p>
        </p:txBody>
      </p:sp>
    </p:spTree>
    <p:extLst>
      <p:ext uri="{BB962C8B-B14F-4D97-AF65-F5344CB8AC3E}">
        <p14:creationId xmlns:p14="http://schemas.microsoft.com/office/powerpoint/2010/main" val="25014725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0934" y="474133"/>
            <a:ext cx="8241166" cy="6233594"/>
          </a:xfrm>
          <a:prstGeom prst="rect">
            <a:avLst/>
          </a:prstGeom>
        </p:spPr>
      </p:pic>
    </p:spTree>
    <p:extLst>
      <p:ext uri="{BB962C8B-B14F-4D97-AF65-F5344CB8AC3E}">
        <p14:creationId xmlns:p14="http://schemas.microsoft.com/office/powerpoint/2010/main" val="4441076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364" y="2138933"/>
            <a:ext cx="9040636" cy="1631216"/>
          </a:xfrm>
          <a:prstGeom prst="rect">
            <a:avLst/>
          </a:prstGeom>
        </p:spPr>
        <p:txBody>
          <a:bodyPr wrap="square">
            <a:spAutoFit/>
          </a:bodyPr>
          <a:lstStyle/>
          <a:p>
            <a:pPr marL="342900" indent="-342900" algn="just">
              <a:buFont typeface="Wingdings" charset="2"/>
              <a:buChar char="Ø"/>
            </a:pPr>
            <a:r>
              <a:rPr lang="en-US" sz="2000" dirty="0" smtClean="0">
                <a:solidFill>
                  <a:srgbClr val="FF6600"/>
                </a:solidFill>
              </a:rPr>
              <a:t>9 </a:t>
            </a:r>
            <a:r>
              <a:rPr lang="en-US" sz="2000" dirty="0" err="1" smtClean="0">
                <a:solidFill>
                  <a:srgbClr val="FF6600"/>
                </a:solidFill>
              </a:rPr>
              <a:t>Avverso</a:t>
            </a:r>
            <a:r>
              <a:rPr lang="en-US" sz="2000" dirty="0" smtClean="0">
                <a:solidFill>
                  <a:srgbClr val="FF6600"/>
                </a:solidFill>
              </a:rPr>
              <a:t> </a:t>
            </a:r>
            <a:r>
              <a:rPr lang="en-US" sz="2000" dirty="0" err="1">
                <a:solidFill>
                  <a:srgbClr val="FF6600"/>
                </a:solidFill>
              </a:rPr>
              <a:t>i</a:t>
            </a:r>
            <a:r>
              <a:rPr lang="en-US" sz="2000" dirty="0" smtClean="0">
                <a:solidFill>
                  <a:srgbClr val="FF6600"/>
                </a:solidFill>
              </a:rPr>
              <a:t> </a:t>
            </a:r>
            <a:r>
              <a:rPr lang="en-US" sz="2000" dirty="0" err="1">
                <a:solidFill>
                  <a:srgbClr val="FF6600"/>
                </a:solidFill>
              </a:rPr>
              <a:t>giudizi</a:t>
            </a:r>
            <a:r>
              <a:rPr lang="en-US" sz="2000" dirty="0">
                <a:solidFill>
                  <a:srgbClr val="FF6600"/>
                </a:solidFill>
              </a:rPr>
              <a:t> del medico </a:t>
            </a:r>
            <a:r>
              <a:rPr lang="en-US" sz="2000" dirty="0" err="1">
                <a:solidFill>
                  <a:srgbClr val="FF6600"/>
                </a:solidFill>
              </a:rPr>
              <a:t>competente</a:t>
            </a:r>
            <a:r>
              <a:rPr lang="en-US" sz="2000" dirty="0">
                <a:solidFill>
                  <a:srgbClr val="FF6600"/>
                </a:solidFill>
              </a:rPr>
              <a:t> </a:t>
            </a:r>
            <a:r>
              <a:rPr lang="en-US" sz="2000" dirty="0" err="1">
                <a:solidFill>
                  <a:srgbClr val="FF6600"/>
                </a:solidFill>
              </a:rPr>
              <a:t>ivi</a:t>
            </a:r>
            <a:r>
              <a:rPr lang="en-US" sz="2000" dirty="0">
                <a:solidFill>
                  <a:srgbClr val="FF6600"/>
                </a:solidFill>
              </a:rPr>
              <a:t> </a:t>
            </a:r>
            <a:r>
              <a:rPr lang="en-US" sz="2000" dirty="0" err="1">
                <a:solidFill>
                  <a:srgbClr val="FF6600"/>
                </a:solidFill>
              </a:rPr>
              <a:t>compresi</a:t>
            </a:r>
            <a:r>
              <a:rPr lang="en-US" sz="2000" dirty="0">
                <a:solidFill>
                  <a:srgbClr val="FF6600"/>
                </a:solidFill>
              </a:rPr>
              <a:t> </a:t>
            </a:r>
            <a:r>
              <a:rPr lang="en-US" sz="2000" dirty="0" err="1">
                <a:solidFill>
                  <a:srgbClr val="FF6600"/>
                </a:solidFill>
              </a:rPr>
              <a:t>quelli</a:t>
            </a:r>
            <a:r>
              <a:rPr lang="en-US" sz="2000" dirty="0">
                <a:solidFill>
                  <a:srgbClr val="FF6600"/>
                </a:solidFill>
              </a:rPr>
              <a:t> </a:t>
            </a:r>
            <a:r>
              <a:rPr lang="en-US" sz="2000" dirty="0" err="1">
                <a:solidFill>
                  <a:srgbClr val="FF6600"/>
                </a:solidFill>
              </a:rPr>
              <a:t>formulati</a:t>
            </a:r>
            <a:r>
              <a:rPr lang="en-US" sz="2000" dirty="0">
                <a:solidFill>
                  <a:srgbClr val="FF6600"/>
                </a:solidFill>
              </a:rPr>
              <a:t> in </a:t>
            </a:r>
            <a:r>
              <a:rPr lang="en-US" sz="2000" dirty="0" err="1">
                <a:solidFill>
                  <a:srgbClr val="FF6600"/>
                </a:solidFill>
              </a:rPr>
              <a:t>fase</a:t>
            </a:r>
            <a:r>
              <a:rPr lang="en-US" sz="2000" dirty="0">
                <a:solidFill>
                  <a:srgbClr val="FF6600"/>
                </a:solidFill>
              </a:rPr>
              <a:t> </a:t>
            </a:r>
            <a:r>
              <a:rPr lang="en-US" sz="2000" dirty="0" err="1">
                <a:solidFill>
                  <a:srgbClr val="FF6600"/>
                </a:solidFill>
              </a:rPr>
              <a:t>preassuntiva</a:t>
            </a:r>
            <a:r>
              <a:rPr lang="en-US" sz="2000" dirty="0">
                <a:solidFill>
                  <a:srgbClr val="FF6600"/>
                </a:solidFill>
              </a:rPr>
              <a:t>  </a:t>
            </a:r>
            <a:r>
              <a:rPr lang="en-US" sz="2000" dirty="0" err="1">
                <a:solidFill>
                  <a:srgbClr val="FF6600"/>
                </a:solidFill>
              </a:rPr>
              <a:t>è</a:t>
            </a:r>
            <a:r>
              <a:rPr lang="en-US" sz="2000" dirty="0">
                <a:solidFill>
                  <a:srgbClr val="FF6600"/>
                </a:solidFill>
              </a:rPr>
              <a:t> </a:t>
            </a:r>
            <a:r>
              <a:rPr lang="en-US" sz="2000" dirty="0" err="1">
                <a:solidFill>
                  <a:srgbClr val="FF6600"/>
                </a:solidFill>
              </a:rPr>
              <a:t>ammesso</a:t>
            </a:r>
            <a:r>
              <a:rPr lang="en-US" sz="2000" dirty="0">
                <a:solidFill>
                  <a:srgbClr val="FF6600"/>
                </a:solidFill>
              </a:rPr>
              <a:t> </a:t>
            </a:r>
            <a:r>
              <a:rPr lang="en-US" sz="2000" dirty="0" err="1">
                <a:solidFill>
                  <a:srgbClr val="FF6600"/>
                </a:solidFill>
              </a:rPr>
              <a:t>ricorso</a:t>
            </a:r>
            <a:r>
              <a:rPr lang="en-US" sz="2000" dirty="0" smtClean="0">
                <a:solidFill>
                  <a:srgbClr val="FF6600"/>
                </a:solidFill>
              </a:rPr>
              <a:t>, </a:t>
            </a:r>
            <a:r>
              <a:rPr lang="it-IT" sz="2000" dirty="0" smtClean="0">
                <a:solidFill>
                  <a:srgbClr val="FF6600"/>
                </a:solidFill>
              </a:rPr>
              <a:t>entro </a:t>
            </a:r>
            <a:r>
              <a:rPr lang="it-IT" sz="2000" dirty="0">
                <a:solidFill>
                  <a:srgbClr val="FF6600"/>
                </a:solidFill>
              </a:rPr>
              <a:t>trenta giorni </a:t>
            </a:r>
            <a:r>
              <a:rPr lang="it-IT" sz="2000" dirty="0" smtClean="0">
                <a:solidFill>
                  <a:srgbClr val="FF6600"/>
                </a:solidFill>
              </a:rPr>
              <a:t>dalla data di comunicazione del giudizio medesimo, all’organo di vigilanza territorialmente competente che dispone dopo </a:t>
            </a:r>
            <a:r>
              <a:rPr lang="it-IT" sz="2000" dirty="0">
                <a:solidFill>
                  <a:srgbClr val="FF6600"/>
                </a:solidFill>
              </a:rPr>
              <a:t>eventuali ulteriori accertamenti, la conferma, la modifica o la revoca del </a:t>
            </a:r>
            <a:r>
              <a:rPr lang="it-IT" sz="2000" dirty="0" smtClean="0">
                <a:solidFill>
                  <a:srgbClr val="FF6600"/>
                </a:solidFill>
              </a:rPr>
              <a:t>giudizio stesso</a:t>
            </a:r>
            <a:r>
              <a:rPr lang="it-IT" sz="2000" dirty="0">
                <a:solidFill>
                  <a:srgbClr val="FF6600"/>
                </a:solidFill>
              </a:rPr>
              <a:t>.</a:t>
            </a:r>
            <a:endParaRPr lang="en-US" sz="2000" dirty="0">
              <a:solidFill>
                <a:srgbClr val="FF6600"/>
              </a:solidFill>
            </a:endParaRPr>
          </a:p>
        </p:txBody>
      </p:sp>
      <p:sp>
        <p:nvSpPr>
          <p:cNvPr id="6" name="Rectangle 5"/>
          <p:cNvSpPr/>
          <p:nvPr/>
        </p:nvSpPr>
        <p:spPr>
          <a:xfrm>
            <a:off x="103364" y="64952"/>
            <a:ext cx="9040636" cy="1938992"/>
          </a:xfrm>
          <a:prstGeom prst="rect">
            <a:avLst/>
          </a:prstGeom>
        </p:spPr>
        <p:txBody>
          <a:bodyPr wrap="square">
            <a:spAutoFit/>
          </a:bodyPr>
          <a:lstStyle/>
          <a:p>
            <a:pPr marL="342900" lvl="0" indent="-342900" algn="just">
              <a:buFont typeface="Wingdings" charset="2"/>
              <a:buChar char="Ø"/>
            </a:pPr>
            <a:r>
              <a:rPr lang="it-IT" sz="2000" b="1" i="1" dirty="0"/>
              <a:t>Il lavoratore può fare ricorso entro 30 giorni dal momento in cui riceve la comunicazione dell’idoneità agli uffici preposti che sono: 1) Organo di Vigilanza territorialmente competente entro il termine di 30 giorni dalla notifica del certificato (ai sensi del comma </a:t>
            </a:r>
            <a:r>
              <a:rPr lang="it-IT" sz="2000" b="1" i="1" dirty="0" smtClean="0"/>
              <a:t>9</a:t>
            </a:r>
            <a:r>
              <a:rPr lang="it-IT" sz="2000" b="1" i="1" dirty="0" smtClean="0">
                <a:solidFill>
                  <a:srgbClr val="FF6600"/>
                </a:solidFill>
              </a:rPr>
              <a:t>*</a:t>
            </a:r>
            <a:r>
              <a:rPr lang="it-IT" sz="2000" b="1" i="1" dirty="0" smtClean="0"/>
              <a:t> </a:t>
            </a:r>
            <a:r>
              <a:rPr lang="it-IT" sz="2000" b="1" i="1" dirty="0"/>
              <a:t>dell’art. 41 del </a:t>
            </a:r>
            <a:r>
              <a:rPr lang="it-IT" sz="2000" b="1" i="1" dirty="0" err="1"/>
              <a:t>D.Lgs</a:t>
            </a:r>
            <a:r>
              <a:rPr lang="it-IT" sz="2000" b="1" i="1" dirty="0"/>
              <a:t> 81/08 e </a:t>
            </a:r>
            <a:r>
              <a:rPr lang="it-IT" sz="2000" b="1" i="1" dirty="0" err="1"/>
              <a:t>s.m.i.</a:t>
            </a:r>
            <a:r>
              <a:rPr lang="it-IT" sz="2000" b="1" i="1" dirty="0"/>
              <a:t>),   2) entro 30 giorni all’Ispettorato Medico Centrale del Lavoro, ai sensi dell’art. 95 del D. </a:t>
            </a:r>
            <a:r>
              <a:rPr lang="it-IT" sz="2000" b="1" i="1" dirty="0" err="1"/>
              <a:t>lgs</a:t>
            </a:r>
            <a:r>
              <a:rPr lang="it-IT" sz="2000" b="1" i="1" dirty="0"/>
              <a:t> 230/95)</a:t>
            </a:r>
            <a:endParaRPr lang="en-US" sz="2000" b="1" i="1" dirty="0"/>
          </a:p>
        </p:txBody>
      </p:sp>
      <p:sp>
        <p:nvSpPr>
          <p:cNvPr id="7" name="TextBox 6"/>
          <p:cNvSpPr txBox="1"/>
          <p:nvPr/>
        </p:nvSpPr>
        <p:spPr>
          <a:xfrm>
            <a:off x="0" y="5992527"/>
            <a:ext cx="7328924" cy="400110"/>
          </a:xfrm>
          <a:prstGeom prst="rect">
            <a:avLst/>
          </a:prstGeom>
          <a:noFill/>
        </p:spPr>
        <p:txBody>
          <a:bodyPr wrap="none" rtlCol="0">
            <a:spAutoFit/>
          </a:bodyPr>
          <a:lstStyle/>
          <a:p>
            <a:r>
              <a:rPr lang="en-US" sz="2000" dirty="0" err="1" smtClean="0">
                <a:solidFill>
                  <a:schemeClr val="accent5">
                    <a:lumMod val="60000"/>
                    <a:lumOff val="40000"/>
                  </a:schemeClr>
                </a:solidFill>
              </a:rPr>
              <a:t>Attenzione</a:t>
            </a:r>
            <a:r>
              <a:rPr lang="en-US" sz="2000" dirty="0" smtClean="0">
                <a:solidFill>
                  <a:schemeClr val="accent5">
                    <a:lumMod val="60000"/>
                    <a:lumOff val="40000"/>
                  </a:schemeClr>
                </a:solidFill>
              </a:rPr>
              <a:t> </a:t>
            </a:r>
            <a:r>
              <a:rPr lang="en-US" sz="2000" dirty="0" err="1" smtClean="0">
                <a:solidFill>
                  <a:schemeClr val="accent5">
                    <a:lumMod val="60000"/>
                    <a:lumOff val="40000"/>
                  </a:schemeClr>
                </a:solidFill>
              </a:rPr>
              <a:t>nella</a:t>
            </a:r>
            <a:r>
              <a:rPr lang="en-US" sz="2000" dirty="0" smtClean="0">
                <a:solidFill>
                  <a:schemeClr val="accent5">
                    <a:lumMod val="60000"/>
                    <a:lumOff val="40000"/>
                  </a:schemeClr>
                </a:solidFill>
              </a:rPr>
              <a:t> </a:t>
            </a:r>
            <a:r>
              <a:rPr lang="en-US" sz="2000" dirty="0" err="1" smtClean="0">
                <a:solidFill>
                  <a:schemeClr val="accent5">
                    <a:lumMod val="60000"/>
                    <a:lumOff val="40000"/>
                  </a:schemeClr>
                </a:solidFill>
              </a:rPr>
              <a:t>normativa</a:t>
            </a:r>
            <a:r>
              <a:rPr lang="en-US" sz="2000" dirty="0" smtClean="0">
                <a:solidFill>
                  <a:schemeClr val="accent5">
                    <a:lumMod val="60000"/>
                    <a:lumOff val="40000"/>
                  </a:schemeClr>
                </a:solidFill>
              </a:rPr>
              <a:t> </a:t>
            </a:r>
            <a:r>
              <a:rPr lang="en-US" sz="2000" dirty="0" err="1" smtClean="0">
                <a:solidFill>
                  <a:schemeClr val="accent5">
                    <a:lumMod val="60000"/>
                    <a:lumOff val="40000"/>
                  </a:schemeClr>
                </a:solidFill>
              </a:rPr>
              <a:t>vigente</a:t>
            </a:r>
            <a:r>
              <a:rPr lang="en-US" sz="2000" dirty="0" smtClean="0">
                <a:solidFill>
                  <a:schemeClr val="accent5">
                    <a:lumMod val="60000"/>
                    <a:lumOff val="40000"/>
                  </a:schemeClr>
                </a:solidFill>
              </a:rPr>
              <a:t> non </a:t>
            </a:r>
            <a:r>
              <a:rPr lang="en-US" sz="2000" dirty="0" err="1" smtClean="0">
                <a:solidFill>
                  <a:schemeClr val="accent5">
                    <a:lumMod val="60000"/>
                    <a:lumOff val="40000"/>
                  </a:schemeClr>
                </a:solidFill>
              </a:rPr>
              <a:t>sono</a:t>
            </a:r>
            <a:r>
              <a:rPr lang="en-US" sz="2000" dirty="0" smtClean="0">
                <a:solidFill>
                  <a:schemeClr val="accent5">
                    <a:lumMod val="60000"/>
                    <a:lumOff val="40000"/>
                  </a:schemeClr>
                </a:solidFill>
              </a:rPr>
              <a:t> </a:t>
            </a:r>
            <a:r>
              <a:rPr lang="en-US" sz="2000" dirty="0" err="1" smtClean="0">
                <a:solidFill>
                  <a:schemeClr val="accent5">
                    <a:lumMod val="60000"/>
                    <a:lumOff val="40000"/>
                  </a:schemeClr>
                </a:solidFill>
              </a:rPr>
              <a:t>previste</a:t>
            </a:r>
            <a:r>
              <a:rPr lang="en-US" sz="2000" dirty="0" smtClean="0">
                <a:solidFill>
                  <a:schemeClr val="accent5">
                    <a:lumMod val="60000"/>
                    <a:lumOff val="40000"/>
                  </a:schemeClr>
                </a:solidFill>
              </a:rPr>
              <a:t> </a:t>
            </a:r>
            <a:r>
              <a:rPr lang="en-US" sz="2000" dirty="0" err="1" smtClean="0">
                <a:solidFill>
                  <a:schemeClr val="accent5">
                    <a:lumMod val="60000"/>
                    <a:lumOff val="40000"/>
                  </a:schemeClr>
                </a:solidFill>
              </a:rPr>
              <a:t>controanalisi</a:t>
            </a:r>
            <a:r>
              <a:rPr lang="en-US" sz="2000" dirty="0" smtClean="0">
                <a:solidFill>
                  <a:schemeClr val="accent5">
                    <a:lumMod val="60000"/>
                    <a:lumOff val="40000"/>
                  </a:schemeClr>
                </a:solidFill>
              </a:rPr>
              <a:t>!!</a:t>
            </a:r>
            <a:endParaRPr lang="en-US" sz="2000" dirty="0">
              <a:solidFill>
                <a:schemeClr val="accent5">
                  <a:lumMod val="60000"/>
                  <a:lumOff val="40000"/>
                </a:schemeClr>
              </a:solidFill>
            </a:endParaRPr>
          </a:p>
        </p:txBody>
      </p:sp>
      <p:sp>
        <p:nvSpPr>
          <p:cNvPr id="8" name="Rectangle 7"/>
          <p:cNvSpPr/>
          <p:nvPr/>
        </p:nvSpPr>
        <p:spPr>
          <a:xfrm>
            <a:off x="103364" y="3916588"/>
            <a:ext cx="9040636" cy="1631216"/>
          </a:xfrm>
          <a:prstGeom prst="rect">
            <a:avLst/>
          </a:prstGeom>
        </p:spPr>
        <p:txBody>
          <a:bodyPr wrap="square">
            <a:spAutoFit/>
          </a:bodyPr>
          <a:lstStyle/>
          <a:p>
            <a:pPr marL="342900" indent="-342900">
              <a:buFont typeface="Wingdings" charset="2"/>
              <a:buChar char="Ø"/>
            </a:pPr>
            <a:r>
              <a:rPr lang="en-US" sz="2000" b="1" i="1" dirty="0">
                <a:solidFill>
                  <a:srgbClr val="FFFF00"/>
                </a:solidFill>
              </a:rPr>
              <a:t> </a:t>
            </a:r>
            <a:r>
              <a:rPr lang="en-US" sz="2000" b="1" i="1" dirty="0" err="1">
                <a:solidFill>
                  <a:srgbClr val="FFFF00"/>
                </a:solidFill>
              </a:rPr>
              <a:t>Articolo</a:t>
            </a:r>
            <a:r>
              <a:rPr lang="en-US" sz="2000" b="1" i="1" dirty="0">
                <a:solidFill>
                  <a:srgbClr val="FFFF00"/>
                </a:solidFill>
              </a:rPr>
              <a:t> 13 </a:t>
            </a:r>
            <a:r>
              <a:rPr lang="en-US" sz="2000" b="1" i="1" dirty="0" smtClean="0">
                <a:solidFill>
                  <a:srgbClr val="FFFF00"/>
                </a:solidFill>
              </a:rPr>
              <a:t>– </a:t>
            </a:r>
            <a:r>
              <a:rPr lang="en-US" sz="2000" b="1" i="1" dirty="0" err="1">
                <a:solidFill>
                  <a:srgbClr val="FFFF00"/>
                </a:solidFill>
              </a:rPr>
              <a:t>Vigilanza</a:t>
            </a:r>
            <a:endParaRPr lang="en-US" sz="2000" b="1" i="1" dirty="0">
              <a:solidFill>
                <a:srgbClr val="FFFF00"/>
              </a:solidFill>
            </a:endParaRPr>
          </a:p>
          <a:p>
            <a:r>
              <a:rPr lang="en-US" sz="2000" b="1" i="1" dirty="0">
                <a:solidFill>
                  <a:srgbClr val="FFFF00"/>
                </a:solidFill>
              </a:rPr>
              <a:t>La </a:t>
            </a:r>
            <a:r>
              <a:rPr lang="en-US" sz="2000" b="1" i="1" dirty="0" err="1">
                <a:solidFill>
                  <a:srgbClr val="FFFF00"/>
                </a:solidFill>
              </a:rPr>
              <a:t>vigilanza</a:t>
            </a:r>
            <a:r>
              <a:rPr lang="en-US" sz="2000" b="1" i="1" dirty="0">
                <a:solidFill>
                  <a:srgbClr val="FFFF00"/>
                </a:solidFill>
              </a:rPr>
              <a:t> </a:t>
            </a:r>
            <a:r>
              <a:rPr lang="en-US" sz="2000" b="1" i="1" dirty="0" err="1">
                <a:solidFill>
                  <a:srgbClr val="FFFF00"/>
                </a:solidFill>
              </a:rPr>
              <a:t>sull’applicazione</a:t>
            </a:r>
            <a:r>
              <a:rPr lang="en-US" sz="2000" b="1" i="1" dirty="0">
                <a:solidFill>
                  <a:srgbClr val="FFFF00"/>
                </a:solidFill>
              </a:rPr>
              <a:t> </a:t>
            </a:r>
            <a:r>
              <a:rPr lang="en-US" sz="2000" b="1" i="1" dirty="0" err="1">
                <a:solidFill>
                  <a:srgbClr val="FFFF00"/>
                </a:solidFill>
              </a:rPr>
              <a:t>della</a:t>
            </a:r>
            <a:r>
              <a:rPr lang="en-US" sz="2000" b="1" i="1" dirty="0">
                <a:solidFill>
                  <a:srgbClr val="FFFF00"/>
                </a:solidFill>
              </a:rPr>
              <a:t> </a:t>
            </a:r>
            <a:r>
              <a:rPr lang="en-US" sz="2000" b="1" i="1" dirty="0" err="1">
                <a:solidFill>
                  <a:srgbClr val="FFFF00"/>
                </a:solidFill>
              </a:rPr>
              <a:t>legislazione</a:t>
            </a:r>
            <a:r>
              <a:rPr lang="en-US" sz="2000" b="1" i="1" dirty="0">
                <a:solidFill>
                  <a:srgbClr val="FFFF00"/>
                </a:solidFill>
              </a:rPr>
              <a:t> in </a:t>
            </a:r>
            <a:r>
              <a:rPr lang="en-US" sz="2000" b="1" i="1" dirty="0" err="1">
                <a:solidFill>
                  <a:srgbClr val="FFFF00"/>
                </a:solidFill>
              </a:rPr>
              <a:t>materia</a:t>
            </a:r>
            <a:r>
              <a:rPr lang="en-US" sz="2000" b="1" i="1" dirty="0">
                <a:solidFill>
                  <a:srgbClr val="FFFF00"/>
                </a:solidFill>
              </a:rPr>
              <a:t> di salute e </a:t>
            </a:r>
            <a:r>
              <a:rPr lang="en-US" sz="2000" b="1" i="1" dirty="0" err="1">
                <a:solidFill>
                  <a:srgbClr val="FFFF00"/>
                </a:solidFill>
              </a:rPr>
              <a:t>sicurezza</a:t>
            </a:r>
            <a:r>
              <a:rPr lang="en-US" sz="2000" b="1" i="1" dirty="0">
                <a:solidFill>
                  <a:srgbClr val="FFFF00"/>
                </a:solidFill>
              </a:rPr>
              <a:t> </a:t>
            </a:r>
            <a:r>
              <a:rPr lang="en-US" sz="2000" b="1" i="1" dirty="0" err="1">
                <a:solidFill>
                  <a:srgbClr val="FFFF00"/>
                </a:solidFill>
              </a:rPr>
              <a:t>nei</a:t>
            </a:r>
            <a:r>
              <a:rPr lang="en-US" sz="2000" b="1" i="1" dirty="0">
                <a:solidFill>
                  <a:srgbClr val="FFFF00"/>
                </a:solidFill>
              </a:rPr>
              <a:t> </a:t>
            </a:r>
            <a:r>
              <a:rPr lang="en-US" sz="2000" b="1" i="1" dirty="0" err="1">
                <a:solidFill>
                  <a:srgbClr val="FFFF00"/>
                </a:solidFill>
              </a:rPr>
              <a:t>luoghi</a:t>
            </a:r>
            <a:r>
              <a:rPr lang="en-US" sz="2000" b="1" i="1" dirty="0">
                <a:solidFill>
                  <a:srgbClr val="FFFF00"/>
                </a:solidFill>
              </a:rPr>
              <a:t> di </a:t>
            </a:r>
            <a:r>
              <a:rPr lang="en-US" sz="2000" b="1" i="1" dirty="0" err="1">
                <a:solidFill>
                  <a:srgbClr val="FFFF00"/>
                </a:solidFill>
              </a:rPr>
              <a:t>lavoro</a:t>
            </a:r>
            <a:r>
              <a:rPr lang="en-US" sz="2000" b="1" i="1" dirty="0">
                <a:solidFill>
                  <a:srgbClr val="FFFF00"/>
                </a:solidFill>
              </a:rPr>
              <a:t> </a:t>
            </a:r>
            <a:r>
              <a:rPr lang="en-US" sz="2000" b="1" i="1" dirty="0" err="1">
                <a:solidFill>
                  <a:srgbClr val="FFFF00"/>
                </a:solidFill>
              </a:rPr>
              <a:t>è</a:t>
            </a:r>
            <a:r>
              <a:rPr lang="en-US" sz="2000" b="1" i="1" dirty="0">
                <a:solidFill>
                  <a:srgbClr val="FFFF00"/>
                </a:solidFill>
              </a:rPr>
              <a:t> </a:t>
            </a:r>
            <a:r>
              <a:rPr lang="en-US" sz="2000" b="1" i="1" dirty="0" err="1">
                <a:solidFill>
                  <a:srgbClr val="FFFF00"/>
                </a:solidFill>
              </a:rPr>
              <a:t>svolta</a:t>
            </a:r>
            <a:r>
              <a:rPr lang="en-US" sz="2000" b="1" i="1" dirty="0">
                <a:solidFill>
                  <a:srgbClr val="FFFF00"/>
                </a:solidFill>
              </a:rPr>
              <a:t> </a:t>
            </a:r>
            <a:r>
              <a:rPr lang="en-US" sz="2000" b="1" i="1" dirty="0" err="1">
                <a:solidFill>
                  <a:srgbClr val="FFFF00"/>
                </a:solidFill>
              </a:rPr>
              <a:t>dalla</a:t>
            </a:r>
            <a:r>
              <a:rPr lang="en-US" sz="2000" b="1" i="1" dirty="0">
                <a:solidFill>
                  <a:srgbClr val="FFFF00"/>
                </a:solidFill>
              </a:rPr>
              <a:t> </a:t>
            </a:r>
            <a:r>
              <a:rPr lang="en-US" sz="2000" b="1" i="1" dirty="0" err="1">
                <a:solidFill>
                  <a:srgbClr val="FFFF00"/>
                </a:solidFill>
              </a:rPr>
              <a:t>azienda</a:t>
            </a:r>
            <a:r>
              <a:rPr lang="en-US" sz="2000" b="1" i="1" dirty="0">
                <a:solidFill>
                  <a:srgbClr val="FFFF00"/>
                </a:solidFill>
              </a:rPr>
              <a:t> sanitaria locale </a:t>
            </a:r>
            <a:r>
              <a:rPr lang="en-US" sz="2000" b="1" i="1" dirty="0" err="1">
                <a:solidFill>
                  <a:srgbClr val="FFFF00"/>
                </a:solidFill>
              </a:rPr>
              <a:t>competente</a:t>
            </a:r>
            <a:r>
              <a:rPr lang="en-US" sz="2000" b="1" i="1" dirty="0">
                <a:solidFill>
                  <a:srgbClr val="FFFF00"/>
                </a:solidFill>
              </a:rPr>
              <a:t> per </a:t>
            </a:r>
            <a:r>
              <a:rPr lang="en-US" sz="2000" b="1" i="1" dirty="0" err="1">
                <a:solidFill>
                  <a:srgbClr val="FFFF00"/>
                </a:solidFill>
              </a:rPr>
              <a:t>territorio</a:t>
            </a:r>
            <a:r>
              <a:rPr lang="en-US" sz="2000" b="1" i="1" dirty="0">
                <a:solidFill>
                  <a:srgbClr val="FFFF00"/>
                </a:solidFill>
              </a:rPr>
              <a:t> e, per </a:t>
            </a:r>
            <a:r>
              <a:rPr lang="en-US" sz="2000" b="1" i="1" dirty="0" err="1">
                <a:solidFill>
                  <a:srgbClr val="FFFF00"/>
                </a:solidFill>
              </a:rPr>
              <a:t>quanto</a:t>
            </a:r>
            <a:r>
              <a:rPr lang="en-US" sz="2000" b="1" i="1" dirty="0">
                <a:solidFill>
                  <a:srgbClr val="FFFF00"/>
                </a:solidFill>
              </a:rPr>
              <a:t> di </a:t>
            </a:r>
            <a:r>
              <a:rPr lang="en-US" sz="2000" b="1" i="1" dirty="0" err="1">
                <a:solidFill>
                  <a:srgbClr val="FFFF00"/>
                </a:solidFill>
              </a:rPr>
              <a:t>specifica</a:t>
            </a:r>
            <a:r>
              <a:rPr lang="en-US" sz="2000" b="1" i="1" dirty="0">
                <a:solidFill>
                  <a:srgbClr val="FFFF00"/>
                </a:solidFill>
              </a:rPr>
              <a:t> </a:t>
            </a:r>
            <a:r>
              <a:rPr lang="en-US" sz="2000" b="1" i="1" dirty="0" err="1">
                <a:solidFill>
                  <a:srgbClr val="FFFF00"/>
                </a:solidFill>
              </a:rPr>
              <a:t>competenza</a:t>
            </a:r>
            <a:r>
              <a:rPr lang="en-US" sz="2000" b="1" i="1" dirty="0">
                <a:solidFill>
                  <a:srgbClr val="FFFF00"/>
                </a:solidFill>
              </a:rPr>
              <a:t>, dal </a:t>
            </a:r>
            <a:r>
              <a:rPr lang="en-US" sz="2000" b="1" i="1" dirty="0" err="1">
                <a:solidFill>
                  <a:srgbClr val="FFFF00"/>
                </a:solidFill>
              </a:rPr>
              <a:t>Corpo</a:t>
            </a:r>
            <a:r>
              <a:rPr lang="en-US" sz="2000" b="1" i="1" dirty="0">
                <a:solidFill>
                  <a:srgbClr val="FFFF00"/>
                </a:solidFill>
              </a:rPr>
              <a:t> </a:t>
            </a:r>
            <a:r>
              <a:rPr lang="en-US" sz="2000" b="1" i="1" dirty="0" err="1">
                <a:solidFill>
                  <a:srgbClr val="FFFF00"/>
                </a:solidFill>
              </a:rPr>
              <a:t>nazionale</a:t>
            </a:r>
            <a:r>
              <a:rPr lang="en-US" sz="2000" b="1" i="1" dirty="0">
                <a:solidFill>
                  <a:srgbClr val="FFFF00"/>
                </a:solidFill>
              </a:rPr>
              <a:t> </a:t>
            </a:r>
            <a:r>
              <a:rPr lang="en-US" sz="2000" b="1" i="1" dirty="0" err="1">
                <a:solidFill>
                  <a:srgbClr val="FFFF00"/>
                </a:solidFill>
              </a:rPr>
              <a:t>dei</a:t>
            </a:r>
            <a:r>
              <a:rPr lang="en-US" sz="2000" b="1" i="1" dirty="0">
                <a:solidFill>
                  <a:srgbClr val="FFFF00"/>
                </a:solidFill>
              </a:rPr>
              <a:t> </a:t>
            </a:r>
            <a:r>
              <a:rPr lang="en-US" sz="2000" b="1" i="1" dirty="0" err="1">
                <a:solidFill>
                  <a:srgbClr val="FFFF00"/>
                </a:solidFill>
              </a:rPr>
              <a:t>vigili</a:t>
            </a:r>
            <a:r>
              <a:rPr lang="en-US" sz="2000" b="1" i="1" dirty="0">
                <a:solidFill>
                  <a:srgbClr val="FFFF00"/>
                </a:solidFill>
              </a:rPr>
              <a:t> del </a:t>
            </a:r>
            <a:r>
              <a:rPr lang="en-US" sz="2000" b="1" i="1" dirty="0" err="1">
                <a:solidFill>
                  <a:srgbClr val="FFFF00"/>
                </a:solidFill>
              </a:rPr>
              <a:t>fuoco</a:t>
            </a:r>
            <a:r>
              <a:rPr lang="en-US" sz="2000" b="1" i="1" dirty="0" smtClean="0">
                <a:solidFill>
                  <a:srgbClr val="FFFF00"/>
                </a:solidFill>
              </a:rPr>
              <a:t>, ….</a:t>
            </a:r>
            <a:r>
              <a:rPr lang="en-US" sz="2000" b="1" i="1" dirty="0" err="1" smtClean="0">
                <a:solidFill>
                  <a:srgbClr val="FFFF00"/>
                </a:solidFill>
              </a:rPr>
              <a:t>omissis</a:t>
            </a:r>
            <a:endParaRPr lang="en-US" sz="2000" b="1" i="1" dirty="0">
              <a:solidFill>
                <a:srgbClr val="FFFF00"/>
              </a:solidFill>
            </a:endParaRPr>
          </a:p>
        </p:txBody>
      </p:sp>
    </p:spTree>
    <p:extLst>
      <p:ext uri="{BB962C8B-B14F-4D97-AF65-F5344CB8AC3E}">
        <p14:creationId xmlns:p14="http://schemas.microsoft.com/office/powerpoint/2010/main" val="42815122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957" y="212221"/>
            <a:ext cx="8808776" cy="1015663"/>
          </a:xfrm>
          <a:prstGeom prst="rect">
            <a:avLst/>
          </a:prstGeom>
        </p:spPr>
        <p:txBody>
          <a:bodyPr wrap="square">
            <a:spAutoFit/>
          </a:bodyPr>
          <a:lstStyle/>
          <a:p>
            <a:pPr marL="342900" indent="-342900" algn="just">
              <a:buFont typeface="Wingdings" charset="2"/>
              <a:buChar char="Ø"/>
            </a:pPr>
            <a:r>
              <a:rPr lang="it-IT" sz="2000" b="1" i="1" dirty="0"/>
              <a:t>Se il medico competente chiede di fare ulteriori approfondimenti, siano essi analisi o visite </a:t>
            </a:r>
            <a:r>
              <a:rPr lang="it-IT" sz="2000" b="1" i="1" dirty="0" err="1" smtClean="0"/>
              <a:t>speciliastiche</a:t>
            </a:r>
            <a:r>
              <a:rPr lang="it-IT" sz="2000" b="1" i="1" dirty="0"/>
              <a:t>, lo può fare solo se sono ritenute indispensabili per il giudizio di idoneità e in questo caso è tutto a carico del datore di lavoro</a:t>
            </a:r>
            <a:r>
              <a:rPr lang="en-US" sz="2000" b="1" i="1" dirty="0"/>
              <a:t> </a:t>
            </a:r>
          </a:p>
        </p:txBody>
      </p:sp>
      <p:sp>
        <p:nvSpPr>
          <p:cNvPr id="3" name="Rectangle 2"/>
          <p:cNvSpPr/>
          <p:nvPr/>
        </p:nvSpPr>
        <p:spPr>
          <a:xfrm>
            <a:off x="0" y="1670932"/>
            <a:ext cx="9144000" cy="1015663"/>
          </a:xfrm>
          <a:prstGeom prst="rect">
            <a:avLst/>
          </a:prstGeom>
        </p:spPr>
        <p:txBody>
          <a:bodyPr wrap="square">
            <a:spAutoFit/>
          </a:bodyPr>
          <a:lstStyle/>
          <a:p>
            <a:pPr marL="342900" lvl="0" indent="-342900" algn="just">
              <a:buFont typeface="Wingdings" charset="2"/>
              <a:buChar char="Ø"/>
            </a:pPr>
            <a:r>
              <a:rPr lang="it-IT" sz="2000" b="1" i="1" dirty="0">
                <a:solidFill>
                  <a:srgbClr val="FFFF00"/>
                </a:solidFill>
              </a:rPr>
              <a:t>L’obbligo di sottoporsi a visita medica è stabilito dalla legge, art. 20, comma i), pertanto non può essere un cortese invito, ma una </a:t>
            </a:r>
            <a:r>
              <a:rPr lang="it-IT" sz="2000" b="1" i="1" dirty="0" smtClean="0">
                <a:solidFill>
                  <a:srgbClr val="FFFF00"/>
                </a:solidFill>
              </a:rPr>
              <a:t>convocazione formale a visita medica</a:t>
            </a:r>
            <a:endParaRPr lang="en-US" sz="2000" b="1" i="1" dirty="0">
              <a:solidFill>
                <a:srgbClr val="FFFF00"/>
              </a:solidFill>
            </a:endParaRPr>
          </a:p>
        </p:txBody>
      </p:sp>
      <p:pic>
        <p:nvPicPr>
          <p:cNvPr id="5" name="Picture 4"/>
          <p:cNvPicPr>
            <a:picLocks noChangeAspect="1"/>
          </p:cNvPicPr>
          <p:nvPr/>
        </p:nvPicPr>
        <p:blipFill>
          <a:blip r:embed="rId2"/>
          <a:stretch>
            <a:fillRect/>
          </a:stretch>
        </p:blipFill>
        <p:spPr>
          <a:xfrm>
            <a:off x="0" y="4606451"/>
            <a:ext cx="9144000" cy="1182206"/>
          </a:xfrm>
          <a:prstGeom prst="rect">
            <a:avLst/>
          </a:prstGeom>
        </p:spPr>
      </p:pic>
      <p:sp>
        <p:nvSpPr>
          <p:cNvPr id="6" name="Rectangle 5"/>
          <p:cNvSpPr/>
          <p:nvPr/>
        </p:nvSpPr>
        <p:spPr>
          <a:xfrm>
            <a:off x="1" y="2985036"/>
            <a:ext cx="9144000" cy="1200329"/>
          </a:xfrm>
          <a:prstGeom prst="rect">
            <a:avLst/>
          </a:prstGeom>
        </p:spPr>
        <p:txBody>
          <a:bodyPr wrap="square">
            <a:spAutoFit/>
          </a:bodyPr>
          <a:lstStyle/>
          <a:p>
            <a:pPr marL="285750" lvl="0" indent="-285750">
              <a:buFont typeface="Wingdings" charset="2"/>
              <a:buChar char="Ø"/>
            </a:pPr>
            <a:r>
              <a:rPr lang="it-IT" b="1" i="1" dirty="0"/>
              <a:t>Se il lavoratore non vuole fare alcuni esami prescritti che sono ritenuti importanti dal medico competente per il giudizio di idoneità e che rientrano nei protocolli sanitari che ogni medico è obbligato a preparare in base ai rischi (tipo v. oculistica per i videoterminalisti) non è possibile formulare il giudizio di idoneità per cui vale quanto scritto al punto 1.</a:t>
            </a:r>
            <a:endParaRPr lang="en-US" b="1" i="1" dirty="0"/>
          </a:p>
        </p:txBody>
      </p:sp>
    </p:spTree>
    <p:extLst>
      <p:ext uri="{BB962C8B-B14F-4D97-AF65-F5344CB8AC3E}">
        <p14:creationId xmlns:p14="http://schemas.microsoft.com/office/powerpoint/2010/main" val="18489366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80" y="333216"/>
            <a:ext cx="9011920" cy="923330"/>
          </a:xfrm>
          <a:prstGeom prst="rect">
            <a:avLst/>
          </a:prstGeom>
        </p:spPr>
        <p:txBody>
          <a:bodyPr wrap="square">
            <a:spAutoFit/>
          </a:bodyPr>
          <a:lstStyle/>
          <a:p>
            <a:pPr marL="285750" lvl="0" indent="-285750" algn="just">
              <a:buFont typeface="Wingdings" charset="2"/>
              <a:buChar char="Ø"/>
            </a:pPr>
            <a:r>
              <a:rPr lang="it-IT" b="1" i="1" dirty="0"/>
              <a:t>Le prestazioni sanitarie fatte fuori delle strutture dell’INFN, se fanno parte di quelle prescritte dal medico competente, quindi dei protocolli sanitari mirati ai rischi specifici, sono a carico del datore di lavoro.</a:t>
            </a:r>
            <a:endParaRPr lang="en-US" b="1" i="1" dirty="0"/>
          </a:p>
        </p:txBody>
      </p:sp>
      <p:sp>
        <p:nvSpPr>
          <p:cNvPr id="3" name="Rectangle 2"/>
          <p:cNvSpPr/>
          <p:nvPr/>
        </p:nvSpPr>
        <p:spPr>
          <a:xfrm>
            <a:off x="0" y="1679644"/>
            <a:ext cx="9062720" cy="2862323"/>
          </a:xfrm>
          <a:prstGeom prst="rect">
            <a:avLst/>
          </a:prstGeom>
        </p:spPr>
        <p:txBody>
          <a:bodyPr wrap="square">
            <a:spAutoFit/>
          </a:bodyPr>
          <a:lstStyle/>
          <a:p>
            <a:pPr marL="285750" lvl="0" indent="-285750" algn="just">
              <a:buFont typeface="Wingdings" charset="2"/>
              <a:buChar char="Ø"/>
            </a:pPr>
            <a:r>
              <a:rPr lang="it-IT" b="1" i="1" dirty="0">
                <a:solidFill>
                  <a:srgbClr val="FFFF00"/>
                </a:solidFill>
              </a:rPr>
              <a:t>Non è espressamente scritto da nessuna parte chi deve prenotare, ma da più parti è scritto (intendo nel D.L. 81)  che il medico competente </a:t>
            </a:r>
            <a:r>
              <a:rPr lang="it-IT" b="1" i="1" u="sng" dirty="0">
                <a:solidFill>
                  <a:srgbClr val="FFFF00"/>
                </a:solidFill>
              </a:rPr>
              <a:t>programma ed effettua</a:t>
            </a:r>
            <a:r>
              <a:rPr lang="it-IT" b="1" i="1" dirty="0">
                <a:solidFill>
                  <a:srgbClr val="FFFF00"/>
                </a:solidFill>
              </a:rPr>
              <a:t> la sorveglianza sanitaria (art. 25, lettera b) e che in datore di lavoro </a:t>
            </a:r>
            <a:r>
              <a:rPr lang="it-IT" b="1" i="1" u="sng" dirty="0">
                <a:solidFill>
                  <a:srgbClr val="FFFF00"/>
                </a:solidFill>
              </a:rPr>
              <a:t>deve inviare i lavoratori</a:t>
            </a:r>
            <a:r>
              <a:rPr lang="it-IT" b="1" i="1" dirty="0">
                <a:solidFill>
                  <a:srgbClr val="FFFF00"/>
                </a:solidFill>
              </a:rPr>
              <a:t> alla visita medica entro le scadenze previste dal programma di sorveglianza sanitaria ecc.. (art. 18, lettera g); </a:t>
            </a:r>
            <a:r>
              <a:rPr lang="it-IT" b="1" i="1" dirty="0" smtClean="0">
                <a:solidFill>
                  <a:srgbClr val="FFFF00"/>
                </a:solidFill>
              </a:rPr>
              <a:t>la </a:t>
            </a:r>
            <a:r>
              <a:rPr lang="it-IT" b="1" i="1" dirty="0">
                <a:solidFill>
                  <a:srgbClr val="FFFF00"/>
                </a:solidFill>
              </a:rPr>
              <a:t>programmazione delle visite è fatta </a:t>
            </a:r>
            <a:r>
              <a:rPr lang="it-IT" b="1" i="1" dirty="0" smtClean="0">
                <a:solidFill>
                  <a:srgbClr val="FFFF00"/>
                </a:solidFill>
              </a:rPr>
              <a:t>dall</a:t>
            </a:r>
            <a:r>
              <a:rPr lang="it-IT" b="1" i="1" dirty="0">
                <a:solidFill>
                  <a:srgbClr val="FFFF00"/>
                </a:solidFill>
              </a:rPr>
              <a:t>’ ufficio del medico competente anche in nome e per conto del datore di lavoro, ma potrebbe essere fatta anche dal datore di lavoro stesso che “deve inviare i lavoratori alla </a:t>
            </a:r>
            <a:r>
              <a:rPr lang="it-IT" b="1" i="1" dirty="0" smtClean="0">
                <a:solidFill>
                  <a:srgbClr val="FFFF00"/>
                </a:solidFill>
              </a:rPr>
              <a:t>visita”. </a:t>
            </a:r>
            <a:r>
              <a:rPr lang="it-IT" b="1" i="1" dirty="0">
                <a:solidFill>
                  <a:srgbClr val="FFFF00"/>
                </a:solidFill>
              </a:rPr>
              <a:t>Resta comunque che la mancata effettuazione delle visite mediche costituisce una inadempienza sanzionabile per entrambi. Sono a conoscenza  di casi in cui sono stati multati sia datore di lavoro che medici per le visite mediche scadute.</a:t>
            </a:r>
            <a:endParaRPr lang="en-US" b="1" i="1" dirty="0">
              <a:solidFill>
                <a:srgbClr val="FFFF00"/>
              </a:solidFill>
            </a:endParaRPr>
          </a:p>
        </p:txBody>
      </p:sp>
      <p:sp>
        <p:nvSpPr>
          <p:cNvPr id="4" name="Rectangle 3"/>
          <p:cNvSpPr/>
          <p:nvPr/>
        </p:nvSpPr>
        <p:spPr>
          <a:xfrm>
            <a:off x="132080" y="5039975"/>
            <a:ext cx="8930640" cy="923330"/>
          </a:xfrm>
          <a:prstGeom prst="rect">
            <a:avLst/>
          </a:prstGeom>
        </p:spPr>
        <p:txBody>
          <a:bodyPr wrap="square">
            <a:spAutoFit/>
          </a:bodyPr>
          <a:lstStyle/>
          <a:p>
            <a:pPr marL="285750" lvl="0" indent="-285750">
              <a:buFont typeface="Wingdings" charset="2"/>
              <a:buChar char="Ø"/>
            </a:pPr>
            <a:r>
              <a:rPr lang="it-IT" b="1" i="1" dirty="0"/>
              <a:t>La sorveglianza sanitaria, sia se eseguita all’interno che all’esterno dell’azienda va effettuata durante l’orario di lavoro</a:t>
            </a:r>
            <a:r>
              <a:rPr lang="it-IT" b="1" i="1" dirty="0" smtClean="0"/>
              <a:t>. </a:t>
            </a:r>
            <a:r>
              <a:rPr lang="it-IT" b="1" i="1" dirty="0" smtClean="0">
                <a:solidFill>
                  <a:srgbClr val="FFFF00"/>
                </a:solidFill>
              </a:rPr>
              <a:t>Ma va tenuto conto anche della sentenza prima illustrata</a:t>
            </a:r>
            <a:endParaRPr lang="en-US" b="1" i="1" dirty="0">
              <a:solidFill>
                <a:srgbClr val="FFFF00"/>
              </a:solidFill>
            </a:endParaRPr>
          </a:p>
        </p:txBody>
      </p:sp>
    </p:spTree>
    <p:extLst>
      <p:ext uri="{BB962C8B-B14F-4D97-AF65-F5344CB8AC3E}">
        <p14:creationId xmlns:p14="http://schemas.microsoft.com/office/powerpoint/2010/main" val="36123311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240" y="142300"/>
            <a:ext cx="8930640" cy="1754327"/>
          </a:xfrm>
          <a:prstGeom prst="rect">
            <a:avLst/>
          </a:prstGeom>
        </p:spPr>
        <p:txBody>
          <a:bodyPr wrap="square">
            <a:spAutoFit/>
          </a:bodyPr>
          <a:lstStyle/>
          <a:p>
            <a:pPr marL="285750" lvl="0" indent="-285750" algn="just">
              <a:buFont typeface="Wingdings" charset="2"/>
              <a:buChar char="Ø"/>
            </a:pPr>
            <a:r>
              <a:rPr lang="it-IT" b="1" i="1" dirty="0"/>
              <a:t>Il datore di lavoro deve trovare al lavoratore un’altra collocazione che non esponga ai rischi per i quali è stato dichiarato non idoneo. L’eventuale spostamento deriva sempre dalla non idoneità parziale o totale ed è un obbligo del datore di lavoro, non può derivare da una richiesta del lavoratore che  deriva da motivi diversi, a meno che non ci sia un accordo tra datore di lavoro e lavoratore che prescinda dalle idoneità; in quel caso si possono fare tutti i tipi di spostamenti.</a:t>
            </a:r>
            <a:endParaRPr lang="en-US" b="1" i="1" dirty="0"/>
          </a:p>
        </p:txBody>
      </p:sp>
      <p:sp>
        <p:nvSpPr>
          <p:cNvPr id="3" name="Rectangle 2"/>
          <p:cNvSpPr/>
          <p:nvPr/>
        </p:nvSpPr>
        <p:spPr>
          <a:xfrm>
            <a:off x="142240" y="2324576"/>
            <a:ext cx="8930640" cy="923330"/>
          </a:xfrm>
          <a:prstGeom prst="rect">
            <a:avLst/>
          </a:prstGeom>
        </p:spPr>
        <p:txBody>
          <a:bodyPr wrap="square">
            <a:spAutoFit/>
          </a:bodyPr>
          <a:lstStyle/>
          <a:p>
            <a:pPr marL="285750" lvl="0" indent="-285750" algn="just">
              <a:buFont typeface="Wingdings" charset="2"/>
              <a:buChar char="Ø"/>
            </a:pPr>
            <a:r>
              <a:rPr lang="it-IT" b="1" i="1" dirty="0">
                <a:solidFill>
                  <a:srgbClr val="FFFF00"/>
                </a:solidFill>
              </a:rPr>
              <a:t>Riguardo alle missioni, non credo proprio che ciò costituisca un motivo sufficiente per spostare o evitare le idoneità. Del resto è ovvio, a visita scaduta l’idoneità non è più valida per cui bisogna attrezzarsi per tempo.</a:t>
            </a:r>
            <a:endParaRPr lang="en-US" b="1" i="1" dirty="0">
              <a:solidFill>
                <a:srgbClr val="FFFF00"/>
              </a:solidFill>
            </a:endParaRPr>
          </a:p>
        </p:txBody>
      </p:sp>
      <p:sp>
        <p:nvSpPr>
          <p:cNvPr id="4" name="Rectangle 3"/>
          <p:cNvSpPr/>
          <p:nvPr/>
        </p:nvSpPr>
        <p:spPr>
          <a:xfrm>
            <a:off x="142240" y="3839478"/>
            <a:ext cx="8798560" cy="1477328"/>
          </a:xfrm>
          <a:prstGeom prst="rect">
            <a:avLst/>
          </a:prstGeom>
        </p:spPr>
        <p:txBody>
          <a:bodyPr wrap="square">
            <a:spAutoFit/>
          </a:bodyPr>
          <a:lstStyle/>
          <a:p>
            <a:pPr marL="285750" lvl="0" indent="-285750" algn="just">
              <a:buFont typeface="Wingdings" charset="2"/>
              <a:buChar char="Ø"/>
            </a:pPr>
            <a:r>
              <a:rPr lang="it-IT" b="1" i="1" dirty="0"/>
              <a:t>Un nuovo giudizio di idoneità può essere emesso solo alla scadenza naturale delle visite; fino ad allora è immodificabile. L’unica possibilità di intervento anticipato sull’idoneità si ha in caso di richiesta di visita anticipata da parte del lavoratore, sempre che le motivazioni della richiesta siano riferite a condizioni che hanno attinenza col rischio</a:t>
            </a:r>
            <a:endParaRPr lang="en-US" b="1" i="1" dirty="0"/>
          </a:p>
        </p:txBody>
      </p:sp>
    </p:spTree>
    <p:extLst>
      <p:ext uri="{BB962C8B-B14F-4D97-AF65-F5344CB8AC3E}">
        <p14:creationId xmlns:p14="http://schemas.microsoft.com/office/powerpoint/2010/main" val="19245296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7919"/>
            <a:ext cx="8940800" cy="2308324"/>
          </a:xfrm>
          <a:prstGeom prst="rect">
            <a:avLst/>
          </a:prstGeom>
        </p:spPr>
        <p:txBody>
          <a:bodyPr wrap="square">
            <a:spAutoFit/>
          </a:bodyPr>
          <a:lstStyle/>
          <a:p>
            <a:pPr marL="285750" indent="-285750" algn="just">
              <a:buFont typeface="Wingdings" charset="2"/>
              <a:buChar char="Ø"/>
            </a:pPr>
            <a:r>
              <a:rPr lang="it-IT" b="1" i="1" dirty="0" smtClean="0"/>
              <a:t>Le </a:t>
            </a:r>
            <a:r>
              <a:rPr lang="it-IT" b="1" i="1" dirty="0"/>
              <a:t>raccomandazioni in coda al giudizio di idoneità non si possano fare; </a:t>
            </a:r>
            <a:endParaRPr lang="it-IT" b="1" i="1" dirty="0" smtClean="0"/>
          </a:p>
          <a:p>
            <a:pPr algn="just"/>
            <a:endParaRPr lang="it-IT" b="1" i="1" dirty="0"/>
          </a:p>
          <a:p>
            <a:pPr algn="just"/>
            <a:r>
              <a:rPr lang="it-IT" b="1" i="1" dirty="0" smtClean="0"/>
              <a:t>se trattasi di  </a:t>
            </a:r>
            <a:r>
              <a:rPr lang="it-IT" b="1" i="1" dirty="0"/>
              <a:t>una prescrizione o limitazione essa va indicata nel giudizio e diventa tassativa</a:t>
            </a:r>
            <a:r>
              <a:rPr lang="it-IT" b="1" i="1" dirty="0" smtClean="0"/>
              <a:t>.</a:t>
            </a:r>
          </a:p>
          <a:p>
            <a:pPr algn="just"/>
            <a:endParaRPr lang="it-IT" b="1" i="1" dirty="0" smtClean="0"/>
          </a:p>
          <a:p>
            <a:pPr algn="just"/>
            <a:r>
              <a:rPr lang="it-IT" b="1" i="1" dirty="0" smtClean="0"/>
              <a:t>Per le “</a:t>
            </a:r>
            <a:r>
              <a:rPr lang="it-IT" b="1" i="1" dirty="0"/>
              <a:t>Raccomandazioni di tipo medico”  </a:t>
            </a:r>
            <a:r>
              <a:rPr lang="it-IT" b="1" i="1" dirty="0" smtClean="0"/>
              <a:t>che </a:t>
            </a:r>
            <a:r>
              <a:rPr lang="it-IT" b="1" i="1" dirty="0"/>
              <a:t>non costituiscono un’integrazione alla idoneità (ad esempio consigli sul controllo della pressione arteriosa o delle analisi presso il medico curante) </a:t>
            </a:r>
            <a:r>
              <a:rPr lang="it-IT" b="1" i="1" dirty="0" smtClean="0">
                <a:solidFill>
                  <a:srgbClr val="FFFF00"/>
                </a:solidFill>
              </a:rPr>
              <a:t>il </a:t>
            </a:r>
            <a:r>
              <a:rPr lang="it-IT" b="1" i="1" dirty="0">
                <a:solidFill>
                  <a:srgbClr val="FFFF00"/>
                </a:solidFill>
              </a:rPr>
              <a:t>lavoratore fa come gli pare.</a:t>
            </a:r>
            <a:r>
              <a:rPr lang="en-US" b="1" i="1" dirty="0">
                <a:solidFill>
                  <a:srgbClr val="FFFF00"/>
                </a:solidFill>
              </a:rPr>
              <a:t> </a:t>
            </a:r>
            <a:r>
              <a:rPr lang="en-US" b="1" i="1" dirty="0" err="1" smtClean="0">
                <a:solidFill>
                  <a:srgbClr val="FFFF00"/>
                </a:solidFill>
              </a:rPr>
              <a:t>Anche</a:t>
            </a:r>
            <a:r>
              <a:rPr lang="en-US" b="1" i="1" dirty="0" smtClean="0">
                <a:solidFill>
                  <a:srgbClr val="FFFF00"/>
                </a:solidFill>
              </a:rPr>
              <a:t> se </a:t>
            </a:r>
            <a:r>
              <a:rPr lang="en-US" b="1" i="1" dirty="0" err="1" smtClean="0">
                <a:solidFill>
                  <a:srgbClr val="FFFF00"/>
                </a:solidFill>
              </a:rPr>
              <a:t>potrebbe</a:t>
            </a:r>
            <a:r>
              <a:rPr lang="en-US" b="1" i="1" dirty="0" smtClean="0">
                <a:solidFill>
                  <a:srgbClr val="FFFF00"/>
                </a:solidFill>
              </a:rPr>
              <a:t> </a:t>
            </a:r>
            <a:r>
              <a:rPr lang="en-US" b="1" i="1" dirty="0" err="1" smtClean="0">
                <a:solidFill>
                  <a:srgbClr val="FFFF00"/>
                </a:solidFill>
              </a:rPr>
              <a:t>essere</a:t>
            </a:r>
            <a:r>
              <a:rPr lang="en-US" b="1" i="1" dirty="0" smtClean="0">
                <a:solidFill>
                  <a:srgbClr val="FFFF00"/>
                </a:solidFill>
              </a:rPr>
              <a:t> </a:t>
            </a:r>
            <a:r>
              <a:rPr lang="en-US" b="1" i="1" dirty="0" err="1" smtClean="0">
                <a:solidFill>
                  <a:srgbClr val="FFFF00"/>
                </a:solidFill>
              </a:rPr>
              <a:t>meglio</a:t>
            </a:r>
            <a:r>
              <a:rPr lang="en-US" b="1" i="1" dirty="0" smtClean="0">
                <a:solidFill>
                  <a:srgbClr val="FFFF00"/>
                </a:solidFill>
              </a:rPr>
              <a:t> per </a:t>
            </a:r>
            <a:r>
              <a:rPr lang="en-US" b="1" i="1" dirty="0" err="1" smtClean="0">
                <a:solidFill>
                  <a:srgbClr val="FFFF00"/>
                </a:solidFill>
              </a:rPr>
              <a:t>lui</a:t>
            </a:r>
            <a:r>
              <a:rPr lang="en-US" b="1" i="1" dirty="0" smtClean="0">
                <a:solidFill>
                  <a:srgbClr val="FFFF00"/>
                </a:solidFill>
              </a:rPr>
              <a:t> </a:t>
            </a:r>
            <a:r>
              <a:rPr lang="en-US" b="1" i="1" dirty="0" err="1" smtClean="0">
                <a:solidFill>
                  <a:srgbClr val="FFFF00"/>
                </a:solidFill>
              </a:rPr>
              <a:t>che</a:t>
            </a:r>
            <a:r>
              <a:rPr lang="en-US" b="1" i="1" dirty="0" smtClean="0">
                <a:solidFill>
                  <a:srgbClr val="FFFF00"/>
                </a:solidFill>
              </a:rPr>
              <a:t> le </a:t>
            </a:r>
            <a:r>
              <a:rPr lang="en-US" b="1" i="1" dirty="0" err="1" smtClean="0">
                <a:solidFill>
                  <a:srgbClr val="FFFF00"/>
                </a:solidFill>
              </a:rPr>
              <a:t>seguisse</a:t>
            </a:r>
            <a:endParaRPr lang="en-US" b="1" i="1" dirty="0">
              <a:solidFill>
                <a:srgbClr val="FFFF00"/>
              </a:solidFill>
            </a:endParaRPr>
          </a:p>
        </p:txBody>
      </p:sp>
      <p:sp>
        <p:nvSpPr>
          <p:cNvPr id="3" name="TextBox 2"/>
          <p:cNvSpPr txBox="1"/>
          <p:nvPr/>
        </p:nvSpPr>
        <p:spPr>
          <a:xfrm>
            <a:off x="101600" y="2692400"/>
            <a:ext cx="8839200" cy="646331"/>
          </a:xfrm>
          <a:prstGeom prst="rect">
            <a:avLst/>
          </a:prstGeom>
          <a:noFill/>
        </p:spPr>
        <p:txBody>
          <a:bodyPr wrap="square" rtlCol="0">
            <a:spAutoFit/>
          </a:bodyPr>
          <a:lstStyle/>
          <a:p>
            <a:pPr marL="285750" indent="-285750">
              <a:buFont typeface="Wingdings" charset="2"/>
              <a:buChar char="Ø"/>
            </a:pPr>
            <a:r>
              <a:rPr lang="it-IT" b="1" i="1" dirty="0"/>
              <a:t>Il giudizio di idoneità è emesso ogni volta che il lavoratore è sottoposto alle visite preventive, periodiche, ecc. (vedi art. 41, comma 2</a:t>
            </a:r>
            <a:r>
              <a:rPr lang="en-US" b="1" i="1" dirty="0"/>
              <a:t> </a:t>
            </a:r>
          </a:p>
        </p:txBody>
      </p:sp>
      <p:sp>
        <p:nvSpPr>
          <p:cNvPr id="4" name="Rectangle 3"/>
          <p:cNvSpPr/>
          <p:nvPr/>
        </p:nvSpPr>
        <p:spPr>
          <a:xfrm>
            <a:off x="101600" y="3773716"/>
            <a:ext cx="9042400" cy="646331"/>
          </a:xfrm>
          <a:prstGeom prst="rect">
            <a:avLst/>
          </a:prstGeom>
        </p:spPr>
        <p:txBody>
          <a:bodyPr wrap="square">
            <a:spAutoFit/>
          </a:bodyPr>
          <a:lstStyle/>
          <a:p>
            <a:pPr marL="285750" lvl="0" indent="-285750">
              <a:buFont typeface="Wingdings" charset="2"/>
              <a:buChar char="Ø"/>
            </a:pPr>
            <a:r>
              <a:rPr lang="it-IT" b="1" i="1" dirty="0"/>
              <a:t>Sono sottoposti a visita anche gli associati e comunque tutti coloro che rientrano nella definizione di lavoratore di cui art. 2 del D.L. 81.</a:t>
            </a:r>
            <a:endParaRPr lang="en-US" b="1" i="1" dirty="0"/>
          </a:p>
        </p:txBody>
      </p:sp>
      <p:sp>
        <p:nvSpPr>
          <p:cNvPr id="6" name="TextBox 5"/>
          <p:cNvSpPr txBox="1"/>
          <p:nvPr/>
        </p:nvSpPr>
        <p:spPr>
          <a:xfrm>
            <a:off x="497840" y="4897120"/>
            <a:ext cx="4158635" cy="369332"/>
          </a:xfrm>
          <a:prstGeom prst="rect">
            <a:avLst/>
          </a:prstGeom>
          <a:noFill/>
        </p:spPr>
        <p:txBody>
          <a:bodyPr wrap="none" rtlCol="0">
            <a:spAutoFit/>
          </a:bodyPr>
          <a:lstStyle/>
          <a:p>
            <a:r>
              <a:rPr lang="en-US" dirty="0" err="1" smtClean="0">
                <a:solidFill>
                  <a:srgbClr val="CCFFCC"/>
                </a:solidFill>
              </a:rPr>
              <a:t>Statuto</a:t>
            </a:r>
            <a:r>
              <a:rPr lang="en-US" dirty="0" smtClean="0">
                <a:solidFill>
                  <a:srgbClr val="CCFFCC"/>
                </a:solidFill>
              </a:rPr>
              <a:t> INFN </a:t>
            </a:r>
            <a:r>
              <a:rPr lang="en-US" dirty="0" err="1" smtClean="0">
                <a:solidFill>
                  <a:srgbClr val="CCFFCC"/>
                </a:solidFill>
              </a:rPr>
              <a:t>riportare</a:t>
            </a:r>
            <a:r>
              <a:rPr lang="en-US" dirty="0" smtClean="0">
                <a:solidFill>
                  <a:srgbClr val="CCFFCC"/>
                </a:solidFill>
              </a:rPr>
              <a:t> nota  e </a:t>
            </a:r>
            <a:r>
              <a:rPr lang="en-US" dirty="0" err="1" smtClean="0">
                <a:solidFill>
                  <a:srgbClr val="CCFFCC"/>
                </a:solidFill>
              </a:rPr>
              <a:t>convenzioni</a:t>
            </a:r>
            <a:endParaRPr lang="en-US" dirty="0">
              <a:solidFill>
                <a:srgbClr val="CCFFCC"/>
              </a:solidFill>
            </a:endParaRPr>
          </a:p>
        </p:txBody>
      </p:sp>
    </p:spTree>
    <p:extLst>
      <p:ext uri="{BB962C8B-B14F-4D97-AF65-F5344CB8AC3E}">
        <p14:creationId xmlns:p14="http://schemas.microsoft.com/office/powerpoint/2010/main" val="10305796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943" y="317405"/>
            <a:ext cx="8851748" cy="46185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600" dirty="0" err="1" smtClean="0">
                <a:solidFill>
                  <a:srgbClr val="FFFF00"/>
                </a:solidFill>
              </a:rPr>
              <a:t>Gli</a:t>
            </a:r>
            <a:r>
              <a:rPr lang="en-US" sz="1600" dirty="0" smtClean="0">
                <a:solidFill>
                  <a:srgbClr val="FFFF00"/>
                </a:solidFill>
              </a:rPr>
              <a:t> “</a:t>
            </a:r>
            <a:r>
              <a:rPr lang="en-US" sz="1600" dirty="0" err="1" smtClean="0">
                <a:solidFill>
                  <a:srgbClr val="FFFF00"/>
                </a:solidFill>
              </a:rPr>
              <a:t>Attori</a:t>
            </a:r>
            <a:r>
              <a:rPr lang="en-US" sz="1600" dirty="0" smtClean="0">
                <a:solidFill>
                  <a:srgbClr val="FFFF00"/>
                </a:solidFill>
              </a:rPr>
              <a:t>” </a:t>
            </a:r>
            <a:r>
              <a:rPr lang="en-US" sz="1600" dirty="0" err="1" smtClean="0">
                <a:solidFill>
                  <a:srgbClr val="FFFF00"/>
                </a:solidFill>
              </a:rPr>
              <a:t>della</a:t>
            </a:r>
            <a:r>
              <a:rPr lang="en-US" sz="1600" dirty="0" smtClean="0">
                <a:solidFill>
                  <a:srgbClr val="FFFF00"/>
                </a:solidFill>
              </a:rPr>
              <a:t> </a:t>
            </a:r>
            <a:r>
              <a:rPr lang="en-US" sz="1600" dirty="0" err="1" smtClean="0">
                <a:solidFill>
                  <a:srgbClr val="FFFF00"/>
                </a:solidFill>
              </a:rPr>
              <a:t>sicurezza</a:t>
            </a:r>
            <a:r>
              <a:rPr lang="en-US" sz="1600" dirty="0" smtClean="0">
                <a:solidFill>
                  <a:srgbClr val="FFFF00"/>
                </a:solidFill>
              </a:rPr>
              <a:t> in </a:t>
            </a:r>
            <a:r>
              <a:rPr lang="en-US" sz="1600" dirty="0" err="1" smtClean="0">
                <a:solidFill>
                  <a:srgbClr val="FFFF00"/>
                </a:solidFill>
              </a:rPr>
              <a:t>accordo</a:t>
            </a:r>
            <a:r>
              <a:rPr lang="en-US" sz="1600" dirty="0" smtClean="0">
                <a:solidFill>
                  <a:srgbClr val="FFFF00"/>
                </a:solidFill>
              </a:rPr>
              <a:t> con </a:t>
            </a:r>
            <a:r>
              <a:rPr lang="en-US" sz="1600" dirty="0" err="1" smtClean="0">
                <a:solidFill>
                  <a:srgbClr val="FFFF00"/>
                </a:solidFill>
              </a:rPr>
              <a:t>i</a:t>
            </a:r>
            <a:r>
              <a:rPr lang="en-US" sz="1600" dirty="0" smtClean="0">
                <a:solidFill>
                  <a:srgbClr val="FFFF00"/>
                </a:solidFill>
              </a:rPr>
              <a:t> </a:t>
            </a:r>
            <a:r>
              <a:rPr lang="en-US" sz="1600" dirty="0" err="1" smtClean="0">
                <a:solidFill>
                  <a:srgbClr val="FFFF00"/>
                </a:solidFill>
              </a:rPr>
              <a:t>dettami</a:t>
            </a:r>
            <a:r>
              <a:rPr lang="en-US" sz="1600" dirty="0" smtClean="0">
                <a:solidFill>
                  <a:srgbClr val="FFFF00"/>
                </a:solidFill>
              </a:rPr>
              <a:t> </a:t>
            </a:r>
            <a:r>
              <a:rPr lang="en-US" sz="1600" dirty="0" err="1" smtClean="0">
                <a:solidFill>
                  <a:srgbClr val="FFFF00"/>
                </a:solidFill>
              </a:rPr>
              <a:t>dalla</a:t>
            </a:r>
            <a:r>
              <a:rPr lang="en-US" sz="1600" dirty="0" smtClean="0">
                <a:solidFill>
                  <a:srgbClr val="FFFF00"/>
                </a:solidFill>
              </a:rPr>
              <a:t> </a:t>
            </a:r>
            <a:r>
              <a:rPr lang="en-US" sz="1600" dirty="0" err="1" smtClean="0">
                <a:solidFill>
                  <a:srgbClr val="FFFF00"/>
                </a:solidFill>
              </a:rPr>
              <a:t>legge</a:t>
            </a:r>
            <a:r>
              <a:rPr lang="en-US" sz="1600" dirty="0" smtClean="0">
                <a:solidFill>
                  <a:srgbClr val="FFFF00"/>
                </a:solidFill>
              </a:rPr>
              <a:t> </a:t>
            </a:r>
            <a:r>
              <a:rPr lang="en-US" sz="1600" dirty="0" err="1" smtClean="0">
                <a:solidFill>
                  <a:srgbClr val="FFFF00"/>
                </a:solidFill>
              </a:rPr>
              <a:t>vigente</a:t>
            </a:r>
            <a:r>
              <a:rPr lang="en-US" sz="1600" dirty="0" smtClean="0">
                <a:solidFill>
                  <a:srgbClr val="FFFF00"/>
                </a:solidFill>
              </a:rPr>
              <a:t> </a:t>
            </a:r>
            <a:r>
              <a:rPr lang="en-US" sz="1600" dirty="0" err="1" smtClean="0">
                <a:solidFill>
                  <a:srgbClr val="FFFF00"/>
                </a:solidFill>
              </a:rPr>
              <a:t>sono</a:t>
            </a:r>
            <a:endParaRPr lang="en-US" sz="1600" dirty="0">
              <a:solidFill>
                <a:srgbClr val="FFFF00"/>
              </a:solidFill>
            </a:endParaRPr>
          </a:p>
        </p:txBody>
      </p:sp>
      <p:sp>
        <p:nvSpPr>
          <p:cNvPr id="3" name="Rectangle 2"/>
          <p:cNvSpPr/>
          <p:nvPr/>
        </p:nvSpPr>
        <p:spPr>
          <a:xfrm>
            <a:off x="175021" y="1172307"/>
            <a:ext cx="8851748" cy="445476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just">
              <a:buFont typeface="Wingdings" charset="2"/>
              <a:buChar char="§"/>
            </a:pPr>
            <a:r>
              <a:rPr lang="en-US" sz="2000" dirty="0" err="1" smtClean="0">
                <a:solidFill>
                  <a:srgbClr val="FFFF00"/>
                </a:solidFill>
              </a:rPr>
              <a:t>il</a:t>
            </a:r>
            <a:r>
              <a:rPr lang="en-US" sz="2000" dirty="0" smtClean="0">
                <a:solidFill>
                  <a:srgbClr val="FFFF00"/>
                </a:solidFill>
              </a:rPr>
              <a:t> </a:t>
            </a:r>
            <a:r>
              <a:rPr lang="en-US" sz="2000" dirty="0" err="1" smtClean="0">
                <a:solidFill>
                  <a:srgbClr val="FFFF00"/>
                </a:solidFill>
              </a:rPr>
              <a:t>Datore</a:t>
            </a:r>
            <a:r>
              <a:rPr lang="en-US" sz="2000" dirty="0" smtClean="0">
                <a:solidFill>
                  <a:srgbClr val="FFFF00"/>
                </a:solidFill>
              </a:rPr>
              <a:t> di </a:t>
            </a:r>
            <a:r>
              <a:rPr lang="en-US" sz="2000" dirty="0" err="1" smtClean="0">
                <a:solidFill>
                  <a:srgbClr val="FFFF00"/>
                </a:solidFill>
              </a:rPr>
              <a:t>Lavoro</a:t>
            </a:r>
            <a:r>
              <a:rPr lang="en-US" sz="2000" dirty="0">
                <a:solidFill>
                  <a:srgbClr val="FFFF00"/>
                </a:solidFill>
              </a:rPr>
              <a:t> </a:t>
            </a:r>
            <a:endParaRPr lang="en-US" sz="2000" dirty="0" smtClean="0">
              <a:solidFill>
                <a:srgbClr val="FFFF00"/>
              </a:solidFill>
            </a:endParaRPr>
          </a:p>
          <a:p>
            <a:pPr algn="just"/>
            <a:r>
              <a:rPr lang="en-US" sz="2000" dirty="0" smtClean="0">
                <a:solidFill>
                  <a:srgbClr val="FFFF00"/>
                </a:solidFill>
              </a:rPr>
              <a:t>( </a:t>
            </a:r>
            <a:r>
              <a:rPr lang="en-US" sz="2000" dirty="0" err="1">
                <a:solidFill>
                  <a:srgbClr val="FFFF00"/>
                </a:solidFill>
              </a:rPr>
              <a:t>principale</a:t>
            </a:r>
            <a:r>
              <a:rPr lang="en-US" sz="2000" dirty="0">
                <a:solidFill>
                  <a:srgbClr val="FFFF00"/>
                </a:solidFill>
              </a:rPr>
              <a:t> </a:t>
            </a:r>
            <a:r>
              <a:rPr lang="en-US" sz="2000" dirty="0" err="1">
                <a:solidFill>
                  <a:srgbClr val="FFFF00"/>
                </a:solidFill>
              </a:rPr>
              <a:t>garante</a:t>
            </a:r>
            <a:r>
              <a:rPr lang="en-US" sz="2000" dirty="0">
                <a:solidFill>
                  <a:srgbClr val="FFFF00"/>
                </a:solidFill>
              </a:rPr>
              <a:t> </a:t>
            </a:r>
            <a:r>
              <a:rPr lang="en-US" sz="2000" dirty="0" err="1">
                <a:solidFill>
                  <a:srgbClr val="FFFF00"/>
                </a:solidFill>
              </a:rPr>
              <a:t>della</a:t>
            </a:r>
            <a:r>
              <a:rPr lang="en-US" sz="2000" dirty="0">
                <a:solidFill>
                  <a:srgbClr val="FFFF00"/>
                </a:solidFill>
              </a:rPr>
              <a:t> salute e </a:t>
            </a:r>
            <a:r>
              <a:rPr lang="en-US" sz="2000" dirty="0" err="1">
                <a:solidFill>
                  <a:srgbClr val="FFFF00"/>
                </a:solidFill>
              </a:rPr>
              <a:t>della</a:t>
            </a:r>
            <a:r>
              <a:rPr lang="en-US" sz="2000" dirty="0">
                <a:solidFill>
                  <a:srgbClr val="FFFF00"/>
                </a:solidFill>
              </a:rPr>
              <a:t> </a:t>
            </a:r>
            <a:r>
              <a:rPr lang="en-US" sz="2000" dirty="0" err="1">
                <a:solidFill>
                  <a:srgbClr val="FFFF00"/>
                </a:solidFill>
              </a:rPr>
              <a:t>sicurezza</a:t>
            </a:r>
            <a:r>
              <a:rPr lang="en-US" sz="2000" dirty="0">
                <a:solidFill>
                  <a:srgbClr val="FFFF00"/>
                </a:solidFill>
              </a:rPr>
              <a:t> </a:t>
            </a:r>
            <a:r>
              <a:rPr lang="en-US" sz="2000" dirty="0" smtClean="0">
                <a:solidFill>
                  <a:srgbClr val="FFFF00"/>
                </a:solidFill>
              </a:rPr>
              <a:t>di </a:t>
            </a:r>
            <a:r>
              <a:rPr lang="en-US" sz="2000" dirty="0" err="1" smtClean="0">
                <a:solidFill>
                  <a:srgbClr val="FFFF00"/>
                </a:solidFill>
              </a:rPr>
              <a:t>tutti</a:t>
            </a:r>
            <a:r>
              <a:rPr lang="en-US" sz="2000" dirty="0" smtClean="0">
                <a:solidFill>
                  <a:srgbClr val="FFFF00"/>
                </a:solidFill>
              </a:rPr>
              <a:t> </a:t>
            </a:r>
            <a:r>
              <a:rPr lang="en-US" sz="2000" dirty="0" err="1" smtClean="0">
                <a:solidFill>
                  <a:srgbClr val="FFFF00"/>
                </a:solidFill>
              </a:rPr>
              <a:t>i</a:t>
            </a:r>
            <a:r>
              <a:rPr lang="en-US" sz="2000" dirty="0" smtClean="0">
                <a:solidFill>
                  <a:srgbClr val="FFFF00"/>
                </a:solidFill>
              </a:rPr>
              <a:t> </a:t>
            </a:r>
            <a:r>
              <a:rPr lang="en-US" sz="2000" dirty="0" err="1" smtClean="0">
                <a:solidFill>
                  <a:srgbClr val="FFFF00"/>
                </a:solidFill>
              </a:rPr>
              <a:t>lavoratori</a:t>
            </a:r>
            <a:r>
              <a:rPr lang="en-US" sz="2000" dirty="0" smtClean="0">
                <a:solidFill>
                  <a:srgbClr val="FFFF00"/>
                </a:solidFill>
              </a:rPr>
              <a:t>)</a:t>
            </a:r>
          </a:p>
          <a:p>
            <a:pPr algn="just"/>
            <a:endParaRPr lang="en-US" sz="2000" dirty="0">
              <a:solidFill>
                <a:srgbClr val="FFFF00"/>
              </a:solidFill>
            </a:endParaRPr>
          </a:p>
          <a:p>
            <a:pPr marL="342900" indent="-342900" algn="just">
              <a:buFont typeface="Wingdings" charset="2"/>
              <a:buChar char="§"/>
            </a:pPr>
            <a:r>
              <a:rPr lang="en-US" sz="2000" dirty="0" err="1" smtClean="0">
                <a:solidFill>
                  <a:srgbClr val="FFFF00"/>
                </a:solidFill>
              </a:rPr>
              <a:t>il</a:t>
            </a:r>
            <a:r>
              <a:rPr lang="en-US" sz="2000" dirty="0" smtClean="0">
                <a:solidFill>
                  <a:srgbClr val="FFFF00"/>
                </a:solidFill>
              </a:rPr>
              <a:t> </a:t>
            </a:r>
            <a:r>
              <a:rPr lang="en-US" sz="2000" dirty="0" err="1" smtClean="0">
                <a:solidFill>
                  <a:srgbClr val="FFFF00"/>
                </a:solidFill>
              </a:rPr>
              <a:t>Dirigente</a:t>
            </a:r>
            <a:endParaRPr lang="en-US" sz="2000" dirty="0" smtClean="0">
              <a:solidFill>
                <a:srgbClr val="FFFF00"/>
              </a:solidFill>
            </a:endParaRPr>
          </a:p>
          <a:p>
            <a:pPr marL="342900" indent="-342900" algn="just">
              <a:buFont typeface="Wingdings" charset="2"/>
              <a:buChar char="§"/>
            </a:pPr>
            <a:endParaRPr lang="en-US" sz="2000" dirty="0">
              <a:solidFill>
                <a:srgbClr val="FFFF00"/>
              </a:solidFill>
            </a:endParaRPr>
          </a:p>
          <a:p>
            <a:pPr marL="342900" indent="-342900" algn="just">
              <a:buFont typeface="Wingdings" charset="2"/>
              <a:buChar char="§"/>
            </a:pPr>
            <a:r>
              <a:rPr lang="en-US" sz="2000" dirty="0" smtClean="0">
                <a:solidFill>
                  <a:srgbClr val="FFFF00"/>
                </a:solidFill>
              </a:rPr>
              <a:t>Il </a:t>
            </a:r>
            <a:r>
              <a:rPr lang="en-US" sz="2000" dirty="0" err="1" smtClean="0">
                <a:solidFill>
                  <a:srgbClr val="FFFF00"/>
                </a:solidFill>
              </a:rPr>
              <a:t>Preposto</a:t>
            </a:r>
            <a:endParaRPr lang="en-US" sz="2000" dirty="0" smtClean="0">
              <a:solidFill>
                <a:srgbClr val="FFFF00"/>
              </a:solidFill>
            </a:endParaRPr>
          </a:p>
          <a:p>
            <a:pPr marL="342900" indent="-342900" algn="just">
              <a:buFont typeface="Wingdings" charset="2"/>
              <a:buChar char="§"/>
            </a:pPr>
            <a:endParaRPr lang="en-US" sz="2000" dirty="0" smtClean="0">
              <a:solidFill>
                <a:srgbClr val="FFFF00"/>
              </a:solidFill>
            </a:endParaRPr>
          </a:p>
          <a:p>
            <a:pPr marL="342900" indent="-342900" algn="just">
              <a:buFont typeface="Wingdings" charset="2"/>
              <a:buChar char="§"/>
            </a:pPr>
            <a:r>
              <a:rPr lang="en-US" sz="2000" dirty="0" smtClean="0">
                <a:solidFill>
                  <a:srgbClr val="FFFF00"/>
                </a:solidFill>
              </a:rPr>
              <a:t>Il </a:t>
            </a:r>
            <a:r>
              <a:rPr lang="en-US" sz="2000" dirty="0" err="1" smtClean="0">
                <a:solidFill>
                  <a:srgbClr val="FFFF00"/>
                </a:solidFill>
              </a:rPr>
              <a:t>Lavoratore</a:t>
            </a:r>
            <a:endParaRPr lang="en-US" sz="2000" dirty="0" smtClean="0">
              <a:solidFill>
                <a:srgbClr val="FFFF00"/>
              </a:solidFill>
            </a:endParaRPr>
          </a:p>
          <a:p>
            <a:pPr algn="just"/>
            <a:r>
              <a:rPr lang="en-US" sz="2000" dirty="0" smtClean="0">
                <a:solidFill>
                  <a:srgbClr val="FFFF00"/>
                </a:solidFill>
              </a:rPr>
              <a:t> </a:t>
            </a:r>
          </a:p>
          <a:p>
            <a:pPr marL="342900" indent="-342900" algn="just">
              <a:buFont typeface="Wingdings" charset="2"/>
              <a:buChar char="§"/>
            </a:pPr>
            <a:r>
              <a:rPr lang="en-US" sz="2000" dirty="0" smtClean="0">
                <a:solidFill>
                  <a:srgbClr val="FFFF00"/>
                </a:solidFill>
              </a:rPr>
              <a:t>Il Medico </a:t>
            </a:r>
            <a:r>
              <a:rPr lang="en-US" sz="2000" dirty="0" err="1" smtClean="0">
                <a:solidFill>
                  <a:srgbClr val="FFFF00"/>
                </a:solidFill>
              </a:rPr>
              <a:t>Competente</a:t>
            </a:r>
            <a:endParaRPr lang="en-US" sz="2000" dirty="0" smtClean="0">
              <a:solidFill>
                <a:srgbClr val="FFFF00"/>
              </a:solidFill>
            </a:endParaRPr>
          </a:p>
          <a:p>
            <a:pPr marL="342900" indent="-342900" algn="just">
              <a:buFont typeface="Wingdings" charset="2"/>
              <a:buChar char="§"/>
            </a:pPr>
            <a:endParaRPr lang="en-US" sz="2000" dirty="0">
              <a:solidFill>
                <a:srgbClr val="FFFF00"/>
              </a:solidFill>
            </a:endParaRPr>
          </a:p>
          <a:p>
            <a:pPr marL="342900" indent="-342900" algn="just">
              <a:buFont typeface="Wingdings" charset="2"/>
              <a:buChar char="§"/>
            </a:pPr>
            <a:endParaRPr lang="en-US" sz="2000" dirty="0">
              <a:solidFill>
                <a:srgbClr val="FFFF00"/>
              </a:solidFill>
            </a:endParaRPr>
          </a:p>
          <a:p>
            <a:pPr algn="just"/>
            <a:r>
              <a:rPr lang="en-US" sz="2000" dirty="0" err="1" smtClean="0">
                <a:solidFill>
                  <a:srgbClr val="FFFF00"/>
                </a:solidFill>
              </a:rPr>
              <a:t>Ciascuno</a:t>
            </a:r>
            <a:r>
              <a:rPr lang="en-US" sz="2000" dirty="0" smtClean="0">
                <a:solidFill>
                  <a:srgbClr val="FFFF00"/>
                </a:solidFill>
              </a:rPr>
              <a:t> </a:t>
            </a:r>
            <a:r>
              <a:rPr lang="en-US" sz="2000" dirty="0" err="1" smtClean="0">
                <a:solidFill>
                  <a:srgbClr val="FFFF00"/>
                </a:solidFill>
              </a:rPr>
              <a:t>nell’ambito</a:t>
            </a:r>
            <a:r>
              <a:rPr lang="en-US" sz="2000" dirty="0" smtClean="0">
                <a:solidFill>
                  <a:srgbClr val="FFFF00"/>
                </a:solidFill>
              </a:rPr>
              <a:t> </a:t>
            </a:r>
            <a:r>
              <a:rPr lang="en-US" sz="2000" dirty="0" err="1" smtClean="0">
                <a:solidFill>
                  <a:srgbClr val="FFFF00"/>
                </a:solidFill>
              </a:rPr>
              <a:t>delle</a:t>
            </a:r>
            <a:r>
              <a:rPr lang="en-US" sz="2000" dirty="0" smtClean="0">
                <a:solidFill>
                  <a:srgbClr val="FFFF00"/>
                </a:solidFill>
              </a:rPr>
              <a:t> </a:t>
            </a:r>
            <a:r>
              <a:rPr lang="en-US" sz="2000" dirty="0" err="1" smtClean="0">
                <a:solidFill>
                  <a:srgbClr val="FFFF00"/>
                </a:solidFill>
              </a:rPr>
              <a:t>proprie</a:t>
            </a:r>
            <a:r>
              <a:rPr lang="en-US" sz="2000" dirty="0" smtClean="0">
                <a:solidFill>
                  <a:srgbClr val="FFFF00"/>
                </a:solidFill>
              </a:rPr>
              <a:t> </a:t>
            </a:r>
            <a:r>
              <a:rPr lang="en-US" sz="2000" dirty="0" err="1" smtClean="0">
                <a:solidFill>
                  <a:srgbClr val="FFFF00"/>
                </a:solidFill>
              </a:rPr>
              <a:t>attribuzioni</a:t>
            </a:r>
            <a:r>
              <a:rPr lang="en-US" sz="2000" dirty="0" smtClean="0">
                <a:solidFill>
                  <a:srgbClr val="FFFF00"/>
                </a:solidFill>
              </a:rPr>
              <a:t> e </a:t>
            </a:r>
            <a:r>
              <a:rPr lang="en-US" sz="2000" dirty="0" err="1" smtClean="0">
                <a:solidFill>
                  <a:srgbClr val="FFFF00"/>
                </a:solidFill>
              </a:rPr>
              <a:t>competenze</a:t>
            </a:r>
            <a:endParaRPr lang="en-US" sz="2000" dirty="0">
              <a:solidFill>
                <a:srgbClr val="FFFF00"/>
              </a:solidFill>
            </a:endParaRPr>
          </a:p>
        </p:txBody>
      </p:sp>
    </p:spTree>
    <p:extLst>
      <p:ext uri="{BB962C8B-B14F-4D97-AF65-F5344CB8AC3E}">
        <p14:creationId xmlns:p14="http://schemas.microsoft.com/office/powerpoint/2010/main" val="16074371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1597"/>
            <a:ext cx="9144000" cy="1443283"/>
          </a:xfrm>
        </p:spPr>
        <p:txBody>
          <a:bodyPr>
            <a:noAutofit/>
          </a:bodyPr>
          <a:lstStyle/>
          <a:p>
            <a:r>
              <a:rPr lang="ro-RO" sz="1800" dirty="0" smtClean="0">
                <a:effectLst/>
                <a:latin typeface="+mn-lt"/>
              </a:rPr>
              <a:t/>
            </a:r>
            <a:br>
              <a:rPr lang="ro-RO" sz="1800" dirty="0" smtClean="0">
                <a:effectLst/>
                <a:latin typeface="+mn-lt"/>
              </a:rPr>
            </a:br>
            <a:r>
              <a:rPr lang="ro-RO" sz="1800" dirty="0" smtClean="0">
                <a:effectLst/>
                <a:latin typeface="+mn-lt"/>
              </a:rPr>
              <a:t>D.Lgs</a:t>
            </a:r>
            <a:r>
              <a:rPr lang="ro-RO" sz="1800" dirty="0">
                <a:effectLst/>
                <a:latin typeface="+mn-lt"/>
              </a:rPr>
              <a:t>. 9 aprile 2008, n. 81</a:t>
            </a:r>
            <a:r>
              <a:rPr lang="ro-RO" sz="1800" dirty="0" smtClean="0">
                <a:effectLst/>
                <a:latin typeface="+mn-lt"/>
              </a:rPr>
              <a:t> </a:t>
            </a:r>
            <a:r>
              <a:rPr lang="it-IT" sz="1800" dirty="0" smtClean="0">
                <a:effectLst/>
                <a:latin typeface="+mn-lt"/>
              </a:rPr>
              <a:t>Articolo </a:t>
            </a:r>
            <a:r>
              <a:rPr lang="it-IT" sz="1800" dirty="0">
                <a:effectLst/>
                <a:latin typeface="+mn-lt"/>
              </a:rPr>
              <a:t>2 - Definizioni </a:t>
            </a:r>
            <a:r>
              <a:rPr lang="it-IT" sz="1800" dirty="0" smtClean="0">
                <a:latin typeface="+mn-lt"/>
              </a:rPr>
              <a:t/>
            </a:r>
            <a:br>
              <a:rPr lang="it-IT" sz="1800" dirty="0" smtClean="0">
                <a:latin typeface="+mn-lt"/>
              </a:rPr>
            </a:br>
            <a:r>
              <a:rPr lang="it-IT" sz="1800" dirty="0" smtClean="0">
                <a:effectLst/>
                <a:latin typeface="+mn-lt"/>
              </a:rPr>
              <a:t>Ai </a:t>
            </a:r>
            <a:r>
              <a:rPr lang="it-IT" sz="1800" dirty="0">
                <a:effectLst/>
                <a:latin typeface="+mn-lt"/>
              </a:rPr>
              <a:t>fini ed agli effetti delle disposizioni di cui al presente Decreto </a:t>
            </a:r>
            <a:r>
              <a:rPr lang="it-IT" sz="1800" dirty="0" smtClean="0">
                <a:effectLst/>
                <a:latin typeface="+mn-lt"/>
              </a:rPr>
              <a:t>Legislativo </a:t>
            </a:r>
            <a:r>
              <a:rPr lang="it-IT" sz="1800" dirty="0">
                <a:effectLst/>
                <a:latin typeface="+mn-lt"/>
              </a:rPr>
              <a:t>si intende per:</a:t>
            </a:r>
            <a:r>
              <a:rPr lang="it-IT" sz="1800" dirty="0" smtClean="0">
                <a:effectLst/>
                <a:latin typeface="+mn-lt"/>
              </a:rPr>
              <a:t/>
            </a:r>
            <a:br>
              <a:rPr lang="it-IT" sz="1800" dirty="0" smtClean="0">
                <a:effectLst/>
                <a:latin typeface="+mn-lt"/>
              </a:rPr>
            </a:br>
            <a:r>
              <a:rPr lang="it-IT" sz="1800" dirty="0" smtClean="0">
                <a:latin typeface="+mn-lt"/>
              </a:rPr>
              <a:t/>
            </a:r>
            <a:br>
              <a:rPr lang="it-IT" sz="1800" dirty="0" smtClean="0">
                <a:latin typeface="+mn-lt"/>
              </a:rPr>
            </a:br>
            <a:endParaRPr lang="en-US" sz="1800" dirty="0">
              <a:latin typeface="+mn-lt"/>
            </a:endParaRPr>
          </a:p>
        </p:txBody>
      </p:sp>
      <p:sp>
        <p:nvSpPr>
          <p:cNvPr id="3" name="Content Placeholder 2"/>
          <p:cNvSpPr>
            <a:spLocks noGrp="1"/>
          </p:cNvSpPr>
          <p:nvPr>
            <p:ph idx="1"/>
          </p:nvPr>
        </p:nvSpPr>
        <p:spPr>
          <a:xfrm>
            <a:off x="1" y="987902"/>
            <a:ext cx="8861369" cy="4830085"/>
          </a:xfrm>
        </p:spPr>
        <p:txBody>
          <a:bodyPr>
            <a:noAutofit/>
          </a:bodyPr>
          <a:lstStyle/>
          <a:p>
            <a:pPr marL="0" indent="0">
              <a:buNone/>
            </a:pPr>
            <a:r>
              <a:rPr lang="it-IT" sz="3200" b="1" i="1" baseline="30000" dirty="0" smtClean="0">
                <a:solidFill>
                  <a:srgbClr val="FFFFFF"/>
                </a:solidFill>
              </a:rPr>
              <a:t>«</a:t>
            </a:r>
            <a:r>
              <a:rPr lang="it-IT" sz="3200" b="1" i="1" baseline="30000" dirty="0">
                <a:solidFill>
                  <a:srgbClr val="FFFFFF"/>
                </a:solidFill>
              </a:rPr>
              <a:t>datore di lavoro</a:t>
            </a:r>
            <a:r>
              <a:rPr lang="it-IT" sz="2800" i="1" baseline="30000" dirty="0">
                <a:solidFill>
                  <a:srgbClr val="FFFF00"/>
                </a:solidFill>
              </a:rPr>
              <a:t>»: </a:t>
            </a:r>
            <a:r>
              <a:rPr lang="it-IT" sz="2800" baseline="30000" dirty="0">
                <a:solidFill>
                  <a:srgbClr val="FFFF00"/>
                </a:solidFill>
              </a:rPr>
              <a:t>il soggetto titolare del rapporto di lavoro con il lavoratore o, comunque, il soggetto che, secondo il tipo e l’assetto dell’organizzazione nel cui ambito il lavoratore presta la propria attività, ha la responsabilità dell’organizzazione stessa o dell’unità produttiva in quanto </a:t>
            </a:r>
            <a:r>
              <a:rPr lang="it-IT" sz="2800" b="1" baseline="30000" dirty="0">
                <a:solidFill>
                  <a:srgbClr val="FFFFFF"/>
                </a:solidFill>
              </a:rPr>
              <a:t>esercita i poteri decisionali e di spesa</a:t>
            </a:r>
            <a:r>
              <a:rPr lang="it-IT" sz="2800" baseline="30000" dirty="0">
                <a:solidFill>
                  <a:srgbClr val="FFFF00"/>
                </a:solidFill>
              </a:rPr>
              <a:t>. </a:t>
            </a:r>
            <a:endParaRPr lang="it-IT" sz="2800" baseline="30000" dirty="0" smtClean="0">
              <a:solidFill>
                <a:srgbClr val="FFFF00"/>
              </a:solidFill>
            </a:endParaRPr>
          </a:p>
          <a:p>
            <a:pPr marL="0" indent="0">
              <a:buNone/>
            </a:pPr>
            <a:endParaRPr lang="it-IT" sz="2800" baseline="30000" dirty="0">
              <a:solidFill>
                <a:srgbClr val="FFFF00"/>
              </a:solidFill>
            </a:endParaRPr>
          </a:p>
          <a:p>
            <a:pPr marL="0" indent="0">
              <a:buNone/>
            </a:pPr>
            <a:r>
              <a:rPr lang="it-IT" sz="3200" b="1" i="1" baseline="30000" dirty="0">
                <a:solidFill>
                  <a:srgbClr val="FFFFFF"/>
                </a:solidFill>
              </a:rPr>
              <a:t> «lavoratore»</a:t>
            </a:r>
            <a:r>
              <a:rPr lang="it-IT" sz="2800" i="1" baseline="30000" dirty="0">
                <a:solidFill>
                  <a:srgbClr val="FFFF00"/>
                </a:solidFill>
              </a:rPr>
              <a:t>: </a:t>
            </a:r>
            <a:r>
              <a:rPr lang="it-IT" sz="2800" baseline="30000" dirty="0">
                <a:solidFill>
                  <a:srgbClr val="FFFF00"/>
                </a:solidFill>
              </a:rPr>
              <a:t>persona che</a:t>
            </a:r>
            <a:r>
              <a:rPr lang="it-IT" sz="2800" b="1" baseline="30000" dirty="0"/>
              <a:t>, indipendentemente dalla tipologia contrattuale</a:t>
            </a:r>
            <a:r>
              <a:rPr lang="it-IT" sz="2800" baseline="30000" dirty="0">
                <a:solidFill>
                  <a:srgbClr val="FFFF00"/>
                </a:solidFill>
              </a:rPr>
              <a:t>, svolge </a:t>
            </a:r>
            <a:r>
              <a:rPr lang="it-IT" sz="2800" baseline="30000" dirty="0" smtClean="0">
                <a:solidFill>
                  <a:srgbClr val="FFFF00"/>
                </a:solidFill>
              </a:rPr>
              <a:t>un’attività </a:t>
            </a:r>
            <a:r>
              <a:rPr lang="it-IT" sz="2800" baseline="30000" dirty="0">
                <a:solidFill>
                  <a:srgbClr val="FFFF00"/>
                </a:solidFill>
              </a:rPr>
              <a:t>lavorativa nell’ambito dell’organizzazione di un datore di lavoro pubblico o privato, con o senza retribuzione, anche al solo fine di apprendere un mestiere, un’arte o una professione, esclusi gli addetti ai servizi domestici e familiari. </a:t>
            </a:r>
            <a:endParaRPr lang="it-IT" sz="2800" baseline="30000" dirty="0" smtClean="0">
              <a:solidFill>
                <a:srgbClr val="FFFF00"/>
              </a:solidFill>
            </a:endParaRPr>
          </a:p>
          <a:p>
            <a:pPr marL="0" indent="0">
              <a:buNone/>
            </a:pPr>
            <a:endParaRPr lang="it-IT" sz="2800" baseline="30000" dirty="0">
              <a:solidFill>
                <a:srgbClr val="FFFF00"/>
              </a:solidFill>
            </a:endParaRPr>
          </a:p>
          <a:p>
            <a:pPr marL="0" indent="0">
              <a:buNone/>
            </a:pPr>
            <a:r>
              <a:rPr lang="it-IT" sz="3200" b="1" i="1" baseline="30000" dirty="0" smtClean="0">
                <a:solidFill>
                  <a:srgbClr val="FFFFFF"/>
                </a:solidFill>
              </a:rPr>
              <a:t> «</a:t>
            </a:r>
            <a:r>
              <a:rPr lang="it-IT" sz="3200" b="1" i="1" baseline="30000" dirty="0">
                <a:solidFill>
                  <a:srgbClr val="FFFFFF"/>
                </a:solidFill>
              </a:rPr>
              <a:t>dirigente»: </a:t>
            </a:r>
            <a:r>
              <a:rPr lang="it-IT" sz="2800" baseline="30000" dirty="0">
                <a:solidFill>
                  <a:srgbClr val="FFFF00"/>
                </a:solidFill>
              </a:rPr>
              <a:t>persona che, in ragione </a:t>
            </a:r>
            <a:r>
              <a:rPr lang="it-IT" sz="2800" b="1" baseline="30000" dirty="0"/>
              <a:t>delle competenze professionali</a:t>
            </a:r>
            <a:r>
              <a:rPr lang="it-IT" sz="2800" baseline="30000" dirty="0"/>
              <a:t> </a:t>
            </a:r>
            <a:r>
              <a:rPr lang="it-IT" sz="2800" baseline="30000" dirty="0">
                <a:solidFill>
                  <a:srgbClr val="FFFF00"/>
                </a:solidFill>
              </a:rPr>
              <a:t>e </a:t>
            </a:r>
            <a:r>
              <a:rPr lang="it-IT" sz="2800" b="1" baseline="30000" dirty="0">
                <a:solidFill>
                  <a:srgbClr val="FFFFFF"/>
                </a:solidFill>
              </a:rPr>
              <a:t>di poteri gerarchici e funzionali</a:t>
            </a:r>
            <a:r>
              <a:rPr lang="it-IT" sz="2800" b="1" baseline="30000" dirty="0">
                <a:solidFill>
                  <a:srgbClr val="FFFF00"/>
                </a:solidFill>
              </a:rPr>
              <a:t> </a:t>
            </a:r>
            <a:r>
              <a:rPr lang="it-IT" sz="2800" baseline="30000" dirty="0">
                <a:solidFill>
                  <a:srgbClr val="FFFF00"/>
                </a:solidFill>
              </a:rPr>
              <a:t>adeguati alla natura dell’incarico conferitogli, </a:t>
            </a:r>
            <a:r>
              <a:rPr lang="it-IT" sz="2800" b="1" baseline="30000" dirty="0">
                <a:solidFill>
                  <a:srgbClr val="FFFFFF"/>
                </a:solidFill>
              </a:rPr>
              <a:t>attua le direttive</a:t>
            </a:r>
            <a:r>
              <a:rPr lang="it-IT" sz="2800" b="1" baseline="30000" dirty="0">
                <a:solidFill>
                  <a:srgbClr val="FFFF00"/>
                </a:solidFill>
              </a:rPr>
              <a:t> </a:t>
            </a:r>
            <a:r>
              <a:rPr lang="it-IT" sz="2800" baseline="30000" dirty="0">
                <a:solidFill>
                  <a:srgbClr val="FFFF00"/>
                </a:solidFill>
              </a:rPr>
              <a:t>del datore di lavoro </a:t>
            </a:r>
            <a:r>
              <a:rPr lang="it-IT" sz="2800" b="1" baseline="30000" dirty="0">
                <a:solidFill>
                  <a:srgbClr val="FFFFFF"/>
                </a:solidFill>
              </a:rPr>
              <a:t>organizzando</a:t>
            </a:r>
            <a:r>
              <a:rPr lang="it-IT" sz="2800" baseline="30000" dirty="0">
                <a:solidFill>
                  <a:srgbClr val="FFFF00"/>
                </a:solidFill>
              </a:rPr>
              <a:t> </a:t>
            </a:r>
            <a:r>
              <a:rPr lang="it-IT" sz="2800" baseline="30000" dirty="0" smtClean="0">
                <a:solidFill>
                  <a:srgbClr val="FFFF00"/>
                </a:solidFill>
              </a:rPr>
              <a:t>l’attività </a:t>
            </a:r>
            <a:r>
              <a:rPr lang="it-IT" sz="2800" baseline="30000" dirty="0">
                <a:solidFill>
                  <a:srgbClr val="FFFF00"/>
                </a:solidFill>
              </a:rPr>
              <a:t>lavorativa e </a:t>
            </a:r>
            <a:r>
              <a:rPr lang="it-IT" sz="2800" b="1" baseline="30000" dirty="0">
                <a:solidFill>
                  <a:srgbClr val="FFFFFF"/>
                </a:solidFill>
              </a:rPr>
              <a:t>vigilando</a:t>
            </a:r>
            <a:r>
              <a:rPr lang="it-IT" sz="2800" baseline="30000" dirty="0">
                <a:solidFill>
                  <a:srgbClr val="FFFF00"/>
                </a:solidFill>
              </a:rPr>
              <a:t> su di essa</a:t>
            </a:r>
            <a:r>
              <a:rPr lang="it-IT" sz="2800" baseline="30000" dirty="0" smtClean="0">
                <a:solidFill>
                  <a:srgbClr val="FFFF00"/>
                </a:solidFill>
              </a:rPr>
              <a:t>;</a:t>
            </a:r>
          </a:p>
          <a:p>
            <a:pPr marL="0" indent="0">
              <a:buNone/>
            </a:pPr>
            <a:endParaRPr lang="it-IT" sz="2800" i="1" baseline="30000" dirty="0" smtClean="0">
              <a:solidFill>
                <a:srgbClr val="FFFF00"/>
              </a:solidFill>
            </a:endParaRPr>
          </a:p>
          <a:p>
            <a:pPr marL="0" indent="0">
              <a:buNone/>
            </a:pPr>
            <a:r>
              <a:rPr lang="it-IT" sz="3200" b="1" i="1" baseline="30000" dirty="0" smtClean="0">
                <a:solidFill>
                  <a:srgbClr val="FFFFFF"/>
                </a:solidFill>
              </a:rPr>
              <a:t> «preposto»</a:t>
            </a:r>
            <a:r>
              <a:rPr lang="it-IT" sz="2800" i="1" baseline="30000" dirty="0" smtClean="0">
                <a:solidFill>
                  <a:srgbClr val="FFFF00"/>
                </a:solidFill>
              </a:rPr>
              <a:t>:</a:t>
            </a:r>
            <a:r>
              <a:rPr lang="it-IT" sz="2800" baseline="30000" dirty="0" smtClean="0">
                <a:solidFill>
                  <a:srgbClr val="FFFF00"/>
                </a:solidFill>
              </a:rPr>
              <a:t> persona che, in ragione delle competenze professionali e nei limiti di poteri gerarchici e funzionali adeguati alla natura dell’incarico conferitogli, </a:t>
            </a:r>
            <a:r>
              <a:rPr lang="it-IT" sz="2800" b="1" baseline="30000" dirty="0" smtClean="0">
                <a:solidFill>
                  <a:srgbClr val="FFFFFF"/>
                </a:solidFill>
              </a:rPr>
              <a:t>sovraintende</a:t>
            </a:r>
            <a:r>
              <a:rPr lang="it-IT" sz="2800" baseline="30000" dirty="0" smtClean="0">
                <a:solidFill>
                  <a:srgbClr val="FFFF00"/>
                </a:solidFill>
              </a:rPr>
              <a:t> alla attività lavorativa e </a:t>
            </a:r>
            <a:r>
              <a:rPr lang="it-IT" sz="2800" b="1" baseline="30000" dirty="0" smtClean="0">
                <a:solidFill>
                  <a:srgbClr val="FFFFFF"/>
                </a:solidFill>
              </a:rPr>
              <a:t>garantisce l’attuazione </a:t>
            </a:r>
            <a:r>
              <a:rPr lang="it-IT" sz="2800" baseline="30000" dirty="0" smtClean="0">
                <a:solidFill>
                  <a:srgbClr val="FFFF00"/>
                </a:solidFill>
              </a:rPr>
              <a:t>delle direttive ricevute, </a:t>
            </a:r>
            <a:r>
              <a:rPr lang="it-IT" sz="2800" b="1" baseline="30000" dirty="0" smtClean="0">
                <a:solidFill>
                  <a:srgbClr val="FFFFFF"/>
                </a:solidFill>
              </a:rPr>
              <a:t>controllandone la corretta esecuzione </a:t>
            </a:r>
            <a:r>
              <a:rPr lang="it-IT" sz="2800" baseline="30000" dirty="0" smtClean="0">
                <a:solidFill>
                  <a:srgbClr val="FFFF00"/>
                </a:solidFill>
              </a:rPr>
              <a:t>da parte dei lavoratori ed </a:t>
            </a:r>
            <a:r>
              <a:rPr lang="it-IT" sz="2800" b="1" baseline="30000" dirty="0" smtClean="0">
                <a:solidFill>
                  <a:srgbClr val="FFFFFF"/>
                </a:solidFill>
              </a:rPr>
              <a:t>esercitando un funzionale potere di iniziativa</a:t>
            </a:r>
            <a:r>
              <a:rPr lang="it-IT" sz="2800" i="1" baseline="30000" dirty="0" smtClean="0">
                <a:solidFill>
                  <a:srgbClr val="FFFF00"/>
                </a:solidFill>
              </a:rPr>
              <a:t>; </a:t>
            </a:r>
          </a:p>
        </p:txBody>
      </p:sp>
    </p:spTree>
    <p:extLst>
      <p:ext uri="{BB962C8B-B14F-4D97-AF65-F5344CB8AC3E}">
        <p14:creationId xmlns:p14="http://schemas.microsoft.com/office/powerpoint/2010/main" val="27690713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3466" y="305958"/>
            <a:ext cx="8419253" cy="2197425"/>
          </a:xfrm>
          <a:prstGeom prst="rect">
            <a:avLst/>
          </a:prstGeom>
        </p:spPr>
      </p:pic>
      <p:sp>
        <p:nvSpPr>
          <p:cNvPr id="5" name="Rectangle 4"/>
          <p:cNvSpPr/>
          <p:nvPr/>
        </p:nvSpPr>
        <p:spPr>
          <a:xfrm>
            <a:off x="84665" y="2572797"/>
            <a:ext cx="8879840" cy="3970318"/>
          </a:xfrm>
          <a:prstGeom prst="rect">
            <a:avLst/>
          </a:prstGeom>
        </p:spPr>
        <p:txBody>
          <a:bodyPr wrap="square">
            <a:spAutoFit/>
          </a:bodyPr>
          <a:lstStyle/>
          <a:p>
            <a:pPr algn="just"/>
            <a:r>
              <a:rPr lang="it-IT" b="1" i="1" dirty="0"/>
              <a:t>10.3 - Per quanto attiene al personale universitario del Dipartimento avente i requisiti di cui all'art. 3 del Regolamento Generale dell'INFN, in presenza dei rischi previsti dalle vigenti disposizioni, e loro eventuali successive modificazioni ed integrazioni, in materia di valutazione dei rischi, formazione, informazione, addestramento e sorveglianza sanitaria, sarà compito dell'INFN assicurare, tramite i propri competenti Servizi, limitatamente alle attività svolte presso Strutture dell'INFN o presso sedi diverse con spese di missione a carico dell'INFN, gli adempimenti che il D. </a:t>
            </a:r>
            <a:r>
              <a:rPr lang="it-IT" b="1" i="1" dirty="0" err="1"/>
              <a:t>Lgs</a:t>
            </a:r>
            <a:r>
              <a:rPr lang="it-IT" b="1" i="1" dirty="0"/>
              <a:t>. n. 81/08 e successive modificazioni e integrazioni pone a carico del datore di lavoro. Resta comunque inteso che eventuali oneri assicurativi obbligatori per legge a favore del predetto personale sono a carico dell'Università.</a:t>
            </a:r>
            <a:endParaRPr lang="en-US" b="1" i="1" dirty="0"/>
          </a:p>
          <a:p>
            <a:pPr algn="just"/>
            <a:r>
              <a:rPr lang="it-IT" b="1" i="1" dirty="0"/>
              <a:t>L'Università e l'INFN definiranno, tramite i propri competenti Servizi, le modalità atte ad evitare la duplicazione delle visite mediche.</a:t>
            </a:r>
            <a:endParaRPr lang="en-US" b="1" i="1" dirty="0"/>
          </a:p>
          <a:p>
            <a:pPr algn="just"/>
            <a:r>
              <a:rPr lang="it-IT" b="1" i="1" dirty="0"/>
              <a:t>L'Università  fornisce al servizio di prevenzione e protezione e al medico competente dell'INFN le informazioni necessarie ad adempiere agli obblighi indicati agli artt. 18 comma 2) lettera d) e 40 del D. </a:t>
            </a:r>
            <a:r>
              <a:rPr lang="it-IT" b="1" i="1" dirty="0" err="1"/>
              <a:t>Lgs</a:t>
            </a:r>
            <a:r>
              <a:rPr lang="it-IT" b="1" i="1" dirty="0"/>
              <a:t> n. 81/08 e loro successive modificazioni e integrazioni.</a:t>
            </a:r>
            <a:endParaRPr lang="en-US" b="1" i="1" dirty="0"/>
          </a:p>
        </p:txBody>
      </p:sp>
    </p:spTree>
    <p:extLst>
      <p:ext uri="{BB962C8B-B14F-4D97-AF65-F5344CB8AC3E}">
        <p14:creationId xmlns:p14="http://schemas.microsoft.com/office/powerpoint/2010/main" val="29056085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3897"/>
            <a:ext cx="9007231" cy="4985980"/>
          </a:xfrm>
          <a:prstGeom prst="rect">
            <a:avLst/>
          </a:prstGeom>
          <a:noFill/>
        </p:spPr>
        <p:txBody>
          <a:bodyPr wrap="square" rtlCol="0">
            <a:spAutoFit/>
          </a:bodyPr>
          <a:lstStyle/>
          <a:p>
            <a:r>
              <a:rPr lang="en-US" dirty="0" smtClean="0">
                <a:solidFill>
                  <a:srgbClr val="FFFF00"/>
                </a:solidFill>
              </a:rPr>
              <a:t>Fra </a:t>
            </a:r>
            <a:r>
              <a:rPr lang="en-US" dirty="0" err="1" smtClean="0">
                <a:solidFill>
                  <a:srgbClr val="FFFF00"/>
                </a:solidFill>
              </a:rPr>
              <a:t>i</a:t>
            </a:r>
            <a:r>
              <a:rPr lang="en-US" dirty="0" smtClean="0">
                <a:solidFill>
                  <a:srgbClr val="FFFF00"/>
                </a:solidFill>
              </a:rPr>
              <a:t> </a:t>
            </a:r>
            <a:r>
              <a:rPr lang="en-US" dirty="0" err="1" smtClean="0">
                <a:solidFill>
                  <a:srgbClr val="FFFF00"/>
                </a:solidFill>
              </a:rPr>
              <a:t>tanti</a:t>
            </a:r>
            <a:r>
              <a:rPr lang="en-US" dirty="0" smtClean="0">
                <a:solidFill>
                  <a:srgbClr val="FFFF00"/>
                </a:solidFill>
              </a:rPr>
              <a:t> </a:t>
            </a:r>
            <a:r>
              <a:rPr lang="en-US" dirty="0" err="1" smtClean="0">
                <a:solidFill>
                  <a:srgbClr val="FFFF00"/>
                </a:solidFill>
              </a:rPr>
              <a:t>obblighi</a:t>
            </a:r>
            <a:r>
              <a:rPr lang="en-US" dirty="0" smtClean="0">
                <a:solidFill>
                  <a:srgbClr val="FFFF00"/>
                </a:solidFill>
              </a:rPr>
              <a:t> del </a:t>
            </a:r>
            <a:r>
              <a:rPr lang="en-US" dirty="0" err="1" smtClean="0">
                <a:solidFill>
                  <a:srgbClr val="FFFF00"/>
                </a:solidFill>
              </a:rPr>
              <a:t>Datore</a:t>
            </a:r>
            <a:r>
              <a:rPr lang="en-US" dirty="0" smtClean="0">
                <a:solidFill>
                  <a:srgbClr val="FFFF00"/>
                </a:solidFill>
              </a:rPr>
              <a:t> di </a:t>
            </a:r>
            <a:r>
              <a:rPr lang="en-US" dirty="0" err="1" smtClean="0">
                <a:solidFill>
                  <a:srgbClr val="FFFF00"/>
                </a:solidFill>
              </a:rPr>
              <a:t>Lavoro</a:t>
            </a:r>
            <a:r>
              <a:rPr lang="en-US" dirty="0" smtClean="0">
                <a:solidFill>
                  <a:srgbClr val="FFFF00"/>
                </a:solidFill>
              </a:rPr>
              <a:t> ( art. 18 del DLGS 81/2008 e </a:t>
            </a:r>
            <a:r>
              <a:rPr lang="en-US" dirty="0" err="1" smtClean="0">
                <a:solidFill>
                  <a:srgbClr val="FFFF00"/>
                </a:solidFill>
              </a:rPr>
              <a:t>smi</a:t>
            </a:r>
            <a:r>
              <a:rPr lang="en-US" dirty="0" smtClean="0">
                <a:solidFill>
                  <a:srgbClr val="FFFF00"/>
                </a:solidFill>
              </a:rPr>
              <a:t>) al primo </a:t>
            </a:r>
            <a:r>
              <a:rPr lang="en-US" dirty="0" err="1" smtClean="0">
                <a:solidFill>
                  <a:srgbClr val="FFFF00"/>
                </a:solidFill>
              </a:rPr>
              <a:t>posto</a:t>
            </a:r>
            <a:r>
              <a:rPr lang="en-US" dirty="0" smtClean="0">
                <a:solidFill>
                  <a:srgbClr val="FFFF00"/>
                </a:solidFill>
              </a:rPr>
              <a:t> </a:t>
            </a:r>
          </a:p>
          <a:p>
            <a:r>
              <a:rPr lang="en-US" sz="2000" dirty="0" smtClean="0">
                <a:solidFill>
                  <a:srgbClr val="FFFF00"/>
                </a:solidFill>
              </a:rPr>
              <a:t>e’ </a:t>
            </a:r>
            <a:r>
              <a:rPr lang="en-US" sz="2000" dirty="0" err="1" smtClean="0">
                <a:solidFill>
                  <a:srgbClr val="FFFF00"/>
                </a:solidFill>
              </a:rPr>
              <a:t>quello</a:t>
            </a:r>
            <a:r>
              <a:rPr lang="en-US" sz="2000" dirty="0" smtClean="0">
                <a:solidFill>
                  <a:srgbClr val="FFFF00"/>
                </a:solidFill>
              </a:rPr>
              <a:t> di </a:t>
            </a:r>
          </a:p>
          <a:p>
            <a:endParaRPr lang="en-US" sz="2000" dirty="0" smtClean="0">
              <a:solidFill>
                <a:srgbClr val="FFFF00"/>
              </a:solidFill>
            </a:endParaRPr>
          </a:p>
          <a:p>
            <a:r>
              <a:rPr lang="en-US" sz="2000" i="1" dirty="0" smtClean="0"/>
              <a:t>a) </a:t>
            </a:r>
            <a:r>
              <a:rPr lang="en-US" sz="2000" i="1" dirty="0" err="1" smtClean="0"/>
              <a:t>nominare</a:t>
            </a:r>
            <a:r>
              <a:rPr lang="en-US" sz="2000" i="1" dirty="0" smtClean="0"/>
              <a:t> </a:t>
            </a:r>
            <a:r>
              <a:rPr lang="en-US" sz="2000" i="1" dirty="0" err="1" smtClean="0"/>
              <a:t>il</a:t>
            </a:r>
            <a:r>
              <a:rPr lang="en-US" sz="2000" i="1" dirty="0" smtClean="0"/>
              <a:t> medico </a:t>
            </a:r>
            <a:r>
              <a:rPr lang="en-US" sz="2000" i="1" dirty="0" err="1" smtClean="0"/>
              <a:t>competente</a:t>
            </a:r>
            <a:r>
              <a:rPr lang="en-US" sz="2000" i="1" dirty="0" smtClean="0"/>
              <a:t> per </a:t>
            </a:r>
            <a:r>
              <a:rPr lang="en-US" sz="2000" i="1" dirty="0" err="1" smtClean="0"/>
              <a:t>l’effettuazione</a:t>
            </a:r>
            <a:r>
              <a:rPr lang="en-US" sz="2000" i="1" dirty="0" smtClean="0"/>
              <a:t> </a:t>
            </a:r>
            <a:r>
              <a:rPr lang="en-US" sz="2000" i="1" dirty="0" err="1" smtClean="0"/>
              <a:t>della</a:t>
            </a:r>
            <a:r>
              <a:rPr lang="en-US" sz="2000" i="1" dirty="0" smtClean="0"/>
              <a:t> </a:t>
            </a:r>
            <a:r>
              <a:rPr lang="en-US" sz="2000" i="1" dirty="0" err="1" smtClean="0"/>
              <a:t>sorveglianza</a:t>
            </a:r>
            <a:r>
              <a:rPr lang="en-US" sz="2000" i="1" dirty="0" smtClean="0"/>
              <a:t> sanitaria </a:t>
            </a:r>
          </a:p>
          <a:p>
            <a:r>
              <a:rPr lang="en-US" sz="2000" i="1" dirty="0" err="1" smtClean="0"/>
              <a:t>prevista</a:t>
            </a:r>
            <a:r>
              <a:rPr lang="en-US" sz="2000" i="1" dirty="0" smtClean="0"/>
              <a:t> dal </a:t>
            </a:r>
            <a:r>
              <a:rPr lang="en-US" sz="2000" i="1" dirty="0" err="1" smtClean="0"/>
              <a:t>pres</a:t>
            </a:r>
            <a:r>
              <a:rPr lang="en-US" sz="2000" i="1" dirty="0" err="1"/>
              <a:t>e</a:t>
            </a:r>
            <a:r>
              <a:rPr lang="en-US" sz="2000" i="1" dirty="0" err="1" smtClean="0"/>
              <a:t>nte</a:t>
            </a:r>
            <a:r>
              <a:rPr lang="en-US" sz="2000" i="1" dirty="0" smtClean="0"/>
              <a:t> </a:t>
            </a:r>
            <a:r>
              <a:rPr lang="en-US" sz="2000" i="1" dirty="0" err="1" smtClean="0"/>
              <a:t>decreto</a:t>
            </a:r>
            <a:r>
              <a:rPr lang="en-US" sz="2000" i="1" dirty="0" smtClean="0"/>
              <a:t> </a:t>
            </a:r>
            <a:r>
              <a:rPr lang="en-US" sz="2000" i="1" dirty="0" err="1" smtClean="0"/>
              <a:t>legislativo</a:t>
            </a:r>
            <a:endParaRPr lang="en-US" sz="2000" i="1" dirty="0" smtClean="0"/>
          </a:p>
          <a:p>
            <a:r>
              <a:rPr lang="en-US" sz="2000" dirty="0" smtClean="0">
                <a:solidFill>
                  <a:srgbClr val="FFFF00"/>
                </a:solidFill>
              </a:rPr>
              <a:t>e di</a:t>
            </a:r>
          </a:p>
          <a:p>
            <a:endParaRPr lang="en-US" sz="2000" dirty="0" smtClean="0">
              <a:solidFill>
                <a:srgbClr val="FFFF00"/>
              </a:solidFill>
            </a:endParaRPr>
          </a:p>
          <a:p>
            <a:endParaRPr lang="en-US" sz="2000" dirty="0" smtClean="0">
              <a:solidFill>
                <a:srgbClr val="FFFF00"/>
              </a:solidFill>
            </a:endParaRPr>
          </a:p>
          <a:p>
            <a:r>
              <a:rPr lang="en-US" sz="2000" i="1" dirty="0" smtClean="0"/>
              <a:t>g) </a:t>
            </a:r>
            <a:r>
              <a:rPr lang="en-US" sz="2000" i="1" dirty="0" err="1" smtClean="0"/>
              <a:t>inviare</a:t>
            </a:r>
            <a:r>
              <a:rPr lang="en-US" sz="2000" i="1" dirty="0" smtClean="0"/>
              <a:t> </a:t>
            </a:r>
            <a:r>
              <a:rPr lang="en-US" sz="2000" i="1" dirty="0" err="1" smtClean="0"/>
              <a:t>i</a:t>
            </a:r>
            <a:r>
              <a:rPr lang="en-US" sz="2000" i="1" dirty="0" smtClean="0"/>
              <a:t> </a:t>
            </a:r>
            <a:r>
              <a:rPr lang="en-US" sz="2000" i="1" dirty="0" err="1" smtClean="0"/>
              <a:t>lavoratori</a:t>
            </a:r>
            <a:r>
              <a:rPr lang="en-US" sz="2000" i="1" dirty="0" smtClean="0"/>
              <a:t> </a:t>
            </a:r>
            <a:r>
              <a:rPr lang="en-US" sz="2000" i="1" dirty="0" err="1" smtClean="0"/>
              <a:t>alla</a:t>
            </a:r>
            <a:r>
              <a:rPr lang="en-US" sz="2000" i="1" dirty="0" smtClean="0"/>
              <a:t> </a:t>
            </a:r>
            <a:r>
              <a:rPr lang="en-US" sz="2000" i="1" dirty="0" err="1" smtClean="0"/>
              <a:t>visita</a:t>
            </a:r>
            <a:r>
              <a:rPr lang="en-US" sz="2000" i="1" dirty="0" smtClean="0"/>
              <a:t> </a:t>
            </a:r>
            <a:r>
              <a:rPr lang="en-US" sz="2000" i="1" dirty="0" err="1" smtClean="0"/>
              <a:t>medica</a:t>
            </a:r>
            <a:r>
              <a:rPr lang="en-US" sz="2000" i="1" dirty="0" smtClean="0"/>
              <a:t> </a:t>
            </a:r>
            <a:r>
              <a:rPr lang="en-US" sz="2000" i="1" dirty="0" err="1" smtClean="0"/>
              <a:t>entro</a:t>
            </a:r>
            <a:r>
              <a:rPr lang="en-US" sz="2000" i="1" dirty="0" smtClean="0"/>
              <a:t> le </a:t>
            </a:r>
            <a:r>
              <a:rPr lang="en-US" sz="2000" i="1" dirty="0" err="1" smtClean="0"/>
              <a:t>scadenze</a:t>
            </a:r>
            <a:r>
              <a:rPr lang="en-US" sz="2000" i="1" dirty="0" smtClean="0"/>
              <a:t> </a:t>
            </a:r>
            <a:r>
              <a:rPr lang="en-US" sz="2000" i="1" dirty="0" err="1" smtClean="0"/>
              <a:t>previste</a:t>
            </a:r>
            <a:r>
              <a:rPr lang="en-US" sz="2000" i="1" dirty="0" smtClean="0"/>
              <a:t> dal </a:t>
            </a:r>
            <a:r>
              <a:rPr lang="en-US" sz="2000" i="1" dirty="0" err="1" smtClean="0"/>
              <a:t>programma</a:t>
            </a:r>
            <a:r>
              <a:rPr lang="en-US" sz="2000" i="1" dirty="0" smtClean="0"/>
              <a:t>  di </a:t>
            </a:r>
            <a:r>
              <a:rPr lang="en-US" sz="2000" i="1" dirty="0" err="1" smtClean="0"/>
              <a:t>sorveglianza</a:t>
            </a:r>
            <a:r>
              <a:rPr lang="en-US" sz="2000" i="1" dirty="0" smtClean="0"/>
              <a:t> sanitaria e </a:t>
            </a:r>
            <a:r>
              <a:rPr lang="en-US" sz="2000" i="1" dirty="0" err="1" smtClean="0"/>
              <a:t>richiedere</a:t>
            </a:r>
            <a:r>
              <a:rPr lang="en-US" sz="2000" i="1" dirty="0" smtClean="0"/>
              <a:t> al medico </a:t>
            </a:r>
            <a:r>
              <a:rPr lang="en-US" sz="2000" i="1" dirty="0" err="1" smtClean="0"/>
              <a:t>competente</a:t>
            </a:r>
            <a:r>
              <a:rPr lang="en-US" sz="2000" i="1" dirty="0" smtClean="0"/>
              <a:t> </a:t>
            </a:r>
            <a:r>
              <a:rPr lang="en-US" sz="2000" i="1" dirty="0" err="1" smtClean="0"/>
              <a:t>l’osservanza</a:t>
            </a:r>
            <a:r>
              <a:rPr lang="en-US" sz="2000" i="1" dirty="0" smtClean="0"/>
              <a:t> </a:t>
            </a:r>
            <a:r>
              <a:rPr lang="en-US" sz="2000" i="1" dirty="0" err="1" smtClean="0"/>
              <a:t>degli</a:t>
            </a:r>
            <a:r>
              <a:rPr lang="en-US" sz="2000" i="1" dirty="0" smtClean="0"/>
              <a:t> </a:t>
            </a:r>
            <a:r>
              <a:rPr lang="en-US" sz="2000" i="1" dirty="0" err="1" smtClean="0"/>
              <a:t>obblighi</a:t>
            </a:r>
            <a:r>
              <a:rPr lang="en-US" sz="2000" i="1" dirty="0" smtClean="0"/>
              <a:t> </a:t>
            </a:r>
            <a:r>
              <a:rPr lang="en-US" sz="2000" i="1" dirty="0" err="1" smtClean="0"/>
              <a:t>previsti</a:t>
            </a:r>
            <a:r>
              <a:rPr lang="en-US" sz="2000" i="1" dirty="0" smtClean="0"/>
              <a:t> a </a:t>
            </a:r>
            <a:r>
              <a:rPr lang="en-US" sz="2000" i="1" dirty="0" err="1" smtClean="0"/>
              <a:t>suo</a:t>
            </a:r>
            <a:r>
              <a:rPr lang="en-US" sz="2000" i="1" dirty="0" smtClean="0"/>
              <a:t> </a:t>
            </a:r>
            <a:r>
              <a:rPr lang="en-US" sz="2000" i="1" dirty="0" err="1" smtClean="0"/>
              <a:t>carico</a:t>
            </a:r>
            <a:r>
              <a:rPr lang="en-US" sz="2000" i="1" dirty="0" smtClean="0"/>
              <a:t> dal </a:t>
            </a:r>
            <a:r>
              <a:rPr lang="en-US" sz="2000" i="1" dirty="0" err="1" smtClean="0"/>
              <a:t>presente</a:t>
            </a:r>
            <a:r>
              <a:rPr lang="en-US" sz="2000" i="1" dirty="0" smtClean="0"/>
              <a:t> </a:t>
            </a:r>
            <a:r>
              <a:rPr lang="en-US" sz="2000" i="1" dirty="0" err="1" smtClean="0"/>
              <a:t>decreto</a:t>
            </a:r>
            <a:endParaRPr lang="en-US" sz="2000" i="1" dirty="0" smtClean="0"/>
          </a:p>
          <a:p>
            <a:r>
              <a:rPr lang="en-US" sz="2000" dirty="0" smtClean="0">
                <a:solidFill>
                  <a:srgbClr val="FFFF00"/>
                </a:solidFill>
              </a:rPr>
              <a:t>e di </a:t>
            </a:r>
          </a:p>
          <a:p>
            <a:endParaRPr lang="en-US" sz="2000" dirty="0" smtClean="0">
              <a:solidFill>
                <a:srgbClr val="FFFF00"/>
              </a:solidFill>
            </a:endParaRPr>
          </a:p>
          <a:p>
            <a:r>
              <a:rPr lang="en-US" sz="2000" dirty="0" smtClean="0">
                <a:solidFill>
                  <a:srgbClr val="FFFFFF"/>
                </a:solidFill>
              </a:rPr>
              <a:t>bb) </a:t>
            </a:r>
            <a:r>
              <a:rPr lang="en-US" sz="2000" dirty="0" err="1" smtClean="0"/>
              <a:t>vigilare</a:t>
            </a:r>
            <a:r>
              <a:rPr lang="en-US" sz="2000" dirty="0" smtClean="0"/>
              <a:t> </a:t>
            </a:r>
            <a:r>
              <a:rPr lang="en-US" sz="2000" dirty="0" err="1" smtClean="0"/>
              <a:t>affinche</a:t>
            </a:r>
            <a:r>
              <a:rPr lang="en-US" sz="2000" dirty="0" smtClean="0"/>
              <a:t>’ </a:t>
            </a:r>
            <a:r>
              <a:rPr lang="en-US" sz="2000" dirty="0" err="1" smtClean="0"/>
              <a:t>i</a:t>
            </a:r>
            <a:r>
              <a:rPr lang="en-US" sz="2000" dirty="0" smtClean="0"/>
              <a:t> </a:t>
            </a:r>
            <a:r>
              <a:rPr lang="en-US" sz="2000" dirty="0" err="1" smtClean="0"/>
              <a:t>lavoratori</a:t>
            </a:r>
            <a:r>
              <a:rPr lang="en-US" sz="2000" dirty="0" smtClean="0"/>
              <a:t> per </a:t>
            </a:r>
            <a:r>
              <a:rPr lang="en-US" sz="2000" dirty="0" err="1" smtClean="0"/>
              <a:t>i</a:t>
            </a:r>
            <a:r>
              <a:rPr lang="en-US" sz="2000" dirty="0" smtClean="0"/>
              <a:t> </a:t>
            </a:r>
            <a:r>
              <a:rPr lang="en-US" sz="2000" dirty="0" err="1" smtClean="0"/>
              <a:t>quali</a:t>
            </a:r>
            <a:r>
              <a:rPr lang="en-US" sz="2000" dirty="0" smtClean="0"/>
              <a:t> </a:t>
            </a:r>
            <a:r>
              <a:rPr lang="en-US" sz="2000" dirty="0" err="1" smtClean="0"/>
              <a:t>vige</a:t>
            </a:r>
            <a:r>
              <a:rPr lang="en-US" sz="2000" dirty="0" smtClean="0"/>
              <a:t> </a:t>
            </a:r>
            <a:r>
              <a:rPr lang="en-US" sz="2000" dirty="0" err="1" smtClean="0"/>
              <a:t>l’obbligo</a:t>
            </a:r>
            <a:r>
              <a:rPr lang="en-US" sz="2000" dirty="0" smtClean="0"/>
              <a:t> di </a:t>
            </a:r>
            <a:r>
              <a:rPr lang="en-US" sz="2000" dirty="0" err="1" smtClean="0"/>
              <a:t>sorveglianza</a:t>
            </a:r>
            <a:r>
              <a:rPr lang="en-US" sz="2000" dirty="0" smtClean="0"/>
              <a:t> sanitaria non </a:t>
            </a:r>
            <a:r>
              <a:rPr lang="en-US" sz="2000" dirty="0" err="1" smtClean="0"/>
              <a:t>siano</a:t>
            </a:r>
            <a:r>
              <a:rPr lang="en-US" sz="2000" dirty="0" smtClean="0"/>
              <a:t> </a:t>
            </a:r>
            <a:r>
              <a:rPr lang="en-US" sz="2000" dirty="0" err="1" smtClean="0"/>
              <a:t>adibiti</a:t>
            </a:r>
            <a:r>
              <a:rPr lang="en-US" sz="2000" dirty="0" smtClean="0"/>
              <a:t> </a:t>
            </a:r>
            <a:r>
              <a:rPr lang="en-US" sz="2000" dirty="0" err="1" smtClean="0"/>
              <a:t>alla</a:t>
            </a:r>
            <a:r>
              <a:rPr lang="en-US" sz="2000" dirty="0" smtClean="0"/>
              <a:t> </a:t>
            </a:r>
            <a:r>
              <a:rPr lang="en-US" sz="2000" dirty="0" err="1" smtClean="0"/>
              <a:t>mansione</a:t>
            </a:r>
            <a:r>
              <a:rPr lang="en-US" sz="2000" dirty="0" smtClean="0"/>
              <a:t> </a:t>
            </a:r>
            <a:r>
              <a:rPr lang="en-US" sz="2000" dirty="0" err="1" smtClean="0"/>
              <a:t>specifica</a:t>
            </a:r>
            <a:r>
              <a:rPr lang="en-US" sz="2000" dirty="0" smtClean="0"/>
              <a:t> </a:t>
            </a:r>
            <a:r>
              <a:rPr lang="en-US" sz="2000" dirty="0" err="1" smtClean="0"/>
              <a:t>senza</a:t>
            </a:r>
            <a:r>
              <a:rPr lang="en-US" sz="2000" dirty="0" smtClean="0"/>
              <a:t> </a:t>
            </a:r>
            <a:r>
              <a:rPr lang="en-US" sz="2000" dirty="0" err="1" smtClean="0"/>
              <a:t>il</a:t>
            </a:r>
            <a:r>
              <a:rPr lang="en-US" sz="2000" dirty="0" smtClean="0"/>
              <a:t> </a:t>
            </a:r>
            <a:r>
              <a:rPr lang="en-US" sz="2000" dirty="0" err="1" smtClean="0"/>
              <a:t>prescritto</a:t>
            </a:r>
            <a:r>
              <a:rPr lang="en-US" sz="2000" dirty="0" smtClean="0"/>
              <a:t> </a:t>
            </a:r>
            <a:r>
              <a:rPr lang="en-US" sz="2000" dirty="0" err="1" smtClean="0"/>
              <a:t>giudizio</a:t>
            </a:r>
            <a:r>
              <a:rPr lang="en-US" sz="2000" dirty="0" smtClean="0"/>
              <a:t> di </a:t>
            </a:r>
            <a:r>
              <a:rPr lang="en-US" sz="2000" dirty="0" err="1" smtClean="0"/>
              <a:t>idoneita</a:t>
            </a:r>
            <a:r>
              <a:rPr lang="en-US" sz="2000" dirty="0" smtClean="0"/>
              <a:t>’ </a:t>
            </a:r>
          </a:p>
          <a:p>
            <a:endParaRPr lang="en-US" sz="2000" dirty="0">
              <a:solidFill>
                <a:srgbClr val="FFFF00"/>
              </a:solidFill>
            </a:endParaRPr>
          </a:p>
        </p:txBody>
      </p:sp>
      <p:sp>
        <p:nvSpPr>
          <p:cNvPr id="5" name="TextBox 4"/>
          <p:cNvSpPr txBox="1"/>
          <p:nvPr/>
        </p:nvSpPr>
        <p:spPr>
          <a:xfrm>
            <a:off x="86750" y="5411450"/>
            <a:ext cx="7579694" cy="400110"/>
          </a:xfrm>
          <a:prstGeom prst="rect">
            <a:avLst/>
          </a:prstGeom>
          <a:noFill/>
        </p:spPr>
        <p:txBody>
          <a:bodyPr wrap="none" rtlCol="0">
            <a:spAutoFit/>
          </a:bodyPr>
          <a:lstStyle/>
          <a:p>
            <a:r>
              <a:rPr lang="en-US" dirty="0" smtClean="0">
                <a:solidFill>
                  <a:srgbClr val="FFFF00"/>
                </a:solidFill>
              </a:rPr>
              <a:t>Fra </a:t>
            </a:r>
            <a:r>
              <a:rPr lang="en-US" dirty="0" err="1" smtClean="0">
                <a:solidFill>
                  <a:srgbClr val="FFFF00"/>
                </a:solidFill>
              </a:rPr>
              <a:t>i</a:t>
            </a:r>
            <a:r>
              <a:rPr lang="en-US" dirty="0" smtClean="0">
                <a:solidFill>
                  <a:srgbClr val="FFFF00"/>
                </a:solidFill>
              </a:rPr>
              <a:t> </a:t>
            </a:r>
            <a:r>
              <a:rPr lang="en-US" dirty="0" err="1" smtClean="0">
                <a:solidFill>
                  <a:srgbClr val="FFFF00"/>
                </a:solidFill>
              </a:rPr>
              <a:t>tanti</a:t>
            </a:r>
            <a:r>
              <a:rPr lang="en-US" dirty="0" smtClean="0">
                <a:solidFill>
                  <a:srgbClr val="FFFF00"/>
                </a:solidFill>
              </a:rPr>
              <a:t> </a:t>
            </a:r>
            <a:r>
              <a:rPr lang="en-US" sz="2000" dirty="0" err="1" smtClean="0">
                <a:solidFill>
                  <a:srgbClr val="FFFF00"/>
                </a:solidFill>
              </a:rPr>
              <a:t>obblighi</a:t>
            </a:r>
            <a:r>
              <a:rPr lang="en-US" dirty="0" smtClean="0">
                <a:solidFill>
                  <a:srgbClr val="FFFF00"/>
                </a:solidFill>
              </a:rPr>
              <a:t> </a:t>
            </a:r>
            <a:r>
              <a:rPr lang="en-US" dirty="0" err="1" smtClean="0">
                <a:solidFill>
                  <a:srgbClr val="FFFF00"/>
                </a:solidFill>
              </a:rPr>
              <a:t>dei</a:t>
            </a:r>
            <a:r>
              <a:rPr lang="en-US" dirty="0" smtClean="0">
                <a:solidFill>
                  <a:srgbClr val="FFFF00"/>
                </a:solidFill>
              </a:rPr>
              <a:t> </a:t>
            </a:r>
            <a:r>
              <a:rPr lang="en-US" dirty="0" err="1" smtClean="0">
                <a:solidFill>
                  <a:srgbClr val="FFFF00"/>
                </a:solidFill>
              </a:rPr>
              <a:t>lavoratori</a:t>
            </a:r>
            <a:r>
              <a:rPr lang="en-US" dirty="0" smtClean="0">
                <a:solidFill>
                  <a:srgbClr val="FFFF00"/>
                </a:solidFill>
              </a:rPr>
              <a:t> ( art. 20 </a:t>
            </a:r>
            <a:r>
              <a:rPr lang="en-US" dirty="0" err="1" smtClean="0">
                <a:solidFill>
                  <a:srgbClr val="FFFF00"/>
                </a:solidFill>
              </a:rPr>
              <a:t>DLgs</a:t>
            </a:r>
            <a:r>
              <a:rPr lang="en-US" dirty="0" smtClean="0">
                <a:solidFill>
                  <a:srgbClr val="FFFF00"/>
                </a:solidFill>
              </a:rPr>
              <a:t> 81/08 e </a:t>
            </a:r>
            <a:r>
              <a:rPr lang="en-US" dirty="0" err="1" smtClean="0">
                <a:solidFill>
                  <a:srgbClr val="FFFF00"/>
                </a:solidFill>
              </a:rPr>
              <a:t>smi</a:t>
            </a:r>
            <a:r>
              <a:rPr lang="en-US" dirty="0" smtClean="0">
                <a:solidFill>
                  <a:srgbClr val="FFFF00"/>
                </a:solidFill>
              </a:rPr>
              <a:t>) </a:t>
            </a:r>
            <a:r>
              <a:rPr lang="en-US" dirty="0" err="1" smtClean="0">
                <a:solidFill>
                  <a:srgbClr val="FFFF00"/>
                </a:solidFill>
              </a:rPr>
              <a:t>c’e</a:t>
            </a:r>
            <a:r>
              <a:rPr lang="en-US" dirty="0" smtClean="0">
                <a:solidFill>
                  <a:srgbClr val="FFFF00"/>
                </a:solidFill>
              </a:rPr>
              <a:t> </a:t>
            </a:r>
            <a:r>
              <a:rPr lang="en-US" dirty="0" err="1" smtClean="0">
                <a:solidFill>
                  <a:srgbClr val="FFFF00"/>
                </a:solidFill>
              </a:rPr>
              <a:t>anche</a:t>
            </a:r>
            <a:r>
              <a:rPr lang="en-US" dirty="0" smtClean="0">
                <a:solidFill>
                  <a:srgbClr val="FFFF00"/>
                </a:solidFill>
              </a:rPr>
              <a:t> </a:t>
            </a:r>
            <a:r>
              <a:rPr lang="en-US" dirty="0" err="1" smtClean="0">
                <a:solidFill>
                  <a:srgbClr val="FFFF00"/>
                </a:solidFill>
              </a:rPr>
              <a:t>quello</a:t>
            </a:r>
            <a:r>
              <a:rPr lang="en-US" dirty="0" smtClean="0">
                <a:solidFill>
                  <a:srgbClr val="FFFF00"/>
                </a:solidFill>
              </a:rPr>
              <a:t> di</a:t>
            </a:r>
            <a:endParaRPr lang="en-US" dirty="0">
              <a:solidFill>
                <a:srgbClr val="FFFF00"/>
              </a:solidFill>
            </a:endParaRPr>
          </a:p>
        </p:txBody>
      </p:sp>
      <p:sp>
        <p:nvSpPr>
          <p:cNvPr id="6" name="TextBox 5"/>
          <p:cNvSpPr txBox="1"/>
          <p:nvPr/>
        </p:nvSpPr>
        <p:spPr>
          <a:xfrm>
            <a:off x="0" y="5990404"/>
            <a:ext cx="9093392" cy="707886"/>
          </a:xfrm>
          <a:prstGeom prst="rect">
            <a:avLst/>
          </a:prstGeom>
          <a:noFill/>
        </p:spPr>
        <p:txBody>
          <a:bodyPr wrap="none" rtlCol="0">
            <a:spAutoFit/>
          </a:bodyPr>
          <a:lstStyle/>
          <a:p>
            <a:r>
              <a:rPr lang="en-US" sz="2000" i="1" dirty="0" smtClean="0"/>
              <a:t>f) </a:t>
            </a:r>
            <a:r>
              <a:rPr lang="en-US" sz="2000" i="1" dirty="0" err="1" smtClean="0"/>
              <a:t>sottoporsi</a:t>
            </a:r>
            <a:r>
              <a:rPr lang="en-US" sz="2000" i="1" dirty="0" smtClean="0"/>
              <a:t> </a:t>
            </a:r>
            <a:r>
              <a:rPr lang="en-US" sz="2000" i="1" dirty="0" err="1" smtClean="0"/>
              <a:t>ai</a:t>
            </a:r>
            <a:r>
              <a:rPr lang="en-US" sz="2000" i="1" dirty="0" smtClean="0"/>
              <a:t> </a:t>
            </a:r>
            <a:r>
              <a:rPr lang="en-US" sz="2000" i="1" dirty="0" err="1" smtClean="0"/>
              <a:t>controlli</a:t>
            </a:r>
            <a:r>
              <a:rPr lang="en-US" sz="2000" i="1" dirty="0" smtClean="0"/>
              <a:t> </a:t>
            </a:r>
            <a:r>
              <a:rPr lang="en-US" sz="2000" i="1" dirty="0" err="1" smtClean="0"/>
              <a:t>sanitari</a:t>
            </a:r>
            <a:r>
              <a:rPr lang="en-US" sz="2000" i="1" dirty="0" smtClean="0"/>
              <a:t> </a:t>
            </a:r>
            <a:r>
              <a:rPr lang="en-US" sz="2000" i="1" dirty="0" err="1" smtClean="0"/>
              <a:t>previsti</a:t>
            </a:r>
            <a:r>
              <a:rPr lang="en-US" sz="2000" i="1" dirty="0" smtClean="0"/>
              <a:t> dal </a:t>
            </a:r>
            <a:r>
              <a:rPr lang="en-US" sz="2000" i="1" dirty="0" err="1" smtClean="0"/>
              <a:t>presente</a:t>
            </a:r>
            <a:r>
              <a:rPr lang="en-US" sz="2000" i="1" dirty="0" smtClean="0"/>
              <a:t> </a:t>
            </a:r>
            <a:r>
              <a:rPr lang="en-US" sz="2000" i="1" dirty="0" err="1" smtClean="0"/>
              <a:t>decreto</a:t>
            </a:r>
            <a:r>
              <a:rPr lang="en-US" sz="2000" i="1" dirty="0" smtClean="0"/>
              <a:t> o </a:t>
            </a:r>
            <a:r>
              <a:rPr lang="en-US" sz="2000" i="1" dirty="0" err="1" smtClean="0"/>
              <a:t>comunque</a:t>
            </a:r>
            <a:r>
              <a:rPr lang="en-US" sz="2000" i="1" dirty="0" smtClean="0"/>
              <a:t> </a:t>
            </a:r>
            <a:r>
              <a:rPr lang="en-US" sz="2000" i="1" dirty="0" err="1" smtClean="0"/>
              <a:t>disposti</a:t>
            </a:r>
            <a:r>
              <a:rPr lang="en-US" sz="2000" i="1" dirty="0" smtClean="0"/>
              <a:t> dal </a:t>
            </a:r>
          </a:p>
          <a:p>
            <a:r>
              <a:rPr lang="en-US" sz="2000" i="1" dirty="0" smtClean="0"/>
              <a:t>medico </a:t>
            </a:r>
            <a:r>
              <a:rPr lang="en-US" sz="2000" i="1" dirty="0" err="1" smtClean="0"/>
              <a:t>competente</a:t>
            </a:r>
            <a:endParaRPr lang="en-US" sz="2000" i="1" dirty="0"/>
          </a:p>
        </p:txBody>
      </p:sp>
    </p:spTree>
    <p:extLst>
      <p:ext uri="{BB962C8B-B14F-4D97-AF65-F5344CB8AC3E}">
        <p14:creationId xmlns:p14="http://schemas.microsoft.com/office/powerpoint/2010/main" val="38565758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838" y="115046"/>
            <a:ext cx="9011865" cy="622099"/>
          </a:xfrm>
          <a:prstGeom prst="rect">
            <a:avLst/>
          </a:prstGeom>
        </p:spPr>
      </p:pic>
      <p:pic>
        <p:nvPicPr>
          <p:cNvPr id="5" name="Picture 4"/>
          <p:cNvPicPr>
            <a:picLocks noChangeAspect="1"/>
          </p:cNvPicPr>
          <p:nvPr/>
        </p:nvPicPr>
        <p:blipFill>
          <a:blip r:embed="rId3"/>
          <a:stretch>
            <a:fillRect/>
          </a:stretch>
        </p:blipFill>
        <p:spPr>
          <a:xfrm>
            <a:off x="60840" y="1962205"/>
            <a:ext cx="8996654" cy="1688613"/>
          </a:xfrm>
          <a:prstGeom prst="rect">
            <a:avLst/>
          </a:prstGeom>
        </p:spPr>
      </p:pic>
      <p:pic>
        <p:nvPicPr>
          <p:cNvPr id="6" name="Picture 5"/>
          <p:cNvPicPr>
            <a:picLocks noChangeAspect="1"/>
          </p:cNvPicPr>
          <p:nvPr/>
        </p:nvPicPr>
        <p:blipFill>
          <a:blip r:embed="rId4"/>
          <a:stretch>
            <a:fillRect/>
          </a:stretch>
        </p:blipFill>
        <p:spPr>
          <a:xfrm>
            <a:off x="38025" y="4886247"/>
            <a:ext cx="9072703" cy="426036"/>
          </a:xfrm>
          <a:prstGeom prst="rect">
            <a:avLst/>
          </a:prstGeom>
        </p:spPr>
      </p:pic>
    </p:spTree>
    <p:extLst>
      <p:ext uri="{BB962C8B-B14F-4D97-AF65-F5344CB8AC3E}">
        <p14:creationId xmlns:p14="http://schemas.microsoft.com/office/powerpoint/2010/main" val="32396666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24" y="194604"/>
            <a:ext cx="8704384" cy="369332"/>
          </a:xfrm>
          <a:prstGeom prst="rect">
            <a:avLst/>
          </a:prstGeom>
        </p:spPr>
        <p:txBody>
          <a:bodyPr wrap="square">
            <a:spAutoFit/>
          </a:bodyPr>
          <a:lstStyle/>
          <a:p>
            <a:r>
              <a:rPr lang="en-US" dirty="0" smtClean="0">
                <a:solidFill>
                  <a:srgbClr val="FFFF00"/>
                </a:solidFill>
              </a:rPr>
              <a:t>Fra </a:t>
            </a:r>
            <a:r>
              <a:rPr lang="en-US" dirty="0" err="1" smtClean="0">
                <a:solidFill>
                  <a:srgbClr val="FFFF00"/>
                </a:solidFill>
              </a:rPr>
              <a:t>i</a:t>
            </a:r>
            <a:r>
              <a:rPr lang="en-US" dirty="0" smtClean="0">
                <a:solidFill>
                  <a:srgbClr val="FFFF00"/>
                </a:solidFill>
              </a:rPr>
              <a:t> </a:t>
            </a:r>
            <a:r>
              <a:rPr lang="en-US" dirty="0" err="1" smtClean="0">
                <a:solidFill>
                  <a:srgbClr val="FFFF00"/>
                </a:solidFill>
              </a:rPr>
              <a:t>tanti</a:t>
            </a:r>
            <a:r>
              <a:rPr lang="en-US" dirty="0" smtClean="0">
                <a:solidFill>
                  <a:srgbClr val="FFFF00"/>
                </a:solidFill>
              </a:rPr>
              <a:t> </a:t>
            </a:r>
            <a:r>
              <a:rPr lang="en-US" dirty="0" err="1" smtClean="0">
                <a:solidFill>
                  <a:srgbClr val="FFFF00"/>
                </a:solidFill>
              </a:rPr>
              <a:t>obblighi</a:t>
            </a:r>
            <a:r>
              <a:rPr lang="en-US" dirty="0" smtClean="0">
                <a:solidFill>
                  <a:srgbClr val="FFFF00"/>
                </a:solidFill>
              </a:rPr>
              <a:t> del Medico </a:t>
            </a:r>
            <a:r>
              <a:rPr lang="en-US" dirty="0" err="1" smtClean="0">
                <a:solidFill>
                  <a:srgbClr val="FFFF00"/>
                </a:solidFill>
              </a:rPr>
              <a:t>Competente</a:t>
            </a:r>
            <a:r>
              <a:rPr lang="en-US" dirty="0" smtClean="0">
                <a:solidFill>
                  <a:srgbClr val="FFFF00"/>
                </a:solidFill>
              </a:rPr>
              <a:t> (art. 25 del DLGS 81/2008 e </a:t>
            </a:r>
            <a:r>
              <a:rPr lang="en-US" dirty="0" err="1" smtClean="0">
                <a:solidFill>
                  <a:srgbClr val="FFFF00"/>
                </a:solidFill>
              </a:rPr>
              <a:t>smi</a:t>
            </a:r>
            <a:r>
              <a:rPr lang="en-US" dirty="0" smtClean="0">
                <a:solidFill>
                  <a:srgbClr val="FFFF00"/>
                </a:solidFill>
              </a:rPr>
              <a:t>) al primo </a:t>
            </a:r>
            <a:r>
              <a:rPr lang="en-US" dirty="0" err="1" smtClean="0">
                <a:solidFill>
                  <a:srgbClr val="FFFF00"/>
                </a:solidFill>
              </a:rPr>
              <a:t>posto</a:t>
            </a:r>
            <a:r>
              <a:rPr lang="en-US" dirty="0" smtClean="0">
                <a:solidFill>
                  <a:srgbClr val="FFFF00"/>
                </a:solidFill>
              </a:rPr>
              <a:t> </a:t>
            </a:r>
          </a:p>
        </p:txBody>
      </p:sp>
      <p:sp>
        <p:nvSpPr>
          <p:cNvPr id="4" name="Rectangle 3"/>
          <p:cNvSpPr/>
          <p:nvPr/>
        </p:nvSpPr>
        <p:spPr>
          <a:xfrm>
            <a:off x="87924" y="3167040"/>
            <a:ext cx="8938845" cy="923330"/>
          </a:xfrm>
          <a:prstGeom prst="rect">
            <a:avLst/>
          </a:prstGeom>
        </p:spPr>
        <p:txBody>
          <a:bodyPr wrap="square">
            <a:spAutoFit/>
          </a:bodyPr>
          <a:lstStyle/>
          <a:p>
            <a:pPr algn="just"/>
            <a:r>
              <a:rPr lang="en-US" i="1" dirty="0" smtClean="0"/>
              <a:t>b) </a:t>
            </a:r>
            <a:r>
              <a:rPr lang="en-US" i="1" dirty="0" err="1" smtClean="0"/>
              <a:t>programma</a:t>
            </a:r>
            <a:r>
              <a:rPr lang="en-US" i="1" dirty="0" smtClean="0"/>
              <a:t> </a:t>
            </a:r>
            <a:r>
              <a:rPr lang="en-US" i="1" dirty="0" err="1" smtClean="0"/>
              <a:t>ed</a:t>
            </a:r>
            <a:r>
              <a:rPr lang="en-US" i="1" dirty="0" smtClean="0"/>
              <a:t> </a:t>
            </a:r>
            <a:r>
              <a:rPr lang="en-US" i="1" dirty="0" err="1" smtClean="0"/>
              <a:t>effettua</a:t>
            </a:r>
            <a:r>
              <a:rPr lang="en-US" i="1" dirty="0" smtClean="0"/>
              <a:t> </a:t>
            </a:r>
            <a:r>
              <a:rPr lang="en-US" i="1" dirty="0" smtClean="0">
                <a:solidFill>
                  <a:srgbClr val="FFFF00"/>
                </a:solidFill>
              </a:rPr>
              <a:t>la </a:t>
            </a:r>
            <a:r>
              <a:rPr lang="en-US" i="1" dirty="0" err="1" smtClean="0">
                <a:solidFill>
                  <a:srgbClr val="FFFF00"/>
                </a:solidFill>
              </a:rPr>
              <a:t>sorveglianza</a:t>
            </a:r>
            <a:r>
              <a:rPr lang="en-US" i="1" dirty="0" smtClean="0">
                <a:solidFill>
                  <a:srgbClr val="FFFF00"/>
                </a:solidFill>
              </a:rPr>
              <a:t> sanitaria</a:t>
            </a:r>
            <a:r>
              <a:rPr lang="en-US" i="1" dirty="0" smtClean="0"/>
              <a:t> di cui all’art.41 </a:t>
            </a:r>
            <a:r>
              <a:rPr lang="en-US" i="1" dirty="0" err="1" smtClean="0"/>
              <a:t>attraverso</a:t>
            </a:r>
            <a:r>
              <a:rPr lang="en-US" i="1" dirty="0" smtClean="0"/>
              <a:t> </a:t>
            </a:r>
            <a:r>
              <a:rPr lang="en-US" i="1" dirty="0" err="1" smtClean="0"/>
              <a:t>protocolli</a:t>
            </a:r>
            <a:r>
              <a:rPr lang="en-US" i="1" dirty="0" smtClean="0"/>
              <a:t> </a:t>
            </a:r>
            <a:r>
              <a:rPr lang="en-US" i="1" dirty="0" err="1" smtClean="0"/>
              <a:t>sanitari</a:t>
            </a:r>
            <a:r>
              <a:rPr lang="en-US" i="1" dirty="0" smtClean="0"/>
              <a:t> </a:t>
            </a:r>
            <a:r>
              <a:rPr lang="en-US" i="1" dirty="0" err="1" smtClean="0"/>
              <a:t>definiti</a:t>
            </a:r>
            <a:r>
              <a:rPr lang="en-US" i="1" dirty="0" smtClean="0"/>
              <a:t> </a:t>
            </a:r>
            <a:r>
              <a:rPr lang="en-US" i="1" dirty="0" smtClean="0">
                <a:solidFill>
                  <a:srgbClr val="FFFF00"/>
                </a:solidFill>
              </a:rPr>
              <a:t>in </a:t>
            </a:r>
            <a:r>
              <a:rPr lang="en-US" i="1" dirty="0" err="1" smtClean="0">
                <a:solidFill>
                  <a:srgbClr val="FFFF00"/>
                </a:solidFill>
              </a:rPr>
              <a:t>funzione</a:t>
            </a:r>
            <a:r>
              <a:rPr lang="en-US" i="1" dirty="0" smtClean="0">
                <a:solidFill>
                  <a:srgbClr val="FFFF00"/>
                </a:solidFill>
              </a:rPr>
              <a:t> </a:t>
            </a:r>
            <a:r>
              <a:rPr lang="en-US" i="1" dirty="0" err="1" smtClean="0">
                <a:solidFill>
                  <a:srgbClr val="FFFF00"/>
                </a:solidFill>
              </a:rPr>
              <a:t>dei</a:t>
            </a:r>
            <a:r>
              <a:rPr lang="en-US" i="1" dirty="0" smtClean="0">
                <a:solidFill>
                  <a:srgbClr val="FFFF00"/>
                </a:solidFill>
              </a:rPr>
              <a:t> </a:t>
            </a:r>
            <a:r>
              <a:rPr lang="en-US" i="1" dirty="0" err="1" smtClean="0">
                <a:solidFill>
                  <a:srgbClr val="FFFF00"/>
                </a:solidFill>
              </a:rPr>
              <a:t>rischi</a:t>
            </a:r>
            <a:r>
              <a:rPr lang="en-US" i="1" dirty="0" smtClean="0">
                <a:solidFill>
                  <a:srgbClr val="FFFF00"/>
                </a:solidFill>
              </a:rPr>
              <a:t> </a:t>
            </a:r>
            <a:r>
              <a:rPr lang="en-US" i="1" dirty="0" err="1" smtClean="0">
                <a:solidFill>
                  <a:srgbClr val="FFFF00"/>
                </a:solidFill>
              </a:rPr>
              <a:t>specifici</a:t>
            </a:r>
            <a:r>
              <a:rPr lang="en-US" i="1" dirty="0" smtClean="0">
                <a:solidFill>
                  <a:srgbClr val="FFFF00"/>
                </a:solidFill>
              </a:rPr>
              <a:t> </a:t>
            </a:r>
            <a:r>
              <a:rPr lang="en-US" i="1" dirty="0" smtClean="0"/>
              <a:t>e </a:t>
            </a:r>
            <a:r>
              <a:rPr lang="en-US" i="1" dirty="0" err="1" smtClean="0"/>
              <a:t>tenendo</a:t>
            </a:r>
            <a:r>
              <a:rPr lang="en-US" i="1" dirty="0" smtClean="0"/>
              <a:t> in </a:t>
            </a:r>
            <a:r>
              <a:rPr lang="en-US" i="1" dirty="0" err="1" smtClean="0"/>
              <a:t>considerazione</a:t>
            </a:r>
            <a:r>
              <a:rPr lang="en-US" i="1" dirty="0" smtClean="0"/>
              <a:t> </a:t>
            </a:r>
            <a:r>
              <a:rPr lang="en-US" i="1" dirty="0" err="1" smtClean="0"/>
              <a:t>gli</a:t>
            </a:r>
            <a:r>
              <a:rPr lang="en-US" i="1" dirty="0" smtClean="0"/>
              <a:t> </a:t>
            </a:r>
            <a:r>
              <a:rPr lang="en-US" i="1" dirty="0" err="1" smtClean="0"/>
              <a:t>indirizzi</a:t>
            </a:r>
            <a:r>
              <a:rPr lang="en-US" i="1" dirty="0" smtClean="0"/>
              <a:t> </a:t>
            </a:r>
            <a:r>
              <a:rPr lang="en-US" i="1" dirty="0" err="1" smtClean="0"/>
              <a:t>scientifici</a:t>
            </a:r>
            <a:r>
              <a:rPr lang="en-US" i="1" dirty="0" smtClean="0"/>
              <a:t> </a:t>
            </a:r>
            <a:r>
              <a:rPr lang="en-US" i="1" dirty="0" err="1" smtClean="0"/>
              <a:t>più</a:t>
            </a:r>
            <a:r>
              <a:rPr lang="en-US" i="1" dirty="0" smtClean="0"/>
              <a:t> </a:t>
            </a:r>
            <a:r>
              <a:rPr lang="en-US" i="1" dirty="0" err="1" smtClean="0"/>
              <a:t>avanzati</a:t>
            </a:r>
            <a:endParaRPr lang="en-US" i="1" dirty="0"/>
          </a:p>
        </p:txBody>
      </p:sp>
      <p:sp>
        <p:nvSpPr>
          <p:cNvPr id="6" name="Rectangle 5"/>
          <p:cNvSpPr/>
          <p:nvPr/>
        </p:nvSpPr>
        <p:spPr>
          <a:xfrm>
            <a:off x="87924" y="652974"/>
            <a:ext cx="8753230" cy="2308324"/>
          </a:xfrm>
          <a:prstGeom prst="rect">
            <a:avLst/>
          </a:prstGeom>
        </p:spPr>
        <p:txBody>
          <a:bodyPr wrap="square">
            <a:spAutoFit/>
          </a:bodyPr>
          <a:lstStyle/>
          <a:p>
            <a:pPr algn="just"/>
            <a:r>
              <a:rPr lang="en-US" i="1" dirty="0" smtClean="0"/>
              <a:t>a) </a:t>
            </a:r>
            <a:r>
              <a:rPr lang="en-US" i="1" dirty="0" err="1" smtClean="0"/>
              <a:t>collabora</a:t>
            </a:r>
            <a:r>
              <a:rPr lang="en-US" i="1" dirty="0" smtClean="0"/>
              <a:t> con </a:t>
            </a:r>
            <a:r>
              <a:rPr lang="en-US" i="1" dirty="0" err="1" smtClean="0"/>
              <a:t>il</a:t>
            </a:r>
            <a:r>
              <a:rPr lang="en-US" i="1" dirty="0" smtClean="0"/>
              <a:t> </a:t>
            </a:r>
            <a:r>
              <a:rPr lang="en-US" i="1" dirty="0" err="1" smtClean="0"/>
              <a:t>datore</a:t>
            </a:r>
            <a:r>
              <a:rPr lang="en-US" i="1" dirty="0" smtClean="0"/>
              <a:t> di </a:t>
            </a:r>
            <a:r>
              <a:rPr lang="en-US" i="1" dirty="0" err="1" smtClean="0"/>
              <a:t>lavoro</a:t>
            </a:r>
            <a:r>
              <a:rPr lang="en-US" i="1" dirty="0" smtClean="0"/>
              <a:t> e con </a:t>
            </a:r>
            <a:r>
              <a:rPr lang="en-US" i="1" dirty="0" err="1" smtClean="0"/>
              <a:t>il</a:t>
            </a:r>
            <a:r>
              <a:rPr lang="en-US" i="1" dirty="0" smtClean="0"/>
              <a:t> </a:t>
            </a:r>
            <a:r>
              <a:rPr lang="en-US" i="1" dirty="0" err="1" smtClean="0"/>
              <a:t>servizio</a:t>
            </a:r>
            <a:r>
              <a:rPr lang="en-US" i="1" dirty="0" smtClean="0"/>
              <a:t> di </a:t>
            </a:r>
            <a:r>
              <a:rPr lang="en-US" i="1" dirty="0" err="1" smtClean="0"/>
              <a:t>prevenzione</a:t>
            </a:r>
            <a:r>
              <a:rPr lang="en-US" i="1" dirty="0" smtClean="0"/>
              <a:t> e </a:t>
            </a:r>
            <a:r>
              <a:rPr lang="en-US" i="1" dirty="0" err="1" smtClean="0"/>
              <a:t>protezione</a:t>
            </a:r>
            <a:r>
              <a:rPr lang="en-US" i="1" dirty="0" smtClean="0"/>
              <a:t> </a:t>
            </a:r>
            <a:r>
              <a:rPr lang="en-US" i="1" dirty="0" err="1" smtClean="0"/>
              <a:t>alla</a:t>
            </a:r>
            <a:r>
              <a:rPr lang="en-US" i="1" dirty="0" smtClean="0"/>
              <a:t> </a:t>
            </a:r>
            <a:r>
              <a:rPr lang="en-US" i="1" dirty="0" err="1" smtClean="0"/>
              <a:t>valutazione</a:t>
            </a:r>
            <a:r>
              <a:rPr lang="en-US" i="1" dirty="0" smtClean="0"/>
              <a:t> </a:t>
            </a:r>
            <a:r>
              <a:rPr lang="en-US" i="1" dirty="0" err="1" smtClean="0"/>
              <a:t>dei</a:t>
            </a:r>
            <a:r>
              <a:rPr lang="en-US" i="1" dirty="0" smtClean="0"/>
              <a:t> </a:t>
            </a:r>
            <a:r>
              <a:rPr lang="en-US" i="1" dirty="0" err="1" smtClean="0"/>
              <a:t>rischi</a:t>
            </a:r>
            <a:r>
              <a:rPr lang="en-US" i="1" dirty="0" smtClean="0"/>
              <a:t>, </a:t>
            </a:r>
            <a:r>
              <a:rPr lang="en-US" i="1" dirty="0" err="1" smtClean="0"/>
              <a:t>anche</a:t>
            </a:r>
            <a:r>
              <a:rPr lang="en-US" i="1" dirty="0" smtClean="0"/>
              <a:t> </a:t>
            </a:r>
            <a:r>
              <a:rPr lang="en-US" i="1" dirty="0" err="1" smtClean="0"/>
              <a:t>ai</a:t>
            </a:r>
            <a:r>
              <a:rPr lang="en-US" i="1" dirty="0" smtClean="0"/>
              <a:t> </a:t>
            </a:r>
            <a:r>
              <a:rPr lang="en-US" i="1" dirty="0" err="1" smtClean="0"/>
              <a:t>fini</a:t>
            </a:r>
            <a:r>
              <a:rPr lang="en-US" i="1" dirty="0" smtClean="0"/>
              <a:t> </a:t>
            </a:r>
            <a:r>
              <a:rPr lang="en-US" i="1" dirty="0" err="1" smtClean="0"/>
              <a:t>della</a:t>
            </a:r>
            <a:r>
              <a:rPr lang="en-US" i="1" dirty="0" smtClean="0"/>
              <a:t> </a:t>
            </a:r>
            <a:r>
              <a:rPr lang="en-US" i="1" dirty="0" err="1" smtClean="0"/>
              <a:t>programmazione</a:t>
            </a:r>
            <a:r>
              <a:rPr lang="en-US" i="1" dirty="0" smtClean="0"/>
              <a:t>, </a:t>
            </a:r>
            <a:r>
              <a:rPr lang="en-US" i="1" dirty="0" err="1" smtClean="0"/>
              <a:t>ove</a:t>
            </a:r>
            <a:r>
              <a:rPr lang="en-US" i="1" dirty="0" smtClean="0"/>
              <a:t> </a:t>
            </a:r>
            <a:r>
              <a:rPr lang="en-US" i="1" dirty="0" err="1" smtClean="0"/>
              <a:t>necessario</a:t>
            </a:r>
            <a:r>
              <a:rPr lang="en-US" i="1" dirty="0" smtClean="0"/>
              <a:t>, </a:t>
            </a:r>
            <a:r>
              <a:rPr lang="en-US" i="1" dirty="0" err="1" smtClean="0"/>
              <a:t>della</a:t>
            </a:r>
            <a:r>
              <a:rPr lang="en-US" i="1" dirty="0" smtClean="0"/>
              <a:t> </a:t>
            </a:r>
            <a:r>
              <a:rPr lang="en-US" i="1" dirty="0" err="1" smtClean="0"/>
              <a:t>sorveglianza</a:t>
            </a:r>
            <a:r>
              <a:rPr lang="en-US" i="1" dirty="0" smtClean="0"/>
              <a:t> sanitaria, </a:t>
            </a:r>
            <a:r>
              <a:rPr lang="en-US" i="1" dirty="0" err="1" smtClean="0"/>
              <a:t>alla</a:t>
            </a:r>
            <a:r>
              <a:rPr lang="en-US" i="1" dirty="0" smtClean="0"/>
              <a:t> </a:t>
            </a:r>
            <a:r>
              <a:rPr lang="en-US" i="1" dirty="0" err="1" smtClean="0"/>
              <a:t>predisposizione</a:t>
            </a:r>
            <a:r>
              <a:rPr lang="en-US" i="1" dirty="0" smtClean="0"/>
              <a:t> </a:t>
            </a:r>
            <a:r>
              <a:rPr lang="en-US" i="1" dirty="0" err="1" smtClean="0"/>
              <a:t>della</a:t>
            </a:r>
            <a:r>
              <a:rPr lang="en-US" i="1" dirty="0" smtClean="0"/>
              <a:t> </a:t>
            </a:r>
            <a:r>
              <a:rPr lang="en-US" i="1" dirty="0" err="1" smtClean="0"/>
              <a:t>attuazione</a:t>
            </a:r>
            <a:r>
              <a:rPr lang="en-US" i="1" dirty="0" smtClean="0"/>
              <a:t> </a:t>
            </a:r>
            <a:r>
              <a:rPr lang="en-US" i="1" dirty="0" err="1" smtClean="0"/>
              <a:t>delle</a:t>
            </a:r>
            <a:r>
              <a:rPr lang="en-US" i="1" dirty="0" smtClean="0"/>
              <a:t> </a:t>
            </a:r>
            <a:r>
              <a:rPr lang="en-US" i="1" dirty="0" err="1" smtClean="0"/>
              <a:t>misure</a:t>
            </a:r>
            <a:r>
              <a:rPr lang="en-US" i="1" dirty="0" smtClean="0"/>
              <a:t> per la </a:t>
            </a:r>
            <a:r>
              <a:rPr lang="en-US" i="1" dirty="0" err="1" smtClean="0"/>
              <a:t>tutela</a:t>
            </a:r>
            <a:r>
              <a:rPr lang="en-US" i="1" dirty="0" smtClean="0"/>
              <a:t> </a:t>
            </a:r>
            <a:r>
              <a:rPr lang="en-US" i="1" dirty="0" err="1" smtClean="0"/>
              <a:t>della</a:t>
            </a:r>
            <a:r>
              <a:rPr lang="en-US" i="1" dirty="0" smtClean="0"/>
              <a:t> salute e </a:t>
            </a:r>
            <a:r>
              <a:rPr lang="en-US" i="1" dirty="0" err="1" smtClean="0"/>
              <a:t>della</a:t>
            </a:r>
            <a:r>
              <a:rPr lang="en-US" i="1" dirty="0" smtClean="0"/>
              <a:t> </a:t>
            </a:r>
            <a:r>
              <a:rPr lang="en-US" i="1" dirty="0" err="1" smtClean="0"/>
              <a:t>integrità</a:t>
            </a:r>
            <a:r>
              <a:rPr lang="en-US" i="1" dirty="0" smtClean="0"/>
              <a:t> </a:t>
            </a:r>
            <a:r>
              <a:rPr lang="en-US" i="1" dirty="0" err="1" smtClean="0"/>
              <a:t>psico-fisica</a:t>
            </a:r>
            <a:r>
              <a:rPr lang="en-US" i="1" dirty="0" smtClean="0"/>
              <a:t> </a:t>
            </a:r>
            <a:r>
              <a:rPr lang="en-US" i="1" dirty="0" err="1" smtClean="0"/>
              <a:t>dei</a:t>
            </a:r>
            <a:r>
              <a:rPr lang="en-US" i="1" dirty="0" smtClean="0"/>
              <a:t> </a:t>
            </a:r>
            <a:r>
              <a:rPr lang="en-US" i="1" dirty="0" err="1" smtClean="0"/>
              <a:t>lavoratori</a:t>
            </a:r>
            <a:r>
              <a:rPr lang="en-US" i="1" dirty="0" smtClean="0"/>
              <a:t>, </a:t>
            </a:r>
            <a:r>
              <a:rPr lang="en-US" i="1" dirty="0" err="1" smtClean="0"/>
              <a:t>all’attivita</a:t>
            </a:r>
            <a:r>
              <a:rPr lang="en-US" i="1" dirty="0" smtClean="0"/>
              <a:t>’ di </a:t>
            </a:r>
            <a:r>
              <a:rPr lang="en-US" i="1" dirty="0" err="1" smtClean="0"/>
              <a:t>formazione</a:t>
            </a:r>
            <a:r>
              <a:rPr lang="en-US" i="1" dirty="0" smtClean="0"/>
              <a:t> e </a:t>
            </a:r>
            <a:r>
              <a:rPr lang="en-US" i="1" dirty="0" err="1" smtClean="0"/>
              <a:t>informazione</a:t>
            </a:r>
            <a:r>
              <a:rPr lang="en-US" i="1" dirty="0" smtClean="0"/>
              <a:t> </a:t>
            </a:r>
            <a:r>
              <a:rPr lang="en-US" i="1" dirty="0" err="1" smtClean="0"/>
              <a:t>nei</a:t>
            </a:r>
            <a:r>
              <a:rPr lang="en-US" i="1" dirty="0" smtClean="0"/>
              <a:t> </a:t>
            </a:r>
            <a:r>
              <a:rPr lang="en-US" i="1" dirty="0" err="1" smtClean="0"/>
              <a:t>confronti</a:t>
            </a:r>
            <a:r>
              <a:rPr lang="en-US" i="1" dirty="0" smtClean="0"/>
              <a:t> </a:t>
            </a:r>
            <a:r>
              <a:rPr lang="en-US" i="1" dirty="0" err="1" smtClean="0"/>
              <a:t>dei</a:t>
            </a:r>
            <a:r>
              <a:rPr lang="en-US" i="1" dirty="0" smtClean="0"/>
              <a:t> </a:t>
            </a:r>
            <a:r>
              <a:rPr lang="en-US" i="1" dirty="0" err="1" smtClean="0"/>
              <a:t>lavoratori</a:t>
            </a:r>
            <a:r>
              <a:rPr lang="en-US" i="1" dirty="0" smtClean="0"/>
              <a:t>, per la parte di </a:t>
            </a:r>
            <a:r>
              <a:rPr lang="en-US" i="1" dirty="0" err="1" smtClean="0"/>
              <a:t>competenza</a:t>
            </a:r>
            <a:r>
              <a:rPr lang="en-US" i="1" dirty="0" smtClean="0"/>
              <a:t>, e </a:t>
            </a:r>
            <a:r>
              <a:rPr lang="en-US" i="1" dirty="0" err="1" smtClean="0"/>
              <a:t>alla</a:t>
            </a:r>
            <a:r>
              <a:rPr lang="en-US" i="1" dirty="0" smtClean="0"/>
              <a:t> </a:t>
            </a:r>
            <a:r>
              <a:rPr lang="en-US" i="1" dirty="0" err="1" smtClean="0"/>
              <a:t>organizzazione</a:t>
            </a:r>
            <a:r>
              <a:rPr lang="en-US" i="1" dirty="0" smtClean="0"/>
              <a:t> del </a:t>
            </a:r>
            <a:r>
              <a:rPr lang="en-US" i="1" dirty="0" err="1" smtClean="0"/>
              <a:t>servizio</a:t>
            </a:r>
            <a:r>
              <a:rPr lang="en-US" i="1" dirty="0" smtClean="0"/>
              <a:t> di primo </a:t>
            </a:r>
            <a:r>
              <a:rPr lang="en-US" i="1" dirty="0" err="1" smtClean="0"/>
              <a:t>soccorso</a:t>
            </a:r>
            <a:r>
              <a:rPr lang="en-US" i="1" dirty="0" smtClean="0"/>
              <a:t> </a:t>
            </a:r>
            <a:r>
              <a:rPr lang="en-US" i="1" dirty="0" err="1" smtClean="0"/>
              <a:t>considerando</a:t>
            </a:r>
            <a:r>
              <a:rPr lang="en-US" i="1" dirty="0" smtClean="0"/>
              <a:t> </a:t>
            </a:r>
            <a:r>
              <a:rPr lang="en-US" i="1" dirty="0" err="1" smtClean="0"/>
              <a:t>i</a:t>
            </a:r>
            <a:r>
              <a:rPr lang="en-US" i="1" dirty="0" smtClean="0"/>
              <a:t> </a:t>
            </a:r>
            <a:r>
              <a:rPr lang="en-US" i="1" dirty="0" err="1" smtClean="0"/>
              <a:t>particolari</a:t>
            </a:r>
            <a:r>
              <a:rPr lang="en-US" i="1" dirty="0" smtClean="0"/>
              <a:t> tipi di </a:t>
            </a:r>
            <a:r>
              <a:rPr lang="en-US" i="1" dirty="0" err="1" smtClean="0"/>
              <a:t>lavorazione</a:t>
            </a:r>
            <a:r>
              <a:rPr lang="en-US" i="1" dirty="0" smtClean="0"/>
              <a:t> </a:t>
            </a:r>
            <a:r>
              <a:rPr lang="en-US" i="1" dirty="0" err="1" smtClean="0"/>
              <a:t>ed</a:t>
            </a:r>
            <a:r>
              <a:rPr lang="en-US" i="1" dirty="0" smtClean="0"/>
              <a:t> </a:t>
            </a:r>
            <a:r>
              <a:rPr lang="en-US" i="1" dirty="0" err="1" smtClean="0"/>
              <a:t>esposizione</a:t>
            </a:r>
            <a:r>
              <a:rPr lang="en-US" i="1" dirty="0" smtClean="0"/>
              <a:t> e le </a:t>
            </a:r>
            <a:r>
              <a:rPr lang="en-US" i="1" dirty="0" err="1" smtClean="0"/>
              <a:t>peculiari</a:t>
            </a:r>
            <a:r>
              <a:rPr lang="en-US" i="1" dirty="0" smtClean="0"/>
              <a:t> </a:t>
            </a:r>
            <a:r>
              <a:rPr lang="en-US" i="1" dirty="0" err="1" smtClean="0"/>
              <a:t>modalità</a:t>
            </a:r>
            <a:r>
              <a:rPr lang="en-US" i="1" dirty="0" smtClean="0"/>
              <a:t> </a:t>
            </a:r>
            <a:r>
              <a:rPr lang="en-US" i="1" dirty="0" err="1" smtClean="0"/>
              <a:t>organizzative</a:t>
            </a:r>
            <a:r>
              <a:rPr lang="en-US" i="1" dirty="0" smtClean="0"/>
              <a:t> del </a:t>
            </a:r>
            <a:r>
              <a:rPr lang="en-US" i="1" dirty="0" err="1" smtClean="0"/>
              <a:t>lavoro</a:t>
            </a:r>
            <a:r>
              <a:rPr lang="en-US" i="1" dirty="0" smtClean="0"/>
              <a:t>. </a:t>
            </a:r>
            <a:r>
              <a:rPr lang="en-US" i="1" dirty="0" err="1" smtClean="0"/>
              <a:t>Collabora</a:t>
            </a:r>
            <a:r>
              <a:rPr lang="en-US" i="1" dirty="0" smtClean="0"/>
              <a:t> </a:t>
            </a:r>
            <a:r>
              <a:rPr lang="en-US" i="1" dirty="0" err="1" smtClean="0"/>
              <a:t>inoltre</a:t>
            </a:r>
            <a:r>
              <a:rPr lang="en-US" i="1" dirty="0" smtClean="0"/>
              <a:t> </a:t>
            </a:r>
            <a:r>
              <a:rPr lang="en-US" i="1" dirty="0" err="1" smtClean="0"/>
              <a:t>alla</a:t>
            </a:r>
            <a:r>
              <a:rPr lang="en-US" i="1" dirty="0" smtClean="0"/>
              <a:t> </a:t>
            </a:r>
            <a:r>
              <a:rPr lang="en-US" i="1" dirty="0" err="1" smtClean="0"/>
              <a:t>attuazione</a:t>
            </a:r>
            <a:r>
              <a:rPr lang="en-US" i="1" dirty="0" smtClean="0"/>
              <a:t> e </a:t>
            </a:r>
            <a:r>
              <a:rPr lang="en-US" i="1" dirty="0" err="1" smtClean="0"/>
              <a:t>valorizzazione</a:t>
            </a:r>
            <a:r>
              <a:rPr lang="en-US" i="1" dirty="0" smtClean="0"/>
              <a:t> di </a:t>
            </a:r>
            <a:r>
              <a:rPr lang="en-US" i="1" dirty="0" err="1" smtClean="0"/>
              <a:t>programmi</a:t>
            </a:r>
            <a:r>
              <a:rPr lang="en-US" i="1" dirty="0" smtClean="0"/>
              <a:t> </a:t>
            </a:r>
            <a:r>
              <a:rPr lang="en-US" i="1" dirty="0" err="1" smtClean="0"/>
              <a:t>volontari</a:t>
            </a:r>
            <a:r>
              <a:rPr lang="en-US" i="1" dirty="0" smtClean="0"/>
              <a:t> di “</a:t>
            </a:r>
            <a:r>
              <a:rPr lang="en-US" i="1" dirty="0" err="1" smtClean="0"/>
              <a:t>promozione</a:t>
            </a:r>
            <a:r>
              <a:rPr lang="en-US" i="1" dirty="0" smtClean="0"/>
              <a:t> </a:t>
            </a:r>
            <a:r>
              <a:rPr lang="en-US" i="1" dirty="0" err="1" smtClean="0"/>
              <a:t>della</a:t>
            </a:r>
            <a:r>
              <a:rPr lang="en-US" i="1" dirty="0" smtClean="0"/>
              <a:t> salute”, secondo </a:t>
            </a:r>
            <a:r>
              <a:rPr lang="en-US" i="1" dirty="0" err="1" smtClean="0"/>
              <a:t>i</a:t>
            </a:r>
            <a:r>
              <a:rPr lang="en-US" i="1" dirty="0" smtClean="0"/>
              <a:t> </a:t>
            </a:r>
            <a:r>
              <a:rPr lang="en-US" i="1" dirty="0" err="1" smtClean="0"/>
              <a:t>principi</a:t>
            </a:r>
            <a:r>
              <a:rPr lang="en-US" i="1" dirty="0" smtClean="0"/>
              <a:t> </a:t>
            </a:r>
            <a:r>
              <a:rPr lang="en-US" i="1" dirty="0" err="1" smtClean="0"/>
              <a:t>della</a:t>
            </a:r>
            <a:r>
              <a:rPr lang="en-US" i="1" dirty="0" smtClean="0"/>
              <a:t> </a:t>
            </a:r>
            <a:r>
              <a:rPr lang="en-US" i="1" dirty="0" err="1" smtClean="0"/>
              <a:t>responsabilita</a:t>
            </a:r>
            <a:r>
              <a:rPr lang="en-US" i="1" dirty="0" smtClean="0"/>
              <a:t>’ </a:t>
            </a:r>
            <a:r>
              <a:rPr lang="en-US" i="1" dirty="0" err="1" smtClean="0"/>
              <a:t>sociale</a:t>
            </a:r>
            <a:endParaRPr lang="en-US" i="1" dirty="0"/>
          </a:p>
        </p:txBody>
      </p:sp>
      <p:sp>
        <p:nvSpPr>
          <p:cNvPr id="5" name="TextBox 4"/>
          <p:cNvSpPr txBox="1"/>
          <p:nvPr/>
        </p:nvSpPr>
        <p:spPr>
          <a:xfrm>
            <a:off x="185616" y="4322103"/>
            <a:ext cx="4064296" cy="369332"/>
          </a:xfrm>
          <a:prstGeom prst="rect">
            <a:avLst/>
          </a:prstGeom>
          <a:noFill/>
        </p:spPr>
        <p:txBody>
          <a:bodyPr wrap="none" rtlCol="0">
            <a:spAutoFit/>
          </a:bodyPr>
          <a:lstStyle/>
          <a:p>
            <a:r>
              <a:rPr lang="en-US" dirty="0" smtClean="0">
                <a:solidFill>
                  <a:srgbClr val="FFFF00"/>
                </a:solidFill>
              </a:rPr>
              <a:t>In </a:t>
            </a:r>
            <a:r>
              <a:rPr lang="en-US" dirty="0" err="1" smtClean="0">
                <a:solidFill>
                  <a:srgbClr val="FFFF00"/>
                </a:solidFill>
              </a:rPr>
              <a:t>accordo</a:t>
            </a:r>
            <a:r>
              <a:rPr lang="en-US" dirty="0" smtClean="0">
                <a:solidFill>
                  <a:srgbClr val="FFFF00"/>
                </a:solidFill>
              </a:rPr>
              <a:t> con art.39 del Dlgs81/08 e </a:t>
            </a:r>
            <a:r>
              <a:rPr lang="en-US" dirty="0" err="1" smtClean="0">
                <a:solidFill>
                  <a:srgbClr val="FFFF00"/>
                </a:solidFill>
              </a:rPr>
              <a:t>smi</a:t>
            </a:r>
            <a:endParaRPr lang="en-US" dirty="0">
              <a:solidFill>
                <a:srgbClr val="FFFF00"/>
              </a:solidFill>
            </a:endParaRPr>
          </a:p>
        </p:txBody>
      </p:sp>
      <p:sp>
        <p:nvSpPr>
          <p:cNvPr id="7" name="TextBox 6"/>
          <p:cNvSpPr txBox="1"/>
          <p:nvPr/>
        </p:nvSpPr>
        <p:spPr>
          <a:xfrm>
            <a:off x="136769" y="4788966"/>
            <a:ext cx="8518770" cy="923330"/>
          </a:xfrm>
          <a:prstGeom prst="rect">
            <a:avLst/>
          </a:prstGeom>
          <a:noFill/>
        </p:spPr>
        <p:txBody>
          <a:bodyPr wrap="square" rtlCol="0">
            <a:spAutoFit/>
          </a:bodyPr>
          <a:lstStyle/>
          <a:p>
            <a:pPr algn="just"/>
            <a:r>
              <a:rPr lang="en-US" i="1" dirty="0" err="1" smtClean="0"/>
              <a:t>L’attivita</a:t>
            </a:r>
            <a:r>
              <a:rPr lang="en-US" i="1" dirty="0" smtClean="0"/>
              <a:t>’ di medico </a:t>
            </a:r>
            <a:r>
              <a:rPr lang="en-US" i="1" dirty="0" err="1" smtClean="0"/>
              <a:t>competente</a:t>
            </a:r>
            <a:r>
              <a:rPr lang="en-US" i="1" dirty="0" smtClean="0"/>
              <a:t> e’ </a:t>
            </a:r>
            <a:r>
              <a:rPr lang="en-US" i="1" dirty="0" err="1" smtClean="0"/>
              <a:t>svolta</a:t>
            </a:r>
            <a:r>
              <a:rPr lang="en-US" i="1" dirty="0" smtClean="0"/>
              <a:t> secondo </a:t>
            </a:r>
            <a:r>
              <a:rPr lang="en-US" i="1" dirty="0" err="1" smtClean="0"/>
              <a:t>i</a:t>
            </a:r>
            <a:r>
              <a:rPr lang="en-US" i="1" dirty="0" smtClean="0"/>
              <a:t> </a:t>
            </a:r>
            <a:r>
              <a:rPr lang="en-US" i="1" dirty="0" err="1" smtClean="0"/>
              <a:t>principi</a:t>
            </a:r>
            <a:r>
              <a:rPr lang="en-US" i="1" dirty="0" smtClean="0"/>
              <a:t> </a:t>
            </a:r>
            <a:r>
              <a:rPr lang="en-US" i="1" dirty="0" err="1" smtClean="0"/>
              <a:t>della</a:t>
            </a:r>
            <a:r>
              <a:rPr lang="en-US" i="1" dirty="0" smtClean="0"/>
              <a:t> </a:t>
            </a:r>
            <a:r>
              <a:rPr lang="en-US" i="1" dirty="0" err="1" smtClean="0"/>
              <a:t>medicina</a:t>
            </a:r>
            <a:r>
              <a:rPr lang="en-US" i="1" dirty="0" smtClean="0"/>
              <a:t> del </a:t>
            </a:r>
            <a:r>
              <a:rPr lang="en-US" i="1" dirty="0" err="1" smtClean="0"/>
              <a:t>lavoro</a:t>
            </a:r>
            <a:r>
              <a:rPr lang="en-US" i="1" dirty="0" smtClean="0"/>
              <a:t> e del </a:t>
            </a:r>
            <a:r>
              <a:rPr lang="en-US" i="1" dirty="0" err="1" smtClean="0"/>
              <a:t>codice</a:t>
            </a:r>
            <a:r>
              <a:rPr lang="en-US" i="1" dirty="0" smtClean="0"/>
              <a:t> </a:t>
            </a:r>
            <a:r>
              <a:rPr lang="en-US" i="1" dirty="0" err="1" smtClean="0"/>
              <a:t>etico</a:t>
            </a:r>
            <a:r>
              <a:rPr lang="en-US" i="1" dirty="0" smtClean="0"/>
              <a:t> </a:t>
            </a:r>
            <a:r>
              <a:rPr lang="en-US" i="1" dirty="0" err="1" smtClean="0"/>
              <a:t>della</a:t>
            </a:r>
            <a:r>
              <a:rPr lang="en-US" i="1" dirty="0" smtClean="0"/>
              <a:t> </a:t>
            </a:r>
            <a:r>
              <a:rPr lang="en-US" i="1" dirty="0" err="1" smtClean="0"/>
              <a:t>Commissione</a:t>
            </a:r>
            <a:r>
              <a:rPr lang="en-US" i="1" dirty="0" smtClean="0"/>
              <a:t> </a:t>
            </a:r>
            <a:r>
              <a:rPr lang="en-US" i="1" dirty="0" err="1" smtClean="0"/>
              <a:t>Internazionale</a:t>
            </a:r>
            <a:r>
              <a:rPr lang="en-US" i="1" dirty="0" smtClean="0"/>
              <a:t> di salute </a:t>
            </a:r>
            <a:r>
              <a:rPr lang="en-US" i="1" dirty="0" err="1" smtClean="0"/>
              <a:t>occupazionale</a:t>
            </a:r>
            <a:r>
              <a:rPr lang="en-US" i="1" dirty="0" smtClean="0"/>
              <a:t> ICOH</a:t>
            </a:r>
          </a:p>
          <a:p>
            <a:pPr algn="just"/>
            <a:r>
              <a:rPr lang="en-US" i="1" dirty="0"/>
              <a:t>	</a:t>
            </a:r>
            <a:r>
              <a:rPr lang="en-US" i="1" dirty="0" smtClean="0"/>
              <a:t>(http://</a:t>
            </a:r>
            <a:r>
              <a:rPr lang="en-US" i="1" dirty="0" err="1" smtClean="0"/>
              <a:t>www.icohweb.org</a:t>
            </a:r>
            <a:r>
              <a:rPr lang="en-US" i="1" dirty="0" smtClean="0"/>
              <a:t>/site/</a:t>
            </a:r>
            <a:r>
              <a:rPr lang="en-US" i="1" dirty="0" err="1" smtClean="0"/>
              <a:t>homepage.asp</a:t>
            </a:r>
            <a:endParaRPr lang="en-US" i="1" dirty="0"/>
          </a:p>
        </p:txBody>
      </p:sp>
      <p:sp>
        <p:nvSpPr>
          <p:cNvPr id="8" name="TextBox 7"/>
          <p:cNvSpPr txBox="1"/>
          <p:nvPr/>
        </p:nvSpPr>
        <p:spPr>
          <a:xfrm>
            <a:off x="185616" y="5824019"/>
            <a:ext cx="8655538" cy="646331"/>
          </a:xfrm>
          <a:prstGeom prst="rect">
            <a:avLst/>
          </a:prstGeom>
          <a:noFill/>
        </p:spPr>
        <p:txBody>
          <a:bodyPr wrap="square" rtlCol="0">
            <a:spAutoFit/>
          </a:bodyPr>
          <a:lstStyle/>
          <a:p>
            <a:pPr algn="just"/>
            <a:r>
              <a:rPr lang="en-US" i="1" dirty="0" smtClean="0"/>
              <a:t>5.Il medico </a:t>
            </a:r>
            <a:r>
              <a:rPr lang="en-US" i="1" dirty="0" err="1" smtClean="0"/>
              <a:t>competente</a:t>
            </a:r>
            <a:r>
              <a:rPr lang="en-US" i="1" dirty="0" smtClean="0"/>
              <a:t> </a:t>
            </a:r>
            <a:r>
              <a:rPr lang="en-US" i="1" dirty="0" err="1" smtClean="0"/>
              <a:t>può</a:t>
            </a:r>
            <a:r>
              <a:rPr lang="en-US" i="1" dirty="0" smtClean="0"/>
              <a:t> </a:t>
            </a:r>
            <a:r>
              <a:rPr lang="en-US" i="1" dirty="0" err="1" smtClean="0"/>
              <a:t>avvalersi</a:t>
            </a:r>
            <a:r>
              <a:rPr lang="en-US" i="1" dirty="0" smtClean="0"/>
              <a:t>, per </a:t>
            </a:r>
            <a:r>
              <a:rPr lang="en-US" i="1" dirty="0" err="1" smtClean="0"/>
              <a:t>accertamenti</a:t>
            </a:r>
            <a:r>
              <a:rPr lang="en-US" i="1" dirty="0" smtClean="0"/>
              <a:t> </a:t>
            </a:r>
            <a:r>
              <a:rPr lang="en-US" i="1" dirty="0" err="1" smtClean="0"/>
              <a:t>diagnostici</a:t>
            </a:r>
            <a:r>
              <a:rPr lang="en-US" i="1" dirty="0" smtClean="0"/>
              <a:t>, </a:t>
            </a:r>
            <a:r>
              <a:rPr lang="en-US" i="1" dirty="0" err="1" smtClean="0"/>
              <a:t>della</a:t>
            </a:r>
            <a:r>
              <a:rPr lang="en-US" i="1" dirty="0" smtClean="0"/>
              <a:t> </a:t>
            </a:r>
            <a:r>
              <a:rPr lang="en-US" i="1" dirty="0" err="1" smtClean="0"/>
              <a:t>collaborazione</a:t>
            </a:r>
            <a:r>
              <a:rPr lang="en-US" i="1" dirty="0" smtClean="0"/>
              <a:t> di </a:t>
            </a:r>
            <a:r>
              <a:rPr lang="en-US" i="1" dirty="0" err="1" smtClean="0"/>
              <a:t>medici</a:t>
            </a:r>
            <a:r>
              <a:rPr lang="en-US" i="1" dirty="0" smtClean="0"/>
              <a:t> </a:t>
            </a:r>
            <a:r>
              <a:rPr lang="en-US" i="1" dirty="0" err="1" smtClean="0"/>
              <a:t>specialisti</a:t>
            </a:r>
            <a:r>
              <a:rPr lang="en-US" i="1" dirty="0" smtClean="0"/>
              <a:t> </a:t>
            </a:r>
            <a:r>
              <a:rPr lang="en-US" i="1" dirty="0" err="1" smtClean="0"/>
              <a:t>scelti</a:t>
            </a:r>
            <a:r>
              <a:rPr lang="en-US" i="1" dirty="0" smtClean="0"/>
              <a:t> </a:t>
            </a:r>
            <a:r>
              <a:rPr lang="en-US" i="1" dirty="0" smtClean="0">
                <a:solidFill>
                  <a:srgbClr val="FFFF00"/>
                </a:solidFill>
              </a:rPr>
              <a:t>in </a:t>
            </a:r>
            <a:r>
              <a:rPr lang="en-US" i="1" dirty="0" err="1" smtClean="0">
                <a:solidFill>
                  <a:srgbClr val="FFFF00"/>
                </a:solidFill>
              </a:rPr>
              <a:t>accordo</a:t>
            </a:r>
            <a:r>
              <a:rPr lang="en-US" i="1" dirty="0" smtClean="0">
                <a:solidFill>
                  <a:srgbClr val="FFFF00"/>
                </a:solidFill>
              </a:rPr>
              <a:t> con </a:t>
            </a:r>
            <a:r>
              <a:rPr lang="en-US" i="1" dirty="0" err="1" smtClean="0">
                <a:solidFill>
                  <a:srgbClr val="FFFF00"/>
                </a:solidFill>
              </a:rPr>
              <a:t>il</a:t>
            </a:r>
            <a:r>
              <a:rPr lang="en-US" i="1" dirty="0" smtClean="0">
                <a:solidFill>
                  <a:srgbClr val="FFFF00"/>
                </a:solidFill>
              </a:rPr>
              <a:t> </a:t>
            </a:r>
            <a:r>
              <a:rPr lang="en-US" i="1" dirty="0" err="1" smtClean="0">
                <a:solidFill>
                  <a:srgbClr val="FFFF00"/>
                </a:solidFill>
              </a:rPr>
              <a:t>datore</a:t>
            </a:r>
            <a:r>
              <a:rPr lang="en-US" i="1" dirty="0" smtClean="0">
                <a:solidFill>
                  <a:srgbClr val="FFFF00"/>
                </a:solidFill>
              </a:rPr>
              <a:t> di </a:t>
            </a:r>
            <a:r>
              <a:rPr lang="en-US" i="1" dirty="0" err="1" smtClean="0">
                <a:solidFill>
                  <a:srgbClr val="FFFF00"/>
                </a:solidFill>
              </a:rPr>
              <a:t>lavoro</a:t>
            </a:r>
            <a:r>
              <a:rPr lang="en-US" i="1" dirty="0" smtClean="0">
                <a:solidFill>
                  <a:srgbClr val="FFFF00"/>
                </a:solidFill>
              </a:rPr>
              <a:t> </a:t>
            </a:r>
            <a:r>
              <a:rPr lang="en-US" i="1" dirty="0" err="1" smtClean="0">
                <a:solidFill>
                  <a:srgbClr val="FFFF00"/>
                </a:solidFill>
              </a:rPr>
              <a:t>che</a:t>
            </a:r>
            <a:r>
              <a:rPr lang="en-US" i="1" dirty="0" smtClean="0">
                <a:solidFill>
                  <a:srgbClr val="FFFF00"/>
                </a:solidFill>
              </a:rPr>
              <a:t> ne </a:t>
            </a:r>
            <a:r>
              <a:rPr lang="en-US" i="1" dirty="0" err="1" smtClean="0">
                <a:solidFill>
                  <a:srgbClr val="FFFF00"/>
                </a:solidFill>
              </a:rPr>
              <a:t>sopporta</a:t>
            </a:r>
            <a:r>
              <a:rPr lang="en-US" i="1" dirty="0" smtClean="0">
                <a:solidFill>
                  <a:srgbClr val="FFFF00"/>
                </a:solidFill>
              </a:rPr>
              <a:t> </a:t>
            </a:r>
            <a:r>
              <a:rPr lang="en-US" i="1" dirty="0" err="1" smtClean="0">
                <a:solidFill>
                  <a:srgbClr val="FFFF00"/>
                </a:solidFill>
              </a:rPr>
              <a:t>gli</a:t>
            </a:r>
            <a:r>
              <a:rPr lang="en-US" i="1" dirty="0" smtClean="0">
                <a:solidFill>
                  <a:srgbClr val="FFFF00"/>
                </a:solidFill>
              </a:rPr>
              <a:t> </a:t>
            </a:r>
            <a:r>
              <a:rPr lang="en-US" i="1" dirty="0" err="1" smtClean="0">
                <a:solidFill>
                  <a:srgbClr val="FFFF00"/>
                </a:solidFill>
              </a:rPr>
              <a:t>oneri</a:t>
            </a:r>
            <a:r>
              <a:rPr lang="en-US" i="1" dirty="0" smtClean="0">
                <a:solidFill>
                  <a:srgbClr val="FFFF00"/>
                </a:solidFill>
              </a:rPr>
              <a:t>.</a:t>
            </a:r>
            <a:endParaRPr lang="en-US" i="1" dirty="0">
              <a:solidFill>
                <a:srgbClr val="FFFF00"/>
              </a:solidFill>
            </a:endParaRPr>
          </a:p>
        </p:txBody>
      </p:sp>
    </p:spTree>
    <p:extLst>
      <p:ext uri="{BB962C8B-B14F-4D97-AF65-F5344CB8AC3E}">
        <p14:creationId xmlns:p14="http://schemas.microsoft.com/office/powerpoint/2010/main" val="32671580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718" y="167026"/>
            <a:ext cx="3417334" cy="369332"/>
          </a:xfrm>
          <a:prstGeom prst="rect">
            <a:avLst/>
          </a:prstGeom>
        </p:spPr>
        <p:txBody>
          <a:bodyPr wrap="none">
            <a:spAutoFit/>
          </a:bodyPr>
          <a:lstStyle/>
          <a:p>
            <a:r>
              <a:rPr lang="en-US" dirty="0" err="1" smtClean="0"/>
              <a:t>Articolo</a:t>
            </a:r>
            <a:r>
              <a:rPr lang="en-US" dirty="0" smtClean="0"/>
              <a:t> 41 - </a:t>
            </a:r>
            <a:r>
              <a:rPr lang="en-US" dirty="0" err="1" smtClean="0"/>
              <a:t>Sorveglianza</a:t>
            </a:r>
            <a:r>
              <a:rPr lang="en-US" dirty="0" smtClean="0"/>
              <a:t> sanitaria</a:t>
            </a:r>
            <a:endParaRPr lang="en-US" dirty="0"/>
          </a:p>
        </p:txBody>
      </p:sp>
      <p:sp>
        <p:nvSpPr>
          <p:cNvPr id="3" name="Rectangle 2"/>
          <p:cNvSpPr/>
          <p:nvPr/>
        </p:nvSpPr>
        <p:spPr>
          <a:xfrm>
            <a:off x="137717" y="702604"/>
            <a:ext cx="9006283" cy="1477328"/>
          </a:xfrm>
          <a:prstGeom prst="rect">
            <a:avLst/>
          </a:prstGeom>
        </p:spPr>
        <p:txBody>
          <a:bodyPr wrap="square">
            <a:spAutoFit/>
          </a:bodyPr>
          <a:lstStyle/>
          <a:p>
            <a:pPr algn="just"/>
            <a:r>
              <a:rPr lang="en-US" i="1" dirty="0" smtClean="0"/>
              <a:t>1. La </a:t>
            </a:r>
            <a:r>
              <a:rPr lang="en-US" i="1" dirty="0" err="1" smtClean="0"/>
              <a:t>sorveglianza</a:t>
            </a:r>
            <a:r>
              <a:rPr lang="en-US" i="1" dirty="0" smtClean="0"/>
              <a:t> sanitaria </a:t>
            </a:r>
            <a:r>
              <a:rPr lang="en-US" i="1" dirty="0" err="1" smtClean="0"/>
              <a:t>è</a:t>
            </a:r>
            <a:r>
              <a:rPr lang="en-US" i="1" dirty="0" smtClean="0"/>
              <a:t> </a:t>
            </a:r>
            <a:r>
              <a:rPr lang="en-US" i="1" dirty="0" err="1" smtClean="0"/>
              <a:t>effettuata</a:t>
            </a:r>
            <a:r>
              <a:rPr lang="en-US" i="1" dirty="0" smtClean="0"/>
              <a:t> dal medico </a:t>
            </a:r>
            <a:r>
              <a:rPr lang="en-US" i="1" dirty="0" err="1" smtClean="0"/>
              <a:t>competente</a:t>
            </a:r>
            <a:r>
              <a:rPr lang="en-US" i="1" dirty="0" smtClean="0"/>
              <a:t>:</a:t>
            </a:r>
          </a:p>
          <a:p>
            <a:pPr marL="342900" indent="-342900" algn="just">
              <a:buAutoNum type="alphaLcParenR"/>
            </a:pPr>
            <a:r>
              <a:rPr lang="en-US" i="1" dirty="0" err="1" smtClean="0"/>
              <a:t>nei</a:t>
            </a:r>
            <a:r>
              <a:rPr lang="en-US" i="1" dirty="0" smtClean="0"/>
              <a:t> </a:t>
            </a:r>
            <a:r>
              <a:rPr lang="en-US" i="1" dirty="0" err="1" smtClean="0"/>
              <a:t>casi</a:t>
            </a:r>
            <a:r>
              <a:rPr lang="en-US" i="1" dirty="0" smtClean="0"/>
              <a:t> </a:t>
            </a:r>
            <a:r>
              <a:rPr lang="en-US" i="1" dirty="0" err="1" smtClean="0"/>
              <a:t>previsti</a:t>
            </a:r>
            <a:r>
              <a:rPr lang="en-US" i="1" dirty="0" smtClean="0"/>
              <a:t> </a:t>
            </a:r>
            <a:r>
              <a:rPr lang="en-US" i="1" dirty="0" err="1" smtClean="0"/>
              <a:t>dalla</a:t>
            </a:r>
            <a:r>
              <a:rPr lang="en-US" i="1" dirty="0" smtClean="0"/>
              <a:t> </a:t>
            </a:r>
            <a:r>
              <a:rPr lang="en-US" i="1" dirty="0" err="1" smtClean="0"/>
              <a:t>normativa</a:t>
            </a:r>
            <a:r>
              <a:rPr lang="en-US" i="1" dirty="0" smtClean="0"/>
              <a:t> </a:t>
            </a:r>
            <a:r>
              <a:rPr lang="en-US" i="1" dirty="0" err="1" smtClean="0"/>
              <a:t>vigente</a:t>
            </a:r>
            <a:r>
              <a:rPr lang="en-US" i="1" dirty="0" smtClean="0"/>
              <a:t>, </a:t>
            </a:r>
            <a:r>
              <a:rPr lang="en-US" i="1" dirty="0" err="1" smtClean="0"/>
              <a:t>dalle</a:t>
            </a:r>
            <a:r>
              <a:rPr lang="en-US" i="1" dirty="0" smtClean="0"/>
              <a:t> </a:t>
            </a:r>
            <a:r>
              <a:rPr lang="en-US" i="1" dirty="0" err="1" smtClean="0"/>
              <a:t>indicazioni</a:t>
            </a:r>
            <a:r>
              <a:rPr lang="en-US" i="1" dirty="0" smtClean="0"/>
              <a:t> </a:t>
            </a:r>
            <a:r>
              <a:rPr lang="en-US" i="1" dirty="0" err="1" smtClean="0"/>
              <a:t>fornite</a:t>
            </a:r>
            <a:r>
              <a:rPr lang="en-US" i="1" dirty="0" smtClean="0"/>
              <a:t> </a:t>
            </a:r>
            <a:r>
              <a:rPr lang="en-US" i="1" dirty="0" err="1" smtClean="0"/>
              <a:t>dalla</a:t>
            </a:r>
            <a:r>
              <a:rPr lang="en-US" i="1" dirty="0" smtClean="0"/>
              <a:t> </a:t>
            </a:r>
            <a:r>
              <a:rPr lang="en-US" i="1" dirty="0" err="1" smtClean="0"/>
              <a:t>Commissione</a:t>
            </a:r>
            <a:endParaRPr lang="en-US" i="1" dirty="0"/>
          </a:p>
          <a:p>
            <a:pPr algn="just"/>
            <a:r>
              <a:rPr lang="en-US" i="1" dirty="0" err="1" smtClean="0"/>
              <a:t>consultiva</a:t>
            </a:r>
            <a:r>
              <a:rPr lang="en-US" i="1" dirty="0" smtClean="0"/>
              <a:t> di cui </a:t>
            </a:r>
            <a:r>
              <a:rPr lang="en-US" i="1" dirty="0" err="1" smtClean="0"/>
              <a:t>all’articolo</a:t>
            </a:r>
            <a:r>
              <a:rPr lang="en-US" i="1" dirty="0" smtClean="0"/>
              <a:t> 6</a:t>
            </a:r>
          </a:p>
          <a:p>
            <a:pPr algn="just"/>
            <a:r>
              <a:rPr lang="en-US" i="1" dirty="0" smtClean="0"/>
              <a:t>b) </a:t>
            </a:r>
            <a:r>
              <a:rPr lang="en-US" i="1" dirty="0" err="1" smtClean="0"/>
              <a:t>qualora</a:t>
            </a:r>
            <a:r>
              <a:rPr lang="en-US" i="1" dirty="0" smtClean="0"/>
              <a:t> </a:t>
            </a:r>
            <a:r>
              <a:rPr lang="en-US" i="1" dirty="0" err="1" smtClean="0"/>
              <a:t>il</a:t>
            </a:r>
            <a:r>
              <a:rPr lang="en-US" i="1" dirty="0" smtClean="0"/>
              <a:t> </a:t>
            </a:r>
            <a:r>
              <a:rPr lang="en-US" i="1" dirty="0" err="1" smtClean="0"/>
              <a:t>lavoratore</a:t>
            </a:r>
            <a:r>
              <a:rPr lang="en-US" i="1" dirty="0" smtClean="0"/>
              <a:t> ne </a:t>
            </a:r>
            <a:r>
              <a:rPr lang="en-US" i="1" dirty="0" err="1" smtClean="0"/>
              <a:t>faccia</a:t>
            </a:r>
            <a:r>
              <a:rPr lang="en-US" i="1" dirty="0" smtClean="0"/>
              <a:t> </a:t>
            </a:r>
            <a:r>
              <a:rPr lang="en-US" i="1" dirty="0" err="1" smtClean="0"/>
              <a:t>richiesta</a:t>
            </a:r>
            <a:r>
              <a:rPr lang="en-US" i="1" dirty="0" smtClean="0"/>
              <a:t> e la </a:t>
            </a:r>
            <a:r>
              <a:rPr lang="en-US" i="1" dirty="0" err="1" smtClean="0"/>
              <a:t>stessa</a:t>
            </a:r>
            <a:r>
              <a:rPr lang="en-US" i="1" dirty="0" smtClean="0"/>
              <a:t> </a:t>
            </a:r>
            <a:r>
              <a:rPr lang="en-US" i="1" dirty="0" err="1" smtClean="0"/>
              <a:t>sia</a:t>
            </a:r>
            <a:r>
              <a:rPr lang="en-US" i="1" dirty="0" smtClean="0"/>
              <a:t> </a:t>
            </a:r>
            <a:r>
              <a:rPr lang="en-US" i="1" dirty="0" err="1" smtClean="0"/>
              <a:t>ritenuta</a:t>
            </a:r>
            <a:r>
              <a:rPr lang="en-US" i="1" dirty="0" smtClean="0"/>
              <a:t> dal medico </a:t>
            </a:r>
            <a:r>
              <a:rPr lang="en-US" i="1" dirty="0" err="1" smtClean="0"/>
              <a:t>competente</a:t>
            </a:r>
            <a:r>
              <a:rPr lang="en-US" i="1" dirty="0" smtClean="0"/>
              <a:t>                </a:t>
            </a:r>
            <a:r>
              <a:rPr lang="en-US" i="1" dirty="0" err="1" smtClean="0"/>
              <a:t>correlata</a:t>
            </a:r>
            <a:r>
              <a:rPr lang="en-US" i="1" dirty="0" smtClean="0"/>
              <a:t> </a:t>
            </a:r>
            <a:r>
              <a:rPr lang="en-US" i="1" dirty="0" err="1" smtClean="0"/>
              <a:t>ai</a:t>
            </a:r>
            <a:r>
              <a:rPr lang="en-US" i="1" dirty="0" smtClean="0"/>
              <a:t> </a:t>
            </a:r>
            <a:r>
              <a:rPr lang="en-US" i="1" dirty="0" err="1" smtClean="0"/>
              <a:t>rischi</a:t>
            </a:r>
            <a:r>
              <a:rPr lang="en-US" i="1" dirty="0" smtClean="0"/>
              <a:t> </a:t>
            </a:r>
            <a:r>
              <a:rPr lang="en-US" i="1" dirty="0" err="1" smtClean="0"/>
              <a:t>lavorativi</a:t>
            </a:r>
            <a:endParaRPr lang="en-US" i="1" dirty="0"/>
          </a:p>
        </p:txBody>
      </p:sp>
      <p:sp>
        <p:nvSpPr>
          <p:cNvPr id="4" name="Rectangle 3"/>
          <p:cNvSpPr/>
          <p:nvPr/>
        </p:nvSpPr>
        <p:spPr>
          <a:xfrm>
            <a:off x="59565" y="2452470"/>
            <a:ext cx="9006283" cy="2862323"/>
          </a:xfrm>
          <a:prstGeom prst="rect">
            <a:avLst/>
          </a:prstGeom>
        </p:spPr>
        <p:txBody>
          <a:bodyPr wrap="square">
            <a:spAutoFit/>
          </a:bodyPr>
          <a:lstStyle/>
          <a:p>
            <a:pPr algn="just"/>
            <a:r>
              <a:rPr lang="en-US" i="1" dirty="0"/>
              <a:t>2</a:t>
            </a:r>
            <a:r>
              <a:rPr lang="en-US" i="1" dirty="0" smtClean="0"/>
              <a:t>. La </a:t>
            </a:r>
            <a:r>
              <a:rPr lang="en-US" i="1" dirty="0" err="1" smtClean="0"/>
              <a:t>sorveglianza</a:t>
            </a:r>
            <a:r>
              <a:rPr lang="en-US" i="1" dirty="0" smtClean="0"/>
              <a:t> sanitaria </a:t>
            </a:r>
            <a:r>
              <a:rPr lang="en-US" i="1" dirty="0" err="1" smtClean="0"/>
              <a:t>comprende</a:t>
            </a:r>
            <a:r>
              <a:rPr lang="en-US" i="1" dirty="0" smtClean="0"/>
              <a:t>:</a:t>
            </a:r>
          </a:p>
          <a:p>
            <a:pPr marL="342900" indent="-342900" algn="just">
              <a:buAutoNum type="alphaLcParenR"/>
            </a:pPr>
            <a:r>
              <a:rPr lang="it-IT" i="1" dirty="0" smtClean="0"/>
              <a:t>visita medica preventiva intesa a constatare l’assenza di controindicazioni al lavoro cui il lavoratore è destinato al fine di valutare la sua </a:t>
            </a:r>
            <a:r>
              <a:rPr lang="it-IT" i="1" dirty="0" smtClean="0">
                <a:solidFill>
                  <a:srgbClr val="FFFF00"/>
                </a:solidFill>
              </a:rPr>
              <a:t>idoneità alla mansione specifica</a:t>
            </a:r>
            <a:r>
              <a:rPr lang="it-IT" i="1" dirty="0" smtClean="0"/>
              <a:t>;</a:t>
            </a:r>
            <a:endParaRPr lang="en-US" i="1" dirty="0" smtClean="0"/>
          </a:p>
          <a:p>
            <a:pPr algn="just"/>
            <a:r>
              <a:rPr lang="en-US" i="1" dirty="0" smtClean="0"/>
              <a:t>b) </a:t>
            </a:r>
            <a:r>
              <a:rPr lang="en-US" i="1" dirty="0" err="1" smtClean="0"/>
              <a:t>visita</a:t>
            </a:r>
            <a:r>
              <a:rPr lang="en-US" i="1" dirty="0" smtClean="0"/>
              <a:t> </a:t>
            </a:r>
            <a:r>
              <a:rPr lang="en-US" i="1" dirty="0" err="1" smtClean="0"/>
              <a:t>medica</a:t>
            </a:r>
            <a:r>
              <a:rPr lang="en-US" i="1" dirty="0" smtClean="0"/>
              <a:t> </a:t>
            </a:r>
            <a:r>
              <a:rPr lang="en-US" i="1" dirty="0" err="1" smtClean="0"/>
              <a:t>periodica</a:t>
            </a:r>
            <a:r>
              <a:rPr lang="en-US" i="1" dirty="0" smtClean="0"/>
              <a:t> per </a:t>
            </a:r>
            <a:r>
              <a:rPr lang="en-US" i="1" dirty="0" err="1" smtClean="0"/>
              <a:t>controllare</a:t>
            </a:r>
            <a:r>
              <a:rPr lang="en-US" i="1" dirty="0" smtClean="0"/>
              <a:t> lo </a:t>
            </a:r>
            <a:r>
              <a:rPr lang="en-US" i="1" dirty="0" err="1" smtClean="0"/>
              <a:t>stato</a:t>
            </a:r>
            <a:r>
              <a:rPr lang="en-US" i="1" dirty="0" smtClean="0"/>
              <a:t> di salute </a:t>
            </a:r>
            <a:r>
              <a:rPr lang="en-US" i="1" dirty="0" err="1" smtClean="0"/>
              <a:t>dei</a:t>
            </a:r>
            <a:r>
              <a:rPr lang="en-US" i="1" dirty="0" smtClean="0"/>
              <a:t> </a:t>
            </a:r>
            <a:r>
              <a:rPr lang="en-US" i="1" dirty="0" err="1" smtClean="0"/>
              <a:t>lavoratori</a:t>
            </a:r>
            <a:r>
              <a:rPr lang="en-US" i="1" dirty="0" smtClean="0"/>
              <a:t> </a:t>
            </a:r>
            <a:r>
              <a:rPr lang="en-US" i="1" dirty="0" err="1" smtClean="0"/>
              <a:t>ed</a:t>
            </a:r>
            <a:r>
              <a:rPr lang="en-US" i="1" dirty="0" smtClean="0"/>
              <a:t> </a:t>
            </a:r>
            <a:r>
              <a:rPr lang="en-US" i="1" dirty="0" err="1" smtClean="0"/>
              <a:t>esprimere</a:t>
            </a:r>
            <a:r>
              <a:rPr lang="en-US" i="1" dirty="0" smtClean="0"/>
              <a:t> </a:t>
            </a:r>
            <a:r>
              <a:rPr lang="en-US" i="1" dirty="0" err="1" smtClean="0">
                <a:solidFill>
                  <a:srgbClr val="FFFF00"/>
                </a:solidFill>
              </a:rPr>
              <a:t>il</a:t>
            </a:r>
            <a:r>
              <a:rPr lang="en-US" i="1" dirty="0" smtClean="0">
                <a:solidFill>
                  <a:srgbClr val="FFFF00"/>
                </a:solidFill>
              </a:rPr>
              <a:t> </a:t>
            </a:r>
            <a:r>
              <a:rPr lang="en-US" i="1" dirty="0" err="1" smtClean="0">
                <a:solidFill>
                  <a:srgbClr val="FFFF00"/>
                </a:solidFill>
              </a:rPr>
              <a:t>giudizio</a:t>
            </a:r>
            <a:r>
              <a:rPr lang="en-US" i="1" dirty="0" smtClean="0">
                <a:solidFill>
                  <a:srgbClr val="FFFF00"/>
                </a:solidFill>
              </a:rPr>
              <a:t> di </a:t>
            </a:r>
            <a:r>
              <a:rPr lang="en-US" i="1" dirty="0" err="1" smtClean="0">
                <a:solidFill>
                  <a:srgbClr val="FFFF00"/>
                </a:solidFill>
              </a:rPr>
              <a:t>idoneità</a:t>
            </a:r>
            <a:r>
              <a:rPr lang="en-US" i="1" dirty="0" smtClean="0">
                <a:solidFill>
                  <a:srgbClr val="FFFF00"/>
                </a:solidFill>
              </a:rPr>
              <a:t> </a:t>
            </a:r>
            <a:r>
              <a:rPr lang="en-US" i="1" dirty="0" err="1" smtClean="0">
                <a:solidFill>
                  <a:srgbClr val="FFFF00"/>
                </a:solidFill>
              </a:rPr>
              <a:t>alla</a:t>
            </a:r>
            <a:r>
              <a:rPr lang="en-US" i="1" dirty="0" smtClean="0">
                <a:solidFill>
                  <a:srgbClr val="FFFF00"/>
                </a:solidFill>
              </a:rPr>
              <a:t> </a:t>
            </a:r>
            <a:r>
              <a:rPr lang="it-IT" i="1" dirty="0" smtClean="0">
                <a:solidFill>
                  <a:srgbClr val="FFFF00"/>
                </a:solidFill>
              </a:rPr>
              <a:t>mansione specifica</a:t>
            </a:r>
            <a:r>
              <a:rPr lang="it-IT" i="1" dirty="0" smtClean="0"/>
              <a:t>. La periodicità di tali accertamenti, qualora non prevista dalla relativa normativa, viene viene stabilita, di norma, </a:t>
            </a:r>
            <a:r>
              <a:rPr lang="it-IT" b="1" i="1" dirty="0" smtClean="0">
                <a:solidFill>
                  <a:srgbClr val="FFFF00"/>
                </a:solidFill>
              </a:rPr>
              <a:t>una volta l’anno</a:t>
            </a:r>
            <a:r>
              <a:rPr lang="it-IT" i="1" dirty="0" smtClean="0"/>
              <a:t>.</a:t>
            </a:r>
          </a:p>
          <a:p>
            <a:pPr algn="just"/>
            <a:r>
              <a:rPr lang="it-IT" i="1" dirty="0" smtClean="0"/>
              <a:t>Tale </a:t>
            </a:r>
            <a:r>
              <a:rPr lang="it-IT" i="1" dirty="0" err="1" smtClean="0"/>
              <a:t>periodicita’</a:t>
            </a:r>
            <a:r>
              <a:rPr lang="it-IT" i="1" dirty="0" smtClean="0"/>
              <a:t> </a:t>
            </a:r>
            <a:r>
              <a:rPr lang="it-IT" i="1" dirty="0" err="1" smtClean="0"/>
              <a:t>puo’</a:t>
            </a:r>
            <a:r>
              <a:rPr lang="it-IT" i="1" dirty="0" smtClean="0"/>
              <a:t> assumere una cadenza diversa, stabilita dal  medico competente in funzione della valutazione del rischio.</a:t>
            </a:r>
            <a:endParaRPr lang="it-IT" i="1" dirty="0"/>
          </a:p>
          <a:p>
            <a:pPr algn="just"/>
            <a:r>
              <a:rPr lang="it-IT" i="1" dirty="0" smtClean="0"/>
              <a:t> L’organo di vigilanza </a:t>
            </a:r>
            <a:r>
              <a:rPr lang="it-IT" i="1" dirty="0" err="1" smtClean="0"/>
              <a:t>puo’</a:t>
            </a:r>
            <a:r>
              <a:rPr lang="it-IT" i="1" dirty="0" smtClean="0"/>
              <a:t>, con provvedimento motivato, disporre contenuti e </a:t>
            </a:r>
            <a:r>
              <a:rPr lang="it-IT" i="1" dirty="0" err="1" smtClean="0"/>
              <a:t>periodicita’</a:t>
            </a:r>
            <a:r>
              <a:rPr lang="it-IT" i="1" dirty="0" smtClean="0"/>
              <a:t> della sorveglianza </a:t>
            </a:r>
            <a:r>
              <a:rPr lang="it-IT" i="1" dirty="0" smtClean="0"/>
              <a:t>sanitaria differenti  </a:t>
            </a:r>
            <a:r>
              <a:rPr lang="it-IT" i="1" smtClean="0"/>
              <a:t>rispetto a </a:t>
            </a:r>
            <a:r>
              <a:rPr lang="it-IT" i="1" dirty="0" smtClean="0"/>
              <a:t>quelli indicati dal medico competente;</a:t>
            </a:r>
            <a:endParaRPr lang="en-US" i="1" dirty="0"/>
          </a:p>
        </p:txBody>
      </p:sp>
    </p:spTree>
    <p:extLst>
      <p:ext uri="{BB962C8B-B14F-4D97-AF65-F5344CB8AC3E}">
        <p14:creationId xmlns:p14="http://schemas.microsoft.com/office/powerpoint/2010/main" val="19726849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7267</TotalTime>
  <Words>3103</Words>
  <Application>Microsoft Macintosh PowerPoint</Application>
  <PresentationFormat>On-screen Show (4:3)</PresentationFormat>
  <Paragraphs>182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 D.Lgs. 9 aprile 2008, n. 81 Articolo 2 - Definizioni  Ai fini ed agli effetti delle disposizioni di cui al presente Decreto Legislativo si intende per: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Esposito</dc:creator>
  <cp:lastModifiedBy>Adolfo Esposito</cp:lastModifiedBy>
  <cp:revision>65</cp:revision>
  <dcterms:created xsi:type="dcterms:W3CDTF">2015-09-02T14:57:43Z</dcterms:created>
  <dcterms:modified xsi:type="dcterms:W3CDTF">2015-09-28T07:57:12Z</dcterms:modified>
</cp:coreProperties>
</file>