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  <p:sldMasterId id="2147484123" r:id="rId2"/>
    <p:sldMasterId id="2147484110" r:id="rId3"/>
    <p:sldMasterId id="2147484096" r:id="rId4"/>
  </p:sldMasterIdLst>
  <p:notesMasterIdLst>
    <p:notesMasterId r:id="rId28"/>
  </p:notesMasterIdLst>
  <p:handoutMasterIdLst>
    <p:handoutMasterId r:id="rId29"/>
  </p:handoutMasterIdLst>
  <p:sldIdLst>
    <p:sldId id="381" r:id="rId5"/>
    <p:sldId id="415" r:id="rId6"/>
    <p:sldId id="416" r:id="rId7"/>
    <p:sldId id="412" r:id="rId8"/>
    <p:sldId id="387" r:id="rId9"/>
    <p:sldId id="413" r:id="rId10"/>
    <p:sldId id="414" r:id="rId11"/>
    <p:sldId id="417" r:id="rId12"/>
    <p:sldId id="418" r:id="rId13"/>
    <p:sldId id="419" r:id="rId14"/>
    <p:sldId id="420" r:id="rId15"/>
    <p:sldId id="403" r:id="rId16"/>
    <p:sldId id="421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30" r:id="rId25"/>
    <p:sldId id="431" r:id="rId26"/>
    <p:sldId id="429" r:id="rId27"/>
  </p:sldIdLst>
  <p:sldSz cx="9144000" cy="6858000" type="screen4x3"/>
  <p:notesSz cx="6794500" cy="9931400"/>
  <p:defaultTextStyle>
    <a:defPPr>
      <a:defRPr lang="en-US"/>
    </a:defPPr>
    <a:lvl1pPr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rgbClr val="FFFF00"/>
      </a:buClr>
      <a:buSzPct val="80000"/>
      <a:buFont typeface="Wingdings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FF00"/>
    <a:srgbClr val="FFFFFF"/>
    <a:srgbClr val="1014FF"/>
    <a:srgbClr val="0A0DA8"/>
    <a:srgbClr val="009900"/>
    <a:srgbClr val="706AFF"/>
    <a:srgbClr val="000000"/>
    <a:srgbClr val="003399"/>
    <a:srgbClr val="009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7" autoAdjust="0"/>
    <p:restoredTop sz="99774" autoAdjust="0"/>
  </p:normalViewPr>
  <p:slideViewPr>
    <p:cSldViewPr>
      <p:cViewPr varScale="1">
        <p:scale>
          <a:sx n="64" d="100"/>
          <a:sy n="64" d="100"/>
        </p:scale>
        <p:origin x="354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notesViewPr>
    <p:cSldViewPr>
      <p:cViewPr varScale="1">
        <p:scale>
          <a:sx n="31" d="100"/>
          <a:sy n="31" d="100"/>
        </p:scale>
        <p:origin x="-2054" y="-82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236" y="3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/>
          <a:lstStyle>
            <a:lvl1pPr algn="r">
              <a:defRPr sz="1300"/>
            </a:lvl1pPr>
          </a:lstStyle>
          <a:p>
            <a:fld id="{1DB2E7EA-84D0-1942-A82A-CB4DE35BD42E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3187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236" y="9433187"/>
            <a:ext cx="2943791" cy="496570"/>
          </a:xfrm>
          <a:prstGeom prst="rect">
            <a:avLst/>
          </a:prstGeom>
        </p:spPr>
        <p:txBody>
          <a:bodyPr vert="horz" lIns="90482" tIns="45240" rIns="90482" bIns="45240" rtlCol="0" anchor="b"/>
          <a:lstStyle>
            <a:lvl1pPr algn="r">
              <a:defRPr sz="1300"/>
            </a:lvl1pPr>
          </a:lstStyle>
          <a:p>
            <a:fld id="{8DA3368D-F283-2F48-B3D5-56BFC77F6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86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t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3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t" anchorCtr="0" compatLnSpc="1">
            <a:prstTxWarp prst="textNoShape">
              <a:avLst/>
            </a:prstTxWarp>
          </a:bodyPr>
          <a:lstStyle>
            <a:lvl1pPr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7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7416"/>
            <a:ext cx="4982634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7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831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b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7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1"/>
            <a:ext cx="2944284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4" tIns="47752" rIns="95504" bIns="47752" numCol="1" anchor="b" anchorCtr="0" compatLnSpc="1">
            <a:prstTxWarp prst="textNoShape">
              <a:avLst/>
            </a:prstTxWarp>
          </a:bodyPr>
          <a:lstStyle>
            <a:lvl1pPr>
              <a:buFont typeface="Wingdings" pitchFamily="2" charset="2"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B243A720-C6E9-4C24-ACB1-66F9D7C8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0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43A720-C6E9-4C24-ACB1-66F9D7C8516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2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srgbClr val="0070C0">
                <a:alpha val="61000"/>
              </a:srgb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75000"/>
              </a:schemeClr>
            </a:extrusionClr>
          </a:sp3d>
        </p:spPr>
        <p:txBody>
          <a:bodyPr/>
          <a:lstStyle>
            <a:lvl1pPr>
              <a:defRPr i="0" u="none">
                <a:solidFill>
                  <a:srgbClr val="FF0000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buFont typeface="Wingdings" pitchFamily="2" charset="2"/>
              <a:buChar char="Ø"/>
              <a:defRPr>
                <a:solidFill>
                  <a:srgbClr val="1014FF"/>
                </a:solidFill>
                <a:latin typeface="Comic Sans MS" pitchFamily="66" charset="0"/>
              </a:defRPr>
            </a:lvl2pPr>
            <a:lvl3pPr marL="1143000" indent="-228600">
              <a:buFont typeface="Wingdings" pitchFamily="2" charset="2"/>
              <a:buChar char="Ø"/>
              <a:defRPr>
                <a:solidFill>
                  <a:srgbClr val="FF0000"/>
                </a:solidFill>
                <a:latin typeface="Comic Sans MS" pitchFamily="66" charset="0"/>
              </a:defRPr>
            </a:lvl3pPr>
            <a:lvl4pPr marL="1600200" indent="-228600">
              <a:buFont typeface="Wingdings" pitchFamily="2" charset="2"/>
              <a:buChar char="Ø"/>
              <a:defRPr>
                <a:solidFill>
                  <a:srgbClr val="009900"/>
                </a:solidFill>
                <a:latin typeface="Comic Sans MS" pitchFamily="66" charset="0"/>
              </a:defRPr>
            </a:lvl4pPr>
            <a:lvl5pPr marL="2057400" indent="-228600">
              <a:buFont typeface="Arial" pitchFamily="34" charset="0"/>
              <a:buChar char="•"/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519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811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4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03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05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129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15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75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71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686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75000"/>
              </a:schemeClr>
            </a:extrusionClr>
          </a:sp3d>
        </p:spPr>
        <p:txBody>
          <a:bodyPr/>
          <a:lstStyle>
            <a:lvl1pPr>
              <a:defRPr i="0" u="none">
                <a:solidFill>
                  <a:srgbClr val="FF0000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buFont typeface="Wingdings" pitchFamily="2" charset="2"/>
              <a:buChar char="Ø"/>
              <a:defRPr>
                <a:solidFill>
                  <a:srgbClr val="1014FF"/>
                </a:solidFill>
                <a:latin typeface="Comic Sans MS" pitchFamily="66" charset="0"/>
              </a:defRPr>
            </a:lvl2pPr>
            <a:lvl3pPr marL="1143000" indent="-228600">
              <a:buFont typeface="Wingdings" pitchFamily="2" charset="2"/>
              <a:buChar char="Ø"/>
              <a:defRPr>
                <a:solidFill>
                  <a:srgbClr val="FF0000"/>
                </a:solidFill>
                <a:latin typeface="Comic Sans MS" pitchFamily="66" charset="0"/>
              </a:defRPr>
            </a:lvl3pPr>
            <a:lvl4pPr marL="1600200" indent="-228600">
              <a:buFont typeface="Wingdings" pitchFamily="2" charset="2"/>
              <a:buChar char="Ø"/>
              <a:defRPr>
                <a:solidFill>
                  <a:srgbClr val="009900"/>
                </a:solidFill>
                <a:latin typeface="Comic Sans MS" pitchFamily="66" charset="0"/>
              </a:defRPr>
            </a:lvl4pPr>
            <a:lvl5pPr marL="2057400" indent="-228600">
              <a:buFont typeface="Arial" pitchFamily="34" charset="0"/>
              <a:buChar char="•"/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99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4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194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535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871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47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329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261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Giorgio Chiarelli, HCP, Kyoto 2012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996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429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Giorgio Chiarelli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G.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851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962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effectLst>
            <a:outerShdw blurRad="50800" dist="38100" dir="2700000" algn="tl" rotWithShape="0">
              <a:srgbClr val="00B0F0"/>
            </a:outerShdw>
          </a:effectLst>
        </p:spPr>
        <p:txBody>
          <a:bodyPr/>
          <a:lstStyle>
            <a:lvl1pPr>
              <a:defRPr>
                <a:solidFill>
                  <a:srgbClr val="FF0000"/>
                </a:solidFill>
                <a:latin typeface="Comic Sans MS" pitchFamily="66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800">
                <a:latin typeface="Comic Sans MS" pitchFamily="66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solidFill>
                  <a:srgbClr val="1014FF"/>
                </a:solidFill>
                <a:latin typeface="Comic Sans MS" pitchFamily="66" charset="0"/>
              </a:defRPr>
            </a:lvl2pPr>
            <a:lvl3pPr marL="1143000" indent="-228600">
              <a:buFont typeface="Wingdings" pitchFamily="2" charset="2"/>
              <a:buChar char="Ø"/>
              <a:defRPr sz="2000">
                <a:solidFill>
                  <a:srgbClr val="FF0000"/>
                </a:solidFill>
                <a:latin typeface="Comic Sans MS" pitchFamily="66" charset="0"/>
              </a:defRPr>
            </a:lvl3pPr>
            <a:lvl4pPr marL="1600200" indent="-228600">
              <a:buFont typeface="Wingdings" pitchFamily="2" charset="2"/>
              <a:buChar char="Ø"/>
              <a:defRPr sz="1800">
                <a:solidFill>
                  <a:srgbClr val="009900"/>
                </a:solidFill>
                <a:latin typeface="Comic Sans MS" pitchFamily="66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800">
                <a:latin typeface="Comic Sans MS" pitchFamily="66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solidFill>
                  <a:srgbClr val="1014FF"/>
                </a:solidFill>
                <a:latin typeface="Comic Sans MS" pitchFamily="66" charset="0"/>
              </a:defRPr>
            </a:lvl2pPr>
            <a:lvl3pPr marL="1143000" indent="-228600">
              <a:buFont typeface="Wingdings" pitchFamily="2" charset="2"/>
              <a:buChar char="Ø"/>
              <a:defRPr sz="2000">
                <a:solidFill>
                  <a:srgbClr val="FF0000"/>
                </a:solidFill>
                <a:latin typeface="Comic Sans MS" pitchFamily="66" charset="0"/>
              </a:defRPr>
            </a:lvl3pPr>
            <a:lvl4pPr marL="1600200" indent="-228600">
              <a:buFont typeface="Wingdings" pitchFamily="2" charset="2"/>
              <a:buChar char="Ø"/>
              <a:defRPr sz="1800">
                <a:solidFill>
                  <a:srgbClr val="009900"/>
                </a:solidFill>
                <a:latin typeface="Comic Sans MS" pitchFamily="66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194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80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86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643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012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490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2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Hadron Collider Physics, Kyoto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51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Giorgio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609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903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02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028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51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Giorgio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Giorgio </a:t>
            </a:r>
            <a:r>
              <a:rPr lang="en-US" dirty="0" err="1" smtClean="0"/>
              <a:t>Chiarelli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93" r:id="rId2"/>
    <p:sldLayoutId id="2147484108" r:id="rId3"/>
    <p:sldLayoutId id="2147484122" r:id="rId4"/>
    <p:sldLayoutId id="2147484135" r:id="rId5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omic Sans MS" pitchFamily="66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8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rgbClr val="1014FF"/>
          </a:solidFill>
          <a:latin typeface="Comic Sans MS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rgbClr val="FF0000"/>
          </a:solidFill>
          <a:latin typeface="Comic Sans MS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1800" kern="1200">
          <a:solidFill>
            <a:srgbClr val="009900"/>
          </a:solidFill>
          <a:latin typeface="Arial" pitchFamily="34" charset="0"/>
          <a:ea typeface="+mn-ea"/>
          <a:cs typeface="Arial" pitchFamily="34" charset="0"/>
        </a:defRPr>
      </a:lvl4pPr>
      <a:lvl5pPr marL="21717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ABF7-AB6E-4CE7-8B55-36CF23CB855B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63CAA-66C9-49C1-BA71-0FAF89BDB1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0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BE4F4-8405-4D6F-811D-B06F6330F9A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39DB-F58F-449E-A11E-E94F71927D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3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Giorgio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Giorgio Chiarelli, HCP Kyoto 2012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5FAE9-74FF-4FF9-978A-E783919AB6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64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/>
          </a:bodyPr>
          <a:lstStyle/>
          <a:p>
            <a:r>
              <a:rPr lang="it-IT" dirty="0" smtClean="0"/>
              <a:t>VQR 2011-2014</a:t>
            </a:r>
            <a:br>
              <a:rPr lang="it-IT" dirty="0" smtClean="0"/>
            </a:br>
            <a:r>
              <a:rPr lang="it-IT" dirty="0" smtClean="0"/>
              <a:t>&amp; INFN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447800" y="3124200"/>
            <a:ext cx="6096000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Giorgio Chiarelli</a:t>
            </a:r>
          </a:p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INFN Pisa</a:t>
            </a:r>
          </a:p>
        </p:txBody>
      </p:sp>
    </p:spTree>
    <p:extLst>
      <p:ext uri="{BB962C8B-B14F-4D97-AF65-F5344CB8AC3E}">
        <p14:creationId xmlns:p14="http://schemas.microsoft.com/office/powerpoint/2010/main" val="377298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devono presentare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3 prodotti di ricerca  </a:t>
            </a:r>
          </a:p>
          <a:p>
            <a:pPr lvl="1"/>
            <a:r>
              <a:rPr lang="it-IT" dirty="0" smtClean="0"/>
              <a:t>Dirigenti di ricerca, Primi ricercatori</a:t>
            </a:r>
          </a:p>
          <a:p>
            <a:r>
              <a:rPr lang="it-IT" dirty="0" smtClean="0"/>
              <a:t>2 prodotti di ricerca</a:t>
            </a:r>
          </a:p>
          <a:p>
            <a:pPr lvl="1"/>
            <a:r>
              <a:rPr lang="it-IT" dirty="0" smtClean="0"/>
              <a:t>Dirigenti Tecnologi e Primi Tecnologi</a:t>
            </a:r>
          </a:p>
          <a:p>
            <a:r>
              <a:rPr lang="it-IT" dirty="0" smtClean="0"/>
              <a:t>3 prodotti</a:t>
            </a:r>
          </a:p>
          <a:p>
            <a:pPr lvl="1"/>
            <a:r>
              <a:rPr lang="it-IT" dirty="0" smtClean="0"/>
              <a:t>Ricercatore in servizio prima del 1/9/2011</a:t>
            </a:r>
          </a:p>
          <a:p>
            <a:r>
              <a:rPr lang="it-IT" dirty="0" smtClean="0"/>
              <a:t>2 prodotti</a:t>
            </a:r>
          </a:p>
          <a:p>
            <a:pPr lvl="1"/>
            <a:r>
              <a:rPr lang="it-IT" dirty="0" smtClean="0"/>
              <a:t>Ricercatori assunti tra il 1/9/11 e 31/12/12</a:t>
            </a:r>
          </a:p>
          <a:p>
            <a:pPr lvl="1"/>
            <a:r>
              <a:rPr lang="it-IT" dirty="0" smtClean="0"/>
              <a:t>Tecnologi assunti prima del 1/1/2012</a:t>
            </a:r>
          </a:p>
          <a:p>
            <a:r>
              <a:rPr lang="it-IT" dirty="0" smtClean="0"/>
              <a:t>1 prodotto</a:t>
            </a:r>
          </a:p>
          <a:p>
            <a:pPr lvl="1"/>
            <a:r>
              <a:rPr lang="it-IT" dirty="0" smtClean="0"/>
              <a:t>Ricercatori assunti tra il 1/1/12 ed il 31/12/13</a:t>
            </a:r>
          </a:p>
          <a:p>
            <a:pPr lvl="1"/>
            <a:r>
              <a:rPr lang="it-IT" dirty="0" smtClean="0"/>
              <a:t>Tecnologi assunti tra il 1/1/12 ed il 31/12/13</a:t>
            </a:r>
          </a:p>
          <a:p>
            <a:r>
              <a:rPr lang="it-IT" dirty="0" smtClean="0"/>
              <a:t>0 prodotti</a:t>
            </a:r>
          </a:p>
          <a:p>
            <a:pPr lvl="1"/>
            <a:r>
              <a:rPr lang="it-IT" dirty="0" smtClean="0"/>
              <a:t>Ricercatori e tecnologi assunti dopo il 1/1/14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204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casi: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51366"/>
            <a:ext cx="8686800" cy="5562600"/>
          </a:xfrm>
        </p:spPr>
        <p:txBody>
          <a:bodyPr/>
          <a:lstStyle/>
          <a:p>
            <a:r>
              <a:rPr lang="it-IT" dirty="0" smtClean="0"/>
              <a:t>Universitari: 2 prodotti dal lato Università</a:t>
            </a:r>
          </a:p>
          <a:p>
            <a:pPr lvl="1"/>
            <a:r>
              <a:rPr lang="it-IT" dirty="0" smtClean="0"/>
              <a:t>1 prodotto dal lato INFN se hanno incarico di ricerca</a:t>
            </a:r>
          </a:p>
          <a:p>
            <a:endParaRPr lang="it-IT" dirty="0"/>
          </a:p>
          <a:p>
            <a:r>
              <a:rPr lang="it-IT" dirty="0" smtClean="0"/>
              <a:t>Diminuzione di 1 prodotto in caso di attività istituzionali di</a:t>
            </a:r>
          </a:p>
          <a:p>
            <a:pPr lvl="1"/>
            <a:r>
              <a:rPr lang="it-IT" dirty="0" smtClean="0"/>
              <a:t>Docenti e ricercatori universitari</a:t>
            </a:r>
          </a:p>
          <a:p>
            <a:pPr lvl="1"/>
            <a:r>
              <a:rPr lang="it-IT" dirty="0" smtClean="0"/>
              <a:t>Ricercatori degli Enti (con qualche complicazione)</a:t>
            </a:r>
          </a:p>
          <a:p>
            <a:pPr lvl="2"/>
            <a:r>
              <a:rPr lang="it-IT" dirty="0" smtClean="0"/>
              <a:t>Non nel caso dei tecnologi</a:t>
            </a:r>
          </a:p>
          <a:p>
            <a:r>
              <a:rPr lang="it-IT" dirty="0" smtClean="0"/>
              <a:t>Esenzioni per periodi di congedo nel quadriennio</a:t>
            </a:r>
          </a:p>
          <a:p>
            <a:pPr lvl="1"/>
            <a:r>
              <a:rPr lang="it-IT" dirty="0" smtClean="0"/>
              <a:t>Per motivi estranei all’attività di ricerca</a:t>
            </a:r>
          </a:p>
          <a:p>
            <a:pPr lvl="1"/>
            <a:r>
              <a:rPr lang="it-IT" dirty="0" smtClean="0"/>
              <a:t>Vanno richieste per casi speciali (rettori, direttori di dipartimento o di Sezione etc)</a:t>
            </a:r>
          </a:p>
          <a:p>
            <a:pPr lvl="2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5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numeri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it-IT" dirty="0" smtClean="0"/>
              <a:t>Circa 960 dipendenti, 740 associati</a:t>
            </a:r>
          </a:p>
          <a:p>
            <a:pPr lvl="1"/>
            <a:r>
              <a:rPr lang="it-IT" dirty="0" smtClean="0"/>
              <a:t>Oltre 200 tecnologi tra i dipendenti</a:t>
            </a:r>
          </a:p>
          <a:p>
            <a:r>
              <a:rPr lang="it-IT" dirty="0" smtClean="0"/>
              <a:t>Quanti prodotti</a:t>
            </a:r>
          </a:p>
          <a:p>
            <a:pPr lvl="1"/>
            <a:r>
              <a:rPr lang="it-IT" dirty="0" smtClean="0"/>
              <a:t>Numeri un po’ incerti, O(3000)</a:t>
            </a:r>
          </a:p>
          <a:p>
            <a:pPr lvl="2"/>
            <a:r>
              <a:rPr lang="it-IT" dirty="0" smtClean="0"/>
              <a:t>Simulazione non ancora completamente modificata</a:t>
            </a:r>
          </a:p>
          <a:p>
            <a:r>
              <a:rPr lang="it-IT" dirty="0" smtClean="0"/>
              <a:t>Quali sono le criticità</a:t>
            </a:r>
          </a:p>
          <a:p>
            <a:pPr lvl="1"/>
            <a:r>
              <a:rPr lang="it-IT" dirty="0" smtClean="0"/>
              <a:t>Ovvie: personale che non ha abbastanza prodotti</a:t>
            </a:r>
          </a:p>
          <a:p>
            <a:pPr lvl="1"/>
            <a:r>
              <a:rPr lang="it-IT" dirty="0" smtClean="0"/>
              <a:t>Meno ovvie:</a:t>
            </a:r>
          </a:p>
          <a:p>
            <a:pPr lvl="2"/>
            <a:r>
              <a:rPr lang="it-IT" dirty="0" smtClean="0"/>
              <a:t>Come viene valutato un prodotto</a:t>
            </a:r>
          </a:p>
          <a:p>
            <a:pPr lvl="2"/>
            <a:r>
              <a:rPr lang="it-IT" dirty="0" smtClean="0"/>
              <a:t>Criteri</a:t>
            </a:r>
          </a:p>
          <a:p>
            <a:pPr lvl="2"/>
            <a:r>
              <a:rPr lang="it-IT" dirty="0" smtClean="0"/>
              <a:t>Indicatori bibliometrici al 31/12/15 ma</a:t>
            </a:r>
          </a:p>
          <a:p>
            <a:pPr lvl="3"/>
            <a:r>
              <a:rPr lang="it-IT" dirty="0" smtClean="0"/>
              <a:t>Inserimenti a partire dal 30 novembre (mah..?)</a:t>
            </a:r>
          </a:p>
          <a:p>
            <a:pPr lvl="2"/>
            <a:endParaRPr lang="it-IT" dirty="0" smtClean="0"/>
          </a:p>
          <a:p>
            <a:pPr lvl="2"/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0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GEV 02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r>
              <a:rPr lang="it-IT" dirty="0" smtClean="0"/>
              <a:t>A valutare i prodotti dell’Ente sarà il </a:t>
            </a:r>
            <a:br>
              <a:rPr lang="it-IT" dirty="0" smtClean="0"/>
            </a:br>
            <a:r>
              <a:rPr lang="it-IT" dirty="0" smtClean="0"/>
              <a:t>Gruppo di Esperti Valutatori dell’area di Fisica</a:t>
            </a:r>
          </a:p>
          <a:p>
            <a:pPr lvl="1"/>
            <a:r>
              <a:rPr lang="it-IT" dirty="0" smtClean="0"/>
              <a:t>33 persone, coordinatore Zecchina</a:t>
            </a:r>
          </a:p>
          <a:p>
            <a:pPr lvl="2"/>
            <a:r>
              <a:rPr lang="it-IT" dirty="0" smtClean="0"/>
              <a:t>Alcuni nomi: Lerda, Pastrone, Pepe, Troncon, Isidori..</a:t>
            </a:r>
          </a:p>
          <a:p>
            <a:pPr lvl="1"/>
            <a:r>
              <a:rPr lang="it-IT" dirty="0" smtClean="0"/>
              <a:t>Cosa devono fare?</a:t>
            </a:r>
          </a:p>
          <a:p>
            <a:pPr lvl="2"/>
            <a:r>
              <a:rPr lang="it-IT" dirty="0" smtClean="0"/>
              <a:t>Entro il 15 novembre pubblicare i criteri</a:t>
            </a:r>
          </a:p>
          <a:p>
            <a:pPr lvl="2"/>
            <a:r>
              <a:rPr lang="it-IT" dirty="0" smtClean="0"/>
              <a:t>Dopo il 15 febbraio 2015 iniziare la valutazione</a:t>
            </a:r>
          </a:p>
          <a:p>
            <a:pPr lvl="2"/>
            <a:r>
              <a:rPr lang="it-IT" dirty="0" smtClean="0"/>
              <a:t>Terminarla per il 30 settembre 2016 </a:t>
            </a:r>
          </a:p>
          <a:p>
            <a:pPr lvl="1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18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Comparazioni...</a:t>
            </a:r>
            <a:endParaRPr lang="it-IT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VQR 2004-2010</a:t>
            </a:r>
          </a:p>
          <a:p>
            <a:pPr lvl="1"/>
            <a:r>
              <a:rPr lang="it-IT" dirty="0" smtClean="0"/>
              <a:t>Eccellente (1)</a:t>
            </a:r>
          </a:p>
          <a:p>
            <a:pPr lvl="2"/>
            <a:r>
              <a:rPr lang="it-IT" dirty="0" smtClean="0"/>
              <a:t>Top 20%</a:t>
            </a:r>
          </a:p>
          <a:p>
            <a:pPr lvl="1"/>
            <a:r>
              <a:rPr lang="it-IT" dirty="0" smtClean="0"/>
              <a:t>Buono (0.8)</a:t>
            </a:r>
          </a:p>
          <a:p>
            <a:pPr lvl="2"/>
            <a:r>
              <a:rPr lang="it-IT" dirty="0" smtClean="0"/>
              <a:t>Segmento 20-40%</a:t>
            </a:r>
          </a:p>
          <a:p>
            <a:pPr lvl="1"/>
            <a:r>
              <a:rPr lang="it-IT" dirty="0" smtClean="0"/>
              <a:t>Accettabile (0.5)</a:t>
            </a:r>
          </a:p>
          <a:p>
            <a:pPr lvl="2"/>
            <a:r>
              <a:rPr lang="it-IT" dirty="0" smtClean="0"/>
              <a:t>Segmento 60-50%</a:t>
            </a:r>
          </a:p>
          <a:p>
            <a:pPr lvl="1"/>
            <a:r>
              <a:rPr lang="it-IT" dirty="0" smtClean="0"/>
              <a:t>Limitato (0)</a:t>
            </a:r>
          </a:p>
          <a:p>
            <a:pPr lvl="2"/>
            <a:r>
              <a:rPr lang="it-IT" dirty="0" smtClean="0"/>
              <a:t>Segmento 50-100%</a:t>
            </a:r>
          </a:p>
          <a:p>
            <a:pPr lvl="1"/>
            <a:r>
              <a:rPr lang="it-IT" dirty="0" smtClean="0"/>
              <a:t>Non valutabile </a:t>
            </a:r>
          </a:p>
          <a:p>
            <a:pPr lvl="2"/>
            <a:r>
              <a:rPr lang="it-IT" dirty="0" smtClean="0"/>
              <a:t>Voto -1 (mancante)</a:t>
            </a:r>
          </a:p>
          <a:p>
            <a:pPr lvl="2"/>
            <a:r>
              <a:rPr lang="it-IT" dirty="0" smtClean="0"/>
              <a:t>Voto -2 (plagio)</a:t>
            </a:r>
          </a:p>
          <a:p>
            <a:pPr lvl="1"/>
            <a:endParaRPr lang="it-IT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95300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VQR 2011-2014</a:t>
            </a:r>
          </a:p>
          <a:p>
            <a:pPr lvl="1"/>
            <a:r>
              <a:rPr lang="it-IT" dirty="0" smtClean="0"/>
              <a:t>Eccellente (1): </a:t>
            </a:r>
          </a:p>
          <a:p>
            <a:pPr lvl="2"/>
            <a:r>
              <a:rPr lang="it-IT" dirty="0" smtClean="0"/>
              <a:t>Top 10% della produzione scientifica</a:t>
            </a:r>
          </a:p>
          <a:p>
            <a:pPr lvl="1"/>
            <a:r>
              <a:rPr lang="it-IT" dirty="0" smtClean="0"/>
              <a:t>Elevato (0.7):</a:t>
            </a:r>
          </a:p>
          <a:p>
            <a:pPr lvl="2"/>
            <a:r>
              <a:rPr lang="it-IT" dirty="0" smtClean="0"/>
              <a:t>Segmento 10-30%</a:t>
            </a:r>
          </a:p>
          <a:p>
            <a:pPr lvl="1"/>
            <a:r>
              <a:rPr lang="it-IT" dirty="0" smtClean="0"/>
              <a:t>Discreto (0.4):</a:t>
            </a:r>
          </a:p>
          <a:p>
            <a:pPr lvl="2"/>
            <a:r>
              <a:rPr lang="it-IT" dirty="0" smtClean="0"/>
              <a:t>Segmento 30-50%</a:t>
            </a:r>
          </a:p>
          <a:p>
            <a:pPr lvl="1"/>
            <a:r>
              <a:rPr lang="it-IT" dirty="0" smtClean="0"/>
              <a:t>Accettabile (0.1):</a:t>
            </a:r>
          </a:p>
          <a:p>
            <a:pPr lvl="2"/>
            <a:r>
              <a:rPr lang="it-IT" dirty="0" smtClean="0"/>
              <a:t>Segmento 50-80%</a:t>
            </a:r>
          </a:p>
          <a:p>
            <a:pPr lvl="1"/>
            <a:r>
              <a:rPr lang="it-IT" dirty="0" smtClean="0"/>
              <a:t>Limitato (0)</a:t>
            </a:r>
          </a:p>
          <a:p>
            <a:pPr lvl="2"/>
            <a:r>
              <a:rPr lang="it-IT" dirty="0" smtClean="0"/>
              <a:t>Segmento 80-100%</a:t>
            </a:r>
          </a:p>
          <a:p>
            <a:pPr lvl="1"/>
            <a:r>
              <a:rPr lang="it-IT" dirty="0" smtClean="0"/>
              <a:t>Mancante/doppioni (0)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2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66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Significato</a:t>
            </a:r>
            <a:endParaRPr lang="it-IT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guarda all’ «eccellenza» piuttosto che all’overall e si penalizza chi partecipa con una frazione rilevante alla produzione mondiale</a:t>
            </a:r>
          </a:p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FAE9-74FF-4FF9-978A-E783919AB6B3}" type="slidenum">
              <a:rPr lang="it-IT" smtClean="0"/>
              <a:t>15</a:t>
            </a:fld>
            <a:endParaRPr lang="it-IT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859" y="3121475"/>
            <a:ext cx="5547941" cy="360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4800" y="448604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Pensando male...</a:t>
            </a:r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5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Attività ed attori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it-IT" dirty="0" smtClean="0"/>
              <a:t>Personaggi principali:</a:t>
            </a:r>
          </a:p>
          <a:p>
            <a:pPr lvl="1"/>
            <a:r>
              <a:rPr lang="it-IT" dirty="0" smtClean="0"/>
              <a:t>Gli addetti alla ricerca</a:t>
            </a:r>
          </a:p>
          <a:p>
            <a:r>
              <a:rPr lang="it-IT" dirty="0" smtClean="0"/>
              <a:t>La regia:</a:t>
            </a:r>
          </a:p>
          <a:p>
            <a:pPr lvl="1"/>
            <a:r>
              <a:rPr lang="it-IT" dirty="0" smtClean="0"/>
              <a:t>GLV (come nella scorsa VQR)</a:t>
            </a:r>
          </a:p>
          <a:p>
            <a:pPr lvl="2"/>
            <a:r>
              <a:rPr lang="it-IT" dirty="0" smtClean="0"/>
              <a:t>Molto supporto da parte delle strutture necessarie</a:t>
            </a:r>
          </a:p>
          <a:p>
            <a:r>
              <a:rPr lang="it-IT" dirty="0" smtClean="0"/>
              <a:t>La selezione</a:t>
            </a:r>
            <a:r>
              <a:rPr lang="it-IT" dirty="0"/>
              <a:t> </a:t>
            </a:r>
            <a:r>
              <a:rPr lang="it-IT" dirty="0" smtClean="0"/>
              <a:t>di chi accreditare tra i tecnologi</a:t>
            </a:r>
          </a:p>
          <a:p>
            <a:pPr lvl="1"/>
            <a:r>
              <a:rPr lang="it-IT" dirty="0" smtClean="0"/>
              <a:t>Direttori</a:t>
            </a:r>
          </a:p>
          <a:p>
            <a:r>
              <a:rPr lang="it-IT" dirty="0" smtClean="0"/>
              <a:t>I referenti nelle Sezioni/Laboratori</a:t>
            </a:r>
          </a:p>
          <a:p>
            <a:pPr lvl="1"/>
            <a:r>
              <a:rPr lang="it-IT" dirty="0" smtClean="0"/>
              <a:t>I rappresentanti dei tecnologi e dei ricercatori</a:t>
            </a:r>
          </a:p>
          <a:p>
            <a:pPr lvl="2"/>
            <a:r>
              <a:rPr lang="it-IT" dirty="0" smtClean="0"/>
              <a:t>Sono i più vicini (con i Direttori) ai personaggi principali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08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strategia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Ottenere il massimo per l’Ente</a:t>
            </a:r>
          </a:p>
          <a:p>
            <a:endParaRPr lang="it-IT" dirty="0"/>
          </a:p>
          <a:p>
            <a:r>
              <a:rPr lang="it-IT" dirty="0" smtClean="0"/>
              <a:t>Problemi</a:t>
            </a:r>
          </a:p>
          <a:p>
            <a:pPr lvl="1"/>
            <a:r>
              <a:rPr lang="it-IT" dirty="0" smtClean="0"/>
              <a:t>Oltre alle differenze già discusse</a:t>
            </a:r>
          </a:p>
          <a:p>
            <a:pPr lvl="2"/>
            <a:r>
              <a:rPr lang="it-IT" dirty="0" smtClean="0"/>
              <a:t>Il voto dei prodotti degli incaricati non sarà più diviso equamente tra l’Ente e l’Università ma ciascuno prenderà il suo voto</a:t>
            </a:r>
          </a:p>
          <a:p>
            <a:pPr lvl="3"/>
            <a:r>
              <a:rPr lang="it-IT" dirty="0" smtClean="0"/>
              <a:t>Nella scorsa VQR noi siamo praticamente gli unici (con INAF anche se questo in maniera minore) ad avere un numero rilevante di persone incaricate</a:t>
            </a:r>
          </a:p>
          <a:p>
            <a:pPr lvl="2"/>
            <a:r>
              <a:rPr lang="it-IT" dirty="0" smtClean="0"/>
              <a:t>Qui non si pensa male ma si pensa e basta...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3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stato delle cose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Programma di massimizzazione del risultato INFN si basa su</a:t>
            </a:r>
          </a:p>
          <a:p>
            <a:pPr lvl="1"/>
            <a:r>
              <a:rPr lang="it-IT" dirty="0" smtClean="0"/>
              <a:t>Elenco anagrafico </a:t>
            </a:r>
          </a:p>
          <a:p>
            <a:pPr lvl="2"/>
            <a:r>
              <a:rPr lang="it-IT" dirty="0" smtClean="0"/>
              <a:t>Quasi pronto</a:t>
            </a:r>
          </a:p>
          <a:p>
            <a:pPr lvl="1"/>
            <a:r>
              <a:rPr lang="it-IT" dirty="0" smtClean="0"/>
              <a:t>Articoli (DB)</a:t>
            </a:r>
          </a:p>
          <a:p>
            <a:pPr lvl="2"/>
            <a:r>
              <a:rPr lang="it-IT" dirty="0" smtClean="0"/>
              <a:t>Sempre in progress</a:t>
            </a:r>
          </a:p>
          <a:p>
            <a:pPr lvl="1"/>
            <a:r>
              <a:rPr lang="it-IT" dirty="0" smtClean="0"/>
              <a:t>Aggancio degli articoli all’elenco anagrafico</a:t>
            </a:r>
          </a:p>
          <a:p>
            <a:pPr lvl="2"/>
            <a:r>
              <a:rPr lang="it-IT" dirty="0" smtClean="0"/>
              <a:t>Più abbiamo aiuto da parte dei singoli e meglio facciamo</a:t>
            </a:r>
          </a:p>
          <a:p>
            <a:pPr lvl="3"/>
            <a:r>
              <a:rPr lang="it-IT" dirty="0" smtClean="0"/>
              <a:t>Nel passato lavoro del GLV: 6105 prodotti controllati, meno di 30 sbagli</a:t>
            </a:r>
          </a:p>
          <a:p>
            <a:pPr lvl="1"/>
            <a:r>
              <a:rPr lang="it-IT" dirty="0" smtClean="0"/>
              <a:t>Voto (presunto) di ciascun prodotto</a:t>
            </a:r>
          </a:p>
          <a:p>
            <a:pPr lvl="2"/>
            <a:r>
              <a:rPr lang="it-IT" dirty="0" smtClean="0"/>
              <a:t>Nella scorsa VQR fu sottostimato (per scelta):</a:t>
            </a:r>
          </a:p>
          <a:p>
            <a:pPr lvl="3"/>
            <a:r>
              <a:rPr lang="it-IT" dirty="0" smtClean="0"/>
              <a:t>- 5%</a:t>
            </a:r>
          </a:p>
          <a:p>
            <a:pPr lvl="2"/>
            <a:r>
              <a:rPr lang="it-IT" dirty="0" smtClean="0"/>
              <a:t>Qui dobbiamo aspettare i criteri del GEV</a:t>
            </a:r>
          </a:p>
          <a:p>
            <a:pPr lvl="3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19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200"/>
            <a:ext cx="8769164" cy="610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490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it-IT" dirty="0" smtClean="0"/>
              <a:t>Gli attori dal lato INFN</a:t>
            </a: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GLV</a:t>
            </a:r>
          </a:p>
          <a:p>
            <a:pPr lvl="1"/>
            <a:r>
              <a:rPr lang="it-IT" dirty="0" smtClean="0"/>
              <a:t>Raccoglie ed analizza dati sulle performance di missione dell’Ente</a:t>
            </a:r>
          </a:p>
          <a:p>
            <a:pPr lvl="1"/>
            <a:r>
              <a:rPr lang="it-IT" dirty="0" smtClean="0"/>
              <a:t>Presenta un rapporto annuale al Comitato di Valutazione Internazionale</a:t>
            </a:r>
          </a:p>
          <a:p>
            <a:pPr lvl="1"/>
            <a:r>
              <a:rPr lang="it-IT" dirty="0" smtClean="0"/>
              <a:t>È incaricato di preparare l’Ente per la VQR</a:t>
            </a:r>
          </a:p>
          <a:p>
            <a:pPr lvl="2"/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4190494"/>
            <a:ext cx="5161889" cy="1482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" y="6126161"/>
            <a:ext cx="6381750" cy="65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3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operiamo: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81600"/>
          </a:xfrm>
        </p:spPr>
        <p:txBody>
          <a:bodyPr/>
          <a:lstStyle/>
          <a:p>
            <a:r>
              <a:rPr lang="it-IT" dirty="0" smtClean="0"/>
              <a:t>Unico bias: migliorare il voto per i «neo assunti»</a:t>
            </a:r>
          </a:p>
          <a:p>
            <a:r>
              <a:rPr lang="it-IT" dirty="0" smtClean="0"/>
              <a:t>Nel passato siamo stati accusati di aver favorito questo o quello</a:t>
            </a:r>
          </a:p>
          <a:p>
            <a:pPr lvl="1"/>
            <a:r>
              <a:rPr lang="it-IT" dirty="0" smtClean="0"/>
              <a:t>L’unico obiettivo e’ massimizzare il risultato dell’Ente</a:t>
            </a:r>
          </a:p>
          <a:p>
            <a:pPr lvl="2"/>
            <a:r>
              <a:rPr lang="it-IT" dirty="0" smtClean="0"/>
              <a:t>Questo (e solo questo) è il nostro obiettivo</a:t>
            </a:r>
          </a:p>
          <a:p>
            <a:pPr lvl="1"/>
            <a:r>
              <a:rPr lang="it-IT" dirty="0" smtClean="0"/>
              <a:t>Problemi:</a:t>
            </a:r>
          </a:p>
          <a:p>
            <a:pPr lvl="2"/>
            <a:r>
              <a:rPr lang="it-IT" dirty="0" smtClean="0"/>
              <a:t>Interazione con i Dipartimenti </a:t>
            </a:r>
          </a:p>
          <a:p>
            <a:pPr lvl="3"/>
            <a:r>
              <a:rPr lang="it-IT" dirty="0" smtClean="0"/>
              <a:t>chi prende che cosa</a:t>
            </a:r>
          </a:p>
          <a:p>
            <a:pPr lvl="3"/>
            <a:r>
              <a:rPr lang="it-IT" dirty="0" smtClean="0"/>
              <a:t>evitare presentazioni di duplicati</a:t>
            </a:r>
          </a:p>
          <a:p>
            <a:pPr lvl="2"/>
            <a:r>
              <a:rPr lang="it-IT" dirty="0" smtClean="0"/>
              <a:t>Il risultato delle singole Sezioni</a:t>
            </a:r>
          </a:p>
          <a:p>
            <a:pPr lvl="3"/>
            <a:r>
              <a:rPr lang="it-IT" dirty="0" smtClean="0"/>
              <a:t>Non interverremo ma potrebbe essere influenzato da quel che succede nei vari Dipartimenti</a:t>
            </a:r>
          </a:p>
          <a:p>
            <a:pPr lvl="2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21093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Qualche parola sulla 3M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300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In questa VQR non sono comprese le attività di Terza Missione. Verranno valutate in parallelo</a:t>
            </a:r>
          </a:p>
          <a:p>
            <a:pPr lvl="1"/>
            <a:r>
              <a:rPr lang="it-IT" dirty="0" smtClean="0"/>
              <a:t>Per le Università a partire dalle SUA-RD </a:t>
            </a:r>
          </a:p>
          <a:p>
            <a:pPr lvl="1"/>
            <a:r>
              <a:rPr lang="it-IT" dirty="0" smtClean="0"/>
              <a:t>Per gli Enti a breve raccolta dell’informazione</a:t>
            </a:r>
          </a:p>
          <a:p>
            <a:r>
              <a:rPr lang="it-IT" dirty="0" smtClean="0"/>
              <a:t>Già nominato il Comitato Esperti Terza Missione (analogo ai CETM).</a:t>
            </a:r>
          </a:p>
          <a:p>
            <a:pPr lvl="1"/>
            <a:r>
              <a:rPr lang="it-IT" dirty="0" smtClean="0"/>
              <a:t>Due aree:</a:t>
            </a:r>
          </a:p>
          <a:p>
            <a:pPr lvl="2"/>
            <a:r>
              <a:rPr lang="it-IT" dirty="0" smtClean="0"/>
              <a:t>Valorizzazione della Ricerca</a:t>
            </a:r>
          </a:p>
          <a:p>
            <a:pPr lvl="3"/>
            <a:r>
              <a:rPr lang="it-IT" dirty="0" smtClean="0"/>
              <a:t>Trasferimento Tecnologico, attività con diretto impatto economico</a:t>
            </a:r>
          </a:p>
          <a:p>
            <a:pPr lvl="3"/>
            <a:r>
              <a:rPr lang="it-IT" dirty="0" smtClean="0"/>
              <a:t>Produzione di beni di pubblico valore</a:t>
            </a:r>
          </a:p>
          <a:p>
            <a:pPr lvl="4"/>
            <a:r>
              <a:rPr lang="it-IT" i="1" dirty="0" smtClean="0"/>
              <a:t>Public Engagement, valorizzazione beni culturali, trials clinici, formazione continua</a:t>
            </a:r>
          </a:p>
          <a:p>
            <a:pPr lvl="3"/>
            <a:endParaRPr lang="it-IT" dirty="0" smtClean="0"/>
          </a:p>
          <a:p>
            <a:pPr lvl="3"/>
            <a:endParaRPr lang="it-IT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72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Last but not least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cosa serve tutto ciò?</a:t>
            </a:r>
          </a:p>
          <a:p>
            <a:endParaRPr lang="it-IT" dirty="0"/>
          </a:p>
          <a:p>
            <a:r>
              <a:rPr lang="it-IT" dirty="0" smtClean="0"/>
              <a:t>Assegnazione dei fondi: </a:t>
            </a:r>
          </a:p>
          <a:p>
            <a:pPr lvl="1"/>
            <a:r>
              <a:rPr lang="it-IT" dirty="0" smtClean="0"/>
              <a:t>Per il 2015 il 70% del fondo premiale è stato assegnato sulla base della VQR 2004-2010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La VQR 2011-2014 sarà la base per assegnazione dei fondi nel 2017(?)</a:t>
            </a:r>
          </a:p>
          <a:p>
            <a:pPr lvl="1"/>
            <a:r>
              <a:rPr lang="it-IT" smtClean="0"/>
              <a:t>Il risultato nellaTerza Missione «potrà essere utilizzata nell’assegnazione di fondi governativi»</a:t>
            </a:r>
            <a:endParaRPr lang="it-IT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75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Sommario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La VQR è incominciata, servirà a valutare l’Ente</a:t>
            </a:r>
          </a:p>
          <a:p>
            <a:pPr lvl="1"/>
            <a:r>
              <a:rPr lang="it-IT" dirty="0" smtClean="0"/>
              <a:t>I protagonisti siamo noi</a:t>
            </a:r>
          </a:p>
          <a:p>
            <a:r>
              <a:rPr lang="it-IT" dirty="0" smtClean="0"/>
              <a:t>L’Ente vuole rimanere al top</a:t>
            </a:r>
          </a:p>
          <a:p>
            <a:pPr lvl="1"/>
            <a:r>
              <a:rPr lang="it-IT" dirty="0" smtClean="0"/>
              <a:t>Non sarà facile</a:t>
            </a:r>
          </a:p>
          <a:p>
            <a:pPr lvl="1"/>
            <a:r>
              <a:rPr lang="it-IT" dirty="0" smtClean="0"/>
              <a:t>Avremo bisogno del supporto di tutti</a:t>
            </a:r>
          </a:p>
          <a:p>
            <a:pPr lvl="1"/>
            <a:r>
              <a:rPr lang="it-IT" dirty="0" smtClean="0"/>
              <a:t>Le scadenze sono pressanti</a:t>
            </a:r>
          </a:p>
          <a:p>
            <a:pPr lvl="2"/>
            <a:r>
              <a:rPr lang="it-IT" dirty="0" smtClean="0"/>
              <a:t>15 settembre</a:t>
            </a:r>
            <a:r>
              <a:rPr lang="it-IT" dirty="0" smtClean="0">
                <a:sym typeface="Wingdings" panose="05000000000000000000" pitchFamily="2" charset="2"/>
              </a:rPr>
              <a:t>Definizione Dipartimentali (strutture)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15 novembreI GEV definiscono i criteri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30 novembre</a:t>
            </a:r>
          </a:p>
          <a:p>
            <a:pPr lvl="3"/>
            <a:r>
              <a:rPr lang="it-IT" dirty="0" smtClean="0">
                <a:sym typeface="Wingdings" panose="05000000000000000000" pitchFamily="2" charset="2"/>
              </a:rPr>
              <a:t>termine accreditamento e elenco mobilità</a:t>
            </a:r>
          </a:p>
          <a:p>
            <a:pPr lvl="3"/>
            <a:r>
              <a:rPr lang="it-IT" dirty="0" smtClean="0">
                <a:sym typeface="Wingdings" panose="05000000000000000000" pitchFamily="2" charset="2"/>
              </a:rPr>
              <a:t>Inizio inserimento prodotti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31 dicembredata di riferimento per bibliometrie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31 gennaiotermine inserimento prodotti per le Uni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15 febbraiotermine inserimento prodotti per gli Enti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29 febbraio</a:t>
            </a:r>
          </a:p>
          <a:p>
            <a:pPr lvl="3"/>
            <a:r>
              <a:rPr lang="it-IT" dirty="0" smtClean="0">
                <a:sym typeface="Wingdings" panose="05000000000000000000" pitchFamily="2" charset="2"/>
              </a:rPr>
              <a:t>Verifica figure in formazione</a:t>
            </a:r>
          </a:p>
          <a:p>
            <a:pPr lvl="3"/>
            <a:r>
              <a:rPr lang="it-IT" dirty="0" smtClean="0">
                <a:sym typeface="Wingdings" panose="05000000000000000000" pitchFamily="2" charset="2"/>
              </a:rPr>
              <a:t>Altre informazioni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30 settembre: rapporto finale GEV</a:t>
            </a: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31 ottobre: rapporto finale ANVUR</a:t>
            </a:r>
          </a:p>
          <a:p>
            <a:pPr lvl="2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75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breve storia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89063"/>
            <a:ext cx="8010991" cy="48057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635635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 non avendo favorito nessuno il GLV è andato sotto accusa...</a:t>
            </a:r>
            <a:endParaRPr lang="it-IT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20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commenti</a:t>
            </a:r>
            <a:endParaRPr lang="it-I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it-IT" dirty="0" smtClean="0"/>
              <a:t>Il nuovo esercizio coprirà il periodo 2011-2014.</a:t>
            </a:r>
          </a:p>
          <a:p>
            <a:pPr lvl="1"/>
            <a:r>
              <a:rPr lang="it-IT" dirty="0" smtClean="0"/>
              <a:t>Conclusioni e dati finali ad ottobre 2016</a:t>
            </a:r>
          </a:p>
          <a:p>
            <a:r>
              <a:rPr lang="it-IT" dirty="0" smtClean="0"/>
              <a:t>La scorsa VQR (2004-2010)</a:t>
            </a:r>
          </a:p>
          <a:p>
            <a:pPr lvl="1"/>
            <a:r>
              <a:rPr lang="it-IT" dirty="0" smtClean="0"/>
              <a:t>Dati raccolti nel 2012, conclusioni nel luglio 2013</a:t>
            </a:r>
          </a:p>
          <a:p>
            <a:r>
              <a:rPr lang="it-IT" dirty="0" smtClean="0"/>
              <a:t>Più veloce</a:t>
            </a:r>
          </a:p>
          <a:p>
            <a:pPr lvl="1"/>
            <a:r>
              <a:rPr lang="it-IT" dirty="0" smtClean="0"/>
              <a:t>In parte perchè ricalca la vecchia</a:t>
            </a:r>
          </a:p>
          <a:p>
            <a:pPr lvl="1"/>
            <a:r>
              <a:rPr lang="it-IT" dirty="0" smtClean="0"/>
              <a:t>In gran parte perchè molta dell’infrastruttura (ANVUR) è in logo</a:t>
            </a:r>
          </a:p>
          <a:p>
            <a:pPr lvl="1"/>
            <a:r>
              <a:rPr lang="it-IT" dirty="0" smtClean="0"/>
              <a:t>In parte perchè gli attori sanno che è importante</a:t>
            </a:r>
          </a:p>
          <a:p>
            <a:pPr lvl="2"/>
            <a:r>
              <a:rPr lang="it-IT" dirty="0" smtClean="0"/>
              <a:t>Nel 2015 il 70% del Fondo Premiale per gli Enti di Ricerca è stato assegnato sulla base dei risultati VQR 2004-2010</a:t>
            </a:r>
          </a:p>
          <a:p>
            <a:pPr lvl="1"/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965-9E58-4453-9992-68241A1B3A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02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passato prossimo in comparazione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it-IT" dirty="0" smtClean="0"/>
              <a:t>VQR 2011-2014</a:t>
            </a:r>
          </a:p>
          <a:p>
            <a:pPr lvl="1"/>
            <a:r>
              <a:rPr lang="it-IT" dirty="0" smtClean="0"/>
              <a:t>Decreto MIUR (linee guida) del 1 luglio 2015</a:t>
            </a:r>
          </a:p>
          <a:p>
            <a:pPr lvl="2"/>
            <a:r>
              <a:rPr lang="it-IT" dirty="0" smtClean="0"/>
              <a:t>Pre-Bando ANVUR del 7 luglio </a:t>
            </a:r>
          </a:p>
          <a:p>
            <a:pPr lvl="3"/>
            <a:r>
              <a:rPr lang="it-IT" dirty="0" smtClean="0"/>
              <a:t>Commenti entro il 27 luglio</a:t>
            </a:r>
          </a:p>
          <a:p>
            <a:pPr lvl="2"/>
            <a:r>
              <a:rPr lang="it-IT" dirty="0" smtClean="0"/>
              <a:t>Bando finale ANVUR il 1 agosto</a:t>
            </a:r>
          </a:p>
          <a:p>
            <a:pPr lvl="2"/>
            <a:endParaRPr lang="it-IT" dirty="0" smtClean="0"/>
          </a:p>
          <a:p>
            <a:r>
              <a:rPr lang="it-IT" dirty="0" smtClean="0"/>
              <a:t>VQR 2004-2010</a:t>
            </a:r>
          </a:p>
          <a:p>
            <a:pPr lvl="1"/>
            <a:r>
              <a:rPr lang="it-IT" dirty="0" smtClean="0"/>
              <a:t>La bozza delle linee guida della VQR 2004-2010 esce nel Luglio 2011</a:t>
            </a:r>
          </a:p>
          <a:p>
            <a:pPr lvl="3"/>
            <a:r>
              <a:rPr lang="it-IT" dirty="0" smtClean="0"/>
              <a:t>Aperto il dibattito</a:t>
            </a:r>
          </a:p>
          <a:p>
            <a:pPr lvl="1"/>
            <a:r>
              <a:rPr lang="it-IT" dirty="0" smtClean="0"/>
              <a:t>Nell’Ottobre 2011 pubblicata la bozza del bando</a:t>
            </a:r>
            <a:endParaRPr lang="it-IT" dirty="0"/>
          </a:p>
          <a:p>
            <a:pPr lvl="1"/>
            <a:r>
              <a:rPr lang="it-IT" dirty="0" smtClean="0"/>
              <a:t>Versione finale (bando) appare il 7 Novembre 2011</a:t>
            </a:r>
          </a:p>
        </p:txBody>
      </p:sp>
    </p:spTree>
    <p:extLst>
      <p:ext uri="{BB962C8B-B14F-4D97-AF65-F5344CB8AC3E}">
        <p14:creationId xmlns:p14="http://schemas.microsoft.com/office/powerpoint/2010/main" val="303316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novità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it-IT" dirty="0" smtClean="0"/>
              <a:t>Tutto il personale in VQR deve essere identificato via ORCID</a:t>
            </a:r>
          </a:p>
          <a:p>
            <a:pPr lvl="1"/>
            <a:r>
              <a:rPr lang="it-IT" dirty="0" smtClean="0"/>
              <a:t>Nella scorsa VQR via Codice Fiscale</a:t>
            </a:r>
          </a:p>
          <a:p>
            <a:pPr lvl="2"/>
            <a:r>
              <a:rPr lang="it-IT" dirty="0" smtClean="0"/>
              <a:t>Documento sensibile</a:t>
            </a:r>
          </a:p>
          <a:p>
            <a:pPr lvl="2"/>
            <a:r>
              <a:rPr lang="it-IT" dirty="0" smtClean="0"/>
              <a:t>ORCID è pubblico, ed unico</a:t>
            </a:r>
          </a:p>
          <a:p>
            <a:r>
              <a:rPr lang="it-IT" dirty="0" smtClean="0"/>
              <a:t>L’INFN è separato in Sezioni</a:t>
            </a:r>
          </a:p>
          <a:p>
            <a:pPr lvl="1"/>
            <a:r>
              <a:rPr lang="it-IT" dirty="0" smtClean="0"/>
              <a:t>La volta scorsa era una unica struttura</a:t>
            </a:r>
          </a:p>
          <a:p>
            <a:pPr lvl="2"/>
            <a:r>
              <a:rPr lang="it-IT" dirty="0" smtClean="0"/>
              <a:t>Tecnicamente un articolo può essere presentato da tutte le sezioni che hanno un firmatario</a:t>
            </a:r>
          </a:p>
          <a:p>
            <a:pPr lvl="2"/>
            <a:r>
              <a:rPr lang="it-IT" dirty="0" smtClean="0"/>
              <a:t>Esisterà una tabella con i risultati per Sezione</a:t>
            </a:r>
          </a:p>
          <a:p>
            <a:r>
              <a:rPr lang="it-IT" dirty="0" smtClean="0"/>
              <a:t>Gli incaricati</a:t>
            </a:r>
          </a:p>
          <a:p>
            <a:pPr lvl="1"/>
            <a:r>
              <a:rPr lang="it-IT" dirty="0" smtClean="0"/>
              <a:t>Presenteranno 2+1 prodotto, voto separato</a:t>
            </a:r>
          </a:p>
          <a:p>
            <a:pPr lvl="2"/>
            <a:endParaRPr lang="it-IT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07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Altre novità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lvl="1"/>
            <a:r>
              <a:rPr lang="it-IT" dirty="0" smtClean="0"/>
              <a:t>Maternità considerata per diminuzione prodotti</a:t>
            </a:r>
          </a:p>
          <a:p>
            <a:pPr lvl="1"/>
            <a:r>
              <a:rPr lang="it-IT" dirty="0" smtClean="0"/>
              <a:t>Ruoli di responsabilità in Università/Enti: idem</a:t>
            </a:r>
          </a:p>
          <a:p>
            <a:pPr lvl="1"/>
            <a:r>
              <a:rPr lang="it-IT" dirty="0" smtClean="0"/>
              <a:t>Questa volta si misura solo la ricerca</a:t>
            </a:r>
          </a:p>
          <a:p>
            <a:pPr lvl="2"/>
            <a:r>
              <a:rPr lang="it-IT" dirty="0" smtClean="0"/>
              <a:t>Peso: 0.75 all’indicatore di ricerca</a:t>
            </a:r>
          </a:p>
          <a:p>
            <a:pPr lvl="2"/>
            <a:r>
              <a:rPr lang="it-IT" dirty="0" smtClean="0"/>
              <a:t>Peso: 0.20 all’indicatore di «reclutamento»</a:t>
            </a:r>
          </a:p>
          <a:p>
            <a:pPr lvl="2"/>
            <a:r>
              <a:rPr lang="it-IT" dirty="0" smtClean="0"/>
              <a:t>Peso: 0.01 all’indicatore di fondi esterni</a:t>
            </a:r>
          </a:p>
          <a:p>
            <a:pPr lvl="2"/>
            <a:r>
              <a:rPr lang="it-IT" dirty="0" smtClean="0"/>
              <a:t>Peso: 0.01 all’indicatore di alta formazione</a:t>
            </a:r>
          </a:p>
          <a:p>
            <a:pPr lvl="2"/>
            <a:r>
              <a:rPr lang="it-IT" dirty="0" smtClean="0"/>
              <a:t>Peso: 0.03 al miglioramento rispetto alla scorsa VQR</a:t>
            </a:r>
          </a:p>
          <a:p>
            <a:pPr lvl="3"/>
            <a:r>
              <a:rPr lang="it-IT" dirty="0" smtClean="0"/>
              <a:t>Qui verrà calcolato un apposito parametro per la comparazione</a:t>
            </a:r>
          </a:p>
          <a:p>
            <a:pPr lvl="1"/>
            <a:r>
              <a:rPr lang="it-IT" dirty="0" smtClean="0"/>
              <a:t>La III missione</a:t>
            </a:r>
          </a:p>
          <a:p>
            <a:pPr lvl="3"/>
            <a:r>
              <a:rPr lang="it-IT" dirty="0" smtClean="0"/>
              <a:t>Brevetti, conto terzi, incubatori spin-off</a:t>
            </a:r>
          </a:p>
          <a:p>
            <a:pPr lvl="3"/>
            <a:r>
              <a:rPr lang="it-IT" dirty="0" smtClean="0"/>
              <a:t>Public engagement etc</a:t>
            </a:r>
          </a:p>
          <a:p>
            <a:pPr lvl="2"/>
            <a:r>
              <a:rPr lang="it-IT" dirty="0" smtClean="0"/>
              <a:t>Misurata (e valutata) a parte</a:t>
            </a:r>
          </a:p>
          <a:p>
            <a:pPr lvl="2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5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addetti alla ricerca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it-IT" dirty="0" smtClean="0"/>
              <a:t>Gli addetti in VQR vanno</a:t>
            </a:r>
          </a:p>
          <a:p>
            <a:pPr lvl="1"/>
            <a:r>
              <a:rPr lang="it-IT" dirty="0" smtClean="0"/>
              <a:t>Accreditati entro il 30/11</a:t>
            </a:r>
          </a:p>
          <a:p>
            <a:pPr lvl="1"/>
            <a:r>
              <a:rPr lang="it-IT" dirty="0" smtClean="0"/>
              <a:t>Muniti di ORCID entro quella data</a:t>
            </a:r>
          </a:p>
          <a:p>
            <a:r>
              <a:rPr lang="it-IT" dirty="0" smtClean="0"/>
              <a:t>Personale a TI e TD in servizio al 1/11/15</a:t>
            </a:r>
          </a:p>
          <a:p>
            <a:pPr lvl="1"/>
            <a:r>
              <a:rPr lang="it-IT" dirty="0" smtClean="0"/>
              <a:t>Per gli Enti di Ricerca:</a:t>
            </a:r>
          </a:p>
          <a:p>
            <a:pPr lvl="2"/>
            <a:r>
              <a:rPr lang="it-IT" dirty="0" smtClean="0"/>
              <a:t>Ricercatori </a:t>
            </a:r>
          </a:p>
          <a:p>
            <a:pPr lvl="2"/>
            <a:r>
              <a:rPr lang="it-IT" dirty="0" smtClean="0"/>
              <a:t>Tecnologi</a:t>
            </a:r>
          </a:p>
          <a:p>
            <a:pPr lvl="3"/>
            <a:r>
              <a:rPr lang="it-IT" dirty="0" smtClean="0"/>
              <a:t>Che svolgono attività di ricerca e non solo attività amministrativa o di servizio</a:t>
            </a:r>
          </a:p>
          <a:p>
            <a:pPr lvl="2"/>
            <a:r>
              <a:rPr lang="it-IT" dirty="0" smtClean="0"/>
              <a:t>Universitari con incarico di ricerca</a:t>
            </a:r>
          </a:p>
          <a:p>
            <a:pPr lvl="1"/>
            <a:r>
              <a:rPr lang="it-IT" dirty="0" smtClean="0"/>
              <a:t>Per le Università:</a:t>
            </a:r>
          </a:p>
          <a:p>
            <a:pPr lvl="2"/>
            <a:r>
              <a:rPr lang="it-IT" dirty="0" smtClean="0"/>
              <a:t>Ricercatori e docenti </a:t>
            </a:r>
          </a:p>
          <a:p>
            <a:pPr lvl="1"/>
            <a:endParaRPr lang="it-IT" dirty="0" smtClean="0"/>
          </a:p>
          <a:p>
            <a:endParaRPr lang="it-IT" dirty="0" smtClean="0"/>
          </a:p>
          <a:p>
            <a:pPr lvl="2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6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addetti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E366F1CA-680D-4161-9176-76E7FB29465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60139" y="1450976"/>
            <a:ext cx="8839200" cy="4933949"/>
            <a:chOff x="-1918118" y="1678247"/>
            <a:chExt cx="13116273" cy="585785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918118" y="1678247"/>
              <a:ext cx="13003202" cy="2920998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703459" y="4653203"/>
              <a:ext cx="12901614" cy="28828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4316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16180</TotalTime>
  <Words>1302</Words>
  <Application>Microsoft Office PowerPoint</Application>
  <PresentationFormat>On-screen Show (4:3)</PresentationFormat>
  <Paragraphs>252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Narrow</vt:lpstr>
      <vt:lpstr>Calibri</vt:lpstr>
      <vt:lpstr>Comic Sans MS</vt:lpstr>
      <vt:lpstr>Times New Roman</vt:lpstr>
      <vt:lpstr>Wingdings</vt:lpstr>
      <vt:lpstr>Black</vt:lpstr>
      <vt:lpstr>2_Personalizza struttura</vt:lpstr>
      <vt:lpstr>1_Personalizza struttura</vt:lpstr>
      <vt:lpstr>Personalizza struttura</vt:lpstr>
      <vt:lpstr>VQR 2011-2014 &amp; INFN</vt:lpstr>
      <vt:lpstr>Gli attori dal lato INFN</vt:lpstr>
      <vt:lpstr>La breve storia</vt:lpstr>
      <vt:lpstr>Alcuni commenti</vt:lpstr>
      <vt:lpstr>Il passato prossimo in comparazione</vt:lpstr>
      <vt:lpstr>Le novità</vt:lpstr>
      <vt:lpstr>Altre novità</vt:lpstr>
      <vt:lpstr>Gli addetti alla ricerca</vt:lpstr>
      <vt:lpstr>Gli addetti</vt:lpstr>
      <vt:lpstr>Cosa devono presentare</vt:lpstr>
      <vt:lpstr>Altri casi:</vt:lpstr>
      <vt:lpstr>Alcuni numeri</vt:lpstr>
      <vt:lpstr>Il GEV 02</vt:lpstr>
      <vt:lpstr>Comparazioni...</vt:lpstr>
      <vt:lpstr>Significato</vt:lpstr>
      <vt:lpstr>Attività ed attori</vt:lpstr>
      <vt:lpstr>La strategia</vt:lpstr>
      <vt:lpstr>Lo stato delle cose</vt:lpstr>
      <vt:lpstr>PowerPoint Presentation</vt:lpstr>
      <vt:lpstr>Come operiamo:</vt:lpstr>
      <vt:lpstr>Qualche parola sulla 3M</vt:lpstr>
      <vt:lpstr>Last but not least</vt:lpstr>
      <vt:lpstr>Sommario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communication talk</dc:title>
  <dc:creator>giorgio</dc:creator>
  <cp:lastModifiedBy>giorgio</cp:lastModifiedBy>
  <cp:revision>778</cp:revision>
  <cp:lastPrinted>2013-09-24T14:17:31Z</cp:lastPrinted>
  <dcterms:created xsi:type="dcterms:W3CDTF">2008-08-01T20:03:26Z</dcterms:created>
  <dcterms:modified xsi:type="dcterms:W3CDTF">2015-09-29T12:13:29Z</dcterms:modified>
</cp:coreProperties>
</file>