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8" r:id="rId4"/>
    <p:sldId id="275" r:id="rId5"/>
    <p:sldId id="260" r:id="rId6"/>
    <p:sldId id="261" r:id="rId7"/>
    <p:sldId id="269" r:id="rId8"/>
    <p:sldId id="270" r:id="rId9"/>
    <p:sldId id="259" r:id="rId10"/>
    <p:sldId id="263" r:id="rId11"/>
    <p:sldId id="264" r:id="rId12"/>
    <p:sldId id="271" r:id="rId13"/>
    <p:sldId id="272" r:id="rId14"/>
    <p:sldId id="273" r:id="rId15"/>
    <p:sldId id="274" r:id="rId16"/>
    <p:sldId id="266" r:id="rId17"/>
    <p:sldId id="267" r:id="rId18"/>
    <p:sldId id="262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 showGuides="1">
      <p:cViewPr>
        <p:scale>
          <a:sx n="76" d="100"/>
          <a:sy n="76" d="100"/>
        </p:scale>
        <p:origin x="-1212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o%20Moni\Desktop\RUP%20INFN%20(elaborazioni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o%20Moni\Desktop\RUP%20INFN%20(elaborazioni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15042650918599"/>
          <c:y val="0"/>
          <c:w val="0.66678248031496101"/>
          <c:h val="1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dLbl>
              <c:idx val="0"/>
              <c:layout>
                <c:manualLayout>
                  <c:x val="-0.101296959912256"/>
                  <c:y val="-0.3215063540246900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Foglio1!$A$2:$A$3</c:f>
              <c:strCache>
                <c:ptCount val="2"/>
                <c:pt idx="0">
                  <c:v>INFN</c:v>
                </c:pt>
                <c:pt idx="1">
                  <c:v>Associati e altro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85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3837224104729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082037181054E-2"/>
          <c:y val="0.18274654364451301"/>
          <c:w val="0.97788208717549896"/>
          <c:h val="0.72441199611700702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Verifica fattura (confronto con ordine, prezzi, ecc.)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Foglio1!$A$2:$A$5</c:f>
              <c:strCache>
                <c:ptCount val="4"/>
                <c:pt idx="0">
                  <c:v>RUP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0.27300000000000002</c:v>
                </c:pt>
                <c:pt idx="1">
                  <c:v>0.158</c:v>
                </c:pt>
                <c:pt idx="2">
                  <c:v>0.51200000000000001</c:v>
                </c:pt>
                <c:pt idx="3">
                  <c:v>5.7000000000000002E-2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3209970134037"/>
          <c:y val="0.158476755400769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313154747511701E-2"/>
          <c:y val="0.12168515092526"/>
          <c:w val="0.63593587640589"/>
          <c:h val="0.81890860757822403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Contenzioso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Foglio1!$A$2:$A$5</c:f>
              <c:strCache>
                <c:ptCount val="4"/>
                <c:pt idx="0">
                  <c:v>RUP</c:v>
                </c:pt>
                <c:pt idx="1">
                  <c:v>RUP con Amm.</c:v>
                </c:pt>
                <c:pt idx="2">
                  <c:v>Amm.</c:v>
                </c:pt>
                <c:pt idx="3">
                  <c:v>Non so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0.214</c:v>
                </c:pt>
                <c:pt idx="1">
                  <c:v>0.30499999999999999</c:v>
                </c:pt>
                <c:pt idx="2">
                  <c:v>0.17599999999999999</c:v>
                </c:pt>
                <c:pt idx="3">
                  <c:v>0.30499999999999999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622549601768407E-2"/>
          <c:y val="1.5768175516730001E-2"/>
          <c:w val="0.84155065146018304"/>
          <c:h val="0.44966159154618901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Contenzioso</c:v>
                </c:pt>
              </c:strCache>
            </c:strRef>
          </c:tx>
          <c:dLbls>
            <c:dLbl>
              <c:idx val="0"/>
              <c:layout>
                <c:manualLayout>
                  <c:x val="-2.0614328293024902E-3"/>
                  <c:y val="7.02921092503410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0.393577557474457"/>
                  <c:y val="-2.84926071016264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908637067145801"/>
                  <c:y val="4.052146379870839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Foglio1!$A$2:$A$6</c:f>
              <c:strCache>
                <c:ptCount val="5"/>
                <c:pt idx="0">
                  <c:v>Non ho alcuna copertura assicurativa</c:v>
                </c:pt>
                <c:pt idx="1">
                  <c:v>Ho sottoscritto una mia polizza privatamente</c:v>
                </c:pt>
                <c:pt idx="2">
                  <c:v>Ho sottoscritto la polizza "convenzionata" con l'INFN, che copre i casi di colpa grave ma che comunque è a carico dei dipendenti (circolare Giunti n. 175/2012)</c:v>
                </c:pt>
                <c:pt idx="3">
                  <c:v>La mia struttura ha stipulato e pagato una polizza per mio conto</c:v>
                </c:pt>
                <c:pt idx="4">
                  <c:v>Altro</c:v>
                </c:pt>
              </c:strCache>
            </c:strRef>
          </c:cat>
          <c:val>
            <c:numRef>
              <c:f>Foglio1!$B$2:$B$6</c:f>
              <c:numCache>
                <c:formatCode>0%</c:formatCode>
                <c:ptCount val="5"/>
                <c:pt idx="0" formatCode="0.00%">
                  <c:v>0.94199999999999995</c:v>
                </c:pt>
                <c:pt idx="1">
                  <c:v>0</c:v>
                </c:pt>
                <c:pt idx="2" formatCode="0.00%">
                  <c:v>1.7999999999999999E-2</c:v>
                </c:pt>
                <c:pt idx="3" formatCode="0.00%">
                  <c:v>8.9999999999999993E-3</c:v>
                </c:pt>
                <c:pt idx="4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"/>
          <c:y val="0.50959233193091302"/>
          <c:w val="0.99922817483881099"/>
          <c:h val="0.47556310168435401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688911108642304E-2"/>
          <c:y val="0.127468541165208"/>
          <c:w val="0.65404740813648299"/>
          <c:h val="0.79704872047244102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Profilo</c:v>
                </c:pt>
              </c:strCache>
            </c:strRef>
          </c:tx>
          <c:dLbls>
            <c:dLbl>
              <c:idx val="0"/>
              <c:layout>
                <c:manualLayout>
                  <c:x val="-0.154164390684986"/>
                  <c:y val="6.16981978989398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Foglio1!$A$2:$A$6</c:f>
              <c:strCache>
                <c:ptCount val="5"/>
                <c:pt idx="0">
                  <c:v>Ricercatori</c:v>
                </c:pt>
                <c:pt idx="1">
                  <c:v>Tecnologi</c:v>
                </c:pt>
                <c:pt idx="2">
                  <c:v>Tecnici</c:v>
                </c:pt>
                <c:pt idx="3">
                  <c:v>Amminstrativi</c:v>
                </c:pt>
                <c:pt idx="4">
                  <c:v>Non dip.ti</c:v>
                </c:pt>
              </c:strCache>
            </c:strRef>
          </c:cat>
          <c:val>
            <c:numRef>
              <c:f>Foglio1!$B$2:$B$6</c:f>
              <c:numCache>
                <c:formatCode>0%</c:formatCode>
                <c:ptCount val="5"/>
                <c:pt idx="0">
                  <c:v>0.39316239316239299</c:v>
                </c:pt>
                <c:pt idx="1">
                  <c:v>0.35042735042735002</c:v>
                </c:pt>
                <c:pt idx="2">
                  <c:v>0.13675213675213699</c:v>
                </c:pt>
                <c:pt idx="3">
                  <c:v>6.8376068376068397E-2</c:v>
                </c:pt>
                <c:pt idx="4">
                  <c:v>5.1282051282051301E-2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pivotSource>
    <c:name>[RUP INFN (elaborazioni).xlsx]TitoloStudio2!Tabella_pivot1</c:name>
    <c:fmtId val="6"/>
  </c:pivotSource>
  <c:chart>
    <c:autoTitleDeleted val="0"/>
    <c:pivotFmts>
      <c:pivotFmt>
        <c:idx val="0"/>
      </c:pivotFmt>
      <c:pivotFmt>
        <c:idx val="1"/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425275958038561"/>
          <c:y val="2.7312228429546899E-2"/>
          <c:w val="0.48503356030120898"/>
          <c:h val="0.873614764634867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TitoloStudio2!$B$3:$B$4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cat>
            <c:strRef>
              <c:f>TitoloStudio2!$A$5:$A$12</c:f>
              <c:strCache>
                <c:ptCount val="7"/>
                <c:pt idx="0">
                  <c:v>Ricercatore</c:v>
                </c:pt>
                <c:pt idx="1">
                  <c:v>Tecnologo</c:v>
                </c:pt>
                <c:pt idx="2">
                  <c:v>CTER</c:v>
                </c:pt>
                <c:pt idx="3">
                  <c:v>non sono dipendente</c:v>
                </c:pt>
                <c:pt idx="4">
                  <c:v>Collaboratore di Amministrazione</c:v>
                </c:pt>
                <c:pt idx="5">
                  <c:v>Operatore Tecnico o Amministrativo</c:v>
                </c:pt>
                <c:pt idx="6">
                  <c:v>Funzionario di Amministrazione</c:v>
                </c:pt>
              </c:strCache>
            </c:strRef>
          </c:cat>
          <c:val>
            <c:numRef>
              <c:f>TitoloStudio2!$B$5:$B$12</c:f>
              <c:numCache>
                <c:formatCode>General</c:formatCode>
                <c:ptCount val="7"/>
                <c:pt idx="0">
                  <c:v>114</c:v>
                </c:pt>
                <c:pt idx="1">
                  <c:v>91</c:v>
                </c:pt>
                <c:pt idx="2">
                  <c:v>55</c:v>
                </c:pt>
                <c:pt idx="3">
                  <c:v>19</c:v>
                </c:pt>
                <c:pt idx="4">
                  <c:v>9</c:v>
                </c:pt>
                <c:pt idx="5">
                  <c:v>6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TitoloStudio2!$C$3:$C$4</c:f>
              <c:strCache>
                <c:ptCount val="1"/>
                <c:pt idx="0">
                  <c:v>Sì</c:v>
                </c:pt>
              </c:strCache>
            </c:strRef>
          </c:tx>
          <c:invertIfNegative val="0"/>
          <c:cat>
            <c:strRef>
              <c:f>TitoloStudio2!$A$5:$A$12</c:f>
              <c:strCache>
                <c:ptCount val="7"/>
                <c:pt idx="0">
                  <c:v>Ricercatore</c:v>
                </c:pt>
                <c:pt idx="1">
                  <c:v>Tecnologo</c:v>
                </c:pt>
                <c:pt idx="2">
                  <c:v>CTER</c:v>
                </c:pt>
                <c:pt idx="3">
                  <c:v>non sono dipendente</c:v>
                </c:pt>
                <c:pt idx="4">
                  <c:v>Collaboratore di Amministrazione</c:v>
                </c:pt>
                <c:pt idx="5">
                  <c:v>Operatore Tecnico o Amministrativo</c:v>
                </c:pt>
                <c:pt idx="6">
                  <c:v>Funzionario di Amministrazione</c:v>
                </c:pt>
              </c:strCache>
            </c:strRef>
          </c:cat>
          <c:val>
            <c:numRef>
              <c:f>TitoloStudio2!$C$5:$C$12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4">
                  <c:v>10</c:v>
                </c:pt>
                <c:pt idx="5">
                  <c:v>1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539392"/>
        <c:axId val="34540928"/>
      </c:barChart>
      <c:catAx>
        <c:axId val="34539392"/>
        <c:scaling>
          <c:orientation val="minMax"/>
        </c:scaling>
        <c:delete val="0"/>
        <c:axPos val="l"/>
        <c:majorTickMark val="out"/>
        <c:minorTickMark val="none"/>
        <c:tickLblPos val="nextTo"/>
        <c:crossAx val="34540928"/>
        <c:crosses val="autoZero"/>
        <c:auto val="1"/>
        <c:lblAlgn val="ctr"/>
        <c:lblOffset val="100"/>
        <c:noMultiLvlLbl val="0"/>
      </c:catAx>
      <c:valAx>
        <c:axId val="3454092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4539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Sì 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Frequenza</c:v>
                </c:pt>
                <c:pt idx="1">
                  <c:v>Comprensibilità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 formatCode="0.00%">
                  <c:v>0.34599999999999997</c:v>
                </c:pt>
                <c:pt idx="1">
                  <c:v>0.27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Frequenza</c:v>
                </c:pt>
                <c:pt idx="1">
                  <c:v>Comprensibilità</c:v>
                </c:pt>
              </c:strCache>
            </c:strRef>
          </c:cat>
          <c:val>
            <c:numRef>
              <c:f>Foglio1!$C$2:$C$3</c:f>
              <c:numCache>
                <c:formatCode>0%</c:formatCode>
                <c:ptCount val="2"/>
                <c:pt idx="0" formatCode="0.00%">
                  <c:v>0.65400000000000003</c:v>
                </c:pt>
                <c:pt idx="1">
                  <c:v>0.73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081216"/>
        <c:axId val="35083008"/>
        <c:axId val="0"/>
      </c:bar3DChart>
      <c:catAx>
        <c:axId val="35081216"/>
        <c:scaling>
          <c:orientation val="minMax"/>
        </c:scaling>
        <c:delete val="0"/>
        <c:axPos val="l"/>
        <c:majorTickMark val="out"/>
        <c:minorTickMark val="none"/>
        <c:tickLblPos val="nextTo"/>
        <c:crossAx val="35083008"/>
        <c:crosses val="autoZero"/>
        <c:auto val="1"/>
        <c:lblAlgn val="ctr"/>
        <c:lblOffset val="100"/>
        <c:noMultiLvlLbl val="0"/>
      </c:catAx>
      <c:valAx>
        <c:axId val="35083008"/>
        <c:scaling>
          <c:orientation val="minMax"/>
          <c:max val="0.8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35081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pivotSource>
    <c:name>[RUP INFN (elaborazioni).xlsx]NProcedure2!Tabella_pivot1</c:name>
    <c:fmtId val="-1"/>
  </c:pivotSource>
  <c:chart>
    <c:autoTitleDeleted val="0"/>
    <c:pivotFmts>
      <c:pivotFmt>
        <c:idx val="0"/>
      </c:pivotFmt>
      <c:pivotFmt>
        <c:idx val="1"/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  <c:pivotFmt>
        <c:idx val="68"/>
        <c:marker>
          <c:symbol val="none"/>
        </c:marker>
      </c:pivotFmt>
      <c:pivotFmt>
        <c:idx val="69"/>
        <c:marker>
          <c:symbol val="none"/>
        </c:marker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</c:pivotFmt>
      <c:pivotFmt>
        <c:idx val="72"/>
        <c:marker>
          <c:symbol val="none"/>
        </c:marker>
      </c:pivotFmt>
      <c:pivotFmt>
        <c:idx val="73"/>
        <c:marker>
          <c:symbol val="none"/>
        </c:marker>
      </c:pivotFmt>
      <c:pivotFmt>
        <c:idx val="74"/>
        <c:marker>
          <c:symbol val="none"/>
        </c:marker>
      </c:pivotFmt>
      <c:pivotFmt>
        <c:idx val="75"/>
        <c:marker>
          <c:symbol val="none"/>
        </c:marker>
      </c:pivotFmt>
      <c:pivotFmt>
        <c:idx val="76"/>
        <c:marker>
          <c:symbol val="none"/>
        </c:marker>
      </c:pivotFmt>
      <c:pivotFmt>
        <c:idx val="77"/>
        <c:marker>
          <c:symbol val="none"/>
        </c:marker>
      </c:pivotFmt>
      <c:pivotFmt>
        <c:idx val="78"/>
        <c:marker>
          <c:symbol val="none"/>
        </c:marker>
      </c:pivotFmt>
      <c:pivotFmt>
        <c:idx val="79"/>
        <c:marker>
          <c:symbol val="none"/>
        </c:marker>
      </c:pivotFmt>
      <c:pivotFmt>
        <c:idx val="80"/>
        <c:marker>
          <c:symbol val="none"/>
        </c:marker>
      </c:pivotFmt>
      <c:pivotFmt>
        <c:idx val="81"/>
        <c:marker>
          <c:symbol val="none"/>
        </c:marker>
      </c:pivotFmt>
      <c:pivotFmt>
        <c:idx val="82"/>
        <c:marker>
          <c:symbol val="none"/>
        </c:marker>
      </c:pivotFmt>
      <c:pivotFmt>
        <c:idx val="83"/>
        <c:marker>
          <c:symbol val="none"/>
        </c:marker>
      </c:pivotFmt>
      <c:pivotFmt>
        <c:idx val="84"/>
        <c:marker>
          <c:symbol val="none"/>
        </c:marker>
      </c:pivotFmt>
      <c:pivotFmt>
        <c:idx val="85"/>
        <c:marker>
          <c:symbol val="none"/>
        </c:marker>
      </c:pivotFmt>
      <c:pivotFmt>
        <c:idx val="86"/>
        <c:marker>
          <c:symbol val="none"/>
        </c:marker>
      </c:pivotFmt>
      <c:pivotFmt>
        <c:idx val="87"/>
        <c:marker>
          <c:symbol val="none"/>
        </c:marker>
      </c:pivotFmt>
      <c:pivotFmt>
        <c:idx val="88"/>
        <c:marker>
          <c:symbol val="none"/>
        </c:marker>
      </c:pivotFmt>
      <c:pivotFmt>
        <c:idx val="89"/>
        <c:marker>
          <c:symbol val="none"/>
        </c:marker>
      </c:pivotFmt>
      <c:pivotFmt>
        <c:idx val="90"/>
        <c:marker>
          <c:symbol val="none"/>
        </c:marker>
      </c:pivotFmt>
      <c:pivotFmt>
        <c:idx val="91"/>
        <c:marker>
          <c:symbol val="none"/>
        </c:marker>
      </c:pivotFmt>
      <c:pivotFmt>
        <c:idx val="92"/>
        <c:marker>
          <c:symbol val="none"/>
        </c:marker>
      </c:pivotFmt>
      <c:pivotFmt>
        <c:idx val="93"/>
        <c:marker>
          <c:symbol val="none"/>
        </c:marker>
      </c:pivotFmt>
      <c:pivotFmt>
        <c:idx val="94"/>
        <c:marker>
          <c:symbol val="none"/>
        </c:marker>
      </c:pivotFmt>
      <c:pivotFmt>
        <c:idx val="95"/>
        <c:marker>
          <c:symbol val="none"/>
        </c:marker>
      </c:pivotFmt>
      <c:pivotFmt>
        <c:idx val="96"/>
        <c:marker>
          <c:symbol val="none"/>
        </c:marker>
      </c:pivotFmt>
      <c:pivotFmt>
        <c:idx val="97"/>
        <c:marker>
          <c:symbol val="none"/>
        </c:marker>
      </c:pivotFmt>
      <c:pivotFmt>
        <c:idx val="98"/>
        <c:marker>
          <c:symbol val="none"/>
        </c:marker>
      </c:pivotFmt>
      <c:pivotFmt>
        <c:idx val="99"/>
        <c:marker>
          <c:symbol val="none"/>
        </c:marker>
      </c:pivotFmt>
      <c:pivotFmt>
        <c:idx val="100"/>
        <c:marker>
          <c:symbol val="none"/>
        </c:marker>
      </c:pivotFmt>
      <c:pivotFmt>
        <c:idx val="101"/>
        <c:marker>
          <c:symbol val="none"/>
        </c:marker>
      </c:pivotFmt>
      <c:pivotFmt>
        <c:idx val="102"/>
        <c:marker>
          <c:symbol val="none"/>
        </c:marker>
      </c:pivotFmt>
      <c:pivotFmt>
        <c:idx val="103"/>
        <c:marker>
          <c:symbol val="none"/>
        </c:marker>
      </c:pivotFmt>
      <c:pivotFmt>
        <c:idx val="104"/>
        <c:marker>
          <c:symbol val="none"/>
        </c:marker>
      </c:pivotFmt>
      <c:pivotFmt>
        <c:idx val="105"/>
        <c:marker>
          <c:symbol val="none"/>
        </c:marker>
      </c:pivotFmt>
      <c:pivotFmt>
        <c:idx val="106"/>
        <c:marker>
          <c:symbol val="none"/>
        </c:marker>
      </c:pivotFmt>
      <c:pivotFmt>
        <c:idx val="107"/>
        <c:marker>
          <c:symbol val="none"/>
        </c:marker>
      </c:pivotFmt>
      <c:pivotFmt>
        <c:idx val="108"/>
        <c:marker>
          <c:symbol val="none"/>
        </c:marker>
      </c:pivotFmt>
      <c:pivotFmt>
        <c:idx val="109"/>
        <c:marker>
          <c:symbol val="none"/>
        </c:marker>
      </c:pivotFmt>
      <c:pivotFmt>
        <c:idx val="110"/>
        <c:marker>
          <c:symbol val="none"/>
        </c:marker>
      </c:pivotFmt>
      <c:pivotFmt>
        <c:idx val="111"/>
        <c:marker>
          <c:symbol val="none"/>
        </c:marker>
      </c:pivotFmt>
      <c:pivotFmt>
        <c:idx val="112"/>
        <c:marker>
          <c:symbol val="none"/>
        </c:marker>
      </c:pivotFmt>
      <c:pivotFmt>
        <c:idx val="113"/>
        <c:marker>
          <c:symbol val="none"/>
        </c:marker>
      </c:pivotFmt>
      <c:pivotFmt>
        <c:idx val="114"/>
        <c:marker>
          <c:symbol val="none"/>
        </c:marker>
      </c:pivotFmt>
      <c:pivotFmt>
        <c:idx val="115"/>
        <c:marker>
          <c:symbol val="none"/>
        </c:marker>
      </c:pivotFmt>
      <c:pivotFmt>
        <c:idx val="116"/>
        <c:marker>
          <c:symbol val="none"/>
        </c:marker>
      </c:pivotFmt>
      <c:pivotFmt>
        <c:idx val="117"/>
        <c:marker>
          <c:symbol val="none"/>
        </c:marker>
      </c:pivotFmt>
      <c:pivotFmt>
        <c:idx val="118"/>
        <c:marker>
          <c:symbol val="none"/>
        </c:marker>
      </c:pivotFmt>
      <c:pivotFmt>
        <c:idx val="119"/>
        <c:marker>
          <c:symbol val="none"/>
        </c:marker>
      </c:pivotFmt>
      <c:pivotFmt>
        <c:idx val="120"/>
        <c:marker>
          <c:symbol val="none"/>
        </c:marker>
      </c:pivotFmt>
      <c:pivotFmt>
        <c:idx val="121"/>
        <c:marker>
          <c:symbol val="none"/>
        </c:marker>
      </c:pivotFmt>
      <c:pivotFmt>
        <c:idx val="122"/>
        <c:marker>
          <c:symbol val="none"/>
        </c:marker>
      </c:pivotFmt>
      <c:pivotFmt>
        <c:idx val="123"/>
        <c:marker>
          <c:symbol val="none"/>
        </c:marker>
      </c:pivotFmt>
      <c:pivotFmt>
        <c:idx val="124"/>
        <c:marker>
          <c:symbol val="none"/>
        </c:marker>
      </c:pivotFmt>
      <c:pivotFmt>
        <c:idx val="125"/>
        <c:marker>
          <c:symbol val="none"/>
        </c:marker>
      </c:pivotFmt>
      <c:pivotFmt>
        <c:idx val="126"/>
        <c:marker>
          <c:symbol val="none"/>
        </c:marker>
      </c:pivotFmt>
      <c:pivotFmt>
        <c:idx val="127"/>
        <c:marker>
          <c:symbol val="none"/>
        </c:marker>
      </c:pivotFmt>
      <c:pivotFmt>
        <c:idx val="128"/>
        <c:marker>
          <c:symbol val="none"/>
        </c:marker>
      </c:pivotFmt>
      <c:pivotFmt>
        <c:idx val="129"/>
        <c:marker>
          <c:symbol val="none"/>
        </c:marker>
      </c:pivotFmt>
      <c:pivotFmt>
        <c:idx val="130"/>
        <c:marker>
          <c:symbol val="none"/>
        </c:marker>
      </c:pivotFmt>
      <c:pivotFmt>
        <c:idx val="131"/>
        <c:marker>
          <c:symbol val="none"/>
        </c:marker>
      </c:pivotFmt>
      <c:pivotFmt>
        <c:idx val="132"/>
        <c:marker>
          <c:symbol val="none"/>
        </c:marker>
      </c:pivotFmt>
      <c:pivotFmt>
        <c:idx val="133"/>
        <c:marker>
          <c:symbol val="none"/>
        </c:marker>
      </c:pivotFmt>
      <c:pivotFmt>
        <c:idx val="134"/>
        <c:marker>
          <c:symbol val="none"/>
        </c:marker>
      </c:pivotFmt>
      <c:pivotFmt>
        <c:idx val="135"/>
        <c:marker>
          <c:symbol val="none"/>
        </c:marker>
      </c:pivotFmt>
      <c:pivotFmt>
        <c:idx val="136"/>
        <c:marker>
          <c:symbol val="none"/>
        </c:marker>
      </c:pivotFmt>
      <c:pivotFmt>
        <c:idx val="137"/>
        <c:marker>
          <c:symbol val="none"/>
        </c:marker>
      </c:pivotFmt>
      <c:pivotFmt>
        <c:idx val="138"/>
        <c:marker>
          <c:symbol val="none"/>
        </c:marker>
      </c:pivotFmt>
      <c:pivotFmt>
        <c:idx val="139"/>
        <c:marker>
          <c:symbol val="none"/>
        </c:marker>
      </c:pivotFmt>
      <c:pivotFmt>
        <c:idx val="140"/>
        <c:marker>
          <c:symbol val="none"/>
        </c:marker>
      </c:pivotFmt>
      <c:pivotFmt>
        <c:idx val="141"/>
        <c:marker>
          <c:symbol val="none"/>
        </c:marker>
      </c:pivotFmt>
      <c:pivotFmt>
        <c:idx val="142"/>
        <c:marker>
          <c:symbol val="none"/>
        </c:marker>
      </c:pivotFmt>
      <c:pivotFmt>
        <c:idx val="143"/>
        <c:marker>
          <c:symbol val="none"/>
        </c:marker>
      </c:pivotFmt>
      <c:pivotFmt>
        <c:idx val="144"/>
        <c:marker>
          <c:symbol val="none"/>
        </c:marker>
      </c:pivotFmt>
      <c:pivotFmt>
        <c:idx val="145"/>
        <c:marker>
          <c:symbol val="none"/>
        </c:marker>
      </c:pivotFmt>
      <c:pivotFmt>
        <c:idx val="146"/>
        <c:marker>
          <c:symbol val="none"/>
        </c:marker>
      </c:pivotFmt>
      <c:pivotFmt>
        <c:idx val="147"/>
        <c:marker>
          <c:symbol val="none"/>
        </c:marker>
      </c:pivotFmt>
      <c:pivotFmt>
        <c:idx val="148"/>
        <c:marker>
          <c:symbol val="none"/>
        </c:marker>
      </c:pivotFmt>
      <c:pivotFmt>
        <c:idx val="149"/>
        <c:marker>
          <c:symbol val="none"/>
        </c:marker>
      </c:pivotFmt>
      <c:pivotFmt>
        <c:idx val="150"/>
        <c:marker>
          <c:symbol val="none"/>
        </c:marker>
      </c:pivotFmt>
      <c:pivotFmt>
        <c:idx val="151"/>
        <c:marker>
          <c:symbol val="none"/>
        </c:marker>
      </c:pivotFmt>
      <c:pivotFmt>
        <c:idx val="152"/>
        <c:marker>
          <c:symbol val="none"/>
        </c:marker>
      </c:pivotFmt>
      <c:pivotFmt>
        <c:idx val="153"/>
        <c:marker>
          <c:symbol val="none"/>
        </c:marker>
      </c:pivotFmt>
      <c:pivotFmt>
        <c:idx val="154"/>
        <c:marker>
          <c:symbol val="none"/>
        </c:marker>
      </c:pivotFmt>
      <c:pivotFmt>
        <c:idx val="155"/>
        <c:marker>
          <c:symbol val="none"/>
        </c:marker>
      </c:pivotFmt>
      <c:pivotFmt>
        <c:idx val="156"/>
        <c:marker>
          <c:symbol val="none"/>
        </c:marker>
      </c:pivotFmt>
      <c:pivotFmt>
        <c:idx val="157"/>
        <c:marker>
          <c:symbol val="none"/>
        </c:marker>
      </c:pivotFmt>
      <c:pivotFmt>
        <c:idx val="158"/>
        <c:marker>
          <c:symbol val="none"/>
        </c:marker>
      </c:pivotFmt>
      <c:pivotFmt>
        <c:idx val="159"/>
        <c:marker>
          <c:symbol val="none"/>
        </c:marker>
      </c:pivotFmt>
      <c:pivotFmt>
        <c:idx val="160"/>
        <c:marker>
          <c:symbol val="none"/>
        </c:marker>
      </c:pivotFmt>
      <c:pivotFmt>
        <c:idx val="161"/>
        <c:marker>
          <c:symbol val="none"/>
        </c:marker>
      </c:pivotFmt>
      <c:pivotFmt>
        <c:idx val="162"/>
        <c:marker>
          <c:symbol val="none"/>
        </c:marker>
      </c:pivotFmt>
      <c:pivotFmt>
        <c:idx val="163"/>
        <c:marker>
          <c:symbol val="none"/>
        </c:marker>
      </c:pivotFmt>
      <c:pivotFmt>
        <c:idx val="164"/>
        <c:marker>
          <c:symbol val="none"/>
        </c:marker>
      </c:pivotFmt>
      <c:pivotFmt>
        <c:idx val="165"/>
        <c:marker>
          <c:symbol val="none"/>
        </c:marker>
      </c:pivotFmt>
      <c:pivotFmt>
        <c:idx val="166"/>
        <c:marker>
          <c:symbol val="none"/>
        </c:marker>
      </c:pivotFmt>
      <c:pivotFmt>
        <c:idx val="167"/>
        <c:marker>
          <c:symbol val="none"/>
        </c:marker>
      </c:pivotFmt>
      <c:pivotFmt>
        <c:idx val="168"/>
        <c:marker>
          <c:symbol val="none"/>
        </c:marker>
      </c:pivotFmt>
      <c:pivotFmt>
        <c:idx val="169"/>
        <c:marker>
          <c:symbol val="none"/>
        </c:marker>
      </c:pivotFmt>
      <c:pivotFmt>
        <c:idx val="170"/>
        <c:marker>
          <c:symbol val="none"/>
        </c:marker>
      </c:pivotFmt>
      <c:pivotFmt>
        <c:idx val="171"/>
        <c:marker>
          <c:symbol val="none"/>
        </c:marker>
      </c:pivotFmt>
      <c:pivotFmt>
        <c:idx val="172"/>
        <c:marker>
          <c:symbol val="none"/>
        </c:marker>
      </c:pivotFmt>
      <c:pivotFmt>
        <c:idx val="173"/>
        <c:marker>
          <c:symbol val="none"/>
        </c:marker>
      </c:pivotFmt>
      <c:pivotFmt>
        <c:idx val="174"/>
        <c:marker>
          <c:symbol val="none"/>
        </c:marker>
      </c:pivotFmt>
      <c:pivotFmt>
        <c:idx val="175"/>
        <c:marker>
          <c:symbol val="none"/>
        </c:marker>
      </c:pivotFmt>
      <c:pivotFmt>
        <c:idx val="176"/>
        <c:marker>
          <c:symbol val="none"/>
        </c:marker>
      </c:pivotFmt>
      <c:pivotFmt>
        <c:idx val="177"/>
        <c:marker>
          <c:symbol val="none"/>
        </c:marker>
      </c:pivotFmt>
      <c:pivotFmt>
        <c:idx val="178"/>
        <c:marker>
          <c:symbol val="none"/>
        </c:marker>
      </c:pivotFmt>
      <c:pivotFmt>
        <c:idx val="179"/>
        <c:marker>
          <c:symbol val="none"/>
        </c:marker>
      </c:pivotFmt>
      <c:pivotFmt>
        <c:idx val="180"/>
        <c:marker>
          <c:symbol val="none"/>
        </c:marker>
      </c:pivotFmt>
      <c:pivotFmt>
        <c:idx val="181"/>
        <c:marker>
          <c:symbol val="none"/>
        </c:marker>
      </c:pivotFmt>
      <c:pivotFmt>
        <c:idx val="182"/>
        <c:marker>
          <c:symbol val="none"/>
        </c:marker>
      </c:pivotFmt>
      <c:pivotFmt>
        <c:idx val="183"/>
        <c:marker>
          <c:symbol val="none"/>
        </c:marker>
      </c:pivotFmt>
      <c:pivotFmt>
        <c:idx val="184"/>
        <c:marker>
          <c:symbol val="none"/>
        </c:marker>
      </c:pivotFmt>
      <c:pivotFmt>
        <c:idx val="185"/>
        <c:marker>
          <c:symbol val="none"/>
        </c:marker>
      </c:pivotFmt>
      <c:pivotFmt>
        <c:idx val="186"/>
        <c:marker>
          <c:symbol val="none"/>
        </c:marker>
      </c:pivotFmt>
      <c:pivotFmt>
        <c:idx val="187"/>
        <c:marker>
          <c:symbol val="none"/>
        </c:marker>
      </c:pivotFmt>
      <c:pivotFmt>
        <c:idx val="188"/>
        <c:marker>
          <c:symbol val="none"/>
        </c:marker>
      </c:pivotFmt>
      <c:pivotFmt>
        <c:idx val="189"/>
        <c:marker>
          <c:symbol val="none"/>
        </c:marker>
      </c:pivotFmt>
      <c:pivotFmt>
        <c:idx val="190"/>
        <c:marker>
          <c:symbol val="none"/>
        </c:marker>
      </c:pivotFmt>
      <c:pivotFmt>
        <c:idx val="191"/>
        <c:marker>
          <c:symbol val="none"/>
        </c:marker>
      </c:pivotFmt>
      <c:pivotFmt>
        <c:idx val="192"/>
        <c:marker>
          <c:symbol val="none"/>
        </c:marker>
      </c:pivotFmt>
      <c:pivotFmt>
        <c:idx val="193"/>
        <c:marker>
          <c:symbol val="none"/>
        </c:marker>
      </c:pivotFmt>
      <c:pivotFmt>
        <c:idx val="194"/>
        <c:marker>
          <c:symbol val="none"/>
        </c:marker>
      </c:pivotFmt>
      <c:pivotFmt>
        <c:idx val="195"/>
        <c:marker>
          <c:symbol val="none"/>
        </c:marker>
      </c:pivotFmt>
      <c:pivotFmt>
        <c:idx val="196"/>
        <c:marker>
          <c:symbol val="none"/>
        </c:marker>
      </c:pivotFmt>
      <c:pivotFmt>
        <c:idx val="197"/>
        <c:marker>
          <c:symbol val="none"/>
        </c:marker>
      </c:pivotFmt>
      <c:pivotFmt>
        <c:idx val="198"/>
        <c:marker>
          <c:symbol val="none"/>
        </c:marker>
      </c:pivotFmt>
      <c:pivotFmt>
        <c:idx val="199"/>
        <c:marker>
          <c:symbol val="none"/>
        </c:marker>
      </c:pivotFmt>
      <c:pivotFmt>
        <c:idx val="200"/>
        <c:marker>
          <c:symbol val="none"/>
        </c:marker>
      </c:pivotFmt>
      <c:pivotFmt>
        <c:idx val="201"/>
        <c:marker>
          <c:symbol val="none"/>
        </c:marker>
      </c:pivotFmt>
      <c:pivotFmt>
        <c:idx val="202"/>
        <c:marker>
          <c:symbol val="none"/>
        </c:marker>
      </c:pivotFmt>
      <c:pivotFmt>
        <c:idx val="203"/>
        <c:marker>
          <c:symbol val="none"/>
        </c:marker>
      </c:pivotFmt>
      <c:pivotFmt>
        <c:idx val="204"/>
        <c:marker>
          <c:symbol val="none"/>
        </c:marker>
      </c:pivotFmt>
      <c:pivotFmt>
        <c:idx val="205"/>
        <c:marker>
          <c:symbol val="none"/>
        </c:marker>
      </c:pivotFmt>
      <c:pivotFmt>
        <c:idx val="206"/>
        <c:marker>
          <c:symbol val="none"/>
        </c:marker>
      </c:pivotFmt>
      <c:pivotFmt>
        <c:idx val="207"/>
        <c:marker>
          <c:symbol val="none"/>
        </c:marker>
      </c:pivotFmt>
      <c:pivotFmt>
        <c:idx val="208"/>
        <c:marker>
          <c:symbol val="none"/>
        </c:marker>
      </c:pivotFmt>
      <c:pivotFmt>
        <c:idx val="209"/>
        <c:marker>
          <c:symbol val="none"/>
        </c:marker>
      </c:pivotFmt>
      <c:pivotFmt>
        <c:idx val="210"/>
        <c:marker>
          <c:symbol val="none"/>
        </c:marker>
      </c:pivotFmt>
      <c:pivotFmt>
        <c:idx val="211"/>
        <c:marker>
          <c:symbol val="none"/>
        </c:marker>
      </c:pivotFmt>
      <c:pivotFmt>
        <c:idx val="212"/>
        <c:marker>
          <c:symbol val="none"/>
        </c:marker>
      </c:pivotFmt>
      <c:pivotFmt>
        <c:idx val="213"/>
        <c:marker>
          <c:symbol val="none"/>
        </c:marker>
      </c:pivotFmt>
      <c:pivotFmt>
        <c:idx val="214"/>
        <c:marker>
          <c:symbol val="none"/>
        </c:marker>
      </c:pivotFmt>
      <c:pivotFmt>
        <c:idx val="215"/>
        <c:marker>
          <c:symbol val="none"/>
        </c:marker>
      </c:pivotFmt>
      <c:pivotFmt>
        <c:idx val="216"/>
        <c:marker>
          <c:symbol val="none"/>
        </c:marker>
      </c:pivotFmt>
      <c:pivotFmt>
        <c:idx val="217"/>
        <c:marker>
          <c:symbol val="none"/>
        </c:marker>
      </c:pivotFmt>
      <c:pivotFmt>
        <c:idx val="218"/>
        <c:marker>
          <c:symbol val="none"/>
        </c:marker>
      </c:pivotFmt>
      <c:pivotFmt>
        <c:idx val="219"/>
        <c:marker>
          <c:symbol val="none"/>
        </c:marker>
      </c:pivotFmt>
      <c:pivotFmt>
        <c:idx val="220"/>
        <c:marker>
          <c:symbol val="none"/>
        </c:marker>
      </c:pivotFmt>
      <c:pivotFmt>
        <c:idx val="221"/>
        <c:marker>
          <c:symbol val="none"/>
        </c:marker>
      </c:pivotFmt>
      <c:pivotFmt>
        <c:idx val="222"/>
        <c:marker>
          <c:symbol val="none"/>
        </c:marker>
      </c:pivotFmt>
      <c:pivotFmt>
        <c:idx val="223"/>
        <c:marker>
          <c:symbol val="none"/>
        </c:marker>
      </c:pivotFmt>
      <c:pivotFmt>
        <c:idx val="224"/>
        <c:marker>
          <c:symbol val="none"/>
        </c:marker>
      </c:pivotFmt>
      <c:pivotFmt>
        <c:idx val="225"/>
        <c:marker>
          <c:symbol val="none"/>
        </c:marker>
      </c:pivotFmt>
      <c:pivotFmt>
        <c:idx val="226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32541657867479201"/>
          <c:y val="2.7312228429546899E-2"/>
          <c:w val="0.48629720135557802"/>
          <c:h val="0.873614764634867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NProcedure2!$B$3:$B$4</c:f>
              <c:strCache>
                <c:ptCount val="1"/>
                <c:pt idx="0">
                  <c:v>tra 1 e 10 procedure all'anno</c:v>
                </c:pt>
              </c:strCache>
            </c:strRef>
          </c:tx>
          <c:invertIfNegative val="0"/>
          <c:cat>
            <c:strRef>
              <c:f>NProcedure2!$A$5:$A$12</c:f>
              <c:strCache>
                <c:ptCount val="7"/>
                <c:pt idx="0">
                  <c:v>Tecnologo</c:v>
                </c:pt>
                <c:pt idx="1">
                  <c:v>Ricercatore</c:v>
                </c:pt>
                <c:pt idx="2">
                  <c:v>CTER</c:v>
                </c:pt>
                <c:pt idx="3">
                  <c:v>Collaboratore di Amministrazione</c:v>
                </c:pt>
                <c:pt idx="4">
                  <c:v>Operatore Tecnico o Amministrativo</c:v>
                </c:pt>
                <c:pt idx="5">
                  <c:v>Funzionario di Amministrazione</c:v>
                </c:pt>
                <c:pt idx="6">
                  <c:v>non sono dipendente</c:v>
                </c:pt>
              </c:strCache>
            </c:strRef>
          </c:cat>
          <c:val>
            <c:numRef>
              <c:f>NProcedure2!$B$5:$B$12</c:f>
              <c:numCache>
                <c:formatCode>General</c:formatCode>
                <c:ptCount val="7"/>
                <c:pt idx="0">
                  <c:v>47</c:v>
                </c:pt>
                <c:pt idx="1">
                  <c:v>58</c:v>
                </c:pt>
                <c:pt idx="2">
                  <c:v>25</c:v>
                </c:pt>
                <c:pt idx="3">
                  <c:v>11</c:v>
                </c:pt>
                <c:pt idx="4">
                  <c:v>3</c:v>
                </c:pt>
                <c:pt idx="5">
                  <c:v>4</c:v>
                </c:pt>
                <c:pt idx="6">
                  <c:v>14</c:v>
                </c:pt>
              </c:numCache>
            </c:numRef>
          </c:val>
        </c:ser>
        <c:ser>
          <c:idx val="1"/>
          <c:order val="1"/>
          <c:tx>
            <c:strRef>
              <c:f>NProcedure2!$C$3:$C$4</c:f>
              <c:strCache>
                <c:ptCount val="1"/>
                <c:pt idx="0">
                  <c:v>tra 10 e 50 procedure all'anno</c:v>
                </c:pt>
              </c:strCache>
            </c:strRef>
          </c:tx>
          <c:invertIfNegative val="0"/>
          <c:cat>
            <c:strRef>
              <c:f>NProcedure2!$A$5:$A$12</c:f>
              <c:strCache>
                <c:ptCount val="7"/>
                <c:pt idx="0">
                  <c:v>Tecnologo</c:v>
                </c:pt>
                <c:pt idx="1">
                  <c:v>Ricercatore</c:v>
                </c:pt>
                <c:pt idx="2">
                  <c:v>CTER</c:v>
                </c:pt>
                <c:pt idx="3">
                  <c:v>Collaboratore di Amministrazione</c:v>
                </c:pt>
                <c:pt idx="4">
                  <c:v>Operatore Tecnico o Amministrativo</c:v>
                </c:pt>
                <c:pt idx="5">
                  <c:v>Funzionario di Amministrazione</c:v>
                </c:pt>
                <c:pt idx="6">
                  <c:v>non sono dipendente</c:v>
                </c:pt>
              </c:strCache>
            </c:strRef>
          </c:cat>
          <c:val>
            <c:numRef>
              <c:f>NProcedure2!$C$5:$C$12</c:f>
              <c:numCache>
                <c:formatCode>General</c:formatCode>
                <c:ptCount val="7"/>
                <c:pt idx="0">
                  <c:v>41</c:v>
                </c:pt>
                <c:pt idx="1">
                  <c:v>53</c:v>
                </c:pt>
                <c:pt idx="2">
                  <c:v>30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2"/>
          <c:order val="2"/>
          <c:tx>
            <c:strRef>
              <c:f>NProcedure2!$D$3:$D$4</c:f>
              <c:strCache>
                <c:ptCount val="1"/>
                <c:pt idx="0">
                  <c:v>più di 50 procedure all'anno</c:v>
                </c:pt>
              </c:strCache>
            </c:strRef>
          </c:tx>
          <c:invertIfNegative val="0"/>
          <c:cat>
            <c:strRef>
              <c:f>NProcedure2!$A$5:$A$12</c:f>
              <c:strCache>
                <c:ptCount val="7"/>
                <c:pt idx="0">
                  <c:v>Tecnologo</c:v>
                </c:pt>
                <c:pt idx="1">
                  <c:v>Ricercatore</c:v>
                </c:pt>
                <c:pt idx="2">
                  <c:v>CTER</c:v>
                </c:pt>
                <c:pt idx="3">
                  <c:v>Collaboratore di Amministrazione</c:v>
                </c:pt>
                <c:pt idx="4">
                  <c:v>Operatore Tecnico o Amministrativo</c:v>
                </c:pt>
                <c:pt idx="5">
                  <c:v>Funzionario di Amministrazione</c:v>
                </c:pt>
                <c:pt idx="6">
                  <c:v>non sono dipendente</c:v>
                </c:pt>
              </c:strCache>
            </c:strRef>
          </c:cat>
          <c:val>
            <c:numRef>
              <c:f>NProcedure2!$D$5:$D$12</c:f>
              <c:numCache>
                <c:formatCode>General</c:formatCode>
                <c:ptCount val="7"/>
                <c:pt idx="0">
                  <c:v>8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265152"/>
        <c:axId val="33266688"/>
      </c:barChart>
      <c:catAx>
        <c:axId val="332651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rot="-1500000"/>
          <a:lstStyle/>
          <a:p>
            <a:pPr>
              <a:defRPr sz="1200"/>
            </a:pPr>
            <a:endParaRPr lang="it-IT"/>
          </a:p>
        </c:txPr>
        <c:crossAx val="33266688"/>
        <c:crosses val="autoZero"/>
        <c:auto val="1"/>
        <c:lblAlgn val="ctr"/>
        <c:lblOffset val="100"/>
        <c:noMultiLvlLbl val="0"/>
      </c:catAx>
      <c:valAx>
        <c:axId val="3326668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326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22461244878898"/>
          <c:y val="4.90185095578137E-2"/>
          <c:w val="0.13449311652135401"/>
          <c:h val="0.77469347057874804"/>
        </c:manualLayout>
      </c:layout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7690595261104899"/>
          <c:y val="0.145696371900707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Smart CIG</c:v>
                </c:pt>
              </c:strCache>
            </c:strRef>
          </c:tx>
          <c:dLbls>
            <c:dLbl>
              <c:idx val="1"/>
              <c:layout>
                <c:manualLayout>
                  <c:x val="-0.14592252306821299"/>
                  <c:y val="-2.137946830384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9035799675226306E-3"/>
                  <c:y val="-9.07214013257786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0356193299678999"/>
                  <c:y val="-6.26045576256421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Foglio1!$A$2:$A$5</c:f>
              <c:strCache>
                <c:ptCount val="4"/>
                <c:pt idx="0">
                  <c:v>RUP</c:v>
                </c:pt>
                <c:pt idx="1">
                  <c:v>RUP con Amm.</c:v>
                </c:pt>
                <c:pt idx="2">
                  <c:v>Amm.</c:v>
                </c:pt>
                <c:pt idx="3">
                  <c:v>Non so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0.95099999999999996</c:v>
                </c:pt>
                <c:pt idx="1">
                  <c:v>2.5000000000000001E-2</c:v>
                </c:pt>
                <c:pt idx="2">
                  <c:v>6.0000000000000001E-3</c:v>
                </c:pt>
                <c:pt idx="3">
                  <c:v>1.9E-2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917962818946"/>
          <c:y val="0.21247707449627601"/>
          <c:w val="0.85662819871866103"/>
          <c:h val="0.70437369436182895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Richiesta e verifica validità del DURC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Foglio1!$A$2:$A$5</c:f>
              <c:strCache>
                <c:ptCount val="4"/>
                <c:pt idx="0">
                  <c:v>RUP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8.7999999999999995E-2</c:v>
                </c:pt>
                <c:pt idx="1">
                  <c:v>0.105</c:v>
                </c:pt>
                <c:pt idx="2">
                  <c:v>0.72599999999999998</c:v>
                </c:pt>
                <c:pt idx="3">
                  <c:v>8.1000000000000003E-2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7656363904771601E-2"/>
          <c:y val="0.17381321560084301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740179553870001E-2"/>
          <c:y val="0.17536276162552"/>
          <c:w val="0.62321385903849302"/>
          <c:h val="0.82463723837448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Indagine di mercato ufficiale</c:v>
                </c:pt>
              </c:strCache>
            </c:strRef>
          </c:tx>
          <c:dLbls>
            <c:dLbl>
              <c:idx val="2"/>
              <c:layout>
                <c:manualLayout>
                  <c:x val="-1.5865436564887005E-2"/>
                  <c:y val="-4.795461534869716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Foglio1!$A$2:$A$5</c:f>
              <c:strCache>
                <c:ptCount val="4"/>
                <c:pt idx="0">
                  <c:v>RUP</c:v>
                </c:pt>
                <c:pt idx="1">
                  <c:v>RUP con Amm.</c:v>
                </c:pt>
                <c:pt idx="2">
                  <c:v>Amm.</c:v>
                </c:pt>
                <c:pt idx="3">
                  <c:v>Non so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0.746</c:v>
                </c:pt>
                <c:pt idx="1">
                  <c:v>9.7000000000000003E-2</c:v>
                </c:pt>
                <c:pt idx="2">
                  <c:v>0.04</c:v>
                </c:pt>
                <c:pt idx="3">
                  <c:v>0.11700000000000001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4424843998814901"/>
          <c:y val="6.360859722325930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453838462393102E-2"/>
          <c:y val="0.20888730942463599"/>
          <c:w val="0.95951028589415999"/>
          <c:h val="0.79111269057536404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Richiesta dei requisiti ex art. 38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Foglio1!$A$2:$A$5</c:f>
              <c:strCache>
                <c:ptCount val="4"/>
                <c:pt idx="0">
                  <c:v>RUP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0.28899999999999998</c:v>
                </c:pt>
                <c:pt idx="1">
                  <c:v>0.13600000000000001</c:v>
                </c:pt>
                <c:pt idx="2">
                  <c:v>0.34699999999999998</c:v>
                </c:pt>
                <c:pt idx="3">
                  <c:v>0.22800000000000001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38247576753268E-2"/>
          <c:y val="0.115023451500558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6600910401127E-2"/>
          <c:y val="0.10123653732516"/>
          <c:w val="0.62804589444399705"/>
          <c:h val="0.890478755178571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Selezione della migliore offerta</c:v>
                </c:pt>
              </c:strCache>
            </c:strRef>
          </c:tx>
          <c:dLbls>
            <c:dLbl>
              <c:idx val="2"/>
              <c:layout>
                <c:manualLayout>
                  <c:x val="-2.4981432808835548E-2"/>
                  <c:y val="-5.99059846812511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Foglio1!$A$2:$A$5</c:f>
              <c:strCache>
                <c:ptCount val="4"/>
                <c:pt idx="0">
                  <c:v>RUP</c:v>
                </c:pt>
                <c:pt idx="1">
                  <c:v>RUP con Amm.</c:v>
                </c:pt>
                <c:pt idx="2">
                  <c:v>Amm.</c:v>
                </c:pt>
                <c:pt idx="3">
                  <c:v>Non so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0.76900000000000002</c:v>
                </c:pt>
                <c:pt idx="1">
                  <c:v>0.127</c:v>
                </c:pt>
                <c:pt idx="2">
                  <c:v>3.6999999999999998E-2</c:v>
                </c:pt>
                <c:pt idx="3">
                  <c:v>6.7000000000000004E-2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RNTTA - GLAMM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FA0B7-35E7-4A3E-A12D-E334B47069E0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C68D8-42A5-4AD5-918E-02E5455375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1161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RNTTA - GLAMM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930E5-2F37-42E4-B344-65B88DD618B4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5B4F3-F1F8-41E6-B3F5-1892FDF014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7461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5B4F3-F1F8-41E6-B3F5-1892FDF014C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4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899592" y="404664"/>
            <a:ext cx="7772400" cy="79208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it-IT" dirty="0" smtClean="0"/>
              <a:t>GLAMM – Questionario RUP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457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76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20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344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029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461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26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308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44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2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77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5B5F0-C8B6-424C-BADA-DC30751A6009}" type="slidenum">
              <a:rPr lang="it-IT" smtClean="0"/>
              <a:t>‹N›</a:t>
            </a:fld>
            <a:endParaRPr lang="it-IT"/>
          </a:p>
        </p:txBody>
      </p:sp>
      <p:pic>
        <p:nvPicPr>
          <p:cNvPr id="3074" name="Picture 2" descr="http://www.infn.it/logo/weblogo1b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720080" cy="71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38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2448272"/>
          </a:xfrm>
        </p:spPr>
        <p:txBody>
          <a:bodyPr>
            <a:noAutofit/>
          </a:bodyPr>
          <a:lstStyle/>
          <a:p>
            <a:r>
              <a:rPr lang="it-IT" sz="6000" dirty="0" smtClean="0"/>
              <a:t>SITUAZIONE</a:t>
            </a:r>
            <a:br>
              <a:rPr lang="it-IT" sz="6000" dirty="0" smtClean="0"/>
            </a:br>
            <a:r>
              <a:rPr lang="it-IT" sz="6000" dirty="0" smtClean="0"/>
              <a:t>QUESTIONARIO RUP</a:t>
            </a:r>
            <a:endParaRPr lang="it-IT" sz="6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331640" y="18864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</a:rPr>
              <a:t>RNTTA </a:t>
            </a:r>
            <a:r>
              <a:rPr lang="it-IT" dirty="0" smtClean="0">
                <a:solidFill>
                  <a:schemeClr val="tx2"/>
                </a:solidFill>
              </a:rPr>
              <a:t>– </a:t>
            </a:r>
            <a:r>
              <a:rPr lang="it-IT" sz="2800" b="1" dirty="0" smtClean="0">
                <a:solidFill>
                  <a:schemeClr val="tx2"/>
                </a:solidFill>
              </a:rPr>
              <a:t>GLAMM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62068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(Gruppo di lavoro per le procedure amministrative e contatto con l’A.C.)</a:t>
            </a:r>
            <a:endParaRPr lang="it-IT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92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424936" cy="792088"/>
          </a:xfrm>
        </p:spPr>
        <p:txBody>
          <a:bodyPr/>
          <a:lstStyle/>
          <a:p>
            <a:r>
              <a:rPr lang="it-IT" sz="3200" b="1" dirty="0"/>
              <a:t>Tipologia</a:t>
            </a:r>
            <a:r>
              <a:rPr lang="it-IT" sz="2800" b="1" dirty="0"/>
              <a:t> </a:t>
            </a:r>
            <a:r>
              <a:rPr lang="it-IT" sz="3200" b="1" dirty="0"/>
              <a:t>prevalente delle procedure svolte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609921"/>
              </p:ext>
            </p:extLst>
          </p:nvPr>
        </p:nvGraphicFramePr>
        <p:xfrm>
          <a:off x="611560" y="1844824"/>
          <a:ext cx="7920880" cy="4421087"/>
        </p:xfrm>
        <a:graphic>
          <a:graphicData uri="http://schemas.openxmlformats.org/drawingml/2006/table">
            <a:tbl>
              <a:tblPr/>
              <a:tblGrid>
                <a:gridCol w="7056784"/>
                <a:gridCol w="864096"/>
              </a:tblGrid>
              <a:tr h="601966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acquisti su </a:t>
                      </a:r>
                      <a:r>
                        <a:rPr lang="it-IT" sz="2000" dirty="0" err="1">
                          <a:solidFill>
                            <a:srgbClr val="000000"/>
                          </a:solidFill>
                          <a:effectLst/>
                        </a:rPr>
                        <a:t>Mepa</a:t>
                      </a: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/Convenzioni CONSIP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44.7%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83786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acquisti fuori MEPA di beni e servizi a cottimo fiduciario con indagine di mercato oppure affidamento diretto (fino a € 20.000)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39.2%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966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lavori pubblici fino a € 40.000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1.8%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555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procedure negoziate senza bando (beni e servizi oltre € 20.000, lavori pubblici oltre € 40.000, fornitori unici, ex licitazione privata...)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6.7%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966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procedure con bando (gare "grosse")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5.2%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50848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Altro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2.4%</a:t>
                      </a:r>
                    </a:p>
                  </a:txBody>
                  <a:tcPr marL="71841" marR="71841" marT="35920" marB="359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60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62890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Chi fa cosa? 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11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993708869"/>
              </p:ext>
            </p:extLst>
          </p:nvPr>
        </p:nvGraphicFramePr>
        <p:xfrm>
          <a:off x="323528" y="1484784"/>
          <a:ext cx="525658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3607377674"/>
              </p:ext>
            </p:extLst>
          </p:nvPr>
        </p:nvGraphicFramePr>
        <p:xfrm>
          <a:off x="5364088" y="1844824"/>
          <a:ext cx="345638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5987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62890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Chi fa cosa? 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12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683678281"/>
              </p:ext>
            </p:extLst>
          </p:nvPr>
        </p:nvGraphicFramePr>
        <p:xfrm>
          <a:off x="323528" y="1484784"/>
          <a:ext cx="525658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3490126402"/>
              </p:ext>
            </p:extLst>
          </p:nvPr>
        </p:nvGraphicFramePr>
        <p:xfrm>
          <a:off x="5364088" y="1844824"/>
          <a:ext cx="345638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7859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62890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Chi fa cosa? 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847633527"/>
              </p:ext>
            </p:extLst>
          </p:nvPr>
        </p:nvGraphicFramePr>
        <p:xfrm>
          <a:off x="323528" y="1484784"/>
          <a:ext cx="525658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980690781"/>
              </p:ext>
            </p:extLst>
          </p:nvPr>
        </p:nvGraphicFramePr>
        <p:xfrm>
          <a:off x="5364088" y="1844824"/>
          <a:ext cx="345638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3220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62890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Chi fa cosa? 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14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961701186"/>
              </p:ext>
            </p:extLst>
          </p:nvPr>
        </p:nvGraphicFramePr>
        <p:xfrm>
          <a:off x="1619672" y="1556792"/>
          <a:ext cx="612068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17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62890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Polizza di assicurazione per il RUP</a:t>
            </a:r>
            <a:endParaRPr lang="it-IT" b="1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15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585724948"/>
              </p:ext>
            </p:extLst>
          </p:nvPr>
        </p:nvGraphicFramePr>
        <p:xfrm>
          <a:off x="467544" y="1556792"/>
          <a:ext cx="835292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029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648072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Commenti: 117 (su 330)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16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417098586"/>
              </p:ext>
            </p:extLst>
          </p:nvPr>
        </p:nvGraphicFramePr>
        <p:xfrm>
          <a:off x="683568" y="1397000"/>
          <a:ext cx="7776864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28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792088"/>
          </a:xfrm>
        </p:spPr>
        <p:txBody>
          <a:bodyPr>
            <a:normAutofit/>
          </a:bodyPr>
          <a:lstStyle/>
          <a:p>
            <a:r>
              <a:rPr lang="it-IT" sz="3200" b="1" dirty="0"/>
              <a:t>Commenti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pic>
        <p:nvPicPr>
          <p:cNvPr id="5122" name="Picture 2" descr="http://www.adgblog.it/wp-content/uploads/2011/09/parolacc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40968"/>
            <a:ext cx="30480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395536" y="5640431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9%: </a:t>
            </a:r>
            <a:r>
              <a:rPr lang="it-IT" sz="2800" dirty="0" smtClean="0"/>
              <a:t>COMMENTO EMOTIVO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95536" y="1844824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 smtClean="0"/>
              <a:t>55%: NECESSITA' UFFICIO ACQUISTI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 smtClean="0"/>
              <a:t>27%: CARENZA FORMAZIONE E INFORMAZIONE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 smtClean="0"/>
              <a:t>9%: COMPENSO PER RUP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0790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704591" y="1700808"/>
            <a:ext cx="7772400" cy="2160240"/>
          </a:xfrm>
        </p:spPr>
        <p:txBody>
          <a:bodyPr>
            <a:normAutofit/>
          </a:bodyPr>
          <a:lstStyle/>
          <a:p>
            <a:r>
              <a:rPr lang="it-IT" dirty="0" smtClean="0"/>
              <a:t>Rilanciare il sondaggio con scadenza</a:t>
            </a:r>
            <a:br>
              <a:rPr lang="it-IT" dirty="0" smtClean="0"/>
            </a:br>
            <a:r>
              <a:rPr lang="it-IT" sz="5400" b="1" dirty="0" smtClean="0"/>
              <a:t>31/10/2015</a:t>
            </a:r>
            <a:endParaRPr lang="it-IT" sz="5400" b="1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18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6" name="Titolo 2"/>
          <p:cNvSpPr txBox="1">
            <a:spLocks/>
          </p:cNvSpPr>
          <p:nvPr/>
        </p:nvSpPr>
        <p:spPr>
          <a:xfrm>
            <a:off x="685800" y="4847665"/>
            <a:ext cx="7772400" cy="83228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/>
              <a:t>Disponibilità a fornire dati per Struttura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67326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Assemblea di Genova – marzo 2015 Organizzazione del RUP nell’INFN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63588" y="5092587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latin typeface="+mj-lt"/>
                <a:ea typeface="+mj-ea"/>
                <a:cs typeface="+mj-cs"/>
              </a:rPr>
              <a:t>24 </a:t>
            </a:r>
            <a:r>
              <a:rPr lang="it-IT" sz="3200" dirty="0" smtClean="0">
                <a:latin typeface="+mj-lt"/>
                <a:ea typeface="+mj-ea"/>
                <a:cs typeface="+mj-cs"/>
              </a:rPr>
              <a:t>luglio 2015: </a:t>
            </a:r>
            <a:r>
              <a:rPr lang="it-IT" sz="3200" dirty="0">
                <a:latin typeface="+mj-lt"/>
                <a:ea typeface="+mj-ea"/>
                <a:cs typeface="+mj-cs"/>
              </a:rPr>
              <a:t>Questionario sul </a:t>
            </a:r>
            <a:r>
              <a:rPr lang="it-IT" sz="3200" dirty="0" smtClean="0">
                <a:latin typeface="+mj-lt"/>
                <a:ea typeface="+mj-ea"/>
                <a:cs typeface="+mj-cs"/>
              </a:rPr>
              <a:t>RUP </a:t>
            </a:r>
          </a:p>
          <a:p>
            <a:pPr algn="ctr"/>
            <a:r>
              <a:rPr lang="it-IT" sz="2400" dirty="0" smtClean="0">
                <a:latin typeface="+mj-lt"/>
                <a:ea typeface="+mj-ea"/>
                <a:cs typeface="+mj-cs"/>
              </a:rPr>
              <a:t>(allargato anche al personale ricercatore)</a:t>
            </a:r>
            <a:endParaRPr lang="it-IT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11560" y="3068960"/>
            <a:ext cx="80648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latin typeface="+mj-lt"/>
                <a:ea typeface="+mj-ea"/>
                <a:cs typeface="+mj-cs"/>
              </a:rPr>
              <a:t>Assemblea di Roma – giugno 2015: </a:t>
            </a:r>
            <a:br>
              <a:rPr lang="it-IT" sz="3200" dirty="0">
                <a:latin typeface="+mj-lt"/>
                <a:ea typeface="+mj-ea"/>
                <a:cs typeface="+mj-cs"/>
              </a:rPr>
            </a:br>
            <a:r>
              <a:rPr lang="it-IT" sz="3200" dirty="0">
                <a:latin typeface="+mj-lt"/>
                <a:ea typeface="+mj-ea"/>
                <a:cs typeface="+mj-cs"/>
              </a:rPr>
              <a:t>Presentazione del GLAMM e</a:t>
            </a:r>
            <a:br>
              <a:rPr lang="it-IT" sz="3200" dirty="0">
                <a:latin typeface="+mj-lt"/>
                <a:ea typeface="+mj-ea"/>
                <a:cs typeface="+mj-cs"/>
              </a:rPr>
            </a:br>
            <a:r>
              <a:rPr lang="it-IT" sz="3200" dirty="0">
                <a:latin typeface="+mj-lt"/>
                <a:ea typeface="+mj-ea"/>
                <a:cs typeface="+mj-cs"/>
              </a:rPr>
              <a:t> proposta di un questionario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118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99974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330 risposte </a:t>
            </a:r>
            <a:r>
              <a:rPr lang="it-IT" dirty="0" smtClean="0"/>
              <a:t>al 25/09/2015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1802327817"/>
              </p:ext>
            </p:extLst>
          </p:nvPr>
        </p:nvGraphicFramePr>
        <p:xfrm>
          <a:off x="971600" y="1772816"/>
          <a:ext cx="64087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57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5"/>
          <a:stretch/>
        </p:blipFill>
        <p:spPr>
          <a:xfrm>
            <a:off x="683568" y="2276872"/>
            <a:ext cx="7919164" cy="4320480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999743"/>
          </a:xfrm>
        </p:spPr>
        <p:txBody>
          <a:bodyPr>
            <a:normAutofit/>
          </a:bodyPr>
          <a:lstStyle/>
          <a:p>
            <a:r>
              <a:rPr lang="it-IT" dirty="0" smtClean="0"/>
              <a:t>Tipo di contratto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AutoShape 2" descr="data:image/png;base64,iVBORw0KGgoAAAANSUhEUgAAAhkAAAFWCAYAAADE/I+vAAAgAElEQVR4XuydB3xUxRbGT3oPCaEjRSAUaSrwkKJgxw4ookTpXaQJAiKI9CIKKNJUEFERBKSDgoiCgnQFpTchAZJQ0tvuvjkTNmw2u8n2vXvzzXv5Adl7Z87858b75cyZc7x0ohEaCIAACIAACIAACDiYgBdEhoOJojsQAAEQAAEQAAFJACIDDwIIgAAIgAAIgIBTCEBkOAUrOgUBEAABEAABEIDIwDMAAiAAAiAAAiDgFAIQGU7Bik5BAARAAARAAAQgMvAMgAAIgAAIgAAIOIUARIZTsKJTEAABEAABEAABiAw8AyAAAiAAAiAAAk4hAJHhFKzoFARAAARAAARAACIDzwAIgAAIgAAIgIBTCEBkOAUrOgUBEAABEAABEIDIwDMAAiAAAiAAAiDgFAIQGU7Bik5BAARAAARAAAQgMvAMgAAIgAAIgAAIOIUARIZTsKJTEAABEAABEAABiAw8AyAAAiAAAiAAAk4hAJHhFKzoFARAAARAAARAACIDzwAIgAAIgAAIgIBTCEBkOAUrOgUBEAABEAABEIDIwDMAAiAAAiAAAiDgFAIQGU7Bik5BAARAAARAAAQgMvAMgAAIgAAIgAAIOIUARIZTsKJTEAABEAABEAABiAw8AyAAAiAAAiAAAk4hAJHhFKzoFARAAARAAARAACIDzwAIgAAIgAAIgIBTCEBkOAUrOgUBEAABEAABEIDIwDMAAiAAAiAAAiDgFAIQGU7Bik5BAARAAARAAAQgMvAMgAAIgAAIgAAIOIUARIZTsKJTEAABEAABEAABiAw8AyAAAiAAAiAAAk4hAJHhFKyO6zQzM5NWr15Ns2fPpr1791LTpk2pd+/eFBMTQwEBARYNlJ6eTkOGDKEFCxaYvb5hw4b02muv0fDhw6lPnz700UcfUVBQkEX9O/qir7/+Wtqit+PixYvUsWNHOcx3331HtWrVcvSQNvWXlJREa9asoRIlSlDbtm1t6sPwJq1WS//88w+tWLFCrldkZKT82NHj2G0oOgABEAABCwlAZFgIyh2X6XQ6mjNnDg0ePLjA8NOnT6ehQ4eSj49PkaZBZBSJyKYLJkyYQGPHjqVly5ZJ0WdvO3HihBRT5cqVIxZaUVFRsktHj2OvnbgfBEAABCwlAJFhKSk3XBcbGytfXvzyWbp0KT388MO0fft26tq1K9199930zTffUJUqVay2zNhT4C6PhTnDlW6f3m5Hv/whMqx+lHEDCICAwglAZCh4gQ4dOkRvv/223Bb58ssv5W+2V69elcIjISHB5q0Dcy9x4++npaXJsbZu3Sp/W2eB8/3339M999wj7eItAm9vb0mQXf07d+6Unhe+rmTJknLLY9CgQVS6dGmzlHk7iMedNWsWXb58mfr27UulSpWSXhprt0tMbS2xF+ill14iX19faUNqaqoUbMxTv/3ENrZv3z5v+0kvHkaNGkX169eXW1W8jcH9vP/++9I+4+0n3m7irZz9+/fLeb/yyivSI8FCkOfx7rvvUkpKCn344YeS5YULF+i+++6TgrFXr1508OBBatmyZT5OY8aMoWvXruXb5tKPw1tG8fHx9Pnnn9OSJUukEH300Udp5MiR9Mgjj+Sti4Ifb5gGAiBQDAhAZHjYIv/555/y5c4vGX45V6hQweoZ2CIyjAcJCwujr776il544QXibZ1vv/1WCoTk5OR8l/LnHAtStmzZAnYWth3EF1sjMjQajXyBs/gxbGznwoUL5UufBQZ//umnnxawZerUqfTWW29JMaIXGabAsiiYMWOGFA2GMS7GIsPwXraL2fDYn3zySYFuWXRUrVrVKpEREREh+axdu7bAfOfPn0+vvvoqeXl5Wf1s4AYQAAEQcCQBiAxH0nRyX+zF0L9Y+Df/gQMH2vQisUVk9OvXjyZNmkT+/v7yJcu/0b/++us0d+5c6VXhlxoHaPILlX/jv3HjBo0ePZoWLVpE/Bv5e++9VyB+JC4ujjp37kzbtm2TL+wuXbpITw3Pi1+e1ogM/VbDzZs36YsvvqDWrVvTzz//LPtnAcCC6Ndff6UXX3xRbjuxx4U9MgcOHKA333xTeio4iJO9AXqRwUG2H3/8Md1///1SRPXv3196NvTbVKa2S/RseRuLvSUPPPAAZWVl0blz5yQX/jePzVtULFQ++OADGj9+vGRk6XYJizMOzGVRxOKJ14PF5ubNm+mNN96g4OBgWrlyJdWtW9fJTyS6BwEQAIHCCUBkeMgTwq5xfqnovQfmvAOWTMdakfHXX3/R+vXrqVGjRrL748eP08svvywFx/Lly+ULmj0WxqdS9F4Xfkmz3frTEnob+QX/3HPPyZchv7j12yq2nC756aef6IknnqCePXvK7Q1+0Ro2ftHzVgK/nA0DNQ1f2JMnTybeItGLBxZG/MUeAb0A4D71J1wKExl6AcaeFH3jsVhEMZctW7bQpk2b5LaJtSLj1q1bcp68jcXCokWLFnII3i5ibwmLGF4X/YkcS54JXAMCIAACziAAkeEMqg7u01Bg8IuUXe7R0dE2j2KtyLhy5Uq++I/ExEQZq6H/vj4OQf+y1Btm7jdz/ee7d++WWwRPPvlkvtMU+u9b48koKljU8ITNrl278l7MbIv+Xr39evFgOB9rRYax4OI1ZJHDXhbjZq3IMOZveKTX0cGoNj9kuBEEQAAEBAGIDIU/BoZxBM8884zcnrDlRInhNK0VGb///nu+35gd5clgDwlvIVSsWDFffIlSPBmOFBkcoMneBxaJ7G2499575VYMbztZKzLgyVD4Dy3MAwEQyCMAkaHgh8EwmJHjAxYvXkx16tSx22JrRQa75fkEBMdkhIaGyi0HjrfgIEj2qpw/f546dOhAHA+hhJiMzz77TMZdHD16VMZ58FYJxyjs2bNHvugtjcmwVGTMnDkzLz6GtykME4npjwfrPQzDhg2jiRMn5os9MRYZgYGBMgaExRdvSenv1Y/DJ3m4D/4+YjLs/nFAByAAAk4kAJHhRLj2dn3s2DH58v73338LdKU/zVC5cuW845TG2wDmxrdFZBj3pQ9sbNWqFbEY4jiIcePGWX26xNypFB7Pmu0Sc6dLuB9OmMWBlRyMykGeHFNh3EydLilKZLDY4qO23Dj24scff6QzZ86YFBkbN26UwbGGp2/Kly9PHPyqj/3gwNlOnToRe464caApC4t58+YVGIeP0bLI460lw8Z24HSJvT95uB8EQMBRBCAyHEXSCf3wy5B/UzXVXC0yONU1B1fyb+rs6mdBwR4B/TFJW/Nk5OTkyNwbHHTJ6bPZC8D5QByRJ8MwD4Xeo2BNnoyiRAYnS+MTIvrcIXxU9u+//zYpMnievGUyZcoUuZycZ4P5de/enVgo8mfh4eEyhTx7KDhnCJ+y4UBUPr1jPE6DBg2QJ8MJP3PoEgRAwLEEIDIcy1NVvekDDHm7xFIviaoAYDIgAAIgAAJ2EYDIsAufum+GyFD3+mJ2IAACIOBsAhAZzibswf1DZHjw4sF0EAABEFAAAYgMBSwCTAABEAABEAABNRKAyFDjqmJOIAACIAACIKAAAhAZClgEmAACIAACIAACaiQAkaHGVcWcQAAEQAAEQEABBCAyFLAIMAEEQAAEQAAE1EgAIkONq4o5gQAIgAAIgIACCEBkKGARYAIIgAAIgAAIqJEARIYaVxVzAgEQAAEQAAEFEIDIUMAiwAQQAAEQAAEQUCMBiAw1rirmBAIgAAIgAAIKIACRoYBFgAkgAAIgAAIgoEYCEBlqXFXMCQRAAARAAAQUQAAiQwGLABNAAARAAARAQI0EIDLUuKqYEwiAAAiAAAgogABEhgIWASaAAAiAAAiAgBoJQGSocVUxJxAAARAAARBQAAGIDAUsAkwAARAAARAAATUSgMhQ46piTiAAAiAAAiCgAAIQGQpYBJgAAiCgbALrf0+kDX8k0on/0qShtSoF03PNo+jZZlHKNhzWgYCbCUBkuHkBMDwIgIByCSSnaWjYvDN04GSySSMb1QyjD/pVp7BgH5OfT58+nRYsWFDgs4YNG9Jnn31GJUuWVO7kYRkIOIAARIYDIKILEAABdRLo/cEJOngqpdDJsdBY8FbNQq9JT0+nKVOmUOfOnalGjRrqhIVZgYAJAhAZeCxAAARAwAQB3iJ5/8vzFrF5r0tVuX1irpkTGfv376exY8fSmTNnqG3btjRy5EiKjIyk06dP06JFi6SnY8mSJdSiRQsaNGgQzZ49m3bv3k0DBgygPn360Pnz5/Nd16hRIxo/fjxVq1ZNmmLYf5s2beRYUVHY4rFoUXGRQwhAZDgEIzoBARBQGwFLvBj6Od8fHUoLh9WySmRcuHCB3n33XSksateuTatWrZLi4u2335bioV+/fjR69Ghq1qwZTZ06lc6ePSu9IdxYSIwYMYI0Gg316tVLXtu+fXvatm0bbd68mSZPnkwJCQl5/UdHR9Pq1avp2LFjNGbMGPL391fbcmE+CiUAkaHQhYFZIAAC7iXQevBhSknXWGREaJAP/TLrXqtExpo1a6SoGDZsGHl5eVFSUhJNnDiRhg4dSikpKdJrMWnSJAoPD6eVK1dSfHw89e/fn9gr8s4771BMTAxFRERIATJt2jTpoeD7WICw6Dh+/DgdPnxYihjuPzExUQqMUaNGUaVKlSyaFy4CAXsJQGTYSxD3gwAIqJKAs0UGCwcWAIatQoUKtHjxYvmtpUuXSkEQFBQkRQa3Dh065ImMV155RQoLw+sMt2UOHTqUdw//BXEhqnxMFT8piAzFLxEMBAEQcAcBZ2+XsCfj5s2b1K1btwLTYw+HpSKDvRgzZsyQXg14MtzxpGDMwghAZOD5AAEQAAETBJwd+MnBnhyTwV916tShgwcPSmHB2x0cT2GpyDCOydizZ4/cTomLi0NMBp5stxOAyHD7EsAAEAABpRKwxJtRVNCnua0KnU5H+/bto3HjxtGJEydkgCef/qhZs6aM1bBUZMyZM0duqWzYsIEee+wxKTDKli0rkeJ0iVKfrOJjF0RG8VlrzBQEQMBKApyM661PT5vNlcECY2b/GmaTcVk5nNWXG4sRqzvADSDgZAIQGU4GjO5BAAQ8nwBvnaz/PYFOXkqXk6l5V5DIi1Gq0NwYrpg1RIYrKGMMewhAZNhDD/eCAAiAAAiAAAiYJQCRgYcDBEwQuJ6eSMnZqZQivlLFV5Ymi7K12ZSj05BGm0NhyU0p0N+bAsQX/2n85evjBa4gAAIgUOwJQGQU+0egmAHIySBKvSS+Lhv8+R9R4hGijHiitCtEWTepny6K1vtEEAfn+Xh5iy9RAEvoBi/xP++4h7SlYnt6Bfr5eWnF51otkbf4TCdQ5mh08oubn7glLNiXSpXwp7tKB1C18oFUvpQ/lS/pT+XEV/moAIIYKWbPH6YLAsWMAERGMVvwYjNdrcjUmLCfKF58xe4gyrxBdPUPIuGNIN8goRa8BQrxlSW+b6Lt1gXQs9pIk59FXumki4zrJLIosuywrgUFeJOvUCQaIU7SM7UULP5dpWwgVSgVQI1rhVHtysFUp0ow+bBqQQMBEAABDycAkeHhCwjzbxNIOHhbUPxMdO1PouTzwpUQSqTJFMIiy2pM/+h8qYW2lMNFRmGGsFfD38+L0jO0VC7Kn+pWDaFGNUOF6AiB8LB6BXEDCICAEghAZChhFWCDdQSEF4AurCOK+4Xo4maiWyeI/EsIMSG8FzmFl+W2dKB4nTfV1JZxqcgwNZih8GhYI5RqVwqmh++LoEbC64GmfAK2nv6w9D7O8Dlv3jzq0aOHrNjq6GapHYWN62wbHT1n9OdYAhAZjuWJ3pxFIO1qrrA49RXRld+ElyKcKDvJWaNRttAxZbTl3C4yTBnAxbgysrR0rxAdbf5XklrUC6fSEaiq6bSHwQ0dW/pyv379Ok2YMEEWPnOGyHDE1D3BRkfME32YJgCRgSdDuQSu/010XgiLk1+KIE0RnOnl6zBPRVGTzhQiI1p4MpI5bsOo2ROTUdS41n7OMR5arY5KhvlRq3sj6BHh5bi/Jrwc1nJ01vWGYuHy5cvE2TnDwsJk2XXO7MlVVuvVqycDjHfs2CEzfnLr2LEjXb16VZZ652yehpk727ZtKwurBQYGyuye69atI31hNa6Fwn1wynL9dZGRkTKDKI/NRdL4Gi4n//3330thsmTJEmrRogUNGjRIVn7dvXs3DRgwgPr06SNLzuszjxZmv1ZEP2/cuJFmzZol76lVq5ZMj163bt1CbWzTpo20lwu9oamTAESGOtfVc2cVu5PozDdE51aLeAoRSyFjKsSXi1sqeelaa6K8TpMQNgoWGca2sZeDY0afbhpFL7UuTVXLBbqYHIYzJGAsMvjlzQKhZcuWtGLFCjp69KhMK37x4kWaMmWKrDXCKcFnzpxJ7AGYPHkyXbt2La8GSe3atWnVqlVSNLBQ4PLwek9GcnKy2ev4xT9kyBAparhOCv+by8aziOF05lwu/uzZs9IGbiwQRowYQRqNJp/IMGc/38s2v//++1SuXDlavny5rMXC46Wmppq0MTo6WoqtY8eOSU+Mvz+8cWr86YHIUOOqetqcWEwcm0t0ZCqRjzj5kXLB7TO4pfOiGHG6ZDcV/A+fkjwZhYEKCfSmqHA/inm8LD3fPIr8fAt6ZdwOWuUGGIsM9hTwizc8PDxffZItW7bIgmb84ufGL95ly5bJ3/L5M+5n2LBh4kSTlxQWEydOpKFDh8oXs15k7Ny50+x1HBdhPLbhv7mUfHx8vByfvR3sIYmJiZGVXQ09GebsZ2+LYdu7d68UGiySuD+9jfz9w4cPS6HFc0lMTJQCg0vaV6pUSeVPQ/GcHkRG8Vx3Zcw64RDRYSEszq3K3Qpxg8fCHIibQmQM04XTKl3+/3jy9Z4iMvRz42OyHMPRskEJ6vhwGWpaR8SzoLmEgLHIMCx6ZvgZFzfj1qFDB/mn8Wf8UjZs+u0R3u7Qv8C3b98uX96mruPvmRubBQKLDP34epHxyiuvyG0MQ5Fhrg/eujl58iSxDeydOXDgADVv3ryAyODPDefJY7H3pHPnzlSjRg2XrAkGcS0BiAzX8sZoTODUMqJDk0Xiq1iRp+KWYpmM1obRp7qQAvZ5msgwnEBYsI9M7tHpsbLU85nyimWvFsMsFRlFeTI4jqJbt24FsBgGVbInw9x1xoGk1lR5tURkHD9+nKZPn05dunSR2zG8/cNbIfBkqOVJtn0eEBm2s8Od1hBIEYGbf38o/MDzRA4sDuBMteZut1z7sTaYxgpvhnHzZJGhn4ufrxdl5+jodbGV0veFChTgh60UZzxklooMfdwFx0hUrVqV5s6dS5cuXZIv6djYWBlrwV/8AudYB37xc9wEB1zqP2OvgLnrEhISnOrJ0G/pcPCoPk6Eg1k51iMjIyPPruzs7Ly4EcRkOOOJU16fEBnKWxN1WZQqvBW73iC6/KPIuy3yb2tEWm8PaT9TML2oUafI0C+BvxAbGnE6pf2DpanP8xUoIrRgoKuHLJcizbRUZPB2w759+2QQKL+kOe/FuXPnZKyC4WcnTpyQgZocq8GnU7KysmSsxaZNm2jhwoV048YN2Yfxdc72ZKSlpUnRw2KjSZMm8nQMn3phkcGnafQ2Llq0SHpb9CdgcLpEkY+tQ42CyHAoTnSWR4BrhOzqK06KrBDCIrc8tqe1v0XQ50OaggmO1ODJMF4LFhtcceWR+yLpzfYVZW0VNBAAARCwlwBEhr0EcX9BAn+OEidFPhDbIn4eKzB4UrHkQ3U1pQvMT40iw3CSXFGWk3wNfuku4iOxaCAAAiBgKwGIDFvJ4b6CBI5+TPTHUHFSRLyYFHRSxNalyhC/2pc3kfVT7SJDz8tP1FLp9lQ56v1cBVsR4j4QAIFiTgAio5g/AA6Z/qmviXYPEDEXonZIdrJDulRCJyIuku7SlqVMo2KrxUVk8BpwgGhIoA9N6F6VmtUV9WHQQAAEQMAKAhAZVsDCpUYErh8l2imO1d341yNOi1i7fikiV0YLbRRdNMr6WZxEhp5ZuDj6Gn1XME3udbdM8IUGAiAAApYQgMiwhBKuKUjgz3fEcdRPVOW5MJ5kshAZL4msn38aZf0sjiJDzybA34tefaQsDWhXET8VIAACIFAkAYiMIhHhgnwEks8TbXhYFCyLU0XcRWGrmyjKvQ/RhtN6yl//oziLDObFWyiVSvvT+93upjpVCiYrw08MCIAACOgJQGTgWbCcAGfpPCQKKOWkWH6Ph185XGT9/Mwo62dxFxn6JeWTJ5ymvJ9I5oVmmgBn5Bw+fLjMd8EpwHv37k2dOnWi9u3b593A9Tw4WycXPOPre/bsSUeOHMnX4fPPPy9rl3Cyq8LuxzqAgNIIQGQobUWUaE9GAtF64b1IuSi2R5KUaKHTbPpQG0ITdPlLp0Nk3MHNXg2u9Lp0VG0UYDPxFBqLDBYQnLhqwYIFVKVKFXmHscjQ1yJhUWLY9AKksPud9oOAjkHARgIQGTaCKza3HZ0t/isoii55UKZOR67NegqhzhqIjKKYcnn5mf2r04MNIoq6tFh9biwyuBR6ZGQk+fj4SO+Gr6+vVSKjqPuLFVxM1iMIQGR4xDK5ychtLxNd3FystkeMSR+iAHpEE5nv2/BkmH4eubR863sjZKwGWi4BY5HBXoqBAwfKcu9cefShhx6ySmQUdT+4g4DSCEBkKG1FlGLP0jJEGfFKscZtdpwTx1fv15SCyLBwBfz9vCg82JdWjLtH/lncmymRMWbMGDp16hTNnz+fpk2bJmuUFBaT0bBhQ/rss88kSv1Wirn7iztvzF95BCAylLcm7rXo1mmi76Lda4OCRk8Vx1g5IZdhgyej6AVir8Znw2vJ3BrFuZkTGeHh4fTRRx9RQEAANW7cmHbt2pUX+FlYTIb+M3P3F2fWmLsyCUBkKHNd3GPVf1uJtnVQde4La8GKatVUUooMEXRwu0FkWEYxTCTwGtWpMj3RpGCROct68PyrzIkMDurkEu6DBw+mli1bynLo+tMllogMc/d7PjHMQG0EIDLUtqK2zocLmh0cD4FhxI89GY21peiKKJYGkWH9w8UejZ7PVKDXn8jvDbK+J8+8ozCRwTPasWMH9e3bV5Z2t1ZkmLrfMynBajUTgMhQ8+paOrefY4j++5EoUxxVRctHgFOLP6stSUfoTipteDKse0hKhPjQo/dH0juv5R7ZLE6tKJGRlZVF48ePJ97+sEVkGN9fnNhirp5BACLDM9bJeVaua0UUv8+5Jdn9xBHQJ1bnzmHj4wXnUm8g0b3imOzeEUSnvir4eZOJRPf0JwoQpzwybxDxsdoD7xNF3EP06DdiP6M+0a1TogLsECGWxGmY2r1y+9s/hui0+NyOdkNk/ewrsn7+aJD1EyLDeqD+Ip/G/TXD6JNBiPexnh7uAAHPJQCR4blrZ7/lG8QLP3ab/f0U1gMLgQc/FTXTHyK6/LMQGY/lv5o/f3wFUWhlol1vFBQZLBjuF2Lh74+IjosI+4cW5va1sydR2WZENbsS7RN1VBq9l9v/b32InttJlHWLaOvzds8tS8RkDNeF01LdnQBGiAzbsAaIkyechpwDQtFAAASKBwGIjOKxzgVnuUK83G+K6qnObi8eIvIV9S0yr4t4D5GO3FhktPqcqOKjRD6iPsie4QVFxqPLhaeiHtEPQlAYl5F/SIgOFhor6xI9c1ssXVhH1GBobgKxM+JeB7TJ2lCaoQvN6wkiwz6oVcoG0KrxYk3RQAAEVE8AIkP1S2xighseIbq2VyTZSnP+7Ms9SJR4WGyXrMkdy1BkVH+FqOlUorOriKp3JPpzVEGR8azwTvA2SZDI2xFcnihd5O44PE14Nj4kaiwCVQ09GbG/iC2U2qJ4WyzRdtGfg9q3FEz9NeEQGQ7iGejvTbUrB8Oj4SCe6AYElEwAIkPJq+MM235sJ+IWxFFVTbozejffp97ToBcZHKfx1KbcGIuzK4n+JwqvmRIZHY4RhYgCXAdFXMa/YquEr6v8jNgu6UGUdoXokWVEUQ1zYzLOCyHDYoXnV7OLOHUqjp2eXJq7hWJH2yfiMZ7Q3EmXDU+GHTBv38pbJ01qh9OsATXs7ww9gAAIKJYARIZil8YJhv3WT7x0l7inDomxyGgiKrpWe0kIgL5CRFQ0LzLaH8gVInpxEv060QPiuO1fM4mOTL8DiUXLs9uJks7kBoJeF+IkXYiQKs+Jc4JCcFz5zWagp8TJkv9pouDJsJmg6Rs5O+gj90XSxB5IQ+5gtOgOBBRDACJDMUvhZEMOThCnMj52X6pwY5HB/+ZYDMOmzcrdCtk/9s53n1xLxAKCt3i4schoKsTFoUlExz65c929Yquldndx6kRsoTQaJ06VfJ3r3TDnIbEC9y2RiKuq5k6eB3gyrIBXxKWhQd70cusy1L+tEJpoIAACqiMAkaG6JTUxoX/E6Y594oQGB1+6qxmLDEM7WDiYEwN8FJWPuLJIOiW2Rvi6iuKEyi9dRVzJntxeStQkeuw7EftxhGj3m0Rt/3CoJ0MrTphEacvlWQyR4diHiPNodHuqPL32ePFM2OVYmugNBJRFACJDWevhcGuyfnyH/C/PFSczkhzet1UdWiMyWHQ0E4Gd/8zL9Wo0n5MbY+EvPBppcbmC6cQXd4bnAFCOxeBtERYejYUgqT+YyFsU6DouTq/sHmCVqcYXp4mEXPW1pek6ecuPIDLswmny5ohQHxrzelVqJaq4ooEACKiHAESGetaywEyy/ztFFzs/INJJab1KPZBGYXeL7Qg0qwlwavEnRNbPf25n/YTIsBqhRTdwMOiGKfUpMuxOdlWLbnTBRckbv6HkTcsp89TfcrSA6PoU9syrFPb0qy4YHUOAgOcSgMjw3LUr0vLzz9YmzfXb5dp9dCIVhY5KP5BKIZWyi7wXF9whcFPItO7aErSDAuDJcPKDUSbSjzZNbeDkUSzvXpt8iyhBZJsAACAASURBVK6MfJ3SD+02eVPQfS2o3NSvyDushMnPp0+fTgsWLCjwmb58Oxc6QwMBNROAyFDp6l4d349Sf15HuqyMfDP08teRb7AQG01TKKh8jkpn79hpsSdjmMj6uVwXBJHhWLQFemNvxiOizsmE7so4cXK5/3OUcfj3QmfNQqPCXJEErpCWnp5OU6ZMoc6dO1ONGji26+THCN0riABEhoIWw1GmpP7+E10TIkObJI5+mmlefjryC2fPRjIFltY4amjV9vO+yPo563bWT2yXOHeZ+cTJuyI+47FGIgmbGxtvkVybJAKJLWhlRn8stk86mb3SnMjYv38/jR07ls6cOUNt27alkSNHUmRkJJ0+fZoWLVpE7OlYsmQJtWjRggYNGkSzZ8+m3bt304ABA6hPnz50/vz5fNc1atRIFlyrVq2atMWw/zZt2sixoqLuHMe2YGq4BATsIgCRYRc+5d2s0+nobItSFhvm5aujgFIsNpLIP0Jr8X3F7cIF2mAaKbwZ3CAynL/6SojPsMSLoScReG9zqvjpeqtExoULF+jdd9+VwqJ27dq0atUqKS64GiuLh379+tHo0aOpWbNmNHXqVDp79qz0hnBjITFixAjSaDTUq1cveW379u1p27ZttHnzZpo8eTIlJCTk9R8dHU2rV6+mY8eO0ZgxY8jf39/5i4gRQEAQgMhQ2WNwuXcbyjgqqqpa2dizEVReS6X+l0x+oRAbxvj2UBA9pcndd4fIsPLhsvFyd8dnnHu8KmlTky2y3js0nO7+8ZxVImPNmjVSVAwbNkwkp/WipKQkmjhxIg0dOpRSUlKk12LSpEmyDPzKlSspPj6e+vfvT+wVeeeddygmJoYiIiKkAJk2bZr0UPB9LEBYdBw/fpwOHz4sRQz3n5iYKAXGqFGjqFKlShbNCxeBgL0EIDLsJaig+298NZtufPkh6dJEITIbG3s2gitrqfT/kmSgKFougX/FyZLmt7N+QmS45qkIEOXhX2xVmoa+7J4XolUiIySM7v7pvFUig4UDCwDDVqFCBVq8eLH81tKlS6UgCAoKkiKDW4cOHfJExiuvvCKFheF1htsyhw6J4oS37+E/ERfimucWo+QnAJGhkici678zdKnbI3YJDEMUXuI0Slh0DpVqkkxePiqBZMc0rokcGbU0okibaBAZdoC08tbgQG9a9k4dqlxWVOl1cXP2dgl7Mm7evEndunUrMDP2cFgqMtiLMWPGDOnVgCfDxQ8JhiuSAERGkYg844KLnZpR9vmTjjXWW3gyxP8j6mZTVGPbvSOONco9vWULDmVuZ/2EyHDtGtSqFERfv3uPawcVozk78JODPTkmg7/q1KlDBw8elMKCtzs4nsJSkWEck7Fnzx65nRIXF4eYDJc/NRjQmABEhgqeiRtLPqTri2eIrJ5OSrblLWI0tF4UeV82lWxYPMVGphAZ0doylCw8GhAZrv2h4dMmnA30UTecNrHEm1FU0CfTMrVVwUHa+/bto3HjxtGJEydkgCef/qhZs6aM1bBUZMyZM0duqWzYsIEee+wxKTDKls1N0Y7TJa59VjFaQQIQGSp4Ks60FG58rQuOoQrPBldPj2qSRiVqZ6qAnOVT4FwZrbVRdJp8ITIsx+awKwP9vWnXx/c5rD9LO+JkXHEjXjObK4MFRvlpy8wm47J0HFuvMxYjtvaD+0DAWQQgMpxF1kX9Js4bTzeXixofzvJimJqHCA71FmU8Sv0vlcJqOMl74iJ+lg5zS2T9jNFG0G7yh8iwFJoDr/MXQaAvP1yGBr90lwN7tbwr3jpJ2vgtZd1OK+4v0oqHc1rxQnJjWN677VdCZNjODne6hgBEhms4O2UUXU42nW1VQcRNuOnIKacqFxlESzVNpdCq6k5VziLjLV0YrRJZP7Fd4pTHuchO2ZuxenxdKhOJHA9FwsIFIKAQAhAZClkIW8yInzmCktd/JVKHu3nrgrOHBrHYSKHgiupNVT5aG0af6kIgMmx5WB10zzMPlKT3uykj5biDpoRuQEDVBCAyPHR5NSJl+IXn67pfYBjw47oofiFCbDwg6qKUVZ/Y+Fhk/Rwrsn7Ck+G+H5oQcaR1qTjSWsUNR1rdN2uMDAKeSwAiw0PX7up7vSnlp1WKtJ6zh/pHiFTlzZIpoKQLAlJdROFnCqYXNRAZLsJtdpgnm5SkST3hzXD3OmB8ELCEAESGJZQUdk32lUv0n8iLoctIU5hl+c1hsRFYlrOHilTl4W6KG3Egob9F0OdDmpLwZDiQqS1d+Yig452z7yOO0UADARBQNgGIDGWvj0nrrrzbXZRxX+sxlrPYCK7IdVGSZJl5T22XdD5UX1saIsPNC+gnTpq8/nhZ6t+2opstsX54S0+DcObOefPmUY8ePWQlVkc3S+0obFxn2+joOaM/9xCAyHAPd5tH1STdpPPP1XHtkVWbrTXybIjTKCF3C89G01vk7eegTl3YTYbQR+VF1k/EZLgQupmhuErr7k/ud78hVlpg6cv9+vXrNGHCBFnQzBkiw0qzTV7uCTY6Yp7owz4CEBn28XP53bdWfUaJ8yY4rEaJyyfAA4qkXiVqi1TlTVJkci9PaTlCZNylLUvBV2J0kXGd2HYPst5TKFtmZ1CAN739SiV6rnkpy25w01Wc1XPHjh0ykye3jh070tWrV2UJd87SaZiRs23btrJgWmBgoMzauW7dOtIXTOMaJ9wHpyLXXxcZGSkzg3LGT84oytdwmfjvv/9eCpMlS5ZQixYtaNCgQbKi6+7du2nAgAHUp08fWUpen1H08uXLso+wsDBZDp4zjnL113r16pFWq6WNGzfSrFmz5D21atWSac/r1q1bqI1t2rSR9nIBN7TiTQAiw8PW/+KrD1D2hVMeZrUJc/WpyhuIVOX3e0aq8hSR9bOFyPqZfKUzRIYCnsAyEX60aVoDBVhi3gQWAVOmTJE1RDjV98yZM4k9AJMnT6Zr167l1RapXbs2rVq1SooGFgpc9l3vyUhOTjZ7Hb/4hwwZIkUB1z/hf3M5eBYxnKacy8CfPXtW2sCNBcKIESNIo9HkExksPljgtGzZklasWEFHjx6V6c75Xrb5/fffp3LlytHy5ctljRUeLzU11aSN0dHRUqwcO3ZMemL8/ZHXRNEPqZONg8hwMmBHdm9PwGeFOaspqHGrfOZwfo0bX35EN7juye1W2HUpO9ZRufcXkn/1eyhbVH1NmD2a0vZsp/DnX6fI1wdT4sLJ1p94uV2EreT92RRZX9liI1mIjBe14rfHK10hMhz5YNvYV2SoL300oDrVuzvUxh6cfxtXWuVCZfzi58Yv3mXLlsnf8rds2SJFxbBhw4RXzEsKi4kTJ9LQoUPli1kvMnbu3Gn2Oo6LYC8Fv/TDw8PldYb/5hLx8fHxcnz2drCHJCYmRlZsNfRkGPdhWDfFkNLevXul0GCRxP3pbeTvHz58WAoVnktiYqIUGFyqvlKlSs4HjREUSwAiQ7FLU9CwG1/NouufTbM7HsMrOJQqfvyDHODym23Nbr0YXxcZM4DCnu5EifMnUMkeb1P6/t8ofvpQqvjpetKmJFHc2zG20xSpynnrpJSoixJe083JxczM4rrI+jlIG067r3SHyLB9pR1656uPlqG3XlbuS4xf8tw6dOgg/zSMyeCCZvxSNmz67RHe7tC/wLdv3272Or7XUBBYU1jNUGSY64O3bk6ePElsA3s3Dhw4QM2bNy8gMvhzw3maKgjn0IVHZx5DACLDY5aK6EK7hpRz9ZLdFke9OYHCnnhReiJStq0x25/xdaVHzabAek3ov5jmxB4Pbqm/baGIV/tT4qfvF9qXxUaL4FBvXyE2RKrysGrKq4syTGT9XB3XCyLD4gV17oVR4b60dUZD5w5iR+9FeTI4jqJbt24FRjAMqmRPhrnrjEWFo0XG8ePHafr06dSlSxe5HXPx4kW5FQJPhh0PRTG7FSLDQxY888y/FNvvGeExuGWXxX6VqlP56cvEdsfZQj0Ppq4r2Wtkfk/GQVEurEo05SRcoatjethlV4GbuS5KACf0SqWQSsqpizJTG0Jz4/pAZDh2tW3ujQNAvxIZQKuWC7S5D2feeOHCBRlPwTESVatWpblz59KlS5fkSzo2NlZ+xl/8AudYB/YocNwEB1zqP2OvgLnrEhISnOrJ0G/pcPCoPk6Eg1k51iMjIyPPruzs7Ly4EcRkOPOJ8ry+ITI8ZM3Y63Dru/l2WxvZeTCVeKknJXz8XqHxE6au86tai8qOm08BNerJmIyUnRsp7LF2lLb3ZyE+XiHe70je9J3cQnFU41TlvlwXRaQqDy7v/lTl6ymEBl2GyHDU+trbD+fM6PNcBerappy9XTnlfn4h79u3TwZR8kua816cO3dOxirwVoT+sxMnTshATY7V4NMdWVlZMrZi06ZNtHDhQrpx44bsw/g6Z3sy0tLSpOhhsdGkSRN5OoZPvbDI4NMoehsXLVokvS36EzA4XeKUx8kjO4XI8JBlO/dUNGlvXbfbWt7m8A6PpMv9nyv0GGxR1+XGa6yh7EvnZSBo1rnjpEm8SiEt29DVCf0p48geu2017IATevmFC8/GA8kUWNp9qcoPUQC9ePkNeDIcurr2dVapTACtmVDPvk5wNwiAgFMIQGQ4BatjO804fpiujHiNNPFxdnUcUOc+Kjfhc0o/+BtdmzzIbF+WXMeejrBnY+jGFzNEEKioBvvjSrkFE9VvjMzjkbxlhV22mrvZSwSIBpQSYqNpMvlHul5snCNfevTyQIgMp6yubZ1yYq61k+pTqRIemOHNtinjLhDwGAIQGR6wVElrv6SEOWNIl55ql7Whj79IpQZOoJvL59HNrz8221dR13G8BouVzNNHKf7DkXTXwq1O92QYG8vbKEHlOFW5qIsS6rq6KJwro0HsEIgMu55Ex97s60M04tXK1O7B0o7tGL2BAAjYTQAiw26Ezu/g2qQ3KXnjN3YPFNltOEV06CUEy7v5PA1hbV4W4mMi3VrzBV1fNJXMXac3gANAQx9tJ7ZF3qDMY/upZK9RFNGxL5GvLyWtX0YJM0fYbaulHbBnI7gyF2FLIp9A59dFEVvsVF2KjBhk/LR0kVxwXfO64TRnYLQLRsIQIAAC1hCAyLCGlpuuvfhqM5Hl86SbRveQYUVSr/CaOSJVeTJ5i99sndVShSejWewgnV/caxAZzoJsQ79lIkX2z6nKzv5pw7RwCwh4PAGIDA9YwjMthRtYHGlDK4LA7eyhEXVFXZTGzskeytslj8cO1GXFvQ6RoaAHkhO5/TH3fvL1QTkZBS0LTAEBgshQ+EOQde4EXer1uDgJYl88hsKn6Vjz9HVR7hN1URo6VmzcEFk/X44doLse1xkiw7GrZldvwSJfxvyhNemeqiF29YObQQAEHEsAIsOxPB3eW/LWlZTw4QjSJtuXhMvhhnlCh8Kzwb/XRolU5SXqOCZVeZaIyegY+6buYlwXiAwFPQOclGuYSC/+QktlVWXlzJ3Dhw+XeTE4VXjv3r2pU6dO1L59+zx6XPeDs3pyYTS+vmfPnnTkyJF8dJ9//nlZ44STYhV2v4KWBKaAgCQAkaHwB4FPldxa/qnCrVS4eSI41NtbpCr/n0hVXsP+VOWvXR6g+zeuK0SGwpa9nRAYo1+voiirjEUGCwhOcLVgwQKqUiXXVmORoa9ZwqLEsOkFSGH3K2ryMAYEIDKU/wz817U1ZZ38W/mGeoKFnKpcHH3luiihVW1PVT4gtr/uj9juEBkKW/MaFYNo+dh7FGWVscjgkumRkZHk4+MjvRu+4kSWNSKjqPsVNXkYAwIQGcp/BvY8fh9lZ2spVJNEYeILYW0OWDMhNnxDOKFXKgVXtF5sjI3tp9sY2wMiwwFL4cgulFgszVhksJdi4MCBsjR7586d6aGHHrJKZBR1vyN5oi8QcAQBbJc4gqKT+ki8fFX3yphDXmk+ocTRBVleAeSny6IQrSgapkmlIF06ReYkUqmMOArPScoTIqHi7yxIQjXJFCb+HqBzTDyCk6bptm45oZefEBtcFyWorOV1UabE9tV9H9sTIsNtK2d6YD5ZsuOjhhQU4MQzzFbO2ZTIGDNmDJ06dYrmz59P06ZNk7VMCovJaNiwIX322WdyZP1Wirn7rTQPl4OA0wlAZDgdse0DHPv3iq7nzNNe2T5BFncSlnOLNF4+8stLBClme/tJgRKozZAiJFibLsVJhfTzFJqTTOGaW+LP/KKkuHlNuC6Kf0RuXZSAqKJTlc+J7a37MrY3RIbFT6VrLgzy96ZV4+tSmUh/1wxowSjmREZ4eDh99NFHFBAQQI0bN6Zdu3blBX4WFpOh/8zc/RaYhEtAwKUEIDJcitu6wXbtu6wbMf+UV6ZvmHU3Wnl1gBAeftocKUy0IuFAcfWasNgILJubqtw/3HxekgVCZCyEyLDyKXP+5YFCZHw5qjZVr2C5KHe2VeZEBgd1cqn3wYMHU8uWLWXZdP3pEktEhrn7nT0f9A8C1hKAyLCWmAuvX7fjom7asrNOFxm2Tslir0naebl9Eya8JmHCe6L3lOg9KGFiW0dJjcVGcEUWG0nkG1wwVflcITK+gMhQ0pJJW0ICvWn2m9F0b41QxdhWmMhgI3fs2EF9+/aVJeCtFRmm7lfMxGEICNwmAJGh4Edh+Zbzug/WJKoq1pO9Jr66HNKS3mviTVneItZEmyniTFLkV5CIOeFYk9JZ10yKElfFmniJANGQu7kuyi3yNvDAQ2Qo84cmPNiHxne/m1rWL6EYA4sSGVlZWTR+/Hji7Q9bRIbx/YqZOAwBAYgM5T8DS9ef083ZcF1VIsNW6mE5N0kjhInGy1dEmOhErIm/3NZh0cJekiBNmog3SaUKGZcc7zURSb1K1BapypukcBwGISbD1lV07n1hQT709quV6KmmUc4dCL2DAAhYTACeDItRuf7Cz384p5u3GSLDVvL+GhFrosuWsSYiHRfpvIrymtwOgDUKhGUR4+8lTuiIMI2w+hm0svzr2C6xdVGcfB+LjJdbl3HyKOgeBEDAUgIQGZaScsN105b8o135R7rIVYnmSgKhwmvC2znsNaHbXhMen0/o8JHgHBG0keBXGqdLXLkoFo716sORurdeqQbvn4W8cBkIOJsARIazCdvR/zODf9ZdTS+B/2DawRC3Fi8C5UKTdRtmtsbPTPFadsxWwQQgMhS8OO2Gbdf9lxTuRcLNjwYCIFAUAR1ViUzVrZraCiKjKFT4HARcRAAiw0WgbRnm1VE/607FB3qRT4Att+MeECheBMSppZplM3TfTIDIKF4Lj9kqmQBEhoJXp9vYn3V/xQZ7efn4KdhKmAYCCiGg01DDShm6z8c8BE+GQpYEZoAARIaCn4F+k3bo/jwvRIY3ByCigQAIFEpAiIxm0Vm6j4e3hMjAowICCiEAkaGQhTBlxlszduh+ORkiRIZyCj4pGBdMK+YEdDqt7rF62TRtYHOIjGL+LGD6yiEAkaGctShgyZg5O3Wb/g4WcZ/e+I+mgtcJpimDAIuMto21NKZ3U8f/vJxYQnTyS6LEw7mTjbqXqFZXoppdlDF5WAECCiUAkaHQhWGzpiz4Vbdynz95+/g5/j+aCp43TAMBWwjotDm6Ti296a0uTRz385J1k2hrO6K4X0ybVL410ZNrSJTxNfk5pxXv2bMnHTlyJO/zevXq0VtvvUUPPvigyLXiRadPn6alS5fSqFGjKCjI+cXdHDFeSkoKzZs3T9Zc4WJtaCBgjgBEhoKfjVmLd+m++t0PMRkKXiOYphwCQmRQ14d9dW92auQ4kbFeiIi4nYVPkoXGczvMigzDqqo6nY7OnTtH7733Hg0YMICaNm3qcoCOEBksnsxVi3X5hDCgoglAZCh4eVhkfLkzx8snwLml3hWMAKaBgMUEtNkpum6PhZLDRAZvkezsZtn4rRbnbp8YNXMv4wMHDtDatWvp3XffpYsXL+Z5Mi5fvkyLFi2S3oElS5ZQo0aNZAG1atWqyZ73799PY8eOpTNnzlDbtm1p5MiRFBkZKb0hc+bMobCwMFq9ejXVrFmTJk2aROw1YWHD1V75Pm4dO3akq1ev0ujRo6XnxNo+q1evTu+88w6tW7eOKlSoQIsXL6abN2+atMsyeLhKzQQgMhS8uiwyPv/pJgWElXfcb2YKni9MAwF7CGQmxep6P1fBcSLDEi+G3uDyrYQ34xeLRcaVK1do4sSJUkCwENFvl7DI6NWrF/Xr14/at29P27Zto82bN9PkyZMpISFBihIWFrVr16ZVq1ZJccHVW8+fPy89I/xZy5YtacWKFXT06FEaN26cFDFTpkyR95YtW5Zmzpwpx+Q+r127ZlOfvF2i92QkJyeb7cPXFyfj7Hmm1XAvRIaCV5FFxsJNcRRc4i6RkMug1riCbYZpIOAOAt6i2kzq9XO6vu2qO05kLBFxFlm3LJsOx2R0vWGxyDD0cBiLjKlTp9K0adMoKiqK+GXOQoRFx+HDh6WoGDZsmIzlSEpKkkJl6NCh8rrZs2dL7wWXjTfcEtmyZQvFxcVR//79pX3Hjh2jZcuWSc8Df2ZLn+np6XkiY+fOnWb7KFeunGX8cJVqCUBkKHhp5yz9Qzd39UkKLV0bcRkKXieYpgACIkdGyrV/dG+8XN9NIqOEEBkiSNSomdsuKcyTYRgEyi9z9kJ07tyZDh06JD0Vhk2/XcHfM7zPUGRs2LBB3tKhQwf5p/FntvRpKDK2b99u1q4aNWoo4OGACe4kAJHhTvpFjP3Jtwd0c745QGHl7xO/uKB+iYKXCqa5mYA4vkopcYd0A15t5DiR4cTtEv7t/6effpLeBOOYDPZizJgxgyIiIgp4Mjj2oVu3gnEixsGc1ngybOnT2JNhrg83PxYYXgEEIDIUsAjmTMgTGWXritTigQq2FKaBgHsJ6DTplHL1H8eKDCcEfmq1Whm0yVsg+tMlhoLAVEzGnj17ZKDlf//9J2Mf+KtOnTp08OBB6b3gvjhew5wnQx93wYGeVatWpblz59KlS5dkTEZsbKxNfbLI0Nti+Hdju1gooRVvAhAZCl5/vcgIirjLyy+4rIIthWkg4F4C2WlXKOPmZceKDJ6SJd4MM0GffLtxngwOhGzcuDG98cYb1KxZswJ5Mlhk8CkRPvXB2xyPPfaYFBgcsMmnRPbt2yeDOU+cOCHvZ08InyQpzJMRGBiYdx/HcXBuCz5Gy3k5DD+zpk8fHx8ZA7Jp0yZauHAh3bhxw6Rd7n0qMLoSCEBkKGEVzNigFxm+gSW8QktWE6Ft2DJR8HLBNDcR8JJBn2dIk5HkeJEhk3G1NZ8rgwXGkz+YTcZlLRJH5LCwdkxcDwLOJACR4Uy6dvatFxkikNwrtNz98rceNBAAgfwE+Df8lCsHiXTkeJGhH0qmFRdfhmnFa3Y1mRvDnvWByLCHHu5VIgGIDCWuym2b8omM0rXIyzdUwdbCNBBwDwFdTjKlxJ90rshwz9QwKgh4PAGIDAUvoaHI8A0sSSElq5BWhy0TBS8ZTHMxAS8vLaVdP085GSJHhTM9GS6eF4YDAbUQgMhQ8EouXvuXbspne8Q2CYn/eVNo2XuxZaLg9YJprieQu1VySAwsFIb4/6ieD1C3FxpgX9H1S4ERQcAkAYgMBT8YX288RuMX7M6zMLR0HbFlEqxgi2EaCLiWgC4nVWyVHM8bdGyfFhTzTF3XGoHRQAAEzBKAyFDww7Hul1M0QYiMpNQsaaVfcGkKiqgkfmPDL2oKXjaY5iIC3l46Srt5kbLTEuSI4SH+NEaIjOdbR7vIAgwDAiBQFAGIjKIIufHzHfsu0IhZv9Ct5MxcK7x9qUTZe8SBPT83WoWhQUAZBLwpm25dOSZ2SjTSoBKhATR9yMPUukllZRgorDCXVnzv3r3EWT+5uFlhzVWnTQzH0Wg0NG/ePJlPg6vBWtpcZaul9uA6ZRCAyFDGOpi0Yv+xOOozYQulpGXnfR4SFU3e/uEKthqmgYBrCGhF8bLUxNN5g4UG+9HCsU9Ro3uUU5TLXpHhGpL5RzFnsztswZieTwAiQ8FreOL8deo4/AdKz8zJs9LbL5hCStUU//ZRsOUwDQScTEB4L1ITTpA2Jz1voMAAX/p+ZluKrmz5b99OttIiTwZ7ADjLZ1hYGK1evVpm8ORqqvXq1cvL5Dl8+HDpXXj00UepUaNG0mz2hHBFVa7QeuDAAZn9k1OWt23bVhYsi4yMlPdz35z6m+uLfPDBB/TNN9/IFORc5ZWzfj799NPyPv7e4MGDZXXVdevWERdf+/zzz2V20VmzZsly8rVq1ZJpzDlrqXHf7JVZv3697JMzlu7fvz/PpjZt2si/85hoxYsARIaC1zs2PoWe7r8in8hgc0PL1CXUMlHwwsE0pxOQtUqu/ZNvnKBAX9o6ryOVjQpx+viWDmCJJ4Nf1lzHhIVBy5YtacWKFXT06FGZptuweNqff/6ZJyp4S2P69OlSdHA5da4jwvfXrl2bVq1aJQUAv/RZGAwZMkSKFq4rwkXZWJgMGjSIuKYJj/Hee+9RZmZmXu0Tw+JnfM3MmTPp/fffl+MsX75c1kzh/riWimHfPNZXX30lRYa+XgrbFB0dLcUTjztmzBjy9/e3FB+uUwEBiAwFL2JKWhY98NpSys7R5rPSNyBC5My4G2nGFbx2MM15BLzFk59y/SxpMm/l/7nw8aZ933ah4EDlxCxZKjK4Dgi/uMPDw/PVIeFaJvrCZ1x3hMu+84s6Jycn7++//vqrvGfYsGHyiDtfN3HiRBo6dKis4mrY99atW2nRokX05ptvSm9ESEiuIDOMpzAUGcYxGRxLwkKDi6uxbebs/uWXX+jw4cNS+LBNiYmJ0m4WIJUqVXLew4GeFUcAIkNxS5LfoGavL6XrtzIKWBlatqFIneGrcOthHgg4noBOmyMqrh4p0HGpiCDavfR1xw9oR48sMtgLYLxVYBj4WVhxM0ORU8lNqgAAIABJREFU4efnl+e9yMjIkEXP3nrrLfr+++/ly9yw8VbH4sWL5bcMq7NmZWXJrRDeeuEKrDExMVJwxMfHm/Rk8JbLyZMnafv27dK7wtsyzZs3zxMZ5iq/cnE3bh06dJB/snBhgdS5c2eqUaOGHURxq6cRgMhQ+Io9M2Alnb4oshkaNT7OGiyOs2pxnFXhKwjzHEnA+NiqYd+1qpakdXNecuRwdvfFngQWGH379pWxFvrG3gAWIP379y+0gqqhyOA4B47D+OOPP4i3S7hCa9OmTWnNmjUy3qJbt24F7DV34oOTmMXFxdG0adOodevWVL9+fZMi48KFC1LYdOnSRW638PYNb33oPRnmRAY8GXY/OqrpACJD4Uv5zpydtGrbCZNWomiawhcP5jmcQF4xNBM9v/xkbZrwxkMOH9OeDtneBQsWyFLoHHcRGhoqy6xzHARvZ9x3331WiYyrV6/KbRFuHIzJgZQctMkxGfzFQoBjJvjlzwGaCQkJ+TwZK1eupLNnz8qYDG56kVGxYsV8IkPfH3tcWKjw9bwNw0GhPKepU6dKT4g5kYGYDHueGnXdC5Gh8PX8buu/NH7+bsrR5I/LYLODwsuTX0gFkVAZDQTUT8BLPOnZqXGUnhRXYLIc9Plur+b00uO1FQeCtzaWLFkity/4pc+nRnib48EHH5TxCpZul7Ang2MxWBhw8KQ+BoNf+rx1wkGcfBKkWbNm0nvCnhPjvlNTU+VpExYHgYGB1KdPH+ratStdunQpTzD4+PjIWItNmzbRjBkzZDDnli1bqEmTJtSxY0e53cIig4WTOZGB0yWKewzdZhBEhtvQWzbwkRPXqNvYjZSafidXhuGdiM2wjCOu8nwC5mIxeGbBQmR8Nfk5qlejtOdPFDMAARURgMhQ+GJmZWuoYYcvSKs17a/wCQgXJ02qid/xkDdD4UsJ8+wg4EUiL0biGdJkJZvsRTgE6NjqnuQjTpiggQAIKIcARIZy1sKsJQ92XUbXrqeZ/Ty0dC1ROC3UA2YCE0HANgK6nBRRCM10bBL3WL5UCP3yRYxtneMuEAABpxGAyHAaWsd13H3sJtp9+JLZDr28/SiEE3R5wZvhOOroSSkEdDotpV77m3i7xFx7qFElWvTeU0oxGXaAAAjcJgCR4QGPwrebj9HEhb+L4E/zIZ5BJe4i/5Cy4kirB0wIJtpF4NMhNel/tcPy9ZGVo6MvNsXRZxvjqN8LFahD6zIUHuxDSWka+nb7VVq0oWCw5PyhNalxrTv9nI3LoJfHHaO7ywfSpJ7VqEbFILp4NYM+XPEf/X4sidq2LEVd25Sj+etiacuf1+2ag6U3e4ttkKzUq5R+y7zI9vP1prF9W9LLTygv6NPSeeI6EFArAYgMD1jZKwkp9GS/FZRhUMPElNmh5e6FN8MD1tORJgYHeNP8t2rJLvvOPEFPNClJPZ8pT99su0o/7Eqg0a9Xofujw2jC0vNSKOgb3/flqDp06HQKTV52IZ9JfZ+vQM82i6K5P1ym3s9WoH0nkuU1C4fVopR0DQ2de6comSPnYqovnVYjEm8dLnSYAH8f2r7oVSodGexsc9A/CICAlQQgMqwE5q7LH++9nC5eufOSMGWHt38YhZeqQRodgt/ctU6uHnfwS3dRm/+VlN6GH/ffoMm9qlH1CkHUbeq/lJZZ8Niz3r6mdcJpVExlWv2ryPT449V8Zr8rhEmD6qHSq8FeE26/HrlJMY+VpY9XX5LjuKL5emkoKcF8sKfehqoVStDW+R1dYRLGAAEQsJIARIaVwNx1+bwVB2nu8oMF6pgY2xMaVZV8A6PIRFoNd5mOcZ1EoHKZAPrwjRp08VpmnneBt0DCgn2pZJgvlSrhRzdScujLLVfoa+HZMGwvty5NvZ+rQN5iPyI0yIeuJ2XTV0Js8HXGnowDJ5OparlAir+ZTaMWnXXSbPJ36y10clbqNUq/+V+h4/FWyaCYxtTrxXtdYpctg3Aeix9++EEWGOMcFu5s5jKAGtvEmUo59XiPHj3IuH6J4bWcHOzbb7+lXr165dVBcef8MLbyCEBkKG9NTFp06iKXfV9rNl+G4U1hZesReQd4yMxgpq0EOD6i48NlaPaqS3kxEivG1aXSQlx8LuIz2EsxoP1d1LJ+CRr/5XnaL7Y99I09ILwlwvEV3++Mpx5Pl6enH4iiKV9foEQhOCZ0v5tqVgqWMRm/HL5JjzcuSX8cuyXv4QRSG/ckFthmsXUepu7TaTJEldVjRXYZGuxHKz9oR9XuiijyWnddwBk5ORU3Z830lAqk5gq7mWLIdUq8hSrkkvFoIGBMACLDg56J5p2/osSb6RZYLH47LXeffBmgqZcAb2VwcGfvD07kbY0sG11HBnv2/+iknPjTTUvS4A6VaNmPVwpsixiS4euGvlyJlv98TQaP6hvHbswbWosuxWeIQNBgOhubLkXIgw0i6L3F5+iwiOlwdCssdbjxWByHsevL1xxtgsP647mwR6BRo0ayzohWq6WNGzfKlOBcGr1WrVoy/TdXRDXMxsnpwrliKb+409LS8rJ0Gn6ff773798vs3uykGnTpk1eITa994T75syfXJysWrVq+TKABgQEmLSlbt269M4778jMnvpCa1wbxdQ4DIq9GR9++KG0NyJCuWLPYYuKjqwiAJFhFS73Xjxh4W5atqHo3+7YytwkXdVFki7EZ7h31Zwz+j1VgmlK7+rCOyHqSSy9E7g5s391Cgn0ob4f3hEZA1+8S548WfFLvFljWGSYuo69JS+0KCVOp8TK7RU+VcLeDfaQfCLiMzbtdewpk6KSbhlPoMvz9emdnu7dgihshbnEOVdh5Zc2b5ccP36cZs6cKb/H/+ZCaVxrhMu8//zzz7LSKXs8uPYHpwnnGif8PVPfZ8HCNUa4Amt0dLT0lhw7dkyWVOf6JJwSnPs9cuSIFCMjRoyQwkafCpyLn5mzhQUP1ynhvpKTk82Ow54ZfarzZ555hu69V7nbVs75SUSvRRGAyCiKkII+P3T8Cr0x+ScLvRlEoSVFfEYQ4jMUtIQOM4WDPXnLg0+RGAZusih45ZEy0huxSWxpsBjg467jlpyno+dS88Yf2akyNa93ZxtlkBAizeqKYFARc3FOHGXlxjEfLGROXUqj6d9epMUj6zjVkyHjMFIKP65qCLBkiUBaMKYNNahZxmFcHd0Rx0BwzZLRo0dTcHDB0y9cgIyFBlc1/fXXX2nRokWy9Dp7NkJCQqQ5W7duNfn9zZs30+HDh6XIYK8GCxoWBexRYFHy77//yiJshq2wmAxDW7g0u15k8PfNjVOpUiXZPc+Ba57oS7s7miP681wCEBketnZFZf80ng7iMzxsgS00l4+pspjgUyXG3oRhHSvJ2An2aCTcyqZ5ay/Tut8T5dYJb4lwDMbWfdfpLfH3RjXDyNfHi/6Lz5Teis0GngkOAOVYDN4WYYHC/+4kTpj4iGDRtbsTpPBwZLM0DkM/ZjmR5XOnwrN8sueCPQf88ueiYbyNcfLkSdq+fbsUAgcOHKDmzZtLkcEvad6i4O0VrnAaExMjBQffZ+r7P/74o0Shf7GzMOBtkc6dO9OhQ4fyfaZnZigyuECaOVsMRQbbam6cGjVqyM+4uqvhNY58LtCXZxOAyPCw9fv+p+M0cdHvlJ5hPvuh8ZRQRM3DFrkYmqvTZot8GH9ZPPOgAF8a168ltX0k94itUpuxJ4Nf/tOnT6cuXbrIsuwXL16U2xwsMlhMcGMhEhcXl1eGvV27dia/zyLBHk8GCyBztljryWBvDZexhydDqU+i++yCyHAfe5tHbvDi55QpCqdZ3hAIajkrXOlqArmBnvybt+XpagOFyDiysrurTbV6PA6Y5LgK3sLgGIw1a9bI4EuOu0hKEvE0Iu6B58+l0zkglGMp+DNuXNK9devWMj7D1PerVq1aZEwGixcu/84nQDgO5PLly3kxGVy+3ZwtXJ6e4z34Kzs7GzEZVq88btATgMjwwGfhw6V/0hc//FVkzgzDqXF9k9Ay4mirFwJBPXDJ1WuyqEuSUkRdEuPJc24MzovB+TGU3vSnS/jERqtWrWTcBJ/44Bd8kyZNqGPHjnIrhEUGeybmzJkjRQD/vU+fPtS1a1fSaDQmv8/XWHK6pHLlyvTBBx/I4FDD7RI+tWLOlrCwMJo9ezZt2rRJxoPgdInSnzTl2geRody1MWtZano2/a/Tl6KWifmMjqZu9vYNopBSIgU1Cql54Kqr0GSdKN+ecJy0ObmBppY2jgk5tKIbBfj7WnqLW6/jUxzfffcdDR482GPyZFgDDHkyrKFV/K6FyPDQNR88fRtt3mV99kUfkXo8JKoGjrZ66Lqrxezco6qnSZNlfZ6NZx+qQTOHPeIxKNibsXbtWipfvrzMlaGmFh8fLzN+cmZQ/WkYNc0Pc7GfAESG/Qzd0sOZ/27QyyIDaEpaltXjB4WVJv+wu0TFVmydWA0PN9hNwNtLS1nJlyg92XzeDnODhAT50eqP2hPXK0EDARBQPgGIDOWvkVkLB03bRlt2W+/N4A6DQyPJL6wKacnHgwnAdE8j4CWeuJzkc5SWctMm09s+HE3Thjxs0724CQRAwPUEIDJcz9xhI1paAt7cgOzR8AutKLZOIDQctijoyCwB3iLJSblEackJNlHiEyXbFr6Cku420cNNIOAeAhAZ7uHusFGnfP4HfbPpH8qy6kjrneE5RiNYpB9HMKjDlgQdmSIggjzTrtsWg8Hd+fv50OvP1aO3u6orpgEPCwionQBEhgpWuOFLX1BGluXJuYyn7OXjTyGl66GgmgqeBaVOQR5T1VgfP6SfT3CgrzhRovy8GErlD7tAwF0EIDLcRd6B427edYbGfPIbJdsQBGpoRmjZe0UaDWydOHBpin1XOm2OyOR5xC4OXM59ysDW9ETzu+3qBzeDAAi4ngBEhuuZO2XEtoNW0b/nEu3uO0wk7PL1C6Ac61Jw2D0uOlAXAR9xcEkj8l8kX7WsanBhs69bvZQ8UYIGAiDgeQQgMjxvzUxafPbSTeowbI040ppt94zCSkUTx2podF5294UOih8Bby8dabOSKTnhlN2TDxZHVtfOepEqlw+3uy97Ovjm+Hf07YkV9HfCUdlN/VL1qFPtjvRqrZft6Rb3goDqCUBkqGiJp3z2B327+R8r65qYBhAUXp58g8shDbmKng+XTEWkCc9Ju0LpSXF2D8fBnt3bNaAhrzWxuy9bO7iVeYte29KddsX+brKLlhWa07I2X1CJANN5O65fv069e/emTp06Ufv2d7wxXD59586d9Pbbb9tqmiLuM0xTblgXRV/sTRFGwgi3EoDIcCt+xw/eqvvXdCUh1SEde/sGUnBUbfIT/7HPsaYem0NGRyeeRIC3R3JycmSacJ0m0yGmVygdSjs+7+SQvmzt5Nm17Wl37B+F3s5CY/0Lq0xewyKjZ8+exHVCFixYQFWqVJHXqVFkQFjY+pSp+z6IDJWt7/Vb6dS6xzeUmeU4VcDbJ97+ocgQqrJnxVHT4QyeWpEe3BHbI3qb2Ivx25IYiggLdJSZVvfDWyRv7Bhs0X1zH54lt0+MG4sMrn4aGRlJPj4+shqrr69vAZFhWOisbdu2NHLkSHlPampqXnG0qKgoef/TTz8tRYu+mJrh98+cOZNXZZVf+saeBr6Hi59xefmaNWvSpEmTqF49UThRNHPF1gznxCnSd+zYQWPHjpXf5gJvV69epdGjR+er8ArBYdFjUywugshQ4TJzTZMxn+wUp03sj8/Q4/ENjKTAiKrimCtSkavwkbF5SjqxPZJx8zzlZNywuQ/jG5VymsQSL4be9hYVmtGGF1abFBlczn3gwIHyhd65c2d66KGH8okMLqDGJdVZWNSuXZtWrVolxQFvpfz000909OhRWf6dS76PGzdOlo7n75n6fmZmZqEiY8CAAXKcli1b0ooVK2Qf3GdcXFyh5dz1E2O7pkyZIq8tW7YszZw5k1hIcUl5bJc47EdAVR1BZKhqOe9MZviHP9PW3eccEp+h79VLVG8NLXMPeYu8GlqdSsFhWhYR8BExwRqxLZJ87V8S+yMW3WPJRezBeLplNUWkDq/yeU1KEgGslrQS/uF0vscJsyJjzJgxdOrUKZo/fz5NmzaNzp07lxeTsWbNGikqhg0bJnPVJCUl0cSJE2no0KF05MgRWWr9zTffpMaNG+cVIdu6davJ7xt6Lkx5Mrh8O4ud8PDwfF6OX375hQ4fPiwFCNvAJenZZvacVKpUKW9ebCsLkv79+8vvHTt2jJYtWyY9GxAZljwpxe8aiAwVr7kj4zMMMQWFVSCfkLLwaqj42Slsauy90KSK4M5k+4M7jcdRQhyG3iZrREa4OI11ocfJQkUGv9g/+ugjCggIkIJh165d0luxcuVK+XI3bBUqVKDFixdT5cqVad26dTRv3jyKjY2lmJgYKThYQJj6PldFXbp0qRQHpkSGuc+4XDu3Dh06yD/T09Olx4I9LzVq1MgzjW01vA6Bn8X0PwJWTBsiwwpYnnapM+Iz9Ay8vH1Fyfjq5O0bhNonnvZg2Ggv1x7R5qSLEu1niJNsObopIQ7DcE6O3C5hr0DJkiWlUBg8eLDcrsjIyJAig70DN2/epG7duplFyrEQ7EFgL0jr1q2pXbt28lrj79evX1+KE46RCA4OLtTTYCgQ4Mlw9NOM/vLeFeIhheNbxc/D9r3nafTHO+lGkmMi/o1R+Qg3cVDk3SKozRdbKCp9jjjvhUajofQbZ0lj4faBtSgiwwJo6pDW1Lpx7ukLJTRHBX5yTIZeZPC8OHCyb9++1KNHDykyOFiTYxz4q06dOnTw4EHpjRg/fryMyTh79qyMyeCmFxkcn2Hq+9WqVaPhw4fL7Qv++9y5c+nSpUsmYyYMRQb3p48LiY6OloGhvBXCdvv7++cthz5+hEVM1apVC+1fCWsIG9xPAJ4M96+B0y34fM1ftPD7Q3Qz2TlCgycQFC62UIKxheL0xXTxAHJrJP0qpd+KddrIJUID6I1X7qcuz9d32hi2dmyJN8Nc0CePyUGRxiIjKytLCgjePmGRwb/n7du3TwZgnjhxgpo1ayZFAp/+MDxdEhgYSH369KGuXbtK0ac/XWL4fd6K2bhxoxwzJCSEunfvTidPnpTbJ8YxE8bxG5aeLtHbyrEjLJQ4vsRU/7Yyx33qIgCRoa71NDubj5bto2UbjjokI6jZQcTJk9BSNURa8iCRLdS3mJBV5zR9vDSUnZlCqdfPCp+883LMh4qMnl1eaEADOzVSJEhOxhWzpZvZXBksML5us9hsMi5FTgpGgYALCUBkuBC2u4caNlOcOPn9nM1l4S2138s3mEJLCre3dwBKyFsKTSnX8UkRbYYQFxdk/IUzG8dgPCVOkkwf8rAzh3FI37x18s2J7/KnFa/V0WRuDIcMiE5AQCUEIDJUspCWTqP3+C2056/LDk3WZW5sDgoNKnEXefuFQGxYukDuuk6IC212itgWuSTERYbTrQjw96EW995F89590uljYQAQAAH3EYDIcB97t43caeQ6OnYmgTIyHX9CwNSkvERejeCISkJsiCJXSObltnU3NTDHXOiykyjt5n8i3UWWS2wL9PelBjVL01eTn3PJeBgEBEDAfQQgMtzH3q0jP9V/BXHlVlc2eew1sjJ5CbHh7e2D0yiuhG8wljcn0tKKbZGsW5TK4sIJx1ELm1rtu6No7ewX3TR7DAsCIOBKAhAZrqStsLFefXstHTub4JKtk3xTF96MoLDy5BNUSogNL+TZcNFzIfNcaLWUlXKVstLinRrQaWpKvEXSsGYZeDBctN4YBgSUQAAiQwmr4EYbeo7bRHv/jnN6MKi5KfqIeI3A8HLCu1GCuJKnVid+zUZzGAEuXqbRCiGXfUuUX78i4i4cU6HXWgM5yLNZgwq08L2nrL0V14MACHgwAYgMD148R5k+9tPfRJ2Ts07No2GJrb5BURQYJnJtePtjO8USYGauEaUnxBaIRnxlUUbyFcpJv25Hb/bfynkwnnmwOr3Xr6X9naEHswRSUlJk+nHOXcH5OQxTiOtvMryGM5CigYCzCUBkOJuwh/TPCbvmLj9AqemOq9xq69Q5UDQgpDSx6OCibFywSUfwcBTGkwnJIE5OnpWRSBkp8S4L5CzMrhCRB2NQTGNFJtqy9flU6n2mEn8Z22rJNUqdH+zyTAIQGZ65bk6xetOuM/Te3N8oKdU1pwwsmQQLDt+AcCE6okhUZSNOca0jlJtndl6kzd1e0qRSZmoi5WQmKUJY6Nc1LNifJg5sRW2a323JUqvyGs7myWnEOYMnt8IyZBaWgbNt27ayiFpkZGS+LKBRUVEy2+bDDz8s65Vw0TQursbZQ3fu3JlXKI3H5qJn77zzTr5r1q5dK7/PtVPYC3L+/HlpK6c6NxxTlYuDSbmEAESGSzB7ziAnzl+nTiPXOjczqB04fES1S//gSPIJiJBeDm8RROq8fJR2GOqEW3O3QcRsRU6LnMybInjzhtNqidhrflCgL33/QTuqUTnS3q48+n4WDlzNlOuClCpVit577z2ZRnzy5MmFpvk2rCVSu3ZtWrVqlSzNzmnIuZ7J0aNHZT0Tvo4FBffLacT1KczNbZcYejL470OGDJGl37lmCqcd51olLGaMx/T1RQZfj34Q3Wg8RIYb4St16KSUDHqq/0rp0cjKFkcdFdrYy8GBowEhkaIabHBuhlFxgsJLeDo8fXsld/tD1C7kvCLaTBGwmUaZUlSkCKHh/i0tc48EB3iWLBFIm+e+TMFiq6S4N66wytVT+/fvL1Fw0bFly5ZJb0FhtUS2bNkiRcWwYcPkdiHXCZk4cSINHTqUjhw5QosWLZIl37lkPIsLbsYCwlRMhvE1s2fPliKD66iwrebGLFeuXHFfSszfRgIQGTaCKw63jZz1C/34xzlFxGlYytvbL1gIj2DyDxK5OHxDSOflJ/4jrRWygz0eyozr4C0grYyn8CYvXZbIuJkmvBRJpBEnQZyd2ttSrpZcx/EXT4qtkSmDWltyebG4ZuXKlXKeHTp0kH8abokUJjI2bNggPQqGjbdBuIx75cqV5ZYHb29w6fiYmBgpOLhomrWeDEMhwraaG7NGjRrFYr0wSccTgMhwPFNV9fjLvovUb+IWj06cxcLD2ydQiI4A8gvgv/tL8UFe7AIWPg/xkucoDy35OGXtvDk/hYidEH4J0XjPI0eIiWzSigyb2ZlpQkgIT4UmQ3orPLktEsdTH2pUyZOn4HDbi/JksGjgWIrg4OB8Xg72ZHCcRLdu3czaxJ4u9pLoy7+3atXKLpHBthY1psMBoUPVE4DIUP0S2z/B7BwtvfTWGjrz3w3iv6upcRZS3nZh4cFHZ718xL95i0J8BQQE3d520Z9uYSkiRII+NbqsTspfvDnDEiL3z8wMUVhMeib4GGnuUVJtTpb809XZNZ29Vn6+3hQt4i5WfdheJlZDy0/gwoULMh6DhQR7IGbOnCm3NTgmIyEhgYYPHy63TqpVq0Zz586lS5cuyc/YQ8H38RfHSxw8eFAeSeUS8RyTcfbsWRmTwU0vMurXr593T1pamskjrDy2vl/jazjY09yYERERWFoQsIkARIZN2IrnTXO+2U9L1x2l5DTlnD4pniuhjFmHBvtRt7YNaMAryizTrgxKRPv375dCIjExkdq1a0ecq4JFR2BgIG3cuFF6Hziuonv37nTy5El5IoQ/27dvnwzqPHHiBDVr1kz2UbNmzXynS/i6Pn36UNeuXYXI8yaOsdi0aZMUC8anS5hHVlaW2WvYM2JuTKWwhB2eRwAiw/PWzK0Wc2G1IdO3UWx8iuq8Gm4F60GDs/eiaoUS9MFbjxDXIUGznIDxMVXL78SVIOCZBCAyPHPd3G71h1/toyVr/3J93RO3z7x4G8CnR3q0a0CDX2tSvEHYOHuIDBvB4TaPJQCR4bFL537Dr99KpyEzttM/wruhpARe7iejPgvCQvypXo3S9NHwRykyPFB9E8SMQAAEnEIAIsMpWItXp7sPX6K3PvhZJPASpyVUFhhavFay4Gx5a4QFxofDHqVmDSsWdxyYPwiAgJUEIDKsBIbLzROYu/wgzVtxEEJDJQ+Jr48XvSGCOvt3vF8lM8I0QAAEXE0AIsPVxFU+Hnszpn2xh9b9cpoysnJUPlt1Ti/A34faPhxNI3s0o+BAZO1U5ypjViDgGgIQGa7hXOxGuZqYSjOW7KUtooQ8p0VWcnryYrc4JibMAZ18hPGpltVpeNemVKakSNOOBgIgAAJ2EoDIsBMgbi+cQFJKJs36ej99u/kf8vXxhthQ2APDMRc5Gi299kw9WZKd4y/QQAAEQMBRBCAyHEUS/RRKgD0Zs4XY+HzNESk2ECDq3geG4y20Iklpr/YNaaAQF7wmaCAAAiDgaAIQGY4miv6KJDB/5SH64oe/SCvecsmi0iua6wiwp8JHpP/u1rYh9e1wr+sGxkggAALFkgBERrFcdmVMes9fl2np+qP0894LFBToS2kZCBR1xsoE32b7+ANV6fXn6lHT+hWcMQz6BAEQAIECBCAy8FC4nYBGxASs3n5SbqVcu57mUaXl3Q6vEAO49HrZqBCZobP9o7VQwEzJiwXbQEClBCAyVLqwnjqtc5dviiDRf8UR2JMybiMlLdtTp+IWu0OFsPAVwZxtH6lJnZ66h6qIGiNoIAACIOAuAhAZ7iKPcYskcOCfK/TjH+fopz/OU8LNNPIWR2HTM7GlYgguKMCXNCK2paw4cvpYs7vpiWZV6f465YpkiwtAAARAwBUEIDJcQRlj2E0g/kYa/XrgP1q/8zTtPxZHAf6+Mo15cWxcYp1P6zSpW56ebVWDWjWqTFERQcURBeYMAiCgcAIQGQpfIJhnmsC+o3H0057z9Pepa3Tw36syM2VWjoZyVFY7hY+W+vt5y6DYxnXLySJlTwiPRaN74K3AzwYIgIBeak/UAAAFvklEQVTyCUBkKH+NYGERBDhT5dHTCXTsTDzt/TuO/j55jf67miyEh6/4jV8rk015QjMUFJXKhVGD6DLUtEEFqlu9lBQXaCAAAiDgaQQgMjxtxWCvxQSOno4XwiOB9v4VSxevJNH5y7coWWyxsPjw8c7NdOnqGA+OofAR3gmtViu9E5y3olrFCGJRwUdL6woxwaICDQRAAATUQAAiQw2riDlYTIC9HpevpVBsfDLFxafIv5+PvUVn/rshj8/eEmnQecuFgynZs8AnNTh5Ff9b/CGPgfIXN04mpv9i4cBHcVm45Gh0Qkh4kb+vjxQRXAekRqVIedKjYplQqlA6jMqXDpV/57ouaCAAAiCgVgIQGWpdWczLLgIsRtjLkSG+TP3J4oC9EoHiy9Sfdg2Om0EABEBAJQQgMlSykJgGCIAACIAACCiNAESG0lYE9oAACIAACICASghAZKhkITENEAABEAABEFAaAYgMpa0I7AEBEAABEAABlRCAyFDJQmIaIAACIAACIKA0AhAZSlsR2AMCIAACIAACKiEAkaGShcQ0QAAEQAAEQEBpBCAylLYisAcEQAAEQAAEVEIAIkMlC4lpgAAIgAAIgIDSCEBkKG1FYA8IgAAIgAAIqIQARIZKFhLTAAEQAAEQAAGlEYDIUNqKwB4QAAEQAAEQUAkBiAyVLCSmAQIgAAIgAAJKIwCRobQVgT0gAAIgAAIgoBICEBkqWUhMAwRAAARAAASURgAiQ2krAntAAARAAARAQCUEIDJUspCYBgiAAAiAAAgojQBEhtJWBPaAAAiAAAiAgEoIQGSoZCExDRAAARAAARBQGgGIDKWtCOwBARAAARAAAZUQgMhQyUJiGiAAAiAAAiCgNAIQGUpbEdgDAiAAAiAAAiohAJGhkoXENEAABEAABEBAaQQgMpS2IrAHBEAABEAABFRCACJDJQuJaYAACIAACICA0ghAZChtRWAPCIAACIAACKiEAESGShYS0wABEAABEAABpRGAyFDaisAeEAABEAABEFAJAYgMlSwkpgECIAACIAACSiMAkaG0FYE9IAACIAACIKASAhAZKllITAMEQAAEQAAElEYAIkNpKwJ7QAAEQAAEQEAlBCAyVLKQmAYIgAAIgAAIKI0ARIbSVgT2gAAIgAAIgIBKCEBkqGQhMQ0QAAEQAAEQUBoBiAylrQjsAQEQAAEQAAGVEIDIUMlCYhogAAIgAAIgoDQCEBlKWxHYAwIgAAIgAAIqIQCRoZKFxDRAAARAAARAQGkEIDKUtiKwBwRAAARAAARUQgAiQyULiWmAAAiAAAiAgNIIQGQobUVgDwiAAAiAAAiohABEhkoWEtMAgf+3W8c0AAAACMP8u8bGQuoAygM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YMhMySkJJj5w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AutoShape 4" descr="data:image/png;base64,iVBORw0KGgoAAAANSUhEUgAAAhkAAAFWCAYAAADE/I+vAAAgAElEQVR4XuydB3xUxRbGT3oPCaEjRSAUaSrwkKJgxw4ookTpXaQJAiKI9CIKKNJUEFERBKSDgoiCgnQFpTchAZJQ0tvuvjkTNmw2u8n2vXvzzXv5Adl7Z87858b75cyZc7x0ohEaCIAACIAACIAACDiYgBdEhoOJojsQAAEQAAEQAAFJACIDDwIIgAAIgAAIgIBTCEBkOAUrOgUBEAABEAABEIDIwDMAAiAAAiAAAiDgFAIQGU7Bik5BAARAAARAAAQgMvAMgAAIgAAIgAAIOIUARIZTsKJTEAABEAABEAABiAw8AyAAAiAAAiAAAk4hAJHhFKzoFARAAARAAARAACIDzwAIgAAIgAAIgIBTCEBkOAUrOgUBEAABEAABEIDIwDMAAiAAAiAAAiDgFAIQGU7Bik5BAARAAARAAAQgMvAMgAAIgAAIgAAIOIUARIZTsKJTEAABEAABEAABiAw8AyAAAiAAAiAAAk4hAJHhFKzoFARAAARAAARAACIDzwAIgAAIgAAIgIBTCEBkOAUrOgUBEAABEAABEIDIwDMAAiAAAiAAAiDgFAIQGU7Bik5BAARAAARAAAQgMvAMgAAIgAAIgAAIOIUARIZTsKJTEAABEAABEAABiAw8AyAAAiAAAiAAAk4hAJHhFKzoFARAAARAAARAACIDzwAIgAAIgAAIgIBTCEBkOAUrOgUBEAABEAABEIDIwDMAAiAAAiAAAiDgFAIQGU7Bik5BAARAAARAAAQgMvAMgAAIgAAIgAAIOIUARIZTsKJTEAABEAABEAABiAw8AyAAAiAAAiAAAk4hAJHhFKyO6zQzM5NWr15Ns2fPpr1791LTpk2pd+/eFBMTQwEBARYNlJ6eTkOGDKEFCxaYvb5hw4b02muv0fDhw6lPnz700UcfUVBQkEX9O/qir7/+Wtqit+PixYvUsWNHOcx3331HtWrVcvSQNvWXlJREa9asoRIlSlDbtm1t6sPwJq1WS//88w+tWLFCrldkZKT82NHj2G0oOgABEAABCwlAZFgIyh2X6XQ6mjNnDg0ePLjA8NOnT6ehQ4eSj49PkaZBZBSJyKYLJkyYQGPHjqVly5ZJ0WdvO3HihBRT5cqVIxZaUVFRsktHj2OvnbgfBEAABCwlAJFhKSk3XBcbGytfXvzyWbp0KT388MO0fft26tq1K9199930zTffUJUqVay2zNhT4C6PhTnDlW6f3m5Hv/whMqx+lHEDCICAwglAZCh4gQ4dOkRvv/223Bb58ssv5W+2V69elcIjISHB5q0Dcy9x4++npaXJsbZu3Sp/W2eB8/3339M999wj7eItAm9vb0mQXf07d+6Unhe+rmTJknLLY9CgQVS6dGmzlHk7iMedNWsWXb58mfr27UulSpWSXhprt0tMbS2xF+ill14iX19faUNqaqoUbMxTv/3ENrZv3z5v+0kvHkaNGkX169eXW1W8jcH9vP/++9I+4+0n3m7irZz9+/fLeb/yyivSI8FCkOfx7rvvUkpKCn344YeS5YULF+i+++6TgrFXr1508OBBatmyZT5OY8aMoWvXruXb5tKPw1tG8fHx9Pnnn9OSJUukEH300Udp5MiR9Mgjj+Sti4Ifb5gGAiBQDAhAZHjYIv/555/y5c4vGX45V6hQweoZ2CIyjAcJCwujr776il544QXibZ1vv/1WCoTk5OR8l/LnHAtStmzZAnYWth3EF1sjMjQajXyBs/gxbGznwoUL5UufBQZ//umnnxawZerUqfTWW29JMaIXGabAsiiYMWOGFA2GMS7GIsPwXraL2fDYn3zySYFuWXRUrVrVKpEREREh+axdu7bAfOfPn0+vvvoqeXl5Wf1s4AYQAAEQcCQBiAxH0nRyX+zF0L9Y+Df/gQMH2vQisUVk9OvXjyZNmkT+/v7yJcu/0b/++us0d+5c6VXhlxoHaPILlX/jv3HjBo0ePZoWLVpE/Bv5e++9VyB+JC4ujjp37kzbtm2TL+wuXbpITw3Pi1+e1ogM/VbDzZs36YsvvqDWrVvTzz//LPtnAcCC6Ndff6UXX3xRbjuxx4U9MgcOHKA333xTeio4iJO9AXqRwUG2H3/8Md1///1SRPXv3196NvTbVKa2S/RseRuLvSUPPPAAZWVl0blz5yQX/jePzVtULFQ++OADGj9+vGRk6XYJizMOzGVRxOKJ14PF5ubNm+mNN96g4OBgWrlyJdWtW9fJTyS6BwEQAIHCCUBkeMgTwq5xfqnovQfmvAOWTMdakfHXX3/R+vXrqVGjRrL748eP08svvywFx/Lly+ULmj0WxqdS9F4Xfkmz3frTEnob+QX/3HPPyZchv7j12yq2nC756aef6IknnqCePXvK7Q1+0Ro2ftHzVgK/nA0DNQ1f2JMnTybeItGLBxZG/MUeAb0A4D71J1wKExl6AcaeFH3jsVhEMZctW7bQpk2b5LaJtSLj1q1bcp68jcXCokWLFnII3i5ibwmLGF4X/YkcS54JXAMCIAACziAAkeEMqg7u01Bg8IuUXe7R0dE2j2KtyLhy5Uq++I/ExEQZq6H/vj4OQf+y1Btm7jdz/ee7d++WWwRPPvlkvtMU+u9b48koKljU8ITNrl278l7MbIv+Xr39evFgOB9rRYax4OI1ZJHDXhbjZq3IMOZveKTX0cGoNj9kuBEEQAAEBAGIDIU/BoZxBM8884zcnrDlRInhNK0VGb///nu+35gd5clgDwlvIVSsWDFffIlSPBmOFBkcoMneBxaJ7G2499575VYMbztZKzLgyVD4Dy3MAwEQyCMAkaHgh8EwmJHjAxYvXkx16tSx22JrRQa75fkEBMdkhIaGyi0HjrfgIEj2qpw/f546dOhAHA+hhJiMzz77TMZdHD16VMZ58FYJxyjs2bNHvugtjcmwVGTMnDkzLz6GtykME4npjwfrPQzDhg2jiRMn5os9MRYZgYGBMgaExRdvSenv1Y/DJ3m4D/4+YjLs/nFAByAAAk4kAJHhRLj2dn3s2DH58v73338LdKU/zVC5cuW845TG2wDmxrdFZBj3pQ9sbNWqFbEY4jiIcePGWX26xNypFB7Pmu0Sc6dLuB9OmMWBlRyMykGeHFNh3EydLilKZLDY4qO23Dj24scff6QzZ86YFBkbN26UwbGGp2/Kly9PHPyqj/3gwNlOnToRe464caApC4t58+YVGIeP0bLI460lw8Z24HSJvT95uB8EQMBRBCAyHEXSCf3wy5B/UzXVXC0yONU1B1fyb+rs6mdBwR4B/TFJW/Nk5OTkyNwbHHTJ6bPZC8D5QByRJ8MwD4Xeo2BNnoyiRAYnS+MTIvrcIXxU9u+//zYpMnievGUyZcoUuZycZ4P5de/enVgo8mfh4eEyhTx7KDhnCJ+y4UBUPr1jPE6DBg2QJ8MJP3PoEgRAwLEEIDIcy1NVvekDDHm7xFIviaoAYDIgAAIgAAJ2EYDIsAufum+GyFD3+mJ2IAACIOBsAhAZzibswf1DZHjw4sF0EAABEFAAAYgMBSwCTAABEAABEAABNRKAyFDjqmJOIAACIAACIKAAAhAZClgEmAACIAACIAACaiQAkaHGVcWcQAAEQAAEQEABBCAyFLAIMAEEQAAEQAAE1EgAIkONq4o5gQAIgAAIgIACCEBkKGARYAIIgAAIgAAIqJEARIYaVxVzAgEQAAEQAAEFEIDIUMAiwAQQAAEQAAEQUCMBiAw1rirmBAIgAAIgAAIKIACRoYBFgAkgAAIgAAIgoEYCEBlqXFXMCQRAAARAAAQUQAAiQwGLABNAAARAAARAQI0EIDLUuKqYEwiAAAiAAAgogABEhgIWASaAAAiAAAiAgBoJQGSocVUxJxAAARAAARBQAAGIDAUsAkwAARAAARAAATUSgMhQ46piTiAAAiAAAiCgAAIQGQpYBJgAAiCgbALrf0+kDX8k0on/0qShtSoF03PNo+jZZlHKNhzWgYCbCUBkuHkBMDwIgIByCSSnaWjYvDN04GSySSMb1QyjD/pVp7BgH5OfT58+nRYsWFDgs4YNG9Jnn31GJUuWVO7kYRkIOIAARIYDIKILEAABdRLo/cEJOngqpdDJsdBY8FbNQq9JT0+nKVOmUOfOnalGjRrqhIVZgYAJAhAZeCxAAARAwAQB3iJ5/8vzFrF5r0tVuX1irpkTGfv376exY8fSmTNnqG3btjRy5EiKjIyk06dP06JFi6SnY8mSJdSiRQsaNGgQzZ49m3bv3k0DBgygPn360Pnz5/Nd16hRIxo/fjxVq1ZNmmLYf5s2beRYUVHY4rFoUXGRQwhAZDgEIzoBARBQGwFLvBj6Od8fHUoLh9WySmRcuHCB3n33XSksateuTatWrZLi4u2335bioV+/fjR69Ghq1qwZTZ06lc6ePSu9IdxYSIwYMYI0Gg316tVLXtu+fXvatm0bbd68mSZPnkwJCQl5/UdHR9Pq1avp2LFjNGbMGPL391fbcmE+CiUAkaHQhYFZIAAC7iXQevBhSknXWGREaJAP/TLrXqtExpo1a6SoGDZsGHl5eVFSUhJNnDiRhg4dSikpKdJrMWnSJAoPD6eVK1dSfHw89e/fn9gr8s4771BMTAxFRERIATJt2jTpoeD7WICw6Dh+/DgdPnxYihjuPzExUQqMUaNGUaVKlSyaFy4CAXsJQGTYSxD3gwAIqJKAs0UGCwcWAIatQoUKtHjxYvmtpUuXSkEQFBQkRQa3Dh065ImMV155RQoLw+sMt2UOHTqUdw//BXEhqnxMFT8piAzFLxEMBAEQcAcBZ2+XsCfj5s2b1K1btwLTYw+HpSKDvRgzZsyQXg14MtzxpGDMwghAZOD5AAEQAAETBJwd+MnBnhyTwV916tShgwcPSmHB2x0cT2GpyDCOydizZ4/cTomLi0NMBp5stxOAyHD7EsAAEAABpRKwxJtRVNCnua0KnU5H+/bto3HjxtGJEydkgCef/qhZs6aM1bBUZMyZM0duqWzYsIEee+wxKTDKli0rkeJ0iVKfrOJjF0RG8VlrzBQEQMBKApyM661PT5vNlcECY2b/GmaTcVk5nNWXG4sRqzvADSDgZAIQGU4GjO5BAAQ8nwBvnaz/PYFOXkqXk6l5V5DIi1Gq0NwYrpg1RIYrKGMMewhAZNhDD/eCAAiAAAiAAAiYJQCRgYcDBEwQuJ6eSMnZqZQivlLFV5Ymi7K12ZSj05BGm0NhyU0p0N+bAsQX/2n85evjBa4gAAIgUOwJQGQU+0egmAHIySBKvSS+Lhv8+R9R4hGijHiitCtEWTepny6K1vtEEAfn+Xh5iy9RAEvoBi/xP++4h7SlYnt6Bfr5eWnF51otkbf4TCdQ5mh08oubn7glLNiXSpXwp7tKB1C18oFUvpQ/lS/pT+XEV/moAIIYKWbPH6YLAsWMAERGMVvwYjNdrcjUmLCfKF58xe4gyrxBdPUPIuGNIN8goRa8BQrxlSW+b6Lt1gXQs9pIk59FXumki4zrJLIosuywrgUFeJOvUCQaIU7SM7UULP5dpWwgVSgVQI1rhVHtysFUp0ow+bBqQQMBEAABDycAkeHhCwjzbxNIOHhbUPxMdO1PouTzwpUQSqTJFMIiy2pM/+h8qYW2lMNFRmGGsFfD38+L0jO0VC7Kn+pWDaFGNUOF6AiB8LB6BXEDCICAEghAZChhFWCDdQSEF4AurCOK+4Xo4maiWyeI/EsIMSG8FzmFl+W2dKB4nTfV1JZxqcgwNZih8GhYI5RqVwqmh++LoEbC64GmfAK2nv6w9D7O8Dlv3jzq0aOHrNjq6GapHYWN62wbHT1n9OdYAhAZjuWJ3pxFIO1qrrA49RXRld+ElyKcKDvJWaNRttAxZbTl3C4yTBnAxbgysrR0rxAdbf5XklrUC6fSEaiq6bSHwQ0dW/pyv379Ok2YMEEWPnOGyHDE1D3BRkfME32YJgCRgSdDuQSu/010XgiLk1+KIE0RnOnl6zBPRVGTzhQiI1p4MpI5bsOo2ROTUdS41n7OMR5arY5KhvlRq3sj6BHh5bi/Jrwc1nJ01vWGYuHy5cvE2TnDwsJk2XXO7MlVVuvVqycDjHfs2CEzfnLr2LEjXb16VZZ652yehpk727ZtKwurBQYGyuye69atI31hNa6Fwn1wynL9dZGRkTKDKI/NRdL4Gi4n//3330thsmTJEmrRogUNGjRIVn7dvXs3DRgwgPr06SNLzuszjxZmv1ZEP2/cuJFmzZol76lVq5ZMj163bt1CbWzTpo20lwu9oamTAESGOtfVc2cVu5PozDdE51aLeAoRSyFjKsSXi1sqeelaa6K8TpMQNgoWGca2sZeDY0afbhpFL7UuTVXLBbqYHIYzJGAsMvjlzQKhZcuWtGLFCjp69KhMK37x4kWaMmWKrDXCKcFnzpxJ7AGYPHkyXbt2La8GSe3atWnVqlVSNLBQ4PLwek9GcnKy2ev4xT9kyBAparhOCv+by8aziOF05lwu/uzZs9IGbiwQRowYQRqNJp/IMGc/38s2v//++1SuXDlavny5rMXC46Wmppq0MTo6WoqtY8eOSU+Mvz+8cWr86YHIUOOqetqcWEwcm0t0ZCqRjzj5kXLB7TO4pfOiGHG6ZDcV/A+fkjwZhYEKCfSmqHA/inm8LD3fPIr8fAt6ZdwOWuUGGIsM9hTwizc8PDxffZItW7bIgmb84ufGL95ly5bJ3/L5M+5n2LBh4kSTlxQWEydOpKFDh8oXs15k7Ny50+x1HBdhPLbhv7mUfHx8vByfvR3sIYmJiZGVXQ09GebsZ2+LYdu7d68UGiySuD+9jfz9w4cPS6HFc0lMTJQCg0vaV6pUSeVPQ/GcHkRG8Vx3Zcw64RDRYSEszq3K3Qpxg8fCHIibQmQM04XTKl3+/3jy9Z4iMvRz42OyHMPRskEJ6vhwGWpaR8SzoLmEgLHIMCx6ZvgZFzfj1qFDB/mn8Wf8UjZs+u0R3u7Qv8C3b98uX96mruPvmRubBQKLDP34epHxyiuvyG0MQ5Fhrg/eujl58iSxDeydOXDgADVv3ryAyODPDefJY7H3pHPnzlSjRg2XrAkGcS0BiAzX8sZoTODUMqJDk0Xiq1iRp+KWYpmM1obRp7qQAvZ5msgwnEBYsI9M7tHpsbLU85nyimWvFsMsFRlFeTI4jqJbt24FsBgGVbInw9x1xoGk1lR5tURkHD9+nKZPn05dunSR2zG8/cNbIfBkqOVJtn0eEBm2s8Od1hBIEYGbf38o/MDzRA4sDuBMteZut1z7sTaYxgpvhnHzZJGhn4ufrxdl5+jodbGV0veFChTgh60UZzxklooMfdwFx0hUrVqV5s6dS5cuXZIv6djYWBlrwV/8AudYB37xc9wEB1zqP2OvgLnrEhISnOrJ0G/pcPCoPk6Eg1k51iMjIyPPruzs7Ly4EcRkOOOJU16fEBnKWxN1WZQqvBW73iC6/KPIuy3yb2tEWm8PaT9TML2oUafI0C+BvxAbGnE6pf2DpanP8xUoIrRgoKuHLJcizbRUZPB2w759+2QQKL+kOe/FuXPnZKyC4WcnTpyQgZocq8GnU7KysmSsxaZNm2jhwoV048YN2Yfxdc72ZKSlpUnRw2KjSZMm8nQMn3phkcGnafQ2Llq0SHpb9CdgcLpEkY+tQ42CyHAoTnSWR4BrhOzqK06KrBDCIrc8tqe1v0XQ50OaggmO1ODJMF4LFhtcceWR+yLpzfYVZW0VNBAAARCwlwBEhr0EcX9BAn+OEidFPhDbIn4eKzB4UrHkQ3U1pQvMT40iw3CSXFGWk3wNfuku4iOxaCAAAiBgKwGIDFvJ4b6CBI5+TPTHUHFSRLyYFHRSxNalyhC/2pc3kfVT7SJDz8tP1FLp9lQ56v1cBVsR4j4QAIFiTgAio5g/AA6Z/qmviXYPEDEXonZIdrJDulRCJyIuku7SlqVMo2KrxUVk8BpwgGhIoA9N6F6VmtUV9WHQQAAEQMAKAhAZVsDCpUYErh8l2imO1d341yNOi1i7fikiV0YLbRRdNMr6WZxEhp5ZuDj6Gn1XME3udbdM8IUGAiAAApYQgMiwhBKuKUjgz3fEcdRPVOW5MJ5kshAZL4msn38aZf0sjiJDzybA34tefaQsDWhXET8VIAACIFAkAYiMIhHhgnwEks8TbXhYFCyLU0XcRWGrmyjKvQ/RhtN6yl//oziLDObFWyiVSvvT+93upjpVCiYrw08MCIAACOgJQGTgWbCcAGfpPCQKKOWkWH6Ph185XGT9/Mwo62dxFxn6JeWTJ5ymvJ9I5oVmmgBn5Bw+fLjMd8EpwHv37k2dOnWi9u3b593A9Tw4WycXPOPre/bsSUeOHMnX4fPPPy9rl3Cyq8LuxzqAgNIIQGQobUWUaE9GAtF64b1IuSi2R5KUaKHTbPpQG0ITdPlLp0Nk3MHNXg2u9Lp0VG0UYDPxFBqLDBYQnLhqwYIFVKVKFXmHscjQ1yJhUWLY9AKksPud9oOAjkHARgIQGTaCKza3HZ0t/isoii55UKZOR67NegqhzhqIjKKYcnn5mf2r04MNIoq6tFh9biwyuBR6ZGQk+fj4SO+Gr6+vVSKjqPuLFVxM1iMIQGR4xDK5ychtLxNd3FystkeMSR+iAHpEE5nv2/BkmH4eubR863sjZKwGWi4BY5HBXoqBAwfKcu9cefShhx6ySmQUdT+4g4DSCEBkKG1FlGLP0jJEGfFKscZtdpwTx1fv15SCyLBwBfz9vCg82JdWjLtH/lncmymRMWbMGDp16hTNnz+fpk2bJmuUFBaT0bBhQ/rss88kSv1Wirn7iztvzF95BCAylLcm7rXo1mmi76Lda4OCRk8Vx1g5IZdhgyej6AVir8Znw2vJ3BrFuZkTGeHh4fTRRx9RQEAANW7cmHbt2pUX+FlYTIb+M3P3F2fWmLsyCUBkKHNd3GPVf1uJtnVQde4La8GKatVUUooMEXRwu0FkWEYxTCTwGtWpMj3RpGCROct68PyrzIkMDurkEu6DBw+mli1bynLo+tMllogMc/d7PjHMQG0EIDLUtqK2zocLmh0cD4FhxI89GY21peiKKJYGkWH9w8UejZ7PVKDXn8jvDbK+J8+8ozCRwTPasWMH9e3bV5Z2t1ZkmLrfMynBajUTgMhQ8+paOrefY4j++5EoUxxVRctHgFOLP6stSUfoTipteDKse0hKhPjQo/dH0juv5R7ZLE6tKJGRlZVF48ePJ97+sEVkGN9fnNhirp5BACLDM9bJeVaua0UUv8+5Jdn9xBHQJ1bnzmHj4wXnUm8g0b3imOzeEUSnvir4eZOJRPf0JwoQpzwybxDxsdoD7xNF3EP06DdiP6M+0a1TogLsECGWxGmY2r1y+9s/hui0+NyOdkNk/ewrsn7+aJD1EyLDeqD+Ip/G/TXD6JNBiPexnh7uAAHPJQCR4blrZ7/lG8QLP3ab/f0U1gMLgQc/FTXTHyK6/LMQGY/lv5o/f3wFUWhlol1vFBQZLBjuF2Lh74+IjosI+4cW5va1sydR2WZENbsS7RN1VBq9l9v/b32InttJlHWLaOvzds8tS8RkDNeF01LdnQBGiAzbsAaIkyechpwDQtFAAASKBwGIjOKxzgVnuUK83G+K6qnObi8eIvIV9S0yr4t4D5GO3FhktPqcqOKjRD6iPsie4QVFxqPLhaeiHtEPQlAYl5F/SIgOFhor6xI9c1ssXVhH1GBobgKxM+JeB7TJ2lCaoQvN6wkiwz6oVcoG0KrxYk3RQAAEVE8AIkP1S2xighseIbq2VyTZSnP+7Ms9SJR4WGyXrMkdy1BkVH+FqOlUorOriKp3JPpzVEGR8azwTvA2SZDI2xFcnihd5O44PE14Nj4kaiwCVQ09GbG/iC2U2qJ4WyzRdtGfg9q3FEz9NeEQGQ7iGejvTbUrB8Oj4SCe6AYElEwAIkPJq+MM235sJ+IWxFFVTbozejffp97ToBcZHKfx1KbcGIuzK4n+JwqvmRIZHY4RhYgCXAdFXMa/YquEr6v8jNgu6UGUdoXokWVEUQ1zYzLOCyHDYoXnV7OLOHUqjp2eXJq7hWJH2yfiMZ7Q3EmXDU+GHTBv38pbJ01qh9OsATXs7ww9gAAIKJYARIZil8YJhv3WT7x0l7inDomxyGgiKrpWe0kIgL5CRFQ0LzLaH8gVInpxEv060QPiuO1fM4mOTL8DiUXLs9uJks7kBoJeF+IkXYiQKs+Jc4JCcFz5zWagp8TJkv9pouDJsJmg6Rs5O+gj90XSxB5IQ+5gtOgOBBRDACJDMUvhZEMOThCnMj52X6pwY5HB/+ZYDMOmzcrdCtk/9s53n1xLxAKCt3i4schoKsTFoUlExz65c929Yquldndx6kRsoTQaJ06VfJ3r3TDnIbEC9y2RiKuq5k6eB3gyrIBXxKWhQd70cusy1L+tEJpoIAACqiMAkaG6JTUxoX/E6Y594oQGB1+6qxmLDEM7WDiYEwN8FJWPuLJIOiW2Rvi6iuKEyi9dRVzJntxeStQkeuw7EftxhGj3m0Rt/3CoJ0MrTphEacvlWQyR4diHiPNodHuqPL32ePFM2OVYmugNBJRFACJDWevhcGuyfnyH/C/PFSczkhzet1UdWiMyWHQ0E4Gd/8zL9Wo0n5MbY+EvPBppcbmC6cQXd4bnAFCOxeBtERYejYUgqT+YyFsU6DouTq/sHmCVqcYXp4mEXPW1pek6ecuPIDLswmny5ohQHxrzelVqJaq4ooEACKiHAESGetaywEyy/ztFFzs/INJJab1KPZBGYXeL7Qg0qwlwavEnRNbPf25n/YTIsBqhRTdwMOiGKfUpMuxOdlWLbnTBRckbv6HkTcsp89TfcrSA6PoU9syrFPb0qy4YHUOAgOcSgMjw3LUr0vLzz9YmzfXb5dp9dCIVhY5KP5BKIZWyi7wXF9whcFPItO7aErSDAuDJcPKDUSbSjzZNbeDkUSzvXpt8iyhBZJsAACAASURBVK6MfJ3SD+02eVPQfS2o3NSvyDushMnPp0+fTgsWLCjwmb58Oxc6QwMBNROAyFDp6l4d349Sf15HuqyMfDP08teRb7AQG01TKKh8jkpn79hpsSdjmMj6uVwXBJHhWLQFemNvxiOizsmE7so4cXK5/3OUcfj3QmfNQqPCXJEErpCWnp5OU6ZMoc6dO1ONGji26+THCN0riABEhoIWw1GmpP7+E10TIkObJI5+mmlefjryC2fPRjIFltY4amjV9vO+yPo563bWT2yXOHeZ+cTJuyI+47FGIgmbGxtvkVybJAKJLWhlRn8stk86mb3SnMjYv38/jR07ls6cOUNt27alkSNHUmRkJJ0+fZoWLVpE7OlYsmQJtWjRggYNGkSzZ8+m3bt304ABA6hPnz50/vz5fNc1atRIFlyrVq2atMWw/zZt2sixoqLuHMe2YGq4BATsIgCRYRc+5d2s0+nobItSFhvm5aujgFIsNpLIP0Jr8X3F7cIF2mAaKbwZ3CAynL/6SojPsMSLoScReG9zqvjpeqtExoULF+jdd9+VwqJ27dq0atUqKS64GiuLh379+tHo0aOpWbNmNHXqVDp79qz0hnBjITFixAjSaDTUq1cveW379u1p27ZttHnzZpo8eTIlJCTk9R8dHU2rV6+mY8eO0ZgxY8jf39/5i4gRQEAQgMhQ2WNwuXcbyjgqqqpa2dizEVReS6X+l0x+oRAbxvj2UBA9pcndd4fIsPLhsvFyd8dnnHu8KmlTky2y3js0nO7+8ZxVImPNmjVSVAwbNkwkp/WipKQkmjhxIg0dOpRSUlKk12LSpEmyDPzKlSspPj6e+vfvT+wVeeeddygmJoYiIiKkAJk2bZr0UPB9LEBYdBw/fpwOHz4sRQz3n5iYKAXGqFGjqFKlShbNCxeBgL0EIDLsJaig+298NZtufPkh6dJEITIbG3s2gitrqfT/kmSgKFougX/FyZLmt7N+QmS45qkIEOXhX2xVmoa+7J4XolUiIySM7v7pvFUig4UDCwDDVqFCBVq8eLH81tKlS6UgCAoKkiKDW4cOHfJExiuvvCKFheF1htsyhw6J4oS37+E/ERfimucWo+QnAJGhkici678zdKnbI3YJDEMUXuI0Slh0DpVqkkxePiqBZMc0rokcGbU0okibaBAZdoC08tbgQG9a9k4dqlxWVOl1cXP2dgl7Mm7evEndunUrMDP2cFgqMtiLMWPGDOnVgCfDxQ8JhiuSAERGkYg844KLnZpR9vmTjjXWW3gyxP8j6mZTVGPbvSOONco9vWULDmVuZ/2EyHDtGtSqFERfv3uPawcVozk78JODPTkmg7/q1KlDBw8elMKCtzs4nsJSkWEck7Fnzx65nRIXF4eYDJc/NRjQmABEhgqeiRtLPqTri2eIrJ5OSrblLWI0tF4UeV82lWxYPMVGphAZ0doylCw8GhAZrv2h4dMmnA30UTecNrHEm1FU0CfTMrVVwUHa+/bto3HjxtGJEydkgCef/qhZs6aM1bBUZMyZM0duqWzYsIEee+wxKTDKls1N0Y7TJa59VjFaQQIQGSp4Ks60FG58rQuOoQrPBldPj2qSRiVqZ6qAnOVT4FwZrbVRdJp8ITIsx+awKwP9vWnXx/c5rD9LO+JkXHEjXjObK4MFRvlpy8wm47J0HFuvMxYjtvaD+0DAWQQgMpxF1kX9Js4bTzeXixofzvJimJqHCA71FmU8Sv0vlcJqOMl74iJ+lg5zS2T9jNFG0G7yh8iwFJoDr/MXQaAvP1yGBr90lwN7tbwr3jpJ2vgtZd1OK+4v0oqHc1rxQnJjWN677VdCZNjODne6hgBEhms4O2UUXU42nW1VQcRNuOnIKacqFxlESzVNpdCq6k5VziLjLV0YrRJZP7Fd4pTHuchO2ZuxenxdKhOJHA9FwsIFIKAQAhAZClkIW8yInzmCktd/JVKHu3nrgrOHBrHYSKHgiupNVT5aG0af6kIgMmx5WB10zzMPlKT3uykj5biDpoRuQEDVBCAyPHR5NSJl+IXn67pfYBjw47oofiFCbDwg6qKUVZ/Y+Fhk/Rwrsn7Ck+G+H5oQcaR1qTjSWsUNR1rdN2uMDAKeSwAiw0PX7up7vSnlp1WKtJ6zh/pHiFTlzZIpoKQLAlJdROFnCqYXNRAZLsJtdpgnm5SkST3hzXD3OmB8ELCEAESGJZQUdk32lUv0n8iLoctIU5hl+c1hsRFYlrOHilTl4W6KG3Egob9F0OdDmpLwZDiQqS1d+Yig452z7yOO0UADARBQNgGIDGWvj0nrrrzbXZRxX+sxlrPYCK7IdVGSZJl5T22XdD5UX1saIsPNC+gnTpq8/nhZ6t+2opstsX54S0+DcObOefPmUY8ePWQlVkc3S+0obFxn2+joOaM/9xCAyHAPd5tH1STdpPPP1XHtkVWbrTXybIjTKCF3C89G01vk7eegTl3YTYbQR+VF1k/EZLgQupmhuErr7k/ud78hVlpg6cv9+vXrNGHCBFnQzBkiw0qzTV7uCTY6Yp7owz4CEBn28XP53bdWfUaJ8yY4rEaJyyfAA4qkXiVqi1TlTVJkci9PaTlCZNylLUvBV2J0kXGd2HYPst5TKFtmZ1CAN739SiV6rnkpy25w01Wc1XPHjh0ykye3jh070tWrV2UJd87SaZiRs23btrJgWmBgoMzauW7dOtIXTOMaJ9wHpyLXXxcZGSkzg3LGT84oytdwmfjvv/9eCpMlS5ZQixYtaNCgQbKi6+7du2nAgAHUp08fWUpen1H08uXLso+wsDBZDp4zjnL113r16pFWq6WNGzfSrFmz5D21atWSac/r1q1bqI1t2rSR9nIBN7TiTQAiw8PW/+KrD1D2hVMeZrUJc/WpyhuIVOX3e0aq8hSR9bOFyPqZfKUzRIYCnsAyEX60aVoDBVhi3gQWAVOmTJE1RDjV98yZM4k9AJMnT6Zr167l1RapXbs2rVq1SooGFgpc9l3vyUhOTjZ7Hb/4hwwZIkUB1z/hf3M5eBYxnKacy8CfPXtW2sCNBcKIESNIo9HkExksPljgtGzZklasWEFHjx6V6c75Xrb5/fffp3LlytHy5ctljRUeLzU11aSN0dHRUqwcO3ZMemL8/ZHXRNEPqZONg8hwMmBHdm9PwGeFOaspqHGrfOZwfo0bX35EN7juye1W2HUpO9ZRufcXkn/1eyhbVH1NmD2a0vZsp/DnX6fI1wdT4sLJ1p94uV2EreT92RRZX9liI1mIjBe14rfHK10hMhz5YNvYV2SoL300oDrVuzvUxh6cfxtXWuVCZfzi58Yv3mXLlsnf8rds2SJFxbBhw4RXzEsKi4kTJ9LQoUPli1kvMnbu3Gn2Oo6LYC8Fv/TDw8PldYb/5hLx8fHxcnz2drCHJCYmRlZsNfRkGPdhWDfFkNLevXul0GCRxP3pbeTvHz58WAoVnktiYqIUGFyqvlKlSs4HjREUSwAiQ7FLU9CwG1/NouufTbM7HsMrOJQqfvyDHODym23Nbr0YXxcZM4DCnu5EifMnUMkeb1P6/t8ofvpQqvjpetKmJFHc2zG20xSpynnrpJSoixJe083JxczM4rrI+jlIG067r3SHyLB9pR1656uPlqG3XlbuS4xf8tw6dOgg/zSMyeCCZvxSNmz67RHe7tC/wLdv3272Or7XUBBYU1jNUGSY64O3bk6ePElsA3s3Dhw4QM2bNy8gMvhzw3maKgjn0IVHZx5DACLDY5aK6EK7hpRz9ZLdFke9OYHCnnhReiJStq0x25/xdaVHzabAek3ov5jmxB4Pbqm/baGIV/tT4qfvF9qXxUaL4FBvXyE2RKrysGrKq4syTGT9XB3XCyLD4gV17oVR4b60dUZD5w5iR+9FeTI4jqJbt24FRjAMqmRPhrnrjEWFo0XG8ePHafr06dSlSxe5HXPx4kW5FQJPhh0PRTG7FSLDQxY888y/FNvvGeExuGWXxX6VqlP56cvEdsfZQj0Ppq4r2Wtkfk/GQVEurEo05SRcoatjethlV4GbuS5KACf0SqWQSsqpizJTG0Jz4/pAZDh2tW3ujQNAvxIZQKuWC7S5D2feeOHCBRlPwTESVatWpblz59KlS5fkSzo2NlZ+xl/8AudYB/YocNwEB1zqP2OvgLnrEhISnOrJ0G/pcPCoPk6Eg1k51iMjIyPPruzs7Ly4EcRkOPOJ8ry+ITI8ZM3Y63Dru/l2WxvZeTCVeKknJXz8XqHxE6au86tai8qOm08BNerJmIyUnRsp7LF2lLb3ZyE+XiHe70je9J3cQnFU41TlvlwXRaQqDy7v/lTl6ymEBl2GyHDU+trbD+fM6PNcBerappy9XTnlfn4h79u3TwZR8kua816cO3dOxirwVoT+sxMnTshATY7V4NMdWVlZMrZi06ZNtHDhQrpx44bsw/g6Z3sy0tLSpOhhsdGkSRN5OoZPvbDI4NMoehsXLVokvS36EzA4XeKUx8kjO4XI8JBlO/dUNGlvXbfbWt7m8A6PpMv9nyv0GGxR1+XGa6yh7EvnZSBo1rnjpEm8SiEt29DVCf0p48geu2017IATevmFC8/GA8kUWNp9qcoPUQC9ePkNeDIcurr2dVapTACtmVDPvk5wNwiAgFMIQGQ4BatjO804fpiujHiNNPFxdnUcUOc+Kjfhc0o/+BtdmzzIbF+WXMeejrBnY+jGFzNEEKioBvvjSrkFE9VvjMzjkbxlhV22mrvZSwSIBpQSYqNpMvlHul5snCNfevTyQIgMp6yubZ1yYq61k+pTqRIemOHNtinjLhDwGAIQGR6wVElrv6SEOWNIl55ql7Whj79IpQZOoJvL59HNrz8221dR13G8BouVzNNHKf7DkXTXwq1O92QYG8vbKEHlOFW5qIsS6rq6KJwro0HsEIgMu55Ex97s60M04tXK1O7B0o7tGL2BAAjYTQAiw26Ezu/g2qQ3KXnjN3YPFNltOEV06CUEy7v5PA1hbV4W4mMi3VrzBV1fNJXMXac3gANAQx9tJ7ZF3qDMY/upZK9RFNGxL5GvLyWtX0YJM0fYbaulHbBnI7gyF2FLIp9A59dFEVvsVF2KjBhk/LR0kVxwXfO64TRnYLQLRsIQIAAC1hCAyLCGlpuuvfhqM5Hl86SbRveQYUVSr/CaOSJVeTJ5i99sndVShSejWewgnV/caxAZzoJsQ79lIkX2z6nKzv5pw7RwCwh4PAGIDA9YwjMthRtYHGlDK4LA7eyhEXVFXZTGzskeytslj8cO1GXFvQ6RoaAHkhO5/TH3fvL1QTkZBS0LTAEBgshQ+EOQde4EXer1uDgJYl88hsKn6Vjz9HVR7hN1URo6VmzcEFk/X44doLse1xkiw7GrZldvwSJfxvyhNemeqiF29YObQQAEHEsAIsOxPB3eW/LWlZTw4QjSJtuXhMvhhnlCh8Kzwb/XRolU5SXqOCZVeZaIyegY+6buYlwXiAwFPQOclGuYSC/+QktlVWXlzJ3Dhw+XeTE4VXjv3r2pU6dO1L59+zx6XPeDs3pyYTS+vmfPnnTkyJF8dJ9//nlZ44STYhV2v4KWBKaAgCQAkaHwB4FPldxa/qnCrVS4eSI41NtbpCr/n0hVXsP+VOWvXR6g+zeuK0SGwpa9nRAYo1+voiirjEUGCwhOcLVgwQKqUiXXVmORoa9ZwqLEsOkFSGH3K2ryMAYEIDKU/wz817U1ZZ38W/mGeoKFnKpcHH3luiihVW1PVT4gtr/uj9juEBkKW/MaFYNo+dh7FGWVscjgkumRkZHk4+MjvRu+4kSWNSKjqPsVNXkYAwIQGcp/BvY8fh9lZ2spVJNEYeILYW0OWDMhNnxDOKFXKgVXtF5sjI3tp9sY2wMiwwFL4cgulFgszVhksJdi4MCBsjR7586d6aGHHrJKZBR1vyN5oi8QcAQBbJc4gqKT+ki8fFX3yphDXmk+ocTRBVleAeSny6IQrSgapkmlIF06ReYkUqmMOArPScoTIqHi7yxIQjXJFCb+HqBzTDyCk6bptm45oZefEBtcFyWorOV1UabE9tV9H9sTIsNtK2d6YD5ZsuOjhhQU4MQzzFbO2ZTIGDNmDJ06dYrmz59P06ZNk7VMCovJaNiwIX322WdyZP1Wirn7rTQPl4OA0wlAZDgdse0DHPv3iq7nzNNe2T5BFncSlnOLNF4+8stLBClme/tJgRKozZAiJFibLsVJhfTzFJqTTOGaW+LP/KKkuHlNuC6Kf0RuXZSAqKJTlc+J7a37MrY3RIbFT6VrLgzy96ZV4+tSmUh/1wxowSjmREZ4eDh99NFHFBAQQI0bN6Zdu3blBX4WFpOh/8zc/RaYhEtAwKUEIDJcitu6wXbtu6wbMf+UV6ZvmHU3Wnl1gBAeftocKUy0IuFAcfWasNgILJubqtw/3HxekgVCZCyEyLDyKXP+5YFCZHw5qjZVr2C5KHe2VeZEBgd1cqn3wYMHU8uWLWXZdP3pEktEhrn7nT0f9A8C1hKAyLCWmAuvX7fjom7asrNOFxm2Tslir0naebl9Eya8JmHCe6L3lOg9KGFiW0dJjcVGcEUWG0nkG1wwVflcITK+gMhQ0pJJW0ICvWn2m9F0b41QxdhWmMhgI3fs2EF9+/aVJeCtFRmm7lfMxGEICNwmAJGh4Edh+Zbzug/WJKoq1pO9Jr66HNKS3mviTVneItZEmyniTFLkV5CIOeFYk9JZ10yKElfFmniJANGQu7kuyi3yNvDAQ2Qo84cmPNiHxne/m1rWL6EYA4sSGVlZWTR+/Hji7Q9bRIbx/YqZOAwBAYgM5T8DS9ef083ZcF1VIsNW6mE5N0kjhInGy1dEmOhErIm/3NZh0cJekiBNmog3SaUKGZcc7zURSb1K1BapypukcBwGISbD1lV07n1hQT709quV6KmmUc4dCL2DAAhYTACeDItRuf7Cz384p5u3GSLDVvL+GhFrosuWsSYiHRfpvIrymtwOgDUKhGUR4+8lTuiIMI2w+hm0svzr2C6xdVGcfB+LjJdbl3HyKOgeBEDAUgIQGZaScsN105b8o135R7rIVYnmSgKhwmvC2znsNaHbXhMen0/o8JHgHBG0keBXGqdLXLkoFo716sORurdeqQbvn4W8cBkIOJsARIazCdvR/zODf9ZdTS+B/2DawRC3Fi8C5UKTdRtmtsbPTPFadsxWwQQgMhS8OO2Gbdf9lxTuRcLNjwYCIFAUAR1ViUzVrZraCiKjKFT4HARcRAAiw0WgbRnm1VE/607FB3qRT4Att+MeECheBMSppZplM3TfTIDIKF4Lj9kqmQBEhoJXp9vYn3V/xQZ7efn4KdhKmAYCCiGg01DDShm6z8c8BE+GQpYEZoAARIaCn4F+k3bo/jwvRIY3ByCigQAIFEpAiIxm0Vm6j4e3hMjAowICCiEAkaGQhTBlxlszduh+ORkiRIZyCj4pGBdMK+YEdDqt7rF62TRtYHOIjGL+LGD6yiEAkaGctShgyZg5O3Wb/g4WcZ/e+I+mgtcJpimDAIuMto21NKZ3U8f/vJxYQnTyS6LEw7mTjbqXqFZXoppdlDF5WAECCiUAkaHQhWGzpiz4Vbdynz95+/g5/j+aCp43TAMBWwjotDm6Ti296a0uTRz385J1k2hrO6K4X0ybVL410ZNrSJTxNfk5pxXv2bMnHTlyJO/zevXq0VtvvUUPPvigyLXiRadPn6alS5fSqFGjKCjI+cXdHDFeSkoKzZs3T9Zc4WJtaCBgjgBEhoKfjVmLd+m++t0PMRkKXiOYphwCQmRQ14d9dW92auQ4kbFeiIi4nYVPkoXGczvMigzDqqo6nY7OnTtH7733Hg0YMICaNm3qcoCOEBksnsxVi3X5hDCgoglAZCh4eVhkfLkzx8snwLml3hWMAKaBgMUEtNkpum6PhZLDRAZvkezsZtn4rRbnbp8YNXMv4wMHDtDatWvp3XffpYsXL+Z5Mi5fvkyLFi2S3oElS5ZQo0aNZAG1atWqyZ73799PY8eOpTNnzlDbtm1p5MiRFBkZKb0hc+bMobCwMFq9ejXVrFmTJk2aROw1YWHD1V75Pm4dO3akq1ev0ujRo6XnxNo+q1evTu+88w6tW7eOKlSoQIsXL6abN2+atMsyeLhKzQQgMhS8uiwyPv/pJgWElXfcb2YKni9MAwF7CGQmxep6P1fBcSLDEi+G3uDyrYQ34xeLRcaVK1do4sSJUkCwENFvl7DI6NWrF/Xr14/at29P27Zto82bN9PkyZMpISFBihIWFrVr16ZVq1ZJccHVW8+fPy89I/xZy5YtacWKFXT06FEaN26cFDFTpkyR95YtW5Zmzpwpx+Q+r127ZlOfvF2i92QkJyeb7cPXFyfj7Hmm1XAvRIaCV5FFxsJNcRRc4i6RkMug1riCbYZpIOAOAt6i2kzq9XO6vu2qO05kLBFxFlm3LJsOx2R0vWGxyDD0cBiLjKlTp9K0adMoKiqK+GXOQoRFx+HDh6WoGDZsmIzlSEpKkkJl6NCh8rrZs2dL7wWXjTfcEtmyZQvFxcVR//79pX3Hjh2jZcuWSc8Df2ZLn+np6XkiY+fOnWb7KFeunGX8cJVqCUBkKHhp5yz9Qzd39UkKLV0bcRkKXieYpgACIkdGyrV/dG+8XN9NIqOEEBkiSNSomdsuKcyTYRgEyi9z9kJ07tyZDh06JD0Vhk2/XcHfM7zPUGRs2LBB3tKhQwf5p/FntvRpKDK2b99u1q4aNWoo4OGACe4kAJHhTvpFjP3Jtwd0c745QGHl7xO/uKB+iYKXCqa5mYA4vkopcYd0A15t5DiR4cTtEv7t/6effpLeBOOYDPZizJgxgyIiIgp4Mjj2oVu3gnEixsGc1ngybOnT2JNhrg83PxYYXgEEIDIUsAjmTMgTGWXritTigQq2FKaBgHsJ6DTplHL1H8eKDCcEfmq1Whm0yVsg+tMlhoLAVEzGnj17ZKDlf//9J2Mf+KtOnTp08OBB6b3gvjhew5wnQx93wYGeVatWpblz59KlS5dkTEZsbKxNfbLI0Nti+Hdju1gooRVvAhAZCl5/vcgIirjLyy+4rIIthWkg4F4C2WlXKOPmZceKDJ6SJd4MM0GffLtxngwOhGzcuDG98cYb1KxZswJ5Mlhk8CkRPvXB2xyPPfaYFBgcsMmnRPbt2yeDOU+cOCHvZ08InyQpzJMRGBiYdx/HcXBuCz5Gy3k5DD+zpk8fHx8ZA7Jp0yZauHAh3bhxw6Rd7n0qMLoSCEBkKGEVzNigFxm+gSW8QktWE6Ft2DJR8HLBNDcR8JJBn2dIk5HkeJEhk3G1NZ8rgwXGkz+YTcZlLRJH5LCwdkxcDwLOJACR4Uy6dvatFxkikNwrtNz98rceNBAAgfwE+Df8lCsHiXTkeJGhH0qmFRdfhmnFa3Y1mRvDnvWByLCHHu5VIgGIDCWuym2b8omM0rXIyzdUwdbCNBBwDwFdTjKlxJ90rshwz9QwKgh4PAGIDAUvoaHI8A0sSSElq5BWhy0TBS8ZTHMxAS8vLaVdP085GSJHhTM9GS6eF4YDAbUQgMhQ8EouXvuXbspne8Q2CYn/eVNo2XuxZaLg9YJprieQu1VySAwsFIb4/6ieD1C3FxpgX9H1S4ERQcAkAYgMBT8YX288RuMX7M6zMLR0HbFlEqxgi2EaCLiWgC4nVWyVHM8bdGyfFhTzTF3XGoHRQAAEzBKAyFDww7Hul1M0QYiMpNQsaaVfcGkKiqgkfmPDL2oKXjaY5iIC3l46Srt5kbLTEuSI4SH+NEaIjOdbR7vIAgwDAiBQFAGIjKIIufHzHfsu0IhZv9Ct5MxcK7x9qUTZe8SBPT83WoWhQUAZBLwpm25dOSZ2SjTSoBKhATR9yMPUukllZRgorDCXVnzv3r3EWT+5uFlhzVWnTQzH0Wg0NG/ePJlPg6vBWtpcZaul9uA6ZRCAyFDGOpi0Yv+xOOozYQulpGXnfR4SFU3e/uEKthqmgYBrCGhF8bLUxNN5g4UG+9HCsU9Ro3uUU5TLXpHhGpL5RzFnsztswZieTwAiQ8FreOL8deo4/AdKz8zJs9LbL5hCStUU//ZRsOUwDQScTEB4L1ITTpA2Jz1voMAAX/p+ZluKrmz5b99OttIiTwZ7ADjLZ1hYGK1evVpm8ORqqvXq1cvL5Dl8+HDpXXj00UepUaNG0mz2hHBFVa7QeuDAAZn9k1OWt23bVhYsi4yMlPdz35z6m+uLfPDBB/TNN9/IFORc5ZWzfj799NPyPv7e4MGDZXXVdevWERdf+/zzz2V20VmzZsly8rVq1ZJpzDlrqXHf7JVZv3697JMzlu7fvz/PpjZt2si/85hoxYsARIaC1zs2PoWe7r8in8hgc0PL1CXUMlHwwsE0pxOQtUqu/ZNvnKBAX9o6ryOVjQpx+viWDmCJJ4Nf1lzHhIVBy5YtacWKFXT06FGZptuweNqff/6ZJyp4S2P69OlSdHA5da4jwvfXrl2bVq1aJQUAv/RZGAwZMkSKFq4rwkXZWJgMGjSIuKYJj/Hee+9RZmZmXu0Tw+JnfM3MmTPp/fffl+MsX75c1kzh/riWimHfPNZXX30lRYa+XgrbFB0dLcUTjztmzBjy9/e3FB+uUwEBiAwFL2JKWhY98NpSys7R5rPSNyBC5My4G2nGFbx2MM15BLzFk59y/SxpMm/l/7nw8aZ933ah4EDlxCxZKjK4Dgi/uMPDw/PVIeFaJvrCZ1x3hMu+84s6Jycn7++//vqrvGfYsGHyiDtfN3HiRBo6dKis4mrY99atW2nRokX05ptvSm9ESEiuIDOMpzAUGcYxGRxLwkKDi6uxbebs/uWXX+jw4cNS+LBNiYmJ0m4WIJUqVXLew4GeFUcAIkNxS5LfoGavL6XrtzIKWBlatqFIneGrcOthHgg4noBOmyMqrh4p0HGpiCDavfR1xw9oR48sMtgLYLxVYBj4WVhxM0ORU8lNqgAAIABJREFU4efnl+e9yMjIkEXP3nrrLfr+++/ly9yw8VbH4sWL5bcMq7NmZWXJrRDeeuEKrDExMVJwxMfHm/Rk8JbLyZMnafv27dK7wtsyzZs3zxMZ5iq/cnE3bh06dJB/snBhgdS5c2eqUaOGHURxq6cRgMhQ+Io9M2Alnb4oshkaNT7OGiyOs2pxnFXhKwjzHEnA+NiqYd+1qpakdXNecuRwdvfFngQWGH379pWxFvrG3gAWIP379y+0gqqhyOA4B47D+OOPP4i3S7hCa9OmTWnNmjUy3qJbt24F7DV34oOTmMXFxdG0adOodevWVL9+fZMi48KFC1LYdOnSRW638PYNb33oPRnmRAY8GXY/OqrpACJD4Uv5zpydtGrbCZNWomiawhcP5jmcQF4xNBM9v/xkbZrwxkMOH9OeDtneBQsWyFLoHHcRGhoqy6xzHARvZ9x3331WiYyrV6/KbRFuHIzJgZQctMkxGfzFQoBjJvjlzwGaCQkJ+TwZK1eupLNnz8qYDG56kVGxYsV8IkPfH3tcWKjw9bwNw0GhPKepU6dKT4g5kYGYDHueGnXdC5Gh8PX8buu/NH7+bsrR5I/LYLODwsuTX0gFkVAZDQTUT8BLPOnZqXGUnhRXYLIc9Plur+b00uO1FQeCtzaWLFkity/4pc+nRnib48EHH5TxCpZul7Ang2MxWBhw8KQ+BoNf+rx1wkGcfBKkWbNm0nvCnhPjvlNTU+VpExYHgYGB1KdPH+ratStdunQpTzD4+PjIWItNmzbRjBkzZDDnli1bqEmTJtSxY0e53cIig4WTOZGB0yWKewzdZhBEhtvQWzbwkRPXqNvYjZSafidXhuGdiM2wjCOu8nwC5mIxeGbBQmR8Nfk5qlejtOdPFDMAARURgMhQ+GJmZWuoYYcvSKs17a/wCQgXJ02qid/xkDdD4UsJ8+wg4EUiL0biGdJkJZvsRTgE6NjqnuQjTpiggQAIKIcARIZy1sKsJQ92XUbXrqeZ/Ty0dC1ROC3UA2YCE0HANgK6nBRRCM10bBL3WL5UCP3yRYxtneMuEAABpxGAyHAaWsd13H3sJtp9+JLZDr28/SiEE3R5wZvhOOroSSkEdDotpV77m3i7xFx7qFElWvTeU0oxGXaAAAjcJgCR4QGPwrebj9HEhb+L4E/zIZ5BJe4i/5Cy4kirB0wIJtpF4NMhNel/tcPy9ZGVo6MvNsXRZxvjqN8LFahD6zIUHuxDSWka+nb7VVq0oWCw5PyhNalxrTv9nI3LoJfHHaO7ywfSpJ7VqEbFILp4NYM+XPEf/X4sidq2LEVd25Sj+etiacuf1+2ag6U3e4ttkKzUq5R+y7zI9vP1prF9W9LLTygv6NPSeeI6EFArAYgMD1jZKwkp9GS/FZRhUMPElNmh5e6FN8MD1tORJgYHeNP8t2rJLvvOPEFPNClJPZ8pT99su0o/7Eqg0a9Xofujw2jC0vNSKOgb3/flqDp06HQKTV52IZ9JfZ+vQM82i6K5P1ym3s9WoH0nkuU1C4fVopR0DQ2de6comSPnYqovnVYjEm8dLnSYAH8f2r7oVSodGexsc9A/CICAlQQgMqwE5q7LH++9nC5eufOSMGWHt38YhZeqQRodgt/ctU6uHnfwS3dRm/+VlN6GH/ffoMm9qlH1CkHUbeq/lJZZ8Niz3r6mdcJpVExlWv2ryPT449V8Zr8rhEmD6qHSq8FeE26/HrlJMY+VpY9XX5LjuKL5emkoKcF8sKfehqoVStDW+R1dYRLGAAEQsJIARIaVwNx1+bwVB2nu8oMF6pgY2xMaVZV8A6PIRFoNd5mOcZ1EoHKZAPrwjRp08VpmnneBt0DCgn2pZJgvlSrhRzdScujLLVfoa+HZMGwvty5NvZ+rQN5iPyI0yIeuJ2XTV0Js8HXGnowDJ5OparlAir+ZTaMWnXXSbPJ36y10clbqNUq/+V+h4/FWyaCYxtTrxXtdYpctg3Aeix9++EEWGOMcFu5s5jKAGtvEmUo59XiPHj3IuH6J4bWcHOzbb7+lXr165dVBcef8MLbyCEBkKG9NTFp06iKXfV9rNl+G4U1hZesReQd4yMxgpq0EOD6i48NlaPaqS3kxEivG1aXSQlx8LuIz2EsxoP1d1LJ+CRr/5XnaL7Y99I09ILwlwvEV3++Mpx5Pl6enH4iiKV9foEQhOCZ0v5tqVgqWMRm/HL5JjzcuSX8cuyXv4QRSG/ckFthmsXUepu7TaTJEldVjRXYZGuxHKz9oR9XuiijyWnddwBk5ORU3Z830lAqk5gq7mWLIdUq8hSrkkvFoIGBMACLDg56J5p2/osSb6RZYLH47LXeffBmgqZcAb2VwcGfvD07kbY0sG11HBnv2/+iknPjTTUvS4A6VaNmPVwpsixiS4euGvlyJlv98TQaP6hvHbswbWosuxWeIQNBgOhubLkXIgw0i6L3F5+iwiOlwdCssdbjxWByHsevL1xxtgsP647mwR6BRo0ayzohWq6WNGzfKlOBcGr1WrVoy/TdXRDXMxsnpwrliKb+409LS8rJ0Gn6ff773798vs3uykGnTpk1eITa994T75syfXJysWrVq+TKABgQEmLSlbt269M4778jMnvpCa1wbxdQ4DIq9GR9++KG0NyJCuWLPYYuKjqwiAJFhFS73Xjxh4W5atqHo3+7YytwkXdVFki7EZ7h31Zwz+j1VgmlK7+rCOyHqSSy9E7g5s391Cgn0ob4f3hEZA1+8S548WfFLvFljWGSYuo69JS+0KCVOp8TK7RU+VcLeDfaQfCLiMzbtdewpk6KSbhlPoMvz9emdnu7dgihshbnEOVdh5Zc2b5ccP36cZs6cKb/H/+ZCaVxrhMu8//zzz7LSKXs8uPYHpwnnGif8PVPfZ8HCNUa4Amt0dLT0lhw7dkyWVOf6JJwSnPs9cuSIFCMjRoyQwkafCpyLn5mzhQUP1ynhvpKTk82Ow54ZfarzZ555hu69V7nbVs75SUSvRRGAyCiKkII+P3T8Cr0x+ScLvRlEoSVFfEYQ4jMUtIQOM4WDPXnLg0+RGAZusih45ZEy0huxSWxpsBjg467jlpyno+dS88Yf2akyNa93ZxtlkBAizeqKYFARc3FOHGXlxjEfLGROXUqj6d9epMUj6zjVkyHjMFIKP65qCLBkiUBaMKYNNahZxmFcHd0Rx0BwzZLRo0dTcHDB0y9cgIyFBlc1/fXXX2nRokWy9Dp7NkJCQqQ5W7duNfn9zZs30+HDh6XIYK8GCxoWBexRYFHy77//yiJshq2wmAxDW7g0u15k8PfNjVOpUiXZPc+Ba57oS7s7miP681wCEBketnZFZf80ng7iMzxsgS00l4+pspjgUyXG3oRhHSvJ2An2aCTcyqZ5ay/Tut8T5dYJb4lwDMbWfdfpLfH3RjXDyNfHi/6Lz5Teis0GngkOAOVYDN4WYYHC/+4kTpj4iGDRtbsTpPBwZLM0DkM/ZjmR5XOnwrN8sueCPQf88ueiYbyNcfLkSdq+fbsUAgcOHKDmzZtLkcEvad6i4O0VrnAaExMjBQffZ+r7P/74o0Shf7GzMOBtkc6dO9OhQ4fyfaZnZigyuECaOVsMRQbbam6cGjVqyM+4uqvhNY58LtCXZxOAyPCw9fv+p+M0cdHvlJ5hPvuh8ZRQRM3DFrkYmqvTZot8GH9ZPPOgAF8a168ltX0k94itUpuxJ4Nf/tOnT6cuXbrIsuwXL16U2xwsMlhMcGMhEhcXl1eGvV27dia/zyLBHk8GCyBztljryWBvDZexhydDqU+i++yCyHAfe5tHbvDi55QpCqdZ3hAIajkrXOlqArmBnvybt+XpagOFyDiysrurTbV6PA6Y5LgK3sLgGIw1a9bI4EuOu0hKEvE0Iu6B58+l0zkglGMp+DNuXNK9devWMj7D1PerVq1aZEwGixcu/84nQDgO5PLly3kxGVy+3ZwtXJ6e4z34Kzs7GzEZVq88btATgMjwwGfhw6V/0hc//FVkzgzDqXF9k9Ay4mirFwJBPXDJ1WuyqEuSUkRdEuPJc24MzovB+TGU3vSnS/jERqtWrWTcBJ/44Bd8kyZNqGPHjnIrhEUGeybmzJkjRQD/vU+fPtS1a1fSaDQmv8/XWHK6pHLlyvTBBx/I4FDD7RI+tWLOlrCwMJo9ezZt2rRJxoPgdInSnzTl2geRody1MWtZano2/a/Tl6KWifmMjqZu9vYNopBSIgU1Cql54Kqr0GSdKN+ecJy0ObmBppY2jgk5tKIbBfj7WnqLW6/jUxzfffcdDR482GPyZFgDDHkyrKFV/K6FyPDQNR88fRtt3mV99kUfkXo8JKoGjrZ66Lqrxezco6qnSZNlfZ6NZx+qQTOHPeIxKNibsXbtWipfvrzMlaGmFh8fLzN+cmZQ/WkYNc0Pc7GfAESG/Qzd0sOZ/27QyyIDaEpaltXjB4WVJv+wu0TFVmydWA0PN9hNwNtLS1nJlyg92XzeDnODhAT50eqP2hPXK0EDARBQPgGIDOWvkVkLB03bRlt2W+/N4A6DQyPJL6wKacnHgwnAdE8j4CWeuJzkc5SWctMm09s+HE3Thjxs0724CQRAwPUEIDJcz9xhI1paAt7cgOzR8AutKLZOIDQctijoyCwB3iLJSblEackJNlHiEyXbFr6Cku420cNNIOAeAhAZ7uHusFGnfP4HfbPpH8qy6kjrneE5RiNYpB9HMKjDlgQdmSIggjzTrtsWg8Hd+fv50OvP1aO3u6orpgEPCwionQBEhgpWuOFLX1BGluXJuYyn7OXjTyGl66GgmgqeBaVOQR5T1VgfP6SfT3CgrzhRovy8GErlD7tAwF0EIDLcRd6B427edYbGfPIbJdsQBGpoRmjZe0UaDWydOHBpin1XOm2OyOR5xC4OXM59ysDW9ETzu+3qBzeDAAi4ngBEhuuZO2XEtoNW0b/nEu3uO0wk7PL1C6Ac61Jw2D0uOlAXAR9xcEkj8l8kX7WsanBhs69bvZQ8UYIGAiDgeQQgMjxvzUxafPbSTeowbI040ppt94zCSkUTx2podF5294UOih8Bby8dabOSKTnhlN2TDxZHVtfOepEqlw+3uy97Ovjm+Hf07YkV9HfCUdlN/VL1qFPtjvRqrZft6Rb3goDqCUBkqGiJp3z2B327+R8r65qYBhAUXp58g8shDbmKng+XTEWkCc9Ju0LpSXF2D8fBnt3bNaAhrzWxuy9bO7iVeYte29KddsX+brKLlhWa07I2X1CJANN5O65fv069e/emTp06Ufv2d7wxXD59586d9Pbbb9tqmiLuM0xTblgXRV/sTRFGwgi3EoDIcCt+xw/eqvvXdCUh1SEde/sGUnBUbfIT/7HPsaYem0NGRyeeRIC3R3JycmSacJ0m0yGmVygdSjs+7+SQvmzt5Nm17Wl37B+F3s5CY/0Lq0xewyKjZ8+exHVCFixYQFWqVJHXqVFkQFjY+pSp+z6IDJWt7/Vb6dS6xzeUmeU4VcDbJ97+ocgQqrJnxVHT4QyeWpEe3BHbI3qb2Ivx25IYiggLdJSZVvfDWyRv7Bhs0X1zH54lt0+MG4sMrn4aGRlJPj4+shqrr69vAZFhWOisbdu2NHLkSHlPampqXnG0qKgoef/TTz8tRYu+mJrh98+cOZNXZZVf+saeBr6Hi59xefmaNWvSpEmTqF49UThRNHPF1gznxCnSd+zYQWPHjpXf5gJvV69epdGjR+er8ArBYdFjUywugshQ4TJzTZMxn+wUp03sj8/Q4/ENjKTAiKrimCtSkavwkbF5SjqxPZJx8zzlZNywuQ/jG5VymsQSL4be9hYVmtGGF1abFBlczn3gwIHyhd65c2d66KGH8okMLqDGJdVZWNSuXZtWrVolxQFvpfz000909OhRWf6dS76PGzdOlo7n75n6fmZmZqEiY8CAAXKcli1b0ooVK2Qf3GdcXFyh5dz1E2O7pkyZIq8tW7YszZw5k1hIcUl5bJc47EdAVR1BZKhqOe9MZviHP9PW3eccEp+h79VLVG8NLXMPeYu8GlqdSsFhWhYR8BExwRqxLZJ87V8S+yMW3WPJRezBeLplNUWkDq/yeU1KEgGslrQS/uF0vscJsyJjzJgxdOrUKZo/fz5NmzaNzp07lxeTsWbNGikqhg0bJnPVJCUl0cSJE2no0KF05MgRWWr9zTffpMaNG+cVIdu6davJ7xt6Lkx5Mrh8O4ud8PDwfF6OX375hQ4fPiwFCNvAJenZZvacVKpUKW9ebCsLkv79+8vvHTt2jJYtWyY9GxAZljwpxe8aiAwVr7kj4zMMMQWFVSCfkLLwaqj42Slsauy90KSK4M5k+4M7jcdRQhyG3iZrREa4OI11ocfJQkUGv9g/+ugjCggIkIJh165d0luxcuVK+XI3bBUqVKDFixdT5cqVad26dTRv3jyKjY2lmJgYKThYQJj6PldFXbp0qRQHpkSGuc+4XDu3Dh06yD/T09Olx4I9LzVq1MgzjW01vA6Bn8X0PwJWTBsiwwpYnnapM+Iz9Ay8vH1Fyfjq5O0bhNonnvZg2Ggv1x7R5qSLEu1niJNsObopIQ7DcE6O3C5hr0DJkiWlUBg8eLDcrsjIyJAig70DN2/epG7duplFyrEQ7EFgL0jr1q2pXbt28lrj79evX1+KE46RCA4OLtTTYCgQ4Mlw9NOM/vLeFeIhheNbxc/D9r3nafTHO+lGkmMi/o1R+Qg3cVDk3SKozRdbKCp9jjjvhUajofQbZ0lj4faBtSgiwwJo6pDW1Lpx7ukLJTRHBX5yTIZeZPC8OHCyb9++1KNHDykyOFiTYxz4q06dOnTw4EHpjRg/fryMyTh79qyMyeCmFxkcn2Hq+9WqVaPhw4fL7Qv++9y5c+nSpUsmYyYMRQb3p48LiY6OloGhvBXCdvv7++cthz5+hEVM1apVC+1fCWsIG9xPAJ4M96+B0y34fM1ftPD7Q3Qz2TlCgycQFC62UIKxheL0xXTxAHJrJP0qpd+KddrIJUID6I1X7qcuz9d32hi2dmyJN8Nc0CePyUGRxiIjKytLCgjePmGRwb/n7du3TwZgnjhxgpo1ayZFAp/+MDxdEhgYSH369KGuXbtK0ac/XWL4fd6K2bhxoxwzJCSEunfvTidPnpTbJ8YxE8bxG5aeLtHbyrEjLJQ4vsRU/7Yyx33qIgCRoa71NDubj5bto2UbjjokI6jZQcTJk9BSNURa8iCRLdS3mJBV5zR9vDSUnZlCqdfPCp+883LMh4qMnl1eaEADOzVSJEhOxhWzpZvZXBksML5us9hsMi5FTgpGgYALCUBkuBC2u4caNlOcOPn9nM1l4S2138s3mEJLCre3dwBKyFsKTSnX8UkRbYYQFxdk/IUzG8dgPCVOkkwf8rAzh3FI37x18s2J7/KnFa/V0WRuDIcMiE5AQCUEIDJUspCWTqP3+C2056/LDk3WZW5sDgoNKnEXefuFQGxYukDuuk6IC212itgWuSTERYbTrQjw96EW995F89590uljYQAQAAH3EYDIcB97t43caeQ6OnYmgTIyHX9CwNSkvERejeCISkJsiCJXSObltnU3NTDHXOiykyjt5n8i3UWWS2wL9PelBjVL01eTn3PJeBgEBEDAfQQgMtzH3q0jP9V/BXHlVlc2eew1sjJ5CbHh7e2D0yiuhG8wljcn0tKKbZGsW5TK4sIJx1ELm1rtu6No7ewX3TR7DAsCIOBKAhAZrqStsLFefXstHTub4JKtk3xTF96MoLDy5BNUSogNL+TZcNFzIfNcaLWUlXKVstLinRrQaWpKvEXSsGYZeDBctN4YBgSUQAAiQwmr4EYbeo7bRHv/jnN6MKi5KfqIeI3A8HLCu1GCuJKnVid+zUZzGAEuXqbRCiGXfUuUX78i4i4cU6HXWgM5yLNZgwq08L2nrL0V14MACHgwAYgMD148R5k+9tPfRJ2Ts07No2GJrb5BURQYJnJtePtjO8USYGauEaUnxBaIRnxlUUbyFcpJv25Hb/bfynkwnnmwOr3Xr6X9naEHswRSUlJk+nHOXcH5OQxTiOtvMryGM5CigYCzCUBkOJuwh/TPCbvmLj9AqemOq9xq69Q5UDQgpDSx6OCibFywSUfwcBTGkwnJIE5OnpWRSBkp8S4L5CzMrhCRB2NQTGNFJtqy9flU6n2mEn8Z22rJNUqdH+zyTAIQGZ65bk6xetOuM/Te3N8oKdU1pwwsmQQLDt+AcCE6okhUZSNOca0jlJtndl6kzd1e0qRSZmoi5WQmKUJY6Nc1LNifJg5sRW2a323JUqvyGs7myWnEOYMnt8IyZBaWgbNt27ayiFpkZGS+LKBRUVEy2+bDDz8s65Vw0TQursbZQ3fu3JlXKI3H5qJn77zzTr5r1q5dK7/PtVPYC3L+/HlpK6c6NxxTlYuDSbmEAESGSzB7ziAnzl+nTiPXOjczqB04fES1S//gSPIJiJBeDm8RROq8fJR2GOqEW3O3QcRsRU6LnMybInjzhtNqidhrflCgL33/QTuqUTnS3q48+n4WDlzNlOuClCpVit577z2ZRnzy5MmFpvk2rCVSu3ZtWrVqlSzNzmnIuZ7J0aNHZT0Tvo4FBffLacT1KczNbZcYejL470OGDJGl37lmCqcd51olLGaMx/T1RQZfj34Q3Wg8RIYb4St16KSUDHqq/0rp0cjKFkcdFdrYy8GBowEhkaIabHBuhlFxgsJLeDo8fXsld/tD1C7kvCLaTBGwmUaZUlSkCKHh/i0tc48EB3iWLBFIm+e+TMFiq6S4N66wytVT+/fvL1Fw0bFly5ZJb0FhtUS2bNkiRcWwYcPkdiHXCZk4cSINHTqUjhw5QosWLZIl37lkPIsLbsYCwlRMhvE1s2fPliKD66iwrebGLFeuXHFfSszfRgIQGTaCKw63jZz1C/34xzlFxGlYytvbL1gIj2DyDxK5OHxDSOflJ/4jrRWygz0eyozr4C0grYyn8CYvXZbIuJkmvBRJpBEnQZyd2ttSrpZcx/EXT4qtkSmDWltyebG4ZuXKlXKeHTp0kH8abokUJjI2bNggPQqGjbdBuIx75cqV5ZYHb29w6fiYmBgpOLhomrWeDEMhwraaG7NGjRrFYr0wSccTgMhwPFNV9fjLvovUb+IWj06cxcLD2ydQiI4A8gvgv/tL8UFe7AIWPg/xkucoDy35OGXtvDk/hYidEH4J0XjPI0eIiWzSigyb2ZlpQkgIT4UmQ3orPLktEsdTH2pUyZOn4HDbi/JksGjgWIrg4OB8Xg72ZHCcRLdu3czaxJ4u9pLoy7+3atXKLpHBthY1psMBoUPVE4DIUP0S2z/B7BwtvfTWGjrz3w3iv6upcRZS3nZh4cFHZ718xL95i0J8BQQE3d520Z9uYSkiRII+NbqsTspfvDnDEiL3z8wMUVhMeib4GGnuUVJtTpb809XZNZ29Vn6+3hQt4i5WfdheJlZDy0/gwoULMh6DhQR7IGbOnCm3NTgmIyEhgYYPHy63TqpVq0Zz586lS5cuyc/YQ8H38RfHSxw8eFAeSeUS8RyTcfbsWRmTwU0vMurXr593T1pamskjrDy2vl/jazjY09yYERERWFoQsIkARIZN2IrnTXO+2U9L1x2l5DTlnD4pniuhjFmHBvtRt7YNaMAryizTrgxKRPv375dCIjExkdq1a0ecq4JFR2BgIG3cuFF6Hziuonv37nTy5El5IoQ/27dvnwzqPHHiBDVr1kz2UbNmzXynS/i6Pn36UNeuXYXI8yaOsdi0aZMUC8anS5hHVlaW2WvYM2JuTKWwhB2eRwAiw/PWzK0Wc2G1IdO3UWx8iuq8Gm4F60GDs/eiaoUS9MFbjxDXIUGznIDxMVXL78SVIOCZBCAyPHPd3G71h1/toyVr/3J93RO3z7x4G8CnR3q0a0CDX2tSvEHYOHuIDBvB4TaPJQCR4bFL537Dr99KpyEzttM/wruhpARe7iejPgvCQvypXo3S9NHwRykyPFB9E8SMQAAEnEIAIsMpWItXp7sPX6K3PvhZJPASpyVUFhhavFay4Gx5a4QFxofDHqVmDSsWdxyYPwiAgJUEIDKsBIbLzROYu/wgzVtxEEJDJQ+Jr48XvSGCOvt3vF8lM8I0QAAEXE0AIsPVxFU+Hnszpn2xh9b9cpoysnJUPlt1Ti/A34faPhxNI3s0o+BAZO1U5ypjViDgGgIQGa7hXOxGuZqYSjOW7KUtooQ8p0VWcnryYrc4JibMAZ18hPGpltVpeNemVKakSNOOBgIgAAJ2EoDIsBMgbi+cQFJKJs36ej99u/kf8vXxhthQ2APDMRc5Gi299kw9WZKd4y/QQAAEQMBRBCAyHEUS/RRKgD0Zs4XY+HzNESk2ECDq3geG4y20Iklpr/YNaaAQF7wmaCAAAiDgaAIQGY4miv6KJDB/5SH64oe/SCvecsmi0iua6wiwp8JHpP/u1rYh9e1wr+sGxkggAALFkgBERrFcdmVMes9fl2np+qP0894LFBToS2kZCBR1xsoE32b7+ANV6fXn6lHT+hWcMQz6BAEQAIECBCAy8FC4nYBGxASs3n5SbqVcu57mUaXl3Q6vEAO49HrZqBCZobP9o7VQwEzJiwXbQEClBCAyVLqwnjqtc5dviiDRf8UR2JMybiMlLdtTp+IWu0OFsPAVwZxtH6lJnZ66h6qIGiNoIAACIOAuAhAZ7iKPcYskcOCfK/TjH+fopz/OU8LNNPIWR2HTM7GlYgguKMCXNCK2paw4cvpYs7vpiWZV6f465YpkiwtAAARAwBUEIDJcQRlj2E0g/kYa/XrgP1q/8zTtPxZHAf6+Mo15cWxcYp1P6zSpW56ebVWDWjWqTFERQcURBeYMAiCgcAIQGQpfIJhnmsC+o3H0057z9Pepa3Tw36syM2VWjoZyVFY7hY+W+vt5y6DYxnXLySJlTwiPRaN74K3AzwYIgIBeak/UAAAFvklEQVTyCUBkKH+NYGERBDhT5dHTCXTsTDzt/TuO/j55jf67miyEh6/4jV8rk015QjMUFJXKhVGD6DLUtEEFqlu9lBQXaCAAAiDgaQQgMjxtxWCvxQSOno4XwiOB9v4VSxevJNH5y7coWWyxsPjw8c7NdOnqGA+OofAR3gmtViu9E5y3olrFCGJRwUdL6woxwaICDQRAAATUQAAiQw2riDlYTIC9HpevpVBsfDLFxafIv5+PvUVn/rshj8/eEmnQecuFgynZs8AnNTh5Ff9b/CGPgfIXN04mpv9i4cBHcVm45Gh0Qkh4kb+vjxQRXAekRqVIedKjYplQqlA6jMqXDpV/57ouaCAAAiCgVgIQGWpdWczLLgIsRtjLkSG+TP3J4oC9EoHiy9Sfdg2Om0EABEBAJQQgMlSykJgGCIAACIAACCiNAESG0lYE9oAACIAACICASghAZKhkITENEAABEAABEFAaAYgMpa0I7AEBEAABEAABlRCAyFDJQmIaIAACIAACIKA0AhAZSlsR2AMCIAACIAACKiEAkaGShcQ0QAAEQAAEQEBpBCAylLYisAcEQAAEQAAEVEIAIkMlC4lpgAAIgAAIgIDSCEBkKG1FYA8IgAAIgAAIqIQARIZKFhLTAAEQAAEQAAGlEYDIUNqKwB4QAAEQAAEQUAkBiAyVLCSmAQIgAAIgAAJKIwCRobQVgT0gAAIgAAIgoBICEBkqWUhMAwRAAARAAASURgAiQ2krAntAAARAAARAQCUEIDJUspCYBgiAAAiAAAgojQBEhtJWBPaAAAiAAAiAgEoIQGSoZCExDRAAARAAARBQGgGIDKWtCOwBARAAARAAAZUQgMhQyUJiGiAAAiAAAiCgNAIQGUpbEdgDAiAAAiAAAiohAJGhkoXENEAABEAABEBAaQQgMpS2IrAHBEAABEAABFRCACJDJQuJaYAACIAACICA0ghAZChtRWAPCIAACIAACKiEAESGShYS0wABEAABEAABpRGAyFDaisAeEAABEAABEFAJAYgMlSwkpgECIAACIAACSiMAkaG0FYE9IAACIAACIKASAhAZKllITAMEQAAEQAAElEYAIkNpKwJ7QAAEQAAEQEAlBCAyVLKQmAYIgAAIgAAIKI0ARIbSVgT2gAAIgAAIgIBKCEBkqGQhMQ0QAAEQAAEQUBoBiAylrQjsAQEQAAEQAAGVEIDIUMlCYhogAAIgAAIgoDQCEBlKWxHYAwIgAAIgAAIqIQCRoZKFxDRAAARAAARAQGkEIDKUtiKwBwRAAARAAARUQgAiQyULiWmAAAiAAAiAgNIIQGQobUVgDwiAAAiAAAiohABEhkoWEtMAgf+3W8c0AAAACMP8u8bGQuoAygM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wMmoLSIPAQIECBA4EXAyToZUgwABAgQI1AScjNoi8hAgQIAAgRMBJ+NkSDUIECBAgEBNYMhMySkJJj5w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0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3874668"/>
              </p:ext>
            </p:extLst>
          </p:nvPr>
        </p:nvGraphicFramePr>
        <p:xfrm>
          <a:off x="323528" y="1331674"/>
          <a:ext cx="8496944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95536" y="11154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Hai un titolo di studio pertinente agli aspetti amministrativi della funzione di RUP?.</a:t>
            </a:r>
            <a:endParaRPr lang="it-IT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5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28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6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632075"/>
              </p:ext>
            </p:extLst>
          </p:nvPr>
        </p:nvGraphicFramePr>
        <p:xfrm>
          <a:off x="647564" y="2132856"/>
          <a:ext cx="7848872" cy="3474720"/>
        </p:xfrm>
        <a:graphic>
          <a:graphicData uri="http://schemas.openxmlformats.org/drawingml/2006/table">
            <a:tbl>
              <a:tblPr/>
              <a:tblGrid>
                <a:gridCol w="6840760"/>
                <a:gridCol w="1008112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>
                          <a:solidFill>
                            <a:srgbClr val="000000"/>
                          </a:solidFill>
                          <a:effectLst/>
                        </a:rPr>
                        <a:t>Nessuna formazione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400" b="0" dirty="0">
                          <a:solidFill>
                            <a:srgbClr val="666666"/>
                          </a:solidFill>
                          <a:effectLst/>
                        </a:rPr>
                        <a:t>51.4%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>
                          <a:solidFill>
                            <a:srgbClr val="000000"/>
                          </a:solidFill>
                          <a:effectLst/>
                        </a:rPr>
                        <a:t>Un incontro formativo, dopo la nomina a RUP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400" b="0" dirty="0">
                          <a:solidFill>
                            <a:srgbClr val="666666"/>
                          </a:solidFill>
                          <a:effectLst/>
                        </a:rPr>
                        <a:t>23.1%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>
                          <a:solidFill>
                            <a:srgbClr val="000000"/>
                          </a:solidFill>
                          <a:effectLst/>
                        </a:rPr>
                        <a:t>Un incontro formativo, prima della nomina a RUP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400" b="0" dirty="0">
                          <a:solidFill>
                            <a:srgbClr val="666666"/>
                          </a:solidFill>
                          <a:effectLst/>
                        </a:rPr>
                        <a:t>8.2%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>
                          <a:solidFill>
                            <a:srgbClr val="000000"/>
                          </a:solidFill>
                          <a:effectLst/>
                        </a:rPr>
                        <a:t>Più incontri formativi, prima e/o dopo la nomina a RUP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400" b="0" dirty="0">
                          <a:solidFill>
                            <a:srgbClr val="666666"/>
                          </a:solidFill>
                          <a:effectLst/>
                        </a:rPr>
                        <a:t>7.9%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>
                          <a:solidFill>
                            <a:srgbClr val="000000"/>
                          </a:solidFill>
                          <a:effectLst/>
                        </a:rPr>
                        <a:t>Formazione continua (es. una volta l'anno o in occasione di sensibili cambiamenti normativi)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400" b="0" dirty="0">
                          <a:solidFill>
                            <a:srgbClr val="666666"/>
                          </a:solidFill>
                          <a:effectLst/>
                        </a:rPr>
                        <a:t>1.8%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2400" dirty="0">
                          <a:solidFill>
                            <a:srgbClr val="000000"/>
                          </a:solidFill>
                          <a:effectLst/>
                        </a:rPr>
                        <a:t>Altro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400" b="0" dirty="0">
                          <a:solidFill>
                            <a:srgbClr val="666666"/>
                          </a:solidFill>
                          <a:effectLst/>
                        </a:rPr>
                        <a:t>9.7%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683568" y="1484784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Che </a:t>
            </a:r>
            <a:r>
              <a:rPr lang="it-IT" sz="3200" b="1" dirty="0"/>
              <a:t>tipo di formazione l'INFN ti ha offerto</a:t>
            </a:r>
            <a:r>
              <a:rPr lang="it-IT" sz="3200" b="1" dirty="0" smtClean="0"/>
              <a:t>?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277595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7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57200" y="4411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altLang="it-IT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18278" y="1476073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Aggiornamenti e informazioni: soddisfatti?	</a:t>
            </a:r>
            <a:endParaRPr lang="it-IT" sz="3200" b="1" dirty="0"/>
          </a:p>
        </p:txBody>
      </p:sp>
      <p:graphicFrame>
        <p:nvGraphicFramePr>
          <p:cNvPr id="15" name="Grafico 14"/>
          <p:cNvGraphicFramePr/>
          <p:nvPr>
            <p:extLst>
              <p:ext uri="{D42A27DB-BD31-4B8C-83A1-F6EECF244321}">
                <p14:modId xmlns:p14="http://schemas.microsoft.com/office/powerpoint/2010/main" val="2995247822"/>
              </p:ext>
            </p:extLst>
          </p:nvPr>
        </p:nvGraphicFramePr>
        <p:xfrm>
          <a:off x="618278" y="1988840"/>
          <a:ext cx="7914162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02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8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1250162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Tipo di nomina RUP</a:t>
            </a:r>
            <a:endParaRPr lang="it-IT" sz="3200" b="1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41685"/>
              </p:ext>
            </p:extLst>
          </p:nvPr>
        </p:nvGraphicFramePr>
        <p:xfrm>
          <a:off x="395536" y="2060846"/>
          <a:ext cx="8280920" cy="3960442"/>
        </p:xfrm>
        <a:graphic>
          <a:graphicData uri="http://schemas.openxmlformats.org/drawingml/2006/table">
            <a:tbl>
              <a:tblPr/>
              <a:tblGrid>
                <a:gridCol w="7488832"/>
                <a:gridCol w="792088"/>
              </a:tblGrid>
              <a:tr h="986713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nomina generica perché responsabile di servizio o di sigla di esperimento (per acquisti di beni e servizi fino a € 20.000)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72.5%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94462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nomina ad hoc per ogni singolo acquisto di beni e servizi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26.3%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56731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nomina generica perché ritenuto esperto di una categoria merceologica omogenea (es. pc, cartoleria, ecc.) </a:t>
                      </a:r>
                      <a:r>
                        <a:rPr lang="it-IT" sz="2000" dirty="0" smtClean="0">
                          <a:solidFill>
                            <a:srgbClr val="000000"/>
                          </a:solidFill>
                          <a:effectLst/>
                        </a:rPr>
                        <a:t/>
                      </a:r>
                      <a:br>
                        <a:rPr lang="it-IT" sz="2000" dirty="0" smtClean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it-IT" sz="2000" dirty="0" smtClean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per acquisti di beni e servizi fino a € 20.000)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22.6%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1268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nomina ad hoc per lavori pubblici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6.4%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1268"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</a:rPr>
                        <a:t>Altro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2000" b="0" dirty="0">
                          <a:solidFill>
                            <a:srgbClr val="666666"/>
                          </a:solidFill>
                          <a:effectLst/>
                        </a:rPr>
                        <a:t>7.3%</a:t>
                      </a:r>
                    </a:p>
                  </a:txBody>
                  <a:tcPr marL="76711" marR="76711" marT="38356" marB="38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4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742109"/>
              </p:ext>
            </p:extLst>
          </p:nvPr>
        </p:nvGraphicFramePr>
        <p:xfrm>
          <a:off x="-756592" y="1412776"/>
          <a:ext cx="10044608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79512" y="98072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Frequenza di procedure svolte come RUP</a:t>
            </a:r>
            <a:endParaRPr lang="it-IT" sz="3200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Cagliari, 28/09/2015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B5F0-C8B6-424C-BADA-DC30751A6009}" type="slidenum">
              <a:rPr lang="it-IT" smtClean="0"/>
              <a:t>9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GLAMM – Questionario RUP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583</Words>
  <Application>Microsoft Office PowerPoint</Application>
  <PresentationFormat>Presentazione su schermo (4:3)</PresentationFormat>
  <Paragraphs>151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SITUAZIONE QUESTIONARIO RUP</vt:lpstr>
      <vt:lpstr>Assemblea di Genova – marzo 2015 Organizzazione del RUP nell’INFN   </vt:lpstr>
      <vt:lpstr>330 risposte al 25/09/2015  </vt:lpstr>
      <vt:lpstr>Tipo di contratto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Tipologia prevalente delle procedure svolte</vt:lpstr>
      <vt:lpstr>Chi fa cosa?  </vt:lpstr>
      <vt:lpstr>Chi fa cosa?  </vt:lpstr>
      <vt:lpstr>Chi fa cosa?  </vt:lpstr>
      <vt:lpstr>Chi fa cosa?  </vt:lpstr>
      <vt:lpstr>Polizza di assicurazione per il RUP</vt:lpstr>
      <vt:lpstr>Commenti: 117 (su 330) </vt:lpstr>
      <vt:lpstr>Commenti:</vt:lpstr>
      <vt:lpstr>Rilanciare il sondaggio con scadenza 31/10/2015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SITUAZIONE QUESTIONARIO RUP</dc:title>
  <dc:creator>Alberto Moni</dc:creator>
  <cp:lastModifiedBy>Alberto Moni</cp:lastModifiedBy>
  <cp:revision>51</cp:revision>
  <dcterms:created xsi:type="dcterms:W3CDTF">2015-09-28T16:43:26Z</dcterms:created>
  <dcterms:modified xsi:type="dcterms:W3CDTF">2015-09-29T09:24:33Z</dcterms:modified>
</cp:coreProperties>
</file>