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DCE45A-7AE4-48E8-90F8-66BC8BF01799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Comunicazioni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 TTA 29-30 </a:t>
            </a:r>
            <a:r>
              <a:rPr lang="en-US" dirty="0" err="1" smtClean="0"/>
              <a:t>settembre</a:t>
            </a:r>
            <a:r>
              <a:rPr lang="en-US" dirty="0" smtClean="0"/>
              <a:t> Cagliari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29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Benvenuti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Antonio Palmieri 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LNL</a:t>
            </a:r>
          </a:p>
          <a:p>
            <a:r>
              <a:rPr lang="en-US" dirty="0" smtClean="0"/>
              <a:t>Paolo de </a:t>
            </a:r>
            <a:r>
              <a:rPr lang="en-US" dirty="0" err="1" smtClean="0"/>
              <a:t>Remigis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Torino</a:t>
            </a:r>
          </a:p>
          <a:p>
            <a:r>
              <a:rPr lang="en-US" dirty="0" smtClean="0"/>
              <a:t>Lorenzo </a:t>
            </a:r>
            <a:r>
              <a:rPr lang="en-US" dirty="0" err="1" smtClean="0"/>
              <a:t>Barcellan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TA </a:t>
            </a:r>
            <a:r>
              <a:rPr lang="en-US" dirty="0" err="1" smtClean="0"/>
              <a:t>Padova</a:t>
            </a:r>
            <a:endParaRPr lang="en-US" dirty="0" smtClean="0"/>
          </a:p>
          <a:p>
            <a:r>
              <a:rPr lang="en-US" dirty="0" smtClean="0"/>
              <a:t>Filippo </a:t>
            </a:r>
            <a:r>
              <a:rPr lang="en-US" dirty="0" err="1" smtClean="0"/>
              <a:t>Mariani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TA Pisa (</a:t>
            </a:r>
            <a:r>
              <a:rPr lang="en-US" dirty="0" err="1" smtClean="0"/>
              <a:t>dimissione</a:t>
            </a:r>
            <a:r>
              <a:rPr lang="en-US" dirty="0" smtClean="0"/>
              <a:t> Marco Ceccanti)</a:t>
            </a:r>
          </a:p>
          <a:p>
            <a:r>
              <a:rPr lang="en-US" dirty="0" err="1" smtClean="0"/>
              <a:t>Ennio</a:t>
            </a:r>
            <a:r>
              <a:rPr lang="en-US" dirty="0" smtClean="0"/>
              <a:t> </a:t>
            </a:r>
            <a:r>
              <a:rPr lang="en-US" dirty="0" err="1" smtClean="0"/>
              <a:t>Viscione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TA Milano</a:t>
            </a:r>
          </a:p>
          <a:p>
            <a:r>
              <a:rPr lang="en-US" dirty="0" smtClean="0"/>
              <a:t>Silvia </a:t>
            </a:r>
            <a:r>
              <a:rPr lang="en-US" dirty="0" err="1" smtClean="0"/>
              <a:t>Colasanti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TA LNF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353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Telelavoro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Circolare</a:t>
            </a:r>
            <a:r>
              <a:rPr lang="en-US" dirty="0" smtClean="0"/>
              <a:t> 5903 del 1 </a:t>
            </a:r>
            <a:r>
              <a:rPr lang="en-US" dirty="0" err="1" smtClean="0"/>
              <a:t>settembre</a:t>
            </a:r>
            <a:r>
              <a:rPr lang="en-US" dirty="0" smtClean="0"/>
              <a:t>  </a:t>
            </a:r>
            <a:r>
              <a:rPr lang="en-US" dirty="0" err="1" smtClean="0"/>
              <a:t>dà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via </a:t>
            </a:r>
            <a:r>
              <a:rPr lang="en-US" dirty="0" err="1" smtClean="0"/>
              <a:t>all’istituto</a:t>
            </a:r>
            <a:r>
              <a:rPr lang="en-US" dirty="0" smtClean="0"/>
              <a:t> del </a:t>
            </a:r>
            <a:r>
              <a:rPr lang="en-US" dirty="0" err="1" smtClean="0"/>
              <a:t>telelavoro</a:t>
            </a:r>
            <a:r>
              <a:rPr lang="en-US" dirty="0" smtClean="0"/>
              <a:t> </a:t>
            </a:r>
            <a:r>
              <a:rPr lang="en-US" dirty="0" err="1" smtClean="0"/>
              <a:t>approvato</a:t>
            </a:r>
            <a:r>
              <a:rPr lang="en-US" dirty="0" smtClean="0"/>
              <a:t> dalla </a:t>
            </a:r>
            <a:r>
              <a:rPr lang="en-US" dirty="0" err="1" smtClean="0"/>
              <a:t>delibera</a:t>
            </a:r>
            <a:r>
              <a:rPr lang="en-US" dirty="0" smtClean="0"/>
              <a:t> 13734 del 29 </a:t>
            </a:r>
            <a:r>
              <a:rPr lang="en-US" dirty="0" err="1" smtClean="0"/>
              <a:t>maggio</a:t>
            </a:r>
            <a:r>
              <a:rPr lang="en-US" dirty="0" smtClean="0"/>
              <a:t> 2015;</a:t>
            </a:r>
          </a:p>
          <a:p>
            <a:pPr lvl="1"/>
            <a:r>
              <a:rPr lang="en-US" dirty="0" smtClean="0"/>
              <a:t>30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err="1" smtClean="0"/>
              <a:t>scadenza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del Personale </a:t>
            </a:r>
            <a:r>
              <a:rPr lang="en-US" dirty="0" err="1" smtClean="0"/>
              <a:t>interessato</a:t>
            </a:r>
            <a:endParaRPr lang="en-US" dirty="0" smtClean="0"/>
          </a:p>
          <a:p>
            <a:pPr lvl="1"/>
            <a:r>
              <a:rPr lang="en-US" dirty="0" smtClean="0"/>
              <a:t>31 </a:t>
            </a:r>
            <a:r>
              <a:rPr lang="en-US" dirty="0" err="1" smtClean="0"/>
              <a:t>ottobre</a:t>
            </a:r>
            <a:r>
              <a:rPr lang="en-US" dirty="0" smtClean="0"/>
              <a:t>: </a:t>
            </a:r>
            <a:r>
              <a:rPr lang="en-US" dirty="0" err="1" smtClean="0"/>
              <a:t>scadenza</a:t>
            </a:r>
            <a:r>
              <a:rPr lang="en-US" dirty="0" smtClean="0"/>
              <a:t> per </a:t>
            </a:r>
            <a:r>
              <a:rPr lang="en-US" dirty="0" err="1" smtClean="0"/>
              <a:t>invio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positive da parte dei Direttori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centrale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6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Perdite</a:t>
            </a:r>
            <a:r>
              <a:rPr lang="en-US" dirty="0" smtClean="0"/>
              <a:t> </a:t>
            </a:r>
            <a:r>
              <a:rPr lang="en-US" dirty="0" err="1" smtClean="0"/>
              <a:t>gravi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Maurizio Lo </a:t>
            </a:r>
            <a:r>
              <a:rPr lang="en-US" dirty="0" err="1" smtClean="0"/>
              <a:t>Vetere</a:t>
            </a:r>
            <a:endParaRPr lang="en-US" dirty="0" smtClean="0"/>
          </a:p>
          <a:p>
            <a:r>
              <a:rPr lang="en-US" dirty="0" smtClean="0"/>
              <a:t>Lavinia e Lorenzo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810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Iniziativa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figli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colleghe</a:t>
            </a:r>
            <a:r>
              <a:rPr lang="en-US" dirty="0" smtClean="0"/>
              <a:t> di Pisa e Lecce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Aperto</a:t>
            </a:r>
            <a:r>
              <a:rPr lang="en-US" dirty="0" smtClean="0"/>
              <a:t> un </a:t>
            </a:r>
            <a:r>
              <a:rPr lang="en-US" dirty="0" err="1" smtClean="0"/>
              <a:t>conto</a:t>
            </a:r>
            <a:r>
              <a:rPr lang="en-US" dirty="0" smtClean="0"/>
              <a:t> </a:t>
            </a:r>
            <a:r>
              <a:rPr lang="en-US" dirty="0" err="1" smtClean="0"/>
              <a:t>temporaneo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Unicredit</a:t>
            </a:r>
            <a:r>
              <a:rPr lang="en-US" dirty="0" smtClean="0"/>
              <a:t> con IBAN:</a:t>
            </a:r>
          </a:p>
          <a:p>
            <a:pPr lvl="1"/>
            <a:r>
              <a:rPr lang="en-US" dirty="0"/>
              <a:t> IT 71 F 02008 02239 </a:t>
            </a:r>
            <a:r>
              <a:rPr lang="en-US" dirty="0" smtClean="0"/>
              <a:t>000103923780</a:t>
            </a:r>
          </a:p>
          <a:p>
            <a:pPr lvl="1"/>
            <a:r>
              <a:rPr lang="en-US" dirty="0" err="1" smtClean="0"/>
              <a:t>Intestato</a:t>
            </a:r>
            <a:r>
              <a:rPr lang="en-US" dirty="0" smtClean="0"/>
              <a:t> a Roberto Gomezel</a:t>
            </a:r>
          </a:p>
          <a:p>
            <a:pPr lvl="1"/>
            <a:r>
              <a:rPr lang="en-US" dirty="0" smtClean="0"/>
              <a:t>Non era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aprire</a:t>
            </a:r>
            <a:r>
              <a:rPr lang="en-US" dirty="0" smtClean="0"/>
              <a:t> un </a:t>
            </a:r>
            <a:r>
              <a:rPr lang="en-US" dirty="0" err="1" smtClean="0"/>
              <a:t>conto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riferimento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persona</a:t>
            </a:r>
          </a:p>
          <a:p>
            <a:r>
              <a:rPr lang="en-US" dirty="0" err="1" smtClean="0"/>
              <a:t>Raccolta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comune</a:t>
            </a:r>
            <a:r>
              <a:rPr lang="en-US" dirty="0" smtClean="0"/>
              <a:t> – con </a:t>
            </a:r>
            <a:r>
              <a:rPr lang="en-US" dirty="0" err="1" smtClean="0"/>
              <a:t>successiva</a:t>
            </a:r>
            <a:r>
              <a:rPr lang="en-US" dirty="0" smtClean="0"/>
              <a:t> </a:t>
            </a: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conto</a:t>
            </a:r>
            <a:r>
              <a:rPr lang="en-US" dirty="0" smtClean="0"/>
              <a:t> e </a:t>
            </a:r>
            <a:r>
              <a:rPr lang="en-US" dirty="0" err="1" smtClean="0"/>
              <a:t>bonifico</a:t>
            </a:r>
            <a:r>
              <a:rPr lang="en-US" dirty="0" smtClean="0"/>
              <a:t> </a:t>
            </a:r>
            <a:r>
              <a:rPr lang="en-US" dirty="0" err="1" smtClean="0"/>
              <a:t>equamente</a:t>
            </a:r>
            <a:r>
              <a:rPr lang="en-US" dirty="0" smtClean="0"/>
              <a:t> </a:t>
            </a:r>
            <a:r>
              <a:rPr lang="en-US" dirty="0" err="1" smtClean="0"/>
              <a:t>diviso</a:t>
            </a:r>
            <a:r>
              <a:rPr lang="en-US" dirty="0" smtClean="0"/>
              <a:t> per due </a:t>
            </a:r>
            <a:r>
              <a:rPr lang="en-US" dirty="0" err="1" smtClean="0"/>
              <a:t>iniziative</a:t>
            </a:r>
            <a:r>
              <a:rPr lang="en-US" dirty="0" smtClean="0"/>
              <a:t>:</a:t>
            </a:r>
          </a:p>
          <a:p>
            <a:pPr lvl="1"/>
            <a:r>
              <a:rPr lang="it-IT" dirty="0"/>
              <a:t>all'istituzione di una "Borsa di Merito" nelle scuole frequentate da Lavinia e Lorenzo e per promuovere una campagna di sensibilizzazione di "Primo Soccorso" nei luoghi affollati e maggior conoscenza delle patologie cardiovascolari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7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Prossima</a:t>
            </a:r>
            <a:r>
              <a:rPr lang="en-US" dirty="0" smtClean="0"/>
              <a:t> </a:t>
            </a:r>
            <a:r>
              <a:rPr lang="en-US" dirty="0" err="1" smtClean="0"/>
              <a:t>Assemblea</a:t>
            </a:r>
            <a:r>
              <a:rPr lang="en-US" dirty="0" smtClean="0"/>
              <a:t> –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era </a:t>
            </a:r>
            <a:r>
              <a:rPr lang="en-US" dirty="0" err="1" smtClean="0"/>
              <a:t>programmata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2-3 </a:t>
            </a:r>
            <a:r>
              <a:rPr lang="en-US" dirty="0" err="1" smtClean="0"/>
              <a:t>dicembre</a:t>
            </a:r>
            <a:r>
              <a:rPr lang="en-US" dirty="0" smtClean="0"/>
              <a:t> a Bari</a:t>
            </a:r>
          </a:p>
          <a:p>
            <a:r>
              <a:rPr lang="en-US" dirty="0" smtClean="0"/>
              <a:t>Il 3-4 </a:t>
            </a:r>
            <a:r>
              <a:rPr lang="en-US" dirty="0" err="1" smtClean="0"/>
              <a:t>dicembre</a:t>
            </a:r>
            <a:r>
              <a:rPr lang="en-US" dirty="0" smtClean="0"/>
              <a:t> Piano </a:t>
            </a:r>
            <a:r>
              <a:rPr lang="en-US" dirty="0" err="1" smtClean="0"/>
              <a:t>Triennale</a:t>
            </a:r>
            <a:r>
              <a:rPr lang="en-US" dirty="0" smtClean="0"/>
              <a:t> INFN a LNS</a:t>
            </a:r>
          </a:p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facciamo</a:t>
            </a:r>
            <a:r>
              <a:rPr lang="en-US" dirty="0" smtClean="0"/>
              <a:t>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03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Art. 54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Gomezel ricorda che la impossibilità di poter applicare l’art.54 per le progressioni di carriera diventa sempre più penalizzante e chiede se è possibile prevedere a parità di spesa una</a:t>
            </a:r>
          </a:p>
          <a:p>
            <a:r>
              <a:rPr lang="it-IT" dirty="0"/>
              <a:t>rimodulazione della PO in modo da liberare posizioni nei livelli ora saturi di CTER e Amministrativi per consentire almeno alcuni passaggi di livello nei profili.</a:t>
            </a:r>
          </a:p>
          <a:p>
            <a:r>
              <a:rPr lang="it-IT" dirty="0"/>
              <a:t>Zoccoli risponde che purtroppo la FP non consente la modifica di queste posizioni nella PO e per questo non si è potuto procedere a una rimodulazione</a:t>
            </a:r>
          </a:p>
        </p:txBody>
      </p:sp>
    </p:spTree>
    <p:extLst>
      <p:ext uri="{BB962C8B-B14F-4D97-AF65-F5344CB8AC3E}">
        <p14:creationId xmlns:p14="http://schemas.microsoft.com/office/powerpoint/2010/main" val="264710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CD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Riforma PA</a:t>
            </a:r>
            <a:r>
              <a:rPr lang="it-IT" dirty="0"/>
              <a:t>: Valente, Gomezel, Falciano, Zoccoli, </a:t>
            </a:r>
            <a:r>
              <a:rPr lang="it-IT" dirty="0" smtClean="0"/>
              <a:t>Batignani</a:t>
            </a:r>
          </a:p>
          <a:p>
            <a:r>
              <a:rPr lang="it-IT" b="1" dirty="0"/>
              <a:t>Disciplinare concorsi</a:t>
            </a:r>
            <a:r>
              <a:rPr lang="it-IT" dirty="0"/>
              <a:t>: Cuttone, Diemoz, Ragazzi, </a:t>
            </a:r>
            <a:r>
              <a:rPr lang="it-IT" dirty="0" smtClean="0"/>
              <a:t>Valente</a:t>
            </a:r>
            <a:r>
              <a:rPr lang="it-IT" dirty="0"/>
              <a:t>, Gomezel e Zoccoli, </a:t>
            </a:r>
            <a:r>
              <a:rPr lang="it-IT" dirty="0" smtClean="0"/>
              <a:t>Carletti</a:t>
            </a:r>
          </a:p>
          <a:p>
            <a:r>
              <a:rPr lang="it-IT" b="1" dirty="0"/>
              <a:t>Supporto al DG per la redazione del piano della performance</a:t>
            </a:r>
            <a:r>
              <a:rPr lang="it-IT" dirty="0"/>
              <a:t>: </a:t>
            </a:r>
            <a:r>
              <a:rPr lang="it-IT" dirty="0" smtClean="0"/>
              <a:t>Dalla Torre, </a:t>
            </a:r>
            <a:r>
              <a:rPr lang="it-IT" dirty="0"/>
              <a:t>Cuttone, Masiero e </a:t>
            </a:r>
            <a:r>
              <a:rPr lang="it-IT" dirty="0" smtClean="0"/>
              <a:t>Vercesi</a:t>
            </a:r>
          </a:p>
          <a:p>
            <a:r>
              <a:rPr lang="it-IT" b="1" dirty="0" smtClean="0"/>
              <a:t>PNIR</a:t>
            </a:r>
            <a:r>
              <a:rPr lang="it-IT" dirty="0"/>
              <a:t>(</a:t>
            </a:r>
            <a:r>
              <a:rPr lang="it-IT" dirty="0" smtClean="0"/>
              <a:t>Piano </a:t>
            </a:r>
            <a:r>
              <a:rPr lang="it-IT" dirty="0"/>
              <a:t>nazionale infrastrutture di </a:t>
            </a:r>
            <a:r>
              <a:rPr lang="it-IT" dirty="0" smtClean="0"/>
              <a:t>ricerca): </a:t>
            </a:r>
            <a:r>
              <a:rPr lang="it-IT" dirty="0"/>
              <a:t>Diemoz, Mando, Zoccoli, Mando</a:t>
            </a:r>
            <a:r>
              <a:rPr lang="it-IT" dirty="0" smtClean="0"/>
              <a:t>’</a:t>
            </a:r>
          </a:p>
          <a:p>
            <a:r>
              <a:rPr lang="it-IT" b="1" dirty="0" smtClean="0"/>
              <a:t>Passaggi </a:t>
            </a:r>
            <a:r>
              <a:rPr lang="it-IT" b="1" dirty="0"/>
              <a:t>orizzontali </a:t>
            </a:r>
            <a:r>
              <a:rPr lang="it-IT" dirty="0"/>
              <a:t>(da tecnologo a ricercatore e viceversa a parità di livello) ai sensi dell’art. 65 del </a:t>
            </a:r>
            <a:r>
              <a:rPr lang="it-IT" dirty="0" smtClean="0"/>
              <a:t>CCNL: Nappi</a:t>
            </a:r>
            <a:r>
              <a:rPr lang="it-IT" dirty="0"/>
              <a:t>, Falciano, Staiano, Pedrini e </a:t>
            </a:r>
            <a:r>
              <a:rPr lang="it-IT" dirty="0" smtClean="0"/>
              <a:t>Ragazzi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64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Riconferma</a:t>
            </a:r>
            <a:r>
              <a:rPr lang="en-US" dirty="0" smtClean="0"/>
              <a:t> di Fernando Ferroni </a:t>
            </a:r>
            <a:r>
              <a:rPr lang="en-US" dirty="0" err="1" smtClean="0"/>
              <a:t>alla</a:t>
            </a:r>
            <a:r>
              <a:rPr lang="en-US" dirty="0" smtClean="0"/>
              <a:t> Presidenza INFN </a:t>
            </a:r>
          </a:p>
          <a:p>
            <a:pPr lvl="1"/>
            <a:r>
              <a:rPr lang="it-IT" dirty="0" smtClean="0"/>
              <a:t>30 </a:t>
            </a:r>
            <a:r>
              <a:rPr lang="it-IT" dirty="0"/>
              <a:t>voti, 2 bianche e una </a:t>
            </a:r>
            <a:r>
              <a:rPr lang="it-IT" dirty="0" smtClean="0"/>
              <a:t>nulla</a:t>
            </a:r>
            <a:r>
              <a:rPr lang="en-US" dirty="0" smtClean="0"/>
              <a:t> </a:t>
            </a:r>
          </a:p>
          <a:p>
            <a:r>
              <a:rPr lang="en-US" dirty="0" smtClean="0"/>
              <a:t>LNF: </a:t>
            </a:r>
            <a:r>
              <a:rPr lang="en-US" dirty="0" err="1" smtClean="0"/>
              <a:t>Pierluigi</a:t>
            </a:r>
            <a:r>
              <a:rPr lang="en-US" dirty="0" smtClean="0"/>
              <a:t> </a:t>
            </a:r>
            <a:r>
              <a:rPr lang="en-US" dirty="0" err="1" smtClean="0"/>
              <a:t>Campana</a:t>
            </a:r>
            <a:endParaRPr lang="en-US" dirty="0" smtClean="0"/>
          </a:p>
          <a:p>
            <a:r>
              <a:rPr lang="en-US" dirty="0" smtClean="0"/>
              <a:t>Roma: Marcella Diemoz</a:t>
            </a:r>
          </a:p>
          <a:p>
            <a:r>
              <a:rPr lang="en-US" dirty="0" smtClean="0"/>
              <a:t>Lecce: 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raggiunge</a:t>
            </a:r>
            <a:r>
              <a:rPr lang="en-US" dirty="0" smtClean="0"/>
              <a:t> la </a:t>
            </a:r>
            <a:r>
              <a:rPr lang="en-US" dirty="0" err="1" smtClean="0"/>
              <a:t>maggioranza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Padova</a:t>
            </a:r>
            <a:r>
              <a:rPr lang="en-US" smtClean="0"/>
              <a:t>: Mauro Mezzetto</a:t>
            </a:r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241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439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Comunicazioni</vt:lpstr>
      <vt:lpstr>Benvenuti</vt:lpstr>
      <vt:lpstr>Telelavoro</vt:lpstr>
      <vt:lpstr>Perdite gravi</vt:lpstr>
      <vt:lpstr>Iniziativa per i figli delle colleghe di Pisa e Lecce</vt:lpstr>
      <vt:lpstr>Prossima Assemblea – problemi </vt:lpstr>
      <vt:lpstr>Art. 54</vt:lpstr>
      <vt:lpstr>Gruppi di lavoro CD</vt:lpstr>
      <vt:lpstr>Elezioni</vt:lpstr>
    </vt:vector>
  </TitlesOfParts>
  <Company>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Roberto Gomezel</dc:creator>
  <cp:lastModifiedBy>Roberto Gomezel</cp:lastModifiedBy>
  <cp:revision>19</cp:revision>
  <dcterms:created xsi:type="dcterms:W3CDTF">2015-09-22T11:25:38Z</dcterms:created>
  <dcterms:modified xsi:type="dcterms:W3CDTF">2015-09-29T08:12:28Z</dcterms:modified>
</cp:coreProperties>
</file>