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3" r:id="rId5"/>
    <p:sldId id="264" r:id="rId6"/>
    <p:sldId id="258" r:id="rId7"/>
    <p:sldId id="260" r:id="rId8"/>
    <p:sldId id="261" r:id="rId9"/>
    <p:sldId id="259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infn.it/CUG/index.php/it/piani-triennali-di-azioni-positiv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CUG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Proposte del 22/09/15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07865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1485" y="3873726"/>
            <a:ext cx="8534400" cy="4019184"/>
          </a:xfrm>
        </p:spPr>
        <p:txBody>
          <a:bodyPr/>
          <a:lstStyle/>
          <a:p>
            <a:r>
              <a:rPr lang="it-IT" dirty="0" err="1" smtClean="0"/>
              <a:t>Sinergizziamo</a:t>
            </a:r>
            <a:r>
              <a:rPr lang="it-IT" dirty="0" smtClean="0"/>
              <a:t>?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1026" name="Picture 2" descr="http://amber-hr.co.uk/wp-content/uploads/2012/11/Cartoon-Strategic-H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631" y="734096"/>
            <a:ext cx="2667000" cy="270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20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00600"/>
          </a:xfrm>
        </p:spPr>
        <p:txBody>
          <a:bodyPr>
            <a:normAutofit/>
          </a:bodyPr>
          <a:lstStyle/>
          <a:p>
            <a:r>
              <a:rPr lang="en-GB" sz="2800" dirty="0" err="1"/>
              <a:t>proporvi</a:t>
            </a:r>
            <a:r>
              <a:rPr lang="en-GB" sz="2800" dirty="0"/>
              <a:t> </a:t>
            </a:r>
            <a:r>
              <a:rPr lang="en-GB" sz="2800" dirty="0" err="1"/>
              <a:t>un'assemblea</a:t>
            </a:r>
            <a:r>
              <a:rPr lang="en-GB" sz="2800" dirty="0"/>
              <a:t> </a:t>
            </a:r>
            <a:r>
              <a:rPr lang="en-GB" sz="2800" dirty="0" err="1"/>
              <a:t>congiunta</a:t>
            </a:r>
            <a:r>
              <a:rPr lang="en-GB" sz="2800" dirty="0"/>
              <a:t> : TTA, RIC e CUG per </a:t>
            </a:r>
            <a:r>
              <a:rPr lang="en-GB" sz="2800" dirty="0" err="1"/>
              <a:t>discutere</a:t>
            </a:r>
            <a:r>
              <a:rPr lang="en-GB" sz="2800" dirty="0"/>
              <a:t> </a:t>
            </a:r>
            <a:r>
              <a:rPr lang="en-GB" sz="2800" dirty="0" err="1"/>
              <a:t>insieme</a:t>
            </a:r>
            <a:r>
              <a:rPr lang="en-GB" sz="2800" dirty="0"/>
              <a:t> del PTAP e di </a:t>
            </a:r>
            <a:r>
              <a:rPr lang="en-GB" sz="2800" dirty="0" err="1"/>
              <a:t>azioni</a:t>
            </a:r>
            <a:r>
              <a:rPr lang="en-GB" sz="2800" dirty="0"/>
              <a:t> </a:t>
            </a:r>
            <a:r>
              <a:rPr lang="en-GB" sz="2800" dirty="0" err="1" smtClean="0"/>
              <a:t>comuni</a:t>
            </a:r>
            <a:endParaRPr lang="en-GB" sz="2800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4 rappresentanti TTA presenti tra i componenti nuovo CUG</a:t>
            </a:r>
            <a:endParaRPr lang="it-IT" dirty="0" smtClean="0"/>
          </a:p>
          <a:p>
            <a:r>
              <a:rPr lang="it-IT" dirty="0" smtClean="0"/>
              <a:t>Laura De Marco</a:t>
            </a:r>
          </a:p>
          <a:p>
            <a:r>
              <a:rPr lang="it-IT" dirty="0" smtClean="0"/>
              <a:t>Paolo Lo Re</a:t>
            </a:r>
          </a:p>
          <a:p>
            <a:r>
              <a:rPr lang="it-IT" dirty="0"/>
              <a:t>Patrizia </a:t>
            </a:r>
            <a:r>
              <a:rPr lang="it-IT" dirty="0" err="1"/>
              <a:t>Belluomo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Roberto </a:t>
            </a:r>
            <a:r>
              <a:rPr lang="it-IT" dirty="0" err="1" smtClean="0"/>
              <a:t>Michinelli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25532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2717442"/>
            <a:ext cx="8534400" cy="1583625"/>
          </a:xfrm>
        </p:spPr>
        <p:txBody>
          <a:bodyPr>
            <a:noAutofit/>
          </a:bodyPr>
          <a:lstStyle/>
          <a:p>
            <a:r>
              <a:rPr lang="it-IT" sz="2800" dirty="0" smtClean="0"/>
              <a:t>PROPOSITI e proposte CUG &gt; Rappresentanti</a:t>
            </a:r>
          </a:p>
          <a:p>
            <a:endParaRPr lang="it-IT" sz="2800" dirty="0" smtClean="0"/>
          </a:p>
          <a:p>
            <a:r>
              <a:rPr lang="it-IT" sz="2800" dirty="0" smtClean="0"/>
              <a:t>rafforzare </a:t>
            </a:r>
            <a:r>
              <a:rPr lang="it-IT" sz="2800" dirty="0"/>
              <a:t>la collaborazione fra le due assemblee dei </a:t>
            </a:r>
            <a:r>
              <a:rPr lang="it-IT" sz="2800" dirty="0" smtClean="0"/>
              <a:t>rappresentanti </a:t>
            </a:r>
            <a:r>
              <a:rPr lang="it-IT" sz="2800" dirty="0"/>
              <a:t>e il </a:t>
            </a:r>
            <a:r>
              <a:rPr lang="it-IT" sz="2800" dirty="0" smtClean="0"/>
              <a:t>CUG</a:t>
            </a:r>
          </a:p>
          <a:p>
            <a:r>
              <a:rPr lang="it-IT" sz="2800" dirty="0" smtClean="0"/>
              <a:t>Organizzazione di un'iniziativa </a:t>
            </a:r>
            <a:r>
              <a:rPr lang="it-IT" sz="2800" dirty="0"/>
              <a:t>a livello nazionale, attraverso i direttori, per il 25 novembre (giornata internazionale </a:t>
            </a:r>
            <a:br>
              <a:rPr lang="it-IT" sz="2800" dirty="0"/>
            </a:br>
            <a:r>
              <a:rPr lang="it-IT" sz="2800" dirty="0"/>
              <a:t>sulla violenza di Genere) con organizzazione locale di azioni tipo seminari, performance teatrali, tavole rotonde</a:t>
            </a:r>
            <a:r>
              <a:rPr lang="it-IT" sz="2800" dirty="0" smtClean="0"/>
              <a:t>.</a:t>
            </a:r>
          </a:p>
          <a:p>
            <a:pPr marL="0" indent="0">
              <a:buNone/>
            </a:pPr>
            <a:r>
              <a:rPr lang="it-IT" sz="2800" dirty="0"/>
              <a:t>-</a:t>
            </a:r>
            <a:r>
              <a:rPr lang="en-GB" sz="2800" dirty="0" smtClean="0"/>
              <a:t>Si </a:t>
            </a:r>
            <a:r>
              <a:rPr lang="en-GB" sz="2800" dirty="0" err="1" smtClean="0"/>
              <a:t>auspica</a:t>
            </a:r>
            <a:r>
              <a:rPr lang="en-GB" sz="2800" dirty="0" smtClean="0"/>
              <a:t> </a:t>
            </a:r>
            <a:r>
              <a:rPr lang="en-GB" sz="2800" dirty="0" err="1" smtClean="0"/>
              <a:t>l'appoggio</a:t>
            </a:r>
            <a:r>
              <a:rPr lang="en-GB" sz="2800" dirty="0" smtClean="0"/>
              <a:t> </a:t>
            </a:r>
            <a:r>
              <a:rPr lang="en-GB" sz="2800" dirty="0" err="1"/>
              <a:t>dei</a:t>
            </a:r>
            <a:r>
              <a:rPr lang="en-GB" sz="2800" dirty="0"/>
              <a:t> </a:t>
            </a:r>
            <a:br>
              <a:rPr lang="en-GB" sz="2800" dirty="0"/>
            </a:br>
            <a:r>
              <a:rPr lang="en-GB" sz="2800" dirty="0" err="1"/>
              <a:t>rappresentanti</a:t>
            </a:r>
            <a:r>
              <a:rPr lang="en-GB" sz="2800" dirty="0"/>
              <a:t> </a:t>
            </a:r>
            <a:r>
              <a:rPr lang="en-GB" sz="2800" dirty="0" err="1"/>
              <a:t>locali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524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COMMISSIONE EUROPEA</a:t>
            </a:r>
            <a:br>
              <a:rPr lang="it-IT" dirty="0" smtClean="0"/>
            </a:br>
            <a:r>
              <a:rPr lang="it-IT" sz="2800" dirty="0" smtClean="0"/>
              <a:t>5 problemi individuati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1) opacità dei processi decisionali</a:t>
            </a:r>
          </a:p>
          <a:p>
            <a:r>
              <a:rPr lang="it-IT" dirty="0" smtClean="0"/>
              <a:t>2)Errori cognitivi nel riconoscere il merito e l’essere adeguati a posizioni di leadership</a:t>
            </a:r>
          </a:p>
          <a:p>
            <a:r>
              <a:rPr lang="it-IT" dirty="0" smtClean="0"/>
              <a:t>3)pregiudizio di genere inconsapevole</a:t>
            </a:r>
          </a:p>
          <a:p>
            <a:r>
              <a:rPr lang="it-IT" dirty="0" smtClean="0"/>
              <a:t>4)Il pregiudizio di genere ha gravi conseguenze per il contenuto stesso della ricerca scientifica</a:t>
            </a:r>
          </a:p>
          <a:p>
            <a:r>
              <a:rPr lang="it-IT" dirty="0" smtClean="0"/>
              <a:t>5)conciliare lavoro e famiglia, molestie, concentrazione del potere, modelli di potere basati su relazioni guru/adepti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47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COMMISSIONE EUROPEA</a:t>
            </a:r>
            <a:br>
              <a:rPr lang="it-IT" dirty="0"/>
            </a:br>
            <a:r>
              <a:rPr lang="it-IT" sz="3100" dirty="0" smtClean="0"/>
              <a:t>raccomandazioni per la rimozione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1) aumentare la trasparenza dei processi decisionali e aumentare la circolazione delle informazioni</a:t>
            </a:r>
          </a:p>
          <a:p>
            <a:r>
              <a:rPr lang="it-IT" dirty="0" smtClean="0"/>
              <a:t>2) rimuovere i pregiudizi inconsapevoli</a:t>
            </a:r>
          </a:p>
          <a:p>
            <a:r>
              <a:rPr lang="it-IT" dirty="0" smtClean="0"/>
              <a:t>3)promuovere l’eccellenza attraverso la promozione della diversità</a:t>
            </a:r>
          </a:p>
          <a:p>
            <a:r>
              <a:rPr lang="it-IT" dirty="0" smtClean="0"/>
              <a:t>4) migliorare la ricerca attraverso l’integrazione della prospettiva di genere</a:t>
            </a:r>
          </a:p>
          <a:p>
            <a:r>
              <a:rPr lang="it-IT" dirty="0" smtClean="0"/>
              <a:t>5) modernizzare la gestione del personale e l’ambiente di lavoro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668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PTAP </a:t>
            </a:r>
            <a:r>
              <a:rPr lang="en-GB" sz="1600" dirty="0" smtClean="0"/>
              <a:t>(Piano </a:t>
            </a:r>
            <a:r>
              <a:rPr lang="en-GB" sz="1600" dirty="0" err="1" smtClean="0"/>
              <a:t>Triennale</a:t>
            </a:r>
            <a:r>
              <a:rPr lang="en-GB" sz="1600" dirty="0" smtClean="0"/>
              <a:t> </a:t>
            </a:r>
            <a:r>
              <a:rPr lang="en-GB" sz="1600" dirty="0" err="1" smtClean="0"/>
              <a:t>sulle</a:t>
            </a:r>
            <a:r>
              <a:rPr lang="en-GB" sz="1600" dirty="0" smtClean="0"/>
              <a:t> </a:t>
            </a:r>
            <a:r>
              <a:rPr lang="en-GB" sz="1600" dirty="0" err="1" smtClean="0"/>
              <a:t>azioni</a:t>
            </a:r>
            <a:r>
              <a:rPr lang="en-GB" sz="1600" dirty="0" smtClean="0"/>
              <a:t> positive)</a:t>
            </a:r>
            <a:br>
              <a:rPr lang="en-GB" sz="1600" dirty="0" smtClean="0"/>
            </a:br>
            <a:r>
              <a:rPr lang="it-IT" sz="2200" dirty="0" smtClean="0"/>
              <a:t>approvato </a:t>
            </a:r>
            <a:r>
              <a:rPr lang="it-IT" sz="2200" dirty="0"/>
              <a:t>con delibera </a:t>
            </a:r>
            <a:r>
              <a:rPr lang="it-IT" sz="2200" dirty="0" smtClean="0"/>
              <a:t>13685</a:t>
            </a:r>
            <a:br>
              <a:rPr lang="it-IT" sz="2200" dirty="0" smtClean="0"/>
            </a:br>
            <a:r>
              <a:rPr lang="it-IT" sz="2000" dirty="0">
                <a:hlinkClick r:id="rId2"/>
              </a:rPr>
              <a:t>https://web2.infn.it/CUG/index.php/it/piani-triennali-di-azioni-positive</a:t>
            </a:r>
            <a:r>
              <a:rPr lang="it-IT" sz="2200" dirty="0"/>
              <a:t/>
            </a:r>
            <a:br>
              <a:rPr lang="it-IT" sz="2200" dirty="0"/>
            </a:b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err="1"/>
              <a:t>il</a:t>
            </a:r>
            <a:r>
              <a:rPr lang="en-GB" sz="2800" dirty="0"/>
              <a:t> </a:t>
            </a:r>
            <a:r>
              <a:rPr lang="en-GB" sz="2800" dirty="0" err="1"/>
              <a:t>punto</a:t>
            </a:r>
            <a:r>
              <a:rPr lang="en-GB" sz="2800" dirty="0"/>
              <a:t> 2.1 </a:t>
            </a:r>
            <a:r>
              <a:rPr lang="en-GB" sz="2800" dirty="0" err="1"/>
              <a:t>sull'implementazione</a:t>
            </a:r>
            <a:r>
              <a:rPr lang="en-GB" sz="2800" dirty="0"/>
              <a:t> del </a:t>
            </a:r>
            <a:r>
              <a:rPr lang="en-GB" sz="2800" dirty="0" err="1"/>
              <a:t>codice</a:t>
            </a:r>
            <a:r>
              <a:rPr lang="en-GB" sz="2800" dirty="0"/>
              <a:t> </a:t>
            </a:r>
            <a:r>
              <a:rPr lang="en-GB" sz="2800" dirty="0" err="1" smtClean="0"/>
              <a:t>minerva</a:t>
            </a:r>
            <a:r>
              <a:rPr lang="en-GB" sz="2800" dirty="0" smtClean="0"/>
              <a:t> </a:t>
            </a:r>
            <a:r>
              <a:rPr lang="en-GB" sz="2800" dirty="0" err="1"/>
              <a:t>nei</a:t>
            </a:r>
            <a:r>
              <a:rPr lang="en-GB" sz="2800" dirty="0"/>
              <a:t> </a:t>
            </a:r>
            <a:r>
              <a:rPr lang="en-GB" sz="2800" dirty="0" err="1"/>
              <a:t>concorsi</a:t>
            </a:r>
            <a:r>
              <a:rPr lang="en-GB" sz="2800" dirty="0"/>
              <a:t>, </a:t>
            </a:r>
            <a:r>
              <a:rPr lang="en-GB" sz="2800" dirty="0" err="1"/>
              <a:t>vedi</a:t>
            </a:r>
            <a:r>
              <a:rPr lang="en-GB" sz="2800" dirty="0"/>
              <a:t> </a:t>
            </a:r>
            <a:r>
              <a:rPr lang="en-GB" sz="2800" dirty="0" err="1"/>
              <a:t>trasparenza</a:t>
            </a:r>
            <a:r>
              <a:rPr lang="en-GB" sz="2800" dirty="0"/>
              <a:t> </a:t>
            </a:r>
            <a:r>
              <a:rPr lang="en-GB" sz="2800" dirty="0" err="1"/>
              <a:t>su</a:t>
            </a:r>
            <a:r>
              <a:rPr lang="en-GB" sz="2800" dirty="0"/>
              <a:t> cui ci </a:t>
            </a:r>
            <a:r>
              <a:rPr lang="en-GB" sz="2800" dirty="0" err="1"/>
              <a:t>battiamo</a:t>
            </a:r>
            <a:r>
              <a:rPr lang="en-GB" sz="2800" dirty="0"/>
              <a:t> da </a:t>
            </a:r>
            <a:r>
              <a:rPr lang="en-GB" sz="2800" dirty="0" smtClean="0"/>
              <a:t>tempo</a:t>
            </a:r>
          </a:p>
          <a:p>
            <a:r>
              <a:rPr lang="en-GB" sz="2800" dirty="0" err="1"/>
              <a:t>il</a:t>
            </a:r>
            <a:r>
              <a:rPr lang="en-GB" sz="2800" dirty="0"/>
              <a:t> </a:t>
            </a:r>
            <a:r>
              <a:rPr lang="en-GB" sz="2800" dirty="0" err="1"/>
              <a:t>punto</a:t>
            </a:r>
            <a:r>
              <a:rPr lang="en-GB" sz="2800" dirty="0"/>
              <a:t> 2.2 </a:t>
            </a:r>
            <a:r>
              <a:rPr lang="en-GB" sz="2800" dirty="0" err="1"/>
              <a:t>sugli</a:t>
            </a:r>
            <a:r>
              <a:rPr lang="en-GB" sz="2800" dirty="0"/>
              <a:t> </a:t>
            </a:r>
            <a:r>
              <a:rPr lang="en-GB" sz="2800" dirty="0" err="1" smtClean="0"/>
              <a:t>incarichi</a:t>
            </a:r>
            <a:endParaRPr lang="en-GB" sz="2800" dirty="0" smtClean="0"/>
          </a:p>
          <a:p>
            <a:r>
              <a:rPr lang="en-GB" sz="2800" dirty="0"/>
              <a:t>e </a:t>
            </a:r>
            <a:r>
              <a:rPr lang="en-GB" sz="2800" dirty="0" err="1"/>
              <a:t>il</a:t>
            </a:r>
            <a:r>
              <a:rPr lang="en-GB" sz="2800" dirty="0"/>
              <a:t> </a:t>
            </a:r>
            <a:r>
              <a:rPr lang="en-GB" sz="2800" dirty="0" err="1"/>
              <a:t>punto</a:t>
            </a:r>
            <a:r>
              <a:rPr lang="en-GB" sz="2800" dirty="0"/>
              <a:t> 1.4 </a:t>
            </a:r>
            <a:r>
              <a:rPr lang="en-GB" sz="2800" dirty="0" err="1"/>
              <a:t>sull'HRS</a:t>
            </a:r>
            <a:r>
              <a:rPr lang="en-GB" sz="2800" dirty="0"/>
              <a:t>. </a:t>
            </a:r>
            <a:r>
              <a:rPr lang="en-GB" sz="2800" dirty="0" err="1"/>
              <a:t>dovremmo</a:t>
            </a:r>
            <a:r>
              <a:rPr lang="en-GB" sz="2800" dirty="0"/>
              <a:t> </a:t>
            </a:r>
            <a:r>
              <a:rPr lang="en-GB" sz="2800" dirty="0" err="1"/>
              <a:t>ripartire</a:t>
            </a:r>
            <a:r>
              <a:rPr lang="en-GB" sz="2800" dirty="0"/>
              <a:t> in </a:t>
            </a:r>
            <a:r>
              <a:rPr lang="en-GB" sz="2800" dirty="0" err="1"/>
              <a:t>maniera</a:t>
            </a:r>
            <a:r>
              <a:rPr lang="en-GB" sz="2800" dirty="0"/>
              <a:t> </a:t>
            </a:r>
            <a:r>
              <a:rPr lang="en-GB" sz="2800" dirty="0" err="1"/>
              <a:t>seria</a:t>
            </a:r>
            <a:r>
              <a:rPr lang="en-GB" sz="2800" dirty="0"/>
              <a:t> </a:t>
            </a:r>
            <a:r>
              <a:rPr lang="en-GB" sz="2800" dirty="0" err="1"/>
              <a:t>coinvolgendo</a:t>
            </a:r>
            <a:r>
              <a:rPr lang="en-GB" sz="2800" dirty="0"/>
              <a:t> come </a:t>
            </a:r>
            <a:r>
              <a:rPr lang="en-GB" sz="2800" dirty="0" err="1"/>
              <a:t>noi</a:t>
            </a:r>
            <a:r>
              <a:rPr lang="en-GB" sz="2800" dirty="0"/>
              <a:t> </a:t>
            </a:r>
            <a:r>
              <a:rPr lang="en-GB" sz="2800" dirty="0" err="1"/>
              <a:t>volevamo</a:t>
            </a:r>
            <a:r>
              <a:rPr lang="en-GB" sz="2800" dirty="0"/>
              <a:t> </a:t>
            </a:r>
            <a:r>
              <a:rPr lang="en-GB" sz="2800" dirty="0" err="1"/>
              <a:t>dall'inizio</a:t>
            </a:r>
            <a:r>
              <a:rPr lang="en-GB" sz="2800" dirty="0"/>
              <a:t> </a:t>
            </a:r>
            <a:r>
              <a:rPr lang="en-GB" sz="2800" dirty="0" err="1"/>
              <a:t>più</a:t>
            </a:r>
            <a:r>
              <a:rPr lang="en-GB" sz="2800" dirty="0"/>
              <a:t> </a:t>
            </a:r>
            <a:r>
              <a:rPr lang="en-GB" sz="2800" dirty="0" err="1"/>
              <a:t>rappresentanti</a:t>
            </a:r>
            <a:r>
              <a:rPr lang="en-GB" sz="2800" dirty="0"/>
              <a:t> del </a:t>
            </a:r>
            <a:r>
              <a:rPr lang="en-GB" sz="2800" dirty="0" err="1"/>
              <a:t>personale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449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753637"/>
          </a:xfrm>
        </p:spPr>
        <p:txBody>
          <a:bodyPr>
            <a:normAutofit fontScale="77500" lnSpcReduction="20000"/>
          </a:bodyPr>
          <a:lstStyle/>
          <a:p>
            <a:r>
              <a:rPr lang="it-IT" sz="3300" dirty="0"/>
              <a:t>Obiettivo: 2.1 Aumentare la trasparenza e rimuovere i pregiudizi inconsapevoli nelle procedure di concorso. </a:t>
            </a:r>
          </a:p>
          <a:p>
            <a:r>
              <a:rPr lang="it-IT" sz="3300" dirty="0"/>
              <a:t>Azione positiva</a:t>
            </a:r>
            <a:r>
              <a:rPr lang="it-IT" sz="3300" dirty="0" smtClean="0"/>
              <a:t>:</a:t>
            </a:r>
          </a:p>
          <a:p>
            <a:pPr>
              <a:buFontTx/>
              <a:buChar char="-"/>
            </a:pPr>
            <a:r>
              <a:rPr lang="it-IT" sz="3300" dirty="0" smtClean="0"/>
              <a:t>introdurre </a:t>
            </a:r>
            <a:r>
              <a:rPr lang="it-IT" sz="3300" dirty="0"/>
              <a:t>il </a:t>
            </a:r>
            <a:r>
              <a:rPr lang="it-IT" sz="3300" dirty="0" smtClean="0"/>
              <a:t>codice </a:t>
            </a:r>
            <a:r>
              <a:rPr lang="it-IT" sz="3300" dirty="0"/>
              <a:t>m</a:t>
            </a:r>
            <a:r>
              <a:rPr lang="it-IT" sz="3300" dirty="0" smtClean="0"/>
              <a:t>inerva </a:t>
            </a:r>
            <a:r>
              <a:rPr lang="it-IT" sz="3300" dirty="0"/>
              <a:t>nel regolamento dei concorsi, tenuto conto della normativa vigente. </a:t>
            </a:r>
            <a:endParaRPr lang="it-IT" sz="3300" dirty="0" smtClean="0"/>
          </a:p>
          <a:p>
            <a:pPr>
              <a:buFontTx/>
              <a:buChar char="-"/>
            </a:pPr>
            <a:r>
              <a:rPr lang="it-IT" sz="3300" dirty="0" smtClean="0"/>
              <a:t>Definire </a:t>
            </a:r>
            <a:r>
              <a:rPr lang="it-IT" sz="3300" dirty="0"/>
              <a:t>nelle procedure concorsuali criteri di valutazione trasparenti e chiari per ricercatori e tecnologi, in accordo con il </a:t>
            </a:r>
            <a:r>
              <a:rPr lang="it-IT" sz="3300" dirty="0" smtClean="0"/>
              <a:t>codice </a:t>
            </a:r>
            <a:r>
              <a:rPr lang="it-IT" sz="3300" dirty="0"/>
              <a:t>di </a:t>
            </a:r>
            <a:r>
              <a:rPr lang="it-IT" sz="3300" dirty="0" smtClean="0"/>
              <a:t>condotta </a:t>
            </a:r>
            <a:r>
              <a:rPr lang="it-IT" sz="3300" dirty="0"/>
              <a:t>per l'Assunzione dei Ricercatori</a:t>
            </a:r>
            <a:r>
              <a:rPr lang="it-IT" sz="3300" dirty="0" smtClean="0"/>
              <a:t>. I </a:t>
            </a:r>
            <a:r>
              <a:rPr lang="it-IT" sz="3300" dirty="0"/>
              <a:t>criteri di preferenza siano definiti con particolare attenzione alla legge 186/2006.Il CUG fornirà la documentazione per contrastare i pregiudizi di genere inconsapevoli.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43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946820"/>
          </a:xfrm>
        </p:spPr>
        <p:txBody>
          <a:bodyPr>
            <a:noAutofit/>
          </a:bodyPr>
          <a:lstStyle/>
          <a:p>
            <a:r>
              <a:rPr lang="it-IT" sz="2800" dirty="0"/>
              <a:t>Obiettivo: 2.2 </a:t>
            </a:r>
            <a:r>
              <a:rPr lang="it-IT" sz="2800" b="1" dirty="0"/>
              <a:t>Aumentare la trasparenza </a:t>
            </a:r>
            <a:r>
              <a:rPr lang="it-IT" sz="2800" dirty="0"/>
              <a:t>nelle procedure di affidamento degli incarichi </a:t>
            </a:r>
          </a:p>
          <a:p>
            <a:r>
              <a:rPr lang="it-IT" sz="2800" dirty="0"/>
              <a:t>e, per quanto possibile, facilitare la rotazione degli incarichi in sintonia con il D.P.R. n. 62 del 2013, art. 13, comma 6.</a:t>
            </a:r>
          </a:p>
          <a:p>
            <a:r>
              <a:rPr lang="it-IT" sz="2800" dirty="0"/>
              <a:t>Azione positiva: 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/>
              <a:t>-</a:t>
            </a:r>
            <a:r>
              <a:rPr lang="it-IT" sz="2800" dirty="0" smtClean="0"/>
              <a:t>Garantire </a:t>
            </a:r>
            <a:r>
              <a:rPr lang="it-IT" sz="2800" dirty="0"/>
              <a:t>meccanismi di “pubblicità” per la copertura di posizioni vacanti all'interno delle strutture per:</a:t>
            </a:r>
          </a:p>
          <a:p>
            <a:pPr marL="0" indent="0">
              <a:buNone/>
            </a:pPr>
            <a:r>
              <a:rPr lang="it-IT" sz="2800" dirty="0"/>
              <a:t>-incarichi di responsabilità</a:t>
            </a:r>
          </a:p>
          <a:p>
            <a:pPr marL="0" indent="0">
              <a:buNone/>
            </a:pPr>
            <a:r>
              <a:rPr lang="it-IT" sz="2800" dirty="0"/>
              <a:t>-incarichi in commissioni, comitati, gruppi di </a:t>
            </a:r>
            <a:r>
              <a:rPr lang="it-IT" sz="2800" dirty="0" smtClean="0"/>
              <a:t>lavoro</a:t>
            </a:r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3679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15755"/>
          </a:xfrm>
        </p:spPr>
        <p:txBody>
          <a:bodyPr/>
          <a:lstStyle/>
          <a:p>
            <a:r>
              <a:rPr lang="it-IT" sz="2800" dirty="0"/>
              <a:t>Obiettivo: 1.4  Garantire  la partecipazione del personale alla definizione  della Human </a:t>
            </a:r>
            <a:r>
              <a:rPr lang="it-IT" sz="2800" dirty="0" err="1"/>
              <a:t>Resources</a:t>
            </a:r>
            <a:r>
              <a:rPr lang="it-IT" sz="2800" dirty="0"/>
              <a:t> </a:t>
            </a:r>
            <a:r>
              <a:rPr lang="it-IT" sz="2800" dirty="0" err="1"/>
              <a:t>Strategy</a:t>
            </a:r>
            <a:r>
              <a:rPr lang="it-IT" sz="2800" dirty="0"/>
              <a:t>. </a:t>
            </a:r>
            <a:endParaRPr lang="it-IT" sz="2800" dirty="0" smtClean="0"/>
          </a:p>
          <a:p>
            <a:r>
              <a:rPr lang="it-IT" sz="2800" dirty="0" smtClean="0"/>
              <a:t>Azione </a:t>
            </a:r>
            <a:r>
              <a:rPr lang="it-IT" sz="2800" dirty="0"/>
              <a:t>positiva: 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Coinvolgimento </a:t>
            </a:r>
            <a:r>
              <a:rPr lang="it-IT" sz="2800" dirty="0"/>
              <a:t>responsabile ed attivo di tutti i protagonisti della vita, scientifica e non, dell’Ente, nella definizione e valutazione delle strategie HRS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61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146</TotalTime>
  <Words>403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Sezione</vt:lpstr>
      <vt:lpstr>CUG</vt:lpstr>
      <vt:lpstr>Presentazione standard di PowerPoint</vt:lpstr>
      <vt:lpstr>Presentazione standard di PowerPoint</vt:lpstr>
      <vt:lpstr>COMMISSIONE EUROPEA 5 problemi individuati</vt:lpstr>
      <vt:lpstr>COMMISSIONE EUROPEA raccomandazioni per la rimozione</vt:lpstr>
      <vt:lpstr>PTAP (Piano Triennale sulle azioni positive) approvato con delibera 13685 https://web2.infn.it/CUG/index.php/it/piani-triennali-di-azioni-positive </vt:lpstr>
      <vt:lpstr>Presentazione standard di PowerPoint</vt:lpstr>
      <vt:lpstr>Presentazione standard di PowerPoint</vt:lpstr>
      <vt:lpstr>Presentazione standard di PowerPoint</vt:lpstr>
      <vt:lpstr>Sinergizziamo?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CUG</dc:title>
  <dc:creator>Patrizia</dc:creator>
  <cp:lastModifiedBy>Patrizia</cp:lastModifiedBy>
  <cp:revision>19</cp:revision>
  <dcterms:created xsi:type="dcterms:W3CDTF">2015-09-30T07:19:30Z</dcterms:created>
  <dcterms:modified xsi:type="dcterms:W3CDTF">2015-09-30T10:11:40Z</dcterms:modified>
</cp:coreProperties>
</file>