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651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57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01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22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2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15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89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2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61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88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46966EF-CE31-4C7F-A6DD-40C1AB3ED2F7}" type="datetimeFigureOut">
              <a:rPr lang="it-IT" smtClean="0"/>
              <a:t>29/09/2015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58CB17-84AF-4AE0-B8D9-D2E06B4771C5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4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3553" y="4946489"/>
            <a:ext cx="7772400" cy="146304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Gruppo di lavoro </a:t>
            </a:r>
            <a:r>
              <a:rPr lang="it-IT" i="1" dirty="0" smtClean="0"/>
              <a:t>«Tecnologi»</a:t>
            </a:r>
            <a:br>
              <a:rPr lang="it-IT" i="1" dirty="0" smtClean="0"/>
            </a:br>
            <a:r>
              <a:rPr lang="it-IT" sz="4000" dirty="0" smtClean="0"/>
              <a:t>all’interno dell’Assemblea dei Rappresentanti TTA</a:t>
            </a:r>
            <a:endParaRPr lang="it-IT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867332" y="5165733"/>
            <a:ext cx="2001672" cy="1024552"/>
          </a:xfrm>
        </p:spPr>
        <p:txBody>
          <a:bodyPr>
            <a:normAutofit/>
          </a:bodyPr>
          <a:lstStyle/>
          <a:p>
            <a:pPr algn="r"/>
            <a:r>
              <a:rPr lang="it-IT" dirty="0" smtClean="0"/>
              <a:t>Silvia Arezzini</a:t>
            </a:r>
          </a:p>
          <a:p>
            <a:pPr algn="r"/>
            <a:r>
              <a:rPr lang="it-IT" dirty="0" smtClean="0"/>
              <a:t>30 settembre 2015</a:t>
            </a:r>
          </a:p>
          <a:p>
            <a:pPr algn="r"/>
            <a:r>
              <a:rPr lang="it-IT" dirty="0" smtClean="0"/>
              <a:t>Cagliari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509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666" y="0"/>
            <a:ext cx="9720072" cy="1499616"/>
          </a:xfrm>
        </p:spPr>
        <p:txBody>
          <a:bodyPr/>
          <a:lstStyle/>
          <a:p>
            <a:r>
              <a:rPr lang="it-IT" dirty="0" smtClean="0"/>
              <a:t>Uno stato d’animo…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2666" y="1470782"/>
            <a:ext cx="10515600" cy="51483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800" dirty="0" smtClean="0"/>
              <a:t>Insoddisfazione da parte del personale tecnologo per lo svolgimento e i risultati dei concorsi da primo e dirigente tecnologo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Le lamentele sono molteplici (oltre alle consuete e ben note riguardanti la continua erosione del numero dei posti e la scarsissima frequenza dei concorsi)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critica alla scelta di separare i concorsi per tecnologi amministrativi  </a:t>
            </a:r>
            <a:endParaRPr lang="it-IT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critica per la vincita di posti da dirigente tecnologo da parte di ricercatori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Impossibilità, per alcune categorie di tecnologi, di riconoscersi professionalmente in almeno uno dei membri della commissione giudicante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 smtClean="0"/>
              <a:t>Ingressi come Tempo Indeterminato di figure di Primo </a:t>
            </a:r>
            <a:r>
              <a:rPr lang="it-IT" dirty="0"/>
              <a:t>Tecnologo o Dirigente Tecnologo </a:t>
            </a:r>
            <a:r>
              <a:rPr lang="it-IT" dirty="0" smtClean="0"/>
              <a:t>con </a:t>
            </a:r>
            <a:r>
              <a:rPr lang="it-IT" dirty="0"/>
              <a:t>un binario </a:t>
            </a:r>
            <a:r>
              <a:rPr lang="it-IT" dirty="0" smtClean="0"/>
              <a:t>privilegiato. In contrapposizione con chi ha fatto invece tutta la gavetta.</a:t>
            </a:r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043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Riflessioni…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Stimolate da Roberto in numerose occasioni</a:t>
            </a:r>
          </a:p>
          <a:p>
            <a:endParaRPr lang="it-IT" dirty="0"/>
          </a:p>
          <a:p>
            <a:r>
              <a:rPr lang="it-IT" dirty="0" smtClean="0"/>
              <a:t>Lamentarsi </a:t>
            </a:r>
            <a:r>
              <a:rPr lang="it-IT" dirty="0"/>
              <a:t>in maniera generica senza proporre idee nuove e forse alternative può facilmente tradursi in un nulla di fatto da parte del </a:t>
            </a:r>
            <a:r>
              <a:rPr lang="it-IT" dirty="0" smtClean="0"/>
              <a:t>management.</a:t>
            </a:r>
          </a:p>
          <a:p>
            <a:endParaRPr lang="it-IT" dirty="0"/>
          </a:p>
          <a:p>
            <a:r>
              <a:rPr lang="it-IT" dirty="0" smtClean="0"/>
              <a:t>Fondamentale è cercare di </a:t>
            </a:r>
            <a:r>
              <a:rPr lang="it-IT" dirty="0"/>
              <a:t>lavorare su una </a:t>
            </a:r>
            <a:r>
              <a:rPr lang="it-IT" dirty="0" smtClean="0"/>
              <a:t>proposta reale, che magari NON è la soluzione al problema, ma può avviare un processo o definire comunque un miglioramento.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9493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598426"/>
          </a:xfrm>
        </p:spPr>
        <p:txBody>
          <a:bodyPr/>
          <a:lstStyle/>
          <a:p>
            <a:r>
              <a:rPr lang="it-IT" dirty="0" smtClean="0"/>
              <a:t>Una riflessione in particolare...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7992" y="2183642"/>
            <a:ext cx="9720073" cy="4455994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1"/>
                </a:solidFill>
              </a:rPr>
              <a:t>Ma non è una proposta</a:t>
            </a:r>
          </a:p>
          <a:p>
            <a:pPr marL="0" indent="0">
              <a:buNone/>
            </a:pPr>
            <a:endParaRPr lang="it-IT" sz="2800" dirty="0" smtClean="0">
              <a:solidFill>
                <a:schemeClr val="accent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Chiedere </a:t>
            </a:r>
            <a:r>
              <a:rPr lang="it-IT" dirty="0"/>
              <a:t>che i bandi per tecnologo (primo e dirigente) </a:t>
            </a:r>
            <a:r>
              <a:rPr lang="it-IT" dirty="0" smtClean="0"/>
              <a:t>non </a:t>
            </a:r>
            <a:r>
              <a:rPr lang="it-IT" dirty="0"/>
              <a:t>siano più estremamente generici nella definizione dei requisiti di accesso al concorso stesso.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Identificare </a:t>
            </a:r>
            <a:r>
              <a:rPr lang="it-IT" dirty="0"/>
              <a:t>delle </a:t>
            </a:r>
            <a:r>
              <a:rPr lang="it-IT" dirty="0" err="1"/>
              <a:t>macroaree</a:t>
            </a:r>
            <a:r>
              <a:rPr lang="it-IT" dirty="0"/>
              <a:t> a cui collegare tutte le figure professionali dei tecnologi.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Elaborare una proposta operativa </a:t>
            </a:r>
            <a:r>
              <a:rPr lang="it-IT" dirty="0" smtClean="0"/>
              <a:t>per: </a:t>
            </a:r>
          </a:p>
          <a:p>
            <a:pPr marL="630936" lvl="1" indent="-457200"/>
            <a:r>
              <a:rPr lang="it-IT" dirty="0" smtClean="0"/>
              <a:t>Richiedere</a:t>
            </a:r>
            <a:r>
              <a:rPr lang="it-IT" dirty="0"/>
              <a:t>  concorsi separati per </a:t>
            </a:r>
            <a:r>
              <a:rPr lang="it-IT" dirty="0" err="1" smtClean="0"/>
              <a:t>macroaree</a:t>
            </a:r>
            <a:endParaRPr lang="it-IT" dirty="0"/>
          </a:p>
          <a:p>
            <a:pPr marL="630936" lvl="1" indent="-457200"/>
            <a:r>
              <a:rPr lang="it-IT" dirty="0" smtClean="0"/>
              <a:t>Richiedere </a:t>
            </a:r>
            <a:r>
              <a:rPr lang="it-IT" dirty="0"/>
              <a:t>un concorso unico per tutti i tecnologi compresi gli amministrativi, ma con la garanzia che nella commissione sia presente almeno un esperto di ogni singola </a:t>
            </a:r>
            <a:r>
              <a:rPr lang="it-IT" dirty="0" err="1"/>
              <a:t>macroarea</a:t>
            </a:r>
            <a:r>
              <a:rPr lang="it-IT" dirty="0"/>
              <a:t> identificata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596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3731" y="598864"/>
            <a:ext cx="9720072" cy="1499616"/>
          </a:xfrm>
        </p:spPr>
        <p:txBody>
          <a:bodyPr/>
          <a:lstStyle/>
          <a:p>
            <a:r>
              <a:rPr lang="it-IT" dirty="0" smtClean="0"/>
              <a:t>Considerazioni…		</a:t>
            </a:r>
            <a:r>
              <a:rPr lang="it-IT" dirty="0" smtClean="0">
                <a:solidFill>
                  <a:schemeClr val="accent1"/>
                </a:solidFill>
              </a:rPr>
              <a:t>1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 bandi non sono poi così generici…</a:t>
            </a:r>
          </a:p>
          <a:p>
            <a:r>
              <a:rPr lang="it-IT" dirty="0" smtClean="0"/>
              <a:t>.....</a:t>
            </a:r>
            <a:r>
              <a:rPr lang="it-IT" dirty="0"/>
              <a:t>attività di progettazione e/o </a:t>
            </a:r>
            <a:br>
              <a:rPr lang="it-IT" dirty="0"/>
            </a:br>
            <a:r>
              <a:rPr lang="it-IT" dirty="0"/>
              <a:t>realizzazione e/o gestione di macchine acceleratrici, apparati sperimentali, sistemi di calcolo e/o </a:t>
            </a:r>
            <a:br>
              <a:rPr lang="it-IT" dirty="0"/>
            </a:br>
            <a:r>
              <a:rPr lang="it-IT" dirty="0"/>
              <a:t>reti di comunicazione e trasmissione dati, infrastrutture per laboratori e sale sperimentali e/o per </a:t>
            </a:r>
            <a:br>
              <a:rPr lang="it-IT" dirty="0"/>
            </a:br>
            <a:r>
              <a:rPr lang="it-IT" dirty="0"/>
              <a:t>attività gestionali di strutture tecniche e/o scientifiche, anche in settori in cui è richiesto </a:t>
            </a:r>
            <a:br>
              <a:rPr lang="it-IT" dirty="0"/>
            </a:br>
            <a:r>
              <a:rPr lang="it-IT" dirty="0"/>
              <a:t>l'espletamento di attività professionali....... </a:t>
            </a:r>
            <a:br>
              <a:rPr lang="it-IT" dirty="0"/>
            </a:br>
            <a:endParaRPr lang="it-IT" dirty="0" smtClean="0"/>
          </a:p>
          <a:p>
            <a:r>
              <a:rPr lang="it-IT" dirty="0" smtClean="0">
                <a:solidFill>
                  <a:schemeClr val="accent1"/>
                </a:solidFill>
              </a:rPr>
              <a:t>Attenzione però… ci sono davvero categorie non rappresentate (ad esempio area protezione e sicurezza e area della comunicazione) 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39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CONSIDERAZIONI….	</a:t>
            </a:r>
            <a:r>
              <a:rPr lang="it-IT" dirty="0" smtClean="0">
                <a:solidFill>
                  <a:schemeClr val="accent1"/>
                </a:solidFill>
              </a:rPr>
              <a:t>2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57882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/>
              <a:t>Le </a:t>
            </a:r>
            <a:r>
              <a:rPr lang="it-IT" sz="2400" dirty="0"/>
              <a:t>aree </a:t>
            </a:r>
            <a:r>
              <a:rPr lang="it-IT" sz="2400" dirty="0" smtClean="0"/>
              <a:t>sarebbero </a:t>
            </a:r>
            <a:r>
              <a:rPr lang="it-IT" sz="2400" dirty="0"/>
              <a:t>tante, dovremmo quindi essere in grado di ridurle come numero rendendole però inclusive di tutte le professionalità interne al nostro istituto senza permetterci di lasciar fuori anche un singolo collega e senza penalizzare nessuno </a:t>
            </a:r>
            <a:r>
              <a:rPr lang="it-IT" sz="2400" dirty="0" smtClean="0"/>
              <a:t>(evitare che qualcuno </a:t>
            </a:r>
            <a:r>
              <a:rPr lang="it-IT" sz="2400" dirty="0"/>
              <a:t>si trovi stretto in un'area non di chiara pertinenza</a:t>
            </a:r>
            <a:r>
              <a:rPr lang="it-IT" sz="2400" dirty="0" smtClean="0"/>
              <a:t>).</a:t>
            </a:r>
            <a:endParaRPr lang="it-IT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/>
              <a:t>Cosa intenderemmo </a:t>
            </a:r>
            <a:r>
              <a:rPr lang="it-IT" sz="2400" dirty="0"/>
              <a:t>per aree... </a:t>
            </a:r>
            <a:r>
              <a:rPr lang="it-IT" sz="2400" dirty="0" smtClean="0"/>
              <a:t>intenderemmo </a:t>
            </a:r>
            <a:r>
              <a:rPr lang="it-IT" sz="2400" dirty="0"/>
              <a:t>che il tecnologo si deve identificare prima in </a:t>
            </a:r>
            <a:r>
              <a:rPr lang="it-IT" sz="2400" dirty="0" smtClean="0"/>
              <a:t>queste </a:t>
            </a:r>
            <a:r>
              <a:rPr lang="it-IT" sz="2400" dirty="0"/>
              <a:t>aree o </a:t>
            </a:r>
            <a:r>
              <a:rPr lang="it-IT" sz="2400" dirty="0" smtClean="0"/>
              <a:t>significherebbe </a:t>
            </a:r>
            <a:r>
              <a:rPr lang="it-IT" sz="2400" dirty="0"/>
              <a:t>che quell'area diventa la tematica prevalente del concorso e di conseguenza chi vuole partecipare deve (a suo parere) avere i requisiti professionali per farlo</a:t>
            </a:r>
            <a:r>
              <a:rPr lang="it-IT" sz="2400" dirty="0" smtClean="0"/>
              <a:t>? Vogliamo qualcosa di questo genere?</a:t>
            </a:r>
            <a:endParaRPr lang="it-IT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/>
              <a:t>E’ immaginabile una Commissione davvero rappresentativa di tutti?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336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CONSIDERAZIONI…		</a:t>
            </a:r>
            <a:r>
              <a:rPr lang="it-IT" dirty="0" smtClean="0">
                <a:solidFill>
                  <a:schemeClr val="accent1"/>
                </a:solidFill>
              </a:rPr>
              <a:t>3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</a:t>
            </a:r>
            <a:r>
              <a:rPr lang="it-IT" dirty="0" smtClean="0"/>
              <a:t>on </a:t>
            </a:r>
            <a:r>
              <a:rPr lang="it-IT" dirty="0"/>
              <a:t>possiamo criticare la scelta del concorso aperto e neppure il fatto che abbia vinto un ricercatore. </a:t>
            </a:r>
            <a:r>
              <a:rPr lang="it-IT" dirty="0" smtClean="0"/>
              <a:t>Possiamo </a:t>
            </a:r>
            <a:r>
              <a:rPr lang="it-IT" dirty="0"/>
              <a:t>far notare che questo risultato -  formalmente legittimo e non criticabile - di fatto diminuisce ulteriormente le </a:t>
            </a:r>
            <a:r>
              <a:rPr lang="it-IT" dirty="0" smtClean="0"/>
              <a:t>possibilità </a:t>
            </a:r>
            <a:r>
              <a:rPr lang="it-IT" dirty="0"/>
              <a:t>di </a:t>
            </a:r>
            <a:r>
              <a:rPr lang="it-IT" dirty="0" smtClean="0"/>
              <a:t>carriera </a:t>
            </a:r>
            <a:r>
              <a:rPr lang="it-IT" dirty="0"/>
              <a:t>dei </a:t>
            </a:r>
            <a:r>
              <a:rPr lang="it-IT" dirty="0" smtClean="0"/>
              <a:t>tecnologi.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Potremmo </a:t>
            </a:r>
            <a:r>
              <a:rPr lang="it-IT" dirty="0"/>
              <a:t>proporre che in sede di </a:t>
            </a:r>
            <a:r>
              <a:rPr lang="it-IT" dirty="0" smtClean="0"/>
              <a:t>valutazione </a:t>
            </a:r>
            <a:r>
              <a:rPr lang="it-IT" dirty="0"/>
              <a:t>sia dato maggior peso alle </a:t>
            </a:r>
            <a:r>
              <a:rPr lang="it-IT" dirty="0" smtClean="0"/>
              <a:t>attività </a:t>
            </a:r>
            <a:r>
              <a:rPr lang="it-IT" dirty="0"/>
              <a:t>di tecnologo </a:t>
            </a:r>
            <a:r>
              <a:rPr lang="it-IT" dirty="0" smtClean="0"/>
              <a:t>svolte negli </a:t>
            </a:r>
            <a:r>
              <a:rPr lang="it-IT" dirty="0"/>
              <a:t>anni precedenti</a:t>
            </a:r>
            <a:r>
              <a:rPr lang="it-IT" dirty="0" smtClean="0"/>
              <a:t>.</a:t>
            </a:r>
          </a:p>
          <a:p>
            <a:r>
              <a:rPr lang="it-IT" dirty="0" smtClean="0"/>
              <a:t>Ci sono ricercatori che mantengono </a:t>
            </a:r>
            <a:r>
              <a:rPr lang="it-IT" dirty="0"/>
              <a:t>lo stato di </a:t>
            </a:r>
            <a:r>
              <a:rPr lang="it-IT" dirty="0" smtClean="0"/>
              <a:t>ricercatore, magari avendo invece delle caratteristiche da tecnologo. Non si pongono il problema di </a:t>
            </a:r>
            <a:r>
              <a:rPr lang="it-IT" dirty="0"/>
              <a:t>passare orizzontalmente al </a:t>
            </a:r>
            <a:r>
              <a:rPr lang="it-IT" dirty="0" smtClean="0"/>
              <a:t>profilo di tecnologo, ma decidono invece di partecipare al concorso </a:t>
            </a:r>
            <a:r>
              <a:rPr lang="it-IT" dirty="0"/>
              <a:t>di dirigente tecnologo</a:t>
            </a:r>
            <a:r>
              <a:rPr lang="it-IT" dirty="0" smtClean="0"/>
              <a:t>. E’ giusto questo?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124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1"/>
                </a:solidFill>
              </a:rPr>
              <a:t>Per concludere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dirty="0" smtClean="0"/>
              <a:t>Nel gruppo tecnologi abbiamo discusso a lungo sulle assunzioni e i concorsi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Abbiamo cercato di capire se una proposta ritagliata sulla riflessione precedente (concorsi per </a:t>
            </a:r>
            <a:r>
              <a:rPr lang="it-IT" dirty="0" err="1" smtClean="0"/>
              <a:t>macroaree</a:t>
            </a:r>
            <a:r>
              <a:rPr lang="it-IT" dirty="0" smtClean="0"/>
              <a:t>) possa rappresentare un modo NON per risolvere il problema ma magari per avviarci su una strada nuova per i concorsi.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E se ci fossero delle altre idee/proposte? Chi le ha… le dica!!!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Che riflessioni possono nascere alla luce della discussione seguita alla presentazione di Giorgio Chiarelli sulla VQR?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>
                <a:solidFill>
                  <a:schemeClr val="accent1"/>
                </a:solidFill>
              </a:rPr>
              <a:t>DISCUSSIONE!!!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37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</TotalTime>
  <Words>431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Tw Cen MT</vt:lpstr>
      <vt:lpstr>Tw Cen MT Condensed</vt:lpstr>
      <vt:lpstr>Wingdings</vt:lpstr>
      <vt:lpstr>Wingdings 3</vt:lpstr>
      <vt:lpstr>Integrale</vt:lpstr>
      <vt:lpstr>Gruppo di lavoro «Tecnologi» all’interno dell’Assemblea dei Rappresentanti TTA</vt:lpstr>
      <vt:lpstr>Uno stato d’animo…</vt:lpstr>
      <vt:lpstr>Riflessioni…</vt:lpstr>
      <vt:lpstr>Una riflessione in particolare...</vt:lpstr>
      <vt:lpstr>Considerazioni…  1</vt:lpstr>
      <vt:lpstr>CONSIDERAZIONI…. 2 </vt:lpstr>
      <vt:lpstr>CONSIDERAZIONI…  3</vt:lpstr>
      <vt:lpstr>Per concludere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di lavoro «Tecnologi» all’interno dell’Assemblea dei Rappresentanti TTA</dc:title>
  <dc:creator>Silvia</dc:creator>
  <cp:lastModifiedBy>Silvia</cp:lastModifiedBy>
  <cp:revision>7</cp:revision>
  <dcterms:created xsi:type="dcterms:W3CDTF">2015-09-29T15:55:30Z</dcterms:created>
  <dcterms:modified xsi:type="dcterms:W3CDTF">2015-09-29T16:51:36Z</dcterms:modified>
</cp:coreProperties>
</file>