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319" r:id="rId3"/>
    <p:sldId id="321" r:id="rId4"/>
    <p:sldId id="318" r:id="rId5"/>
    <p:sldId id="323" r:id="rId6"/>
    <p:sldId id="326" r:id="rId7"/>
    <p:sldId id="329" r:id="rId8"/>
    <p:sldId id="327" r:id="rId9"/>
    <p:sldId id="291" r:id="rId10"/>
    <p:sldId id="259" r:id="rId11"/>
    <p:sldId id="260" r:id="rId12"/>
    <p:sldId id="309" r:id="rId13"/>
    <p:sldId id="334" r:id="rId14"/>
    <p:sldId id="324" r:id="rId15"/>
    <p:sldId id="322" r:id="rId16"/>
    <p:sldId id="330" r:id="rId17"/>
    <p:sldId id="320" r:id="rId18"/>
    <p:sldId id="298" r:id="rId19"/>
    <p:sldId id="331" r:id="rId2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3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bookair:Desktop:presentazione-recas-lugli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doughnutChart>
        <c:varyColors val="1"/>
        <c:ser>
          <c:idx val="0"/>
          <c:order val="0"/>
          <c:explosion val="25"/>
          <c:val>
            <c:numRef>
              <c:f>Foglio1!$E$7:$E$9</c:f>
              <c:numCache>
                <c:formatCode>General</c:formatCode>
                <c:ptCount val="3"/>
                <c:pt idx="0">
                  <c:v>7.6</c:v>
                </c:pt>
                <c:pt idx="1">
                  <c:v>1.3</c:v>
                </c:pt>
                <c:pt idx="2">
                  <c:v>22.2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E7EAF-6259-D841-9150-078BDC4A7B45}" type="datetimeFigureOut">
              <a:rPr lang="it-IT" smtClean="0"/>
              <a:t>08/07/15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93489-2DB2-0F48-98E9-F927E03504A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3543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E65E5-AFC7-2B45-AC65-7D5AE3F2312D}" type="datetimeFigureOut">
              <a:rPr lang="it-IT" smtClean="0"/>
              <a:t>08/07/15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62B96-E189-C04F-A336-0769ED7A8A7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724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0C709-E682-1147-A3BE-A5C4DD855654}" type="slidenum">
              <a:rPr lang="it-IT"/>
              <a:pPr/>
              <a:t>6</a:t>
            </a:fld>
            <a:endParaRPr lang="it-IT"/>
          </a:p>
        </p:txBody>
      </p:sp>
      <p:sp>
        <p:nvSpPr>
          <p:cNvPr id="5122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>
              <a:latin typeface="Calibri" charset="0"/>
            </a:endParaRPr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B71832-3043-DE4A-998A-2CC334AF62CA}" type="slidenum">
              <a:rPr lang="it-IT">
                <a:latin typeface="Calibri" charset="0"/>
              </a:rPr>
              <a:pPr eaLnBrk="1" hangingPunct="1"/>
              <a:t>7</a:t>
            </a:fld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>
                <a:latin typeface="Calibri" charset="0"/>
              </a:rPr>
              <a:t>DGR (decreto della giunta regionale): La finalità di tale Piano è quella di implementare un sistema operativo in grado di innescare con sufficiente anticipo temporale una serie misure puntuali finalizzate alla riduzione delle emissioni.</a:t>
            </a:r>
          </a:p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EB71832-3043-DE4A-998A-2CC334AF62CA}" type="slidenum">
              <a:rPr lang="it-IT">
                <a:latin typeface="Calibri" charset="0"/>
              </a:rPr>
              <a:pPr eaLnBrk="1" hangingPunct="1"/>
              <a:t>8</a:t>
            </a:fld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F1AC4-0AC8-664C-8A9F-BA302D4D2C3D}" type="datetime1">
              <a:rPr lang="it-IT" smtClean="0"/>
              <a:t>08/07/15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511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FAA0-435E-1949-AD2A-0F73FBDF5135}" type="datetime1">
              <a:rPr lang="it-IT" smtClean="0"/>
              <a:t>08/07/15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12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251F-235A-1942-A41B-C75F189DE399}" type="datetime1">
              <a:rPr lang="it-IT" smtClean="0"/>
              <a:t>08/07/15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309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562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8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90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noProof="0" dirty="0" smtClean="0"/>
              <a:t>Click to </a:t>
            </a:r>
            <a:r>
              <a:rPr lang="it-IT" noProof="0" dirty="0" err="1" smtClean="0"/>
              <a:t>edit</a:t>
            </a:r>
            <a:r>
              <a:rPr lang="it-IT" noProof="0" dirty="0" smtClean="0"/>
              <a:t> Master text </a:t>
            </a:r>
            <a:r>
              <a:rPr lang="it-IT" noProof="0" dirty="0" err="1" smtClean="0"/>
              <a:t>styles</a:t>
            </a:r>
            <a:endParaRPr lang="it-IT" noProof="0" dirty="0" smtClean="0"/>
          </a:p>
          <a:p>
            <a:pPr lvl="1"/>
            <a:r>
              <a:rPr lang="it-IT" noProof="0" dirty="0" smtClean="0"/>
              <a:t>Second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2"/>
            <a:r>
              <a:rPr lang="it-IT" noProof="0" dirty="0" smtClean="0"/>
              <a:t>Third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3"/>
            <a:r>
              <a:rPr lang="it-IT" noProof="0" dirty="0" err="1" smtClean="0"/>
              <a:t>Fourth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 smtClean="0"/>
          </a:p>
          <a:p>
            <a:pPr lvl="4"/>
            <a:r>
              <a:rPr lang="it-IT" noProof="0" dirty="0" err="1" smtClean="0"/>
              <a:t>Fifth</a:t>
            </a:r>
            <a:r>
              <a:rPr lang="it-IT" noProof="0" dirty="0" smtClean="0"/>
              <a:t> </a:t>
            </a:r>
            <a:r>
              <a:rPr lang="it-IT" noProof="0" dirty="0" err="1" smtClean="0"/>
              <a:t>level</a:t>
            </a:r>
            <a:endParaRPr lang="it-IT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3073" y="6453336"/>
            <a:ext cx="450717" cy="40466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8" name="Title Placeholder 28"/>
          <p:cNvSpPr>
            <a:spLocks noGrp="1"/>
          </p:cNvSpPr>
          <p:nvPr>
            <p:ph type="title"/>
          </p:nvPr>
        </p:nvSpPr>
        <p:spPr>
          <a:xfrm>
            <a:off x="1066800" y="0"/>
            <a:ext cx="782568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7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C499-687F-FF45-B26E-63EC49534263}" type="datetime1">
              <a:rPr lang="it-IT" smtClean="0"/>
              <a:t>08/07/15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90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49B8-F133-7F45-95F1-FCA2A0A5CE9F}" type="datetime1">
              <a:rPr lang="it-IT" smtClean="0"/>
              <a:t>08/07/15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837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7667-0F1F-6A49-B8EA-FEBD025914B8}" type="datetime1">
              <a:rPr lang="it-IT" smtClean="0"/>
              <a:t>08/07/15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25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D8EC-BF12-4442-8F97-45E455F5C1BD}" type="datetime1">
              <a:rPr lang="it-IT" smtClean="0"/>
              <a:t>08/07/15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33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AC909-9C51-6B47-BD09-B6882DC9D20F}" type="datetime1">
              <a:rPr lang="it-IT" smtClean="0"/>
              <a:t>08/07/15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085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CD691-49AB-0645-ABD3-5CB98158E045}" type="datetime1">
              <a:rPr lang="it-IT" smtClean="0"/>
              <a:t>08/07/15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897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826F-0F81-C548-BBCF-9B36D401F574}" type="datetime1">
              <a:rPr lang="it-IT" smtClean="0"/>
              <a:t>08/07/15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343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9388C-81E9-F149-B747-A420D99DF98D}" type="datetime1">
              <a:rPr lang="it-IT" smtClean="0"/>
              <a:t>08/07/15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5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566F0-2FAD-4047-87CE-8DD0BE4DC585}" type="datetime1">
              <a:rPr lang="it-IT" smtClean="0"/>
              <a:t>08/07/15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2148C-4B84-F844-8063-15987377CCB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398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25.pn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jpeg"/><Relationship Id="rId10" Type="http://schemas.openxmlformats.org/officeDocument/2006/relationships/image" Target="../media/image4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25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parcoaltamurgia.it/" TargetMode="External"/><Relationship Id="rId4" Type="http://schemas.openxmlformats.org/officeDocument/2006/relationships/hyperlink" Target="http://www.parseco.it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7.png"/><Relationship Id="rId6" Type="http://schemas.openxmlformats.org/officeDocument/2006/relationships/image" Target="../media/image34.emf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/>
          <p:cNvSpPr txBox="1">
            <a:spLocks/>
          </p:cNvSpPr>
          <p:nvPr/>
        </p:nvSpPr>
        <p:spPr>
          <a:xfrm>
            <a:off x="395536" y="3115230"/>
            <a:ext cx="8280920" cy="3474679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sz="9600" dirty="0">
              <a:solidFill>
                <a:srgbClr val="0000FF"/>
              </a:solidFill>
              <a:latin typeface="Tahoma" pitchFamily="34"/>
              <a:ea typeface="ＭＳ Ｐゴシック" pitchFamily="34"/>
              <a:cs typeface="Tahoma" pitchFamily="34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97429" y="3611521"/>
            <a:ext cx="6978952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Il Data Center </a:t>
            </a:r>
            <a:r>
              <a:rPr lang="it-IT" b="1" dirty="0" err="1">
                <a:solidFill>
                  <a:srgbClr val="FF0000"/>
                </a:solidFill>
              </a:rPr>
              <a:t>ReCaS</a:t>
            </a:r>
            <a:r>
              <a:rPr lang="it-IT" b="1" dirty="0">
                <a:solidFill>
                  <a:srgbClr val="FF0000"/>
                </a:solidFill>
              </a:rPr>
              <a:t> di Bari e i servizi per l’Università, la ricerca e il territorio</a:t>
            </a:r>
          </a:p>
          <a:p>
            <a:pPr>
              <a:buClrTx/>
              <a:buFontTx/>
              <a:buNone/>
              <a:defRPr/>
            </a:pPr>
            <a:endParaRPr lang="en-GB" dirty="0"/>
          </a:p>
          <a:p>
            <a:pPr algn="ctr">
              <a:buClrTx/>
              <a:buFontTx/>
              <a:buNone/>
              <a:defRPr/>
            </a:pPr>
            <a:r>
              <a:rPr lang="en-GB" b="1" u="sng" dirty="0">
                <a:solidFill>
                  <a:srgbClr val="000090"/>
                </a:solidFill>
              </a:rPr>
              <a:t>Roberto </a:t>
            </a:r>
            <a:r>
              <a:rPr lang="en-GB" b="1" u="sng" dirty="0" err="1">
                <a:solidFill>
                  <a:srgbClr val="000090"/>
                </a:solidFill>
              </a:rPr>
              <a:t>Bellotti</a:t>
            </a:r>
            <a:r>
              <a:rPr lang="en-GB" b="1" u="sng" dirty="0">
                <a:solidFill>
                  <a:srgbClr val="000090"/>
                </a:solidFill>
              </a:rPr>
              <a:t> </a:t>
            </a:r>
          </a:p>
          <a:p>
            <a:pPr algn="ctr">
              <a:buClrTx/>
              <a:buFontTx/>
              <a:buNone/>
              <a:defRPr/>
            </a:pP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Università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degli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Studi</a:t>
            </a:r>
            <a:r>
              <a:rPr lang="en-GB" dirty="0">
                <a:solidFill>
                  <a:srgbClr val="000090"/>
                </a:solidFill>
              </a:rPr>
              <a:t> di Bari “Aldo Moro” &amp;</a:t>
            </a:r>
          </a:p>
          <a:p>
            <a:pPr algn="ctr">
              <a:buClrTx/>
              <a:buFontTx/>
              <a:buNone/>
              <a:defRPr/>
            </a:pPr>
            <a:r>
              <a:rPr lang="en-GB" dirty="0" err="1">
                <a:solidFill>
                  <a:srgbClr val="000090"/>
                </a:solidFill>
              </a:rPr>
              <a:t>Istituto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Nazionale</a:t>
            </a:r>
            <a:r>
              <a:rPr lang="en-GB" dirty="0">
                <a:solidFill>
                  <a:srgbClr val="000090"/>
                </a:solidFill>
              </a:rPr>
              <a:t> di </a:t>
            </a:r>
            <a:r>
              <a:rPr lang="en-GB" dirty="0" err="1">
                <a:solidFill>
                  <a:srgbClr val="000090"/>
                </a:solidFill>
              </a:rPr>
              <a:t>Fisica</a:t>
            </a:r>
            <a:r>
              <a:rPr lang="en-GB" dirty="0">
                <a:solidFill>
                  <a:srgbClr val="000090"/>
                </a:solidFill>
              </a:rPr>
              <a:t> </a:t>
            </a:r>
            <a:r>
              <a:rPr lang="en-GB" dirty="0" err="1">
                <a:solidFill>
                  <a:srgbClr val="000090"/>
                </a:solidFill>
              </a:rPr>
              <a:t>Nucleare</a:t>
            </a:r>
            <a:r>
              <a:rPr lang="en-GB" dirty="0">
                <a:solidFill>
                  <a:srgbClr val="000090"/>
                </a:solidFill>
              </a:rPr>
              <a:t> </a:t>
            </a:r>
          </a:p>
          <a:p>
            <a:pPr algn="ctr">
              <a:buClrTx/>
              <a:buFontTx/>
              <a:buNone/>
              <a:defRPr/>
            </a:pPr>
            <a:endParaRPr lang="en-GB" dirty="0">
              <a:solidFill>
                <a:srgbClr val="000090"/>
              </a:solidFill>
            </a:endParaRPr>
          </a:p>
          <a:p>
            <a:pPr algn="ctr">
              <a:defRPr/>
            </a:pPr>
            <a:r>
              <a:rPr lang="en-GB" b="1" dirty="0">
                <a:solidFill>
                  <a:srgbClr val="000090"/>
                </a:solidFill>
              </a:rPr>
              <a:t>9 </a:t>
            </a:r>
            <a:r>
              <a:rPr lang="en-GB" b="1" dirty="0" err="1">
                <a:solidFill>
                  <a:srgbClr val="000090"/>
                </a:solidFill>
              </a:rPr>
              <a:t>Luglio</a:t>
            </a:r>
            <a:r>
              <a:rPr lang="en-GB" b="1" dirty="0">
                <a:solidFill>
                  <a:srgbClr val="000090"/>
                </a:solidFill>
              </a:rPr>
              <a:t> 2015</a:t>
            </a:r>
            <a:r>
              <a:rPr lang="it-IT" b="1" dirty="0">
                <a:solidFill>
                  <a:srgbClr val="000090"/>
                </a:solidFill>
              </a:rPr>
              <a:t> – Bari</a:t>
            </a:r>
          </a:p>
          <a:p>
            <a:pPr algn="ctr">
              <a:buClrTx/>
              <a:buFontTx/>
              <a:buNone/>
              <a:defRPr/>
            </a:pPr>
            <a:endParaRPr lang="en-GB" sz="1100" dirty="0">
              <a:solidFill>
                <a:srgbClr val="000090"/>
              </a:solidFill>
            </a:endParaRPr>
          </a:p>
          <a:p>
            <a:pPr>
              <a:buClrTx/>
              <a:buFontTx/>
              <a:buNone/>
              <a:defRPr/>
            </a:pP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80"/>
            <a:ext cx="9144000" cy="10972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2" y="1394908"/>
            <a:ext cx="1744530" cy="16463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004" y="1250756"/>
            <a:ext cx="42926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7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 noGrp="1"/>
          </p:cNvSpPr>
          <p:nvPr>
            <p:ph idx="1"/>
          </p:nvPr>
        </p:nvSpPr>
        <p:spPr>
          <a:xfrm>
            <a:off x="395285" y="3788839"/>
            <a:ext cx="8518522" cy="2592489"/>
          </a:xfrm>
        </p:spPr>
        <p:txBody>
          <a:bodyPr>
            <a:normAutofit/>
          </a:bodyPr>
          <a:lstStyle/>
          <a:p>
            <a:pPr marL="0" lvl="0" indent="0" hangingPunct="1">
              <a:spcBef>
                <a:spcPts val="600"/>
              </a:spcBef>
              <a:buNone/>
            </a:pPr>
            <a:endParaRPr lang="en-US" sz="2400" dirty="0"/>
          </a:p>
          <a:p>
            <a:pPr lvl="0" hangingPunct="1">
              <a:spcBef>
                <a:spcPts val="500"/>
              </a:spcBef>
              <a:buFont typeface="Wingdings" pitchFamily="2"/>
              <a:buChar char="§"/>
            </a:pPr>
            <a:r>
              <a:rPr lang="en-US" sz="2000" dirty="0" err="1" smtClean="0">
                <a:solidFill>
                  <a:srgbClr val="FF0000"/>
                </a:solidFill>
              </a:rPr>
              <a:t>Costo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complessivo</a:t>
            </a:r>
            <a:r>
              <a:rPr lang="en-US" sz="2000" dirty="0" smtClean="0">
                <a:solidFill>
                  <a:srgbClr val="FF0000"/>
                </a:solidFill>
              </a:rPr>
              <a:t> del </a:t>
            </a:r>
            <a:r>
              <a:rPr lang="en-US" sz="2000" dirty="0" err="1" smtClean="0">
                <a:solidFill>
                  <a:srgbClr val="FF0000"/>
                </a:solidFill>
              </a:rPr>
              <a:t>Progetto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0000FF"/>
                </a:solidFill>
              </a:rPr>
              <a:t>euro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27.500.000</a:t>
            </a:r>
          </a:p>
          <a:p>
            <a:pPr marL="0" lvl="0" indent="0" hangingPunct="1">
              <a:spcBef>
                <a:spcPts val="500"/>
              </a:spcBef>
              <a:buNone/>
            </a:pPr>
            <a:r>
              <a:rPr lang="en-US" sz="2000" dirty="0">
                <a:solidFill>
                  <a:srgbClr val="0000FF"/>
                </a:solidFill>
              </a:rPr>
              <a:t>	</a:t>
            </a:r>
            <a:r>
              <a:rPr lang="en-US" sz="2000" dirty="0" smtClean="0">
                <a:solidFill>
                  <a:srgbClr val="0000FF"/>
                </a:solidFill>
              </a:rPr>
              <a:t> (</a:t>
            </a:r>
            <a:r>
              <a:rPr lang="en-US" sz="2000" dirty="0" err="1" smtClean="0">
                <a:solidFill>
                  <a:srgbClr val="0000FF"/>
                </a:solidFill>
              </a:rPr>
              <a:t>richiesta</a:t>
            </a:r>
            <a:r>
              <a:rPr lang="en-US" sz="2000" dirty="0" smtClean="0">
                <a:solidFill>
                  <a:srgbClr val="0000FF"/>
                </a:solidFill>
              </a:rPr>
              <a:t> di </a:t>
            </a:r>
            <a:r>
              <a:rPr lang="en-US" sz="2000" dirty="0" err="1" smtClean="0">
                <a:solidFill>
                  <a:srgbClr val="0000FF"/>
                </a:solidFill>
              </a:rPr>
              <a:t>proroga</a:t>
            </a:r>
            <a:r>
              <a:rPr lang="en-US" sz="2000" dirty="0" smtClean="0">
                <a:solidFill>
                  <a:srgbClr val="0000FF"/>
                </a:solidFill>
              </a:rPr>
              <a:t> a fine 2015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  <a:p>
            <a:pPr marL="0" lvl="0" indent="0" hangingPunct="1">
              <a:spcBef>
                <a:spcPts val="500"/>
              </a:spcBef>
              <a:buNone/>
            </a:pPr>
            <a:endParaRPr lang="en-US" sz="2000" dirty="0">
              <a:solidFill>
                <a:srgbClr val="0000FF"/>
              </a:solidFill>
            </a:endParaRPr>
          </a:p>
          <a:p>
            <a:pPr lvl="0" hangingPunct="1">
              <a:spcBef>
                <a:spcPts val="400"/>
              </a:spcBef>
              <a:buNone/>
            </a:pPr>
            <a:r>
              <a:rPr lang="it-IT" sz="1800" dirty="0">
                <a:solidFill>
                  <a:srgbClr val="0000FF"/>
                </a:solidFill>
              </a:rPr>
              <a:t>Il Progetto PRISMA sviluppa una piattaforma innovativa aperta e interoperabile</a:t>
            </a:r>
          </a:p>
          <a:p>
            <a:pPr lvl="0" hangingPunct="1">
              <a:spcBef>
                <a:spcPts val="400"/>
              </a:spcBef>
              <a:buNone/>
            </a:pPr>
            <a:r>
              <a:rPr lang="it-IT" sz="1800" dirty="0">
                <a:solidFill>
                  <a:srgbClr val="0000FF"/>
                </a:solidFill>
              </a:rPr>
              <a:t>di </a:t>
            </a:r>
            <a:r>
              <a:rPr lang="it-IT" sz="1800" i="1" dirty="0" err="1">
                <a:solidFill>
                  <a:srgbClr val="FF0000"/>
                </a:solidFill>
              </a:rPr>
              <a:t>Cloud</a:t>
            </a:r>
            <a:r>
              <a:rPr lang="it-IT" sz="1800" i="1" dirty="0">
                <a:solidFill>
                  <a:srgbClr val="FF0000"/>
                </a:solidFill>
              </a:rPr>
              <a:t> Computing </a:t>
            </a:r>
            <a:r>
              <a:rPr lang="it-IT" sz="1800" dirty="0">
                <a:solidFill>
                  <a:srgbClr val="0000FF"/>
                </a:solidFill>
              </a:rPr>
              <a:t>per i servizi di </a:t>
            </a:r>
            <a:r>
              <a:rPr lang="it-IT" sz="1800" dirty="0" smtClean="0">
                <a:solidFill>
                  <a:srgbClr val="0000FF"/>
                </a:solidFill>
              </a:rPr>
              <a:t>e-</a:t>
            </a:r>
            <a:r>
              <a:rPr lang="it-IT" sz="1800" dirty="0" err="1" smtClean="0">
                <a:solidFill>
                  <a:srgbClr val="0000FF"/>
                </a:solidFill>
              </a:rPr>
              <a:t>Government</a:t>
            </a:r>
            <a:r>
              <a:rPr lang="it-IT" sz="1800" dirty="0" smtClean="0">
                <a:solidFill>
                  <a:srgbClr val="0000FF"/>
                </a:solidFill>
              </a:rPr>
              <a:t>  </a:t>
            </a:r>
            <a:r>
              <a:rPr lang="it-IT" sz="1800" dirty="0">
                <a:solidFill>
                  <a:srgbClr val="0000FF"/>
                </a:solidFill>
              </a:rPr>
              <a:t>della Pubblica Amministrazione Locale.</a:t>
            </a:r>
          </a:p>
          <a:p>
            <a:pPr lvl="0" hangingPunct="1">
              <a:spcBef>
                <a:spcPts val="400"/>
              </a:spcBef>
              <a:buNone/>
            </a:pPr>
            <a:endParaRPr lang="it-IT" sz="1800" dirty="0">
              <a:solidFill>
                <a:srgbClr val="0000FF"/>
              </a:solidFill>
            </a:endParaRPr>
          </a:p>
        </p:txBody>
      </p:sp>
      <p:sp>
        <p:nvSpPr>
          <p:cNvPr id="4" name="CasellaDiTesto 4"/>
          <p:cNvSpPr txBox="1"/>
          <p:nvPr/>
        </p:nvSpPr>
        <p:spPr>
          <a:xfrm>
            <a:off x="179386" y="722688"/>
            <a:ext cx="8713783" cy="335438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b="0" i="0" u="none" strike="noStrike" kern="0" cap="none" spc="0" baseline="0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 pitchFamily="34"/>
                <a:ea typeface="ＭＳ Ｐゴシック" pitchFamily="34"/>
              </a:rPr>
              <a:t>Il PON  PRISMA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Comic Sans MS" pitchFamily="66"/>
                <a:ea typeface="ＭＳ Ｐゴシック" pitchFamily="34"/>
                <a:cs typeface="Arial" pitchFamily="34"/>
              </a:rPr>
              <a:t>(Avviso 84 Ric./2012)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0000FF"/>
                </a:solidFill>
                <a:uFillTx/>
                <a:latin typeface="Tahoma" pitchFamily="34"/>
                <a:ea typeface="ＭＳ Ｐゴシック" pitchFamily="34"/>
                <a:cs typeface="Tahoma" pitchFamily="34"/>
              </a:rPr>
              <a:t>PON 2007-2013</a:t>
            </a:r>
            <a:r>
              <a:rPr lang="it-IT" sz="2000" b="1" i="0" u="none" strike="noStrike" kern="1200" cap="none" spc="0" baseline="0" dirty="0">
                <a:solidFill>
                  <a:srgbClr val="0000FF"/>
                </a:solidFill>
                <a:uFillTx/>
                <a:latin typeface="Tahoma" pitchFamily="34"/>
                <a:ea typeface="ＭＳ Ｐゴシック" pitchFamily="34"/>
                <a:cs typeface="Tahoma" pitchFamily="34"/>
              </a:rPr>
              <a:t>			</a:t>
            </a:r>
            <a:r>
              <a:rPr lang="it-IT" sz="2000" b="0" i="0" u="none" strike="noStrike" kern="1200" cap="none" spc="0" baseline="0" dirty="0">
                <a:solidFill>
                  <a:srgbClr val="0000FF"/>
                </a:solidFill>
                <a:uFillTx/>
                <a:latin typeface="Tahoma" pitchFamily="34"/>
                <a:ea typeface="ＭＳ Ｐゴシック" pitchFamily="34"/>
                <a:cs typeface="Tahoma" pitchFamily="34"/>
              </a:rPr>
              <a:t>                                                    </a:t>
            </a:r>
            <a:r>
              <a:rPr lang="en-US" sz="2000" b="1" i="0" u="none" strike="noStrike" kern="1200" cap="none" spc="0" baseline="0" dirty="0">
                <a:solidFill>
                  <a:srgbClr val="0000FF"/>
                </a:solidFill>
                <a:uFillTx/>
                <a:latin typeface="Tahoma" pitchFamily="34"/>
                <a:ea typeface="ＭＳ Ｐゴシック" pitchFamily="34"/>
                <a:cs typeface="Tahoma" pitchFamily="34"/>
              </a:rPr>
              <a:t>SMART CITIES AND COMMUNITIES AND SOCIAL INNOVATION - </a:t>
            </a:r>
            <a:r>
              <a:rPr lang="en-US" sz="2000" b="0" i="0" u="none" strike="noStrike" kern="1200" cap="none" spc="0" baseline="0" dirty="0">
                <a:solidFill>
                  <a:srgbClr val="0000FF"/>
                </a:solidFill>
                <a:uFillTx/>
                <a:latin typeface="Tahoma" pitchFamily="34"/>
                <a:ea typeface="ＭＳ Ｐゴシック" pitchFamily="34"/>
                <a:cs typeface="Tahoma" pitchFamily="34"/>
              </a:rPr>
              <a:t>AMBITO: Cloud </a:t>
            </a:r>
            <a:r>
              <a:rPr lang="en-US" sz="2000" b="0" i="0" u="none" strike="noStrike" kern="1200" cap="none" spc="0" baseline="0" dirty="0" smtClean="0">
                <a:solidFill>
                  <a:srgbClr val="0000FF"/>
                </a:solidFill>
                <a:uFillTx/>
                <a:latin typeface="Tahoma" pitchFamily="34"/>
                <a:ea typeface="ＭＳ Ｐゴシック" pitchFamily="34"/>
                <a:cs typeface="Tahoma" pitchFamily="34"/>
              </a:rPr>
              <a:t>Computing </a:t>
            </a:r>
            <a:r>
              <a:rPr lang="en-US" sz="2000" b="0" i="0" u="none" strike="noStrike" kern="1200" cap="none" spc="0" baseline="0" dirty="0">
                <a:solidFill>
                  <a:srgbClr val="0000FF"/>
                </a:solidFill>
                <a:uFillTx/>
                <a:latin typeface="Tahoma" pitchFamily="34"/>
                <a:ea typeface="ＭＳ Ｐゴシック" pitchFamily="34"/>
                <a:cs typeface="Tahoma" pitchFamily="34"/>
              </a:rPr>
              <a:t>per smart technologies</a:t>
            </a:r>
            <a:r>
              <a:rPr lang="en-US" sz="2000" b="1" i="0" u="none" strike="noStrike" kern="1200" cap="none" spc="0" baseline="0" dirty="0">
                <a:solidFill>
                  <a:srgbClr val="0000FF"/>
                </a:solidFill>
                <a:uFillTx/>
                <a:latin typeface="Tahoma" pitchFamily="34"/>
                <a:ea typeface="ＭＳ Ｐゴシック" pitchFamily="34"/>
                <a:cs typeface="Tahoma" pitchFamily="34"/>
              </a:rPr>
              <a:t> </a:t>
            </a:r>
            <a:endParaRPr lang="it-IT" sz="2000" b="1" i="0" u="none" strike="noStrike" kern="1200" cap="none" spc="0" baseline="0" dirty="0">
              <a:solidFill>
                <a:srgbClr val="0000FF"/>
              </a:solidFill>
              <a:uFillTx/>
              <a:latin typeface="Tahoma" pitchFamily="34"/>
              <a:ea typeface="ＭＳ Ｐゴシック" pitchFamily="34"/>
              <a:cs typeface="Tahoma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 dirty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mic Sans MS" pitchFamily="66"/>
              <a:ea typeface="ＭＳ Ｐゴシック" pitchFamily="34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uFillTx/>
                <a:latin typeface="Arial" pitchFamily="34"/>
                <a:ea typeface="ＭＳ Ｐゴシック" pitchFamily="34"/>
              </a:rPr>
              <a:t>P</a:t>
            </a:r>
            <a:r>
              <a:rPr lang="it-IT" sz="2400" b="0" i="0" u="none" strike="noStrike" kern="1200" cap="none" spc="0" baseline="0" dirty="0">
                <a:solidFill>
                  <a:srgbClr val="0000FF"/>
                </a:solidFill>
                <a:uFillTx/>
                <a:latin typeface="Arial" pitchFamily="34"/>
                <a:ea typeface="ＭＳ Ｐゴシック" pitchFamily="34"/>
              </a:rPr>
              <a:t>IATTAFO</a:t>
            </a:r>
            <a:r>
              <a:rPr lang="it-IT" sz="2400" b="1" i="0" u="sng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ea typeface="ＭＳ Ｐゴシック" pitchFamily="34"/>
              </a:rPr>
              <a:t>R</a:t>
            </a:r>
            <a:r>
              <a:rPr lang="it-IT" sz="2400" b="0" i="0" u="none" strike="noStrike" kern="1200" cap="none" spc="0" baseline="0" dirty="0">
                <a:solidFill>
                  <a:srgbClr val="0000FF"/>
                </a:solidFill>
                <a:uFillTx/>
                <a:latin typeface="Arial" pitchFamily="34"/>
                <a:ea typeface="ＭＳ Ｐゴシック" pitchFamily="34"/>
              </a:rPr>
              <a:t>ME CLOUD </a:t>
            </a:r>
            <a:r>
              <a:rPr lang="it-IT" sz="2400" b="1" i="0" u="sng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ea typeface="ＭＳ Ｐゴシック" pitchFamily="34"/>
              </a:rPr>
              <a:t>I</a:t>
            </a:r>
            <a:r>
              <a:rPr lang="it-IT" sz="2400" b="0" i="0" u="none" strike="noStrike" kern="1200" cap="none" spc="0" baseline="0" dirty="0">
                <a:solidFill>
                  <a:srgbClr val="0000FF"/>
                </a:solidFill>
                <a:uFillTx/>
                <a:latin typeface="Arial" pitchFamily="34"/>
                <a:ea typeface="ＭＳ Ｐゴシック" pitchFamily="34"/>
              </a:rPr>
              <a:t>NTEROPERABILI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FF"/>
                </a:solidFill>
                <a:uFillTx/>
                <a:latin typeface="Arial" pitchFamily="34"/>
                <a:ea typeface="ＭＳ Ｐゴシック" pitchFamily="34"/>
              </a:rPr>
              <a:t>PER </a:t>
            </a:r>
            <a:r>
              <a:rPr lang="it-IT" sz="2400" b="1" i="0" u="sng" strike="noStrike" kern="1200" cap="none" spc="0" baseline="0" dirty="0">
                <a:solidFill>
                  <a:srgbClr val="FF0000"/>
                </a:solidFill>
                <a:uFillTx/>
                <a:latin typeface="Arial" pitchFamily="34"/>
                <a:ea typeface="ＭＳ Ｐゴシック" pitchFamily="34"/>
              </a:rPr>
              <a:t>SMA</a:t>
            </a:r>
            <a:r>
              <a:rPr lang="it-IT" sz="2400" b="0" i="0" u="none" strike="noStrike" kern="1200" cap="none" spc="0" baseline="0" dirty="0">
                <a:solidFill>
                  <a:srgbClr val="0000FF"/>
                </a:solidFill>
                <a:uFillTx/>
                <a:latin typeface="Arial" pitchFamily="34"/>
                <a:ea typeface="ＭＳ Ｐゴシック" pitchFamily="34"/>
              </a:rPr>
              <a:t>RT-GOVERNMENT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 dirty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Comic Sans MS" pitchFamily="66"/>
              <a:ea typeface="ＭＳ Ｐゴシック" pitchFamily="34"/>
              <a:cs typeface="Arial" pitchFamily="34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83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4"/>
          <p:cNvSpPr txBox="1"/>
          <p:nvPr/>
        </p:nvSpPr>
        <p:spPr>
          <a:xfrm>
            <a:off x="179386" y="722688"/>
            <a:ext cx="8713783" cy="7078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000" kern="0" dirty="0" smtClean="0">
                <a:solidFill>
                  <a:srgbClr val="FF0000"/>
                </a:solidFill>
                <a:effectLst>
                  <a:outerShdw dist="38096" dir="2700000">
                    <a:srgbClr val="000000"/>
                  </a:outerShdw>
                </a:effectLst>
                <a:latin typeface="Arial" pitchFamily="34"/>
                <a:ea typeface="ＭＳ Ｐゴシック" pitchFamily="34"/>
              </a:rPr>
              <a:t>Partner PRISMA</a:t>
            </a:r>
            <a:endParaRPr lang="it-IT" sz="4000" b="0" i="0" u="none" strike="noStrike" kern="0" cap="none" spc="0" baseline="0" dirty="0">
              <a:solidFill>
                <a:srgbClr val="FF0000"/>
              </a:solidFill>
              <a:effectLst>
                <a:outerShdw dist="38096" dir="2700000">
                  <a:srgbClr val="000000"/>
                </a:outerShdw>
              </a:effectLst>
              <a:uFillTx/>
              <a:latin typeface="Arial" pitchFamily="34"/>
              <a:ea typeface="ＭＳ Ｐゴシック" pitchFamily="34"/>
            </a:endParaRPr>
          </a:p>
        </p:txBody>
      </p:sp>
      <p:pic>
        <p:nvPicPr>
          <p:cNvPr id="6" name="Picture 5" descr="logoRep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9" y="1916832"/>
            <a:ext cx="2286000" cy="863600"/>
          </a:xfrm>
          <a:prstGeom prst="rect">
            <a:avLst/>
          </a:prstGeom>
        </p:spPr>
      </p:pic>
      <p:pic>
        <p:nvPicPr>
          <p:cNvPr id="7" name="Content Placeholder 5" descr="logoINF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" b="6141"/>
          <a:stretch>
            <a:fillRect/>
          </a:stretch>
        </p:blipFill>
        <p:spPr>
          <a:xfrm>
            <a:off x="323528" y="3212976"/>
            <a:ext cx="2015477" cy="1283519"/>
          </a:xfrm>
          <a:prstGeom prst="rect">
            <a:avLst/>
          </a:prstGeom>
        </p:spPr>
      </p:pic>
      <p:pic>
        <p:nvPicPr>
          <p:cNvPr id="8" name="Picture 6" descr="logoSielt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77" y="1815067"/>
            <a:ext cx="2723696" cy="1037869"/>
          </a:xfrm>
          <a:prstGeom prst="rect">
            <a:avLst/>
          </a:prstGeom>
        </p:spPr>
      </p:pic>
      <p:pic>
        <p:nvPicPr>
          <p:cNvPr id="9" name="Picture 7" descr="LogoUNIB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284984"/>
            <a:ext cx="1193800" cy="1282700"/>
          </a:xfrm>
          <a:prstGeom prst="rect">
            <a:avLst/>
          </a:prstGeom>
        </p:spPr>
      </p:pic>
      <p:pic>
        <p:nvPicPr>
          <p:cNvPr id="10" name="Picture 8" descr="https://www.dieei.unict.it/it/logo-universita-di-catania/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84984"/>
            <a:ext cx="1149959" cy="112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1977004" cy="9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C:\Users\Vera\Desktop\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438" y="3284984"/>
            <a:ext cx="1134002" cy="108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miapavia.com/i/universita/2005/eucentre_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4830301"/>
            <a:ext cx="1512167" cy="1512167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4941168"/>
            <a:ext cx="1351896" cy="127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5165067"/>
            <a:ext cx="1870110" cy="92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96336" y="5088795"/>
            <a:ext cx="1227075" cy="107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0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07" y="188640"/>
            <a:ext cx="8601889" cy="98072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2175B3"/>
                </a:solidFill>
              </a:rPr>
              <a:t>I </a:t>
            </a:r>
            <a:r>
              <a:rPr lang="en-US" sz="4000" dirty="0" err="1">
                <a:solidFill>
                  <a:srgbClr val="2175B3"/>
                </a:solidFill>
              </a:rPr>
              <a:t>casi</a:t>
            </a:r>
            <a:r>
              <a:rPr lang="en-US" sz="4000" dirty="0">
                <a:solidFill>
                  <a:srgbClr val="2175B3"/>
                </a:solidFill>
              </a:rPr>
              <a:t> </a:t>
            </a:r>
            <a:r>
              <a:rPr lang="en-US" sz="4000" dirty="0" err="1">
                <a:solidFill>
                  <a:srgbClr val="2175B3"/>
                </a:solidFill>
              </a:rPr>
              <a:t>applicativi</a:t>
            </a:r>
            <a:r>
              <a:rPr lang="en-US" sz="4000" dirty="0">
                <a:solidFill>
                  <a:srgbClr val="2175B3"/>
                </a:solidFill>
              </a:rPr>
              <a:t> </a:t>
            </a:r>
            <a:r>
              <a:rPr lang="en-US" sz="4000" dirty="0" smtClean="0">
                <a:solidFill>
                  <a:srgbClr val="2175B3"/>
                </a:solidFill>
              </a:rPr>
              <a:t>PRISMA in Puglia</a:t>
            </a:r>
            <a:endParaRPr lang="en-US" sz="4000" dirty="0">
              <a:solidFill>
                <a:srgbClr val="2175B3"/>
              </a:solidFill>
            </a:endParaRPr>
          </a:p>
        </p:txBody>
      </p:sp>
      <p:pic>
        <p:nvPicPr>
          <p:cNvPr id="7" name="Content Placeholder 6" descr="regpuglia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7" b="-1973"/>
          <a:stretch/>
        </p:blipFill>
        <p:spPr>
          <a:xfrm>
            <a:off x="7132392" y="1091584"/>
            <a:ext cx="1457517" cy="1610013"/>
          </a:xfrm>
        </p:spPr>
      </p:pic>
      <p:pic>
        <p:nvPicPr>
          <p:cNvPr id="4" name="Picture 3" descr="logoInnovapugli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1" y="1401853"/>
            <a:ext cx="1035010" cy="908426"/>
          </a:xfrm>
          <a:prstGeom prst="rect">
            <a:avLst/>
          </a:prstGeom>
        </p:spPr>
      </p:pic>
      <p:pic>
        <p:nvPicPr>
          <p:cNvPr id="5" name="Picture 4" descr="logoLatraccia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74" y="1497827"/>
            <a:ext cx="1794462" cy="891658"/>
          </a:xfrm>
          <a:prstGeom prst="rect">
            <a:avLst/>
          </a:prstGeom>
        </p:spPr>
      </p:pic>
      <p:pic>
        <p:nvPicPr>
          <p:cNvPr id="6" name="Picture 5" descr="ar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561" y="1317981"/>
            <a:ext cx="1305546" cy="1299744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12</a:t>
            </a:fld>
            <a:endParaRPr lang="it-IT"/>
          </a:p>
        </p:txBody>
      </p:sp>
      <p:pic>
        <p:nvPicPr>
          <p:cNvPr id="11" name="Picture 7" descr="LogoUNIB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55" y="1497827"/>
            <a:ext cx="768945" cy="826207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68882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0882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5282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 Box 64"/>
          <p:cNvSpPr txBox="1">
            <a:spLocks noChangeArrowheads="1"/>
          </p:cNvSpPr>
          <p:nvPr/>
        </p:nvSpPr>
        <p:spPr bwMode="auto">
          <a:xfrm>
            <a:off x="609600" y="2211282"/>
            <a:ext cx="86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2000">
              <a:solidFill>
                <a:srgbClr val="333399"/>
              </a:solidFill>
              <a:cs typeface="Arial" charset="0"/>
            </a:endParaRPr>
          </a:p>
        </p:txBody>
      </p:sp>
      <p:sp>
        <p:nvSpPr>
          <p:cNvPr id="17" name="Text Box 65"/>
          <p:cNvSpPr txBox="1">
            <a:spLocks noChangeArrowheads="1"/>
          </p:cNvSpPr>
          <p:nvPr/>
        </p:nvSpPr>
        <p:spPr bwMode="auto">
          <a:xfrm>
            <a:off x="539552" y="2226363"/>
            <a:ext cx="5038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solidFill>
                  <a:srgbClr val="333399"/>
                </a:solidFill>
                <a:latin typeface="Calibri" charset="0"/>
                <a:cs typeface="Arial" charset="0"/>
              </a:rPr>
              <a:t>RMG</a:t>
            </a:r>
            <a:endParaRPr lang="it-IT" sz="1200" b="1" dirty="0">
              <a:solidFill>
                <a:srgbClr val="333399"/>
              </a:solidFill>
              <a:latin typeface="Calibri" charset="0"/>
              <a:cs typeface="Arial" charset="0"/>
            </a:endParaRPr>
          </a:p>
        </p:txBody>
      </p:sp>
      <p:sp>
        <p:nvSpPr>
          <p:cNvPr id="19" name="Line 68"/>
          <p:cNvSpPr>
            <a:spLocks noChangeShapeType="1"/>
          </p:cNvSpPr>
          <p:nvPr/>
        </p:nvSpPr>
        <p:spPr bwMode="auto">
          <a:xfrm flipV="1">
            <a:off x="1295400" y="4954482"/>
            <a:ext cx="838200" cy="1295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" name="Line 69"/>
          <p:cNvSpPr>
            <a:spLocks noChangeShapeType="1"/>
          </p:cNvSpPr>
          <p:nvPr/>
        </p:nvSpPr>
        <p:spPr bwMode="auto">
          <a:xfrm>
            <a:off x="1219200" y="3201882"/>
            <a:ext cx="990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Line 70"/>
          <p:cNvSpPr>
            <a:spLocks noChangeShapeType="1"/>
          </p:cNvSpPr>
          <p:nvPr/>
        </p:nvSpPr>
        <p:spPr bwMode="auto">
          <a:xfrm>
            <a:off x="1219200" y="4116282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" name="Rectangle 92"/>
          <p:cNvSpPr>
            <a:spLocks noChangeArrowheads="1"/>
          </p:cNvSpPr>
          <p:nvPr/>
        </p:nvSpPr>
        <p:spPr bwMode="auto">
          <a:xfrm>
            <a:off x="84665" y="6636674"/>
            <a:ext cx="3352800" cy="18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defTabSz="914400" fontAlgn="base">
              <a:lnSpc>
                <a:spcPct val="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000" b="1" dirty="0">
                <a:solidFill>
                  <a:srgbClr val="333399"/>
                </a:solidFill>
                <a:latin typeface="Calibri" charset="0"/>
                <a:ea typeface="ＭＳ Ｐゴシック" charset="0"/>
                <a:cs typeface="Arial" charset="0"/>
              </a:rPr>
              <a:t>ISTAT, ARPA, </a:t>
            </a:r>
            <a:r>
              <a:rPr lang="it-IT" sz="1000" b="1" dirty="0" smtClean="0">
                <a:solidFill>
                  <a:srgbClr val="333399"/>
                </a:solidFill>
                <a:latin typeface="Calibri" charset="0"/>
                <a:ea typeface="ＭＳ Ｐゴシック" charset="0"/>
                <a:cs typeface="Arial" charset="0"/>
              </a:rPr>
              <a:t>SIT</a:t>
            </a:r>
            <a:endParaRPr lang="it-IT" sz="2000" dirty="0">
              <a:solidFill>
                <a:srgbClr val="333399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" name="Text Box 93"/>
          <p:cNvSpPr txBox="1">
            <a:spLocks noChangeArrowheads="1"/>
          </p:cNvSpPr>
          <p:nvPr/>
        </p:nvSpPr>
        <p:spPr bwMode="auto">
          <a:xfrm>
            <a:off x="466017" y="3126602"/>
            <a:ext cx="749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dirty="0">
                <a:solidFill>
                  <a:srgbClr val="333399"/>
                </a:solidFill>
                <a:latin typeface="Calibri" charset="0"/>
                <a:cs typeface="Arial" charset="0"/>
              </a:rPr>
              <a:t> EDOTTO</a:t>
            </a:r>
          </a:p>
        </p:txBody>
      </p:sp>
      <p:sp>
        <p:nvSpPr>
          <p:cNvPr id="24" name="Cloud"/>
          <p:cNvSpPr>
            <a:spLocks noChangeAspect="1" noEditPoints="1" noChangeArrowheads="1"/>
          </p:cNvSpPr>
          <p:nvPr/>
        </p:nvSpPr>
        <p:spPr bwMode="auto">
          <a:xfrm>
            <a:off x="2057400" y="2973282"/>
            <a:ext cx="4800600" cy="3108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rgbClr val="4177F1">
                  <a:alpha val="75000"/>
                </a:srgbClr>
              </a:gs>
              <a:gs pos="100000">
                <a:srgbClr val="1E376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5" name="Cloud"/>
          <p:cNvSpPr>
            <a:spLocks noChangeAspect="1" noEditPoints="1" noChangeArrowheads="1"/>
          </p:cNvSpPr>
          <p:nvPr/>
        </p:nvSpPr>
        <p:spPr bwMode="auto">
          <a:xfrm>
            <a:off x="3581400" y="3278082"/>
            <a:ext cx="1447800" cy="10445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A60D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3733800" y="6173682"/>
            <a:ext cx="2819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it-IT" dirty="0">
                <a:solidFill>
                  <a:srgbClr val="000000">
                    <a:lumMod val="95000"/>
                    <a:lumOff val="5000"/>
                  </a:srgbClr>
                </a:solidFill>
                <a:latin typeface="Arial Black" charset="0"/>
                <a:ea typeface="ＭＳ Ｐゴシック" charset="0"/>
              </a:rPr>
              <a:t>CLOUD PRISMA</a:t>
            </a:r>
          </a:p>
        </p:txBody>
      </p:sp>
      <p:sp>
        <p:nvSpPr>
          <p:cNvPr id="27" name="Cloud"/>
          <p:cNvSpPr>
            <a:spLocks noChangeAspect="1" noEditPoints="1" noChangeArrowheads="1"/>
          </p:cNvSpPr>
          <p:nvPr/>
        </p:nvSpPr>
        <p:spPr bwMode="auto">
          <a:xfrm>
            <a:off x="2921000" y="4700482"/>
            <a:ext cx="2377440" cy="1041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A60D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3149600" y="4890119"/>
            <a:ext cx="20574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it-IT" sz="24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IaaS</a:t>
            </a:r>
            <a:r>
              <a:rPr lang="it-IT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&amp; </a:t>
            </a:r>
            <a:r>
              <a:rPr lang="it-IT" sz="240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PaaS</a:t>
            </a:r>
            <a:endParaRPr lang="it-IT" sz="240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it-IT" dirty="0">
              <a:solidFill>
                <a:srgbClr val="FFFFFF"/>
              </a:solidFill>
              <a:latin typeface="Arial Black" charset="0"/>
              <a:ea typeface="ＭＳ Ｐゴシック" charset="0"/>
            </a:endParaRP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3886201" y="3582882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it-IT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SaaS</a:t>
            </a:r>
            <a:endParaRPr lang="it-IT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25882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" name="Rectangle 95"/>
          <p:cNvSpPr>
            <a:spLocks noChangeArrowheads="1"/>
          </p:cNvSpPr>
          <p:nvPr/>
        </p:nvSpPr>
        <p:spPr bwMode="auto">
          <a:xfrm>
            <a:off x="-381000" y="5411682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>
                <a:solidFill>
                  <a:srgbClr val="333399"/>
                </a:solidFill>
                <a:latin typeface="Calibri" charset="0"/>
                <a:ea typeface="ＭＳ Ｐゴシック" charset="0"/>
                <a:cs typeface="Arial" charset="0"/>
              </a:rPr>
              <a:t>UO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>
                <a:solidFill>
                  <a:srgbClr val="333399"/>
                </a:solidFill>
                <a:latin typeface="Calibri" charset="0"/>
                <a:ea typeface="ＭＳ Ｐゴシック" charset="0"/>
                <a:cs typeface="Arial" charset="0"/>
              </a:rPr>
              <a:t>Epidemiologia e statistica</a:t>
            </a:r>
          </a:p>
        </p:txBody>
      </p:sp>
      <p:sp>
        <p:nvSpPr>
          <p:cNvPr id="32" name="Line 70"/>
          <p:cNvSpPr>
            <a:spLocks noChangeShapeType="1"/>
          </p:cNvSpPr>
          <p:nvPr/>
        </p:nvSpPr>
        <p:spPr bwMode="auto">
          <a:xfrm flipV="1">
            <a:off x="1219200" y="4725882"/>
            <a:ext cx="838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3" name="Rectangle 95"/>
          <p:cNvSpPr>
            <a:spLocks noChangeArrowheads="1"/>
          </p:cNvSpPr>
          <p:nvPr/>
        </p:nvSpPr>
        <p:spPr bwMode="auto">
          <a:xfrm>
            <a:off x="341040" y="3949595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dirty="0">
                <a:solidFill>
                  <a:srgbClr val="333399"/>
                </a:solidFill>
                <a:latin typeface="Calibri" charset="0"/>
                <a:ea typeface="ＭＳ Ｐゴシック" charset="0"/>
                <a:cs typeface="Arial" charset="0"/>
              </a:rPr>
              <a:t>Registro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dirty="0">
                <a:solidFill>
                  <a:srgbClr val="333399"/>
                </a:solidFill>
                <a:latin typeface="Calibri" charset="0"/>
                <a:ea typeface="ＭＳ Ｐゴシック" charset="0"/>
                <a:cs typeface="Arial" charset="0"/>
              </a:rPr>
              <a:t>Dialisi</a:t>
            </a:r>
          </a:p>
        </p:txBody>
      </p:sp>
      <p:sp>
        <p:nvSpPr>
          <p:cNvPr id="34" name="AutoShape 27"/>
          <p:cNvSpPr>
            <a:spLocks noChangeArrowheads="1"/>
          </p:cNvSpPr>
          <p:nvPr/>
        </p:nvSpPr>
        <p:spPr bwMode="auto">
          <a:xfrm>
            <a:off x="6553200" y="3430482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2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" name="AutoShape 28"/>
          <p:cNvSpPr>
            <a:spLocks noChangeArrowheads="1"/>
          </p:cNvSpPr>
          <p:nvPr/>
        </p:nvSpPr>
        <p:spPr bwMode="auto">
          <a:xfrm>
            <a:off x="6553200" y="5030682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chemeClr val="accent2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6" name="Text Box 93"/>
          <p:cNvSpPr txBox="1">
            <a:spLocks noChangeArrowheads="1"/>
          </p:cNvSpPr>
          <p:nvPr/>
        </p:nvSpPr>
        <p:spPr bwMode="auto">
          <a:xfrm>
            <a:off x="7391400" y="3125682"/>
            <a:ext cx="1752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i="1">
                <a:solidFill>
                  <a:srgbClr val="333399"/>
                </a:solidFill>
                <a:latin typeface="Calibri" charset="0"/>
                <a:cs typeface="Arial" charset="0"/>
              </a:rPr>
              <a:t>Knowledge Management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i="1">
                <a:solidFill>
                  <a:srgbClr val="333399"/>
                </a:solidFill>
                <a:latin typeface="Calibri" charset="0"/>
                <a:cs typeface="Arial" charset="0"/>
              </a:rPr>
              <a:t>per la Sanità</a:t>
            </a:r>
          </a:p>
        </p:txBody>
      </p:sp>
      <p:sp>
        <p:nvSpPr>
          <p:cNvPr id="37" name="Text Box 93">
            <a:hlinkClick r:id="" action="ppaction://hlinkshowjump?jump=lastslide"/>
          </p:cNvPr>
          <p:cNvSpPr txBox="1">
            <a:spLocks noChangeArrowheads="1"/>
          </p:cNvSpPr>
          <p:nvPr/>
        </p:nvSpPr>
        <p:spPr bwMode="auto">
          <a:xfrm>
            <a:off x="7315200" y="4878282"/>
            <a:ext cx="182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2000" i="1">
                <a:solidFill>
                  <a:srgbClr val="333399"/>
                </a:solidFill>
                <a:latin typeface="Calibri" charset="0"/>
                <a:cs typeface="Arial" charset="0"/>
              </a:rPr>
              <a:t>Empowerment del paziente</a:t>
            </a:r>
          </a:p>
        </p:txBody>
      </p:sp>
      <p:sp>
        <p:nvSpPr>
          <p:cNvPr id="38" name="Rectangle 1"/>
          <p:cNvSpPr/>
          <p:nvPr/>
        </p:nvSpPr>
        <p:spPr>
          <a:xfrm>
            <a:off x="2209800" y="4079551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FFFFFF"/>
                </a:solidFill>
                <a:latin typeface="Arial Black" charset="0"/>
                <a:ea typeface="ＭＳ Ｐゴシック" charset="0"/>
              </a:rPr>
              <a:t>DB </a:t>
            </a:r>
            <a:r>
              <a:rPr lang="it-IT" dirty="0" err="1">
                <a:solidFill>
                  <a:srgbClr val="FFFFFF"/>
                </a:solidFill>
                <a:latin typeface="Arial Black" charset="0"/>
                <a:ea typeface="ＭＳ Ｐゴシック" charset="0"/>
              </a:rPr>
              <a:t>as</a:t>
            </a:r>
            <a:r>
              <a:rPr lang="it-IT" dirty="0">
                <a:solidFill>
                  <a:srgbClr val="FFFFFF"/>
                </a:solidFill>
                <a:latin typeface="Arial Black" charset="0"/>
                <a:ea typeface="ＭＳ Ｐゴシック" charset="0"/>
              </a:rPr>
              <a:t> a Service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9" name="Rectangle 35"/>
          <p:cNvSpPr/>
          <p:nvPr/>
        </p:nvSpPr>
        <p:spPr>
          <a:xfrm>
            <a:off x="5105400" y="3430482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FFFFFF"/>
                </a:solidFill>
                <a:latin typeface="Arial Black" charset="0"/>
                <a:ea typeface="ＭＳ Ｐゴシック" charset="0"/>
              </a:rPr>
              <a:t>Business Intelligence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0" name="Rectangle 36"/>
          <p:cNvSpPr/>
          <p:nvPr/>
        </p:nvSpPr>
        <p:spPr>
          <a:xfrm>
            <a:off x="5232400" y="4346251"/>
            <a:ext cx="17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FFFFFF"/>
                </a:solidFill>
                <a:latin typeface="Arial Black" charset="0"/>
                <a:ea typeface="ＭＳ Ｐゴシック" charset="0"/>
              </a:rPr>
              <a:t>Desktop </a:t>
            </a:r>
            <a:r>
              <a:rPr lang="it-IT" dirty="0" err="1">
                <a:solidFill>
                  <a:srgbClr val="FFFFFF"/>
                </a:solidFill>
                <a:latin typeface="Arial Black" charset="0"/>
                <a:ea typeface="ＭＳ Ｐゴシック" charset="0"/>
              </a:rPr>
              <a:t>as</a:t>
            </a:r>
            <a:r>
              <a:rPr lang="it-IT" dirty="0">
                <a:solidFill>
                  <a:srgbClr val="FFFFFF"/>
                </a:solidFill>
                <a:latin typeface="Arial Black" charset="0"/>
                <a:ea typeface="ＭＳ Ｐゴシック" charset="0"/>
              </a:rPr>
              <a:t> a Service</a:t>
            </a:r>
            <a:endParaRPr lang="en-GB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605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80593" y="236318"/>
            <a:ext cx="4370811" cy="326378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13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62" y="384188"/>
            <a:ext cx="4013200" cy="28575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648560" y="190160"/>
            <a:ext cx="4181657" cy="5909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Il modello </a:t>
            </a:r>
            <a:r>
              <a:rPr lang="it-IT" b="1" dirty="0" err="1"/>
              <a:t>Apulian</a:t>
            </a:r>
            <a:r>
              <a:rPr lang="it-IT" b="1" dirty="0"/>
              <a:t> ICT Living </a:t>
            </a:r>
            <a:r>
              <a:rPr lang="it-IT" b="1" dirty="0" err="1" smtClean="0"/>
              <a:t>Labs</a:t>
            </a:r>
            <a:endParaRPr lang="it-IT" b="1" dirty="0" smtClean="0"/>
          </a:p>
          <a:p>
            <a:endParaRPr lang="it-IT" dirty="0"/>
          </a:p>
          <a:p>
            <a:r>
              <a:rPr lang="it-IT" dirty="0"/>
              <a:t>È stato ideato un "ecosistema aperto" dove l'utente partecipa attivamente al processo di ricerca e di sperimentazione di soluzioni innovative, ideate attraverso l'uso delle Tecnologie dell'Informazione e delle Comunicazioni (ICT).</a:t>
            </a:r>
          </a:p>
          <a:p>
            <a:r>
              <a:rPr lang="it-IT" dirty="0"/>
              <a:t>Adottando questa metodologia, la Regione Puglia mette a disposizione delle piccole e medie aziende (PMI) pugliesi del settore, alcuni strumenti finanziari previsti dal Programma Operativo FESR 2007-2013, Obiettivo Convergenza "Investiamo nel vostro futuro", Asse 1, Linea di intervento 1.4, Azione 1.4.2 "Supporto alla crescita e sviluppo di PMI specializzate nell'offerta di contenuti e servizi digitali". Obiettivo è  sviluppare e valorizzare nuovi prodotti e servizi  per le aziende e le famiglie dell'intera regione.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39633" y="3692065"/>
            <a:ext cx="38687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ReCaS</a:t>
            </a:r>
            <a:r>
              <a:rPr lang="it-IT" dirty="0" smtClean="0"/>
              <a:t> funge da infrastruttura ICT</a:t>
            </a:r>
          </a:p>
          <a:p>
            <a:r>
              <a:rPr lang="it-IT" dirty="0" smtClean="0"/>
              <a:t> per 5 Living </a:t>
            </a:r>
            <a:r>
              <a:rPr lang="it-IT" dirty="0" err="1" smtClean="0"/>
              <a:t>Labs</a:t>
            </a:r>
            <a:r>
              <a:rPr lang="it-IT" dirty="0" smtClean="0"/>
              <a:t>:</a:t>
            </a:r>
          </a:p>
          <a:p>
            <a:endParaRPr lang="it-IT" dirty="0"/>
          </a:p>
          <a:p>
            <a:r>
              <a:rPr lang="it-IT" dirty="0"/>
              <a:t>IPPOCRATE</a:t>
            </a:r>
          </a:p>
          <a:p>
            <a:r>
              <a:rPr lang="it-IT" dirty="0" err="1"/>
              <a:t>DroMEP</a:t>
            </a:r>
            <a:endParaRPr lang="it-IT" dirty="0"/>
          </a:p>
          <a:p>
            <a:r>
              <a:rPr lang="it-IT" dirty="0" err="1"/>
              <a:t>HealthNet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Progetto ASSETTO </a:t>
            </a:r>
            <a:r>
              <a:rPr lang="it-IT" dirty="0"/>
              <a:t>(</a:t>
            </a:r>
            <a:r>
              <a:rPr lang="it-IT" u="sng" dirty="0">
                <a:hlinkClick r:id="rId3"/>
              </a:rPr>
              <a:t>www.visitparcoaltamurgia.it)</a:t>
            </a:r>
          </a:p>
          <a:p>
            <a:r>
              <a:rPr lang="it-IT" dirty="0"/>
              <a:t>Progetto </a:t>
            </a:r>
            <a:r>
              <a:rPr lang="it-IT" dirty="0" smtClean="0"/>
              <a:t>PARS_ECO </a:t>
            </a:r>
            <a:r>
              <a:rPr lang="it-IT" dirty="0"/>
              <a:t>(</a:t>
            </a:r>
            <a:r>
              <a:rPr lang="it-IT" u="sng" dirty="0">
                <a:hlinkClick r:id="rId4"/>
              </a:rPr>
              <a:t>www.parseco.it)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0729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9688" y="2662557"/>
            <a:ext cx="8522688" cy="4525963"/>
          </a:xfrm>
        </p:spPr>
        <p:txBody>
          <a:bodyPr>
            <a:normAutofit/>
          </a:bodyPr>
          <a:lstStyle/>
          <a:p>
            <a:pPr algn="just"/>
            <a:r>
              <a:rPr lang="it-IT" sz="2000" dirty="0" smtClean="0"/>
              <a:t>IPPOCRATE è un sistema informatico in grado di fornire strumenti per la valutazione del rischio di insorgenza di patologie cardiovascolari;</a:t>
            </a:r>
          </a:p>
          <a:p>
            <a:pPr algn="just"/>
            <a:endParaRPr lang="it-IT" sz="2000" dirty="0" smtClean="0"/>
          </a:p>
          <a:p>
            <a:pPr algn="just"/>
            <a:r>
              <a:rPr lang="it-IT" sz="2000" dirty="0" smtClean="0">
                <a:ea typeface="ＭＳ Ｐゴシック" pitchFamily="34"/>
                <a:cs typeface="Georgia"/>
              </a:rPr>
              <a:t>Mette in correlazione i cambiamenti climatici e </a:t>
            </a:r>
            <a:r>
              <a:rPr lang="it-IT" sz="2000" smtClean="0">
                <a:ea typeface="ＭＳ Ｐゴシック" pitchFamily="34"/>
                <a:cs typeface="Georgia"/>
              </a:rPr>
              <a:t>la salute;</a:t>
            </a:r>
            <a:endParaRPr lang="it-IT" sz="2000" dirty="0" smtClean="0">
              <a:ea typeface="ＭＳ Ｐゴシック" pitchFamily="34"/>
              <a:cs typeface="Georgia"/>
            </a:endParaRPr>
          </a:p>
          <a:p>
            <a:pPr algn="just"/>
            <a:endParaRPr lang="it-IT" sz="2000" dirty="0" smtClean="0">
              <a:ea typeface="ＭＳ Ｐゴシック" pitchFamily="34"/>
              <a:cs typeface="Georgia"/>
            </a:endParaRPr>
          </a:p>
          <a:p>
            <a:pPr algn="just"/>
            <a:r>
              <a:rPr lang="it-IT" sz="2000" dirty="0" smtClean="0">
                <a:ea typeface="ＭＳ Ｐゴシック" pitchFamily="34"/>
                <a:cs typeface="Georgia"/>
              </a:rPr>
              <a:t>Si propone di  prevedere e prevenire gli effetti delle ondate di calore sulla salute della popolazione e di gestire le emergenze cardiologiche nei soggetti maggiormente a rischio. </a:t>
            </a:r>
            <a:endParaRPr lang="it-IT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3108" y="-241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2175B3"/>
                </a:solidFill>
              </a:rPr>
              <a:t>Supporto</a:t>
            </a:r>
            <a:r>
              <a:rPr lang="en-US" sz="4000" b="1" dirty="0" smtClean="0">
                <a:solidFill>
                  <a:srgbClr val="2175B3"/>
                </a:solidFill>
              </a:rPr>
              <a:t> </a:t>
            </a:r>
            <a:r>
              <a:rPr lang="en-US" sz="4000" b="1" dirty="0" err="1" smtClean="0">
                <a:solidFill>
                  <a:srgbClr val="2175B3"/>
                </a:solidFill>
              </a:rPr>
              <a:t>ai</a:t>
            </a:r>
            <a:r>
              <a:rPr lang="en-US" sz="4000" b="1" dirty="0" smtClean="0">
                <a:solidFill>
                  <a:srgbClr val="2175B3"/>
                </a:solidFill>
              </a:rPr>
              <a:t> Living Labs</a:t>
            </a:r>
            <a:endParaRPr lang="en-US" sz="4000" dirty="0">
              <a:solidFill>
                <a:srgbClr val="2175B3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065" y="830854"/>
            <a:ext cx="2867573" cy="139210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3052" y="1196740"/>
            <a:ext cx="58853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solidFill>
                  <a:srgbClr val="013360"/>
                </a:solidFill>
                <a:ea typeface="ＭＳ Ｐゴシック" pitchFamily="34"/>
                <a:cs typeface="Georgia"/>
              </a:rPr>
              <a:t>IPPOCRATE (</a:t>
            </a:r>
            <a:r>
              <a:rPr lang="en-US" sz="2000" dirty="0" smtClean="0"/>
              <a:t>Internet Pathology Platform </a:t>
            </a:r>
            <a:r>
              <a:rPr lang="en-US" sz="2000" dirty="0" err="1" smtClean="0"/>
              <a:t>fOr</a:t>
            </a:r>
            <a:r>
              <a:rPr lang="en-US" sz="2000" dirty="0" smtClean="0"/>
              <a:t> Characterizing the Research Atmospheric Technology in health Environment) 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1385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2175B3"/>
                </a:solidFill>
              </a:rPr>
              <a:t>   </a:t>
            </a:r>
            <a:r>
              <a:rPr lang="en-US" b="1" dirty="0" err="1" smtClean="0">
                <a:solidFill>
                  <a:srgbClr val="2175B3"/>
                </a:solidFill>
              </a:rPr>
              <a:t>ReCaS</a:t>
            </a:r>
            <a:r>
              <a:rPr lang="en-US" b="1" dirty="0" smtClean="0">
                <a:solidFill>
                  <a:srgbClr val="2175B3"/>
                </a:solidFill>
              </a:rPr>
              <a:t> - PRISMA </a:t>
            </a:r>
            <a:br>
              <a:rPr lang="en-US" b="1" dirty="0" smtClean="0">
                <a:solidFill>
                  <a:srgbClr val="2175B3"/>
                </a:solidFill>
              </a:rPr>
            </a:br>
            <a:r>
              <a:rPr lang="en-US" b="1" dirty="0" smtClean="0">
                <a:solidFill>
                  <a:srgbClr val="2175B3"/>
                </a:solidFill>
              </a:rPr>
              <a:t>e </a:t>
            </a:r>
            <a:r>
              <a:rPr lang="en-US" b="1" dirty="0" err="1" smtClean="0">
                <a:solidFill>
                  <a:srgbClr val="2175B3"/>
                </a:solidFill>
              </a:rPr>
              <a:t>il</a:t>
            </a:r>
            <a:r>
              <a:rPr lang="en-US" b="1" dirty="0" smtClean="0">
                <a:solidFill>
                  <a:srgbClr val="2175B3"/>
                </a:solidFill>
              </a:rPr>
              <a:t> </a:t>
            </a:r>
            <a:r>
              <a:rPr lang="en-US" b="1" dirty="0" err="1">
                <a:solidFill>
                  <a:srgbClr val="2175B3"/>
                </a:solidFill>
              </a:rPr>
              <a:t>C</a:t>
            </a:r>
            <a:r>
              <a:rPr lang="en-US" b="1" dirty="0" err="1" smtClean="0">
                <a:solidFill>
                  <a:srgbClr val="2175B3"/>
                </a:solidFill>
              </a:rPr>
              <a:t>omune</a:t>
            </a:r>
            <a:r>
              <a:rPr lang="en-US" b="1" dirty="0" smtClean="0">
                <a:solidFill>
                  <a:srgbClr val="2175B3"/>
                </a:solidFill>
              </a:rPr>
              <a:t> di Bari</a:t>
            </a:r>
            <a:endParaRPr lang="en-US" b="1" dirty="0">
              <a:solidFill>
                <a:srgbClr val="2175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39273"/>
            <a:ext cx="8772336" cy="4654579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ReCaS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supporta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l’infrastruttura</a:t>
            </a:r>
            <a:r>
              <a:rPr lang="en-US" sz="2400" dirty="0" smtClean="0">
                <a:solidFill>
                  <a:schemeClr val="tx2"/>
                </a:solidFill>
              </a:rPr>
              <a:t> Cloud Open Source </a:t>
            </a:r>
            <a:r>
              <a:rPr lang="en-US" sz="2400" dirty="0">
                <a:solidFill>
                  <a:schemeClr val="tx2"/>
                </a:solidFill>
              </a:rPr>
              <a:t>PRISMA (PIATTAFORME CLOUD INTEROPERABILI PER SMART-GOVERNMENT</a:t>
            </a:r>
            <a:r>
              <a:rPr lang="en-US" sz="2400" dirty="0" smtClean="0">
                <a:solidFill>
                  <a:schemeClr val="tx2"/>
                </a:solidFill>
              </a:rPr>
              <a:t>) </a:t>
            </a:r>
            <a:r>
              <a:rPr lang="en-US" sz="2400" dirty="0" err="1" smtClean="0">
                <a:solidFill>
                  <a:schemeClr val="tx2"/>
                </a:solidFill>
              </a:rPr>
              <a:t>finanziato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nell’ambito</a:t>
            </a:r>
            <a:r>
              <a:rPr lang="en-US" sz="2400" dirty="0" smtClean="0">
                <a:solidFill>
                  <a:schemeClr val="tx2"/>
                </a:solidFill>
              </a:rPr>
              <a:t> di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(SMART CITIES AND COMMUNITIES AND SOCIAL INNOVATION - </a:t>
            </a:r>
            <a:r>
              <a:rPr lang="en-US" sz="2400" dirty="0" err="1" smtClean="0">
                <a:solidFill>
                  <a:schemeClr val="tx2"/>
                </a:solidFill>
              </a:rPr>
              <a:t>ambito</a:t>
            </a:r>
            <a:r>
              <a:rPr lang="en-US" sz="2400" dirty="0" smtClean="0">
                <a:solidFill>
                  <a:schemeClr val="tx2"/>
                </a:solidFill>
              </a:rPr>
              <a:t>: </a:t>
            </a:r>
            <a:r>
              <a:rPr lang="en-US" sz="2400" dirty="0">
                <a:solidFill>
                  <a:schemeClr val="tx2"/>
                </a:solidFill>
              </a:rPr>
              <a:t>Cloud Computing per smart </a:t>
            </a:r>
            <a:r>
              <a:rPr lang="en-US" sz="2400" dirty="0" smtClean="0">
                <a:solidFill>
                  <a:schemeClr val="tx2"/>
                </a:solidFill>
              </a:rPr>
              <a:t>technologies)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Il </a:t>
            </a:r>
            <a:r>
              <a:rPr lang="en-US" sz="2400" dirty="0" err="1">
                <a:solidFill>
                  <a:schemeClr val="tx2"/>
                </a:solidFill>
              </a:rPr>
              <a:t>C</a:t>
            </a:r>
            <a:r>
              <a:rPr lang="en-US" sz="2400" dirty="0" err="1" smtClean="0">
                <a:solidFill>
                  <a:schemeClr val="tx2"/>
                </a:solidFill>
              </a:rPr>
              <a:t>omune</a:t>
            </a:r>
            <a:r>
              <a:rPr lang="en-US" sz="2400" dirty="0" smtClean="0">
                <a:solidFill>
                  <a:schemeClr val="tx2"/>
                </a:solidFill>
              </a:rPr>
              <a:t> di Bari </a:t>
            </a:r>
            <a:r>
              <a:rPr lang="en-US" sz="2400" dirty="0" err="1" smtClean="0">
                <a:solidFill>
                  <a:schemeClr val="tx2"/>
                </a:solidFill>
              </a:rPr>
              <a:t>ed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i</a:t>
            </a:r>
            <a:r>
              <a:rPr lang="en-US" sz="2400" dirty="0" smtClean="0">
                <a:solidFill>
                  <a:schemeClr val="tx2"/>
                </a:solidFill>
              </a:rPr>
              <a:t> Big Data.</a:t>
            </a: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Esempi</a:t>
            </a:r>
            <a:r>
              <a:rPr lang="en-US" sz="2000" dirty="0" smtClean="0">
                <a:solidFill>
                  <a:schemeClr val="tx2"/>
                </a:solidFill>
              </a:rPr>
              <a:t>: </a:t>
            </a:r>
          </a:p>
          <a:p>
            <a:r>
              <a:rPr lang="en-US" sz="2400" dirty="0">
                <a:solidFill>
                  <a:schemeClr val="tx2"/>
                </a:solidFill>
              </a:rPr>
              <a:t>A</a:t>
            </a:r>
            <a:r>
              <a:rPr lang="en-US" sz="2400" dirty="0" smtClean="0">
                <a:solidFill>
                  <a:schemeClr val="tx2"/>
                </a:solidFill>
              </a:rPr>
              <a:t>) le </a:t>
            </a:r>
            <a:r>
              <a:rPr lang="en-US" sz="2400" dirty="0" err="1" smtClean="0">
                <a:solidFill>
                  <a:schemeClr val="tx2"/>
                </a:solidFill>
              </a:rPr>
              <a:t>scuole</a:t>
            </a:r>
            <a:r>
              <a:rPr lang="en-US" sz="2400" dirty="0" smtClean="0">
                <a:solidFill>
                  <a:schemeClr val="tx2"/>
                </a:solidFill>
              </a:rPr>
              <a:t> in rete </a:t>
            </a:r>
            <a:r>
              <a:rPr lang="en-US" sz="2400" dirty="0" smtClean="0">
                <a:solidFill>
                  <a:schemeClr val="tx2"/>
                </a:solidFill>
              </a:rPr>
              <a:t>(</a:t>
            </a:r>
            <a:r>
              <a:rPr lang="en-US" sz="2400" dirty="0" err="1" smtClean="0">
                <a:solidFill>
                  <a:schemeClr val="tx2"/>
                </a:solidFill>
              </a:rPr>
              <a:t>possibili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sinergie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con </a:t>
            </a:r>
            <a:r>
              <a:rPr lang="en-US" sz="2400" dirty="0" err="1" smtClean="0">
                <a:solidFill>
                  <a:schemeClr val="tx2"/>
                </a:solidFill>
              </a:rPr>
              <a:t>il</a:t>
            </a:r>
            <a:r>
              <a:rPr lang="en-US" sz="2400" dirty="0" smtClean="0">
                <a:solidFill>
                  <a:schemeClr val="tx2"/>
                </a:solidFill>
              </a:rPr>
              <a:t> Consortium GARR);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B) </a:t>
            </a:r>
            <a:r>
              <a:rPr lang="en-US" sz="2400" dirty="0" err="1" smtClean="0">
                <a:solidFill>
                  <a:schemeClr val="tx2"/>
                </a:solidFill>
              </a:rPr>
              <a:t>semafori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intelligenti</a:t>
            </a:r>
            <a:r>
              <a:rPr lang="en-US" sz="2400" dirty="0" smtClean="0">
                <a:solidFill>
                  <a:schemeClr val="tx2"/>
                </a:solidFill>
              </a:rPr>
              <a:t>;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C) </a:t>
            </a:r>
            <a:r>
              <a:rPr lang="en-US" sz="2400" dirty="0" err="1" smtClean="0">
                <a:solidFill>
                  <a:schemeClr val="tx2"/>
                </a:solidFill>
              </a:rPr>
              <a:t>sistemi</a:t>
            </a:r>
            <a:r>
              <a:rPr lang="en-US" sz="2400" dirty="0" smtClean="0">
                <a:solidFill>
                  <a:schemeClr val="tx2"/>
                </a:solidFill>
              </a:rPr>
              <a:t> di </a:t>
            </a:r>
            <a:r>
              <a:rPr lang="en-US" sz="2400" dirty="0" err="1" smtClean="0">
                <a:solidFill>
                  <a:schemeClr val="tx2"/>
                </a:solidFill>
              </a:rPr>
              <a:t>videosorveglianza</a:t>
            </a:r>
            <a:r>
              <a:rPr lang="en-US" sz="2400" dirty="0" smtClean="0">
                <a:solidFill>
                  <a:schemeClr val="tx2"/>
                </a:solidFill>
              </a:rPr>
              <a:t>.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smtClean="0">
                <a:solidFill>
                  <a:schemeClr val="tx2"/>
                </a:solidFill>
              </a:rPr>
              <a:t>Da </a:t>
            </a:r>
            <a:r>
              <a:rPr lang="en-US" sz="2400" b="1" dirty="0" err="1" smtClean="0">
                <a:solidFill>
                  <a:srgbClr val="FF0000"/>
                </a:solidFill>
              </a:rPr>
              <a:t>giugno</a:t>
            </a:r>
            <a:r>
              <a:rPr lang="en-US" sz="2400" b="1" dirty="0" smtClean="0">
                <a:solidFill>
                  <a:srgbClr val="FF0000"/>
                </a:solidFill>
              </a:rPr>
              <a:t> 2015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si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è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avviato</a:t>
            </a:r>
            <a:r>
              <a:rPr lang="en-US" sz="2400" dirty="0" smtClean="0">
                <a:solidFill>
                  <a:schemeClr val="tx2"/>
                </a:solidFill>
              </a:rPr>
              <a:t> un </a:t>
            </a:r>
            <a:r>
              <a:rPr lang="en-US" sz="2400" dirty="0" err="1" smtClean="0">
                <a:solidFill>
                  <a:schemeClr val="tx2"/>
                </a:solidFill>
              </a:rPr>
              <a:t>tavolo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tecnico</a:t>
            </a:r>
            <a:r>
              <a:rPr lang="en-US" sz="2400" dirty="0" smtClean="0">
                <a:solidFill>
                  <a:schemeClr val="tx2"/>
                </a:solidFill>
              </a:rPr>
              <a:t> per </a:t>
            </a:r>
            <a:r>
              <a:rPr lang="en-US" sz="2400" dirty="0" err="1" smtClean="0">
                <a:solidFill>
                  <a:schemeClr val="tx2"/>
                </a:solidFill>
              </a:rPr>
              <a:t>valutare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possibili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sinergie</a:t>
            </a:r>
            <a:r>
              <a:rPr lang="en-US" sz="2400" dirty="0" smtClean="0">
                <a:solidFill>
                  <a:schemeClr val="tx2"/>
                </a:solidFill>
              </a:rPr>
              <a:t> e </a:t>
            </a:r>
            <a:r>
              <a:rPr lang="en-US" sz="2400" dirty="0" err="1" smtClean="0">
                <a:solidFill>
                  <a:schemeClr val="tx2"/>
                </a:solidFill>
              </a:rPr>
              <a:t>collaborazioni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finalizzate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alla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predisposizione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delle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tecnologie</a:t>
            </a:r>
            <a:r>
              <a:rPr lang="en-US" sz="2400" dirty="0" smtClean="0">
                <a:solidFill>
                  <a:schemeClr val="tx2"/>
                </a:solidFill>
              </a:rPr>
              <a:t> ICT per </a:t>
            </a:r>
            <a:r>
              <a:rPr lang="en-US" sz="2400" dirty="0" err="1" smtClean="0">
                <a:solidFill>
                  <a:schemeClr val="tx2"/>
                </a:solidFill>
              </a:rPr>
              <a:t>gestire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“</a:t>
            </a:r>
            <a:r>
              <a:rPr lang="en-US" sz="2400" dirty="0" smtClean="0">
                <a:solidFill>
                  <a:schemeClr val="tx2"/>
                </a:solidFill>
              </a:rPr>
              <a:t>big data” </a:t>
            </a:r>
            <a:r>
              <a:rPr lang="en-US" sz="2400" dirty="0" err="1" smtClean="0">
                <a:solidFill>
                  <a:schemeClr val="tx2"/>
                </a:solidFill>
              </a:rPr>
              <a:t>prodotti</a:t>
            </a:r>
            <a:r>
              <a:rPr lang="en-US" sz="2400" dirty="0" smtClean="0">
                <a:solidFill>
                  <a:schemeClr val="tx2"/>
                </a:solidFill>
              </a:rPr>
              <a:t> da A), B) e C). 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2"/>
              </a:solidFill>
            </a:endParaRPr>
          </a:p>
          <a:p>
            <a:pPr lvl="1"/>
            <a:endParaRPr lang="en-US" sz="2200" dirty="0" smtClean="0">
              <a:solidFill>
                <a:schemeClr val="tx2"/>
              </a:solidFill>
            </a:endParaRPr>
          </a:p>
          <a:p>
            <a:pPr lvl="1"/>
            <a:endParaRPr lang="en-US" sz="2200" dirty="0" smtClean="0">
              <a:solidFill>
                <a:schemeClr val="tx2"/>
              </a:solidFill>
            </a:endParaRPr>
          </a:p>
          <a:p>
            <a:pPr lvl="1"/>
            <a:endParaRPr lang="en-US" sz="2200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15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028" y="133108"/>
            <a:ext cx="948404" cy="114902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6" y="263952"/>
            <a:ext cx="1460337" cy="111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65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36"/>
            <a:ext cx="8229600" cy="87987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2175B3"/>
                </a:solidFill>
              </a:rPr>
              <a:t>   Human Infrastructures</a:t>
            </a:r>
            <a:endParaRPr lang="en-US" b="1" dirty="0">
              <a:solidFill>
                <a:srgbClr val="2175B3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16</a:t>
            </a:fld>
            <a:endParaRPr lang="it-IT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1520" y="1158056"/>
            <a:ext cx="8568952" cy="496855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chemeClr val="accent3"/>
              </a:buClr>
              <a:buSzPct val="95000"/>
              <a:buFont typeface="Arial"/>
              <a:buNone/>
            </a:pPr>
            <a:endParaRPr lang="it-IT" dirty="0" smtClean="0">
              <a:solidFill>
                <a:schemeClr val="accent4"/>
              </a:solidFill>
            </a:endParaRPr>
          </a:p>
          <a:p>
            <a:pPr>
              <a:spcBef>
                <a:spcPts val="400"/>
              </a:spcBef>
              <a:buFont typeface="Arial"/>
              <a:buNone/>
            </a:pPr>
            <a:r>
              <a:rPr lang="it-IT" dirty="0" smtClean="0">
                <a:solidFill>
                  <a:schemeClr val="accent1"/>
                </a:solidFill>
              </a:rPr>
              <a:t>	Due edizioni del Master “</a:t>
            </a:r>
            <a:r>
              <a:rPr lang="it-IT" sz="3100" dirty="0" smtClean="0">
                <a:solidFill>
                  <a:srgbClr val="FF0000"/>
                </a:solidFill>
              </a:rPr>
              <a:t>Sviluppo e Gestione di Data Center per il Calcolo Scientifico ad Alte Prestazioni</a:t>
            </a:r>
            <a:r>
              <a:rPr lang="it-IT" sz="3100" dirty="0" smtClean="0">
                <a:solidFill>
                  <a:schemeClr val="accent1"/>
                </a:solidFill>
              </a:rPr>
              <a:t>”: la prima edizione (fondi </a:t>
            </a:r>
            <a:r>
              <a:rPr lang="it-IT" sz="3100" dirty="0" err="1" smtClean="0">
                <a:solidFill>
                  <a:schemeClr val="accent1"/>
                </a:solidFill>
              </a:rPr>
              <a:t>ReCaS</a:t>
            </a:r>
            <a:r>
              <a:rPr lang="it-IT" sz="3100" dirty="0" smtClean="0">
                <a:solidFill>
                  <a:schemeClr val="accent1"/>
                </a:solidFill>
              </a:rPr>
              <a:t>) si è conclusa il 31 ottobre 2013 e la seconda (fondi PRISMA), si è conclusa ad aprile 2015.</a:t>
            </a:r>
          </a:p>
          <a:p>
            <a:pPr>
              <a:spcBef>
                <a:spcPts val="400"/>
              </a:spcBef>
              <a:buFont typeface="Arial"/>
              <a:buNone/>
            </a:pPr>
            <a:endParaRPr lang="it-IT" sz="3100" dirty="0" smtClean="0">
              <a:solidFill>
                <a:schemeClr val="accent1"/>
              </a:solidFill>
            </a:endParaRPr>
          </a:p>
          <a:p>
            <a:pPr>
              <a:spcBef>
                <a:spcPts val="400"/>
              </a:spcBef>
              <a:buFont typeface="Arial"/>
              <a:buNone/>
            </a:pPr>
            <a:r>
              <a:rPr lang="it-IT" sz="3100" dirty="0" smtClean="0">
                <a:solidFill>
                  <a:schemeClr val="accent1"/>
                </a:solidFill>
              </a:rPr>
              <a:t>	</a:t>
            </a:r>
          </a:p>
          <a:p>
            <a:pPr>
              <a:spcBef>
                <a:spcPts val="400"/>
              </a:spcBef>
              <a:buFont typeface="Arial"/>
              <a:buNone/>
            </a:pPr>
            <a:r>
              <a:rPr lang="it-IT" dirty="0" smtClean="0">
                <a:solidFill>
                  <a:schemeClr val="accent1"/>
                </a:solidFill>
              </a:rPr>
              <a:t>	Master UNIBA “</a:t>
            </a:r>
            <a:r>
              <a:rPr lang="it-IT" dirty="0" smtClean="0">
                <a:solidFill>
                  <a:srgbClr val="FF0000"/>
                </a:solidFill>
              </a:rPr>
              <a:t>Metodologie e tecnologie per lo sviluppo di infrastrutture digitali</a:t>
            </a:r>
            <a:r>
              <a:rPr lang="it-IT" dirty="0" smtClean="0">
                <a:solidFill>
                  <a:schemeClr val="accent1"/>
                </a:solidFill>
              </a:rPr>
              <a:t>”  con finanziamento 100% del GARR, conclusa ad aprile 2015.</a:t>
            </a:r>
          </a:p>
          <a:p>
            <a:pPr>
              <a:spcBef>
                <a:spcPts val="400"/>
              </a:spcBef>
              <a:buFont typeface="Arial"/>
              <a:buNone/>
            </a:pPr>
            <a:endParaRPr lang="it-IT" dirty="0" smtClean="0">
              <a:solidFill>
                <a:schemeClr val="accent1"/>
              </a:solidFill>
            </a:endParaRPr>
          </a:p>
          <a:p>
            <a:pPr>
              <a:spcBef>
                <a:spcPts val="400"/>
              </a:spcBef>
              <a:buFont typeface="Arial"/>
              <a:buNone/>
            </a:pPr>
            <a:r>
              <a:rPr lang="it-IT" dirty="0" smtClean="0">
                <a:solidFill>
                  <a:schemeClr val="accent1"/>
                </a:solidFill>
              </a:rPr>
              <a:t>	5 Scuole di </a:t>
            </a:r>
            <a:r>
              <a:rPr lang="it-IT" dirty="0" err="1" smtClean="0">
                <a:solidFill>
                  <a:schemeClr val="accent1"/>
                </a:solidFill>
              </a:rPr>
              <a:t>Cloud</a:t>
            </a:r>
            <a:r>
              <a:rPr lang="it-IT" dirty="0" smtClean="0">
                <a:solidFill>
                  <a:schemeClr val="accent1"/>
                </a:solidFill>
              </a:rPr>
              <a:t> Computing organizzate da UNIBA &amp; INFN (oltre 100 </a:t>
            </a:r>
            <a:r>
              <a:rPr lang="it-IT" dirty="0" err="1" smtClean="0">
                <a:solidFill>
                  <a:schemeClr val="accent1"/>
                </a:solidFill>
              </a:rPr>
              <a:t>formandi</a:t>
            </a:r>
            <a:r>
              <a:rPr lang="it-IT" dirty="0" smtClean="0">
                <a:solidFill>
                  <a:schemeClr val="accent1"/>
                </a:solidFill>
              </a:rPr>
              <a:t>)</a:t>
            </a:r>
          </a:p>
          <a:p>
            <a:pPr>
              <a:spcBef>
                <a:spcPts val="400"/>
              </a:spcBef>
              <a:buFont typeface="Arial"/>
              <a:buNone/>
            </a:pPr>
            <a:endParaRPr lang="it-IT" dirty="0" smtClean="0">
              <a:solidFill>
                <a:schemeClr val="accent1"/>
              </a:solidFill>
            </a:endParaRPr>
          </a:p>
          <a:p>
            <a:pPr>
              <a:spcBef>
                <a:spcPts val="400"/>
              </a:spcBef>
              <a:buFont typeface="Arial"/>
              <a:buNone/>
            </a:pPr>
            <a:r>
              <a:rPr lang="it-IT" dirty="0" smtClean="0">
                <a:solidFill>
                  <a:schemeClr val="accent1"/>
                </a:solidFill>
              </a:rPr>
              <a:t>	</a:t>
            </a:r>
            <a:r>
              <a:rPr lang="it-IT" dirty="0" smtClean="0">
                <a:solidFill>
                  <a:schemeClr val="accent1"/>
                </a:solidFill>
                <a:sym typeface="Wingdings"/>
              </a:rPr>
              <a:t> </a:t>
            </a:r>
            <a:r>
              <a:rPr lang="it-IT" dirty="0" smtClean="0">
                <a:solidFill>
                  <a:schemeClr val="accent1"/>
                </a:solidFill>
              </a:rPr>
              <a:t>Oltre 50 laureati in discipline scientifiche specialisti in ICT</a:t>
            </a:r>
          </a:p>
          <a:p>
            <a:pPr marL="0" indent="0" algn="ctr">
              <a:buNone/>
            </a:pPr>
            <a:endParaRPr lang="it-IT" dirty="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endParaRPr lang="it-IT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000090"/>
                </a:solidFill>
              </a:rPr>
              <a:t>Per la “Formazione” </a:t>
            </a:r>
            <a:r>
              <a:rPr lang="it-IT" b="1" dirty="0" err="1" smtClean="0">
                <a:solidFill>
                  <a:srgbClr val="000090"/>
                </a:solidFill>
              </a:rPr>
              <a:t>ReCaS</a:t>
            </a:r>
            <a:r>
              <a:rPr lang="it-IT" b="1" dirty="0" smtClean="0">
                <a:solidFill>
                  <a:srgbClr val="000090"/>
                </a:solidFill>
              </a:rPr>
              <a:t> ringrazio: Guido Russo, Giuliano Laccetti, Sonia </a:t>
            </a:r>
            <a:r>
              <a:rPr lang="it-IT" b="1" dirty="0" err="1" smtClean="0">
                <a:solidFill>
                  <a:srgbClr val="000090"/>
                </a:solidFill>
              </a:rPr>
              <a:t>Tangaro</a:t>
            </a:r>
            <a:r>
              <a:rPr lang="it-IT" b="1" dirty="0" smtClean="0">
                <a:solidFill>
                  <a:srgbClr val="000090"/>
                </a:solidFill>
              </a:rPr>
              <a:t>, Lucia </a:t>
            </a:r>
            <a:r>
              <a:rPr lang="it-IT" b="1" dirty="0" err="1" smtClean="0">
                <a:solidFill>
                  <a:srgbClr val="000090"/>
                </a:solidFill>
              </a:rPr>
              <a:t>Silvestris</a:t>
            </a:r>
            <a:r>
              <a:rPr lang="it-IT" b="1" dirty="0" smtClean="0">
                <a:solidFill>
                  <a:srgbClr val="000090"/>
                </a:solidFill>
              </a:rPr>
              <a:t>, Giovanna Selvaggi, </a:t>
            </a:r>
            <a:r>
              <a:rPr lang="it-IT" b="1" dirty="0">
                <a:solidFill>
                  <a:srgbClr val="000090"/>
                </a:solidFill>
              </a:rPr>
              <a:t>D</a:t>
            </a:r>
            <a:r>
              <a:rPr lang="it-IT" b="1" dirty="0" smtClean="0">
                <a:solidFill>
                  <a:srgbClr val="000090"/>
                </a:solidFill>
              </a:rPr>
              <a:t>omenico Diacono e lo Staff </a:t>
            </a:r>
            <a:r>
              <a:rPr lang="it-IT" b="1" dirty="0" err="1" smtClean="0">
                <a:solidFill>
                  <a:srgbClr val="000090"/>
                </a:solidFill>
              </a:rPr>
              <a:t>Ammistrativo</a:t>
            </a:r>
            <a:r>
              <a:rPr lang="it-IT" b="1" smtClean="0">
                <a:solidFill>
                  <a:srgbClr val="000090"/>
                </a:solidFill>
              </a:rPr>
              <a:t> UNIBA e INFN.</a:t>
            </a:r>
            <a:endParaRPr lang="it-IT" b="1" dirty="0">
              <a:solidFill>
                <a:srgbClr val="000090"/>
              </a:solidFill>
            </a:endParaRPr>
          </a:p>
          <a:p>
            <a:endParaRPr lang="it-IT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7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1097" y="2945486"/>
            <a:ext cx="5116265" cy="2600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2175B3"/>
                </a:solidFill>
              </a:rPr>
              <a:t>Accordo</a:t>
            </a:r>
            <a:r>
              <a:rPr lang="en-US" b="1" dirty="0" smtClean="0">
                <a:solidFill>
                  <a:srgbClr val="2175B3"/>
                </a:solidFill>
              </a:rPr>
              <a:t> di </a:t>
            </a:r>
            <a:r>
              <a:rPr lang="en-US" b="1" dirty="0" err="1" smtClean="0">
                <a:solidFill>
                  <a:srgbClr val="2175B3"/>
                </a:solidFill>
              </a:rPr>
              <a:t>Partenariato</a:t>
            </a:r>
            <a:r>
              <a:rPr lang="en-US" b="1" dirty="0" smtClean="0">
                <a:solidFill>
                  <a:srgbClr val="2175B3"/>
                </a:solidFill>
              </a:rPr>
              <a:t> 2014-2020</a:t>
            </a:r>
            <a:endParaRPr lang="en-US" b="1" dirty="0">
              <a:solidFill>
                <a:srgbClr val="2175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80677"/>
            <a:ext cx="6996885" cy="501317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44 </a:t>
            </a:r>
            <a:r>
              <a:rPr lang="en-US" sz="2400" dirty="0" err="1">
                <a:solidFill>
                  <a:schemeClr val="tx2"/>
                </a:solidFill>
              </a:rPr>
              <a:t>miliardi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di </a:t>
            </a:r>
            <a:r>
              <a:rPr lang="en-US" sz="2400" dirty="0" smtClean="0">
                <a:solidFill>
                  <a:schemeClr val="tx2"/>
                </a:solidFill>
              </a:rPr>
              <a:t>euro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     </a:t>
            </a:r>
            <a:r>
              <a:rPr lang="en-US" sz="2400" dirty="0" smtClean="0">
                <a:solidFill>
                  <a:schemeClr val="tx2"/>
                </a:solidFill>
              </a:rPr>
              <a:t>(+ 20 di </a:t>
            </a:r>
            <a:r>
              <a:rPr lang="en-US" sz="2400" dirty="0" err="1" smtClean="0">
                <a:solidFill>
                  <a:schemeClr val="tx2"/>
                </a:solidFill>
              </a:rPr>
              <a:t>cofinanziamento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nazionale</a:t>
            </a:r>
            <a:r>
              <a:rPr lang="en-US" sz="2400" dirty="0" smtClean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FESR &amp; FSE </a:t>
            </a:r>
            <a:r>
              <a:rPr lang="en-US" sz="2000" dirty="0" smtClean="0">
                <a:solidFill>
                  <a:schemeClr val="tx2"/>
                </a:solidFill>
                <a:sym typeface="Wingdings"/>
              </a:rPr>
              <a:t> 31 </a:t>
            </a:r>
            <a:r>
              <a:rPr lang="en-US" sz="2000" dirty="0" err="1" smtClean="0">
                <a:solidFill>
                  <a:schemeClr val="tx2"/>
                </a:solidFill>
                <a:sym typeface="Wingdings"/>
              </a:rPr>
              <a:t>miliardi</a:t>
            </a:r>
            <a:r>
              <a:rPr lang="en-US" sz="2000" dirty="0" smtClean="0">
                <a:solidFill>
                  <a:schemeClr val="tx2"/>
                </a:solidFill>
                <a:sym typeface="Wingdings"/>
              </a:rPr>
              <a:t> di euro</a:t>
            </a:r>
            <a:endParaRPr lang="en-US" sz="2000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17</a:t>
            </a:fld>
            <a:endParaRPr lang="it-IT"/>
          </a:p>
        </p:txBody>
      </p:sp>
      <p:graphicFrame>
        <p:nvGraphicFramePr>
          <p:cNvPr id="9" name="Gra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800967"/>
              </p:ext>
            </p:extLst>
          </p:nvPr>
        </p:nvGraphicFramePr>
        <p:xfrm>
          <a:off x="-550710" y="2945486"/>
          <a:ext cx="4414793" cy="2394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2666656" y="4046210"/>
            <a:ext cx="2232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1,3 MLD (</a:t>
            </a:r>
            <a:r>
              <a:rPr lang="en-US" b="1" dirty="0" err="1" smtClean="0">
                <a:solidFill>
                  <a:srgbClr val="FF0000"/>
                </a:solidFill>
              </a:rPr>
              <a:t>transizione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371541" y="3170535"/>
            <a:ext cx="252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7,6 MLD (</a:t>
            </a:r>
            <a:r>
              <a:rPr lang="en-US" b="1" dirty="0" err="1" smtClean="0">
                <a:solidFill>
                  <a:srgbClr val="FF0000"/>
                </a:solidFill>
              </a:rPr>
              <a:t>più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sviluppate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56426" y="4646125"/>
            <a:ext cx="288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22,2 MLD (</a:t>
            </a:r>
            <a:r>
              <a:rPr lang="en-US" b="1" dirty="0" err="1" smtClean="0">
                <a:solidFill>
                  <a:srgbClr val="FF0000"/>
                </a:solidFill>
              </a:rPr>
              <a:t>meno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sviluppate</a:t>
            </a:r>
            <a:r>
              <a:rPr lang="en-US" b="1" dirty="0" smtClean="0">
                <a:solidFill>
                  <a:srgbClr val="FF0000"/>
                </a:solidFill>
              </a:rPr>
              <a:t>)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867448" y="1251857"/>
            <a:ext cx="3220218" cy="5078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11 obiettivi tematici:</a:t>
            </a:r>
            <a:endParaRPr lang="it-IT" dirty="0"/>
          </a:p>
          <a:p>
            <a:endParaRPr lang="it-IT" b="1" dirty="0"/>
          </a:p>
          <a:p>
            <a:r>
              <a:rPr lang="it-IT" dirty="0"/>
              <a:t>Ricerca e innovazione</a:t>
            </a:r>
          </a:p>
          <a:p>
            <a:r>
              <a:rPr lang="it-IT" dirty="0"/>
              <a:t>Lotta ai cambiamenti climatici</a:t>
            </a:r>
          </a:p>
          <a:p>
            <a:r>
              <a:rPr lang="it-IT" dirty="0"/>
              <a:t>Tecnologie dell’informazione e della comunicazione</a:t>
            </a:r>
          </a:p>
          <a:p>
            <a:r>
              <a:rPr lang="it-IT" dirty="0"/>
              <a:t>Competitività delle PMI</a:t>
            </a:r>
          </a:p>
          <a:p>
            <a:r>
              <a:rPr lang="it-IT" dirty="0"/>
              <a:t>Economia a basse emissioni di carbonio</a:t>
            </a:r>
          </a:p>
          <a:p>
            <a:r>
              <a:rPr lang="it-IT" dirty="0"/>
              <a:t>Ambiente ed efficienza delle risorse</a:t>
            </a:r>
          </a:p>
          <a:p>
            <a:r>
              <a:rPr lang="it-IT" dirty="0"/>
              <a:t>Trasporto sostenibile</a:t>
            </a:r>
          </a:p>
          <a:p>
            <a:r>
              <a:rPr lang="it-IT" dirty="0"/>
              <a:t>Amministrazione pubblica più efficiente</a:t>
            </a:r>
          </a:p>
          <a:p>
            <a:r>
              <a:rPr lang="it-IT" dirty="0"/>
              <a:t>Istruzione e formazione più efficaci</a:t>
            </a:r>
          </a:p>
          <a:p>
            <a:r>
              <a:rPr lang="it-IT" dirty="0"/>
              <a:t>Inclusione sociale</a:t>
            </a:r>
          </a:p>
          <a:p>
            <a:r>
              <a:rPr lang="it-IT" dirty="0"/>
              <a:t>Occupazione e mobilità</a:t>
            </a:r>
          </a:p>
        </p:txBody>
      </p:sp>
    </p:spTree>
    <p:extLst>
      <p:ext uri="{BB962C8B-B14F-4D97-AF65-F5344CB8AC3E}">
        <p14:creationId xmlns:p14="http://schemas.microsoft.com/office/powerpoint/2010/main" val="2914526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746"/>
            <a:ext cx="8229600" cy="600023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Conclusioni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8528"/>
            <a:ext cx="9143999" cy="5492958"/>
          </a:xfrm>
        </p:spPr>
        <p:txBody>
          <a:bodyPr>
            <a:noAutofit/>
          </a:bodyPr>
          <a:lstStyle/>
          <a:p>
            <a:r>
              <a:rPr lang="it-IT" sz="1800" dirty="0" err="1" smtClean="0">
                <a:solidFill>
                  <a:srgbClr val="0000FF"/>
                </a:solidFill>
              </a:rPr>
              <a:t>ReCaS</a:t>
            </a:r>
            <a:r>
              <a:rPr lang="it-IT" sz="1800" dirty="0" smtClean="0">
                <a:solidFill>
                  <a:srgbClr val="0000FF"/>
                </a:solidFill>
              </a:rPr>
              <a:t> è una delle più potenti e versatili infrastrutture di calcolo nazionali.</a:t>
            </a:r>
          </a:p>
          <a:p>
            <a:r>
              <a:rPr lang="it-IT" sz="1800" dirty="0" smtClean="0">
                <a:solidFill>
                  <a:srgbClr val="0000FF"/>
                </a:solidFill>
              </a:rPr>
              <a:t>Opera, grazie alla rete GARR, in sinergia con gli altri Data Center del medesimo PON e con quelli dell’INFN in generale.</a:t>
            </a:r>
          </a:p>
          <a:p>
            <a:r>
              <a:rPr lang="it-IT" sz="1800" dirty="0">
                <a:solidFill>
                  <a:srgbClr val="0000FF"/>
                </a:solidFill>
              </a:rPr>
              <a:t>E’ integrato nelle e-</a:t>
            </a:r>
            <a:r>
              <a:rPr lang="it-IT" sz="1800" dirty="0" err="1">
                <a:solidFill>
                  <a:srgbClr val="0000FF"/>
                </a:solidFill>
              </a:rPr>
              <a:t>Infrastructure</a:t>
            </a:r>
            <a:r>
              <a:rPr lang="it-IT" sz="1800" dirty="0">
                <a:solidFill>
                  <a:srgbClr val="0000FF"/>
                </a:solidFill>
              </a:rPr>
              <a:t> nazionali e </a:t>
            </a:r>
            <a:r>
              <a:rPr lang="it-IT" sz="1800" dirty="0" smtClean="0">
                <a:solidFill>
                  <a:srgbClr val="0000FF"/>
                </a:solidFill>
              </a:rPr>
              <a:t>sovrannazionali:</a:t>
            </a:r>
          </a:p>
          <a:p>
            <a:pPr lvl="1"/>
            <a:r>
              <a:rPr lang="it-IT" sz="1800" dirty="0" smtClean="0">
                <a:solidFill>
                  <a:srgbClr val="0000FF"/>
                </a:solidFill>
              </a:rPr>
              <a:t>l’Infrastruttura </a:t>
            </a:r>
            <a:r>
              <a:rPr lang="it-IT" sz="1800" dirty="0">
                <a:solidFill>
                  <a:srgbClr val="0000FF"/>
                </a:solidFill>
              </a:rPr>
              <a:t>di </a:t>
            </a:r>
            <a:r>
              <a:rPr lang="it-IT" sz="1800" dirty="0" err="1">
                <a:solidFill>
                  <a:srgbClr val="0000FF"/>
                </a:solidFill>
              </a:rPr>
              <a:t>Grid</a:t>
            </a:r>
            <a:r>
              <a:rPr lang="it-IT" sz="1800" dirty="0">
                <a:solidFill>
                  <a:srgbClr val="0000FF"/>
                </a:solidFill>
              </a:rPr>
              <a:t> Italiana (IGI), </a:t>
            </a:r>
            <a:endParaRPr lang="it-IT" sz="1800" dirty="0" smtClean="0">
              <a:solidFill>
                <a:srgbClr val="0000FF"/>
              </a:solidFill>
            </a:endParaRPr>
          </a:p>
          <a:p>
            <a:pPr lvl="1"/>
            <a:r>
              <a:rPr lang="it-IT" sz="1800" dirty="0" smtClean="0">
                <a:solidFill>
                  <a:srgbClr val="0000FF"/>
                </a:solidFill>
              </a:rPr>
              <a:t> </a:t>
            </a:r>
            <a:r>
              <a:rPr lang="it-IT" sz="1800" dirty="0">
                <a:solidFill>
                  <a:srgbClr val="0000FF"/>
                </a:solidFill>
              </a:rPr>
              <a:t>la Worldwide LHC </a:t>
            </a:r>
            <a:r>
              <a:rPr lang="it-IT" sz="1800" dirty="0" err="1">
                <a:solidFill>
                  <a:srgbClr val="0000FF"/>
                </a:solidFill>
              </a:rPr>
              <a:t>Compunting</a:t>
            </a:r>
            <a:r>
              <a:rPr lang="it-IT" sz="1800" dirty="0">
                <a:solidFill>
                  <a:srgbClr val="0000FF"/>
                </a:solidFill>
              </a:rPr>
              <a:t> GRID (WLGC)</a:t>
            </a:r>
            <a:r>
              <a:rPr lang="it-IT" sz="1800" dirty="0" smtClean="0">
                <a:solidFill>
                  <a:srgbClr val="0000FF"/>
                </a:solidFill>
              </a:rPr>
              <a:t>,</a:t>
            </a:r>
          </a:p>
          <a:p>
            <a:pPr lvl="1"/>
            <a:r>
              <a:rPr lang="it-IT" sz="1800" dirty="0" smtClean="0">
                <a:solidFill>
                  <a:srgbClr val="0000FF"/>
                </a:solidFill>
              </a:rPr>
              <a:t> </a:t>
            </a:r>
            <a:r>
              <a:rPr lang="it-IT" sz="1800" dirty="0">
                <a:solidFill>
                  <a:srgbClr val="0000FF"/>
                </a:solidFill>
              </a:rPr>
              <a:t>la </a:t>
            </a:r>
            <a:r>
              <a:rPr lang="it-IT" sz="1800" dirty="0" err="1">
                <a:solidFill>
                  <a:srgbClr val="0000FF"/>
                </a:solidFill>
              </a:rPr>
              <a:t>European</a:t>
            </a:r>
            <a:r>
              <a:rPr lang="it-IT" sz="1800" dirty="0">
                <a:solidFill>
                  <a:srgbClr val="0000FF"/>
                </a:solidFill>
              </a:rPr>
              <a:t> GRID </a:t>
            </a:r>
            <a:r>
              <a:rPr lang="it-IT" sz="1800" dirty="0" err="1">
                <a:solidFill>
                  <a:srgbClr val="0000FF"/>
                </a:solidFill>
              </a:rPr>
              <a:t>Infrastructure</a:t>
            </a:r>
            <a:r>
              <a:rPr lang="it-IT" sz="1800" dirty="0">
                <a:solidFill>
                  <a:srgbClr val="0000FF"/>
                </a:solidFill>
              </a:rPr>
              <a:t> (EGI) </a:t>
            </a:r>
            <a:endParaRPr lang="it-IT" sz="1800" dirty="0" smtClean="0">
              <a:solidFill>
                <a:srgbClr val="0000FF"/>
              </a:solidFill>
            </a:endParaRPr>
          </a:p>
          <a:p>
            <a:pPr lvl="1"/>
            <a:r>
              <a:rPr lang="it-IT" sz="1800" dirty="0" smtClean="0">
                <a:solidFill>
                  <a:srgbClr val="0000FF"/>
                </a:solidFill>
              </a:rPr>
              <a:t> </a:t>
            </a:r>
            <a:r>
              <a:rPr lang="it-IT" sz="1800" dirty="0">
                <a:solidFill>
                  <a:srgbClr val="0000FF"/>
                </a:solidFill>
              </a:rPr>
              <a:t>la EGI </a:t>
            </a:r>
            <a:r>
              <a:rPr lang="it-IT" sz="1800" dirty="0" err="1">
                <a:solidFill>
                  <a:srgbClr val="0000FF"/>
                </a:solidFill>
              </a:rPr>
              <a:t>Federated</a:t>
            </a:r>
            <a:r>
              <a:rPr lang="it-IT" sz="1800" dirty="0">
                <a:solidFill>
                  <a:srgbClr val="0000FF"/>
                </a:solidFill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</a:rPr>
              <a:t>Cloud</a:t>
            </a:r>
            <a:r>
              <a:rPr lang="it-IT" sz="18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it-IT" sz="1800" dirty="0" smtClean="0">
                <a:solidFill>
                  <a:srgbClr val="0000FF"/>
                </a:solidFill>
              </a:rPr>
              <a:t>Oltre </a:t>
            </a:r>
            <a:r>
              <a:rPr lang="it-IT" sz="1800" dirty="0">
                <a:solidFill>
                  <a:srgbClr val="0000FF"/>
                </a:solidFill>
              </a:rPr>
              <a:t>all’utilizzo per la ricerca fondamentale </a:t>
            </a:r>
            <a:r>
              <a:rPr lang="it-IT" sz="1800" dirty="0" smtClean="0">
                <a:solidFill>
                  <a:srgbClr val="0000FF"/>
                </a:solidFill>
              </a:rPr>
              <a:t>sono disponibili risorse di calcolo e </a:t>
            </a:r>
            <a:r>
              <a:rPr lang="it-IT" sz="1800" dirty="0" err="1" smtClean="0">
                <a:solidFill>
                  <a:srgbClr val="0000FF"/>
                </a:solidFill>
              </a:rPr>
              <a:t>storage</a:t>
            </a:r>
            <a:r>
              <a:rPr lang="it-IT" sz="1800" dirty="0" smtClean="0">
                <a:solidFill>
                  <a:srgbClr val="0000FF"/>
                </a:solidFill>
              </a:rPr>
              <a:t> per altri utenti</a:t>
            </a:r>
            <a:r>
              <a:rPr lang="it-IT" sz="1800" dirty="0" smtClean="0">
                <a:solidFill>
                  <a:srgbClr val="0000FF"/>
                </a:solidFill>
              </a:rPr>
              <a:t>.</a:t>
            </a:r>
            <a:endParaRPr lang="it-IT" sz="1800" dirty="0" smtClean="0">
              <a:solidFill>
                <a:srgbClr val="0000FF"/>
              </a:solidFill>
            </a:endParaRPr>
          </a:p>
          <a:p>
            <a:r>
              <a:rPr lang="it-IT" sz="1800" dirty="0" smtClean="0">
                <a:solidFill>
                  <a:srgbClr val="0000FF"/>
                </a:solidFill>
              </a:rPr>
              <a:t>Grazie alla sinergia con il Progetto PRISMA </a:t>
            </a:r>
            <a:r>
              <a:rPr lang="en-US" sz="1800" dirty="0" err="1" smtClean="0">
                <a:solidFill>
                  <a:srgbClr val="0000FF"/>
                </a:solidFill>
              </a:rPr>
              <a:t>rende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disponibile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una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piattaforma</a:t>
            </a:r>
            <a:r>
              <a:rPr lang="en-US" sz="1800" dirty="0">
                <a:solidFill>
                  <a:srgbClr val="0000FF"/>
                </a:solidFill>
              </a:rPr>
              <a:t> Cloud Open Source </a:t>
            </a:r>
            <a:r>
              <a:rPr lang="en-US" sz="1800" dirty="0" err="1">
                <a:solidFill>
                  <a:srgbClr val="0000FF"/>
                </a:solidFill>
              </a:rPr>
              <a:t>dotata</a:t>
            </a:r>
            <a:r>
              <a:rPr lang="en-US" sz="1800" dirty="0">
                <a:solidFill>
                  <a:srgbClr val="0000FF"/>
                </a:solidFill>
              </a:rPr>
              <a:t> di </a:t>
            </a:r>
            <a:r>
              <a:rPr lang="en-US" sz="1800" dirty="0" err="1">
                <a:solidFill>
                  <a:srgbClr val="0000FF"/>
                </a:solidFill>
              </a:rPr>
              <a:t>servizi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specifici</a:t>
            </a:r>
            <a:r>
              <a:rPr lang="en-US" sz="1800" dirty="0">
                <a:solidFill>
                  <a:srgbClr val="0000FF"/>
                </a:solidFill>
              </a:rPr>
              <a:t> per </a:t>
            </a:r>
            <a:r>
              <a:rPr lang="en-US" sz="1800" dirty="0" err="1">
                <a:solidFill>
                  <a:srgbClr val="0000FF"/>
                </a:solidFill>
              </a:rPr>
              <a:t>facilitare</a:t>
            </a:r>
            <a:r>
              <a:rPr lang="en-US" sz="1800" dirty="0">
                <a:solidFill>
                  <a:srgbClr val="0000FF"/>
                </a:solidFill>
              </a:rPr>
              <a:t> le </a:t>
            </a:r>
            <a:r>
              <a:rPr lang="en-US" sz="1800" dirty="0" err="1">
                <a:solidFill>
                  <a:srgbClr val="0000FF"/>
                </a:solidFill>
              </a:rPr>
              <a:t>attività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>
                <a:solidFill>
                  <a:srgbClr val="0000FF"/>
                </a:solidFill>
              </a:rPr>
              <a:t>della</a:t>
            </a:r>
            <a:r>
              <a:rPr lang="en-US" sz="1800" dirty="0">
                <a:solidFill>
                  <a:srgbClr val="0000FF"/>
                </a:solidFill>
              </a:rPr>
              <a:t> PA e </a:t>
            </a:r>
            <a:r>
              <a:rPr lang="en-US" sz="1800" dirty="0" err="1">
                <a:solidFill>
                  <a:srgbClr val="0000FF"/>
                </a:solidFill>
              </a:rPr>
              <a:t>delle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PMI.</a:t>
            </a:r>
          </a:p>
          <a:p>
            <a:r>
              <a:rPr lang="en-US" sz="1800" dirty="0" err="1" smtClean="0">
                <a:solidFill>
                  <a:srgbClr val="0000FF"/>
                </a:solidFill>
              </a:rPr>
              <a:t>L’ecosistema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ReCaS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nelle</a:t>
            </a:r>
            <a:r>
              <a:rPr lang="en-US" sz="1800" dirty="0" smtClean="0">
                <a:solidFill>
                  <a:srgbClr val="0000FF"/>
                </a:solidFill>
              </a:rPr>
              <a:t> 4 </a:t>
            </a:r>
            <a:r>
              <a:rPr lang="en-US" sz="1800" dirty="0" err="1" smtClean="0">
                <a:solidFill>
                  <a:srgbClr val="0000FF"/>
                </a:solidFill>
              </a:rPr>
              <a:t>Regioni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della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Convergenza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con</a:t>
            </a:r>
            <a:r>
              <a:rPr lang="en-US" sz="1800" dirty="0" smtClean="0">
                <a:solidFill>
                  <a:srgbClr val="0000FF"/>
                </a:solidFill>
              </a:rPr>
              <a:t> INFN, UNIBA e UNINA e </a:t>
            </a:r>
            <a:r>
              <a:rPr lang="en-US" sz="1800" dirty="0" err="1" smtClean="0">
                <a:solidFill>
                  <a:srgbClr val="0000FF"/>
                </a:solidFill>
              </a:rPr>
              <a:t>attraverso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i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nuovi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progetti</a:t>
            </a:r>
            <a:r>
              <a:rPr lang="en-US" sz="1800" dirty="0" smtClean="0">
                <a:solidFill>
                  <a:srgbClr val="0000FF"/>
                </a:solidFill>
              </a:rPr>
              <a:t> PRISMA, OCP, INDIGO e EGI-Engage </a:t>
            </a:r>
            <a:r>
              <a:rPr lang="en-US" sz="1800" dirty="0" err="1" smtClean="0">
                <a:solidFill>
                  <a:srgbClr val="0000FF"/>
                </a:solidFill>
              </a:rPr>
              <a:t>esprime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competenze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strategiche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nel</a:t>
            </a:r>
            <a:r>
              <a:rPr lang="en-US" sz="1800" dirty="0" smtClean="0">
                <a:solidFill>
                  <a:srgbClr val="0000FF"/>
                </a:solidFill>
              </a:rPr>
              <a:t> Cloud Computing &amp; Big Data.</a:t>
            </a:r>
          </a:p>
          <a:p>
            <a:r>
              <a:rPr lang="en-US" sz="1800" dirty="0" err="1" smtClean="0">
                <a:solidFill>
                  <a:srgbClr val="0000FF"/>
                </a:solidFill>
              </a:rPr>
              <a:t>Sfide</a:t>
            </a:r>
            <a:r>
              <a:rPr lang="en-US" sz="1800" dirty="0" smtClean="0">
                <a:solidFill>
                  <a:srgbClr val="0000FF"/>
                </a:solidFill>
              </a:rPr>
              <a:t>: </a:t>
            </a:r>
          </a:p>
          <a:p>
            <a:pPr lvl="1"/>
            <a:r>
              <a:rPr lang="en-US" sz="1800" dirty="0" err="1" smtClean="0">
                <a:solidFill>
                  <a:srgbClr val="0000FF"/>
                </a:solidFill>
              </a:rPr>
              <a:t>rapporti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stabili</a:t>
            </a:r>
            <a:r>
              <a:rPr lang="en-US" sz="1800" dirty="0" smtClean="0">
                <a:solidFill>
                  <a:srgbClr val="0000FF"/>
                </a:solidFill>
              </a:rPr>
              <a:t> e virtuosi con le PA e </a:t>
            </a:r>
            <a:r>
              <a:rPr lang="en-US" sz="1800" dirty="0" err="1" smtClean="0">
                <a:solidFill>
                  <a:srgbClr val="0000FF"/>
                </a:solidFill>
              </a:rPr>
              <a:t>il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sistema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produttivo</a:t>
            </a:r>
            <a:r>
              <a:rPr lang="en-US" sz="1800" dirty="0" smtClean="0">
                <a:solidFill>
                  <a:srgbClr val="0000FF"/>
                </a:solidFill>
              </a:rPr>
              <a:t>; </a:t>
            </a:r>
          </a:p>
          <a:p>
            <a:pPr lvl="1"/>
            <a:r>
              <a:rPr lang="en-US" sz="1800" dirty="0" err="1" smtClean="0">
                <a:solidFill>
                  <a:srgbClr val="0000FF"/>
                </a:solidFill>
              </a:rPr>
              <a:t>capacità</a:t>
            </a:r>
            <a:r>
              <a:rPr lang="en-US" sz="1800" dirty="0" smtClean="0">
                <a:solidFill>
                  <a:srgbClr val="0000FF"/>
                </a:solidFill>
              </a:rPr>
              <a:t> di </a:t>
            </a:r>
            <a:r>
              <a:rPr lang="en-US" sz="1800" dirty="0" err="1" smtClean="0">
                <a:solidFill>
                  <a:srgbClr val="0000FF"/>
                </a:solidFill>
              </a:rPr>
              <a:t>sostenere</a:t>
            </a:r>
            <a:r>
              <a:rPr lang="en-US" sz="1800" dirty="0" smtClean="0">
                <a:solidFill>
                  <a:srgbClr val="0000FF"/>
                </a:solidFill>
              </a:rPr>
              <a:t> e </a:t>
            </a:r>
            <a:r>
              <a:rPr lang="en-US" sz="1800" dirty="0" err="1" smtClean="0">
                <a:solidFill>
                  <a:srgbClr val="0000FF"/>
                </a:solidFill>
              </a:rPr>
              <a:t>valorizzare</a:t>
            </a:r>
            <a:r>
              <a:rPr lang="en-US" sz="1800" dirty="0" smtClean="0">
                <a:solidFill>
                  <a:srgbClr val="0000FF"/>
                </a:solidFill>
              </a:rPr>
              <a:t> I </a:t>
            </a:r>
            <a:r>
              <a:rPr lang="en-US" sz="1800" dirty="0" err="1" smtClean="0">
                <a:solidFill>
                  <a:srgbClr val="0000FF"/>
                </a:solidFill>
              </a:rPr>
              <a:t>tecnologi</a:t>
            </a:r>
            <a:r>
              <a:rPr lang="en-US" sz="1800" dirty="0" smtClean="0">
                <a:solidFill>
                  <a:srgbClr val="0000FF"/>
                </a:solidFill>
              </a:rPr>
              <a:t> e </a:t>
            </a:r>
            <a:r>
              <a:rPr lang="en-US" sz="1800" dirty="0" err="1" smtClean="0">
                <a:solidFill>
                  <a:srgbClr val="0000FF"/>
                </a:solidFill>
              </a:rPr>
              <a:t>ricercatori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che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hanno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permesso</a:t>
            </a:r>
            <a:r>
              <a:rPr lang="en-US" sz="1800" dirty="0" smtClean="0">
                <a:solidFill>
                  <a:srgbClr val="0000FF"/>
                </a:solidFill>
              </a:rPr>
              <a:t> lo </a:t>
            </a:r>
            <a:r>
              <a:rPr lang="en-US" sz="1800" dirty="0" err="1" smtClean="0">
                <a:solidFill>
                  <a:srgbClr val="0000FF"/>
                </a:solidFill>
              </a:rPr>
              <a:t>sviluppo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delle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attività</a:t>
            </a:r>
            <a:r>
              <a:rPr lang="en-US" sz="1800" dirty="0" smtClean="0">
                <a:solidFill>
                  <a:srgbClr val="0000FF"/>
                </a:solidFill>
              </a:rPr>
              <a:t> </a:t>
            </a:r>
            <a:r>
              <a:rPr lang="en-US" sz="1800" dirty="0" err="1" smtClean="0">
                <a:solidFill>
                  <a:srgbClr val="0000FF"/>
                </a:solidFill>
              </a:rPr>
              <a:t>descritte</a:t>
            </a:r>
            <a:r>
              <a:rPr lang="en-US" sz="1800" dirty="0" smtClean="0">
                <a:solidFill>
                  <a:srgbClr val="0000FF"/>
                </a:solidFill>
              </a:rPr>
              <a:t>.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18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3345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"/>
          <p:cNvSpPr txBox="1">
            <a:spLocks/>
          </p:cNvSpPr>
          <p:nvPr/>
        </p:nvSpPr>
        <p:spPr>
          <a:xfrm>
            <a:off x="395536" y="3115230"/>
            <a:ext cx="8280920" cy="3474679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endParaRPr lang="en-US" sz="9600" dirty="0">
              <a:solidFill>
                <a:srgbClr val="0000FF"/>
              </a:solidFill>
              <a:latin typeface="Tahoma" pitchFamily="34"/>
              <a:ea typeface="ＭＳ Ｐゴシック" pitchFamily="34"/>
              <a:cs typeface="Tahoma" pitchFamily="34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872847" y="3508145"/>
            <a:ext cx="4145195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Grazie per l’attenzione!</a:t>
            </a:r>
          </a:p>
          <a:p>
            <a:pPr algn="ctr"/>
            <a:endParaRPr lang="it-IT" b="1" dirty="0" smtClean="0">
              <a:solidFill>
                <a:srgbClr val="FF0000"/>
              </a:solidFill>
            </a:endParaRPr>
          </a:p>
          <a:p>
            <a:pPr algn="ctr"/>
            <a:endParaRPr lang="it-IT" b="1" dirty="0" smtClean="0">
              <a:solidFill>
                <a:srgbClr val="FF0000"/>
              </a:solidFill>
            </a:endParaRPr>
          </a:p>
          <a:p>
            <a:pPr algn="ctr"/>
            <a:r>
              <a:rPr lang="it-IT" b="1" dirty="0" smtClean="0">
                <a:solidFill>
                  <a:srgbClr val="000090"/>
                </a:solidFill>
              </a:rPr>
              <a:t>I miei ringraziamenti a:  </a:t>
            </a:r>
          </a:p>
          <a:p>
            <a:pPr algn="ctr"/>
            <a:endParaRPr lang="it-IT" b="1" dirty="0" smtClean="0">
              <a:solidFill>
                <a:srgbClr val="000090"/>
              </a:solidFill>
            </a:endParaRPr>
          </a:p>
          <a:p>
            <a:pPr algn="ctr"/>
            <a:r>
              <a:rPr lang="it-IT" b="1" dirty="0" smtClean="0">
                <a:solidFill>
                  <a:srgbClr val="000090"/>
                </a:solidFill>
              </a:rPr>
              <a:t>UNIBA &amp; INFN (Rettori e Pro-Rettori, Presidente, GE e Direttori) per il costante supporto!</a:t>
            </a:r>
          </a:p>
          <a:p>
            <a:pPr algn="ctr"/>
            <a:endParaRPr lang="it-IT" b="1" dirty="0" smtClean="0">
              <a:solidFill>
                <a:srgbClr val="000090"/>
              </a:solidFill>
            </a:endParaRPr>
          </a:p>
          <a:p>
            <a:pPr algn="ctr"/>
            <a:r>
              <a:rPr lang="it-IT" b="1" dirty="0" smtClean="0">
                <a:solidFill>
                  <a:srgbClr val="000090"/>
                </a:solidFill>
              </a:rPr>
              <a:t>Leonardo Merola, Guido Russo e Giorgio Maggi per la costante guida!</a:t>
            </a:r>
            <a:endParaRPr lang="it-IT" b="1" dirty="0">
              <a:solidFill>
                <a:srgbClr val="000090"/>
              </a:solidFill>
            </a:endParaRPr>
          </a:p>
          <a:p>
            <a:pPr algn="ctr">
              <a:buClrTx/>
              <a:buFontTx/>
              <a:buNone/>
              <a:defRPr/>
            </a:pPr>
            <a:endParaRPr lang="en-GB" sz="1100" dirty="0">
              <a:solidFill>
                <a:srgbClr val="000090"/>
              </a:solidFill>
            </a:endParaRPr>
          </a:p>
          <a:p>
            <a:pPr>
              <a:buClrTx/>
              <a:buFontTx/>
              <a:buNone/>
              <a:defRPr/>
            </a:pPr>
            <a:endParaRPr lang="en-GB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80"/>
            <a:ext cx="9144000" cy="10972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2" y="1394908"/>
            <a:ext cx="1744530" cy="164635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004" y="1250756"/>
            <a:ext cx="4292600" cy="1892300"/>
          </a:xfrm>
          <a:prstGeom prst="rect">
            <a:avLst/>
          </a:prstGeom>
        </p:spPr>
      </p:pic>
      <p:pic>
        <p:nvPicPr>
          <p:cNvPr id="8" name="Immagine 7" descr="IMG_29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549"/>
            <a:ext cx="4772600" cy="357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8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3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2175B3"/>
                </a:solidFill>
              </a:rPr>
              <a:t>Indice</a:t>
            </a:r>
            <a:endParaRPr lang="en-US" b="1" dirty="0">
              <a:solidFill>
                <a:srgbClr val="2175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80677"/>
            <a:ext cx="8772336" cy="501317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>
                <a:solidFill>
                  <a:schemeClr val="tx2"/>
                </a:solidFill>
              </a:rPr>
              <a:t>Progetti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di </a:t>
            </a:r>
            <a:r>
              <a:rPr lang="en-US" sz="2400" dirty="0" err="1" smtClean="0">
                <a:solidFill>
                  <a:schemeClr val="tx2"/>
                </a:solidFill>
              </a:rPr>
              <a:t>Ricerca</a:t>
            </a:r>
            <a:endParaRPr lang="en-US" sz="2400" dirty="0" smtClean="0">
              <a:solidFill>
                <a:schemeClr val="tx2"/>
              </a:solidFill>
            </a:endParaRPr>
          </a:p>
          <a:p>
            <a:pPr lvl="1"/>
            <a:r>
              <a:rPr lang="en-US" sz="2000" dirty="0" err="1" smtClean="0">
                <a:solidFill>
                  <a:schemeClr val="tx2"/>
                </a:solidFill>
              </a:rPr>
              <a:t>Fisica</a:t>
            </a:r>
            <a:endParaRPr lang="en-US" sz="800" dirty="0" smtClean="0">
              <a:solidFill>
                <a:schemeClr val="tx2"/>
              </a:solidFill>
            </a:endParaRPr>
          </a:p>
          <a:p>
            <a:pPr lvl="1"/>
            <a:r>
              <a:rPr lang="en-US" sz="2100" dirty="0" err="1" smtClean="0">
                <a:solidFill>
                  <a:schemeClr val="tx2"/>
                </a:solidFill>
              </a:rPr>
              <a:t>Neuroscienze</a:t>
            </a:r>
            <a:endParaRPr lang="en-US" sz="2100" dirty="0" smtClean="0">
              <a:solidFill>
                <a:schemeClr val="tx2"/>
              </a:solidFill>
            </a:endParaRPr>
          </a:p>
          <a:p>
            <a:pPr lvl="1"/>
            <a:r>
              <a:rPr lang="en-US" sz="2100" dirty="0" err="1" smtClean="0">
                <a:solidFill>
                  <a:schemeClr val="tx2"/>
                </a:solidFill>
              </a:rPr>
              <a:t>Scienze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 err="1" smtClean="0">
                <a:solidFill>
                  <a:schemeClr val="tx2"/>
                </a:solidFill>
              </a:rPr>
              <a:t>della</a:t>
            </a:r>
            <a:r>
              <a:rPr lang="en-US" sz="2100" dirty="0" smtClean="0">
                <a:solidFill>
                  <a:schemeClr val="tx2"/>
                </a:solidFill>
              </a:rPr>
              <a:t> Vita</a:t>
            </a:r>
          </a:p>
          <a:p>
            <a:pPr lvl="1"/>
            <a:r>
              <a:rPr lang="en-US" sz="2100" dirty="0" err="1" smtClean="0">
                <a:solidFill>
                  <a:schemeClr val="tx2"/>
                </a:solidFill>
              </a:rPr>
              <a:t>Scienze</a:t>
            </a:r>
            <a:r>
              <a:rPr lang="en-US" sz="2100" dirty="0" smtClean="0">
                <a:solidFill>
                  <a:schemeClr val="tx2"/>
                </a:solidFill>
              </a:rPr>
              <a:t> </a:t>
            </a:r>
            <a:r>
              <a:rPr lang="en-US" sz="2100" dirty="0" err="1" smtClean="0">
                <a:solidFill>
                  <a:schemeClr val="tx2"/>
                </a:solidFill>
              </a:rPr>
              <a:t>della</a:t>
            </a:r>
            <a:r>
              <a:rPr lang="en-US" sz="2100" dirty="0" smtClean="0">
                <a:solidFill>
                  <a:schemeClr val="tx2"/>
                </a:solidFill>
              </a:rPr>
              <a:t> Terra: </a:t>
            </a:r>
            <a:r>
              <a:rPr lang="en-US" sz="2100" dirty="0" err="1" smtClean="0">
                <a:solidFill>
                  <a:schemeClr val="tx2"/>
                </a:solidFill>
              </a:rPr>
              <a:t>vulcanologia</a:t>
            </a:r>
            <a:r>
              <a:rPr lang="en-US" sz="2100" dirty="0" smtClean="0">
                <a:solidFill>
                  <a:schemeClr val="tx2"/>
                </a:solidFill>
              </a:rPr>
              <a:t> &amp; </a:t>
            </a:r>
            <a:r>
              <a:rPr lang="en-US" sz="2100" dirty="0" err="1" smtClean="0">
                <a:solidFill>
                  <a:schemeClr val="tx2"/>
                </a:solidFill>
              </a:rPr>
              <a:t>telerilevamento</a:t>
            </a:r>
            <a:endParaRPr lang="en-US" sz="1200" dirty="0" smtClean="0">
              <a:solidFill>
                <a:schemeClr val="tx2"/>
              </a:solidFill>
            </a:endParaRPr>
          </a:p>
          <a:p>
            <a:r>
              <a:rPr lang="en-US" sz="2400" dirty="0" err="1" smtClean="0">
                <a:solidFill>
                  <a:schemeClr val="tx2"/>
                </a:solidFill>
              </a:rPr>
              <a:t>Attività</a:t>
            </a:r>
            <a:r>
              <a:rPr lang="en-US" sz="2400" dirty="0" smtClean="0">
                <a:solidFill>
                  <a:schemeClr val="tx2"/>
                </a:solidFill>
              </a:rPr>
              <a:t> di </a:t>
            </a:r>
            <a:r>
              <a:rPr lang="en-US" sz="2400" dirty="0" err="1" smtClean="0">
                <a:solidFill>
                  <a:schemeClr val="tx2"/>
                </a:solidFill>
              </a:rPr>
              <a:t>supporto</a:t>
            </a:r>
            <a:r>
              <a:rPr lang="en-US" sz="2400" dirty="0" smtClean="0">
                <a:solidFill>
                  <a:schemeClr val="tx2"/>
                </a:solidFill>
              </a:rPr>
              <a:t>, </a:t>
            </a:r>
            <a:r>
              <a:rPr lang="en-US" sz="2400" dirty="0" err="1" smtClean="0">
                <a:solidFill>
                  <a:schemeClr val="tx2"/>
                </a:solidFill>
              </a:rPr>
              <a:t>ricerca</a:t>
            </a:r>
            <a:r>
              <a:rPr lang="en-US" sz="2400" dirty="0" smtClean="0">
                <a:solidFill>
                  <a:schemeClr val="tx2"/>
                </a:solidFill>
              </a:rPr>
              <a:t> e </a:t>
            </a:r>
            <a:r>
              <a:rPr lang="en-US" sz="2400" dirty="0" err="1" smtClean="0">
                <a:solidFill>
                  <a:schemeClr val="tx2"/>
                </a:solidFill>
              </a:rPr>
              <a:t>sviluppo</a:t>
            </a:r>
            <a:r>
              <a:rPr lang="en-US" sz="2400" dirty="0" smtClean="0">
                <a:solidFill>
                  <a:schemeClr val="tx2"/>
                </a:solidFill>
              </a:rPr>
              <a:t> con ARPA Puglia</a:t>
            </a:r>
          </a:p>
          <a:p>
            <a:r>
              <a:rPr lang="en-US" sz="2400" dirty="0" err="1">
                <a:solidFill>
                  <a:schemeClr val="tx2"/>
                </a:solidFill>
              </a:rPr>
              <a:t>Supporto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ai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smtClean="0">
                <a:solidFill>
                  <a:schemeClr val="tx2"/>
                </a:solidFill>
              </a:rPr>
              <a:t>PON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err="1" smtClean="0">
                <a:solidFill>
                  <a:schemeClr val="tx2"/>
                </a:solidFill>
              </a:rPr>
              <a:t>Supporto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 err="1" smtClean="0">
                <a:solidFill>
                  <a:schemeClr val="tx2"/>
                </a:solidFill>
              </a:rPr>
              <a:t>ai</a:t>
            </a:r>
            <a:r>
              <a:rPr lang="en-US" sz="2400" dirty="0" smtClean="0">
                <a:solidFill>
                  <a:schemeClr val="tx2"/>
                </a:solidFill>
              </a:rPr>
              <a:t> Living Labs</a:t>
            </a:r>
          </a:p>
          <a:p>
            <a:r>
              <a:rPr lang="en-US" sz="2400" dirty="0" err="1" smtClean="0">
                <a:solidFill>
                  <a:schemeClr val="tx2"/>
                </a:solidFill>
              </a:rPr>
              <a:t>Regione</a:t>
            </a:r>
            <a:r>
              <a:rPr lang="en-US" sz="2400" dirty="0" smtClean="0">
                <a:solidFill>
                  <a:schemeClr val="tx2"/>
                </a:solidFill>
              </a:rPr>
              <a:t> PUGLIA &amp; PRISMA</a:t>
            </a:r>
          </a:p>
          <a:p>
            <a:r>
              <a:rPr lang="en-US" sz="2400" dirty="0" err="1" smtClean="0">
                <a:solidFill>
                  <a:schemeClr val="tx2"/>
                </a:solidFill>
              </a:rPr>
              <a:t>Comune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i="1" dirty="0" smtClean="0">
                <a:solidFill>
                  <a:schemeClr val="tx2"/>
                </a:solidFill>
              </a:rPr>
              <a:t>Human Infrastructures</a:t>
            </a:r>
            <a:endParaRPr lang="en-US" sz="2400" i="1" dirty="0" smtClean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Accordo</a:t>
            </a:r>
            <a:r>
              <a:rPr lang="en-US" sz="2400" dirty="0">
                <a:solidFill>
                  <a:schemeClr val="tx2"/>
                </a:solidFill>
              </a:rPr>
              <a:t> di </a:t>
            </a:r>
            <a:r>
              <a:rPr lang="en-US" sz="2400" dirty="0" err="1">
                <a:solidFill>
                  <a:schemeClr val="tx2"/>
                </a:solidFill>
              </a:rPr>
              <a:t>Partenariato</a:t>
            </a:r>
            <a:r>
              <a:rPr lang="en-US" sz="2400" dirty="0">
                <a:solidFill>
                  <a:schemeClr val="tx2"/>
                </a:solidFill>
              </a:rPr>
              <a:t> 2014-</a:t>
            </a:r>
            <a:r>
              <a:rPr lang="en-US" sz="2400" dirty="0" smtClean="0">
                <a:solidFill>
                  <a:schemeClr val="tx2"/>
                </a:solidFill>
              </a:rPr>
              <a:t>2020</a:t>
            </a:r>
            <a:endParaRPr lang="en-US" sz="2400" dirty="0" smtClean="0">
              <a:solidFill>
                <a:schemeClr val="tx2"/>
              </a:solidFill>
            </a:endParaRPr>
          </a:p>
          <a:p>
            <a:r>
              <a:rPr lang="en-US" sz="2400" dirty="0" err="1" smtClean="0">
                <a:solidFill>
                  <a:schemeClr val="tx2"/>
                </a:solidFill>
              </a:rPr>
              <a:t>Conclusioni</a:t>
            </a:r>
            <a:endParaRPr lang="en-US" sz="2400" dirty="0" smtClean="0">
              <a:solidFill>
                <a:schemeClr val="tx2"/>
              </a:solidFill>
            </a:endParaRPr>
          </a:p>
          <a:p>
            <a:endParaRPr lang="en-US" sz="2400" dirty="0" smtClean="0">
              <a:solidFill>
                <a:schemeClr val="tx2"/>
              </a:solidFill>
            </a:endParaRPr>
          </a:p>
          <a:p>
            <a:pPr lvl="1"/>
            <a:endParaRPr lang="en-US" sz="2200" dirty="0" smtClean="0">
              <a:solidFill>
                <a:schemeClr val="tx2"/>
              </a:solidFill>
            </a:endParaRPr>
          </a:p>
          <a:p>
            <a:pPr lvl="1"/>
            <a:endParaRPr lang="en-US" sz="2200" dirty="0" smtClean="0">
              <a:solidFill>
                <a:schemeClr val="tx2"/>
              </a:solidFill>
            </a:endParaRPr>
          </a:p>
          <a:p>
            <a:pPr lvl="1"/>
            <a:endParaRPr lang="en-US" sz="2200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83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36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2175B3"/>
                </a:solidFill>
              </a:rPr>
              <a:t>Progetti</a:t>
            </a:r>
            <a:r>
              <a:rPr lang="en-US" b="1" dirty="0" smtClean="0">
                <a:solidFill>
                  <a:srgbClr val="2175B3"/>
                </a:solidFill>
              </a:rPr>
              <a:t> di </a:t>
            </a:r>
            <a:r>
              <a:rPr lang="en-US" b="1" dirty="0" err="1" smtClean="0">
                <a:solidFill>
                  <a:srgbClr val="2175B3"/>
                </a:solidFill>
              </a:rPr>
              <a:t>Ricerca</a:t>
            </a:r>
            <a:r>
              <a:rPr lang="en-US" b="1" dirty="0" smtClean="0">
                <a:solidFill>
                  <a:srgbClr val="2175B3"/>
                </a:solidFill>
              </a:rPr>
              <a:t> - </a:t>
            </a:r>
            <a:r>
              <a:rPr lang="en-US" b="1" dirty="0" err="1" smtClean="0">
                <a:solidFill>
                  <a:srgbClr val="2175B3"/>
                </a:solidFill>
              </a:rPr>
              <a:t>Fisica</a:t>
            </a:r>
            <a:endParaRPr lang="en-US" b="1" dirty="0">
              <a:solidFill>
                <a:srgbClr val="2175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80677"/>
            <a:ext cx="8772336" cy="5013176"/>
          </a:xfrm>
        </p:spPr>
        <p:txBody>
          <a:bodyPr>
            <a:normAutofit/>
          </a:bodyPr>
          <a:lstStyle/>
          <a:p>
            <a:endParaRPr lang="en-US" sz="2400" dirty="0" smtClean="0">
              <a:solidFill>
                <a:schemeClr val="tx2"/>
              </a:solidFill>
            </a:endParaRPr>
          </a:p>
          <a:p>
            <a:pPr lvl="1"/>
            <a:endParaRPr lang="en-US" sz="2200" dirty="0" smtClean="0">
              <a:solidFill>
                <a:schemeClr val="tx2"/>
              </a:solidFill>
            </a:endParaRPr>
          </a:p>
          <a:p>
            <a:pPr lvl="1"/>
            <a:endParaRPr lang="en-US" sz="2200" dirty="0" smtClean="0">
              <a:solidFill>
                <a:schemeClr val="tx2"/>
              </a:solidFill>
            </a:endParaRPr>
          </a:p>
          <a:p>
            <a:pPr lvl="1"/>
            <a:endParaRPr lang="en-US" sz="2200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3</a:t>
            </a:fld>
            <a:endParaRPr lang="it-IT"/>
          </a:p>
        </p:txBody>
      </p:sp>
      <p:pic>
        <p:nvPicPr>
          <p:cNvPr id="4" name="Immagine 3" descr="acquia_marina_logo.g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1" y="1272401"/>
            <a:ext cx="7316680" cy="113483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65" y="2520263"/>
            <a:ext cx="1991472" cy="19914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68" y="2520263"/>
            <a:ext cx="3619824" cy="1970793"/>
          </a:xfrm>
          <a:prstGeom prst="rect">
            <a:avLst/>
          </a:prstGeom>
        </p:spPr>
      </p:pic>
      <p:grpSp>
        <p:nvGrpSpPr>
          <p:cNvPr id="10" name="Gruppo 10"/>
          <p:cNvGrpSpPr/>
          <p:nvPr/>
        </p:nvGrpSpPr>
        <p:grpSpPr>
          <a:xfrm>
            <a:off x="6408541" y="2971648"/>
            <a:ext cx="2270545" cy="888109"/>
            <a:chOff x="7956376" y="404664"/>
            <a:chExt cx="1944216" cy="1008112"/>
          </a:xfrm>
        </p:grpSpPr>
        <p:sp>
          <p:nvSpPr>
            <p:cNvPr id="11" name="Rettangolo 9"/>
            <p:cNvSpPr/>
            <p:nvPr/>
          </p:nvSpPr>
          <p:spPr>
            <a:xfrm>
              <a:off x="7956376" y="404664"/>
              <a:ext cx="1944216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kern="1200"/>
            </a:p>
          </p:txBody>
        </p:sp>
        <p:pic>
          <p:nvPicPr>
            <p:cNvPr id="12" name="Picture 8" descr="C:\Users\eufemia\Desktop\logoUtentiRecas\t2k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04664"/>
              <a:ext cx="1872208" cy="1008112"/>
            </a:xfrm>
            <a:prstGeom prst="rect">
              <a:avLst/>
            </a:prstGeom>
            <a:noFill/>
          </p:spPr>
        </p:pic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368" y="5870464"/>
            <a:ext cx="8383718" cy="96050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8570" y="4553460"/>
            <a:ext cx="62992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1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magine 429"/>
          <p:cNvPicPr/>
          <p:nvPr/>
        </p:nvPicPr>
        <p:blipFill>
          <a:blip r:embed="rId2"/>
          <a:stretch>
            <a:fillRect/>
          </a:stretch>
        </p:blipFill>
        <p:spPr>
          <a:xfrm>
            <a:off x="504000" y="1584000"/>
            <a:ext cx="7199640" cy="2202480"/>
          </a:xfrm>
          <a:prstGeom prst="rect">
            <a:avLst/>
          </a:prstGeom>
          <a:ln>
            <a:noFill/>
          </a:ln>
        </p:spPr>
      </p:pic>
      <p:sp>
        <p:nvSpPr>
          <p:cNvPr id="431" name="CustomShape 1"/>
          <p:cNvSpPr/>
          <p:nvPr/>
        </p:nvSpPr>
        <p:spPr>
          <a:xfrm>
            <a:off x="792000" y="2196000"/>
            <a:ext cx="971640" cy="323640"/>
          </a:xfrm>
          <a:prstGeom prst="ellipse">
            <a:avLst/>
          </a:prstGeom>
          <a:noFill/>
          <a:ln w="36000">
            <a:solidFill>
              <a:srgbClr val="3465AF"/>
            </a:solidFill>
            <a:round/>
          </a:ln>
        </p:spPr>
      </p:sp>
      <p:pic>
        <p:nvPicPr>
          <p:cNvPr id="432" name="Immagine 431"/>
          <p:cNvPicPr/>
          <p:nvPr/>
        </p:nvPicPr>
        <p:blipFill>
          <a:blip r:embed="rId3"/>
          <a:stretch>
            <a:fillRect/>
          </a:stretch>
        </p:blipFill>
        <p:spPr>
          <a:xfrm>
            <a:off x="1980000" y="3772072"/>
            <a:ext cx="6947640" cy="2476800"/>
          </a:xfrm>
          <a:prstGeom prst="rect">
            <a:avLst/>
          </a:prstGeom>
          <a:ln>
            <a:noFill/>
          </a:ln>
        </p:spPr>
      </p:pic>
      <p:sp>
        <p:nvSpPr>
          <p:cNvPr id="433" name="CustomShape 2"/>
          <p:cNvSpPr/>
          <p:nvPr/>
        </p:nvSpPr>
        <p:spPr>
          <a:xfrm>
            <a:off x="1980000" y="3672000"/>
            <a:ext cx="1367640" cy="2735640"/>
          </a:xfrm>
          <a:prstGeom prst="ellipse">
            <a:avLst/>
          </a:prstGeom>
          <a:noFill/>
          <a:ln w="36000">
            <a:solidFill>
              <a:srgbClr val="3465AF"/>
            </a:solidFill>
            <a:round/>
          </a:ln>
        </p:spPr>
      </p:sp>
      <p:pic>
        <p:nvPicPr>
          <p:cNvPr id="434" name="Immagine 433"/>
          <p:cNvPicPr/>
          <p:nvPr/>
        </p:nvPicPr>
        <p:blipFill>
          <a:blip r:embed="rId4"/>
          <a:stretch>
            <a:fillRect/>
          </a:stretch>
        </p:blipFill>
        <p:spPr>
          <a:xfrm>
            <a:off x="288000" y="50400"/>
            <a:ext cx="8567640" cy="1893240"/>
          </a:xfrm>
          <a:prstGeom prst="rect">
            <a:avLst/>
          </a:prstGeom>
          <a:ln>
            <a:noFill/>
          </a:ln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2148C-4B84-F844-8063-15987377CCBC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0" y="1943640"/>
            <a:ext cx="3860800" cy="236056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80067" y="3690310"/>
            <a:ext cx="432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Alzheimer</a:t>
            </a:r>
            <a:r>
              <a:rPr lang="it-IT" b="1" dirty="0"/>
              <a:t>, la scoperta del prof. Bellotti e della sua </a:t>
            </a:r>
            <a:r>
              <a:rPr lang="it-IT" b="1" dirty="0" err="1" smtClean="0"/>
              <a:t>èquipe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415834" y="2060758"/>
            <a:ext cx="127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2/7/2014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020" y="4381414"/>
            <a:ext cx="3492500" cy="23241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276885" y="10142"/>
            <a:ext cx="7306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Progetti</a:t>
            </a:r>
            <a:r>
              <a:rPr lang="en-US" sz="4000" b="1" dirty="0">
                <a:solidFill>
                  <a:schemeClr val="bg1"/>
                </a:solidFill>
              </a:rPr>
              <a:t> di </a:t>
            </a:r>
            <a:r>
              <a:rPr lang="en-US" sz="4000" b="1" dirty="0" err="1">
                <a:solidFill>
                  <a:schemeClr val="bg1"/>
                </a:solidFill>
              </a:rPr>
              <a:t>Ricerca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</a:rPr>
              <a:t>- </a:t>
            </a:r>
            <a:r>
              <a:rPr lang="en-US" sz="4000" b="1" dirty="0" err="1" smtClean="0">
                <a:solidFill>
                  <a:schemeClr val="bg1"/>
                </a:solidFill>
              </a:rPr>
              <a:t>Neuroscienze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81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7503" y="2447613"/>
            <a:ext cx="4120855" cy="5904656"/>
          </a:xfrm>
        </p:spPr>
        <p:txBody>
          <a:bodyPr>
            <a:norm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it-IT" sz="1600" dirty="0" smtClean="0">
                <a:solidFill>
                  <a:schemeClr val="tx1"/>
                </a:solidFill>
              </a:rPr>
              <a:t>LIFEWATCH è una infrastruttura Europea di e-Science per lo studio della biodiversità all’interno di particolari ecosistemi; </a:t>
            </a:r>
          </a:p>
          <a:p>
            <a:pPr marL="457200" indent="-457200" algn="just">
              <a:buFont typeface="Arial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Arial"/>
              <a:buChar char="•"/>
            </a:pPr>
            <a:endParaRPr lang="it-IT" sz="1600" dirty="0">
              <a:solidFill>
                <a:schemeClr val="tx1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1600" dirty="0" smtClean="0">
                <a:solidFill>
                  <a:schemeClr val="tx1"/>
                </a:solidFill>
              </a:rPr>
              <a:t>Sono coinvolti 14 paesi europei;</a:t>
            </a:r>
          </a:p>
          <a:p>
            <a:pPr marL="457200" indent="-457200" algn="just">
              <a:buFont typeface="Arial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Arial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Arial"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Le funzionalità offerte </a:t>
            </a:r>
            <a:r>
              <a:rPr lang="it-IT" sz="1600" dirty="0" smtClean="0">
                <a:solidFill>
                  <a:schemeClr val="tx1"/>
                </a:solidFill>
              </a:rPr>
              <a:t>da </a:t>
            </a:r>
            <a:r>
              <a:rPr lang="it-IT" sz="1600" dirty="0" err="1">
                <a:solidFill>
                  <a:schemeClr val="tx1"/>
                </a:solidFill>
              </a:rPr>
              <a:t>LifeWatch</a:t>
            </a:r>
            <a:r>
              <a:rPr lang="it-IT" sz="1600" dirty="0">
                <a:solidFill>
                  <a:schemeClr val="tx1"/>
                </a:solidFill>
              </a:rPr>
              <a:t>, come </a:t>
            </a:r>
            <a:r>
              <a:rPr lang="it-IT" sz="1600" dirty="0" smtClean="0">
                <a:solidFill>
                  <a:schemeClr val="tx1"/>
                </a:solidFill>
              </a:rPr>
              <a:t>infrastruttura, </a:t>
            </a:r>
            <a:r>
              <a:rPr lang="it-IT" sz="1600" dirty="0">
                <a:solidFill>
                  <a:schemeClr val="tx1"/>
                </a:solidFill>
              </a:rPr>
              <a:t>consentono agli utenti di affrontare le grandi questioni fondamentali della biodiversità attraverso opportuni work-flow di analisi dedicati.</a:t>
            </a:r>
          </a:p>
          <a:p>
            <a:pPr marL="457200" indent="-457200" algn="just">
              <a:buFont typeface="Arial"/>
              <a:buChar char="•"/>
            </a:pPr>
            <a:endParaRPr lang="it-IT" sz="1600" dirty="0">
              <a:solidFill>
                <a:schemeClr val="tx1"/>
              </a:solidFill>
            </a:endParaRPr>
          </a:p>
          <a:p>
            <a:pPr marL="457200" indent="-457200" algn="just">
              <a:buFont typeface="Arial"/>
              <a:buChar char="•"/>
            </a:pPr>
            <a:endParaRPr lang="it-IT" sz="1600" dirty="0">
              <a:solidFill>
                <a:schemeClr val="tx1"/>
              </a:solidFill>
            </a:endParaRPr>
          </a:p>
          <a:p>
            <a:pPr marL="914400" lvl="1" indent="-457200" algn="l">
              <a:buFont typeface="Arial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marL="914400" lvl="1" indent="-457200" algn="l">
              <a:buFont typeface="Arial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marL="914400" lvl="1" indent="-457200" algn="l">
              <a:buFont typeface="Arial" pitchFamily="34" charset="0"/>
              <a:buChar char="•"/>
            </a:pPr>
            <a:endParaRPr lang="it-IT" sz="1600" dirty="0"/>
          </a:p>
          <a:p>
            <a:pPr marL="914400" lvl="1" indent="-457200" algn="l">
              <a:buFont typeface="Arial" pitchFamily="34" charset="0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lvl="1" algn="l"/>
            <a:endParaRPr lang="it-IT" sz="1600" dirty="0" smtClean="0">
              <a:solidFill>
                <a:schemeClr val="tx1"/>
              </a:solidFill>
            </a:endParaRPr>
          </a:p>
          <a:p>
            <a:pPr marL="914400" lvl="1" indent="-457200" algn="l">
              <a:buFont typeface="Arial" pitchFamily="34" charset="0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56EE2-D15D-F74E-A221-491A00EF2F1E}" type="slidenum">
              <a:rPr lang="it-IT" smtClean="0"/>
              <a:t>5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0" y="1351362"/>
            <a:ext cx="1948499" cy="785109"/>
          </a:xfrm>
          <a:prstGeom prst="rect">
            <a:avLst/>
          </a:prstGeom>
        </p:spPr>
      </p:pic>
      <p:cxnSp>
        <p:nvCxnSpPr>
          <p:cNvPr id="8" name="Connettore 1 7"/>
          <p:cNvCxnSpPr/>
          <p:nvPr/>
        </p:nvCxnSpPr>
        <p:spPr>
          <a:xfrm>
            <a:off x="4367908" y="1256108"/>
            <a:ext cx="41865" cy="5601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ottotitolo 2"/>
          <p:cNvSpPr txBox="1">
            <a:spLocks/>
          </p:cNvSpPr>
          <p:nvPr/>
        </p:nvSpPr>
        <p:spPr>
          <a:xfrm>
            <a:off x="4367908" y="2483091"/>
            <a:ext cx="4668588" cy="590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it-IT" sz="1600" dirty="0" err="1" smtClean="0">
                <a:solidFill>
                  <a:schemeClr val="tx1"/>
                </a:solidFill>
              </a:rPr>
              <a:t>Elixir</a:t>
            </a:r>
            <a:r>
              <a:rPr lang="it-IT" sz="1600" dirty="0" smtClean="0">
                <a:solidFill>
                  <a:schemeClr val="tx1"/>
                </a:solidFill>
              </a:rPr>
              <a:t> è un progetto europeo che ha fra i suoi principali obiettivi:</a:t>
            </a:r>
          </a:p>
          <a:p>
            <a:pPr marL="457200" indent="-457200" algn="l">
              <a:buFont typeface="Arial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lvl="2" indent="-457200" algn="l">
              <a:buFont typeface="Wingdings" charset="2"/>
              <a:buChar char="ü"/>
            </a:pPr>
            <a:r>
              <a:rPr lang="it-IT" sz="1600" dirty="0" smtClean="0">
                <a:solidFill>
                  <a:schemeClr val="tx1"/>
                </a:solidFill>
              </a:rPr>
              <a:t>l’archiviazione;</a:t>
            </a:r>
          </a:p>
          <a:p>
            <a:pPr lvl="2" indent="-457200" algn="l">
              <a:buFont typeface="Wingdings" charset="2"/>
              <a:buChar char="ü"/>
            </a:pPr>
            <a:r>
              <a:rPr lang="it-IT" sz="1600" dirty="0" smtClean="0">
                <a:solidFill>
                  <a:schemeClr val="tx1"/>
                </a:solidFill>
              </a:rPr>
              <a:t>Il controllo della qualità;</a:t>
            </a:r>
          </a:p>
          <a:p>
            <a:pPr lvl="2" indent="-457200" algn="l">
              <a:buFont typeface="Wingdings" charset="2"/>
              <a:buChar char="ü"/>
            </a:pPr>
            <a:r>
              <a:rPr lang="it-IT" sz="1600" dirty="0" smtClean="0">
                <a:solidFill>
                  <a:schemeClr val="tx1"/>
                </a:solidFill>
              </a:rPr>
              <a:t>La gestione di grandi quantità di dati biologici prodotti nell’ambito di esperimenti life-science;</a:t>
            </a:r>
          </a:p>
          <a:p>
            <a:pPr lvl="2" indent="-457200" algn="l">
              <a:buFont typeface="Wingdings" charset="2"/>
              <a:buChar char="ü"/>
            </a:pPr>
            <a:r>
              <a:rPr lang="it-IT" sz="1600" dirty="0" smtClean="0">
                <a:solidFill>
                  <a:schemeClr val="tx1"/>
                </a:solidFill>
              </a:rPr>
              <a:t>creare una infrastruttura per integrare, tramite facili ed accessibili servizi, le grandi quantità di dati della comunità di ricerca a livello europeo.</a:t>
            </a:r>
          </a:p>
          <a:p>
            <a:pPr marL="457200" indent="-457200" algn="l">
              <a:buFont typeface="Arial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it-IT" sz="1600" dirty="0" smtClean="0"/>
          </a:p>
          <a:p>
            <a:pPr marL="914400" lvl="1" indent="-457200" algn="l">
              <a:buFont typeface="Arial" pitchFamily="34" charset="0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lvl="1" algn="l"/>
            <a:endParaRPr lang="it-IT" sz="1600" dirty="0" smtClean="0">
              <a:solidFill>
                <a:schemeClr val="tx1"/>
              </a:solidFill>
            </a:endParaRPr>
          </a:p>
          <a:p>
            <a:pPr marL="914400" lvl="1" indent="-457200" algn="l">
              <a:buFont typeface="Arial" pitchFamily="34" charset="0"/>
              <a:buChar char="•"/>
            </a:pPr>
            <a:endParaRPr lang="it-IT" sz="1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17" name="Immagine 16" descr="Logo_Elixi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57" y="1279169"/>
            <a:ext cx="2218392" cy="1169301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253108" y="-241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2175B3"/>
                </a:solidFill>
              </a:rPr>
              <a:t>Progetti</a:t>
            </a:r>
            <a:r>
              <a:rPr lang="en-US" sz="4000" b="1" dirty="0">
                <a:solidFill>
                  <a:srgbClr val="2175B3"/>
                </a:solidFill>
              </a:rPr>
              <a:t> di </a:t>
            </a:r>
            <a:r>
              <a:rPr lang="en-US" sz="4000" b="1" dirty="0" err="1">
                <a:solidFill>
                  <a:srgbClr val="2175B3"/>
                </a:solidFill>
              </a:rPr>
              <a:t>Ricerca</a:t>
            </a:r>
            <a:r>
              <a:rPr lang="en-US" sz="4000" b="1" dirty="0">
                <a:solidFill>
                  <a:srgbClr val="2175B3"/>
                </a:solidFill>
              </a:rPr>
              <a:t> </a:t>
            </a:r>
            <a:r>
              <a:rPr lang="en-US" sz="4000" b="1" dirty="0" smtClean="0">
                <a:solidFill>
                  <a:srgbClr val="2175B3"/>
                </a:solidFill>
              </a:rPr>
              <a:t>– Life Science</a:t>
            </a:r>
            <a:endParaRPr lang="en-US" sz="4000" dirty="0">
              <a:solidFill>
                <a:srgbClr val="2175B3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823344" y="677317"/>
            <a:ext cx="7952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800"/>
              </a:spcBef>
            </a:pPr>
            <a:r>
              <a:rPr lang="it-IT" sz="2000" dirty="0" smtClean="0">
                <a:solidFill>
                  <a:srgbClr val="013360"/>
                </a:solidFill>
                <a:latin typeface="+mj-lt"/>
                <a:ea typeface="ＭＳ Ｐゴシック" pitchFamily="34"/>
                <a:cs typeface="Georgia"/>
              </a:rPr>
              <a:t>Supporto alle attività delle JRU dei progetti </a:t>
            </a:r>
            <a:r>
              <a:rPr lang="it-IT" sz="2000" dirty="0" err="1" smtClean="0">
                <a:solidFill>
                  <a:srgbClr val="013360"/>
                </a:solidFill>
                <a:latin typeface="+mj-lt"/>
                <a:ea typeface="ＭＳ Ｐゴシック" pitchFamily="34"/>
                <a:cs typeface="Georgia"/>
              </a:rPr>
              <a:t>Lifewatch</a:t>
            </a:r>
            <a:r>
              <a:rPr lang="it-IT" sz="2000" dirty="0" smtClean="0">
                <a:solidFill>
                  <a:srgbClr val="013360"/>
                </a:solidFill>
                <a:latin typeface="+mj-lt"/>
                <a:ea typeface="ＭＳ Ｐゴシック" pitchFamily="34"/>
                <a:cs typeface="Georgia"/>
              </a:rPr>
              <a:t> ed </a:t>
            </a:r>
            <a:r>
              <a:rPr lang="it-IT" sz="2000" dirty="0" err="1" smtClean="0">
                <a:solidFill>
                  <a:srgbClr val="013360"/>
                </a:solidFill>
                <a:latin typeface="+mj-lt"/>
                <a:ea typeface="ＭＳ Ｐゴシック" pitchFamily="34"/>
                <a:cs typeface="Georgia"/>
              </a:rPr>
              <a:t>Elixir</a:t>
            </a:r>
            <a:endParaRPr lang="en" sz="2000" dirty="0">
              <a:solidFill>
                <a:srgbClr val="013360"/>
              </a:solidFill>
              <a:latin typeface="+mj-lt"/>
              <a:ea typeface="ＭＳ Ｐゴシック" pitchFamily="34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34298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utput-2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048000" cy="1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output-3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3048000" cy="15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utput-4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00200"/>
            <a:ext cx="2895600" cy="15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utput-50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1425"/>
            <a:ext cx="297180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utput-60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81425"/>
            <a:ext cx="3048000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output-70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86188"/>
            <a:ext cx="2743200" cy="1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77461" y="5882384"/>
            <a:ext cx="90074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1800" dirty="0" err="1"/>
              <a:t>We</a:t>
            </a:r>
            <a:r>
              <a:rPr lang="it-IT" sz="1800" dirty="0"/>
              <a:t> use the </a:t>
            </a:r>
            <a:r>
              <a:rPr lang="it-IT" sz="1800" dirty="0" err="1"/>
              <a:t>conduit</a:t>
            </a:r>
            <a:r>
              <a:rPr lang="it-IT" sz="1800" dirty="0"/>
              <a:t> exit </a:t>
            </a:r>
            <a:r>
              <a:rPr lang="it-IT" sz="1800" dirty="0" err="1"/>
              <a:t>condition</a:t>
            </a:r>
            <a:r>
              <a:rPr lang="it-IT" sz="1800" dirty="0"/>
              <a:t> (</a:t>
            </a:r>
            <a:r>
              <a:rPr lang="it-IT" sz="1800" dirty="0" err="1"/>
              <a:t>velocity</a:t>
            </a:r>
            <a:r>
              <a:rPr lang="it-IT" sz="1800" dirty="0"/>
              <a:t>, pressure, </a:t>
            </a:r>
            <a:r>
              <a:rPr lang="it-IT" sz="1800" dirty="0" err="1"/>
              <a:t>density</a:t>
            </a:r>
            <a:r>
              <a:rPr lang="it-IT" sz="1800" dirty="0"/>
              <a:t>), </a:t>
            </a:r>
            <a:r>
              <a:rPr lang="it-IT" sz="1800" dirty="0" err="1"/>
              <a:t>resulting</a:t>
            </a:r>
            <a:r>
              <a:rPr lang="it-IT" sz="1800" dirty="0"/>
              <a:t> from the </a:t>
            </a:r>
            <a:r>
              <a:rPr lang="it-IT" sz="1800" dirty="0" err="1"/>
              <a:t>conduit</a:t>
            </a:r>
            <a:r>
              <a:rPr lang="it-IT" sz="1800" dirty="0"/>
              <a:t> flow model </a:t>
            </a:r>
            <a:r>
              <a:rPr lang="it-IT" sz="1800" dirty="0" err="1"/>
              <a:t>as</a:t>
            </a:r>
            <a:r>
              <a:rPr lang="it-IT" sz="1800" dirty="0"/>
              <a:t> </a:t>
            </a:r>
            <a:r>
              <a:rPr lang="it-IT" sz="1800" dirty="0" err="1"/>
              <a:t>initial</a:t>
            </a:r>
            <a:r>
              <a:rPr lang="it-IT" sz="1800" dirty="0"/>
              <a:t> </a:t>
            </a:r>
            <a:r>
              <a:rPr lang="it-IT" sz="1800" dirty="0" err="1"/>
              <a:t>conditions</a:t>
            </a:r>
            <a:r>
              <a:rPr lang="it-IT" sz="1800" dirty="0"/>
              <a:t> of 3D </a:t>
            </a:r>
            <a:r>
              <a:rPr lang="it-IT" sz="1800" dirty="0" err="1"/>
              <a:t>Eulerian</a:t>
            </a:r>
            <a:r>
              <a:rPr lang="it-IT" sz="1800" dirty="0"/>
              <a:t> - </a:t>
            </a:r>
            <a:r>
              <a:rPr lang="it-IT" sz="1800" dirty="0" err="1"/>
              <a:t>Lagrangian</a:t>
            </a:r>
            <a:r>
              <a:rPr lang="it-IT" sz="1800" dirty="0"/>
              <a:t> </a:t>
            </a:r>
            <a:r>
              <a:rPr lang="it-IT" sz="1800" dirty="0" err="1"/>
              <a:t>numericall</a:t>
            </a:r>
            <a:r>
              <a:rPr lang="it-IT" sz="1800" dirty="0"/>
              <a:t> </a:t>
            </a:r>
            <a:r>
              <a:rPr lang="it-IT" sz="1800" dirty="0" err="1"/>
              <a:t>simulations</a:t>
            </a:r>
            <a:r>
              <a:rPr lang="it-IT" sz="1800" dirty="0"/>
              <a:t> of </a:t>
            </a:r>
            <a:r>
              <a:rPr lang="it-IT" sz="1800" dirty="0" err="1"/>
              <a:t>density</a:t>
            </a:r>
            <a:r>
              <a:rPr lang="it-IT" sz="1800" dirty="0"/>
              <a:t> </a:t>
            </a:r>
            <a:r>
              <a:rPr lang="it-IT" sz="1800" dirty="0" err="1"/>
              <a:t>currents</a:t>
            </a:r>
            <a:r>
              <a:rPr lang="it-IT" sz="1800" dirty="0"/>
              <a:t> </a:t>
            </a:r>
            <a:r>
              <a:rPr lang="it-IT" sz="1800" dirty="0" err="1"/>
              <a:t>at</a:t>
            </a:r>
            <a:r>
              <a:rPr lang="it-IT" sz="1800" dirty="0"/>
              <a:t> Vulcano</a:t>
            </a:r>
            <a:endParaRPr lang="it-IT" dirty="0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838200" y="1219200"/>
            <a:ext cx="7731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1800"/>
              <a:t>Time is from conduit exit, images show the Lagrangian particles dispersion</a:t>
            </a:r>
            <a:endParaRPr lang="it-IT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838200" y="322103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/>
              <a:t>20 s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4191000" y="314483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/>
              <a:t>30 s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7240588" y="3144838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/>
              <a:t>40 s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839788" y="5507038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/>
              <a:t>50 s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4114800" y="543083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/>
              <a:t>60 s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7316788" y="5430838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/>
              <a:t>70 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53108" y="-2417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2175B3"/>
                </a:solidFill>
              </a:rPr>
              <a:t>Progetti</a:t>
            </a:r>
            <a:r>
              <a:rPr lang="en-US" sz="4000" b="1" dirty="0">
                <a:solidFill>
                  <a:srgbClr val="2175B3"/>
                </a:solidFill>
              </a:rPr>
              <a:t> di </a:t>
            </a:r>
            <a:r>
              <a:rPr lang="en-US" sz="4000" b="1" dirty="0" err="1">
                <a:solidFill>
                  <a:srgbClr val="2175B3"/>
                </a:solidFill>
              </a:rPr>
              <a:t>Ricerca</a:t>
            </a:r>
            <a:r>
              <a:rPr lang="en-US" sz="4000" b="1" dirty="0">
                <a:solidFill>
                  <a:srgbClr val="2175B3"/>
                </a:solidFill>
              </a:rPr>
              <a:t> </a:t>
            </a:r>
            <a:r>
              <a:rPr lang="en-US" sz="4000" b="1" dirty="0" smtClean="0">
                <a:solidFill>
                  <a:srgbClr val="2175B3"/>
                </a:solidFill>
              </a:rPr>
              <a:t>– </a:t>
            </a:r>
            <a:r>
              <a:rPr lang="en-US" sz="4000" b="1" dirty="0" err="1">
                <a:solidFill>
                  <a:srgbClr val="2175B3"/>
                </a:solidFill>
              </a:rPr>
              <a:t>S</a:t>
            </a:r>
            <a:r>
              <a:rPr lang="en-US" sz="4000" b="1" dirty="0" err="1" smtClean="0">
                <a:solidFill>
                  <a:srgbClr val="2175B3"/>
                </a:solidFill>
              </a:rPr>
              <a:t>cienze</a:t>
            </a:r>
            <a:r>
              <a:rPr lang="en-US" sz="4000" b="1" dirty="0" smtClean="0">
                <a:solidFill>
                  <a:srgbClr val="2175B3"/>
                </a:solidFill>
              </a:rPr>
              <a:t> </a:t>
            </a:r>
            <a:r>
              <a:rPr lang="en-US" sz="4000" b="1" dirty="0" err="1" smtClean="0">
                <a:solidFill>
                  <a:srgbClr val="2175B3"/>
                </a:solidFill>
              </a:rPr>
              <a:t>della</a:t>
            </a:r>
            <a:r>
              <a:rPr lang="en-US" sz="4000" b="1" dirty="0" smtClean="0">
                <a:solidFill>
                  <a:srgbClr val="2175B3"/>
                </a:solidFill>
              </a:rPr>
              <a:t> Terra</a:t>
            </a:r>
            <a:endParaRPr lang="en-US" sz="4000" dirty="0">
              <a:solidFill>
                <a:srgbClr val="2175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6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215905" y="1"/>
            <a:ext cx="8555247" cy="73660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800" b="1" dirty="0" smtClean="0">
                <a:solidFill>
                  <a:srgbClr val="2175B3"/>
                </a:solidFill>
                <a:latin typeface="Calibri" charset="0"/>
              </a:rPr>
              <a:t>Scienze della Terra – Telerilevamento</a:t>
            </a:r>
            <a:endParaRPr lang="en-US" sz="2800" b="1" dirty="0">
              <a:solidFill>
                <a:srgbClr val="2175B3"/>
              </a:solidFill>
              <a:latin typeface="Calibri" charset="0"/>
            </a:endParaRPr>
          </a:p>
        </p:txBody>
      </p:sp>
      <p:pic>
        <p:nvPicPr>
          <p:cNvPr id="2" name="Immagine 1" descr="Programma_EventoFinale_Challenge_Riesco_201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38" y="605498"/>
            <a:ext cx="4587095" cy="62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6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215905" y="1"/>
            <a:ext cx="8555247" cy="736600"/>
          </a:xfrm>
        </p:spPr>
        <p:txBody>
          <a:bodyPr>
            <a:normAutofit/>
          </a:bodyPr>
          <a:lstStyle/>
          <a:p>
            <a:pPr eaLnBrk="1" hangingPunct="1"/>
            <a:r>
              <a:rPr lang="it-IT" sz="2800" b="1" dirty="0" smtClean="0">
                <a:solidFill>
                  <a:srgbClr val="2175B3"/>
                </a:solidFill>
                <a:latin typeface="Calibri" charset="0"/>
              </a:rPr>
              <a:t>Scienze della Terra – Attività con ARPA Puglia</a:t>
            </a:r>
            <a:endParaRPr lang="en-US" sz="2800" b="1" dirty="0">
              <a:solidFill>
                <a:srgbClr val="2175B3"/>
              </a:solidFill>
              <a:latin typeface="Calibri" charset="0"/>
            </a:endParaRPr>
          </a:p>
        </p:txBody>
      </p:sp>
      <p:sp>
        <p:nvSpPr>
          <p:cNvPr id="2053" name="Rettangolo 14"/>
          <p:cNvSpPr>
            <a:spLocks noChangeArrowheads="1"/>
          </p:cNvSpPr>
          <p:nvPr/>
        </p:nvSpPr>
        <p:spPr bwMode="auto">
          <a:xfrm>
            <a:off x="177800" y="3373438"/>
            <a:ext cx="3875088" cy="33972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23863" indent="-342900">
              <a:defRPr/>
            </a:pPr>
            <a:r>
              <a:rPr lang="it-IT" sz="1600" b="1" dirty="0">
                <a:latin typeface="Times New Roman" pitchFamily="18" charset="0"/>
                <a:ea typeface="+mn-ea"/>
                <a:cs typeface="Times New Roman" pitchFamily="18" charset="0"/>
              </a:rPr>
              <a:t> CONVENZIONE </a:t>
            </a:r>
            <a:r>
              <a:rPr lang="it-IT" sz="1600" b="1" baseline="30000" dirty="0"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  <a:r>
              <a:rPr lang="it-IT" sz="1600" b="1" dirty="0">
                <a:latin typeface="Times New Roman" pitchFamily="18" charset="0"/>
                <a:ea typeface="+mn-ea"/>
                <a:cs typeface="Times New Roman" pitchFamily="18" charset="0"/>
              </a:rPr>
              <a:t>(2014 - 2017)</a:t>
            </a:r>
            <a:endParaRPr lang="it-IT" sz="1600" dirty="0">
              <a:latin typeface="Calibri" pitchFamily="34" charset="0"/>
              <a:ea typeface="+mn-ea"/>
            </a:endParaRPr>
          </a:p>
        </p:txBody>
      </p:sp>
      <p:grpSp>
        <p:nvGrpSpPr>
          <p:cNvPr id="2052" name="Gruppo 29"/>
          <p:cNvGrpSpPr>
            <a:grpSpLocks/>
          </p:cNvGrpSpPr>
          <p:nvPr/>
        </p:nvGrpSpPr>
        <p:grpSpPr bwMode="auto">
          <a:xfrm>
            <a:off x="165100" y="3927475"/>
            <a:ext cx="4314825" cy="2465388"/>
            <a:chOff x="167574" y="901685"/>
            <a:chExt cx="4636436" cy="2527281"/>
          </a:xfrm>
        </p:grpSpPr>
        <p:sp>
          <p:nvSpPr>
            <p:cNvPr id="34" name="Rettangolo 33"/>
            <p:cNvSpPr>
              <a:spLocks noChangeArrowheads="1"/>
            </p:cNvSpPr>
            <p:nvPr/>
          </p:nvSpPr>
          <p:spPr bwMode="auto">
            <a:xfrm>
              <a:off x="167574" y="901685"/>
              <a:ext cx="4636436" cy="2527281"/>
            </a:xfrm>
            <a:prstGeom prst="rect">
              <a:avLst/>
            </a:prstGeom>
            <a:gradFill rotWithShape="1">
              <a:gsLst>
                <a:gs pos="0">
                  <a:srgbClr val="C6D9F1">
                    <a:alpha val="28000"/>
                  </a:srgbClr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076" name="Gruppo 15"/>
            <p:cNvGrpSpPr>
              <a:grpSpLocks/>
            </p:cNvGrpSpPr>
            <p:nvPr/>
          </p:nvGrpSpPr>
          <p:grpSpPr bwMode="auto">
            <a:xfrm>
              <a:off x="222166" y="941936"/>
              <a:ext cx="4520414" cy="2417163"/>
              <a:chOff x="395536" y="1271988"/>
              <a:chExt cx="8210590" cy="5613932"/>
            </a:xfrm>
          </p:grpSpPr>
          <p:pic>
            <p:nvPicPr>
              <p:cNvPr id="207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2040498"/>
                <a:ext cx="8210590" cy="4817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78" name="Gruppo 14"/>
              <p:cNvGrpSpPr>
                <a:grpSpLocks/>
              </p:cNvGrpSpPr>
              <p:nvPr/>
            </p:nvGrpSpPr>
            <p:grpSpPr bwMode="auto">
              <a:xfrm>
                <a:off x="712643" y="1271988"/>
                <a:ext cx="7388674" cy="5613932"/>
                <a:chOff x="827589" y="714360"/>
                <a:chExt cx="7388674" cy="5613932"/>
              </a:xfrm>
            </p:grpSpPr>
            <p:sp>
              <p:nvSpPr>
                <p:cNvPr id="19" name="Callout 13 18"/>
                <p:cNvSpPr/>
                <p:nvPr/>
              </p:nvSpPr>
              <p:spPr bwMode="auto">
                <a:xfrm>
                  <a:off x="826504" y="4362657"/>
                  <a:ext cx="1846619" cy="857965"/>
                </a:xfrm>
                <a:prstGeom prst="accentBorderCallout1">
                  <a:avLst>
                    <a:gd name="adj1" fmla="val 617"/>
                    <a:gd name="adj2" fmla="val -12600"/>
                    <a:gd name="adj3" fmla="val -170165"/>
                    <a:gd name="adj4" fmla="val 90979"/>
                  </a:avLst>
                </a:prstGeom>
                <a:solidFill>
                  <a:srgbClr val="FF0000">
                    <a:alpha val="69804"/>
                  </a:srgb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000" dirty="0">
                      <a:solidFill>
                        <a:schemeClr val="tx1"/>
                      </a:solidFill>
                    </a:rPr>
                    <a:t>Area</a:t>
                  </a:r>
                  <a:r>
                    <a:rPr lang="it-IT" sz="1000" dirty="0"/>
                    <a:t> </a:t>
                  </a:r>
                  <a:r>
                    <a:rPr lang="it-IT" sz="1000" dirty="0">
                      <a:solidFill>
                        <a:schemeClr val="tx1"/>
                      </a:solidFill>
                    </a:rPr>
                    <a:t>Portuale</a:t>
                  </a:r>
                </a:p>
              </p:txBody>
            </p:sp>
            <p:sp>
              <p:nvSpPr>
                <p:cNvPr id="21" name="Callout 13 20"/>
                <p:cNvSpPr/>
                <p:nvPr/>
              </p:nvSpPr>
              <p:spPr bwMode="auto">
                <a:xfrm>
                  <a:off x="4872062" y="714360"/>
                  <a:ext cx="1485900" cy="612775"/>
                </a:xfrm>
                <a:prstGeom prst="accentBorderCallout1">
                  <a:avLst>
                    <a:gd name="adj1" fmla="val 18750"/>
                    <a:gd name="adj2" fmla="val -8333"/>
                    <a:gd name="adj3" fmla="val 209819"/>
                    <a:gd name="adj4" fmla="val -104467"/>
                  </a:avLst>
                </a:prstGeom>
                <a:solidFill>
                  <a:srgbClr val="31859C">
                    <a:alpha val="69804"/>
                  </a:srgbClr>
                </a:solidFill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000" dirty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rPr>
                    <a:t>ILVA</a:t>
                  </a:r>
                </a:p>
              </p:txBody>
            </p:sp>
            <p:sp>
              <p:nvSpPr>
                <p:cNvPr id="23" name="Callout 13 22"/>
                <p:cNvSpPr/>
                <p:nvPr/>
              </p:nvSpPr>
              <p:spPr bwMode="auto">
                <a:xfrm>
                  <a:off x="3283499" y="5719527"/>
                  <a:ext cx="917113" cy="608511"/>
                </a:xfrm>
                <a:prstGeom prst="accentBorderCallout1">
                  <a:avLst>
                    <a:gd name="adj1" fmla="val 18750"/>
                    <a:gd name="adj2" fmla="val -8333"/>
                    <a:gd name="adj3" fmla="val -339739"/>
                    <a:gd name="adj4" fmla="val -11333"/>
                  </a:avLst>
                </a:prstGeom>
                <a:solidFill>
                  <a:srgbClr val="FFC000">
                    <a:alpha val="69804"/>
                  </a:srgbClr>
                </a:solidFill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000" dirty="0">
                      <a:solidFill>
                        <a:schemeClr val="tx1"/>
                      </a:solidFill>
                    </a:rPr>
                    <a:t>ENI</a:t>
                  </a:r>
                </a:p>
              </p:txBody>
            </p:sp>
            <p:sp>
              <p:nvSpPr>
                <p:cNvPr id="26" name="Callout 13 25"/>
                <p:cNvSpPr>
                  <a:spLocks/>
                </p:cNvSpPr>
                <p:nvPr/>
              </p:nvSpPr>
              <p:spPr bwMode="auto">
                <a:xfrm>
                  <a:off x="6360163" y="3217447"/>
                  <a:ext cx="1855915" cy="608511"/>
                </a:xfrm>
                <a:prstGeom prst="accentBorderCallout1">
                  <a:avLst>
                    <a:gd name="adj1" fmla="val 18750"/>
                    <a:gd name="adj2" fmla="val -8333"/>
                    <a:gd name="adj3" fmla="val 43764"/>
                    <a:gd name="adj4" fmla="val -134060"/>
                  </a:avLst>
                </a:prstGeom>
                <a:solidFill>
                  <a:srgbClr val="FF99CC">
                    <a:alpha val="69803"/>
                  </a:srgbClr>
                </a:solidFill>
                <a:ln w="38100">
                  <a:solidFill>
                    <a:srgbClr val="92D050"/>
                  </a:solidFill>
                  <a:miter lim="800000"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000" dirty="0">
                      <a:solidFill>
                        <a:schemeClr val="tx1"/>
                      </a:solidFill>
                    </a:rPr>
                    <a:t>CEMENTIR</a:t>
                  </a:r>
                </a:p>
              </p:txBody>
            </p:sp>
            <p:cxnSp>
              <p:nvCxnSpPr>
                <p:cNvPr id="27" name="Connettore 1 26"/>
                <p:cNvCxnSpPr/>
                <p:nvPr/>
              </p:nvCxnSpPr>
              <p:spPr bwMode="auto">
                <a:xfrm flipV="1">
                  <a:off x="1926420" y="4075410"/>
                  <a:ext cx="2001536" cy="1065841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Callout 13 27"/>
                <p:cNvSpPr/>
                <p:nvPr/>
              </p:nvSpPr>
              <p:spPr bwMode="auto">
                <a:xfrm>
                  <a:off x="6357964" y="1357298"/>
                  <a:ext cx="1858299" cy="714374"/>
                </a:xfrm>
                <a:prstGeom prst="accentBorderCallout1">
                  <a:avLst>
                    <a:gd name="adj1" fmla="val 18750"/>
                    <a:gd name="adj2" fmla="val -8333"/>
                    <a:gd name="adj3" fmla="val 143412"/>
                    <a:gd name="adj4" fmla="val -114687"/>
                  </a:avLst>
                </a:prstGeom>
                <a:solidFill>
                  <a:srgbClr val="92D050">
                    <a:alpha val="69804"/>
                  </a:srgbClr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it-IT" sz="1000" dirty="0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rPr>
                    <a:t>EDISON</a:t>
                  </a:r>
                </a:p>
              </p:txBody>
            </p:sp>
          </p:grpSp>
        </p:grpSp>
      </p:grpSp>
      <p:sp>
        <p:nvSpPr>
          <p:cNvPr id="36" name="Folded Corner 15"/>
          <p:cNvSpPr/>
          <p:nvPr/>
        </p:nvSpPr>
        <p:spPr>
          <a:xfrm>
            <a:off x="4735513" y="3316288"/>
            <a:ext cx="4156075" cy="1303337"/>
          </a:xfrm>
          <a:prstGeom prst="foldedCorner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79388" indent="-1793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6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Obiettivo primario</a:t>
            </a:r>
            <a:r>
              <a:rPr lang="it-IT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Identificazione </a:t>
            </a:r>
            <a:r>
              <a:rPr lang="it-IT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72 ore di anticipo </a:t>
            </a:r>
            <a:r>
              <a:rPr lang="it-IT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dei </a:t>
            </a:r>
            <a:r>
              <a:rPr lang="it-IT" sz="1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wind</a:t>
            </a:r>
            <a:r>
              <a:rPr lang="it-IT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days</a:t>
            </a:r>
            <a:r>
              <a:rPr lang="it-IT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(giorni con condizione meteo favorevoli ad accumulo di inquinanti - area di Taranto) ai sensi del </a:t>
            </a:r>
            <a:r>
              <a:rPr lang="it-IT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D.G.R.</a:t>
            </a:r>
            <a:r>
              <a:rPr lang="it-IT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1774 del Luglio 2012.</a:t>
            </a:r>
          </a:p>
        </p:txBody>
      </p:sp>
      <p:sp>
        <p:nvSpPr>
          <p:cNvPr id="37" name="Folded Corner 15"/>
          <p:cNvSpPr/>
          <p:nvPr/>
        </p:nvSpPr>
        <p:spPr>
          <a:xfrm>
            <a:off x="180975" y="6502400"/>
            <a:ext cx="8710613" cy="307975"/>
          </a:xfrm>
          <a:prstGeom prst="foldedCorner">
            <a:avLst>
              <a:gd name="adj" fmla="val 0"/>
            </a:avLst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baseline="300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</a:rPr>
              <a:t>1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</a:rPr>
              <a:t> Referenti: Prof. Roberto </a:t>
            </a: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</a:rPr>
              <a:t>BellottiI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</a:rPr>
              <a:t> (NFN/UNIBA)  e dott.ssa Micaela </a:t>
            </a:r>
            <a:r>
              <a:rPr lang="it-IT" sz="14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</a:rPr>
              <a:t>Menegotto</a:t>
            </a:r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</a:rPr>
              <a:t> (ARPA).</a:t>
            </a:r>
          </a:p>
        </p:txBody>
      </p:sp>
      <p:sp>
        <p:nvSpPr>
          <p:cNvPr id="2055" name="Rettangolo 31"/>
          <p:cNvSpPr>
            <a:spLocks noChangeArrowheads="1"/>
          </p:cNvSpPr>
          <p:nvPr/>
        </p:nvSpPr>
        <p:spPr bwMode="auto">
          <a:xfrm>
            <a:off x="4735513" y="4946650"/>
            <a:ext cx="41560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1600">
                <a:latin typeface="Times New Roman" charset="0"/>
                <a:cs typeface="Times New Roman" charset="0"/>
              </a:rPr>
              <a:t>Con </a:t>
            </a:r>
            <a:r>
              <a:rPr lang="it-IT" sz="1600" b="1">
                <a:latin typeface="Times New Roman" charset="0"/>
                <a:cs typeface="Times New Roman" charset="0"/>
              </a:rPr>
              <a:t>64 processori </a:t>
            </a:r>
            <a:r>
              <a:rPr lang="it-IT" sz="1600">
                <a:latin typeface="Times New Roman" charset="0"/>
                <a:cs typeface="Times New Roman" charset="0"/>
              </a:rPr>
              <a:t>la simulazione delle condizioni fisiche necessarie all</a:t>
            </a:r>
            <a:r>
              <a:rPr lang="ja-JP" altLang="it-IT" sz="1600">
                <a:latin typeface="Times New Roman" charset="0"/>
                <a:cs typeface="Times New Roman" charset="0"/>
              </a:rPr>
              <a:t>’</a:t>
            </a:r>
            <a:r>
              <a:rPr lang="it-IT" sz="1600">
                <a:latin typeface="Times New Roman" charset="0"/>
                <a:cs typeface="Times New Roman" charset="0"/>
              </a:rPr>
              <a:t>identificazione del </a:t>
            </a:r>
            <a:r>
              <a:rPr lang="it-IT" sz="1600" i="1">
                <a:latin typeface="Times New Roman" charset="0"/>
                <a:cs typeface="Times New Roman" charset="0"/>
              </a:rPr>
              <a:t>wind day </a:t>
            </a:r>
            <a:r>
              <a:rPr lang="it-IT" sz="1600">
                <a:latin typeface="Times New Roman" charset="0"/>
                <a:cs typeface="Times New Roman" charset="0"/>
              </a:rPr>
              <a:t>con </a:t>
            </a:r>
            <a:r>
              <a:rPr lang="it-IT" sz="1600" b="1">
                <a:latin typeface="Times New Roman" charset="0"/>
                <a:cs typeface="Times New Roman" charset="0"/>
              </a:rPr>
              <a:t>72 ore </a:t>
            </a:r>
            <a:r>
              <a:rPr lang="it-IT" sz="1600">
                <a:latin typeface="Times New Roman" charset="0"/>
                <a:cs typeface="Times New Roman" charset="0"/>
              </a:rPr>
              <a:t>di anticipo richiede </a:t>
            </a:r>
            <a:r>
              <a:rPr lang="it-IT" sz="1600" b="1">
                <a:latin typeface="Times New Roman" charset="0"/>
                <a:cs typeface="Times New Roman" charset="0"/>
              </a:rPr>
              <a:t>4 ore di elaborazione</a:t>
            </a:r>
            <a:r>
              <a:rPr lang="it-IT" sz="1600">
                <a:latin typeface="Times New Roman" charset="0"/>
                <a:cs typeface="Times New Roman" charset="0"/>
              </a:rPr>
              <a:t>. La  necessità di storage è di circa  </a:t>
            </a:r>
            <a:r>
              <a:rPr lang="it-IT" sz="1600" b="1">
                <a:latin typeface="Times New Roman" charset="0"/>
                <a:cs typeface="Times New Roman" charset="0"/>
              </a:rPr>
              <a:t>9 Tera </a:t>
            </a:r>
            <a:r>
              <a:rPr lang="it-IT" sz="1600">
                <a:latin typeface="Times New Roman" charset="0"/>
                <a:cs typeface="Times New Roman" charset="0"/>
              </a:rPr>
              <a:t>all</a:t>
            </a:r>
            <a:r>
              <a:rPr lang="ja-JP" altLang="it-IT" sz="1600">
                <a:latin typeface="Times New Roman" charset="0"/>
                <a:cs typeface="Times New Roman" charset="0"/>
              </a:rPr>
              <a:t>’</a:t>
            </a:r>
            <a:r>
              <a:rPr lang="it-IT" sz="1600">
                <a:latin typeface="Times New Roman" charset="0"/>
                <a:cs typeface="Times New Roman" charset="0"/>
              </a:rPr>
              <a:t>anno. </a:t>
            </a:r>
          </a:p>
        </p:txBody>
      </p:sp>
      <p:sp>
        <p:nvSpPr>
          <p:cNvPr id="2056" name="Rettangolo 55"/>
          <p:cNvSpPr>
            <a:spLocks noChangeArrowheads="1"/>
          </p:cNvSpPr>
          <p:nvPr/>
        </p:nvSpPr>
        <p:spPr bwMode="auto">
          <a:xfrm>
            <a:off x="4735513" y="717550"/>
            <a:ext cx="41560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it-IT" sz="1600">
                <a:latin typeface="Times New Roman" charset="0"/>
                <a:cs typeface="Times New Roman" charset="0"/>
              </a:rPr>
              <a:t>Sfruttare la potenza di calcolo e di storage per l</a:t>
            </a:r>
            <a:r>
              <a:rPr lang="ja-JP" altLang="it-IT" sz="1600">
                <a:latin typeface="Times New Roman" charset="0"/>
                <a:cs typeface="Times New Roman" charset="0"/>
              </a:rPr>
              <a:t>’</a:t>
            </a:r>
            <a:r>
              <a:rPr lang="it-IT" sz="1600">
                <a:latin typeface="Times New Roman" charset="0"/>
                <a:cs typeface="Times New Roman" charset="0"/>
              </a:rPr>
              <a:t>implementazione di complessi modelli di fisica dell</a:t>
            </a:r>
            <a:r>
              <a:rPr lang="ja-JP" altLang="it-IT" sz="1600">
                <a:latin typeface="Times New Roman" charset="0"/>
                <a:cs typeface="Times New Roman" charset="0"/>
              </a:rPr>
              <a:t>’</a:t>
            </a:r>
            <a:r>
              <a:rPr lang="it-IT" sz="1600">
                <a:latin typeface="Times New Roman" charset="0"/>
                <a:cs typeface="Times New Roman" charset="0"/>
              </a:rPr>
              <a:t>atmosfera in modalità di calcolo parallelo (uso delle librerie NETCDF, JasPer e OpenMPI ). Gli output sono grandi volumi di dati georeferenziati (serie spazio - temporali) </a:t>
            </a:r>
            <a:r>
              <a:rPr lang="it-IT" sz="1600">
                <a:latin typeface="Times New Roman" charset="0"/>
                <a:cs typeface="Times New Roman" charset="0"/>
                <a:sym typeface="Wingdings" charset="0"/>
              </a:rPr>
              <a:t> complessa a</a:t>
            </a:r>
            <a:r>
              <a:rPr lang="it-IT" sz="1600">
                <a:latin typeface="Times New Roman" charset="0"/>
                <a:cs typeface="Times New Roman" charset="0"/>
              </a:rPr>
              <a:t>nalisi finalizzata all</a:t>
            </a:r>
            <a:r>
              <a:rPr lang="ja-JP" altLang="it-IT" sz="1600">
                <a:latin typeface="Times New Roman" charset="0"/>
                <a:cs typeface="Times New Roman" charset="0"/>
              </a:rPr>
              <a:t>’</a:t>
            </a:r>
            <a:r>
              <a:rPr lang="it-IT" sz="1600">
                <a:latin typeface="Times New Roman" charset="0"/>
                <a:cs typeface="Times New Roman" charset="0"/>
              </a:rPr>
              <a:t>individuazione del miglior setup dei modelli in una determinata area.</a:t>
            </a:r>
            <a:endParaRPr lang="it-IT" sz="1600">
              <a:latin typeface="Times New Roman" charset="0"/>
              <a:cs typeface="Times New Roman" charset="0"/>
              <a:sym typeface="Wingdings" charset="0"/>
            </a:endParaRPr>
          </a:p>
        </p:txBody>
      </p:sp>
      <p:grpSp>
        <p:nvGrpSpPr>
          <p:cNvPr id="2057" name="Gruppo 87"/>
          <p:cNvGrpSpPr>
            <a:grpSpLocks/>
          </p:cNvGrpSpPr>
          <p:nvPr/>
        </p:nvGrpSpPr>
        <p:grpSpPr bwMode="auto">
          <a:xfrm>
            <a:off x="-17463" y="736600"/>
            <a:ext cx="4579938" cy="2614613"/>
            <a:chOff x="-58853" y="532265"/>
            <a:chExt cx="4579863" cy="2614814"/>
          </a:xfrm>
        </p:grpSpPr>
        <p:grpSp>
          <p:nvGrpSpPr>
            <p:cNvPr id="2059" name="Gruppo 86"/>
            <p:cNvGrpSpPr>
              <a:grpSpLocks/>
            </p:cNvGrpSpPr>
            <p:nvPr/>
          </p:nvGrpSpPr>
          <p:grpSpPr bwMode="auto">
            <a:xfrm>
              <a:off x="-58853" y="532265"/>
              <a:ext cx="4579863" cy="2215773"/>
              <a:chOff x="-31557" y="518617"/>
              <a:chExt cx="4579863" cy="2215773"/>
            </a:xfrm>
          </p:grpSpPr>
          <p:grpSp>
            <p:nvGrpSpPr>
              <p:cNvPr id="2062" name="Gruppo 65"/>
              <p:cNvGrpSpPr>
                <a:grpSpLocks/>
              </p:cNvGrpSpPr>
              <p:nvPr/>
            </p:nvGrpSpPr>
            <p:grpSpPr bwMode="auto">
              <a:xfrm>
                <a:off x="-31557" y="570229"/>
                <a:ext cx="4507464" cy="1830671"/>
                <a:chOff x="-176910" y="584425"/>
                <a:chExt cx="5510224" cy="2089844"/>
              </a:xfrm>
            </p:grpSpPr>
            <p:grpSp>
              <p:nvGrpSpPr>
                <p:cNvPr id="2064" name="Gruppo 52"/>
                <p:cNvGrpSpPr>
                  <a:grpSpLocks/>
                </p:cNvGrpSpPr>
                <p:nvPr/>
              </p:nvGrpSpPr>
              <p:grpSpPr bwMode="auto">
                <a:xfrm>
                  <a:off x="-176910" y="584425"/>
                  <a:ext cx="4977020" cy="2089844"/>
                  <a:chOff x="330200" y="1605"/>
                  <a:chExt cx="6968868" cy="3443142"/>
                </a:xfrm>
              </p:grpSpPr>
              <p:grpSp>
                <p:nvGrpSpPr>
                  <p:cNvPr id="2066" name="Gruppo 28"/>
                  <p:cNvGrpSpPr>
                    <a:grpSpLocks/>
                  </p:cNvGrpSpPr>
                  <p:nvPr/>
                </p:nvGrpSpPr>
                <p:grpSpPr bwMode="auto">
                  <a:xfrm>
                    <a:off x="1147524" y="1605"/>
                    <a:ext cx="6151544" cy="3443142"/>
                    <a:chOff x="-8246148" y="-556550"/>
                    <a:chExt cx="5563191" cy="2921453"/>
                  </a:xfrm>
                </p:grpSpPr>
                <p:pic>
                  <p:nvPicPr>
                    <p:cNvPr id="2068" name="Picture 7" descr="LogoUNIBA.png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-6080346" y="-556550"/>
                      <a:ext cx="1307705" cy="14050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50800">
                          <a:solidFill>
                            <a:srgbClr val="000000"/>
                          </a:solidFill>
                          <a:miter lim="800000"/>
                          <a:headEnd/>
                          <a:tailEnd type="arrow" w="med" len="med"/>
                        </a14:hiddenLine>
                      </a:ext>
                    </a:extLst>
                  </p:spPr>
                </p:pic>
                <p:grpSp>
                  <p:nvGrpSpPr>
                    <p:cNvPr id="2069" name="Gruppo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8246148" y="-556550"/>
                      <a:ext cx="5563191" cy="2921453"/>
                      <a:chOff x="-9665824" y="-779599"/>
                      <a:chExt cx="5563191" cy="2921453"/>
                    </a:xfrm>
                  </p:grpSpPr>
                  <p:grpSp>
                    <p:nvGrpSpPr>
                      <p:cNvPr id="2070" name="Gruppo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9665824" y="-545466"/>
                        <a:ext cx="3934335" cy="2687320"/>
                        <a:chOff x="-14428588" y="-263560"/>
                        <a:chExt cx="6491244" cy="4196434"/>
                      </a:xfrm>
                    </p:grpSpPr>
                    <p:pic>
                      <p:nvPicPr>
                        <p:cNvPr id="2072" name="Picture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2782775" y="2210922"/>
                          <a:ext cx="2385810" cy="17219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08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arrow" w="med" len="med"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073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428588" y="-263560"/>
                          <a:ext cx="2729494" cy="20500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08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arrow" w="med" len="med"/>
                            </a14:hiddenLine>
                          </a:ext>
                        </a:extLst>
                      </p:spPr>
                    </p:pic>
                    <p:pic>
                      <p:nvPicPr>
                        <p:cNvPr id="2074" name="Picture 3" descr="C:\Users\casap\AppData\Roaming\Skype\andrea.tateo\media_messaging\media_cache\^A35426A58DDD8875870FBC0D8F35BF72529724A61589820E36^pimgpsh_fullsize_distr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0269365" y="2210922"/>
                          <a:ext cx="2332021" cy="16879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08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 type="arrow" w="med" len="med"/>
                            </a14:hiddenLine>
                          </a:ext>
                        </a:extLst>
                      </p:spPr>
                    </p:pic>
                  </p:grpSp>
                  <p:pic>
                    <p:nvPicPr>
                      <p:cNvPr id="2071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977338" y="-779599"/>
                        <a:ext cx="1874705" cy="16632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50800">
                            <a:solidFill>
                              <a:srgbClr val="000000"/>
                            </a:solidFill>
                            <a:miter lim="800000"/>
                            <a:headEnd/>
                            <a:tailEnd type="arrow" w="med" len="med"/>
                          </a14:hiddenLine>
                        </a:ext>
                      </a:extLst>
                    </p:spPr>
                  </p:pic>
                </p:grpSp>
              </p:grpSp>
              <p:sp>
                <p:nvSpPr>
                  <p:cNvPr id="2067" name="Rettangolo 30"/>
                  <p:cNvSpPr>
                    <a:spLocks noChangeArrowheads="1"/>
                  </p:cNvSpPr>
                  <p:nvPr/>
                </p:nvSpPr>
                <p:spPr bwMode="auto">
                  <a:xfrm>
                    <a:off x="330200" y="2994025"/>
                    <a:ext cx="241300" cy="369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>
                        <a:latin typeface="Times New Roman" charset="0"/>
                        <a:cs typeface="Times New Roman" charset="0"/>
                      </a:rPr>
                      <a:t>.</a:t>
                    </a:r>
                    <a:endParaRPr lang="it-IT">
                      <a:latin typeface="Calibri" charset="0"/>
                    </a:endParaRPr>
                  </a:p>
                </p:txBody>
              </p:sp>
            </p:grpSp>
            <p:pic>
              <p:nvPicPr>
                <p:cNvPr id="2065" name="Picture 2" descr="http://www.dmf.unisalento.it/%7Edegiorgi/univ.jp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3534" y="1885455"/>
                  <a:ext cx="1519780" cy="515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0800">
                      <a:solidFill>
                        <a:srgbClr val="000000"/>
                      </a:solidFill>
                      <a:miter lim="800000"/>
                      <a:headEnd/>
                      <a:tailEnd type="arrow" w="med" len="med"/>
                    </a14:hiddenLine>
                  </a:ext>
                </a:extLst>
              </p:spPr>
            </p:pic>
          </p:grpSp>
          <p:sp>
            <p:nvSpPr>
              <p:cNvPr id="86" name="Rettangolo 85"/>
              <p:cNvSpPr>
                <a:spLocks noChangeArrowheads="1"/>
              </p:cNvSpPr>
              <p:nvPr/>
            </p:nvSpPr>
            <p:spPr bwMode="auto">
              <a:xfrm>
                <a:off x="181166" y="518617"/>
                <a:ext cx="4367140" cy="22163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55" name="Connettore 2 54"/>
            <p:cNvCxnSpPr>
              <a:cxnSpLocks noChangeShapeType="1"/>
            </p:cNvCxnSpPr>
            <p:nvPr/>
          </p:nvCxnSpPr>
          <p:spPr bwMode="auto">
            <a:xfrm>
              <a:off x="2015976" y="2643802"/>
              <a:ext cx="0" cy="503277"/>
            </a:xfrm>
            <a:prstGeom prst="straightConnector1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" name="Ovale 82"/>
            <p:cNvSpPr>
              <a:spLocks noChangeArrowheads="1"/>
            </p:cNvSpPr>
            <p:nvPr/>
          </p:nvSpPr>
          <p:spPr bwMode="auto">
            <a:xfrm>
              <a:off x="682498" y="1611848"/>
              <a:ext cx="2514559" cy="1012903"/>
            </a:xfrm>
            <a:prstGeom prst="ellipse">
              <a:avLst/>
            </a:prstGeom>
            <a:noFill/>
            <a:ln w="50800">
              <a:solidFill>
                <a:srgbClr val="4A7EBB"/>
              </a:solidFill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it-IT" dirty="0">
                <a:solidFill>
                  <a:srgbClr val="33CCFF"/>
                </a:solidFill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91" name="Connettore 2 90"/>
          <p:cNvCxnSpPr>
            <a:cxnSpLocks noChangeShapeType="1"/>
          </p:cNvCxnSpPr>
          <p:nvPr/>
        </p:nvCxnSpPr>
        <p:spPr bwMode="auto">
          <a:xfrm>
            <a:off x="4083050" y="3532188"/>
            <a:ext cx="682625" cy="0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1018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lang="en-US" smtClean="0">
                <a:solidFill>
                  <a:srgbClr val="04617B">
                    <a:shade val="90000"/>
                  </a:srgbClr>
                </a:solidFill>
                <a:latin typeface="Constantia"/>
              </a:rPr>
              <a:pPr/>
              <a:t>9</a:t>
            </a:fld>
            <a:endParaRPr lang="en-US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208" y="3068960"/>
            <a:ext cx="1512168" cy="5760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DFA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it-IT" sz="1400" dirty="0">
                <a:solidFill>
                  <a:prstClr val="black"/>
                </a:solidFill>
                <a:latin typeface="Constantia"/>
              </a:rPr>
              <a:t>PON-OCP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32472" y="5016318"/>
            <a:ext cx="1512168" cy="6902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it-IT" sz="1400" dirty="0">
                <a:solidFill>
                  <a:prstClr val="black"/>
                </a:solidFill>
                <a:latin typeface="Constantia"/>
              </a:rPr>
              <a:t>PON-OPLON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516216" y="4020096"/>
            <a:ext cx="1512168" cy="6382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it-IT" sz="1400" dirty="0">
                <a:solidFill>
                  <a:prstClr val="black"/>
                </a:solidFill>
                <a:latin typeface="Constantia"/>
              </a:rPr>
              <a:t>PON-</a:t>
            </a:r>
            <a:r>
              <a:rPr lang="it-IT" sz="1400" dirty="0" err="1">
                <a:solidFill>
                  <a:prstClr val="black"/>
                </a:solidFill>
                <a:latin typeface="Constantia"/>
              </a:rPr>
              <a:t>SmartHealth</a:t>
            </a:r>
            <a:endParaRPr lang="it-IT" sz="14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31093" y="718472"/>
            <a:ext cx="1512168" cy="5760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DFA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it-IT" sz="1400" dirty="0">
                <a:solidFill>
                  <a:prstClr val="black"/>
                </a:solidFill>
                <a:latin typeface="Constantia"/>
              </a:rPr>
              <a:t>PRIN-STOA</a:t>
            </a:r>
          </a:p>
        </p:txBody>
      </p:sp>
      <p:cxnSp>
        <p:nvCxnSpPr>
          <p:cNvPr id="35" name="Straight Arrow Connector 34"/>
          <p:cNvCxnSpPr>
            <a:endCxn id="19" idx="1"/>
          </p:cNvCxnSpPr>
          <p:nvPr/>
        </p:nvCxnSpPr>
        <p:spPr>
          <a:xfrm>
            <a:off x="4804094" y="4624922"/>
            <a:ext cx="1328378" cy="7364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328679" y="4086937"/>
            <a:ext cx="1187537" cy="2426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446943" y="3383019"/>
            <a:ext cx="1354265" cy="20169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3"/>
            <a:endCxn id="21" idx="2"/>
          </p:cNvCxnSpPr>
          <p:nvPr/>
        </p:nvCxnSpPr>
        <p:spPr>
          <a:xfrm flipV="1">
            <a:off x="3824667" y="1294536"/>
            <a:ext cx="62510" cy="1273766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umetto 4 14"/>
          <p:cNvSpPr/>
          <p:nvPr/>
        </p:nvSpPr>
        <p:spPr>
          <a:xfrm>
            <a:off x="2135323" y="2416297"/>
            <a:ext cx="3378687" cy="2658551"/>
          </a:xfrm>
          <a:prstGeom prst="cloudCallout">
            <a:avLst>
              <a:gd name="adj1" fmla="val -23603"/>
              <a:gd name="adj2" fmla="val 3924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dirty="0" smtClean="0">
              <a:solidFill>
                <a:prstClr val="black"/>
              </a:solidFill>
            </a:endParaRPr>
          </a:p>
          <a:p>
            <a:pPr algn="ctr" defTabSz="914400"/>
            <a:endParaRPr lang="it-IT" dirty="0">
              <a:solidFill>
                <a:prstClr val="black"/>
              </a:solidFill>
            </a:endParaRPr>
          </a:p>
          <a:p>
            <a:pPr algn="ctr" defTabSz="914400"/>
            <a:endParaRPr lang="it-IT" dirty="0" smtClean="0">
              <a:solidFill>
                <a:prstClr val="black"/>
              </a:solidFill>
            </a:endParaRPr>
          </a:p>
          <a:p>
            <a:pPr algn="ctr" defTabSz="914400"/>
            <a:endParaRPr lang="it-IT" dirty="0">
              <a:solidFill>
                <a:prstClr val="black"/>
              </a:solidFill>
            </a:endParaRPr>
          </a:p>
          <a:p>
            <a:pPr algn="ctr" defTabSz="914400"/>
            <a:endParaRPr lang="it-IT" dirty="0" smtClean="0">
              <a:solidFill>
                <a:prstClr val="black"/>
              </a:solidFill>
            </a:endParaRPr>
          </a:p>
          <a:p>
            <a:pPr algn="ctr" defTabSz="914400"/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2599" y="3584711"/>
            <a:ext cx="970947" cy="744851"/>
          </a:xfrm>
          <a:prstGeom prst="rect">
            <a:avLst/>
          </a:prstGeom>
          <a:gradFill flip="none" rotWithShape="1">
            <a:gsLst>
              <a:gs pos="2600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  <a:gs pos="73000">
                <a:schemeClr val="tx2">
                  <a:lumMod val="20000"/>
                  <a:lumOff val="8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it-IT" sz="1400" dirty="0">
                <a:solidFill>
                  <a:prstClr val="black"/>
                </a:solidFill>
                <a:latin typeface="Constantia"/>
              </a:rPr>
              <a:t>PON-PRISMA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21082" y="3547592"/>
            <a:ext cx="508018" cy="35810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9" idx="3"/>
            <a:endCxn id="7" idx="1"/>
          </p:cNvCxnSpPr>
          <p:nvPr/>
        </p:nvCxnSpPr>
        <p:spPr>
          <a:xfrm flipV="1">
            <a:off x="3547559" y="3260676"/>
            <a:ext cx="481541" cy="266977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029100" y="2936640"/>
            <a:ext cx="984446" cy="648072"/>
          </a:xfrm>
          <a:prstGeom prst="rect">
            <a:avLst/>
          </a:prstGeom>
          <a:gradFill flip="none" rotWithShape="1">
            <a:gsLst>
              <a:gs pos="60000">
                <a:schemeClr val="accent2">
                  <a:tint val="70000"/>
                  <a:satMod val="130000"/>
                </a:schemeClr>
              </a:gs>
              <a:gs pos="81000">
                <a:schemeClr val="accent2">
                  <a:tint val="44000"/>
                  <a:satMod val="165000"/>
                </a:schemeClr>
              </a:gs>
              <a:gs pos="93000">
                <a:schemeClr val="accent2">
                  <a:tint val="15000"/>
                  <a:satMod val="165000"/>
                </a:schemeClr>
              </a:gs>
              <a:gs pos="100000">
                <a:schemeClr val="accent2">
                  <a:tint val="5000"/>
                  <a:satMod val="250000"/>
                </a:schemeClr>
              </a:gs>
              <a:gs pos="1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it-IT" sz="1400" dirty="0" smtClean="0">
                <a:solidFill>
                  <a:prstClr val="black"/>
                </a:solidFill>
                <a:latin typeface="Constantia"/>
              </a:rPr>
              <a:t>PON-RECAS</a:t>
            </a:r>
            <a:endParaRPr lang="it-IT" sz="1400" dirty="0">
              <a:solidFill>
                <a:prstClr val="black"/>
              </a:solidFill>
              <a:latin typeface="Constanti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73585" y="6060718"/>
            <a:ext cx="1502671" cy="58125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DFA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it-IT" sz="1400" dirty="0" smtClean="0">
                <a:solidFill>
                  <a:prstClr val="black"/>
                </a:solidFill>
                <a:latin typeface="Constantia"/>
              </a:rPr>
              <a:t>PON GARR</a:t>
            </a:r>
            <a:r>
              <a:rPr lang="it-IT" sz="1400" dirty="0">
                <a:solidFill>
                  <a:prstClr val="black"/>
                </a:solidFill>
                <a:latin typeface="Constantia"/>
              </a:rPr>
              <a:t>-X-Progress</a:t>
            </a: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402" y="930620"/>
            <a:ext cx="834338" cy="980713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66" y="2067732"/>
            <a:ext cx="850900" cy="838200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64" y="4879400"/>
            <a:ext cx="1003300" cy="749300"/>
          </a:xfrm>
          <a:prstGeom prst="rect">
            <a:avLst/>
          </a:prstGeom>
        </p:spPr>
      </p:pic>
      <p:grpSp>
        <p:nvGrpSpPr>
          <p:cNvPr id="51" name="Gruppo 10"/>
          <p:cNvGrpSpPr/>
          <p:nvPr/>
        </p:nvGrpSpPr>
        <p:grpSpPr>
          <a:xfrm>
            <a:off x="649262" y="4522803"/>
            <a:ext cx="1222698" cy="607002"/>
            <a:chOff x="7956376" y="404664"/>
            <a:chExt cx="1944216" cy="1008112"/>
          </a:xfrm>
        </p:grpSpPr>
        <p:sp>
          <p:nvSpPr>
            <p:cNvPr id="52" name="Rettangolo 9"/>
            <p:cNvSpPr/>
            <p:nvPr/>
          </p:nvSpPr>
          <p:spPr>
            <a:xfrm>
              <a:off x="7956376" y="404664"/>
              <a:ext cx="1944216" cy="10081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kern="1200"/>
            </a:p>
          </p:txBody>
        </p:sp>
        <p:pic>
          <p:nvPicPr>
            <p:cNvPr id="54" name="Picture 8" descr="C:\Users\eufemia\Desktop\logoUtentiRecas\t2k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56376" y="404664"/>
              <a:ext cx="1872208" cy="1008112"/>
            </a:xfrm>
            <a:prstGeom prst="rect">
              <a:avLst/>
            </a:prstGeom>
            <a:noFill/>
          </p:spPr>
        </p:pic>
      </p:grpSp>
      <p:pic>
        <p:nvPicPr>
          <p:cNvPr id="50" name="Immagin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707" y="5145513"/>
            <a:ext cx="774700" cy="444500"/>
          </a:xfrm>
          <a:prstGeom prst="rect">
            <a:avLst/>
          </a:prstGeom>
        </p:spPr>
      </p:pic>
      <p:cxnSp>
        <p:nvCxnSpPr>
          <p:cNvPr id="56" name="Straight Arrow Connector 29"/>
          <p:cNvCxnSpPr/>
          <p:nvPr/>
        </p:nvCxnSpPr>
        <p:spPr>
          <a:xfrm flipH="1" flipV="1">
            <a:off x="1528666" y="2628270"/>
            <a:ext cx="937560" cy="7287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29"/>
          <p:cNvCxnSpPr>
            <a:endCxn id="52" idx="3"/>
          </p:cNvCxnSpPr>
          <p:nvPr/>
        </p:nvCxnSpPr>
        <p:spPr>
          <a:xfrm flipH="1">
            <a:off x="1871960" y="3905695"/>
            <a:ext cx="872802" cy="9206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29"/>
          <p:cNvCxnSpPr>
            <a:endCxn id="41" idx="2"/>
          </p:cNvCxnSpPr>
          <p:nvPr/>
        </p:nvCxnSpPr>
        <p:spPr>
          <a:xfrm flipH="1" flipV="1">
            <a:off x="1972571" y="1911333"/>
            <a:ext cx="772191" cy="12731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Fumetto 4 86"/>
          <p:cNvSpPr/>
          <p:nvPr/>
        </p:nvSpPr>
        <p:spPr>
          <a:xfrm>
            <a:off x="5446943" y="288868"/>
            <a:ext cx="2674640" cy="2339402"/>
          </a:xfrm>
          <a:prstGeom prst="cloudCallout">
            <a:avLst>
              <a:gd name="adj1" fmla="val -13288"/>
              <a:gd name="adj2" fmla="val 35611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Bioinformatica</a:t>
            </a:r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</p:txBody>
      </p:sp>
      <p:pic>
        <p:nvPicPr>
          <p:cNvPr id="76" name="Immagin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077" y="1179762"/>
            <a:ext cx="749899" cy="969978"/>
          </a:xfrm>
          <a:prstGeom prst="rect">
            <a:avLst/>
          </a:prstGeom>
        </p:spPr>
      </p:pic>
      <p:pic>
        <p:nvPicPr>
          <p:cNvPr id="89" name="Picture 1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08" y="999154"/>
            <a:ext cx="698500" cy="66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7784" y="1800983"/>
            <a:ext cx="977411" cy="307885"/>
          </a:xfrm>
          <a:prstGeom prst="rect">
            <a:avLst/>
          </a:prstGeom>
        </p:spPr>
      </p:pic>
      <p:cxnSp>
        <p:nvCxnSpPr>
          <p:cNvPr id="49" name="Straight Arrow Connector 48"/>
          <p:cNvCxnSpPr/>
          <p:nvPr/>
        </p:nvCxnSpPr>
        <p:spPr>
          <a:xfrm flipV="1">
            <a:off x="5120105" y="2222651"/>
            <a:ext cx="533581" cy="544612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34"/>
          <p:cNvCxnSpPr>
            <a:endCxn id="25" idx="0"/>
          </p:cNvCxnSpPr>
          <p:nvPr/>
        </p:nvCxnSpPr>
        <p:spPr>
          <a:xfrm>
            <a:off x="4771620" y="4725144"/>
            <a:ext cx="1353301" cy="1335574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ctangle 9"/>
          <p:cNvSpPr/>
          <p:nvPr/>
        </p:nvSpPr>
        <p:spPr>
          <a:xfrm>
            <a:off x="3779912" y="6060718"/>
            <a:ext cx="1512168" cy="5760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B0DFA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it-IT" sz="1400" dirty="0">
                <a:solidFill>
                  <a:prstClr val="black"/>
                </a:solidFill>
                <a:latin typeface="Constantia"/>
              </a:rPr>
              <a:t>PON</a:t>
            </a:r>
            <a:r>
              <a:rPr lang="it-IT" sz="1400" dirty="0" smtClean="0">
                <a:solidFill>
                  <a:prstClr val="black"/>
                </a:solidFill>
                <a:latin typeface="Constantia"/>
              </a:rPr>
              <a:t>-AMIDHERA</a:t>
            </a:r>
            <a:endParaRPr lang="it-IT" sz="1400" dirty="0">
              <a:solidFill>
                <a:prstClr val="black"/>
              </a:solidFill>
              <a:latin typeface="Constantia"/>
            </a:endParaRPr>
          </a:p>
        </p:txBody>
      </p:sp>
      <p:cxnSp>
        <p:nvCxnSpPr>
          <p:cNvPr id="109" name="Straight Arrow Connector 34"/>
          <p:cNvCxnSpPr>
            <a:stCxn id="15" idx="1"/>
            <a:endCxn id="103" idx="0"/>
          </p:cNvCxnSpPr>
          <p:nvPr/>
        </p:nvCxnSpPr>
        <p:spPr>
          <a:xfrm>
            <a:off x="3824667" y="5072017"/>
            <a:ext cx="711329" cy="9887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504822" y="3149611"/>
            <a:ext cx="1042737" cy="756084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it-IT" sz="2400" b="1" dirty="0" smtClean="0">
                <a:solidFill>
                  <a:srgbClr val="FFFFFF"/>
                </a:solidFill>
                <a:latin typeface="Constantia"/>
              </a:rPr>
              <a:t>BC</a:t>
            </a:r>
            <a:r>
              <a:rPr lang="it-IT" sz="2400" b="1" baseline="30000" dirty="0" smtClean="0">
                <a:solidFill>
                  <a:srgbClr val="FFFFFF"/>
                </a:solidFill>
                <a:latin typeface="Constantia"/>
              </a:rPr>
              <a:t>2</a:t>
            </a:r>
            <a:r>
              <a:rPr lang="it-IT" sz="2400" b="1" dirty="0" smtClean="0">
                <a:solidFill>
                  <a:srgbClr val="FFFFFF"/>
                </a:solidFill>
                <a:latin typeface="Constantia"/>
              </a:rPr>
              <a:t>S</a:t>
            </a:r>
            <a:endParaRPr lang="it-IT" sz="2400" b="1" dirty="0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3" name="Rectangle 9"/>
          <p:cNvSpPr/>
          <p:nvPr/>
        </p:nvSpPr>
        <p:spPr>
          <a:xfrm>
            <a:off x="2123728" y="6093296"/>
            <a:ext cx="1512168" cy="57606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66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it-IT" sz="1400" b="1" dirty="0" smtClean="0">
                <a:solidFill>
                  <a:srgbClr val="FF0000"/>
                </a:solidFill>
                <a:latin typeface="Constantia"/>
              </a:rPr>
              <a:t>LIVING LABS</a:t>
            </a:r>
            <a:endParaRPr lang="it-IT" sz="1400" b="1" dirty="0">
              <a:solidFill>
                <a:srgbClr val="FF0000"/>
              </a:solidFill>
              <a:latin typeface="Constantia"/>
            </a:endParaRPr>
          </a:p>
        </p:txBody>
      </p:sp>
      <p:cxnSp>
        <p:nvCxnSpPr>
          <p:cNvPr id="46" name="Straight Arrow Connector 34"/>
          <p:cNvCxnSpPr>
            <a:endCxn id="43" idx="0"/>
          </p:cNvCxnSpPr>
          <p:nvPr/>
        </p:nvCxnSpPr>
        <p:spPr>
          <a:xfrm flipH="1">
            <a:off x="2879812" y="4941168"/>
            <a:ext cx="684076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00" y="3083468"/>
            <a:ext cx="1794441" cy="1227081"/>
          </a:xfrm>
          <a:prstGeom prst="rect">
            <a:avLst/>
          </a:prstGeom>
        </p:spPr>
      </p:pic>
      <p:cxnSp>
        <p:nvCxnSpPr>
          <p:cNvPr id="53" name="Straight Arrow Connector 29"/>
          <p:cNvCxnSpPr/>
          <p:nvPr/>
        </p:nvCxnSpPr>
        <p:spPr>
          <a:xfrm flipH="1">
            <a:off x="1826676" y="3617230"/>
            <a:ext cx="63955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03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</TotalTime>
  <Words>1268</Words>
  <Application>Microsoft Macintosh PowerPoint</Application>
  <PresentationFormat>Presentazione su schermo (4:3)</PresentationFormat>
  <Paragraphs>242</Paragraphs>
  <Slides>19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di PowerPoint</vt:lpstr>
      <vt:lpstr>Indice</vt:lpstr>
      <vt:lpstr>Progetti di Ricerca - Fisica</vt:lpstr>
      <vt:lpstr>Presentazione di PowerPoint</vt:lpstr>
      <vt:lpstr>Presentazione di PowerPoint</vt:lpstr>
      <vt:lpstr>Presentazione di PowerPoint</vt:lpstr>
      <vt:lpstr>Scienze della Terra – Telerilevamento</vt:lpstr>
      <vt:lpstr>Scienze della Terra – Attività con ARPA Puglia</vt:lpstr>
      <vt:lpstr>Presentazione di PowerPoint</vt:lpstr>
      <vt:lpstr>Presentazione di PowerPoint</vt:lpstr>
      <vt:lpstr>Presentazione di PowerPoint</vt:lpstr>
      <vt:lpstr>I casi applicativi PRISMA in Puglia</vt:lpstr>
      <vt:lpstr>Presentazione di PowerPoint</vt:lpstr>
      <vt:lpstr>Presentazione di PowerPoint</vt:lpstr>
      <vt:lpstr>   ReCaS - PRISMA  e il Comune di Bari</vt:lpstr>
      <vt:lpstr>   Human Infrastructures</vt:lpstr>
      <vt:lpstr>Accordo di Partenariato 2014-2020</vt:lpstr>
      <vt:lpstr>Conclusioni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macbookair</dc:creator>
  <cp:lastModifiedBy>macbookair</cp:lastModifiedBy>
  <cp:revision>73</cp:revision>
  <cp:lastPrinted>2015-03-12T11:29:02Z</cp:lastPrinted>
  <dcterms:created xsi:type="dcterms:W3CDTF">2015-03-08T12:26:23Z</dcterms:created>
  <dcterms:modified xsi:type="dcterms:W3CDTF">2015-07-09T00:31:47Z</dcterms:modified>
</cp:coreProperties>
</file>