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2"/>
  </p:sldMasterIdLst>
  <p:notesMasterIdLst>
    <p:notesMasterId r:id="rId10"/>
  </p:notesMasterIdLst>
  <p:handoutMasterIdLst>
    <p:handoutMasterId r:id="rId11"/>
  </p:handoutMasterIdLst>
  <p:sldIdLst>
    <p:sldId id="265" r:id="rId3"/>
    <p:sldId id="274" r:id="rId4"/>
    <p:sldId id="275" r:id="rId5"/>
    <p:sldId id="276" r:id="rId6"/>
    <p:sldId id="278" r:id="rId7"/>
    <p:sldId id="279" r:id="rId8"/>
    <p:sldId id="277" r:id="rId9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FF1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1783" autoAdjust="0"/>
  </p:normalViewPr>
  <p:slideViewPr>
    <p:cSldViewPr snapToGrid="0" showGuides="1">
      <p:cViewPr varScale="1">
        <p:scale>
          <a:sx n="137" d="100"/>
          <a:sy n="137" d="100"/>
        </p:scale>
        <p:origin x="-488" y="-112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t>25/06/15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085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t>25/06/15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54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INRIM: </a:t>
            </a:r>
            <a:r>
              <a:rPr lang="en-US" dirty="0" err="1" smtClean="0"/>
              <a:t>Istituto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Nazionale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Ricerca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Metrologica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04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INRIM: </a:t>
            </a:r>
            <a:r>
              <a:rPr lang="en-US" dirty="0" err="1" smtClean="0"/>
              <a:t>Istituto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Nazionale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Ricerca</a:t>
            </a:r>
            <a:r>
              <a:rPr lang="en-US" baseline="0" dirty="0" smtClean="0"/>
              <a:t> </a:t>
            </a:r>
            <a:r>
              <a:rPr lang="en-US" baseline="0" smtClean="0"/>
              <a:t>Metrologica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04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INRIM: </a:t>
            </a:r>
            <a:r>
              <a:rPr lang="en-US" dirty="0" err="1" smtClean="0"/>
              <a:t>Istituto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Nazionale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Ricerca</a:t>
            </a:r>
            <a:r>
              <a:rPr lang="en-US" baseline="0" dirty="0" smtClean="0"/>
              <a:t> </a:t>
            </a:r>
            <a:r>
              <a:rPr lang="en-US" baseline="0" smtClean="0"/>
              <a:t>Metrologica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04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E4FF-CCF6-8A40-A4B1-9CE4C93A2C17}" type="datetime1">
              <a:rPr lang="en-US" smtClean="0"/>
              <a:t>25/06/15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041400"/>
            <a:ext cx="74295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3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3E1B-1815-2C40-B100-4203A739420A}" type="datetime1">
              <a:rPr lang="en-US" smtClean="0"/>
              <a:t>25/06/15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15D4-4500-FA40-B70F-8A932115A74F}" type="datetime1">
              <a:rPr lang="en-US" smtClean="0"/>
              <a:t>25/06/15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7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0EA4-41C7-C24F-9191-DEDF393CFDF0}" type="datetime1">
              <a:rPr lang="en-US" smtClean="0"/>
              <a:t>25/06/15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26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C8D6-A62D-CD44-8E03-941857BB8CDB}" type="datetime1">
              <a:rPr lang="en-US" smtClean="0"/>
              <a:t>25/06/15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4589464"/>
            <a:ext cx="822920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709738"/>
            <a:ext cx="8229203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7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6699-2B93-E941-994F-AB0789941555}" type="datetime1">
              <a:rPr lang="en-US" smtClean="0"/>
              <a:t>25/06/15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1652" y="1825625"/>
            <a:ext cx="4049078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4740" y="1825625"/>
            <a:ext cx="4049078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420" y="365126"/>
            <a:ext cx="8234363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9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CE02-1AE6-7047-BAE8-EC8D6588416B}" type="datetime1">
              <a:rPr lang="en-US" smtClean="0"/>
              <a:t>25/06/15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75488" y="2193926"/>
            <a:ext cx="4049078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5488" y="1489075"/>
            <a:ext cx="4049078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4869" y="2193926"/>
            <a:ext cx="4049078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4869" y="1489075"/>
            <a:ext cx="4049078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4869" y="274638"/>
            <a:ext cx="822493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5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0471B-2C99-DA42-A242-30D6BAA99468}" type="datetime1">
              <a:rPr lang="en-US" smtClean="0"/>
              <a:t>25/06/15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4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1E093-4971-4F47-BAC1-AC361E299D67}" type="datetime1">
              <a:rPr lang="en-US" smtClean="0"/>
              <a:t>25/06/15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8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DA53-5763-E248-BAB4-ABD5BA6F9429}" type="datetime1">
              <a:rPr lang="en-US" smtClean="0"/>
              <a:t>25/06/15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6940" y="987426"/>
            <a:ext cx="482917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8675" y="2101850"/>
            <a:ext cx="3194943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675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0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21B15-F20C-464A-98CA-3D70BAB65BFA}" type="datetime1">
              <a:rPr lang="en-US" smtClean="0"/>
              <a:t>25/06/15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84452" y="987426"/>
            <a:ext cx="482917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3498" y="2101850"/>
            <a:ext cx="3194943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349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3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7" y="6356351"/>
            <a:ext cx="10144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DBD2B74-A203-D94F-BE1F-231211825945}" type="datetime1">
              <a:rPr lang="en-US" smtClean="0"/>
              <a:t>25/06/15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7461" y="6356351"/>
            <a:ext cx="4814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ROSARIO TURRISI - Riunione G3 febbraio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1075" y="6356351"/>
            <a:ext cx="623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825625"/>
            <a:ext cx="823436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365126"/>
            <a:ext cx="82343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0" orient="horz" pos="2160" userDrawn="1">
          <p15:clr>
            <a:srgbClr val="F26B43"/>
          </p15:clr>
        </p15:guide>
        <p15:guide id="0" pos="768" userDrawn="1">
          <p15:clr>
            <a:srgbClr val="F26B43"/>
          </p15:clr>
        </p15:guide>
        <p15:guide id="0" pos="7152" userDrawn="1">
          <p15:clr>
            <a:srgbClr val="F26B43"/>
          </p15:clr>
        </p15:guide>
        <p15:guide id="1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/>
          <a:p>
            <a:r>
              <a:rPr lang="en-US" dirty="0" smtClean="0"/>
              <a:t>Rosario Turrisi</a:t>
            </a:r>
          </a:p>
          <a:p>
            <a:endParaRPr lang="en-US" u="sng" dirty="0" smtClean="0"/>
          </a:p>
          <a:p>
            <a:r>
              <a:rPr lang="en-US" sz="1800" dirty="0" smtClean="0"/>
              <a:t>6 </a:t>
            </a:r>
            <a:r>
              <a:rPr lang="en-US" sz="1800" dirty="0" err="1" smtClean="0"/>
              <a:t>luglio</a:t>
            </a:r>
            <a:r>
              <a:rPr lang="en-US" sz="1800" dirty="0" smtClean="0"/>
              <a:t> 2015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9000" y="1041400"/>
            <a:ext cx="8128000" cy="2387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Note </a:t>
            </a:r>
            <a:r>
              <a:rPr lang="en-US" sz="3600" dirty="0" err="1" smtClean="0"/>
              <a:t>dalla</a:t>
            </a:r>
            <a:r>
              <a:rPr lang="en-US" sz="3600" dirty="0" smtClean="0"/>
              <a:t> </a:t>
            </a:r>
            <a:r>
              <a:rPr lang="en-US" sz="3600" dirty="0" err="1" smtClean="0"/>
              <a:t>Riunione</a:t>
            </a:r>
            <a:r>
              <a:rPr lang="en-US" sz="3600" dirty="0" smtClean="0"/>
              <a:t> CSN3 </a:t>
            </a:r>
            <a:br>
              <a:rPr lang="en-US" sz="3600" dirty="0" smtClean="0"/>
            </a:br>
            <a:r>
              <a:rPr lang="en-US" sz="3600" dirty="0" smtClean="0"/>
              <a:t>15-17 </a:t>
            </a:r>
            <a:r>
              <a:rPr lang="en-US" sz="3600" dirty="0" err="1" smtClean="0"/>
              <a:t>giugno</a:t>
            </a:r>
            <a:r>
              <a:rPr lang="en-US" sz="3600" dirty="0" smtClean="0"/>
              <a:t> </a:t>
            </a:r>
            <a:r>
              <a:rPr lang="en-US" sz="3600" dirty="0" err="1" smtClean="0"/>
              <a:t>ai</a:t>
            </a:r>
            <a:r>
              <a:rPr lang="en-US" sz="3600" dirty="0" smtClean="0"/>
              <a:t> LNF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761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825625"/>
            <a:ext cx="8628760" cy="458262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GE </a:t>
            </a:r>
            <a:r>
              <a:rPr lang="en-US" sz="1800" dirty="0" err="1" smtClean="0"/>
              <a:t>comunica</a:t>
            </a:r>
            <a:r>
              <a:rPr lang="en-US" sz="1800" dirty="0" smtClean="0"/>
              <a:t> </a:t>
            </a:r>
            <a:r>
              <a:rPr lang="en-US" sz="1800" dirty="0" err="1" smtClean="0"/>
              <a:t>che</a:t>
            </a:r>
            <a:r>
              <a:rPr lang="en-US" sz="1800" dirty="0" smtClean="0"/>
              <a:t> per </a:t>
            </a:r>
            <a:r>
              <a:rPr lang="en-US" sz="1800" dirty="0" err="1" smtClean="0"/>
              <a:t>il</a:t>
            </a:r>
            <a:r>
              <a:rPr lang="en-US" sz="1800" dirty="0" smtClean="0"/>
              <a:t> 2016 </a:t>
            </a:r>
            <a:r>
              <a:rPr lang="en-US" sz="1800" dirty="0" err="1" smtClean="0"/>
              <a:t>il</a:t>
            </a:r>
            <a:r>
              <a:rPr lang="en-US" sz="1800" dirty="0" smtClean="0"/>
              <a:t> FO </a:t>
            </a:r>
            <a:r>
              <a:rPr lang="en-US" sz="1800" dirty="0" err="1" smtClean="0"/>
              <a:t>sarà</a:t>
            </a:r>
            <a:r>
              <a:rPr lang="en-US" sz="1800" dirty="0" smtClean="0"/>
              <a:t> </a:t>
            </a:r>
            <a:r>
              <a:rPr lang="en-US" sz="1800" dirty="0" err="1" smtClean="0"/>
              <a:t>mantenuto</a:t>
            </a:r>
            <a:r>
              <a:rPr lang="en-US" sz="1800" dirty="0" smtClean="0"/>
              <a:t> a 9.2 M€</a:t>
            </a:r>
          </a:p>
          <a:p>
            <a:r>
              <a:rPr lang="en-US" sz="1800" dirty="0" err="1" smtClean="0"/>
              <a:t>Collaborazione</a:t>
            </a:r>
            <a:r>
              <a:rPr lang="en-US" sz="1800" dirty="0" smtClean="0"/>
              <a:t> con INRIM per </a:t>
            </a:r>
            <a:r>
              <a:rPr lang="en-US" sz="1800" dirty="0" err="1" smtClean="0"/>
              <a:t>costruzione</a:t>
            </a:r>
            <a:r>
              <a:rPr lang="en-US" sz="1800" dirty="0" smtClean="0"/>
              <a:t> </a:t>
            </a:r>
            <a:r>
              <a:rPr lang="en-US" sz="1800" dirty="0" err="1" smtClean="0"/>
              <a:t>orologio</a:t>
            </a:r>
            <a:r>
              <a:rPr lang="en-US" sz="1800" dirty="0" smtClean="0"/>
              <a:t> </a:t>
            </a:r>
            <a:r>
              <a:rPr lang="en-US" sz="1800" dirty="0" err="1" smtClean="0"/>
              <a:t>atomico</a:t>
            </a:r>
            <a:r>
              <a:rPr lang="en-US" sz="1800" dirty="0" smtClean="0"/>
              <a:t> </a:t>
            </a:r>
            <a:r>
              <a:rPr lang="en-US" sz="1800" dirty="0" err="1" smtClean="0"/>
              <a:t>basato</a:t>
            </a:r>
            <a:r>
              <a:rPr lang="en-US" sz="1800" dirty="0" smtClean="0"/>
              <a:t> </a:t>
            </a:r>
            <a:r>
              <a:rPr lang="en-US" sz="1800" dirty="0" err="1" smtClean="0"/>
              <a:t>sul</a:t>
            </a:r>
            <a:r>
              <a:rPr lang="en-US" sz="1800" dirty="0" smtClean="0"/>
              <a:t> </a:t>
            </a:r>
            <a:r>
              <a:rPr lang="en-US" sz="1800" baseline="30000" dirty="0" smtClean="0"/>
              <a:t>229</a:t>
            </a:r>
            <a:r>
              <a:rPr lang="en-US" sz="1800" dirty="0" smtClean="0"/>
              <a:t>Th, </a:t>
            </a:r>
            <a:r>
              <a:rPr lang="en-US" sz="1800" dirty="0" err="1" smtClean="0"/>
              <a:t>che</a:t>
            </a:r>
            <a:r>
              <a:rPr lang="en-US" sz="1800" dirty="0" smtClean="0"/>
              <a:t> ha </a:t>
            </a:r>
            <a:r>
              <a:rPr lang="en-US" sz="1800" dirty="0" err="1" smtClean="0"/>
              <a:t>una</a:t>
            </a:r>
            <a:r>
              <a:rPr lang="en-US" sz="1800" dirty="0" smtClean="0"/>
              <a:t> </a:t>
            </a:r>
            <a:r>
              <a:rPr lang="en-US" sz="1800" dirty="0" err="1" smtClean="0"/>
              <a:t>possibile</a:t>
            </a:r>
            <a:r>
              <a:rPr lang="en-US" sz="1800" dirty="0" smtClean="0"/>
              <a:t> </a:t>
            </a:r>
            <a:r>
              <a:rPr lang="en-US" sz="1800" dirty="0" err="1" smtClean="0"/>
              <a:t>riga</a:t>
            </a:r>
            <a:r>
              <a:rPr lang="en-US" sz="1800" dirty="0" smtClean="0"/>
              <a:t> E=7.8 </a:t>
            </a:r>
            <a:r>
              <a:rPr lang="en-US" sz="1800" dirty="0" err="1" smtClean="0"/>
              <a:t>eV</a:t>
            </a:r>
            <a:r>
              <a:rPr lang="en-US" sz="1800" dirty="0" smtClean="0"/>
              <a:t>, </a:t>
            </a:r>
            <a:r>
              <a:rPr lang="en-US" sz="1800" dirty="0" err="1" smtClean="0"/>
              <a:t>cτ</a:t>
            </a:r>
            <a:r>
              <a:rPr lang="en-US" sz="1800" dirty="0" smtClean="0"/>
              <a:t>~ </a:t>
            </a:r>
            <a:r>
              <a:rPr lang="en-US" sz="1800" dirty="0" err="1" smtClean="0"/>
              <a:t>qualche</a:t>
            </a:r>
            <a:r>
              <a:rPr lang="en-US" sz="1800" dirty="0" smtClean="0"/>
              <a:t> </a:t>
            </a:r>
            <a:r>
              <a:rPr lang="en-US" sz="1800" dirty="0" err="1" smtClean="0"/>
              <a:t>giorno</a:t>
            </a:r>
            <a:r>
              <a:rPr lang="en-US" sz="1800" dirty="0" smtClean="0"/>
              <a:t>, </a:t>
            </a:r>
            <a:r>
              <a:rPr lang="en-US" sz="1800" dirty="0" err="1" smtClean="0"/>
              <a:t>mai</a:t>
            </a:r>
            <a:r>
              <a:rPr lang="en-US" sz="1800" dirty="0" smtClean="0"/>
              <a:t> </a:t>
            </a:r>
            <a:r>
              <a:rPr lang="en-US" sz="1800" dirty="0" err="1" smtClean="0"/>
              <a:t>osservata</a:t>
            </a:r>
            <a:endParaRPr lang="en-US" sz="1800" dirty="0" smtClean="0"/>
          </a:p>
          <a:p>
            <a:pPr lvl="1"/>
            <a:r>
              <a:rPr lang="en-US" sz="1400" b="1" dirty="0" err="1" smtClean="0">
                <a:solidFill>
                  <a:srgbClr val="1FF105"/>
                </a:solidFill>
              </a:rPr>
              <a:t>Precisione</a:t>
            </a:r>
            <a:r>
              <a:rPr lang="en-US" sz="1400" b="1" dirty="0" smtClean="0">
                <a:solidFill>
                  <a:srgbClr val="1FF105"/>
                </a:solidFill>
              </a:rPr>
              <a:t> </a:t>
            </a:r>
            <a:r>
              <a:rPr lang="en-US" sz="1400" b="1" dirty="0" err="1" smtClean="0">
                <a:solidFill>
                  <a:srgbClr val="1FF105"/>
                </a:solidFill>
              </a:rPr>
              <a:t>migliore</a:t>
            </a:r>
            <a:r>
              <a:rPr lang="en-US" sz="1400" b="1" dirty="0" smtClean="0">
                <a:solidFill>
                  <a:srgbClr val="1FF105"/>
                </a:solidFill>
              </a:rPr>
              <a:t> di </a:t>
            </a:r>
            <a:r>
              <a:rPr lang="en-US" sz="1400" b="1" dirty="0" err="1" smtClean="0">
                <a:solidFill>
                  <a:srgbClr val="1FF105"/>
                </a:solidFill>
              </a:rPr>
              <a:t>qualunque</a:t>
            </a:r>
            <a:r>
              <a:rPr lang="en-US" sz="1400" b="1" dirty="0" smtClean="0">
                <a:solidFill>
                  <a:srgbClr val="1FF105"/>
                </a:solidFill>
              </a:rPr>
              <a:t> </a:t>
            </a:r>
            <a:r>
              <a:rPr lang="en-US" sz="1400" b="1" dirty="0" err="1" smtClean="0">
                <a:solidFill>
                  <a:srgbClr val="1FF105"/>
                </a:solidFill>
              </a:rPr>
              <a:t>livello</a:t>
            </a:r>
            <a:r>
              <a:rPr lang="en-US" sz="1400" b="1" dirty="0" smtClean="0">
                <a:solidFill>
                  <a:srgbClr val="1FF105"/>
                </a:solidFill>
              </a:rPr>
              <a:t> </a:t>
            </a:r>
            <a:r>
              <a:rPr lang="en-US" sz="1400" b="1" dirty="0" err="1" smtClean="0">
                <a:solidFill>
                  <a:srgbClr val="1FF105"/>
                </a:solidFill>
              </a:rPr>
              <a:t>atomico</a:t>
            </a:r>
            <a:r>
              <a:rPr lang="en-US" sz="1400" b="1" dirty="0" smtClean="0">
                <a:solidFill>
                  <a:srgbClr val="1FF105"/>
                </a:solidFill>
              </a:rPr>
              <a:t> </a:t>
            </a:r>
            <a:r>
              <a:rPr lang="en-US" sz="1400" b="1" dirty="0" err="1" smtClean="0">
                <a:solidFill>
                  <a:srgbClr val="1FF105"/>
                </a:solidFill>
              </a:rPr>
              <a:t>noto</a:t>
            </a:r>
            <a:endParaRPr lang="en-US" sz="1400" b="1" dirty="0" smtClean="0">
              <a:solidFill>
                <a:srgbClr val="1FF105"/>
              </a:solidFill>
            </a:endParaRPr>
          </a:p>
          <a:p>
            <a:pPr lvl="1"/>
            <a:r>
              <a:rPr lang="en-US" sz="1400" b="1" dirty="0" err="1" smtClean="0">
                <a:solidFill>
                  <a:srgbClr val="1FF105"/>
                </a:solidFill>
              </a:rPr>
              <a:t>Possibilità</a:t>
            </a:r>
            <a:r>
              <a:rPr lang="en-US" sz="1400" b="1" dirty="0" smtClean="0">
                <a:solidFill>
                  <a:srgbClr val="1FF105"/>
                </a:solidFill>
              </a:rPr>
              <a:t> di </a:t>
            </a:r>
            <a:r>
              <a:rPr lang="en-US" sz="1400" b="1" dirty="0" err="1" smtClean="0">
                <a:solidFill>
                  <a:srgbClr val="1FF105"/>
                </a:solidFill>
              </a:rPr>
              <a:t>arrivare</a:t>
            </a:r>
            <a:r>
              <a:rPr lang="en-US" sz="1400" b="1" dirty="0" smtClean="0">
                <a:solidFill>
                  <a:srgbClr val="1FF105"/>
                </a:solidFill>
              </a:rPr>
              <a:t> a </a:t>
            </a:r>
            <a:r>
              <a:rPr lang="en-US" sz="1400" b="1" dirty="0" err="1" smtClean="0">
                <a:solidFill>
                  <a:srgbClr val="1FF105"/>
                </a:solidFill>
              </a:rPr>
              <a:t>una</a:t>
            </a:r>
            <a:r>
              <a:rPr lang="en-US" sz="1400" b="1" dirty="0" smtClean="0">
                <a:solidFill>
                  <a:srgbClr val="1FF105"/>
                </a:solidFill>
              </a:rPr>
              <a:t> </a:t>
            </a:r>
            <a:r>
              <a:rPr lang="en-US" sz="1400" b="1" dirty="0" err="1" smtClean="0">
                <a:solidFill>
                  <a:srgbClr val="1FF105"/>
                </a:solidFill>
              </a:rPr>
              <a:t>precisione</a:t>
            </a:r>
            <a:r>
              <a:rPr lang="en-US" sz="1400" b="1" dirty="0" smtClean="0">
                <a:solidFill>
                  <a:srgbClr val="1FF105"/>
                </a:solidFill>
              </a:rPr>
              <a:t> di circa 5 cm (</a:t>
            </a:r>
            <a:r>
              <a:rPr lang="en-US" sz="1400" b="1" dirty="0" err="1" smtClean="0">
                <a:solidFill>
                  <a:srgbClr val="1FF105"/>
                </a:solidFill>
              </a:rPr>
              <a:t>attualmente</a:t>
            </a:r>
            <a:r>
              <a:rPr lang="en-US" sz="1400" b="1" dirty="0" smtClean="0">
                <a:solidFill>
                  <a:srgbClr val="1FF105"/>
                </a:solidFill>
              </a:rPr>
              <a:t> ~10 m)</a:t>
            </a:r>
          </a:p>
          <a:p>
            <a:pPr lvl="1"/>
            <a:r>
              <a:rPr lang="en-US" sz="1400" dirty="0" err="1" smtClean="0">
                <a:solidFill>
                  <a:srgbClr val="FFFFFF"/>
                </a:solidFill>
              </a:rPr>
              <a:t>contributo</a:t>
            </a:r>
            <a:r>
              <a:rPr lang="en-US" sz="1400" dirty="0" smtClean="0">
                <a:solidFill>
                  <a:srgbClr val="FFFFFF"/>
                </a:solidFill>
              </a:rPr>
              <a:t> CSN3: </a:t>
            </a:r>
            <a:r>
              <a:rPr lang="en-US" sz="1400" dirty="0" err="1" smtClean="0">
                <a:solidFill>
                  <a:srgbClr val="FFFFFF"/>
                </a:solidFill>
              </a:rPr>
              <a:t>produzione</a:t>
            </a:r>
            <a:r>
              <a:rPr lang="en-US" sz="1400" dirty="0" smtClean="0">
                <a:solidFill>
                  <a:srgbClr val="FFFFFF"/>
                </a:solidFill>
              </a:rPr>
              <a:t> </a:t>
            </a:r>
            <a:r>
              <a:rPr lang="en-US" sz="1400" baseline="30000" dirty="0" smtClean="0"/>
              <a:t>229</a:t>
            </a:r>
            <a:r>
              <a:rPr lang="en-US" sz="1400" dirty="0" smtClean="0"/>
              <a:t>Th  con </a:t>
            </a:r>
            <a:r>
              <a:rPr lang="en-US" sz="1400" dirty="0" err="1" smtClean="0"/>
              <a:t>reazioni</a:t>
            </a:r>
            <a:r>
              <a:rPr lang="en-US" sz="1400" dirty="0" smtClean="0"/>
              <a:t> p+</a:t>
            </a:r>
            <a:r>
              <a:rPr lang="en-US" sz="1400" baseline="30000" dirty="0" smtClean="0"/>
              <a:t>232</a:t>
            </a:r>
            <a:r>
              <a:rPr lang="en-US" sz="1400" dirty="0" smtClean="0"/>
              <a:t>Th, </a:t>
            </a:r>
            <a:r>
              <a:rPr lang="en-US" sz="1400" dirty="0" err="1" smtClean="0"/>
              <a:t>possibili</a:t>
            </a:r>
            <a:r>
              <a:rPr lang="en-US" sz="1400" dirty="0" smtClean="0"/>
              <a:t> </a:t>
            </a:r>
            <a:r>
              <a:rPr lang="en-US" sz="1400" dirty="0" err="1" smtClean="0"/>
              <a:t>alle</a:t>
            </a:r>
            <a:r>
              <a:rPr lang="en-US" sz="1400" dirty="0" smtClean="0"/>
              <a:t> </a:t>
            </a:r>
            <a:r>
              <a:rPr lang="en-US" sz="1400" dirty="0" err="1" smtClean="0"/>
              <a:t>energie</a:t>
            </a:r>
            <a:r>
              <a:rPr lang="en-US" sz="1400" dirty="0" smtClean="0"/>
              <a:t> </a:t>
            </a:r>
            <a:r>
              <a:rPr lang="en-US" sz="1400" dirty="0" err="1" smtClean="0"/>
              <a:t>dei</a:t>
            </a:r>
            <a:r>
              <a:rPr lang="en-US" sz="1400" dirty="0" smtClean="0"/>
              <a:t> LNL</a:t>
            </a:r>
          </a:p>
          <a:p>
            <a:pPr lvl="1"/>
            <a:r>
              <a:rPr lang="en-US" sz="1400" dirty="0" smtClean="0">
                <a:solidFill>
                  <a:srgbClr val="FFFFFF"/>
                </a:solidFill>
              </a:rPr>
              <a:t>starting grant CER a Thorsten </a:t>
            </a:r>
            <a:r>
              <a:rPr lang="en-US" sz="1400" dirty="0" err="1" smtClean="0">
                <a:solidFill>
                  <a:srgbClr val="FFFFFF"/>
                </a:solidFill>
              </a:rPr>
              <a:t>Schumm</a:t>
            </a:r>
            <a:r>
              <a:rPr lang="en-US" sz="1400" dirty="0" smtClean="0">
                <a:solidFill>
                  <a:srgbClr val="FFFFFF"/>
                </a:solidFill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</a:rPr>
              <a:t>nel</a:t>
            </a:r>
            <a:r>
              <a:rPr lang="en-US" sz="1400" dirty="0" smtClean="0">
                <a:solidFill>
                  <a:srgbClr val="FFFFFF"/>
                </a:solidFill>
              </a:rPr>
              <a:t> 2010, </a:t>
            </a:r>
            <a:r>
              <a:rPr lang="en-US" sz="1400" dirty="0" err="1" smtClean="0">
                <a:solidFill>
                  <a:srgbClr val="FFFFFF"/>
                </a:solidFill>
              </a:rPr>
              <a:t>seminario</a:t>
            </a:r>
            <a:r>
              <a:rPr lang="en-US" sz="1400" dirty="0" smtClean="0">
                <a:solidFill>
                  <a:srgbClr val="FFFFFF"/>
                </a:solidFill>
              </a:rPr>
              <a:t> a Torino </a:t>
            </a:r>
            <a:r>
              <a:rPr lang="en-US" sz="1400" dirty="0" err="1" smtClean="0">
                <a:solidFill>
                  <a:srgbClr val="FFFFFF"/>
                </a:solidFill>
              </a:rPr>
              <a:t>il</a:t>
            </a:r>
            <a:r>
              <a:rPr lang="en-US" sz="1400" dirty="0" smtClean="0">
                <a:solidFill>
                  <a:srgbClr val="FFFFFF"/>
                </a:solidFill>
              </a:rPr>
              <a:t> 14 </a:t>
            </a:r>
            <a:r>
              <a:rPr lang="en-US" sz="1400" dirty="0" err="1" smtClean="0">
                <a:solidFill>
                  <a:srgbClr val="FFFFFF"/>
                </a:solidFill>
              </a:rPr>
              <a:t>maggio</a:t>
            </a:r>
            <a:endParaRPr lang="en-US" sz="1400" dirty="0" smtClean="0">
              <a:solidFill>
                <a:srgbClr val="FFFFFF"/>
              </a:solidFill>
            </a:endParaRPr>
          </a:p>
          <a:p>
            <a:pPr lvl="1"/>
            <a:r>
              <a:rPr lang="en-US" sz="1400" dirty="0" err="1" smtClean="0">
                <a:solidFill>
                  <a:srgbClr val="FFFFFF"/>
                </a:solidFill>
              </a:rPr>
              <a:t>ricerca</a:t>
            </a:r>
            <a:r>
              <a:rPr lang="en-US" sz="1400" dirty="0" smtClean="0">
                <a:solidFill>
                  <a:srgbClr val="FFFFFF"/>
                </a:solidFill>
              </a:rPr>
              <a:t> di ARGONNE </a:t>
            </a:r>
            <a:r>
              <a:rPr lang="en-US" sz="1400" dirty="0" err="1" smtClean="0">
                <a:solidFill>
                  <a:srgbClr val="FFFFFF"/>
                </a:solidFill>
              </a:rPr>
              <a:t>negherebbe</a:t>
            </a:r>
            <a:r>
              <a:rPr lang="en-US" sz="1400" dirty="0" smtClean="0">
                <a:solidFill>
                  <a:srgbClr val="FFFFFF"/>
                </a:solidFill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</a:rPr>
              <a:t>l’esistenza</a:t>
            </a:r>
            <a:r>
              <a:rPr lang="en-US" sz="1400" dirty="0" smtClean="0">
                <a:solidFill>
                  <a:srgbClr val="FFFFFF"/>
                </a:solidFill>
              </a:rPr>
              <a:t> di </a:t>
            </a:r>
            <a:r>
              <a:rPr lang="en-US" sz="1400" dirty="0" err="1" smtClean="0">
                <a:solidFill>
                  <a:srgbClr val="FFFFFF"/>
                </a:solidFill>
              </a:rPr>
              <a:t>una</a:t>
            </a:r>
            <a:r>
              <a:rPr lang="en-US" sz="1400" dirty="0" smtClean="0">
                <a:solidFill>
                  <a:srgbClr val="FFFFFF"/>
                </a:solidFill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</a:rPr>
              <a:t>transizione</a:t>
            </a:r>
            <a:r>
              <a:rPr lang="en-US" sz="1400" dirty="0" smtClean="0">
                <a:solidFill>
                  <a:srgbClr val="FFFFFF"/>
                </a:solidFill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</a:rPr>
              <a:t>intorno</a:t>
            </a:r>
            <a:r>
              <a:rPr lang="en-US" sz="1400" dirty="0" smtClean="0">
                <a:solidFill>
                  <a:srgbClr val="FFFFFF"/>
                </a:solidFill>
              </a:rPr>
              <a:t> a </a:t>
            </a:r>
            <a:r>
              <a:rPr lang="en-US" sz="1400" dirty="0" err="1" smtClean="0">
                <a:solidFill>
                  <a:srgbClr val="FFFFFF"/>
                </a:solidFill>
              </a:rPr>
              <a:t>quella</a:t>
            </a:r>
            <a:r>
              <a:rPr lang="en-US" sz="1400" dirty="0" smtClean="0">
                <a:solidFill>
                  <a:srgbClr val="FFFFFF"/>
                </a:solidFill>
              </a:rPr>
              <a:t> </a:t>
            </a:r>
            <a:r>
              <a:rPr lang="en-US" sz="1400" dirty="0" err="1" smtClean="0">
                <a:solidFill>
                  <a:srgbClr val="FFFFFF"/>
                </a:solidFill>
              </a:rPr>
              <a:t>energia</a:t>
            </a:r>
            <a:endParaRPr lang="en-US" sz="1400" dirty="0" smtClean="0">
              <a:solidFill>
                <a:srgbClr val="FFFFFF"/>
              </a:solidFill>
            </a:endParaRPr>
          </a:p>
          <a:p>
            <a:r>
              <a:rPr lang="en-US" sz="1800" b="1" dirty="0" smtClean="0">
                <a:solidFill>
                  <a:srgbClr val="1FF105"/>
                </a:solidFill>
              </a:rPr>
              <a:t>NUMEN</a:t>
            </a:r>
            <a:r>
              <a:rPr lang="en-US" sz="1800" dirty="0" smtClean="0">
                <a:solidFill>
                  <a:srgbClr val="FFFFFF"/>
                </a:solidFill>
              </a:rPr>
              <a:t>: v. </a:t>
            </a:r>
            <a:r>
              <a:rPr lang="en-US" sz="1800" dirty="0" err="1" smtClean="0">
                <a:solidFill>
                  <a:srgbClr val="FFFFFF"/>
                </a:solidFill>
              </a:rPr>
              <a:t>dopo</a:t>
            </a:r>
            <a:endParaRPr lang="en-US" sz="1800" dirty="0" smtClean="0">
              <a:solidFill>
                <a:srgbClr val="FFFFFF"/>
              </a:solidFill>
            </a:endParaRPr>
          </a:p>
          <a:p>
            <a:r>
              <a:rPr lang="en-US" sz="1800" dirty="0" smtClean="0">
                <a:solidFill>
                  <a:srgbClr val="FFFFFF"/>
                </a:solidFill>
              </a:rPr>
              <a:t>LNF: SIDDHARTA </a:t>
            </a:r>
            <a:r>
              <a:rPr lang="en-US" sz="1800" dirty="0" err="1" smtClean="0">
                <a:solidFill>
                  <a:srgbClr val="FFFFFF"/>
                </a:solidFill>
              </a:rPr>
              <a:t>prenderà</a:t>
            </a:r>
            <a:r>
              <a:rPr lang="en-US" sz="1800" dirty="0" smtClean="0">
                <a:solidFill>
                  <a:srgbClr val="FFFFFF"/>
                </a:solidFill>
              </a:rPr>
              <a:t> </a:t>
            </a:r>
            <a:r>
              <a:rPr lang="en-US" sz="1800" dirty="0" err="1" smtClean="0">
                <a:solidFill>
                  <a:srgbClr val="FFFFFF"/>
                </a:solidFill>
              </a:rPr>
              <a:t>dati</a:t>
            </a:r>
            <a:r>
              <a:rPr lang="en-US" sz="1800" dirty="0" smtClean="0">
                <a:solidFill>
                  <a:srgbClr val="FFFFFF"/>
                </a:solidFill>
              </a:rPr>
              <a:t> dal 2017, </a:t>
            </a:r>
            <a:r>
              <a:rPr lang="en-US" sz="1800" dirty="0" err="1" smtClean="0">
                <a:solidFill>
                  <a:srgbClr val="FFFFFF"/>
                </a:solidFill>
              </a:rPr>
              <a:t>chiusura</a:t>
            </a:r>
            <a:r>
              <a:rPr lang="en-US" sz="1800" dirty="0" smtClean="0">
                <a:solidFill>
                  <a:srgbClr val="FFFFFF"/>
                </a:solidFill>
              </a:rPr>
              <a:t> di CHLOE </a:t>
            </a:r>
            <a:r>
              <a:rPr lang="en-US" sz="1800" dirty="0" err="1" smtClean="0">
                <a:solidFill>
                  <a:srgbClr val="FFFFFF"/>
                </a:solidFill>
              </a:rPr>
              <a:t>pianificata</a:t>
            </a:r>
            <a:r>
              <a:rPr lang="en-US" sz="1800" dirty="0" smtClean="0">
                <a:solidFill>
                  <a:srgbClr val="FFFFFF"/>
                </a:solidFill>
              </a:rPr>
              <a:t> a </a:t>
            </a:r>
            <a:r>
              <a:rPr lang="en-US" sz="1800" dirty="0" err="1" smtClean="0">
                <a:solidFill>
                  <a:srgbClr val="FFFFFF"/>
                </a:solidFill>
              </a:rPr>
              <a:t>metà</a:t>
            </a:r>
            <a:r>
              <a:rPr lang="en-US" sz="1800" dirty="0" smtClean="0">
                <a:solidFill>
                  <a:srgbClr val="FFFFFF"/>
                </a:solidFill>
              </a:rPr>
              <a:t> 2017. </a:t>
            </a:r>
            <a:r>
              <a:rPr lang="en-US" sz="1800" dirty="0" err="1" smtClean="0">
                <a:solidFill>
                  <a:srgbClr val="FFFFFF"/>
                </a:solidFill>
              </a:rPr>
              <a:t>Confermato</a:t>
            </a:r>
            <a:r>
              <a:rPr lang="en-US" sz="1800" dirty="0" smtClean="0">
                <a:solidFill>
                  <a:srgbClr val="FFFFFF"/>
                </a:solidFill>
              </a:rPr>
              <a:t> in </a:t>
            </a:r>
            <a:r>
              <a:rPr lang="en-US" sz="1800" dirty="0" err="1" smtClean="0">
                <a:solidFill>
                  <a:srgbClr val="FFFFFF"/>
                </a:solidFill>
              </a:rPr>
              <a:t>seguito</a:t>
            </a:r>
            <a:r>
              <a:rPr lang="en-US" sz="1800" dirty="0" smtClean="0">
                <a:solidFill>
                  <a:srgbClr val="FFFFFF"/>
                </a:solidFill>
              </a:rPr>
              <a:t> da U. </a:t>
            </a:r>
            <a:r>
              <a:rPr lang="en-US" sz="1800" dirty="0" err="1" smtClean="0">
                <a:solidFill>
                  <a:srgbClr val="FFFFFF"/>
                </a:solidFill>
              </a:rPr>
              <a:t>Dosselli</a:t>
            </a:r>
            <a:r>
              <a:rPr lang="en-US" sz="1800" dirty="0" smtClean="0">
                <a:solidFill>
                  <a:srgbClr val="FFFFFF"/>
                </a:solidFill>
              </a:rPr>
              <a:t> </a:t>
            </a:r>
            <a:r>
              <a:rPr lang="en-US" sz="1800" dirty="0" err="1" smtClean="0">
                <a:solidFill>
                  <a:srgbClr val="FFFFFF"/>
                </a:solidFill>
              </a:rPr>
              <a:t>presente</a:t>
            </a:r>
            <a:r>
              <a:rPr lang="en-US" sz="1800" dirty="0" smtClean="0">
                <a:solidFill>
                  <a:srgbClr val="FFFFFF"/>
                </a:solidFill>
              </a:rPr>
              <a:t> </a:t>
            </a:r>
            <a:r>
              <a:rPr lang="en-US" sz="1800" dirty="0" err="1" smtClean="0">
                <a:solidFill>
                  <a:srgbClr val="FFFFFF"/>
                </a:solidFill>
              </a:rPr>
              <a:t>alla</a:t>
            </a:r>
            <a:r>
              <a:rPr lang="en-US" sz="1800" dirty="0" smtClean="0">
                <a:solidFill>
                  <a:srgbClr val="FFFFFF"/>
                </a:solidFill>
              </a:rPr>
              <a:t> </a:t>
            </a:r>
            <a:r>
              <a:rPr lang="en-US" sz="1800" dirty="0" err="1" smtClean="0">
                <a:solidFill>
                  <a:srgbClr val="FFFFFF"/>
                </a:solidFill>
              </a:rPr>
              <a:t>riunione</a:t>
            </a:r>
            <a:r>
              <a:rPr lang="en-US" sz="1800" dirty="0" smtClean="0">
                <a:solidFill>
                  <a:srgbClr val="FFFFFF"/>
                </a:solidFill>
              </a:rPr>
              <a:t>.</a:t>
            </a:r>
          </a:p>
          <a:p>
            <a:endParaRPr lang="en-US" sz="1800" b="1" dirty="0" smtClean="0">
              <a:solidFill>
                <a:srgbClr val="1FF105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365126"/>
            <a:ext cx="8381808" cy="1325563"/>
          </a:xfrm>
        </p:spPr>
        <p:txBody>
          <a:bodyPr>
            <a:normAutofit/>
          </a:bodyPr>
          <a:lstStyle/>
          <a:p>
            <a:r>
              <a:rPr lang="en-US" dirty="0" err="1" smtClean="0"/>
              <a:t>Comunicazioni</a:t>
            </a:r>
            <a:r>
              <a:rPr lang="en-US" dirty="0" smtClean="0"/>
              <a:t> M. </a:t>
            </a:r>
            <a:r>
              <a:rPr lang="en-US" dirty="0" err="1" smtClean="0"/>
              <a:t>Taiuti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35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825625"/>
            <a:ext cx="8652279" cy="46890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1800" dirty="0" err="1" smtClean="0"/>
              <a:t>Effettuato</a:t>
            </a:r>
            <a:r>
              <a:rPr lang="en-US" sz="1800" dirty="0" smtClean="0"/>
              <a:t> </a:t>
            </a:r>
            <a:r>
              <a:rPr lang="en-US" sz="1800" dirty="0" err="1" smtClean="0"/>
              <a:t>taglio</a:t>
            </a:r>
            <a:r>
              <a:rPr lang="en-US" sz="1800" dirty="0" smtClean="0"/>
              <a:t> 53 M€ </a:t>
            </a:r>
            <a:r>
              <a:rPr lang="en-US" sz="1800" dirty="0" err="1" smtClean="0"/>
              <a:t>su</a:t>
            </a:r>
            <a:r>
              <a:rPr lang="en-US" sz="1800" dirty="0" smtClean="0"/>
              <a:t> budget EPR a </a:t>
            </a:r>
            <a:r>
              <a:rPr lang="en-US" sz="1800" dirty="0" err="1" smtClean="0"/>
              <a:t>carico</a:t>
            </a:r>
            <a:r>
              <a:rPr lang="en-US" sz="1800" dirty="0" smtClean="0"/>
              <a:t> </a:t>
            </a:r>
            <a:r>
              <a:rPr lang="en-US" sz="1800" dirty="0" err="1" smtClean="0"/>
              <a:t>dei</a:t>
            </a:r>
            <a:r>
              <a:rPr lang="en-US" sz="1800" dirty="0" smtClean="0"/>
              <a:t> ‘’</a:t>
            </a:r>
            <a:r>
              <a:rPr lang="en-US" sz="1800" dirty="0" err="1" smtClean="0"/>
              <a:t>consumi</a:t>
            </a:r>
            <a:r>
              <a:rPr lang="en-US" sz="1800" dirty="0" smtClean="0"/>
              <a:t> </a:t>
            </a:r>
            <a:r>
              <a:rPr lang="en-US" sz="1800" dirty="0" err="1" smtClean="0"/>
              <a:t>intermedi</a:t>
            </a:r>
            <a:r>
              <a:rPr lang="en-US" sz="1800" dirty="0" smtClean="0"/>
              <a:t>’’ (</a:t>
            </a:r>
            <a:r>
              <a:rPr lang="en-US" sz="1800" dirty="0" err="1" smtClean="0"/>
              <a:t>energia</a:t>
            </a:r>
            <a:r>
              <a:rPr lang="en-US" sz="1800" dirty="0" smtClean="0"/>
              <a:t> </a:t>
            </a:r>
            <a:r>
              <a:rPr lang="en-US" sz="1800" dirty="0" err="1" smtClean="0"/>
              <a:t>elettrica</a:t>
            </a:r>
            <a:r>
              <a:rPr lang="en-US" sz="1800" dirty="0" smtClean="0"/>
              <a:t>, </a:t>
            </a:r>
            <a:r>
              <a:rPr lang="en-US" sz="1800" dirty="0" err="1" smtClean="0"/>
              <a:t>servizi</a:t>
            </a:r>
            <a:r>
              <a:rPr lang="en-US" sz="1800" dirty="0" smtClean="0"/>
              <a:t>, etc.)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peso </a:t>
            </a:r>
            <a:r>
              <a:rPr lang="en-US" sz="1400" dirty="0" err="1" smtClean="0"/>
              <a:t>su</a:t>
            </a:r>
            <a:r>
              <a:rPr lang="en-US" sz="1400" dirty="0" smtClean="0"/>
              <a:t> INFN: 9 M€</a:t>
            </a:r>
          </a:p>
          <a:p>
            <a:pPr lvl="1">
              <a:lnSpc>
                <a:spcPct val="100000"/>
              </a:lnSpc>
            </a:pPr>
            <a:r>
              <a:rPr lang="en-US" sz="1400" dirty="0" err="1" smtClean="0"/>
              <a:t>nessun</a:t>
            </a:r>
            <a:r>
              <a:rPr lang="en-US" sz="1400" dirty="0" smtClean="0"/>
              <a:t> </a:t>
            </a:r>
            <a:r>
              <a:rPr lang="en-US" sz="1400" dirty="0" err="1" smtClean="0"/>
              <a:t>impatto</a:t>
            </a:r>
            <a:r>
              <a:rPr lang="en-US" sz="1400" dirty="0" smtClean="0"/>
              <a:t> </a:t>
            </a:r>
            <a:r>
              <a:rPr lang="en-US" sz="1400" dirty="0" err="1" smtClean="0"/>
              <a:t>su</a:t>
            </a:r>
            <a:r>
              <a:rPr lang="en-US" sz="1400" dirty="0" smtClean="0"/>
              <a:t> CSN, </a:t>
            </a:r>
            <a:r>
              <a:rPr lang="en-US" sz="1400" dirty="0" err="1" smtClean="0"/>
              <a:t>fondi</a:t>
            </a:r>
            <a:r>
              <a:rPr lang="en-US" sz="1400" dirty="0" smtClean="0"/>
              <a:t> </a:t>
            </a:r>
            <a:r>
              <a:rPr lang="en-US" sz="1400" dirty="0" err="1" smtClean="0"/>
              <a:t>recuperati</a:t>
            </a:r>
            <a:r>
              <a:rPr lang="en-US" sz="1400" dirty="0" smtClean="0"/>
              <a:t> da </a:t>
            </a:r>
            <a:r>
              <a:rPr lang="en-US" sz="1400" dirty="0" err="1" smtClean="0"/>
              <a:t>avanzi</a:t>
            </a:r>
            <a:r>
              <a:rPr lang="en-US" sz="1400" dirty="0" smtClean="0"/>
              <a:t> </a:t>
            </a:r>
            <a:r>
              <a:rPr lang="en-US" sz="1400" dirty="0" err="1" smtClean="0"/>
              <a:t>anni</a:t>
            </a:r>
            <a:r>
              <a:rPr lang="en-US" sz="1400" dirty="0" smtClean="0"/>
              <a:t> </a:t>
            </a:r>
            <a:r>
              <a:rPr lang="en-US" sz="1400" dirty="0" err="1" smtClean="0"/>
              <a:t>precedenti</a:t>
            </a:r>
            <a:r>
              <a:rPr lang="en-US" sz="1400" dirty="0" smtClean="0"/>
              <a:t> (3 M€) overhead (2 M€) e </a:t>
            </a:r>
            <a:r>
              <a:rPr lang="en-US" sz="1400" dirty="0" err="1" smtClean="0"/>
              <a:t>taglio</a:t>
            </a:r>
            <a:r>
              <a:rPr lang="en-US" sz="1400" dirty="0" smtClean="0"/>
              <a:t> del 10% </a:t>
            </a:r>
            <a:r>
              <a:rPr lang="en-US" sz="1400" dirty="0" err="1" smtClean="0"/>
              <a:t>alle</a:t>
            </a:r>
            <a:r>
              <a:rPr lang="en-US" sz="1400" dirty="0" smtClean="0"/>
              <a:t> </a:t>
            </a:r>
            <a:r>
              <a:rPr lang="en-US" sz="1400" dirty="0" err="1" smtClean="0"/>
              <a:t>strutture</a:t>
            </a:r>
            <a:r>
              <a:rPr lang="en-US" sz="1400" dirty="0" smtClean="0"/>
              <a:t> (3-3.5 M€) </a:t>
            </a:r>
          </a:p>
          <a:p>
            <a:pPr>
              <a:lnSpc>
                <a:spcPct val="100000"/>
              </a:lnSpc>
            </a:pPr>
            <a:r>
              <a:rPr lang="en-US" sz="1800" dirty="0" err="1" smtClean="0"/>
              <a:t>Premiali</a:t>
            </a:r>
            <a:r>
              <a:rPr lang="en-US" sz="1800" dirty="0" smtClean="0"/>
              <a:t>: </a:t>
            </a:r>
            <a:r>
              <a:rPr lang="en-US" sz="1800" dirty="0" err="1" smtClean="0"/>
              <a:t>bando</a:t>
            </a:r>
            <a:r>
              <a:rPr lang="en-US" sz="1800" dirty="0" smtClean="0"/>
              <a:t> </a:t>
            </a:r>
            <a:r>
              <a:rPr lang="en-US" sz="1800" dirty="0" err="1" smtClean="0"/>
              <a:t>fermo</a:t>
            </a:r>
            <a:r>
              <a:rPr lang="en-US" sz="1800" dirty="0" smtClean="0"/>
              <a:t> al </a:t>
            </a:r>
            <a:r>
              <a:rPr lang="en-US" sz="1800" dirty="0" err="1" smtClean="0"/>
              <a:t>ministero</a:t>
            </a:r>
            <a:r>
              <a:rPr lang="en-US" sz="1800" dirty="0" smtClean="0"/>
              <a:t> da </a:t>
            </a:r>
            <a:r>
              <a:rPr lang="en-US" sz="1800" dirty="0" err="1" smtClean="0"/>
              <a:t>molti</a:t>
            </a:r>
            <a:r>
              <a:rPr lang="en-US" sz="1800" dirty="0" smtClean="0"/>
              <a:t> </a:t>
            </a:r>
            <a:r>
              <a:rPr lang="en-US" sz="1800" dirty="0" err="1" smtClean="0"/>
              <a:t>mesi</a:t>
            </a:r>
            <a:endParaRPr lang="en-US" sz="1800" dirty="0"/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budget 100 M€, 70 da </a:t>
            </a:r>
            <a:r>
              <a:rPr lang="en-US" sz="1400" dirty="0" err="1" smtClean="0"/>
              <a:t>valutazione</a:t>
            </a:r>
            <a:r>
              <a:rPr lang="en-US" sz="1400" dirty="0" smtClean="0"/>
              <a:t> e 30 da </a:t>
            </a:r>
            <a:r>
              <a:rPr lang="en-US" sz="1400" dirty="0" err="1" smtClean="0"/>
              <a:t>progetti</a:t>
            </a:r>
            <a:r>
              <a:rPr lang="en-US" sz="1400" dirty="0" smtClean="0"/>
              <a:t> in </a:t>
            </a:r>
            <a:r>
              <a:rPr lang="en-US" sz="1400" dirty="0" err="1" smtClean="0"/>
              <a:t>collaborazione</a:t>
            </a:r>
            <a:r>
              <a:rPr lang="en-US" sz="1400" dirty="0" smtClean="0"/>
              <a:t> </a:t>
            </a:r>
            <a:r>
              <a:rPr lang="en-US" sz="1400" dirty="0" err="1" smtClean="0"/>
              <a:t>tra</a:t>
            </a:r>
            <a:r>
              <a:rPr lang="en-US" sz="1400" dirty="0" smtClean="0"/>
              <a:t> </a:t>
            </a:r>
            <a:r>
              <a:rPr lang="en-US" sz="1400" dirty="0" err="1" smtClean="0"/>
              <a:t>enti</a:t>
            </a:r>
            <a:r>
              <a:rPr lang="en-US" sz="1400" dirty="0" smtClean="0"/>
              <a:t>, </a:t>
            </a:r>
            <a:r>
              <a:rPr lang="en-US" sz="1400" dirty="0" err="1" smtClean="0"/>
              <a:t>massimo</a:t>
            </a:r>
            <a:r>
              <a:rPr lang="en-US" sz="1400" dirty="0" smtClean="0"/>
              <a:t> 5 </a:t>
            </a:r>
            <a:r>
              <a:rPr lang="en-US" sz="1400" dirty="0" err="1" smtClean="0"/>
              <a:t>progetti</a:t>
            </a:r>
            <a:r>
              <a:rPr lang="en-US" sz="1400" dirty="0" smtClean="0"/>
              <a:t> per </a:t>
            </a:r>
            <a:r>
              <a:rPr lang="en-US" sz="1400" dirty="0" err="1" smtClean="0"/>
              <a:t>ente</a:t>
            </a:r>
            <a:r>
              <a:rPr lang="en-US" sz="1400" dirty="0" smtClean="0"/>
              <a:t> e solo 2 come </a:t>
            </a:r>
            <a:r>
              <a:rPr lang="en-US" sz="1400" dirty="0" err="1" smtClean="0"/>
              <a:t>capofila</a:t>
            </a:r>
            <a:r>
              <a:rPr lang="en-US" sz="1400" dirty="0" smtClean="0"/>
              <a:t>, </a:t>
            </a:r>
            <a:r>
              <a:rPr lang="en-US" sz="1400" dirty="0" err="1" smtClean="0"/>
              <a:t>tetto</a:t>
            </a:r>
            <a:r>
              <a:rPr lang="en-US" sz="1400" dirty="0" smtClean="0"/>
              <a:t> di 8 M€ a </a:t>
            </a:r>
            <a:r>
              <a:rPr lang="en-US" sz="1400" dirty="0" err="1" smtClean="0"/>
              <a:t>progetto</a:t>
            </a:r>
            <a:endParaRPr lang="en-US" sz="1400" dirty="0" smtClean="0"/>
          </a:p>
          <a:p>
            <a:pPr lvl="1">
              <a:lnSpc>
                <a:spcPct val="100000"/>
              </a:lnSpc>
            </a:pPr>
            <a:r>
              <a:rPr lang="en-US" sz="1400" dirty="0" err="1" smtClean="0"/>
              <a:t>scadenza</a:t>
            </a:r>
            <a:r>
              <a:rPr lang="en-US" sz="1400" dirty="0" smtClean="0"/>
              <a:t> 30 </a:t>
            </a:r>
            <a:r>
              <a:rPr lang="en-US" sz="1400" dirty="0" err="1" smtClean="0"/>
              <a:t>maggio</a:t>
            </a:r>
            <a:r>
              <a:rPr lang="en-US" sz="1400" dirty="0" smtClean="0"/>
              <a:t>, non </a:t>
            </a:r>
            <a:r>
              <a:rPr lang="en-US" sz="1400" dirty="0" err="1" smtClean="0"/>
              <a:t>sono</a:t>
            </a:r>
            <a:r>
              <a:rPr lang="en-US" sz="1400" dirty="0" smtClean="0"/>
              <a:t> </a:t>
            </a:r>
            <a:r>
              <a:rPr lang="en-US" sz="1400" dirty="0" err="1" smtClean="0"/>
              <a:t>pervenute</a:t>
            </a:r>
            <a:r>
              <a:rPr lang="en-US" sz="1400" dirty="0" smtClean="0"/>
              <a:t> </a:t>
            </a:r>
            <a:r>
              <a:rPr lang="en-US" sz="1400" dirty="0" err="1" smtClean="0"/>
              <a:t>abbastanza</a:t>
            </a:r>
            <a:r>
              <a:rPr lang="en-US" sz="1400" dirty="0" smtClean="0"/>
              <a:t> </a:t>
            </a:r>
            <a:r>
              <a:rPr lang="en-US" sz="1400" dirty="0" err="1" smtClean="0"/>
              <a:t>proposte</a:t>
            </a:r>
            <a:r>
              <a:rPr lang="en-US" sz="1400" dirty="0" smtClean="0"/>
              <a:t>, </a:t>
            </a:r>
            <a:r>
              <a:rPr lang="en-US" sz="1400" dirty="0" err="1" smtClean="0"/>
              <a:t>scadenza</a:t>
            </a:r>
            <a:r>
              <a:rPr lang="en-US" sz="1400" dirty="0" smtClean="0"/>
              <a:t> </a:t>
            </a:r>
            <a:r>
              <a:rPr lang="en-US" sz="1400" dirty="0" err="1" smtClean="0"/>
              <a:t>posticipata</a:t>
            </a:r>
            <a:endParaRPr lang="en-US" sz="1400" dirty="0" smtClean="0"/>
          </a:p>
          <a:p>
            <a:pPr>
              <a:lnSpc>
                <a:spcPct val="100000"/>
              </a:lnSpc>
            </a:pPr>
            <a:r>
              <a:rPr lang="en-US" sz="1800" dirty="0" err="1" smtClean="0"/>
              <a:t>Passaggi</a:t>
            </a:r>
            <a:r>
              <a:rPr lang="en-US" sz="1800" dirty="0" smtClean="0"/>
              <a:t> </a:t>
            </a:r>
            <a:r>
              <a:rPr lang="en-US" sz="1800" dirty="0" err="1" smtClean="0"/>
              <a:t>livello</a:t>
            </a:r>
            <a:r>
              <a:rPr lang="en-US" sz="1800" dirty="0" smtClean="0"/>
              <a:t> </a:t>
            </a:r>
            <a:r>
              <a:rPr lang="en-US" sz="1800" dirty="0" err="1" smtClean="0"/>
              <a:t>vincitori</a:t>
            </a:r>
            <a:r>
              <a:rPr lang="en-US" sz="1800" dirty="0" smtClean="0"/>
              <a:t> H2020: </a:t>
            </a:r>
            <a:r>
              <a:rPr lang="en-US" sz="1800" dirty="0" err="1" smtClean="0"/>
              <a:t>quesito</a:t>
            </a:r>
            <a:r>
              <a:rPr lang="en-US" sz="1800" dirty="0" smtClean="0"/>
              <a:t> </a:t>
            </a:r>
            <a:r>
              <a:rPr lang="en-US" sz="1800" dirty="0" err="1" smtClean="0"/>
              <a:t>posto</a:t>
            </a:r>
            <a:r>
              <a:rPr lang="en-US" sz="1800" dirty="0" smtClean="0"/>
              <a:t> da CNR al MFP </a:t>
            </a:r>
            <a:r>
              <a:rPr lang="en-US" sz="1800" dirty="0" err="1" smtClean="0"/>
              <a:t>riguardo</a:t>
            </a:r>
            <a:r>
              <a:rPr lang="en-US" sz="1800" dirty="0" smtClean="0"/>
              <a:t> a </a:t>
            </a:r>
            <a:r>
              <a:rPr lang="en-US" sz="1800" dirty="0" err="1" smtClean="0"/>
              <a:t>pianta</a:t>
            </a:r>
            <a:r>
              <a:rPr lang="en-US" sz="1800" dirty="0" smtClean="0"/>
              <a:t> </a:t>
            </a:r>
            <a:r>
              <a:rPr lang="en-US" sz="1800" dirty="0" err="1" smtClean="0"/>
              <a:t>organica</a:t>
            </a:r>
            <a:r>
              <a:rPr lang="en-US" sz="1800" dirty="0" smtClean="0"/>
              <a:t> e </a:t>
            </a:r>
            <a:r>
              <a:rPr lang="en-US" sz="1800" dirty="0" err="1" smtClean="0"/>
              <a:t>possibilità</a:t>
            </a:r>
            <a:r>
              <a:rPr lang="en-US" sz="1800" dirty="0" smtClean="0"/>
              <a:t> </a:t>
            </a:r>
            <a:r>
              <a:rPr lang="en-US" sz="1800" dirty="0" err="1" smtClean="0"/>
              <a:t>chiamate</a:t>
            </a:r>
            <a:r>
              <a:rPr lang="en-US" sz="1800" dirty="0" smtClean="0"/>
              <a:t> </a:t>
            </a:r>
            <a:r>
              <a:rPr lang="en-US" sz="1800" dirty="0" err="1" smtClean="0"/>
              <a:t>dirette</a:t>
            </a:r>
            <a:r>
              <a:rPr lang="en-US" sz="1800" dirty="0" smtClean="0"/>
              <a:t>, </a:t>
            </a:r>
            <a:r>
              <a:rPr lang="en-US" sz="1800" dirty="0" err="1" smtClean="0"/>
              <a:t>risposta</a:t>
            </a:r>
            <a:r>
              <a:rPr lang="en-US" sz="1800" dirty="0" smtClean="0"/>
              <a:t> </a:t>
            </a:r>
            <a:r>
              <a:rPr lang="en-US" sz="1800" dirty="0" err="1" smtClean="0"/>
              <a:t>affermativa</a:t>
            </a:r>
            <a:r>
              <a:rPr lang="en-US" sz="1800" dirty="0" smtClean="0"/>
              <a:t> </a:t>
            </a:r>
            <a:r>
              <a:rPr lang="en-US" sz="1800" dirty="0" err="1" smtClean="0"/>
              <a:t>porrebbe</a:t>
            </a:r>
            <a:r>
              <a:rPr lang="en-US" sz="1800" dirty="0" smtClean="0"/>
              <a:t> </a:t>
            </a:r>
            <a:r>
              <a:rPr lang="en-US" sz="1800" dirty="0" err="1" smtClean="0"/>
              <a:t>problema</a:t>
            </a:r>
            <a:r>
              <a:rPr lang="en-US" sz="1800" dirty="0" smtClean="0"/>
              <a:t> di </a:t>
            </a:r>
            <a:r>
              <a:rPr lang="en-US" sz="1800" dirty="0" err="1" smtClean="0"/>
              <a:t>pianificazione</a:t>
            </a:r>
            <a:r>
              <a:rPr lang="en-US" sz="1800" dirty="0" smtClean="0"/>
              <a:t> </a:t>
            </a:r>
            <a:r>
              <a:rPr lang="en-US" sz="1800" dirty="0" err="1" smtClean="0"/>
              <a:t>all’INFN</a:t>
            </a:r>
            <a:endParaRPr lang="en-US" sz="1800" dirty="0" smtClean="0"/>
          </a:p>
          <a:p>
            <a:pPr>
              <a:lnSpc>
                <a:spcPct val="100000"/>
              </a:lnSpc>
            </a:pPr>
            <a:r>
              <a:rPr lang="en-US" sz="1800" dirty="0" err="1"/>
              <a:t>C</a:t>
            </a:r>
            <a:r>
              <a:rPr lang="en-US" sz="1800" dirty="0" err="1" smtClean="0"/>
              <a:t>oncorso</a:t>
            </a:r>
            <a:r>
              <a:rPr lang="en-US" sz="1800" dirty="0" smtClean="0"/>
              <a:t> I </a:t>
            </a:r>
            <a:r>
              <a:rPr lang="en-US" sz="1800" dirty="0" err="1" smtClean="0"/>
              <a:t>ricercatore</a:t>
            </a:r>
            <a:r>
              <a:rPr lang="en-US" sz="1800" dirty="0" smtClean="0"/>
              <a:t>: 60 </a:t>
            </a:r>
            <a:r>
              <a:rPr lang="en-US" sz="1800" dirty="0" err="1" smtClean="0"/>
              <a:t>ammessi</a:t>
            </a:r>
            <a:r>
              <a:rPr lang="en-US" sz="1800" dirty="0" smtClean="0"/>
              <a:t>, </a:t>
            </a:r>
            <a:r>
              <a:rPr lang="en-US" sz="1800" dirty="0" err="1" smtClean="0"/>
              <a:t>orali</a:t>
            </a:r>
            <a:r>
              <a:rPr lang="en-US" sz="1800" dirty="0" smtClean="0"/>
              <a:t> 20-30 </a:t>
            </a:r>
            <a:r>
              <a:rPr lang="en-US" sz="1800" dirty="0" err="1" smtClean="0"/>
              <a:t>luglio</a:t>
            </a:r>
            <a:endParaRPr lang="en-US" sz="1800" dirty="0" smtClean="0"/>
          </a:p>
          <a:p>
            <a:pPr>
              <a:lnSpc>
                <a:spcPct val="100000"/>
              </a:lnSpc>
            </a:pPr>
            <a:r>
              <a:rPr lang="en-US" sz="1800" dirty="0" err="1" smtClean="0"/>
              <a:t>Progetti</a:t>
            </a:r>
            <a:r>
              <a:rPr lang="en-US" sz="1800" dirty="0" smtClean="0"/>
              <a:t> ENSAR2 </a:t>
            </a:r>
            <a:r>
              <a:rPr lang="en-US" sz="1800" dirty="0" err="1" smtClean="0"/>
              <a:t>finanziato</a:t>
            </a:r>
            <a:r>
              <a:rPr lang="en-US" sz="1800" dirty="0" smtClean="0"/>
              <a:t>, per HPH call </a:t>
            </a:r>
            <a:r>
              <a:rPr lang="en-US" sz="1800" dirty="0" err="1" smtClean="0"/>
              <a:t>dedicata</a:t>
            </a:r>
            <a:r>
              <a:rPr lang="en-US" sz="1800" dirty="0" smtClean="0"/>
              <a:t> </a:t>
            </a:r>
            <a:r>
              <a:rPr lang="en-US" sz="1800" dirty="0" err="1" smtClean="0"/>
              <a:t>il</a:t>
            </a:r>
            <a:r>
              <a:rPr lang="en-US" sz="1800" dirty="0" smtClean="0"/>
              <a:t> </a:t>
            </a:r>
            <a:r>
              <a:rPr lang="en-US" sz="1800" dirty="0" err="1" smtClean="0"/>
              <a:t>prossimo</a:t>
            </a:r>
            <a:r>
              <a:rPr lang="en-US" sz="1800" dirty="0" smtClean="0"/>
              <a:t> anno</a:t>
            </a:r>
          </a:p>
          <a:p>
            <a:pPr>
              <a:lnSpc>
                <a:spcPct val="100000"/>
              </a:lnSpc>
            </a:pPr>
            <a:r>
              <a:rPr lang="en-US" sz="1800" dirty="0" err="1" smtClean="0"/>
              <a:t>Visita</a:t>
            </a:r>
            <a:r>
              <a:rPr lang="en-US" sz="1800" dirty="0" smtClean="0"/>
              <a:t> </a:t>
            </a:r>
            <a:r>
              <a:rPr lang="en-US" sz="1800" dirty="0" err="1" smtClean="0"/>
              <a:t>positiva</a:t>
            </a:r>
            <a:r>
              <a:rPr lang="en-US" sz="1800" dirty="0" smtClean="0"/>
              <a:t> a JLAB, DOE </a:t>
            </a:r>
            <a:r>
              <a:rPr lang="en-US" sz="1800" dirty="0" err="1" smtClean="0"/>
              <a:t>conferma</a:t>
            </a:r>
            <a:r>
              <a:rPr lang="en-US" sz="1800" dirty="0" smtClean="0"/>
              <a:t> LRP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fisica</a:t>
            </a:r>
            <a:r>
              <a:rPr lang="en-US" sz="1800" dirty="0" smtClean="0"/>
              <a:t> </a:t>
            </a:r>
            <a:r>
              <a:rPr lang="en-US" sz="1800" dirty="0" err="1" smtClean="0"/>
              <a:t>nucleare</a:t>
            </a:r>
            <a:r>
              <a:rPr lang="en-US" sz="1800" dirty="0" smtClean="0"/>
              <a:t>, BNL o JLAB </a:t>
            </a:r>
            <a:r>
              <a:rPr lang="en-US" sz="1800" dirty="0" err="1" smtClean="0"/>
              <a:t>sito</a:t>
            </a:r>
            <a:r>
              <a:rPr lang="en-US" sz="1800" dirty="0" smtClean="0"/>
              <a:t> per la </a:t>
            </a:r>
            <a:r>
              <a:rPr lang="en-US" sz="1800" dirty="0" err="1" smtClean="0"/>
              <a:t>fisica</a:t>
            </a:r>
            <a:r>
              <a:rPr lang="en-US" sz="1800" dirty="0" smtClean="0"/>
              <a:t> e-h</a:t>
            </a:r>
          </a:p>
          <a:p>
            <a:pPr lvl="1">
              <a:lnSpc>
                <a:spcPct val="100000"/>
              </a:lnSpc>
            </a:pPr>
            <a:r>
              <a:rPr lang="en-US" sz="1400" dirty="0" err="1" smtClean="0"/>
              <a:t>priorità</a:t>
            </a:r>
            <a:r>
              <a:rPr lang="en-US" sz="1400" dirty="0" smtClean="0"/>
              <a:t> USA: </a:t>
            </a:r>
            <a:r>
              <a:rPr lang="en-US" sz="1400" dirty="0" err="1" smtClean="0"/>
              <a:t>neutrini</a:t>
            </a:r>
            <a:r>
              <a:rPr lang="en-US" sz="1400" dirty="0" smtClean="0"/>
              <a:t>, e-h, </a:t>
            </a:r>
            <a:r>
              <a:rPr lang="en-US" sz="1400" dirty="0" err="1" smtClean="0"/>
              <a:t>doppio</a:t>
            </a:r>
            <a:r>
              <a:rPr lang="en-US" sz="1400" dirty="0" smtClean="0"/>
              <a:t> </a:t>
            </a:r>
            <a:r>
              <a:rPr lang="en-US" sz="1400" dirty="0" err="1" smtClean="0"/>
              <a:t>dec.</a:t>
            </a:r>
            <a:r>
              <a:rPr lang="en-US" sz="1400" dirty="0" smtClean="0"/>
              <a:t> beta </a:t>
            </a:r>
            <a:r>
              <a:rPr lang="en-US" sz="1400" dirty="0" err="1" smtClean="0"/>
              <a:t>senza</a:t>
            </a:r>
            <a:r>
              <a:rPr lang="en-US" sz="1400" dirty="0" smtClean="0"/>
              <a:t> </a:t>
            </a:r>
            <a:r>
              <a:rPr lang="en-US" sz="1400" dirty="0" err="1" smtClean="0"/>
              <a:t>neutrini</a:t>
            </a:r>
            <a:endParaRPr lang="en-US" sz="14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365126"/>
            <a:ext cx="8381808" cy="1325563"/>
          </a:xfrm>
        </p:spPr>
        <p:txBody>
          <a:bodyPr>
            <a:normAutofit/>
          </a:bodyPr>
          <a:lstStyle/>
          <a:p>
            <a:r>
              <a:rPr lang="en-US" dirty="0" err="1" smtClean="0"/>
              <a:t>Comunicazioni</a:t>
            </a:r>
            <a:r>
              <a:rPr lang="en-US" dirty="0" smtClean="0"/>
              <a:t> E. </a:t>
            </a:r>
            <a:r>
              <a:rPr lang="en-US" dirty="0" err="1" smtClean="0"/>
              <a:t>Nappi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7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825625"/>
            <a:ext cx="8652279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1800" dirty="0" smtClean="0"/>
              <a:t>Nuclear </a:t>
            </a:r>
            <a:r>
              <a:rPr lang="en-US" sz="1800" dirty="0" smtClean="0"/>
              <a:t>Matrix Elements of </a:t>
            </a:r>
            <a:r>
              <a:rPr lang="en-US" sz="1800" dirty="0" err="1" smtClean="0"/>
              <a:t>Neutrinoless</a:t>
            </a:r>
            <a:r>
              <a:rPr lang="en-US" sz="1800" dirty="0" smtClean="0"/>
              <a:t> Beta Decay</a:t>
            </a:r>
          </a:p>
          <a:p>
            <a:pPr>
              <a:lnSpc>
                <a:spcPct val="100000"/>
              </a:lnSpc>
            </a:pPr>
            <a:r>
              <a:rPr lang="en-US" sz="1800" dirty="0" err="1" smtClean="0"/>
              <a:t>Unico</a:t>
            </a:r>
            <a:r>
              <a:rPr lang="en-US" sz="1800" dirty="0" smtClean="0"/>
              <a:t> </a:t>
            </a:r>
            <a:r>
              <a:rPr lang="en-US" sz="1800" dirty="0" err="1"/>
              <a:t>e</a:t>
            </a:r>
            <a:r>
              <a:rPr lang="en-US" sz="1800" dirty="0" err="1" smtClean="0"/>
              <a:t>sperimento</a:t>
            </a:r>
            <a:r>
              <a:rPr lang="en-US" sz="1800" dirty="0" smtClean="0"/>
              <a:t> di CSN3 in </a:t>
            </a:r>
            <a:r>
              <a:rPr lang="en-US" sz="1800" dirty="0" err="1" smtClean="0"/>
              <a:t>WhatNext</a:t>
            </a:r>
            <a:endParaRPr lang="en-US" sz="1800" dirty="0" smtClean="0"/>
          </a:p>
          <a:p>
            <a:pPr>
              <a:lnSpc>
                <a:spcPct val="100000"/>
              </a:lnSpc>
            </a:pPr>
            <a:r>
              <a:rPr lang="en-US" sz="1800" dirty="0" smtClean="0"/>
              <a:t>Quattro </a:t>
            </a:r>
            <a:r>
              <a:rPr lang="en-US" sz="1800" dirty="0" err="1" smtClean="0"/>
              <a:t>fasi</a:t>
            </a:r>
            <a:r>
              <a:rPr lang="en-US" sz="1800" dirty="0" smtClean="0"/>
              <a:t>: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400" dirty="0" smtClean="0"/>
              <a:t>Studio di </a:t>
            </a:r>
            <a:r>
              <a:rPr lang="en-US" sz="1400" dirty="0" err="1" smtClean="0"/>
              <a:t>fattibilit</a:t>
            </a:r>
            <a:r>
              <a:rPr lang="en-US" sz="1400" dirty="0" err="1" smtClean="0"/>
              <a:t>à</a:t>
            </a:r>
            <a:endParaRPr lang="en-US" sz="1400" dirty="0" smtClean="0"/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400" dirty="0" err="1" smtClean="0"/>
              <a:t>Misure</a:t>
            </a:r>
            <a:r>
              <a:rPr lang="en-US" sz="1400" dirty="0" smtClean="0"/>
              <a:t> </a:t>
            </a:r>
            <a:r>
              <a:rPr lang="en-US" sz="1400" dirty="0" err="1" smtClean="0"/>
              <a:t>preliminari</a:t>
            </a:r>
            <a:r>
              <a:rPr lang="en-US" sz="1400" dirty="0" smtClean="0"/>
              <a:t> con </a:t>
            </a:r>
            <a:r>
              <a:rPr lang="en-US" sz="1400" dirty="0" err="1" smtClean="0"/>
              <a:t>gli</a:t>
            </a:r>
            <a:r>
              <a:rPr lang="en-US" sz="1400" dirty="0" smtClean="0"/>
              <a:t> </a:t>
            </a:r>
            <a:r>
              <a:rPr lang="en-US" sz="1400" dirty="0" err="1" smtClean="0"/>
              <a:t>strumenti</a:t>
            </a:r>
            <a:r>
              <a:rPr lang="en-US" sz="1400" dirty="0" smtClean="0"/>
              <a:t> </a:t>
            </a:r>
            <a:r>
              <a:rPr lang="en-US" sz="1400" dirty="0" err="1" smtClean="0"/>
              <a:t>esistenti</a:t>
            </a:r>
            <a:endParaRPr lang="en-US" sz="1400" dirty="0" smtClean="0"/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400" dirty="0" smtClean="0"/>
              <a:t>Upgrade </a:t>
            </a:r>
            <a:r>
              <a:rPr lang="en-US" sz="1400" dirty="0" err="1" smtClean="0"/>
              <a:t>delle</a:t>
            </a:r>
            <a:r>
              <a:rPr lang="en-US" sz="1400" dirty="0" smtClean="0"/>
              <a:t> facility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400" dirty="0" err="1" smtClean="0"/>
              <a:t>Campagna</a:t>
            </a:r>
            <a:r>
              <a:rPr lang="en-US" sz="1400" dirty="0" smtClean="0"/>
              <a:t> di </a:t>
            </a:r>
            <a:r>
              <a:rPr lang="en-US" sz="1400" dirty="0" err="1" smtClean="0"/>
              <a:t>misure</a:t>
            </a:r>
            <a:endParaRPr lang="en-US" sz="1400" dirty="0" smtClean="0"/>
          </a:p>
          <a:p>
            <a:pPr>
              <a:lnSpc>
                <a:spcPct val="100000"/>
              </a:lnSpc>
            </a:pPr>
            <a:r>
              <a:rPr lang="en-US" sz="1800" dirty="0" err="1" smtClean="0"/>
              <a:t>Approvata</a:t>
            </a:r>
            <a:r>
              <a:rPr lang="en-US" sz="1800" dirty="0" smtClean="0"/>
              <a:t> FASE 2 in CSN3</a:t>
            </a:r>
          </a:p>
          <a:p>
            <a:pPr>
              <a:lnSpc>
                <a:spcPct val="100000"/>
              </a:lnSpc>
            </a:pPr>
            <a:r>
              <a:rPr lang="en-US" sz="1800" dirty="0" smtClean="0"/>
              <a:t>…</a:t>
            </a:r>
            <a:r>
              <a:rPr lang="en-US" sz="1800" dirty="0" err="1" smtClean="0"/>
              <a:t>nonostante</a:t>
            </a:r>
            <a:r>
              <a:rPr lang="en-US" sz="1800" dirty="0" smtClean="0"/>
              <a:t> </a:t>
            </a:r>
            <a:r>
              <a:rPr lang="en-US" sz="1800" dirty="0" err="1" smtClean="0"/>
              <a:t>il</a:t>
            </a:r>
            <a:r>
              <a:rPr lang="en-US" sz="1800" dirty="0" smtClean="0"/>
              <a:t> </a:t>
            </a:r>
            <a:r>
              <a:rPr lang="en-US" sz="1800" dirty="0" err="1" smtClean="0"/>
              <a:t>balletto</a:t>
            </a:r>
            <a:r>
              <a:rPr lang="en-US" sz="1800" dirty="0" smtClean="0"/>
              <a:t> </a:t>
            </a:r>
            <a:r>
              <a:rPr lang="en-US" sz="1800" dirty="0" err="1" smtClean="0"/>
              <a:t>delle</a:t>
            </a:r>
            <a:r>
              <a:rPr lang="en-US" sz="1800" dirty="0" smtClean="0"/>
              <a:t> </a:t>
            </a:r>
            <a:r>
              <a:rPr lang="en-US" sz="1800" dirty="0" err="1" smtClean="0"/>
              <a:t>cifre</a:t>
            </a:r>
            <a:r>
              <a:rPr lang="en-US" sz="1800" dirty="0" smtClean="0"/>
              <a:t> </a:t>
            </a:r>
            <a:r>
              <a:rPr lang="en-US" sz="1800" dirty="0" err="1" smtClean="0"/>
              <a:t>attribuite</a:t>
            </a:r>
            <a:r>
              <a:rPr lang="en-US" sz="1800" dirty="0" smtClean="0"/>
              <a:t> a WN e </a:t>
            </a:r>
            <a:r>
              <a:rPr lang="en-US" sz="1800" dirty="0" err="1" smtClean="0"/>
              <a:t>alla</a:t>
            </a:r>
            <a:r>
              <a:rPr lang="en-US" sz="1800" dirty="0" smtClean="0"/>
              <a:t> CSN</a:t>
            </a:r>
          </a:p>
          <a:p>
            <a:pPr>
              <a:lnSpc>
                <a:spcPct val="100000"/>
              </a:lnSpc>
            </a:pPr>
            <a:r>
              <a:rPr lang="en-US" sz="1800" dirty="0" smtClean="0"/>
              <a:t>Principio </a:t>
            </a:r>
            <a:r>
              <a:rPr lang="en-US" sz="1800" dirty="0" err="1" smtClean="0"/>
              <a:t>generale</a:t>
            </a:r>
            <a:r>
              <a:rPr lang="en-US" sz="1800" dirty="0" smtClean="0"/>
              <a:t>: CSN </a:t>
            </a:r>
            <a:r>
              <a:rPr lang="en-US" sz="1800" dirty="0" err="1" smtClean="0"/>
              <a:t>paga</a:t>
            </a:r>
            <a:r>
              <a:rPr lang="en-US" sz="1800" dirty="0" smtClean="0"/>
              <a:t> </a:t>
            </a:r>
            <a:r>
              <a:rPr lang="en-US" sz="1800" dirty="0" err="1" smtClean="0"/>
              <a:t>l’R&amp;D</a:t>
            </a:r>
            <a:r>
              <a:rPr lang="en-US" sz="1800" dirty="0" smtClean="0"/>
              <a:t> e WN </a:t>
            </a:r>
            <a:r>
              <a:rPr lang="en-US" sz="1800" dirty="0" err="1" smtClean="0"/>
              <a:t>il</a:t>
            </a:r>
            <a:r>
              <a:rPr lang="en-US" sz="1800" dirty="0" smtClean="0"/>
              <a:t> </a:t>
            </a:r>
            <a:r>
              <a:rPr lang="en-US" sz="1800" dirty="0" err="1" smtClean="0"/>
              <a:t>resto</a:t>
            </a:r>
            <a:endParaRPr lang="en-US" sz="1800" dirty="0"/>
          </a:p>
          <a:p>
            <a:pPr>
              <a:lnSpc>
                <a:spcPct val="100000"/>
              </a:lnSpc>
            </a:pPr>
            <a:r>
              <a:rPr lang="en-US" sz="1800" dirty="0" smtClean="0"/>
              <a:t>In R&amp;D </a:t>
            </a:r>
            <a:r>
              <a:rPr lang="en-US" sz="1800" dirty="0" err="1" smtClean="0"/>
              <a:t>c’è</a:t>
            </a:r>
            <a:r>
              <a:rPr lang="en-US" sz="1800" dirty="0" smtClean="0"/>
              <a:t> lo </a:t>
            </a:r>
            <a:r>
              <a:rPr lang="en-US" sz="1800" dirty="0" err="1" smtClean="0"/>
              <a:t>sviluppo</a:t>
            </a:r>
            <a:r>
              <a:rPr lang="en-US" sz="1800" dirty="0" smtClean="0"/>
              <a:t> </a:t>
            </a:r>
            <a:r>
              <a:rPr lang="en-US" sz="1800" dirty="0" err="1" smtClean="0"/>
              <a:t>dei</a:t>
            </a:r>
            <a:r>
              <a:rPr lang="en-US" sz="1800" dirty="0" smtClean="0"/>
              <a:t> </a:t>
            </a:r>
            <a:r>
              <a:rPr lang="en-US" sz="1800" dirty="0" err="1" smtClean="0"/>
              <a:t>rivelatori</a:t>
            </a:r>
            <a:r>
              <a:rPr lang="en-US" sz="1800" dirty="0" smtClean="0"/>
              <a:t> a </a:t>
            </a:r>
            <a:r>
              <a:rPr lang="en-US" sz="1800" dirty="0" err="1"/>
              <a:t>c</a:t>
            </a:r>
            <a:r>
              <a:rPr lang="en-US" sz="1800" dirty="0" err="1" smtClean="0"/>
              <a:t>arburo</a:t>
            </a:r>
            <a:r>
              <a:rPr lang="en-US" sz="1800" dirty="0" smtClean="0"/>
              <a:t> di </a:t>
            </a:r>
            <a:r>
              <a:rPr lang="en-US" sz="1800" dirty="0" err="1" smtClean="0"/>
              <a:t>silicio</a:t>
            </a:r>
            <a:r>
              <a:rPr lang="en-US" sz="1800" dirty="0" smtClean="0"/>
              <a:t>, </a:t>
            </a:r>
            <a:r>
              <a:rPr lang="en-US" sz="1800" dirty="0" err="1" smtClean="0"/>
              <a:t>impegnativo</a:t>
            </a:r>
            <a:r>
              <a:rPr lang="en-US" sz="1800" dirty="0" smtClean="0"/>
              <a:t> da un </a:t>
            </a:r>
            <a:r>
              <a:rPr lang="en-US" sz="1800" dirty="0" err="1" smtClean="0"/>
              <a:t>punto</a:t>
            </a:r>
            <a:r>
              <a:rPr lang="en-US" sz="1800" dirty="0" smtClean="0"/>
              <a:t> di vista del </a:t>
            </a:r>
            <a:r>
              <a:rPr lang="en-US" sz="1800" dirty="0" err="1" smtClean="0"/>
              <a:t>merito</a:t>
            </a:r>
            <a:r>
              <a:rPr lang="en-US" sz="1800" dirty="0" smtClean="0"/>
              <a:t> e </a:t>
            </a:r>
            <a:r>
              <a:rPr lang="en-US" sz="1800" dirty="0" err="1" smtClean="0"/>
              <a:t>dei</a:t>
            </a:r>
            <a:r>
              <a:rPr lang="en-US" sz="1800" dirty="0" smtClean="0"/>
              <a:t> </a:t>
            </a:r>
            <a:r>
              <a:rPr lang="en-US" sz="1800" dirty="0" err="1" smtClean="0"/>
              <a:t>finanziamenti</a:t>
            </a:r>
            <a:endParaRPr lang="en-US" sz="1800" dirty="0" smtClean="0"/>
          </a:p>
          <a:p>
            <a:pPr lvl="1">
              <a:lnSpc>
                <a:spcPct val="100000"/>
              </a:lnSpc>
            </a:pPr>
            <a:r>
              <a:rPr lang="en-US" sz="1400" dirty="0" err="1" smtClean="0"/>
              <a:t>altri</a:t>
            </a:r>
            <a:r>
              <a:rPr lang="en-US" sz="1400" dirty="0" smtClean="0"/>
              <a:t> </a:t>
            </a:r>
            <a:r>
              <a:rPr lang="en-US" sz="1400" dirty="0" err="1" smtClean="0"/>
              <a:t>gruppi</a:t>
            </a:r>
            <a:r>
              <a:rPr lang="en-US" sz="1400" dirty="0" smtClean="0"/>
              <a:t> </a:t>
            </a:r>
            <a:r>
              <a:rPr lang="en-US" sz="1400" dirty="0" err="1" smtClean="0"/>
              <a:t>interessati</a:t>
            </a:r>
            <a:r>
              <a:rPr lang="en-US" sz="1400" dirty="0" smtClean="0"/>
              <a:t> a </a:t>
            </a:r>
            <a:r>
              <a:rPr lang="en-US" sz="1400" dirty="0" err="1" smtClean="0"/>
              <a:t>questo</a:t>
            </a:r>
            <a:r>
              <a:rPr lang="en-US" sz="1400" dirty="0" smtClean="0"/>
              <a:t> </a:t>
            </a:r>
            <a:r>
              <a:rPr lang="en-US" sz="1400" dirty="0" err="1" smtClean="0"/>
              <a:t>sviluppo</a:t>
            </a:r>
            <a:endParaRPr lang="en-US" sz="1400" dirty="0" smtClean="0"/>
          </a:p>
          <a:p>
            <a:pPr lvl="1">
              <a:lnSpc>
                <a:spcPct val="100000"/>
              </a:lnSpc>
            </a:pPr>
            <a:r>
              <a:rPr lang="en-US" sz="1400" dirty="0" err="1"/>
              <a:t>c</a:t>
            </a:r>
            <a:r>
              <a:rPr lang="en-US" sz="1400" dirty="0" err="1" smtClean="0"/>
              <a:t>oinvolta</a:t>
            </a:r>
            <a:r>
              <a:rPr lang="en-US" sz="1400" dirty="0" smtClean="0"/>
              <a:t> FBK</a:t>
            </a:r>
            <a:endParaRPr lang="en-US" sz="14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365126"/>
            <a:ext cx="8381808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NUMEN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8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 descr="Screen Shot 2015-06-25 at 12.55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48" y="820186"/>
            <a:ext cx="9334746" cy="530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64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 descr="Screen Shot 2015-06-25 at 12.56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43" y="630408"/>
            <a:ext cx="9258300" cy="534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4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ROSARIO TURRISI - Riunione G3 febbraio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M. </a:t>
            </a:r>
            <a:r>
              <a:rPr lang="en-US" sz="2000" dirty="0" err="1" smtClean="0"/>
              <a:t>Taiuti</a:t>
            </a:r>
            <a:r>
              <a:rPr lang="en-US" sz="2000" dirty="0" smtClean="0"/>
              <a:t> </a:t>
            </a:r>
            <a:r>
              <a:rPr lang="en-US" sz="2000" dirty="0" err="1" smtClean="0"/>
              <a:t>confermato</a:t>
            </a:r>
            <a:r>
              <a:rPr lang="en-US" sz="2000" dirty="0" smtClean="0"/>
              <a:t> </a:t>
            </a:r>
            <a:r>
              <a:rPr lang="en-US" sz="2000" dirty="0" err="1" smtClean="0"/>
              <a:t>presidente</a:t>
            </a:r>
            <a:r>
              <a:rPr lang="en-US" sz="2000" dirty="0" smtClean="0"/>
              <a:t> CSN3 per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prossimo</a:t>
            </a:r>
            <a:r>
              <a:rPr lang="en-US" sz="2000" dirty="0" smtClean="0"/>
              <a:t> 4-ennio</a:t>
            </a:r>
          </a:p>
          <a:p>
            <a:r>
              <a:rPr lang="en-US" sz="2000" dirty="0" err="1" smtClean="0"/>
              <a:t>Nuovo</a:t>
            </a:r>
            <a:r>
              <a:rPr lang="en-US" sz="2000" dirty="0" smtClean="0"/>
              <a:t> </a:t>
            </a:r>
            <a:r>
              <a:rPr lang="en-US" sz="2000" dirty="0" err="1" smtClean="0"/>
              <a:t>comitato</a:t>
            </a:r>
            <a:r>
              <a:rPr lang="en-US" sz="2000" dirty="0" smtClean="0"/>
              <a:t> </a:t>
            </a:r>
            <a:r>
              <a:rPr lang="en-US" sz="2000" dirty="0" err="1" smtClean="0"/>
              <a:t>scambi</a:t>
            </a:r>
            <a:r>
              <a:rPr lang="en-US" sz="2000" dirty="0" smtClean="0"/>
              <a:t> Italia-</a:t>
            </a:r>
            <a:r>
              <a:rPr lang="en-US" sz="2000" dirty="0" err="1" smtClean="0"/>
              <a:t>Giappone</a:t>
            </a:r>
            <a:r>
              <a:rPr lang="en-US" sz="2000" dirty="0" smtClean="0"/>
              <a:t>: A. </a:t>
            </a:r>
            <a:r>
              <a:rPr lang="en-US" sz="2000" dirty="0" err="1" smtClean="0"/>
              <a:t>Bracco</a:t>
            </a:r>
            <a:r>
              <a:rPr lang="en-US" sz="2000" dirty="0" smtClean="0"/>
              <a:t>, </a:t>
            </a:r>
            <a:r>
              <a:rPr lang="en-US" sz="2000" dirty="0" err="1" smtClean="0"/>
              <a:t>coordinatori</a:t>
            </a:r>
            <a:r>
              <a:rPr lang="en-US" sz="2000" dirty="0" smtClean="0"/>
              <a:t> </a:t>
            </a:r>
            <a:r>
              <a:rPr lang="en-US" sz="2000" dirty="0" err="1" smtClean="0"/>
              <a:t>laboratori</a:t>
            </a:r>
            <a:r>
              <a:rPr lang="en-US" sz="2000" dirty="0" smtClean="0"/>
              <a:t> </a:t>
            </a:r>
            <a:r>
              <a:rPr lang="en-US" sz="2000" dirty="0" err="1" smtClean="0"/>
              <a:t>nazionali</a:t>
            </a:r>
            <a:r>
              <a:rPr lang="en-US" sz="2000" dirty="0" smtClean="0"/>
              <a:t>, </a:t>
            </a:r>
            <a:r>
              <a:rPr lang="en-US" sz="2000" dirty="0" err="1" smtClean="0"/>
              <a:t>rappresentante</a:t>
            </a:r>
            <a:r>
              <a:rPr lang="en-US" sz="2000" dirty="0" smtClean="0"/>
              <a:t> ALICE (E. </a:t>
            </a:r>
            <a:r>
              <a:rPr lang="en-US" sz="2000" dirty="0" err="1" smtClean="0"/>
              <a:t>Scapparone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A. </a:t>
            </a:r>
            <a:r>
              <a:rPr lang="en-US" sz="2000" dirty="0" err="1" smtClean="0"/>
              <a:t>Formicola</a:t>
            </a:r>
            <a:r>
              <a:rPr lang="en-US" sz="2000" dirty="0" smtClean="0"/>
              <a:t> </a:t>
            </a:r>
            <a:r>
              <a:rPr lang="en-US" sz="2000" dirty="0" err="1" smtClean="0"/>
              <a:t>sostituisce</a:t>
            </a:r>
            <a:r>
              <a:rPr lang="en-US" sz="2000" dirty="0" smtClean="0"/>
              <a:t> A. </a:t>
            </a:r>
            <a:r>
              <a:rPr lang="en-US" sz="2000" dirty="0" err="1" smtClean="0"/>
              <a:t>Fantini</a:t>
            </a:r>
            <a:r>
              <a:rPr lang="en-US" sz="2000" dirty="0" smtClean="0"/>
              <a:t> come </a:t>
            </a:r>
            <a:r>
              <a:rPr lang="en-US" sz="2000" dirty="0" err="1" smtClean="0"/>
              <a:t>osservatore</a:t>
            </a:r>
            <a:r>
              <a:rPr lang="en-US" sz="2000" dirty="0" smtClean="0"/>
              <a:t> in CSN2</a:t>
            </a:r>
          </a:p>
          <a:p>
            <a:r>
              <a:rPr lang="en-US" sz="2000" dirty="0" smtClean="0"/>
              <a:t>M. </a:t>
            </a:r>
            <a:r>
              <a:rPr lang="en-US" sz="2000" dirty="0" err="1" smtClean="0"/>
              <a:t>Busso</a:t>
            </a:r>
            <a:r>
              <a:rPr lang="en-US" sz="2000" dirty="0" smtClean="0"/>
              <a:t> (</a:t>
            </a:r>
            <a:r>
              <a:rPr lang="en-US" sz="2000" dirty="0" err="1" smtClean="0"/>
              <a:t>nuovo</a:t>
            </a:r>
            <a:r>
              <a:rPr lang="en-US" sz="2000" dirty="0" smtClean="0"/>
              <a:t> </a:t>
            </a:r>
            <a:r>
              <a:rPr lang="en-US" sz="2000" dirty="0" err="1" smtClean="0"/>
              <a:t>direttore</a:t>
            </a:r>
            <a:r>
              <a:rPr lang="en-US" sz="2000" dirty="0" smtClean="0"/>
              <a:t> </a:t>
            </a:r>
            <a:r>
              <a:rPr lang="en-US" sz="2000" dirty="0" err="1" smtClean="0"/>
              <a:t>Pe</a:t>
            </a:r>
            <a:r>
              <a:rPr lang="en-US" sz="2000" dirty="0" smtClean="0"/>
              <a:t>) da </a:t>
            </a:r>
            <a:r>
              <a:rPr lang="en-US" sz="2000" dirty="0" err="1" smtClean="0"/>
              <a:t>sostituire</a:t>
            </a:r>
            <a:r>
              <a:rPr lang="en-US" sz="2000" dirty="0" smtClean="0"/>
              <a:t> come </a:t>
            </a:r>
            <a:r>
              <a:rPr lang="en-US" sz="2000" dirty="0" err="1" smtClean="0"/>
              <a:t>coordinatore</a:t>
            </a:r>
            <a:r>
              <a:rPr lang="en-US" sz="2000" dirty="0" smtClean="0"/>
              <a:t> e </a:t>
            </a:r>
            <a:r>
              <a:rPr lang="en-US" sz="2000" dirty="0" err="1" smtClean="0"/>
              <a:t>osservatore</a:t>
            </a:r>
            <a:r>
              <a:rPr lang="en-US" sz="2000" dirty="0" smtClean="0"/>
              <a:t> CSN4</a:t>
            </a:r>
          </a:p>
          <a:p>
            <a:r>
              <a:rPr lang="en-US" sz="2000" dirty="0" err="1" smtClean="0"/>
              <a:t>Ritardo</a:t>
            </a:r>
            <a:r>
              <a:rPr lang="en-US" sz="2000" dirty="0" smtClean="0"/>
              <a:t> 6 </a:t>
            </a:r>
            <a:r>
              <a:rPr lang="en-US" sz="2000" dirty="0" err="1" smtClean="0"/>
              <a:t>mesi</a:t>
            </a:r>
            <a:r>
              <a:rPr lang="en-US" sz="2000" dirty="0" smtClean="0"/>
              <a:t> </a:t>
            </a:r>
            <a:r>
              <a:rPr lang="en-US" sz="2000" dirty="0" err="1" smtClean="0"/>
              <a:t>nel</a:t>
            </a:r>
            <a:r>
              <a:rPr lang="en-US" sz="2000" dirty="0"/>
              <a:t> </a:t>
            </a:r>
            <a:r>
              <a:rPr lang="en-US" sz="2000" dirty="0" smtClean="0"/>
              <a:t>piano del CERN</a:t>
            </a:r>
          </a:p>
          <a:p>
            <a:pPr lvl="1"/>
            <a:r>
              <a:rPr lang="en-US" sz="1800" dirty="0" smtClean="0"/>
              <a:t>run </a:t>
            </a:r>
            <a:r>
              <a:rPr lang="en-US" sz="1800" dirty="0" err="1" smtClean="0"/>
              <a:t>fino</a:t>
            </a:r>
            <a:r>
              <a:rPr lang="en-US" sz="1800" dirty="0" smtClean="0"/>
              <a:t> a </a:t>
            </a:r>
            <a:r>
              <a:rPr lang="en-US" sz="1800" dirty="0" err="1" smtClean="0"/>
              <a:t>tutto</a:t>
            </a:r>
            <a:r>
              <a:rPr lang="en-US" sz="1800" dirty="0" smtClean="0"/>
              <a:t> </a:t>
            </a:r>
            <a:r>
              <a:rPr lang="en-US" sz="1800" dirty="0" err="1" smtClean="0"/>
              <a:t>il</a:t>
            </a:r>
            <a:r>
              <a:rPr lang="en-US" sz="1800" dirty="0" smtClean="0"/>
              <a:t> 2018, LS </a:t>
            </a:r>
            <a:r>
              <a:rPr lang="en-US" sz="1800" dirty="0" err="1" smtClean="0"/>
              <a:t>nel</a:t>
            </a:r>
            <a:r>
              <a:rPr lang="en-US" sz="1800" dirty="0" smtClean="0"/>
              <a:t> 2019, </a:t>
            </a:r>
            <a:r>
              <a:rPr lang="en-US" sz="1800" dirty="0" err="1" smtClean="0"/>
              <a:t>più</a:t>
            </a:r>
            <a:r>
              <a:rPr lang="en-US" sz="1800" dirty="0" smtClean="0"/>
              <a:t> </a:t>
            </a:r>
            <a:r>
              <a:rPr lang="en-US" sz="1800" dirty="0" err="1" smtClean="0"/>
              <a:t>lungo</a:t>
            </a:r>
            <a:r>
              <a:rPr lang="en-US" sz="1800" dirty="0" smtClean="0"/>
              <a:t> di 6 </a:t>
            </a:r>
            <a:r>
              <a:rPr lang="en-US" sz="1800" dirty="0" err="1" smtClean="0"/>
              <a:t>mesi</a:t>
            </a:r>
            <a:endParaRPr lang="en-US" sz="1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62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S103460616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620</Words>
  <Application>Microsoft Macintosh PowerPoint</Application>
  <PresentationFormat>A4 Paper (210x297 mm)</PresentationFormat>
  <Paragraphs>66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TS103460616</vt:lpstr>
      <vt:lpstr>Note dalla Riunione CSN3  15-17 giugno ai LNF</vt:lpstr>
      <vt:lpstr>Comunicazioni M. Taiuti</vt:lpstr>
      <vt:lpstr>Comunicazioni E. Nappi</vt:lpstr>
      <vt:lpstr>NUMEN</vt:lpstr>
      <vt:lpstr>PowerPoint Presentation</vt:lpstr>
      <vt:lpstr>PowerPoint Presentation</vt:lpstr>
      <vt:lpstr>Varie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modified xsi:type="dcterms:W3CDTF">2015-06-25T11:03:09Z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