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8"/>
  </p:notesMasterIdLst>
  <p:sldIdLst>
    <p:sldId id="305" r:id="rId2"/>
    <p:sldId id="338" r:id="rId3"/>
    <p:sldId id="337" r:id="rId4"/>
    <p:sldId id="336" r:id="rId5"/>
    <p:sldId id="331" r:id="rId6"/>
    <p:sldId id="333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3399"/>
    <a:srgbClr val="FF6600"/>
    <a:srgbClr val="6699FF"/>
    <a:srgbClr val="00CCFF"/>
    <a:srgbClr val="FF00FF"/>
    <a:srgbClr val="000000"/>
    <a:srgbClr val="4F81B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93196" autoAdjust="0"/>
  </p:normalViewPr>
  <p:slideViewPr>
    <p:cSldViewPr showGuides="1">
      <p:cViewPr>
        <p:scale>
          <a:sx n="66" d="100"/>
          <a:sy n="66" d="100"/>
        </p:scale>
        <p:origin x="-822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-21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</a:lstStyle>
          <a:p>
            <a:pPr>
              <a:defRPr/>
            </a:pPr>
            <a:fld id="{94213844-D989-4B5F-BD3C-A5F916F356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56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7CA687-1E71-47D7-A5CC-055540E6B931}" type="slidenum">
              <a:rPr lang="it-IT" smtClean="0">
                <a:cs typeface="DejaVu Sans" pitchFamily="34" charset="0"/>
              </a:rPr>
              <a:pPr/>
              <a:t>1</a:t>
            </a:fld>
            <a:endParaRPr lang="it-IT" smtClean="0">
              <a:cs typeface="DejaVu Sans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EB6E9D-2A91-4312-A663-B06A8C1AFA7F}" type="slidenum">
              <a:rPr lang="it-IT" sz="12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9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213844-D989-4B5F-BD3C-A5F916F3561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13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213844-D989-4B5F-BD3C-A5F916F35612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26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213844-D989-4B5F-BD3C-A5F916F3561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89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213844-D989-4B5F-BD3C-A5F916F3561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7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2FBE-6B4C-40E4-95AF-8FDD5728A1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96B7-D2AA-4FD2-9EA3-173F9AA7BE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1EF4-0258-4514-A381-AC160DB7DE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7961-4535-411E-8663-8F41650305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24A4-E65C-447C-87DC-5E255E7440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EF51-A9B4-4181-A23F-0EB34A0CEC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E717-FE3A-47A1-9514-174A8FAD4D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3DE6-62EF-4615-ADFA-F87DC6D6FA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6AB9-2742-4F4A-9A0E-1E42725643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2C02-7CE4-4DA3-94C2-C00B87F4A9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A13-D41E-4B75-88F1-32DA9F266C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E82641-EA8C-43E8-B840-D5BCA436DE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mic Sans MS" pitchFamily="6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255" y="3202083"/>
            <a:ext cx="8900241" cy="5869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30 Ricercatori </a:t>
            </a:r>
            <a:r>
              <a:rPr lang="it-IT" sz="1600" b="1" dirty="0">
                <a:solidFill>
                  <a:srgbClr val="0033CC"/>
                </a:solidFill>
                <a:latin typeface="+mn-lt"/>
              </a:rPr>
              <a:t>(</a:t>
            </a: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24 </a:t>
            </a:r>
            <a:r>
              <a:rPr lang="it-IT" sz="1600" b="1" dirty="0">
                <a:solidFill>
                  <a:srgbClr val="0033CC"/>
                </a:solidFill>
                <a:latin typeface="+mn-lt"/>
              </a:rPr>
              <a:t>FTE)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Rappresentanti </a:t>
            </a:r>
            <a:r>
              <a:rPr lang="it-IT" sz="1600" b="1" dirty="0">
                <a:solidFill>
                  <a:srgbClr val="0033CC"/>
                </a:solidFill>
                <a:latin typeface="+mn-lt"/>
              </a:rPr>
              <a:t>Nazionali: </a:t>
            </a: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S</a:t>
            </a:r>
            <a:r>
              <a:rPr lang="it-IT" sz="1600" dirty="0">
                <a:solidFill>
                  <a:srgbClr val="0033CC"/>
                </a:solidFill>
                <a:latin typeface="+mn-lt"/>
              </a:rPr>
              <a:t>. </a:t>
            </a:r>
            <a:r>
              <a:rPr lang="it-IT" sz="1600" dirty="0" err="1">
                <a:solidFill>
                  <a:srgbClr val="0033CC"/>
                </a:solidFill>
                <a:latin typeface="+mn-lt"/>
              </a:rPr>
              <a:t>Barlini</a:t>
            </a:r>
            <a:r>
              <a:rPr lang="it-IT" sz="1600" dirty="0">
                <a:solidFill>
                  <a:srgbClr val="0033CC"/>
                </a:solidFill>
                <a:latin typeface="+mn-lt"/>
              </a:rPr>
              <a:t> (FI),  L. Morelli (BO</a:t>
            </a: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)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707904" y="2235782"/>
            <a:ext cx="5328592" cy="833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u="sng" dirty="0">
                <a:solidFill>
                  <a:srgbClr val="0033CC"/>
                </a:solidFill>
                <a:latin typeface="+mn-lt"/>
              </a:rPr>
              <a:t>Collaborazioni internazionali: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CC0000"/>
                </a:solidFill>
                <a:latin typeface="+mn-lt"/>
              </a:rPr>
              <a:t>Europa: GANIL, LPC</a:t>
            </a:r>
            <a:r>
              <a:rPr lang="it-IT" sz="1600" dirty="0">
                <a:solidFill>
                  <a:srgbClr val="CC0000"/>
                </a:solidFill>
                <a:latin typeface="+mn-lt"/>
              </a:rPr>
              <a:t>,</a:t>
            </a:r>
            <a:r>
              <a:rPr lang="it-IT" sz="1600" dirty="0" smtClean="0">
                <a:solidFill>
                  <a:srgbClr val="CC0000"/>
                </a:solidFill>
                <a:latin typeface="+mn-lt"/>
              </a:rPr>
              <a:t>  IPNO, </a:t>
            </a:r>
            <a:r>
              <a:rPr lang="it-IT" sz="1600" dirty="0">
                <a:solidFill>
                  <a:srgbClr val="CC0000"/>
                </a:solidFill>
              </a:rPr>
              <a:t>KU </a:t>
            </a:r>
            <a:r>
              <a:rPr lang="it-IT" sz="1600" dirty="0" err="1" smtClean="0">
                <a:solidFill>
                  <a:srgbClr val="CC0000"/>
                </a:solidFill>
              </a:rPr>
              <a:t>Leuven</a:t>
            </a:r>
            <a:r>
              <a:rPr lang="it-IT" sz="1600" dirty="0" smtClean="0">
                <a:solidFill>
                  <a:srgbClr val="CC0000"/>
                </a:solidFill>
                <a:latin typeface="+mn-lt"/>
              </a:rPr>
              <a:t>, </a:t>
            </a:r>
            <a:r>
              <a:rPr lang="it-IT" sz="1600" dirty="0" err="1" smtClean="0">
                <a:solidFill>
                  <a:srgbClr val="CC0000"/>
                </a:solidFill>
                <a:latin typeface="+mn-lt"/>
              </a:rPr>
              <a:t>Nevsehir</a:t>
            </a:r>
            <a:r>
              <a:rPr lang="it-IT" sz="16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rgbClr val="CC0000"/>
                </a:solidFill>
                <a:latin typeface="+mn-lt"/>
              </a:rPr>
              <a:t>Univ</a:t>
            </a:r>
            <a:r>
              <a:rPr lang="it-IT" sz="1600" dirty="0" smtClean="0">
                <a:solidFill>
                  <a:srgbClr val="CC0000"/>
                </a:solidFill>
                <a:latin typeface="+mn-lt"/>
              </a:rPr>
              <a:t> India: BARC (Mumbai)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85298" y="68706"/>
            <a:ext cx="883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33CC"/>
                </a:solidFill>
                <a:latin typeface="+mn-lt"/>
              </a:rPr>
              <a:t>ESPERIMENTO NUCL-EX: Nuovo piano quadriennale </a:t>
            </a:r>
            <a:endParaRPr lang="en-US" sz="2800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88339"/>
              </p:ext>
            </p:extLst>
          </p:nvPr>
        </p:nvGraphicFramePr>
        <p:xfrm>
          <a:off x="111137" y="985272"/>
          <a:ext cx="3380745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2471"/>
                <a:gridCol w="1008112"/>
                <a:gridCol w="913548"/>
                <a:gridCol w="526614"/>
              </a:tblGrid>
              <a:tr h="3344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Ricercatori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Tecnologi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/>
                </a:tc>
              </a:tr>
              <a:tr h="334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Legnaro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</a:rPr>
                        <a:t>4.7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34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Padova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4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Bologna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/>
                </a:tc>
              </a:tr>
              <a:tr h="334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Firenze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9.3</a:t>
                      </a:r>
                      <a:endParaRPr lang="en-US" sz="1600" dirty="0"/>
                    </a:p>
                  </a:txBody>
                  <a:tcPr/>
                </a:tc>
              </a:tr>
              <a:tr h="334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Napoli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CasellaDiTesto 7"/>
          <p:cNvSpPr txBox="1"/>
          <p:nvPr/>
        </p:nvSpPr>
        <p:spPr>
          <a:xfrm>
            <a:off x="3707904" y="862651"/>
            <a:ext cx="53285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u="sng" dirty="0">
                <a:solidFill>
                  <a:srgbClr val="0033CC"/>
                </a:solidFill>
                <a:latin typeface="+mn-lt"/>
              </a:rPr>
              <a:t> </a:t>
            </a:r>
            <a:r>
              <a:rPr lang="it-IT" b="1" u="sng" dirty="0" smtClean="0">
                <a:solidFill>
                  <a:srgbClr val="0033CC"/>
                </a:solidFill>
                <a:latin typeface="+mn-lt"/>
              </a:rPr>
              <a:t>Due </a:t>
            </a:r>
            <a:r>
              <a:rPr lang="it-IT" b="1" u="sng" dirty="0">
                <a:solidFill>
                  <a:srgbClr val="0033CC"/>
                </a:solidFill>
                <a:latin typeface="+mn-lt"/>
              </a:rPr>
              <a:t>linee di ricerca </a:t>
            </a:r>
            <a:r>
              <a:rPr lang="it-IT" b="1" u="sng" dirty="0" smtClean="0">
                <a:solidFill>
                  <a:srgbClr val="0033CC"/>
                </a:solidFill>
                <a:latin typeface="+mn-lt"/>
              </a:rPr>
              <a:t>principali: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</a:rPr>
              <a:t>SPES</a:t>
            </a:r>
            <a:r>
              <a:rPr lang="it-IT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dinamica delle reazioni nucleari in prospettiva di SPES (Clustering, </a:t>
            </a:r>
            <a:r>
              <a:rPr lang="it-IT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pre</a:t>
            </a:r>
            <a:r>
              <a:rPr lang="it-IT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-equilibrio, </a:t>
            </a:r>
            <a:r>
              <a:rPr lang="it-IT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isospin</a:t>
            </a:r>
            <a:r>
              <a:rPr lang="it-IT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).</a:t>
            </a:r>
            <a:endParaRPr lang="it-IT" dirty="0">
              <a:solidFill>
                <a:srgbClr val="0033CC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dirty="0">
                <a:solidFill>
                  <a:srgbClr val="0033CC"/>
                </a:solidFill>
                <a:latin typeface="+mn-lt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+mn-lt"/>
              </a:rPr>
              <a:t>FAZIA</a:t>
            </a:r>
            <a:r>
              <a:rPr lang="it-IT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it-IT" b="1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attività energie intermedie (LNS, GANIL)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7124"/>
              </p:ext>
            </p:extLst>
          </p:nvPr>
        </p:nvGraphicFramePr>
        <p:xfrm>
          <a:off x="501232" y="4509119"/>
          <a:ext cx="3206672" cy="1800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188"/>
                <a:gridCol w="1608484"/>
              </a:tblGrid>
              <a:tr h="35638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CAPITOLO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PD (2016)</a:t>
                      </a:r>
                      <a:endParaRPr lang="it-IT" sz="1600" dirty="0"/>
                    </a:p>
                  </a:txBody>
                  <a:tcPr/>
                </a:tc>
              </a:tr>
              <a:tr h="374665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MISSIONI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6 k€</a:t>
                      </a:r>
                      <a:endParaRPr lang="it-IT" sz="1600" dirty="0"/>
                    </a:p>
                  </a:txBody>
                  <a:tcPr/>
                </a:tc>
              </a:tr>
              <a:tr h="35638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CONSUMO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9  k€</a:t>
                      </a:r>
                      <a:endParaRPr lang="it-IT" sz="1600" dirty="0"/>
                    </a:p>
                  </a:txBody>
                  <a:tcPr/>
                </a:tc>
              </a:tr>
              <a:tr h="35638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INVENTARIO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0,5 k€</a:t>
                      </a:r>
                      <a:endParaRPr lang="it-IT" sz="1600" dirty="0"/>
                    </a:p>
                  </a:txBody>
                  <a:tcPr/>
                </a:tc>
              </a:tr>
              <a:tr h="35638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dirty="0" smtClean="0"/>
                        <a:t>TOTALE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15,5 k€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60598"/>
              </p:ext>
            </p:extLst>
          </p:nvPr>
        </p:nvGraphicFramePr>
        <p:xfrm>
          <a:off x="4355978" y="5661248"/>
          <a:ext cx="3600398" cy="6601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5"/>
                <a:gridCol w="857451"/>
                <a:gridCol w="1016712"/>
                <a:gridCol w="862140"/>
              </a:tblGrid>
              <a:tr h="660127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0033CC"/>
                          </a:solidFill>
                          <a:effectLst/>
                        </a:rPr>
                        <a:t>2016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</a:rPr>
                        <a:t>508</a:t>
                      </a:r>
                      <a:r>
                        <a:rPr lang="it-IT" sz="18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k€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0033CC"/>
                          </a:solidFill>
                          <a:effectLst/>
                        </a:rPr>
                        <a:t>2017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350 k€</a:t>
                      </a:r>
                      <a:endParaRPr lang="it-IT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0033CC"/>
                          </a:solidFill>
                          <a:effectLst/>
                        </a:rPr>
                        <a:t>2018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250k€</a:t>
                      </a:r>
                      <a:endParaRPr lang="it-IT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0033CC"/>
                          </a:solidFill>
                          <a:effectLst/>
                        </a:rPr>
                        <a:t>2019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250 k€</a:t>
                      </a:r>
                      <a:endParaRPr lang="it-IT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568904" y="5178678"/>
            <a:ext cx="3027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TOTALE RICHIESTE </a:t>
            </a:r>
            <a:r>
              <a:rPr lang="en-US" sz="1600" b="1" dirty="0" err="1" smtClean="0">
                <a:solidFill>
                  <a:srgbClr val="0033CC"/>
                </a:solidFill>
                <a:latin typeface="+mn-lt"/>
              </a:rPr>
              <a:t>Collaborazione</a:t>
            </a:r>
            <a:endParaRPr lang="en-US" sz="16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64"/>
            <a:ext cx="1385299" cy="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6254" y="4096377"/>
            <a:ext cx="8900242" cy="340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RICHIESTE 2016</a:t>
            </a:r>
            <a:endParaRPr lang="it-IT" sz="16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559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ck_ClustersMay13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3" t="38742" r="29333" b="17140"/>
          <a:stretch/>
        </p:blipFill>
        <p:spPr>
          <a:xfrm>
            <a:off x="251520" y="1196752"/>
            <a:ext cx="2943107" cy="1873949"/>
          </a:xfrm>
          <a:prstGeom prst="rect">
            <a:avLst/>
          </a:prstGeom>
        </p:spPr>
      </p:pic>
      <p:pic>
        <p:nvPicPr>
          <p:cNvPr id="4" name="Picture 3" descr="Beck_ClustersMay13.pdf - Adobe Acrobat Pr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0223" r="28333" b="15425"/>
          <a:stretch/>
        </p:blipFill>
        <p:spPr>
          <a:xfrm>
            <a:off x="3347864" y="1593881"/>
            <a:ext cx="2373173" cy="1458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493" y="821888"/>
            <a:ext cx="220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Clustering in nuclei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" name="Connettore 1 14"/>
          <p:cNvCxnSpPr/>
          <p:nvPr/>
        </p:nvCxnSpPr>
        <p:spPr bwMode="auto">
          <a:xfrm>
            <a:off x="-3957" y="6926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64"/>
            <a:ext cx="1385299" cy="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sellaDiTesto 8"/>
          <p:cNvSpPr txBox="1"/>
          <p:nvPr/>
        </p:nvSpPr>
        <p:spPr>
          <a:xfrm>
            <a:off x="3491881" y="732106"/>
            <a:ext cx="4874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CC"/>
                </a:solidFill>
                <a:latin typeface="+mn-lt"/>
              </a:rPr>
              <a:t>Cluster structure appears close to the decay thresholds </a:t>
            </a:r>
          </a:p>
          <a:p>
            <a:pPr algn="ctr"/>
            <a:endParaRPr lang="en-US" sz="800" b="1" dirty="0">
              <a:solidFill>
                <a:srgbClr val="0033CC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rgbClr val="0033CC"/>
                </a:solidFill>
                <a:latin typeface="+mn-lt"/>
              </a:rPr>
              <a:t>The interest in nuclear clustering has been pushed strongly due to the study of </a:t>
            </a:r>
            <a:r>
              <a:rPr lang="en-US" sz="1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neutron-rich and exotic weakly-bound nuclei</a:t>
            </a:r>
          </a:p>
        </p:txBody>
      </p:sp>
      <p:pic>
        <p:nvPicPr>
          <p:cNvPr id="27" name="Immagin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579">
            <a:off x="8030931" y="-67757"/>
            <a:ext cx="1043818" cy="739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3509162" y="3276385"/>
            <a:ext cx="5383318" cy="3104943"/>
            <a:chOff x="752967" y="664578"/>
            <a:chExt cx="8206392" cy="5719535"/>
          </a:xfrm>
        </p:grpSpPr>
        <p:pic>
          <p:nvPicPr>
            <p:cNvPr id="29" name="Picture 2" descr="F:\Production\Conferenze\prova_chart.p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1" r="39144"/>
            <a:stretch/>
          </p:blipFill>
          <p:spPr bwMode="auto">
            <a:xfrm>
              <a:off x="752967" y="1066488"/>
              <a:ext cx="8206392" cy="521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DiTesto 1"/>
            <p:cNvSpPr txBox="1"/>
            <p:nvPr/>
          </p:nvSpPr>
          <p:spPr>
            <a:xfrm>
              <a:off x="978889" y="664578"/>
              <a:ext cx="2001085" cy="368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132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27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Al @ 11 </a:t>
              </a:r>
              <a:r>
                <a:rPr lang="en-US" sz="900" b="1" dirty="0" err="1" smtClean="0">
                  <a:solidFill>
                    <a:schemeClr val="bg2">
                      <a:lumMod val="10000"/>
                    </a:schemeClr>
                  </a:solidFill>
                </a:rPr>
                <a:t>AMeV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Rettangolo 33"/>
            <p:cNvSpPr/>
            <p:nvPr/>
          </p:nvSpPr>
          <p:spPr>
            <a:xfrm>
              <a:off x="5619965" y="2345290"/>
              <a:ext cx="1613266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4"/>
            <p:cNvSpPr/>
            <p:nvPr/>
          </p:nvSpPr>
          <p:spPr>
            <a:xfrm>
              <a:off x="4420758" y="3339548"/>
              <a:ext cx="1395054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28"/>
            <p:cNvSpPr/>
            <p:nvPr/>
          </p:nvSpPr>
          <p:spPr>
            <a:xfrm>
              <a:off x="1824965" y="5149760"/>
              <a:ext cx="263854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ttore 1 22"/>
            <p:cNvCxnSpPr/>
            <p:nvPr/>
          </p:nvCxnSpPr>
          <p:spPr>
            <a:xfrm>
              <a:off x="1811946" y="5327936"/>
              <a:ext cx="644253" cy="10561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13"/>
            <p:cNvSpPr/>
            <p:nvPr/>
          </p:nvSpPr>
          <p:spPr>
            <a:xfrm>
              <a:off x="2456199" y="5216084"/>
              <a:ext cx="2336058" cy="11680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ttore 1 64"/>
            <p:cNvCxnSpPr/>
            <p:nvPr/>
          </p:nvCxnSpPr>
          <p:spPr>
            <a:xfrm>
              <a:off x="2075384" y="5327936"/>
              <a:ext cx="2716873" cy="10499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o 18"/>
            <p:cNvGrpSpPr/>
            <p:nvPr/>
          </p:nvGrpSpPr>
          <p:grpSpPr>
            <a:xfrm>
              <a:off x="2487697" y="5243163"/>
              <a:ext cx="2279262" cy="1114456"/>
              <a:chOff x="2769801" y="5535114"/>
              <a:chExt cx="1850256" cy="734953"/>
            </a:xfrm>
            <a:effectLst>
              <a:outerShdw blurRad="50800" dir="5400000" algn="ctr" rotWithShape="0">
                <a:srgbClr val="000000">
                  <a:alpha val="43137"/>
                </a:srgbClr>
              </a:outerShdw>
              <a:reflection blurRad="6350" stA="52000" endA="300" endPos="35000" dist="76200" dir="5400000" sy="-100000" algn="bl" rotWithShape="0"/>
            </a:effectLst>
          </p:grpSpPr>
          <p:sp>
            <p:nvSpPr>
              <p:cNvPr id="90" name="Rettangolo 26"/>
              <p:cNvSpPr/>
              <p:nvPr/>
            </p:nvSpPr>
            <p:spPr>
              <a:xfrm>
                <a:off x="2769801" y="5535114"/>
                <a:ext cx="462564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 </a:t>
                </a:r>
                <a:r>
                  <a:rPr lang="en-US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</a:t>
                </a:r>
                <a:endParaRPr lang="it-IT" sz="800" dirty="0"/>
              </a:p>
            </p:txBody>
          </p:sp>
          <p:sp>
            <p:nvSpPr>
              <p:cNvPr id="91" name="Rettangolo 27"/>
              <p:cNvSpPr/>
              <p:nvPr/>
            </p:nvSpPr>
            <p:spPr>
              <a:xfrm>
                <a:off x="3232366" y="5595730"/>
                <a:ext cx="462565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 dirty="0"/>
              </a:p>
            </p:txBody>
          </p:sp>
          <p:sp>
            <p:nvSpPr>
              <p:cNvPr id="92" name="Rettangolo 29"/>
              <p:cNvSpPr/>
              <p:nvPr/>
            </p:nvSpPr>
            <p:spPr>
              <a:xfrm>
                <a:off x="3694929" y="5535114"/>
                <a:ext cx="462564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</a:t>
                </a:r>
                <a:r>
                  <a:rPr lang="en-US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</a:t>
                </a:r>
                <a:endParaRPr lang="it-IT" sz="800" dirty="0"/>
              </a:p>
            </p:txBody>
          </p:sp>
          <p:grpSp>
            <p:nvGrpSpPr>
              <p:cNvPr id="93" name="Gruppo 12"/>
              <p:cNvGrpSpPr/>
              <p:nvPr/>
            </p:nvGrpSpPr>
            <p:grpSpPr>
              <a:xfrm>
                <a:off x="2769801" y="5904549"/>
                <a:ext cx="1387692" cy="365518"/>
                <a:chOff x="2769801" y="5904549"/>
                <a:chExt cx="1387692" cy="365518"/>
              </a:xfrm>
            </p:grpSpPr>
            <p:sp>
              <p:nvSpPr>
                <p:cNvPr id="95" name="Rettangolo 24"/>
                <p:cNvSpPr/>
                <p:nvPr/>
              </p:nvSpPr>
              <p:spPr>
                <a:xfrm>
                  <a:off x="2769801" y="5904549"/>
                  <a:ext cx="462564" cy="3655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27</a:t>
                  </a:r>
                  <a:r>
                    <a:rPr lang="en-US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</a:t>
                  </a:r>
                  <a:endParaRPr lang="it-IT" sz="800" dirty="0"/>
                </a:p>
              </p:txBody>
            </p:sp>
            <p:sp>
              <p:nvSpPr>
                <p:cNvPr id="96" name="Rettangolo 31"/>
                <p:cNvSpPr/>
                <p:nvPr/>
              </p:nvSpPr>
              <p:spPr>
                <a:xfrm>
                  <a:off x="3232365" y="5904549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97" name="Rettangolo 36"/>
                <p:cNvSpPr/>
                <p:nvPr/>
              </p:nvSpPr>
              <p:spPr>
                <a:xfrm>
                  <a:off x="3694929" y="5904549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94" name="Rettangolo 37"/>
              <p:cNvSpPr/>
              <p:nvPr/>
            </p:nvSpPr>
            <p:spPr>
              <a:xfrm>
                <a:off x="4157493" y="5535114"/>
                <a:ext cx="462564" cy="3655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 dirty="0"/>
              </a:p>
            </p:txBody>
          </p:sp>
        </p:grpSp>
        <p:cxnSp>
          <p:nvCxnSpPr>
            <p:cNvPr id="38" name="Connettore 1 79"/>
            <p:cNvCxnSpPr/>
            <p:nvPr/>
          </p:nvCxnSpPr>
          <p:spPr>
            <a:xfrm flipH="1">
              <a:off x="2487697" y="3519572"/>
              <a:ext cx="1900193" cy="911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94"/>
            <p:cNvCxnSpPr/>
            <p:nvPr/>
          </p:nvCxnSpPr>
          <p:spPr>
            <a:xfrm>
              <a:off x="5815812" y="3519572"/>
              <a:ext cx="2825635" cy="894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4"/>
            <p:cNvGrpSpPr/>
            <p:nvPr/>
          </p:nvGrpSpPr>
          <p:grpSpPr>
            <a:xfrm>
              <a:off x="2456199" y="3920204"/>
              <a:ext cx="6185248" cy="511200"/>
              <a:chOff x="2456199" y="3920204"/>
              <a:chExt cx="6185248" cy="511200"/>
            </a:xfrm>
          </p:grpSpPr>
          <p:grpSp>
            <p:nvGrpSpPr>
              <p:cNvPr id="74" name="Gruppo 15"/>
              <p:cNvGrpSpPr/>
              <p:nvPr/>
            </p:nvGrpSpPr>
            <p:grpSpPr>
              <a:xfrm>
                <a:off x="2480553" y="3935854"/>
                <a:ext cx="6140370" cy="477153"/>
                <a:chOff x="3241988" y="4461837"/>
                <a:chExt cx="5556532" cy="365518"/>
              </a:xfrm>
              <a:effectLst>
                <a:reflection blurRad="6350" stA="52000" endA="300" endPos="35000" dist="76200" dir="5400000" sy="-100000" algn="bl" rotWithShape="0"/>
              </a:effectLst>
            </p:grpSpPr>
            <p:sp>
              <p:nvSpPr>
                <p:cNvPr id="78" name="Rettangolo 39"/>
                <p:cNvSpPr/>
                <p:nvPr/>
              </p:nvSpPr>
              <p:spPr>
                <a:xfrm>
                  <a:off x="417858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87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Rb</a:t>
                  </a:r>
                </a:p>
                <a:p>
                  <a:pPr algn="ctr"/>
                  <a:r>
                    <a:rPr lang="it-IT" sz="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1,6 10</a:t>
                  </a:r>
                  <a:r>
                    <a:rPr lang="it-IT" sz="5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</a:t>
                  </a:r>
                  <a:endParaRPr lang="it-IT" sz="500" baseline="30000" dirty="0"/>
                </a:p>
              </p:txBody>
            </p:sp>
            <p:sp>
              <p:nvSpPr>
                <p:cNvPr id="79" name="Rettangolo 40"/>
                <p:cNvSpPr/>
                <p:nvPr/>
              </p:nvSpPr>
              <p:spPr>
                <a:xfrm>
                  <a:off x="4641151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0" name="Rettangolo 41"/>
                <p:cNvSpPr/>
                <p:nvPr/>
              </p:nvSpPr>
              <p:spPr>
                <a:xfrm>
                  <a:off x="5103715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1" name="Rettangolo 42"/>
                <p:cNvSpPr/>
                <p:nvPr/>
              </p:nvSpPr>
              <p:spPr>
                <a:xfrm>
                  <a:off x="5566279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2" name="Rettangolo 43"/>
                <p:cNvSpPr/>
                <p:nvPr/>
              </p:nvSpPr>
              <p:spPr>
                <a:xfrm>
                  <a:off x="602884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3" name="Rettangolo 44"/>
                <p:cNvSpPr/>
                <p:nvPr/>
              </p:nvSpPr>
              <p:spPr>
                <a:xfrm>
                  <a:off x="649140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4" name="Rettangolo 45"/>
                <p:cNvSpPr/>
                <p:nvPr/>
              </p:nvSpPr>
              <p:spPr>
                <a:xfrm>
                  <a:off x="6948264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5" name="Rettangolo 46"/>
                <p:cNvSpPr/>
                <p:nvPr/>
              </p:nvSpPr>
              <p:spPr>
                <a:xfrm>
                  <a:off x="7410828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6" name="Rettangolo 47"/>
                <p:cNvSpPr/>
                <p:nvPr/>
              </p:nvSpPr>
              <p:spPr>
                <a:xfrm>
                  <a:off x="7873392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7" name="Rettangolo 48"/>
                <p:cNvSpPr/>
                <p:nvPr/>
              </p:nvSpPr>
              <p:spPr>
                <a:xfrm>
                  <a:off x="8335956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96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Rb</a:t>
                  </a:r>
                  <a:endParaRPr lang="en-US" sz="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it-IT" sz="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2,0 10</a:t>
                  </a:r>
                  <a:r>
                    <a:rPr lang="it-IT" sz="5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  <a:endParaRPr lang="it-IT" sz="500" baseline="30000" dirty="0"/>
                </a:p>
              </p:txBody>
            </p:sp>
            <p:sp>
              <p:nvSpPr>
                <p:cNvPr id="88" name="Rettangolo 49"/>
                <p:cNvSpPr/>
                <p:nvPr/>
              </p:nvSpPr>
              <p:spPr>
                <a:xfrm>
                  <a:off x="371602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9" name="Rettangolo 50"/>
                <p:cNvSpPr/>
                <p:nvPr/>
              </p:nvSpPr>
              <p:spPr>
                <a:xfrm>
                  <a:off x="3241988" y="4461837"/>
                  <a:ext cx="462564" cy="3655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75" name="Rettangolo 90"/>
              <p:cNvSpPr/>
              <p:nvPr/>
            </p:nvSpPr>
            <p:spPr>
              <a:xfrm>
                <a:off x="7093319" y="3937178"/>
                <a:ext cx="511167" cy="47715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Rb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sz="5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2,7 10</a:t>
                </a:r>
                <a:r>
                  <a:rPr lang="it-IT" sz="5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it-IT" sz="500" baseline="30000" dirty="0"/>
              </a:p>
            </p:txBody>
          </p:sp>
          <p:sp>
            <p:nvSpPr>
              <p:cNvPr id="76" name="Rettangolo 87"/>
              <p:cNvSpPr/>
              <p:nvPr/>
            </p:nvSpPr>
            <p:spPr>
              <a:xfrm>
                <a:off x="2456199" y="3920204"/>
                <a:ext cx="6185248" cy="511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ttangolo 60"/>
              <p:cNvSpPr/>
              <p:nvPr/>
            </p:nvSpPr>
            <p:spPr>
              <a:xfrm>
                <a:off x="2471227" y="4018716"/>
                <a:ext cx="525872" cy="34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Rb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1" name="Connettore 1 96"/>
            <p:cNvCxnSpPr/>
            <p:nvPr/>
          </p:nvCxnSpPr>
          <p:spPr>
            <a:xfrm flipV="1">
              <a:off x="7259100" y="1596079"/>
              <a:ext cx="1325198" cy="7492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uppo 93"/>
            <p:cNvGrpSpPr/>
            <p:nvPr/>
          </p:nvGrpSpPr>
          <p:grpSpPr>
            <a:xfrm>
              <a:off x="959894" y="1567529"/>
              <a:ext cx="7624404" cy="576000"/>
              <a:chOff x="959894" y="1567529"/>
              <a:chExt cx="7624404" cy="576000"/>
            </a:xfrm>
          </p:grpSpPr>
          <p:grpSp>
            <p:nvGrpSpPr>
              <p:cNvPr id="53" name="Gruppo 67"/>
              <p:cNvGrpSpPr/>
              <p:nvPr/>
            </p:nvGrpSpPr>
            <p:grpSpPr>
              <a:xfrm>
                <a:off x="2901799" y="1596078"/>
                <a:ext cx="5649333" cy="523726"/>
                <a:chOff x="3716023" y="4461837"/>
                <a:chExt cx="5082497" cy="365518"/>
              </a:xfrm>
              <a:effectLst>
                <a:reflection blurRad="6350" stA="52000" endA="300" endPos="35000" dist="88900" dir="5400000" sy="-100000" algn="bl" rotWithShape="0"/>
              </a:effectLst>
            </p:grpSpPr>
            <p:sp>
              <p:nvSpPr>
                <p:cNvPr id="63" name="Rettangolo 68"/>
                <p:cNvSpPr/>
                <p:nvPr/>
              </p:nvSpPr>
              <p:spPr>
                <a:xfrm>
                  <a:off x="417858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4" name="Rettangolo 69"/>
                <p:cNvSpPr/>
                <p:nvPr/>
              </p:nvSpPr>
              <p:spPr>
                <a:xfrm>
                  <a:off x="4641151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ttangolo 70"/>
                <p:cNvSpPr/>
                <p:nvPr/>
              </p:nvSpPr>
              <p:spPr>
                <a:xfrm>
                  <a:off x="5103715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6" name="Rettangolo 71"/>
                <p:cNvSpPr/>
                <p:nvPr/>
              </p:nvSpPr>
              <p:spPr>
                <a:xfrm>
                  <a:off x="5566279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7" name="Rettangolo 72"/>
                <p:cNvSpPr/>
                <p:nvPr/>
              </p:nvSpPr>
              <p:spPr>
                <a:xfrm>
                  <a:off x="602884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8" name="Rettangolo 73"/>
                <p:cNvSpPr/>
                <p:nvPr/>
              </p:nvSpPr>
              <p:spPr>
                <a:xfrm>
                  <a:off x="649140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9" name="Rettangolo 74"/>
                <p:cNvSpPr/>
                <p:nvPr/>
              </p:nvSpPr>
              <p:spPr>
                <a:xfrm>
                  <a:off x="6948264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0" name="Rettangolo 75"/>
                <p:cNvSpPr/>
                <p:nvPr/>
              </p:nvSpPr>
              <p:spPr>
                <a:xfrm>
                  <a:off x="7410828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1" name="Rettangolo 76"/>
                <p:cNvSpPr/>
                <p:nvPr/>
              </p:nvSpPr>
              <p:spPr>
                <a:xfrm>
                  <a:off x="7873392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2" name="Rettangolo 77"/>
                <p:cNvSpPr/>
                <p:nvPr/>
              </p:nvSpPr>
              <p:spPr>
                <a:xfrm>
                  <a:off x="8335956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132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Sn</a:t>
                  </a:r>
                  <a:endParaRPr lang="en-US" sz="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it-IT" sz="5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2,0 10</a:t>
                  </a:r>
                  <a:r>
                    <a:rPr lang="it-IT" sz="500" b="1" baseline="30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  <a:endParaRPr lang="it-IT" sz="500" baseline="30000" dirty="0"/>
                </a:p>
              </p:txBody>
            </p:sp>
            <p:sp>
              <p:nvSpPr>
                <p:cNvPr id="73" name="Rettangolo 78"/>
                <p:cNvSpPr/>
                <p:nvPr/>
              </p:nvSpPr>
              <p:spPr>
                <a:xfrm>
                  <a:off x="371602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54" name="Rettangolo 81"/>
              <p:cNvSpPr/>
              <p:nvPr/>
            </p:nvSpPr>
            <p:spPr>
              <a:xfrm>
                <a:off x="2045309" y="1595322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116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ttangolo 82"/>
              <p:cNvSpPr/>
              <p:nvPr/>
            </p:nvSpPr>
            <p:spPr>
              <a:xfrm>
                <a:off x="2704298" y="1864527"/>
                <a:ext cx="65142" cy="65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ttangolo 83"/>
              <p:cNvSpPr/>
              <p:nvPr/>
            </p:nvSpPr>
            <p:spPr>
              <a:xfrm>
                <a:off x="2799952" y="1864527"/>
                <a:ext cx="65142" cy="65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ttangolo 80"/>
              <p:cNvSpPr/>
              <p:nvPr/>
            </p:nvSpPr>
            <p:spPr>
              <a:xfrm>
                <a:off x="3925948" y="1596077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ttangolo 85"/>
              <p:cNvSpPr/>
              <p:nvPr/>
            </p:nvSpPr>
            <p:spPr>
              <a:xfrm>
                <a:off x="2608644" y="1863287"/>
                <a:ext cx="62489" cy="666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ttangolo 86"/>
              <p:cNvSpPr/>
              <p:nvPr/>
            </p:nvSpPr>
            <p:spPr>
              <a:xfrm>
                <a:off x="7002024" y="1593587"/>
                <a:ext cx="514152" cy="52372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130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sz="5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1,6 10</a:t>
                </a:r>
                <a:r>
                  <a:rPr lang="it-IT" sz="5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it-IT" sz="500" baseline="30000" dirty="0"/>
              </a:p>
            </p:txBody>
          </p:sp>
          <p:sp>
            <p:nvSpPr>
              <p:cNvPr id="60" name="Rettangolo 88"/>
              <p:cNvSpPr/>
              <p:nvPr/>
            </p:nvSpPr>
            <p:spPr>
              <a:xfrm>
                <a:off x="1511503" y="1595322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ttangolo 89"/>
              <p:cNvSpPr/>
              <p:nvPr/>
            </p:nvSpPr>
            <p:spPr>
              <a:xfrm>
                <a:off x="978889" y="1594998"/>
                <a:ext cx="532614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ttangolo 84"/>
              <p:cNvSpPr/>
              <p:nvPr/>
            </p:nvSpPr>
            <p:spPr>
              <a:xfrm>
                <a:off x="959894" y="1567529"/>
                <a:ext cx="7624404" cy="576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Connettore 1 97"/>
            <p:cNvCxnSpPr/>
            <p:nvPr/>
          </p:nvCxnSpPr>
          <p:spPr>
            <a:xfrm>
              <a:off x="4197144" y="2143529"/>
              <a:ext cx="1394505" cy="2017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98"/>
            <p:cNvSpPr txBox="1"/>
            <p:nvPr/>
          </p:nvSpPr>
          <p:spPr>
            <a:xfrm>
              <a:off x="958142" y="1066488"/>
              <a:ext cx="2361024" cy="368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130-132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30-28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Si @ 11 </a:t>
              </a:r>
              <a:r>
                <a:rPr lang="en-US" sz="900" b="1" dirty="0" err="1" smtClean="0">
                  <a:solidFill>
                    <a:schemeClr val="bg2">
                      <a:lumMod val="10000"/>
                    </a:schemeClr>
                  </a:solidFill>
                </a:rPr>
                <a:t>AMeV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Rettangolo 38"/>
            <p:cNvSpPr/>
            <p:nvPr/>
          </p:nvSpPr>
          <p:spPr>
            <a:xfrm>
              <a:off x="1039404" y="664578"/>
              <a:ext cx="2457809" cy="771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99"/>
            <p:cNvSpPr txBox="1"/>
            <p:nvPr/>
          </p:nvSpPr>
          <p:spPr>
            <a:xfrm>
              <a:off x="967668" y="2457137"/>
              <a:ext cx="1464226" cy="396864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114-116</a:t>
              </a:r>
              <a:r>
                <a:rPr lang="en-US" sz="8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8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30-28</a:t>
              </a:r>
              <a:r>
                <a:rPr lang="en-US" sz="800" b="1" dirty="0" smtClean="0">
                  <a:solidFill>
                    <a:schemeClr val="bg2">
                      <a:lumMod val="10000"/>
                    </a:schemeClr>
                  </a:solidFill>
                </a:rPr>
                <a:t>Si</a:t>
              </a:r>
              <a:endParaRPr lang="en-US" sz="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7" name="Gruppo 51"/>
            <p:cNvGrpSpPr/>
            <p:nvPr/>
          </p:nvGrpSpPr>
          <p:grpSpPr>
            <a:xfrm>
              <a:off x="7244092" y="4795361"/>
              <a:ext cx="1354264" cy="752463"/>
              <a:chOff x="5628414" y="4695513"/>
              <a:chExt cx="1354264" cy="752463"/>
            </a:xfrm>
          </p:grpSpPr>
          <p:sp>
            <p:nvSpPr>
              <p:cNvPr id="51" name="CasellaDiTesto 100"/>
              <p:cNvSpPr txBox="1"/>
              <p:nvPr/>
            </p:nvSpPr>
            <p:spPr>
              <a:xfrm>
                <a:off x="5628414" y="4695513"/>
                <a:ext cx="1354264" cy="39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94-96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Rb + </a:t>
                </a:r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30-28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Si</a:t>
                </a:r>
                <a:endParaRPr lang="en-US" sz="8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2" name="CasellaDiTesto 101"/>
              <p:cNvSpPr txBox="1"/>
              <p:nvPr/>
            </p:nvSpPr>
            <p:spPr>
              <a:xfrm>
                <a:off x="5628414" y="5051112"/>
                <a:ext cx="1354264" cy="39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85-87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Rb + </a:t>
                </a:r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30-28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Si</a:t>
                </a:r>
                <a:endParaRPr lang="en-US" sz="8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48" name="Rettangolo 102"/>
            <p:cNvSpPr/>
            <p:nvPr/>
          </p:nvSpPr>
          <p:spPr>
            <a:xfrm>
              <a:off x="7280232" y="4775898"/>
              <a:ext cx="1507493" cy="7249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103"/>
            <p:cNvSpPr/>
            <p:nvPr/>
          </p:nvSpPr>
          <p:spPr>
            <a:xfrm>
              <a:off x="3510551" y="4775898"/>
              <a:ext cx="1464489" cy="368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900" b="1" dirty="0" smtClean="0">
                  <a:solidFill>
                    <a:schemeClr val="bg2">
                      <a:lumMod val="25000"/>
                    </a:schemeClr>
                  </a:solidFill>
                </a:rPr>
                <a:t>STABLE targets</a:t>
              </a:r>
              <a:endParaRPr lang="en-US" sz="900" b="1" dirty="0"/>
            </a:p>
          </p:txBody>
        </p:sp>
        <p:sp>
          <p:nvSpPr>
            <p:cNvPr id="50" name="Esplosione 1 105"/>
            <p:cNvSpPr/>
            <p:nvPr/>
          </p:nvSpPr>
          <p:spPr>
            <a:xfrm>
              <a:off x="5692609" y="4138612"/>
              <a:ext cx="1680790" cy="1230997"/>
            </a:xfrm>
            <a:prstGeom prst="irregularSeal1">
              <a:avLst/>
            </a:prstGeom>
            <a:solidFill>
              <a:srgbClr val="CC0000">
                <a:alpha val="45882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SPES</a:t>
              </a:r>
            </a:p>
            <a:p>
              <a:pPr algn="ctr"/>
              <a:r>
                <a:rPr lang="it-IT" sz="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</a:t>
              </a:r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</a:t>
              </a:r>
              <a:r>
                <a:rPr lang="it-IT" sz="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Beams</a:t>
              </a:r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 </a:t>
              </a:r>
            </a:p>
            <a:p>
              <a:pPr algn="ctr"/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 /40)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510371" y="3120785"/>
            <a:ext cx="5454117" cy="3476567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867" y="5949280"/>
            <a:ext cx="88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SPES</a:t>
            </a: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026825" y="1806104"/>
            <a:ext cx="2490823" cy="1120001"/>
            <a:chOff x="499184" y="2379846"/>
            <a:chExt cx="2490823" cy="1120001"/>
          </a:xfrm>
        </p:grpSpPr>
        <p:grpSp>
          <p:nvGrpSpPr>
            <p:cNvPr id="102" name="Group 101"/>
            <p:cNvGrpSpPr/>
            <p:nvPr/>
          </p:nvGrpSpPr>
          <p:grpSpPr>
            <a:xfrm>
              <a:off x="499184" y="2379846"/>
              <a:ext cx="2490823" cy="1120001"/>
              <a:chOff x="3700787" y="4022310"/>
              <a:chExt cx="3454432" cy="1229545"/>
            </a:xfrm>
          </p:grpSpPr>
          <p:sp>
            <p:nvSpPr>
              <p:cNvPr id="105" name="CasellaDiTesto 23"/>
              <p:cNvSpPr txBox="1"/>
              <p:nvPr/>
            </p:nvSpPr>
            <p:spPr>
              <a:xfrm>
                <a:off x="3898671" y="4778824"/>
                <a:ext cx="3122064" cy="4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Pre-equilibrium processes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Coalescence </a:t>
                </a:r>
                <a:r>
                  <a:rPr lang="en-US" sz="11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vs Preformation</a:t>
                </a:r>
                <a:endParaRPr lang="en-US" sz="1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3700787" y="4022310"/>
                <a:ext cx="3454432" cy="1229545"/>
                <a:chOff x="3700787" y="4022310"/>
                <a:chExt cx="3454432" cy="1229545"/>
              </a:xfrm>
            </p:grpSpPr>
            <p:sp>
              <p:nvSpPr>
                <p:cNvPr id="107" name="Rettangolo 22"/>
                <p:cNvSpPr/>
                <p:nvPr/>
              </p:nvSpPr>
              <p:spPr>
                <a:xfrm>
                  <a:off x="3907790" y="4059132"/>
                  <a:ext cx="3086173" cy="2871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1100" dirty="0" smtClean="0">
                      <a:ln w="1143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WHAT ABOUT HEAVIER SYSTEMS ?</a:t>
                  </a:r>
                  <a:endParaRPr lang="en-US" sz="1100" dirty="0">
                    <a:ln w="11430"/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108" name="Rettangolo 1"/>
                <p:cNvSpPr/>
                <p:nvPr/>
              </p:nvSpPr>
              <p:spPr>
                <a:xfrm>
                  <a:off x="3700787" y="4022310"/>
                  <a:ext cx="3454432" cy="1229545"/>
                </a:xfrm>
                <a:prstGeom prst="rect">
                  <a:avLst/>
                </a:prstGeom>
                <a:noFill/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576300" y="2636912"/>
              <a:ext cx="2317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Cluster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emission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transfer and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capture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in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nuclear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reactions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endPara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1561" y="2924944"/>
              <a:ext cx="23042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P.E.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Hodgson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E.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Betàk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Phys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Report 374 (2003) 1</a:t>
              </a:r>
              <a:endPara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09" name="Gruppo 13"/>
          <p:cNvGrpSpPr/>
          <p:nvPr/>
        </p:nvGrpSpPr>
        <p:grpSpPr>
          <a:xfrm>
            <a:off x="8316416" y="882577"/>
            <a:ext cx="629581" cy="746223"/>
            <a:chOff x="953720" y="1684043"/>
            <a:chExt cx="2154361" cy="2415724"/>
          </a:xfrm>
        </p:grpSpPr>
        <p:pic>
          <p:nvPicPr>
            <p:cNvPr id="110" name="Picture 4" descr="File:MO l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953720" y="1684043"/>
              <a:ext cx="2154361" cy="130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File:MO l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953720" y="2972732"/>
              <a:ext cx="2154361" cy="11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475656" y="116632"/>
            <a:ext cx="674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latin typeface="+mn-lt"/>
              </a:rPr>
              <a:t>Clustering, </a:t>
            </a:r>
            <a:r>
              <a:rPr lang="it-IT" sz="2400" b="1" dirty="0" err="1" smtClean="0">
                <a:solidFill>
                  <a:schemeClr val="accent2"/>
                </a:solidFill>
                <a:latin typeface="+mn-lt"/>
              </a:rPr>
              <a:t>Pre-equilibrium</a:t>
            </a:r>
            <a:r>
              <a:rPr lang="it-IT" sz="2400" b="1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it-IT" sz="2400" b="1" dirty="0" err="1" smtClean="0">
                <a:solidFill>
                  <a:schemeClr val="accent2"/>
                </a:solidFill>
                <a:latin typeface="+mn-lt"/>
              </a:rPr>
              <a:t>isospin</a:t>
            </a:r>
            <a:r>
              <a:rPr lang="it-IT" sz="2400" b="1" dirty="0" smtClean="0">
                <a:solidFill>
                  <a:schemeClr val="accent2"/>
                </a:solidFill>
                <a:latin typeface="+mn-lt"/>
              </a:rPr>
              <a:t>… </a:t>
            </a:r>
            <a:r>
              <a:rPr lang="it-IT" sz="2400" b="1" dirty="0" err="1" smtClean="0">
                <a:solidFill>
                  <a:schemeClr val="accent2"/>
                </a:solidFill>
                <a:latin typeface="+mn-lt"/>
              </a:rPr>
              <a:t>towards</a:t>
            </a:r>
            <a:r>
              <a:rPr lang="it-IT" sz="2400" b="1" dirty="0" smtClean="0">
                <a:solidFill>
                  <a:schemeClr val="accent2"/>
                </a:solidFill>
                <a:latin typeface="+mn-lt"/>
              </a:rPr>
              <a:t> SPES </a:t>
            </a:r>
            <a:endParaRPr lang="it-IT" sz="24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496" y="3140968"/>
            <a:ext cx="3436287" cy="3456071"/>
            <a:chOff x="-36512" y="3356992"/>
            <a:chExt cx="3436287" cy="3456071"/>
          </a:xfrm>
        </p:grpSpPr>
        <p:sp>
          <p:nvSpPr>
            <p:cNvPr id="17" name="TextBox 16"/>
            <p:cNvSpPr txBox="1"/>
            <p:nvPr/>
          </p:nvSpPr>
          <p:spPr>
            <a:xfrm>
              <a:off x="539552" y="3501008"/>
              <a:ext cx="2133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C00000"/>
                  </a:solidFill>
                  <a:latin typeface="+mn-lt"/>
                </a:rPr>
                <a:t>Isospin</a:t>
              </a:r>
              <a:r>
                <a:rPr lang="it-IT" sz="2000" b="1" dirty="0" smtClean="0">
                  <a:solidFill>
                    <a:srgbClr val="C00000"/>
                  </a:solidFill>
                  <a:latin typeface="+mn-lt"/>
                </a:rPr>
                <a:t> with FAZIA</a:t>
              </a:r>
              <a:endParaRPr lang="it-IT" sz="20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1520" y="4357227"/>
              <a:ext cx="919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Proton</a:t>
              </a:r>
              <a:endParaRPr lang="it-IT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79511" y="3996041"/>
              <a:ext cx="3015115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Isospin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dependence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of in-medium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effective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interaction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</a:p>
            <a:p>
              <a:pPr algn="ctr"/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plays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important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role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in nuclei 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neutron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stars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. </a:t>
              </a:r>
              <a:endParaRPr lang="it-IT" sz="1400" b="1" dirty="0">
                <a:solidFill>
                  <a:srgbClr val="0033CC"/>
                </a:solidFill>
                <a:latin typeface="+mn-lt"/>
              </a:endParaRPr>
            </a:p>
            <a:p>
              <a:pPr algn="ctr"/>
              <a:endParaRPr lang="it-IT" sz="900" b="1" dirty="0" smtClean="0">
                <a:solidFill>
                  <a:srgbClr val="0033CC"/>
                </a:solidFill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Proton 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neutron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exchange</a:t>
              </a:r>
              <a:endParaRPr lang="it-IT" sz="1400" b="1" dirty="0" smtClean="0">
                <a:solidFill>
                  <a:srgbClr val="0033CC"/>
                </a:solidFill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Isospin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Drift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Diffusion</a:t>
              </a:r>
              <a:endParaRPr lang="it-IT" sz="1400" b="1" dirty="0">
                <a:solidFill>
                  <a:srgbClr val="0033CC"/>
                </a:solidFill>
                <a:latin typeface="+mn-lt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-36512" y="5543348"/>
              <a:ext cx="1597264" cy="1269715"/>
              <a:chOff x="325437" y="3268664"/>
              <a:chExt cx="2036763" cy="1547813"/>
            </a:xfrm>
          </p:grpSpPr>
          <p:grpSp>
            <p:nvGrpSpPr>
              <p:cNvPr id="164" name="Group 47"/>
              <p:cNvGrpSpPr>
                <a:grpSpLocks/>
              </p:cNvGrpSpPr>
              <p:nvPr/>
            </p:nvGrpSpPr>
            <p:grpSpPr bwMode="auto">
              <a:xfrm>
                <a:off x="1014417" y="3602038"/>
                <a:ext cx="814388" cy="533400"/>
                <a:chOff x="4527" y="3120"/>
                <a:chExt cx="513" cy="336"/>
              </a:xfrm>
            </p:grpSpPr>
            <p:sp>
              <p:nvSpPr>
                <p:cNvPr id="18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896" y="3312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Line 49"/>
                <p:cNvSpPr>
                  <a:spLocks noChangeShapeType="1"/>
                </p:cNvSpPr>
                <p:nvPr/>
              </p:nvSpPr>
              <p:spPr bwMode="auto">
                <a:xfrm>
                  <a:off x="4560" y="33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527" y="3120"/>
                  <a:ext cx="44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CC0000"/>
                      </a:solidFill>
                      <a:latin typeface="Times New Roman" charset="0"/>
                    </a:rPr>
                    <a:t>n drift</a:t>
                  </a:r>
                  <a:endParaRPr lang="en-GB" sz="1200" b="1" dirty="0">
                    <a:latin typeface="Times New Roman" charset="0"/>
                  </a:endParaRPr>
                </a:p>
              </p:txBody>
            </p:sp>
          </p:grpSp>
          <p:grpSp>
            <p:nvGrpSpPr>
              <p:cNvPr id="165" name="Group 51"/>
              <p:cNvGrpSpPr>
                <a:grpSpLocks/>
              </p:cNvGrpSpPr>
              <p:nvPr/>
            </p:nvGrpSpPr>
            <p:grpSpPr bwMode="auto">
              <a:xfrm>
                <a:off x="325437" y="3268664"/>
                <a:ext cx="2036763" cy="1547813"/>
                <a:chOff x="205" y="2059"/>
                <a:chExt cx="1283" cy="975"/>
              </a:xfrm>
            </p:grpSpPr>
            <p:sp>
              <p:nvSpPr>
                <p:cNvPr id="16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71" y="2059"/>
                  <a:ext cx="917" cy="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</a:rPr>
                    <a:t>Isospin drift</a:t>
                  </a:r>
                </a:p>
              </p:txBody>
            </p:sp>
            <p:grpSp>
              <p:nvGrpSpPr>
                <p:cNvPr id="167" name="Group 53"/>
                <p:cNvGrpSpPr>
                  <a:grpSpLocks/>
                </p:cNvGrpSpPr>
                <p:nvPr/>
              </p:nvGrpSpPr>
              <p:grpSpPr bwMode="auto">
                <a:xfrm>
                  <a:off x="205" y="2065"/>
                  <a:ext cx="1283" cy="969"/>
                  <a:chOff x="205" y="2065"/>
                  <a:chExt cx="1283" cy="969"/>
                </a:xfrm>
              </p:grpSpPr>
              <p:sp>
                <p:nvSpPr>
                  <p:cNvPr id="168" name="Freeform 54"/>
                  <p:cNvSpPr>
                    <a:spLocks/>
                  </p:cNvSpPr>
                  <p:nvPr/>
                </p:nvSpPr>
                <p:spPr bwMode="auto">
                  <a:xfrm>
                    <a:off x="576" y="2509"/>
                    <a:ext cx="672" cy="240"/>
                  </a:xfrm>
                  <a:custGeom>
                    <a:avLst/>
                    <a:gdLst>
                      <a:gd name="T0" fmla="*/ 0 w 672"/>
                      <a:gd name="T1" fmla="*/ 0 h 240"/>
                      <a:gd name="T2" fmla="*/ 336 w 672"/>
                      <a:gd name="T3" fmla="*/ 240 h 240"/>
                      <a:gd name="T4" fmla="*/ 672 w 672"/>
                      <a:gd name="T5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72" h="240">
                        <a:moveTo>
                          <a:pt x="0" y="0"/>
                        </a:moveTo>
                        <a:cubicBezTo>
                          <a:pt x="112" y="120"/>
                          <a:pt x="224" y="240"/>
                          <a:pt x="336" y="240"/>
                        </a:cubicBezTo>
                        <a:cubicBezTo>
                          <a:pt x="448" y="240"/>
                          <a:pt x="560" y="120"/>
                          <a:pt x="672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05" y="2065"/>
                    <a:ext cx="1283" cy="969"/>
                    <a:chOff x="205" y="2065"/>
                    <a:chExt cx="1283" cy="969"/>
                  </a:xfrm>
                </p:grpSpPr>
                <p:grpSp>
                  <p:nvGrpSpPr>
                    <p:cNvPr id="170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2797"/>
                      <a:ext cx="1056" cy="237"/>
                      <a:chOff x="672" y="3312"/>
                      <a:chExt cx="1056" cy="237"/>
                    </a:xfrm>
                  </p:grpSpPr>
                  <p:sp>
                    <p:nvSpPr>
                      <p:cNvPr id="17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369"/>
                        <a:ext cx="1008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2" y="3360"/>
                        <a:ext cx="309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chemeClr val="accent2"/>
                            </a:solidFill>
                          </a:rPr>
                          <a:t>TLF</a:t>
                        </a:r>
                        <a:endParaRPr lang="en-GB" sz="1000" dirty="0"/>
                      </a:p>
                    </p:txBody>
                  </p:sp>
                  <p:sp>
                    <p:nvSpPr>
                      <p:cNvPr id="181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3360"/>
                        <a:ext cx="314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chemeClr val="accent2"/>
                            </a:solidFill>
                          </a:rPr>
                          <a:t>PLF</a:t>
                        </a:r>
                        <a:endParaRPr lang="en-GB" sz="10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182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2" y="3360"/>
                        <a:ext cx="360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rgbClr val="CC0000"/>
                            </a:solidFill>
                          </a:rPr>
                          <a:t>Neck</a:t>
                        </a:r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171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" y="2065"/>
                      <a:ext cx="365" cy="780"/>
                      <a:chOff x="205" y="2065"/>
                      <a:chExt cx="365" cy="780"/>
                    </a:xfrm>
                  </p:grpSpPr>
                  <p:sp>
                    <p:nvSpPr>
                      <p:cNvPr id="172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" y="2221"/>
                        <a:ext cx="0" cy="62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5" y="2065"/>
                        <a:ext cx="36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GB" sz="1200" b="1" i="1" dirty="0" err="1" smtClean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ρ</a:t>
                        </a:r>
                        <a:r>
                          <a:rPr lang="en-GB" sz="1200" b="1" i="1" dirty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/</a:t>
                        </a:r>
                        <a:r>
                          <a:rPr lang="en-GB" sz="1200" b="1" i="1" dirty="0" smtClean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ρ</a:t>
                        </a:r>
                        <a:r>
                          <a:rPr lang="en-GB" sz="1200" b="1" baseline="-25000" dirty="0" smtClean="0">
                            <a:latin typeface="Symbol" charset="0"/>
                            <a:sym typeface="Symbol" charset="0"/>
                          </a:rPr>
                          <a:t>0</a:t>
                        </a:r>
                        <a:endParaRPr lang="en-GB" sz="1200" dirty="0"/>
                      </a:p>
                    </p:txBody>
                  </p:sp>
                  <p:sp>
                    <p:nvSpPr>
                      <p:cNvPr id="174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504" y="2413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4" y="2317"/>
                        <a:ext cx="192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GB" sz="1600" b="1" dirty="0" smtClean="0">
                            <a:latin typeface="Symbol" charset="0"/>
                            <a:sym typeface="Symbol" charset="0"/>
                          </a:rPr>
                          <a:t>1</a:t>
                        </a:r>
                        <a:endParaRPr lang="en-GB" sz="1600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186" name="Group 4"/>
            <p:cNvGrpSpPr>
              <a:grpSpLocks/>
            </p:cNvGrpSpPr>
            <p:nvPr/>
          </p:nvGrpSpPr>
          <p:grpSpPr bwMode="auto">
            <a:xfrm>
              <a:off x="1476246" y="5589103"/>
              <a:ext cx="1923529" cy="1152264"/>
              <a:chOff x="2022" y="1932"/>
              <a:chExt cx="1616" cy="1049"/>
            </a:xfrm>
          </p:grpSpPr>
          <p:sp>
            <p:nvSpPr>
              <p:cNvPr id="187" name="Text Box 5"/>
              <p:cNvSpPr txBox="1">
                <a:spLocks noChangeArrowheads="1"/>
              </p:cNvSpPr>
              <p:nvPr/>
            </p:nvSpPr>
            <p:spPr bwMode="auto">
              <a:xfrm>
                <a:off x="2457" y="1942"/>
                <a:ext cx="118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</a:rPr>
                  <a:t>Isospin diffusion</a:t>
                </a:r>
              </a:p>
            </p:txBody>
          </p:sp>
          <p:grpSp>
            <p:nvGrpSpPr>
              <p:cNvPr id="188" name="Group 8"/>
              <p:cNvGrpSpPr>
                <a:grpSpLocks/>
              </p:cNvGrpSpPr>
              <p:nvPr/>
            </p:nvGrpSpPr>
            <p:grpSpPr bwMode="auto">
              <a:xfrm>
                <a:off x="2022" y="1932"/>
                <a:ext cx="1386" cy="1049"/>
                <a:chOff x="342" y="3215"/>
                <a:chExt cx="1386" cy="1049"/>
              </a:xfrm>
            </p:grpSpPr>
            <p:grpSp>
              <p:nvGrpSpPr>
                <p:cNvPr id="192" name="Group 9"/>
                <p:cNvGrpSpPr>
                  <a:grpSpLocks/>
                </p:cNvGrpSpPr>
                <p:nvPr/>
              </p:nvGrpSpPr>
              <p:grpSpPr bwMode="auto">
                <a:xfrm>
                  <a:off x="342" y="3215"/>
                  <a:ext cx="1386" cy="1049"/>
                  <a:chOff x="342" y="3215"/>
                  <a:chExt cx="1386" cy="1049"/>
                </a:xfrm>
              </p:grpSpPr>
              <p:grpSp>
                <p:nvGrpSpPr>
                  <p:cNvPr id="19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72" y="4061"/>
                    <a:ext cx="1056" cy="203"/>
                    <a:chOff x="672" y="4061"/>
                    <a:chExt cx="1056" cy="203"/>
                  </a:xfrm>
                </p:grpSpPr>
                <p:sp>
                  <p:nvSpPr>
                    <p:cNvPr id="20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4109"/>
                      <a:ext cx="10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2" y="4109"/>
                      <a:ext cx="265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TLF</a:t>
                      </a:r>
                      <a:endParaRPr lang="en-GB" sz="1000" dirty="0"/>
                    </a:p>
                  </p:txBody>
                </p:sp>
                <p:sp>
                  <p:nvSpPr>
                    <p:cNvPr id="20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4" y="4109"/>
                      <a:ext cx="269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PLF</a:t>
                      </a:r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20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" y="4109"/>
                      <a:ext cx="3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Neck</a:t>
                      </a:r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  <p:grpSp>
                <p:nvGrpSpPr>
                  <p:cNvPr id="19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42" y="3215"/>
                    <a:ext cx="432" cy="894"/>
                    <a:chOff x="342" y="3215"/>
                    <a:chExt cx="432" cy="894"/>
                  </a:xfrm>
                </p:grpSpPr>
                <p:sp>
                  <p:nvSpPr>
                    <p:cNvPr id="19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485"/>
                      <a:ext cx="0" cy="62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" y="3215"/>
                      <a:ext cx="432" cy="5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GB" sz="1100" b="1" dirty="0" smtClean="0">
                          <a:solidFill>
                            <a:srgbClr val="0033CC"/>
                          </a:solidFill>
                          <a:latin typeface="Symbol" charset="0"/>
                          <a:sym typeface="Symbol" charset="0"/>
                        </a:rPr>
                        <a:t>N/Z</a:t>
                      </a:r>
                    </a:p>
                    <a:p>
                      <a:endParaRPr lang="en-GB" sz="1100" b="1" dirty="0" smtClean="0">
                        <a:solidFill>
                          <a:srgbClr val="0033CC"/>
                        </a:solidFill>
                        <a:latin typeface="Symbol" charset="0"/>
                        <a:sym typeface="Symbol" charset="0"/>
                      </a:endParaRPr>
                    </a:p>
                    <a:p>
                      <a:r>
                        <a:rPr lang="en-GB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Symbol" charset="0"/>
                        </a:rPr>
                        <a:t>Proj</a:t>
                      </a:r>
                      <a:endParaRPr lang="en-GB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Symbol" charset="0"/>
                      </a:endParaRPr>
                    </a:p>
                    <a:p>
                      <a:endParaRPr lang="en-GB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Symbol" charset="0"/>
                      </a:endParaRPr>
                    </a:p>
                    <a:p>
                      <a:r>
                        <a:rPr lang="en-GB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Symbol" charset="0"/>
                        </a:rPr>
                        <a:t>Targ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98" name="Line 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4" y="3663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Line 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4" y="393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93" name="Freeform 27"/>
                <p:cNvSpPr>
                  <a:spLocks/>
                </p:cNvSpPr>
                <p:nvPr/>
              </p:nvSpPr>
              <p:spPr bwMode="auto">
                <a:xfrm>
                  <a:off x="864" y="3647"/>
                  <a:ext cx="624" cy="270"/>
                </a:xfrm>
                <a:custGeom>
                  <a:avLst/>
                  <a:gdLst>
                    <a:gd name="T0" fmla="*/ 0 w 624"/>
                    <a:gd name="T1" fmla="*/ 240 h 240"/>
                    <a:gd name="T2" fmla="*/ 288 w 624"/>
                    <a:gd name="T3" fmla="*/ 144 h 240"/>
                    <a:gd name="T4" fmla="*/ 624 w 624"/>
                    <a:gd name="T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4" h="240">
                      <a:moveTo>
                        <a:pt x="0" y="240"/>
                      </a:moveTo>
                      <a:cubicBezTo>
                        <a:pt x="92" y="212"/>
                        <a:pt x="184" y="184"/>
                        <a:pt x="288" y="144"/>
                      </a:cubicBezTo>
                      <a:cubicBezTo>
                        <a:pt x="392" y="104"/>
                        <a:pt x="508" y="52"/>
                        <a:pt x="624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28"/>
              <p:cNvGrpSpPr>
                <a:grpSpLocks/>
              </p:cNvGrpSpPr>
              <p:nvPr/>
            </p:nvGrpSpPr>
            <p:grpSpPr bwMode="auto">
              <a:xfrm>
                <a:off x="2688" y="2413"/>
                <a:ext cx="792" cy="269"/>
                <a:chOff x="1008" y="3696"/>
                <a:chExt cx="792" cy="269"/>
              </a:xfrm>
            </p:grpSpPr>
            <p:sp>
              <p:nvSpPr>
                <p:cNvPr id="19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008" y="3857"/>
                  <a:ext cx="288" cy="108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8" y="3696"/>
                  <a:ext cx="55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000" b="1" dirty="0">
                      <a:solidFill>
                        <a:srgbClr val="CC0000"/>
                      </a:solidFill>
                      <a:latin typeface="Times New Roman" charset="0"/>
                    </a:rPr>
                    <a:t>n/p diffusion</a:t>
                  </a:r>
                  <a:endParaRPr lang="en-GB" sz="1000" b="1" dirty="0">
                    <a:latin typeface="Times New Roman" charset="0"/>
                  </a:endParaRPr>
                </a:p>
              </p:txBody>
            </p:sp>
          </p:grpSp>
        </p:grpSp>
        <p:sp>
          <p:nvSpPr>
            <p:cNvPr id="207" name="Rectangle 206"/>
            <p:cNvSpPr/>
            <p:nvPr/>
          </p:nvSpPr>
          <p:spPr bwMode="auto">
            <a:xfrm>
              <a:off x="0" y="3356992"/>
              <a:ext cx="3347863" cy="3436725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0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1322" y="116632"/>
            <a:ext cx="62830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dirty="0">
                <a:solidFill>
                  <a:srgbClr val="0033CC"/>
                </a:solidFill>
                <a:latin typeface="+mn-lt"/>
              </a:rPr>
              <a:t>Pubblicazioni 2014-2015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 rot="10800000" flipV="1">
            <a:off x="179513" y="1196752"/>
            <a:ext cx="446449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M. Ciemala et al</a:t>
            </a:r>
            <a:r>
              <a:rPr kumimoji="0" lang="it-IT" alt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</a:t>
            </a:r>
            <a:r>
              <a:rPr kumimoji="0" lang="it-IT" altLang="it-IT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kumimoji="0" lang="it-IT" altLang="it-IT" sz="1400" b="0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Giant</a:t>
            </a:r>
            <a:r>
              <a:rPr kumimoji="0" lang="it-IT" altLang="it-IT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 dipole resonance built on hot rotating nuclei produced during evaporation of light particles from the </a:t>
            </a:r>
            <a:r>
              <a:rPr kumimoji="0" lang="it-IT" altLang="it-IT" sz="1400" b="0" i="1" u="none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88</a:t>
            </a:r>
            <a:r>
              <a:rPr kumimoji="0" lang="it-IT" altLang="it-IT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Mo</a:t>
            </a:r>
            <a:r>
              <a:rPr kumimoji="0" lang="it-IT" altLang="it-IT" sz="1400" b="0" i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it-IT" altLang="it-IT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compound </a:t>
            </a:r>
            <a:r>
              <a:rPr kumimoji="0" lang="it-IT" altLang="it-IT" sz="1400" b="0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nucleus</a:t>
            </a:r>
            <a:r>
              <a:rPr kumimoji="0" lang="it-IT" altLang="it-IT" sz="1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cs typeface="Arial" pitchFamily="34" charset="0"/>
              </a:rPr>
              <a:t>    </a:t>
            </a:r>
          </a:p>
          <a:p>
            <a:pPr lvl="0"/>
            <a:r>
              <a:rPr kumimoji="0" lang="it-IT" alt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Phys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. Rev. C 91, 054313 (2015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 bwMode="auto">
          <a:xfrm>
            <a:off x="540097" y="2869888"/>
            <a:ext cx="3311823" cy="22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27584" y="2473732"/>
            <a:ext cx="311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  <a:latin typeface="+mn-lt"/>
              </a:rPr>
              <a:t>Saturazione della larghezza della GDR con la temperatura nucleare</a:t>
            </a:r>
            <a:endParaRPr lang="it-IT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41" y="5445224"/>
            <a:ext cx="8876847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33CC"/>
                </a:solidFill>
                <a:latin typeface="+mn-lt"/>
              </a:rPr>
              <a:t>In fase di invio per pubblicazione: </a:t>
            </a:r>
          </a:p>
          <a:p>
            <a:r>
              <a:rPr lang="it-IT" sz="1600" b="1" i="1" dirty="0" smtClean="0">
                <a:solidFill>
                  <a:schemeClr val="tx1"/>
                </a:solidFill>
                <a:latin typeface="+mn-lt"/>
              </a:rPr>
              <a:t>S. Appannababu et al. (dati RIPEN) - 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Study of Mass, Total Kinetic energy and Neutron </a:t>
            </a:r>
            <a:r>
              <a:rPr lang="en-US" sz="1400" b="1" i="1" dirty="0" smtClean="0">
                <a:solidFill>
                  <a:srgbClr val="0033CC"/>
                </a:solidFill>
                <a:latin typeface="+mn-lt"/>
              </a:rPr>
              <a:t>Multiplicity Correlations 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in the binary fragmentation of </a:t>
            </a:r>
            <a:r>
              <a:rPr lang="en-US" sz="1400" b="1" i="1" baseline="30000" dirty="0">
                <a:solidFill>
                  <a:srgbClr val="0033CC"/>
                </a:solidFill>
                <a:latin typeface="+mn-lt"/>
              </a:rPr>
              <a:t>50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Ti + </a:t>
            </a:r>
            <a:r>
              <a:rPr lang="en-US" sz="1400" b="1" i="1" baseline="30000" dirty="0">
                <a:solidFill>
                  <a:srgbClr val="0033CC"/>
                </a:solidFill>
                <a:latin typeface="+mn-lt"/>
              </a:rPr>
              <a:t>208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Pb at </a:t>
            </a:r>
            <a:r>
              <a:rPr lang="en-US" sz="1400" b="1" i="1" dirty="0" smtClean="0">
                <a:solidFill>
                  <a:srgbClr val="0033CC"/>
                </a:solidFill>
                <a:latin typeface="+mn-lt"/>
              </a:rPr>
              <a:t>294 MeV 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bombarding energy</a:t>
            </a:r>
            <a:endParaRPr lang="it-IT" sz="1400" b="1" i="1" dirty="0" smtClean="0">
              <a:solidFill>
                <a:srgbClr val="0033CC"/>
              </a:solidFill>
              <a:latin typeface="+mn-lt"/>
            </a:endParaRPr>
          </a:p>
          <a:p>
            <a:r>
              <a:rPr lang="it-IT" sz="1600" b="1" i="1" dirty="0" smtClean="0">
                <a:solidFill>
                  <a:schemeClr val="tx1"/>
                </a:solidFill>
                <a:latin typeface="+mn-lt"/>
              </a:rPr>
              <a:t>S. Valdrè et al (dati </a:t>
            </a:r>
            <a:r>
              <a:rPr lang="it-IT" sz="1600" b="1" i="1" dirty="0">
                <a:solidFill>
                  <a:schemeClr val="tx1"/>
                </a:solidFill>
                <a:latin typeface="+mn-lt"/>
              </a:rPr>
              <a:t>GARFIELD + Phoswich wall + HECTOR </a:t>
            </a:r>
            <a:r>
              <a:rPr lang="it-IT" sz="1600" b="1" i="1" dirty="0" smtClean="0">
                <a:solidFill>
                  <a:schemeClr val="tx1"/>
                </a:solidFill>
                <a:latin typeface="+mn-lt"/>
              </a:rPr>
              <a:t>) Phys. Rev. C - 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Decay of excited </a:t>
            </a:r>
            <a:r>
              <a:rPr lang="en-US" sz="1400" b="1" i="1" baseline="30000" dirty="0">
                <a:solidFill>
                  <a:srgbClr val="0033CC"/>
                </a:solidFill>
                <a:latin typeface="+mn-lt"/>
              </a:rPr>
              <a:t>88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Mo nucleus in fusion-evaporation and </a:t>
            </a:r>
            <a:r>
              <a:rPr lang="en-US" sz="1400" b="1" i="1" dirty="0" smtClean="0">
                <a:solidFill>
                  <a:srgbClr val="0033CC"/>
                </a:solidFill>
                <a:latin typeface="+mn-lt"/>
              </a:rPr>
              <a:t>fusion-fission </a:t>
            </a:r>
            <a:r>
              <a:rPr lang="en-US" sz="1400" b="1" i="1" dirty="0">
                <a:solidFill>
                  <a:srgbClr val="0033CC"/>
                </a:solidFill>
                <a:latin typeface="+mn-lt"/>
              </a:rPr>
              <a:t>reactions</a:t>
            </a:r>
            <a:endParaRPr lang="it-IT" sz="1400" b="1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5879" y="1003217"/>
            <a:ext cx="4283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M.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Ciemala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et al. </a:t>
            </a:r>
            <a:r>
              <a:rPr lang="en-US" sz="1600" b="1" dirty="0" smtClean="0">
                <a:solidFill>
                  <a:srgbClr val="0033CC"/>
                </a:solidFill>
                <a:latin typeface="Calibri"/>
              </a:rPr>
              <a:t>Phys</a:t>
            </a:r>
            <a:r>
              <a:rPr lang="en-US" sz="1600" b="1" dirty="0">
                <a:solidFill>
                  <a:srgbClr val="0033CC"/>
                </a:solidFill>
                <a:latin typeface="Calibri"/>
              </a:rPr>
              <a:t>. Rev. C 91</a:t>
            </a:r>
            <a:r>
              <a:rPr lang="en-US" sz="1600" dirty="0">
                <a:solidFill>
                  <a:srgbClr val="0033CC"/>
                </a:solidFill>
                <a:latin typeface="Calibri"/>
              </a:rPr>
              <a:t>, 054313 (2015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)</a:t>
            </a:r>
            <a:endParaRPr lang="it-IT" sz="1600" dirty="0" smtClean="0">
              <a:solidFill>
                <a:srgbClr val="0033CC"/>
              </a:solidFill>
              <a:latin typeface="+mn-lt"/>
            </a:endParaRP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A.J. Kordyasz et al. </a:t>
            </a: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Eur. Phys. J.  </a:t>
            </a:r>
            <a:r>
              <a:rPr lang="it-IT" sz="1600" b="1" dirty="0">
                <a:solidFill>
                  <a:srgbClr val="0033CC"/>
                </a:solidFill>
                <a:latin typeface="+mn-lt"/>
              </a:rPr>
              <a:t>A  </a:t>
            </a: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51</a:t>
            </a: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, 15 </a:t>
            </a:r>
            <a:r>
              <a:rPr lang="it-IT" sz="1600" dirty="0">
                <a:solidFill>
                  <a:srgbClr val="0033CC"/>
                </a:solidFill>
                <a:latin typeface="+mn-lt"/>
              </a:rPr>
              <a:t> </a:t>
            </a: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(2015) (FAZIA)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A.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Giaz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Phys. Rev. C  90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, 014609 (2014) (GARFIELD+HECTOR)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D.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Fabris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</a:t>
            </a:r>
            <a:r>
              <a:rPr lang="en-US" sz="1600" b="1" dirty="0" err="1" smtClean="0">
                <a:solidFill>
                  <a:srgbClr val="0033CC"/>
                </a:solidFill>
                <a:latin typeface="+mn-lt"/>
              </a:rPr>
              <a:t>Acta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  <a:latin typeface="+mn-lt"/>
              </a:rPr>
              <a:t>Physica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 Pol. B 46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(2015) 447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F.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Gramegna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</a:t>
            </a:r>
            <a:r>
              <a:rPr lang="en-US" sz="1600" b="1" dirty="0" err="1" smtClean="0">
                <a:solidFill>
                  <a:srgbClr val="0033CC"/>
                </a:solidFill>
                <a:latin typeface="+mn-lt"/>
              </a:rPr>
              <a:t>Acta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 Phys. Pol. B 46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(2015) 591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F.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Gramegna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- </a:t>
            </a:r>
            <a:r>
              <a:rPr lang="en-US" sz="1600" b="1" dirty="0" err="1" smtClean="0">
                <a:solidFill>
                  <a:srgbClr val="0033CC"/>
                </a:solidFill>
                <a:latin typeface="+mn-lt"/>
              </a:rPr>
              <a:t>Journ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. of Physics: Conf. Series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- 012011 –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vol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580 (2015)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T.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Marchi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–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PRL 113 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(2014) 182501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E.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Wildner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–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Phys. Rev. Special Topics 17 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(2014) 071002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L. Morelli et al.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JOP G 41 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(2014) 075107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L. Morelli et al . 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JOP G 41 </a:t>
            </a:r>
            <a:r>
              <a:rPr lang="en-US" sz="1600" dirty="0">
                <a:solidFill>
                  <a:srgbClr val="0033CC"/>
                </a:solidFill>
                <a:latin typeface="+mn-lt"/>
              </a:rPr>
              <a:t>(2014) 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075108</a:t>
            </a:r>
          </a:p>
          <a:p>
            <a:pPr marL="122238" lvl="1" indent="-1222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G. </a:t>
            </a:r>
            <a:r>
              <a:rPr lang="en-US" sz="1600" dirty="0" err="1" smtClean="0">
                <a:solidFill>
                  <a:srgbClr val="0033CC"/>
                </a:solidFill>
                <a:latin typeface="+mn-lt"/>
              </a:rPr>
              <a:t>Pasquali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et al.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EPJA 50 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(2014) 86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7641" y="911312"/>
            <a:ext cx="4556368" cy="4369999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64"/>
            <a:ext cx="1385299" cy="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tella a 5 punte 2"/>
          <p:cNvSpPr/>
          <p:nvPr/>
        </p:nvSpPr>
        <p:spPr bwMode="auto">
          <a:xfrm rot="1000677">
            <a:off x="8835855" y="854931"/>
            <a:ext cx="318555" cy="296570"/>
          </a:xfrm>
          <a:prstGeom prst="star5">
            <a:avLst>
              <a:gd name="adj" fmla="val 23852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0461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GARFIELD + Phoswich wall + HECTOR (BaF</a:t>
            </a:r>
            <a:r>
              <a:rPr lang="it-IT" sz="1600" b="1" baseline="-25000" dirty="0" smtClean="0">
                <a:solidFill>
                  <a:srgbClr val="0033CC"/>
                </a:solidFill>
                <a:latin typeface="+mn-lt"/>
              </a:rPr>
              <a:t>2 </a:t>
            </a: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array)</a:t>
            </a:r>
            <a:endParaRPr lang="it-IT" sz="16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4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ttore 1 31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tangolo 4"/>
          <p:cNvSpPr/>
          <p:nvPr/>
        </p:nvSpPr>
        <p:spPr>
          <a:xfrm>
            <a:off x="683568" y="97468"/>
            <a:ext cx="822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Tx/>
              <a:buSzTx/>
            </a:pPr>
            <a:r>
              <a:rPr lang="it-IT" sz="2800" dirty="0">
                <a:solidFill>
                  <a:srgbClr val="0033CC"/>
                </a:solidFill>
                <a:latin typeface="+mn-lt"/>
              </a:rPr>
              <a:t>GARFIELD +</a:t>
            </a:r>
            <a:r>
              <a:rPr lang="it-IT" sz="2800" dirty="0" err="1">
                <a:solidFill>
                  <a:srgbClr val="0033CC"/>
                </a:solidFill>
                <a:latin typeface="+mn-lt"/>
              </a:rPr>
              <a:t>RCo</a:t>
            </a:r>
            <a:r>
              <a:rPr lang="it-IT" sz="2800" dirty="0">
                <a:solidFill>
                  <a:srgbClr val="0033CC"/>
                </a:solidFill>
                <a:latin typeface="+mn-lt"/>
              </a:rPr>
              <a:t>:  Attività sperimentale 2014-2015</a:t>
            </a:r>
            <a:endParaRPr lang="en-US" sz="2800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34994"/>
              </p:ext>
            </p:extLst>
          </p:nvPr>
        </p:nvGraphicFramePr>
        <p:xfrm>
          <a:off x="971600" y="4494232"/>
          <a:ext cx="3384376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0682"/>
                <a:gridCol w="923012"/>
                <a:gridCol w="1230682"/>
              </a:tblGrid>
              <a:tr h="51681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Projectile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Target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Energy (MeV/A)</a:t>
                      </a:r>
                      <a:endParaRPr lang="it-IT" b="1" dirty="0"/>
                    </a:p>
                  </a:txBody>
                  <a:tcPr/>
                </a:tc>
              </a:tr>
              <a:tr h="295325"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16</a:t>
                      </a:r>
                      <a:r>
                        <a:rPr lang="it-IT" dirty="0" smtClean="0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30</a:t>
                      </a:r>
                      <a:r>
                        <a:rPr lang="it-IT" dirty="0" smtClean="0"/>
                        <a:t>Si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b="1" dirty="0"/>
                    </a:p>
                  </a:txBody>
                  <a:tcPr/>
                </a:tc>
              </a:tr>
              <a:tr h="295325"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16</a:t>
                      </a:r>
                      <a:r>
                        <a:rPr lang="it-IT" dirty="0" smtClean="0"/>
                        <a:t>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30</a:t>
                      </a:r>
                      <a:r>
                        <a:rPr lang="it-IT" dirty="0" smtClean="0"/>
                        <a:t>Si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b="1" dirty="0"/>
                    </a:p>
                  </a:txBody>
                  <a:tcPr/>
                </a:tc>
              </a:tr>
              <a:tr h="295325"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18</a:t>
                      </a:r>
                      <a:r>
                        <a:rPr lang="it-IT" dirty="0" smtClean="0"/>
                        <a:t>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28</a:t>
                      </a:r>
                      <a:r>
                        <a:rPr lang="it-IT" dirty="0" smtClean="0"/>
                        <a:t>Si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b="1" dirty="0"/>
                    </a:p>
                  </a:txBody>
                  <a:tcPr/>
                </a:tc>
              </a:tr>
              <a:tr h="295325"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19</a:t>
                      </a:r>
                      <a:r>
                        <a:rPr lang="it-IT" dirty="0" smtClean="0"/>
                        <a:t>F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30000" dirty="0" smtClean="0"/>
                        <a:t>27</a:t>
                      </a:r>
                      <a:r>
                        <a:rPr lang="it-IT" dirty="0" smtClean="0"/>
                        <a:t>Al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4747995" y="4293096"/>
            <a:ext cx="4026529" cy="2551847"/>
            <a:chOff x="4410893" y="1266287"/>
            <a:chExt cx="4026529" cy="255184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3" r="9530"/>
            <a:stretch/>
          </p:blipFill>
          <p:spPr bwMode="auto">
            <a:xfrm>
              <a:off x="4410893" y="1266287"/>
              <a:ext cx="3513228" cy="255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21198" y="2050223"/>
              <a:ext cx="20162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7 </a:t>
              </a:r>
              <a:r>
                <a:rPr lang="it-IT" b="1" dirty="0" err="1" smtClean="0">
                  <a:solidFill>
                    <a:schemeClr val="tx1"/>
                  </a:solidFill>
                  <a:latin typeface="+mn-lt"/>
                </a:rPr>
                <a:t>MeV</a:t>
              </a:r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/A </a:t>
              </a:r>
              <a:r>
                <a:rPr lang="it-IT" b="1" baseline="30000" dirty="0" smtClean="0">
                  <a:solidFill>
                    <a:schemeClr val="tx1"/>
                  </a:solidFill>
                  <a:latin typeface="+mn-lt"/>
                </a:rPr>
                <a:t>18</a:t>
              </a:r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O + </a:t>
              </a:r>
              <a:r>
                <a:rPr lang="it-IT" b="1" baseline="30000" dirty="0" smtClean="0">
                  <a:solidFill>
                    <a:schemeClr val="tx1"/>
                  </a:solidFill>
                  <a:latin typeface="+mn-lt"/>
                </a:rPr>
                <a:t>28</a:t>
              </a:r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Si   </a:t>
              </a:r>
              <a:endParaRPr lang="it-IT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1700" y="2782003"/>
              <a:ext cx="550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baseline="30000" dirty="0" smtClean="0">
                  <a:solidFill>
                    <a:schemeClr val="tx1"/>
                  </a:solidFill>
                  <a:latin typeface="+mn-lt"/>
                </a:rPr>
                <a:t>28</a:t>
              </a:r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Si   </a:t>
              </a:r>
              <a:endParaRPr lang="it-IT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6623" y="1507869"/>
              <a:ext cx="550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1"/>
                  </a:solidFill>
                  <a:latin typeface="+mn-lt"/>
                </a:rPr>
                <a:t>ER   </a:t>
              </a:r>
              <a:endParaRPr lang="it-IT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39979" y="1436061"/>
              <a:ext cx="1248651" cy="87829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2534064">
              <a:off x="7683978" y="3036905"/>
              <a:ext cx="155441" cy="22885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683568" y="692696"/>
            <a:ext cx="8226784" cy="2797163"/>
            <a:chOff x="809712" y="3778613"/>
            <a:chExt cx="8226784" cy="27971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7"/>
            <a:stretch/>
          </p:blipFill>
          <p:spPr bwMode="auto">
            <a:xfrm>
              <a:off x="809712" y="4408692"/>
              <a:ext cx="2466145" cy="2167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809712" y="3778613"/>
              <a:ext cx="8226784" cy="2750506"/>
              <a:chOff x="809712" y="3778613"/>
              <a:chExt cx="8226784" cy="275050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09712" y="3778613"/>
                <a:ext cx="822678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Campagna DELIGHT</a:t>
                </a:r>
                <a:r>
                  <a:rPr lang="it-IT" dirty="0" smtClean="0">
                    <a:solidFill>
                      <a:schemeClr val="tx1"/>
                    </a:solidFill>
                    <a:latin typeface="+mn-lt"/>
                  </a:rPr>
                  <a:t>: </a:t>
                </a:r>
                <a:r>
                  <a:rPr lang="it-IT" sz="1600" i="1" dirty="0" smtClean="0">
                    <a:solidFill>
                      <a:srgbClr val="0033CC"/>
                    </a:solidFill>
                    <a:latin typeface="+mn-lt"/>
                  </a:rPr>
                  <a:t>Studio del clustering nei nuclei leggeri N=Z tramite reazioni di fusione-evaporazione </a:t>
                </a:r>
                <a:r>
                  <a:rPr lang="it-IT" sz="1600" b="1" u="sng" dirty="0" smtClean="0">
                    <a:solidFill>
                      <a:schemeClr val="tx1"/>
                    </a:solidFill>
                    <a:latin typeface="+mn-lt"/>
                  </a:rPr>
                  <a:t>(10 giorni di beam time marzo 2015)</a:t>
                </a:r>
                <a:endParaRPr lang="it-IT" sz="1600" b="1" u="sng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730736" y="5650821"/>
                <a:ext cx="383232" cy="87829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79231" y="4363363"/>
                <a:ext cx="172690" cy="18017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23729" y="5301208"/>
                <a:ext cx="1409972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smtClean="0">
                    <a:solidFill>
                      <a:srgbClr val="FF0000"/>
                    </a:solidFill>
                    <a:latin typeface="+mn-lt"/>
                  </a:rPr>
                  <a:t>Preliminary</a:t>
                </a:r>
                <a:endParaRPr lang="it-IT" sz="20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 bwMode="auto">
              <a:xfrm rot="3613823">
                <a:off x="3249251" y="5670182"/>
                <a:ext cx="348730" cy="513976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241760" y="5905304"/>
                <a:ext cx="6601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it-IT" b="1" baseline="-250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a</a:t>
                </a:r>
                <a:endParaRPr lang="it-IT" b="1" baseline="-25000" dirty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01773" y="5357930"/>
                <a:ext cx="2653538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Possibilità dell’esistenza di uno stato a 7 </a:t>
                </a:r>
                <a:r>
                  <a:rPr lang="it-IT" b="1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a 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nel </a:t>
                </a:r>
                <a:r>
                  <a:rPr lang="it-IT" b="1" baseline="30000" dirty="0" smtClean="0">
                    <a:solidFill>
                      <a:schemeClr val="tx1"/>
                    </a:solidFill>
                    <a:latin typeface="+mn-lt"/>
                  </a:rPr>
                  <a:t>28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Si</a:t>
                </a:r>
                <a:endParaRPr lang="it-IT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79231" y="4498693"/>
                <a:ext cx="267608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90, 110, 130 </a:t>
                </a:r>
                <a:r>
                  <a:rPr lang="it-IT" b="1" dirty="0" err="1" smtClean="0">
                    <a:solidFill>
                      <a:schemeClr val="tx1"/>
                    </a:solidFill>
                    <a:latin typeface="+mn-lt"/>
                  </a:rPr>
                  <a:t>MeV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it-IT" b="1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it-IT" b="1" baseline="30000" dirty="0" smtClean="0">
                    <a:solidFill>
                      <a:schemeClr val="tx1"/>
                    </a:solidFill>
                    <a:latin typeface="+mn-lt"/>
                  </a:rPr>
                  <a:t>16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O + </a:t>
                </a:r>
                <a:r>
                  <a:rPr lang="it-IT" b="1" baseline="30000" dirty="0" smtClean="0">
                    <a:solidFill>
                      <a:schemeClr val="tx1"/>
                    </a:solidFill>
                    <a:latin typeface="+mn-lt"/>
                  </a:rPr>
                  <a:t>12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C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it-IT" b="1" baseline="30000" dirty="0" smtClean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28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Si*</a:t>
                </a:r>
                <a:r>
                  <a:rPr lang="it-IT" b="1" dirty="0" smtClean="0">
                    <a:solidFill>
                      <a:schemeClr val="tx1"/>
                    </a:solidFill>
                    <a:latin typeface="+mn-lt"/>
                  </a:rPr>
                  <a:t>   </a:t>
                </a:r>
                <a:endParaRPr lang="it-IT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3568" y="3717032"/>
            <a:ext cx="822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Campagna ACLUST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it-IT" sz="1600" i="1" dirty="0" smtClean="0">
                <a:solidFill>
                  <a:srgbClr val="0033CC"/>
                </a:solidFill>
                <a:latin typeface="+mn-lt"/>
              </a:rPr>
              <a:t>Studio del clustering nei nuclei attraverso lo studio dell’emissione di pre-equilibrio di particelle cariche </a:t>
            </a:r>
            <a:r>
              <a:rPr lang="it-IT" sz="1600" b="1" u="sng" dirty="0" smtClean="0">
                <a:solidFill>
                  <a:schemeClr val="tx1"/>
                </a:solidFill>
                <a:latin typeface="+mn-lt"/>
              </a:rPr>
              <a:t>(14 giorni di beam time maggio – giugno 2015)</a:t>
            </a:r>
            <a:endParaRPr lang="it-IT" sz="1600" b="1" u="sng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>
            <a:off x="35496" y="3645024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" descr="C:\Documents and Settings\fabris\Desktop\Documenti Backup\dany\Nuclex\Garfield\Figure_Garfield\LogoGARFIE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3160501" y="3123988"/>
            <a:ext cx="6885385" cy="63740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758300" y="4759785"/>
            <a:ext cx="2385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E-E </a:t>
            </a:r>
            <a:r>
              <a:rPr lang="en-US" b="1" dirty="0" err="1" smtClean="0">
                <a:solidFill>
                  <a:schemeClr val="tx1"/>
                </a:solidFill>
              </a:rPr>
              <a:t>RCo</a:t>
            </a:r>
            <a:r>
              <a:rPr lang="en-US" b="1" dirty="0" smtClean="0">
                <a:solidFill>
                  <a:schemeClr val="tx1"/>
                </a:solidFill>
              </a:rPr>
              <a:t> IC-</a:t>
            </a:r>
            <a:r>
              <a:rPr lang="en-US" b="1" dirty="0" err="1" smtClean="0">
                <a:solidFill>
                  <a:schemeClr val="tx1"/>
                </a:solidFill>
              </a:rPr>
              <a:t>SiE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6372200" y="1813918"/>
            <a:ext cx="530116" cy="3836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Freccia a destra 28"/>
          <p:cNvSpPr/>
          <p:nvPr/>
        </p:nvSpPr>
        <p:spPr bwMode="auto">
          <a:xfrm rot="16200000">
            <a:off x="7728382" y="3055400"/>
            <a:ext cx="529586" cy="3616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948264" y="1412776"/>
            <a:ext cx="19442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 new proposal approved by LNL PAC (June 2015)</a:t>
            </a:r>
          </a:p>
          <a:p>
            <a:pPr algn="ctr"/>
            <a:r>
              <a:rPr lang="en-US" b="1" baseline="30000" dirty="0" smtClean="0">
                <a:solidFill>
                  <a:srgbClr val="0033CC"/>
                </a:solidFill>
                <a:latin typeface="+mn-lt"/>
              </a:rPr>
              <a:t>24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Mg + </a:t>
            </a:r>
            <a:r>
              <a:rPr lang="en-US" b="1" baseline="30000" dirty="0" smtClean="0">
                <a:solidFill>
                  <a:srgbClr val="0033CC"/>
                </a:solidFill>
                <a:latin typeface="+mn-lt"/>
              </a:rPr>
              <a:t>12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C, </a:t>
            </a:r>
            <a:r>
              <a:rPr lang="en-US" b="1" baseline="30000" dirty="0" smtClean="0">
                <a:solidFill>
                  <a:srgbClr val="0033CC"/>
                </a:solidFill>
                <a:latin typeface="+mn-lt"/>
              </a:rPr>
              <a:t>13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C @ 133, 115 MeV </a:t>
            </a:r>
            <a:endParaRPr lang="en-US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1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4944" r="12034" b="36736"/>
          <a:stretch/>
        </p:blipFill>
        <p:spPr>
          <a:xfrm>
            <a:off x="124320" y="4278141"/>
            <a:ext cx="4375672" cy="1959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-18791" y="3636313"/>
            <a:ext cx="91993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Beam time @ LNS (June 2015):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+mn-lt"/>
              </a:rPr>
              <a:t>Role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of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isospin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diffusion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on Quasi-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Projectile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sequential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+mn-lt"/>
              </a:rPr>
              <a:t>fission</a:t>
            </a:r>
            <a:endParaRPr lang="it-IT" sz="1600" dirty="0" smtClean="0">
              <a:solidFill>
                <a:srgbClr val="FF0000"/>
              </a:solidFill>
              <a:latin typeface="+mn-lt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b="1" baseline="30000" dirty="0">
                <a:solidFill>
                  <a:srgbClr val="0033CC"/>
                </a:solidFill>
                <a:latin typeface="+mn-lt"/>
              </a:rPr>
              <a:t>84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Kr+</a:t>
            </a:r>
            <a:r>
              <a:rPr lang="en-US" sz="1600" b="1" baseline="30000" dirty="0">
                <a:solidFill>
                  <a:srgbClr val="0033CC"/>
                </a:solidFill>
                <a:latin typeface="+mn-lt"/>
              </a:rPr>
              <a:t>40,48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Ca@35 </a:t>
            </a:r>
            <a:r>
              <a:rPr lang="en-US" sz="1600" b="1" dirty="0" err="1">
                <a:solidFill>
                  <a:srgbClr val="0033CC"/>
                </a:solidFill>
                <a:latin typeface="+mn-lt"/>
              </a:rPr>
              <a:t>AMeV</a:t>
            </a:r>
            <a:endParaRPr lang="it-IT" altLang="it-IT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553833"/>
            <a:ext cx="4101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Copertura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angolare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maggiore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rispetto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al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precedente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turno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Calibri"/>
                <a:sym typeface="Wingdings" panose="05000000000000000000" pitchFamily="2" charset="2"/>
              </a:rPr>
              <a:t> 4 blocks (64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  <a:sym typeface="Wingdings" panose="05000000000000000000" pitchFamily="2" charset="2"/>
              </a:rPr>
              <a:t>telescopi</a:t>
            </a:r>
            <a:r>
              <a:rPr lang="en-US" sz="1600" dirty="0" smtClean="0">
                <a:solidFill>
                  <a:srgbClr val="0033CC"/>
                </a:solidFill>
                <a:latin typeface="Calibri"/>
                <a:sym typeface="Wingdings" panose="05000000000000000000" pitchFamily="2" charset="2"/>
              </a:rPr>
              <a:t>)</a:t>
            </a:r>
            <a:endParaRPr lang="en-US" sz="1600" dirty="0" smtClean="0">
              <a:solidFill>
                <a:srgbClr val="0033CC"/>
              </a:solidFill>
              <a:latin typeface="Calibri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CC"/>
                </a:solidFill>
                <a:latin typeface="Calibri"/>
              </a:rPr>
              <a:t>QP fission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: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rivelazione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dei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due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frammenti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di fission da QP in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coincidenza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identificazione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isotopica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Calibri"/>
              </a:rPr>
              <a:t>fino</a:t>
            </a:r>
            <a:r>
              <a:rPr lang="en-US" sz="1600" dirty="0" smtClean="0">
                <a:solidFill>
                  <a:srgbClr val="0033CC"/>
                </a:solidFill>
                <a:latin typeface="Calibri"/>
              </a:rPr>
              <a:t> a Z=20)</a:t>
            </a:r>
            <a:endParaRPr lang="en-US" sz="1600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1"/>
            <a:ext cx="2952328" cy="219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791" y="819631"/>
            <a:ext cx="91627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33CC"/>
                </a:solidFill>
                <a:latin typeface="Calibri"/>
              </a:rPr>
              <a:t>FAZIA Commissioning @ LNS (December 2014): Masses on particles stopped in the first Silicon!</a:t>
            </a:r>
            <a:endParaRPr lang="en-US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908011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Calibri"/>
              </a:rPr>
              <a:t>PSA on current signal</a:t>
            </a:r>
            <a:endParaRPr lang="en-US" sz="1600" b="1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17" y="1246187"/>
            <a:ext cx="2982743" cy="2213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2360" y="1872809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Calibri"/>
              </a:rPr>
              <a:t>PSA on charge signal</a:t>
            </a:r>
            <a:endParaRPr lang="en-US" sz="1600" b="1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12" name="Rettangolo 4"/>
          <p:cNvSpPr/>
          <p:nvPr/>
        </p:nvSpPr>
        <p:spPr>
          <a:xfrm>
            <a:off x="899592" y="7761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Tx/>
              <a:buSzTx/>
            </a:pPr>
            <a:r>
              <a:rPr lang="it-IT" sz="2800" dirty="0">
                <a:solidFill>
                  <a:srgbClr val="0033CC"/>
                </a:solidFill>
                <a:latin typeface="+mn-lt"/>
              </a:rPr>
              <a:t>FAZIA: Attività sperimentale 2014-2015</a:t>
            </a:r>
            <a:endParaRPr lang="en-US" sz="2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474822"/>
            <a:ext cx="9144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  <a:latin typeface="+mn-lt"/>
              </a:rPr>
              <a:t>Beam time @ LNS (FALL 2015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)</a:t>
            </a:r>
            <a:r>
              <a:rPr lang="it-IT" sz="1600" dirty="0" smtClean="0">
                <a:solidFill>
                  <a:srgbClr val="0033CC"/>
                </a:solidFill>
                <a:latin typeface="+mn-lt"/>
              </a:rPr>
              <a:t>: 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Precise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measurement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fragment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 cross </a:t>
            </a:r>
            <a:r>
              <a:rPr lang="it-IT" sz="1600" dirty="0" err="1" smtClean="0">
                <a:solidFill>
                  <a:srgbClr val="FF0000"/>
                </a:solidFill>
                <a:latin typeface="+mn-lt"/>
              </a:rPr>
              <a:t>section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baseline="30000" dirty="0" smtClean="0">
                <a:solidFill>
                  <a:srgbClr val="0033CC"/>
                </a:solidFill>
                <a:latin typeface="+mn-lt"/>
              </a:rPr>
              <a:t>40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Ca+</a:t>
            </a:r>
            <a:r>
              <a:rPr lang="en-US" sz="1600" b="1" baseline="30000" dirty="0" smtClean="0">
                <a:solidFill>
                  <a:srgbClr val="0033CC"/>
                </a:solidFill>
                <a:latin typeface="+mn-lt"/>
              </a:rPr>
              <a:t>48,40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Ca </a:t>
            </a:r>
            <a:r>
              <a:rPr lang="it-IT" sz="1600" b="1" dirty="0" smtClean="0">
                <a:solidFill>
                  <a:srgbClr val="0033CC"/>
                </a:solidFill>
                <a:latin typeface="+mn-lt"/>
              </a:rPr>
              <a:t>@ </a:t>
            </a:r>
            <a:r>
              <a:rPr lang="it-IT" sz="1600" b="1" dirty="0">
                <a:solidFill>
                  <a:srgbClr val="0033CC"/>
                </a:solidFill>
                <a:latin typeface="+mn-lt"/>
              </a:rPr>
              <a:t>35 </a:t>
            </a:r>
            <a:r>
              <a:rPr lang="it-IT" sz="1600" b="1" dirty="0" err="1">
                <a:solidFill>
                  <a:srgbClr val="0033CC"/>
                </a:solidFill>
                <a:latin typeface="+mn-lt"/>
              </a:rPr>
              <a:t>AMeV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5"/>
          <a:stretch/>
        </p:blipFill>
        <p:spPr bwMode="auto">
          <a:xfrm>
            <a:off x="-18791" y="-36665"/>
            <a:ext cx="846375" cy="7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1 16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871259">
            <a:off x="1133210" y="842023"/>
            <a:ext cx="1698408" cy="2919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4"/>
          <p:cNvSpPr/>
          <p:nvPr/>
        </p:nvSpPr>
        <p:spPr>
          <a:xfrm>
            <a:off x="2067844" y="71046"/>
            <a:ext cx="6248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33CC"/>
                </a:solidFill>
                <a:latin typeface="+mn-lt"/>
              </a:rPr>
              <a:t>ACTAR_TPC, </a:t>
            </a:r>
            <a:r>
              <a:rPr lang="it-IT" sz="2800" dirty="0" err="1">
                <a:solidFill>
                  <a:srgbClr val="0033CC"/>
                </a:solidFill>
                <a:latin typeface="+mn-lt"/>
              </a:rPr>
              <a:t>SPECMat</a:t>
            </a:r>
            <a:r>
              <a:rPr lang="it-IT" sz="2800" dirty="0">
                <a:solidFill>
                  <a:srgbClr val="0033CC"/>
                </a:solidFill>
                <a:latin typeface="+mn-lt"/>
              </a:rPr>
              <a:t>                    </a:t>
            </a:r>
            <a:r>
              <a:rPr lang="it-IT" sz="2800" dirty="0" err="1" smtClean="0">
                <a:solidFill>
                  <a:srgbClr val="0033CC"/>
                </a:solidFill>
                <a:latin typeface="+mn-lt"/>
              </a:rPr>
              <a:t>MagicTin</a:t>
            </a:r>
            <a:endParaRPr lang="en-US" sz="28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7384"/>
            <a:ext cx="7767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58" y="38735"/>
            <a:ext cx="606012" cy="58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ella a 5 punte 17"/>
          <p:cNvSpPr/>
          <p:nvPr/>
        </p:nvSpPr>
        <p:spPr bwMode="auto">
          <a:xfrm>
            <a:off x="8172400" y="96420"/>
            <a:ext cx="150799" cy="164228"/>
          </a:xfrm>
          <a:prstGeom prst="star5">
            <a:avLst/>
          </a:prstGeom>
          <a:solidFill>
            <a:srgbClr val="FFFF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16" y="-5114"/>
            <a:ext cx="825910" cy="6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-36512" y="2564904"/>
            <a:ext cx="9195972" cy="3660214"/>
            <a:chOff x="-36512" y="827420"/>
            <a:chExt cx="9195972" cy="3660214"/>
          </a:xfrm>
        </p:grpSpPr>
        <p:pic>
          <p:nvPicPr>
            <p:cNvPr id="34" name="Image 7" descr="TimeR30E265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64" y="2863462"/>
              <a:ext cx="2571236" cy="1285618"/>
            </a:xfrm>
            <a:prstGeom prst="rect">
              <a:avLst/>
            </a:prstGeom>
          </p:spPr>
        </p:pic>
        <p:sp>
          <p:nvSpPr>
            <p:cNvPr id="29" name="TextBox 3"/>
            <p:cNvSpPr txBox="1"/>
            <p:nvPr/>
          </p:nvSpPr>
          <p:spPr>
            <a:xfrm>
              <a:off x="-6797" y="827420"/>
              <a:ext cx="915759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33CC"/>
                  </a:solidFill>
                  <a:latin typeface="Corpo"/>
                </a:rPr>
                <a:t>8-12 </a:t>
              </a:r>
              <a:r>
                <a:rPr lang="it-IT" sz="1600" dirty="0" err="1">
                  <a:solidFill>
                    <a:srgbClr val="0033CC"/>
                  </a:solidFill>
                  <a:latin typeface="Corpo"/>
                </a:rPr>
                <a:t>June</a:t>
              </a:r>
              <a:r>
                <a:rPr lang="it-IT" sz="1600" dirty="0">
                  <a:solidFill>
                    <a:srgbClr val="0033CC"/>
                  </a:solidFill>
                  <a:latin typeface="Corpo"/>
                </a:rPr>
                <a:t> 2015</a:t>
              </a:r>
              <a:r>
                <a:rPr lang="it-IT" sz="1600" b="1" dirty="0">
                  <a:solidFill>
                    <a:srgbClr val="0033CC"/>
                  </a:solidFill>
                  <a:latin typeface="Corpo"/>
                </a:rPr>
                <a:t> [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N-SI-37b </a:t>
              </a:r>
              <a:r>
                <a:rPr lang="en-CA" sz="1600" dirty="0">
                  <a:solidFill>
                    <a:srgbClr val="0033CC"/>
                  </a:solidFill>
                  <a:latin typeface="Corpo"/>
                </a:rPr>
                <a:t>@ </a:t>
              </a:r>
              <a:r>
                <a:rPr lang="en-CA" sz="1600" dirty="0" smtClean="0">
                  <a:solidFill>
                    <a:srgbClr val="0033CC"/>
                  </a:solidFill>
                  <a:latin typeface="Corpo"/>
                </a:rPr>
                <a:t>IPNO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]:</a:t>
              </a:r>
              <a:r>
                <a:rPr lang="it-IT" sz="1600" b="1" dirty="0" err="1" smtClean="0">
                  <a:solidFill>
                    <a:srgbClr val="0033CC"/>
                  </a:solidFill>
                  <a:latin typeface="Corpo"/>
                </a:rPr>
                <a:t>Hoyle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</a:t>
              </a:r>
              <a:r>
                <a:rPr lang="it-IT" sz="1600" b="1" dirty="0">
                  <a:solidFill>
                    <a:srgbClr val="0033CC"/>
                  </a:solidFill>
                  <a:latin typeface="Corpo"/>
                </a:rPr>
                <a:t>State via </a:t>
              </a:r>
              <a:r>
                <a:rPr lang="it-IT" sz="1600" b="1" baseline="30000" dirty="0">
                  <a:solidFill>
                    <a:srgbClr val="0033CC"/>
                  </a:solidFill>
                  <a:latin typeface="Corpo"/>
                </a:rPr>
                <a:t>12</a:t>
              </a:r>
              <a:r>
                <a:rPr lang="it-IT" sz="1600" b="1" dirty="0">
                  <a:solidFill>
                    <a:srgbClr val="0033CC"/>
                  </a:solidFill>
                  <a:latin typeface="Corpo"/>
                </a:rPr>
                <a:t>C(</a:t>
              </a:r>
              <a:r>
                <a:rPr lang="it-IT" sz="1600" b="1" dirty="0" err="1">
                  <a:solidFill>
                    <a:srgbClr val="0033CC"/>
                  </a:solidFill>
                  <a:latin typeface="Symbol" pitchFamily="18" charset="2"/>
                </a:rPr>
                <a:t>a</a:t>
              </a:r>
              <a:r>
                <a:rPr lang="it-IT" sz="1600" b="1" dirty="0" err="1">
                  <a:solidFill>
                    <a:srgbClr val="0033CC"/>
                  </a:solidFill>
                  <a:latin typeface="Corpo"/>
                </a:rPr>
                <a:t>,</a:t>
              </a:r>
              <a:r>
                <a:rPr lang="it-IT" sz="1600" b="1" dirty="0" err="1">
                  <a:solidFill>
                    <a:srgbClr val="0033CC"/>
                  </a:solidFill>
                  <a:latin typeface="Symbol" pitchFamily="18" charset="2"/>
                </a:rPr>
                <a:t>a</a:t>
              </a:r>
              <a:r>
                <a:rPr lang="it-IT" sz="1600" b="1" dirty="0">
                  <a:solidFill>
                    <a:srgbClr val="0033CC"/>
                  </a:solidFill>
                  <a:latin typeface="Corpo"/>
                </a:rPr>
                <a:t>’)  </a:t>
              </a:r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-36512" y="1268760"/>
              <a:ext cx="4698866" cy="2895600"/>
              <a:chOff x="377190" y="1268760"/>
              <a:chExt cx="4698866" cy="2895600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1608956" y="1268760"/>
                <a:ext cx="3467100" cy="2895600"/>
                <a:chOff x="5674641" y="3033090"/>
                <a:chExt cx="3467100" cy="28956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641" y="3033090"/>
                  <a:ext cx="3467100" cy="2895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7978897" y="4506180"/>
                  <a:ext cx="9589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914400" fontAlgn="auto"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en-CA" b="1" dirty="0">
                      <a:latin typeface="+mn-lt"/>
                      <a:cs typeface="Times New Roman"/>
                    </a:rPr>
                    <a:t>Bacchus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837757" y="5081393"/>
                  <a:ext cx="9701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 baseline="30000" dirty="0">
                      <a:solidFill>
                        <a:srgbClr val="1F497D"/>
                      </a:solidFill>
                      <a:latin typeface="Corpo"/>
                    </a:rPr>
                    <a:t>12</a:t>
                  </a:r>
                  <a:r>
                    <a:rPr lang="it-IT" sz="1400" b="1" dirty="0">
                      <a:solidFill>
                        <a:srgbClr val="1F497D"/>
                      </a:solidFill>
                      <a:latin typeface="Corpo"/>
                    </a:rPr>
                    <a:t>C</a:t>
                  </a:r>
                  <a:r>
                    <a:rPr lang="it-IT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it-IT" sz="1400" b="1" dirty="0">
                      <a:solidFill>
                        <a:srgbClr val="1F497D"/>
                      </a:solidFill>
                      <a:latin typeface="Corpo"/>
                    </a:rPr>
                    <a:t>beam</a:t>
                  </a:r>
                </a:p>
              </p:txBody>
            </p:sp>
          </p:grp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412776"/>
                <a:ext cx="1561257" cy="1169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77190" y="2593480"/>
                <a:ext cx="19470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He:C</a:t>
                </a:r>
                <a:r>
                  <a:rPr lang="it-IT" sz="1400" b="1" baseline="-25000" dirty="0" smtClean="0">
                    <a:solidFill>
                      <a:srgbClr val="1F497D"/>
                    </a:solidFill>
                    <a:latin typeface="Corpo"/>
                  </a:rPr>
                  <a:t>4</a:t>
                </a:r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H</a:t>
                </a:r>
                <a:r>
                  <a:rPr lang="it-IT" sz="1400" b="1" baseline="-25000" dirty="0" smtClean="0">
                    <a:solidFill>
                      <a:srgbClr val="1F497D"/>
                    </a:solidFill>
                    <a:latin typeface="Corpo"/>
                  </a:rPr>
                  <a:t>10</a:t>
                </a:r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 </a:t>
                </a:r>
                <a:r>
                  <a:rPr lang="it-IT" sz="1400" b="1" dirty="0">
                    <a:solidFill>
                      <a:srgbClr val="1F497D"/>
                    </a:solidFill>
                    <a:latin typeface="Corpo"/>
                  </a:rPr>
                  <a:t>90:10</a:t>
                </a:r>
              </a:p>
            </p:txBody>
          </p:sp>
        </p:grpSp>
        <p:sp>
          <p:nvSpPr>
            <p:cNvPr id="28" name="TextBox 3"/>
            <p:cNvSpPr txBox="1"/>
            <p:nvPr/>
          </p:nvSpPr>
          <p:spPr>
            <a:xfrm>
              <a:off x="-13593" y="4149080"/>
              <a:ext cx="915759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29 </a:t>
              </a:r>
              <a:r>
                <a:rPr lang="it-IT" sz="1600" dirty="0" err="1" smtClean="0">
                  <a:solidFill>
                    <a:srgbClr val="0033CC"/>
                  </a:solidFill>
                  <a:latin typeface="Corpo"/>
                </a:rPr>
                <a:t>June</a:t>
              </a: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– 3 </a:t>
              </a:r>
              <a:r>
                <a:rPr lang="it-IT" sz="1600" dirty="0" err="1" smtClean="0">
                  <a:solidFill>
                    <a:srgbClr val="0033CC"/>
                  </a:solidFill>
                  <a:latin typeface="Corpo"/>
                </a:rPr>
                <a:t>July</a:t>
              </a: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</a:t>
              </a:r>
              <a:r>
                <a:rPr lang="it-IT" sz="1600" dirty="0">
                  <a:solidFill>
                    <a:srgbClr val="0033CC"/>
                  </a:solidFill>
                  <a:latin typeface="Corpo"/>
                </a:rPr>
                <a:t>2015 </a:t>
              </a:r>
              <a:r>
                <a:rPr lang="it-IT" sz="1600" b="1" dirty="0">
                  <a:solidFill>
                    <a:srgbClr val="0033CC"/>
                  </a:solidFill>
                  <a:latin typeface="Corpo"/>
                </a:rPr>
                <a:t>[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N-SI-78 </a:t>
              </a:r>
              <a:r>
                <a:rPr lang="en-CA" sz="1600" dirty="0">
                  <a:solidFill>
                    <a:srgbClr val="0033CC"/>
                  </a:solidFill>
                  <a:latin typeface="Corpo"/>
                </a:rPr>
                <a:t>@ </a:t>
              </a:r>
              <a:r>
                <a:rPr lang="en-CA" sz="1600" dirty="0" smtClean="0">
                  <a:solidFill>
                    <a:srgbClr val="0033CC"/>
                  </a:solidFill>
                  <a:latin typeface="Corpo"/>
                </a:rPr>
                <a:t>IPNO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]: </a:t>
              </a:r>
              <a:r>
                <a:rPr lang="it-IT" sz="1600" b="1" dirty="0" err="1" smtClean="0">
                  <a:solidFill>
                    <a:srgbClr val="0033CC"/>
                  </a:solidFill>
                  <a:latin typeface="Corpo"/>
                </a:rPr>
                <a:t>Search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for cluster </a:t>
              </a:r>
              <a:r>
                <a:rPr lang="it-IT" sz="1600" b="1" dirty="0" err="1" smtClean="0">
                  <a:solidFill>
                    <a:srgbClr val="0033CC"/>
                  </a:solidFill>
                  <a:latin typeface="Corpo"/>
                </a:rPr>
                <a:t>states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in </a:t>
              </a:r>
              <a:r>
                <a:rPr lang="it-IT" sz="1600" b="1" baseline="30000" dirty="0" smtClean="0">
                  <a:solidFill>
                    <a:srgbClr val="0033CC"/>
                  </a:solidFill>
                  <a:latin typeface="Corpo"/>
                </a:rPr>
                <a:t>10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B.</a:t>
              </a:r>
              <a:endParaRPr lang="it-IT" sz="1600" b="1" dirty="0">
                <a:solidFill>
                  <a:srgbClr val="0033CC"/>
                </a:solidFill>
                <a:latin typeface="Corpo"/>
              </a:endParaRPr>
            </a:p>
          </p:txBody>
        </p:sp>
        <p:pic>
          <p:nvPicPr>
            <p:cNvPr id="35" name="Image 3" descr="ChargeR30E265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1456232"/>
              <a:ext cx="2571236" cy="1285618"/>
            </a:xfrm>
            <a:prstGeom prst="rect">
              <a:avLst/>
            </a:prstGeom>
          </p:spPr>
        </p:pic>
        <p:sp>
          <p:nvSpPr>
            <p:cNvPr id="36" name="ZoneTexte 10"/>
            <p:cNvSpPr txBox="1"/>
            <p:nvPr/>
          </p:nvSpPr>
          <p:spPr>
            <a:xfrm>
              <a:off x="6804248" y="1196752"/>
              <a:ext cx="19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33CC"/>
                  </a:solidFill>
                  <a:latin typeface="Times New Roman"/>
                  <a:cs typeface="Times New Roman"/>
                </a:rPr>
                <a:t>Charge Projection</a:t>
              </a:r>
              <a:endParaRPr lang="fr-FR" b="1" dirty="0">
                <a:solidFill>
                  <a:srgbClr val="0033CC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ZoneTexte 11"/>
            <p:cNvSpPr txBox="1"/>
            <p:nvPr/>
          </p:nvSpPr>
          <p:spPr>
            <a:xfrm>
              <a:off x="6732240" y="2627620"/>
              <a:ext cx="1772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33CC"/>
                  </a:solidFill>
                  <a:latin typeface="Times New Roman"/>
                  <a:cs typeface="Times New Roman"/>
                </a:rPr>
                <a:t>Time Projection</a:t>
              </a:r>
              <a:endParaRPr lang="fr-FR" b="1" dirty="0">
                <a:solidFill>
                  <a:srgbClr val="0033CC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2" name="Image 8" descr="Screen Shot 2015-06-16 at 3.57.26 PM.png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"/>
            <a:stretch/>
          </p:blipFill>
          <p:spPr>
            <a:xfrm>
              <a:off x="4379927" y="1365461"/>
              <a:ext cx="2192837" cy="1584537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4783359" y="3224730"/>
              <a:ext cx="15087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rgbClr val="0033CC"/>
                  </a:solidFill>
                </a:rPr>
                <a:t>Run 30 Event </a:t>
              </a:r>
              <a:r>
                <a:rPr lang="en-CA" sz="1200" b="1" dirty="0" smtClean="0">
                  <a:solidFill>
                    <a:srgbClr val="0033CC"/>
                  </a:solidFill>
                </a:rPr>
                <a:t>265:</a:t>
              </a:r>
            </a:p>
            <a:p>
              <a:pPr algn="ctr"/>
              <a:r>
                <a:rPr lang="en-CA" sz="1200" b="1" dirty="0" smtClean="0">
                  <a:solidFill>
                    <a:srgbClr val="0033CC"/>
                  </a:solidFill>
                </a:rPr>
                <a:t>6 particles</a:t>
              </a:r>
              <a:endParaRPr lang="en-US" sz="12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-18911" y="548680"/>
            <a:ext cx="9178371" cy="2160240"/>
            <a:chOff x="-67616" y="4525416"/>
            <a:chExt cx="9178371" cy="2160240"/>
          </a:xfrm>
        </p:grpSpPr>
        <p:sp>
          <p:nvSpPr>
            <p:cNvPr id="40" name="TextBox 3"/>
            <p:cNvSpPr txBox="1"/>
            <p:nvPr/>
          </p:nvSpPr>
          <p:spPr>
            <a:xfrm>
              <a:off x="-67616" y="5915054"/>
              <a:ext cx="6556026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April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2015: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Experimental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 Area 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Request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 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sent</a:t>
              </a:r>
              <a:r>
                <a:rPr lang="it-IT" sz="1600" dirty="0">
                  <a:solidFill>
                    <a:srgbClr val="FF0000"/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to LNL 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director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.</a:t>
              </a:r>
              <a:endParaRPr lang="it-IT" sz="1600" dirty="0">
                <a:solidFill>
                  <a:srgbClr val="FF0000"/>
                </a:solidFill>
                <a:latin typeface="Corpo"/>
              </a:endParaRPr>
            </a:p>
          </p:txBody>
        </p:sp>
        <p:sp>
          <p:nvSpPr>
            <p:cNvPr id="41" name="TextBox 3"/>
            <p:cNvSpPr txBox="1"/>
            <p:nvPr/>
          </p:nvSpPr>
          <p:spPr>
            <a:xfrm>
              <a:off x="-62298" y="4885456"/>
              <a:ext cx="6562823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rgbClr val="0033CC"/>
                  </a:solidFill>
                  <a:latin typeface="Corpo"/>
                </a:rPr>
                <a:t>Feb</a:t>
              </a: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2015: </a:t>
              </a:r>
              <a:r>
                <a:rPr lang="it-IT" sz="1600" b="1" dirty="0" err="1" smtClean="0">
                  <a:solidFill>
                    <a:srgbClr val="0033CC"/>
                  </a:solidFill>
                  <a:latin typeface="Corpo"/>
                </a:rPr>
                <a:t>MagicTin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Project </a:t>
              </a:r>
              <a:r>
                <a:rPr lang="it-IT" sz="1600" b="1" dirty="0" err="1" smtClean="0">
                  <a:solidFill>
                    <a:srgbClr val="0033CC"/>
                  </a:solidFill>
                  <a:latin typeface="Corpo"/>
                </a:rPr>
                <a:t>approved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> by UE (MSC Action) </a:t>
              </a:r>
              <a:r>
                <a:rPr lang="it-I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po"/>
                </a:rPr>
                <a:t>T. Marchi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/>
              </a:r>
              <a:br>
                <a:rPr lang="it-IT" sz="1600" b="1" dirty="0" smtClean="0">
                  <a:solidFill>
                    <a:srgbClr val="0033CC"/>
                  </a:solidFill>
                  <a:latin typeface="Corpo"/>
                </a:rPr>
              </a:b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               </a:t>
              </a:r>
              <a:r>
                <a:rPr lang="it-IT" sz="1600" dirty="0" smtClean="0">
                  <a:solidFill>
                    <a:srgbClr val="FF0000"/>
                  </a:solidFill>
                  <a:latin typeface="Calibri"/>
                </a:rPr>
                <a:t>→</a:t>
              </a: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</a:t>
              </a:r>
              <a:r>
                <a:rPr lang="it-IT" sz="1600" baseline="30000" dirty="0" smtClean="0">
                  <a:solidFill>
                    <a:srgbClr val="FF0000"/>
                  </a:solidFill>
                  <a:latin typeface="Corpo"/>
                </a:rPr>
                <a:t>134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Sn(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d,p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)</a:t>
              </a:r>
              <a:r>
                <a:rPr lang="it-IT" sz="1600" baseline="30000" dirty="0" smtClean="0">
                  <a:solidFill>
                    <a:srgbClr val="FF0000"/>
                  </a:solidFill>
                  <a:latin typeface="Corpo"/>
                </a:rPr>
                <a:t>135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Sn @ SPES</a:t>
              </a:r>
            </a:p>
            <a:p>
              <a:r>
                <a:rPr lang="it-IT" sz="1600" dirty="0">
                  <a:solidFill>
                    <a:srgbClr val="FF0000"/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               </a:t>
              </a:r>
              <a:r>
                <a:rPr lang="it-IT" sz="1600" dirty="0" smtClean="0">
                  <a:solidFill>
                    <a:srgbClr val="FF0000"/>
                  </a:solidFill>
                  <a:latin typeface="Calibri"/>
                </a:rPr>
                <a:t>→ 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preliminary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 test: </a:t>
              </a:r>
              <a:r>
                <a:rPr lang="it-IT" sz="1600" baseline="30000" dirty="0" smtClean="0">
                  <a:solidFill>
                    <a:srgbClr val="FF0000"/>
                  </a:solidFill>
                  <a:latin typeface="Corpo"/>
                </a:rPr>
                <a:t>120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Sn(</a:t>
              </a:r>
              <a:r>
                <a:rPr lang="it-IT" sz="1600" dirty="0" err="1" smtClean="0">
                  <a:solidFill>
                    <a:srgbClr val="FF0000"/>
                  </a:solidFill>
                  <a:latin typeface="Corpo"/>
                </a:rPr>
                <a:t>d,p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)</a:t>
              </a:r>
              <a:r>
                <a:rPr lang="it-IT" sz="1600" baseline="30000" dirty="0" smtClean="0">
                  <a:solidFill>
                    <a:srgbClr val="FF0000"/>
                  </a:solidFill>
                  <a:latin typeface="Corpo"/>
                </a:rPr>
                <a:t>121</a:t>
              </a:r>
              <a:r>
                <a:rPr lang="it-IT" sz="1600" dirty="0" smtClean="0">
                  <a:solidFill>
                    <a:srgbClr val="FF0000"/>
                  </a:solidFill>
                  <a:latin typeface="Corpo"/>
                </a:rPr>
                <a:t>Sn @ LNL</a:t>
              </a:r>
              <a:endParaRPr lang="it-IT" sz="1600" dirty="0">
                <a:solidFill>
                  <a:srgbClr val="FF0000"/>
                </a:solidFill>
                <a:latin typeface="Corpo"/>
              </a:endParaRPr>
            </a:p>
          </p:txBody>
        </p:sp>
        <p:pic>
          <p:nvPicPr>
            <p:cNvPr id="2" name="Image 5" descr="Screen Shot 2015-06-17 at 4.39.54 PM.pn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449" y="4525416"/>
              <a:ext cx="2865306" cy="2160240"/>
            </a:xfrm>
            <a:prstGeom prst="rect">
              <a:avLst/>
            </a:prstGeom>
          </p:spPr>
        </p:pic>
      </p:grpSp>
      <p:cxnSp>
        <p:nvCxnSpPr>
          <p:cNvPr id="45" name="Connettore 1 44"/>
          <p:cNvCxnSpPr/>
          <p:nvPr/>
        </p:nvCxnSpPr>
        <p:spPr bwMode="auto">
          <a:xfrm>
            <a:off x="-13593" y="699096"/>
            <a:ext cx="91440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3"/>
          <p:cNvSpPr txBox="1"/>
          <p:nvPr/>
        </p:nvSpPr>
        <p:spPr>
          <a:xfrm>
            <a:off x="-6797" y="6381328"/>
            <a:ext cx="915759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po"/>
              </a:rPr>
              <a:t>FALL 2015: ACTAR collaboration meeting; 2016: ACTAR demonstrator test @ GANIL</a:t>
            </a:r>
            <a:endParaRPr lang="it-IT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po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3" y="5054547"/>
            <a:ext cx="954157" cy="58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804</Words>
  <Application>Microsoft Office PowerPoint</Application>
  <PresentationFormat>On-screen Show (4:3)</PresentationFormat>
  <Paragraphs>187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NUCL-EX</dc:title>
  <dc:creator>Your User Name</dc:creator>
  <cp:lastModifiedBy>fabris</cp:lastModifiedBy>
  <cp:revision>636</cp:revision>
  <cp:lastPrinted>2012-06-21T07:35:08Z</cp:lastPrinted>
  <dcterms:created xsi:type="dcterms:W3CDTF">2011-06-10T13:18:52Z</dcterms:created>
  <dcterms:modified xsi:type="dcterms:W3CDTF">2015-07-05T21:58:49Z</dcterms:modified>
</cp:coreProperties>
</file>