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1" r:id="rId2"/>
    <p:sldId id="274" r:id="rId3"/>
    <p:sldId id="275" r:id="rId4"/>
    <p:sldId id="276" r:id="rId5"/>
    <p:sldId id="259" r:id="rId6"/>
  </p:sldIdLst>
  <p:sldSz cx="13004800" cy="9753600"/>
  <p:notesSz cx="6858000" cy="9144000"/>
  <p:defaultTextStyle>
    <a:lvl1pPr defTabSz="457171">
      <a:defRPr sz="1200">
        <a:latin typeface="Helvetica"/>
        <a:ea typeface="Helvetica"/>
        <a:cs typeface="Helvetica"/>
        <a:sym typeface="Helvetica"/>
      </a:defRPr>
    </a:lvl1pPr>
    <a:lvl2pPr indent="228585" defTabSz="457171">
      <a:defRPr sz="1200">
        <a:latin typeface="Helvetica"/>
        <a:ea typeface="Helvetica"/>
        <a:cs typeface="Helvetica"/>
        <a:sym typeface="Helvetica"/>
      </a:defRPr>
    </a:lvl2pPr>
    <a:lvl3pPr indent="457171" defTabSz="457171">
      <a:defRPr sz="1200">
        <a:latin typeface="Helvetica"/>
        <a:ea typeface="Helvetica"/>
        <a:cs typeface="Helvetica"/>
        <a:sym typeface="Helvetica"/>
      </a:defRPr>
    </a:lvl3pPr>
    <a:lvl4pPr indent="685755" defTabSz="457171">
      <a:defRPr sz="1200">
        <a:latin typeface="Helvetica"/>
        <a:ea typeface="Helvetica"/>
        <a:cs typeface="Helvetica"/>
        <a:sym typeface="Helvetica"/>
      </a:defRPr>
    </a:lvl4pPr>
    <a:lvl5pPr indent="914340" defTabSz="457171">
      <a:defRPr sz="1200">
        <a:latin typeface="Helvetica"/>
        <a:ea typeface="Helvetica"/>
        <a:cs typeface="Helvetica"/>
        <a:sym typeface="Helvetica"/>
      </a:defRPr>
    </a:lvl5pPr>
    <a:lvl6pPr indent="1142925" defTabSz="457171">
      <a:defRPr sz="1200">
        <a:latin typeface="Helvetica"/>
        <a:ea typeface="Helvetica"/>
        <a:cs typeface="Helvetica"/>
        <a:sym typeface="Helvetica"/>
      </a:defRPr>
    </a:lvl6pPr>
    <a:lvl7pPr indent="1371511" defTabSz="457171">
      <a:defRPr sz="1200">
        <a:latin typeface="Helvetica"/>
        <a:ea typeface="Helvetica"/>
        <a:cs typeface="Helvetica"/>
        <a:sym typeface="Helvetica"/>
      </a:defRPr>
    </a:lvl7pPr>
    <a:lvl8pPr indent="1600095" defTabSz="457171">
      <a:defRPr sz="1200">
        <a:latin typeface="Helvetica"/>
        <a:ea typeface="Helvetica"/>
        <a:cs typeface="Helvetica"/>
        <a:sym typeface="Helvetica"/>
      </a:defRPr>
    </a:lvl8pPr>
    <a:lvl9pPr indent="1828680" defTabSz="457171">
      <a:defRPr sz="1200"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00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Chalkduster"/>
          <a:ea typeface="Chalkduster"/>
          <a:cs typeface="Chalkduster"/>
        </a:font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4" d="100"/>
          <a:sy n="64" d="100"/>
        </p:scale>
        <p:origin x="-936" y="-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44584691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71">
      <a:defRPr>
        <a:latin typeface="Lucida Grande"/>
        <a:ea typeface="Lucida Grande"/>
        <a:cs typeface="Lucida Grande"/>
        <a:sym typeface="Lucida Grande"/>
      </a:defRPr>
    </a:lvl1pPr>
    <a:lvl2pPr indent="228585" defTabSz="457171">
      <a:defRPr>
        <a:latin typeface="Lucida Grande"/>
        <a:ea typeface="Lucida Grande"/>
        <a:cs typeface="Lucida Grande"/>
        <a:sym typeface="Lucida Grande"/>
      </a:defRPr>
    </a:lvl2pPr>
    <a:lvl3pPr indent="457171" defTabSz="457171">
      <a:defRPr>
        <a:latin typeface="Lucida Grande"/>
        <a:ea typeface="Lucida Grande"/>
        <a:cs typeface="Lucida Grande"/>
        <a:sym typeface="Lucida Grande"/>
      </a:defRPr>
    </a:lvl3pPr>
    <a:lvl4pPr indent="685755" defTabSz="457171">
      <a:defRPr>
        <a:latin typeface="Lucida Grande"/>
        <a:ea typeface="Lucida Grande"/>
        <a:cs typeface="Lucida Grande"/>
        <a:sym typeface="Lucida Grande"/>
      </a:defRPr>
    </a:lvl4pPr>
    <a:lvl5pPr indent="914340" defTabSz="457171">
      <a:defRPr>
        <a:latin typeface="Lucida Grande"/>
        <a:ea typeface="Lucida Grande"/>
        <a:cs typeface="Lucida Grande"/>
        <a:sym typeface="Lucida Grande"/>
      </a:defRPr>
    </a:lvl5pPr>
    <a:lvl6pPr indent="1142925" defTabSz="457171">
      <a:defRPr>
        <a:latin typeface="Lucida Grande"/>
        <a:ea typeface="Lucida Grande"/>
        <a:cs typeface="Lucida Grande"/>
        <a:sym typeface="Lucida Grande"/>
      </a:defRPr>
    </a:lvl6pPr>
    <a:lvl7pPr indent="1371511" defTabSz="457171">
      <a:defRPr>
        <a:latin typeface="Lucida Grande"/>
        <a:ea typeface="Lucida Grande"/>
        <a:cs typeface="Lucida Grande"/>
        <a:sym typeface="Lucida Grande"/>
      </a:defRPr>
    </a:lvl7pPr>
    <a:lvl8pPr indent="1600095" defTabSz="457171">
      <a:defRPr>
        <a:latin typeface="Lucida Grande"/>
        <a:ea typeface="Lucida Grande"/>
        <a:cs typeface="Lucida Grande"/>
        <a:sym typeface="Lucida Grande"/>
      </a:defRPr>
    </a:lvl8pPr>
    <a:lvl9pPr indent="1828680" defTabSz="457171">
      <a:defRPr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 numCol="2" spcCol="523206" anchor="t"/>
          <a:lstStyle>
            <a:lvl1pPr marL="863753" indent="-406582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1pPr>
            <a:lvl2pPr marL="1409817" indent="-406582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2pPr>
            <a:lvl3pPr marL="1943181" indent="-406582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3pPr>
            <a:lvl4pPr marL="2514644" indent="-406582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4pPr>
            <a:lvl5pPr marL="3098806" indent="-406582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7607300" y="2946400"/>
            <a:ext cx="4127500" cy="5740400"/>
          </a:xfrm>
          <a:prstGeom prst="rect">
            <a:avLst/>
          </a:prstGeom>
        </p:spPr>
        <p:txBody>
          <a:bodyPr/>
          <a:lstStyle>
            <a:lvl1pPr marL="863753" indent="-406582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1pPr>
            <a:lvl2pPr marL="1409817" indent="-406582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2pPr>
            <a:lvl3pPr marL="1943181" indent="-406582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3pPr>
            <a:lvl4pPr marL="2514644" indent="-406582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4pPr>
            <a:lvl5pPr marL="3098806" indent="-406582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75360" y="8886613"/>
            <a:ext cx="2709333" cy="650240"/>
          </a:xfrm>
          <a:prstGeom prst="rect">
            <a:avLst/>
          </a:prstGeom>
          <a:ln/>
        </p:spPr>
        <p:txBody>
          <a:bodyPr lIns="124130" tIns="62065" rIns="124130" bIns="6206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308" y="8886613"/>
            <a:ext cx="4118187" cy="650240"/>
          </a:xfrm>
          <a:prstGeom prst="rect">
            <a:avLst/>
          </a:prstGeom>
          <a:ln/>
        </p:spPr>
        <p:txBody>
          <a:bodyPr lIns="124130" tIns="62065" rIns="124130" bIns="6206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20108" y="8886613"/>
            <a:ext cx="2709333" cy="650240"/>
          </a:xfrm>
          <a:prstGeom prst="rect">
            <a:avLst/>
          </a:prstGeom>
          <a:ln/>
        </p:spPr>
        <p:txBody>
          <a:bodyPr lIns="124130" tIns="62065" rIns="124130" bIns="62065"/>
          <a:lstStyle>
            <a:lvl1pPr>
              <a:defRPr/>
            </a:lvl1pPr>
          </a:lstStyle>
          <a:p>
            <a:pPr>
              <a:defRPr/>
            </a:pPr>
            <a:fld id="{B17E5A61-8345-4B69-9E62-35CB6F05F62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2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270000" y="1066801"/>
            <a:ext cx="10464800" cy="7620001"/>
          </a:xfrm>
          <a:prstGeom prst="rect">
            <a:avLst/>
          </a:prstGeom>
        </p:spPr>
        <p:txBody>
          <a:bodyPr/>
          <a:lstStyle>
            <a:lvl1pPr>
              <a:spcBef>
                <a:spcPts val="6000"/>
              </a:spcBef>
              <a:buBlip>
                <a:blip r:embed="rId2"/>
              </a:buBlip>
            </a:lvl1pPr>
            <a:lvl2pPr>
              <a:spcBef>
                <a:spcPts val="6000"/>
              </a:spcBef>
              <a:buBlip>
                <a:blip r:embed="rId2"/>
              </a:buBlip>
            </a:lvl2pPr>
            <a:lvl3pPr>
              <a:spcBef>
                <a:spcPts val="6000"/>
              </a:spcBef>
              <a:buBlip>
                <a:blip r:embed="rId2"/>
              </a:buBlip>
            </a:lvl3pPr>
            <a:lvl4pPr>
              <a:spcBef>
                <a:spcPts val="6000"/>
              </a:spcBef>
              <a:buBlip>
                <a:blip r:embed="rId2"/>
              </a:buBlip>
            </a:lvl4pPr>
            <a:lvl5pPr>
              <a:spcBef>
                <a:spcPts val="6000"/>
              </a:spcBef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270000" y="3606800"/>
            <a:ext cx="10464800" cy="2540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7366001"/>
            <a:ext cx="10464800" cy="1828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596900" y="1790701"/>
            <a:ext cx="6032500" cy="3048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596900" y="4940300"/>
            <a:ext cx="6032500" cy="3048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300"/>
            </a:lvl1pPr>
            <a:lvl2pPr marL="0" indent="0" algn="ctr">
              <a:spcBef>
                <a:spcPts val="0"/>
              </a:spcBef>
              <a:buSzTx/>
              <a:buNone/>
              <a:defRPr sz="3300"/>
            </a:lvl2pPr>
            <a:lvl3pPr marL="0" indent="0" algn="ctr">
              <a:spcBef>
                <a:spcPts val="0"/>
              </a:spcBef>
              <a:buSzTx/>
              <a:buNone/>
              <a:defRPr sz="3300"/>
            </a:lvl3pPr>
            <a:lvl4pPr marL="0" indent="0" algn="ctr">
              <a:spcBef>
                <a:spcPts val="0"/>
              </a:spcBef>
              <a:buSzTx/>
              <a:buNone/>
              <a:defRPr sz="3300"/>
            </a:lvl4pPr>
            <a:lvl5pPr marL="0" indent="0" algn="ctr">
              <a:spcBef>
                <a:spcPts val="0"/>
              </a:spcBef>
              <a:buSzTx/>
              <a:buNone/>
              <a:defRPr sz="33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1270001" y="2946400"/>
            <a:ext cx="5105400" cy="5740400"/>
          </a:xfrm>
          <a:prstGeom prst="rect">
            <a:avLst/>
          </a:prstGeom>
        </p:spPr>
        <p:txBody>
          <a:bodyPr/>
          <a:lstStyle>
            <a:lvl1pPr marL="863753" indent="-406582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1pPr>
            <a:lvl2pPr marL="1409817" indent="-406582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2pPr>
            <a:lvl3pPr marL="1943181" indent="-406582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3pPr>
            <a:lvl4pPr marL="2514644" indent="-406582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4pPr>
            <a:lvl5pPr marL="3098806" indent="-406582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1270001" y="2946400"/>
            <a:ext cx="5105400" cy="5740400"/>
          </a:xfrm>
          <a:prstGeom prst="rect">
            <a:avLst/>
          </a:prstGeom>
        </p:spPr>
        <p:txBody>
          <a:bodyPr/>
          <a:lstStyle>
            <a:lvl1pPr marL="863753" indent="-406582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1pPr>
            <a:lvl2pPr marL="1409817" indent="-406582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2pPr>
            <a:lvl3pPr marL="1943181" indent="-406582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3pPr>
            <a:lvl4pPr marL="2514644" indent="-406582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4pPr>
            <a:lvl5pPr marL="3098806" indent="-406582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203201"/>
            <a:ext cx="104648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6" tIns="50796" rIns="50796" bIns="50796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2946400"/>
            <a:ext cx="10464800" cy="574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96" tIns="50796" rIns="50796" bIns="50796" anchor="ctr"/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87" r:id="rId11"/>
  </p:sldLayoutIdLst>
  <p:transition spd="med"/>
  <p:txStyles>
    <p:titleStyle>
      <a:lvl1pPr algn="ctr" defTabSz="457171">
        <a:defRPr sz="7200">
          <a:solidFill>
            <a:srgbClr val="FFFFFF"/>
          </a:solidFill>
          <a:latin typeface="+mn-lt"/>
          <a:ea typeface="+mn-ea"/>
          <a:cs typeface="+mn-cs"/>
          <a:sym typeface="Chalkboard"/>
        </a:defRPr>
      </a:lvl1pPr>
      <a:lvl2pPr indent="228585" algn="ctr" defTabSz="457171">
        <a:defRPr sz="7200">
          <a:solidFill>
            <a:srgbClr val="FFFFFF"/>
          </a:solidFill>
          <a:latin typeface="+mn-lt"/>
          <a:ea typeface="+mn-ea"/>
          <a:cs typeface="+mn-cs"/>
          <a:sym typeface="Chalkboard"/>
        </a:defRPr>
      </a:lvl2pPr>
      <a:lvl3pPr indent="457171" algn="ctr" defTabSz="457171">
        <a:defRPr sz="7200">
          <a:solidFill>
            <a:srgbClr val="FFFFFF"/>
          </a:solidFill>
          <a:latin typeface="+mn-lt"/>
          <a:ea typeface="+mn-ea"/>
          <a:cs typeface="+mn-cs"/>
          <a:sym typeface="Chalkboard"/>
        </a:defRPr>
      </a:lvl3pPr>
      <a:lvl4pPr indent="685755" algn="ctr" defTabSz="457171">
        <a:defRPr sz="7200">
          <a:solidFill>
            <a:srgbClr val="FFFFFF"/>
          </a:solidFill>
          <a:latin typeface="+mn-lt"/>
          <a:ea typeface="+mn-ea"/>
          <a:cs typeface="+mn-cs"/>
          <a:sym typeface="Chalkboard"/>
        </a:defRPr>
      </a:lvl4pPr>
      <a:lvl5pPr indent="914340" algn="ctr" defTabSz="457171">
        <a:defRPr sz="7200">
          <a:solidFill>
            <a:srgbClr val="FFFFFF"/>
          </a:solidFill>
          <a:latin typeface="+mn-lt"/>
          <a:ea typeface="+mn-ea"/>
          <a:cs typeface="+mn-cs"/>
          <a:sym typeface="Chalkboard"/>
        </a:defRPr>
      </a:lvl5pPr>
      <a:lvl6pPr indent="1142925" algn="ctr" defTabSz="457171">
        <a:defRPr sz="7200">
          <a:solidFill>
            <a:srgbClr val="FFFFFF"/>
          </a:solidFill>
          <a:latin typeface="+mn-lt"/>
          <a:ea typeface="+mn-ea"/>
          <a:cs typeface="+mn-cs"/>
          <a:sym typeface="Chalkboard"/>
        </a:defRPr>
      </a:lvl6pPr>
      <a:lvl7pPr indent="1371511" algn="ctr" defTabSz="457171">
        <a:defRPr sz="7200">
          <a:solidFill>
            <a:srgbClr val="FFFFFF"/>
          </a:solidFill>
          <a:latin typeface="+mn-lt"/>
          <a:ea typeface="+mn-ea"/>
          <a:cs typeface="+mn-cs"/>
          <a:sym typeface="Chalkboard"/>
        </a:defRPr>
      </a:lvl7pPr>
      <a:lvl8pPr indent="1600095" algn="ctr" defTabSz="457171">
        <a:defRPr sz="7200">
          <a:solidFill>
            <a:srgbClr val="FFFFFF"/>
          </a:solidFill>
          <a:latin typeface="+mn-lt"/>
          <a:ea typeface="+mn-ea"/>
          <a:cs typeface="+mn-cs"/>
          <a:sym typeface="Chalkboard"/>
        </a:defRPr>
      </a:lvl8pPr>
      <a:lvl9pPr indent="1828680" algn="ctr" defTabSz="457171">
        <a:defRPr sz="7200">
          <a:solidFill>
            <a:srgbClr val="FFFFFF"/>
          </a:solidFill>
          <a:latin typeface="+mn-lt"/>
          <a:ea typeface="+mn-ea"/>
          <a:cs typeface="+mn-cs"/>
          <a:sym typeface="Chalkboard"/>
        </a:defRPr>
      </a:lvl9pPr>
    </p:titleStyle>
    <p:bodyStyle>
      <a:lvl1pPr marL="893638" indent="-436469" defTabSz="457171">
        <a:spcBef>
          <a:spcPts val="3000"/>
        </a:spcBef>
        <a:buSzPct val="43000"/>
        <a:buBlip>
          <a:blip r:embed="rId14"/>
        </a:buBlip>
        <a:defRPr sz="3700">
          <a:solidFill>
            <a:srgbClr val="FFFFFF"/>
          </a:solidFill>
          <a:latin typeface="+mn-lt"/>
          <a:ea typeface="+mn-ea"/>
          <a:cs typeface="+mn-cs"/>
          <a:sym typeface="Chalkboard"/>
        </a:defRPr>
      </a:lvl1pPr>
      <a:lvl2pPr marL="1439702" indent="-436469" defTabSz="457171">
        <a:spcBef>
          <a:spcPts val="3000"/>
        </a:spcBef>
        <a:buSzPct val="43000"/>
        <a:buBlip>
          <a:blip r:embed="rId14"/>
        </a:buBlip>
        <a:defRPr sz="3700">
          <a:solidFill>
            <a:srgbClr val="FFFFFF"/>
          </a:solidFill>
          <a:latin typeface="+mn-lt"/>
          <a:ea typeface="+mn-ea"/>
          <a:cs typeface="+mn-cs"/>
          <a:sym typeface="Chalkboard"/>
        </a:defRPr>
      </a:lvl2pPr>
      <a:lvl3pPr marL="1973068" indent="-436469" defTabSz="457171">
        <a:spcBef>
          <a:spcPts val="3000"/>
        </a:spcBef>
        <a:buSzPct val="43000"/>
        <a:buBlip>
          <a:blip r:embed="rId14"/>
        </a:buBlip>
        <a:defRPr sz="3700">
          <a:solidFill>
            <a:srgbClr val="FFFFFF"/>
          </a:solidFill>
          <a:latin typeface="+mn-lt"/>
          <a:ea typeface="+mn-ea"/>
          <a:cs typeface="+mn-cs"/>
          <a:sym typeface="Chalkboard"/>
        </a:defRPr>
      </a:lvl3pPr>
      <a:lvl4pPr marL="2544531" indent="-436469" defTabSz="457171">
        <a:spcBef>
          <a:spcPts val="3000"/>
        </a:spcBef>
        <a:buSzPct val="43000"/>
        <a:buBlip>
          <a:blip r:embed="rId14"/>
        </a:buBlip>
        <a:defRPr sz="3700">
          <a:solidFill>
            <a:srgbClr val="FFFFFF"/>
          </a:solidFill>
          <a:latin typeface="+mn-lt"/>
          <a:ea typeface="+mn-ea"/>
          <a:cs typeface="+mn-cs"/>
          <a:sym typeface="Chalkboard"/>
        </a:defRPr>
      </a:lvl4pPr>
      <a:lvl5pPr marL="3128693" indent="-436469" defTabSz="457171">
        <a:spcBef>
          <a:spcPts val="3000"/>
        </a:spcBef>
        <a:buSzPct val="43000"/>
        <a:buBlip>
          <a:blip r:embed="rId14"/>
        </a:buBlip>
        <a:defRPr sz="3700">
          <a:solidFill>
            <a:srgbClr val="FFFFFF"/>
          </a:solidFill>
          <a:latin typeface="+mn-lt"/>
          <a:ea typeface="+mn-ea"/>
          <a:cs typeface="+mn-cs"/>
          <a:sym typeface="Chalkboard"/>
        </a:defRPr>
      </a:lvl5pPr>
      <a:lvl6pPr marL="3484268" indent="-436469" defTabSz="457171">
        <a:spcBef>
          <a:spcPts val="3000"/>
        </a:spcBef>
        <a:buSzPct val="43000"/>
        <a:buBlip>
          <a:blip r:embed="rId14"/>
        </a:buBlip>
        <a:defRPr sz="3700">
          <a:solidFill>
            <a:srgbClr val="FFFFFF"/>
          </a:solidFill>
          <a:latin typeface="+mn-lt"/>
          <a:ea typeface="+mn-ea"/>
          <a:cs typeface="+mn-cs"/>
          <a:sym typeface="Chalkboard"/>
        </a:defRPr>
      </a:lvl6pPr>
      <a:lvl7pPr marL="3839845" indent="-436469" defTabSz="457171">
        <a:spcBef>
          <a:spcPts val="3000"/>
        </a:spcBef>
        <a:buSzPct val="43000"/>
        <a:buBlip>
          <a:blip r:embed="rId14"/>
        </a:buBlip>
        <a:defRPr sz="3700">
          <a:solidFill>
            <a:srgbClr val="FFFFFF"/>
          </a:solidFill>
          <a:latin typeface="+mn-lt"/>
          <a:ea typeface="+mn-ea"/>
          <a:cs typeface="+mn-cs"/>
          <a:sym typeface="Chalkboard"/>
        </a:defRPr>
      </a:lvl7pPr>
      <a:lvl8pPr marL="4195422" indent="-436469" defTabSz="457171">
        <a:spcBef>
          <a:spcPts val="3000"/>
        </a:spcBef>
        <a:buSzPct val="43000"/>
        <a:buBlip>
          <a:blip r:embed="rId14"/>
        </a:buBlip>
        <a:defRPr sz="3700">
          <a:solidFill>
            <a:srgbClr val="FFFFFF"/>
          </a:solidFill>
          <a:latin typeface="+mn-lt"/>
          <a:ea typeface="+mn-ea"/>
          <a:cs typeface="+mn-cs"/>
          <a:sym typeface="Chalkboard"/>
        </a:defRPr>
      </a:lvl8pPr>
      <a:lvl9pPr marL="4550998" indent="-436469" defTabSz="457171">
        <a:spcBef>
          <a:spcPts val="3000"/>
        </a:spcBef>
        <a:buSzPct val="43000"/>
        <a:buBlip>
          <a:blip r:embed="rId14"/>
        </a:buBlip>
        <a:defRPr sz="3700">
          <a:solidFill>
            <a:srgbClr val="FFFFFF"/>
          </a:solidFill>
          <a:latin typeface="+mn-lt"/>
          <a:ea typeface="+mn-ea"/>
          <a:cs typeface="+mn-cs"/>
          <a:sym typeface="Chalkboard"/>
        </a:defRPr>
      </a:lvl9pPr>
    </p:bodyStyle>
    <p:otherStyle>
      <a:lvl1pPr algn="ctr" defTabSz="457171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1pPr>
      <a:lvl2pPr indent="228585" algn="ctr" defTabSz="457171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2pPr>
      <a:lvl3pPr indent="457171" algn="ctr" defTabSz="457171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3pPr>
      <a:lvl4pPr indent="685755" algn="ctr" defTabSz="457171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4pPr>
      <a:lvl5pPr indent="914340" algn="ctr" defTabSz="457171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5pPr>
      <a:lvl6pPr indent="1142925" algn="ctr" defTabSz="457171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6pPr>
      <a:lvl7pPr indent="1371511" algn="ctr" defTabSz="457171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7pPr>
      <a:lvl8pPr indent="1600095" algn="ctr" defTabSz="457171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8pPr>
      <a:lvl9pPr indent="1828680" algn="ctr" defTabSz="457171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381522" y="4334934"/>
            <a:ext cx="250733" cy="104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122" tIns="62061" rIns="124122" bIns="6206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it-IT" sz="6000">
              <a:solidFill>
                <a:schemeClr val="tx2"/>
              </a:solidFill>
            </a:endParaRP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2600960" y="-88053"/>
            <a:ext cx="250733" cy="195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122" tIns="62061" rIns="124122" bIns="62061">
            <a:spAutoFit/>
          </a:bodyPr>
          <a:lstStyle/>
          <a:p>
            <a:pPr>
              <a:defRPr/>
            </a:pPr>
            <a:endParaRPr lang="en-GB" sz="11900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000" name="Rectangle 22"/>
          <p:cNvSpPr>
            <a:spLocks noChangeArrowheads="1"/>
          </p:cNvSpPr>
          <p:nvPr/>
        </p:nvSpPr>
        <p:spPr bwMode="auto">
          <a:xfrm>
            <a:off x="11004061" y="11464995"/>
            <a:ext cx="544018" cy="71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122" tIns="62061" rIns="124122" bIns="6206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3800">
                <a:solidFill>
                  <a:srgbClr val="0000FF"/>
                </a:solidFill>
                <a:latin typeface="Symbol" pitchFamily="18" charset="2"/>
              </a:rPr>
              <a:t>s</a:t>
            </a:r>
          </a:p>
        </p:txBody>
      </p:sp>
      <p:sp>
        <p:nvSpPr>
          <p:cNvPr id="42001" name="Line 23"/>
          <p:cNvSpPr>
            <a:spLocks noChangeShapeType="1"/>
          </p:cNvSpPr>
          <p:nvPr/>
        </p:nvSpPr>
        <p:spPr bwMode="auto">
          <a:xfrm flipH="1" flipV="1">
            <a:off x="10203766" y="11790117"/>
            <a:ext cx="800295" cy="10837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2" tIns="62061" rIns="124122" bIns="62061"/>
          <a:lstStyle/>
          <a:p>
            <a:endParaRPr lang="it-IT"/>
          </a:p>
        </p:txBody>
      </p:sp>
      <p:sp>
        <p:nvSpPr>
          <p:cNvPr id="42014" name="Rectangle 55"/>
          <p:cNvSpPr>
            <a:spLocks noChangeArrowheads="1"/>
          </p:cNvSpPr>
          <p:nvPr/>
        </p:nvSpPr>
        <p:spPr bwMode="auto">
          <a:xfrm>
            <a:off x="164968" y="1803966"/>
            <a:ext cx="10528884" cy="137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EB0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4122" tIns="62061" rIns="124122" bIns="6206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it-IT" sz="2700" dirty="0">
                <a:solidFill>
                  <a:srgbClr val="0000FF"/>
                </a:solidFill>
              </a:rPr>
              <a:t> </a:t>
            </a:r>
            <a:r>
              <a:rPr lang="en-US" altLang="it-IT" sz="2700" dirty="0" smtClean="0">
                <a:solidFill>
                  <a:schemeClr val="bg1"/>
                </a:solidFill>
              </a:rPr>
              <a:t>Studio </a:t>
            </a:r>
            <a:r>
              <a:rPr lang="en-US" altLang="it-IT" sz="2700" dirty="0" err="1" smtClean="0">
                <a:solidFill>
                  <a:schemeClr val="bg1"/>
                </a:solidFill>
              </a:rPr>
              <a:t>delle</a:t>
            </a:r>
            <a:r>
              <a:rPr lang="en-US" altLang="it-IT" sz="2700" dirty="0" smtClean="0">
                <a:solidFill>
                  <a:schemeClr val="bg1"/>
                </a:solidFill>
              </a:rPr>
              <a:t> </a:t>
            </a:r>
            <a:r>
              <a:rPr lang="en-US" altLang="it-IT" sz="2700" dirty="0" err="1" smtClean="0">
                <a:solidFill>
                  <a:schemeClr val="bg1"/>
                </a:solidFill>
              </a:rPr>
              <a:t>reazioni</a:t>
            </a:r>
            <a:r>
              <a:rPr lang="en-US" altLang="it-IT" sz="2700" dirty="0" smtClean="0">
                <a:solidFill>
                  <a:schemeClr val="bg1"/>
                </a:solidFill>
              </a:rPr>
              <a:t> </a:t>
            </a:r>
            <a:r>
              <a:rPr lang="en-US" altLang="it-IT" sz="2700" dirty="0" err="1" smtClean="0">
                <a:solidFill>
                  <a:schemeClr val="bg1"/>
                </a:solidFill>
              </a:rPr>
              <a:t>nucleari</a:t>
            </a:r>
            <a:r>
              <a:rPr lang="en-US" altLang="it-IT" sz="2700" dirty="0" smtClean="0">
                <a:solidFill>
                  <a:schemeClr val="bg1"/>
                </a:solidFill>
              </a:rPr>
              <a:t> </a:t>
            </a:r>
            <a:r>
              <a:rPr lang="en-US" altLang="it-IT" sz="2700" dirty="0" err="1" smtClean="0">
                <a:solidFill>
                  <a:schemeClr val="bg1"/>
                </a:solidFill>
              </a:rPr>
              <a:t>responsabili</a:t>
            </a:r>
            <a:r>
              <a:rPr lang="en-US" altLang="it-IT" sz="2700" dirty="0" smtClean="0">
                <a:solidFill>
                  <a:schemeClr val="bg1"/>
                </a:solidFill>
              </a:rPr>
              <a:t> </a:t>
            </a:r>
            <a:r>
              <a:rPr lang="en-US" altLang="it-IT" sz="2700" dirty="0" err="1" smtClean="0">
                <a:solidFill>
                  <a:schemeClr val="bg1"/>
                </a:solidFill>
              </a:rPr>
              <a:t>della</a:t>
            </a:r>
            <a:r>
              <a:rPr lang="en-US" altLang="it-IT" sz="2700" dirty="0" smtClean="0">
                <a:solidFill>
                  <a:schemeClr val="bg1"/>
                </a:solidFill>
              </a:rPr>
              <a:t> </a:t>
            </a:r>
            <a:r>
              <a:rPr lang="en-US" altLang="it-IT" sz="2700" dirty="0" err="1" smtClean="0">
                <a:solidFill>
                  <a:schemeClr val="bg1"/>
                </a:solidFill>
              </a:rPr>
              <a:t>produzione</a:t>
            </a:r>
            <a:r>
              <a:rPr lang="en-US" altLang="it-IT" sz="2700" dirty="0">
                <a:solidFill>
                  <a:schemeClr val="bg1"/>
                </a:solidFill>
              </a:rPr>
              <a:t> </a:t>
            </a:r>
            <a:r>
              <a:rPr lang="en-US" altLang="it-IT" sz="2700" dirty="0" smtClean="0">
                <a:solidFill>
                  <a:schemeClr val="bg1"/>
                </a:solidFill>
              </a:rPr>
              <a:t>di </a:t>
            </a:r>
            <a:r>
              <a:rPr lang="en-US" altLang="it-IT" sz="2700" dirty="0" err="1" smtClean="0">
                <a:solidFill>
                  <a:schemeClr val="bg1"/>
                </a:solidFill>
              </a:rPr>
              <a:t>energia</a:t>
            </a:r>
            <a:r>
              <a:rPr lang="en-US" altLang="it-IT" sz="2700" dirty="0" smtClean="0">
                <a:solidFill>
                  <a:schemeClr val="bg1"/>
                </a:solidFill>
              </a:rPr>
              <a:t> e </a:t>
            </a:r>
            <a:r>
              <a:rPr lang="en-US" altLang="it-IT" sz="2700" dirty="0" err="1" smtClean="0">
                <a:solidFill>
                  <a:schemeClr val="bg1"/>
                </a:solidFill>
              </a:rPr>
              <a:t>dell’evoluzione</a:t>
            </a:r>
            <a:r>
              <a:rPr lang="en-US" altLang="it-IT" sz="2700" dirty="0" smtClean="0">
                <a:solidFill>
                  <a:schemeClr val="bg1"/>
                </a:solidFill>
              </a:rPr>
              <a:t> </a:t>
            </a:r>
            <a:r>
              <a:rPr lang="en-US" altLang="it-IT" sz="2700" dirty="0" err="1" smtClean="0">
                <a:solidFill>
                  <a:schemeClr val="bg1"/>
                </a:solidFill>
              </a:rPr>
              <a:t>chimica</a:t>
            </a:r>
            <a:r>
              <a:rPr lang="en-US" altLang="it-IT" sz="2700" dirty="0" smtClean="0">
                <a:solidFill>
                  <a:schemeClr val="bg1"/>
                </a:solidFill>
              </a:rPr>
              <a:t> </a:t>
            </a:r>
            <a:r>
              <a:rPr lang="en-US" altLang="it-IT" sz="2700" dirty="0" err="1" smtClean="0">
                <a:solidFill>
                  <a:schemeClr val="bg1"/>
                </a:solidFill>
              </a:rPr>
              <a:t>delle</a:t>
            </a:r>
            <a:r>
              <a:rPr lang="en-US" altLang="it-IT" sz="2700" dirty="0" smtClean="0">
                <a:solidFill>
                  <a:schemeClr val="bg1"/>
                </a:solidFill>
              </a:rPr>
              <a:t> </a:t>
            </a:r>
            <a:r>
              <a:rPr lang="en-US" altLang="it-IT" sz="2700" dirty="0" err="1" smtClean="0">
                <a:solidFill>
                  <a:schemeClr val="bg1"/>
                </a:solidFill>
              </a:rPr>
              <a:t>stelle</a:t>
            </a:r>
            <a:r>
              <a:rPr lang="en-US" altLang="it-IT" sz="2700" dirty="0" smtClean="0">
                <a:solidFill>
                  <a:schemeClr val="bg1"/>
                </a:solidFill>
              </a:rPr>
              <a:t>, in </a:t>
            </a:r>
            <a:r>
              <a:rPr lang="en-US" altLang="it-IT" sz="2700" dirty="0" err="1" smtClean="0">
                <a:solidFill>
                  <a:schemeClr val="bg1"/>
                </a:solidFill>
              </a:rPr>
              <a:t>particolare</a:t>
            </a:r>
            <a:r>
              <a:rPr lang="en-US" altLang="it-IT" sz="2700" dirty="0" smtClean="0">
                <a:solidFill>
                  <a:schemeClr val="bg1"/>
                </a:solidFill>
              </a:rPr>
              <a:t>  </a:t>
            </a:r>
          </a:p>
          <a:p>
            <a:pPr>
              <a:spcBef>
                <a:spcPct val="0"/>
              </a:spcBef>
              <a:buNone/>
            </a:pPr>
            <a:r>
              <a:rPr lang="en-US" altLang="it-IT" sz="2700" dirty="0" smtClean="0">
                <a:solidFill>
                  <a:schemeClr val="bg1"/>
                </a:solidFill>
              </a:rPr>
              <a:t>H-burning  </a:t>
            </a:r>
            <a:endParaRPr lang="en-US" altLang="it-IT" sz="2700" dirty="0">
              <a:solidFill>
                <a:schemeClr val="bg1"/>
              </a:solidFill>
            </a:endParaRPr>
          </a:p>
        </p:txBody>
      </p:sp>
      <p:sp>
        <p:nvSpPr>
          <p:cNvPr id="42015" name="Rectangle 59"/>
          <p:cNvSpPr>
            <a:spLocks noChangeArrowheads="1"/>
          </p:cNvSpPr>
          <p:nvPr/>
        </p:nvSpPr>
        <p:spPr bwMode="auto">
          <a:xfrm>
            <a:off x="164968" y="3410462"/>
            <a:ext cx="12178934" cy="137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EB0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122" tIns="62061" rIns="124122" bIns="6206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it-IT" sz="2700" dirty="0">
                <a:solidFill>
                  <a:schemeClr val="bg1"/>
                </a:solidFill>
              </a:rPr>
              <a:t> </a:t>
            </a:r>
            <a:r>
              <a:rPr lang="en-US" altLang="it-IT" sz="2700" dirty="0" smtClean="0">
                <a:solidFill>
                  <a:schemeClr val="bg1"/>
                </a:solidFill>
              </a:rPr>
              <a:t>Grazie </a:t>
            </a:r>
            <a:r>
              <a:rPr lang="en-US" altLang="it-IT" sz="2700" dirty="0" err="1" smtClean="0">
                <a:solidFill>
                  <a:schemeClr val="bg1"/>
                </a:solidFill>
              </a:rPr>
              <a:t>alla</a:t>
            </a:r>
            <a:r>
              <a:rPr lang="en-US" altLang="it-IT" sz="2700" dirty="0" smtClean="0">
                <a:solidFill>
                  <a:schemeClr val="bg1"/>
                </a:solidFill>
              </a:rPr>
              <a:t> </a:t>
            </a:r>
            <a:r>
              <a:rPr lang="en-US" altLang="it-IT" sz="2700" dirty="0" err="1" smtClean="0">
                <a:solidFill>
                  <a:schemeClr val="bg1"/>
                </a:solidFill>
              </a:rPr>
              <a:t>soppressione</a:t>
            </a:r>
            <a:r>
              <a:rPr lang="en-US" altLang="it-IT" sz="2700" dirty="0" smtClean="0">
                <a:solidFill>
                  <a:schemeClr val="bg1"/>
                </a:solidFill>
              </a:rPr>
              <a:t> </a:t>
            </a:r>
            <a:r>
              <a:rPr lang="en-US" altLang="it-IT" sz="2700" dirty="0" err="1" smtClean="0">
                <a:solidFill>
                  <a:schemeClr val="bg1"/>
                </a:solidFill>
              </a:rPr>
              <a:t>dei</a:t>
            </a:r>
            <a:r>
              <a:rPr lang="en-US" altLang="it-IT" sz="2700" dirty="0" smtClean="0">
                <a:solidFill>
                  <a:schemeClr val="bg1"/>
                </a:solidFill>
              </a:rPr>
              <a:t> </a:t>
            </a:r>
            <a:r>
              <a:rPr lang="en-US" altLang="it-IT" sz="2700" dirty="0" err="1" smtClean="0">
                <a:solidFill>
                  <a:schemeClr val="bg1"/>
                </a:solidFill>
              </a:rPr>
              <a:t>fondi</a:t>
            </a:r>
            <a:r>
              <a:rPr lang="en-US" altLang="it-IT" sz="2700" dirty="0" smtClean="0">
                <a:solidFill>
                  <a:schemeClr val="bg1"/>
                </a:solidFill>
              </a:rPr>
              <a:t> @LNGS è per la prima </a:t>
            </a:r>
            <a:r>
              <a:rPr lang="en-US" altLang="it-IT" sz="2700" dirty="0" err="1" smtClean="0">
                <a:solidFill>
                  <a:schemeClr val="bg1"/>
                </a:solidFill>
              </a:rPr>
              <a:t>volta</a:t>
            </a:r>
            <a:r>
              <a:rPr lang="en-US" altLang="it-IT" sz="2700" dirty="0" smtClean="0">
                <a:solidFill>
                  <a:schemeClr val="bg1"/>
                </a:solidFill>
              </a:rPr>
              <a:t> </a:t>
            </a:r>
            <a:r>
              <a:rPr lang="en-US" altLang="it-IT" sz="2700" dirty="0" err="1" smtClean="0">
                <a:solidFill>
                  <a:schemeClr val="bg1"/>
                </a:solidFill>
              </a:rPr>
              <a:t>possibile</a:t>
            </a:r>
            <a:r>
              <a:rPr lang="en-US" altLang="it-IT" sz="2700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it-IT" sz="2700" dirty="0" err="1" smtClean="0">
                <a:solidFill>
                  <a:schemeClr val="bg1"/>
                </a:solidFill>
              </a:rPr>
              <a:t>misurare</a:t>
            </a:r>
            <a:r>
              <a:rPr lang="en-US" altLang="it-IT" sz="2700" dirty="0" smtClean="0">
                <a:solidFill>
                  <a:schemeClr val="bg1"/>
                </a:solidFill>
              </a:rPr>
              <a:t> </a:t>
            </a:r>
            <a:r>
              <a:rPr lang="en-US" altLang="it-IT" sz="2700" dirty="0" err="1" smtClean="0">
                <a:solidFill>
                  <a:schemeClr val="bg1"/>
                </a:solidFill>
              </a:rPr>
              <a:t>alle</a:t>
            </a:r>
            <a:r>
              <a:rPr lang="en-US" altLang="it-IT" sz="2700" dirty="0" smtClean="0">
                <a:solidFill>
                  <a:schemeClr val="bg1"/>
                </a:solidFill>
              </a:rPr>
              <a:t> </a:t>
            </a:r>
            <a:r>
              <a:rPr lang="en-US" altLang="it-IT" sz="2700" dirty="0" err="1" smtClean="0">
                <a:solidFill>
                  <a:schemeClr val="bg1"/>
                </a:solidFill>
              </a:rPr>
              <a:t>basse</a:t>
            </a:r>
            <a:r>
              <a:rPr lang="en-US" altLang="it-IT" sz="2700" dirty="0" smtClean="0">
                <a:solidFill>
                  <a:schemeClr val="bg1"/>
                </a:solidFill>
              </a:rPr>
              <a:t> </a:t>
            </a:r>
            <a:r>
              <a:rPr lang="en-US" altLang="it-IT" sz="2700" dirty="0" err="1" smtClean="0">
                <a:solidFill>
                  <a:schemeClr val="bg1"/>
                </a:solidFill>
              </a:rPr>
              <a:t>energie</a:t>
            </a:r>
            <a:r>
              <a:rPr lang="en-US" altLang="it-IT" sz="2700" dirty="0" smtClean="0">
                <a:solidFill>
                  <a:schemeClr val="bg1"/>
                </a:solidFill>
              </a:rPr>
              <a:t> di </a:t>
            </a:r>
            <a:r>
              <a:rPr lang="en-US" altLang="it-IT" sz="2700" dirty="0" err="1" smtClean="0">
                <a:solidFill>
                  <a:schemeClr val="bg1"/>
                </a:solidFill>
              </a:rPr>
              <a:t>interesse</a:t>
            </a:r>
            <a:r>
              <a:rPr lang="en-US" altLang="it-IT" sz="2700" dirty="0" smtClean="0">
                <a:solidFill>
                  <a:schemeClr val="bg1"/>
                </a:solidFill>
              </a:rPr>
              <a:t> </a:t>
            </a:r>
            <a:r>
              <a:rPr lang="en-US" altLang="it-IT" sz="2700" dirty="0" err="1" smtClean="0">
                <a:solidFill>
                  <a:schemeClr val="bg1"/>
                </a:solidFill>
              </a:rPr>
              <a:t>astrofisico</a:t>
            </a:r>
            <a:r>
              <a:rPr lang="en-US" altLang="it-IT" sz="2700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it-IT" sz="2700" dirty="0" smtClean="0">
                <a:solidFill>
                  <a:schemeClr val="bg1"/>
                </a:solidFill>
              </a:rPr>
              <a:t> </a:t>
            </a:r>
            <a:endParaRPr lang="en-US" altLang="it-IT" sz="2700" dirty="0">
              <a:solidFill>
                <a:schemeClr val="bg1"/>
              </a:solidFill>
            </a:endParaRPr>
          </a:p>
        </p:txBody>
      </p:sp>
      <p:sp>
        <p:nvSpPr>
          <p:cNvPr id="42017" name="Text Box 62"/>
          <p:cNvSpPr txBox="1">
            <a:spLocks noChangeArrowheads="1"/>
          </p:cNvSpPr>
          <p:nvPr/>
        </p:nvSpPr>
        <p:spPr bwMode="auto">
          <a:xfrm>
            <a:off x="194949" y="288068"/>
            <a:ext cx="7850049" cy="617777"/>
          </a:xfrm>
          <a:prstGeom prst="rect">
            <a:avLst/>
          </a:prstGeom>
          <a:noFill/>
          <a:ln>
            <a:noFill/>
          </a:ln>
        </p:spPr>
        <p:txBody>
          <a:bodyPr wrap="square" lIns="124122" tIns="62061" rIns="124122" bIns="6206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 smtClean="0">
                <a:solidFill>
                  <a:srgbClr val="FFFF99"/>
                </a:solidFill>
              </a:rPr>
              <a:t>LUNA</a:t>
            </a:r>
            <a:r>
              <a:rPr lang="it-IT" altLang="it-IT" b="1">
                <a:solidFill>
                  <a:srgbClr val="FFFF99"/>
                </a:solidFill>
              </a:rPr>
              <a:t> </a:t>
            </a:r>
            <a:r>
              <a:rPr lang="it-IT" altLang="it-IT" b="1" smtClean="0">
                <a:solidFill>
                  <a:srgbClr val="FFFF99"/>
                </a:solidFill>
              </a:rPr>
              <a:t>2015-2016</a:t>
            </a:r>
            <a:endParaRPr lang="it-IT" altLang="it-IT" sz="4400" b="1" dirty="0">
              <a:solidFill>
                <a:srgbClr val="FFFF99"/>
              </a:solidFill>
            </a:endParaRPr>
          </a:p>
        </p:txBody>
      </p:sp>
      <p:sp>
        <p:nvSpPr>
          <p:cNvPr id="42019" name="Rettangolo 1"/>
          <p:cNvSpPr>
            <a:spLocks noChangeArrowheads="1"/>
          </p:cNvSpPr>
          <p:nvPr/>
        </p:nvSpPr>
        <p:spPr bwMode="auto">
          <a:xfrm>
            <a:off x="179958" y="884418"/>
            <a:ext cx="9683570" cy="86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122" tIns="62061" rIns="124122" bIns="6206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dirty="0" err="1" smtClean="0">
                <a:solidFill>
                  <a:schemeClr val="bg1"/>
                </a:solidFill>
                <a:sym typeface="Symbol" pitchFamily="18" charset="2"/>
              </a:rPr>
              <a:t>Uomini</a:t>
            </a:r>
            <a:r>
              <a:rPr lang="en-US" altLang="it-IT" sz="2400" dirty="0" smtClean="0">
                <a:solidFill>
                  <a:schemeClr val="bg1"/>
                </a:solidFill>
                <a:sym typeface="Symbol" pitchFamily="18" charset="2"/>
              </a:rPr>
              <a:t> in </a:t>
            </a:r>
            <a:r>
              <a:rPr lang="en-US" altLang="it-IT" sz="2400" dirty="0" err="1" smtClean="0">
                <a:solidFill>
                  <a:schemeClr val="bg1"/>
                </a:solidFill>
                <a:sym typeface="Symbol" pitchFamily="18" charset="2"/>
              </a:rPr>
              <a:t>pozzi</a:t>
            </a:r>
            <a:r>
              <a:rPr lang="en-US" altLang="it-IT" sz="2400" dirty="0" smtClean="0">
                <a:solidFill>
                  <a:schemeClr val="bg1"/>
                </a:solidFill>
                <a:sym typeface="Symbol" pitchFamily="18" charset="2"/>
              </a:rPr>
              <a:t> o </a:t>
            </a:r>
            <a:r>
              <a:rPr lang="en-US" altLang="it-IT" sz="2400" dirty="0" err="1" smtClean="0">
                <a:solidFill>
                  <a:schemeClr val="bg1"/>
                </a:solidFill>
                <a:sym typeface="Symbol" pitchFamily="18" charset="2"/>
              </a:rPr>
              <a:t>caverne</a:t>
            </a:r>
            <a:r>
              <a:rPr lang="en-US" altLang="it-IT" sz="24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altLang="it-IT" sz="2400" dirty="0" err="1" smtClean="0">
                <a:solidFill>
                  <a:schemeClr val="bg1"/>
                </a:solidFill>
                <a:sym typeface="Symbol" pitchFamily="18" charset="2"/>
              </a:rPr>
              <a:t>talvolta</a:t>
            </a:r>
            <a:r>
              <a:rPr lang="en-US" altLang="it-IT" sz="24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altLang="it-IT" sz="2400" dirty="0" err="1" smtClean="0">
                <a:solidFill>
                  <a:schemeClr val="bg1"/>
                </a:solidFill>
                <a:sym typeface="Symbol" pitchFamily="18" charset="2"/>
              </a:rPr>
              <a:t>vedono</a:t>
            </a:r>
            <a:r>
              <a:rPr lang="en-US" altLang="it-IT" sz="2400" dirty="0" smtClean="0">
                <a:solidFill>
                  <a:schemeClr val="bg1"/>
                </a:solidFill>
                <a:sym typeface="Symbol" pitchFamily="18" charset="2"/>
              </a:rPr>
              <a:t> le </a:t>
            </a:r>
            <a:r>
              <a:rPr lang="en-US" altLang="it-IT" sz="2400" dirty="0" err="1" smtClean="0">
                <a:solidFill>
                  <a:schemeClr val="bg1"/>
                </a:solidFill>
                <a:sym typeface="Symbol" pitchFamily="18" charset="2"/>
              </a:rPr>
              <a:t>stelle</a:t>
            </a:r>
            <a:r>
              <a:rPr lang="en-US" altLang="it-IT" sz="2400" dirty="0" smtClean="0">
                <a:solidFill>
                  <a:schemeClr val="bg1"/>
                </a:solidFill>
                <a:sym typeface="Symbol" pitchFamily="18" charset="2"/>
              </a:rPr>
              <a:t>…. </a:t>
            </a:r>
            <a:endParaRPr lang="en-US" altLang="it-IT" sz="2400" dirty="0">
              <a:solidFill>
                <a:schemeClr val="bg1"/>
              </a:solidFill>
              <a:sym typeface="Symbol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dirty="0" err="1" smtClean="0">
                <a:solidFill>
                  <a:schemeClr val="bg1"/>
                </a:solidFill>
                <a:sym typeface="Symbol" pitchFamily="18" charset="2"/>
              </a:rPr>
              <a:t>Aristotele</a:t>
            </a:r>
            <a:endParaRPr lang="it-IT" altLang="it-IT" sz="2400" dirty="0">
              <a:solidFill>
                <a:schemeClr val="bg1"/>
              </a:solidFill>
              <a:sym typeface="Symbol" pitchFamily="18" charset="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561" y="4399578"/>
            <a:ext cx="4568519" cy="497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448" y="7379373"/>
            <a:ext cx="255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768" y="7214483"/>
            <a:ext cx="255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488" y="8023943"/>
            <a:ext cx="255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9471290" y="6970215"/>
            <a:ext cx="1077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it-IT" sz="2000" b="1" dirty="0">
                <a:solidFill>
                  <a:srgbClr val="FFE181">
                    <a:lumMod val="75000"/>
                  </a:srgbClr>
                </a:solidFill>
                <a:latin typeface="Comic Sans MS" panose="030F0702030302020204" pitchFamily="66" charset="0"/>
              </a:rPr>
              <a:t>400 kV</a:t>
            </a:r>
          </a:p>
        </p:txBody>
      </p:sp>
      <p:sp>
        <p:nvSpPr>
          <p:cNvPr id="4" name="Rettangolo 3"/>
          <p:cNvSpPr/>
          <p:nvPr/>
        </p:nvSpPr>
        <p:spPr>
          <a:xfrm>
            <a:off x="11108797" y="6820315"/>
            <a:ext cx="920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it-IT" sz="2000" b="1" dirty="0">
                <a:solidFill>
                  <a:srgbClr val="FFE181">
                    <a:lumMod val="75000"/>
                  </a:srgbClr>
                </a:solidFill>
                <a:latin typeface="Comic Sans MS" panose="030F0702030302020204" pitchFamily="66" charset="0"/>
              </a:rPr>
              <a:t>50 kV</a:t>
            </a:r>
          </a:p>
        </p:txBody>
      </p:sp>
      <p:sp>
        <p:nvSpPr>
          <p:cNvPr id="5" name="Rettangolo 4"/>
          <p:cNvSpPr/>
          <p:nvPr/>
        </p:nvSpPr>
        <p:spPr>
          <a:xfrm>
            <a:off x="11998751" y="8289335"/>
            <a:ext cx="1119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it-IT" sz="2000" b="1" dirty="0">
                <a:solidFill>
                  <a:srgbClr val="FFE181">
                    <a:lumMod val="75000"/>
                  </a:srgbClr>
                </a:solidFill>
                <a:latin typeface="Comic Sans MS" panose="030F0702030302020204" pitchFamily="66" charset="0"/>
              </a:rPr>
              <a:t>3.5 MV</a:t>
            </a:r>
          </a:p>
        </p:txBody>
      </p:sp>
      <p:sp>
        <p:nvSpPr>
          <p:cNvPr id="6" name="Rettangolo 5"/>
          <p:cNvSpPr/>
          <p:nvPr/>
        </p:nvSpPr>
        <p:spPr>
          <a:xfrm>
            <a:off x="194949" y="4565036"/>
            <a:ext cx="8094611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it-IT" sz="2700" dirty="0">
                <a:solidFill>
                  <a:srgbClr val="FFFFFF"/>
                </a:solidFill>
              </a:rPr>
              <a:t> </a:t>
            </a:r>
            <a:r>
              <a:rPr lang="en-US" altLang="it-IT" sz="2700" dirty="0" err="1">
                <a:solidFill>
                  <a:srgbClr val="FFFF99"/>
                </a:solidFill>
                <a:latin typeface="Comic Sans MS" panose="030F0702030302020204" pitchFamily="66" charset="0"/>
              </a:rPr>
              <a:t>Principali</a:t>
            </a:r>
            <a:r>
              <a:rPr lang="en-US" altLang="it-IT" sz="2700" dirty="0">
                <a:solidFill>
                  <a:srgbClr val="FFFF99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700" dirty="0" err="1">
                <a:solidFill>
                  <a:srgbClr val="FFFF99"/>
                </a:solidFill>
                <a:latin typeface="Comic Sans MS" panose="030F0702030302020204" pitchFamily="66" charset="0"/>
              </a:rPr>
              <a:t>risultati</a:t>
            </a:r>
            <a:r>
              <a:rPr lang="en-US" altLang="it-IT" sz="2700" dirty="0">
                <a:solidFill>
                  <a:srgbClr val="FFFF99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700" dirty="0" err="1">
                <a:solidFill>
                  <a:srgbClr val="FFFF99"/>
                </a:solidFill>
                <a:latin typeface="Comic Sans MS" panose="030F0702030302020204" pitchFamily="66" charset="0"/>
              </a:rPr>
              <a:t>durante</a:t>
            </a:r>
            <a:r>
              <a:rPr lang="en-US" altLang="it-IT" sz="2700" dirty="0">
                <a:solidFill>
                  <a:srgbClr val="FFFF99"/>
                </a:solidFill>
                <a:latin typeface="Comic Sans MS" panose="030F0702030302020204" pitchFamily="66" charset="0"/>
              </a:rPr>
              <a:t> la </a:t>
            </a:r>
            <a:r>
              <a:rPr lang="en-US" altLang="it-IT" sz="2700" dirty="0" err="1">
                <a:solidFill>
                  <a:srgbClr val="FFFF99"/>
                </a:solidFill>
                <a:latin typeface="Comic Sans MS" panose="030F0702030302020204" pitchFamily="66" charset="0"/>
              </a:rPr>
              <a:t>fase</a:t>
            </a:r>
            <a:r>
              <a:rPr lang="en-US" altLang="it-IT" sz="2700" dirty="0">
                <a:solidFill>
                  <a:srgbClr val="FFFF99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700" dirty="0" err="1">
                <a:solidFill>
                  <a:srgbClr val="FFFF99"/>
                </a:solidFill>
                <a:latin typeface="Comic Sans MS" panose="030F0702030302020204" pitchFamily="66" charset="0"/>
              </a:rPr>
              <a:t>solare</a:t>
            </a:r>
            <a:r>
              <a:rPr lang="en-US" altLang="it-IT" sz="2700" dirty="0">
                <a:solidFill>
                  <a:srgbClr val="FFFF99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7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 ˂2010:</a:t>
            </a:r>
          </a:p>
          <a:p>
            <a:pPr lvl="0">
              <a:spcBef>
                <a:spcPct val="0"/>
              </a:spcBef>
            </a:pPr>
            <a:r>
              <a:rPr lang="en-US" altLang="it-IT" sz="27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- </a:t>
            </a:r>
            <a:r>
              <a:rPr lang="en-US" altLang="it-IT" sz="2700" dirty="0" err="1" smtClean="0">
                <a:solidFill>
                  <a:srgbClr val="FFFF99"/>
                </a:solidFill>
                <a:latin typeface="Comic Sans MS" panose="030F0702030302020204" pitchFamily="66" charset="0"/>
              </a:rPr>
              <a:t>nessuna</a:t>
            </a:r>
            <a:r>
              <a:rPr lang="en-US" altLang="it-IT" sz="27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700" dirty="0" err="1" smtClean="0">
                <a:solidFill>
                  <a:srgbClr val="FFFF99"/>
                </a:solidFill>
                <a:latin typeface="Comic Sans MS" panose="030F0702030302020204" pitchFamily="66" charset="0"/>
              </a:rPr>
              <a:t>risonanza</a:t>
            </a:r>
            <a:r>
              <a:rPr lang="en-US" altLang="it-IT" sz="27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 in </a:t>
            </a:r>
            <a:r>
              <a:rPr lang="en-US" altLang="it-IT" sz="2800" kern="1200" baseline="30000" dirty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3</a:t>
            </a:r>
            <a:r>
              <a:rPr lang="en-US" altLang="it-IT" sz="2800" kern="1200" dirty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He (</a:t>
            </a:r>
            <a:r>
              <a:rPr lang="en-US" altLang="it-IT" sz="2800" kern="1200" baseline="30000" dirty="0" smtClean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3</a:t>
            </a:r>
            <a:r>
              <a:rPr lang="en-US" altLang="it-IT" sz="2800" kern="1200" dirty="0" smtClean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He,2p)</a:t>
            </a:r>
            <a:r>
              <a:rPr lang="en-US" altLang="it-IT" sz="2800" kern="1200" baseline="30000" dirty="0" smtClean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4</a:t>
            </a:r>
            <a:r>
              <a:rPr lang="en-US" altLang="it-IT" sz="2800" kern="1200" dirty="0" smtClean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He (solar </a:t>
            </a:r>
          </a:p>
          <a:p>
            <a:pPr lvl="0">
              <a:spcBef>
                <a:spcPct val="0"/>
              </a:spcBef>
            </a:pPr>
            <a:r>
              <a:rPr lang="en-US" altLang="it-IT" sz="2800" kern="1200" dirty="0" smtClean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neutrino problem)</a:t>
            </a:r>
          </a:p>
          <a:p>
            <a:pPr marL="457200" lvl="0" indent="-457200">
              <a:spcBef>
                <a:spcPct val="0"/>
              </a:spcBef>
              <a:buFontTx/>
              <a:buChar char="-"/>
            </a:pPr>
            <a:r>
              <a:rPr lang="en-US" altLang="it-IT" sz="2800" kern="1200" baseline="30000" dirty="0" smtClean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3</a:t>
            </a:r>
            <a:r>
              <a:rPr lang="en-US" altLang="it-IT" sz="2800" kern="1200" dirty="0" smtClean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He</a:t>
            </a:r>
            <a:r>
              <a:rPr lang="en-US" altLang="it-IT" sz="2800" kern="1200" dirty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(</a:t>
            </a:r>
            <a:r>
              <a:rPr lang="en-US" altLang="it-IT" sz="2800" kern="1200" dirty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</a:t>
            </a:r>
            <a:r>
              <a:rPr lang="en-US" altLang="it-IT" sz="2800" kern="1200" dirty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,</a:t>
            </a:r>
            <a:r>
              <a:rPr lang="en-US" altLang="it-IT" sz="2800" kern="1200" dirty="0" smtClean="0">
                <a:solidFill>
                  <a:srgbClr val="FFFF99"/>
                </a:solidFill>
                <a:latin typeface="SymbolPS" pitchFamily="18" charset="2"/>
                <a:ea typeface="+mn-ea"/>
                <a:cs typeface="+mn-cs"/>
              </a:rPr>
              <a:t>g</a:t>
            </a:r>
            <a:r>
              <a:rPr lang="en-US" altLang="it-IT" sz="2800" kern="1200" dirty="0" smtClean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)</a:t>
            </a:r>
            <a:r>
              <a:rPr lang="en-US" altLang="it-IT" sz="2800" kern="1200" baseline="30000" dirty="0" smtClean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7</a:t>
            </a:r>
            <a:r>
              <a:rPr lang="en-US" altLang="it-IT" sz="2800" kern="1200" dirty="0" smtClean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Be </a:t>
            </a:r>
            <a:r>
              <a:rPr lang="en-US" altLang="it-IT" sz="2800" kern="1200" dirty="0" err="1" smtClean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misurata</a:t>
            </a:r>
            <a:r>
              <a:rPr lang="en-US" altLang="it-IT" sz="2800" kern="1200" dirty="0" smtClean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 al 4% (</a:t>
            </a:r>
            <a:r>
              <a:rPr lang="en-US" altLang="it-IT" sz="2800" kern="1200" baseline="30000" dirty="0" smtClean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7</a:t>
            </a:r>
            <a:r>
              <a:rPr lang="en-US" altLang="it-IT" sz="2800" kern="1200" dirty="0" smtClean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Be neutrinos)</a:t>
            </a:r>
          </a:p>
          <a:p>
            <a:pPr marL="457200" lvl="0" indent="-457200">
              <a:spcBef>
                <a:spcPct val="0"/>
              </a:spcBef>
              <a:buFontTx/>
              <a:buChar char="-"/>
            </a:pPr>
            <a:r>
              <a:rPr lang="en-US" altLang="it-IT" sz="2800" kern="1200" baseline="30000" dirty="0" smtClean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14</a:t>
            </a:r>
            <a:r>
              <a:rPr lang="en-US" altLang="it-IT" sz="2800" kern="1200" dirty="0" smtClean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N(</a:t>
            </a:r>
            <a:r>
              <a:rPr lang="en-US" altLang="it-IT" sz="2800" kern="1200" dirty="0" err="1" smtClean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p,</a:t>
            </a:r>
            <a:r>
              <a:rPr lang="en-US" altLang="it-IT" sz="2800" kern="1200" dirty="0" err="1" smtClean="0">
                <a:solidFill>
                  <a:srgbClr val="FFFF99"/>
                </a:solidFill>
                <a:latin typeface="SymbolPS" pitchFamily="18" charset="2"/>
                <a:ea typeface="+mn-ea"/>
                <a:cs typeface="+mn-cs"/>
              </a:rPr>
              <a:t>g</a:t>
            </a:r>
            <a:r>
              <a:rPr lang="en-US" altLang="it-IT" sz="2800" kern="1200" dirty="0" smtClean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)</a:t>
            </a:r>
            <a:r>
              <a:rPr lang="en-US" altLang="it-IT" sz="2800" kern="1200" baseline="30000" dirty="0" smtClean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15</a:t>
            </a:r>
            <a:r>
              <a:rPr lang="en-US" altLang="it-IT" sz="2800" kern="1200" dirty="0" smtClean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O</a:t>
            </a:r>
            <a:r>
              <a:rPr lang="en-US" altLang="it-IT" sz="2800" b="1" kern="1200" dirty="0" smtClean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altLang="it-IT" sz="2800" kern="1200" dirty="0" err="1" smtClean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ridotta</a:t>
            </a:r>
            <a:r>
              <a:rPr lang="en-US" altLang="it-IT" sz="2800" kern="1200" dirty="0" smtClean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 di un </a:t>
            </a:r>
            <a:r>
              <a:rPr lang="en-US" altLang="it-IT" sz="2800" kern="1200" dirty="0" err="1" smtClean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fattore</a:t>
            </a:r>
            <a:r>
              <a:rPr lang="en-US" altLang="it-IT" sz="2800" kern="1200" dirty="0" smtClean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 2 (±8%)</a:t>
            </a:r>
          </a:p>
          <a:p>
            <a:pPr lvl="0">
              <a:spcBef>
                <a:spcPct val="0"/>
              </a:spcBef>
            </a:pPr>
            <a:r>
              <a:rPr lang="en-US" altLang="it-IT" sz="2800" kern="1200" dirty="0" smtClean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(CNO neutrinos, </a:t>
            </a:r>
            <a:r>
              <a:rPr lang="en-US" altLang="it-IT" sz="2800" kern="1200" dirty="0" err="1" smtClean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età</a:t>
            </a:r>
            <a:r>
              <a:rPr lang="en-US" altLang="it-IT" sz="2800" kern="1200" dirty="0" smtClean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altLang="it-IT" sz="2800" kern="1200" dirty="0" err="1" smtClean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dell’Universo</a:t>
            </a:r>
            <a:r>
              <a:rPr lang="en-US" altLang="it-IT" sz="2800" kern="1200" dirty="0" smtClean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, </a:t>
            </a:r>
            <a:r>
              <a:rPr lang="en-US" altLang="it-IT" sz="2800" kern="1200" dirty="0" err="1" smtClean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metallicità</a:t>
            </a:r>
            <a:endParaRPr lang="en-US" altLang="it-IT" sz="2800" kern="1200" dirty="0" smtClean="0">
              <a:solidFill>
                <a:srgbClr val="FFFF99"/>
              </a:solidFill>
              <a:latin typeface="Comic Sans MS" pitchFamily="66" charset="0"/>
              <a:ea typeface="+mn-ea"/>
              <a:cs typeface="+mn-cs"/>
            </a:endParaRPr>
          </a:p>
          <a:p>
            <a:pPr lvl="0">
              <a:spcBef>
                <a:spcPct val="0"/>
              </a:spcBef>
            </a:pPr>
            <a:r>
              <a:rPr lang="en-US" altLang="it-IT" sz="2800" kern="1200" dirty="0" smtClean="0">
                <a:solidFill>
                  <a:srgbClr val="FFFF99"/>
                </a:solidFill>
                <a:latin typeface="Comic Sans MS" pitchFamily="66" charset="0"/>
                <a:ea typeface="+mn-ea"/>
                <a:cs typeface="+mn-cs"/>
              </a:rPr>
              <a:t>del Sole)</a:t>
            </a:r>
            <a:endParaRPr lang="en-US" altLang="it-IT" sz="2800" dirty="0" smtClean="0">
              <a:solidFill>
                <a:srgbClr val="FFFF99"/>
              </a:solidFill>
            </a:endParaRPr>
          </a:p>
          <a:p>
            <a:pPr lvl="0">
              <a:spcBef>
                <a:spcPct val="0"/>
              </a:spcBef>
              <a:buBlip>
                <a:blip r:embed="rId2"/>
              </a:buBlip>
            </a:pPr>
            <a:endParaRPr lang="en-US" altLang="it-IT" sz="2700" dirty="0" smtClean="0">
              <a:solidFill>
                <a:srgbClr val="FFFFFF"/>
              </a:solidFill>
            </a:endParaRPr>
          </a:p>
          <a:p>
            <a:pPr lvl="0">
              <a:spcBef>
                <a:spcPct val="0"/>
              </a:spcBef>
              <a:buBlip>
                <a:blip r:embed="rId2"/>
              </a:buBlip>
            </a:pPr>
            <a:endParaRPr lang="en-US" altLang="it-IT" sz="2700" dirty="0">
              <a:solidFill>
                <a:srgbClr val="FFFFFF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38210" y="7831095"/>
            <a:ext cx="797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it-IT" sz="27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Dopo</a:t>
            </a:r>
            <a:r>
              <a:rPr lang="en-US" altLang="it-IT" sz="27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7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il</a:t>
            </a:r>
            <a:r>
              <a:rPr lang="en-US" altLang="it-IT" sz="27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Sole: studio H-burning a </a:t>
            </a:r>
            <a:r>
              <a:rPr lang="en-US" altLang="it-IT" sz="27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più</a:t>
            </a:r>
            <a:r>
              <a:rPr lang="en-US" altLang="it-IT" sz="27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7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alta</a:t>
            </a:r>
            <a:r>
              <a:rPr lang="en-US" altLang="it-IT" sz="27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7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temperatura</a:t>
            </a:r>
            <a:r>
              <a:rPr lang="en-US" altLang="it-IT" sz="27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in </a:t>
            </a:r>
            <a:r>
              <a:rPr lang="en-US" altLang="it-IT" sz="27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stelle</a:t>
            </a:r>
            <a:r>
              <a:rPr lang="en-US" altLang="it-IT" sz="27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AGB e Novae + BBN</a:t>
            </a:r>
            <a:endParaRPr lang="en-US" altLang="it-IT" sz="27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" name="Picture 72" descr="logoLu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288" y="77560"/>
            <a:ext cx="24495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8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7121" y="103200"/>
            <a:ext cx="5036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sz="2800" b="1" dirty="0" err="1">
                <a:solidFill>
                  <a:srgbClr val="FFFFFF"/>
                </a:solidFill>
                <a:latin typeface="Comic Sans MS" panose="030F0702030302020204" pitchFamily="66" charset="0"/>
              </a:rPr>
              <a:t>R</a:t>
            </a:r>
            <a:r>
              <a:rPr lang="en-US" altLang="it-IT" sz="2800" b="1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isultati</a:t>
            </a:r>
            <a:r>
              <a:rPr lang="en-US" altLang="it-IT" sz="28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800" b="1" dirty="0">
                <a:solidFill>
                  <a:srgbClr val="FFFFFF"/>
                </a:solidFill>
                <a:latin typeface="Comic Sans MS" panose="030F0702030302020204" pitchFamily="66" charset="0"/>
              </a:rPr>
              <a:t>LUNA </a:t>
            </a:r>
            <a:r>
              <a:rPr lang="en-US" altLang="it-IT" sz="28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ultimo anno:</a:t>
            </a:r>
            <a:endParaRPr lang="en-US" altLang="it-IT" sz="28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47121" y="636293"/>
            <a:ext cx="128576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it-IT" sz="4000" dirty="0">
                <a:solidFill>
                  <a:srgbClr val="FFFFFF"/>
                </a:solidFill>
              </a:rPr>
              <a:t>●</a:t>
            </a:r>
            <a:r>
              <a:rPr lang="en-US" altLang="it-IT" sz="2400" dirty="0">
                <a:solidFill>
                  <a:srgbClr val="FFFFFF"/>
                </a:solidFill>
              </a:rPr>
              <a:t> </a:t>
            </a:r>
            <a:r>
              <a:rPr lang="en-US" altLang="it-IT" sz="2400" dirty="0" err="1" smtClean="0">
                <a:solidFill>
                  <a:srgbClr val="FFFFFF"/>
                </a:solidFill>
              </a:rPr>
              <a:t>Terminato</a:t>
            </a:r>
            <a:r>
              <a:rPr lang="en-US" altLang="it-IT" sz="2400" dirty="0" smtClean="0">
                <a:solidFill>
                  <a:srgbClr val="FFFFFF"/>
                </a:solidFill>
              </a:rPr>
              <a:t> 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studio 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a </a:t>
            </a:r>
            <a:r>
              <a:rPr lang="en-US" altLang="it-IT" sz="24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bassa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energia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 di  </a:t>
            </a:r>
            <a:r>
              <a:rPr lang="en-US" altLang="it-IT" sz="2400" baseline="30000" dirty="0">
                <a:solidFill>
                  <a:srgbClr val="FFFFFF"/>
                </a:solidFill>
                <a:latin typeface="Comic Sans MS" panose="030F0702030302020204" pitchFamily="66" charset="0"/>
              </a:rPr>
              <a:t>17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O(</a:t>
            </a:r>
            <a:r>
              <a:rPr lang="en-US" altLang="it-IT" sz="24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p,</a:t>
            </a:r>
            <a:r>
              <a:rPr lang="en-US" altLang="it-IT" sz="2400" dirty="0" err="1">
                <a:solidFill>
                  <a:srgbClr val="FFFFFF"/>
                </a:solidFill>
                <a:latin typeface="Lucida Grande"/>
                <a:ea typeface="Lucida Grande"/>
                <a:cs typeface="Lucida Grande"/>
              </a:rPr>
              <a:t>γ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)</a:t>
            </a:r>
            <a:r>
              <a:rPr lang="en-US" altLang="it-IT" sz="2400" baseline="30000" dirty="0">
                <a:solidFill>
                  <a:srgbClr val="FFFFFF"/>
                </a:solidFill>
                <a:latin typeface="Comic Sans MS" panose="030F0702030302020204" pitchFamily="66" charset="0"/>
              </a:rPr>
              <a:t>18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F: </a:t>
            </a:r>
            <a:r>
              <a:rPr lang="en-US" altLang="it-IT" sz="24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incertezze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sulle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abbondanze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isotopiche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 di  </a:t>
            </a:r>
            <a:r>
              <a:rPr lang="en-US" altLang="it-IT" sz="2400" baseline="30000" dirty="0">
                <a:solidFill>
                  <a:srgbClr val="FFFFFF"/>
                </a:solidFill>
                <a:latin typeface="Comic Sans MS" panose="030F0702030302020204" pitchFamily="66" charset="0"/>
              </a:rPr>
              <a:t>16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O, </a:t>
            </a:r>
            <a:r>
              <a:rPr lang="en-US" altLang="it-IT" sz="2400" baseline="30000" dirty="0">
                <a:solidFill>
                  <a:srgbClr val="FFFFFF"/>
                </a:solidFill>
                <a:latin typeface="Comic Sans MS" panose="030F0702030302020204" pitchFamily="66" charset="0"/>
              </a:rPr>
              <a:t>17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O, </a:t>
            </a:r>
            <a:r>
              <a:rPr lang="en-US" altLang="it-IT" sz="2400" baseline="30000" dirty="0">
                <a:solidFill>
                  <a:srgbClr val="FFFFFF"/>
                </a:solidFill>
                <a:latin typeface="Comic Sans MS" panose="030F0702030302020204" pitchFamily="66" charset="0"/>
              </a:rPr>
              <a:t>18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O, </a:t>
            </a:r>
            <a:r>
              <a:rPr lang="en-US" altLang="it-IT" sz="2400" baseline="30000" dirty="0">
                <a:solidFill>
                  <a:srgbClr val="FFFFFF"/>
                </a:solidFill>
                <a:latin typeface="Comic Sans MS" panose="030F0702030302020204" pitchFamily="66" charset="0"/>
              </a:rPr>
              <a:t>18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F e </a:t>
            </a:r>
            <a:r>
              <a:rPr lang="en-US" altLang="it-IT" sz="2400" baseline="30000" dirty="0">
                <a:solidFill>
                  <a:srgbClr val="FFFFFF"/>
                </a:solidFill>
                <a:latin typeface="Comic Sans MS" panose="030F0702030302020204" pitchFamily="66" charset="0"/>
              </a:rPr>
              <a:t>19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F  </a:t>
            </a:r>
            <a:r>
              <a:rPr lang="en-US" altLang="it-IT" sz="24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alla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temperatura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delle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 Novae </a:t>
            </a:r>
            <a:r>
              <a:rPr lang="en-US" altLang="it-IT" sz="24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ridotti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 a </a:t>
            </a:r>
            <a:r>
              <a:rPr lang="en-US" altLang="it-IT" sz="24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meno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 del 10%  (dal 40-50%) </a:t>
            </a:r>
            <a:r>
              <a:rPr lang="it-IT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PRL109(2012)202501, PRC90(2014)019902</a:t>
            </a:r>
            <a:endParaRPr lang="en-US" altLang="it-IT" sz="24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7121" y="2154273"/>
            <a:ext cx="127144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it-IT" sz="4000" dirty="0">
                <a:solidFill>
                  <a:srgbClr val="FFFFFF"/>
                </a:solidFill>
              </a:rPr>
              <a:t>●</a:t>
            </a:r>
            <a:r>
              <a:rPr lang="en-US" altLang="it-IT" sz="4400" dirty="0">
                <a:solidFill>
                  <a:srgbClr val="FFFFFF"/>
                </a:solidFill>
              </a:rPr>
              <a:t> 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Prima </a:t>
            </a:r>
            <a:r>
              <a:rPr lang="en-US" altLang="it-IT" sz="24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ed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unica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misura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 di  D(</a:t>
            </a:r>
            <a:r>
              <a:rPr lang="en-US" altLang="it-IT" sz="2400" dirty="0">
                <a:solidFill>
                  <a:srgbClr val="FFFFFF"/>
                </a:solidFill>
                <a:latin typeface="Lucida Grande"/>
                <a:ea typeface="Lucida Grande"/>
                <a:cs typeface="Lucida Grande"/>
              </a:rPr>
              <a:t>α,γ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)</a:t>
            </a:r>
            <a:r>
              <a:rPr lang="en-US" altLang="it-IT" sz="2400" baseline="30000" dirty="0">
                <a:solidFill>
                  <a:srgbClr val="FFFFFF"/>
                </a:solidFill>
                <a:latin typeface="Comic Sans MS" panose="030F0702030302020204" pitchFamily="66" charset="0"/>
              </a:rPr>
              <a:t>6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Li </a:t>
            </a:r>
            <a:r>
              <a:rPr lang="en-US" altLang="it-IT" sz="24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all’energia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della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 BBN:  </a:t>
            </a:r>
            <a:r>
              <a:rPr lang="en-US" altLang="it-IT" sz="2400" baseline="30000" dirty="0">
                <a:solidFill>
                  <a:srgbClr val="FFFFFF"/>
                </a:solidFill>
                <a:latin typeface="Comic Sans MS" panose="030F0702030302020204" pitchFamily="66" charset="0"/>
              </a:rPr>
              <a:t>6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Li/</a:t>
            </a:r>
            <a:r>
              <a:rPr lang="en-US" altLang="it-IT" sz="2400" baseline="30000" dirty="0">
                <a:solidFill>
                  <a:srgbClr val="FFFFFF"/>
                </a:solidFill>
                <a:latin typeface="Comic Sans MS" panose="030F0702030302020204" pitchFamily="66" charset="0"/>
              </a:rPr>
              <a:t>7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Li =(1.5±0.3)*10</a:t>
            </a:r>
            <a:r>
              <a:rPr lang="en-US" altLang="it-IT" sz="2400" baseline="30000" dirty="0">
                <a:solidFill>
                  <a:srgbClr val="FFFFFF"/>
                </a:solidFill>
                <a:latin typeface="Comic Sans MS" panose="030F0702030302020204" pitchFamily="66" charset="0"/>
              </a:rPr>
              <a:t>-5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,  </a:t>
            </a:r>
            <a:r>
              <a:rPr lang="en-US" altLang="it-IT" sz="24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esclusa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soluzione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nucleare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 al </a:t>
            </a:r>
            <a:r>
              <a:rPr lang="en-US" altLang="it-IT" sz="24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problema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 del  </a:t>
            </a:r>
            <a:r>
              <a:rPr lang="en-US" altLang="it-IT" sz="2400" baseline="30000" dirty="0">
                <a:solidFill>
                  <a:srgbClr val="FFFFFF"/>
                </a:solidFill>
                <a:latin typeface="Comic Sans MS" panose="030F0702030302020204" pitchFamily="66" charset="0"/>
              </a:rPr>
              <a:t>6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Li  </a:t>
            </a:r>
            <a:r>
              <a:rPr lang="en-US" altLang="it-IT" sz="24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primordiale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PRL113(2014)042501,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AstroPP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in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preparazione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(4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energie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)</a:t>
            </a:r>
            <a:endParaRPr lang="en-US" altLang="it-IT" sz="2400" baseline="300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227" y="4017372"/>
            <a:ext cx="7108674" cy="491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8001830" y="5787202"/>
            <a:ext cx="17379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altLang="it-IT" sz="1400" dirty="0">
                <a:solidFill>
                  <a:schemeClr val="tx1"/>
                </a:solidFill>
              </a:rPr>
              <a:t>LUNA results, </a:t>
            </a:r>
            <a:r>
              <a:rPr lang="en-US" altLang="it-IT" sz="1400" dirty="0" smtClean="0">
                <a:solidFill>
                  <a:schemeClr val="tx1"/>
                </a:solidFill>
              </a:rPr>
              <a:t>2014</a:t>
            </a:r>
            <a:endParaRPr lang="en-US" altLang="it-IT" sz="1400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 flipH="1">
            <a:off x="7806470" y="5851090"/>
            <a:ext cx="180000" cy="180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130" tIns="62065" rIns="124130" bIns="62065">
            <a:spAutoFit/>
          </a:bodyPr>
          <a:lstStyle>
            <a:lvl1pPr defTabSz="457171"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  <a:lvl2pPr indent="228585" defTabSz="457171">
              <a:defRPr sz="1200">
                <a:latin typeface="Helvetica"/>
                <a:ea typeface="Helvetica"/>
                <a:cs typeface="Helvetica"/>
                <a:sym typeface="Helvetica"/>
              </a:defRPr>
            </a:lvl2pPr>
            <a:lvl3pPr indent="457171" defTabSz="457171">
              <a:defRPr sz="1200">
                <a:latin typeface="Helvetica"/>
                <a:ea typeface="Helvetica"/>
                <a:cs typeface="Helvetica"/>
                <a:sym typeface="Helvetica"/>
              </a:defRPr>
            </a:lvl3pPr>
            <a:lvl4pPr indent="685755" defTabSz="457171">
              <a:defRPr sz="1200">
                <a:latin typeface="Helvetica"/>
                <a:ea typeface="Helvetica"/>
                <a:cs typeface="Helvetica"/>
                <a:sym typeface="Helvetica"/>
              </a:defRPr>
            </a:lvl4pPr>
            <a:lvl5pPr indent="914340" defTabSz="457171">
              <a:defRPr sz="1200">
                <a:latin typeface="Helvetica"/>
                <a:ea typeface="Helvetica"/>
                <a:cs typeface="Helvetica"/>
                <a:sym typeface="Helvetica"/>
              </a:defRPr>
            </a:lvl5pPr>
            <a:lvl6pPr indent="1142925" defTabSz="457171">
              <a:defRPr sz="1200">
                <a:latin typeface="Helvetica"/>
                <a:ea typeface="Helvetica"/>
                <a:cs typeface="Helvetica"/>
                <a:sym typeface="Helvetica"/>
              </a:defRPr>
            </a:lvl6pPr>
            <a:lvl7pPr indent="1371511" defTabSz="457171">
              <a:defRPr sz="1200">
                <a:latin typeface="Helvetica"/>
                <a:ea typeface="Helvetica"/>
                <a:cs typeface="Helvetica"/>
                <a:sym typeface="Helvetica"/>
              </a:defRPr>
            </a:lvl7pPr>
            <a:lvl8pPr indent="1600095" defTabSz="457171">
              <a:defRPr sz="1200">
                <a:latin typeface="Helvetica"/>
                <a:ea typeface="Helvetica"/>
                <a:cs typeface="Helvetica"/>
                <a:sym typeface="Helvetica"/>
              </a:defRPr>
            </a:lvl8pPr>
            <a:lvl9pPr indent="1828680" defTabSz="457171">
              <a:defRPr sz="1200"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>
              <a:solidFill>
                <a:srgbClr val="0000FF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32" y="4029121"/>
            <a:ext cx="5242956" cy="426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EB0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8878541" y="7001392"/>
            <a:ext cx="404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it-IT" sz="1400" b="1" dirty="0">
                <a:solidFill>
                  <a:srgbClr val="FF0000"/>
                </a:solidFill>
              </a:rPr>
              <a:t>E2</a:t>
            </a:r>
            <a:endParaRPr lang="it-IT" altLang="it-IT" sz="1400" b="1" dirty="0">
              <a:solidFill>
                <a:srgbClr val="0000FF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1037101" y="6701592"/>
            <a:ext cx="404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1400" b="1" dirty="0">
                <a:solidFill>
                  <a:srgbClr val="FF0000"/>
                </a:solidFill>
              </a:rPr>
              <a:t>E1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153374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9943" y="2024945"/>
            <a:ext cx="12666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it-IT" sz="4000" dirty="0">
                <a:solidFill>
                  <a:srgbClr val="FFFFFF"/>
                </a:solidFill>
              </a:rPr>
              <a:t>●</a:t>
            </a:r>
            <a:r>
              <a:rPr lang="en-US" altLang="it-IT" sz="2400" dirty="0">
                <a:solidFill>
                  <a:srgbClr val="FFFFFF"/>
                </a:solidFill>
              </a:rPr>
              <a:t>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Fase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I (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tesi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di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dottorato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R.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Depalo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):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misura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di  </a:t>
            </a:r>
            <a:r>
              <a:rPr lang="en-US" altLang="it-IT" sz="2400" baseline="300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22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Ne(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p,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  <a:ea typeface="Lucida Grande"/>
                <a:cs typeface="Lucida Grande"/>
              </a:rPr>
              <a:t>γ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)</a:t>
            </a:r>
            <a:r>
              <a:rPr lang="en-US" altLang="it-IT" sz="2400" baseline="300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23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Na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con 2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rivelatori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HpGE</a:t>
            </a:r>
            <a:endParaRPr lang="en-US" altLang="it-IT" sz="24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18857" y="103200"/>
            <a:ext cx="2747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it-IT" sz="2800" b="1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Il </a:t>
            </a:r>
            <a:r>
              <a:rPr lang="en-US" altLang="it-IT" sz="2800" b="1" dirty="0" err="1" smtClean="0">
                <a:solidFill>
                  <a:srgbClr val="FFFF99"/>
                </a:solidFill>
                <a:latin typeface="Comic Sans MS" panose="030F0702030302020204" pitchFamily="66" charset="0"/>
              </a:rPr>
              <a:t>ciclo</a:t>
            </a:r>
            <a:r>
              <a:rPr lang="en-US" altLang="it-IT" sz="2800" b="1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 Ne-Na</a:t>
            </a:r>
            <a:endParaRPr lang="it-IT" altLang="it-IT" sz="2800" b="1" dirty="0">
              <a:solidFill>
                <a:srgbClr val="FFFF9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31005" y="762760"/>
            <a:ext cx="12716943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it-IT" sz="2800" baseline="300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22</a:t>
            </a:r>
            <a:r>
              <a:rPr lang="en-US" altLang="it-IT" sz="28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Ne(p,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  <a:ea typeface="Lucida Grande"/>
                <a:cs typeface="Lucida Grande"/>
              </a:rPr>
              <a:t> γ</a:t>
            </a:r>
            <a:r>
              <a:rPr lang="en-US" altLang="it-IT" sz="28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)</a:t>
            </a:r>
            <a:r>
              <a:rPr lang="en-US" altLang="it-IT" sz="28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800" baseline="300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23</a:t>
            </a:r>
            <a:r>
              <a:rPr lang="en-US" altLang="it-IT" sz="28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Na  (</a:t>
            </a:r>
            <a:r>
              <a:rPr lang="en-US" altLang="it-IT" sz="20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Q=8.8 MeV </a:t>
            </a:r>
            <a:r>
              <a:rPr lang="en-US" altLang="it-IT" sz="28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) 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è la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reazione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più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incerta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(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fattore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1000) del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ciclo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a causa </a:t>
            </a:r>
          </a:p>
          <a:p>
            <a:pPr lvl="0">
              <a:spcBef>
                <a:spcPct val="0"/>
              </a:spcBef>
            </a:pP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di 14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possibili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risonanze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nella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ROI sotto 400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keV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</a:p>
          <a:p>
            <a:pPr lvl="0">
              <a:spcBef>
                <a:spcPct val="0"/>
              </a:spcBef>
            </a:pP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abbondanze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di Ne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, Na, Mg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ed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Al 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in 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AGB e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Novae 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incerte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sino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ad un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fattore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100</a:t>
            </a:r>
            <a:endParaRPr lang="en-GB" altLang="it-IT" sz="24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613" y="1220563"/>
            <a:ext cx="7064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80" y="2846777"/>
            <a:ext cx="6153522" cy="278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561" y="2778033"/>
            <a:ext cx="3366649" cy="449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23219" y="5750442"/>
            <a:ext cx="9019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it-IT" sz="24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3 </a:t>
            </a:r>
            <a:r>
              <a:rPr lang="en-US" altLang="it-IT" sz="2400" dirty="0" err="1" smtClean="0">
                <a:solidFill>
                  <a:srgbClr val="FFFF99"/>
                </a:solidFill>
                <a:latin typeface="Comic Sans MS" panose="030F0702030302020204" pitchFamily="66" charset="0"/>
              </a:rPr>
              <a:t>risonanze</a:t>
            </a:r>
            <a:r>
              <a:rPr lang="en-US" altLang="it-IT" sz="24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err="1" smtClean="0">
                <a:solidFill>
                  <a:srgbClr val="FFFF99"/>
                </a:solidFill>
                <a:latin typeface="Comic Sans MS" panose="030F0702030302020204" pitchFamily="66" charset="0"/>
              </a:rPr>
              <a:t>misurate</a:t>
            </a:r>
            <a:r>
              <a:rPr lang="en-US" altLang="it-IT" sz="24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 per la prima </a:t>
            </a:r>
            <a:r>
              <a:rPr lang="en-US" altLang="it-IT" sz="2400" dirty="0" err="1" smtClean="0">
                <a:solidFill>
                  <a:srgbClr val="FFFF99"/>
                </a:solidFill>
                <a:latin typeface="Comic Sans MS" panose="030F0702030302020204" pitchFamily="66" charset="0"/>
              </a:rPr>
              <a:t>volta</a:t>
            </a:r>
            <a:r>
              <a:rPr lang="en-US" altLang="it-IT" sz="2400" dirty="0">
                <a:solidFill>
                  <a:srgbClr val="FFFF99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@Ep 156.2 (strength ~0.1 </a:t>
            </a:r>
            <a:r>
              <a:rPr lang="el-GR" altLang="it-IT" sz="24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μ</a:t>
            </a:r>
            <a:r>
              <a:rPr lang="en-US" altLang="it-IT" sz="24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eV), </a:t>
            </a:r>
            <a:r>
              <a:rPr lang="en-US" sz="24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189.5 e 259.7 </a:t>
            </a:r>
            <a:r>
              <a:rPr lang="en-US" sz="2400" dirty="0" err="1" smtClean="0">
                <a:solidFill>
                  <a:srgbClr val="FFFF99"/>
                </a:solidFill>
                <a:latin typeface="Comic Sans MS" panose="030F0702030302020204" pitchFamily="66" charset="0"/>
              </a:rPr>
              <a:t>keV</a:t>
            </a:r>
            <a:r>
              <a:rPr lang="en-US" sz="24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. EPJA50(2014)179, </a:t>
            </a:r>
            <a:r>
              <a:rPr lang="en-US" sz="2400" dirty="0" err="1" smtClean="0">
                <a:solidFill>
                  <a:srgbClr val="FFFF99"/>
                </a:solidFill>
                <a:latin typeface="Comic Sans MS" panose="030F0702030302020204" pitchFamily="66" charset="0"/>
              </a:rPr>
              <a:t>Lettera</a:t>
            </a:r>
            <a:r>
              <a:rPr lang="en-US" sz="24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 in </a:t>
            </a:r>
            <a:r>
              <a:rPr lang="en-US" sz="2400" dirty="0" err="1" smtClean="0">
                <a:solidFill>
                  <a:srgbClr val="FFFF99"/>
                </a:solidFill>
                <a:latin typeface="Comic Sans MS" panose="030F0702030302020204" pitchFamily="66" charset="0"/>
              </a:rPr>
              <a:t>preparazione</a:t>
            </a:r>
            <a:endParaRPr lang="it-IT" dirty="0">
              <a:solidFill>
                <a:srgbClr val="FFFF99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9477" y="6996207"/>
            <a:ext cx="494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4000" dirty="0">
                <a:solidFill>
                  <a:srgbClr val="FFFFFF"/>
                </a:solidFill>
              </a:rPr>
              <a:t>●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566288" y="7194268"/>
            <a:ext cx="114137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Attività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a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Legnaro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Produzione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e studio </a:t>
            </a:r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bersagli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(+SIMS @</a:t>
            </a:r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Dipartimento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Padova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)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Studio </a:t>
            </a:r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distribuzione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angolare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3-5 MeV in </a:t>
            </a:r>
            <a:r>
              <a:rPr lang="en-US" altLang="it-IT" sz="2400" baseline="300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25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Mg(α,n)</a:t>
            </a:r>
            <a:r>
              <a:rPr lang="en-US" altLang="it-IT" sz="2400" baseline="300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28 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Si  EPJA50(2014)147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Studio </a:t>
            </a:r>
            <a:r>
              <a:rPr lang="en-US" altLang="it-IT" sz="2400" baseline="300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10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B(p,α)</a:t>
            </a:r>
            <a:r>
              <a:rPr lang="en-US" altLang="it-IT" sz="2400" baseline="300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7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Be 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misura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OK,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lettera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in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preparazione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(Ass. Un. Senior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Caciolli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)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39457" y="8899937"/>
            <a:ext cx="494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it-IT" sz="4000" dirty="0">
                <a:solidFill>
                  <a:srgbClr val="FFFFFF"/>
                </a:solidFill>
              </a:rPr>
              <a:t>●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596268" y="9068018"/>
            <a:ext cx="10464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Organizzazione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GIANTS 2015 a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Padova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28-30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Aprile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(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  <a:cs typeface="Times New Roman"/>
              </a:rPr>
              <a:t>˃80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  <a:cs typeface="Times New Roman"/>
              </a:rPr>
              <a:t>partecipanti</a:t>
            </a:r>
            <a:r>
              <a:rPr lang="en-US" altLang="it-IT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470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46482" y="133180"/>
            <a:ext cx="5407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sz="2800" b="1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Attività</a:t>
            </a:r>
            <a:r>
              <a:rPr lang="en-US" altLang="it-IT" sz="28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800" b="1" dirty="0">
                <a:solidFill>
                  <a:srgbClr val="FFFFFF"/>
                </a:solidFill>
                <a:latin typeface="Comic Sans MS" panose="030F0702030302020204" pitchFamily="66" charset="0"/>
              </a:rPr>
              <a:t>LUNA </a:t>
            </a:r>
            <a:r>
              <a:rPr lang="en-US" altLang="it-IT" sz="2800" b="1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prossimo</a:t>
            </a:r>
            <a:r>
              <a:rPr lang="en-US" altLang="it-IT" sz="28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800" b="1" dirty="0">
                <a:solidFill>
                  <a:srgbClr val="FFFFFF"/>
                </a:solidFill>
                <a:latin typeface="Comic Sans MS" panose="030F0702030302020204" pitchFamily="66" charset="0"/>
              </a:rPr>
              <a:t>anno:</a:t>
            </a:r>
          </a:p>
        </p:txBody>
      </p:sp>
      <p:sp>
        <p:nvSpPr>
          <p:cNvPr id="5" name="Rettangolo 4"/>
          <p:cNvSpPr/>
          <p:nvPr/>
        </p:nvSpPr>
        <p:spPr>
          <a:xfrm>
            <a:off x="597970" y="893682"/>
            <a:ext cx="124068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Terminare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f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ase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II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della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misura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di </a:t>
            </a:r>
            <a:r>
              <a:rPr lang="en-US" altLang="it-IT" sz="2400" baseline="300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22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Ne(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p,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  <a:ea typeface="Lucida Grande"/>
                <a:cs typeface="Lucida Grande"/>
              </a:rPr>
              <a:t>γ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)</a:t>
            </a:r>
            <a:r>
              <a:rPr lang="en-US" altLang="it-IT" sz="2400" baseline="300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23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Na 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con 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rivelatore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BGO (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risonanze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@Ep 71 e 105 </a:t>
            </a:r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keV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(</a:t>
            </a:r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limite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sulla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strength ~0.1 </a:t>
            </a:r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neV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+ DC, </a:t>
            </a:r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attività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già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iniziata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con </a:t>
            </a:r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tesi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LM di Denise </a:t>
            </a:r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Piatti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) 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139457" y="730387"/>
            <a:ext cx="494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4000" dirty="0">
                <a:solidFill>
                  <a:srgbClr val="FFFFFF"/>
                </a:solidFill>
              </a:rPr>
              <a:t>●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69437" y="2124457"/>
            <a:ext cx="494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it-IT" sz="4000" dirty="0">
                <a:solidFill>
                  <a:srgbClr val="FFFFFF"/>
                </a:solidFill>
              </a:rPr>
              <a:t>●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596340" y="2297957"/>
            <a:ext cx="12618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Preparare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a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Legnaro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e poi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misurare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@LNGS </a:t>
            </a:r>
            <a:r>
              <a:rPr lang="en-US" altLang="it-IT" sz="2400" baseline="300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6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Li(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p,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  <a:ea typeface="Lucida Grande"/>
                <a:cs typeface="Lucida Grande"/>
              </a:rPr>
              <a:t>γ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)</a:t>
            </a:r>
            <a:r>
              <a:rPr lang="en-US" altLang="it-IT" sz="2400" baseline="300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7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Be.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Risonanza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a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bassa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energia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? </a:t>
            </a:r>
          </a:p>
          <a:p>
            <a:pPr lvl="0"/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Continuare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@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LNL+Padova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attività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produzione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e studio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bersagli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endParaRPr lang="en-US" altLang="it-IT" sz="24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91115" y="3401000"/>
            <a:ext cx="12263294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sz="2800" b="1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LUNA-MV: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it-IT" sz="2800" dirty="0" err="1" smtClean="0">
                <a:solidFill>
                  <a:srgbClr val="FFFF99"/>
                </a:solidFill>
                <a:latin typeface="Comic Sans MS" panose="030F0702030302020204" pitchFamily="66" charset="0"/>
              </a:rPr>
              <a:t>Gara</a:t>
            </a:r>
            <a:r>
              <a:rPr lang="en-US" altLang="it-IT" sz="28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 in </a:t>
            </a:r>
            <a:r>
              <a:rPr lang="en-US" altLang="it-IT" sz="2800" dirty="0" err="1" smtClean="0">
                <a:solidFill>
                  <a:srgbClr val="FFFF99"/>
                </a:solidFill>
                <a:latin typeface="Comic Sans MS" panose="030F0702030302020204" pitchFamily="66" charset="0"/>
              </a:rPr>
              <a:t>corso</a:t>
            </a:r>
            <a:r>
              <a:rPr lang="en-US" altLang="it-IT" sz="28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 per </a:t>
            </a:r>
            <a:r>
              <a:rPr lang="en-US" altLang="it-IT" sz="2800" dirty="0" err="1" smtClean="0">
                <a:solidFill>
                  <a:srgbClr val="FFFF99"/>
                </a:solidFill>
                <a:latin typeface="Comic Sans MS" panose="030F0702030302020204" pitchFamily="66" charset="0"/>
              </a:rPr>
              <a:t>acquisto</a:t>
            </a:r>
            <a:r>
              <a:rPr lang="en-US" altLang="it-IT" sz="28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800" dirty="0" err="1" smtClean="0">
                <a:solidFill>
                  <a:srgbClr val="FFFF99"/>
                </a:solidFill>
                <a:latin typeface="Comic Sans MS" panose="030F0702030302020204" pitchFamily="66" charset="0"/>
              </a:rPr>
              <a:t>acceleratore</a:t>
            </a:r>
            <a:r>
              <a:rPr lang="en-US" altLang="it-IT" sz="28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 single ended 3.5 MV con </a:t>
            </a:r>
            <a:r>
              <a:rPr lang="en-US" altLang="it-IT" sz="2800" dirty="0" err="1" smtClean="0">
                <a:solidFill>
                  <a:srgbClr val="FFFF99"/>
                </a:solidFill>
                <a:latin typeface="Comic Sans MS" panose="030F0702030302020204" pitchFamily="66" charset="0"/>
              </a:rPr>
              <a:t>fasci</a:t>
            </a:r>
            <a:r>
              <a:rPr lang="en-US" altLang="it-IT" sz="28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 di</a:t>
            </a:r>
          </a:p>
          <a:p>
            <a:pPr lvl="0">
              <a:spcBef>
                <a:spcPct val="0"/>
              </a:spcBef>
              <a:defRPr/>
            </a:pPr>
            <a:r>
              <a:rPr lang="en-US" altLang="it-IT" sz="28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800" dirty="0">
                <a:solidFill>
                  <a:srgbClr val="FFFF99"/>
                </a:solidFill>
                <a:latin typeface="Comic Sans MS"/>
                <a:cs typeface="Comic Sans MS"/>
              </a:rPr>
              <a:t>H, He, </a:t>
            </a:r>
            <a:r>
              <a:rPr lang="en-US" altLang="it-IT" sz="2800" baseline="30000" dirty="0">
                <a:solidFill>
                  <a:srgbClr val="FFFF99"/>
                </a:solidFill>
                <a:latin typeface="Comic Sans MS"/>
                <a:cs typeface="Comic Sans MS"/>
              </a:rPr>
              <a:t>12</a:t>
            </a:r>
            <a:r>
              <a:rPr lang="en-US" altLang="it-IT" sz="2800" dirty="0">
                <a:solidFill>
                  <a:srgbClr val="FFFF99"/>
                </a:solidFill>
                <a:latin typeface="Comic Sans MS"/>
                <a:cs typeface="Comic Sans MS"/>
              </a:rPr>
              <a:t>C</a:t>
            </a:r>
            <a:r>
              <a:rPr lang="en-US" altLang="it-IT" sz="2800" baseline="30000" dirty="0">
                <a:solidFill>
                  <a:srgbClr val="FFFF99"/>
                </a:solidFill>
                <a:latin typeface="Comic Sans MS"/>
                <a:cs typeface="Comic Sans MS"/>
              </a:rPr>
              <a:t>+ </a:t>
            </a:r>
            <a:r>
              <a:rPr lang="en-US" altLang="it-IT" sz="2800" dirty="0">
                <a:solidFill>
                  <a:srgbClr val="FFFF99"/>
                </a:solidFill>
                <a:latin typeface="Comic Sans MS"/>
                <a:cs typeface="Comic Sans MS"/>
              </a:rPr>
              <a:t>e </a:t>
            </a:r>
            <a:r>
              <a:rPr lang="en-US" altLang="it-IT" sz="2800" baseline="30000" dirty="0">
                <a:solidFill>
                  <a:srgbClr val="FFFF99"/>
                </a:solidFill>
                <a:latin typeface="Comic Sans MS"/>
                <a:cs typeface="Comic Sans MS"/>
              </a:rPr>
              <a:t>12</a:t>
            </a:r>
            <a:r>
              <a:rPr lang="en-US" altLang="it-IT" sz="2800" dirty="0">
                <a:solidFill>
                  <a:srgbClr val="FFFF99"/>
                </a:solidFill>
                <a:latin typeface="Comic Sans MS"/>
                <a:cs typeface="Comic Sans MS"/>
              </a:rPr>
              <a:t>C</a:t>
            </a:r>
            <a:r>
              <a:rPr lang="en-US" altLang="it-IT" sz="2800" baseline="30000" dirty="0">
                <a:solidFill>
                  <a:srgbClr val="FFFF99"/>
                </a:solidFill>
                <a:latin typeface="Comic Sans MS"/>
                <a:cs typeface="Comic Sans MS"/>
              </a:rPr>
              <a:t>++</a:t>
            </a:r>
            <a:r>
              <a:rPr lang="en-US" altLang="it-IT" sz="2800" dirty="0">
                <a:solidFill>
                  <a:srgbClr val="FFFF99"/>
                </a:solidFill>
                <a:latin typeface="Comic Sans MS"/>
                <a:cs typeface="Comic Sans MS"/>
              </a:rPr>
              <a:t> al Gran </a:t>
            </a:r>
            <a:r>
              <a:rPr lang="en-US" altLang="it-IT" sz="2800" dirty="0" err="1">
                <a:solidFill>
                  <a:srgbClr val="FFFF99"/>
                </a:solidFill>
                <a:latin typeface="Comic Sans MS"/>
                <a:cs typeface="Comic Sans MS"/>
              </a:rPr>
              <a:t>Sasso</a:t>
            </a:r>
            <a:r>
              <a:rPr lang="en-US" altLang="it-IT" sz="2800" dirty="0">
                <a:solidFill>
                  <a:srgbClr val="FFFF99"/>
                </a:solidFill>
                <a:latin typeface="Comic Sans MS"/>
                <a:cs typeface="Comic Sans MS"/>
              </a:rPr>
              <a:t>  (Sala C) </a:t>
            </a:r>
            <a:r>
              <a:rPr lang="en-US" altLang="it-IT" sz="2800" dirty="0" smtClean="0">
                <a:solidFill>
                  <a:srgbClr val="FFFF99"/>
                </a:solidFill>
                <a:latin typeface="Comic Sans MS"/>
                <a:cs typeface="Comic Sans MS"/>
              </a:rPr>
              <a:t>01/2018 (</a:t>
            </a:r>
            <a:r>
              <a:rPr lang="en-US" altLang="it-IT" sz="28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su</a:t>
            </a:r>
            <a:r>
              <a:rPr lang="en-US" altLang="it-IT" sz="28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altLang="it-IT" sz="28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fondi</a:t>
            </a:r>
            <a:r>
              <a:rPr lang="en-US" altLang="it-IT" sz="28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  <a:r>
              <a:rPr lang="en-US" altLang="it-IT" sz="28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premiali</a:t>
            </a:r>
            <a:r>
              <a:rPr lang="en-US" altLang="it-IT" sz="2800" dirty="0" smtClean="0">
                <a:solidFill>
                  <a:srgbClr val="FFFF99"/>
                </a:solidFill>
                <a:latin typeface="Comic Sans MS"/>
                <a:cs typeface="Comic Sans MS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r>
              <a:rPr lang="en-US" altLang="it-IT" sz="2800" dirty="0" smtClean="0">
                <a:solidFill>
                  <a:srgbClr val="FFFF99"/>
                </a:solidFill>
                <a:latin typeface="Comic Sans MS"/>
                <a:cs typeface="Comic Sans MS"/>
              </a:rPr>
              <a:t>2011 e 2012)</a:t>
            </a:r>
          </a:p>
          <a:p>
            <a:pPr lvl="0">
              <a:spcBef>
                <a:spcPct val="0"/>
              </a:spcBef>
              <a:defRPr/>
            </a:pPr>
            <a:endParaRPr lang="en-US" altLang="it-IT" sz="2800" dirty="0" smtClean="0">
              <a:solidFill>
                <a:srgbClr val="FFFF99"/>
              </a:solidFill>
              <a:latin typeface="Comic Sans MS"/>
              <a:cs typeface="Comic Sans MS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it-IT" sz="28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Gare</a:t>
            </a:r>
            <a:r>
              <a:rPr lang="en-US" altLang="it-IT" sz="2800" dirty="0" smtClean="0">
                <a:solidFill>
                  <a:srgbClr val="FFFF99"/>
                </a:solidFill>
                <a:latin typeface="Comic Sans MS"/>
                <a:cs typeface="Comic Sans MS"/>
              </a:rPr>
              <a:t> per </a:t>
            </a:r>
            <a:r>
              <a:rPr lang="en-US" altLang="it-IT" sz="2800" dirty="0" err="1" smtClean="0">
                <a:solidFill>
                  <a:srgbClr val="FFFF99"/>
                </a:solidFill>
                <a:latin typeface="Comic Sans MS"/>
                <a:cs typeface="Comic Sans MS"/>
              </a:rPr>
              <a:t>building+shielding</a:t>
            </a:r>
            <a:r>
              <a:rPr lang="en-US" altLang="it-IT" sz="2800" dirty="0" smtClean="0">
                <a:solidFill>
                  <a:srgbClr val="FFFF99"/>
                </a:solidFill>
                <a:latin typeface="Comic Sans MS"/>
                <a:cs typeface="Comic Sans MS"/>
              </a:rPr>
              <a:t>: 2016</a:t>
            </a:r>
            <a:endParaRPr lang="en-US" altLang="it-IT" sz="2800" dirty="0">
              <a:solidFill>
                <a:srgbClr val="FFFF99"/>
              </a:solidFill>
              <a:latin typeface="Comic Sans MS"/>
              <a:cs typeface="Comic Sans MS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it-IT" sz="2800" dirty="0">
              <a:solidFill>
                <a:srgbClr val="FFFF99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84427" y="6276687"/>
            <a:ext cx="494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it-IT" sz="4000" dirty="0">
                <a:solidFill>
                  <a:srgbClr val="FFFFFF"/>
                </a:solidFill>
              </a:rPr>
              <a:t>●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660435" y="6399000"/>
            <a:ext cx="2311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24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ASTRO@LNL</a:t>
            </a:r>
            <a:r>
              <a:rPr lang="en-US" altLang="it-IT" sz="28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657930" y="7084552"/>
            <a:ext cx="120837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Studio  </a:t>
            </a:r>
            <a:r>
              <a:rPr lang="en-US" altLang="it-IT" sz="2400" baseline="300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7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Be(n,α)</a:t>
            </a:r>
            <a:r>
              <a:rPr lang="en-US" altLang="it-IT" sz="2400" baseline="300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4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He,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problema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del </a:t>
            </a:r>
            <a:r>
              <a:rPr lang="en-US" altLang="it-IT" sz="2400" baseline="300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7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Li  da BBN (BCFV JCAP06(2012)030)</a:t>
            </a:r>
          </a:p>
          <a:p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attraverso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il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metodo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del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Cavallo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di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Troia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, con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fascio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Exotic di </a:t>
            </a:r>
            <a:r>
              <a:rPr lang="en-US" altLang="it-IT" sz="2400" baseline="300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7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Be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su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bersaglio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di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deuterio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(CD2) in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collaborazione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con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il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Gruppo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di Catania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(</a:t>
            </a:r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Belicos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, </a:t>
            </a:r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approvato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PAC </a:t>
            </a:r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giugno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2015)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472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9861" y="358828"/>
            <a:ext cx="12876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it-IT" sz="24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LUNA-</a:t>
            </a:r>
            <a:r>
              <a:rPr lang="en-US" altLang="it-IT" sz="2400" b="1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Pd</a:t>
            </a:r>
            <a:r>
              <a:rPr lang="en-US" altLang="it-IT" sz="2400" b="1" smtClean="0">
                <a:solidFill>
                  <a:srgbClr val="FFFFFF"/>
                </a:solidFill>
                <a:latin typeface="Comic Sans MS" panose="030F0702030302020204" pitchFamily="66" charset="0"/>
              </a:rPr>
              <a:t> 2016</a:t>
            </a:r>
            <a:r>
              <a:rPr lang="en-US" altLang="it-IT" sz="2400" smtClean="0">
                <a:solidFill>
                  <a:srgbClr val="FFFFFF"/>
                </a:solidFill>
                <a:latin typeface="Comic Sans MS" panose="030F0702030302020204" pitchFamily="66" charset="0"/>
              </a:rPr>
              <a:t>:</a:t>
            </a:r>
            <a:endParaRPr lang="en-US" altLang="it-IT" sz="2400" dirty="0" smtClean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endParaRPr lang="en-US" sz="2400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C.Broggini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(80%), </a:t>
            </a:r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A.Caciolli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(100%), </a:t>
            </a:r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R.Depalo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(100%), </a:t>
            </a:r>
          </a:p>
          <a:p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P.Marigo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(20%), </a:t>
            </a:r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R.Menegazzo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(40%)                            Tot. 3.4 FTE</a:t>
            </a:r>
          </a:p>
          <a:p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P.Marigo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R.U. </a:t>
            </a:r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Astronomia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, </a:t>
            </a:r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esperta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di </a:t>
            </a:r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evoluzione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stellare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, </a:t>
            </a:r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vincitrice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ERC Cons. Grant 2014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09861" y="2488040"/>
            <a:ext cx="126516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it-IT" sz="2400" b="1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Missioni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:    24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kE</a:t>
            </a:r>
            <a:endParaRPr lang="en-US" altLang="it-IT" sz="2400" dirty="0" smtClean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lvl="0"/>
            <a:endParaRPr lang="en-US" altLang="it-IT" sz="2400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altLang="it-IT" sz="2400" b="1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Consumi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:     28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kE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(di cui 15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kE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per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riparazione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HpGE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e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sostituzione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PreA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anticipabili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al 2015)</a:t>
            </a:r>
            <a:endParaRPr lang="en-US" altLang="it-IT" sz="2400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lvl="0"/>
            <a:endParaRPr lang="en-US" sz="2400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2400" b="1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Inventariabile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:  16  </a:t>
            </a:r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kE</a:t>
            </a:r>
            <a:endParaRPr lang="en-US" sz="2400" dirty="0" smtClean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lvl="0"/>
            <a:endParaRPr lang="en-US" sz="2400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2400" b="1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Apparati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:    3  </a:t>
            </a:r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kE</a:t>
            </a:r>
            <a:endParaRPr lang="en-US" sz="2400" dirty="0" smtClean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lvl="0"/>
            <a:endParaRPr lang="en-US" sz="2400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2400" b="1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Totale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:     71 </a:t>
            </a:r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kE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 </a:t>
            </a:r>
          </a:p>
          <a:p>
            <a:pPr lvl="0"/>
            <a:endParaRPr lang="en-US" sz="2400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Richieste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2015: 86  </a:t>
            </a:r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kE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, </a:t>
            </a:r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assegnati</a:t>
            </a:r>
            <a:r>
              <a:rPr lang="en-US" sz="24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 52.5 (+8) </a:t>
            </a:r>
            <a:r>
              <a:rPr lang="en-US" sz="24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kE</a:t>
            </a:r>
            <a:endParaRPr lang="en-US" sz="24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855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board"/>
        <a:ea typeface="Chalkboard"/>
        <a:cs typeface="Chalkboard"/>
      </a:majorFont>
      <a:minorFont>
        <a:latin typeface="Chalkboard"/>
        <a:ea typeface="Chalkboard"/>
        <a:cs typeface="Chalkboard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board"/>
        <a:ea typeface="Chalkboard"/>
        <a:cs typeface="Chalkboard"/>
      </a:majorFont>
      <a:minorFont>
        <a:latin typeface="Chalkboard"/>
        <a:ea typeface="Chalkboard"/>
        <a:cs typeface="Chalkboard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623</Words>
  <Application>Microsoft Office PowerPoint</Application>
  <PresentationFormat>Personalizzato</PresentationFormat>
  <Paragraphs>73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Chalkboard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LUNA e i neutrini solari</dc:title>
  <cp:lastModifiedBy>Carlo Broggini</cp:lastModifiedBy>
  <cp:revision>113</cp:revision>
  <dcterms:modified xsi:type="dcterms:W3CDTF">2015-07-03T09:38:18Z</dcterms:modified>
</cp:coreProperties>
</file>