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1ED-29C2-40B7-B5D2-2F6C775012A6}" type="datetimeFigureOut">
              <a:rPr lang="it-IT" smtClean="0"/>
              <a:t>04/07/2015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8967-DFFC-4EED-9E90-05F4AEB5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0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1ED-29C2-40B7-B5D2-2F6C775012A6}" type="datetimeFigureOut">
              <a:rPr lang="it-IT" smtClean="0"/>
              <a:t>04/07/2015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8967-DFFC-4EED-9E90-05F4AEB5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94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1ED-29C2-40B7-B5D2-2F6C775012A6}" type="datetimeFigureOut">
              <a:rPr lang="it-IT" smtClean="0"/>
              <a:t>04/07/2015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8967-DFFC-4EED-9E90-05F4AEB5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69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1ED-29C2-40B7-B5D2-2F6C775012A6}" type="datetimeFigureOut">
              <a:rPr lang="it-IT" smtClean="0"/>
              <a:t>04/07/2015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8967-DFFC-4EED-9E90-05F4AEB5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42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1ED-29C2-40B7-B5D2-2F6C775012A6}" type="datetimeFigureOut">
              <a:rPr lang="it-IT" smtClean="0"/>
              <a:t>04/07/2015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8967-DFFC-4EED-9E90-05F4AEB5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38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1ED-29C2-40B7-B5D2-2F6C775012A6}" type="datetimeFigureOut">
              <a:rPr lang="it-IT" smtClean="0"/>
              <a:t>04/07/2015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8967-DFFC-4EED-9E90-05F4AEB5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74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1ED-29C2-40B7-B5D2-2F6C775012A6}" type="datetimeFigureOut">
              <a:rPr lang="it-IT" smtClean="0"/>
              <a:t>04/07/2015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8967-DFFC-4EED-9E90-05F4AEB5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69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1ED-29C2-40B7-B5D2-2F6C775012A6}" type="datetimeFigureOut">
              <a:rPr lang="it-IT" smtClean="0"/>
              <a:t>04/07/2015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8967-DFFC-4EED-9E90-05F4AEB5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2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1ED-29C2-40B7-B5D2-2F6C775012A6}" type="datetimeFigureOut">
              <a:rPr lang="it-IT" smtClean="0"/>
              <a:t>04/07/2015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8967-DFFC-4EED-9E90-05F4AEB5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74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1ED-29C2-40B7-B5D2-2F6C775012A6}" type="datetimeFigureOut">
              <a:rPr lang="it-IT" smtClean="0"/>
              <a:t>04/07/2015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8967-DFFC-4EED-9E90-05F4AEB5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31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11ED-29C2-40B7-B5D2-2F6C775012A6}" type="datetimeFigureOut">
              <a:rPr lang="it-IT" smtClean="0"/>
              <a:t>04/07/2015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8967-DFFC-4EED-9E90-05F4AEB5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39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311ED-29C2-40B7-B5D2-2F6C775012A6}" type="datetimeFigureOut">
              <a:rPr lang="it-IT" smtClean="0"/>
              <a:t>04/07/2015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D8967-DFFC-4EED-9E90-05F4AEB561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61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575791"/>
          </a:xfrm>
          <a:prstGeom prst="rect">
            <a:avLst/>
          </a:prstGeom>
          <a:solidFill>
            <a:srgbClr val="2D2D8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EXOTIC (7 </a:t>
            </a:r>
            <a:r>
              <a:rPr lang="en-US" sz="3200" b="1" dirty="0" err="1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ricercatori</a:t>
            </a:r>
            <a:r>
              <a:rPr lang="en-US" sz="3200" b="1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, 5.4 FTE)</a:t>
            </a:r>
            <a:endParaRPr lang="en-US" sz="3200" b="1" dirty="0">
              <a:solidFill>
                <a:srgbClr val="FFCC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764704"/>
            <a:ext cx="840683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20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NA (3.1 FTE)</a:t>
            </a:r>
            <a:r>
              <a:rPr lang="it-IT" sz="2000" dirty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000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M. La </a:t>
            </a:r>
            <a:r>
              <a:rPr lang="it-IT" sz="2000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Commara</a:t>
            </a:r>
            <a:r>
              <a:rPr lang="it-IT" sz="2000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(0.8), G. La Rana (0.3), 			</a:t>
            </a:r>
            <a:r>
              <a:rPr lang="it-IT" sz="2000" i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C. </a:t>
            </a:r>
            <a:r>
              <a:rPr lang="it-IT" sz="2000" i="1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Parascandolo</a:t>
            </a:r>
            <a:r>
              <a:rPr lang="it-IT" sz="2000" i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(1.0)</a:t>
            </a:r>
            <a:r>
              <a:rPr lang="it-IT" sz="2000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, D. </a:t>
            </a:r>
            <a:r>
              <a:rPr lang="it-IT" sz="2000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Pierroutsakou</a:t>
            </a:r>
            <a:r>
              <a:rPr lang="it-IT" sz="2000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(1.0)</a:t>
            </a:r>
          </a:p>
          <a:p>
            <a:pPr>
              <a:lnSpc>
                <a:spcPct val="90000"/>
              </a:lnSpc>
              <a:defRPr/>
            </a:pPr>
            <a:r>
              <a:rPr lang="it-IT" sz="20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PD (2.3 FTE)</a:t>
            </a:r>
            <a:r>
              <a:rPr lang="it-IT" sz="2000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it-IT" sz="20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000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M. Mazzocco (1.0), F. </a:t>
            </a:r>
            <a:r>
              <a:rPr lang="it-IT" sz="2000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Soramel</a:t>
            </a:r>
            <a:r>
              <a:rPr lang="it-IT" sz="2000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(0.5), </a:t>
            </a:r>
            <a:r>
              <a:rPr lang="it-IT" sz="2000" i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E. Strano (0.8)</a:t>
            </a:r>
            <a:endParaRPr lang="it-IT" sz="2000" b="1" i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1844824"/>
            <a:ext cx="8137202" cy="1200329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1) </a:t>
            </a:r>
            <a:r>
              <a:rPr lang="it-IT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Reaction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dirty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mechanisms and the 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structure </a:t>
            </a:r>
            <a:r>
              <a:rPr lang="it-IT" dirty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of weakly bound stable and </a:t>
            </a:r>
            <a:r>
              <a:rPr lang="it-IT" dirty="0" err="1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exotic</a:t>
            </a:r>
            <a:r>
              <a:rPr lang="it-IT" dirty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nuclei</a:t>
            </a:r>
            <a:r>
              <a:rPr lang="it-IT" dirty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and </a:t>
            </a:r>
            <a:r>
              <a:rPr lang="it-IT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measurements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of </a:t>
            </a:r>
            <a:r>
              <a:rPr lang="it-IT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astrophysical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interest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with </a:t>
            </a:r>
            <a:r>
              <a:rPr lang="it-IT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RIBs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(PD)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it-IT" dirty="0" smtClean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2) </a:t>
            </a:r>
            <a:r>
              <a:rPr lang="it-IT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Collective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modes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it-IT" dirty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Study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dirty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of the pre-equilibrium dipole </a:t>
            </a:r>
            <a:r>
              <a:rPr lang="it-IT" dirty="0">
                <a:solidFill>
                  <a:srgbClr val="2D2D8A"/>
                </a:solidFill>
                <a:latin typeface="Symbol" pitchFamily="18" charset="2"/>
                <a:cs typeface="Tahoma" pitchFamily="34" charset="0"/>
              </a:rPr>
              <a:t>g</a:t>
            </a:r>
            <a:r>
              <a:rPr lang="it-IT" dirty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ray emission 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it-IT" dirty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dissipative </a:t>
            </a:r>
            <a:r>
              <a:rPr lang="it-IT" dirty="0" err="1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heavy-ion</a:t>
            </a:r>
            <a:r>
              <a:rPr lang="it-IT" dirty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dirty="0" err="1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reactions</a:t>
            </a:r>
            <a:r>
              <a:rPr lang="it-IT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(NA)</a:t>
            </a:r>
            <a:endParaRPr lang="it-IT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3" descr="EXOTIC_02_04 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193876"/>
            <a:ext cx="5227638" cy="3619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11760" y="3232242"/>
            <a:ext cx="1590563" cy="412782"/>
          </a:xfrm>
          <a:prstGeom prst="rect">
            <a:avLst/>
          </a:prstGeom>
          <a:solidFill>
            <a:srgbClr val="DEF4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238" tIns="36119" rIns="72238" bIns="36119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0000"/>
                </a:solidFill>
              </a:rPr>
              <a:t>Gas Target</a:t>
            </a:r>
            <a:endParaRPr lang="it-IT" altLang="it-IT" sz="2000" b="1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2403474" y="3645024"/>
            <a:ext cx="289265" cy="206077"/>
          </a:xfrm>
          <a:prstGeom prst="line">
            <a:avLst/>
          </a:prstGeom>
          <a:noFill/>
          <a:ln w="57150">
            <a:solidFill>
              <a:srgbClr val="DEF4D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062652" y="3306585"/>
            <a:ext cx="2749708" cy="410447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238" tIns="36119" rIns="72238" bIns="36119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0000"/>
                </a:solidFill>
              </a:rPr>
              <a:t>1</a:t>
            </a:r>
            <a:r>
              <a:rPr lang="it-IT" altLang="it-IT" sz="2000" b="1" baseline="30000">
                <a:solidFill>
                  <a:srgbClr val="000000"/>
                </a:solidFill>
              </a:rPr>
              <a:t>st</a:t>
            </a:r>
            <a:r>
              <a:rPr lang="it-IT" altLang="it-IT" sz="2000" b="1">
                <a:solidFill>
                  <a:srgbClr val="000000"/>
                </a:solidFill>
              </a:rPr>
              <a:t> Quadrupole Triplet</a:t>
            </a:r>
            <a:endParaRPr lang="it-IT" altLang="it-IT" sz="2000" b="1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2895600" y="3511808"/>
            <a:ext cx="2167052" cy="409143"/>
          </a:xfrm>
          <a:prstGeom prst="line">
            <a:avLst/>
          </a:prstGeom>
          <a:noFill/>
          <a:ln w="57150">
            <a:solidFill>
              <a:srgbClr val="BBE0E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660232" y="5138500"/>
            <a:ext cx="2170113" cy="738772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238" tIns="36119" rIns="72238" bIns="36119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000000"/>
                </a:solidFill>
              </a:rPr>
              <a:t>2</a:t>
            </a:r>
            <a:r>
              <a:rPr lang="it-IT" altLang="it-IT" sz="2000" b="1" baseline="30000" dirty="0">
                <a:solidFill>
                  <a:srgbClr val="000000"/>
                </a:solidFill>
              </a:rPr>
              <a:t>nd</a:t>
            </a:r>
            <a:r>
              <a:rPr lang="it-IT" altLang="it-IT" sz="2000" b="1" dirty="0">
                <a:solidFill>
                  <a:srgbClr val="000000"/>
                </a:solidFill>
              </a:rPr>
              <a:t> Quadrupole </a:t>
            </a:r>
            <a:r>
              <a:rPr lang="it-IT" altLang="it-IT" sz="2000" b="1" dirty="0" err="1">
                <a:solidFill>
                  <a:srgbClr val="000000"/>
                </a:solidFill>
              </a:rPr>
              <a:t>Triplet</a:t>
            </a:r>
            <a:endParaRPr lang="it-IT" altLang="it-IT" sz="2000" b="1" dirty="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6662424" y="5313253"/>
            <a:ext cx="216852" cy="1068323"/>
          </a:xfrm>
          <a:prstGeom prst="line">
            <a:avLst/>
          </a:prstGeom>
          <a:noFill/>
          <a:ln w="57150">
            <a:solidFill>
              <a:srgbClr val="BBE0E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5364163" y="4591580"/>
            <a:ext cx="1084512" cy="494596"/>
          </a:xfrm>
          <a:prstGeom prst="line">
            <a:avLst/>
          </a:prstGeom>
          <a:noFill/>
          <a:ln w="57150">
            <a:solidFill>
              <a:srgbClr val="ECE4E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448675" y="4386008"/>
            <a:ext cx="1663450" cy="411144"/>
          </a:xfrm>
          <a:prstGeom prst="rect">
            <a:avLst/>
          </a:prstGeom>
          <a:solidFill>
            <a:srgbClr val="ECE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238" tIns="36119" rIns="72238" bIns="36119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0000"/>
                </a:solidFill>
              </a:rPr>
              <a:t>Wien Filter</a:t>
            </a:r>
            <a:endParaRPr lang="it-IT" altLang="it-IT" sz="2000" b="1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347599" y="3767951"/>
            <a:ext cx="2256849" cy="453137"/>
          </a:xfrm>
          <a:prstGeom prst="rect">
            <a:avLst/>
          </a:prstGeom>
          <a:solidFill>
            <a:srgbClr val="F6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238" tIns="36119" rIns="72238" bIns="36119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0000"/>
                </a:solidFill>
              </a:rPr>
              <a:t>30°-Dipole Magnet </a:t>
            </a:r>
            <a:endParaRPr lang="it-IT" altLang="it-IT" sz="2000" b="1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4643436" y="4005087"/>
            <a:ext cx="1704162" cy="288925"/>
          </a:xfrm>
          <a:prstGeom prst="line">
            <a:avLst/>
          </a:prstGeom>
          <a:noFill/>
          <a:ln w="57150">
            <a:solidFill>
              <a:srgbClr val="F6FDA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23" name="Connettore 2 22"/>
          <p:cNvCxnSpPr/>
          <p:nvPr/>
        </p:nvCxnSpPr>
        <p:spPr>
          <a:xfrm>
            <a:off x="1516063" y="3832051"/>
            <a:ext cx="752475" cy="173037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40925" y="3485976"/>
            <a:ext cx="1454950" cy="83099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PRIMARY 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BEAM</a:t>
            </a:r>
          </a:p>
        </p:txBody>
      </p:sp>
      <p:cxnSp>
        <p:nvCxnSpPr>
          <p:cNvPr id="25" name="Connettore 2 24"/>
          <p:cNvCxnSpPr/>
          <p:nvPr/>
        </p:nvCxnSpPr>
        <p:spPr>
          <a:xfrm>
            <a:off x="2403475" y="4038426"/>
            <a:ext cx="1643063" cy="398462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2352675" y="4078113"/>
            <a:ext cx="1643063" cy="471488"/>
          </a:xfrm>
          <a:prstGeom prst="straightConnector1">
            <a:avLst/>
          </a:prstGeom>
          <a:ln w="57150">
            <a:solidFill>
              <a:srgbClr val="00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932363" y="4870276"/>
            <a:ext cx="1730375" cy="1943100"/>
          </a:xfrm>
          <a:prstGeom prst="straightConnector1">
            <a:avLst/>
          </a:prstGeom>
          <a:ln w="57150">
            <a:solidFill>
              <a:srgbClr val="00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4067175" y="4590876"/>
            <a:ext cx="792163" cy="206375"/>
          </a:xfrm>
          <a:prstGeom prst="straightConnector1">
            <a:avLst/>
          </a:prstGeom>
          <a:ln w="57150">
            <a:solidFill>
              <a:srgbClr val="00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4062413" y="4436888"/>
            <a:ext cx="941387" cy="77788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822450" y="4941713"/>
            <a:ext cx="2820988" cy="461665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9900"/>
                </a:solidFill>
                <a:latin typeface="+mj-lt"/>
              </a:rPr>
              <a:t>SECONDARY BEAM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062832" y="4694062"/>
            <a:ext cx="772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baseline="30000" dirty="0" smtClean="0">
                <a:solidFill>
                  <a:srgbClr val="92D050"/>
                </a:solidFill>
              </a:rPr>
              <a:t>7</a:t>
            </a:r>
            <a:r>
              <a:rPr lang="it-IT" sz="2400" b="1" dirty="0" smtClean="0">
                <a:solidFill>
                  <a:srgbClr val="92D050"/>
                </a:solidFill>
              </a:rPr>
              <a:t>Be, </a:t>
            </a:r>
            <a:r>
              <a:rPr lang="it-IT" sz="2400" b="1" baseline="30000" dirty="0" smtClean="0">
                <a:solidFill>
                  <a:srgbClr val="92D050"/>
                </a:solidFill>
              </a:rPr>
              <a:t>8</a:t>
            </a:r>
            <a:r>
              <a:rPr lang="it-IT" sz="2400" b="1" dirty="0" smtClean="0">
                <a:solidFill>
                  <a:srgbClr val="92D050"/>
                </a:solidFill>
              </a:rPr>
              <a:t>Li, </a:t>
            </a:r>
            <a:r>
              <a:rPr lang="it-IT" sz="2400" b="1" baseline="30000" dirty="0" smtClean="0">
                <a:solidFill>
                  <a:srgbClr val="92D050"/>
                </a:solidFill>
              </a:rPr>
              <a:t>8</a:t>
            </a:r>
            <a:r>
              <a:rPr lang="it-IT" sz="2400" b="1" dirty="0" smtClean="0">
                <a:solidFill>
                  <a:srgbClr val="92D050"/>
                </a:solidFill>
              </a:rPr>
              <a:t>B, </a:t>
            </a:r>
            <a:r>
              <a:rPr lang="it-IT" sz="2400" b="1" baseline="30000" dirty="0" smtClean="0">
                <a:solidFill>
                  <a:srgbClr val="92D050"/>
                </a:solidFill>
              </a:rPr>
              <a:t>15</a:t>
            </a:r>
            <a:r>
              <a:rPr lang="it-IT" sz="2400" b="1" dirty="0" smtClean="0">
                <a:solidFill>
                  <a:srgbClr val="92D050"/>
                </a:solidFill>
              </a:rPr>
              <a:t>O, </a:t>
            </a:r>
            <a:r>
              <a:rPr lang="it-IT" sz="2400" b="1" baseline="30000" dirty="0" smtClean="0">
                <a:solidFill>
                  <a:srgbClr val="92D050"/>
                </a:solidFill>
              </a:rPr>
              <a:t>17</a:t>
            </a:r>
            <a:r>
              <a:rPr lang="it-IT" sz="2400" b="1" dirty="0" smtClean="0">
                <a:solidFill>
                  <a:srgbClr val="92D050"/>
                </a:solidFill>
              </a:rPr>
              <a:t>F</a:t>
            </a:r>
            <a:endParaRPr lang="it-IT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30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6296" y="0"/>
            <a:ext cx="9167068" cy="476672"/>
          </a:xfrm>
          <a:prstGeom prst="rect">
            <a:avLst/>
          </a:prstGeom>
          <a:solidFill>
            <a:srgbClr val="2D2D8A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kern="0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Experiments: July 2014 – June 2015</a:t>
            </a:r>
            <a:endParaRPr lang="en-US" sz="2000" kern="0" dirty="0" smtClean="0">
              <a:solidFill>
                <a:srgbClr val="FFCC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307" y="620688"/>
            <a:ext cx="3495187" cy="864096"/>
          </a:xfrm>
          <a:prstGeom prst="rect">
            <a:avLst/>
          </a:prstGeom>
          <a:solidFill>
            <a:srgbClr val="2D2D8A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sz="24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Be+</a:t>
            </a:r>
            <a:r>
              <a:rPr lang="en-US" sz="24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  <a:r>
              <a:rPr lang="en-US" sz="24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 @ </a:t>
            </a:r>
            <a:r>
              <a:rPr lang="en-US" sz="24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17.2 MeV</a:t>
            </a:r>
          </a:p>
          <a:p>
            <a:pPr eaLnBrk="1" hangingPunct="1"/>
            <a:r>
              <a:rPr lang="en-US" sz="24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(Oct. 2014)</a:t>
            </a:r>
            <a:endParaRPr lang="en-US" sz="2400" dirty="0" smtClean="0">
              <a:solidFill>
                <a:srgbClr val="FFC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 descr="C:\Users\user21\Desktop\Carpathian Summer School\Ratio 17.2 M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3600" r="56451" b="44600"/>
          <a:stretch>
            <a:fillRect/>
          </a:stretch>
        </p:blipFill>
        <p:spPr>
          <a:xfrm>
            <a:off x="459313" y="1556792"/>
            <a:ext cx="2528511" cy="2232248"/>
          </a:xfrm>
          <a:noFill/>
        </p:spPr>
      </p:pic>
      <p:pic>
        <p:nvPicPr>
          <p:cNvPr id="7" name="Picture 2" descr="C:\Users\user21\Desktop\Carpathian Summer School\Energy dependece - 17.2 M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r="61681" b="47922"/>
          <a:stretch>
            <a:fillRect/>
          </a:stretch>
        </p:blipFill>
        <p:spPr>
          <a:xfrm>
            <a:off x="514335" y="4149080"/>
            <a:ext cx="2473489" cy="2394558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635897" y="620688"/>
            <a:ext cx="5508104" cy="864096"/>
          </a:xfrm>
          <a:prstGeom prst="rect">
            <a:avLst/>
          </a:prstGeom>
          <a:solidFill>
            <a:srgbClr val="2D2D8A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en-US" sz="24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O+</a:t>
            </a:r>
            <a:r>
              <a:rPr lang="en-US" sz="24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4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 </a:t>
            </a:r>
            <a:r>
              <a:rPr lang="en-US" sz="24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@ </a:t>
            </a:r>
            <a:r>
              <a:rPr lang="en-US" sz="24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27.2 MeV</a:t>
            </a:r>
          </a:p>
          <a:p>
            <a:pPr eaLnBrk="1" hangingPunct="1"/>
            <a:r>
              <a:rPr lang="en-US" sz="24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(Feb. 2015)</a:t>
            </a:r>
            <a:endParaRPr lang="en-US" sz="2400" dirty="0" smtClean="0">
              <a:solidFill>
                <a:srgbClr val="FFC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44" y="1646803"/>
            <a:ext cx="2952327" cy="221424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313368" y="1890510"/>
            <a:ext cx="857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PPAC B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6889432" y="2232764"/>
            <a:ext cx="681025" cy="2259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8154846" y="1862827"/>
            <a:ext cx="953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Havar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window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7812360" y="2366883"/>
            <a:ext cx="301208" cy="295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02794"/>
            <a:ext cx="2952328" cy="210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61" y="4653136"/>
            <a:ext cx="244663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2160240" cy="1620180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794530" y="3666510"/>
            <a:ext cx="2166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</a:rPr>
              <a:t>Quasi-Elastic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Scattering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03595" y="6474822"/>
            <a:ext cx="1841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</a:rPr>
              <a:t>Threshold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Anomaly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067944" y="3882534"/>
            <a:ext cx="4713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Rearrangement</a:t>
            </a:r>
            <a:r>
              <a:rPr lang="it-IT" sz="1600" dirty="0" smtClean="0"/>
              <a:t> of the </a:t>
            </a:r>
            <a:r>
              <a:rPr lang="it-IT" sz="1600" b="1" dirty="0" smtClean="0">
                <a:solidFill>
                  <a:srgbClr val="0070C0"/>
                </a:solidFill>
              </a:rPr>
              <a:t>EXOTIC</a:t>
            </a:r>
            <a:r>
              <a:rPr lang="it-IT" sz="1600" dirty="0" smtClean="0"/>
              <a:t> </a:t>
            </a:r>
            <a:r>
              <a:rPr lang="it-IT" sz="1600" dirty="0" err="1" smtClean="0"/>
              <a:t>final</a:t>
            </a:r>
            <a:r>
              <a:rPr lang="it-IT" sz="1600" dirty="0" smtClean="0"/>
              <a:t> </a:t>
            </a:r>
            <a:r>
              <a:rPr lang="it-IT" sz="1600" dirty="0" err="1" smtClean="0"/>
              <a:t>scattering</a:t>
            </a:r>
            <a:r>
              <a:rPr lang="it-IT" sz="1600" dirty="0" smtClean="0"/>
              <a:t> </a:t>
            </a:r>
            <a:r>
              <a:rPr lang="it-IT" sz="1600" dirty="0" err="1" smtClean="0"/>
              <a:t>chamber</a:t>
            </a:r>
            <a:endParaRPr lang="it-IT" sz="16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283205" y="6402814"/>
            <a:ext cx="4609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Cluster </a:t>
            </a:r>
            <a:r>
              <a:rPr lang="it-IT" sz="1600" b="1" dirty="0" err="1" smtClean="0">
                <a:solidFill>
                  <a:srgbClr val="0070C0"/>
                </a:solidFill>
              </a:rPr>
              <a:t>configurations</a:t>
            </a:r>
            <a:r>
              <a:rPr lang="it-IT" sz="1600" dirty="0" smtClean="0"/>
              <a:t> in </a:t>
            </a:r>
            <a:r>
              <a:rPr lang="it-IT" sz="1600" b="1" baseline="30000" dirty="0" smtClean="0">
                <a:solidFill>
                  <a:srgbClr val="0070C0"/>
                </a:solidFill>
              </a:rPr>
              <a:t>19</a:t>
            </a:r>
            <a:r>
              <a:rPr lang="it-IT" sz="1600" b="1" dirty="0" smtClean="0">
                <a:solidFill>
                  <a:srgbClr val="0070C0"/>
                </a:solidFill>
              </a:rPr>
              <a:t>Ne</a:t>
            </a:r>
            <a:r>
              <a:rPr lang="it-IT" sz="1600" dirty="0" smtClean="0"/>
              <a:t> via </a:t>
            </a:r>
            <a:r>
              <a:rPr lang="it-IT" sz="1600" b="1" dirty="0" err="1" smtClean="0">
                <a:solidFill>
                  <a:srgbClr val="0070C0"/>
                </a:solidFill>
              </a:rPr>
              <a:t>resonant</a:t>
            </a:r>
            <a:r>
              <a:rPr lang="it-IT" sz="1600" b="1" dirty="0" smtClean="0">
                <a:solidFill>
                  <a:srgbClr val="0070C0"/>
                </a:solidFill>
              </a:rPr>
              <a:t> </a:t>
            </a:r>
            <a:r>
              <a:rPr lang="it-IT" sz="1600" b="1" dirty="0" err="1" smtClean="0">
                <a:solidFill>
                  <a:srgbClr val="0070C0"/>
                </a:solidFill>
              </a:rPr>
              <a:t>scattering</a:t>
            </a:r>
            <a:endParaRPr lang="it-IT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  <p:bldP spid="12" grpId="0"/>
      <p:bldP spid="33" grpId="0"/>
      <p:bldP spid="34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6296" y="0"/>
            <a:ext cx="9167068" cy="476672"/>
          </a:xfrm>
          <a:prstGeom prst="rect">
            <a:avLst/>
          </a:prstGeom>
          <a:solidFill>
            <a:srgbClr val="2D2D8A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kern="0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Data Analysis: July 2014 – June 2015</a:t>
            </a:r>
            <a:endParaRPr lang="en-US" sz="2000" kern="0" dirty="0" smtClean="0">
              <a:solidFill>
                <a:srgbClr val="FFCC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31840" y="620688"/>
            <a:ext cx="2919123" cy="720080"/>
          </a:xfrm>
          <a:prstGeom prst="rect">
            <a:avLst/>
          </a:prstGeom>
          <a:solidFill>
            <a:srgbClr val="2D2D8A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Be+</a:t>
            </a:r>
            <a:r>
              <a:rPr lang="en-US" sz="20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 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@ 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MeV</a:t>
            </a:r>
          </a:p>
          <a:p>
            <a:pPr eaLnBrk="1" hangingPunct="1"/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(to be submitted)</a:t>
            </a:r>
            <a:endParaRPr lang="en-US" sz="2000" dirty="0" smtClean="0">
              <a:solidFill>
                <a:srgbClr val="FFC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228184" y="620688"/>
            <a:ext cx="2915816" cy="720080"/>
          </a:xfrm>
          <a:prstGeom prst="rect">
            <a:avLst/>
          </a:prstGeom>
          <a:solidFill>
            <a:srgbClr val="2D2D8A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Be+</a:t>
            </a:r>
            <a:r>
              <a:rPr lang="en-US" sz="20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208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Pb 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@ 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 MeV</a:t>
            </a:r>
          </a:p>
          <a:p>
            <a:pPr eaLnBrk="1" hangingPunct="1"/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(Master Thesis)</a:t>
            </a:r>
            <a:endParaRPr lang="en-US" sz="2000" dirty="0" smtClean="0">
              <a:solidFill>
                <a:srgbClr val="FFC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620688"/>
            <a:ext cx="2915816" cy="720080"/>
          </a:xfrm>
          <a:prstGeom prst="rect">
            <a:avLst/>
          </a:prstGeom>
          <a:solidFill>
            <a:srgbClr val="2D2D8A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Li+</a:t>
            </a:r>
            <a:r>
              <a:rPr lang="en-US" sz="20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90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Zr 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@ 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MeV</a:t>
            </a:r>
          </a:p>
          <a:p>
            <a:pPr eaLnBrk="1" hangingPunct="1"/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(Published)</a:t>
            </a:r>
            <a:endParaRPr lang="en-US" sz="2000" dirty="0" smtClean="0">
              <a:solidFill>
                <a:srgbClr val="FFC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2" descr="fi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0695"/>
            <a:ext cx="2304256" cy="22803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4325372"/>
            <a:ext cx="2587581" cy="1983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5496" y="3861048"/>
            <a:ext cx="2830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A. </a:t>
            </a:r>
            <a:r>
              <a:rPr lang="it-IT" sz="1600" dirty="0" err="1" smtClean="0"/>
              <a:t>Pakou</a:t>
            </a:r>
            <a:r>
              <a:rPr lang="it-IT" sz="1600" dirty="0" smtClean="0"/>
              <a:t> et al., PLB (</a:t>
            </a:r>
            <a:r>
              <a:rPr lang="it-IT" sz="1600" dirty="0" err="1" smtClean="0"/>
              <a:t>submitted</a:t>
            </a:r>
            <a:r>
              <a:rPr lang="it-IT" sz="1600" dirty="0" smtClean="0"/>
              <a:t> )</a:t>
            </a:r>
            <a:endParaRPr lang="it-IT" sz="16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0738" y="6309320"/>
            <a:ext cx="2937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A.Pakou</a:t>
            </a:r>
            <a:r>
              <a:rPr lang="it-IT" sz="1600" dirty="0" smtClean="0"/>
              <a:t> et al., EPJA 51, 55 (2015)</a:t>
            </a:r>
            <a:endParaRPr lang="it-IT" sz="1600" dirty="0"/>
          </a:p>
        </p:txBody>
      </p: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76" y="1586780"/>
            <a:ext cx="2478968" cy="20582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3602842" y="3645024"/>
            <a:ext cx="2166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</a:rPr>
              <a:t>Quasi-Elastic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Scattering</a:t>
            </a:r>
            <a:endParaRPr lang="it-IT" sz="16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17" y="4214003"/>
            <a:ext cx="2554635" cy="2095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3812188" y="6309320"/>
            <a:ext cx="1578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baseline="30000" dirty="0" smtClean="0">
                <a:solidFill>
                  <a:srgbClr val="7030A0"/>
                </a:solidFill>
              </a:rPr>
              <a:t>3,4</a:t>
            </a:r>
            <a:r>
              <a:rPr lang="it-IT" sz="1600" b="1" dirty="0" smtClean="0">
                <a:solidFill>
                  <a:srgbClr val="7030A0"/>
                </a:solidFill>
              </a:rPr>
              <a:t>He production</a:t>
            </a:r>
            <a:endParaRPr lang="it-IT" sz="1600" b="1" dirty="0">
              <a:solidFill>
                <a:srgbClr val="7030A0"/>
              </a:solidFill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46725" r="8089" b="4384"/>
          <a:stretch>
            <a:fillRect/>
          </a:stretch>
        </p:blipFill>
        <p:spPr bwMode="auto">
          <a:xfrm>
            <a:off x="6442245" y="1586780"/>
            <a:ext cx="2594251" cy="2058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6699186" y="3645024"/>
            <a:ext cx="2166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</a:rPr>
              <a:t>Quasi-Elastic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Scattering</a:t>
            </a:r>
            <a:endParaRPr lang="it-IT" sz="1600" b="1" dirty="0">
              <a:solidFill>
                <a:srgbClr val="FF0000"/>
              </a:solidFill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6444208" y="4199602"/>
            <a:ext cx="2592288" cy="2104369"/>
            <a:chOff x="1979613" y="1235075"/>
            <a:chExt cx="5472112" cy="4281488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3" y="1235075"/>
              <a:ext cx="5472112" cy="4281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Ovale 33"/>
            <p:cNvSpPr/>
            <p:nvPr/>
          </p:nvSpPr>
          <p:spPr>
            <a:xfrm>
              <a:off x="4500563" y="3860800"/>
              <a:ext cx="71437" cy="730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6660232" y="6330806"/>
            <a:ext cx="2104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C00000"/>
                </a:solidFill>
              </a:rPr>
              <a:t>Reaction</a:t>
            </a:r>
            <a:r>
              <a:rPr lang="it-IT" sz="1600" b="1" dirty="0" smtClean="0">
                <a:solidFill>
                  <a:srgbClr val="C00000"/>
                </a:solidFill>
              </a:rPr>
              <a:t> Cross </a:t>
            </a:r>
            <a:r>
              <a:rPr lang="it-IT" sz="1600" b="1" dirty="0" err="1" smtClean="0">
                <a:solidFill>
                  <a:srgbClr val="C00000"/>
                </a:solidFill>
              </a:rPr>
              <a:t>Section</a:t>
            </a:r>
            <a:endParaRPr lang="it-IT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3" grpId="0"/>
      <p:bldP spid="21" grpId="0"/>
      <p:bldP spid="26" grpId="0"/>
      <p:bldP spid="28" grpId="0"/>
      <p:bldP spid="31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6296" y="0"/>
            <a:ext cx="9167068" cy="476672"/>
          </a:xfrm>
          <a:prstGeom prst="rect">
            <a:avLst/>
          </a:prstGeom>
          <a:solidFill>
            <a:srgbClr val="2D2D8A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kern="0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Activity: July 2015 – June 2016</a:t>
            </a:r>
            <a:endParaRPr lang="en-US" sz="2000" kern="0" dirty="0" smtClean="0">
              <a:solidFill>
                <a:srgbClr val="FFCC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31840" y="620688"/>
            <a:ext cx="2919123" cy="1020234"/>
          </a:xfrm>
          <a:prstGeom prst="rect">
            <a:avLst/>
          </a:prstGeom>
          <a:solidFill>
            <a:srgbClr val="2D2D8A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Be+n </a:t>
            </a:r>
            <a:r>
              <a:rPr lang="en-US" sz="2000" dirty="0" smtClean="0">
                <a:solidFill>
                  <a:srgbClr val="FFCC00"/>
                </a:solidFill>
                <a:latin typeface="Times New Roman"/>
                <a:ea typeface="Tahoma" pitchFamily="34" charset="0"/>
                <a:cs typeface="Times New Roman"/>
              </a:rPr>
              <a:t>→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He+</a:t>
            </a:r>
            <a:r>
              <a:rPr lang="en-US" sz="20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</a:t>
            </a:r>
          </a:p>
          <a:p>
            <a:pPr eaLnBrk="1" hangingPunct="1"/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(ASFIN+LUNA)</a:t>
            </a:r>
          </a:p>
          <a:p>
            <a:pPr eaLnBrk="1" hangingPunct="1"/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days, Oct. – Nov.</a:t>
            </a:r>
            <a:endParaRPr lang="en-US" sz="2000" dirty="0" smtClean="0">
              <a:solidFill>
                <a:srgbClr val="FFC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228184" y="620688"/>
            <a:ext cx="2915816" cy="1020234"/>
          </a:xfrm>
          <a:prstGeom prst="rect">
            <a:avLst/>
          </a:prstGeom>
          <a:solidFill>
            <a:srgbClr val="2D2D8A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aseline="30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 Development</a:t>
            </a:r>
          </a:p>
          <a:p>
            <a:pPr eaLnBrk="1" hangingPunct="1"/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(LNS-STREAM)</a:t>
            </a:r>
          </a:p>
          <a:p>
            <a:pPr eaLnBrk="1" hangingPunct="1"/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days, Oct. – Nov.</a:t>
            </a:r>
            <a:endParaRPr lang="en-US" sz="2000" dirty="0" smtClean="0">
              <a:solidFill>
                <a:srgbClr val="FFC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620687"/>
            <a:ext cx="2915816" cy="1020235"/>
          </a:xfrm>
          <a:prstGeom prst="rect">
            <a:avLst/>
          </a:prstGeom>
          <a:solidFill>
            <a:srgbClr val="2D2D8A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EXOTIC as Recoil Separator (PRISMA)</a:t>
            </a:r>
          </a:p>
          <a:p>
            <a:pPr eaLnBrk="1" hangingPunct="1"/>
            <a:r>
              <a:rPr lang="en-US" sz="2000" dirty="0" smtClean="0">
                <a:solidFill>
                  <a:srgbClr val="FF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July, 18-20</a:t>
            </a:r>
            <a:endParaRPr lang="en-US" sz="2000" dirty="0" smtClean="0">
              <a:solidFill>
                <a:srgbClr val="FFC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237962" y="1585922"/>
            <a:ext cx="2702190" cy="1987094"/>
            <a:chOff x="2686934" y="1471694"/>
            <a:chExt cx="3170755" cy="2868126"/>
          </a:xfrm>
        </p:grpSpPr>
        <p:cxnSp>
          <p:nvCxnSpPr>
            <p:cNvPr id="7" name="Connettore 2 6"/>
            <p:cNvCxnSpPr/>
            <p:nvPr/>
          </p:nvCxnSpPr>
          <p:spPr>
            <a:xfrm>
              <a:off x="2686934" y="1840320"/>
              <a:ext cx="1505008" cy="52893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/>
            <p:nvPr/>
          </p:nvCxnSpPr>
          <p:spPr>
            <a:xfrm flipV="1">
              <a:off x="4191942" y="1840320"/>
              <a:ext cx="1518873" cy="52893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/>
            <p:cNvCxnSpPr/>
            <p:nvPr/>
          </p:nvCxnSpPr>
          <p:spPr>
            <a:xfrm>
              <a:off x="4191942" y="2369257"/>
              <a:ext cx="0" cy="123728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 flipV="1">
              <a:off x="2695574" y="3597906"/>
              <a:ext cx="1505008" cy="26417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 flipV="1">
              <a:off x="4200582" y="3179520"/>
              <a:ext cx="1657107" cy="41838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4200582" y="3597906"/>
              <a:ext cx="1657107" cy="4024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3291715" y="1551080"/>
              <a:ext cx="457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792820" y="2635200"/>
              <a:ext cx="457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n</a:t>
              </a:r>
              <a:endParaRPr lang="en-US" sz="2400" b="1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868367" y="3240000"/>
              <a:ext cx="881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baseline="30000" dirty="0" smtClean="0"/>
                <a:t>7</a:t>
              </a:r>
              <a:r>
                <a:rPr lang="en-US" sz="2400" b="1" dirty="0" smtClean="0"/>
                <a:t>Be</a:t>
              </a:r>
              <a:endParaRPr lang="en-US" sz="2400" b="1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226988" y="2732015"/>
              <a:ext cx="596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α</a:t>
              </a:r>
              <a:endParaRPr lang="en-US" sz="2400" b="1" baseline="-25000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5062840" y="1471694"/>
              <a:ext cx="457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254825" y="3878155"/>
              <a:ext cx="596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α</a:t>
              </a:r>
              <a:endParaRPr lang="en-US" sz="2400" b="1" baseline="-25000" dirty="0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3" y="3789040"/>
            <a:ext cx="295486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9"/>
            <a:ext cx="2304256" cy="17122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9512" y="3356992"/>
            <a:ext cx="256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Laser</a:t>
            </a:r>
            <a:r>
              <a:rPr lang="it-IT" dirty="0" smtClean="0"/>
              <a:t>-</a:t>
            </a:r>
            <a:r>
              <a:rPr lang="it-IT" dirty="0" err="1" smtClean="0"/>
              <a:t>assisted</a:t>
            </a:r>
            <a:r>
              <a:rPr lang="it-IT" dirty="0" smtClean="0"/>
              <a:t>  </a:t>
            </a:r>
            <a:r>
              <a:rPr lang="it-IT" dirty="0" err="1" smtClean="0"/>
              <a:t>Alignment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" y="3726324"/>
            <a:ext cx="1945265" cy="308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sellaDiTesto 23"/>
          <p:cNvSpPr txBox="1"/>
          <p:nvPr/>
        </p:nvSpPr>
        <p:spPr>
          <a:xfrm>
            <a:off x="3093038" y="5890046"/>
            <a:ext cx="2919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relevant</a:t>
            </a:r>
            <a:r>
              <a:rPr lang="it-IT" dirty="0" smtClean="0"/>
              <a:t> for the </a:t>
            </a:r>
            <a:r>
              <a:rPr lang="it-IT" b="1" dirty="0" smtClean="0">
                <a:solidFill>
                  <a:srgbClr val="FF0000"/>
                </a:solidFill>
              </a:rPr>
              <a:t>BBN </a:t>
            </a:r>
            <a:r>
              <a:rPr lang="it-IT" b="1" dirty="0" err="1" smtClean="0">
                <a:solidFill>
                  <a:srgbClr val="FF0000"/>
                </a:solidFill>
              </a:rPr>
              <a:t>nucleosynthesis</a:t>
            </a:r>
            <a:r>
              <a:rPr lang="it-IT" dirty="0" smtClean="0"/>
              <a:t> and the </a:t>
            </a:r>
            <a:r>
              <a:rPr lang="it-IT" b="1" dirty="0" err="1" smtClean="0">
                <a:solidFill>
                  <a:srgbClr val="FF0000"/>
                </a:solidFill>
              </a:rPr>
              <a:t>cosmological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baseline="30000" dirty="0" smtClean="0">
                <a:solidFill>
                  <a:srgbClr val="FF0000"/>
                </a:solidFill>
              </a:rPr>
              <a:t>7</a:t>
            </a:r>
            <a:r>
              <a:rPr lang="it-IT" b="1" dirty="0" smtClean="0">
                <a:solidFill>
                  <a:srgbClr val="FF0000"/>
                </a:solidFill>
              </a:rPr>
              <a:t>Li </a:t>
            </a:r>
            <a:r>
              <a:rPr lang="it-IT" b="1" dirty="0" err="1" smtClean="0">
                <a:solidFill>
                  <a:srgbClr val="FF0000"/>
                </a:solidFill>
              </a:rPr>
              <a:t>problem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80" y="2416152"/>
            <a:ext cx="2790624" cy="2092968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6261390" y="4687976"/>
            <a:ext cx="2919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baseline="30000" dirty="0" smtClean="0">
                <a:solidFill>
                  <a:srgbClr val="00B050"/>
                </a:solidFill>
              </a:rPr>
              <a:t>10</a:t>
            </a:r>
            <a:r>
              <a:rPr lang="it-IT" b="1" dirty="0" smtClean="0">
                <a:solidFill>
                  <a:srgbClr val="00B050"/>
                </a:solidFill>
              </a:rPr>
              <a:t>C </a:t>
            </a:r>
            <a:r>
              <a:rPr lang="it-IT" b="1" dirty="0" err="1" smtClean="0">
                <a:solidFill>
                  <a:srgbClr val="00B050"/>
                </a:solidFill>
              </a:rPr>
              <a:t>secondary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beam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r>
              <a:rPr lang="it-IT" dirty="0" smtClean="0"/>
              <a:t> for future </a:t>
            </a:r>
            <a:r>
              <a:rPr lang="it-IT" b="1" dirty="0" smtClean="0">
                <a:solidFill>
                  <a:srgbClr val="00B050"/>
                </a:solidFill>
              </a:rPr>
              <a:t>cluster </a:t>
            </a:r>
            <a:r>
              <a:rPr lang="it-IT" b="1" dirty="0" err="1" smtClean="0">
                <a:solidFill>
                  <a:srgbClr val="00B050"/>
                </a:solidFill>
              </a:rPr>
              <a:t>configuration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studies</a:t>
            </a:r>
            <a:r>
              <a:rPr lang="it-IT" b="1" dirty="0" smtClean="0">
                <a:solidFill>
                  <a:srgbClr val="00B050"/>
                </a:solidFill>
              </a:rPr>
              <a:t> in </a:t>
            </a:r>
            <a:r>
              <a:rPr lang="it-IT" b="1" baseline="30000" dirty="0" smtClean="0">
                <a:solidFill>
                  <a:srgbClr val="00B050"/>
                </a:solidFill>
              </a:rPr>
              <a:t>14</a:t>
            </a:r>
            <a:r>
              <a:rPr lang="it-IT" b="1" dirty="0" smtClean="0">
                <a:solidFill>
                  <a:srgbClr val="00B050"/>
                </a:solidFill>
              </a:rPr>
              <a:t>O</a:t>
            </a:r>
            <a:r>
              <a:rPr lang="it-IT" dirty="0" smtClean="0"/>
              <a:t> (via </a:t>
            </a:r>
            <a:r>
              <a:rPr lang="it-IT" dirty="0" err="1" smtClean="0"/>
              <a:t>resonant</a:t>
            </a:r>
            <a:r>
              <a:rPr lang="it-IT" dirty="0" smtClean="0"/>
              <a:t> </a:t>
            </a:r>
            <a:r>
              <a:rPr lang="it-IT" dirty="0" err="1" smtClean="0"/>
              <a:t>scattering</a:t>
            </a:r>
            <a:r>
              <a:rPr lang="it-IT" dirty="0" smtClean="0"/>
              <a:t> </a:t>
            </a:r>
            <a:r>
              <a:rPr lang="it-IT" baseline="30000" dirty="0" smtClean="0"/>
              <a:t>10</a:t>
            </a:r>
            <a:r>
              <a:rPr lang="it-IT" dirty="0" smtClean="0"/>
              <a:t>C+</a:t>
            </a:r>
            <a:r>
              <a:rPr lang="it-IT" baseline="30000" dirty="0" smtClean="0"/>
              <a:t>4</a:t>
            </a:r>
            <a:r>
              <a:rPr lang="it-IT" dirty="0" smtClean="0"/>
              <a:t>He)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55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305593" y="836712"/>
            <a:ext cx="8532813" cy="428027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 richieste si riferiscono a EXOTIC Sez. Napoli e Sez. Padova</a:t>
            </a:r>
          </a:p>
          <a:p>
            <a:pPr algn="just"/>
            <a:endParaRPr lang="it-IT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it-IT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Richieste </a:t>
            </a:r>
            <a:r>
              <a:rPr lang="it-IT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totali Missioni: </a:t>
            </a:r>
            <a:r>
              <a:rPr lang="it-IT" sz="1600" dirty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k€ Interno  - 13 k€ Estero</a:t>
            </a:r>
            <a:endParaRPr lang="it-IT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it-IT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Costruzione </a:t>
            </a:r>
            <a:r>
              <a:rPr lang="it-IT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Apparati</a:t>
            </a:r>
          </a:p>
          <a:p>
            <a:pPr algn="just"/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it-IT" sz="1600" dirty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k€ </a:t>
            </a:r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Criogenia Linea EXOTIC</a:t>
            </a:r>
          </a:p>
          <a:p>
            <a:pPr algn="just"/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k€: Manutenzione Linea</a:t>
            </a:r>
          </a:p>
          <a:p>
            <a:pPr algn="just"/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k€: 4 MEGAMP for i QQQ2 (12 </a:t>
            </a:r>
            <a:r>
              <a:rPr lang="it-IT" sz="1600" dirty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k€ </a:t>
            </a:r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anche nel 2017)</a:t>
            </a:r>
          </a:p>
          <a:p>
            <a:pPr algn="just"/>
            <a:r>
              <a:rPr lang="it-IT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Consumo</a:t>
            </a:r>
            <a:endParaRPr lang="it-IT" sz="1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7.5 </a:t>
            </a:r>
            <a:r>
              <a:rPr lang="it-IT" sz="1600" dirty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k€ </a:t>
            </a:r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1 DSSD di 1.5 mm (lo stesso nel 2017)</a:t>
            </a:r>
          </a:p>
          <a:p>
            <a:pPr algn="just"/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it-IT" sz="1600" dirty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€: (elettronica per 8 schede di elettronica di basso rumore per i QQQ2 e materiale di laboratorio)</a:t>
            </a:r>
          </a:p>
          <a:p>
            <a:pPr algn="just"/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it-IT" sz="1600" dirty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€: isotopi</a:t>
            </a:r>
          </a:p>
          <a:p>
            <a:pPr algn="just"/>
            <a:r>
              <a:rPr lang="it-IT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Manutenzione </a:t>
            </a:r>
            <a:endParaRPr lang="it-IT" sz="1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it-IT" sz="1600" dirty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</a:t>
            </a:r>
          </a:p>
          <a:p>
            <a:pPr algn="just"/>
            <a:r>
              <a:rPr lang="it-IT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Trasporti</a:t>
            </a:r>
            <a:endParaRPr lang="it-IT" sz="1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it-IT" sz="1600" dirty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(trasporto di materiale fragile)</a:t>
            </a:r>
          </a:p>
          <a:p>
            <a:pPr algn="just"/>
            <a:r>
              <a:rPr lang="it-IT" sz="1600" b="1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Totale</a:t>
            </a:r>
            <a:r>
              <a:rPr lang="it-IT" sz="1600" b="1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it-IT" sz="1600" b="1" dirty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80.5 k</a:t>
            </a:r>
            <a:r>
              <a:rPr lang="it-IT" sz="1600" b="1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</a:t>
            </a:r>
            <a:endParaRPr lang="it-IT" sz="1600" b="1" dirty="0" smtClean="0">
              <a:solidFill>
                <a:srgbClr val="2D2D8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36512" y="-27384"/>
            <a:ext cx="9180512" cy="815103"/>
          </a:xfrm>
          <a:prstGeom prst="rect">
            <a:avLst/>
          </a:prstGeom>
          <a:solidFill>
            <a:srgbClr val="2D2D8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err="1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Richieste</a:t>
            </a:r>
            <a:r>
              <a:rPr lang="en-US" sz="2400" b="1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finanziarie</a:t>
            </a:r>
            <a:r>
              <a:rPr lang="en-US" sz="2400" b="1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 2016: CA, Cons, T, M</a:t>
            </a:r>
          </a:p>
          <a:p>
            <a:pPr algn="ctr"/>
            <a:r>
              <a:rPr lang="en-US" sz="2400" b="1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 err="1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preliminare</a:t>
            </a:r>
            <a:r>
              <a:rPr lang="en-US" sz="2400" b="1" dirty="0" smtClean="0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n-US" sz="2400" b="1" dirty="0">
              <a:solidFill>
                <a:srgbClr val="FFCC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7659" y="5373216"/>
            <a:ext cx="8532813" cy="132562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Richieste ai Servizi della Sezione INFN di Padova</a:t>
            </a:r>
            <a:endParaRPr lang="it-IT" sz="1600" b="1" dirty="0" smtClean="0">
              <a:solidFill>
                <a:srgbClr val="2D2D8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it-IT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it-IT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Laboratorio di Elettronica: </a:t>
            </a:r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mesi/uomo (assistenza/manutenzione)</a:t>
            </a:r>
            <a:endParaRPr lang="it-IT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it-IT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Officina Meccanica: </a:t>
            </a:r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mesi/uomo (realizzazione e messa in opera piccole componenti)</a:t>
            </a:r>
            <a:endParaRPr lang="it-IT" sz="1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it-IT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Progettazione: </a:t>
            </a:r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mese/uomo (</a:t>
            </a:r>
            <a:r>
              <a:rPr lang="it-IT" sz="1600" dirty="0" err="1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</a:t>
            </a:r>
            <a:r>
              <a:rPr lang="it-IT" sz="16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progettazione piccole componenti)</a:t>
            </a:r>
            <a:endParaRPr lang="it-IT" sz="16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443</Words>
  <Application>Microsoft Office PowerPoint</Application>
  <PresentationFormat>Presentazione su schermo (4:3)</PresentationFormat>
  <Paragraphs>80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Sezione di Padova</dc:creator>
  <cp:lastModifiedBy>Sezione di Padova</cp:lastModifiedBy>
  <cp:revision>13</cp:revision>
  <dcterms:created xsi:type="dcterms:W3CDTF">2015-07-03T22:46:29Z</dcterms:created>
  <dcterms:modified xsi:type="dcterms:W3CDTF">2015-07-04T11:30:55Z</dcterms:modified>
</cp:coreProperties>
</file>