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99" r:id="rId3"/>
    <p:sldId id="301" r:id="rId4"/>
    <p:sldId id="260" r:id="rId5"/>
    <p:sldId id="291" r:id="rId6"/>
    <p:sldId id="293" r:id="rId7"/>
    <p:sldId id="294" r:id="rId8"/>
    <p:sldId id="296" r:id="rId9"/>
  </p:sldIdLst>
  <p:sldSz cx="9144000" cy="6858000" type="screen4x3"/>
  <p:notesSz cx="6858000" cy="9144000"/>
  <p:defaultTextStyle>
    <a:lvl1pPr>
      <a:buClr>
        <a:srgbClr val="FFFFFF"/>
      </a:buClr>
      <a:defRPr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Arial"/>
      </a:defRPr>
    </a:lvl1pPr>
    <a:lvl2pPr indent="342900">
      <a:buClr>
        <a:srgbClr val="FFFFFF"/>
      </a:buClr>
      <a:defRPr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Arial"/>
      </a:defRPr>
    </a:lvl2pPr>
    <a:lvl3pPr indent="685800">
      <a:buClr>
        <a:srgbClr val="FFFFFF"/>
      </a:buClr>
      <a:defRPr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Arial"/>
      </a:defRPr>
    </a:lvl3pPr>
    <a:lvl4pPr indent="1028700">
      <a:buClr>
        <a:srgbClr val="FFFFFF"/>
      </a:buClr>
      <a:defRPr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Arial"/>
      </a:defRPr>
    </a:lvl4pPr>
    <a:lvl5pPr indent="1371600">
      <a:buClr>
        <a:srgbClr val="FFFFFF"/>
      </a:buClr>
      <a:defRPr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Arial"/>
      </a:defRPr>
    </a:lvl5pPr>
    <a:lvl6pPr indent="1714500">
      <a:buClr>
        <a:srgbClr val="FFFFFF"/>
      </a:buClr>
      <a:defRPr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Arial"/>
      </a:defRPr>
    </a:lvl6pPr>
    <a:lvl7pPr indent="2057400">
      <a:buClr>
        <a:srgbClr val="FFFFFF"/>
      </a:buClr>
      <a:defRPr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Arial"/>
      </a:defRPr>
    </a:lvl7pPr>
    <a:lvl8pPr indent="2400300">
      <a:buClr>
        <a:srgbClr val="FFFFFF"/>
      </a:buClr>
      <a:defRPr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Arial"/>
      </a:defRPr>
    </a:lvl8pPr>
    <a:lvl9pPr indent="2743200">
      <a:buClr>
        <a:srgbClr val="FFFFFF"/>
      </a:buClr>
      <a:defRPr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F3F8"/>
          </a:solidFill>
        </a:fill>
      </a:tcStyle>
    </a:wholeTbl>
    <a:band2H>
      <a:tcTxStyle/>
      <a:tcStyle>
        <a:tcBdr/>
        <a:fill>
          <a:solidFill>
            <a:srgbClr val="F7F9FC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A4C3DB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A4C3DB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A4C3DB"/>
          </a:soli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FAFA"/>
          </a:solidFill>
        </a:fill>
      </a:tcStyle>
    </a:wholeTbl>
    <a:band2H>
      <a:tcTxStyle/>
      <a:tcStyle>
        <a:tcBdr/>
        <a:fill>
          <a:solidFill>
            <a:srgbClr val="FAF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76" autoAdjust="0"/>
  </p:normalViewPr>
  <p:slideViewPr>
    <p:cSldViewPr snapToGrid="0" snapToObjects="1">
      <p:cViewPr>
        <p:scale>
          <a:sx n="108" d="100"/>
          <a:sy n="108" d="100"/>
        </p:scale>
        <p:origin x="-226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73536046"/>
      </p:ext>
    </p:extLst>
  </p:cSld>
  <p:clrMap bg1="lt1" tx1="dk1" bg2="lt2" tx2="dk2" accent1="accent1" accent2="accent2" accent3="accent3" accent4="accent4" accent5="accent5" accent6="accent6" hlink="hlink" folHlink="folHlink"/>
  <p:notesStyle>
    <a:lvl1pPr>
      <a:spcBef>
        <a:spcPts val="400"/>
      </a:spcBef>
      <a:defRPr sz="1200">
        <a:uFill>
          <a:solidFill/>
        </a:uFill>
        <a:latin typeface="Tw Cen MT"/>
        <a:ea typeface="Tw Cen MT"/>
        <a:cs typeface="Tw Cen MT"/>
        <a:sym typeface="Tw Cen MT"/>
      </a:defRPr>
    </a:lvl1pPr>
    <a:lvl2pPr indent="228600">
      <a:spcBef>
        <a:spcPts val="400"/>
      </a:spcBef>
      <a:defRPr sz="1200">
        <a:uFill>
          <a:solidFill/>
        </a:uFill>
        <a:latin typeface="Tw Cen MT"/>
        <a:ea typeface="Tw Cen MT"/>
        <a:cs typeface="Tw Cen MT"/>
        <a:sym typeface="Tw Cen MT"/>
      </a:defRPr>
    </a:lvl2pPr>
    <a:lvl3pPr indent="457200">
      <a:spcBef>
        <a:spcPts val="400"/>
      </a:spcBef>
      <a:defRPr sz="1200">
        <a:uFill>
          <a:solidFill/>
        </a:uFill>
        <a:latin typeface="Tw Cen MT"/>
        <a:ea typeface="Tw Cen MT"/>
        <a:cs typeface="Tw Cen MT"/>
        <a:sym typeface="Tw Cen MT"/>
      </a:defRPr>
    </a:lvl3pPr>
    <a:lvl4pPr indent="685800">
      <a:spcBef>
        <a:spcPts val="400"/>
      </a:spcBef>
      <a:defRPr sz="1200">
        <a:uFill>
          <a:solidFill/>
        </a:uFill>
        <a:latin typeface="Tw Cen MT"/>
        <a:ea typeface="Tw Cen MT"/>
        <a:cs typeface="Tw Cen MT"/>
        <a:sym typeface="Tw Cen MT"/>
      </a:defRPr>
    </a:lvl4pPr>
    <a:lvl5pPr indent="914400">
      <a:spcBef>
        <a:spcPts val="400"/>
      </a:spcBef>
      <a:defRPr sz="1200">
        <a:uFill>
          <a:solidFill/>
        </a:uFill>
        <a:latin typeface="Tw Cen MT"/>
        <a:ea typeface="Tw Cen MT"/>
        <a:cs typeface="Tw Cen MT"/>
        <a:sym typeface="Tw Cen MT"/>
      </a:defRPr>
    </a:lvl5pPr>
    <a:lvl6pPr indent="1143000">
      <a:spcBef>
        <a:spcPts val="400"/>
      </a:spcBef>
      <a:defRPr sz="1200">
        <a:uFill>
          <a:solidFill/>
        </a:uFill>
        <a:latin typeface="Tw Cen MT"/>
        <a:ea typeface="Tw Cen MT"/>
        <a:cs typeface="Tw Cen MT"/>
        <a:sym typeface="Tw Cen MT"/>
      </a:defRPr>
    </a:lvl6pPr>
    <a:lvl7pPr indent="1371600">
      <a:spcBef>
        <a:spcPts val="400"/>
      </a:spcBef>
      <a:defRPr sz="1200">
        <a:uFill>
          <a:solidFill/>
        </a:uFill>
        <a:latin typeface="Tw Cen MT"/>
        <a:ea typeface="Tw Cen MT"/>
        <a:cs typeface="Tw Cen MT"/>
        <a:sym typeface="Tw Cen MT"/>
      </a:defRPr>
    </a:lvl7pPr>
    <a:lvl8pPr indent="1600200">
      <a:spcBef>
        <a:spcPts val="400"/>
      </a:spcBef>
      <a:defRPr sz="1200">
        <a:uFill>
          <a:solidFill/>
        </a:uFill>
        <a:latin typeface="Tw Cen MT"/>
        <a:ea typeface="Tw Cen MT"/>
        <a:cs typeface="Tw Cen MT"/>
        <a:sym typeface="Tw Cen MT"/>
      </a:defRPr>
    </a:lvl8pPr>
    <a:lvl9pPr indent="1828800">
      <a:spcBef>
        <a:spcPts val="400"/>
      </a:spcBef>
      <a:defRPr sz="1200">
        <a:uFill>
          <a:solidFill/>
        </a:uFill>
        <a:latin typeface="Tw Cen MT"/>
        <a:ea typeface="Tw Cen MT"/>
        <a:cs typeface="Tw Cen MT"/>
        <a:sym typeface="Tw Cen MT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Clr>
                <a:srgbClr val="000000"/>
              </a:buClr>
              <a:defRPr sz="1800">
                <a:uFillTx/>
              </a:defRPr>
            </a:pPr>
            <a:endParaRPr sz="1200" dirty="0">
              <a:uFill>
                <a:solidFill/>
              </a:u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3" name="Shape 4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GALILEO: </a:t>
            </a:r>
            <a:r>
              <a:rPr lang="en-US" sz="120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calcolo</a:t>
            </a:r>
            <a:r>
              <a:rPr lang="en-US" sz="120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(12 k€),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</a:t>
            </a:r>
            <a:r>
              <a:rPr lang="en-US" sz="1200" baseline="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prototipo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AC (18 k€), </a:t>
            </a:r>
            <a:r>
              <a:rPr lang="en-US" sz="120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(</a:t>
            </a:r>
            <a:r>
              <a:rPr lang="en-US" sz="120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produzione</a:t>
            </a:r>
            <a:r>
              <a:rPr lang="en-US" sz="120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GTC (&gt;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300 k€)], </a:t>
            </a:r>
            <a:r>
              <a:rPr lang="en-US" sz="1200" baseline="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produzione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moduli spare (5 k€), box AC (5 k€) , MCA (8 k€)</a:t>
            </a:r>
          </a:p>
          <a:p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EUCLIDES: </a:t>
            </a:r>
            <a:r>
              <a:rPr lang="en-US" sz="1200" baseline="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rivelatori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(2x9 k€), </a:t>
            </a:r>
            <a:r>
              <a:rPr lang="en-US" sz="1200" baseline="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cavi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(2 k€), </a:t>
            </a:r>
            <a:r>
              <a:rPr lang="en-US" sz="1200" baseline="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meccanica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(5 k€)</a:t>
            </a:r>
          </a:p>
          <a:p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TRACE: </a:t>
            </a:r>
            <a:r>
              <a:rPr lang="en-US" sz="1200" baseline="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rivelatori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(2x10 k€), </a:t>
            </a:r>
            <a:r>
              <a:rPr lang="en-US" sz="1200" baseline="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preamplificatori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(20 k€)</a:t>
            </a:r>
          </a:p>
          <a:p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AGATA: </a:t>
            </a:r>
            <a:r>
              <a:rPr lang="en-US" sz="1200" baseline="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MoU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(</a:t>
            </a:r>
            <a:r>
              <a:rPr lang="en-US" sz="1200" baseline="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criostato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120 k€)</a:t>
            </a:r>
          </a:p>
          <a:p>
            <a:r>
              <a:rPr lang="en-US" sz="1200" baseline="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Altro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: </a:t>
            </a:r>
            <a:r>
              <a:rPr lang="en-US" sz="1200" baseline="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laboratorio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e </a:t>
            </a:r>
            <a:r>
              <a:rPr lang="en-US" sz="1200" baseline="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isotopi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(20 k€)</a:t>
            </a:r>
          </a:p>
          <a:p>
            <a:endParaRPr lang="en-US" sz="1200" baseline="0" dirty="0" smtClean="0">
              <a:uFill>
                <a:solidFill/>
              </a:uFill>
              <a:latin typeface="Tw Cen MT"/>
              <a:ea typeface="Tw Cen MT"/>
              <a:cs typeface="Tw Cen MT"/>
              <a:sym typeface="Tw Cen MT"/>
            </a:endParaRPr>
          </a:p>
          <a:p>
            <a:r>
              <a:rPr lang="en-US" sz="120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2 </a:t>
            </a:r>
            <a:r>
              <a:rPr lang="en-US" sz="120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misure</a:t>
            </a:r>
            <a:r>
              <a:rPr lang="en-US" sz="120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a </a:t>
            </a:r>
            <a:r>
              <a:rPr lang="en-US" sz="120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Ganil</a:t>
            </a:r>
            <a:r>
              <a:rPr lang="en-US" sz="120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: spokesperson GAMMA, 2x4x7gg (8 k€,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</a:t>
            </a:r>
            <a:r>
              <a:rPr lang="en-US" sz="120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ENSAR ?)</a:t>
            </a:r>
          </a:p>
          <a:p>
            <a:r>
              <a:rPr lang="en-US" sz="120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1 </a:t>
            </a:r>
            <a:r>
              <a:rPr lang="en-US" sz="120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misura</a:t>
            </a:r>
            <a:r>
              <a:rPr lang="en-US" sz="120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MSU: spokesperson Bentley,1x2x10gg (4 k€)</a:t>
            </a:r>
          </a:p>
          <a:p>
            <a:r>
              <a:rPr lang="en-US" sz="120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1 </a:t>
            </a:r>
            <a:r>
              <a:rPr lang="en-US" sz="120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misura</a:t>
            </a:r>
            <a:r>
              <a:rPr lang="en-US" sz="120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</a:t>
            </a:r>
            <a:r>
              <a:rPr lang="en-US" sz="120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Isolde</a:t>
            </a:r>
            <a:r>
              <a:rPr lang="en-US" sz="120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(</a:t>
            </a:r>
            <a:r>
              <a:rPr lang="en-US" sz="120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forse</a:t>
            </a:r>
            <a:r>
              <a:rPr lang="en-US" sz="120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): spokesperson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GAMMA, 1x2x7gg (2.5 k€)</a:t>
            </a:r>
          </a:p>
          <a:p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1 </a:t>
            </a:r>
            <a:r>
              <a:rPr lang="en-US" sz="1200" baseline="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misura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</a:t>
            </a:r>
            <a:r>
              <a:rPr lang="en-US" sz="1200" baseline="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Orsay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(</a:t>
            </a:r>
            <a:r>
              <a:rPr lang="en-US" sz="1200" baseline="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forse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): spokesperson GAMMA 1x1x10gg (1.5 k€)</a:t>
            </a:r>
          </a:p>
          <a:p>
            <a:r>
              <a:rPr lang="en-US" sz="1200" baseline="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Collaborazioni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, </a:t>
            </a:r>
            <a:r>
              <a:rPr lang="en-US" sz="1200" baseline="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analisi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</a:t>
            </a:r>
            <a:r>
              <a:rPr lang="en-US" sz="1200" baseline="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dati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, …: AMB, PAC, </a:t>
            </a:r>
            <a:r>
              <a:rPr lang="en-US" sz="1200" baseline="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Gammapool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, AGATA Week, MSU, 4x2x3gg+2x2x3gg+2x1x3gg+2x4x5gg+1x1x10gg (~5+3+1.5+8+3=20 k€)</a:t>
            </a:r>
            <a:endParaRPr lang="en-US" sz="1200" dirty="0" smtClean="0">
              <a:uFill>
                <a:solidFill/>
              </a:uFill>
              <a:latin typeface="Tw Cen MT"/>
              <a:ea typeface="Tw Cen MT"/>
              <a:cs typeface="Tw Cen MT"/>
              <a:sym typeface="Tw Cen MT"/>
            </a:endParaRPr>
          </a:p>
          <a:p>
            <a:r>
              <a:rPr lang="en-US" sz="120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Contributo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</a:t>
            </a:r>
            <a:r>
              <a:rPr lang="en-US" sz="1200" baseline="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conferenze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: </a:t>
            </a:r>
            <a:r>
              <a:rPr lang="en-US" sz="120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INPC in Australia e </a:t>
            </a:r>
            <a:r>
              <a:rPr lang="en-US" sz="120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Zakopane</a:t>
            </a:r>
            <a:r>
              <a:rPr lang="en-US" sz="120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, 2x2x10gg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(8 k€)</a:t>
            </a:r>
          </a:p>
          <a:p>
            <a:r>
              <a:rPr lang="en-US" sz="1200" baseline="0" dirty="0" err="1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Sperimentazione</a:t>
            </a:r>
            <a:r>
              <a:rPr lang="en-US" sz="1200" baseline="0" dirty="0" smtClean="0">
                <a:uFill>
                  <a:solidFill/>
                </a:uFill>
                <a:latin typeface="Tw Cen MT"/>
                <a:ea typeface="Tw Cen MT"/>
                <a:cs typeface="Tw Cen MT"/>
                <a:sym typeface="Tw Cen MT"/>
              </a:rPr>
              <a:t> LNL: 50 MU (150x50=7.5 k€)</a:t>
            </a:r>
            <a:endParaRPr lang="en-US" sz="1200" dirty="0" smtClean="0">
              <a:uFill>
                <a:solidFill/>
              </a:uFill>
              <a:latin typeface="Tw Cen MT"/>
              <a:ea typeface="Tw Cen MT"/>
              <a:cs typeface="Tw Cen MT"/>
              <a:sym typeface="Tw Cen MT"/>
            </a:endParaRPr>
          </a:p>
          <a:p>
            <a:endParaRPr lang="en-US" sz="1200" baseline="0" dirty="0" smtClean="0">
              <a:uFill>
                <a:solidFill/>
              </a:uFill>
              <a:latin typeface="Tw Cen MT"/>
              <a:ea typeface="Tw Cen MT"/>
              <a:cs typeface="Tw Cen MT"/>
              <a:sym typeface="Tw Cen M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0" name="Shape 4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Clr>
                <a:srgbClr val="000000"/>
              </a:buClr>
              <a:defRPr sz="1800">
                <a:uFillTx/>
              </a:defRPr>
            </a:pPr>
            <a:r>
              <a:rPr sz="1200" dirty="0">
                <a:uFill>
                  <a:solidFill/>
                </a:uFill>
              </a:rPr>
              <a:t>In rosso le variazioni rispetto al </a:t>
            </a:r>
            <a:r>
              <a:rPr sz="1200" dirty="0" smtClean="0">
                <a:uFill>
                  <a:solidFill/>
                </a:uFill>
              </a:rPr>
              <a:t>201</a:t>
            </a:r>
            <a:r>
              <a:rPr lang="en-US" sz="1200" dirty="0" smtClean="0">
                <a:uFill>
                  <a:solidFill/>
                </a:uFill>
              </a:rPr>
              <a:t>5</a:t>
            </a:r>
            <a:r>
              <a:rPr sz="1200" dirty="0" smtClean="0">
                <a:uFill>
                  <a:solidFill/>
                </a:uFill>
              </a:rPr>
              <a:t>. </a:t>
            </a:r>
            <a:r>
              <a:rPr lang="en-US" sz="1200" dirty="0" err="1" smtClean="0">
                <a:uFill>
                  <a:solidFill/>
                </a:uFill>
              </a:rPr>
              <a:t>Conclusione</a:t>
            </a:r>
            <a:r>
              <a:rPr lang="en-US" sz="1200" dirty="0" smtClean="0">
                <a:uFill>
                  <a:solidFill/>
                </a:uFill>
              </a:rPr>
              <a:t> </a:t>
            </a:r>
            <a:r>
              <a:rPr lang="en-US" sz="1200" dirty="0" err="1" smtClean="0">
                <a:uFill>
                  <a:solidFill/>
                </a:uFill>
              </a:rPr>
              <a:t>contratto</a:t>
            </a:r>
            <a:r>
              <a:rPr lang="en-US" sz="1200" baseline="0" dirty="0" smtClean="0">
                <a:uFill>
                  <a:solidFill/>
                </a:uFill>
              </a:rPr>
              <a:t> per </a:t>
            </a:r>
            <a:r>
              <a:rPr lang="en-US" sz="1200" dirty="0" smtClean="0">
                <a:uFill>
                  <a:solidFill/>
                </a:uFill>
              </a:rPr>
              <a:t>Laura </a:t>
            </a:r>
            <a:r>
              <a:rPr lang="en-US" sz="1200" dirty="0" err="1" smtClean="0">
                <a:uFill>
                  <a:solidFill/>
                </a:uFill>
              </a:rPr>
              <a:t>Grassi</a:t>
            </a:r>
            <a:r>
              <a:rPr lang="en-US" sz="1200" baseline="0" dirty="0" smtClean="0">
                <a:uFill>
                  <a:solidFill/>
                </a:uFill>
              </a:rPr>
              <a:t> e </a:t>
            </a:r>
            <a:r>
              <a:rPr lang="en-US" sz="1200" dirty="0" smtClean="0">
                <a:uFill>
                  <a:solidFill/>
                </a:uFill>
              </a:rPr>
              <a:t>Diego </a:t>
            </a:r>
            <a:r>
              <a:rPr lang="en-US" sz="1200" dirty="0" err="1" smtClean="0">
                <a:uFill>
                  <a:solidFill/>
                </a:uFill>
              </a:rPr>
              <a:t>Barrientos</a:t>
            </a:r>
            <a:r>
              <a:rPr lang="en-US" sz="1200" dirty="0" smtClean="0">
                <a:uFill>
                  <a:solidFill/>
                </a:uFill>
              </a:rPr>
              <a:t> e </a:t>
            </a:r>
            <a:r>
              <a:rPr lang="en-US" sz="1200" dirty="0" err="1" smtClean="0">
                <a:uFill>
                  <a:solidFill/>
                </a:uFill>
              </a:rPr>
              <a:t>rimosso</a:t>
            </a:r>
            <a:r>
              <a:rPr lang="en-US" sz="1200" baseline="0" dirty="0" smtClean="0">
                <a:uFill>
                  <a:solidFill/>
                </a:uFill>
              </a:rPr>
              <a:t> </a:t>
            </a:r>
            <a:r>
              <a:rPr lang="en-US" sz="1200" baseline="0" dirty="0" err="1" smtClean="0">
                <a:uFill>
                  <a:solidFill/>
                </a:uFill>
              </a:rPr>
              <a:t>dalla</a:t>
            </a:r>
            <a:r>
              <a:rPr lang="en-US" sz="1200" baseline="0" dirty="0" smtClean="0">
                <a:uFill>
                  <a:solidFill/>
                </a:uFill>
              </a:rPr>
              <a:t> </a:t>
            </a:r>
            <a:r>
              <a:rPr lang="en-US" sz="1200" baseline="0" dirty="0" err="1" smtClean="0">
                <a:uFill>
                  <a:solidFill/>
                </a:uFill>
              </a:rPr>
              <a:t>lista</a:t>
            </a:r>
            <a:r>
              <a:rPr lang="en-US" sz="1200" baseline="0" dirty="0" smtClean="0">
                <a:uFill>
                  <a:solidFill/>
                </a:uFill>
              </a:rPr>
              <a:t> </a:t>
            </a:r>
            <a:r>
              <a:rPr lang="en-US" sz="1200" dirty="0" smtClean="0">
                <a:uFill>
                  <a:solidFill/>
                </a:uFill>
              </a:rPr>
              <a:t>Roberto </a:t>
            </a:r>
            <a:r>
              <a:rPr lang="en-US" sz="1200" dirty="0" err="1" smtClean="0">
                <a:uFill>
                  <a:solidFill/>
                </a:uFill>
              </a:rPr>
              <a:t>Venturelli</a:t>
            </a:r>
            <a:endParaRPr sz="1200" dirty="0">
              <a:uFill>
                <a:solidFill/>
              </a:u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Diapositiva titolo">
    <p:bg>
      <p:bgPr>
        <a:solidFill>
          <a:srgbClr val="8A7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5971032"/>
            <a:ext cx="9156700" cy="886968"/>
          </a:xfrm>
          <a:prstGeom prst="rect">
            <a:avLst/>
          </a:prstGeom>
          <a:solidFill>
            <a:srgbClr val="FFFFFF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-9145" y="6053328"/>
            <a:ext cx="2262125" cy="713233"/>
          </a:xfrm>
          <a:prstGeom prst="rect">
            <a:avLst/>
          </a:prstGeom>
          <a:solidFill>
            <a:srgbClr val="E59358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359152" y="6044184"/>
            <a:ext cx="6797548" cy="713233"/>
          </a:xfrm>
          <a:prstGeom prst="rect">
            <a:avLst/>
          </a:prstGeom>
          <a:solidFill>
            <a:srgbClr val="A4C3DB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2362200" y="2324100"/>
            <a:ext cx="6477000" cy="35433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EFE3CE"/>
                </a:solidFill>
                <a:uFill>
                  <a:solidFill>
                    <a:srgbClr val="EFE3CE"/>
                  </a:solidFill>
                </a:u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  <a:uFillTx/>
              </a:defRPr>
            </a:pPr>
            <a:r>
              <a:rPr sz="3200" cap="all">
                <a:solidFill>
                  <a:srgbClr val="EFE3CE"/>
                </a:solidFill>
                <a:uFill>
                  <a:solidFill>
                    <a:srgbClr val="EFE3CE"/>
                  </a:solidFill>
                </a:u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2362200" y="6050036"/>
            <a:ext cx="6705600" cy="68580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  <a:lvl2pPr marL="457200" indent="0" algn="ctr">
              <a:spcBef>
                <a:spcPts val="500"/>
              </a:spcBef>
              <a:buClr>
                <a:srgbClr val="A4C3DB"/>
              </a:buClr>
              <a:buSzTx/>
              <a:buFontTx/>
              <a:buNone/>
              <a:def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2pPr>
            <a:lvl3pPr marL="914400" indent="0" algn="ctr">
              <a:spcBef>
                <a:spcPts val="500"/>
              </a:spcBef>
              <a:buSzTx/>
              <a:buFontTx/>
              <a:buNone/>
              <a:defRPr sz="2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3pPr>
            <a:lvl4pPr marL="1371600" indent="0" algn="ctr">
              <a:spcBef>
                <a:spcPts val="400"/>
              </a:spcBef>
              <a:buClr>
                <a:srgbClr val="B4B893"/>
              </a:buClr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4pPr>
            <a:lvl5pPr marL="1828800" indent="0" algn="ctr">
              <a:spcBef>
                <a:spcPts val="400"/>
              </a:spcBef>
              <a:buClr>
                <a:srgbClr val="E0BE6F"/>
              </a:buClr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8580784" y="355600"/>
            <a:ext cx="258416" cy="2490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E3CE"/>
                </a:solidFill>
                <a:uFill>
                  <a:solidFill>
                    <a:srgbClr val="EFE3CE"/>
                  </a:solidFill>
                </a:u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A7268"/>
                </a:solidFill>
                <a:uFill>
                  <a:solidFill>
                    <a:srgbClr val="8A7268"/>
                  </a:solidFill>
                </a:u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640080" indent="-274320">
              <a:spcBef>
                <a:spcPts val="500"/>
              </a:spcBef>
              <a:buClr>
                <a:srgbClr val="A4C3DB"/>
              </a:buClr>
              <a:buFont typeface="Wingdings 2"/>
              <a:buChar char=""/>
              <a:defRPr sz="2600"/>
            </a:lvl2pPr>
            <a:lvl3pPr marL="914400" indent="-228600">
              <a:spcBef>
                <a:spcPts val="500"/>
              </a:spcBef>
              <a:buChar char=""/>
              <a:defRPr sz="2300"/>
            </a:lvl3pPr>
            <a:lvl4pPr marL="1371600" indent="-228600">
              <a:spcBef>
                <a:spcPts val="400"/>
              </a:spcBef>
              <a:buClr>
                <a:srgbClr val="B4B893"/>
              </a:buClr>
              <a:buChar char=""/>
              <a:defRPr sz="2000"/>
            </a:lvl4pPr>
            <a:lvl5pPr marL="1828800" indent="-228600">
              <a:spcBef>
                <a:spcPts val="400"/>
              </a:spcBef>
              <a:buClr>
                <a:srgbClr val="E0BE6F"/>
              </a:buClr>
              <a:buChar char=""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3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250825" y="196850"/>
            <a:ext cx="8655050" cy="144463"/>
          </a:xfrm>
          <a:prstGeom prst="rect">
            <a:avLst/>
          </a:prstGeom>
          <a:solidFill>
            <a:srgbClr val="004479"/>
          </a:solidFill>
          <a:ln w="3175">
            <a:miter lim="400000"/>
          </a:ln>
        </p:spPr>
        <p:txBody>
          <a:bodyPr lIns="38100" tIns="38100" rIns="38100" bIns="38100"/>
          <a:lstStyle/>
          <a:p>
            <a:pPr lvl="0" algn="ctr">
              <a:buClr>
                <a:srgbClr val="000000"/>
              </a:buCl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pic>
        <p:nvPicPr>
          <p:cNvPr id="26" name="image3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7563" y="512762"/>
            <a:ext cx="1873251" cy="79216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250825" y="1449387"/>
            <a:ext cx="8640764" cy="1"/>
          </a:xfrm>
          <a:prstGeom prst="line">
            <a:avLst/>
          </a:prstGeom>
          <a:ln w="7620">
            <a:solidFill/>
            <a:round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52413" y="6237287"/>
            <a:ext cx="8640762" cy="1"/>
          </a:xfrm>
          <a:prstGeom prst="line">
            <a:avLst/>
          </a:prstGeom>
          <a:ln w="7620">
            <a:solidFill/>
            <a:round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250825" y="366713"/>
            <a:ext cx="8653464" cy="14288"/>
          </a:xfrm>
          <a:prstGeom prst="rect">
            <a:avLst/>
          </a:prstGeom>
          <a:solidFill/>
          <a:ln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000000"/>
              </a:buCl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58775" y="223836"/>
            <a:ext cx="6877050" cy="1368428"/>
          </a:xfrm>
          <a:prstGeom prst="rect">
            <a:avLst/>
          </a:prstGeom>
          <a:ln>
            <a:miter lim="400000"/>
          </a:ln>
        </p:spPr>
        <p:txBody>
          <a:bodyPr lIns="0" tIns="0" rIns="0" bIns="0"/>
          <a:lstStyle>
            <a:lvl1pPr>
              <a:defRPr sz="2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Verdana"/>
              </a:defRPr>
            </a:lvl1pPr>
          </a:lstStyle>
          <a:p>
            <a:pPr lvl="0">
              <a:defRPr sz="1800" b="0">
                <a:uFillTx/>
              </a:defRPr>
            </a:pPr>
            <a:r>
              <a:rPr sz="2800" b="1">
                <a:uFill>
                  <a:solidFill/>
                </a:u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250825" y="1592263"/>
            <a:ext cx="8640764" cy="5265738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marL="179388" indent="-179388">
              <a:spcBef>
                <a:spcPts val="400"/>
              </a:spcBef>
              <a:buClr>
                <a:srgbClr val="000000"/>
              </a:buClr>
              <a:buSzPct val="100000"/>
              <a:buChar char=""/>
              <a:defRPr sz="2000">
                <a:latin typeface="+mj-lt"/>
                <a:ea typeface="+mj-ea"/>
                <a:cs typeface="+mj-cs"/>
                <a:sym typeface="Verdana"/>
              </a:defRPr>
            </a:lvl1pPr>
            <a:lvl2pPr marL="349250" indent="-168275">
              <a:spcBef>
                <a:spcPts val="400"/>
              </a:spcBef>
              <a:buClr>
                <a:srgbClr val="000000"/>
              </a:buClr>
              <a:buSzPct val="100000"/>
              <a:buChar char=""/>
              <a:defRPr sz="1800">
                <a:latin typeface="+mj-lt"/>
                <a:ea typeface="+mj-ea"/>
                <a:cs typeface="+mj-cs"/>
                <a:sym typeface="Verdana"/>
              </a:defRPr>
            </a:lvl2pPr>
            <a:lvl3pPr marL="538162" indent="-187324">
              <a:spcBef>
                <a:spcPts val="400"/>
              </a:spcBef>
              <a:buClr>
                <a:srgbClr val="000000"/>
              </a:buClr>
              <a:buSzPct val="100000"/>
              <a:buChar char=""/>
              <a:defRPr sz="1800">
                <a:latin typeface="+mj-lt"/>
                <a:ea typeface="+mj-ea"/>
                <a:cs typeface="+mj-cs"/>
                <a:sym typeface="Verdana"/>
              </a:defRPr>
            </a:lvl3pPr>
            <a:lvl4pPr marL="717550" indent="-173037">
              <a:spcBef>
                <a:spcPts val="300"/>
              </a:spcBef>
              <a:buClr>
                <a:srgbClr val="000000"/>
              </a:buClr>
              <a:buSzPct val="100000"/>
              <a:buChar char=""/>
              <a:defRPr sz="1600">
                <a:latin typeface="+mj-lt"/>
                <a:ea typeface="+mj-ea"/>
                <a:cs typeface="+mj-cs"/>
                <a:sym typeface="Verdana"/>
              </a:defRPr>
            </a:lvl4pPr>
            <a:lvl5pPr marL="908050" indent="-188912">
              <a:spcBef>
                <a:spcPts val="300"/>
              </a:spcBef>
              <a:buClr>
                <a:srgbClr val="000000"/>
              </a:buClr>
              <a:buSzPct val="100000"/>
              <a:buChar char=""/>
              <a:defRPr sz="1600">
                <a:latin typeface="+mj-lt"/>
                <a:ea typeface="+mj-ea"/>
                <a:cs typeface="+mj-cs"/>
                <a:sym typeface="Verdana"/>
              </a:defRPr>
            </a:lvl5pPr>
          </a:lstStyle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One</a:t>
            </a:r>
          </a:p>
          <a:p>
            <a:pPr lvl="1">
              <a:defRPr>
                <a:uFillTx/>
              </a:defRPr>
            </a:pPr>
            <a:r>
              <a:rPr>
                <a:uFill>
                  <a:solidFill/>
                </a:uFill>
              </a:rPr>
              <a:t>Body Level Two</a:t>
            </a:r>
          </a:p>
          <a:p>
            <a:pPr lvl="2">
              <a:defRPr>
                <a:uFillTx/>
              </a:defRPr>
            </a:pPr>
            <a:r>
              <a:rPr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1196751"/>
            <a:ext cx="9156700" cy="320041"/>
          </a:xfrm>
          <a:prstGeom prst="rect">
            <a:avLst/>
          </a:prstGeom>
          <a:solidFill>
            <a:srgbClr val="FFFFFF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0" y="536104"/>
            <a:ext cx="546100" cy="228601"/>
          </a:xfrm>
          <a:prstGeom prst="rect">
            <a:avLst/>
          </a:prstGeom>
          <a:solidFill>
            <a:srgbClr val="E59358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590550" y="536104"/>
            <a:ext cx="8566150" cy="228601"/>
          </a:xfrm>
          <a:prstGeom prst="rect">
            <a:avLst/>
          </a:prstGeom>
          <a:solidFill>
            <a:srgbClr val="A4C3DB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12647" y="0"/>
            <a:ext cx="8153401" cy="14478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A7268"/>
                </a:solidFill>
                <a:uFill>
                  <a:solidFill>
                    <a:srgbClr val="8A7268"/>
                  </a:solidFill>
                </a:u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12647" y="1600200"/>
            <a:ext cx="8153401" cy="44958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2pPr marL="640080" indent="-274320">
              <a:spcBef>
                <a:spcPts val="500"/>
              </a:spcBef>
              <a:buClr>
                <a:srgbClr val="A4C3DB"/>
              </a:buClr>
              <a:buFont typeface="Wingdings 2"/>
              <a:buChar char=""/>
              <a:defRPr sz="2600"/>
            </a:lvl2pPr>
            <a:lvl3pPr marL="914400" indent="-228600">
              <a:spcBef>
                <a:spcPts val="500"/>
              </a:spcBef>
              <a:buChar char=""/>
              <a:defRPr sz="2300"/>
            </a:lvl3pPr>
            <a:lvl4pPr marL="1371600" indent="-228600">
              <a:spcBef>
                <a:spcPts val="400"/>
              </a:spcBef>
              <a:buClr>
                <a:srgbClr val="B4B893"/>
              </a:buClr>
              <a:buChar char=""/>
              <a:defRPr sz="2000"/>
            </a:lvl4pPr>
            <a:lvl5pPr marL="1828800" indent="-228600">
              <a:spcBef>
                <a:spcPts val="400"/>
              </a:spcBef>
              <a:buClr>
                <a:srgbClr val="E0BE6F"/>
              </a:buClr>
              <a:buChar char=""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3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274984" y="1262697"/>
            <a:ext cx="258416" cy="249016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 algn="r">
              <a:buClrTx/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ransition xmlns:p14="http://schemas.microsoft.com/office/powerpoint/2010/main" spd="med"/>
  <p:txStyles>
    <p:titleStyle>
      <a:lvl1pPr>
        <a:defRPr sz="3200">
          <a:solidFill>
            <a:srgbClr val="8A7268"/>
          </a:solidFill>
          <a:uFill>
            <a:solidFill>
              <a:srgbClr val="8A7268"/>
            </a:solidFill>
          </a:uFill>
          <a:latin typeface="+mn-lt"/>
          <a:ea typeface="+mn-ea"/>
          <a:cs typeface="+mn-cs"/>
          <a:sym typeface="Arial"/>
        </a:defRPr>
      </a:lvl1pPr>
      <a:lvl2pPr indent="228600">
        <a:defRPr sz="3200">
          <a:solidFill>
            <a:srgbClr val="8A7268"/>
          </a:solidFill>
          <a:uFill>
            <a:solidFill>
              <a:srgbClr val="8A7268"/>
            </a:solidFill>
          </a:uFill>
          <a:latin typeface="+mn-lt"/>
          <a:ea typeface="+mn-ea"/>
          <a:cs typeface="+mn-cs"/>
          <a:sym typeface="Arial"/>
        </a:defRPr>
      </a:lvl2pPr>
      <a:lvl3pPr indent="457200">
        <a:defRPr sz="3200">
          <a:solidFill>
            <a:srgbClr val="8A7268"/>
          </a:solidFill>
          <a:uFill>
            <a:solidFill>
              <a:srgbClr val="8A7268"/>
            </a:solidFill>
          </a:uFill>
          <a:latin typeface="+mn-lt"/>
          <a:ea typeface="+mn-ea"/>
          <a:cs typeface="+mn-cs"/>
          <a:sym typeface="Arial"/>
        </a:defRPr>
      </a:lvl3pPr>
      <a:lvl4pPr indent="685800">
        <a:defRPr sz="3200">
          <a:solidFill>
            <a:srgbClr val="8A7268"/>
          </a:solidFill>
          <a:uFill>
            <a:solidFill>
              <a:srgbClr val="8A7268"/>
            </a:solidFill>
          </a:uFill>
          <a:latin typeface="+mn-lt"/>
          <a:ea typeface="+mn-ea"/>
          <a:cs typeface="+mn-cs"/>
          <a:sym typeface="Arial"/>
        </a:defRPr>
      </a:lvl4pPr>
      <a:lvl5pPr indent="914400">
        <a:defRPr sz="3200">
          <a:solidFill>
            <a:srgbClr val="8A7268"/>
          </a:solidFill>
          <a:uFill>
            <a:solidFill>
              <a:srgbClr val="8A7268"/>
            </a:solidFill>
          </a:uFill>
          <a:latin typeface="+mn-lt"/>
          <a:ea typeface="+mn-ea"/>
          <a:cs typeface="+mn-cs"/>
          <a:sym typeface="Arial"/>
        </a:defRPr>
      </a:lvl5pPr>
      <a:lvl6pPr indent="1143000">
        <a:defRPr sz="3200">
          <a:solidFill>
            <a:srgbClr val="8A7268"/>
          </a:solidFill>
          <a:uFill>
            <a:solidFill>
              <a:srgbClr val="8A7268"/>
            </a:solidFill>
          </a:uFill>
          <a:latin typeface="+mn-lt"/>
          <a:ea typeface="+mn-ea"/>
          <a:cs typeface="+mn-cs"/>
          <a:sym typeface="Arial"/>
        </a:defRPr>
      </a:lvl6pPr>
      <a:lvl7pPr indent="1371600">
        <a:defRPr sz="3200">
          <a:solidFill>
            <a:srgbClr val="8A7268"/>
          </a:solidFill>
          <a:uFill>
            <a:solidFill>
              <a:srgbClr val="8A7268"/>
            </a:solidFill>
          </a:uFill>
          <a:latin typeface="+mn-lt"/>
          <a:ea typeface="+mn-ea"/>
          <a:cs typeface="+mn-cs"/>
          <a:sym typeface="Arial"/>
        </a:defRPr>
      </a:lvl7pPr>
      <a:lvl8pPr indent="1600200">
        <a:defRPr sz="3200">
          <a:solidFill>
            <a:srgbClr val="8A7268"/>
          </a:solidFill>
          <a:uFill>
            <a:solidFill>
              <a:srgbClr val="8A7268"/>
            </a:solidFill>
          </a:uFill>
          <a:latin typeface="+mn-lt"/>
          <a:ea typeface="+mn-ea"/>
          <a:cs typeface="+mn-cs"/>
          <a:sym typeface="Arial"/>
        </a:defRPr>
      </a:lvl8pPr>
      <a:lvl9pPr indent="1828800">
        <a:defRPr sz="3200">
          <a:solidFill>
            <a:srgbClr val="8A7268"/>
          </a:solidFill>
          <a:uFill>
            <a:solidFill>
              <a:srgbClr val="8A7268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320040" indent="-320040">
        <a:spcBef>
          <a:spcPts val="700"/>
        </a:spcBef>
        <a:buClr>
          <a:srgbClr val="E59358"/>
        </a:buClr>
        <a:buSzPct val="60000"/>
        <a:buFont typeface="Wingdings"/>
        <a:buChar char=""/>
        <a:defRPr sz="2900">
          <a:uFill>
            <a:solidFill/>
          </a:uFill>
          <a:latin typeface="Tw Cen MT"/>
          <a:ea typeface="Tw Cen MT"/>
          <a:cs typeface="Tw Cen MT"/>
          <a:sym typeface="Tw Cen MT"/>
        </a:defRPr>
      </a:lvl1pPr>
      <a:lvl2pPr marL="671732" indent="-305972">
        <a:spcBef>
          <a:spcPts val="700"/>
        </a:spcBef>
        <a:buClr>
          <a:srgbClr val="E59358"/>
        </a:buClr>
        <a:buSzPct val="70000"/>
        <a:buFont typeface="Wingdings"/>
        <a:buChar char=""/>
        <a:defRPr sz="2900">
          <a:uFill>
            <a:solidFill/>
          </a:uFill>
          <a:latin typeface="Tw Cen MT"/>
          <a:ea typeface="Tw Cen MT"/>
          <a:cs typeface="Tw Cen MT"/>
          <a:sym typeface="Tw Cen MT"/>
        </a:defRPr>
      </a:lvl2pPr>
      <a:lvl3pPr marL="974034" indent="-288234">
        <a:spcBef>
          <a:spcPts val="700"/>
        </a:spcBef>
        <a:buClr>
          <a:srgbClr val="E59358"/>
        </a:buClr>
        <a:buSzPct val="75000"/>
        <a:buFont typeface="Wingdings"/>
        <a:buChar char=""/>
        <a:defRPr sz="2900">
          <a:uFill>
            <a:solidFill/>
          </a:uFill>
          <a:latin typeface="Tw Cen MT"/>
          <a:ea typeface="Tw Cen MT"/>
          <a:cs typeface="Tw Cen MT"/>
          <a:sym typeface="Tw Cen MT"/>
        </a:defRPr>
      </a:lvl3pPr>
      <a:lvl4pPr marL="1474469" indent="-331469">
        <a:spcBef>
          <a:spcPts val="700"/>
        </a:spcBef>
        <a:buClr>
          <a:srgbClr val="E59358"/>
        </a:buClr>
        <a:buSzPct val="75000"/>
        <a:buFont typeface="Wingdings"/>
        <a:buChar char=""/>
        <a:defRPr sz="2900">
          <a:uFill>
            <a:solidFill/>
          </a:uFill>
          <a:latin typeface="Tw Cen MT"/>
          <a:ea typeface="Tw Cen MT"/>
          <a:cs typeface="Tw Cen MT"/>
          <a:sym typeface="Tw Cen MT"/>
        </a:defRPr>
      </a:lvl4pPr>
      <a:lvl5pPr marL="1931670" indent="-331470">
        <a:spcBef>
          <a:spcPts val="700"/>
        </a:spcBef>
        <a:buClr>
          <a:srgbClr val="E59358"/>
        </a:buClr>
        <a:buSzPct val="65000"/>
        <a:buFont typeface="Wingdings"/>
        <a:buChar char=""/>
        <a:defRPr sz="2900">
          <a:uFill>
            <a:solidFill/>
          </a:uFill>
          <a:latin typeface="Tw Cen MT"/>
          <a:ea typeface="Tw Cen MT"/>
          <a:cs typeface="Tw Cen MT"/>
          <a:sym typeface="Tw Cen MT"/>
        </a:defRPr>
      </a:lvl5pPr>
      <a:lvl6pPr marL="3279775" indent="-828675">
        <a:spcBef>
          <a:spcPts val="700"/>
        </a:spcBef>
        <a:buClr>
          <a:srgbClr val="E59358"/>
        </a:buClr>
        <a:buSzPct val="171000"/>
        <a:buFont typeface="Wingdings"/>
        <a:buChar char=""/>
        <a:defRPr sz="2900">
          <a:uFill>
            <a:solidFill/>
          </a:uFill>
          <a:latin typeface="Tw Cen MT"/>
          <a:ea typeface="Tw Cen MT"/>
          <a:cs typeface="Tw Cen MT"/>
          <a:sym typeface="Tw Cen MT"/>
        </a:defRPr>
      </a:lvl6pPr>
      <a:lvl7pPr marL="3635375" indent="-828675">
        <a:spcBef>
          <a:spcPts val="700"/>
        </a:spcBef>
        <a:buClr>
          <a:srgbClr val="E59358"/>
        </a:buClr>
        <a:buSzPct val="171000"/>
        <a:buFont typeface="Wingdings"/>
        <a:buChar char=""/>
        <a:defRPr sz="2900">
          <a:uFill>
            <a:solidFill/>
          </a:uFill>
          <a:latin typeface="Tw Cen MT"/>
          <a:ea typeface="Tw Cen MT"/>
          <a:cs typeface="Tw Cen MT"/>
          <a:sym typeface="Tw Cen MT"/>
        </a:defRPr>
      </a:lvl7pPr>
      <a:lvl8pPr marL="3990975" indent="-828675">
        <a:spcBef>
          <a:spcPts val="700"/>
        </a:spcBef>
        <a:buClr>
          <a:srgbClr val="E59358"/>
        </a:buClr>
        <a:buSzPct val="171000"/>
        <a:buFont typeface="Wingdings"/>
        <a:buChar char=""/>
        <a:defRPr sz="2900">
          <a:uFill>
            <a:solidFill/>
          </a:uFill>
          <a:latin typeface="Tw Cen MT"/>
          <a:ea typeface="Tw Cen MT"/>
          <a:cs typeface="Tw Cen MT"/>
          <a:sym typeface="Tw Cen MT"/>
        </a:defRPr>
      </a:lvl8pPr>
      <a:lvl9pPr marL="4346575" indent="-828675">
        <a:spcBef>
          <a:spcPts val="700"/>
        </a:spcBef>
        <a:buClr>
          <a:srgbClr val="E59358"/>
        </a:buClr>
        <a:buSzPct val="171000"/>
        <a:buFont typeface="Wingdings"/>
        <a:buChar char=""/>
        <a:defRPr sz="2900">
          <a:uFill>
            <a:solidFill/>
          </a:uFill>
          <a:latin typeface="Tw Cen MT"/>
          <a:ea typeface="Tw Cen MT"/>
          <a:cs typeface="Tw Cen MT"/>
          <a:sym typeface="Tw Cen MT"/>
        </a:defRPr>
      </a:lvl9pPr>
    </p:bodyStyle>
    <p:otherStyle>
      <a:lvl1pPr algn="r">
        <a:defRPr sz="12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1pPr>
      <a:lvl2pPr algn="r">
        <a:defRPr sz="12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2pPr>
      <a:lvl3pPr algn="r">
        <a:defRPr sz="12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3pPr>
      <a:lvl4pPr algn="r">
        <a:defRPr sz="12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4pPr>
      <a:lvl5pPr algn="r">
        <a:defRPr sz="12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9" Type="http://schemas.openxmlformats.org/officeDocument/2006/relationships/image" Target="../media/image11.jpe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0" y="5971032"/>
            <a:ext cx="9156700" cy="886968"/>
          </a:xfrm>
          <a:prstGeom prst="rect">
            <a:avLst/>
          </a:prstGeom>
          <a:solidFill>
            <a:srgbClr val="FFFFFF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-9145" y="6053328"/>
            <a:ext cx="2262125" cy="713233"/>
          </a:xfrm>
          <a:prstGeom prst="rect">
            <a:avLst/>
          </a:prstGeom>
          <a:solidFill>
            <a:srgbClr val="E59358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2359152" y="6044184"/>
            <a:ext cx="6797548" cy="713233"/>
          </a:xfrm>
          <a:prstGeom prst="rect">
            <a:avLst/>
          </a:prstGeom>
          <a:solidFill>
            <a:srgbClr val="A4C3DB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2927039" y="0"/>
            <a:ext cx="3289922" cy="2665513"/>
          </a:xfrm>
          <a:prstGeom prst="rect">
            <a:avLst/>
          </a:prstGeom>
        </p:spPr>
        <p:txBody>
          <a:bodyPr/>
          <a:lstStyle/>
          <a:p>
            <a:pPr lvl="0" algn="ctr">
              <a:defRPr sz="1800" cap="none">
                <a:solidFill>
                  <a:srgbClr val="000000"/>
                </a:solidFill>
                <a:uFillTx/>
              </a:defRPr>
            </a:pPr>
            <a:r>
              <a:rPr sz="3200" cap="all" dirty="0">
                <a:solidFill>
                  <a:srgbClr val="EFE3CE"/>
                </a:solidFill>
                <a:uFill>
                  <a:solidFill>
                    <a:srgbClr val="EFE3CE"/>
                  </a:solidFill>
                </a:uFill>
              </a:rPr>
              <a:t>GAMMA</a:t>
            </a:r>
            <a:br>
              <a:rPr sz="3200" cap="all" dirty="0">
                <a:solidFill>
                  <a:srgbClr val="EFE3CE"/>
                </a:solidFill>
                <a:uFill>
                  <a:solidFill>
                    <a:srgbClr val="EFE3CE"/>
                  </a:solidFill>
                </a:uFill>
              </a:rPr>
            </a:br>
            <a:r>
              <a:rPr sz="3200" cap="all" dirty="0">
                <a:solidFill>
                  <a:srgbClr val="EFE3CE"/>
                </a:solidFill>
                <a:uFill>
                  <a:solidFill>
                    <a:srgbClr val="EFE3CE"/>
                  </a:solidFill>
                </a:uFill>
              </a:rPr>
              <a:t/>
            </a:r>
            <a:br>
              <a:rPr sz="3200" cap="all" dirty="0">
                <a:solidFill>
                  <a:srgbClr val="EFE3CE"/>
                </a:solidFill>
                <a:uFill>
                  <a:solidFill>
                    <a:srgbClr val="EFE3CE"/>
                  </a:solidFill>
                </a:uFill>
              </a:rPr>
            </a:br>
            <a:r>
              <a:rPr sz="3200" cap="all" dirty="0" smtClean="0">
                <a:solidFill>
                  <a:srgbClr val="EFE3CE"/>
                </a:solidFill>
                <a:uFill>
                  <a:solidFill>
                    <a:srgbClr val="EFE3CE"/>
                  </a:solidFill>
                </a:uFill>
              </a:rPr>
              <a:t>201</a:t>
            </a:r>
            <a:r>
              <a:rPr lang="en-US" sz="3200" cap="all" dirty="0" smtClean="0">
                <a:solidFill>
                  <a:srgbClr val="EFE3CE"/>
                </a:solidFill>
                <a:uFill>
                  <a:solidFill>
                    <a:srgbClr val="EFE3CE"/>
                  </a:solidFill>
                </a:uFill>
              </a:rPr>
              <a:t>6</a:t>
            </a:r>
            <a:endParaRPr sz="3200" cap="all" dirty="0">
              <a:solidFill>
                <a:srgbClr val="EFE3CE"/>
              </a:solidFill>
              <a:uFill>
                <a:solidFill>
                  <a:srgbClr val="EFE3CE"/>
                </a:solidFill>
              </a:u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Roberto Menegazzo</a:t>
            </a:r>
          </a:p>
        </p:txBody>
      </p:sp>
      <p:sp>
        <p:nvSpPr>
          <p:cNvPr id="40" name="Shape 40"/>
          <p:cNvSpPr/>
          <p:nvPr/>
        </p:nvSpPr>
        <p:spPr>
          <a:xfrm>
            <a:off x="15722" y="6050036"/>
            <a:ext cx="2192715" cy="6858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spcBef>
                <a:spcPts val="700"/>
              </a:spcBef>
              <a:buClr>
                <a:srgbClr val="E59358"/>
              </a:buClr>
              <a:defRPr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Padova, </a:t>
            </a:r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2</a:t>
            </a:r>
            <a:r>
              <a:rPr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.07.201</a:t>
            </a:r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5</a:t>
            </a:r>
            <a:endParaRPr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0" y="536104"/>
            <a:ext cx="546100" cy="228601"/>
          </a:xfrm>
          <a:prstGeom prst="rect">
            <a:avLst/>
          </a:prstGeom>
          <a:solidFill>
            <a:srgbClr val="E59358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590550" y="536104"/>
            <a:ext cx="8566150" cy="228601"/>
          </a:xfrm>
          <a:prstGeom prst="rect">
            <a:avLst/>
          </a:prstGeom>
          <a:solidFill>
            <a:srgbClr val="A4C3DB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539551" y="-27385"/>
            <a:ext cx="8509001" cy="5334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>
              <a:buClr>
                <a:srgbClr val="C7702C"/>
              </a:buClr>
              <a:defRPr sz="3200">
                <a:solidFill>
                  <a:srgbClr val="C7702C"/>
                </a:solidFill>
                <a:uFill>
                  <a:solidFill>
                    <a:srgbClr val="C7702C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C7702C"/>
                </a:solidFill>
                <a:uFill>
                  <a:solidFill>
                    <a:srgbClr val="C7702C"/>
                  </a:solidFill>
                </a:uFill>
              </a:rPr>
              <a:t>GAMMA</a:t>
            </a:r>
          </a:p>
        </p:txBody>
      </p:sp>
      <p:pic>
        <p:nvPicPr>
          <p:cNvPr id="14" name="Picture 2" descr="fig211"/>
          <p:cNvPicPr>
            <a:picLocks noChangeAspect="1" noChangeArrowheads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-3175"/>
            <a:ext cx="91598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581525" y="4110038"/>
            <a:ext cx="3841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u="sng" smtClean="0">
                <a:solidFill>
                  <a:srgbClr val="000000"/>
                </a:solidFill>
                <a:latin typeface="Arial" charset="0"/>
              </a:rPr>
              <a:t>Neutron-rich heavy nuclei (N/Z </a:t>
            </a:r>
            <a:r>
              <a:rPr lang="en-GB" sz="1800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GB" sz="1800" u="sng" smtClean="0">
                <a:solidFill>
                  <a:srgbClr val="000000"/>
                </a:solidFill>
                <a:latin typeface="Arial" charset="0"/>
              </a:rPr>
              <a:t> 2)</a:t>
            </a:r>
          </a:p>
          <a:p>
            <a:pPr>
              <a:buFontTx/>
              <a:buChar char="•"/>
            </a:pPr>
            <a:r>
              <a:rPr lang="en-GB" sz="1800" smtClean="0">
                <a:solidFill>
                  <a:srgbClr val="000000"/>
                </a:solidFill>
                <a:latin typeface="Arial" charset="0"/>
              </a:rPr>
              <a:t> Large neutron skins (r</a:t>
            </a:r>
            <a:r>
              <a:rPr lang="en-GB" sz="1800" baseline="-2500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GB" sz="1800" smtClean="0">
                <a:solidFill>
                  <a:srgbClr val="000000"/>
                </a:solidFill>
                <a:latin typeface="Arial" charset="0"/>
              </a:rPr>
              <a:t>-r</a:t>
            </a:r>
            <a:r>
              <a:rPr lang="en-GB" sz="1800" baseline="-25000" smtClean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GB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GB" sz="1800" smtClean="0">
                <a:solidFill>
                  <a:srgbClr val="000000"/>
                </a:solidFill>
                <a:latin typeface="Arial" charset="0"/>
              </a:rPr>
              <a:t>1fm)</a:t>
            </a:r>
          </a:p>
          <a:p>
            <a:pPr>
              <a:buFontTx/>
              <a:buChar char="•"/>
            </a:pPr>
            <a:r>
              <a:rPr lang="en-GB" sz="1800" smtClean="0">
                <a:solidFill>
                  <a:srgbClr val="000000"/>
                </a:solidFill>
                <a:latin typeface="Arial" charset="0"/>
              </a:rPr>
              <a:t> New coherent excitation modes</a:t>
            </a:r>
          </a:p>
          <a:p>
            <a:pPr>
              <a:buFontTx/>
              <a:buChar char="•"/>
            </a:pPr>
            <a:r>
              <a:rPr lang="en-GB" sz="1800" smtClean="0">
                <a:solidFill>
                  <a:srgbClr val="000000"/>
                </a:solidFill>
                <a:latin typeface="Arial" charset="0"/>
              </a:rPr>
              <a:t> Shell quenching</a:t>
            </a:r>
          </a:p>
        </p:txBody>
      </p: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3468688" y="3773488"/>
            <a:ext cx="1058862" cy="1323975"/>
            <a:chOff x="2485" y="2387"/>
            <a:chExt cx="594" cy="816"/>
          </a:xfrm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2626" y="2387"/>
              <a:ext cx="453" cy="1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2485" y="2973"/>
              <a:ext cx="544" cy="23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baseline="300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132+x</a:t>
              </a:r>
              <a:r>
                <a:rPr lang="en-US" sz="18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Sn</a:t>
              </a:r>
              <a:endParaRPr lang="en-US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>
              <a:off x="2757" y="2478"/>
              <a:ext cx="91" cy="4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881313" y="5407025"/>
            <a:ext cx="4352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u="sng" dirty="0" smtClean="0">
                <a:solidFill>
                  <a:srgbClr val="000000"/>
                </a:solidFill>
                <a:latin typeface="Arial" charset="0"/>
              </a:rPr>
              <a:t>Nuclei at the neutron drip line (Z</a:t>
            </a:r>
            <a:r>
              <a:rPr lang="en-GB" sz="18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GB" sz="1800" u="sng" dirty="0" smtClean="0">
                <a:solidFill>
                  <a:srgbClr val="000000"/>
                </a:solidFill>
                <a:latin typeface="Arial" charset="0"/>
              </a:rPr>
              <a:t>25)</a:t>
            </a:r>
          </a:p>
          <a:p>
            <a:pPr>
              <a:buFontTx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  Very large proton-neutron asymmetries</a:t>
            </a:r>
          </a:p>
          <a:p>
            <a:pPr>
              <a:buFontTx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  Resonant excitation modes</a:t>
            </a:r>
          </a:p>
          <a:p>
            <a:pPr>
              <a:buFontTx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  Neutron Decay</a:t>
            </a:r>
          </a:p>
        </p:txBody>
      </p:sp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1781175" y="5013325"/>
            <a:ext cx="1128713" cy="576263"/>
            <a:chOff x="1215" y="3158"/>
            <a:chExt cx="771" cy="363"/>
          </a:xfrm>
        </p:grpSpPr>
        <p:sp>
          <p:nvSpPr>
            <p:cNvPr id="23" name="Oval 13"/>
            <p:cNvSpPr>
              <a:spLocks noChangeArrowheads="1"/>
            </p:cNvSpPr>
            <p:nvPr/>
          </p:nvSpPr>
          <p:spPr bwMode="auto">
            <a:xfrm rot="-1800000">
              <a:off x="1215" y="3158"/>
              <a:ext cx="598" cy="32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>
              <a:off x="1640" y="3470"/>
              <a:ext cx="346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5907088" y="3068638"/>
            <a:ext cx="3197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u="sng" smtClean="0">
                <a:solidFill>
                  <a:srgbClr val="000000"/>
                </a:solidFill>
                <a:latin typeface="Arial" charset="0"/>
              </a:rPr>
              <a:t>Nuclear shapes</a:t>
            </a:r>
          </a:p>
          <a:p>
            <a:pPr>
              <a:buFontTx/>
              <a:buChar char="•"/>
            </a:pPr>
            <a:r>
              <a:rPr lang="en-GB" sz="1800" smtClean="0">
                <a:solidFill>
                  <a:srgbClr val="000000"/>
                </a:solidFill>
                <a:latin typeface="Arial" charset="0"/>
              </a:rPr>
              <a:t> Exotic shapes and isomers </a:t>
            </a:r>
          </a:p>
          <a:p>
            <a:pPr>
              <a:buFontTx/>
              <a:buChar char="•"/>
            </a:pPr>
            <a:r>
              <a:rPr lang="en-GB" sz="1800" smtClean="0">
                <a:solidFill>
                  <a:srgbClr val="000000"/>
                </a:solidFill>
                <a:latin typeface="Arial" charset="0"/>
              </a:rPr>
              <a:t> Coexistence and transitions 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15925" y="1100138"/>
            <a:ext cx="42259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u="sng" dirty="0" smtClean="0">
                <a:solidFill>
                  <a:srgbClr val="000000"/>
                </a:solidFill>
                <a:latin typeface="Arial" charset="0"/>
              </a:rPr>
              <a:t>Shell structure in nuclei</a:t>
            </a:r>
          </a:p>
          <a:p>
            <a:pPr>
              <a:buFontTx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  Structure of doubly magic nuclei </a:t>
            </a:r>
          </a:p>
          <a:p>
            <a:pPr>
              <a:buFontTx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  Changes in the (effective) interactions</a:t>
            </a:r>
          </a:p>
        </p:txBody>
      </p:sp>
      <p:grpSp>
        <p:nvGrpSpPr>
          <p:cNvPr id="27" name="Group 17"/>
          <p:cNvGrpSpPr>
            <a:grpSpLocks/>
          </p:cNvGrpSpPr>
          <p:nvPr/>
        </p:nvGrpSpPr>
        <p:grpSpPr bwMode="auto">
          <a:xfrm>
            <a:off x="304800" y="3771900"/>
            <a:ext cx="3246438" cy="1662113"/>
            <a:chOff x="308" y="2366"/>
            <a:chExt cx="2086" cy="1019"/>
          </a:xfrm>
        </p:grpSpPr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308" y="2659"/>
              <a:ext cx="661" cy="522"/>
              <a:chOff x="308" y="2659"/>
              <a:chExt cx="661" cy="522"/>
            </a:xfrm>
          </p:grpSpPr>
          <p:sp>
            <p:nvSpPr>
              <p:cNvPr id="37" name="Line 19"/>
              <p:cNvSpPr>
                <a:spLocks noChangeShapeType="1"/>
              </p:cNvSpPr>
              <p:nvPr/>
            </p:nvSpPr>
            <p:spPr bwMode="auto">
              <a:xfrm>
                <a:off x="671" y="2886"/>
                <a:ext cx="181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Text Box 20"/>
              <p:cNvSpPr txBox="1">
                <a:spLocks noChangeArrowheads="1"/>
              </p:cNvSpPr>
              <p:nvPr/>
            </p:nvSpPr>
            <p:spPr bwMode="auto">
              <a:xfrm>
                <a:off x="308" y="2659"/>
                <a:ext cx="363" cy="22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6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48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Ni</a:t>
                </a:r>
                <a:endParaRPr lang="en-US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auto">
              <a:xfrm>
                <a:off x="825" y="3037"/>
                <a:ext cx="144" cy="14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" name="Group 22"/>
            <p:cNvGrpSpPr>
              <a:grpSpLocks/>
            </p:cNvGrpSpPr>
            <p:nvPr/>
          </p:nvGrpSpPr>
          <p:grpSpPr bwMode="auto">
            <a:xfrm>
              <a:off x="897" y="2366"/>
              <a:ext cx="953" cy="385"/>
              <a:chOff x="897" y="2366"/>
              <a:chExt cx="953" cy="385"/>
            </a:xfrm>
          </p:grpSpPr>
          <p:sp>
            <p:nvSpPr>
              <p:cNvPr id="34" name="Oval 23"/>
              <p:cNvSpPr>
                <a:spLocks noChangeArrowheads="1"/>
              </p:cNvSpPr>
              <p:nvPr/>
            </p:nvSpPr>
            <p:spPr bwMode="auto">
              <a:xfrm>
                <a:off x="1706" y="2366"/>
                <a:ext cx="144" cy="14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Text Box 24"/>
              <p:cNvSpPr txBox="1">
                <a:spLocks noChangeArrowheads="1"/>
              </p:cNvSpPr>
              <p:nvPr/>
            </p:nvSpPr>
            <p:spPr bwMode="auto">
              <a:xfrm>
                <a:off x="897" y="2523"/>
                <a:ext cx="507" cy="22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800" b="1" baseline="3000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100</a:t>
                </a:r>
                <a:r>
                  <a:rPr lang="en-US" sz="180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Sn</a:t>
                </a:r>
                <a:endParaRPr lang="en-US" sz="18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36" name="Line 25"/>
              <p:cNvSpPr>
                <a:spLocks noChangeShapeType="1"/>
              </p:cNvSpPr>
              <p:nvPr/>
            </p:nvSpPr>
            <p:spPr bwMode="auto">
              <a:xfrm flipV="1">
                <a:off x="1396" y="2478"/>
                <a:ext cx="318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" name="Group 26"/>
            <p:cNvGrpSpPr>
              <a:grpSpLocks/>
            </p:cNvGrpSpPr>
            <p:nvPr/>
          </p:nvGrpSpPr>
          <p:grpSpPr bwMode="auto">
            <a:xfrm>
              <a:off x="1709" y="3037"/>
              <a:ext cx="685" cy="348"/>
              <a:chOff x="1709" y="3037"/>
              <a:chExt cx="685" cy="348"/>
            </a:xfrm>
          </p:grpSpPr>
          <p:sp>
            <p:nvSpPr>
              <p:cNvPr id="31" name="Text Box 27"/>
              <p:cNvSpPr txBox="1">
                <a:spLocks noChangeArrowheads="1"/>
              </p:cNvSpPr>
              <p:nvPr/>
            </p:nvSpPr>
            <p:spPr bwMode="auto">
              <a:xfrm>
                <a:off x="2031" y="3155"/>
                <a:ext cx="363" cy="23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600" b="1" baseline="3000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78</a:t>
                </a:r>
                <a:r>
                  <a:rPr lang="en-US" sz="160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Ni</a:t>
                </a:r>
                <a:endParaRPr lang="en-US" sz="16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32" name="Oval 28"/>
              <p:cNvSpPr>
                <a:spLocks noChangeArrowheads="1"/>
              </p:cNvSpPr>
              <p:nvPr/>
            </p:nvSpPr>
            <p:spPr bwMode="auto">
              <a:xfrm>
                <a:off x="1709" y="3037"/>
                <a:ext cx="144" cy="14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>
                <a:off x="1850" y="3158"/>
                <a:ext cx="181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87313" y="2349500"/>
            <a:ext cx="3832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u="sng" dirty="0" smtClean="0">
                <a:solidFill>
                  <a:srgbClr val="000000"/>
                </a:solidFill>
                <a:latin typeface="Arial" charset="0"/>
              </a:rPr>
              <a:t>Proton drip line and N=Z nuclei</a:t>
            </a:r>
          </a:p>
          <a:p>
            <a:pPr>
              <a:buFontTx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  Spectroscopy beyond the drip line</a:t>
            </a:r>
          </a:p>
          <a:p>
            <a:pPr>
              <a:buFontTx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  Proton-neutron pairing</a:t>
            </a:r>
          </a:p>
          <a:p>
            <a:pPr>
              <a:buFontTx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GB" sz="1800" dirty="0" err="1" smtClean="0">
                <a:solidFill>
                  <a:srgbClr val="000000"/>
                </a:solidFill>
                <a:latin typeface="Arial" charset="0"/>
              </a:rPr>
              <a:t>Isospin</a:t>
            </a: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 symmetry</a:t>
            </a:r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 flipV="1">
            <a:off x="398463" y="3443288"/>
            <a:ext cx="2593975" cy="28908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 smtClean="0">
              <a:solidFill>
                <a:srgbClr val="000000"/>
              </a:solidFill>
            </a:endParaRPr>
          </a:p>
        </p:txBody>
      </p:sp>
      <p:grpSp>
        <p:nvGrpSpPr>
          <p:cNvPr id="42" name="Group 43"/>
          <p:cNvGrpSpPr>
            <a:grpSpLocks/>
          </p:cNvGrpSpPr>
          <p:nvPr/>
        </p:nvGrpSpPr>
        <p:grpSpPr bwMode="auto">
          <a:xfrm>
            <a:off x="1733550" y="1125538"/>
            <a:ext cx="7226300" cy="3527425"/>
            <a:chOff x="1092" y="709"/>
            <a:chExt cx="4552" cy="2222"/>
          </a:xfrm>
        </p:grpSpPr>
        <p:grpSp>
          <p:nvGrpSpPr>
            <p:cNvPr id="45" name="Group 42"/>
            <p:cNvGrpSpPr>
              <a:grpSpLocks/>
            </p:cNvGrpSpPr>
            <p:nvPr/>
          </p:nvGrpSpPr>
          <p:grpSpPr bwMode="auto">
            <a:xfrm>
              <a:off x="4404" y="709"/>
              <a:ext cx="1240" cy="589"/>
              <a:chOff x="4404" y="709"/>
              <a:chExt cx="1240" cy="589"/>
            </a:xfrm>
          </p:grpSpPr>
          <p:sp>
            <p:nvSpPr>
              <p:cNvPr id="51" name="Oval 34"/>
              <p:cNvSpPr>
                <a:spLocks noChangeArrowheads="1"/>
              </p:cNvSpPr>
              <p:nvPr/>
            </p:nvSpPr>
            <p:spPr bwMode="auto">
              <a:xfrm rot="-1200000">
                <a:off x="4484" y="709"/>
                <a:ext cx="365" cy="227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Line 35"/>
              <p:cNvSpPr>
                <a:spLocks noChangeShapeType="1"/>
              </p:cNvSpPr>
              <p:nvPr/>
            </p:nvSpPr>
            <p:spPr bwMode="auto">
              <a:xfrm>
                <a:off x="4723" y="935"/>
                <a:ext cx="42" cy="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Text Box 36"/>
              <p:cNvSpPr txBox="1">
                <a:spLocks noChangeArrowheads="1"/>
              </p:cNvSpPr>
              <p:nvPr/>
            </p:nvSpPr>
            <p:spPr bwMode="auto">
              <a:xfrm>
                <a:off x="4404" y="1071"/>
                <a:ext cx="1240" cy="22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lIns="18000" rIns="18000"/>
              <a:lstStyle/>
              <a:p>
                <a:r>
                  <a:rPr lang="en-US" sz="180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Transfermium nuclei</a:t>
                </a:r>
                <a:endParaRPr lang="en-US" sz="18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47" name="Oval 37"/>
            <p:cNvSpPr>
              <a:spLocks noChangeArrowheads="1"/>
            </p:cNvSpPr>
            <p:nvPr/>
          </p:nvSpPr>
          <p:spPr bwMode="auto">
            <a:xfrm rot="-1200000">
              <a:off x="2976" y="1389"/>
              <a:ext cx="365" cy="22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48" name="Text Box 38"/>
            <p:cNvSpPr txBox="1">
              <a:spLocks noChangeArrowheads="1"/>
            </p:cNvSpPr>
            <p:nvPr/>
          </p:nvSpPr>
          <p:spPr bwMode="auto">
            <a:xfrm>
              <a:off x="2919" y="935"/>
              <a:ext cx="1112" cy="2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18000" rIns="18000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Shape coexistence</a:t>
              </a:r>
            </a:p>
          </p:txBody>
        </p:sp>
        <p:sp>
          <p:nvSpPr>
            <p:cNvPr id="49" name="Line 39"/>
            <p:cNvSpPr>
              <a:spLocks noChangeShapeType="1"/>
            </p:cNvSpPr>
            <p:nvPr/>
          </p:nvSpPr>
          <p:spPr bwMode="auto">
            <a:xfrm flipH="1">
              <a:off x="3341" y="1162"/>
              <a:ext cx="209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50" name="Oval 40"/>
            <p:cNvSpPr>
              <a:spLocks noChangeArrowheads="1"/>
            </p:cNvSpPr>
            <p:nvPr/>
          </p:nvSpPr>
          <p:spPr bwMode="auto">
            <a:xfrm rot="-1200000">
              <a:off x="1092" y="2704"/>
              <a:ext cx="365" cy="22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4" name="Rectangle 41"/>
          <p:cNvSpPr>
            <a:spLocks noGrp="1" noChangeArrowheads="1"/>
          </p:cNvSpPr>
          <p:nvPr>
            <p:ph type="title"/>
          </p:nvPr>
        </p:nvSpPr>
        <p:spPr>
          <a:xfrm>
            <a:off x="231775" y="49360"/>
            <a:ext cx="8258175" cy="1017587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33CC"/>
                </a:solidFill>
                <a:latin typeface="Calibri" pitchFamily="34" charset="0"/>
              </a:rPr>
              <a:t>Challenges in Nuclear Structure</a:t>
            </a:r>
            <a:endParaRPr lang="en-US" b="1" dirty="0" smtClean="0">
              <a:solidFill>
                <a:srgbClr val="0033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6429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536104"/>
            <a:ext cx="546100" cy="228601"/>
          </a:xfrm>
          <a:prstGeom prst="rect">
            <a:avLst/>
          </a:prstGeom>
          <a:solidFill>
            <a:srgbClr val="E59358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590550" y="536104"/>
            <a:ext cx="8566150" cy="228601"/>
          </a:xfrm>
          <a:prstGeom prst="rect">
            <a:avLst/>
          </a:prstGeom>
          <a:solidFill>
            <a:srgbClr val="A4C3DB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539551" y="-27385"/>
            <a:ext cx="8509001" cy="5334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>
              <a:buClr>
                <a:srgbClr val="C7702C"/>
              </a:buClr>
              <a:defRPr sz="3200">
                <a:solidFill>
                  <a:srgbClr val="C7702C"/>
                </a:solidFill>
                <a:uFill>
                  <a:solidFill>
                    <a:srgbClr val="C7702C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C7702C"/>
                </a:solidFill>
                <a:uFill>
                  <a:solidFill>
                    <a:srgbClr val="C7702C"/>
                  </a:solidFill>
                </a:uFill>
              </a:rPr>
              <a:t>GAMMA - PD</a:t>
            </a:r>
          </a:p>
        </p:txBody>
      </p:sp>
      <p:pic>
        <p:nvPicPr>
          <p:cNvPr id="57" name="image4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24680"/>
            <a:ext cx="1439991" cy="1439992"/>
          </a:xfrm>
          <a:prstGeom prst="rect">
            <a:avLst/>
          </a:prstGeom>
          <a:ln w="12700">
            <a:round/>
          </a:ln>
        </p:spPr>
      </p:pic>
      <p:pic>
        <p:nvPicPr>
          <p:cNvPr id="58" name="image5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868" y="1924665"/>
            <a:ext cx="1439992" cy="1439992"/>
          </a:xfrm>
          <a:prstGeom prst="rect">
            <a:avLst/>
          </a:prstGeom>
          <a:ln w="12700">
            <a:round/>
          </a:ln>
        </p:spPr>
      </p:pic>
      <p:pic>
        <p:nvPicPr>
          <p:cNvPr id="59" name="image6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6" y="1924665"/>
            <a:ext cx="1439992" cy="1439992"/>
          </a:xfrm>
          <a:prstGeom prst="rect">
            <a:avLst/>
          </a:prstGeom>
          <a:ln w="12700">
            <a:round/>
          </a:ln>
        </p:spPr>
      </p:pic>
      <p:pic>
        <p:nvPicPr>
          <p:cNvPr id="60" name="image7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51" y="1924680"/>
            <a:ext cx="1439992" cy="1439992"/>
          </a:xfrm>
          <a:prstGeom prst="rect">
            <a:avLst/>
          </a:prstGeom>
          <a:ln w="12700">
            <a:round/>
          </a:ln>
        </p:spPr>
      </p:pic>
      <p:sp>
        <p:nvSpPr>
          <p:cNvPr id="62" name="Shape 62"/>
          <p:cNvSpPr/>
          <p:nvPr/>
        </p:nvSpPr>
        <p:spPr>
          <a:xfrm>
            <a:off x="393750" y="1564472"/>
            <a:ext cx="1168401" cy="254001"/>
          </a:xfrm>
          <a:prstGeom prst="rect">
            <a:avLst/>
          </a:prstGeom>
          <a:solidFill>
            <a:srgbClr val="FFFB00"/>
          </a:solidFill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>
              <a:buClr>
                <a:srgbClr val="FF2600"/>
              </a:buClr>
              <a:defRPr sz="1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GASP – 1992</a:t>
            </a:r>
          </a:p>
        </p:txBody>
      </p:sp>
      <p:sp>
        <p:nvSpPr>
          <p:cNvPr id="63" name="Shape 63"/>
          <p:cNvSpPr/>
          <p:nvPr/>
        </p:nvSpPr>
        <p:spPr>
          <a:xfrm>
            <a:off x="1740764" y="1564472"/>
            <a:ext cx="1549401" cy="254001"/>
          </a:xfrm>
          <a:prstGeom prst="rect">
            <a:avLst/>
          </a:prstGeom>
          <a:solidFill>
            <a:srgbClr val="FFFB00"/>
          </a:solidFill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>
              <a:buClr>
                <a:srgbClr val="FF2600"/>
              </a:buClr>
              <a:defRPr sz="1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EUROBALL – 1998</a:t>
            </a:r>
          </a:p>
        </p:txBody>
      </p:sp>
      <p:sp>
        <p:nvSpPr>
          <p:cNvPr id="64" name="Shape 64"/>
          <p:cNvSpPr/>
          <p:nvPr/>
        </p:nvSpPr>
        <p:spPr>
          <a:xfrm>
            <a:off x="3519354" y="1564471"/>
            <a:ext cx="1282701" cy="254001"/>
          </a:xfrm>
          <a:prstGeom prst="rect">
            <a:avLst/>
          </a:prstGeom>
          <a:solidFill>
            <a:srgbClr val="FFFB00"/>
          </a:solidFill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>
              <a:buClr>
                <a:srgbClr val="FF2600"/>
              </a:buClr>
              <a:defRPr sz="1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CLARA – 2004</a:t>
            </a:r>
          </a:p>
        </p:txBody>
      </p:sp>
      <p:sp>
        <p:nvSpPr>
          <p:cNvPr id="65" name="Shape 65"/>
          <p:cNvSpPr/>
          <p:nvPr/>
        </p:nvSpPr>
        <p:spPr>
          <a:xfrm>
            <a:off x="5000281" y="1537181"/>
            <a:ext cx="1409701" cy="254001"/>
          </a:xfrm>
          <a:prstGeom prst="rect">
            <a:avLst/>
          </a:prstGeom>
          <a:solidFill>
            <a:srgbClr val="FFFB00"/>
          </a:solidFill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>
              <a:buClr>
                <a:srgbClr val="FF2600"/>
              </a:buClr>
              <a:defRPr sz="1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AGATA–D – 2010</a:t>
            </a:r>
          </a:p>
        </p:txBody>
      </p:sp>
      <p:sp>
        <p:nvSpPr>
          <p:cNvPr id="66" name="Shape 66"/>
          <p:cNvSpPr/>
          <p:nvPr/>
        </p:nvSpPr>
        <p:spPr>
          <a:xfrm>
            <a:off x="6923182" y="1565846"/>
            <a:ext cx="1409701" cy="254001"/>
          </a:xfrm>
          <a:prstGeom prst="rect">
            <a:avLst/>
          </a:prstGeom>
          <a:solidFill>
            <a:srgbClr val="FFFB00"/>
          </a:solidFill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>
              <a:buClr>
                <a:srgbClr val="FF2600"/>
              </a:buClr>
              <a:defRPr sz="1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GALILEO – 2014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5646171" y="3817985"/>
            <a:ext cx="3400005" cy="3084099"/>
            <a:chOff x="266108" y="2792595"/>
            <a:chExt cx="4195763" cy="3805920"/>
          </a:xfrm>
        </p:grpSpPr>
        <p:pic>
          <p:nvPicPr>
            <p:cNvPr id="20" name="Picture 4" descr="image001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6108" y="2792595"/>
              <a:ext cx="4195763" cy="3805920"/>
            </a:xfrm>
            <a:prstGeom prst="rect">
              <a:avLst/>
            </a:prstGeom>
            <a:noFill/>
            <a:ln/>
          </p:spPr>
        </p:pic>
        <p:pic>
          <p:nvPicPr>
            <p:cNvPr id="21" name="Picture 7" descr="A180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360177" y="2998776"/>
              <a:ext cx="576000" cy="572593"/>
            </a:xfrm>
            <a:prstGeom prst="rect">
              <a:avLst/>
            </a:prstGeom>
            <a:noFill/>
            <a:ln/>
          </p:spPr>
        </p:pic>
      </p:grpSp>
      <p:pic>
        <p:nvPicPr>
          <p:cNvPr id="22" name="Picture 4" descr="F:\daniele_backup\Documents\PhD_thesis\beamerold\Images\sensitivity_0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2159" y="3368475"/>
            <a:ext cx="1982420" cy="2393066"/>
          </a:xfrm>
          <a:prstGeom prst="rect">
            <a:avLst/>
          </a:prstGeom>
          <a:noFill/>
        </p:spPr>
      </p:pic>
      <p:sp>
        <p:nvSpPr>
          <p:cNvPr id="23" name="Shape 71"/>
          <p:cNvSpPr>
            <a:spLocks noGrp="1"/>
          </p:cNvSpPr>
          <p:nvPr>
            <p:ph type="body" idx="1"/>
          </p:nvPr>
        </p:nvSpPr>
        <p:spPr>
          <a:xfrm>
            <a:off x="140996" y="3526364"/>
            <a:ext cx="4608348" cy="2517376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400"/>
              </a:spcBef>
              <a:buNone/>
              <a:defRPr sz="1800">
                <a:uFillTx/>
              </a:defRPr>
            </a:pPr>
            <a:r>
              <a:rPr sz="1100" dirty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  <a:latin typeface="+mn-lt"/>
                <a:ea typeface="+mn-ea"/>
                <a:cs typeface="+mn-cs"/>
                <a:sym typeface="Arial"/>
              </a:rPr>
              <a:t>Struttura nucleare in condizioni estreme di momento angolare, energia di eccitazione, </a:t>
            </a:r>
            <a:r>
              <a:rPr sz="1100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  <a:latin typeface="+mn-lt"/>
                <a:ea typeface="+mn-ea"/>
                <a:cs typeface="+mn-cs"/>
                <a:sym typeface="Arial"/>
              </a:rPr>
              <a:t>isospin</a:t>
            </a:r>
            <a:endParaRPr sz="1100" dirty="0">
              <a:solidFill>
                <a:srgbClr val="021CA1"/>
              </a:solidFill>
              <a:uFill>
                <a:solidFill>
                  <a:srgbClr val="021CA1"/>
                </a:solidFill>
              </a:uFill>
              <a:latin typeface="+mn-lt"/>
              <a:ea typeface="+mn-ea"/>
              <a:cs typeface="+mn-cs"/>
              <a:sym typeface="Arial"/>
            </a:endParaRPr>
          </a:p>
          <a:p>
            <a:pPr marL="235633" indent="-189913">
              <a:spcBef>
                <a:spcPts val="400"/>
              </a:spcBef>
              <a:buFont typeface="Arial"/>
              <a:buChar char="•"/>
              <a:defRPr sz="1800">
                <a:uFillTx/>
              </a:defRPr>
            </a:pPr>
            <a:r>
              <a:rPr sz="1100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High spin states: highly and superdeformed nuclei, wobbling motion</a:t>
            </a:r>
            <a:endParaRPr sz="1100" dirty="0">
              <a:uFill>
                <a:solidFill/>
              </a:uFill>
              <a:latin typeface="+mn-lt"/>
            </a:endParaRPr>
          </a:p>
          <a:p>
            <a:pPr marL="235633" indent="-189913">
              <a:spcBef>
                <a:spcPts val="400"/>
              </a:spcBef>
              <a:buFont typeface="Arial"/>
              <a:buChar char="•"/>
              <a:defRPr sz="1800">
                <a:uFillTx/>
              </a:defRPr>
            </a:pPr>
            <a:r>
              <a:rPr sz="1100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Deformed nuclei: pear shaped– and tetrahedral shaped–nuclei </a:t>
            </a:r>
            <a:endParaRPr sz="1100" dirty="0">
              <a:uFill>
                <a:solidFill/>
              </a:uFill>
              <a:latin typeface="+mn-lt"/>
            </a:endParaRPr>
          </a:p>
          <a:p>
            <a:pPr marL="235633" indent="-189913">
              <a:spcBef>
                <a:spcPts val="400"/>
              </a:spcBef>
              <a:buFont typeface="Arial"/>
              <a:buChar char="•"/>
              <a:defRPr sz="1800">
                <a:uFillTx/>
              </a:defRPr>
            </a:pPr>
            <a:r>
              <a:rPr sz="1100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Collectivity and shell model </a:t>
            </a:r>
            <a:endParaRPr sz="1100" dirty="0">
              <a:uFill>
                <a:solidFill/>
              </a:uFill>
              <a:latin typeface="+mn-lt"/>
            </a:endParaRPr>
          </a:p>
          <a:p>
            <a:pPr marL="235633" indent="-189913">
              <a:spcBef>
                <a:spcPts val="400"/>
              </a:spcBef>
              <a:buFont typeface="Arial"/>
              <a:buChar char="•"/>
              <a:defRPr sz="1800">
                <a:uFillTx/>
              </a:defRPr>
            </a:pPr>
            <a:r>
              <a:rPr sz="1100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Isospin symmetry breaking effects: mirror nuclei</a:t>
            </a:r>
            <a:endParaRPr sz="1100" dirty="0">
              <a:uFill>
                <a:solidFill/>
              </a:uFill>
              <a:latin typeface="+mn-lt"/>
            </a:endParaRPr>
          </a:p>
          <a:p>
            <a:pPr marL="235633" indent="-189913">
              <a:spcBef>
                <a:spcPts val="400"/>
              </a:spcBef>
              <a:buFont typeface="Arial"/>
              <a:buChar char="•"/>
              <a:defRPr sz="1800">
                <a:uFillTx/>
              </a:defRPr>
            </a:pPr>
            <a:r>
              <a:rPr sz="1100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Isospin mixing: N=Z nuclei</a:t>
            </a:r>
            <a:endParaRPr sz="1100" dirty="0">
              <a:uFill>
                <a:solidFill/>
              </a:uFill>
              <a:latin typeface="+mn-lt"/>
            </a:endParaRPr>
          </a:p>
          <a:p>
            <a:pPr marL="235633" indent="-189913">
              <a:spcBef>
                <a:spcPts val="400"/>
              </a:spcBef>
              <a:buFont typeface="Arial"/>
              <a:buChar char="•"/>
              <a:defRPr sz="1800">
                <a:uFillTx/>
              </a:defRPr>
            </a:pPr>
            <a:r>
              <a:rPr sz="1100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Spectroscopy at the drip–line </a:t>
            </a:r>
            <a:endParaRPr sz="1100" dirty="0">
              <a:uFill>
                <a:solidFill/>
              </a:uFill>
              <a:latin typeface="+mn-lt"/>
            </a:endParaRPr>
          </a:p>
          <a:p>
            <a:pPr marL="235633" indent="-189913">
              <a:spcBef>
                <a:spcPts val="400"/>
              </a:spcBef>
              <a:buFont typeface="Arial"/>
              <a:buChar char="•"/>
              <a:defRPr sz="1800">
                <a:uFillTx/>
              </a:defRPr>
            </a:pPr>
            <a:r>
              <a:rPr sz="1100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Shells </a:t>
            </a:r>
            <a:r>
              <a:rPr sz="11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sta</a:t>
            </a:r>
            <a:r>
              <a:rPr lang="en-US" sz="11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bi</a:t>
            </a:r>
            <a:r>
              <a:rPr sz="11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lity </a:t>
            </a:r>
            <a:r>
              <a:rPr sz="1100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and evolution in neutron–rich nuclei</a:t>
            </a:r>
            <a:endParaRPr sz="1100" dirty="0">
              <a:uFill>
                <a:solidFill/>
              </a:uFill>
              <a:latin typeface="+mn-lt"/>
            </a:endParaRPr>
          </a:p>
          <a:p>
            <a:pPr marL="235633" indent="-189913">
              <a:spcBef>
                <a:spcPts val="400"/>
              </a:spcBef>
              <a:buFont typeface="Arial"/>
              <a:buChar char="•"/>
              <a:defRPr sz="1800">
                <a:uFillTx/>
              </a:defRPr>
            </a:pPr>
            <a:r>
              <a:rPr sz="1100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Symmetries at the critical point </a:t>
            </a:r>
            <a:endParaRPr sz="1100" dirty="0">
              <a:uFill>
                <a:solidFill/>
              </a:uFill>
              <a:latin typeface="+mn-lt"/>
            </a:endParaRPr>
          </a:p>
          <a:p>
            <a:pPr marL="235633" indent="-189913">
              <a:spcBef>
                <a:spcPts val="400"/>
              </a:spcBef>
              <a:buFont typeface="Arial"/>
              <a:buChar char="•"/>
              <a:defRPr sz="1800">
                <a:uFillTx/>
              </a:defRPr>
            </a:pPr>
            <a:r>
              <a:rPr sz="1100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Nucleosynthesis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703830" y="1924680"/>
            <a:ext cx="1919998" cy="1439998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40996" y="846583"/>
            <a:ext cx="890518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sz="1600" dirty="0" err="1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Spettroscopia</a:t>
            </a:r>
            <a:r>
              <a:rPr lang="en-US" sz="1600" dirty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gamma </a:t>
            </a:r>
            <a:r>
              <a:rPr lang="en-US" sz="1600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di </a:t>
            </a:r>
            <a:r>
              <a:rPr lang="en-US" sz="1600" dirty="0" err="1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alta</a:t>
            </a:r>
            <a:r>
              <a:rPr lang="en-US" sz="1600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</a:t>
            </a:r>
            <a:r>
              <a:rPr lang="en-US" sz="1600" dirty="0" err="1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risoluzione</a:t>
            </a:r>
            <a:r>
              <a:rPr lang="en-US" sz="1600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e </a:t>
            </a:r>
            <a:r>
              <a:rPr lang="en-US" sz="1600" dirty="0" err="1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alta</a:t>
            </a:r>
            <a:r>
              <a:rPr lang="en-US" sz="1600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</a:t>
            </a:r>
            <a:r>
              <a:rPr lang="en-US" sz="1600" dirty="0" err="1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efficienza</a:t>
            </a:r>
            <a:r>
              <a:rPr lang="en-US" sz="1600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con array di </a:t>
            </a:r>
            <a:r>
              <a:rPr lang="en-US" sz="1600" dirty="0" err="1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rivelatori</a:t>
            </a:r>
            <a:r>
              <a:rPr lang="en-US" sz="1600" dirty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</a:t>
            </a:r>
            <a:r>
              <a:rPr lang="en-US" sz="1600" dirty="0" err="1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HPGe</a:t>
            </a:r>
            <a:r>
              <a:rPr lang="en-US" sz="1600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</a:t>
            </a:r>
            <a:r>
              <a:rPr lang="en-US" sz="1600" dirty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e </a:t>
            </a:r>
            <a:r>
              <a:rPr lang="en-US" sz="1600" dirty="0" err="1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rivelatori</a:t>
            </a:r>
            <a:r>
              <a:rPr lang="en-US" sz="1600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</a:t>
            </a:r>
            <a:r>
              <a:rPr lang="en-US" sz="1600" dirty="0" err="1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ancillari</a:t>
            </a:r>
            <a:r>
              <a:rPr lang="en-US" sz="1600" dirty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per </a:t>
            </a:r>
            <a:r>
              <a:rPr lang="en-US" sz="1600" dirty="0" err="1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particelle</a:t>
            </a:r>
            <a:r>
              <a:rPr lang="en-US" sz="1600" dirty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</a:t>
            </a:r>
            <a:r>
              <a:rPr lang="en-US" sz="1600" dirty="0" err="1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cariche</a:t>
            </a:r>
            <a:r>
              <a:rPr lang="en-US" sz="1600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(</a:t>
            </a:r>
            <a:r>
              <a:rPr lang="en-US" sz="1600" dirty="0" err="1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protoni</a:t>
            </a:r>
            <a:r>
              <a:rPr lang="en-US" sz="1600" dirty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, </a:t>
            </a:r>
            <a:r>
              <a:rPr lang="en-US" sz="1600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alpha) e </a:t>
            </a:r>
            <a:r>
              <a:rPr lang="en-US" sz="1600" dirty="0" err="1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neutroni</a:t>
            </a:r>
            <a:endParaRPr lang="en-US" sz="1600" dirty="0">
              <a:uFill>
                <a:solidFill/>
              </a:u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996" y="5961434"/>
            <a:ext cx="4840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Utilizzo</a:t>
            </a:r>
            <a:r>
              <a:rPr lang="en-US" sz="1600" dirty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</a:t>
            </a:r>
            <a:r>
              <a:rPr lang="en-US" sz="1600" dirty="0" err="1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dei</a:t>
            </a:r>
            <a:r>
              <a:rPr lang="en-US" sz="1600" dirty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</a:t>
            </a:r>
            <a:r>
              <a:rPr lang="en-US" sz="1600" dirty="0" err="1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fasci</a:t>
            </a:r>
            <a:r>
              <a:rPr lang="en-US" sz="1600" dirty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</a:t>
            </a:r>
            <a:r>
              <a:rPr lang="en-US" sz="1600" dirty="0" err="1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disponibili</a:t>
            </a:r>
            <a:r>
              <a:rPr lang="en-US" sz="1600" dirty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</a:t>
            </a:r>
            <a:r>
              <a:rPr lang="en-US" sz="1600" dirty="0" err="1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ai</a:t>
            </a:r>
            <a:r>
              <a:rPr lang="en-US" sz="1600" dirty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</a:t>
            </a:r>
            <a:r>
              <a:rPr lang="en-US" sz="1600" dirty="0" err="1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Laboratori</a:t>
            </a:r>
            <a:r>
              <a:rPr lang="en-US" sz="1600" dirty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</a:t>
            </a:r>
            <a:r>
              <a:rPr lang="en-US" sz="1600" dirty="0" err="1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Nazionali</a:t>
            </a:r>
            <a:r>
              <a:rPr lang="en-US" sz="1600" dirty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di </a:t>
            </a:r>
            <a:r>
              <a:rPr lang="en-US" sz="1600" dirty="0" err="1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Legnaro</a:t>
            </a:r>
            <a:r>
              <a:rPr lang="en-US" sz="1600" dirty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</a:t>
            </a:r>
            <a:r>
              <a:rPr lang="en-US" sz="1600" dirty="0" err="1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ed</a:t>
            </a:r>
            <a:r>
              <a:rPr lang="en-US" sz="1600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</a:t>
            </a:r>
            <a:r>
              <a:rPr lang="en-US" sz="1600" dirty="0" err="1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esperimenti</a:t>
            </a:r>
            <a:r>
              <a:rPr lang="en-US" sz="1600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</a:t>
            </a:r>
            <a:r>
              <a:rPr lang="en-US" sz="1600" dirty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in </a:t>
            </a:r>
            <a:r>
              <a:rPr lang="en-US" sz="1600" dirty="0" err="1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laboratori</a:t>
            </a:r>
            <a:r>
              <a:rPr lang="en-US" sz="1600" dirty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</a:t>
            </a:r>
            <a:r>
              <a:rPr lang="en-US" sz="1600" dirty="0" err="1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esteri</a:t>
            </a:r>
            <a:r>
              <a:rPr lang="en-US" sz="1600" dirty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(GSI, GANIL, MSU, </a:t>
            </a:r>
            <a:r>
              <a:rPr lang="en-US" sz="1600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RIKEN</a:t>
            </a:r>
            <a:r>
              <a:rPr lang="en-US" sz="1600" dirty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)</a:t>
            </a:r>
          </a:p>
        </p:txBody>
      </p:sp>
      <p:pic>
        <p:nvPicPr>
          <p:cNvPr id="28" name="Picture 7" descr="magne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2014" y="4516650"/>
            <a:ext cx="1065820" cy="1061820"/>
          </a:xfrm>
          <a:prstGeom prst="rect">
            <a:avLst/>
          </a:prstGeom>
          <a:noFill/>
          <a:ln w="57150">
            <a:solidFill>
              <a:srgbClr val="3399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8812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1196751"/>
            <a:ext cx="9156700" cy="320041"/>
          </a:xfrm>
          <a:prstGeom prst="rect">
            <a:avLst/>
          </a:prstGeom>
          <a:solidFill>
            <a:srgbClr val="FFFFFF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0" y="536104"/>
            <a:ext cx="546100" cy="228601"/>
          </a:xfrm>
          <a:prstGeom prst="rect">
            <a:avLst/>
          </a:prstGeom>
          <a:solidFill>
            <a:srgbClr val="E59358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590550" y="536104"/>
            <a:ext cx="8566150" cy="228601"/>
          </a:xfrm>
          <a:prstGeom prst="rect">
            <a:avLst/>
          </a:prstGeom>
          <a:solidFill>
            <a:srgbClr val="A4C3DB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539551" y="-27385"/>
            <a:ext cx="8509001" cy="569387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>
              <a:buClr>
                <a:srgbClr val="C7702C"/>
              </a:buClr>
              <a:defRPr sz="3200">
                <a:solidFill>
                  <a:srgbClr val="C76F2C"/>
                </a:solidFill>
                <a:uFill>
                  <a:solidFill>
                    <a:srgbClr val="C76F2C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 dirty="0">
                <a:solidFill>
                  <a:srgbClr val="C76F2C"/>
                </a:solidFill>
                <a:uFill>
                  <a:solidFill>
                    <a:srgbClr val="C76F2C"/>
                  </a:solidFill>
                </a:uFill>
              </a:rPr>
              <a:t>GAMMA - PD </a:t>
            </a:r>
            <a:r>
              <a:rPr sz="3200" dirty="0" smtClean="0">
                <a:solidFill>
                  <a:srgbClr val="C76F2C"/>
                </a:solidFill>
                <a:uFill>
                  <a:solidFill>
                    <a:srgbClr val="C76F2C"/>
                  </a:solidFill>
                </a:uFill>
              </a:rPr>
              <a:t>201</a:t>
            </a:r>
            <a:r>
              <a:rPr lang="en-US" sz="3200" dirty="0" smtClean="0">
                <a:solidFill>
                  <a:srgbClr val="C76F2C"/>
                </a:solidFill>
                <a:uFill>
                  <a:solidFill>
                    <a:srgbClr val="C76F2C"/>
                  </a:solidFill>
                </a:uFill>
              </a:rPr>
              <a:t>5</a:t>
            </a:r>
            <a:endParaRPr sz="3200" dirty="0">
              <a:solidFill>
                <a:srgbClr val="C76F2C"/>
              </a:solidFill>
              <a:uFill>
                <a:solidFill>
                  <a:srgbClr val="C76F2C"/>
                </a:solidFill>
              </a:uFill>
            </a:endParaRP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173161" y="909203"/>
            <a:ext cx="8797678" cy="5701186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buFont typeface="Arial"/>
              <a:buChar char="•"/>
              <a:defRPr sz="1800">
                <a:uFillTx/>
              </a:defRPr>
            </a:pPr>
            <a:r>
              <a:rPr sz="1600" dirty="0">
                <a:solidFill>
                  <a:srgbClr val="0365C0"/>
                </a:solidFill>
                <a:uFill>
                  <a:solidFill/>
                </a:uFill>
                <a:latin typeface="+mn-lt"/>
              </a:rPr>
              <a:t>AGATA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 sz="1800">
                <a:uFillTx/>
              </a:defRPr>
            </a:pPr>
            <a:r>
              <a:rPr sz="1400" dirty="0" smtClean="0">
                <a:solidFill>
                  <a:schemeClr val="accent5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Sperimentazione </a:t>
            </a:r>
            <a:r>
              <a:rPr sz="1400" dirty="0">
                <a:solidFill>
                  <a:schemeClr val="accent5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e </a:t>
            </a:r>
            <a:r>
              <a:rPr sz="1400" dirty="0" smtClean="0">
                <a:solidFill>
                  <a:schemeClr val="accent5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supporto</a:t>
            </a:r>
            <a:r>
              <a:rPr lang="en-US" sz="1400" dirty="0" smtClean="0">
                <a:solidFill>
                  <a:schemeClr val="accent5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 a </a:t>
            </a:r>
            <a:r>
              <a:rPr sz="1400" dirty="0" smtClean="0">
                <a:solidFill>
                  <a:schemeClr val="accent5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GANIL</a:t>
            </a:r>
            <a:endParaRPr sz="1400" i="1" dirty="0">
              <a:solidFill>
                <a:schemeClr val="accent5"/>
              </a:solidFill>
              <a:uFill>
                <a:solidFill>
                  <a:srgbClr val="008F00"/>
                </a:solidFill>
              </a:uFill>
              <a:latin typeface="+mn-lt"/>
              <a:ea typeface="+mn-ea"/>
              <a:cs typeface="+mn-cs"/>
              <a:sym typeface="Arial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  <a:defRPr sz="1800">
                <a:uFillTx/>
              </a:defRPr>
            </a:pPr>
            <a:r>
              <a:rPr lang="en-US" sz="1400" dirty="0" err="1">
                <a:solidFill>
                  <a:schemeClr val="accent5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Installazione</a:t>
            </a:r>
            <a:r>
              <a:rPr lang="en-US" sz="1400" dirty="0">
                <a:solidFill>
                  <a:schemeClr val="accent5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 e test </a:t>
            </a:r>
            <a:r>
              <a:rPr lang="en-US" sz="1400" dirty="0" err="1">
                <a:solidFill>
                  <a:schemeClr val="accent5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nuova</a:t>
            </a:r>
            <a:r>
              <a:rPr lang="en-US" sz="1400" dirty="0">
                <a:solidFill>
                  <a:schemeClr val="accent5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elettronica</a:t>
            </a:r>
            <a:r>
              <a:rPr lang="en-US" sz="1400" dirty="0">
                <a:solidFill>
                  <a:schemeClr val="accent5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 →</a:t>
            </a:r>
            <a:r>
              <a:rPr lang="en-US" sz="1400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400" i="1" dirty="0" err="1">
                <a:solidFill>
                  <a:srgbClr val="0433FF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progetto</a:t>
            </a:r>
            <a:r>
              <a:rPr lang="en-US" sz="1400" i="1" dirty="0">
                <a:solidFill>
                  <a:srgbClr val="0433FF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400" i="1" dirty="0" err="1">
                <a:solidFill>
                  <a:srgbClr val="0433FF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comune</a:t>
            </a:r>
            <a:endParaRPr lang="en-US" sz="1400" dirty="0">
              <a:latin typeface="+mn-lt"/>
            </a:endParaRPr>
          </a:p>
          <a:p>
            <a:pPr lvl="1">
              <a:lnSpc>
                <a:spcPct val="80000"/>
              </a:lnSpc>
              <a:buFont typeface="Arial"/>
              <a:buChar char="•"/>
              <a:defRPr sz="1800">
                <a:uFillTx/>
              </a:defRPr>
            </a:pPr>
            <a:endParaRPr sz="1400" dirty="0">
              <a:uFill>
                <a:solidFill/>
              </a:uFill>
              <a:latin typeface="+mn-lt"/>
            </a:endParaRPr>
          </a:p>
          <a:p>
            <a:pPr lvl="0">
              <a:lnSpc>
                <a:spcPct val="80000"/>
              </a:lnSpc>
              <a:buFont typeface="Arial"/>
              <a:buChar char="•"/>
              <a:defRPr sz="1800">
                <a:uFillTx/>
              </a:defRPr>
            </a:pPr>
            <a:r>
              <a:rPr sz="1600" dirty="0">
                <a:solidFill>
                  <a:srgbClr val="0365C0"/>
                </a:solidFill>
                <a:uFill>
                  <a:solidFill/>
                </a:uFill>
                <a:latin typeface="+mn-lt"/>
              </a:rPr>
              <a:t>GALILEO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 sz="1800">
                <a:uFillTx/>
              </a:defRPr>
            </a:pPr>
            <a:r>
              <a:rPr sz="1400" dirty="0" smtClean="0">
                <a:uFill>
                  <a:solidFill/>
                </a:uFill>
                <a:latin typeface="+mn-lt"/>
              </a:rPr>
              <a:t>Criostati </a:t>
            </a:r>
            <a:r>
              <a:rPr sz="1400" dirty="0">
                <a:uFill>
                  <a:solidFill/>
                </a:uFill>
                <a:latin typeface="+mn-lt"/>
              </a:rPr>
              <a:t>tripli e schermi AntiCompton → in ritardo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 sz="1800">
                <a:uFillTx/>
              </a:defRPr>
            </a:pPr>
            <a:r>
              <a:rPr lang="en-US" sz="1400" dirty="0" smtClean="0">
                <a:solidFill>
                  <a:srgbClr val="C82506"/>
                </a:solidFill>
                <a:uFill>
                  <a:solidFill/>
                </a:uFill>
                <a:latin typeface="+mn-lt"/>
              </a:rPr>
              <a:t>Commissioning </a:t>
            </a:r>
            <a:r>
              <a:rPr lang="en-US" sz="1400" dirty="0" err="1" smtClean="0">
                <a:solidFill>
                  <a:srgbClr val="C82506"/>
                </a:solidFill>
                <a:uFill>
                  <a:solidFill/>
                </a:uFill>
                <a:latin typeface="+mn-lt"/>
              </a:rPr>
              <a:t>apparato</a:t>
            </a:r>
            <a:r>
              <a:rPr lang="en-US" sz="1400" dirty="0" smtClean="0">
                <a:solidFill>
                  <a:srgbClr val="C82506"/>
                </a:solidFill>
                <a:uFill>
                  <a:solidFill/>
                </a:uFill>
                <a:latin typeface="+mn-lt"/>
              </a:rPr>
              <a:t> e </a:t>
            </a:r>
            <a:r>
              <a:rPr lang="en-US" sz="1400" dirty="0" err="1" smtClean="0">
                <a:solidFill>
                  <a:srgbClr val="C82506"/>
                </a:solidFill>
                <a:uFill>
                  <a:solidFill/>
                </a:uFill>
                <a:latin typeface="+mn-lt"/>
              </a:rPr>
              <a:t>rivelatori</a:t>
            </a:r>
            <a:r>
              <a:rPr lang="en-US" sz="1400" dirty="0" smtClean="0">
                <a:solidFill>
                  <a:srgbClr val="C82506"/>
                </a:solidFill>
                <a:uFill>
                  <a:solidFill/>
                </a:uFill>
                <a:latin typeface="+mn-lt"/>
              </a:rPr>
              <a:t> </a:t>
            </a:r>
            <a:r>
              <a:rPr lang="en-US" sz="1400" dirty="0" err="1" smtClean="0">
                <a:solidFill>
                  <a:srgbClr val="C82506"/>
                </a:solidFill>
                <a:uFill>
                  <a:solidFill/>
                </a:uFill>
                <a:latin typeface="+mn-lt"/>
              </a:rPr>
              <a:t>ancillari</a:t>
            </a:r>
            <a:r>
              <a:rPr lang="en-US" sz="1400" dirty="0" smtClean="0">
                <a:solidFill>
                  <a:srgbClr val="C82506"/>
                </a:solidFill>
                <a:uFill>
                  <a:solidFill/>
                </a:uFill>
                <a:latin typeface="+mn-lt"/>
              </a:rPr>
              <a:t> </a:t>
            </a:r>
            <a:r>
              <a:rPr sz="1400" dirty="0" smtClean="0">
                <a:solidFill>
                  <a:srgbClr val="C82506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→</a:t>
            </a:r>
            <a:r>
              <a:rPr sz="14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uFill>
                  <a:solidFill>
                    <a:srgbClr val="941100"/>
                  </a:solidFill>
                </a:uFill>
                <a:latin typeface="+mn-lt"/>
                <a:sym typeface="Arial"/>
              </a:rPr>
              <a:t>completato</a:t>
            </a:r>
            <a:endParaRPr sz="1400" dirty="0">
              <a:solidFill>
                <a:schemeClr val="accent2"/>
              </a:solidFill>
              <a:uFill>
                <a:solidFill/>
              </a:uFill>
              <a:latin typeface="+mn-lt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  <a:defRPr sz="1800">
                <a:uFillTx/>
              </a:defRPr>
            </a:pPr>
            <a:r>
              <a:rPr lang="en-US" sz="1400" dirty="0" err="1">
                <a:solidFill>
                  <a:srgbClr val="C82506"/>
                </a:solidFill>
                <a:latin typeface="+mn-lt"/>
              </a:rPr>
              <a:t>I</a:t>
            </a:r>
            <a:r>
              <a:rPr lang="en-US" sz="1400" dirty="0" err="1" smtClean="0">
                <a:solidFill>
                  <a:srgbClr val="C82506"/>
                </a:solidFill>
                <a:uFill>
                  <a:solidFill/>
                </a:uFill>
                <a:latin typeface="+mn-lt"/>
              </a:rPr>
              <a:t>nizio</a:t>
            </a:r>
            <a:r>
              <a:rPr lang="en-US" sz="1400" dirty="0" smtClean="0">
                <a:solidFill>
                  <a:srgbClr val="C82506"/>
                </a:solidFill>
                <a:uFill>
                  <a:solidFill/>
                </a:uFill>
                <a:latin typeface="+mn-lt"/>
              </a:rPr>
              <a:t> </a:t>
            </a:r>
            <a:r>
              <a:rPr lang="en-US" sz="1400" dirty="0" err="1" smtClean="0">
                <a:solidFill>
                  <a:srgbClr val="C82506"/>
                </a:solidFill>
                <a:uFill>
                  <a:solidFill/>
                </a:uFill>
                <a:latin typeface="+mn-lt"/>
              </a:rPr>
              <a:t>sperimentazione</a:t>
            </a:r>
            <a:r>
              <a:rPr lang="en-US" sz="1400" dirty="0" smtClean="0">
                <a:solidFill>
                  <a:srgbClr val="C82506"/>
                </a:solidFill>
                <a:uFill>
                  <a:solidFill/>
                </a:uFill>
                <a:latin typeface="+mn-lt"/>
              </a:rPr>
              <a:t> </a:t>
            </a:r>
            <a:r>
              <a:rPr lang="en-US" sz="1400" dirty="0" smtClean="0">
                <a:solidFill>
                  <a:srgbClr val="C82506"/>
                </a:solidFill>
                <a:uFill>
                  <a:solidFill>
                    <a:srgbClr val="941100"/>
                  </a:solidFill>
                </a:uFill>
                <a:sym typeface="Arial"/>
              </a:rPr>
              <a:t>→ </a:t>
            </a:r>
            <a:r>
              <a:rPr lang="en-US" sz="1400" dirty="0" smtClean="0">
                <a:solidFill>
                  <a:schemeClr val="accent2"/>
                </a:solidFill>
                <a:uFill>
                  <a:solidFill/>
                </a:uFill>
                <a:latin typeface="+mn-lt"/>
              </a:rPr>
              <a:t>primo </a:t>
            </a:r>
            <a:r>
              <a:rPr lang="en-US" sz="1400" dirty="0" err="1" smtClean="0">
                <a:solidFill>
                  <a:schemeClr val="accent2"/>
                </a:solidFill>
                <a:uFill>
                  <a:solidFill/>
                </a:uFill>
                <a:latin typeface="+mn-lt"/>
              </a:rPr>
              <a:t>turno</a:t>
            </a:r>
            <a:r>
              <a:rPr lang="en-US" sz="1400" dirty="0" smtClean="0">
                <a:solidFill>
                  <a:schemeClr val="accent2"/>
                </a:solidFill>
                <a:uFill>
                  <a:solidFill/>
                </a:uFill>
                <a:latin typeface="+mn-lt"/>
              </a:rPr>
              <a:t> 10 </a:t>
            </a:r>
            <a:r>
              <a:rPr sz="1400" dirty="0" err="1" smtClean="0">
                <a:solidFill>
                  <a:schemeClr val="accent2"/>
                </a:solidFill>
                <a:uFill>
                  <a:solidFill/>
                </a:uFill>
                <a:latin typeface="+mn-lt"/>
              </a:rPr>
              <a:t>luglio</a:t>
            </a:r>
            <a:r>
              <a:rPr lang="en-US" sz="1400" dirty="0" smtClean="0">
                <a:solidFill>
                  <a:schemeClr val="accent2"/>
                </a:solidFill>
                <a:uFill>
                  <a:solidFill/>
                </a:uFill>
                <a:latin typeface="+mn-lt"/>
              </a:rPr>
              <a:t> 2015</a:t>
            </a:r>
            <a:endParaRPr sz="1400" dirty="0">
              <a:solidFill>
                <a:schemeClr val="accent2"/>
              </a:solidFill>
              <a:uFill>
                <a:solidFill/>
              </a:uFill>
              <a:latin typeface="+mn-lt"/>
            </a:endParaRPr>
          </a:p>
          <a:p>
            <a:pPr marL="640079" lvl="1" indent="-274319">
              <a:lnSpc>
                <a:spcPct val="80000"/>
              </a:lnSpc>
              <a:buFont typeface="Arial"/>
              <a:buChar char="–"/>
              <a:defRPr sz="1800">
                <a:uFillTx/>
              </a:defRPr>
            </a:pPr>
            <a:endParaRPr sz="1400" dirty="0">
              <a:uFill>
                <a:solidFill/>
              </a:uFill>
              <a:latin typeface="+mn-lt"/>
            </a:endParaRPr>
          </a:p>
          <a:p>
            <a:pPr lvl="0">
              <a:lnSpc>
                <a:spcPct val="80000"/>
              </a:lnSpc>
              <a:buFont typeface="Arial"/>
              <a:buChar char="•"/>
              <a:defRPr sz="1800">
                <a:uFillTx/>
              </a:defRPr>
            </a:pPr>
            <a:r>
              <a:rPr sz="1600" dirty="0">
                <a:solidFill>
                  <a:srgbClr val="0365C0"/>
                </a:solidFill>
                <a:uFill>
                  <a:solidFill/>
                </a:uFill>
                <a:latin typeface="+mn-lt"/>
              </a:rPr>
              <a:t>EUCLIDES, TRACE e altri rivelatori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 sz="1800">
                <a:uFillTx/>
              </a:defRPr>
            </a:pPr>
            <a:r>
              <a:rPr sz="1400" dirty="0" smtClean="0">
                <a:solidFill>
                  <a:srgbClr val="C82506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Progettazione meccanica → </a:t>
            </a:r>
            <a:r>
              <a:rPr lang="en-US" sz="1400" dirty="0" smtClean="0">
                <a:solidFill>
                  <a:srgbClr val="00882B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completata</a:t>
            </a:r>
            <a:endParaRPr lang="en-US" sz="1400" dirty="0">
              <a:solidFill>
                <a:srgbClr val="00882B"/>
              </a:solidFill>
              <a:uFill>
                <a:solidFill>
                  <a:srgbClr val="941100"/>
                </a:solidFill>
              </a:uFill>
              <a:latin typeface="+mn-lt"/>
              <a:ea typeface="+mn-ea"/>
              <a:cs typeface="+mn-cs"/>
              <a:sym typeface="Arial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  <a:defRPr sz="1800">
                <a:uFillTx/>
              </a:defRPr>
            </a:pPr>
            <a:r>
              <a:rPr sz="1400" dirty="0" smtClean="0">
                <a:solidFill>
                  <a:schemeClr val="accent5"/>
                </a:solidFill>
                <a:uFill>
                  <a:solidFill/>
                </a:uFill>
                <a:latin typeface="+mn-lt"/>
              </a:rPr>
              <a:t>Sviluppo </a:t>
            </a:r>
            <a:r>
              <a:rPr sz="1400" dirty="0">
                <a:solidFill>
                  <a:schemeClr val="accent5"/>
                </a:solidFill>
                <a:uFill>
                  <a:solidFill/>
                </a:uFill>
                <a:latin typeface="+mn-lt"/>
              </a:rPr>
              <a:t>nuova elettronica</a:t>
            </a:r>
            <a:r>
              <a:rPr sz="1400" dirty="0">
                <a:solidFill>
                  <a:schemeClr val="accent5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 → </a:t>
            </a:r>
            <a:r>
              <a:rPr lang="en-US" sz="1400" i="1" dirty="0" smtClean="0">
                <a:solidFill>
                  <a:srgbClr val="0433FF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rPr>
              <a:t>completamento</a:t>
            </a:r>
            <a:r>
              <a:rPr sz="1400" i="1" dirty="0" smtClean="0">
                <a:solidFill>
                  <a:srgbClr val="0433FF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sz="1400" i="1" dirty="0" smtClean="0">
                <a:solidFill>
                  <a:srgbClr val="0433FF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rPr>
              <a:t>produzi</a:t>
            </a:r>
            <a:r>
              <a:rPr lang="en-US" sz="1400" i="1" dirty="0" smtClean="0">
                <a:solidFill>
                  <a:srgbClr val="0433FF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rPr>
              <a:t>one</a:t>
            </a:r>
            <a:endParaRPr sz="1400" dirty="0">
              <a:uFill>
                <a:solidFill/>
              </a:uFill>
              <a:latin typeface="+mn-lt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  <a:defRPr sz="1800">
                <a:uFillTx/>
              </a:defRPr>
            </a:pPr>
            <a:r>
              <a:rPr sz="1400" dirty="0">
                <a:solidFill>
                  <a:schemeClr val="accent5"/>
                </a:solidFill>
                <a:uFill>
                  <a:solidFill/>
                </a:uFill>
                <a:latin typeface="+mn-lt"/>
              </a:rPr>
              <a:t>Commissioning </a:t>
            </a:r>
            <a:r>
              <a:rPr lang="en-US" sz="1400" dirty="0" smtClean="0">
                <a:solidFill>
                  <a:schemeClr val="accent5"/>
                </a:solidFill>
                <a:uFill>
                  <a:solidFill/>
                </a:uFill>
                <a:latin typeface="+mn-lt"/>
              </a:rPr>
              <a:t>plunger</a:t>
            </a:r>
            <a:r>
              <a:rPr lang="en-US" sz="1400" dirty="0" smtClean="0">
                <a:solidFill>
                  <a:srgbClr val="00882B"/>
                </a:solidFill>
                <a:uFill>
                  <a:solidFill/>
                </a:uFill>
                <a:latin typeface="+mn-lt"/>
              </a:rPr>
              <a:t> </a:t>
            </a:r>
            <a:r>
              <a:rPr lang="en-US" sz="1400" dirty="0">
                <a:solidFill>
                  <a:schemeClr val="accent5"/>
                </a:solidFill>
                <a:uFill>
                  <a:solidFill>
                    <a:srgbClr val="941100"/>
                  </a:solidFill>
                </a:uFill>
                <a:sym typeface="Arial"/>
              </a:rPr>
              <a:t>→ </a:t>
            </a:r>
            <a:r>
              <a:rPr lang="en-US" sz="1400" i="1" dirty="0" smtClean="0">
                <a:solidFill>
                  <a:srgbClr val="0433FF"/>
                </a:solidFill>
                <a:uFill>
                  <a:solidFill>
                    <a:srgbClr val="FF2600"/>
                  </a:solidFill>
                </a:uFill>
                <a:latin typeface="+mn-lt"/>
                <a:sym typeface="Arial"/>
              </a:rPr>
              <a:t>prima metà 2016 </a:t>
            </a:r>
            <a:endParaRPr sz="1400" dirty="0">
              <a:solidFill>
                <a:srgbClr val="00882B"/>
              </a:solidFill>
              <a:uFill>
                <a:solidFill/>
              </a:uFill>
              <a:latin typeface="+mn-lt"/>
            </a:endParaRPr>
          </a:p>
          <a:p>
            <a:pPr marL="484094" lvl="0" indent="-484094">
              <a:lnSpc>
                <a:spcPct val="80000"/>
              </a:lnSpc>
              <a:spcBef>
                <a:spcPts val="500"/>
              </a:spcBef>
              <a:buFont typeface="Arial"/>
              <a:buChar char="•"/>
              <a:defRPr sz="1800">
                <a:uFillTx/>
              </a:defRPr>
            </a:pPr>
            <a:endParaRPr sz="1400" dirty="0">
              <a:uFill>
                <a:solidFill/>
              </a:uFill>
              <a:latin typeface="+mn-lt"/>
            </a:endParaRPr>
          </a:p>
          <a:p>
            <a:pPr lvl="0">
              <a:lnSpc>
                <a:spcPct val="80000"/>
              </a:lnSpc>
              <a:buFont typeface="Arial"/>
              <a:buChar char="•"/>
              <a:defRPr sz="1800">
                <a:uFillTx/>
              </a:defRPr>
            </a:pPr>
            <a:r>
              <a:rPr sz="1400" dirty="0">
                <a:solidFill>
                  <a:srgbClr val="0365C0"/>
                </a:solidFill>
                <a:uFill>
                  <a:solidFill/>
                </a:uFill>
                <a:latin typeface="+mn-lt"/>
              </a:rPr>
              <a:t>Esperimenti </a:t>
            </a:r>
            <a:r>
              <a:rPr sz="1400" dirty="0" smtClean="0">
                <a:solidFill>
                  <a:srgbClr val="0365C0"/>
                </a:solidFill>
                <a:uFill>
                  <a:solidFill/>
                </a:uFill>
                <a:latin typeface="+mn-lt"/>
              </a:rPr>
              <a:t>a GANIL</a:t>
            </a:r>
            <a:r>
              <a:rPr sz="1400" dirty="0">
                <a:solidFill>
                  <a:srgbClr val="0365C0"/>
                </a:solidFill>
                <a:uFill>
                  <a:solidFill/>
                </a:uFill>
                <a:latin typeface="+mn-lt"/>
              </a:rPr>
              <a:t>, MSU, RIKEN, …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 sz="1800">
                <a:uFillTx/>
              </a:defRPr>
            </a:pPr>
            <a:r>
              <a:rPr sz="1400" dirty="0">
                <a:solidFill>
                  <a:srgbClr val="C82506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Esperimenti con spokespersons locali → </a:t>
            </a:r>
            <a:r>
              <a:rPr sz="1400" i="1" dirty="0">
                <a:solidFill>
                  <a:srgbClr val="0433FF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rPr>
              <a:t>analisi dati in corso</a:t>
            </a:r>
            <a:endParaRPr sz="1400" dirty="0">
              <a:solidFill>
                <a:srgbClr val="941100"/>
              </a:solidFill>
              <a:uFill>
                <a:solidFill>
                  <a:srgbClr val="941100"/>
                </a:solidFill>
              </a:uFill>
              <a:latin typeface="+mn-lt"/>
              <a:ea typeface="+mn-ea"/>
              <a:cs typeface="+mn-cs"/>
              <a:sym typeface="Arial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  <a:defRPr sz="1800">
                <a:uFillTx/>
              </a:defRPr>
            </a:pPr>
            <a:r>
              <a:rPr sz="1400" dirty="0">
                <a:solidFill>
                  <a:srgbClr val="C82506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Nuove proposte → </a:t>
            </a:r>
            <a:r>
              <a:rPr sz="1400" i="1" dirty="0">
                <a:solidFill>
                  <a:srgbClr val="0433FF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rPr>
              <a:t>molte già approvate</a:t>
            </a:r>
          </a:p>
        </p:txBody>
      </p:sp>
      <p:pic>
        <p:nvPicPr>
          <p:cNvPr id="7" name="Image 2" descr="IMG_138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780" y="3880223"/>
            <a:ext cx="2606421" cy="260642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917" y="5471431"/>
            <a:ext cx="4051572" cy="12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0489" y="6451371"/>
            <a:ext cx="409806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C82506"/>
                </a:solidFill>
                <a:effectLst/>
                <a:uFill>
                  <a:solidFill>
                    <a:srgbClr val="FFFFFF"/>
                  </a:solidFill>
                </a:uFill>
                <a:sym typeface="Arial"/>
              </a:rPr>
              <a:t>AGATA con 8 ATC (24 capsule)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C82506"/>
                </a:solidFill>
                <a:effectLst/>
                <a:uFill>
                  <a:solidFill>
                    <a:srgbClr val="FFFFFF"/>
                  </a:solidFill>
                </a:uFill>
                <a:sym typeface="Arial"/>
              </a:rPr>
              <a:t> </a:t>
            </a:r>
            <a:r>
              <a:rPr lang="en-US" sz="1400" dirty="0" smtClean="0">
                <a:solidFill>
                  <a:srgbClr val="C82506"/>
                </a:solidFill>
              </a:rPr>
              <a:t>da </a:t>
            </a:r>
            <a:r>
              <a:rPr lang="en-US" sz="1400" dirty="0" err="1" smtClean="0">
                <a:solidFill>
                  <a:srgbClr val="C82506"/>
                </a:solidFill>
              </a:rPr>
              <a:t>febbraio</a:t>
            </a:r>
            <a:r>
              <a:rPr lang="en-US" sz="1400" dirty="0" smtClean="0">
                <a:solidFill>
                  <a:srgbClr val="C82506"/>
                </a:solidFill>
              </a:rPr>
              <a:t> 2015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C82506"/>
              </a:solidFill>
              <a:effectLst/>
              <a:uFill>
                <a:solidFill>
                  <a:srgbClr val="FFFFFF"/>
                </a:solidFill>
              </a:uFill>
              <a:sym typeface="Arial"/>
            </a:endParaRPr>
          </a:p>
        </p:txBody>
      </p:sp>
      <p:pic>
        <p:nvPicPr>
          <p:cNvPr id="10" name="Picture 9" descr="P100015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287" y="-13868"/>
            <a:ext cx="1944713" cy="2592951"/>
          </a:xfrm>
          <a:prstGeom prst="rect">
            <a:avLst/>
          </a:prstGeom>
        </p:spPr>
      </p:pic>
      <p:pic>
        <p:nvPicPr>
          <p:cNvPr id="11" name="Picture 2" descr="F:\presentations\2015_04_Mugast\LNL Galileo FotoProfessionali\M.Danesin©Galileo-0407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4004" y="2344201"/>
            <a:ext cx="2199996" cy="197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9269" y="733456"/>
            <a:ext cx="1648789" cy="21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01191" y="2895864"/>
            <a:ext cx="76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</a:rPr>
              <a:t>Euclides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9073" y="4327739"/>
            <a:ext cx="646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N-</a:t>
            </a:r>
            <a:r>
              <a:rPr lang="en-US" sz="1200" dirty="0">
                <a:solidFill>
                  <a:srgbClr val="000000"/>
                </a:solidFill>
              </a:rPr>
              <a:t>W</a:t>
            </a:r>
            <a:r>
              <a:rPr lang="en-US" sz="1200" dirty="0" smtClean="0">
                <a:solidFill>
                  <a:srgbClr val="000000"/>
                </a:solidFill>
              </a:rPr>
              <a:t>all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/>
        </p:nvSpPr>
        <p:spPr>
          <a:xfrm>
            <a:off x="0" y="1196751"/>
            <a:ext cx="9156700" cy="320041"/>
          </a:xfrm>
          <a:prstGeom prst="rect">
            <a:avLst/>
          </a:prstGeom>
          <a:solidFill>
            <a:srgbClr val="FFFFFF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419" name="Shape 419"/>
          <p:cNvSpPr/>
          <p:nvPr/>
        </p:nvSpPr>
        <p:spPr>
          <a:xfrm>
            <a:off x="0" y="536104"/>
            <a:ext cx="546100" cy="228601"/>
          </a:xfrm>
          <a:prstGeom prst="rect">
            <a:avLst/>
          </a:prstGeom>
          <a:solidFill>
            <a:srgbClr val="E59358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590550" y="536104"/>
            <a:ext cx="8566150" cy="228601"/>
          </a:xfrm>
          <a:prstGeom prst="rect">
            <a:avLst/>
          </a:prstGeom>
          <a:solidFill>
            <a:srgbClr val="A4C3DB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5" name="TextBox 8"/>
          <p:cNvSpPr txBox="1"/>
          <p:nvPr/>
        </p:nvSpPr>
        <p:spPr>
          <a:xfrm>
            <a:off x="251520" y="5805264"/>
            <a:ext cx="8784976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L'installazione e test di GALILEO con NW</a:t>
            </a:r>
            <a:r>
              <a:rPr lang="it-IT" dirty="0"/>
              <a:t> </a:t>
            </a:r>
            <a:r>
              <a:rPr lang="it-IT" dirty="0" smtClean="0"/>
              <a:t>ed EUCLIDES è proseguita sino alla prima metà del 2015. Durante la seconda meta del 2015 comincerà la sperimentazione con GALILEO </a:t>
            </a:r>
            <a:r>
              <a:rPr lang="it-IT" dirty="0" err="1" smtClean="0"/>
              <a:t>phase</a:t>
            </a:r>
            <a:r>
              <a:rPr lang="it-IT" dirty="0" smtClean="0"/>
              <a:t> 1. All’inizio del 2016 verrà testato il nuovo </a:t>
            </a:r>
            <a:r>
              <a:rPr lang="it-IT" dirty="0" err="1" smtClean="0"/>
              <a:t>plunger</a:t>
            </a:r>
            <a:r>
              <a:rPr lang="it-IT" dirty="0" smtClean="0"/>
              <a:t>.</a:t>
            </a:r>
            <a:endParaRPr lang="en-US" dirty="0"/>
          </a:p>
        </p:txBody>
      </p:sp>
      <p:pic>
        <p:nvPicPr>
          <p:cNvPr id="17" name="Immagine 7" descr="Screen Shot 2015-06-28 at 23.27.2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870" y="3700286"/>
            <a:ext cx="2264270" cy="2093228"/>
          </a:xfrm>
          <a:prstGeom prst="rect">
            <a:avLst/>
          </a:prstGeom>
        </p:spPr>
      </p:pic>
      <p:sp>
        <p:nvSpPr>
          <p:cNvPr id="18" name="CasellaDiTesto 8"/>
          <p:cNvSpPr txBox="1">
            <a:spLocks noChangeArrowheads="1"/>
          </p:cNvSpPr>
          <p:nvPr/>
        </p:nvSpPr>
        <p:spPr bwMode="auto">
          <a:xfrm>
            <a:off x="6007557" y="5274545"/>
            <a:ext cx="1166072" cy="307777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1400" dirty="0" smtClean="0">
                <a:solidFill>
                  <a:schemeClr val="dk1"/>
                </a:solidFill>
              </a:rPr>
              <a:t>PLUNGER</a:t>
            </a:r>
            <a:endParaRPr lang="it-IT" sz="14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Shape 359"/>
          <p:cNvSpPr>
            <a:spLocks noGrp="1"/>
          </p:cNvSpPr>
          <p:nvPr>
            <p:ph type="title"/>
          </p:nvPr>
        </p:nvSpPr>
        <p:spPr>
          <a:xfrm>
            <a:off x="467543" y="-27385"/>
            <a:ext cx="8568954" cy="58072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 dirty="0">
                <a:solidFill>
                  <a:srgbClr val="8A7268"/>
                </a:solidFill>
                <a:uFill>
                  <a:solidFill>
                    <a:srgbClr val="8A7268"/>
                  </a:solidFill>
                </a:uFill>
              </a:rPr>
              <a:t>GALILEO </a:t>
            </a:r>
            <a:r>
              <a:rPr lang="en-US" sz="3200" dirty="0" smtClean="0">
                <a:solidFill>
                  <a:srgbClr val="8A7268"/>
                </a:solidFill>
                <a:uFill>
                  <a:solidFill>
                    <a:srgbClr val="8A7268"/>
                  </a:solidFill>
                </a:uFill>
              </a:rPr>
              <a:t>2015</a:t>
            </a:r>
            <a:endParaRPr sz="3200" dirty="0">
              <a:solidFill>
                <a:srgbClr val="8A7268"/>
              </a:solidFill>
              <a:uFill>
                <a:solidFill>
                  <a:srgbClr val="8A7268"/>
                </a:solidFill>
              </a:u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1520" y="3900172"/>
            <a:ext cx="2358203" cy="1833084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091888" y="2035959"/>
            <a:ext cx="3064812" cy="1691999"/>
          </a:xfrm>
          <a:prstGeom prst="rect">
            <a:avLst/>
          </a:prstGeom>
          <a:ln>
            <a:noFill/>
          </a:ln>
        </p:spPr>
      </p:pic>
      <p:pic>
        <p:nvPicPr>
          <p:cNvPr id="16" name="Immagine 6" descr="M.Danesin©Galileo-043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62" y="764705"/>
            <a:ext cx="5026029" cy="3350683"/>
          </a:xfrm>
          <a:prstGeom prst="rect">
            <a:avLst/>
          </a:prstGeom>
        </p:spPr>
      </p:pic>
      <p:pic>
        <p:nvPicPr>
          <p:cNvPr id="19" name="Immagine 1" descr="Copertina201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80728"/>
            <a:ext cx="1535830" cy="2185249"/>
          </a:xfrm>
          <a:prstGeom prst="rect">
            <a:avLst/>
          </a:prstGeom>
        </p:spPr>
      </p:pic>
      <p:pic>
        <p:nvPicPr>
          <p:cNvPr id="13" name="Immagin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609723" y="4185936"/>
            <a:ext cx="2902327" cy="1609462"/>
          </a:xfrm>
          <a:prstGeom prst="rect">
            <a:avLst/>
          </a:prstGeom>
          <a:ln>
            <a:noFill/>
          </a:ln>
        </p:spPr>
      </p:pic>
      <p:pic>
        <p:nvPicPr>
          <p:cNvPr id="20" name="Immagine 2" descr="Screen Shot 2015-06-29 at 22.22.18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244" y="115433"/>
            <a:ext cx="2757254" cy="2165844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 rot="15068769">
            <a:off x="3582758" y="3251694"/>
            <a:ext cx="1414488" cy="391841"/>
          </a:xfrm>
          <a:prstGeom prst="rightArrow">
            <a:avLst>
              <a:gd name="adj1" fmla="val 50000"/>
              <a:gd name="adj2" fmla="val 84491"/>
            </a:avLst>
          </a:prstGeom>
          <a:solidFill>
            <a:srgbClr val="FFFF00"/>
          </a:solidFill>
          <a:ln w="12700" cap="flat">
            <a:solidFill>
              <a:srgbClr val="FFFF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2028395">
            <a:off x="5750553" y="2324034"/>
            <a:ext cx="523267" cy="391841"/>
          </a:xfrm>
          <a:prstGeom prst="rightArrow">
            <a:avLst>
              <a:gd name="adj1" fmla="val 50000"/>
              <a:gd name="adj2" fmla="val 84491"/>
            </a:avLst>
          </a:prstGeom>
          <a:solidFill>
            <a:srgbClr val="FFFF00"/>
          </a:solidFill>
          <a:ln w="12700" cap="flat">
            <a:solidFill>
              <a:srgbClr val="FFFF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7" name="CasellaDiTesto 8"/>
          <p:cNvSpPr txBox="1">
            <a:spLocks noChangeArrowheads="1"/>
          </p:cNvSpPr>
          <p:nvPr/>
        </p:nvSpPr>
        <p:spPr bwMode="auto">
          <a:xfrm>
            <a:off x="2709971" y="4124120"/>
            <a:ext cx="1166072" cy="307777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1400" dirty="0" err="1" smtClean="0">
                <a:solidFill>
                  <a:schemeClr val="dk1"/>
                </a:solidFill>
              </a:rPr>
              <a:t>Euclides</a:t>
            </a:r>
            <a:endParaRPr lang="it-IT" sz="14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CasellaDiTesto 8"/>
          <p:cNvSpPr txBox="1">
            <a:spLocks noChangeArrowheads="1"/>
          </p:cNvSpPr>
          <p:nvPr/>
        </p:nvSpPr>
        <p:spPr bwMode="auto">
          <a:xfrm>
            <a:off x="7647005" y="3420181"/>
            <a:ext cx="1166072" cy="307777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1400" dirty="0" err="1" smtClean="0">
                <a:solidFill>
                  <a:schemeClr val="dk1"/>
                </a:solidFill>
              </a:rPr>
              <a:t>N-Wall</a:t>
            </a:r>
            <a:endParaRPr lang="it-IT" sz="14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0" y="1196751"/>
            <a:ext cx="9156700" cy="320041"/>
          </a:xfrm>
          <a:prstGeom prst="rect">
            <a:avLst/>
          </a:prstGeom>
          <a:solidFill>
            <a:srgbClr val="FFFFFF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442" name="Shape 442"/>
          <p:cNvSpPr/>
          <p:nvPr/>
        </p:nvSpPr>
        <p:spPr>
          <a:xfrm>
            <a:off x="0" y="536104"/>
            <a:ext cx="546100" cy="228601"/>
          </a:xfrm>
          <a:prstGeom prst="rect">
            <a:avLst/>
          </a:prstGeom>
          <a:solidFill>
            <a:srgbClr val="E59358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590550" y="536104"/>
            <a:ext cx="8566150" cy="228601"/>
          </a:xfrm>
          <a:prstGeom prst="rect">
            <a:avLst/>
          </a:prstGeom>
          <a:solidFill>
            <a:srgbClr val="A4C3DB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444" name="Shape 444"/>
          <p:cNvSpPr>
            <a:spLocks noGrp="1"/>
          </p:cNvSpPr>
          <p:nvPr>
            <p:ph type="body" idx="1"/>
          </p:nvPr>
        </p:nvSpPr>
        <p:spPr>
          <a:xfrm>
            <a:off x="411013" y="1036847"/>
            <a:ext cx="6315068" cy="547722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1300"/>
              </a:spcBef>
              <a:buSzPct val="80000"/>
              <a:buChar char=""/>
              <a:defRPr sz="1800">
                <a:uFillTx/>
              </a:defRPr>
            </a:pPr>
            <a:r>
              <a:rPr sz="1800" dirty="0">
                <a:solidFill>
                  <a:srgbClr val="0365C0"/>
                </a:solidFill>
                <a:uFill>
                  <a:solidFill>
                    <a:srgbClr val="021CA1"/>
                  </a:solidFill>
                </a:uFill>
                <a:latin typeface="+mn-lt"/>
                <a:ea typeface="+mn-ea"/>
                <a:cs typeface="+mn-cs"/>
                <a:sym typeface="Arial"/>
              </a:rPr>
              <a:t>GALILEO</a:t>
            </a:r>
          </a:p>
          <a:p>
            <a:pPr lvl="1">
              <a:buFont typeface="Wingdings"/>
              <a:buChar char=""/>
              <a:defRPr sz="1800">
                <a:uFillTx/>
              </a:defRPr>
            </a:pPr>
            <a:r>
              <a:rPr lang="en-US" sz="1600" dirty="0" err="1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Sperimentazione</a:t>
            </a:r>
            <a:r>
              <a:rPr lang="en-US"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con </a:t>
            </a:r>
            <a:r>
              <a:rPr lang="en-US" sz="1600" dirty="0" err="1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Euclides</a:t>
            </a:r>
            <a:r>
              <a:rPr lang="en-US"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 + Neutron Wall (10 </a:t>
            </a:r>
            <a:r>
              <a:rPr lang="en-US" sz="1600" dirty="0" err="1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proposte</a:t>
            </a:r>
            <a:r>
              <a:rPr lang="en-US"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600" dirty="0" err="1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presentate</a:t>
            </a:r>
            <a:r>
              <a:rPr lang="en-US"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 al PAC 30.06)</a:t>
            </a:r>
            <a:endParaRPr sz="1600" dirty="0">
              <a:solidFill>
                <a:srgbClr val="021CA1"/>
              </a:solidFill>
              <a:uFill>
                <a:solidFill>
                  <a:srgbClr val="021CA1"/>
                </a:solidFill>
              </a:uFill>
              <a:latin typeface="+mn-lt"/>
              <a:ea typeface="+mn-ea"/>
              <a:cs typeface="+mn-cs"/>
              <a:sym typeface="Arial"/>
            </a:endParaRPr>
          </a:p>
          <a:p>
            <a:pPr lvl="0">
              <a:spcBef>
                <a:spcPts val="1300"/>
              </a:spcBef>
              <a:buSzPct val="80000"/>
              <a:buChar char=""/>
              <a:defRPr sz="1800">
                <a:uFillTx/>
              </a:defRPr>
            </a:pPr>
            <a:r>
              <a:rPr sz="1800" dirty="0">
                <a:solidFill>
                  <a:srgbClr val="0365C0"/>
                </a:solidFill>
                <a:uFill>
                  <a:solidFill>
                    <a:srgbClr val="021CA1"/>
                  </a:solidFill>
                </a:uFill>
                <a:latin typeface="+mn-lt"/>
                <a:ea typeface="+mn-ea"/>
                <a:cs typeface="+mn-cs"/>
                <a:sym typeface="Arial"/>
              </a:rPr>
              <a:t>AGATA a GANIL</a:t>
            </a:r>
            <a:endParaRPr sz="1800" dirty="0">
              <a:solidFill>
                <a:srgbClr val="0365C0"/>
              </a:solidFill>
              <a:uFill>
                <a:solidFill/>
              </a:uFill>
              <a:latin typeface="+mn-lt"/>
            </a:endParaRPr>
          </a:p>
          <a:p>
            <a:pPr lvl="1">
              <a:buFont typeface="Wingdings"/>
              <a:buChar char=""/>
              <a:defRPr sz="1800">
                <a:uFillTx/>
              </a:defRPr>
            </a:pPr>
            <a:r>
              <a:rPr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S</a:t>
            </a:r>
            <a:r>
              <a:rPr lang="en-US"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perimentazione e </a:t>
            </a:r>
            <a:r>
              <a:rPr lang="en-US"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s</a:t>
            </a:r>
            <a:r>
              <a:rPr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upporto</a:t>
            </a:r>
            <a:r>
              <a:rPr lang="en-US"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 (approvati almeno 5 esperimenti approvati, integrazione nuovi Digituizers e Preprocessing)</a:t>
            </a:r>
            <a:r>
              <a:rPr lang="en-US"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endParaRPr sz="1600" dirty="0" smtClean="0">
              <a:uFill>
                <a:solidFill/>
              </a:uFill>
            </a:endParaRPr>
          </a:p>
          <a:p>
            <a:pPr lvl="0">
              <a:spcBef>
                <a:spcPts val="1300"/>
              </a:spcBef>
              <a:buSzPct val="80000"/>
              <a:buChar char=""/>
              <a:defRPr sz="1800">
                <a:uFillTx/>
              </a:defRPr>
            </a:pPr>
            <a:r>
              <a:rPr sz="1800" dirty="0" smtClean="0">
                <a:solidFill>
                  <a:srgbClr val="0365C0"/>
                </a:solidFill>
                <a:uFill>
                  <a:solidFill>
                    <a:srgbClr val="021CA1"/>
                  </a:solidFill>
                </a:uFill>
                <a:latin typeface="+mn-lt"/>
                <a:ea typeface="+mn-ea"/>
                <a:cs typeface="+mn-cs"/>
                <a:sym typeface="Arial"/>
              </a:rPr>
              <a:t>Sviluppo rivelatori GTC + schermi AC</a:t>
            </a:r>
            <a:endParaRPr sz="1800" dirty="0" smtClean="0">
              <a:solidFill>
                <a:srgbClr val="0365C0"/>
              </a:solidFill>
              <a:uFill>
                <a:solidFill/>
              </a:uFill>
              <a:latin typeface="+mn-lt"/>
            </a:endParaRPr>
          </a:p>
          <a:p>
            <a:pPr lvl="0">
              <a:spcBef>
                <a:spcPts val="1300"/>
              </a:spcBef>
              <a:buSzPct val="80000"/>
              <a:buChar char=""/>
              <a:defRPr sz="1800">
                <a:uFillTx/>
              </a:defRPr>
            </a:pPr>
            <a:r>
              <a:rPr sz="1800" dirty="0" smtClean="0">
                <a:solidFill>
                  <a:srgbClr val="0365C0"/>
                </a:solidFill>
                <a:uFill>
                  <a:solidFill/>
                </a:uFill>
                <a:latin typeface="+mn-lt"/>
              </a:rPr>
              <a:t>Rivelatori </a:t>
            </a:r>
            <a:r>
              <a:rPr sz="1800" dirty="0">
                <a:solidFill>
                  <a:srgbClr val="0365C0"/>
                </a:solidFill>
                <a:uFill>
                  <a:solidFill/>
                </a:uFill>
                <a:latin typeface="+mn-lt"/>
              </a:rPr>
              <a:t>ancillari: EUCLIDES, TRACE, N-Wall, …</a:t>
            </a:r>
          </a:p>
          <a:p>
            <a:pPr lvl="1">
              <a:buFont typeface="Wingdings"/>
              <a:buChar char=""/>
              <a:defRPr sz="1800">
                <a:uFillTx/>
              </a:defRPr>
            </a:pPr>
            <a:r>
              <a:rPr lang="en-US" sz="1600" dirty="0" err="1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Sperimentazione</a:t>
            </a:r>
            <a:r>
              <a:rPr lang="en-US"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con </a:t>
            </a:r>
            <a:r>
              <a:rPr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GALILEO</a:t>
            </a:r>
            <a:r>
              <a:rPr lang="en-US"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, </a:t>
            </a:r>
            <a:r>
              <a:rPr lang="en-US"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sym typeface="Arial"/>
              </a:rPr>
              <a:t>commissioning </a:t>
            </a:r>
            <a:r>
              <a:rPr lang="en-US" sz="1600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sym typeface="Arial"/>
              </a:rPr>
              <a:t>e </a:t>
            </a:r>
            <a:r>
              <a:rPr lang="en-US" sz="1600" dirty="0" err="1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sym typeface="Arial"/>
              </a:rPr>
              <a:t>misure</a:t>
            </a:r>
            <a:r>
              <a:rPr lang="en-US" sz="1600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sym typeface="Arial"/>
              </a:rPr>
              <a:t> con Plunger </a:t>
            </a:r>
            <a:endParaRPr lang="en-US" sz="1600" dirty="0" smtClean="0">
              <a:solidFill>
                <a:srgbClr val="941100"/>
              </a:solidFill>
              <a:uFill>
                <a:solidFill>
                  <a:srgbClr val="941100"/>
                </a:solidFill>
              </a:uFill>
              <a:latin typeface="+mn-lt"/>
              <a:ea typeface="+mn-ea"/>
              <a:cs typeface="+mn-cs"/>
              <a:sym typeface="Arial"/>
            </a:endParaRPr>
          </a:p>
          <a:p>
            <a:pPr lvl="1">
              <a:buFont typeface="Wingdings"/>
              <a:buChar char=""/>
              <a:defRPr sz="1800">
                <a:uFillTx/>
              </a:defRPr>
            </a:pPr>
            <a:r>
              <a:rPr lang="en-US" sz="1600" dirty="0" err="1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LoI</a:t>
            </a:r>
            <a:r>
              <a:rPr lang="en-US"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 MUGAST per </a:t>
            </a:r>
            <a:r>
              <a:rPr lang="en-US" sz="1600" dirty="0" err="1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campagna</a:t>
            </a:r>
            <a:r>
              <a:rPr lang="en-US"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 AGATA a GANIL 2017-2018, pool </a:t>
            </a:r>
            <a:r>
              <a:rPr lang="en-US" sz="1600" dirty="0" err="1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rivelatori</a:t>
            </a:r>
            <a:r>
              <a:rPr lang="en-US"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 SPES dal 2019</a:t>
            </a:r>
            <a:endParaRPr sz="1600" dirty="0">
              <a:uFill>
                <a:solidFill/>
              </a:uFill>
            </a:endParaRPr>
          </a:p>
          <a:p>
            <a:pPr lvl="0">
              <a:spcBef>
                <a:spcPts val="1300"/>
              </a:spcBef>
              <a:buSzPct val="80000"/>
              <a:buChar char=""/>
              <a:defRPr sz="1800">
                <a:uFillTx/>
              </a:defRPr>
            </a:pPr>
            <a:r>
              <a:rPr sz="1800" dirty="0">
                <a:solidFill>
                  <a:srgbClr val="0365C0"/>
                </a:solidFill>
                <a:uFill>
                  <a:solidFill/>
                </a:uFill>
                <a:latin typeface="+mn-lt"/>
              </a:rPr>
              <a:t>Esperimenti presso altri laboratori: MSU, RIKEN, …</a:t>
            </a:r>
          </a:p>
          <a:p>
            <a:pPr lvl="1">
              <a:buFont typeface="Wingdings"/>
              <a:buChar char=""/>
              <a:defRPr sz="1800">
                <a:uFillTx/>
              </a:defRPr>
            </a:pPr>
            <a:r>
              <a:rPr sz="1600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Esperimenti approvati e nuove proposte</a:t>
            </a:r>
          </a:p>
          <a:p>
            <a:pPr lvl="0">
              <a:spcBef>
                <a:spcPts val="1300"/>
              </a:spcBef>
              <a:buSzPct val="80000"/>
              <a:buChar char=""/>
              <a:defRPr sz="1800">
                <a:uFillTx/>
              </a:defRPr>
            </a:pPr>
            <a:r>
              <a:rPr sz="1800" dirty="0">
                <a:solidFill>
                  <a:srgbClr val="0365C0"/>
                </a:solidFill>
                <a:uFill>
                  <a:solidFill>
                    <a:srgbClr val="021CA1"/>
                  </a:solidFill>
                </a:uFill>
                <a:latin typeface="+mn-lt"/>
                <a:ea typeface="+mn-ea"/>
                <a:cs typeface="+mn-cs"/>
                <a:sym typeface="Arial"/>
              </a:rPr>
              <a:t>SPES</a:t>
            </a:r>
          </a:p>
          <a:p>
            <a:pPr lvl="1">
              <a:buFont typeface="Wingdings"/>
              <a:buChar char=""/>
              <a:defRPr sz="1800">
                <a:uFillTx/>
              </a:defRPr>
            </a:pPr>
            <a:r>
              <a:rPr sz="1600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R&amp;D su Tape Station for β-decay studies</a:t>
            </a:r>
          </a:p>
        </p:txBody>
      </p:sp>
      <p:sp>
        <p:nvSpPr>
          <p:cNvPr id="445" name="Shape 445"/>
          <p:cNvSpPr/>
          <p:nvPr/>
        </p:nvSpPr>
        <p:spPr>
          <a:xfrm>
            <a:off x="539551" y="-27385"/>
            <a:ext cx="8509001" cy="569387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>
              <a:buClr>
                <a:srgbClr val="C7702C"/>
              </a:buClr>
              <a:defRPr sz="3200">
                <a:solidFill>
                  <a:srgbClr val="C76F2C"/>
                </a:solidFill>
                <a:uFill>
                  <a:solidFill>
                    <a:srgbClr val="C76F2C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 dirty="0">
                <a:solidFill>
                  <a:srgbClr val="C76F2C"/>
                </a:solidFill>
                <a:uFill>
                  <a:solidFill>
                    <a:srgbClr val="C76F2C"/>
                  </a:solidFill>
                </a:uFill>
              </a:rPr>
              <a:t>GAMMA - PD </a:t>
            </a:r>
            <a:r>
              <a:rPr sz="3200" dirty="0" smtClean="0">
                <a:solidFill>
                  <a:srgbClr val="C76F2C"/>
                </a:solidFill>
                <a:uFill>
                  <a:solidFill>
                    <a:srgbClr val="C76F2C"/>
                  </a:solidFill>
                </a:uFill>
              </a:rPr>
              <a:t>201</a:t>
            </a:r>
            <a:r>
              <a:rPr lang="en-US" sz="3200" dirty="0" smtClean="0">
                <a:solidFill>
                  <a:srgbClr val="C76F2C"/>
                </a:solidFill>
                <a:uFill>
                  <a:solidFill>
                    <a:srgbClr val="C76F2C"/>
                  </a:solidFill>
                </a:uFill>
              </a:rPr>
              <a:t>6</a:t>
            </a:r>
            <a:endParaRPr sz="3200" dirty="0">
              <a:solidFill>
                <a:srgbClr val="C76F2C"/>
              </a:solidFill>
              <a:uFill>
                <a:solidFill>
                  <a:srgbClr val="C76F2C"/>
                </a:solidFill>
              </a:u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610614" y="3304069"/>
            <a:ext cx="2303921" cy="2126993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0770">
            <a:off x="6655391" y="1877847"/>
            <a:ext cx="1845825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163" y="224704"/>
            <a:ext cx="1945389" cy="12920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82221" y="1520126"/>
            <a:ext cx="740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Digitizer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80218" y="2686816"/>
            <a:ext cx="1168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Preprocessing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/>
        </p:nvSpPr>
        <p:spPr>
          <a:xfrm>
            <a:off x="0" y="1196751"/>
            <a:ext cx="9156700" cy="320041"/>
          </a:xfrm>
          <a:prstGeom prst="rect">
            <a:avLst/>
          </a:prstGeom>
          <a:solidFill>
            <a:srgbClr val="FFFFFF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448" name="Shape 448"/>
          <p:cNvSpPr/>
          <p:nvPr/>
        </p:nvSpPr>
        <p:spPr>
          <a:xfrm>
            <a:off x="0" y="536104"/>
            <a:ext cx="546100" cy="228601"/>
          </a:xfrm>
          <a:prstGeom prst="rect">
            <a:avLst/>
          </a:prstGeom>
          <a:solidFill>
            <a:srgbClr val="E59358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449" name="Shape 449"/>
          <p:cNvSpPr/>
          <p:nvPr/>
        </p:nvSpPr>
        <p:spPr>
          <a:xfrm>
            <a:off x="590550" y="536104"/>
            <a:ext cx="8566150" cy="228601"/>
          </a:xfrm>
          <a:prstGeom prst="rect">
            <a:avLst/>
          </a:prstGeom>
          <a:solidFill>
            <a:srgbClr val="A4C3DB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467543" y="-60050"/>
            <a:ext cx="8585201" cy="569387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buClr>
                <a:srgbClr val="8A7268"/>
              </a:buClr>
              <a:defRPr sz="3200">
                <a:solidFill>
                  <a:srgbClr val="8A7268"/>
                </a:solidFill>
                <a:uFill>
                  <a:solidFill>
                    <a:srgbClr val="8A7268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 dirty="0">
                <a:solidFill>
                  <a:srgbClr val="8A7268"/>
                </a:solidFill>
                <a:uFill>
                  <a:solidFill>
                    <a:srgbClr val="8A7268"/>
                  </a:solidFill>
                </a:uFill>
              </a:rPr>
              <a:t>Richieste GAMMA - PD </a:t>
            </a:r>
            <a:r>
              <a:rPr sz="3200" dirty="0" smtClean="0">
                <a:solidFill>
                  <a:srgbClr val="8A7268"/>
                </a:solidFill>
                <a:uFill>
                  <a:solidFill>
                    <a:srgbClr val="8A7268"/>
                  </a:solidFill>
                </a:uFill>
              </a:rPr>
              <a:t>201</a:t>
            </a:r>
            <a:r>
              <a:rPr lang="en-US" sz="3200" dirty="0" smtClean="0">
                <a:solidFill>
                  <a:srgbClr val="8A7268"/>
                </a:solidFill>
                <a:uFill>
                  <a:solidFill>
                    <a:srgbClr val="8A7268"/>
                  </a:solidFill>
                </a:uFill>
              </a:rPr>
              <a:t>6</a:t>
            </a:r>
            <a:endParaRPr sz="3200" dirty="0">
              <a:solidFill>
                <a:srgbClr val="8A7268"/>
              </a:solidFill>
              <a:uFill>
                <a:solidFill>
                  <a:srgbClr val="8A7268"/>
                </a:solidFill>
              </a:uFill>
            </a:endParaRPr>
          </a:p>
        </p:txBody>
      </p:sp>
      <p:graphicFrame>
        <p:nvGraphicFramePr>
          <p:cNvPr id="451" name="Table 451"/>
          <p:cNvGraphicFramePr/>
          <p:nvPr>
            <p:extLst>
              <p:ext uri="{D42A27DB-BD31-4B8C-83A1-F6EECF244321}">
                <p14:modId xmlns:p14="http://schemas.microsoft.com/office/powerpoint/2010/main" val="710562075"/>
              </p:ext>
            </p:extLst>
          </p:nvPr>
        </p:nvGraphicFramePr>
        <p:xfrm>
          <a:off x="1131459" y="1067413"/>
          <a:ext cx="6964069" cy="2603151"/>
        </p:xfrm>
        <a:graphic>
          <a:graphicData uri="http://schemas.openxmlformats.org/drawingml/2006/table">
            <a:tbl>
              <a:tblPr firstRow="1" bandRow="1">
                <a:tableStyleId>{8F44A2F1-9E1F-4B54-A3A2-5F16C0AD49E2}</a:tableStyleId>
              </a:tblPr>
              <a:tblGrid>
                <a:gridCol w="1529570"/>
                <a:gridCol w="1646819"/>
                <a:gridCol w="1262560"/>
                <a:gridCol w="1262560"/>
                <a:gridCol w="1262560"/>
              </a:tblGrid>
              <a:tr h="267376"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sym typeface="Tw Cen MT"/>
                        </a:rPr>
                        <a:t>Attività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sym typeface="Tw Cen MT"/>
                        </a:rPr>
                        <a:t>Stato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sym typeface="Tw Cen MT"/>
                        </a:rPr>
                        <a:t>Apparati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40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sym typeface="Tw Cen MT"/>
                        </a:rPr>
                        <a:t>Inventario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sym typeface="Tw Cen MT"/>
                        </a:rPr>
                        <a:t>Consumo</a:t>
                      </a:r>
                    </a:p>
                  </a:txBody>
                  <a:tcPr marL="38100" marR="38100" marT="38100" marB="38100" horzOverflow="overflow"/>
                </a:tc>
              </a:tr>
              <a:tr h="267376"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20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GALILEO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lang="en-US" sz="1200" dirty="0" err="1" smtClean="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Sperimentazione</a:t>
                      </a:r>
                      <a:endParaRPr sz="1200" dirty="0">
                        <a:uFill>
                          <a:solidFill/>
                        </a:uFill>
                        <a:latin typeface="+mn-lt"/>
                        <a:sym typeface="Tw Cen M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lang="en-US" sz="1200" dirty="0" smtClean="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30</a:t>
                      </a:r>
                      <a:endParaRPr sz="1200" dirty="0">
                        <a:uFill>
                          <a:solidFill/>
                        </a:uFill>
                        <a:latin typeface="+mn-lt"/>
                        <a:sym typeface="Tw Cen M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lang="en-US" sz="1200" dirty="0" smtClean="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8</a:t>
                      </a:r>
                      <a:endParaRPr sz="1200" dirty="0">
                        <a:uFill>
                          <a:solidFill/>
                        </a:uFill>
                        <a:latin typeface="+mn-lt"/>
                        <a:sym typeface="Tw Cen M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200" dirty="0" smtClean="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1</a:t>
                      </a:r>
                      <a:r>
                        <a:rPr lang="en-US" sz="1200" dirty="0" smtClean="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0</a:t>
                      </a:r>
                      <a:endParaRPr sz="1200" dirty="0">
                        <a:uFill>
                          <a:solidFill/>
                        </a:uFill>
                        <a:latin typeface="+mn-lt"/>
                        <a:sym typeface="Tw Cen MT"/>
                      </a:endParaRPr>
                    </a:p>
                  </a:txBody>
                  <a:tcPr marL="38100" marR="38100" marT="38100" marB="38100" horzOverflow="overflow"/>
                </a:tc>
              </a:tr>
              <a:tr h="267376"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20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EUCLIDES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lang="en-US" sz="1200" dirty="0" err="1" smtClean="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Sperimentazione</a:t>
                      </a:r>
                      <a:endParaRPr sz="1200" dirty="0">
                        <a:uFill>
                          <a:solidFill/>
                        </a:uFill>
                        <a:latin typeface="+mn-lt"/>
                        <a:sym typeface="Tw Cen M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20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20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sym typeface="Tw Cen MT"/>
                        </a:defRPr>
                      </a:pPr>
                      <a:endParaRPr sz="1200" dirty="0">
                        <a:latin typeface="+mn-l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lang="en-US" sz="1200" dirty="0" smtClean="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  </a:t>
                      </a:r>
                      <a:r>
                        <a:rPr sz="1200" dirty="0" smtClean="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5</a:t>
                      </a:r>
                      <a:endParaRPr sz="1200" dirty="0">
                        <a:uFill>
                          <a:solidFill/>
                        </a:uFill>
                        <a:latin typeface="+mn-lt"/>
                        <a:sym typeface="Tw Cen MT"/>
                      </a:endParaRPr>
                    </a:p>
                  </a:txBody>
                  <a:tcPr marL="38100" marR="38100" marT="38100" marB="38100" horzOverflow="overflow"/>
                </a:tc>
              </a:tr>
              <a:tr h="267376"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20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TRACE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lang="en-US" sz="1200" dirty="0" err="1" smtClean="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Costruzione</a:t>
                      </a:r>
                      <a:endParaRPr sz="1200" dirty="0">
                        <a:uFill>
                          <a:solidFill/>
                        </a:uFill>
                        <a:latin typeface="+mn-lt"/>
                        <a:sym typeface="Tw Cen M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sym typeface="Tw Cen MT"/>
                        </a:defRPr>
                      </a:pPr>
                      <a:r>
                        <a:rPr lang="en-US" sz="1200" dirty="0" smtClean="0">
                          <a:latin typeface="+mn-lt"/>
                        </a:rPr>
                        <a:t>20</a:t>
                      </a:r>
                      <a:endParaRPr sz="1200" dirty="0">
                        <a:latin typeface="+mn-l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endParaRPr sz="1200" dirty="0">
                        <a:uFill>
                          <a:solidFill/>
                        </a:uFill>
                        <a:latin typeface="+mn-lt"/>
                        <a:sym typeface="Tw Cen M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sym typeface="Tw Cen MT"/>
                        </a:defRPr>
                      </a:pPr>
                      <a:r>
                        <a:rPr lang="en-US" sz="1200" dirty="0" smtClean="0">
                          <a:latin typeface="+mn-lt"/>
                        </a:rPr>
                        <a:t>20</a:t>
                      </a:r>
                      <a:endParaRPr sz="1200" dirty="0">
                        <a:latin typeface="+mn-lt"/>
                      </a:endParaRPr>
                    </a:p>
                  </a:txBody>
                  <a:tcPr marL="38100" marR="38100" marT="38100" marB="38100" horzOverflow="overflow"/>
                </a:tc>
              </a:tr>
              <a:tr h="419593"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200" dirty="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Altre spese ricerca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200" dirty="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Consumo e manutenzioni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sym typeface="Tw Cen MT"/>
                        </a:defRPr>
                      </a:pPr>
                      <a:endParaRPr sz="1200" dirty="0">
                        <a:latin typeface="+mn-l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endParaRPr sz="1200" dirty="0">
                        <a:uFill>
                          <a:solidFill/>
                        </a:uFill>
                        <a:latin typeface="+mn-lt"/>
                        <a:sym typeface="Tw Cen M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lang="en-US" sz="1200" dirty="0" smtClean="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20</a:t>
                      </a:r>
                      <a:endParaRPr sz="1200" dirty="0">
                        <a:uFill>
                          <a:solidFill/>
                        </a:uFill>
                        <a:latin typeface="+mn-lt"/>
                        <a:sym typeface="Tw Cen MT"/>
                      </a:endParaRPr>
                    </a:p>
                  </a:txBody>
                  <a:tcPr marL="38100" marR="38100" marT="38100" marB="38100" horzOverflow="overflow"/>
                </a:tc>
              </a:tr>
              <a:tr h="267376"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20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AGATA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20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MoU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20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120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sym typeface="Tw Cen MT"/>
                        </a:defRPr>
                      </a:pPr>
                      <a:endParaRPr sz="1200" dirty="0">
                        <a:latin typeface="+mn-l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sym typeface="Tw Cen MT"/>
                        </a:defRPr>
                      </a:pPr>
                      <a:endParaRPr sz="1200">
                        <a:latin typeface="+mn-lt"/>
                      </a:endParaRPr>
                    </a:p>
                  </a:txBody>
                  <a:tcPr marL="38100" marR="38100" marT="38100" marB="38100" horzOverflow="overflow"/>
                </a:tc>
              </a:tr>
              <a:tr h="267376"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200" b="1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TOTALE [k€]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 b="1">
                          <a:uFill>
                            <a:solidFill>
                              <a:srgbClr val="000000"/>
                            </a:solidFill>
                          </a:uFill>
                          <a:sym typeface="Tw Cen MT"/>
                        </a:defRPr>
                      </a:pPr>
                      <a:endParaRPr sz="1200">
                        <a:latin typeface="+mn-l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lang="en-US" sz="1200" b="1" dirty="0" smtClean="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19</a:t>
                      </a:r>
                      <a:r>
                        <a:rPr sz="1200" b="1" dirty="0" smtClean="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0</a:t>
                      </a:r>
                      <a:endParaRPr sz="1200" b="1" dirty="0">
                        <a:uFill>
                          <a:solidFill/>
                        </a:uFill>
                        <a:latin typeface="+mn-lt"/>
                        <a:sym typeface="Tw Cen M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lang="en-US" sz="1200" b="1" dirty="0" smtClean="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8</a:t>
                      </a:r>
                      <a:endParaRPr sz="1200" b="1" dirty="0">
                        <a:uFill>
                          <a:solidFill/>
                        </a:uFill>
                        <a:latin typeface="+mn-lt"/>
                        <a:sym typeface="Tw Cen M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200" b="1" dirty="0" smtClean="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5</a:t>
                      </a:r>
                      <a:r>
                        <a:rPr lang="en-US" sz="1200" b="1" dirty="0" smtClean="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5</a:t>
                      </a:r>
                      <a:endParaRPr sz="1200" b="1" dirty="0">
                        <a:uFill>
                          <a:solidFill/>
                        </a:uFill>
                        <a:latin typeface="+mn-lt"/>
                        <a:sym typeface="Tw Cen MT"/>
                      </a:endParaRPr>
                    </a:p>
                  </a:txBody>
                  <a:tcPr marL="38100" marR="38100" marT="38100" marB="38100" horzOverflow="overflow"/>
                </a:tc>
              </a:tr>
              <a:tr h="267376"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sym typeface="Tw Cen MT"/>
                        </a:defRPr>
                      </a:pPr>
                      <a:endParaRPr sz="1200">
                        <a:latin typeface="+mn-l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sym typeface="Tw Cen MT"/>
                        </a:defRPr>
                      </a:pPr>
                      <a:endParaRPr sz="1200">
                        <a:latin typeface="+mn-l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sym typeface="Tw Cen MT"/>
                        </a:defRPr>
                      </a:pPr>
                      <a:endParaRPr sz="1200">
                        <a:latin typeface="+mn-l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sym typeface="Tw Cen MT"/>
                        </a:defRPr>
                      </a:pPr>
                      <a:endParaRPr sz="1200">
                        <a:latin typeface="+mn-l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 b="1">
                          <a:uFill>
                            <a:solidFill>
                              <a:srgbClr val="000000"/>
                            </a:solidFill>
                          </a:uFill>
                          <a:sym typeface="Tw Cen MT"/>
                        </a:defRPr>
                      </a:pPr>
                      <a:endParaRPr sz="1200">
                        <a:latin typeface="+mn-lt"/>
                      </a:endParaRPr>
                    </a:p>
                  </a:txBody>
                  <a:tcPr marL="38100" marR="38100" marT="38100" marB="38100" horzOverflow="overflow"/>
                </a:tc>
              </a:tr>
              <a:tr h="267376"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20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Missioni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lang="en-US" sz="1200" dirty="0" smtClean="0">
                          <a:uFill>
                            <a:solidFill/>
                          </a:uFill>
                          <a:latin typeface="+mn-lt"/>
                          <a:sym typeface="Tw Cen MT"/>
                        </a:rPr>
                        <a:t>55</a:t>
                      </a:r>
                      <a:endParaRPr sz="1200" dirty="0">
                        <a:uFill>
                          <a:solidFill/>
                        </a:uFill>
                        <a:latin typeface="+mn-lt"/>
                        <a:sym typeface="Tw Cen M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sym typeface="Tw Cen MT"/>
                        </a:defRPr>
                      </a:pPr>
                      <a:endParaRPr sz="1200" dirty="0">
                        <a:latin typeface="+mn-l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sym typeface="Tw Cen MT"/>
                        </a:defRPr>
                      </a:pPr>
                      <a:endParaRPr sz="1200">
                        <a:latin typeface="+mn-l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 b="1">
                          <a:uFill>
                            <a:solidFill>
                              <a:srgbClr val="000000"/>
                            </a:solidFill>
                          </a:uFill>
                          <a:sym typeface="Tw Cen MT"/>
                        </a:defRPr>
                      </a:pPr>
                      <a:endParaRPr sz="1200" dirty="0">
                        <a:latin typeface="+mn-lt"/>
                      </a:endParaRPr>
                    </a:p>
                  </a:txBody>
                  <a:tcPr marL="38100" marR="38100" marT="38100" marB="38100" horzOverflow="overflow"/>
                </a:tc>
              </a:tr>
            </a:tbl>
          </a:graphicData>
        </a:graphic>
      </p:graphicFrame>
      <p:sp>
        <p:nvSpPr>
          <p:cNvPr id="7" name="Shape 459"/>
          <p:cNvSpPr>
            <a:spLocks noGrp="1"/>
          </p:cNvSpPr>
          <p:nvPr>
            <p:ph type="body" idx="1"/>
          </p:nvPr>
        </p:nvSpPr>
        <p:spPr>
          <a:xfrm>
            <a:off x="1131460" y="3798502"/>
            <a:ext cx="6964068" cy="1716117"/>
          </a:xfrm>
          <a:prstGeom prst="rect">
            <a:avLst/>
          </a:prstGeom>
        </p:spPr>
        <p:txBody>
          <a:bodyPr/>
          <a:lstStyle/>
          <a:p>
            <a:pPr marL="320040" lvl="0" indent="-320040">
              <a:defRPr sz="1800">
                <a:uFillTx/>
              </a:defRPr>
            </a:pPr>
            <a:r>
              <a:rPr sz="2000" baseline="-18999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  <a:latin typeface="+mn-lt"/>
                <a:ea typeface="+mn-ea"/>
                <a:cs typeface="+mn-cs"/>
                <a:sym typeface="Arial"/>
              </a:rPr>
              <a:t>U</a:t>
            </a:r>
            <a:r>
              <a:rPr lang="en-US" sz="2000" baseline="-18999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  <a:latin typeface="+mn-lt"/>
                <a:ea typeface="+mn-ea"/>
                <a:cs typeface="+mn-cs"/>
                <a:sym typeface="Arial"/>
              </a:rPr>
              <a:t>T	3</a:t>
            </a:r>
            <a:r>
              <a:rPr sz="2000" baseline="-18999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  <a:latin typeface="+mn-lt"/>
                <a:ea typeface="+mn-ea"/>
                <a:cs typeface="+mn-cs"/>
                <a:sym typeface="Arial"/>
              </a:rPr>
              <a:t> M</a:t>
            </a:r>
            <a:r>
              <a:rPr lang="en-US" sz="2000" baseline="-18999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  <a:latin typeface="+mn-lt"/>
                <a:ea typeface="+mn-ea"/>
                <a:cs typeface="+mn-cs"/>
                <a:sym typeface="Arial"/>
              </a:rPr>
              <a:t>U</a:t>
            </a:r>
            <a:r>
              <a:rPr lang="en-US" sz="2000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2000" baseline="-18999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Supporto per </a:t>
            </a:r>
            <a:r>
              <a:rPr sz="2000" baseline="-18999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progetto </a:t>
            </a:r>
            <a:r>
              <a:rPr sz="2000" baseline="-18999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GTC + AC</a:t>
            </a:r>
            <a:endParaRPr sz="2000" dirty="0">
              <a:uFill>
                <a:solidFill/>
              </a:uFill>
            </a:endParaRPr>
          </a:p>
          <a:p>
            <a:pPr marL="320040" lvl="0" indent="-320040">
              <a:defRPr sz="1800">
                <a:uFillTx/>
              </a:defRPr>
            </a:pPr>
            <a:r>
              <a:rPr sz="2000" baseline="-18999" dirty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  <a:latin typeface="+mn-lt"/>
                <a:ea typeface="+mn-ea"/>
                <a:cs typeface="+mn-cs"/>
                <a:sym typeface="Arial"/>
              </a:rPr>
              <a:t>OM		</a:t>
            </a:r>
            <a:r>
              <a:rPr lang="en-US" sz="2000" baseline="-18999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  <a:latin typeface="+mn-lt"/>
                <a:ea typeface="+mn-ea"/>
                <a:cs typeface="+mn-cs"/>
                <a:sym typeface="Arial"/>
              </a:rPr>
              <a:t>2</a:t>
            </a:r>
            <a:r>
              <a:rPr sz="2000" baseline="-18999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  <a:latin typeface="+mn-lt"/>
                <a:ea typeface="+mn-ea"/>
                <a:cs typeface="+mn-cs"/>
                <a:sym typeface="Arial"/>
              </a:rPr>
              <a:t> MU</a:t>
            </a:r>
            <a:r>
              <a:rPr lang="en-US" sz="2000" dirty="0"/>
              <a:t> </a:t>
            </a:r>
            <a:r>
              <a:rPr sz="2000" baseline="-18999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Costruzione </a:t>
            </a:r>
            <a:r>
              <a:rPr lang="en-US" sz="2000" baseline="-18999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supporti per rivelatori ancillari</a:t>
            </a:r>
            <a:endParaRPr sz="2000" baseline="-18999" dirty="0" smtClean="0">
              <a:solidFill>
                <a:srgbClr val="941100"/>
              </a:solidFill>
              <a:uFill>
                <a:solidFill>
                  <a:srgbClr val="941100"/>
                </a:solidFill>
              </a:uFill>
              <a:latin typeface="+mn-lt"/>
              <a:ea typeface="+mn-ea"/>
              <a:cs typeface="+mn-cs"/>
              <a:sym typeface="Arial"/>
            </a:endParaRPr>
          </a:p>
          <a:p>
            <a:pPr marL="320040" lvl="0" indent="-320040">
              <a:defRPr sz="1800">
                <a:uFillTx/>
              </a:defRPr>
            </a:pPr>
            <a:r>
              <a:rPr sz="2000" baseline="-18999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  <a:latin typeface="+mn-lt"/>
                <a:ea typeface="+mn-ea"/>
                <a:cs typeface="+mn-cs"/>
                <a:sym typeface="Arial"/>
              </a:rPr>
              <a:t>LOE</a:t>
            </a:r>
            <a:r>
              <a:rPr sz="2000" baseline="-18999" dirty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  <a:latin typeface="+mn-lt"/>
                <a:ea typeface="+mn-ea"/>
                <a:cs typeface="+mn-cs"/>
                <a:sym typeface="Arial"/>
              </a:rPr>
              <a:t>		</a:t>
            </a:r>
            <a:r>
              <a:rPr lang="en-US" sz="2000" baseline="-18999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  <a:latin typeface="+mn-lt"/>
                <a:ea typeface="+mn-ea"/>
                <a:cs typeface="+mn-cs"/>
                <a:sym typeface="Arial"/>
              </a:rPr>
              <a:t>2</a:t>
            </a:r>
            <a:r>
              <a:rPr sz="2000" baseline="-18999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  <a:latin typeface="+mn-lt"/>
                <a:ea typeface="+mn-ea"/>
                <a:cs typeface="+mn-cs"/>
                <a:sym typeface="Arial"/>
              </a:rPr>
              <a:t> MU</a:t>
            </a:r>
            <a:r>
              <a:rPr lang="en-US" sz="2000" dirty="0"/>
              <a:t> </a:t>
            </a:r>
            <a:r>
              <a:rPr lang="en-US" sz="2000" baseline="-18999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Manutenzione moduli elettronica per GALILEO e rivelatori ancillari</a:t>
            </a:r>
            <a:endParaRPr lang="en-US" sz="2000" baseline="-18999" dirty="0">
              <a:solidFill>
                <a:srgbClr val="941100"/>
              </a:solidFill>
              <a:uFill>
                <a:solidFill>
                  <a:srgbClr val="941100"/>
                </a:solidFill>
              </a:uFill>
              <a:latin typeface="+mn-lt"/>
              <a:ea typeface="+mn-ea"/>
              <a:cs typeface="+mn-cs"/>
              <a:sym typeface="Arial"/>
            </a:endParaRPr>
          </a:p>
          <a:p>
            <a:pPr marL="320040" lvl="0" indent="-320040">
              <a:defRPr sz="1800">
                <a:uFillTx/>
              </a:defRPr>
            </a:pPr>
            <a:r>
              <a:rPr sz="2000" baseline="-18999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  <a:latin typeface="+mn-lt"/>
                <a:ea typeface="+mn-ea"/>
                <a:cs typeface="+mn-cs"/>
                <a:sym typeface="Arial"/>
              </a:rPr>
              <a:t>CALC</a:t>
            </a:r>
            <a:r>
              <a:rPr sz="2000" baseline="-18999" dirty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  <a:latin typeface="+mn-lt"/>
                <a:ea typeface="+mn-ea"/>
                <a:cs typeface="+mn-cs"/>
                <a:sym typeface="Arial"/>
              </a:rPr>
              <a:t>		1 </a:t>
            </a:r>
            <a:r>
              <a:rPr sz="2000" baseline="-18999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  <a:latin typeface="+mn-lt"/>
                <a:ea typeface="+mn-ea"/>
                <a:cs typeface="+mn-cs"/>
                <a:sym typeface="Arial"/>
              </a:rPr>
              <a:t>MU</a:t>
            </a:r>
            <a:r>
              <a:rPr lang="en-US" sz="2000" dirty="0"/>
              <a:t> </a:t>
            </a:r>
            <a:r>
              <a:rPr sz="2000" baseline="-18999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Supporto </a:t>
            </a:r>
            <a:r>
              <a:rPr sz="2000" baseline="-18999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+mn-lt"/>
                <a:ea typeface="+mn-ea"/>
                <a:cs typeface="+mn-cs"/>
                <a:sym typeface="Arial"/>
              </a:rPr>
              <a:t>farm di gruppo</a:t>
            </a:r>
          </a:p>
        </p:txBody>
      </p:sp>
      <p:sp>
        <p:nvSpPr>
          <p:cNvPr id="8" name="Shape 466"/>
          <p:cNvSpPr/>
          <p:nvPr/>
        </p:nvSpPr>
        <p:spPr>
          <a:xfrm>
            <a:off x="800850" y="5895767"/>
            <a:ext cx="7542300" cy="323165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ctr">
              <a:buClr>
                <a:srgbClr val="021CA1"/>
              </a:buClr>
              <a:defRPr>
                <a:solidFill>
                  <a:srgbClr val="000000"/>
                </a:solidFill>
                <a:uFillTx/>
              </a:defRPr>
            </a:pPr>
            <a:r>
              <a:rPr sz="1600" dirty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GAMMA - PD nel </a:t>
            </a:r>
            <a:r>
              <a:rPr sz="1600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201</a:t>
            </a:r>
            <a:r>
              <a:rPr lang="en-US" sz="1600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6</a:t>
            </a:r>
            <a:r>
              <a:rPr sz="1600" dirty="0" smtClean="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: </a:t>
            </a:r>
            <a:r>
              <a:rPr lang="en-US" sz="1600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8</a:t>
            </a:r>
            <a:r>
              <a:rPr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 </a:t>
            </a:r>
            <a:r>
              <a:rPr sz="1600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Ricercatori </a:t>
            </a:r>
            <a:r>
              <a:rPr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(</a:t>
            </a:r>
            <a:r>
              <a:rPr lang="en-US"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7.0</a:t>
            </a:r>
            <a:r>
              <a:rPr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 </a:t>
            </a:r>
            <a:r>
              <a:rPr sz="1600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FTE),  </a:t>
            </a:r>
            <a:r>
              <a:rPr lang="en-US"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3</a:t>
            </a:r>
            <a:r>
              <a:rPr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 </a:t>
            </a:r>
            <a:r>
              <a:rPr sz="1600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Tecnologi </a:t>
            </a:r>
            <a:r>
              <a:rPr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(</a:t>
            </a:r>
            <a:r>
              <a:rPr lang="en-US"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2</a:t>
            </a:r>
            <a:r>
              <a:rPr sz="1600" dirty="0" smtClea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.1 </a:t>
            </a:r>
            <a:r>
              <a:rPr sz="1600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FTE),  1 Tecnico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/>
        </p:nvSpPr>
        <p:spPr>
          <a:xfrm>
            <a:off x="0" y="1196751"/>
            <a:ext cx="9156700" cy="320041"/>
          </a:xfrm>
          <a:prstGeom prst="rect">
            <a:avLst/>
          </a:prstGeom>
          <a:solidFill>
            <a:srgbClr val="FFFFFF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462" name="Shape 462"/>
          <p:cNvSpPr/>
          <p:nvPr/>
        </p:nvSpPr>
        <p:spPr>
          <a:xfrm>
            <a:off x="0" y="536104"/>
            <a:ext cx="546100" cy="228601"/>
          </a:xfrm>
          <a:prstGeom prst="rect">
            <a:avLst/>
          </a:prstGeom>
          <a:solidFill>
            <a:srgbClr val="E59358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590550" y="536104"/>
            <a:ext cx="8566150" cy="228601"/>
          </a:xfrm>
          <a:prstGeom prst="rect">
            <a:avLst/>
          </a:prstGeom>
          <a:solidFill>
            <a:srgbClr val="A4C3DB"/>
          </a:solidFill>
          <a:ln w="50800" cap="rnd">
            <a:round/>
          </a:ln>
        </p:spPr>
        <p:txBody>
          <a:bodyPr lIns="38100" tIns="38100" rIns="38100" bIns="38100" anchor="ctr"/>
          <a:lstStyle/>
          <a:p>
            <a:pPr lvl="0" algn="ctr" defTabSz="58420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graphicFrame>
        <p:nvGraphicFramePr>
          <p:cNvPr id="464" name="Table 464"/>
          <p:cNvGraphicFramePr/>
          <p:nvPr>
            <p:extLst>
              <p:ext uri="{D42A27DB-BD31-4B8C-83A1-F6EECF244321}">
                <p14:modId xmlns:p14="http://schemas.microsoft.com/office/powerpoint/2010/main" val="231097719"/>
              </p:ext>
            </p:extLst>
          </p:nvPr>
        </p:nvGraphicFramePr>
        <p:xfrm>
          <a:off x="1514249" y="1057027"/>
          <a:ext cx="6114281" cy="4053839"/>
        </p:xfrm>
        <a:graphic>
          <a:graphicData uri="http://schemas.openxmlformats.org/drawingml/2006/table">
            <a:tbl>
              <a:tblPr firstRow="1" bandRow="1">
                <a:tableStyleId>{8F44A2F1-9E1F-4B54-A3A2-5F16C0AD49E2}</a:tableStyleId>
              </a:tblPr>
              <a:tblGrid>
                <a:gridCol w="2226062"/>
                <a:gridCol w="1057751"/>
                <a:gridCol w="2118379"/>
                <a:gridCol w="712089"/>
              </a:tblGrid>
              <a:tr h="267700"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sym typeface="Tw Cen MT"/>
                        </a:rPr>
                        <a:t>Nome</a:t>
                      </a:r>
                    </a:p>
                  </a:txBody>
                  <a:tcPr marL="38100" marR="38100" marT="38100" marB="38100" horzOverflow="overflow">
                    <a:lnB w="12700">
                      <a:solidFill>
                        <a:srgbClr val="FFFFFF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sym typeface="Tw Cen MT"/>
                        </a:rPr>
                        <a:t>Tipo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sym typeface="Tw Cen MT"/>
                        </a:rPr>
                        <a:t>Qualifica</a:t>
                      </a:r>
                    </a:p>
                  </a:txBody>
                  <a:tcPr marL="38100" marR="38100" marT="38100" marB="38100" horzOverflow="overflow">
                    <a:lnB w="12700">
                      <a:solidFill>
                        <a:srgbClr val="FFFFFF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sym typeface="Tw Cen MT"/>
                        </a:rPr>
                        <a:t>%</a:t>
                      </a:r>
                    </a:p>
                  </a:txBody>
                  <a:tcPr marL="38100" marR="38100" marT="38100" marB="38100" horzOverflow="overflow">
                    <a:lnB w="12700">
                      <a:solidFill>
                        <a:srgbClr val="FFFFFF"/>
                      </a:solidFill>
                      <a:round/>
                    </a:lnB>
                  </a:tcPr>
                </a:tc>
              </a:tr>
              <a:tr h="267700"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Dino Bazzacco</a:t>
                      </a:r>
                    </a:p>
                  </a:txBody>
                  <a:tcPr marL="38100" marR="38100" marT="38100" marB="38100" horzOverflow="overflow">
                    <a:lnT w="12700">
                      <a:solidFill>
                        <a:srgbClr val="FFFFFF"/>
                      </a:solidFill>
                      <a:round/>
                    </a:lnT>
                    <a:solidFill>
                      <a:srgbClr val="F7F9FC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Dipendente</a:t>
                      </a:r>
                    </a:p>
                  </a:txBody>
                  <a:tcPr marL="38100" marR="38100" marT="38100" marB="38100" horzOverflow="overflow">
                    <a:solidFill>
                      <a:srgbClr val="F7F9FC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Dirigente di Ricerca</a:t>
                      </a:r>
                    </a:p>
                  </a:txBody>
                  <a:tcPr marL="38100" marR="38100" marT="38100" marB="38100" horzOverflow="overflow">
                    <a:lnT w="12700">
                      <a:solidFill>
                        <a:srgbClr val="FFFFFF"/>
                      </a:solidFill>
                      <a:round/>
                    </a:lnT>
                    <a:solidFill>
                      <a:srgbClr val="F7F9FC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100</a:t>
                      </a:r>
                    </a:p>
                  </a:txBody>
                  <a:tcPr marL="38100" marR="38100" marT="38100" marB="38100" horzOverflow="overflow">
                    <a:lnT w="12700">
                      <a:solidFill>
                        <a:srgbClr val="FFFFFF"/>
                      </a:solidFill>
                      <a:round/>
                    </a:lnT>
                    <a:solidFill>
                      <a:srgbClr val="F7F9FC"/>
                    </a:solidFill>
                  </a:tcPr>
                </a:tc>
              </a:tr>
              <a:tr h="267700"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Marco A. Bellato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Dipendente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Primo Tecnoogo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30</a:t>
                      </a:r>
                    </a:p>
                  </a:txBody>
                  <a:tcPr marL="38100" marR="38100" marT="38100" marB="38100" horzOverflow="overflow"/>
                </a:tc>
              </a:tr>
              <a:tr h="267700"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Alberto Boso</a:t>
                      </a:r>
                    </a:p>
                  </a:txBody>
                  <a:tcPr marL="38100" marR="38100" marT="38100" marB="38100" horzOverflow="overflow">
                    <a:solidFill>
                      <a:srgbClr val="F7F9FC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Associato</a:t>
                      </a:r>
                    </a:p>
                  </a:txBody>
                  <a:tcPr marL="38100" marR="38100" marT="38100" marB="38100" horzOverflow="overflow">
                    <a:solidFill>
                      <a:srgbClr val="F7F9FC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Dottorando</a:t>
                      </a:r>
                    </a:p>
                  </a:txBody>
                  <a:tcPr marL="38100" marR="38100" marT="38100" marB="38100" horzOverflow="overflow">
                    <a:solidFill>
                      <a:srgbClr val="F7F9FC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100</a:t>
                      </a:r>
                    </a:p>
                  </a:txBody>
                  <a:tcPr marL="38100" marR="38100" marT="38100" marB="38100" horzOverflow="overflow">
                    <a:solidFill>
                      <a:srgbClr val="F7F9FC"/>
                    </a:solidFill>
                  </a:tcPr>
                </a:tc>
              </a:tr>
              <a:tr h="267700"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lang="en-US" sz="1400" dirty="0" smtClean="0">
                          <a:solidFill>
                            <a:schemeClr val="accent5"/>
                          </a:solidFill>
                          <a:uFill>
                            <a:solidFill/>
                          </a:uFill>
                          <a:sym typeface="Tw Cen MT"/>
                        </a:rPr>
                        <a:t>Javier Francisco</a:t>
                      </a:r>
                      <a:r>
                        <a:rPr lang="en-US" sz="1400" baseline="0" dirty="0" smtClean="0">
                          <a:solidFill>
                            <a:schemeClr val="accent5"/>
                          </a:solidFill>
                          <a:uFill>
                            <a:solidFill/>
                          </a:uFill>
                          <a:sym typeface="Tw Cen M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5"/>
                          </a:solidFill>
                          <a:uFill>
                            <a:solidFill/>
                          </a:uFill>
                          <a:sym typeface="Tw Cen MT"/>
                        </a:rPr>
                        <a:t>Egea</a:t>
                      </a:r>
                      <a:r>
                        <a:rPr lang="en-US" sz="1400" baseline="0" dirty="0" smtClean="0">
                          <a:solidFill>
                            <a:schemeClr val="accent5"/>
                          </a:solidFill>
                          <a:uFill>
                            <a:solidFill/>
                          </a:uFill>
                          <a:sym typeface="Tw Cen M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5"/>
                          </a:solidFill>
                          <a:uFill>
                            <a:solidFill/>
                          </a:uFill>
                          <a:sym typeface="Tw Cen MT"/>
                        </a:rPr>
                        <a:t>Canet</a:t>
                      </a:r>
                      <a:endParaRPr sz="1400" dirty="0">
                        <a:solidFill>
                          <a:schemeClr val="accent5"/>
                        </a:solidFill>
                        <a:uFill>
                          <a:solidFill/>
                        </a:uFill>
                        <a:sym typeface="Tw Cen M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lang="en-US" sz="1400" dirty="0" err="1" smtClean="0">
                          <a:solidFill>
                            <a:schemeClr val="accent5"/>
                          </a:solidFill>
                          <a:uFill>
                            <a:solidFill/>
                          </a:uFill>
                          <a:sym typeface="Tw Cen MT"/>
                        </a:rPr>
                        <a:t>Associato</a:t>
                      </a:r>
                      <a:endParaRPr sz="1400" dirty="0">
                        <a:solidFill>
                          <a:schemeClr val="accent5"/>
                        </a:solidFill>
                        <a:uFill>
                          <a:solidFill/>
                        </a:uFill>
                        <a:sym typeface="Tw Cen M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lang="en-US" sz="1400" dirty="0" err="1" smtClean="0">
                          <a:solidFill>
                            <a:schemeClr val="accent5"/>
                          </a:solidFill>
                          <a:uFill>
                            <a:solidFill/>
                          </a:uFill>
                          <a:sym typeface="Tw Cen MT"/>
                        </a:rPr>
                        <a:t>Borsista</a:t>
                      </a:r>
                      <a:endParaRPr sz="1400" dirty="0">
                        <a:solidFill>
                          <a:schemeClr val="accent5"/>
                        </a:solidFill>
                        <a:uFill>
                          <a:solidFill/>
                        </a:uFill>
                        <a:sym typeface="Tw Cen M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lang="en-US" sz="1400" dirty="0" smtClean="0">
                          <a:solidFill>
                            <a:schemeClr val="accent5"/>
                          </a:solidFill>
                          <a:uFill>
                            <a:solidFill/>
                          </a:uFill>
                          <a:sym typeface="Tw Cen MT"/>
                        </a:rPr>
                        <a:t>100</a:t>
                      </a:r>
                      <a:endParaRPr sz="1400" dirty="0">
                        <a:solidFill>
                          <a:schemeClr val="accent5"/>
                        </a:solidFill>
                        <a:uFill>
                          <a:solidFill/>
                        </a:uFill>
                        <a:sym typeface="Tw Cen MT"/>
                      </a:endParaRPr>
                    </a:p>
                  </a:txBody>
                  <a:tcPr marL="38100" marR="38100" marT="38100" marB="38100" horzOverflow="overflow"/>
                </a:tc>
              </a:tr>
              <a:tr h="267700"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Claudio Fanin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Dipendente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Primo Tecnologo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80</a:t>
                      </a:r>
                    </a:p>
                  </a:txBody>
                  <a:tcPr marL="38100" marR="38100" marT="38100" marB="38100" horzOverflow="overflow">
                    <a:lnB w="38100">
                      <a:solidFill>
                        <a:srgbClr val="FFFFFF"/>
                      </a:solidFill>
                      <a:round/>
                    </a:lnB>
                  </a:tcPr>
                </a:tc>
              </a:tr>
              <a:tr h="267700"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Roberto Isocrate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Dipendente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Collaboratore Tecnico E.R.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50</a:t>
                      </a:r>
                    </a:p>
                  </a:txBody>
                  <a:tcPr marL="38100" marR="38100" marT="38100" marB="38100" horzOverflow="overflow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7700"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Philipp R. John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Associato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Borsista</a:t>
                      </a:r>
                      <a:endParaRPr sz="1400" dirty="0">
                        <a:solidFill>
                          <a:srgbClr val="000000"/>
                        </a:solidFill>
                        <a:uFill>
                          <a:solidFill/>
                        </a:uFill>
                        <a:sym typeface="Tw Cen M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100</a:t>
                      </a:r>
                    </a:p>
                  </a:txBody>
                  <a:tcPr marL="38100" marR="38100" marT="38100" marB="38100" horzOverflow="overflow"/>
                </a:tc>
              </a:tr>
              <a:tr h="267700"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Silvia M. Lenzi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Associata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Prof. Associato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50</a:t>
                      </a:r>
                    </a:p>
                  </a:txBody>
                  <a:tcPr marL="38100" marR="38100" marT="38100" marB="38100" horzOverflow="overflow"/>
                </a:tc>
              </a:tr>
              <a:tr h="267700"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Santo Lunardi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Associato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Prof. Ordinario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96</a:t>
                      </a:r>
                    </a:p>
                  </a:txBody>
                  <a:tcPr marL="38100" marR="38100" marT="38100" marB="38100" horzOverflow="overflow"/>
                </a:tc>
              </a:tr>
              <a:tr h="267700"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Daniele Mengoni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Associato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Ricercatore TD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100</a:t>
                      </a:r>
                    </a:p>
                  </a:txBody>
                  <a:tcPr marL="38100" marR="38100" marT="38100" marB="38100" horzOverflow="overflow"/>
                </a:tc>
              </a:tr>
              <a:tr h="267700"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Roberto Menegazzo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Dipendente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Ricercatore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rgbClr val="000000"/>
                          </a:solidFill>
                          <a:uFill>
                            <a:solidFill/>
                          </a:uFill>
                          <a:sym typeface="Tw Cen MT"/>
                        </a:rPr>
                        <a:t>56</a:t>
                      </a:r>
                    </a:p>
                  </a:txBody>
                  <a:tcPr marL="38100" marR="38100" marT="38100" marB="38100" horzOverflow="overflow"/>
                </a:tc>
              </a:tr>
              <a:tr h="267700"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solidFill>
                            <a:schemeClr val="accent5"/>
                          </a:solidFill>
                          <a:uFill>
                            <a:solidFill/>
                          </a:uFill>
                          <a:sym typeface="Tw Cen MT"/>
                        </a:rPr>
                        <a:t>Francesco Recchia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400">
                          <a:solidFill>
                            <a:srgbClr val="FF26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sym typeface="Tw Cen MT"/>
                        </a:defRPr>
                      </a:pPr>
                      <a:r>
                        <a:rPr lang="en-US" dirty="0" err="1" smtClean="0">
                          <a:solidFill>
                            <a:schemeClr val="accent5"/>
                          </a:solidFill>
                        </a:rPr>
                        <a:t>Associato</a:t>
                      </a:r>
                      <a:endParaRPr dirty="0">
                        <a:solidFill>
                          <a:schemeClr val="accent5"/>
                        </a:solidFill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lang="en-US" sz="1400" dirty="0" err="1" smtClean="0">
                          <a:solidFill>
                            <a:schemeClr val="accent5"/>
                          </a:solidFill>
                          <a:uFill>
                            <a:solidFill/>
                          </a:uFill>
                          <a:sym typeface="Tw Cen MT"/>
                        </a:rPr>
                        <a:t>Ricercatore</a:t>
                      </a:r>
                      <a:r>
                        <a:rPr lang="en-US" sz="1400" dirty="0" smtClean="0">
                          <a:solidFill>
                            <a:schemeClr val="accent5"/>
                          </a:solidFill>
                          <a:uFill>
                            <a:solidFill/>
                          </a:uFill>
                          <a:sym typeface="Tw Cen MT"/>
                        </a:rPr>
                        <a:t> TD</a:t>
                      </a:r>
                      <a:endParaRPr sz="1400" dirty="0">
                        <a:solidFill>
                          <a:schemeClr val="accent5"/>
                        </a:solidFill>
                        <a:uFill>
                          <a:solidFill/>
                        </a:uFill>
                        <a:sym typeface="Tw Cen MT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lang="en-US" sz="1400" dirty="0" smtClean="0">
                          <a:solidFill>
                            <a:schemeClr val="accent5"/>
                          </a:solidFill>
                          <a:uFill>
                            <a:solidFill>
                              <a:srgbClr val="FF2600"/>
                            </a:solidFill>
                          </a:uFill>
                          <a:sym typeface="Tw Cen MT"/>
                        </a:rPr>
                        <a:t>100</a:t>
                      </a:r>
                      <a:endParaRPr sz="1400" dirty="0">
                        <a:solidFill>
                          <a:schemeClr val="accent5"/>
                        </a:solidFill>
                        <a:uFill>
                          <a:solidFill>
                            <a:srgbClr val="FF2600"/>
                          </a:solidFill>
                        </a:uFill>
                        <a:sym typeface="Tw Cen MT"/>
                      </a:endParaRPr>
                    </a:p>
                  </a:txBody>
                  <a:tcPr marL="38100" marR="38100" marT="38100" marB="38100" horzOverflow="overflow"/>
                </a:tc>
              </a:tr>
              <a:tr h="267700"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  <a:sym typeface="Tw Cen MT"/>
                        </a:rPr>
                        <a:t>Colin A. Ur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  <a:sym typeface="Tw Cen MT"/>
                        </a:rPr>
                        <a:t>Dipendente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  <a:sym typeface="Tw Cen MT"/>
                        </a:rPr>
                        <a:t>Ricercatore</a:t>
                      </a: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>
                            <a:solidFill>
                              <a:srgbClr val="FF2600"/>
                            </a:solidFill>
                          </a:uFill>
                          <a:sym typeface="Tw Cen MT"/>
                        </a:rPr>
                        <a:t>0</a:t>
                      </a:r>
                    </a:p>
                  </a:txBody>
                  <a:tcPr marL="38100" marR="38100" marT="38100" marB="38100" horzOverflow="overflow"/>
                </a:tc>
              </a:tr>
            </a:tbl>
          </a:graphicData>
        </a:graphic>
      </p:graphicFrame>
      <p:sp>
        <p:nvSpPr>
          <p:cNvPr id="465" name="Shape 465"/>
          <p:cNvSpPr/>
          <p:nvPr/>
        </p:nvSpPr>
        <p:spPr>
          <a:xfrm>
            <a:off x="539551" y="-27385"/>
            <a:ext cx="8509001" cy="5334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>
              <a:buClr>
                <a:srgbClr val="C7702C"/>
              </a:buClr>
              <a:defRPr sz="3200">
                <a:solidFill>
                  <a:srgbClr val="C7702C"/>
                </a:solidFill>
                <a:uFill>
                  <a:solidFill>
                    <a:srgbClr val="C7702C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C7702C"/>
                </a:solidFill>
                <a:uFill>
                  <a:solidFill>
                    <a:srgbClr val="C7702C"/>
                  </a:solidFill>
                </a:uFill>
              </a:rPr>
              <a:t>GAMMA - PD</a:t>
            </a:r>
          </a:p>
        </p:txBody>
      </p:sp>
      <p:sp>
        <p:nvSpPr>
          <p:cNvPr id="467" name="Shape 467"/>
          <p:cNvSpPr/>
          <p:nvPr/>
        </p:nvSpPr>
        <p:spPr>
          <a:xfrm>
            <a:off x="4305225" y="3248589"/>
            <a:ext cx="533550" cy="360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979443" y="5391689"/>
            <a:ext cx="7185113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ctr">
              <a:buClr>
                <a:srgbClr val="021CA1"/>
              </a:buClr>
              <a:defRPr>
                <a:solidFill>
                  <a:srgbClr val="000000"/>
                </a:solidFill>
                <a:uFillTx/>
              </a:defRPr>
            </a:pPr>
            <a:r>
              <a:rPr sz="1600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Tw Cen MT"/>
                <a:ea typeface="Tw Cen MT"/>
                <a:cs typeface="Tw Cen MT"/>
                <a:sym typeface="Tw Cen MT"/>
              </a:rPr>
              <a:t>Attività interamente riconducibili all’esperimento GAMMA (non inclusa):</a:t>
            </a:r>
          </a:p>
          <a:p>
            <a:pPr lvl="0" algn="ctr">
              <a:buClr>
                <a:srgbClr val="021CA1"/>
              </a:buClr>
              <a:defRPr>
                <a:solidFill>
                  <a:srgbClr val="000000"/>
                </a:solidFill>
                <a:uFillTx/>
              </a:defRPr>
            </a:pPr>
            <a:r>
              <a:rPr sz="1600" dirty="0" smtClean="0">
                <a:uFill>
                  <a:solidFill>
                    <a:srgbClr val="941100"/>
                  </a:solidFill>
                </a:uFill>
                <a:latin typeface="Tw Cen MT"/>
                <a:ea typeface="Tw Cen MT"/>
                <a:cs typeface="Tw Cen MT"/>
                <a:sym typeface="Tw Cen MT"/>
              </a:rPr>
              <a:t>R.Menegazzo </a:t>
            </a:r>
            <a:r>
              <a:rPr sz="1600" dirty="0">
                <a:uFill>
                  <a:solidFill>
                    <a:srgbClr val="941100"/>
                  </a:solidFill>
                </a:uFill>
                <a:latin typeface="Tw Cen MT"/>
                <a:ea typeface="Tw Cen MT"/>
                <a:cs typeface="Tw Cen MT"/>
                <a:sym typeface="Tw Cen MT"/>
              </a:rPr>
              <a:t>e S.Lunardi</a:t>
            </a:r>
            <a:r>
              <a:rPr sz="1600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Tw Cen MT"/>
                <a:ea typeface="Tw Cen MT"/>
                <a:cs typeface="Tw Cen MT"/>
                <a:sym typeface="Tw Cen MT"/>
              </a:rPr>
              <a:t> </a:t>
            </a:r>
            <a:r>
              <a:rPr sz="1600" dirty="0">
                <a:solidFill>
                  <a:srgbClr val="FF2600"/>
                </a:solidFill>
                <a:uFill>
                  <a:solidFill>
                    <a:srgbClr val="941100"/>
                  </a:solidFill>
                </a:uFill>
                <a:latin typeface="Tw Cen MT"/>
                <a:ea typeface="Tw Cen MT"/>
                <a:cs typeface="Tw Cen MT"/>
                <a:sym typeface="Tw Cen MT"/>
              </a:rPr>
              <a:t>4</a:t>
            </a:r>
            <a:r>
              <a:rPr sz="1600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Tw Cen MT"/>
                <a:ea typeface="Tw Cen MT"/>
                <a:cs typeface="Tw Cen MT"/>
                <a:sym typeface="Tw Cen MT"/>
              </a:rPr>
              <a:t> </a:t>
            </a:r>
            <a:r>
              <a:rPr sz="1600" dirty="0">
                <a:uFill>
                  <a:solidFill>
                    <a:srgbClr val="941100"/>
                  </a:solidFill>
                </a:uFill>
                <a:latin typeface="Tw Cen MT"/>
                <a:ea typeface="Tw Cen MT"/>
                <a:cs typeface="Tw Cen MT"/>
                <a:sym typeface="Tw Cen MT"/>
              </a:rPr>
              <a:t>(</a:t>
            </a:r>
            <a:r>
              <a:rPr sz="1600" dirty="0">
                <a:solidFill>
                  <a:srgbClr val="FF2600"/>
                </a:solidFill>
                <a:uFill>
                  <a:solidFill>
                    <a:srgbClr val="941100"/>
                  </a:solidFill>
                </a:uFill>
                <a:latin typeface="Tw Cen MT"/>
                <a:ea typeface="Tw Cen MT"/>
                <a:cs typeface="Tw Cen MT"/>
                <a:sym typeface="Tw Cen MT"/>
              </a:rPr>
              <a:t>PRIN-</a:t>
            </a:r>
            <a:r>
              <a:rPr sz="1600" dirty="0" smtClean="0">
                <a:solidFill>
                  <a:srgbClr val="FF2600"/>
                </a:solidFill>
                <a:uFill>
                  <a:solidFill>
                    <a:srgbClr val="941100"/>
                  </a:solidFill>
                </a:uFill>
                <a:latin typeface="Tw Cen MT"/>
                <a:ea typeface="Tw Cen MT"/>
                <a:cs typeface="Tw Cen MT"/>
                <a:sym typeface="Tw Cen MT"/>
              </a:rPr>
              <a:t>SPES</a:t>
            </a:r>
            <a:r>
              <a:rPr lang="en-US" sz="1600" dirty="0" smtClean="0">
                <a:solidFill>
                  <a:srgbClr val="FF2600"/>
                </a:solidFill>
                <a:uFill>
                  <a:solidFill>
                    <a:srgbClr val="941100"/>
                  </a:solidFill>
                </a:uFill>
                <a:latin typeface="Tw Cen MT"/>
                <a:ea typeface="Tw Cen MT"/>
                <a:cs typeface="Tw Cen MT"/>
                <a:sym typeface="Tw Cen MT"/>
              </a:rPr>
              <a:t>, termina fine 2015</a:t>
            </a:r>
            <a:r>
              <a:rPr sz="1600" dirty="0" smtClean="0">
                <a:uFill>
                  <a:solidFill>
                    <a:srgbClr val="941100"/>
                  </a:solidFill>
                </a:uFill>
                <a:latin typeface="Tw Cen MT"/>
                <a:ea typeface="Tw Cen MT"/>
                <a:cs typeface="Tw Cen MT"/>
                <a:sym typeface="Tw Cen MT"/>
              </a:rPr>
              <a:t>)</a:t>
            </a:r>
            <a:endParaRPr sz="1600" dirty="0">
              <a:uFill>
                <a:solidFill>
                  <a:srgbClr val="941100"/>
                </a:solidFill>
              </a:uFill>
              <a:latin typeface="Tw Cen MT"/>
              <a:ea typeface="Tw Cen MT"/>
              <a:cs typeface="Tw Cen MT"/>
              <a:sym typeface="Tw Cen MT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8A7268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Verdana"/>
        <a:ea typeface="Verdana"/>
        <a:cs typeface="Verdana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Verdana"/>
        <a:ea typeface="Verdana"/>
        <a:cs typeface="Verdana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978</Words>
  <Application>Microsoft Macintosh PowerPoint</Application>
  <PresentationFormat>On-screen Show (4:3)</PresentationFormat>
  <Paragraphs>197</Paragraphs>
  <Slides>8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White</vt:lpstr>
      <vt:lpstr>GAMMA  2016</vt:lpstr>
      <vt:lpstr>Challenges in Nuclear Structure</vt:lpstr>
      <vt:lpstr>PowerPoint Presentation</vt:lpstr>
      <vt:lpstr>PowerPoint Presentation</vt:lpstr>
      <vt:lpstr>GALILEO 2015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GAMMA  2016</dc:title>
  <cp:lastModifiedBy>Roberto Menegazzo</cp:lastModifiedBy>
  <cp:revision>54</cp:revision>
  <dcterms:modified xsi:type="dcterms:W3CDTF">2015-07-06T08:25:24Z</dcterms:modified>
</cp:coreProperties>
</file>