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6"/>
  </p:notesMasterIdLst>
  <p:handoutMasterIdLst>
    <p:handoutMasterId r:id="rId47"/>
  </p:handoutMasterIdLst>
  <p:sldIdLst>
    <p:sldId id="383" r:id="rId2"/>
    <p:sldId id="408" r:id="rId3"/>
    <p:sldId id="409" r:id="rId4"/>
    <p:sldId id="410" r:id="rId5"/>
    <p:sldId id="452" r:id="rId6"/>
    <p:sldId id="411" r:id="rId7"/>
    <p:sldId id="437" r:id="rId8"/>
    <p:sldId id="412" r:id="rId9"/>
    <p:sldId id="415" r:id="rId10"/>
    <p:sldId id="416" r:id="rId11"/>
    <p:sldId id="417" r:id="rId12"/>
    <p:sldId id="413" r:id="rId13"/>
    <p:sldId id="414" r:id="rId14"/>
    <p:sldId id="418" r:id="rId15"/>
    <p:sldId id="438" r:id="rId16"/>
    <p:sldId id="440" r:id="rId17"/>
    <p:sldId id="443" r:id="rId18"/>
    <p:sldId id="444" r:id="rId19"/>
    <p:sldId id="419" r:id="rId20"/>
    <p:sldId id="420" r:id="rId21"/>
    <p:sldId id="454" r:id="rId22"/>
    <p:sldId id="457" r:id="rId23"/>
    <p:sldId id="459" r:id="rId24"/>
    <p:sldId id="462" r:id="rId25"/>
    <p:sldId id="464" r:id="rId26"/>
    <p:sldId id="460" r:id="rId27"/>
    <p:sldId id="465" r:id="rId28"/>
    <p:sldId id="466" r:id="rId29"/>
    <p:sldId id="467" r:id="rId30"/>
    <p:sldId id="469" r:id="rId31"/>
    <p:sldId id="463" r:id="rId32"/>
    <p:sldId id="468" r:id="rId33"/>
    <p:sldId id="461" r:id="rId34"/>
    <p:sldId id="426" r:id="rId35"/>
    <p:sldId id="445" r:id="rId36"/>
    <p:sldId id="449" r:id="rId37"/>
    <p:sldId id="447" r:id="rId38"/>
    <p:sldId id="448" r:id="rId39"/>
    <p:sldId id="450" r:id="rId40"/>
    <p:sldId id="453" r:id="rId41"/>
    <p:sldId id="430" r:id="rId42"/>
    <p:sldId id="458" r:id="rId43"/>
    <p:sldId id="434" r:id="rId44"/>
    <p:sldId id="433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049" autoAdjust="0"/>
  </p:normalViewPr>
  <p:slideViewPr>
    <p:cSldViewPr snapToGrid="0" snapToObjects="1">
      <p:cViewPr varScale="1">
        <p:scale>
          <a:sx n="98" d="100"/>
          <a:sy n="98" d="100"/>
        </p:scale>
        <p:origin x="-12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190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DF0ED0-B201-2345-9342-6C06507F45CB}" type="doc">
      <dgm:prSet loTypeId="urn:microsoft.com/office/officeart/2005/8/layout/arrow5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4030396-04A5-124B-84A2-8D129E9221D1}">
      <dgm:prSet phldrT="[Text]"/>
      <dgm:spPr/>
      <dgm:t>
        <a:bodyPr/>
        <a:lstStyle/>
        <a:p>
          <a:r>
            <a:rPr lang="en-US" dirty="0" smtClean="0"/>
            <a:t>CTA instruments</a:t>
          </a:r>
          <a:endParaRPr lang="en-US" dirty="0"/>
        </a:p>
      </dgm:t>
    </dgm:pt>
    <dgm:pt modelId="{DF892631-FEB3-3549-8347-E7BE700251E5}" type="parTrans" cxnId="{25524ADA-44ED-7341-BCAF-BCDA9BEFD3DB}">
      <dgm:prSet/>
      <dgm:spPr/>
      <dgm:t>
        <a:bodyPr/>
        <a:lstStyle/>
        <a:p>
          <a:endParaRPr lang="en-US"/>
        </a:p>
      </dgm:t>
    </dgm:pt>
    <dgm:pt modelId="{15761E76-0300-674F-A09C-6B97403CA17F}" type="sibTrans" cxnId="{25524ADA-44ED-7341-BCAF-BCDA9BEFD3DB}">
      <dgm:prSet/>
      <dgm:spPr/>
      <dgm:t>
        <a:bodyPr/>
        <a:lstStyle/>
        <a:p>
          <a:endParaRPr lang="en-US"/>
        </a:p>
      </dgm:t>
    </dgm:pt>
    <dgm:pt modelId="{0FE0516A-F57C-0743-8891-53FE04038975}">
      <dgm:prSet phldrT="[Text]"/>
      <dgm:spPr/>
      <dgm:t>
        <a:bodyPr/>
        <a:lstStyle/>
        <a:p>
          <a:r>
            <a:rPr lang="en-US" dirty="0" smtClean="0"/>
            <a:t>Global Network</a:t>
          </a:r>
          <a:endParaRPr lang="en-US" dirty="0"/>
        </a:p>
      </dgm:t>
    </dgm:pt>
    <dgm:pt modelId="{666B4F82-4DC1-DE49-BE08-37AFEB0275F4}" type="parTrans" cxnId="{C2807B50-5696-1843-9CCB-F81035D0892B}">
      <dgm:prSet/>
      <dgm:spPr/>
      <dgm:t>
        <a:bodyPr/>
        <a:lstStyle/>
        <a:p>
          <a:endParaRPr lang="en-US"/>
        </a:p>
      </dgm:t>
    </dgm:pt>
    <dgm:pt modelId="{ADEDBD2A-4048-F849-AD55-B2284A9DAC66}" type="sibTrans" cxnId="{C2807B50-5696-1843-9CCB-F81035D0892B}">
      <dgm:prSet/>
      <dgm:spPr/>
      <dgm:t>
        <a:bodyPr/>
        <a:lstStyle/>
        <a:p>
          <a:endParaRPr lang="en-US"/>
        </a:p>
      </dgm:t>
    </dgm:pt>
    <dgm:pt modelId="{80BFF994-1418-AF4C-B0FD-AAE380644FC0}">
      <dgm:prSet phldrT="[Text]"/>
      <dgm:spPr/>
      <dgm:t>
        <a:bodyPr/>
        <a:lstStyle/>
        <a:p>
          <a:r>
            <a:rPr lang="en-US" dirty="0" smtClean="0"/>
            <a:t>Coverage in remote sites</a:t>
          </a:r>
          <a:endParaRPr lang="en-US" dirty="0"/>
        </a:p>
      </dgm:t>
    </dgm:pt>
    <dgm:pt modelId="{58131788-D93E-E349-9DF8-F42B02021601}" type="parTrans" cxnId="{6706A968-E451-7649-8B79-9EB2068C47B6}">
      <dgm:prSet/>
      <dgm:spPr/>
      <dgm:t>
        <a:bodyPr/>
        <a:lstStyle/>
        <a:p>
          <a:endParaRPr lang="en-US"/>
        </a:p>
      </dgm:t>
    </dgm:pt>
    <dgm:pt modelId="{60B72834-09B0-0D42-A808-8DBCCC094853}" type="sibTrans" cxnId="{6706A968-E451-7649-8B79-9EB2068C47B6}">
      <dgm:prSet/>
      <dgm:spPr/>
      <dgm:t>
        <a:bodyPr/>
        <a:lstStyle/>
        <a:p>
          <a:endParaRPr lang="en-US"/>
        </a:p>
      </dgm:t>
    </dgm:pt>
    <dgm:pt modelId="{1F6F18B5-5D10-D349-BE77-FE69173FCD14}">
      <dgm:prSet phldrT="[Text]"/>
      <dgm:spPr/>
      <dgm:t>
        <a:bodyPr/>
        <a:lstStyle/>
        <a:p>
          <a:r>
            <a:rPr lang="en-US" dirty="0" smtClean="0"/>
            <a:t>Non-commercial instruments</a:t>
          </a:r>
          <a:endParaRPr lang="en-US" dirty="0"/>
        </a:p>
      </dgm:t>
    </dgm:pt>
    <dgm:pt modelId="{042C74C7-E31C-7440-A6DA-F5D421F00E67}" type="parTrans" cxnId="{6CBF29A7-2635-B747-A29E-C99E6229335A}">
      <dgm:prSet/>
      <dgm:spPr/>
      <dgm:t>
        <a:bodyPr/>
        <a:lstStyle/>
        <a:p>
          <a:endParaRPr lang="en-US"/>
        </a:p>
      </dgm:t>
    </dgm:pt>
    <dgm:pt modelId="{9EA2F4A2-CA0F-254D-A2E1-0D12B88C56DD}" type="sibTrans" cxnId="{6CBF29A7-2635-B747-A29E-C99E6229335A}">
      <dgm:prSet/>
      <dgm:spPr/>
      <dgm:t>
        <a:bodyPr/>
        <a:lstStyle/>
        <a:p>
          <a:endParaRPr lang="en-US"/>
        </a:p>
      </dgm:t>
    </dgm:pt>
    <dgm:pt modelId="{757E971D-1663-A147-B61D-B56B7EBD29E2}">
      <dgm:prSet phldrT="[Text]"/>
      <dgm:spPr/>
      <dgm:t>
        <a:bodyPr/>
        <a:lstStyle/>
        <a:p>
          <a:r>
            <a:rPr lang="en-US" dirty="0" smtClean="0"/>
            <a:t>Data validation</a:t>
          </a:r>
          <a:endParaRPr lang="en-US" dirty="0"/>
        </a:p>
      </dgm:t>
    </dgm:pt>
    <dgm:pt modelId="{0E0F14E0-D810-CB44-B435-2CA29839EE3A}" type="parTrans" cxnId="{2FD0A7F1-9F65-C740-85C0-C43C2D87F949}">
      <dgm:prSet/>
      <dgm:spPr/>
      <dgm:t>
        <a:bodyPr/>
        <a:lstStyle/>
        <a:p>
          <a:endParaRPr lang="en-US"/>
        </a:p>
      </dgm:t>
    </dgm:pt>
    <dgm:pt modelId="{E42879C8-C60A-FF41-94FB-B733B13A626A}" type="sibTrans" cxnId="{2FD0A7F1-9F65-C740-85C0-C43C2D87F949}">
      <dgm:prSet/>
      <dgm:spPr/>
      <dgm:t>
        <a:bodyPr/>
        <a:lstStyle/>
        <a:p>
          <a:endParaRPr lang="en-US"/>
        </a:p>
      </dgm:t>
    </dgm:pt>
    <dgm:pt modelId="{2E4B8317-1108-FF49-BD19-DC0E041DDD70}">
      <dgm:prSet phldrT="[Text]"/>
      <dgm:spPr/>
      <dgm:t>
        <a:bodyPr/>
        <a:lstStyle/>
        <a:p>
          <a:r>
            <a:rPr lang="en-US" dirty="0" smtClean="0"/>
            <a:t>Feedback</a:t>
          </a:r>
          <a:endParaRPr lang="en-US" dirty="0"/>
        </a:p>
      </dgm:t>
    </dgm:pt>
    <dgm:pt modelId="{AB2D6D61-0FB2-A14F-B5A9-4224D29FCEA2}" type="parTrans" cxnId="{AB21CDFB-E91C-F24B-A7E5-414F572C0A42}">
      <dgm:prSet/>
      <dgm:spPr/>
      <dgm:t>
        <a:bodyPr/>
        <a:lstStyle/>
        <a:p>
          <a:endParaRPr lang="en-US"/>
        </a:p>
      </dgm:t>
    </dgm:pt>
    <dgm:pt modelId="{8C048414-321C-2640-933C-7104540840B2}" type="sibTrans" cxnId="{AB21CDFB-E91C-F24B-A7E5-414F572C0A42}">
      <dgm:prSet/>
      <dgm:spPr/>
      <dgm:t>
        <a:bodyPr/>
        <a:lstStyle/>
        <a:p>
          <a:endParaRPr lang="en-US"/>
        </a:p>
      </dgm:t>
    </dgm:pt>
    <dgm:pt modelId="{7C7C9A5C-CF29-394E-A9FC-B6F788FBDA7D}" type="pres">
      <dgm:prSet presAssocID="{B8DF0ED0-B201-2345-9342-6C06507F45C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B23B514-0E11-724E-8B4A-7A3C56488541}" type="pres">
      <dgm:prSet presAssocID="{24030396-04A5-124B-84A2-8D129E9221D1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B7CECA-5971-1A41-B3A9-ECB1354056B1}" type="pres">
      <dgm:prSet presAssocID="{0FE0516A-F57C-0743-8891-53FE04038975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E21433F-B39D-464E-A920-D560D9A4D859}" type="presOf" srcId="{2E4B8317-1108-FF49-BD19-DC0E041DDD70}" destId="{2BB7CECA-5971-1A41-B3A9-ECB1354056B1}" srcOrd="0" destOrd="2" presId="urn:microsoft.com/office/officeart/2005/8/layout/arrow5"/>
    <dgm:cxn modelId="{6792C917-F4F7-834F-B8DA-0641A67CF607}" type="presOf" srcId="{80BFF994-1418-AF4C-B0FD-AAE380644FC0}" destId="{DB23B514-0E11-724E-8B4A-7A3C56488541}" srcOrd="0" destOrd="1" presId="urn:microsoft.com/office/officeart/2005/8/layout/arrow5"/>
    <dgm:cxn modelId="{8B841D63-91FF-914E-BC2E-7B65006FAFAC}" type="presOf" srcId="{1F6F18B5-5D10-D349-BE77-FE69173FCD14}" destId="{DB23B514-0E11-724E-8B4A-7A3C56488541}" srcOrd="0" destOrd="2" presId="urn:microsoft.com/office/officeart/2005/8/layout/arrow5"/>
    <dgm:cxn modelId="{B54A522E-9DB1-A54C-A3FE-66686E2247B8}" type="presOf" srcId="{0FE0516A-F57C-0743-8891-53FE04038975}" destId="{2BB7CECA-5971-1A41-B3A9-ECB1354056B1}" srcOrd="0" destOrd="0" presId="urn:microsoft.com/office/officeart/2005/8/layout/arrow5"/>
    <dgm:cxn modelId="{2FD0A7F1-9F65-C740-85C0-C43C2D87F949}" srcId="{0FE0516A-F57C-0743-8891-53FE04038975}" destId="{757E971D-1663-A147-B61D-B56B7EBD29E2}" srcOrd="0" destOrd="0" parTransId="{0E0F14E0-D810-CB44-B435-2CA29839EE3A}" sibTransId="{E42879C8-C60A-FF41-94FB-B733B13A626A}"/>
    <dgm:cxn modelId="{8F5F6E57-3219-324A-8463-199838C49214}" type="presOf" srcId="{24030396-04A5-124B-84A2-8D129E9221D1}" destId="{DB23B514-0E11-724E-8B4A-7A3C56488541}" srcOrd="0" destOrd="0" presId="urn:microsoft.com/office/officeart/2005/8/layout/arrow5"/>
    <dgm:cxn modelId="{D815F08F-914D-1043-B93F-E7CB8043BB1B}" type="presOf" srcId="{757E971D-1663-A147-B61D-B56B7EBD29E2}" destId="{2BB7CECA-5971-1A41-B3A9-ECB1354056B1}" srcOrd="0" destOrd="1" presId="urn:microsoft.com/office/officeart/2005/8/layout/arrow5"/>
    <dgm:cxn modelId="{6706A968-E451-7649-8B79-9EB2068C47B6}" srcId="{24030396-04A5-124B-84A2-8D129E9221D1}" destId="{80BFF994-1418-AF4C-B0FD-AAE380644FC0}" srcOrd="0" destOrd="0" parTransId="{58131788-D93E-E349-9DF8-F42B02021601}" sibTransId="{60B72834-09B0-0D42-A808-8DBCCC094853}"/>
    <dgm:cxn modelId="{C2807B50-5696-1843-9CCB-F81035D0892B}" srcId="{B8DF0ED0-B201-2345-9342-6C06507F45CB}" destId="{0FE0516A-F57C-0743-8891-53FE04038975}" srcOrd="1" destOrd="0" parTransId="{666B4F82-4DC1-DE49-BE08-37AFEB0275F4}" sibTransId="{ADEDBD2A-4048-F849-AD55-B2284A9DAC66}"/>
    <dgm:cxn modelId="{AB21CDFB-E91C-F24B-A7E5-414F572C0A42}" srcId="{0FE0516A-F57C-0743-8891-53FE04038975}" destId="{2E4B8317-1108-FF49-BD19-DC0E041DDD70}" srcOrd="1" destOrd="0" parTransId="{AB2D6D61-0FB2-A14F-B5A9-4224D29FCEA2}" sibTransId="{8C048414-321C-2640-933C-7104540840B2}"/>
    <dgm:cxn modelId="{6CBF29A7-2635-B747-A29E-C99E6229335A}" srcId="{24030396-04A5-124B-84A2-8D129E9221D1}" destId="{1F6F18B5-5D10-D349-BE77-FE69173FCD14}" srcOrd="1" destOrd="0" parTransId="{042C74C7-E31C-7440-A6DA-F5D421F00E67}" sibTransId="{9EA2F4A2-CA0F-254D-A2E1-0D12B88C56DD}"/>
    <dgm:cxn modelId="{E576EBC4-1832-B24C-AD30-1AC4441BF791}" type="presOf" srcId="{B8DF0ED0-B201-2345-9342-6C06507F45CB}" destId="{7C7C9A5C-CF29-394E-A9FC-B6F788FBDA7D}" srcOrd="0" destOrd="0" presId="urn:microsoft.com/office/officeart/2005/8/layout/arrow5"/>
    <dgm:cxn modelId="{25524ADA-44ED-7341-BCAF-BCDA9BEFD3DB}" srcId="{B8DF0ED0-B201-2345-9342-6C06507F45CB}" destId="{24030396-04A5-124B-84A2-8D129E9221D1}" srcOrd="0" destOrd="0" parTransId="{DF892631-FEB3-3549-8347-E7BE700251E5}" sibTransId="{15761E76-0300-674F-A09C-6B97403CA17F}"/>
    <dgm:cxn modelId="{FBA7F144-9BA1-884B-B174-FCF878D18292}" type="presParOf" srcId="{7C7C9A5C-CF29-394E-A9FC-B6F788FBDA7D}" destId="{DB23B514-0E11-724E-8B4A-7A3C56488541}" srcOrd="0" destOrd="0" presId="urn:microsoft.com/office/officeart/2005/8/layout/arrow5"/>
    <dgm:cxn modelId="{5A671C79-E87D-5443-AF4A-0422AD32133A}" type="presParOf" srcId="{7C7C9A5C-CF29-394E-A9FC-B6F788FBDA7D}" destId="{2BB7CECA-5971-1A41-B3A9-ECB1354056B1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23B514-0E11-724E-8B4A-7A3C56488541}">
      <dsp:nvSpPr>
        <dsp:cNvPr id="0" name=""/>
        <dsp:cNvSpPr/>
      </dsp:nvSpPr>
      <dsp:spPr>
        <a:xfrm rot="16200000">
          <a:off x="610" y="512"/>
          <a:ext cx="4062975" cy="4062975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CTA instruments</a:t>
          </a:r>
          <a:endParaRPr lang="en-US" sz="27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Coverage in remote sites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Non-commercial instruments</a:t>
          </a:r>
          <a:endParaRPr lang="en-US" sz="2100" kern="1200" dirty="0"/>
        </a:p>
      </dsp:txBody>
      <dsp:txXfrm rot="5400000">
        <a:off x="611" y="1016256"/>
        <a:ext cx="3351954" cy="2031487"/>
      </dsp:txXfrm>
    </dsp:sp>
    <dsp:sp modelId="{2BB7CECA-5971-1A41-B3A9-ECB1354056B1}">
      <dsp:nvSpPr>
        <dsp:cNvPr id="0" name=""/>
        <dsp:cNvSpPr/>
      </dsp:nvSpPr>
      <dsp:spPr>
        <a:xfrm rot="5400000">
          <a:off x="4462001" y="512"/>
          <a:ext cx="4062975" cy="4062975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Global Network</a:t>
          </a:r>
          <a:endParaRPr lang="en-US" sz="27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Data validation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Feedback</a:t>
          </a:r>
          <a:endParaRPr lang="en-US" sz="2100" kern="1200" dirty="0"/>
        </a:p>
      </dsp:txBody>
      <dsp:txXfrm rot="-5400000">
        <a:off x="5173023" y="1016255"/>
        <a:ext cx="3351954" cy="20314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A78DE2-ECB2-1248-ACED-3FE3EEFCA0E4}" type="datetimeFigureOut">
              <a:rPr lang="en-US" smtClean="0"/>
              <a:t>23/06/15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9CFC5-4FAD-C742-B21B-046EC29EA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39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78DD9-D15E-464E-A776-2405D49F0BCC}" type="datetimeFigureOut">
              <a:rPr lang="en-US" smtClean="0"/>
              <a:t>23/06/15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743D46-5118-6D47-98F7-6FA809C5B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1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8004-123A-6549-AC22-AF541CC9A4C8}" type="datetime1">
              <a:rPr lang="en-US" smtClean="0"/>
              <a:t>23/06/15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497F0-5B75-A741-94F6-CDD9E43B10CA}" type="datetime1">
              <a:rPr lang="en-US" smtClean="0"/>
              <a:t>23/06/15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A7543-9AAE-4E9F-B28C-4FCCFD07D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C89E7-7868-9845-9EFA-0001A1AEC17D}" type="datetime1">
              <a:rPr lang="en-US" smtClean="0"/>
              <a:t>23/06/15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59F8-7D7F-374E-9A37-6652CCA835A5}" type="datetime1">
              <a:rPr lang="en-US" smtClean="0"/>
              <a:t>23/06/15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8D90B-DA8C-B047-96A0-491097F3D122}" type="datetime1">
              <a:rPr lang="en-US" smtClean="0"/>
              <a:t>23/06/15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8985F-8845-D44F-92F1-B93EFF3E844A}" type="datetime1">
              <a:rPr lang="en-US" smtClean="0"/>
              <a:t>23/06/15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757A-4E47-494F-8BDE-8C9171D9DDD4}" type="datetime1">
              <a:rPr lang="en-US" smtClean="0"/>
              <a:t>23/06/15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BB2FA-CA6A-5243-AF60-CE49CED3E4D6}" type="datetime1">
              <a:rPr lang="en-US" smtClean="0"/>
              <a:t>23/06/15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631E8-6AA2-E644-A9D7-092AF5FDE1A7}" type="datetime1">
              <a:rPr lang="en-US" smtClean="0"/>
              <a:t>23/06/15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A4422-D586-534A-B158-6E0C4601A642}" type="datetime1">
              <a:rPr lang="en-US" smtClean="0"/>
              <a:t>23/06/15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0A159-8834-F643-BFE5-E1EF49893B8C}" type="datetime1">
              <a:rPr lang="en-US" smtClean="0"/>
              <a:t>23/06/15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3093" y="6744408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8772" y="156134"/>
            <a:ext cx="8654638" cy="5534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8771" y="877300"/>
            <a:ext cx="8654639" cy="5311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523622"/>
            <a:ext cx="9144000" cy="3474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0293" y="6541910"/>
            <a:ext cx="77356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412D72E-7478-7F40-A163-AA2E75CA9DF4}" type="datetime1">
              <a:rPr lang="en-US" smtClean="0"/>
              <a:t>23/06/15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43858" y="6541910"/>
            <a:ext cx="6703745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it-IT" smtClean="0"/>
              <a:t>M. Doro - Atmospheric Calibration for CTA - LST Meeting Padova 2014.07.07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52069" y="6541910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portal.cta-observatory.org%5Cwg%5Ccom%5Cccf" TargetMode="External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cta-observatory.org/indico/conferenceDisplay.py?confId=623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arxiv.org/abs/1503.05481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9281"/>
            <a:ext cx="9139668" cy="5142071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06326" y="237987"/>
            <a:ext cx="7848600" cy="1210545"/>
          </a:xfrm>
        </p:spPr>
        <p:txBody>
          <a:bodyPr/>
          <a:lstStyle/>
          <a:p>
            <a:r>
              <a:rPr lang="en-US" sz="4000" dirty="0"/>
              <a:t>ATMOSPHERIC MONITORING AND CALIBRATIONS PLANS WITH CTA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06326" y="5701501"/>
            <a:ext cx="7318001" cy="928791"/>
          </a:xfrm>
          <a:solidFill>
            <a:schemeClr val="accent2">
              <a:lumMod val="40000"/>
              <a:lumOff val="60000"/>
              <a:alpha val="74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en-US" sz="3200" b="1" dirty="0"/>
              <a:t>Michele Doro </a:t>
            </a:r>
            <a:r>
              <a:rPr lang="en-US" sz="3200" dirty="0"/>
              <a:t>(</a:t>
            </a:r>
            <a:r>
              <a:rPr lang="en-US" sz="3200" dirty="0" err="1"/>
              <a:t>michele.doro@pd.infn.it</a:t>
            </a:r>
            <a:r>
              <a:rPr lang="en-US" sz="3200" dirty="0"/>
              <a:t>)</a:t>
            </a:r>
          </a:p>
          <a:p>
            <a:r>
              <a:rPr lang="en-US" dirty="0"/>
              <a:t>University and INFN Padova</a:t>
            </a:r>
          </a:p>
          <a:p>
            <a:r>
              <a:rPr lang="en-US" dirty="0" smtClean="0"/>
              <a:t>GAG Meeting, 2015/03/27</a:t>
            </a:r>
            <a:endParaRPr lang="en-US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945" y="5697271"/>
            <a:ext cx="1417552" cy="93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83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4367" y="5394864"/>
            <a:ext cx="8407893" cy="851564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es-ES" dirty="0"/>
              <a:t>Up </a:t>
            </a:r>
            <a:r>
              <a:rPr lang="es-ES" dirty="0" err="1"/>
              <a:t>to</a:t>
            </a:r>
            <a:r>
              <a:rPr lang="es-ES" dirty="0"/>
              <a:t> &gt;6 km </a:t>
            </a:r>
            <a:r>
              <a:rPr lang="es-ES" dirty="0" err="1"/>
              <a:t>a.s.l</a:t>
            </a:r>
            <a:r>
              <a:rPr lang="es-ES" dirty="0"/>
              <a:t>. (</a:t>
            </a:r>
            <a:r>
              <a:rPr lang="es-ES" dirty="0" err="1"/>
              <a:t>until</a:t>
            </a:r>
            <a:r>
              <a:rPr lang="es-ES" dirty="0"/>
              <a:t> 5 </a:t>
            </a:r>
            <a:r>
              <a:rPr lang="es-ES" dirty="0" err="1"/>
              <a:t>TeV</a:t>
            </a:r>
            <a:r>
              <a:rPr lang="es-ES" dirty="0"/>
              <a:t>)</a:t>
            </a:r>
            <a:r>
              <a:rPr lang="es-ES" dirty="0" smtClean="0"/>
              <a:t>: </a:t>
            </a:r>
            <a:r>
              <a:rPr lang="es-ES" b="1" dirty="0" smtClean="0"/>
              <a:t>(</a:t>
            </a:r>
            <a:r>
              <a:rPr lang="es-ES" b="1" dirty="0" err="1"/>
              <a:t>E</a:t>
            </a:r>
            <a:r>
              <a:rPr lang="es-ES" b="1" baseline="-25000" dirty="0" err="1"/>
              <a:t>rec</a:t>
            </a:r>
            <a:r>
              <a:rPr lang="es-ES" b="1" dirty="0" err="1"/>
              <a:t>-E</a:t>
            </a:r>
            <a:r>
              <a:rPr lang="es-ES" b="1" baseline="-25000" dirty="0" err="1"/>
              <a:t>γ</a:t>
            </a:r>
            <a:r>
              <a:rPr lang="es-ES" b="1" dirty="0"/>
              <a:t>)/</a:t>
            </a:r>
            <a:r>
              <a:rPr lang="es-ES" b="1" dirty="0" err="1"/>
              <a:t>E</a:t>
            </a:r>
            <a:r>
              <a:rPr lang="es-ES" b="1" baseline="-25000" dirty="0" err="1"/>
              <a:t>γ</a:t>
            </a:r>
            <a:r>
              <a:rPr lang="es-ES" b="1" dirty="0"/>
              <a:t>  = (T-0.73)/0.73</a:t>
            </a:r>
          </a:p>
          <a:p>
            <a:pPr marL="45720" indent="0" algn="ctr">
              <a:buNone/>
            </a:pPr>
            <a:r>
              <a:rPr lang="es-ES" dirty="0"/>
              <a:t>(can be </a:t>
            </a:r>
            <a:r>
              <a:rPr lang="es-ES" dirty="0" err="1"/>
              <a:t>corrected</a:t>
            </a:r>
            <a:r>
              <a:rPr lang="es-ES" dirty="0"/>
              <a:t> </a:t>
            </a:r>
            <a:r>
              <a:rPr lang="es-ES" dirty="0" err="1"/>
              <a:t>using</a:t>
            </a:r>
            <a:r>
              <a:rPr lang="es-ES" dirty="0"/>
              <a:t> </a:t>
            </a:r>
            <a:r>
              <a:rPr lang="es-ES" dirty="0" err="1"/>
              <a:t>only</a:t>
            </a:r>
            <a:r>
              <a:rPr lang="es-ES" dirty="0"/>
              <a:t> total </a:t>
            </a:r>
            <a:r>
              <a:rPr lang="es-ES" dirty="0" err="1"/>
              <a:t>atmospheric</a:t>
            </a:r>
            <a:r>
              <a:rPr lang="es-ES" dirty="0"/>
              <a:t> </a:t>
            </a:r>
            <a:r>
              <a:rPr lang="es-ES" dirty="0" err="1"/>
              <a:t>transmission</a:t>
            </a:r>
            <a:r>
              <a:rPr lang="es-ES" dirty="0" smtClean="0"/>
              <a:t>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e.g. </a:t>
            </a:r>
            <a:r>
              <a:rPr lang="en-US" dirty="0"/>
              <a:t>e</a:t>
            </a:r>
            <a:r>
              <a:rPr lang="en-US" dirty="0" smtClean="0"/>
              <a:t>nergy Bias</a:t>
            </a:r>
            <a:endParaRPr lang="en-US" dirty="0"/>
          </a:p>
        </p:txBody>
      </p:sp>
      <p:grpSp>
        <p:nvGrpSpPr>
          <p:cNvPr id="7" name="Agrupar 11"/>
          <p:cNvGrpSpPr/>
          <p:nvPr/>
        </p:nvGrpSpPr>
        <p:grpSpPr>
          <a:xfrm>
            <a:off x="1456413" y="848285"/>
            <a:ext cx="6343612" cy="4529419"/>
            <a:chOff x="4535714" y="3649906"/>
            <a:chExt cx="4842925" cy="3284283"/>
          </a:xfrm>
        </p:grpSpPr>
        <p:pic>
          <p:nvPicPr>
            <p:cNvPr id="8" name="Imagen 15" descr="Bia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5714" y="3649906"/>
              <a:ext cx="4842925" cy="3284283"/>
            </a:xfrm>
            <a:prstGeom prst="rect">
              <a:avLst/>
            </a:prstGeom>
          </p:spPr>
        </p:pic>
        <p:sp>
          <p:nvSpPr>
            <p:cNvPr id="9" name="Rectángulo 13"/>
            <p:cNvSpPr/>
            <p:nvPr/>
          </p:nvSpPr>
          <p:spPr>
            <a:xfrm>
              <a:off x="6437983" y="5043186"/>
              <a:ext cx="69622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600" dirty="0" smtClean="0">
                  <a:solidFill>
                    <a:srgbClr val="003F00"/>
                  </a:solidFill>
                </a:rPr>
                <a:t>14 km </a:t>
              </a:r>
              <a:endParaRPr lang="es-ES" sz="1600" dirty="0">
                <a:solidFill>
                  <a:srgbClr val="003F00"/>
                </a:solidFill>
              </a:endParaRPr>
            </a:p>
          </p:txBody>
        </p:sp>
        <p:sp>
          <p:nvSpPr>
            <p:cNvPr id="10" name="Rectángulo 24"/>
            <p:cNvSpPr/>
            <p:nvPr/>
          </p:nvSpPr>
          <p:spPr>
            <a:xfrm>
              <a:off x="6440773" y="5288057"/>
              <a:ext cx="69622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600" dirty="0" smtClean="0">
                  <a:solidFill>
                    <a:srgbClr val="FF2CFA"/>
                  </a:solidFill>
                </a:rPr>
                <a:t>10 km </a:t>
              </a:r>
              <a:endParaRPr lang="es-ES" sz="1600" dirty="0">
                <a:solidFill>
                  <a:srgbClr val="FF2CFA"/>
                </a:solidFill>
              </a:endParaRPr>
            </a:p>
          </p:txBody>
        </p:sp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8170430" y="4666075"/>
              <a:ext cx="761902" cy="30103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cxnSp>
          <p:nvCxnSpPr>
            <p:cNvPr id="12" name="Conector recto de flecha 29"/>
            <p:cNvCxnSpPr/>
            <p:nvPr/>
          </p:nvCxnSpPr>
          <p:spPr bwMode="auto">
            <a:xfrm>
              <a:off x="5931141" y="5452533"/>
              <a:ext cx="1162716" cy="238277"/>
            </a:xfrm>
            <a:prstGeom prst="straightConnector1">
              <a:avLst/>
            </a:prstGeom>
            <a:ln w="19050" cmpd="sng">
              <a:solidFill>
                <a:srgbClr val="00B3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de flecha 31"/>
            <p:cNvCxnSpPr/>
            <p:nvPr/>
          </p:nvCxnSpPr>
          <p:spPr bwMode="auto">
            <a:xfrm>
              <a:off x="5799667" y="5557395"/>
              <a:ext cx="568476" cy="405557"/>
            </a:xfrm>
            <a:prstGeom prst="straightConnector1">
              <a:avLst/>
            </a:prstGeom>
            <a:ln w="19050" cmpd="sng">
              <a:solidFill>
                <a:srgbClr val="00B3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de flecha 34"/>
            <p:cNvCxnSpPr/>
            <p:nvPr/>
          </p:nvCxnSpPr>
          <p:spPr bwMode="auto">
            <a:xfrm flipH="1">
              <a:off x="5430764" y="5557395"/>
              <a:ext cx="87013" cy="774462"/>
            </a:xfrm>
            <a:prstGeom prst="straightConnector1">
              <a:avLst/>
            </a:prstGeom>
            <a:ln w="19050" cmpd="sng">
              <a:solidFill>
                <a:srgbClr val="00B3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ángulo 39"/>
            <p:cNvSpPr/>
            <p:nvPr/>
          </p:nvSpPr>
          <p:spPr>
            <a:xfrm>
              <a:off x="5287966" y="5188063"/>
              <a:ext cx="59222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600" dirty="0" smtClean="0">
                  <a:solidFill>
                    <a:srgbClr val="00B300"/>
                  </a:solidFill>
                </a:rPr>
                <a:t>6 km </a:t>
              </a:r>
              <a:endParaRPr lang="es-ES" sz="1600" dirty="0">
                <a:solidFill>
                  <a:srgbClr val="00B300"/>
                </a:solidFill>
              </a:endParaRPr>
            </a:p>
          </p:txBody>
        </p:sp>
        <p:cxnSp>
          <p:nvCxnSpPr>
            <p:cNvPr id="16" name="Conector recto de flecha 40"/>
            <p:cNvCxnSpPr/>
            <p:nvPr/>
          </p:nvCxnSpPr>
          <p:spPr bwMode="auto">
            <a:xfrm>
              <a:off x="6576617" y="6019678"/>
              <a:ext cx="1261694" cy="153428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de flecha 43"/>
            <p:cNvCxnSpPr/>
            <p:nvPr/>
          </p:nvCxnSpPr>
          <p:spPr bwMode="auto">
            <a:xfrm flipV="1">
              <a:off x="5517777" y="6331857"/>
              <a:ext cx="2142646" cy="93503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de flecha 46"/>
            <p:cNvCxnSpPr/>
            <p:nvPr/>
          </p:nvCxnSpPr>
          <p:spPr bwMode="auto">
            <a:xfrm flipH="1">
              <a:off x="8065909" y="5325013"/>
              <a:ext cx="152806" cy="827782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de flecha 48"/>
            <p:cNvCxnSpPr/>
            <p:nvPr/>
          </p:nvCxnSpPr>
          <p:spPr bwMode="auto">
            <a:xfrm flipH="1">
              <a:off x="8218715" y="5264533"/>
              <a:ext cx="157237" cy="908573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ángulo 51"/>
            <p:cNvSpPr/>
            <p:nvPr/>
          </p:nvSpPr>
          <p:spPr>
            <a:xfrm>
              <a:off x="7636231" y="6092315"/>
              <a:ext cx="7843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600" dirty="0" err="1" smtClean="0">
                  <a:solidFill>
                    <a:srgbClr val="FF0000"/>
                  </a:solidFill>
                </a:rPr>
                <a:t>ground</a:t>
              </a:r>
              <a:r>
                <a:rPr lang="es-ES" dirty="0" smtClean="0">
                  <a:solidFill>
                    <a:srgbClr val="00B300"/>
                  </a:solidFill>
                </a:rPr>
                <a:t> </a:t>
              </a:r>
              <a:endParaRPr lang="es-ES" dirty="0">
                <a:solidFill>
                  <a:srgbClr val="00B300"/>
                </a:solidFill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127000" y="6355080"/>
            <a:ext cx="5308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Garrido</a:t>
            </a:r>
            <a:r>
              <a:rPr lang="en-US" sz="1400" dirty="0"/>
              <a:t> et al., Proc. 33rd ICRC, Nr. 465, </a:t>
            </a:r>
            <a:r>
              <a:rPr lang="en-US" sz="1400" dirty="0" err="1"/>
              <a:t>arXiv</a:t>
            </a:r>
            <a:r>
              <a:rPr lang="en-US" sz="1400" dirty="0"/>
              <a:t>: arXiv:1308.0473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636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93" y="5727417"/>
            <a:ext cx="8407893" cy="790435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s-ES" dirty="0"/>
              <a:t>Up </a:t>
            </a:r>
            <a:r>
              <a:rPr lang="es-ES" dirty="0" err="1"/>
              <a:t>to</a:t>
            </a:r>
            <a:r>
              <a:rPr lang="es-ES" dirty="0"/>
              <a:t> &gt;6 km </a:t>
            </a:r>
            <a:r>
              <a:rPr lang="es-ES" dirty="0" err="1"/>
              <a:t>a.s.l</a:t>
            </a:r>
            <a:r>
              <a:rPr lang="es-ES" dirty="0"/>
              <a:t>. (</a:t>
            </a:r>
            <a:r>
              <a:rPr lang="es-ES" dirty="0" err="1"/>
              <a:t>until</a:t>
            </a:r>
            <a:r>
              <a:rPr lang="es-ES" dirty="0"/>
              <a:t> 5 </a:t>
            </a:r>
            <a:r>
              <a:rPr lang="es-ES" dirty="0" err="1"/>
              <a:t>TeV</a:t>
            </a:r>
            <a:r>
              <a:rPr lang="es-ES" dirty="0"/>
              <a:t>)</a:t>
            </a:r>
            <a:r>
              <a:rPr lang="es-ES" dirty="0" smtClean="0"/>
              <a:t>: </a:t>
            </a:r>
            <a:r>
              <a:rPr lang="es-ES" b="1" dirty="0" err="1" smtClean="0"/>
              <a:t>A</a:t>
            </a:r>
            <a:r>
              <a:rPr lang="es-ES" b="1" baseline="-25000" dirty="0" err="1" smtClean="0"/>
              <a:t>aerosols</a:t>
            </a:r>
            <a:r>
              <a:rPr lang="es-ES" b="1" dirty="0"/>
              <a:t>/</a:t>
            </a:r>
            <a:r>
              <a:rPr lang="es-ES" b="1" dirty="0" err="1"/>
              <a:t>A</a:t>
            </a:r>
            <a:r>
              <a:rPr lang="es-ES" b="1" baseline="-25000" dirty="0" err="1"/>
              <a:t>ref</a:t>
            </a:r>
            <a:r>
              <a:rPr lang="es-ES" b="1" dirty="0"/>
              <a:t>  = 0.45+0.75*T</a:t>
            </a:r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e.g. </a:t>
            </a:r>
            <a:r>
              <a:rPr lang="en-US" dirty="0"/>
              <a:t>e</a:t>
            </a:r>
            <a:r>
              <a:rPr lang="en-US" dirty="0" smtClean="0"/>
              <a:t>ffective area</a:t>
            </a:r>
            <a:endParaRPr lang="en-US" dirty="0"/>
          </a:p>
        </p:txBody>
      </p:sp>
      <p:grpSp>
        <p:nvGrpSpPr>
          <p:cNvPr id="7" name="Agrupar 10"/>
          <p:cNvGrpSpPr/>
          <p:nvPr/>
        </p:nvGrpSpPr>
        <p:grpSpPr>
          <a:xfrm>
            <a:off x="1405888" y="1046610"/>
            <a:ext cx="6208921" cy="4565533"/>
            <a:chOff x="5042102" y="4016648"/>
            <a:chExt cx="4189790" cy="2841352"/>
          </a:xfrm>
        </p:grpSpPr>
        <p:pic>
          <p:nvPicPr>
            <p:cNvPr id="8" name="Imagen 6" descr="AeffCor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2102" y="4016648"/>
              <a:ext cx="4189790" cy="2841352"/>
            </a:xfrm>
            <a:prstGeom prst="rect">
              <a:avLst/>
            </a:prstGeom>
          </p:spPr>
        </p:pic>
        <p:sp>
          <p:nvSpPr>
            <p:cNvPr id="9" name="Rectángulo 13"/>
            <p:cNvSpPr/>
            <p:nvPr/>
          </p:nvSpPr>
          <p:spPr>
            <a:xfrm>
              <a:off x="6513343" y="4520988"/>
              <a:ext cx="69622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600" dirty="0" smtClean="0">
                  <a:solidFill>
                    <a:srgbClr val="003F00"/>
                  </a:solidFill>
                </a:rPr>
                <a:t>14 km </a:t>
              </a:r>
              <a:endParaRPr lang="es-ES" sz="1600" dirty="0">
                <a:solidFill>
                  <a:srgbClr val="003F00"/>
                </a:solidFill>
              </a:endParaRPr>
            </a:p>
          </p:txBody>
        </p:sp>
        <p:sp>
          <p:nvSpPr>
            <p:cNvPr id="10" name="Rectángulo 24"/>
            <p:cNvSpPr/>
            <p:nvPr/>
          </p:nvSpPr>
          <p:spPr>
            <a:xfrm>
              <a:off x="6525438" y="4880703"/>
              <a:ext cx="69622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600" dirty="0" smtClean="0">
                  <a:solidFill>
                    <a:srgbClr val="FF2CFA"/>
                  </a:solidFill>
                </a:rPr>
                <a:t>10 km </a:t>
              </a:r>
              <a:endParaRPr lang="es-ES" sz="1600" dirty="0">
                <a:solidFill>
                  <a:srgbClr val="FF2CFA"/>
                </a:solidFill>
              </a:endParaRPr>
            </a:p>
          </p:txBody>
        </p:sp>
        <p:cxnSp>
          <p:nvCxnSpPr>
            <p:cNvPr id="11" name="Conector recto de flecha 34"/>
            <p:cNvCxnSpPr/>
            <p:nvPr/>
          </p:nvCxnSpPr>
          <p:spPr bwMode="auto">
            <a:xfrm>
              <a:off x="5709324" y="5303922"/>
              <a:ext cx="1" cy="933538"/>
            </a:xfrm>
            <a:prstGeom prst="straightConnector1">
              <a:avLst/>
            </a:prstGeom>
            <a:ln w="19050" cmpd="sng">
              <a:solidFill>
                <a:srgbClr val="00B3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ángulo 39"/>
            <p:cNvSpPr/>
            <p:nvPr/>
          </p:nvSpPr>
          <p:spPr>
            <a:xfrm>
              <a:off x="5633266" y="4880703"/>
              <a:ext cx="59222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600" dirty="0" smtClean="0">
                  <a:solidFill>
                    <a:srgbClr val="00B300"/>
                  </a:solidFill>
                </a:rPr>
                <a:t>6 km </a:t>
              </a:r>
              <a:endParaRPr lang="es-ES" sz="1600" dirty="0">
                <a:solidFill>
                  <a:srgbClr val="00B300"/>
                </a:solidFill>
              </a:endParaRPr>
            </a:p>
          </p:txBody>
        </p:sp>
        <p:cxnSp>
          <p:nvCxnSpPr>
            <p:cNvPr id="13" name="Conector recto de flecha 40"/>
            <p:cNvCxnSpPr/>
            <p:nvPr/>
          </p:nvCxnSpPr>
          <p:spPr bwMode="auto">
            <a:xfrm>
              <a:off x="5929381" y="6152795"/>
              <a:ext cx="1122951" cy="0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de flecha 46"/>
            <p:cNvCxnSpPr/>
            <p:nvPr/>
          </p:nvCxnSpPr>
          <p:spPr bwMode="auto">
            <a:xfrm>
              <a:off x="6797525" y="5563106"/>
              <a:ext cx="290285" cy="408259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de flecha 48"/>
            <p:cNvCxnSpPr/>
            <p:nvPr/>
          </p:nvCxnSpPr>
          <p:spPr bwMode="auto">
            <a:xfrm flipH="1">
              <a:off x="7636231" y="4604748"/>
              <a:ext cx="739724" cy="1366617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ángulo 51"/>
            <p:cNvSpPr/>
            <p:nvPr/>
          </p:nvSpPr>
          <p:spPr>
            <a:xfrm>
              <a:off x="7052332" y="5898795"/>
              <a:ext cx="7843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600" dirty="0" err="1" smtClean="0">
                  <a:solidFill>
                    <a:srgbClr val="FF0000"/>
                  </a:solidFill>
                </a:rPr>
                <a:t>ground</a:t>
              </a:r>
              <a:r>
                <a:rPr lang="es-ES" dirty="0" smtClean="0">
                  <a:solidFill>
                    <a:srgbClr val="00B300"/>
                  </a:solidFill>
                </a:rPr>
                <a:t> </a:t>
              </a:r>
              <a:endParaRPr lang="es-ES" dirty="0">
                <a:solidFill>
                  <a:srgbClr val="00B300"/>
                </a:solidFill>
              </a:endParaRPr>
            </a:p>
          </p:txBody>
        </p:sp>
        <p:cxnSp>
          <p:nvCxnSpPr>
            <p:cNvPr id="17" name="Conector recto de flecha 23"/>
            <p:cNvCxnSpPr/>
            <p:nvPr/>
          </p:nvCxnSpPr>
          <p:spPr bwMode="auto">
            <a:xfrm flipH="1">
              <a:off x="7499048" y="4648822"/>
              <a:ext cx="674825" cy="1302035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de flecha 35"/>
            <p:cNvCxnSpPr/>
            <p:nvPr/>
          </p:nvCxnSpPr>
          <p:spPr bwMode="auto">
            <a:xfrm>
              <a:off x="6062912" y="5303922"/>
              <a:ext cx="450431" cy="259184"/>
            </a:xfrm>
            <a:prstGeom prst="straightConnector1">
              <a:avLst/>
            </a:prstGeom>
            <a:ln w="19050" cmpd="sng">
              <a:solidFill>
                <a:srgbClr val="00B3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127000" y="6355080"/>
            <a:ext cx="5308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Garrido</a:t>
            </a:r>
            <a:r>
              <a:rPr lang="en-US" sz="1400" dirty="0"/>
              <a:t> et al., Proc. 33rd ICRC, Nr. 465, </a:t>
            </a:r>
            <a:r>
              <a:rPr lang="en-US" sz="1400" dirty="0" err="1"/>
              <a:t>arXiv</a:t>
            </a:r>
            <a:r>
              <a:rPr lang="en-US" sz="1400" dirty="0"/>
              <a:t>: arXiv:1308.0473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992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773" y="752912"/>
            <a:ext cx="8667750" cy="135698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In case the aerosol </a:t>
            </a:r>
            <a:r>
              <a:rPr lang="en-US" sz="2000" dirty="0" err="1" smtClean="0"/>
              <a:t>overdensity</a:t>
            </a:r>
            <a:r>
              <a:rPr lang="en-US" sz="2000" dirty="0"/>
              <a:t> </a:t>
            </a:r>
            <a:r>
              <a:rPr lang="en-US" sz="2000" dirty="0" smtClean="0"/>
              <a:t>or cloud is </a:t>
            </a:r>
            <a:r>
              <a:rPr lang="en-US" sz="2000" b="1" dirty="0" smtClean="0"/>
              <a:t>below the electromagnetic shower</a:t>
            </a:r>
            <a:r>
              <a:rPr lang="en-US" sz="2000" dirty="0" smtClean="0"/>
              <a:t>, </a:t>
            </a:r>
            <a:r>
              <a:rPr lang="en-US" sz="2000" b="1" dirty="0" smtClean="0"/>
              <a:t>simple correction methods </a:t>
            </a:r>
            <a:r>
              <a:rPr lang="en-US" sz="2000" dirty="0" smtClean="0"/>
              <a:t>can be used to restore correct energy and flux reconstruction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58" y="3382676"/>
            <a:ext cx="7932022" cy="13161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58" y="1802353"/>
            <a:ext cx="7932022" cy="14662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258" y="4807838"/>
            <a:ext cx="7932022" cy="13072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10" name="Rectangle 9"/>
          <p:cNvSpPr/>
          <p:nvPr/>
        </p:nvSpPr>
        <p:spPr>
          <a:xfrm>
            <a:off x="127000" y="6162700"/>
            <a:ext cx="5308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Garrido</a:t>
            </a:r>
            <a:r>
              <a:rPr lang="en-US" sz="1400" dirty="0"/>
              <a:t> et al., Proc. 33rd ICRC, Nr. 465, </a:t>
            </a:r>
            <a:r>
              <a:rPr lang="en-US" sz="1400" dirty="0" err="1"/>
              <a:t>arXiv</a:t>
            </a:r>
            <a:r>
              <a:rPr lang="en-US" sz="1400" dirty="0"/>
              <a:t>: arXiv:1308.0473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963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771" y="1814114"/>
            <a:ext cx="8654639" cy="4374817"/>
          </a:xfrm>
        </p:spPr>
        <p:txBody>
          <a:bodyPr>
            <a:normAutofit/>
          </a:bodyPr>
          <a:lstStyle/>
          <a:p>
            <a:r>
              <a:rPr lang="en-US" dirty="0" smtClean="0"/>
              <a:t>When the clouds or aerosol layer is at the shower development region or above, the </a:t>
            </a:r>
            <a:r>
              <a:rPr lang="en-US" b="1" dirty="0" smtClean="0"/>
              <a:t>total extinction is no longer a useful parameter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5067" y="3591805"/>
            <a:ext cx="8012138" cy="707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/>
              <a:t>It is therefore important to know the </a:t>
            </a:r>
            <a:r>
              <a:rPr lang="en-US" sz="2000" b="1" dirty="0"/>
              <a:t>differential atmospheric </a:t>
            </a:r>
            <a:r>
              <a:rPr lang="en-US" sz="2000" b="1" dirty="0" err="1" smtClean="0"/>
              <a:t>tranmission</a:t>
            </a:r>
            <a:r>
              <a:rPr lang="en-US" sz="2000" b="1" dirty="0" smtClean="0"/>
              <a:t>. </a:t>
            </a:r>
            <a:r>
              <a:rPr lang="en-US" sz="2000" dirty="0" smtClean="0"/>
              <a:t>We </a:t>
            </a:r>
            <a:r>
              <a:rPr lang="en-US" sz="2000" dirty="0"/>
              <a:t>need  instruments with height resolution!</a:t>
            </a:r>
          </a:p>
        </p:txBody>
      </p:sp>
    </p:spTree>
    <p:extLst>
      <p:ext uri="{BB962C8B-B14F-4D97-AF65-F5344CB8AC3E}">
        <p14:creationId xmlns:p14="http://schemas.microsoft.com/office/powerpoint/2010/main" val="332578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5341541"/>
            <a:ext cx="8407893" cy="120036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When taking full </a:t>
            </a:r>
            <a:r>
              <a:rPr lang="en-US" dirty="0" err="1" smtClean="0"/>
              <a:t>Lidar</a:t>
            </a:r>
            <a:r>
              <a:rPr lang="en-US" dirty="0" smtClean="0"/>
              <a:t> information into account, spectral retrieval is possible (</a:t>
            </a:r>
            <a:r>
              <a:rPr lang="en-US" dirty="0" err="1" smtClean="0"/>
              <a:t>Gaug,Fruck</a:t>
            </a:r>
            <a:r>
              <a:rPr lang="en-US" dirty="0" err="1" smtClean="0">
                <a:sym typeface="Wingdings"/>
              </a:rPr>
              <a:t>MAGIC</a:t>
            </a:r>
            <a:r>
              <a:rPr lang="en-US" dirty="0" smtClean="0"/>
              <a:t>)</a:t>
            </a:r>
          </a:p>
          <a:p>
            <a:r>
              <a:rPr lang="en-US" dirty="0" smtClean="0"/>
              <a:t>INFN-TO + INFN-PD repeating exercise for CTA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 the right way…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820341"/>
            <a:ext cx="6959600" cy="45212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06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CTA WP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583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COM-CCF-ATMO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1" b="3191"/>
          <a:stretch>
            <a:fillRect/>
          </a:stretch>
        </p:blipFill>
        <p:spPr>
          <a:xfrm>
            <a:off x="-305317" y="336907"/>
            <a:ext cx="9706326" cy="5908829"/>
          </a:xfrm>
        </p:spPr>
      </p:pic>
    </p:spTree>
    <p:extLst>
      <p:ext uri="{BB962C8B-B14F-4D97-AF65-F5344CB8AC3E}">
        <p14:creationId xmlns:p14="http://schemas.microsoft.com/office/powerpoint/2010/main" val="556474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72" y="709539"/>
            <a:ext cx="8884826" cy="57224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CCF-Board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Multiply 6"/>
          <p:cNvSpPr/>
          <p:nvPr/>
        </p:nvSpPr>
        <p:spPr>
          <a:xfrm>
            <a:off x="4794728" y="3394986"/>
            <a:ext cx="1101492" cy="1205090"/>
          </a:xfrm>
          <a:prstGeom prst="mathMultipl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561471" y="4600076"/>
            <a:ext cx="1516171" cy="92333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Carla A</a:t>
            </a:r>
          </a:p>
          <a:p>
            <a:r>
              <a:rPr lang="en-US" dirty="0" smtClean="0"/>
              <a:t>Vincenzo R</a:t>
            </a:r>
          </a:p>
          <a:p>
            <a:r>
              <a:rPr lang="en-US" dirty="0" smtClean="0"/>
              <a:t>Claudio DG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871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Activities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76379" y="877300"/>
            <a:ext cx="4627031" cy="5311631"/>
          </a:xfrm>
        </p:spPr>
        <p:txBody>
          <a:bodyPr>
            <a:normAutofit/>
          </a:bodyPr>
          <a:lstStyle/>
          <a:p>
            <a:r>
              <a:rPr lang="en-US" dirty="0" smtClean="0"/>
              <a:t>Group formed in Dec 2013</a:t>
            </a:r>
          </a:p>
          <a:p>
            <a:r>
              <a:rPr lang="en-US" dirty="0" smtClean="0"/>
              <a:t>First review </a:t>
            </a:r>
            <a:r>
              <a:rPr lang="en-US" dirty="0"/>
              <a:t>in March 2014 </a:t>
            </a:r>
            <a:r>
              <a:rPr lang="en-US" dirty="0" smtClean="0">
                <a:hlinkClick r:id="rId2"/>
              </a:rPr>
              <a:t>www.cta</a:t>
            </a:r>
            <a:r>
              <a:rPr lang="en-US" dirty="0">
                <a:hlinkClick r:id="rId2"/>
              </a:rPr>
              <a:t>-observatory.org/indico/conferenceDisplay.py?confId=</a:t>
            </a:r>
            <a:r>
              <a:rPr lang="en-US" dirty="0" smtClean="0">
                <a:hlinkClick r:id="rId2"/>
              </a:rPr>
              <a:t>623</a:t>
            </a:r>
            <a:r>
              <a:rPr lang="en-US" dirty="0" smtClean="0"/>
              <a:t> (several documents produced)</a:t>
            </a:r>
          </a:p>
          <a:p>
            <a:r>
              <a:rPr lang="en-US" dirty="0" smtClean="0"/>
              <a:t>Letter of intent for the LIDAR</a:t>
            </a:r>
            <a:r>
              <a:rPr lang="en-US" dirty="0"/>
              <a:t>: </a:t>
            </a:r>
            <a:r>
              <a:rPr lang="en-US" dirty="0" smtClean="0"/>
              <a:t>COM</a:t>
            </a:r>
            <a:r>
              <a:rPr lang="en-US" dirty="0"/>
              <a:t>-</a:t>
            </a:r>
            <a:r>
              <a:rPr lang="en-US" dirty="0" smtClean="0"/>
              <a:t>CCF:130509</a:t>
            </a:r>
          </a:p>
          <a:p>
            <a:r>
              <a:rPr lang="en-US" dirty="0" smtClean="0"/>
              <a:t>TDR submitted: most complete document on our activities</a:t>
            </a:r>
          </a:p>
          <a:p>
            <a:r>
              <a:rPr lang="en-US" dirty="0" err="1" smtClean="0"/>
              <a:t>Sharepoint</a:t>
            </a:r>
            <a:r>
              <a:rPr lang="en-US" dirty="0" smtClean="0"/>
              <a:t> page</a:t>
            </a:r>
            <a:r>
              <a:rPr lang="en-US" dirty="0"/>
              <a:t>: </a:t>
            </a:r>
            <a:r>
              <a:rPr lang="en-US" dirty="0" err="1">
                <a:hlinkClick r:id="rId3" action="ppaction://hlinkfile"/>
              </a:rPr>
              <a:t>portal.cta-observatory.org</a:t>
            </a:r>
            <a:r>
              <a:rPr lang="en-US" dirty="0">
                <a:hlinkClick r:id="rId3" action="ppaction://hlinkfile"/>
              </a:rPr>
              <a:t>/</a:t>
            </a:r>
            <a:r>
              <a:rPr lang="en-US" dirty="0" err="1">
                <a:hlinkClick r:id="rId3" action="ppaction://hlinkfile"/>
              </a:rPr>
              <a:t>wg</a:t>
            </a:r>
            <a:r>
              <a:rPr lang="en-US" dirty="0">
                <a:hlinkClick r:id="rId3" action="ppaction://hlinkfile"/>
              </a:rPr>
              <a:t>/com/</a:t>
            </a:r>
            <a:r>
              <a:rPr lang="en-US" dirty="0" err="1">
                <a:hlinkClick r:id="rId3" action="ppaction://hlinkfile"/>
              </a:rPr>
              <a:t>ccf</a:t>
            </a:r>
            <a:r>
              <a:rPr lang="en-US" dirty="0" smtClean="0">
                <a:hlinkClick r:id="rId3" action="ppaction://hlinkfile"/>
              </a:rPr>
              <a:t>/  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772" y="851384"/>
            <a:ext cx="3662475" cy="542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8728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CTA Strategy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8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371600"/>
            <a:ext cx="9144000" cy="1927225"/>
          </a:xfrm>
        </p:spPr>
        <p:txBody>
          <a:bodyPr/>
          <a:lstStyle/>
          <a:p>
            <a:pPr algn="ctr"/>
            <a:r>
              <a:rPr lang="en-US" dirty="0" smtClean="0"/>
              <a:t>Why IACTs need atmospheric calibration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05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67777" y="837618"/>
            <a:ext cx="6521115" cy="5408118"/>
          </a:xfrm>
        </p:spPr>
        <p:txBody>
          <a:bodyPr>
            <a:normAutofit/>
          </a:bodyPr>
          <a:lstStyle/>
          <a:p>
            <a:pPr lvl="0"/>
            <a:r>
              <a:rPr lang="en-US" b="1" dirty="0" smtClean="0"/>
              <a:t>TASK 1 Site </a:t>
            </a:r>
            <a:r>
              <a:rPr lang="en-US" b="1" dirty="0"/>
              <a:t>Climatology</a:t>
            </a:r>
            <a:r>
              <a:rPr lang="en-US" dirty="0"/>
              <a:t>: Characterization of the site and instruments and method </a:t>
            </a:r>
            <a:r>
              <a:rPr lang="en-US" dirty="0" smtClean="0"/>
              <a:t>validation</a:t>
            </a:r>
          </a:p>
          <a:p>
            <a:r>
              <a:rPr lang="en-US" b="1" dirty="0" smtClean="0"/>
              <a:t>TASK 2 Off-line data selection: </a:t>
            </a:r>
            <a:r>
              <a:rPr lang="en-US" dirty="0" smtClean="0"/>
              <a:t>certify quality of data and control of background systematics</a:t>
            </a:r>
          </a:p>
          <a:p>
            <a:r>
              <a:rPr lang="en-US" b="1" dirty="0" smtClean="0"/>
              <a:t>TASK 3 Off-line data correction: </a:t>
            </a:r>
            <a:r>
              <a:rPr lang="en-US" dirty="0" smtClean="0"/>
              <a:t>reduce the amount of data loss by correction of hazy-atmosphere data</a:t>
            </a:r>
          </a:p>
          <a:p>
            <a:r>
              <a:rPr lang="en-US" b="1" dirty="0" smtClean="0"/>
              <a:t>TASK 4 On-line smart scheduling</a:t>
            </a:r>
            <a:r>
              <a:rPr lang="en-US" dirty="0" smtClean="0"/>
              <a:t>: online monitoring of energy threshold, selection of best targets in the sky</a:t>
            </a:r>
          </a:p>
          <a:p>
            <a:r>
              <a:rPr lang="en-US" b="1" dirty="0" smtClean="0"/>
              <a:t>TASK 5 Weather forecast, alerts and protection: </a:t>
            </a:r>
            <a:r>
              <a:rPr lang="en-US" dirty="0" smtClean="0"/>
              <a:t>rain sensors, forecasts, alerts for lightning, etc.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Tasks envisaged by atmospheric devices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47" y="897671"/>
            <a:ext cx="1736311" cy="263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1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Responsible table #1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7400"/>
            <a:ext cx="9144000" cy="526267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8052069" y="156134"/>
            <a:ext cx="0" cy="984166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8372932" y="156134"/>
            <a:ext cx="0" cy="984166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763872" y="152666"/>
            <a:ext cx="0" cy="984166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0931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Responsible table #1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4486"/>
            <a:ext cx="9144000" cy="567997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8052069" y="156134"/>
            <a:ext cx="0" cy="984166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8372932" y="156134"/>
            <a:ext cx="0" cy="984166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763872" y="152666"/>
            <a:ext cx="0" cy="984166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9392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CTA-INFN CONTRIBUTION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551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Goal and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5070" y="1016000"/>
            <a:ext cx="5158339" cy="517293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questions </a:t>
            </a:r>
            <a:r>
              <a:rPr lang="en-US" dirty="0"/>
              <a:t>we care</a:t>
            </a:r>
          </a:p>
          <a:p>
            <a:pPr lvl="1"/>
            <a:r>
              <a:rPr lang="en-US" dirty="0"/>
              <a:t>How performances depend on the atmospheric </a:t>
            </a:r>
            <a:r>
              <a:rPr lang="en-US" dirty="0" err="1"/>
              <a:t>condi</a:t>
            </a:r>
            <a:r>
              <a:rPr lang="en-US" dirty="0"/>
              <a:t>/on?</a:t>
            </a:r>
          </a:p>
          <a:p>
            <a:pPr lvl="1"/>
            <a:r>
              <a:rPr lang="en-US" dirty="0"/>
              <a:t>Which is the </a:t>
            </a:r>
            <a:r>
              <a:rPr lang="en-US" dirty="0" err="1"/>
              <a:t>accetable</a:t>
            </a:r>
            <a:r>
              <a:rPr lang="en-US" dirty="0"/>
              <a:t> limit to have a running detector in physics mode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Similar exercise as done in MAGIC</a:t>
            </a:r>
          </a:p>
          <a:p>
            <a:r>
              <a:rPr lang="en-US" dirty="0" smtClean="0"/>
              <a:t>Team:</a:t>
            </a:r>
            <a:endParaRPr lang="en-US" dirty="0"/>
          </a:p>
          <a:p>
            <a:pPr lvl="1"/>
            <a:r>
              <a:rPr lang="en-US" dirty="0" smtClean="0"/>
              <a:t>Torino: </a:t>
            </a:r>
            <a:r>
              <a:rPr lang="en-US" dirty="0" err="1" smtClean="0"/>
              <a:t>Piero</a:t>
            </a:r>
            <a:r>
              <a:rPr lang="en-US" dirty="0" smtClean="0"/>
              <a:t>, </a:t>
            </a:r>
            <a:r>
              <a:rPr lang="en-US" dirty="0" err="1" smtClean="0"/>
              <a:t>Ciro</a:t>
            </a:r>
            <a:r>
              <a:rPr lang="en-US" dirty="0" smtClean="0"/>
              <a:t>, Federico</a:t>
            </a:r>
            <a:r>
              <a:rPr lang="en-US" dirty="0"/>
              <a:t>, Carlo </a:t>
            </a:r>
            <a:r>
              <a:rPr lang="en-US" dirty="0" err="1"/>
              <a:t>Vigorito</a:t>
            </a:r>
            <a:endParaRPr lang="en-US" dirty="0" smtClean="0"/>
          </a:p>
          <a:p>
            <a:pPr lvl="1"/>
            <a:r>
              <a:rPr lang="en-US" dirty="0" smtClean="0"/>
              <a:t>Padova: Michele</a:t>
            </a:r>
          </a:p>
          <a:p>
            <a:pPr lvl="1"/>
            <a:r>
              <a:rPr lang="en-US" dirty="0" smtClean="0"/>
              <a:t>ISAC: </a:t>
            </a:r>
            <a:r>
              <a:rPr lang="en-US" dirty="0"/>
              <a:t>Bianca Maria </a:t>
            </a:r>
            <a:r>
              <a:rPr lang="en-US" dirty="0" err="1" smtClean="0"/>
              <a:t>Dinelli</a:t>
            </a:r>
            <a:r>
              <a:rPr lang="en-US" dirty="0" smtClean="0"/>
              <a:t> (BO), E. </a:t>
            </a:r>
            <a:r>
              <a:rPr lang="en-US" dirty="0" err="1" smtClean="0"/>
              <a:t>Palazzi</a:t>
            </a:r>
            <a:r>
              <a:rPr lang="en-US" dirty="0" smtClean="0"/>
              <a:t> (TO) M. </a:t>
            </a:r>
            <a:r>
              <a:rPr lang="en-US" dirty="0" err="1" smtClean="0"/>
              <a:t>Premuda</a:t>
            </a:r>
            <a:r>
              <a:rPr lang="en-US" dirty="0" smtClean="0"/>
              <a:t> (BO)</a:t>
            </a:r>
          </a:p>
          <a:p>
            <a:pPr lvl="1"/>
            <a:r>
              <a:rPr lang="en-US" dirty="0" smtClean="0"/>
              <a:t> </a:t>
            </a:r>
          </a:p>
          <a:p>
            <a:r>
              <a:rPr lang="en-US" dirty="0" smtClean="0"/>
              <a:t>Time-schedule:</a:t>
            </a:r>
          </a:p>
          <a:p>
            <a:pPr lvl="1"/>
            <a:r>
              <a:rPr lang="en-US" dirty="0" smtClean="0"/>
              <a:t>Went very slow due specially to my fault and Markus’s delay in providing input data</a:t>
            </a:r>
          </a:p>
          <a:p>
            <a:pPr lvl="1"/>
            <a:r>
              <a:rPr lang="en-US" dirty="0" smtClean="0"/>
              <a:t>Could be reasonably made in few months once all inputs are available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92" y="1016000"/>
            <a:ext cx="33782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57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22" y="148015"/>
            <a:ext cx="9144000" cy="61051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40257" y="148015"/>
            <a:ext cx="1606882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CF </a:t>
            </a:r>
            <a:r>
              <a:rPr lang="en-US" dirty="0" err="1" smtClean="0"/>
              <a:t>Vigorito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754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Our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1. </a:t>
            </a:r>
            <a:r>
              <a:rPr lang="en-US" b="1" dirty="0" smtClean="0"/>
              <a:t>We learnt </a:t>
            </a:r>
            <a:r>
              <a:rPr lang="en-US" dirty="0" smtClean="0"/>
              <a:t>how to input atmosphere in </a:t>
            </a:r>
            <a:r>
              <a:rPr lang="en-US" dirty="0" err="1" smtClean="0"/>
              <a:t>sim_telarray</a:t>
            </a:r>
            <a:r>
              <a:rPr lang="en-US" dirty="0" smtClean="0"/>
              <a:t>: it uses as input file an output file from </a:t>
            </a:r>
            <a:r>
              <a:rPr lang="en-US" dirty="0" err="1" smtClean="0"/>
              <a:t>Modtran</a:t>
            </a:r>
            <a:r>
              <a:rPr lang="en-US" dirty="0" smtClean="0"/>
              <a:t>* written in some specific format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* Commercial code to simulate atmospheres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75" y="1843222"/>
            <a:ext cx="5818468" cy="364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974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03" y="220286"/>
            <a:ext cx="8722784" cy="56755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40257" y="148015"/>
            <a:ext cx="1606882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CF </a:t>
            </a:r>
            <a:r>
              <a:rPr lang="en-US" dirty="0" err="1" smtClean="0"/>
              <a:t>Vigorito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6471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89" y="213895"/>
            <a:ext cx="7318014" cy="59554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40257" y="148015"/>
            <a:ext cx="1606882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CF </a:t>
            </a:r>
            <a:r>
              <a:rPr lang="en-US" dirty="0" err="1" smtClean="0"/>
              <a:t>Vigorito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983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45" y="272117"/>
            <a:ext cx="8004655" cy="58873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40257" y="160973"/>
            <a:ext cx="1606882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CF </a:t>
            </a:r>
            <a:r>
              <a:rPr lang="en-US" dirty="0" err="1" smtClean="0"/>
              <a:t>Vigorito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593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83718" y="1127342"/>
            <a:ext cx="4305173" cy="5118394"/>
          </a:xfrm>
        </p:spPr>
        <p:txBody>
          <a:bodyPr>
            <a:normAutofit/>
          </a:bodyPr>
          <a:lstStyle/>
          <a:p>
            <a:r>
              <a:rPr lang="en-US" dirty="0" smtClean="0"/>
              <a:t>The atmosphere is the place where </a:t>
            </a:r>
          </a:p>
          <a:p>
            <a:pPr lvl="1"/>
            <a:r>
              <a:rPr lang="en-US" dirty="0" smtClean="0"/>
              <a:t>The gamma-ray has the first interaction with atmospheric molecules</a:t>
            </a:r>
          </a:p>
          <a:p>
            <a:pPr lvl="1"/>
            <a:r>
              <a:rPr lang="en-US" dirty="0" smtClean="0"/>
              <a:t>The electromagnetic and </a:t>
            </a:r>
            <a:r>
              <a:rPr lang="en-US" dirty="0" err="1" smtClean="0"/>
              <a:t>hadronic</a:t>
            </a:r>
            <a:r>
              <a:rPr lang="en-US" dirty="0" smtClean="0"/>
              <a:t> showers take place</a:t>
            </a:r>
          </a:p>
          <a:p>
            <a:pPr lvl="1"/>
            <a:r>
              <a:rPr lang="en-US" dirty="0" smtClean="0"/>
              <a:t>The Cherenkov light is transmitted to the ground</a:t>
            </a:r>
          </a:p>
          <a:p>
            <a:r>
              <a:rPr lang="en-US" dirty="0" smtClean="0"/>
              <a:t>Goal is &lt;8% uncertainty in the energy reconstruction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What’s with the atmosphere</a:t>
            </a:r>
            <a:endParaRPr lang="en-US" dirty="0"/>
          </a:p>
        </p:txBody>
      </p:sp>
      <p:pic>
        <p:nvPicPr>
          <p:cNvPr id="6" name="Picture 12" descr="detection3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1903" y="1127342"/>
            <a:ext cx="4221727" cy="445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eft Arrow 6"/>
          <p:cNvSpPr/>
          <p:nvPr/>
        </p:nvSpPr>
        <p:spPr>
          <a:xfrm rot="20342206">
            <a:off x="2376380" y="1593065"/>
            <a:ext cx="1121362" cy="14124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 rot="20342206">
            <a:off x="2376380" y="2138597"/>
            <a:ext cx="1121362" cy="14124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 rot="20342206">
            <a:off x="3077616" y="3405383"/>
            <a:ext cx="1121362" cy="14124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73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30" y="440571"/>
            <a:ext cx="8061870" cy="55665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40257" y="148015"/>
            <a:ext cx="1606882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CF </a:t>
            </a:r>
            <a:r>
              <a:rPr lang="en-US" dirty="0" err="1" smtClean="0"/>
              <a:t>Vigorito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1164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Our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2569" y="371940"/>
            <a:ext cx="6570841" cy="5311631"/>
          </a:xfrm>
        </p:spPr>
        <p:txBody>
          <a:bodyPr>
            <a:normAutofit/>
          </a:bodyPr>
          <a:lstStyle/>
          <a:p>
            <a:r>
              <a:rPr lang="en-US" dirty="0" smtClean="0"/>
              <a:t>2. We simulate</a:t>
            </a:r>
          </a:p>
          <a:p>
            <a:pPr lvl="1"/>
            <a:r>
              <a:rPr lang="en-US" dirty="0" smtClean="0"/>
              <a:t>Benchmark atmosphere at LP as those used in MAGIC </a:t>
            </a:r>
            <a:r>
              <a:rPr lang="en-US" dirty="0" err="1" smtClean="0"/>
              <a:t>sims</a:t>
            </a:r>
            <a:r>
              <a:rPr lang="en-US" dirty="0" smtClean="0"/>
              <a:t>: Markus </a:t>
            </a:r>
            <a:r>
              <a:rPr lang="en-US" dirty="0" err="1" smtClean="0"/>
              <a:t>Gaug</a:t>
            </a:r>
            <a:r>
              <a:rPr lang="en-US" dirty="0" smtClean="0"/>
              <a:t> provided input files in the same </a:t>
            </a:r>
            <a:r>
              <a:rPr lang="en-US" dirty="0" err="1" smtClean="0"/>
              <a:t>sim_telarray</a:t>
            </a:r>
            <a:r>
              <a:rPr lang="en-US" dirty="0" smtClean="0"/>
              <a:t> format (needs validation)</a:t>
            </a:r>
          </a:p>
          <a:p>
            <a:pPr lvl="1"/>
            <a:r>
              <a:rPr lang="en-US" dirty="0" smtClean="0"/>
              <a:t>Realistic atmospheres at LP: Markus </a:t>
            </a:r>
            <a:r>
              <a:rPr lang="en-US" dirty="0" err="1" smtClean="0"/>
              <a:t>Gaug</a:t>
            </a:r>
            <a:r>
              <a:rPr lang="en-US" dirty="0" smtClean="0"/>
              <a:t> made the most extensive studies</a:t>
            </a:r>
          </a:p>
          <a:p>
            <a:pPr lvl="1"/>
            <a:endParaRPr lang="en-US" dirty="0"/>
          </a:p>
          <a:p>
            <a:r>
              <a:rPr lang="en-US" dirty="0" smtClean="0"/>
              <a:t>Molecular profile: GDAS well fits our LIDAR data</a:t>
            </a:r>
          </a:p>
          <a:p>
            <a:r>
              <a:rPr lang="en-US" dirty="0" smtClean="0"/>
              <a:t>Aerosol profile: mostly taken by LP literature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708" y="952500"/>
            <a:ext cx="1638300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648" y="3986630"/>
            <a:ext cx="4797867" cy="2364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96580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Custom profiles for </a:t>
            </a:r>
            <a:r>
              <a:rPr lang="en-US" dirty="0" err="1"/>
              <a:t>choosen</a:t>
            </a:r>
            <a:r>
              <a:rPr lang="en-US" dirty="0"/>
              <a:t> </a:t>
            </a:r>
            <a:r>
              <a:rPr lang="en-US" dirty="0" smtClean="0"/>
              <a:t>sites:</a:t>
            </a:r>
          </a:p>
          <a:p>
            <a:pPr lvl="1"/>
            <a:r>
              <a:rPr lang="en-US" dirty="0" smtClean="0"/>
              <a:t>e.g</a:t>
            </a:r>
            <a:r>
              <a:rPr lang="en-US" dirty="0"/>
              <a:t>. variable aerosol contents, clouds , dust, </a:t>
            </a:r>
            <a:r>
              <a:rPr lang="en-US" dirty="0" smtClean="0"/>
              <a:t>pollution </a:t>
            </a:r>
            <a:r>
              <a:rPr lang="en-US" dirty="0"/>
              <a:t>according to historical data and/or on site measurements via our MODTRAN </a:t>
            </a:r>
            <a:r>
              <a:rPr lang="en-US" dirty="0" smtClean="0"/>
              <a:t>generator</a:t>
            </a:r>
          </a:p>
          <a:p>
            <a:r>
              <a:rPr lang="en-US" dirty="0" smtClean="0"/>
              <a:t>Automatize generation of atmospheres for CTA codes</a:t>
            </a:r>
          </a:p>
          <a:p>
            <a:r>
              <a:rPr lang="en-US" dirty="0" smtClean="0"/>
              <a:t>Gather atmospheric data on a site as input for </a:t>
            </a:r>
            <a:r>
              <a:rPr lang="en-US" dirty="0" err="1" smtClean="0"/>
              <a:t>Modtran</a:t>
            </a:r>
            <a:endParaRPr lang="en-US" dirty="0" smtClean="0"/>
          </a:p>
          <a:p>
            <a:r>
              <a:rPr lang="en-US" dirty="0" smtClean="0"/>
              <a:t>Activity from Carla, Vincenzo, Claudio are much intertwined with this task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660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192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Instruments and methods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05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1061"/>
            <a:ext cx="9144000" cy="64603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05280" y="50398"/>
            <a:ext cx="2404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Cettina</a:t>
            </a:r>
            <a:r>
              <a:rPr lang="en-US" dirty="0" smtClean="0"/>
              <a:t> </a:t>
            </a:r>
            <a:r>
              <a:rPr lang="en-US" dirty="0" err="1" smtClean="0"/>
              <a:t>Maccarone</a:t>
            </a:r>
            <a:r>
              <a:rPr lang="en-US" dirty="0" smtClean="0"/>
              <a:t> SPIE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229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100"/>
            <a:ext cx="9144000" cy="65129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05280" y="50398"/>
            <a:ext cx="2404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Cettina</a:t>
            </a:r>
            <a:r>
              <a:rPr lang="en-US" dirty="0" smtClean="0"/>
              <a:t> </a:t>
            </a:r>
            <a:r>
              <a:rPr lang="en-US" dirty="0" err="1" smtClean="0"/>
              <a:t>Maccarone</a:t>
            </a:r>
            <a:r>
              <a:rPr lang="en-US" dirty="0" smtClean="0"/>
              <a:t> SPIE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795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531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05280" y="50398"/>
            <a:ext cx="2404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Cettina</a:t>
            </a:r>
            <a:r>
              <a:rPr lang="en-US" dirty="0" smtClean="0"/>
              <a:t> </a:t>
            </a:r>
            <a:r>
              <a:rPr lang="en-US" dirty="0" err="1" smtClean="0"/>
              <a:t>Maccarone</a:t>
            </a:r>
            <a:r>
              <a:rPr lang="en-US" dirty="0" smtClean="0"/>
              <a:t> SPIE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463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9144000" cy="64896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05280" y="50398"/>
            <a:ext cx="2404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Cettina</a:t>
            </a:r>
            <a:r>
              <a:rPr lang="en-US" dirty="0" smtClean="0"/>
              <a:t> </a:t>
            </a:r>
            <a:r>
              <a:rPr lang="en-US" dirty="0" err="1" smtClean="0"/>
              <a:t>Maccarone</a:t>
            </a:r>
            <a:r>
              <a:rPr lang="en-US" dirty="0" smtClean="0"/>
              <a:t> SPIE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604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9144000" cy="64868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05280" y="11524"/>
            <a:ext cx="2404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Cettina</a:t>
            </a:r>
            <a:r>
              <a:rPr lang="en-US" dirty="0" smtClean="0"/>
              <a:t> </a:t>
            </a:r>
            <a:r>
              <a:rPr lang="en-US" dirty="0" err="1" smtClean="0"/>
              <a:t>Maccarone</a:t>
            </a:r>
            <a:r>
              <a:rPr lang="en-US" dirty="0" smtClean="0"/>
              <a:t> SPIE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683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All three aspects are influenced by atmospheric </a:t>
            </a:r>
            <a:r>
              <a:rPr lang="en-US" dirty="0" smtClean="0"/>
              <a:t>conditions </a:t>
            </a:r>
            <a:r>
              <a:rPr lang="en-US" dirty="0"/>
              <a:t>and this is reflected in the data</a:t>
            </a:r>
          </a:p>
          <a:p>
            <a:pPr lvl="1"/>
            <a:r>
              <a:rPr lang="en-US" dirty="0"/>
              <a:t>On the </a:t>
            </a:r>
            <a:r>
              <a:rPr lang="en-US" b="1" dirty="0"/>
              <a:t>energy threshold</a:t>
            </a:r>
          </a:p>
          <a:p>
            <a:pPr lvl="1"/>
            <a:r>
              <a:rPr lang="en-US" dirty="0"/>
              <a:t>On the </a:t>
            </a:r>
            <a:r>
              <a:rPr lang="en-US" b="1" dirty="0"/>
              <a:t>energy bias and resolution</a:t>
            </a:r>
          </a:p>
          <a:p>
            <a:pPr lvl="1"/>
            <a:r>
              <a:rPr lang="en-US" dirty="0"/>
              <a:t>On the </a:t>
            </a:r>
            <a:r>
              <a:rPr lang="en-US" b="1" dirty="0"/>
              <a:t>effective area</a:t>
            </a:r>
          </a:p>
          <a:p>
            <a:pPr lvl="1"/>
            <a:r>
              <a:rPr lang="en-US" dirty="0"/>
              <a:t>On the </a:t>
            </a:r>
            <a:r>
              <a:rPr lang="en-US" b="1" dirty="0"/>
              <a:t>spectral </a:t>
            </a:r>
            <a:r>
              <a:rPr lang="en-US" b="1" dirty="0" smtClean="0"/>
              <a:t>reconstruction</a:t>
            </a:r>
          </a:p>
          <a:p>
            <a:pPr lvl="1"/>
            <a:r>
              <a:rPr lang="en-US" dirty="0"/>
              <a:t>On the reconstruction of the </a:t>
            </a:r>
            <a:r>
              <a:rPr lang="en-US" b="1" dirty="0"/>
              <a:t>gamma-ray direction</a:t>
            </a:r>
          </a:p>
          <a:p>
            <a:r>
              <a:rPr lang="en-US" dirty="0"/>
              <a:t>And on the observatory handling</a:t>
            </a:r>
          </a:p>
          <a:p>
            <a:pPr lvl="1"/>
            <a:r>
              <a:rPr lang="en-US" b="1" dirty="0"/>
              <a:t>Reduce</a:t>
            </a:r>
            <a:r>
              <a:rPr lang="en-US" dirty="0"/>
              <a:t> to a minimum data taken under non-</a:t>
            </a:r>
            <a:r>
              <a:rPr lang="en-US" dirty="0" smtClean="0"/>
              <a:t>optimal </a:t>
            </a:r>
            <a:r>
              <a:rPr lang="en-US" dirty="0"/>
              <a:t>conditions and later </a:t>
            </a:r>
            <a:r>
              <a:rPr lang="en-US" b="1" dirty="0"/>
              <a:t>thrown away </a:t>
            </a:r>
            <a:r>
              <a:rPr lang="en-US" dirty="0"/>
              <a:t>during the analysis </a:t>
            </a:r>
          </a:p>
          <a:p>
            <a:pPr lvl="1"/>
            <a:r>
              <a:rPr lang="en-US" b="1" dirty="0"/>
              <a:t>Smart scheduling</a:t>
            </a:r>
            <a:r>
              <a:rPr lang="en-US" dirty="0" smtClean="0"/>
              <a:t>? E.g. </a:t>
            </a:r>
            <a:r>
              <a:rPr lang="en-US" dirty="0"/>
              <a:t>a) move to a source better visible under current observation conditions, b) move to a source that does not require so low energy threshold c) move to a source that does not require precision pointing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What’s with the IACT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00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3997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05280" y="11524"/>
            <a:ext cx="2404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Cettina</a:t>
            </a:r>
            <a:r>
              <a:rPr lang="en-US" dirty="0" smtClean="0"/>
              <a:t> </a:t>
            </a:r>
            <a:r>
              <a:rPr lang="en-US" dirty="0" err="1" smtClean="0"/>
              <a:t>Maccarone</a:t>
            </a:r>
            <a:r>
              <a:rPr lang="en-US" dirty="0" smtClean="0"/>
              <a:t> SPIE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9497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Implementation </a:t>
            </a:r>
            <a:br>
              <a:rPr lang="en-US" dirty="0" smtClean="0"/>
            </a:br>
            <a:r>
              <a:rPr lang="en-US" dirty="0" smtClean="0"/>
              <a:t>of the strategy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848600" cy="1752600"/>
          </a:xfrm>
        </p:spPr>
        <p:txBody>
          <a:bodyPr/>
          <a:lstStyle/>
          <a:p>
            <a:r>
              <a:rPr lang="en-US" dirty="0" smtClean="0"/>
              <a:t>MD+ </a:t>
            </a:r>
            <a:r>
              <a:rPr lang="en-US" dirty="0"/>
              <a:t>2015 </a:t>
            </a:r>
            <a:r>
              <a:rPr lang="en-US" dirty="0">
                <a:hlinkClick r:id="rId2"/>
              </a:rPr>
              <a:t>http://arxiv.org/abs/</a:t>
            </a:r>
            <a:r>
              <a:rPr lang="en-US" dirty="0" smtClean="0">
                <a:hlinkClick r:id="rId2"/>
              </a:rPr>
              <a:t>1503.05481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472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	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Atmospheric calibration along with instrumental construction care can guarantee energy resolution &lt; 8%</a:t>
            </a:r>
          </a:p>
          <a:p>
            <a:r>
              <a:rPr lang="en-US" dirty="0" smtClean="0"/>
              <a:t>Atmospheric monitoring and calibration plans are very articulate and include several instruments and methods</a:t>
            </a:r>
          </a:p>
          <a:p>
            <a:r>
              <a:rPr lang="en-US" dirty="0" smtClean="0"/>
              <a:t>Activities will start at the site well before the first telescope are installed</a:t>
            </a:r>
          </a:p>
          <a:p>
            <a:pPr lvl="1"/>
            <a:r>
              <a:rPr lang="en-US" dirty="0" smtClean="0"/>
              <a:t>All-Sky Camera</a:t>
            </a:r>
          </a:p>
          <a:p>
            <a:pPr lvl="1"/>
            <a:r>
              <a:rPr lang="en-US" dirty="0" smtClean="0"/>
              <a:t>ARCADE </a:t>
            </a:r>
            <a:r>
              <a:rPr lang="en-US" dirty="0" err="1" smtClean="0"/>
              <a:t>Lidar</a:t>
            </a:r>
            <a:endParaRPr lang="en-US" dirty="0" smtClean="0"/>
          </a:p>
          <a:p>
            <a:pPr lvl="1"/>
            <a:r>
              <a:rPr lang="en-US" dirty="0" smtClean="0"/>
              <a:t>Ceilometer?</a:t>
            </a:r>
          </a:p>
          <a:p>
            <a:r>
              <a:rPr lang="en-US" dirty="0" smtClean="0"/>
              <a:t>Main problem is manpower, we are missing people involved and </a:t>
            </a:r>
            <a:r>
              <a:rPr lang="en-US" dirty="0" err="1" smtClean="0"/>
              <a:t>responsibles</a:t>
            </a:r>
            <a:r>
              <a:rPr lang="en-US" dirty="0" smtClean="0"/>
              <a:t>. In case you are interested don’t hesitate to contact us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557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126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5175250"/>
            <a:ext cx="8407893" cy="1070485"/>
          </a:xfrm>
        </p:spPr>
        <p:txBody>
          <a:bodyPr/>
          <a:lstStyle/>
          <a:p>
            <a:r>
              <a:rPr lang="en-US" dirty="0" smtClean="0"/>
              <a:t>We may want to make contact (</a:t>
            </a:r>
            <a:r>
              <a:rPr lang="en-US" dirty="0" err="1" smtClean="0"/>
              <a:t>Aeronet</a:t>
            </a:r>
            <a:r>
              <a:rPr lang="en-US" dirty="0" smtClean="0"/>
              <a:t>, ACTRIS,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Networks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652808034"/>
              </p:ext>
            </p:extLst>
          </p:nvPr>
        </p:nvGraphicFramePr>
        <p:xfrm>
          <a:off x="271598" y="965687"/>
          <a:ext cx="852558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22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Energy resolution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1092200"/>
            <a:ext cx="6311900" cy="467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196752"/>
            <a:ext cx="6565900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32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862" y="226267"/>
            <a:ext cx="8812934" cy="564168"/>
          </a:xfrm>
        </p:spPr>
        <p:txBody>
          <a:bodyPr>
            <a:normAutofit/>
          </a:bodyPr>
          <a:lstStyle/>
          <a:p>
            <a:r>
              <a:rPr lang="en-US" sz="2800" dirty="0"/>
              <a:t>How do aerosol layers influence IACT data?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6722" y="997763"/>
            <a:ext cx="5590923" cy="5225556"/>
          </a:xfrm>
        </p:spPr>
        <p:txBody>
          <a:bodyPr>
            <a:normAutofit/>
          </a:bodyPr>
          <a:lstStyle/>
          <a:p>
            <a:r>
              <a:rPr lang="en-US" dirty="0" smtClean="0"/>
              <a:t>Does the height of the aerosol </a:t>
            </a:r>
            <a:r>
              <a:rPr lang="en-US" dirty="0" err="1" smtClean="0"/>
              <a:t>overdensity</a:t>
            </a:r>
            <a:r>
              <a:rPr lang="en-US" dirty="0" smtClean="0"/>
              <a:t> matter? A MC study was made (</a:t>
            </a:r>
            <a:r>
              <a:rPr lang="en-US" dirty="0" err="1" smtClean="0"/>
              <a:t>Garrido</a:t>
            </a:r>
            <a:r>
              <a:rPr lang="en-US" dirty="0" smtClean="0"/>
              <a:t>+ 2012) now ongoing for CTA (INFN PD, NA, TO)</a:t>
            </a:r>
          </a:p>
          <a:p>
            <a:r>
              <a:rPr lang="en-US" dirty="0" smtClean="0"/>
              <a:t>3 models</a:t>
            </a:r>
          </a:p>
          <a:p>
            <a:pPr lvl="1"/>
            <a:r>
              <a:rPr lang="en-US" dirty="0" smtClean="0"/>
              <a:t>Changing global density</a:t>
            </a:r>
          </a:p>
          <a:p>
            <a:pPr lvl="1"/>
            <a:r>
              <a:rPr lang="en-US" dirty="0" smtClean="0"/>
              <a:t>Changing “cloud” altitude</a:t>
            </a:r>
          </a:p>
          <a:p>
            <a:pPr lvl="1"/>
            <a:r>
              <a:rPr lang="en-US" dirty="0" smtClean="0"/>
              <a:t>Changing “cloud” density</a:t>
            </a:r>
          </a:p>
          <a:p>
            <a:r>
              <a:rPr lang="en-US" dirty="0" smtClean="0"/>
              <a:t>Comparison between</a:t>
            </a:r>
          </a:p>
          <a:p>
            <a:pPr lvl="1"/>
            <a:r>
              <a:rPr lang="en-US" dirty="0" smtClean="0"/>
              <a:t>Wrong MC</a:t>
            </a:r>
          </a:p>
          <a:p>
            <a:pPr lvl="1"/>
            <a:r>
              <a:rPr lang="en-US" dirty="0" smtClean="0"/>
              <a:t>Good MC</a:t>
            </a:r>
          </a:p>
          <a:p>
            <a:pPr lvl="1"/>
            <a:r>
              <a:rPr lang="en-US" dirty="0" smtClean="0"/>
              <a:t>Correction method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16" y="1199734"/>
            <a:ext cx="2565400" cy="50419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44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10" y="976577"/>
            <a:ext cx="3012139" cy="54521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Main outcomes of the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6608" y="877300"/>
            <a:ext cx="5326802" cy="5311631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By using the correct MC (including hazy atmosphere) one get back the  correct energy and flux information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Location of the aerosol or cloud </a:t>
            </a:r>
            <a:r>
              <a:rPr lang="en-US" dirty="0" err="1" smtClean="0"/>
              <a:t>overdensity</a:t>
            </a:r>
            <a:r>
              <a:rPr lang="en-US" dirty="0" smtClean="0"/>
              <a:t>: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 smtClean="0"/>
              <a:t>Below the electromagnetic shower (~10km above the ground), </a:t>
            </a:r>
            <a:br>
              <a:rPr lang="en-US" dirty="0" smtClean="0"/>
            </a:br>
            <a:r>
              <a:rPr lang="en-US" dirty="0" smtClean="0">
                <a:sym typeface="Wingdings"/>
              </a:rPr>
              <a:t>A</a:t>
            </a:r>
            <a:r>
              <a:rPr lang="en-US" dirty="0" smtClean="0"/>
              <a:t> simple total transmission parameter is sufficient for data reconstruction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 smtClean="0"/>
              <a:t>At the level of the </a:t>
            </a:r>
            <a:r>
              <a:rPr lang="en-US" dirty="0" err="1" smtClean="0"/>
              <a:t>e.m</a:t>
            </a:r>
            <a:r>
              <a:rPr lang="en-US" dirty="0" smtClean="0"/>
              <a:t>. shower</a:t>
            </a:r>
            <a:br>
              <a:rPr lang="en-US" dirty="0" smtClean="0"/>
            </a:br>
            <a:r>
              <a:rPr lang="en-US" dirty="0" smtClean="0">
                <a:sym typeface="Wingdings"/>
              </a:rPr>
              <a:t></a:t>
            </a:r>
            <a:r>
              <a:rPr lang="en-US" dirty="0" smtClean="0"/>
              <a:t>effect on data is not linear anymore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 smtClean="0"/>
              <a:t>Above the </a:t>
            </a:r>
            <a:r>
              <a:rPr lang="en-US" dirty="0" err="1" smtClean="0"/>
              <a:t>e.m</a:t>
            </a:r>
            <a:r>
              <a:rPr lang="en-US" dirty="0" smtClean="0"/>
              <a:t>. shower, no effect on data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11" y="4374499"/>
            <a:ext cx="2899593" cy="6223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11" y="709539"/>
            <a:ext cx="2899593" cy="6223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11" y="1937451"/>
            <a:ext cx="2899593" cy="6223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39530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Energy threshold 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375" y="863083"/>
            <a:ext cx="8667750" cy="845831"/>
          </a:xfrm>
        </p:spPr>
        <p:txBody>
          <a:bodyPr>
            <a:normAutofit/>
          </a:bodyPr>
          <a:lstStyle/>
          <a:p>
            <a:r>
              <a:rPr lang="en-US" dirty="0" smtClean="0"/>
              <a:t>Using correct MC, energy and flux reconstruction is correct, at the only expense of a larger energy threshold</a:t>
            </a:r>
            <a:endParaRPr lang="en-US" dirty="0"/>
          </a:p>
        </p:txBody>
      </p:sp>
      <p:pic>
        <p:nvPicPr>
          <p:cNvPr id="6" name="Imagen 3" descr="icrc2013-0465-03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393" r="13091"/>
          <a:stretch/>
        </p:blipFill>
        <p:spPr>
          <a:xfrm>
            <a:off x="0" y="2338925"/>
            <a:ext cx="4605628" cy="3127694"/>
          </a:xfrm>
          <a:prstGeom prst="rect">
            <a:avLst/>
          </a:prstGeom>
        </p:spPr>
      </p:pic>
      <p:pic>
        <p:nvPicPr>
          <p:cNvPr id="7" name="Imagen 14" descr="icrc2013-0465-08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5" t="54267" r="12954" b="352"/>
          <a:stretch/>
        </p:blipFill>
        <p:spPr>
          <a:xfrm>
            <a:off x="4619316" y="2343989"/>
            <a:ext cx="4524684" cy="31122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6375" y="5466619"/>
            <a:ext cx="4251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Higher global density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22699" y="5466619"/>
            <a:ext cx="4251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Variable “cloud” position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7000" y="6342380"/>
            <a:ext cx="5308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Garrido</a:t>
            </a:r>
            <a:r>
              <a:rPr lang="en-US" sz="1400" dirty="0"/>
              <a:t> et al., Proc. 33rd ICRC, Nr. 465, </a:t>
            </a:r>
            <a:r>
              <a:rPr lang="en-US" sz="1400" dirty="0" err="1"/>
              <a:t>arXiv</a:t>
            </a:r>
            <a:r>
              <a:rPr lang="en-US" sz="1400" dirty="0"/>
              <a:t>: arXiv:1308.0473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43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5660678"/>
            <a:ext cx="8407893" cy="96872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s-ES" dirty="0"/>
              <a:t>Up </a:t>
            </a:r>
            <a:r>
              <a:rPr lang="es-ES" dirty="0" err="1"/>
              <a:t>to</a:t>
            </a:r>
            <a:r>
              <a:rPr lang="es-ES" dirty="0"/>
              <a:t> &gt;6 km </a:t>
            </a:r>
            <a:r>
              <a:rPr lang="es-ES" dirty="0" err="1"/>
              <a:t>a.s.l</a:t>
            </a:r>
            <a:r>
              <a:rPr lang="es-ES" dirty="0"/>
              <a:t>.</a:t>
            </a:r>
            <a:r>
              <a:rPr lang="es-ES" dirty="0" smtClean="0"/>
              <a:t>: </a:t>
            </a:r>
            <a:r>
              <a:rPr lang="es-ES" b="1" dirty="0" err="1" smtClean="0"/>
              <a:t>E</a:t>
            </a:r>
            <a:r>
              <a:rPr lang="es-ES" b="1" baseline="-25000" dirty="0" err="1" smtClean="0"/>
              <a:t>thr</a:t>
            </a:r>
            <a:r>
              <a:rPr lang="es-ES" b="1" dirty="0" smtClean="0"/>
              <a:t> </a:t>
            </a:r>
            <a:r>
              <a:rPr lang="es-ES" b="1" dirty="0"/>
              <a:t>= E</a:t>
            </a:r>
            <a:r>
              <a:rPr lang="es-ES" b="1" baseline="-25000" dirty="0"/>
              <a:t>0</a:t>
            </a:r>
            <a:r>
              <a:rPr lang="es-ES" b="1" dirty="0"/>
              <a:t> / T (400 </a:t>
            </a:r>
            <a:r>
              <a:rPr lang="es-ES" b="1" dirty="0" err="1"/>
              <a:t>nm</a:t>
            </a:r>
            <a:r>
              <a:rPr lang="es-ES" b="1" dirty="0"/>
              <a:t>)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e.g. Energy Threshold</a:t>
            </a:r>
            <a:endParaRPr lang="en-US" dirty="0"/>
          </a:p>
        </p:txBody>
      </p:sp>
      <p:grpSp>
        <p:nvGrpSpPr>
          <p:cNvPr id="7" name="Agrupar 16"/>
          <p:cNvGrpSpPr/>
          <p:nvPr/>
        </p:nvGrpSpPr>
        <p:grpSpPr>
          <a:xfrm>
            <a:off x="1474207" y="1058810"/>
            <a:ext cx="5946805" cy="4486319"/>
            <a:chOff x="4564922" y="3598333"/>
            <a:chExt cx="4827436" cy="3273778"/>
          </a:xfrm>
        </p:grpSpPr>
        <p:grpSp>
          <p:nvGrpSpPr>
            <p:cNvPr id="8" name="Agrupar 15"/>
            <p:cNvGrpSpPr/>
            <p:nvPr/>
          </p:nvGrpSpPr>
          <p:grpSpPr>
            <a:xfrm>
              <a:off x="4564922" y="3598333"/>
              <a:ext cx="4827436" cy="3273778"/>
              <a:chOff x="4564922" y="3598333"/>
              <a:chExt cx="4827436" cy="3273778"/>
            </a:xfrm>
          </p:grpSpPr>
          <p:grpSp>
            <p:nvGrpSpPr>
              <p:cNvPr id="15" name="Agrupar 14"/>
              <p:cNvGrpSpPr/>
              <p:nvPr/>
            </p:nvGrpSpPr>
            <p:grpSpPr>
              <a:xfrm>
                <a:off x="4564922" y="3598333"/>
                <a:ext cx="4827436" cy="3273778"/>
                <a:chOff x="4564922" y="3598333"/>
                <a:chExt cx="4827436" cy="3273778"/>
              </a:xfrm>
            </p:grpSpPr>
            <p:pic>
              <p:nvPicPr>
                <p:cNvPr id="21" name="Imagen 11" descr="Threshold.png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64922" y="3598333"/>
                  <a:ext cx="4827436" cy="3273778"/>
                </a:xfrm>
                <a:prstGeom prst="rect">
                  <a:avLst/>
                </a:prstGeom>
              </p:spPr>
            </p:pic>
            <p:sp>
              <p:nvSpPr>
                <p:cNvPr id="22" name="Oval 5"/>
                <p:cNvSpPr>
                  <a:spLocks noChangeArrowheads="1"/>
                </p:cNvSpPr>
                <p:nvPr/>
              </p:nvSpPr>
              <p:spPr bwMode="auto">
                <a:xfrm>
                  <a:off x="8212766" y="4666075"/>
                  <a:ext cx="761902" cy="30103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</p:grpSp>
          <p:cxnSp>
            <p:nvCxnSpPr>
              <p:cNvPr id="16" name="Conector recto de flecha 40"/>
              <p:cNvCxnSpPr/>
              <p:nvPr/>
            </p:nvCxnSpPr>
            <p:spPr bwMode="auto">
              <a:xfrm flipH="1" flipV="1">
                <a:off x="7309095" y="5099539"/>
                <a:ext cx="756814" cy="84666"/>
              </a:xfrm>
              <a:prstGeom prst="straightConnector1">
                <a:avLst/>
              </a:prstGeom>
              <a:ln w="19050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ector recto de flecha 43"/>
              <p:cNvCxnSpPr/>
              <p:nvPr/>
            </p:nvCxnSpPr>
            <p:spPr bwMode="auto">
              <a:xfrm flipH="1" flipV="1">
                <a:off x="5983083" y="4213797"/>
                <a:ext cx="2082826" cy="840152"/>
              </a:xfrm>
              <a:prstGeom prst="straightConnector1">
                <a:avLst/>
              </a:prstGeom>
              <a:ln w="19050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ector recto de flecha 46"/>
              <p:cNvCxnSpPr/>
              <p:nvPr/>
            </p:nvCxnSpPr>
            <p:spPr bwMode="auto">
              <a:xfrm>
                <a:off x="8264768" y="5212429"/>
                <a:ext cx="310418" cy="716136"/>
              </a:xfrm>
              <a:prstGeom prst="straightConnector1">
                <a:avLst/>
              </a:prstGeom>
              <a:ln w="19050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ector recto de flecha 48"/>
              <p:cNvCxnSpPr/>
              <p:nvPr/>
            </p:nvCxnSpPr>
            <p:spPr bwMode="auto">
              <a:xfrm>
                <a:off x="8360750" y="5289650"/>
                <a:ext cx="310418" cy="716136"/>
              </a:xfrm>
              <a:prstGeom prst="straightConnector1">
                <a:avLst/>
              </a:prstGeom>
              <a:ln w="19050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ángulo 51"/>
              <p:cNvSpPr/>
              <p:nvPr/>
            </p:nvSpPr>
            <p:spPr>
              <a:xfrm>
                <a:off x="8039162" y="4919077"/>
                <a:ext cx="7843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sz="1600" dirty="0" err="1" smtClean="0">
                    <a:solidFill>
                      <a:srgbClr val="FF0000"/>
                    </a:solidFill>
                  </a:rPr>
                  <a:t>ground</a:t>
                </a:r>
                <a:r>
                  <a:rPr lang="es-ES" dirty="0" smtClean="0">
                    <a:solidFill>
                      <a:srgbClr val="00B300"/>
                    </a:solidFill>
                  </a:rPr>
                  <a:t> </a:t>
                </a:r>
                <a:endParaRPr lang="es-ES" dirty="0">
                  <a:solidFill>
                    <a:srgbClr val="00B300"/>
                  </a:solidFill>
                </a:endParaRPr>
              </a:p>
            </p:txBody>
          </p:sp>
        </p:grpSp>
        <p:sp>
          <p:nvSpPr>
            <p:cNvPr id="9" name="Rectángulo 13"/>
            <p:cNvSpPr/>
            <p:nvPr/>
          </p:nvSpPr>
          <p:spPr>
            <a:xfrm>
              <a:off x="7211198" y="5809024"/>
              <a:ext cx="69622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600" dirty="0" smtClean="0">
                  <a:solidFill>
                    <a:srgbClr val="003F00"/>
                  </a:solidFill>
                </a:rPr>
                <a:t>14 km </a:t>
              </a:r>
              <a:endParaRPr lang="es-ES" sz="1600" dirty="0">
                <a:solidFill>
                  <a:srgbClr val="003F00"/>
                </a:solidFill>
              </a:endParaRPr>
            </a:p>
          </p:txBody>
        </p:sp>
        <p:sp>
          <p:nvSpPr>
            <p:cNvPr id="10" name="Rectángulo 24"/>
            <p:cNvSpPr/>
            <p:nvPr/>
          </p:nvSpPr>
          <p:spPr>
            <a:xfrm>
              <a:off x="7211198" y="5492350"/>
              <a:ext cx="69622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600" dirty="0" smtClean="0">
                  <a:solidFill>
                    <a:srgbClr val="FF2CFA"/>
                  </a:solidFill>
                </a:rPr>
                <a:t>10 km </a:t>
              </a:r>
              <a:endParaRPr lang="es-ES" sz="1600" dirty="0">
                <a:solidFill>
                  <a:srgbClr val="FF2CFA"/>
                </a:solidFill>
              </a:endParaRPr>
            </a:p>
          </p:txBody>
        </p:sp>
        <p:cxnSp>
          <p:nvCxnSpPr>
            <p:cNvPr id="11" name="Conector recto de flecha 29"/>
            <p:cNvCxnSpPr/>
            <p:nvPr/>
          </p:nvCxnSpPr>
          <p:spPr bwMode="auto">
            <a:xfrm flipV="1">
              <a:off x="5834592" y="4213796"/>
              <a:ext cx="0" cy="1120204"/>
            </a:xfrm>
            <a:prstGeom prst="straightConnector1">
              <a:avLst/>
            </a:prstGeom>
            <a:ln w="19050" cmpd="sng">
              <a:solidFill>
                <a:srgbClr val="00B3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de flecha 31"/>
            <p:cNvCxnSpPr/>
            <p:nvPr/>
          </p:nvCxnSpPr>
          <p:spPr bwMode="auto">
            <a:xfrm flipV="1">
              <a:off x="6109026" y="5099539"/>
              <a:ext cx="1046041" cy="352994"/>
            </a:xfrm>
            <a:prstGeom prst="straightConnector1">
              <a:avLst/>
            </a:prstGeom>
            <a:ln w="19050" cmpd="sng">
              <a:solidFill>
                <a:srgbClr val="00B3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de flecha 34"/>
            <p:cNvCxnSpPr/>
            <p:nvPr/>
          </p:nvCxnSpPr>
          <p:spPr bwMode="auto">
            <a:xfrm>
              <a:off x="6109026" y="5535897"/>
              <a:ext cx="1747429" cy="1"/>
            </a:xfrm>
            <a:prstGeom prst="straightConnector1">
              <a:avLst/>
            </a:prstGeom>
            <a:ln w="19050" cmpd="sng">
              <a:solidFill>
                <a:srgbClr val="00B3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ángulo 39"/>
            <p:cNvSpPr/>
            <p:nvPr/>
          </p:nvSpPr>
          <p:spPr>
            <a:xfrm>
              <a:off x="5493585" y="5264533"/>
              <a:ext cx="59222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600" dirty="0" smtClean="0">
                  <a:solidFill>
                    <a:srgbClr val="00B300"/>
                  </a:solidFill>
                </a:rPr>
                <a:t>6 km </a:t>
              </a:r>
              <a:endParaRPr lang="es-ES" sz="1600" dirty="0">
                <a:solidFill>
                  <a:srgbClr val="00B300"/>
                </a:solidFill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127000" y="6355080"/>
            <a:ext cx="5308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Garrido</a:t>
            </a:r>
            <a:r>
              <a:rPr lang="en-US" sz="1400" dirty="0"/>
              <a:t> et al., Proc. 33rd ICRC, Nr. 465, </a:t>
            </a:r>
            <a:r>
              <a:rPr lang="en-US" sz="1400" dirty="0" err="1"/>
              <a:t>arXiv</a:t>
            </a:r>
            <a:r>
              <a:rPr lang="en-US" sz="1400" dirty="0"/>
              <a:t>: arXiv:1308.0473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M. Doro - Atmospheric Calibration for CTA - LST Meeting Padova 2014.07.07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715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apital">
      <a:dk1>
        <a:srgbClr val="000000"/>
      </a:dk1>
      <a:lt1>
        <a:srgbClr val="FFFFFF"/>
      </a:lt1>
      <a:dk2>
        <a:srgbClr val="6F6D5D"/>
      </a:dk2>
      <a:lt2>
        <a:srgbClr val="7C8F97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1874</TotalTime>
  <Words>1744</Words>
  <Application>Microsoft Macintosh PowerPoint</Application>
  <PresentationFormat>On-screen Show (4:3)</PresentationFormat>
  <Paragraphs>238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Clarity</vt:lpstr>
      <vt:lpstr>ATMOSPHERIC MONITORING AND CALIBRATIONS PLANS WITH CTA</vt:lpstr>
      <vt:lpstr>Why IACTs need atmospheric calibration</vt:lpstr>
      <vt:lpstr>What’s with the atmosphere</vt:lpstr>
      <vt:lpstr>What’s with the IACT</vt:lpstr>
      <vt:lpstr>Energy resolution</vt:lpstr>
      <vt:lpstr>How do aerosol layers influence IACT data?</vt:lpstr>
      <vt:lpstr>Main outcomes of the study</vt:lpstr>
      <vt:lpstr>Energy threshold  </vt:lpstr>
      <vt:lpstr>e.g. Energy Threshold</vt:lpstr>
      <vt:lpstr>e.g. energy Bias</vt:lpstr>
      <vt:lpstr>e.g. effective area</vt:lpstr>
      <vt:lpstr>Result 2</vt:lpstr>
      <vt:lpstr>Conclusion</vt:lpstr>
      <vt:lpstr>On the right way…</vt:lpstr>
      <vt:lpstr>CTA WP</vt:lpstr>
      <vt:lpstr>COM-CCF-ATMO</vt:lpstr>
      <vt:lpstr>CCF-Board</vt:lpstr>
      <vt:lpstr>Activities</vt:lpstr>
      <vt:lpstr>CTA Strategy</vt:lpstr>
      <vt:lpstr>Tasks envisaged by atmospheric devices</vt:lpstr>
      <vt:lpstr>Responsible table #1</vt:lpstr>
      <vt:lpstr>Responsible table #1</vt:lpstr>
      <vt:lpstr>CTA-INFN CONTRIBUTION</vt:lpstr>
      <vt:lpstr>Goal and team</vt:lpstr>
      <vt:lpstr>PowerPoint Presentation</vt:lpstr>
      <vt:lpstr>Our plan</vt:lpstr>
      <vt:lpstr>PowerPoint Presentation</vt:lpstr>
      <vt:lpstr>PowerPoint Presentation</vt:lpstr>
      <vt:lpstr>PowerPoint Presentation</vt:lpstr>
      <vt:lpstr>PowerPoint Presentation</vt:lpstr>
      <vt:lpstr>Our plan</vt:lpstr>
      <vt:lpstr>The future</vt:lpstr>
      <vt:lpstr>BACKUP</vt:lpstr>
      <vt:lpstr>Instruments and 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Implementation  of the strategy</vt:lpstr>
      <vt:lpstr>Conclusion </vt:lpstr>
      <vt:lpstr>BACKUP</vt:lpstr>
      <vt:lpstr>Networks</vt:lpstr>
    </vt:vector>
  </TitlesOfParts>
  <Company>University and INFN Padova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Michele Doro</dc:creator>
  <cp:lastModifiedBy>Michele Doro</cp:lastModifiedBy>
  <cp:revision>114</cp:revision>
  <dcterms:created xsi:type="dcterms:W3CDTF">2014-02-19T06:54:04Z</dcterms:created>
  <dcterms:modified xsi:type="dcterms:W3CDTF">2015-06-23T05:23:33Z</dcterms:modified>
</cp:coreProperties>
</file>