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88" r:id="rId2"/>
    <p:sldId id="365" r:id="rId3"/>
    <p:sldId id="367" r:id="rId4"/>
    <p:sldId id="374" r:id="rId5"/>
    <p:sldId id="382" r:id="rId6"/>
    <p:sldId id="371" r:id="rId7"/>
    <p:sldId id="390" r:id="rId8"/>
    <p:sldId id="391" r:id="rId9"/>
    <p:sldId id="392" r:id="rId10"/>
    <p:sldId id="393" r:id="rId11"/>
    <p:sldId id="366" r:id="rId12"/>
    <p:sldId id="375" r:id="rId13"/>
    <p:sldId id="412" r:id="rId14"/>
    <p:sldId id="414" r:id="rId15"/>
    <p:sldId id="415" r:id="rId16"/>
    <p:sldId id="418" r:id="rId17"/>
    <p:sldId id="376" r:id="rId18"/>
    <p:sldId id="369" r:id="rId19"/>
    <p:sldId id="370" r:id="rId20"/>
    <p:sldId id="368" r:id="rId21"/>
    <p:sldId id="405" r:id="rId22"/>
    <p:sldId id="381" r:id="rId23"/>
    <p:sldId id="380" r:id="rId24"/>
    <p:sldId id="379" r:id="rId25"/>
    <p:sldId id="354" r:id="rId26"/>
    <p:sldId id="355" r:id="rId27"/>
    <p:sldId id="397" r:id="rId28"/>
    <p:sldId id="356" r:id="rId29"/>
    <p:sldId id="407" r:id="rId30"/>
    <p:sldId id="410" r:id="rId31"/>
    <p:sldId id="387" r:id="rId32"/>
    <p:sldId id="388" r:id="rId33"/>
    <p:sldId id="389" r:id="rId34"/>
    <p:sldId id="395" r:id="rId35"/>
    <p:sldId id="396" r:id="rId36"/>
    <p:sldId id="377" r:id="rId37"/>
    <p:sldId id="301" r:id="rId38"/>
    <p:sldId id="406" r:id="rId39"/>
    <p:sldId id="340" r:id="rId40"/>
    <p:sldId id="333" r:id="rId41"/>
    <p:sldId id="378" r:id="rId42"/>
    <p:sldId id="302" r:id="rId43"/>
    <p:sldId id="411" r:id="rId44"/>
    <p:sldId id="322" r:id="rId45"/>
    <p:sldId id="358" r:id="rId46"/>
    <p:sldId id="359" r:id="rId47"/>
    <p:sldId id="360" r:id="rId48"/>
    <p:sldId id="363" r:id="rId49"/>
    <p:sldId id="364" r:id="rId50"/>
    <p:sldId id="409" r:id="rId51"/>
    <p:sldId id="408" r:id="rId52"/>
    <p:sldId id="386" r:id="rId53"/>
    <p:sldId id="307" r:id="rId54"/>
    <p:sldId id="413" r:id="rId55"/>
    <p:sldId id="416" r:id="rId56"/>
    <p:sldId id="417" r:id="rId57"/>
    <p:sldId id="419" r:id="rId58"/>
    <p:sldId id="420" r:id="rId59"/>
    <p:sldId id="289" r:id="rId60"/>
    <p:sldId id="352" r:id="rId61"/>
    <p:sldId id="383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10" autoAdjust="0"/>
  </p:normalViewPr>
  <p:slideViewPr>
    <p:cSldViewPr snapToGrid="0" snapToObjects="1">
      <p:cViewPr varScale="1">
        <p:scale>
          <a:sx n="126" d="100"/>
          <a:sy n="126" d="100"/>
        </p:scale>
        <p:origin x="-222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9EF23-62C5-934D-A68C-37D5B6036918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B1E07-C319-0A49-92FA-2D4B0B2EA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27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935A3-AB41-F145-8C4D-89E4BB7DDA95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54E76-8BD1-7249-8791-01E2B0AC1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053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54E76-8BD1-7249-8791-01E2B0AC1D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39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54E76-8BD1-7249-8791-01E2B0AC1D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39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76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9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92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9874"/>
            <a:ext cx="8229600" cy="48562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7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3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57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16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3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0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2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8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73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9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6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8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Relationship Id="rId3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REA04.jpg"/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3"/>
          <a:stretch/>
        </p:blipFill>
        <p:spPr>
          <a:xfrm>
            <a:off x="0" y="-4263"/>
            <a:ext cx="9158271" cy="61113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731" y="1131869"/>
            <a:ext cx="8691184" cy="17908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Environmental and Radiation Monitoring for the BELLE-II Vertex Detector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80724"/>
            <a:ext cx="6400800" cy="109585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L.Vitale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INFN and Univ. Trieste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24624" y="6492900"/>
            <a:ext cx="2133600" cy="365125"/>
          </a:xfrm>
        </p:spPr>
        <p:txBody>
          <a:bodyPr/>
          <a:lstStyle/>
          <a:p>
            <a:r>
              <a:rPr lang="en-US" smtClean="0"/>
              <a:t>Trieste June 15, 2015</a:t>
            </a:r>
            <a:endParaRPr lang="en-US" dirty="0"/>
          </a:p>
        </p:txBody>
      </p:sp>
      <p:pic>
        <p:nvPicPr>
          <p:cNvPr id="7" name="Picture 6" descr="Screen Shot 2014-06-17 at 12.16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9"/>
            <a:ext cx="5384800" cy="1117600"/>
          </a:xfrm>
          <a:prstGeom prst="rect">
            <a:avLst/>
          </a:prstGeom>
        </p:spPr>
      </p:pic>
      <p:pic>
        <p:nvPicPr>
          <p:cNvPr id="8" name="Picture 7" descr="Screen Shot 2014-06-17 at 12.23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900" y="5219700"/>
            <a:ext cx="1689100" cy="1638300"/>
          </a:xfrm>
          <a:prstGeom prst="rect">
            <a:avLst/>
          </a:prstGeom>
        </p:spPr>
      </p:pic>
      <p:pic>
        <p:nvPicPr>
          <p:cNvPr id="10" name="図 8"/>
          <p:cNvPicPr/>
          <p:nvPr/>
        </p:nvPicPr>
        <p:blipFill>
          <a:blip r:embed="rId5"/>
          <a:stretch>
            <a:fillRect/>
          </a:stretch>
        </p:blipFill>
        <p:spPr>
          <a:xfrm>
            <a:off x="8347191" y="-4263"/>
            <a:ext cx="811080" cy="657360"/>
          </a:xfrm>
          <a:prstGeom prst="rect">
            <a:avLst/>
          </a:prstGeom>
          <a:ln>
            <a:noFill/>
          </a:ln>
        </p:spPr>
      </p:pic>
      <p:sp>
        <p:nvSpPr>
          <p:cNvPr id="11" name="CustomShape 1"/>
          <p:cNvSpPr/>
          <p:nvPr/>
        </p:nvSpPr>
        <p:spPr>
          <a:xfrm>
            <a:off x="8832" y="6290524"/>
            <a:ext cx="614160" cy="81720"/>
          </a:xfrm>
          <a:prstGeom prst="rect">
            <a:avLst/>
          </a:prstGeom>
          <a:solidFill>
            <a:srgbClr val="FF0000"/>
          </a:solidFill>
          <a:ln w="3240">
            <a:solidFill>
              <a:srgbClr val="000000"/>
            </a:solidFill>
            <a:round/>
          </a:ln>
        </p:spPr>
      </p:sp>
      <p:sp>
        <p:nvSpPr>
          <p:cNvPr id="12" name="CustomShape 2"/>
          <p:cNvSpPr/>
          <p:nvPr/>
        </p:nvSpPr>
        <p:spPr>
          <a:xfrm>
            <a:off x="8832" y="6442804"/>
            <a:ext cx="614160" cy="81720"/>
          </a:xfrm>
          <a:prstGeom prst="rect">
            <a:avLst/>
          </a:prstGeom>
          <a:solidFill>
            <a:srgbClr val="FF0000"/>
          </a:solidFill>
          <a:ln w="3240">
            <a:solidFill>
              <a:srgbClr val="000000"/>
            </a:solidFill>
            <a:round/>
          </a:ln>
        </p:spPr>
      </p:sp>
      <p:sp>
        <p:nvSpPr>
          <p:cNvPr id="13" name="CustomShape 3"/>
          <p:cNvSpPr/>
          <p:nvPr/>
        </p:nvSpPr>
        <p:spPr>
          <a:xfrm>
            <a:off x="8832" y="6595444"/>
            <a:ext cx="614160" cy="81720"/>
          </a:xfrm>
          <a:prstGeom prst="rect">
            <a:avLst/>
          </a:prstGeom>
          <a:solidFill>
            <a:srgbClr val="FF0000"/>
          </a:solidFill>
          <a:ln w="3240">
            <a:solidFill>
              <a:srgbClr val="000000"/>
            </a:solidFill>
            <a:round/>
          </a:ln>
        </p:spPr>
      </p:sp>
      <p:sp>
        <p:nvSpPr>
          <p:cNvPr id="14" name="CustomShape 4"/>
          <p:cNvSpPr/>
          <p:nvPr/>
        </p:nvSpPr>
        <p:spPr>
          <a:xfrm>
            <a:off x="8832" y="6747724"/>
            <a:ext cx="614160" cy="81720"/>
          </a:xfrm>
          <a:prstGeom prst="rect">
            <a:avLst/>
          </a:prstGeom>
          <a:solidFill>
            <a:srgbClr val="FF0000"/>
          </a:solidFill>
          <a:ln w="3240">
            <a:solidFill>
              <a:srgbClr val="000000"/>
            </a:solidFill>
            <a:round/>
          </a:ln>
        </p:spPr>
      </p:sp>
    </p:spTree>
    <p:extLst>
      <p:ext uri="{BB962C8B-B14F-4D97-AF65-F5344CB8AC3E}">
        <p14:creationId xmlns:p14="http://schemas.microsoft.com/office/powerpoint/2010/main" val="169665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85" b="6592"/>
          <a:stretch/>
        </p:blipFill>
        <p:spPr>
          <a:xfrm>
            <a:off x="379541" y="4747928"/>
            <a:ext cx="2524298" cy="2065448"/>
          </a:xfrm>
          <a:prstGeom prst="rect">
            <a:avLst/>
          </a:prstGeom>
          <a:ln>
            <a:noFill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1285254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Ladder </a:t>
            </a:r>
            <a:r>
              <a:rPr kumimoji="1" lang="en-US" altLang="ja-JP" sz="4000" dirty="0" smtClean="0"/>
              <a:t>assembly</a:t>
            </a:r>
            <a:r>
              <a:rPr kumimoji="1" lang="en-US" altLang="ja-JP" dirty="0" smtClean="0"/>
              <a:t> procedure </a:t>
            </a:r>
            <a:br>
              <a:rPr kumimoji="1" lang="en-US" altLang="ja-JP" dirty="0" smtClean="0"/>
            </a:br>
            <a:r>
              <a:rPr kumimoji="1" lang="en-US" altLang="ja-JP" sz="3100" dirty="0" smtClean="0"/>
              <a:t>(from Vertex2013 </a:t>
            </a:r>
            <a:r>
              <a:rPr kumimoji="1" lang="en-US" altLang="ja-JP" sz="3100" dirty="0" err="1" smtClean="0"/>
              <a:t>T.Bergauer</a:t>
            </a:r>
            <a:r>
              <a:rPr kumimoji="1" lang="en-US" altLang="ja-JP" sz="3100" dirty="0" smtClean="0"/>
              <a:t>)</a:t>
            </a:r>
            <a:endParaRPr kumimoji="1" lang="ja-JP" altLang="en-US" dirty="0"/>
          </a:p>
        </p:txBody>
      </p:sp>
      <p:sp>
        <p:nvSpPr>
          <p:cNvPr id="47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de-AT"/>
          </a:p>
        </p:txBody>
      </p:sp>
      <p:sp>
        <p:nvSpPr>
          <p:cNvPr id="4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de-AT"/>
          </a:p>
        </p:txBody>
      </p:sp>
      <p:sp>
        <p:nvSpPr>
          <p:cNvPr id="4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673FC-46A7-DE44-8FB6-472C25C8D079}" type="slidenum">
              <a:rPr lang="de-AT" smtClean="0"/>
              <a:pPr/>
              <a:t>10</a:t>
            </a:fld>
            <a:endParaRPr lang="de-AT"/>
          </a:p>
        </p:txBody>
      </p:sp>
      <p:sp>
        <p:nvSpPr>
          <p:cNvPr id="32" name="Inhaltsplatzhalter 2"/>
          <p:cNvSpPr>
            <a:spLocks noGrp="1"/>
          </p:cNvSpPr>
          <p:nvPr>
            <p:ph idx="4294967295"/>
          </p:nvPr>
        </p:nvSpPr>
        <p:spPr>
          <a:xfrm>
            <a:off x="4746625" y="1616075"/>
            <a:ext cx="4397375" cy="10826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Two weeks per ladder expected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Bonding/glue-curing interlaced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15459"/>
            <a:ext cx="2744048" cy="193747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639326"/>
            <a:ext cx="2828789" cy="2517866"/>
          </a:xfrm>
          <a:prstGeom prst="rect">
            <a:avLst/>
          </a:prstGeom>
        </p:spPr>
      </p:pic>
      <p:sp>
        <p:nvSpPr>
          <p:cNvPr id="12" name="下矢印 11"/>
          <p:cNvSpPr/>
          <p:nvPr/>
        </p:nvSpPr>
        <p:spPr>
          <a:xfrm>
            <a:off x="1378390" y="2316246"/>
            <a:ext cx="360040" cy="2486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下矢印 12"/>
          <p:cNvSpPr/>
          <p:nvPr/>
        </p:nvSpPr>
        <p:spPr>
          <a:xfrm>
            <a:off x="1350770" y="4836526"/>
            <a:ext cx="360040" cy="2486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30218" y="1409687"/>
            <a:ext cx="1759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alignment</a:t>
            </a:r>
          </a:p>
          <a:p>
            <a:r>
              <a:rPr lang="en-US" altLang="ja-JP" dirty="0" smtClean="0"/>
              <a:t>w/ </a:t>
            </a:r>
            <a:r>
              <a:rPr lang="en-US" altLang="ja-JP" dirty="0" err="1" smtClean="0"/>
              <a:t>XYZθ</a:t>
            </a:r>
            <a:r>
              <a:rPr lang="en-US" altLang="ja-JP" dirty="0" smtClean="0"/>
              <a:t>-stage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329140" y="5217263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Finish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64507" y="2189420"/>
            <a:ext cx="1997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Assembly-jig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>
            <a:stCxn id="15" idx="1"/>
          </p:cNvCxnSpPr>
          <p:nvPr/>
        </p:nvCxnSpPr>
        <p:spPr>
          <a:xfrm flipH="1" flipV="1">
            <a:off x="1979712" y="1732852"/>
            <a:ext cx="550506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08593" y="2196271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DSSD</a:t>
            </a:r>
            <a:endParaRPr kumimoji="1" lang="ja-JP" altLang="en-US" dirty="0"/>
          </a:p>
        </p:txBody>
      </p:sp>
      <p:cxnSp>
        <p:nvCxnSpPr>
          <p:cNvPr id="27" name="直線矢印コネクタ 26"/>
          <p:cNvCxnSpPr>
            <a:stCxn id="25" idx="0"/>
          </p:cNvCxnSpPr>
          <p:nvPr/>
        </p:nvCxnSpPr>
        <p:spPr>
          <a:xfrm flipV="1">
            <a:off x="749392" y="1616611"/>
            <a:ext cx="222207" cy="5796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>
            <a:stCxn id="25" idx="0"/>
          </p:cNvCxnSpPr>
          <p:nvPr/>
        </p:nvCxnSpPr>
        <p:spPr>
          <a:xfrm flipV="1">
            <a:off x="749392" y="1779555"/>
            <a:ext cx="596815" cy="4167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stCxn id="25" idx="0"/>
          </p:cNvCxnSpPr>
          <p:nvPr/>
        </p:nvCxnSpPr>
        <p:spPr>
          <a:xfrm flipV="1">
            <a:off x="749392" y="2067587"/>
            <a:ext cx="1127240" cy="1286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821400" y="2196271"/>
            <a:ext cx="1446344" cy="237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下矢印 38"/>
          <p:cNvSpPr/>
          <p:nvPr/>
        </p:nvSpPr>
        <p:spPr>
          <a:xfrm>
            <a:off x="1394123" y="2820302"/>
            <a:ext cx="360040" cy="2486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 rot="5400000">
            <a:off x="1451273" y="249658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…</a:t>
            </a:r>
            <a:endParaRPr kumimoji="1" lang="ja-JP" altLang="en-US" dirty="0"/>
          </a:p>
        </p:txBody>
      </p:sp>
      <p:pic>
        <p:nvPicPr>
          <p:cNvPr id="5" name="Bild 4" descr="Folie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2564904"/>
            <a:ext cx="5280000" cy="3960000"/>
          </a:xfrm>
          <a:prstGeom prst="rect">
            <a:avLst/>
          </a:prstGeom>
        </p:spPr>
      </p:pic>
      <p:pic>
        <p:nvPicPr>
          <p:cNvPr id="33" name="Bild 32" descr="Folie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00" y="2563200"/>
            <a:ext cx="5280000" cy="3960000"/>
          </a:xfrm>
          <a:prstGeom prst="rect">
            <a:avLst/>
          </a:prstGeom>
        </p:spPr>
      </p:pic>
      <p:pic>
        <p:nvPicPr>
          <p:cNvPr id="34" name="Bild 33" descr="Folie0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00" y="2563200"/>
            <a:ext cx="5280000" cy="3960000"/>
          </a:xfrm>
          <a:prstGeom prst="rect">
            <a:avLst/>
          </a:prstGeom>
        </p:spPr>
      </p:pic>
      <p:pic>
        <p:nvPicPr>
          <p:cNvPr id="35" name="Bild 34" descr="Folie0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00" y="2563200"/>
            <a:ext cx="5280000" cy="3960000"/>
          </a:xfrm>
          <a:prstGeom prst="rect">
            <a:avLst/>
          </a:prstGeom>
        </p:spPr>
      </p:pic>
      <p:pic>
        <p:nvPicPr>
          <p:cNvPr id="37" name="Bild 36" descr="Folie0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00" y="2563200"/>
            <a:ext cx="5280000" cy="3960000"/>
          </a:xfrm>
          <a:prstGeom prst="rect">
            <a:avLst/>
          </a:prstGeom>
        </p:spPr>
      </p:pic>
      <p:pic>
        <p:nvPicPr>
          <p:cNvPr id="38" name="Bild 37" descr="Folie08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00" y="2563200"/>
            <a:ext cx="5280000" cy="3960000"/>
          </a:xfrm>
          <a:prstGeom prst="rect">
            <a:avLst/>
          </a:prstGeom>
        </p:spPr>
      </p:pic>
      <p:pic>
        <p:nvPicPr>
          <p:cNvPr id="41" name="Bild 40" descr="Folie09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00" y="2563200"/>
            <a:ext cx="5280000" cy="3960000"/>
          </a:xfrm>
          <a:prstGeom prst="rect">
            <a:avLst/>
          </a:prstGeom>
        </p:spPr>
      </p:pic>
      <p:pic>
        <p:nvPicPr>
          <p:cNvPr id="42" name="Bild 41" descr="Folie1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00" y="2563200"/>
            <a:ext cx="5280000" cy="3960000"/>
          </a:xfrm>
          <a:prstGeom prst="rect">
            <a:avLst/>
          </a:prstGeom>
        </p:spPr>
      </p:pic>
      <p:pic>
        <p:nvPicPr>
          <p:cNvPr id="43" name="Bild 42" descr="Folie1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00" y="2563200"/>
            <a:ext cx="5280000" cy="3960000"/>
          </a:xfrm>
          <a:prstGeom prst="rect">
            <a:avLst/>
          </a:prstGeom>
        </p:spPr>
      </p:pic>
      <p:pic>
        <p:nvPicPr>
          <p:cNvPr id="44" name="Bild 43" descr="Folie1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00" y="2563200"/>
            <a:ext cx="5280000" cy="3960000"/>
          </a:xfrm>
          <a:prstGeom prst="rect">
            <a:avLst/>
          </a:prstGeom>
        </p:spPr>
      </p:pic>
      <p:pic>
        <p:nvPicPr>
          <p:cNvPr id="45" name="Bild 44" descr="Folie13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00" y="2563200"/>
            <a:ext cx="5280000" cy="3960000"/>
          </a:xfrm>
          <a:prstGeom prst="rect">
            <a:avLst/>
          </a:prstGeom>
        </p:spPr>
      </p:pic>
      <p:pic>
        <p:nvPicPr>
          <p:cNvPr id="46" name="Bild 45" descr="Folie14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00" y="2563200"/>
            <a:ext cx="528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51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2" grpId="0" build="p"/>
      <p:bldP spid="12" grpId="0" animBg="1"/>
      <p:bldP spid="13" grpId="0" animBg="1"/>
      <p:bldP spid="15" grpId="0"/>
      <p:bldP spid="17" grpId="0"/>
      <p:bldP spid="3" grpId="0"/>
      <p:bldP spid="25" grpId="0"/>
      <p:bldP spid="39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208" y="87379"/>
            <a:ext cx="8151531" cy="75946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smtClean="0"/>
              <a:t>Belle II – Trieste in sintesi (2015)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550" y="846838"/>
            <a:ext cx="3997151" cy="541747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it-IT" dirty="0" smtClean="0"/>
              <a:t>Partecipanti</a:t>
            </a:r>
            <a:endParaRPr lang="it-IT" sz="2400" dirty="0" smtClean="0"/>
          </a:p>
          <a:p>
            <a:pPr lvl="1" eaLnBrk="1" hangingPunct="1">
              <a:defRPr/>
            </a:pPr>
            <a:r>
              <a:rPr lang="it-IT" dirty="0" smtClean="0"/>
              <a:t>L. Bosisio	60%</a:t>
            </a:r>
          </a:p>
          <a:p>
            <a:pPr lvl="1" eaLnBrk="1" hangingPunct="1">
              <a:defRPr/>
            </a:pPr>
            <a:r>
              <a:rPr lang="it-IT" dirty="0" smtClean="0"/>
              <a:t>L.Lanceri	90%</a:t>
            </a:r>
          </a:p>
          <a:p>
            <a:pPr lvl="1" eaLnBrk="1" hangingPunct="1">
              <a:defRPr/>
            </a:pPr>
            <a:r>
              <a:rPr lang="it-IT" dirty="0" smtClean="0"/>
              <a:t>L.Vitale </a:t>
            </a:r>
            <a:r>
              <a:rPr lang="it-IT" dirty="0" smtClean="0">
                <a:solidFill>
                  <a:srgbClr val="008000"/>
                </a:solidFill>
              </a:rPr>
              <a:t>(*) </a:t>
            </a:r>
            <a:r>
              <a:rPr lang="it-IT" dirty="0" smtClean="0"/>
              <a:t>90%</a:t>
            </a:r>
          </a:p>
          <a:p>
            <a:pPr lvl="1">
              <a:defRPr/>
            </a:pPr>
            <a:r>
              <a:rPr lang="it-IT" dirty="0" smtClean="0"/>
              <a:t>I.</a:t>
            </a:r>
            <a:r>
              <a:rPr lang="en-US"/>
              <a:t>Rashevskaya</a:t>
            </a:r>
            <a:r>
              <a:rPr lang="it-IT" smtClean="0"/>
              <a:t> </a:t>
            </a:r>
            <a:r>
              <a:rPr lang="it-IT" dirty="0" smtClean="0"/>
              <a:t>(TIFPA)</a:t>
            </a:r>
          </a:p>
          <a:p>
            <a:pPr lvl="1" eaLnBrk="1" hangingPunct="1">
              <a:defRPr/>
            </a:pPr>
            <a:r>
              <a:rPr lang="it-IT" dirty="0" err="1" smtClean="0"/>
              <a:t>G.Cautero</a:t>
            </a:r>
            <a:r>
              <a:rPr lang="it-IT" dirty="0" smtClean="0"/>
              <a:t> (Elettra) 10%</a:t>
            </a:r>
          </a:p>
          <a:p>
            <a:pPr lvl="1" eaLnBrk="1" hangingPunct="1">
              <a:defRPr/>
            </a:pPr>
            <a:r>
              <a:rPr lang="it-IT" dirty="0" smtClean="0"/>
              <a:t>D.Giuressi (Elettra) 10%</a:t>
            </a:r>
          </a:p>
          <a:p>
            <a:pPr lvl="1" eaLnBrk="1" hangingPunct="1">
              <a:defRPr/>
            </a:pPr>
            <a:r>
              <a:rPr lang="it-IT" dirty="0" err="1" smtClean="0"/>
              <a:t>H.Menk</a:t>
            </a:r>
            <a:r>
              <a:rPr lang="it-IT" dirty="0" smtClean="0"/>
              <a:t> (Elettra)     10%</a:t>
            </a:r>
          </a:p>
          <a:p>
            <a:pPr lvl="1" eaLnBrk="1" hangingPunct="1">
              <a:defRPr/>
            </a:pPr>
            <a:r>
              <a:rPr lang="it-IT" dirty="0" smtClean="0">
                <a:solidFill>
                  <a:srgbClr val="FF0000"/>
                </a:solidFill>
              </a:rPr>
              <a:t>+ Assegno ricerca biennale!</a:t>
            </a:r>
          </a:p>
          <a:p>
            <a:pPr marL="499337" lvl="1" indent="0">
              <a:buNone/>
              <a:defRPr/>
            </a:pPr>
            <a:r>
              <a:rPr lang="it-IT" dirty="0" smtClean="0">
                <a:solidFill>
                  <a:srgbClr val="008000"/>
                </a:solidFill>
              </a:rPr>
              <a:t>(*) </a:t>
            </a:r>
            <a:r>
              <a:rPr lang="it-IT" dirty="0" err="1" smtClean="0">
                <a:solidFill>
                  <a:srgbClr val="008000"/>
                </a:solidFill>
              </a:rPr>
              <a:t>coord</a:t>
            </a:r>
            <a:r>
              <a:rPr lang="it-IT" dirty="0" smtClean="0">
                <a:solidFill>
                  <a:srgbClr val="008000"/>
                </a:solidFill>
              </a:rPr>
              <a:t>. Monitor SVD</a:t>
            </a:r>
          </a:p>
          <a:p>
            <a:pPr eaLnBrk="1" hangingPunct="1">
              <a:defRPr/>
            </a:pPr>
            <a:r>
              <a:rPr lang="it-IT" sz="2400" dirty="0" smtClean="0"/>
              <a:t>Servizi di Sezione</a:t>
            </a:r>
          </a:p>
          <a:p>
            <a:pPr lvl="1" eaLnBrk="1" hangingPunct="1">
              <a:defRPr/>
            </a:pPr>
            <a:r>
              <a:rPr lang="it-IT" dirty="0" smtClean="0"/>
              <a:t>P. </a:t>
            </a:r>
            <a:r>
              <a:rPr lang="it-IT" dirty="0" err="1" smtClean="0"/>
              <a:t>Cristaudo</a:t>
            </a:r>
            <a:r>
              <a:rPr lang="it-IT" dirty="0" smtClean="0"/>
              <a:t> (NTC)</a:t>
            </a:r>
          </a:p>
          <a:p>
            <a:pPr lvl="1" eaLnBrk="1" hangingPunct="1">
              <a:defRPr/>
            </a:pPr>
            <a:r>
              <a:rPr lang="it-IT" dirty="0" smtClean="0"/>
              <a:t>G. </a:t>
            </a:r>
            <a:r>
              <a:rPr lang="it-IT" dirty="0" err="1" smtClean="0"/>
              <a:t>Orzan</a:t>
            </a:r>
            <a:r>
              <a:rPr lang="it-IT" dirty="0" smtClean="0"/>
              <a:t> (test sensori)</a:t>
            </a:r>
          </a:p>
          <a:p>
            <a:pPr lvl="1" eaLnBrk="1" hangingPunct="1">
              <a:defRPr/>
            </a:pPr>
            <a:r>
              <a:rPr lang="it-IT" dirty="0" smtClean="0"/>
              <a:t>M. Bari (FOS)</a:t>
            </a:r>
          </a:p>
          <a:p>
            <a:pPr lvl="1" eaLnBrk="1" hangingPunct="1">
              <a:defRPr/>
            </a:pPr>
            <a:r>
              <a:rPr lang="it-IT" dirty="0" smtClean="0"/>
              <a:t>A. Zanetti (umidità, PLC)</a:t>
            </a:r>
          </a:p>
          <a:p>
            <a:pPr lvl="1" eaLnBrk="1" hangingPunct="1">
              <a:defRPr/>
            </a:pPr>
            <a:r>
              <a:rPr lang="it-IT" dirty="0" smtClean="0"/>
              <a:t>G. Venier (</a:t>
            </a:r>
            <a:r>
              <a:rPr lang="it-IT" dirty="0" err="1" smtClean="0"/>
              <a:t>commissioning</a:t>
            </a:r>
            <a:r>
              <a:rPr lang="it-IT" dirty="0" smtClean="0"/>
              <a:t>…)</a:t>
            </a:r>
          </a:p>
          <a:p>
            <a:pPr lvl="1" eaLnBrk="1" hangingPunct="1">
              <a:defRPr/>
            </a:pPr>
            <a:r>
              <a:rPr lang="it-IT" dirty="0" smtClean="0"/>
              <a:t>Officina meccanica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8847" y="998730"/>
            <a:ext cx="4300935" cy="506313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it-IT" dirty="0" smtClean="0"/>
              <a:t>Responsabilità hardware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it-IT" dirty="0" smtClean="0"/>
              <a:t>Test sensori </a:t>
            </a:r>
            <a:r>
              <a:rPr lang="it-IT" dirty="0" err="1" smtClean="0"/>
              <a:t>microstrip</a:t>
            </a:r>
            <a:r>
              <a:rPr lang="it-IT" dirty="0" smtClean="0"/>
              <a:t> DSSD, da Micron e HPK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it-IT" dirty="0" smtClean="0"/>
              <a:t>Per VXD = PXD + SVD monitor radiazione e trigger per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abort</a:t>
            </a:r>
            <a:endParaRPr lang="it-IT" dirty="0" smtClean="0"/>
          </a:p>
          <a:p>
            <a:pPr lvl="1" eaLnBrk="1" hangingPunct="1">
              <a:lnSpc>
                <a:spcPct val="110000"/>
              </a:lnSpc>
              <a:defRPr/>
            </a:pPr>
            <a:r>
              <a:rPr lang="it-IT" dirty="0" smtClean="0"/>
              <a:t>Per SVD Monitor temperatura (NTC, FOS) e umidità (con “sniffing </a:t>
            </a:r>
            <a:r>
              <a:rPr lang="it-IT" dirty="0" err="1" smtClean="0"/>
              <a:t>pipes</a:t>
            </a:r>
            <a:r>
              <a:rPr lang="it-IT" dirty="0" smtClean="0"/>
              <a:t>”), </a:t>
            </a:r>
            <a:r>
              <a:rPr lang="it-IT" dirty="0" err="1" smtClean="0"/>
              <a:t>interlock</a:t>
            </a:r>
            <a:r>
              <a:rPr lang="it-IT" dirty="0" smtClean="0"/>
              <a:t> (PLC)</a:t>
            </a: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it-IT" smtClean="0"/>
              <a:t>11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L.Vitale - Riunione Gruppo 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09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Micron and HPK </a:t>
            </a:r>
            <a:r>
              <a:rPr lang="en-US" dirty="0" err="1"/>
              <a:t>microstrip</a:t>
            </a:r>
            <a:r>
              <a:rPr lang="en-US" dirty="0"/>
              <a:t> sensors </a:t>
            </a:r>
            <a:r>
              <a:rPr lang="en-US" dirty="0" smtClean="0"/>
              <a:t>tests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1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195" y="36287"/>
            <a:ext cx="8229600" cy="69383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Test di </a:t>
            </a:r>
            <a:r>
              <a:rPr lang="en-US" sz="4000" dirty="0" err="1" smtClean="0"/>
              <a:t>sensori</a:t>
            </a:r>
            <a:r>
              <a:rPr lang="en-US" sz="4000" dirty="0" smtClean="0"/>
              <a:t> DSSD HPK e Micron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767" y="847188"/>
            <a:ext cx="4579989" cy="5645711"/>
          </a:xfrm>
        </p:spPr>
        <p:txBody>
          <a:bodyPr>
            <a:normAutofit fontScale="92500" lnSpcReduction="10000"/>
          </a:bodyPr>
          <a:lstStyle/>
          <a:p>
            <a:r>
              <a:rPr lang="it-IT" sz="2400" dirty="0" smtClean="0"/>
              <a:t>Caratterizzazione dettagliata di sensori Micron e </a:t>
            </a:r>
            <a:r>
              <a:rPr lang="it-IT" sz="2400" dirty="0" smtClean="0"/>
              <a:t>HPK</a:t>
            </a:r>
          </a:p>
          <a:p>
            <a:r>
              <a:rPr lang="en-US" sz="2400" dirty="0"/>
              <a:t>Several inconsistencies in Hamamatsu tests have been found (later acknowledged by HPK)</a:t>
            </a:r>
            <a:r>
              <a:rPr lang="en-US" sz="2400" dirty="0" smtClean="0"/>
              <a:t>.</a:t>
            </a:r>
            <a:endParaRPr lang="it-IT" sz="2400" dirty="0" smtClean="0"/>
          </a:p>
          <a:p>
            <a:r>
              <a:rPr lang="it-IT" sz="2400" dirty="0" smtClean="0"/>
              <a:t>Test di qualifica di 46 sensori Micron (su 70)</a:t>
            </a:r>
          </a:p>
          <a:p>
            <a:r>
              <a:rPr lang="it-IT" sz="2400" dirty="0" smtClean="0"/>
              <a:t>Test di sensori HPK ‘meccanici’  (parziale recupero?) </a:t>
            </a:r>
          </a:p>
          <a:p>
            <a:r>
              <a:rPr lang="it-IT" sz="2400" dirty="0" smtClean="0"/>
              <a:t>Studio dell'effetto di una tensione applicata alle strip metalliche (tramite l'elettronica di lettura) sull’isolamento delle strip. </a:t>
            </a:r>
          </a:p>
          <a:p>
            <a:r>
              <a:rPr lang="it-IT" sz="2400" dirty="0" smtClean="0"/>
              <a:t>Disponibilità a eseguire in futuro: </a:t>
            </a:r>
          </a:p>
          <a:p>
            <a:pPr lvl="1"/>
            <a:r>
              <a:rPr lang="it-IT" sz="2000" dirty="0" smtClean="0"/>
              <a:t>test di verifica sui sensori Micron graffiati durante il test a Vienna.</a:t>
            </a:r>
          </a:p>
          <a:p>
            <a:pPr lvl="1"/>
            <a:r>
              <a:rPr lang="it-IT" sz="2000" dirty="0" smtClean="0"/>
              <a:t>test di altri sensori HPK, se richiesto.</a:t>
            </a:r>
          </a:p>
          <a:p>
            <a:endParaRPr lang="it-IT" sz="2400" dirty="0" smtClean="0"/>
          </a:p>
        </p:txBody>
      </p:sp>
      <p:pic>
        <p:nvPicPr>
          <p:cNvPr id="7" name="Picture 6" descr="ProbeStation_IMG_0246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638" y="844851"/>
            <a:ext cx="3822158" cy="331856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BL2965-13_P300_IDC-VAC_20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57" y="4226944"/>
            <a:ext cx="4123919" cy="22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2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ista_superiore _a_Cro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232" y="715393"/>
            <a:ext cx="4185912" cy="2755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677"/>
            <a:ext cx="8229600" cy="489183"/>
          </a:xfrm>
        </p:spPr>
        <p:txBody>
          <a:bodyPr>
            <a:noAutofit/>
          </a:bodyPr>
          <a:lstStyle/>
          <a:p>
            <a:r>
              <a:rPr lang="en-US" sz="3200" dirty="0" smtClean="0"/>
              <a:t>Testing Jig for Micron (trapezoidal) Sensors</a:t>
            </a:r>
            <a:endParaRPr lang="en-US" sz="3200" dirty="0"/>
          </a:p>
        </p:txBody>
      </p:sp>
      <p:pic>
        <p:nvPicPr>
          <p:cNvPr id="4" name="Picture 3" descr="Vista_inferiore_Cr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50" y="3572814"/>
            <a:ext cx="3986069" cy="295673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2716" y="2994353"/>
            <a:ext cx="1469473" cy="398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Top view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18200" y="6123982"/>
            <a:ext cx="1910550" cy="398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Bottom view</a:t>
            </a:r>
          </a:p>
        </p:txBody>
      </p:sp>
      <p:pic>
        <p:nvPicPr>
          <p:cNvPr id="7" name="Picture 6" descr="Vista_inferiore_dettagli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937" y="3617031"/>
            <a:ext cx="4061831" cy="2707887"/>
          </a:xfrm>
          <a:prstGeom prst="rect">
            <a:avLst/>
          </a:prstGeom>
        </p:spPr>
      </p:pic>
      <p:pic>
        <p:nvPicPr>
          <p:cNvPr id="8" name="Picture 7" descr="Vista_superiore_dettaglio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0" y="713620"/>
            <a:ext cx="4003524" cy="26686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12654" y="2122007"/>
            <a:ext cx="762000" cy="448734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754230" y="2360046"/>
            <a:ext cx="1059707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444387" y="4250267"/>
            <a:ext cx="451213" cy="262466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904541" y="4390655"/>
            <a:ext cx="1938392" cy="2660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4898571" y="2636762"/>
            <a:ext cx="2794000" cy="701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wire bonding of </a:t>
            </a:r>
          </a:p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top-side bias &amp; guard rings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035524" y="2213431"/>
            <a:ext cx="653142" cy="556379"/>
          </a:xfrm>
          <a:prstGeom prst="straightConnector1">
            <a:avLst/>
          </a:prstGeom>
          <a:ln w="19050"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 txBox="1">
            <a:spLocks/>
          </p:cNvSpPr>
          <p:nvPr/>
        </p:nvSpPr>
        <p:spPr>
          <a:xfrm>
            <a:off x="6877707" y="5742390"/>
            <a:ext cx="2230008" cy="73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contacting back-side  </a:t>
            </a:r>
          </a:p>
          <a:p>
            <a:r>
              <a:rPr lang="en-US" sz="1800" dirty="0" smtClean="0"/>
              <a:t>bias &amp; guard rings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559524" y="5442857"/>
            <a:ext cx="406400" cy="3701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0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4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3" y="779636"/>
            <a:ext cx="7874781" cy="5271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198" y="34337"/>
            <a:ext cx="8230601" cy="624125"/>
          </a:xfrm>
        </p:spPr>
        <p:txBody>
          <a:bodyPr>
            <a:normAutofit/>
          </a:bodyPr>
          <a:lstStyle/>
          <a:p>
            <a:r>
              <a:rPr lang="en-US" sz="3200" dirty="0"/>
              <a:t>Testing Jig for </a:t>
            </a:r>
            <a:r>
              <a:rPr lang="en-US" sz="3200" dirty="0" smtClean="0"/>
              <a:t>Hamamatsu (HPK) Sensors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00BB-9A97-5344-BE07-3104B6FC40AF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37866" y="4493927"/>
            <a:ext cx="2428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-side pads tested along this edge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797625" y="2845497"/>
            <a:ext cx="2140115" cy="17284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96235" y="5948499"/>
            <a:ext cx="5648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Showing sensor mounted </a:t>
            </a:r>
            <a:r>
              <a:rPr lang="en-US" sz="2000" i="1" dirty="0" smtClean="0"/>
              <a:t>n</a:t>
            </a:r>
            <a:r>
              <a:rPr lang="en-US" sz="2000" dirty="0" smtClean="0"/>
              <a:t>-side UP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476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1031" y="249875"/>
            <a:ext cx="6462969" cy="607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24" y="459619"/>
            <a:ext cx="2457365" cy="142433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An example:</a:t>
            </a:r>
            <a:br>
              <a:rPr lang="en-US" sz="3600" dirty="0" smtClean="0"/>
            </a:br>
            <a:r>
              <a:rPr lang="en-US" sz="3600" dirty="0" smtClean="0"/>
              <a:t>DC Strip Scan</a:t>
            </a:r>
            <a:br>
              <a:rPr lang="en-US" sz="3600" dirty="0" smtClean="0"/>
            </a:br>
            <a:r>
              <a:rPr lang="en-US" sz="3600" dirty="0" smtClean="0"/>
              <a:t>on </a:t>
            </a:r>
            <a:r>
              <a:rPr lang="en-US" sz="3600" i="1" dirty="0" smtClean="0"/>
              <a:t>n</a:t>
            </a:r>
            <a:r>
              <a:rPr lang="en-US" sz="3600" dirty="0" smtClean="0"/>
              <a:t>-side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602" y="2164220"/>
            <a:ext cx="2207736" cy="39823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Summary report of the analysis program.    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Lists:</a:t>
            </a:r>
          </a:p>
          <a:p>
            <a:r>
              <a:rPr lang="en-US" sz="2000" dirty="0" smtClean="0"/>
              <a:t>Defective strips</a:t>
            </a:r>
          </a:p>
          <a:p>
            <a:pPr lvl="1"/>
            <a:r>
              <a:rPr lang="en-US" sz="1600" dirty="0" smtClean="0"/>
              <a:t>high current</a:t>
            </a:r>
          </a:p>
          <a:p>
            <a:pPr lvl="1"/>
            <a:r>
              <a:rPr lang="en-US" sz="1600" dirty="0" smtClean="0"/>
              <a:t>low resistance </a:t>
            </a:r>
          </a:p>
          <a:p>
            <a:r>
              <a:rPr lang="en-US" sz="2000" dirty="0" smtClean="0"/>
              <a:t>Average current of ‘good’ strips</a:t>
            </a:r>
          </a:p>
          <a:p>
            <a:r>
              <a:rPr lang="en-US" sz="2000" dirty="0" smtClean="0"/>
              <a:t>Average </a:t>
            </a:r>
            <a:r>
              <a:rPr lang="en-US" sz="2000" dirty="0"/>
              <a:t>total resistance of ‘good’ </a:t>
            </a:r>
            <a:r>
              <a:rPr lang="en-US" sz="2000" dirty="0" smtClean="0"/>
              <a:t>strips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4660" y="1237142"/>
            <a:ext cx="1920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Strip leakage current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480" y="3203712"/>
            <a:ext cx="1465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Strip resistance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0172" y="5469313"/>
            <a:ext cx="1624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GR &amp; BR currents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92642" y="719374"/>
            <a:ext cx="2682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N-side strip insulation voltage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(measured on 12 strips across the sensor)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3577" y="4328255"/>
            <a:ext cx="2564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Sensor ID:    3067-23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Radiation monitor &amp; beam </a:t>
            </a:r>
            <a:r>
              <a:rPr lang="en-US" dirty="0" smtClean="0"/>
              <a:t>abort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0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735799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Belle II-VXD Radiation Monitoring and Beam Abort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BDE-3559-614E-934A-810D6312167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6179" y="867591"/>
            <a:ext cx="8630579" cy="288967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Main requirements</a:t>
            </a:r>
          </a:p>
          <a:p>
            <a:pPr lvl="1"/>
            <a:r>
              <a:rPr lang="en-US" sz="2200" dirty="0" smtClean="0"/>
              <a:t>Measurement of instantaneous dose rates &amp; integrated doses</a:t>
            </a:r>
          </a:p>
          <a:p>
            <a:pPr lvl="2"/>
            <a:r>
              <a:rPr lang="en-US" sz="1900" dirty="0"/>
              <a:t>Sensitivity </a:t>
            </a:r>
            <a:r>
              <a:rPr lang="en-US" sz="1900" dirty="0" smtClean="0"/>
              <a:t>≈ 1 </a:t>
            </a:r>
            <a:r>
              <a:rPr lang="en-US" sz="1900" dirty="0" err="1" smtClean="0"/>
              <a:t>mrad</a:t>
            </a:r>
            <a:r>
              <a:rPr lang="en-US" sz="1900" dirty="0" smtClean="0"/>
              <a:t>/s = 10 </a:t>
            </a:r>
            <a:r>
              <a:rPr lang="en-US" sz="1900" dirty="0" err="1" smtClean="0"/>
              <a:t>μGy</a:t>
            </a:r>
            <a:r>
              <a:rPr lang="en-US" sz="1900" dirty="0" smtClean="0"/>
              <a:t>/s, sampling rate ≈ 100 KHz</a:t>
            </a:r>
          </a:p>
          <a:p>
            <a:pPr lvl="1"/>
            <a:r>
              <a:rPr lang="en-US" sz="2200" dirty="0" smtClean="0"/>
              <a:t>Beam Abort for excessive beam losses affecting PXD, SVD</a:t>
            </a:r>
          </a:p>
          <a:p>
            <a:pPr lvl="2"/>
            <a:r>
              <a:rPr lang="en-US" sz="1900" dirty="0" smtClean="0"/>
              <a:t>Programmable </a:t>
            </a:r>
            <a:r>
              <a:rPr lang="en-US" sz="1900" dirty="0"/>
              <a:t>thresholds, depending on accelerator conditions (filling injection, stable beams, machine development, …) </a:t>
            </a:r>
            <a:endParaRPr lang="en-US" sz="1900" dirty="0" smtClean="0"/>
          </a:p>
          <a:p>
            <a:pPr lvl="2"/>
            <a:r>
              <a:rPr lang="en-US" sz="1900" dirty="0" smtClean="0"/>
              <a:t>“Fast” (10 </a:t>
            </a:r>
            <a:r>
              <a:rPr lang="en-US" sz="1900" dirty="0" err="1" smtClean="0"/>
              <a:t>μs</a:t>
            </a:r>
            <a:r>
              <a:rPr lang="en-US" sz="1900" dirty="0" smtClean="0"/>
              <a:t> = 1 accelerator revolution) Beam Abort trigger</a:t>
            </a:r>
          </a:p>
          <a:p>
            <a:pPr lvl="2"/>
            <a:r>
              <a:rPr lang="en-US" sz="1900" dirty="0" smtClean="0"/>
              <a:t>“slower” Beam Abort triggers, based on digitally filtered signals (averages over programmable numbers of samplings)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599" y="3413286"/>
            <a:ext cx="3345796" cy="32198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178" y="3753689"/>
            <a:ext cx="66992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</a:rPr>
              <a:t>Conceptual </a:t>
            </a:r>
            <a:r>
              <a:rPr lang="en-US" sz="2800" dirty="0" smtClean="0">
                <a:solidFill>
                  <a:srgbClr val="0000FF"/>
                </a:solidFill>
              </a:rPr>
              <a:t>design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 smtClean="0"/>
              <a:t>Based </a:t>
            </a:r>
            <a:r>
              <a:rPr lang="en-US" dirty="0"/>
              <a:t>on experience from Belle, BaBar, CDF, LHC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scCVD diamond sensors, measurement of currents:</a:t>
            </a:r>
          </a:p>
          <a:p>
            <a:pPr marL="1257300" lvl="2" indent="-342900">
              <a:buFont typeface="Arial"/>
              <a:buChar char="•"/>
            </a:pPr>
            <a:r>
              <a:rPr lang="en-US" sz="1600" dirty="0"/>
              <a:t>Reference: typical pCVD sensor (10 × 10 × 0.5) mm</a:t>
            </a:r>
            <a:r>
              <a:rPr lang="en-US" sz="1600" baseline="30000" dirty="0"/>
              <a:t>3</a:t>
            </a:r>
            <a:r>
              <a:rPr lang="en-US" sz="1600" dirty="0"/>
              <a:t> </a:t>
            </a:r>
            <a:r>
              <a:rPr lang="en-US" sz="1600" dirty="0" smtClean="0"/>
              <a:t>                    </a:t>
            </a:r>
            <a:r>
              <a:rPr lang="en-US" sz="1600" dirty="0"/>
              <a:t>1 nA = 7 mrad/s = 70 </a:t>
            </a:r>
            <a:r>
              <a:rPr lang="en-US" sz="1600" dirty="0" err="1"/>
              <a:t>μGy</a:t>
            </a:r>
            <a:r>
              <a:rPr lang="en-US" sz="1600" dirty="0"/>
              <a:t>/s</a:t>
            </a:r>
          </a:p>
          <a:p>
            <a:pPr marL="1257300" lvl="2" indent="-342900">
              <a:buFont typeface="Arial"/>
              <a:buChar char="•"/>
            </a:pPr>
            <a:r>
              <a:rPr lang="en-US" sz="1600" dirty="0"/>
              <a:t>Noise should be limited to a few </a:t>
            </a:r>
            <a:r>
              <a:rPr lang="en-US" sz="1600" dirty="0" smtClean="0"/>
              <a:t>pA</a:t>
            </a:r>
            <a:endParaRPr lang="en-US" sz="1600" dirty="0"/>
          </a:p>
          <a:p>
            <a:pPr marL="800100" lvl="1" indent="-342900">
              <a:buFont typeface="Arial"/>
              <a:buChar char="•"/>
            </a:pPr>
            <a:r>
              <a:rPr lang="en-US" dirty="0"/>
              <a:t>4 + 4 sensors located near PXD (very limited space)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6 + 6 sensors located near SVD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Background dominated by electrons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81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105"/>
            <a:ext cx="8229600" cy="5974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scCVD</a:t>
            </a:r>
            <a:r>
              <a:rPr lang="en-US" dirty="0" smtClean="0"/>
              <a:t> radiation sensors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9"/>
          <a:stretch>
            <a:fillRect/>
          </a:stretch>
        </p:blipFill>
        <p:spPr bwMode="auto">
          <a:xfrm>
            <a:off x="683568" y="3212976"/>
            <a:ext cx="7810128" cy="229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ig_RadMon_PXD_mec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36712"/>
            <a:ext cx="2716153" cy="2110956"/>
          </a:xfrm>
          <a:prstGeom prst="rect">
            <a:avLst/>
          </a:prstGeom>
        </p:spPr>
      </p:pic>
      <p:pic>
        <p:nvPicPr>
          <p:cNvPr id="9" name="Picture 8" descr="fig_RadMon_SVD_mec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2540268" cy="223224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3059832" y="2996952"/>
            <a:ext cx="432048" cy="936104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3491880" y="2996952"/>
            <a:ext cx="2160240" cy="1080120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4932040" y="1700808"/>
            <a:ext cx="576064" cy="2448272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3779912" y="1700808"/>
            <a:ext cx="1728192" cy="2448272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2722250" y="1733907"/>
            <a:ext cx="208106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</a:t>
            </a:r>
            <a:r>
              <a:rPr lang="en-US" sz="2400" dirty="0" smtClean="0">
                <a:solidFill>
                  <a:srgbClr val="FF0000"/>
                </a:solidFill>
              </a:rPr>
              <a:t> + 6 sensors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lose to SVD L3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</a:t>
            </a:r>
            <a:r>
              <a:rPr lang="en-US" sz="2400" dirty="0" smtClean="0">
                <a:solidFill>
                  <a:srgbClr val="FF0000"/>
                </a:solidFill>
              </a:rPr>
              <a:t>upport rings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7427" y="836712"/>
            <a:ext cx="2106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4</a:t>
            </a:r>
            <a:r>
              <a:rPr lang="en-US" sz="2400" dirty="0" smtClean="0">
                <a:solidFill>
                  <a:srgbClr val="0000FF"/>
                </a:solidFill>
              </a:rPr>
              <a:t> + 4 sensors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PXD-beam pipe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1680" y="5410288"/>
            <a:ext cx="12046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Shielded</a:t>
            </a:r>
          </a:p>
          <a:p>
            <a:pPr lvl="0"/>
            <a:r>
              <a:rPr lang="en-US" sz="2000" dirty="0" smtClean="0"/>
              <a:t>diamond</a:t>
            </a:r>
            <a:endParaRPr lang="en-US" sz="2000" dirty="0"/>
          </a:p>
          <a:p>
            <a:pPr lvl="0"/>
            <a:r>
              <a:rPr lang="en-US" sz="2000" dirty="0"/>
              <a:t>sensors</a:t>
            </a:r>
          </a:p>
        </p:txBody>
      </p:sp>
      <p:pic>
        <p:nvPicPr>
          <p:cNvPr id="17" name="Picture 16" descr="fig_concep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154102"/>
            <a:ext cx="2549560" cy="13739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36984" y="5604744"/>
            <a:ext cx="2844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3+15 m (3+40 m)  cables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Voltage sources (150÷500 V)</a:t>
            </a:r>
          </a:p>
          <a:p>
            <a:r>
              <a:rPr lang="en-US" sz="1800" dirty="0" err="1" smtClean="0">
                <a:solidFill>
                  <a:srgbClr val="0000FF"/>
                </a:solidFill>
              </a:rPr>
              <a:t>picoAmmeters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Outline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overview: SuperKEKB and Belle-II</a:t>
            </a:r>
          </a:p>
          <a:p>
            <a:r>
              <a:rPr lang="en-US" dirty="0"/>
              <a:t>List of Trieste </a:t>
            </a:r>
            <a:r>
              <a:rPr lang="en-US" dirty="0" smtClean="0"/>
              <a:t>activities</a:t>
            </a:r>
          </a:p>
          <a:p>
            <a:endParaRPr lang="en-US" dirty="0"/>
          </a:p>
          <a:p>
            <a:r>
              <a:rPr lang="en-US" dirty="0"/>
              <a:t>Radiation monitor &amp; beam </a:t>
            </a:r>
            <a:r>
              <a:rPr lang="en-US" dirty="0" smtClean="0"/>
              <a:t>abort</a:t>
            </a:r>
          </a:p>
          <a:p>
            <a:r>
              <a:rPr lang="en-US" dirty="0" smtClean="0"/>
              <a:t>Environmental sensors </a:t>
            </a:r>
          </a:p>
          <a:p>
            <a:pPr lvl="1"/>
            <a:r>
              <a:rPr lang="en-US" dirty="0"/>
              <a:t>Temperature </a:t>
            </a:r>
            <a:r>
              <a:rPr lang="en-US" dirty="0" smtClean="0"/>
              <a:t>monitoring: NTC + FOS </a:t>
            </a:r>
          </a:p>
          <a:p>
            <a:pPr lvl="1"/>
            <a:r>
              <a:rPr lang="en-US" dirty="0" smtClean="0"/>
              <a:t>Humidity: sniffing pipes &amp; external sensors + FOS </a:t>
            </a:r>
          </a:p>
          <a:p>
            <a:r>
              <a:rPr lang="en-US" dirty="0" smtClean="0"/>
              <a:t>Interlock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4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8" y="258909"/>
            <a:ext cx="8989192" cy="648599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1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Expected radiation from simulations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03" y="1241772"/>
            <a:ext cx="823753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108346" y="887097"/>
            <a:ext cx="70070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/>
              <a:t>VXD </a:t>
            </a:r>
            <a:r>
              <a:rPr lang="en-US" altLang="ja-JP" sz="2000" dirty="0" smtClean="0"/>
              <a:t>radiation/abort sensors now included </a:t>
            </a:r>
            <a:r>
              <a:rPr lang="en-US" altLang="ja-JP" sz="2000" dirty="0"/>
              <a:t>in </a:t>
            </a:r>
            <a:r>
              <a:rPr lang="en-US" altLang="ja-JP" sz="2000" dirty="0" smtClean="0"/>
              <a:t>simulation geometry</a:t>
            </a:r>
            <a:endParaRPr lang="en-US" altLang="ja-JP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11" y="3819660"/>
            <a:ext cx="2604649" cy="273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21" y="3846926"/>
            <a:ext cx="2510278" cy="264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162843" y="3461127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Particle </a:t>
            </a:r>
            <a:r>
              <a:rPr kumimoji="1" lang="en-US" altLang="ja-JP" dirty="0" err="1" smtClean="0"/>
              <a:t>fluence</a:t>
            </a:r>
            <a:r>
              <a:rPr kumimoji="1" lang="en-US" altLang="ja-JP" dirty="0" smtClean="0"/>
              <a:t> (e-)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97612" y="3404857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Energy deposit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 rot="18866442">
            <a:off x="5219114" y="4586542"/>
            <a:ext cx="149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Preliminary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rot="18866442">
            <a:off x="2180493" y="4544338"/>
            <a:ext cx="149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Preliminary</a:t>
            </a:r>
            <a:endParaRPr kumimoji="1" lang="ja-JP" altLang="en-US" dirty="0"/>
          </a:p>
        </p:txBody>
      </p:sp>
      <p:pic>
        <p:nvPicPr>
          <p:cNvPr id="13" name="Picture 12" descr="Screen Shot 2014-11-19 at 12.53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0" y="2947817"/>
            <a:ext cx="8115392" cy="47934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0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uFill>
                  <a:solidFill/>
                </a:uFill>
              </a:rPr>
              <a:t>Diamond </a:t>
            </a:r>
            <a:r>
              <a:rPr lang="en-US" dirty="0" smtClean="0">
                <a:uFill>
                  <a:solidFill/>
                </a:uFill>
              </a:rPr>
              <a:t>sensors 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22</a:t>
            </a:fld>
            <a:endParaRPr lang="en-US"/>
          </a:p>
        </p:txBody>
      </p:sp>
      <p:pic>
        <p:nvPicPr>
          <p:cNvPr id="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0760" y="1757714"/>
            <a:ext cx="2679701" cy="1780592"/>
          </a:xfrm>
          <a:prstGeom prst="rect">
            <a:avLst/>
          </a:prstGeom>
          <a:ln>
            <a:round/>
          </a:ln>
        </p:spPr>
      </p:pic>
      <p:pic>
        <p:nvPicPr>
          <p:cNvPr id="7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5300" y="1732849"/>
            <a:ext cx="2730501" cy="1830856"/>
          </a:xfrm>
          <a:prstGeom prst="rect">
            <a:avLst/>
          </a:prstGeom>
          <a:ln>
            <a:round/>
          </a:ln>
        </p:spPr>
      </p:pic>
      <p:pic>
        <p:nvPicPr>
          <p:cNvPr id="8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6100" y="3652542"/>
            <a:ext cx="3378200" cy="1993964"/>
          </a:xfrm>
          <a:prstGeom prst="rect">
            <a:avLst/>
          </a:prstGeom>
          <a:ln>
            <a:round/>
          </a:ln>
        </p:spPr>
      </p:pic>
      <p:pic>
        <p:nvPicPr>
          <p:cNvPr id="9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97500" y="3665305"/>
            <a:ext cx="1968501" cy="1968501"/>
          </a:xfrm>
          <a:prstGeom prst="rect">
            <a:avLst/>
          </a:prstGeom>
          <a:ln>
            <a:round/>
          </a:ln>
        </p:spPr>
      </p:pic>
      <p:sp>
        <p:nvSpPr>
          <p:cNvPr id="10" name="Shape 115"/>
          <p:cNvSpPr/>
          <p:nvPr/>
        </p:nvSpPr>
        <p:spPr>
          <a:xfrm>
            <a:off x="1016000" y="4338405"/>
            <a:ext cx="74942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40639" algn="l" defTabSz="914400">
              <a:spcBef>
                <a:spcPts val="600"/>
              </a:spcBef>
              <a:tabLst>
                <a:tab pos="914400" algn="l"/>
              </a:tabLst>
              <a:defRPr sz="36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PD</a:t>
            </a:r>
          </a:p>
        </p:txBody>
      </p:sp>
      <p:sp>
        <p:nvSpPr>
          <p:cNvPr id="11" name="Shape 116"/>
          <p:cNvSpPr/>
          <p:nvPr/>
        </p:nvSpPr>
        <p:spPr>
          <a:xfrm>
            <a:off x="723900" y="2331805"/>
            <a:ext cx="10796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40639" algn="l" defTabSz="914400">
              <a:spcBef>
                <a:spcPts val="600"/>
              </a:spcBef>
              <a:tabLst>
                <a:tab pos="914400" algn="l"/>
              </a:tabLst>
              <a:defRPr sz="36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DM1</a:t>
            </a:r>
          </a:p>
        </p:txBody>
      </p:sp>
      <p:sp>
        <p:nvSpPr>
          <p:cNvPr id="12" name="Shape 117"/>
          <p:cNvSpPr/>
          <p:nvPr/>
        </p:nvSpPr>
        <p:spPr>
          <a:xfrm>
            <a:off x="7391400" y="2331805"/>
            <a:ext cx="1028924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40639" algn="l" defTabSz="914400">
              <a:spcBef>
                <a:spcPts val="600"/>
              </a:spcBef>
              <a:tabLst>
                <a:tab pos="914400" algn="l"/>
              </a:tabLst>
              <a:defRPr sz="36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DC1</a:t>
            </a:r>
          </a:p>
        </p:txBody>
      </p:sp>
      <p:sp>
        <p:nvSpPr>
          <p:cNvPr id="13" name="Shape 118"/>
          <p:cNvSpPr/>
          <p:nvPr/>
        </p:nvSpPr>
        <p:spPr>
          <a:xfrm>
            <a:off x="7416800" y="4338405"/>
            <a:ext cx="10796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40639" algn="l" defTabSz="914400">
              <a:spcBef>
                <a:spcPts val="600"/>
              </a:spcBef>
              <a:tabLst>
                <a:tab pos="914400" algn="l"/>
              </a:tabLst>
              <a:defRPr sz="36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DM4</a:t>
            </a:r>
          </a:p>
        </p:txBody>
      </p:sp>
    </p:spTree>
    <p:extLst>
      <p:ext uri="{BB962C8B-B14F-4D97-AF65-F5344CB8AC3E}">
        <p14:creationId xmlns:p14="http://schemas.microsoft.com/office/powerpoint/2010/main" val="346091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uFill>
                  <a:solidFill/>
                </a:uFill>
              </a:rPr>
              <a:t>Diamond sensor characterization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7" name="Table 131"/>
          <p:cNvGraphicFramePr/>
          <p:nvPr>
            <p:extLst>
              <p:ext uri="{D42A27DB-BD31-4B8C-83A1-F6EECF244321}">
                <p14:modId xmlns:p14="http://schemas.microsoft.com/office/powerpoint/2010/main" val="166167219"/>
              </p:ext>
            </p:extLst>
          </p:nvPr>
        </p:nvGraphicFramePr>
        <p:xfrm>
          <a:off x="634721" y="1096499"/>
          <a:ext cx="7940873" cy="5396401"/>
        </p:xfrm>
        <a:graphic>
          <a:graphicData uri="http://schemas.openxmlformats.org/drawingml/2006/table">
            <a:tbl>
              <a:tblPr/>
              <a:tblGrid>
                <a:gridCol w="908866"/>
                <a:gridCol w="1058970"/>
                <a:gridCol w="937986"/>
                <a:gridCol w="1689845"/>
                <a:gridCol w="913897"/>
                <a:gridCol w="1079424"/>
                <a:gridCol w="1351885"/>
              </a:tblGrid>
              <a:tr h="655424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Label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Provider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sc/p CVD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Geometry mm^3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pads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 smtClean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Validation</a:t>
                      </a:r>
                      <a:r>
                        <a:rPr lang="en-US" dirty="0" smtClean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baseline="30000" dirty="0" smtClean="0"/>
                        <a:t>90</a:t>
                      </a:r>
                      <a:r>
                        <a:rPr lang="en-US" dirty="0" smtClean="0"/>
                        <a:t>Sr beta</a:t>
                      </a: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lang="en-US" dirty="0" smtClean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Validation IV radiation</a:t>
                      </a: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624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PD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DDL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sc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4.7x4.7x0.15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2x2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endParaRPr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624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DC1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Cividec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sc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4.7x4.7x0.50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3x3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624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DC2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Cividec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5.0x5.0x0.50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3x3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624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lang="en-US" dirty="0" smtClean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DC4</a:t>
                      </a: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Cividec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sc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4.7x4.7x0.50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lang="en-US" dirty="0" smtClean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624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DM1*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Micron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5.0x5.0x0.50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6163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DM2*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Micron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sc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4.7x4.7x0.50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1 round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6163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DM3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Micron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5.0x5.0x0.50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Rejected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624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DM4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Micron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sc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4.7x4.7x0.50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9991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DM5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Micron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sc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4.7x4.7x0.50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916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DM6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Micron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5.0x5.0x0.50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 smtClean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06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tests with compact package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Screen Shot 2014-11-19 at 14.52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03" y="3513762"/>
            <a:ext cx="4638874" cy="3074810"/>
          </a:xfrm>
          <a:prstGeom prst="rect">
            <a:avLst/>
          </a:prstGeom>
        </p:spPr>
      </p:pic>
      <p:pic>
        <p:nvPicPr>
          <p:cNvPr id="7" name="Picture 6" descr="Screen Shot 2014-11-19 at 14.5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92" y="1035634"/>
            <a:ext cx="3750126" cy="2379496"/>
          </a:xfrm>
          <a:prstGeom prst="rect">
            <a:avLst/>
          </a:prstGeom>
        </p:spPr>
      </p:pic>
      <p:pic>
        <p:nvPicPr>
          <p:cNvPr id="8" name="Picture 7" descr="Screen Shot 2014-11-19 at 14.57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48" y="1035634"/>
            <a:ext cx="3983182" cy="237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4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Characterisation</a:t>
            </a:r>
            <a:r>
              <a:rPr lang="en-US" dirty="0" smtClean="0"/>
              <a:t> of </a:t>
            </a:r>
            <a:r>
              <a:rPr lang="en-US" dirty="0" err="1" smtClean="0"/>
              <a:t>scCVD</a:t>
            </a:r>
            <a:r>
              <a:rPr lang="en-US" dirty="0" smtClean="0"/>
              <a:t> sensors - 1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t>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771" y="1258286"/>
            <a:ext cx="3977796" cy="2282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098" y="3965434"/>
            <a:ext cx="3514205" cy="2664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87621" y="885590"/>
            <a:ext cx="3527327" cy="372696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2000" i="1" dirty="0">
                <a:solidFill>
                  <a:srgbClr val="0000FF"/>
                </a:solidFill>
              </a:rPr>
              <a:t>I-</a:t>
            </a:r>
            <a:r>
              <a:rPr lang="en-US" sz="2000" i="1" dirty="0" smtClean="0">
                <a:solidFill>
                  <a:srgbClr val="0000FF"/>
                </a:solidFill>
              </a:rPr>
              <a:t>V  </a:t>
            </a:r>
            <a:r>
              <a:rPr lang="en-US" sz="2000" dirty="0" smtClean="0">
                <a:solidFill>
                  <a:srgbClr val="0000FF"/>
                </a:solidFill>
              </a:rPr>
              <a:t>with </a:t>
            </a:r>
            <a:r>
              <a:rPr lang="en-US" sz="2000" baseline="30000" dirty="0" smtClean="0">
                <a:solidFill>
                  <a:srgbClr val="0000FF"/>
                </a:solidFill>
              </a:rPr>
              <a:t>90</a:t>
            </a:r>
            <a:r>
              <a:rPr lang="en-US" sz="2000" dirty="0" smtClean="0">
                <a:solidFill>
                  <a:srgbClr val="0000FF"/>
                </a:solidFill>
              </a:rPr>
              <a:t>Sr β source at fixed </a:t>
            </a:r>
            <a:r>
              <a:rPr lang="en-US" sz="2000" i="1" dirty="0" smtClean="0">
                <a:solidFill>
                  <a:srgbClr val="0000FF"/>
                </a:solidFill>
              </a:rPr>
              <a:t>d</a:t>
            </a:r>
            <a:endParaRPr lang="en-US" sz="2000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0892" y="3677181"/>
            <a:ext cx="4107539" cy="372696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Current</a:t>
            </a:r>
            <a:r>
              <a:rPr lang="en-US" sz="2000" i="1" dirty="0" smtClean="0">
                <a:solidFill>
                  <a:srgbClr val="0000FF"/>
                </a:solidFill>
              </a:rPr>
              <a:t> I </a:t>
            </a:r>
            <a:r>
              <a:rPr lang="en-US" sz="2000" dirty="0" err="1">
                <a:solidFill>
                  <a:srgbClr val="0000FF"/>
                </a:solidFill>
              </a:rPr>
              <a:t>vs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distance </a:t>
            </a:r>
            <a:r>
              <a:rPr lang="en-US" sz="2000" i="1" dirty="0" smtClean="0">
                <a:solidFill>
                  <a:srgbClr val="0000FF"/>
                </a:solidFill>
              </a:rPr>
              <a:t>d</a:t>
            </a:r>
            <a:r>
              <a:rPr lang="en-US" sz="2000" dirty="0" smtClean="0">
                <a:solidFill>
                  <a:srgbClr val="0000FF"/>
                </a:solidFill>
              </a:rPr>
              <a:t> of </a:t>
            </a:r>
            <a:r>
              <a:rPr lang="en-US" sz="2000" baseline="30000" dirty="0">
                <a:solidFill>
                  <a:srgbClr val="0000FF"/>
                </a:solidFill>
              </a:rPr>
              <a:t>90</a:t>
            </a:r>
            <a:r>
              <a:rPr lang="en-US" sz="2000" dirty="0">
                <a:solidFill>
                  <a:srgbClr val="0000FF"/>
                </a:solidFill>
              </a:rPr>
              <a:t>Sr</a:t>
            </a:r>
            <a:r>
              <a:rPr lang="en-US" sz="2000" dirty="0" smtClean="0">
                <a:solidFill>
                  <a:srgbClr val="0000FF"/>
                </a:solidFill>
              </a:rPr>
              <a:t> β source 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8" name="Picture 17" descr="PcbPackage2cable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t="21434" r="8402" b="34816"/>
          <a:stretch/>
        </p:blipFill>
        <p:spPr>
          <a:xfrm rot="16200000">
            <a:off x="323295" y="2226536"/>
            <a:ext cx="1288452" cy="1081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998" y="1792478"/>
            <a:ext cx="2664213" cy="16748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29" y="4140622"/>
            <a:ext cx="4110983" cy="24982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flipH="1">
            <a:off x="3154599" y="1972347"/>
            <a:ext cx="443918" cy="372696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I </a:t>
            </a:r>
            <a:endParaRPr lang="en-US" sz="2000" i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0094" y="2469686"/>
            <a:ext cx="360670" cy="372696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V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4118" y="3741987"/>
            <a:ext cx="3403720" cy="372696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FLUKA simulation, </a:t>
            </a:r>
            <a:r>
              <a:rPr lang="en-US" sz="2000" baseline="30000" dirty="0">
                <a:solidFill>
                  <a:srgbClr val="0000FF"/>
                </a:solidFill>
              </a:rPr>
              <a:t>90</a:t>
            </a:r>
            <a:r>
              <a:rPr lang="en-US" sz="2000" dirty="0">
                <a:solidFill>
                  <a:srgbClr val="0000FF"/>
                </a:solidFill>
              </a:rPr>
              <a:t>Sr</a:t>
            </a:r>
            <a:r>
              <a:rPr lang="en-US" sz="2000" dirty="0" smtClean="0">
                <a:solidFill>
                  <a:srgbClr val="0000FF"/>
                </a:solidFill>
              </a:rPr>
              <a:t> β source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2435" y="1024411"/>
            <a:ext cx="1516435" cy="680473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       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pointlike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aseline="30000" dirty="0" smtClean="0">
                <a:solidFill>
                  <a:srgbClr val="FF0000"/>
                </a:solidFill>
              </a:rPr>
              <a:t>90</a:t>
            </a:r>
            <a:r>
              <a:rPr lang="en-US" sz="2000" dirty="0" smtClean="0">
                <a:solidFill>
                  <a:srgbClr val="FF0000"/>
                </a:solidFill>
              </a:rPr>
              <a:t>Sr β source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2082322" y="1240941"/>
            <a:ext cx="311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1577812" y="1553930"/>
            <a:ext cx="311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973450" y="1458754"/>
            <a:ext cx="0" cy="73113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707998" y="1458754"/>
            <a:ext cx="484423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515756" y="4311348"/>
            <a:ext cx="1590449" cy="372696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measurement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53551" y="4799525"/>
            <a:ext cx="1223261" cy="372696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simulation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6539" y="1024411"/>
            <a:ext cx="4044232" cy="265277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Characterisation</a:t>
            </a:r>
            <a:r>
              <a:rPr lang="en-US" dirty="0" smtClean="0"/>
              <a:t> of </a:t>
            </a:r>
            <a:r>
              <a:rPr lang="en-US" dirty="0" err="1" smtClean="0"/>
              <a:t>scCVD</a:t>
            </a:r>
            <a:r>
              <a:rPr lang="en-US" dirty="0" smtClean="0"/>
              <a:t> sensors - 2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t>26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604" y="4093977"/>
            <a:ext cx="3939606" cy="2525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202" y="1330947"/>
            <a:ext cx="4160144" cy="27004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90750" y="963893"/>
            <a:ext cx="4143732" cy="372696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Charge Collection </a:t>
            </a:r>
            <a:r>
              <a:rPr lang="en-US" sz="2000" dirty="0" smtClean="0">
                <a:solidFill>
                  <a:srgbClr val="0000FF"/>
                </a:solidFill>
              </a:rPr>
              <a:t>Efficiency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from MIPs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81479" y="3900000"/>
            <a:ext cx="3435154" cy="372696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Carrier mobility,  α source (TCT) 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91" y="3900000"/>
            <a:ext cx="3367639" cy="264637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92" y="963894"/>
            <a:ext cx="3367638" cy="26827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4115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Readout Electronics: </a:t>
            </a:r>
            <a:r>
              <a:rPr lang="en-US" dirty="0" smtClean="0"/>
              <a:t>specs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216186" y="1173941"/>
            <a:ext cx="8742541" cy="5175745"/>
          </a:xfrm>
        </p:spPr>
        <p:txBody>
          <a:bodyPr>
            <a:normAutofit fontScale="70000" lnSpcReduction="20000"/>
          </a:bodyPr>
          <a:lstStyle/>
          <a:p>
            <a:pPr marL="56365" indent="0">
              <a:buNone/>
            </a:pPr>
            <a:r>
              <a:rPr lang="en-US" sz="3400" dirty="0"/>
              <a:t>For each of the 4 input channels (diamond sensors)</a:t>
            </a:r>
          </a:p>
          <a:p>
            <a:pPr marL="310144" indent="0">
              <a:buNone/>
            </a:pPr>
            <a:r>
              <a:rPr lang="en-US" dirty="0"/>
              <a:t>Individual </a:t>
            </a:r>
            <a:r>
              <a:rPr lang="en-US" dirty="0">
                <a:solidFill>
                  <a:srgbClr val="0000FF"/>
                </a:solidFill>
              </a:rPr>
              <a:t>HV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supply</a:t>
            </a:r>
          </a:p>
          <a:p>
            <a:pPr marL="310144" indent="0">
              <a:buNone/>
            </a:pPr>
            <a:r>
              <a:rPr lang="en-US" dirty="0"/>
              <a:t>Effective </a:t>
            </a:r>
            <a:r>
              <a:rPr lang="en-US" dirty="0">
                <a:solidFill>
                  <a:srgbClr val="0000FF"/>
                </a:solidFill>
              </a:rPr>
              <a:t>bandwidth</a:t>
            </a:r>
            <a:r>
              <a:rPr lang="en-US" dirty="0"/>
              <a:t>: 100 kHz (matched to 1 revolution = 10 </a:t>
            </a:r>
            <a:r>
              <a:rPr lang="en-US" dirty="0" err="1"/>
              <a:t>μs</a:t>
            </a:r>
            <a:r>
              <a:rPr lang="en-US" dirty="0"/>
              <a:t>)</a:t>
            </a:r>
          </a:p>
          <a:p>
            <a:pPr marL="310144" indent="0">
              <a:buNone/>
            </a:pPr>
            <a:r>
              <a:rPr lang="en-US" dirty="0"/>
              <a:t>Selectable </a:t>
            </a:r>
            <a:r>
              <a:rPr lang="en-US" dirty="0">
                <a:solidFill>
                  <a:srgbClr val="0000FF"/>
                </a:solidFill>
              </a:rPr>
              <a:t>current range</a:t>
            </a:r>
            <a:r>
              <a:rPr lang="en-US" dirty="0"/>
              <a:t>: 0-50 </a:t>
            </a:r>
            <a:r>
              <a:rPr lang="en-US" dirty="0" err="1"/>
              <a:t>μA</a:t>
            </a:r>
            <a:r>
              <a:rPr lang="en-US" dirty="0"/>
              <a:t> or 0-2 mA </a:t>
            </a:r>
          </a:p>
          <a:p>
            <a:pPr marL="310144" indent="0">
              <a:buNone/>
            </a:pPr>
            <a:r>
              <a:rPr lang="en-US" dirty="0"/>
              <a:t>16 (</a:t>
            </a:r>
            <a:r>
              <a:rPr lang="en-US" dirty="0" smtClean="0"/>
              <a:t>24) </a:t>
            </a:r>
            <a:r>
              <a:rPr lang="en-US" dirty="0"/>
              <a:t>- bit </a:t>
            </a:r>
            <a:r>
              <a:rPr lang="en-US" dirty="0">
                <a:solidFill>
                  <a:srgbClr val="0000FF"/>
                </a:solidFill>
              </a:rPr>
              <a:t>ADC</a:t>
            </a:r>
            <a:r>
              <a:rPr lang="en-US" dirty="0"/>
              <a:t>; over-sampling possible with </a:t>
            </a:r>
            <a:r>
              <a:rPr lang="en-US" dirty="0" err="1"/>
              <a:t>freq</a:t>
            </a:r>
            <a:r>
              <a:rPr lang="en-US" dirty="0"/>
              <a:t> &gt; 100 kHz</a:t>
            </a:r>
          </a:p>
          <a:p>
            <a:pPr marL="310144" indent="0">
              <a:buNone/>
            </a:pPr>
            <a:r>
              <a:rPr lang="en-US" dirty="0"/>
              <a:t>4 circular </a:t>
            </a:r>
            <a:r>
              <a:rPr lang="en-US" dirty="0">
                <a:solidFill>
                  <a:srgbClr val="0000FF"/>
                </a:solidFill>
              </a:rPr>
              <a:t>data buffers</a:t>
            </a:r>
            <a:r>
              <a:rPr lang="en-US" dirty="0"/>
              <a:t>, updated every 10 </a:t>
            </a:r>
            <a:r>
              <a:rPr lang="en-US" dirty="0" err="1"/>
              <a:t>μs</a:t>
            </a:r>
            <a:r>
              <a:rPr lang="en-US" dirty="0" smtClean="0"/>
              <a:t>:</a:t>
            </a:r>
          </a:p>
          <a:p>
            <a:pPr marL="754007" lvl="1" indent="0">
              <a:buNone/>
            </a:pPr>
            <a:r>
              <a:rPr lang="en-US" dirty="0" smtClean="0"/>
              <a:t>“</a:t>
            </a:r>
            <a:r>
              <a:rPr lang="en-US" dirty="0"/>
              <a:t>Raw data” and 3 levels of "sliding sums” over programmable numbers of cycles </a:t>
            </a:r>
          </a:p>
          <a:p>
            <a:pPr marL="754007" lvl="1" indent="0">
              <a:buNone/>
            </a:pPr>
            <a:r>
              <a:rPr lang="en-US" dirty="0" smtClean="0"/>
              <a:t>digital </a:t>
            </a:r>
            <a:r>
              <a:rPr lang="en-US" dirty="0"/>
              <a:t>filtering levels and time responses, from "immediate" (10 us) to "</a:t>
            </a:r>
            <a:r>
              <a:rPr lang="en-US" dirty="0" smtClean="0"/>
              <a:t>very slow</a:t>
            </a:r>
            <a:r>
              <a:rPr lang="en-US" dirty="0"/>
              <a:t>" (typically 1 s)</a:t>
            </a:r>
          </a:p>
          <a:p>
            <a:pPr marL="314621" indent="0">
              <a:buNone/>
            </a:pPr>
            <a:r>
              <a:rPr lang="en-US" dirty="0"/>
              <a:t>4 levels of </a:t>
            </a:r>
            <a:r>
              <a:rPr lang="en-US" dirty="0">
                <a:solidFill>
                  <a:srgbClr val="0000FF"/>
                </a:solidFill>
              </a:rPr>
              <a:t>abort signals</a:t>
            </a:r>
          </a:p>
          <a:p>
            <a:pPr marL="882773" lvl="1" indent="0">
              <a:buNone/>
            </a:pPr>
            <a:r>
              <a:rPr lang="en-US" dirty="0"/>
              <a:t>from the comparison of raw data and sliding sums with the programmable thresholds, selected according to a “</a:t>
            </a:r>
            <a:r>
              <a:rPr lang="en-US" dirty="0" err="1"/>
              <a:t>SuperKEKB</a:t>
            </a:r>
            <a:r>
              <a:rPr lang="en-US" dirty="0"/>
              <a:t> Status Register</a:t>
            </a:r>
            <a:r>
              <a:rPr lang="en-US" dirty="0" smtClean="0"/>
              <a:t>”</a:t>
            </a:r>
          </a:p>
          <a:p>
            <a:pPr marL="882773" lvl="1" indent="0">
              <a:buNone/>
            </a:pPr>
            <a:endParaRPr lang="en-US" dirty="0"/>
          </a:p>
          <a:p>
            <a:pPr marL="56365" indent="0">
              <a:buNone/>
            </a:pPr>
            <a:r>
              <a:rPr lang="en-US" sz="2000" i="1" dirty="0"/>
              <a:t>Approach similar to </a:t>
            </a:r>
            <a:r>
              <a:rPr lang="en-US" sz="2000" i="1" dirty="0" err="1"/>
              <a:t>FermiLab</a:t>
            </a:r>
            <a:r>
              <a:rPr lang="en-US" sz="2000" i="1" dirty="0"/>
              <a:t> Beam Loss Monitor (BLM) and CERN LHC BLM systems</a:t>
            </a:r>
          </a:p>
          <a:p>
            <a:pPr marL="56365" indent="0">
              <a:buNone/>
            </a:pPr>
            <a:r>
              <a:rPr lang="en-US" sz="2000" i="1" dirty="0"/>
              <a:t>Specifications discussed within Belle II and with </a:t>
            </a:r>
            <a:r>
              <a:rPr lang="en-US" sz="2000" i="1" dirty="0" err="1"/>
              <a:t>SuperKEKB</a:t>
            </a:r>
            <a:endParaRPr lang="en-US" sz="2000" i="1" dirty="0"/>
          </a:p>
          <a:p>
            <a:pPr marL="56365" indent="0">
              <a:buNone/>
            </a:pPr>
            <a:r>
              <a:rPr lang="en-US" sz="2000" i="1" dirty="0"/>
              <a:t>I</a:t>
            </a:r>
            <a:r>
              <a:rPr lang="en-US" sz="2000" i="1" dirty="0" smtClean="0"/>
              <a:t>n </a:t>
            </a:r>
            <a:r>
              <a:rPr lang="en-US" sz="2000" i="1" dirty="0"/>
              <a:t>collaboration with </a:t>
            </a:r>
            <a:r>
              <a:rPr lang="en-US" sz="2000" i="1" dirty="0" err="1"/>
              <a:t>G.Cautero</a:t>
            </a:r>
            <a:r>
              <a:rPr lang="en-US" sz="2000" i="1" dirty="0"/>
              <a:t>, </a:t>
            </a:r>
            <a:r>
              <a:rPr lang="en-US" sz="2000" i="1" dirty="0" err="1"/>
              <a:t>D.Giuressi</a:t>
            </a:r>
            <a:r>
              <a:rPr lang="en-US" sz="2000" i="1" dirty="0"/>
              <a:t>, and </a:t>
            </a:r>
            <a:r>
              <a:rPr lang="en-US" sz="2000" i="1" dirty="0" err="1"/>
              <a:t>R.H.Menk</a:t>
            </a:r>
            <a:r>
              <a:rPr lang="en-US" sz="2000" i="1" dirty="0"/>
              <a:t> from </a:t>
            </a:r>
            <a:r>
              <a:rPr lang="en-US" sz="2000" i="1" dirty="0" err="1"/>
              <a:t>Elettra</a:t>
            </a:r>
            <a:r>
              <a:rPr lang="en-US" sz="2000" i="1" dirty="0"/>
              <a:t> - </a:t>
            </a:r>
            <a:r>
              <a:rPr lang="en-US" sz="2000" i="1" dirty="0" err="1"/>
              <a:t>Sincrotrone</a:t>
            </a:r>
            <a:r>
              <a:rPr lang="en-US" sz="2000" i="1" dirty="0"/>
              <a:t> Trieste </a:t>
            </a:r>
            <a:r>
              <a:rPr lang="en-US" sz="2000" i="1" dirty="0" err="1"/>
              <a:t>S.C.p.A</a:t>
            </a:r>
            <a:r>
              <a:rPr lang="en-US" sz="2000" i="1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968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998"/>
            <a:ext cx="8229600" cy="583969"/>
          </a:xfrm>
        </p:spPr>
        <p:txBody>
          <a:bodyPr>
            <a:noAutofit/>
          </a:bodyPr>
          <a:lstStyle/>
          <a:p>
            <a:r>
              <a:rPr lang="en-US" sz="3200" dirty="0" smtClean="0"/>
              <a:t>Readout &amp; Beam Abort: electronics prototype</a:t>
            </a:r>
            <a:endParaRPr lang="en-US" sz="3200" dirty="0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364961" y="715365"/>
            <a:ext cx="8510797" cy="1676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 err="1" smtClean="0"/>
              <a:t>F.Vulpone</a:t>
            </a:r>
            <a:r>
              <a:rPr lang="en-US" sz="2000" i="1" dirty="0" smtClean="0"/>
              <a:t>, thesis with </a:t>
            </a:r>
            <a:r>
              <a:rPr lang="en-US" sz="2000" i="1" dirty="0" err="1" smtClean="0"/>
              <a:t>G.Cautero</a:t>
            </a:r>
            <a:r>
              <a:rPr lang="en-US" sz="2000" i="1" dirty="0" smtClean="0"/>
              <a:t> et al. (</a:t>
            </a:r>
            <a:r>
              <a:rPr lang="en-US" sz="2000" i="1" dirty="0" err="1" smtClean="0"/>
              <a:t>Elettra</a:t>
            </a:r>
            <a:r>
              <a:rPr lang="en-US" sz="2000" i="1" dirty="0" smtClean="0"/>
              <a:t>): prototype ready of:</a:t>
            </a:r>
          </a:p>
          <a:p>
            <a:pPr marL="0" indent="0">
              <a:buNone/>
            </a:pPr>
            <a:r>
              <a:rPr lang="en-US" sz="2000" dirty="0" smtClean="0"/>
              <a:t>Analog front end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</a:rPr>
              <a:t>picoammeter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</a:rPr>
              <a:t>transimpedence</a:t>
            </a:r>
            <a:r>
              <a:rPr lang="en-US" sz="2000" dirty="0" smtClean="0">
                <a:solidFill>
                  <a:schemeClr val="tx1"/>
                </a:solidFill>
              </a:rPr>
              <a:t> amplifier, ADC 16 bit 130 MHz)</a:t>
            </a:r>
          </a:p>
          <a:p>
            <a:pPr marL="0" indent="0">
              <a:buNone/>
            </a:pPr>
            <a:r>
              <a:rPr lang="en-US" sz="2000" dirty="0" smtClean="0"/>
              <a:t>Digital section</a:t>
            </a:r>
            <a:r>
              <a:rPr lang="en-US" sz="2000" dirty="0" smtClean="0">
                <a:solidFill>
                  <a:schemeClr val="tx1"/>
                </a:solidFill>
              </a:rPr>
              <a:t>: FPGA (running averages, abort thresholds, </a:t>
            </a:r>
            <a:r>
              <a:rPr lang="en-US" sz="2000" dirty="0" err="1" smtClean="0">
                <a:solidFill>
                  <a:schemeClr val="tx1"/>
                </a:solidFill>
              </a:rPr>
              <a:t>timing&amp;control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000" dirty="0" smtClean="0"/>
              <a:t>External RAM </a:t>
            </a:r>
            <a:r>
              <a:rPr lang="en-US" sz="2000" dirty="0" smtClean="0">
                <a:solidFill>
                  <a:schemeClr val="tx1"/>
                </a:solidFill>
              </a:rPr>
              <a:t>and </a:t>
            </a:r>
            <a:r>
              <a:rPr lang="en-US" sz="2000" dirty="0" smtClean="0"/>
              <a:t>Ethernet</a:t>
            </a:r>
            <a:r>
              <a:rPr lang="en-US" sz="2000" dirty="0" smtClean="0">
                <a:solidFill>
                  <a:schemeClr val="tx1"/>
                </a:solidFill>
              </a:rPr>
              <a:t> interfaces; </a:t>
            </a:r>
            <a:r>
              <a:rPr lang="en-US" sz="2000" dirty="0" err="1" smtClean="0"/>
              <a:t>Labview</a:t>
            </a:r>
            <a:r>
              <a:rPr lang="en-US" sz="2000" dirty="0"/>
              <a:t> </a:t>
            </a:r>
            <a:r>
              <a:rPr lang="en-US" sz="2000" dirty="0" smtClean="0"/>
              <a:t>control &amp; readout </a:t>
            </a:r>
            <a:r>
              <a:rPr lang="en-US" sz="2000" dirty="0" smtClean="0">
                <a:solidFill>
                  <a:schemeClr val="tx1"/>
                </a:solidFill>
              </a:rPr>
              <a:t>test program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46" y="2683418"/>
            <a:ext cx="4273601" cy="3912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544" y="3188595"/>
            <a:ext cx="3320293" cy="283583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423280" y="4613359"/>
            <a:ext cx="2437913" cy="17519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423280" y="3868797"/>
            <a:ext cx="1810187" cy="2155636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33502" y="3299426"/>
            <a:ext cx="3226221" cy="214609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788272" y="4788550"/>
            <a:ext cx="3211623" cy="540172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52632" y="2814809"/>
            <a:ext cx="793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RAM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5519704" y="2806620"/>
            <a:ext cx="1278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Ethernet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46161" y="6024433"/>
            <a:ext cx="71621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DAC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17444" y="5974603"/>
            <a:ext cx="716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ADC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86544" y="2221753"/>
            <a:ext cx="5719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Ready for first field tests at KEK in October!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2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Attività di monitoring ambientale</a:t>
            </a:r>
            <a:endParaRPr lang="it-IT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mtClean="0"/>
              <a:t>VXD sistema molto complesso dal punto di vista termico:</a:t>
            </a:r>
          </a:p>
          <a:p>
            <a:pPr lvl="1"/>
            <a:r>
              <a:rPr lang="it-IT" smtClean="0"/>
              <a:t>Varie fonti di calore: elettronica APV25, Pixel, ambientale</a:t>
            </a:r>
          </a:p>
          <a:p>
            <a:pPr lvl="1"/>
            <a:r>
              <a:rPr lang="it-IT" smtClean="0"/>
              <a:t>Raffreddamento CO2 e flussaggio azoto</a:t>
            </a:r>
          </a:p>
          <a:p>
            <a:r>
              <a:rPr lang="it-IT" smtClean="0"/>
              <a:t>Quando siamo entrati in SVD non c’era ancora un piano preciso di monitoraggio ambientale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8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7357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SuperKEKB/Belle </a:t>
            </a:r>
            <a:r>
              <a:rPr lang="en-US" b="1" dirty="0" smtClean="0">
                <a:solidFill>
                  <a:srgbClr val="000000"/>
                </a:solidFill>
              </a:rPr>
              <a:t>II</a:t>
            </a:r>
            <a:endParaRPr lang="it-IT" b="1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207" y="1478860"/>
            <a:ext cx="2515471" cy="177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69219" y="4596924"/>
            <a:ext cx="4942314" cy="19812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/>
              <a:t>Belle II experiment @ </a:t>
            </a:r>
            <a:r>
              <a:rPr lang="en-US" altLang="ja-JP" dirty="0" err="1" smtClean="0"/>
              <a:t>SuperKEKB</a:t>
            </a:r>
            <a:r>
              <a:rPr lang="en-US" altLang="ja-JP" dirty="0" smtClean="0"/>
              <a:t>:</a:t>
            </a:r>
            <a:endParaRPr lang="en-US" dirty="0"/>
          </a:p>
          <a:p>
            <a:r>
              <a:rPr lang="en-US" altLang="ja-JP" sz="2900" dirty="0" err="1" smtClean="0"/>
              <a:t>Asymm</a:t>
            </a:r>
            <a:r>
              <a:rPr lang="en-US" altLang="ja-JP" sz="2900" dirty="0" smtClean="0"/>
              <a:t>. </a:t>
            </a:r>
            <a:r>
              <a:rPr lang="en-US" altLang="ja-JP" sz="2900" dirty="0" err="1" smtClean="0"/>
              <a:t>e</a:t>
            </a:r>
            <a:r>
              <a:rPr lang="en-US" altLang="ja-JP" sz="2900" baseline="30000" dirty="0" err="1"/>
              <a:t>+</a:t>
            </a:r>
            <a:r>
              <a:rPr lang="en-US" altLang="ja-JP" sz="2900" dirty="0" err="1"/>
              <a:t>e</a:t>
            </a:r>
            <a:r>
              <a:rPr lang="en-US" altLang="ja-JP" sz="2900" baseline="30000" dirty="0"/>
              <a:t>- </a:t>
            </a:r>
            <a:r>
              <a:rPr lang="en-US" altLang="ja-JP" sz="2900" i="1" dirty="0">
                <a:latin typeface="Cambria Math"/>
              </a:rPr>
              <a:t> </a:t>
            </a:r>
            <a:r>
              <a:rPr lang="en-US" altLang="ja-JP" sz="2900" dirty="0" smtClean="0"/>
              <a:t>collider </a:t>
            </a:r>
            <a:r>
              <a:rPr lang="en-US" sz="2900" dirty="0" smtClean="0"/>
              <a:t> √</a:t>
            </a:r>
            <a:r>
              <a:rPr lang="en-US" sz="2900" dirty="0" err="1" smtClean="0"/>
              <a:t>s</a:t>
            </a:r>
            <a:r>
              <a:rPr lang="en-US" altLang="ja-JP" sz="2900" dirty="0" err="1" smtClean="0"/>
              <a:t>≈</a:t>
            </a:r>
            <a:r>
              <a:rPr lang="en-US" sz="2900" dirty="0" err="1" smtClean="0"/>
              <a:t>Υ</a:t>
            </a:r>
            <a:r>
              <a:rPr lang="en-US" sz="2900" dirty="0"/>
              <a:t>(4s</a:t>
            </a:r>
            <a:r>
              <a:rPr lang="en-US" sz="2900" dirty="0" smtClean="0"/>
              <a:t>)≈</a:t>
            </a:r>
            <a:r>
              <a:rPr lang="en-US" altLang="ja-JP" sz="2900" dirty="0" smtClean="0"/>
              <a:t>11 </a:t>
            </a:r>
            <a:r>
              <a:rPr lang="en-US" altLang="ja-JP" sz="2900" dirty="0" err="1" smtClean="0"/>
              <a:t>GeV</a:t>
            </a:r>
            <a:r>
              <a:rPr lang="en-US" altLang="ja-JP" sz="2900" dirty="0" smtClean="0"/>
              <a:t> </a:t>
            </a:r>
            <a:r>
              <a:rPr lang="en-US" sz="2900" dirty="0"/>
              <a:t> </a:t>
            </a:r>
            <a:r>
              <a:rPr lang="en-US" altLang="ja-JP" sz="2900" dirty="0" smtClean="0"/>
              <a:t>  </a:t>
            </a:r>
            <a:endParaRPr lang="en-US" altLang="ja-JP" sz="2900" i="1" dirty="0" smtClean="0">
              <a:latin typeface="Cambria Math"/>
            </a:endParaRPr>
          </a:p>
          <a:p>
            <a:r>
              <a:rPr lang="en-US" altLang="ja-JP" sz="2900" dirty="0"/>
              <a:t>D</a:t>
            </a:r>
            <a:r>
              <a:rPr lang="en-US" altLang="ja-JP" sz="2900" dirty="0" smtClean="0"/>
              <a:t>esigned luminosity: </a:t>
            </a:r>
            <a:r>
              <a:rPr kumimoji="1" lang="en-US" altLang="ja-JP" sz="2900" dirty="0">
                <a:ea typeface="ＭＳ Ｐゴシック" charset="-128"/>
                <a:cs typeface="ＭＳ Ｐゴシック" charset="-128"/>
                <a:sym typeface="Symbol" charset="2"/>
              </a:rPr>
              <a:t>810</a:t>
            </a:r>
            <a:r>
              <a:rPr kumimoji="1" lang="en-US" altLang="ja-JP" sz="2900" baseline="30000" dirty="0">
                <a:ea typeface="ＭＳ Ｐゴシック" charset="-128"/>
                <a:cs typeface="ＭＳ Ｐゴシック" charset="-128"/>
                <a:sym typeface="Symbol" charset="2"/>
              </a:rPr>
              <a:t>35 </a:t>
            </a:r>
            <a:r>
              <a:rPr kumimoji="1" lang="en-US" altLang="ja-JP" sz="2900" dirty="0">
                <a:ea typeface="ＭＳ Ｐゴシック" charset="-128"/>
                <a:cs typeface="ＭＳ Ｐゴシック" charset="-128"/>
                <a:sym typeface="Symbol" charset="2"/>
              </a:rPr>
              <a:t>cm</a:t>
            </a:r>
            <a:r>
              <a:rPr kumimoji="1" lang="en-US" altLang="ja-JP" sz="2900" baseline="30000" dirty="0">
                <a:ea typeface="ＭＳ Ｐゴシック" charset="-128"/>
                <a:cs typeface="ＭＳ Ｐゴシック" charset="-128"/>
                <a:sym typeface="Symbol" charset="2"/>
              </a:rPr>
              <a:t>-2</a:t>
            </a:r>
            <a:r>
              <a:rPr kumimoji="1" lang="en-US" altLang="ja-JP" sz="2900" dirty="0">
                <a:ea typeface="ＭＳ Ｐゴシック" charset="-128"/>
                <a:cs typeface="ＭＳ Ｐゴシック" charset="-128"/>
                <a:sym typeface="Symbol" charset="2"/>
              </a:rPr>
              <a:t>s</a:t>
            </a:r>
            <a:r>
              <a:rPr kumimoji="1" lang="en-US" altLang="ja-JP" sz="2900" baseline="30000" dirty="0">
                <a:ea typeface="ＭＳ Ｐゴシック" charset="-128"/>
                <a:cs typeface="ＭＳ Ｐゴシック" charset="-128"/>
                <a:sym typeface="Symbol" charset="2"/>
              </a:rPr>
              <a:t>-</a:t>
            </a:r>
            <a:r>
              <a:rPr kumimoji="1" lang="en-US" altLang="ja-JP" sz="2900" baseline="30000" dirty="0" smtClean="0">
                <a:ea typeface="ＭＳ Ｐゴシック" charset="-128"/>
                <a:cs typeface="ＭＳ Ｐゴシック" charset="-128"/>
                <a:sym typeface="Symbol" charset="2"/>
              </a:rPr>
              <a:t>1 </a:t>
            </a:r>
            <a:endParaRPr lang="en-US" altLang="ja-JP" sz="2900" dirty="0" smtClean="0"/>
          </a:p>
          <a:p>
            <a:r>
              <a:rPr lang="en-US" altLang="ja-JP" sz="2900" dirty="0" smtClean="0"/>
              <a:t>Precise measurements in b and c</a:t>
            </a:r>
          </a:p>
          <a:p>
            <a:r>
              <a:rPr lang="en-US" altLang="ja-JP" sz="2900" dirty="0" smtClean="0"/>
              <a:t>Search for the physics beyond the SM</a:t>
            </a:r>
          </a:p>
        </p:txBody>
      </p:sp>
      <p:pic>
        <p:nvPicPr>
          <p:cNvPr id="9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33" r="18256"/>
          <a:stretch/>
        </p:blipFill>
        <p:spPr bwMode="auto">
          <a:xfrm>
            <a:off x="228600" y="2743200"/>
            <a:ext cx="2518160" cy="190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eform 17"/>
          <p:cNvSpPr/>
          <p:nvPr/>
        </p:nvSpPr>
        <p:spPr>
          <a:xfrm>
            <a:off x="1066800" y="2648835"/>
            <a:ext cx="1143000" cy="110637"/>
          </a:xfrm>
          <a:custGeom>
            <a:avLst/>
            <a:gdLst>
              <a:gd name="connsiteX0" fmla="*/ 0 w 894080"/>
              <a:gd name="connsiteY0" fmla="*/ 41355 h 71835"/>
              <a:gd name="connsiteX1" fmla="*/ 467360 w 894080"/>
              <a:gd name="connsiteY1" fmla="*/ 715 h 71835"/>
              <a:gd name="connsiteX2" fmla="*/ 894080 w 894080"/>
              <a:gd name="connsiteY2" fmla="*/ 71835 h 7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4080" h="71835">
                <a:moveTo>
                  <a:pt x="0" y="41355"/>
                </a:moveTo>
                <a:cubicBezTo>
                  <a:pt x="159173" y="18495"/>
                  <a:pt x="318347" y="-4365"/>
                  <a:pt x="467360" y="715"/>
                </a:cubicBezTo>
                <a:cubicBezTo>
                  <a:pt x="616373" y="5795"/>
                  <a:pt x="755226" y="38815"/>
                  <a:pt x="894080" y="71835"/>
                </a:cubicBezTo>
              </a:path>
            </a:pathLst>
          </a:custGeom>
          <a:noFill/>
          <a:ln w="38100">
            <a:solidFill>
              <a:schemeClr val="accent4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621280" y="2948555"/>
            <a:ext cx="430482" cy="629920"/>
          </a:xfrm>
          <a:custGeom>
            <a:avLst/>
            <a:gdLst>
              <a:gd name="connsiteX0" fmla="*/ 172720 w 430482"/>
              <a:gd name="connsiteY0" fmla="*/ 629920 h 629920"/>
              <a:gd name="connsiteX1" fmla="*/ 426720 w 430482"/>
              <a:gd name="connsiteY1" fmla="*/ 294640 h 629920"/>
              <a:gd name="connsiteX2" fmla="*/ 0 w 430482"/>
              <a:gd name="connsiteY2" fmla="*/ 0 h 62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0482" h="629920">
                <a:moveTo>
                  <a:pt x="172720" y="629920"/>
                </a:moveTo>
                <a:cubicBezTo>
                  <a:pt x="314113" y="514773"/>
                  <a:pt x="455507" y="399626"/>
                  <a:pt x="426720" y="294640"/>
                </a:cubicBezTo>
                <a:cubicBezTo>
                  <a:pt x="397933" y="189654"/>
                  <a:pt x="198966" y="94827"/>
                  <a:pt x="0" y="0"/>
                </a:cubicBezTo>
              </a:path>
            </a:pathLst>
          </a:custGeom>
          <a:noFill/>
          <a:ln w="38100">
            <a:solidFill>
              <a:schemeClr val="accent4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27320" y="1115385"/>
            <a:ext cx="220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Belle II detector</a:t>
            </a:r>
            <a:endParaRPr lang="en-US" sz="2400" b="1" dirty="0"/>
          </a:p>
        </p:txBody>
      </p:sp>
      <p:sp>
        <p:nvSpPr>
          <p:cNvPr id="21" name="Rectangle 20"/>
          <p:cNvSpPr/>
          <p:nvPr/>
        </p:nvSpPr>
        <p:spPr>
          <a:xfrm>
            <a:off x="1782207" y="1143000"/>
            <a:ext cx="2515471" cy="206248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007618" y="3733800"/>
            <a:ext cx="2488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/>
              <a:t>SuperKEKB @ KEK</a:t>
            </a:r>
            <a:endParaRPr lang="en-US" sz="2400" b="1" dirty="0"/>
          </a:p>
        </p:txBody>
      </p:sp>
      <p:sp>
        <p:nvSpPr>
          <p:cNvPr id="27" name="Rectangle 20"/>
          <p:cNvSpPr>
            <a:spLocks/>
          </p:cNvSpPr>
          <p:nvPr/>
        </p:nvSpPr>
        <p:spPr bwMode="auto">
          <a:xfrm>
            <a:off x="595376" y="2295786"/>
            <a:ext cx="1438853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  <a:latin typeface="+mj-lt"/>
              </a:rPr>
              <a:t>e</a:t>
            </a:r>
            <a:r>
              <a:rPr lang="en-US" altLang="ja-JP" sz="2000" baseline="30000" dirty="0">
                <a:solidFill>
                  <a:srgbClr val="0000FF"/>
                </a:solidFill>
                <a:latin typeface="+mj-lt"/>
              </a:rPr>
              <a:t>-</a:t>
            </a:r>
            <a:r>
              <a:rPr lang="en-US" altLang="ja-JP" sz="2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  <a:latin typeface="+mj-lt"/>
              </a:rPr>
              <a:t>7GeV 2.6 </a:t>
            </a:r>
            <a:r>
              <a:rPr lang="en-US" altLang="ja-JP" sz="2000" dirty="0">
                <a:solidFill>
                  <a:srgbClr val="0000FF"/>
                </a:solidFill>
                <a:latin typeface="+mj-lt"/>
              </a:rPr>
              <a:t>A</a:t>
            </a:r>
          </a:p>
        </p:txBody>
      </p:sp>
      <p:sp>
        <p:nvSpPr>
          <p:cNvPr id="28" name="Rectangle 20"/>
          <p:cNvSpPr>
            <a:spLocks/>
          </p:cNvSpPr>
          <p:nvPr/>
        </p:nvSpPr>
        <p:spPr bwMode="auto">
          <a:xfrm>
            <a:off x="2621280" y="3493489"/>
            <a:ext cx="1477325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+mj-lt"/>
              </a:rPr>
              <a:t>e</a:t>
            </a:r>
            <a:r>
              <a:rPr lang="en-US" altLang="ja-JP" sz="2000" baseline="30000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en-US" altLang="ja-JP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+mj-lt"/>
              </a:rPr>
              <a:t>4</a:t>
            </a:r>
            <a:r>
              <a:rPr lang="en-US" altLang="ja-JP" sz="2000" dirty="0" smtClean="0">
                <a:solidFill>
                  <a:srgbClr val="FF0000"/>
                </a:solidFill>
                <a:latin typeface="+mj-lt"/>
              </a:rPr>
              <a:t>GeV </a:t>
            </a:r>
            <a:r>
              <a:rPr lang="en-US" altLang="ja-JP" sz="2000" dirty="0">
                <a:solidFill>
                  <a:srgbClr val="FF0000"/>
                </a:solidFill>
                <a:latin typeface="+mj-lt"/>
              </a:rPr>
              <a:t>3</a:t>
            </a:r>
            <a:r>
              <a:rPr lang="en-US" altLang="ja-JP" sz="2000" dirty="0" smtClean="0">
                <a:solidFill>
                  <a:srgbClr val="FF0000"/>
                </a:solidFill>
                <a:latin typeface="+mj-lt"/>
              </a:rPr>
              <a:t>.6 </a:t>
            </a:r>
            <a:r>
              <a:rPr lang="en-US" altLang="ja-JP" sz="2000" dirty="0">
                <a:solidFill>
                  <a:srgbClr val="FF0000"/>
                </a:solidFill>
                <a:latin typeface="+mj-lt"/>
              </a:rPr>
              <a:t>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525" y="1241821"/>
            <a:ext cx="4706211" cy="33551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57530" y="4596923"/>
            <a:ext cx="397620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Detectors and accelerator are being </a:t>
            </a:r>
            <a:r>
              <a:rPr lang="en-US" sz="2400" dirty="0" smtClean="0"/>
              <a:t>constructed: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2016 accelerator commissioning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2017 physics with partial VXD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2018 physics with full detector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147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Temperature and humidity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Requirements</a:t>
            </a:r>
          </a:p>
          <a:p>
            <a:pPr lvl="1"/>
            <a:r>
              <a:rPr lang="en-US" sz="2000" dirty="0" smtClean="0"/>
              <a:t>PXD+SVD Front End power dissipation: 360+700 W</a:t>
            </a:r>
          </a:p>
          <a:p>
            <a:pPr lvl="1"/>
            <a:r>
              <a:rPr lang="en-US" sz="2000" dirty="0" smtClean="0"/>
              <a:t>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cooling pipes (-20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C), cold dry air flow (0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C ?)</a:t>
            </a:r>
          </a:p>
          <a:p>
            <a:pPr lvl="1"/>
            <a:r>
              <a:rPr lang="en-US" sz="2000" dirty="0" smtClean="0"/>
              <a:t>Temperature monitoring: </a:t>
            </a:r>
          </a:p>
          <a:p>
            <a:pPr lvl="2"/>
            <a:r>
              <a:rPr lang="en-US" sz="1600" dirty="0" smtClean="0"/>
              <a:t>near heat sources and at the inlets/outlets of cooling pipes</a:t>
            </a:r>
          </a:p>
          <a:p>
            <a:pPr lvl="2"/>
            <a:r>
              <a:rPr lang="en-US" sz="1600" dirty="0" smtClean="0"/>
              <a:t>about 1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 (0.1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C) absolute (relative) accuracy</a:t>
            </a:r>
          </a:p>
          <a:p>
            <a:pPr lvl="1"/>
            <a:r>
              <a:rPr lang="en-US" sz="2000" dirty="0" smtClean="0"/>
              <a:t>Interlocks on temperature and humidity (stand-alone, VXD)</a:t>
            </a:r>
          </a:p>
          <a:p>
            <a:pPr lvl="2"/>
            <a:r>
              <a:rPr lang="en-US" sz="1600" dirty="0" smtClean="0"/>
              <a:t>Temperature above threshold, or dew point approaching </a:t>
            </a:r>
            <a:r>
              <a:rPr lang="en-US" sz="1600" dirty="0"/>
              <a:t>-20</a:t>
            </a:r>
            <a:r>
              <a:rPr lang="en-US" sz="1600" baseline="30000" dirty="0"/>
              <a:t>o</a:t>
            </a:r>
            <a:r>
              <a:rPr lang="en-US" sz="1600" dirty="0"/>
              <a:t>C</a:t>
            </a:r>
            <a:endParaRPr lang="en-US" sz="1600" dirty="0" smtClean="0"/>
          </a:p>
          <a:p>
            <a:r>
              <a:rPr lang="en-US" sz="2400" dirty="0" smtClean="0">
                <a:solidFill>
                  <a:srgbClr val="0000FF"/>
                </a:solidFill>
              </a:rPr>
              <a:t>Conceptual design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Fiber Optical Sensors (FOS) and laser interrogators (commercial)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</a:rPr>
              <a:t>Based on Bragg grating reflection of specific </a:t>
            </a:r>
            <a:r>
              <a:rPr lang="en-US" sz="1600" dirty="0" err="1" smtClean="0">
                <a:solidFill>
                  <a:srgbClr val="000000"/>
                </a:solidFill>
              </a:rPr>
              <a:t>wavelengts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2"/>
            <a:r>
              <a:rPr lang="en-US" sz="1600" dirty="0" smtClean="0">
                <a:solidFill>
                  <a:srgbClr val="000000"/>
                </a:solidFill>
              </a:rPr>
              <a:t>Can monitor stress, temperature, humidity (different coating) at several points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Conventional NTC thermistors for cross-calibration and interlocks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Humidity interlock: “sniffers” plus chilled mirror hygrometer outside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56BDE-3559-614E-934A-810D6312167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Screen Shot 2015-06-15 at 07.45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Screen Shot 2015-06-15 at 07.45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6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5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 descr="Screen Shot 2015-06-15 at 07.46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30"/>
            <a:ext cx="9144000" cy="645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7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Cooling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 descr="SVD+mit+neuen+Ripp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27" y="860232"/>
            <a:ext cx="7487561" cy="5564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860232"/>
            <a:ext cx="5313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total SVD (Origami) power dissipation 688(328) W</a:t>
            </a:r>
            <a:endParaRPr lang="en-US" dirty="0"/>
          </a:p>
          <a:p>
            <a:r>
              <a:rPr lang="en-US" dirty="0"/>
              <a:t>Edge </a:t>
            </a:r>
            <a:r>
              <a:rPr lang="en-US" dirty="0" smtClean="0"/>
              <a:t>hybrids: APV25 </a:t>
            </a:r>
            <a:r>
              <a:rPr lang="en-US" dirty="0"/>
              <a:t>chips cooled by </a:t>
            </a:r>
            <a:r>
              <a:rPr lang="en-US" dirty="0" smtClean="0"/>
              <a:t>end rings</a:t>
            </a:r>
          </a:p>
          <a:p>
            <a:r>
              <a:rPr lang="en-US" dirty="0" smtClean="0"/>
              <a:t>A pre-bent cooling pipe (OD=1.6mm) will be clipped onto the ladders on top of the Origami APVs</a:t>
            </a:r>
          </a:p>
        </p:txBody>
      </p:sp>
      <p:pic>
        <p:nvPicPr>
          <p:cNvPr id="10" name="Picture 9" descr="SVD+mit+neuen+Rippen-bi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94" y="860232"/>
            <a:ext cx="8485360" cy="5564486"/>
          </a:xfrm>
          <a:prstGeom prst="rect">
            <a:avLst/>
          </a:prstGeom>
        </p:spPr>
      </p:pic>
      <p:pic>
        <p:nvPicPr>
          <p:cNvPr id="11" name="Picture 10" descr="Screen Shot 2014-09-11 at 17.14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" y="2060561"/>
            <a:ext cx="26035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7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Thermal </a:t>
            </a:r>
            <a:r>
              <a:rPr lang="en-US" dirty="0"/>
              <a:t>mock-up (DESY)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8406" y="846838"/>
            <a:ext cx="4275377" cy="2681020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l"/>
            <a:r>
              <a:rPr lang="en-US" sz="1700" dirty="0" smtClean="0">
                <a:solidFill>
                  <a:srgbClr val="000000"/>
                </a:solidFill>
              </a:rPr>
              <a:t>Belle II strips and pixels share the same volume</a:t>
            </a:r>
          </a:p>
          <a:p>
            <a:pPr algn="l"/>
            <a:r>
              <a:rPr lang="en-US" sz="1700" dirty="0" smtClean="0">
                <a:solidFill>
                  <a:srgbClr val="000000"/>
                </a:solidFill>
              </a:rPr>
              <a:t>PXD</a:t>
            </a:r>
            <a:r>
              <a:rPr lang="en-US" sz="1700" dirty="0">
                <a:solidFill>
                  <a:srgbClr val="000000"/>
                </a:solidFill>
              </a:rPr>
              <a:t>+SVD </a:t>
            </a:r>
            <a:r>
              <a:rPr lang="en-US" sz="1700" dirty="0" smtClean="0">
                <a:solidFill>
                  <a:srgbClr val="000000"/>
                </a:solidFill>
              </a:rPr>
              <a:t>power </a:t>
            </a:r>
            <a:r>
              <a:rPr lang="en-US" sz="1700" dirty="0">
                <a:solidFill>
                  <a:srgbClr val="000000"/>
                </a:solidFill>
              </a:rPr>
              <a:t>dissipation: 360+700 W</a:t>
            </a:r>
          </a:p>
          <a:p>
            <a:pPr algn="l"/>
            <a:r>
              <a:rPr lang="en-US" sz="1700" dirty="0">
                <a:solidFill>
                  <a:srgbClr val="000000"/>
                </a:solidFill>
              </a:rPr>
              <a:t>CO</a:t>
            </a:r>
            <a:r>
              <a:rPr lang="en-US" sz="1700" baseline="-25000" dirty="0">
                <a:solidFill>
                  <a:srgbClr val="000000"/>
                </a:solidFill>
              </a:rPr>
              <a:t>2</a:t>
            </a:r>
            <a:r>
              <a:rPr lang="en-US" sz="1700" dirty="0">
                <a:solidFill>
                  <a:srgbClr val="000000"/>
                </a:solidFill>
              </a:rPr>
              <a:t> cooling pipes (-20</a:t>
            </a:r>
            <a:r>
              <a:rPr lang="en-US" sz="1700" baseline="30000" dirty="0">
                <a:solidFill>
                  <a:srgbClr val="000000"/>
                </a:solidFill>
              </a:rPr>
              <a:t>o</a:t>
            </a:r>
            <a:r>
              <a:rPr lang="en-US" sz="1700" dirty="0">
                <a:solidFill>
                  <a:srgbClr val="000000"/>
                </a:solidFill>
              </a:rPr>
              <a:t>C); dry air / nitrogen flow (20</a:t>
            </a:r>
            <a:r>
              <a:rPr lang="en-US" sz="1700" baseline="30000" dirty="0">
                <a:solidFill>
                  <a:srgbClr val="000000"/>
                </a:solidFill>
              </a:rPr>
              <a:t>o</a:t>
            </a:r>
            <a:r>
              <a:rPr lang="en-US" sz="1700" dirty="0">
                <a:solidFill>
                  <a:srgbClr val="000000"/>
                </a:solidFill>
              </a:rPr>
              <a:t>C)</a:t>
            </a:r>
          </a:p>
          <a:p>
            <a:pPr algn="l"/>
            <a:endParaRPr lang="en-US" sz="1700" dirty="0">
              <a:solidFill>
                <a:srgbClr val="000000"/>
              </a:solidFill>
            </a:endParaRPr>
          </a:p>
          <a:p>
            <a:r>
              <a:rPr lang="en-US" sz="1700" dirty="0">
                <a:solidFill>
                  <a:srgbClr val="000000"/>
                </a:solidFill>
              </a:rPr>
              <a:t>A PXD+SVD thermal mock-up </a:t>
            </a:r>
            <a:r>
              <a:rPr lang="en-US" sz="1700" dirty="0" smtClean="0">
                <a:solidFill>
                  <a:srgbClr val="000000"/>
                </a:solidFill>
              </a:rPr>
              <a:t>is available at </a:t>
            </a:r>
            <a:r>
              <a:rPr lang="en-US" sz="1700" dirty="0">
                <a:solidFill>
                  <a:srgbClr val="000000"/>
                </a:solidFill>
              </a:rPr>
              <a:t>DESY </a:t>
            </a:r>
            <a:r>
              <a:rPr lang="en-US" sz="1700" dirty="0" smtClean="0">
                <a:solidFill>
                  <a:srgbClr val="000000"/>
                </a:solidFill>
              </a:rPr>
              <a:t>for realistic tests.</a:t>
            </a:r>
            <a:endParaRPr lang="en-US" sz="1700" dirty="0">
              <a:solidFill>
                <a:srgbClr val="000000"/>
              </a:solidFill>
            </a:endParaRPr>
          </a:p>
          <a:p>
            <a:pPr algn="l"/>
            <a:r>
              <a:rPr lang="en-US" sz="1700" dirty="0" smtClean="0">
                <a:solidFill>
                  <a:srgbClr val="000000"/>
                </a:solidFill>
              </a:rPr>
              <a:t>It will be crucial for </a:t>
            </a:r>
            <a:r>
              <a:rPr lang="en-US" sz="1700" dirty="0">
                <a:solidFill>
                  <a:srgbClr val="000000"/>
                </a:solidFill>
              </a:rPr>
              <a:t>understanding several aspects and setting the exact location for the ambient </a:t>
            </a:r>
            <a:r>
              <a:rPr lang="en-US" sz="1700" dirty="0" smtClean="0">
                <a:solidFill>
                  <a:srgbClr val="000000"/>
                </a:solidFill>
              </a:rPr>
              <a:t>sensors </a:t>
            </a:r>
            <a:endParaRPr lang="en-US" sz="1700" dirty="0">
              <a:solidFill>
                <a:srgbClr val="000000"/>
              </a:solidFill>
            </a:endParaRPr>
          </a:p>
        </p:txBody>
      </p:sp>
      <p:pic>
        <p:nvPicPr>
          <p:cNvPr id="7" name="Picture 6" descr="Screen Shot 2014-09-08 at 16.51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68" y="846838"/>
            <a:ext cx="4734373" cy="310371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16" y="3985937"/>
            <a:ext cx="6835134" cy="252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2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/>
            <a:r>
              <a:rPr lang="en-US" sz="3600" b="1" dirty="0"/>
              <a:t>Temperature </a:t>
            </a:r>
            <a:r>
              <a:rPr lang="en-US" sz="3600" b="1" dirty="0" smtClean="0"/>
              <a:t>monitoring:</a:t>
            </a:r>
            <a:br>
              <a:rPr lang="en-US" sz="3600" b="1" dirty="0" smtClean="0"/>
            </a:br>
            <a:r>
              <a:rPr lang="en-US" sz="2400" dirty="0" smtClean="0"/>
              <a:t>NTC thermistors</a:t>
            </a:r>
            <a:br>
              <a:rPr lang="en-US" sz="2400" dirty="0" smtClean="0"/>
            </a:br>
            <a:r>
              <a:rPr lang="en-US" sz="2400" dirty="0" smtClean="0"/>
              <a:t>FBG fiber sensors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4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Temperature 1: NTC Thermistors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85" y="1049360"/>
            <a:ext cx="8934675" cy="30378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kumimoji="1" lang="en-US" altLang="ja-JP" sz="2600" dirty="0"/>
              <a:t>  </a:t>
            </a:r>
            <a:r>
              <a:rPr kumimoji="1" lang="en-US" altLang="ja-JP" sz="2600" dirty="0">
                <a:solidFill>
                  <a:srgbClr val="3366FF"/>
                </a:solidFill>
              </a:rPr>
              <a:t>System now foresees up to 96 NTC thermistors</a:t>
            </a:r>
            <a:r>
              <a:rPr kumimoji="1" lang="en-US" altLang="ja-JP" sz="2600" dirty="0"/>
              <a:t> (</a:t>
            </a:r>
            <a:r>
              <a:rPr lang="en-US" altLang="ja-JP" sz="2600" dirty="0" err="1"/>
              <a:t>Betatherm</a:t>
            </a:r>
            <a:r>
              <a:rPr lang="en-US" altLang="ja-JP" sz="2600" dirty="0"/>
              <a:t> 100kΩ)</a:t>
            </a:r>
            <a:endParaRPr kumimoji="1" lang="en-US" altLang="ja-JP" sz="2600" dirty="0"/>
          </a:p>
          <a:p>
            <a:pPr marL="499337" lvl="1" indent="0">
              <a:lnSpc>
                <a:spcPct val="110000"/>
              </a:lnSpc>
              <a:buNone/>
              <a:defRPr/>
            </a:pPr>
            <a:r>
              <a:rPr lang="en-US" altLang="ja-JP" sz="2200" dirty="0"/>
              <a:t>24=12 pairs: 12 half-rings supporting the SVD ladders</a:t>
            </a:r>
          </a:p>
          <a:p>
            <a:pPr marL="499337" lvl="1" indent="0">
              <a:lnSpc>
                <a:spcPct val="110000"/>
              </a:lnSpc>
              <a:buNone/>
              <a:defRPr/>
            </a:pPr>
            <a:r>
              <a:rPr lang="en-US" altLang="ja-JP" sz="2200" dirty="0"/>
              <a:t>32=16 pairs: inlets and outlets of the CO</a:t>
            </a:r>
            <a:r>
              <a:rPr lang="en-US" altLang="ja-JP" sz="2200" baseline="-25000" dirty="0"/>
              <a:t>2</a:t>
            </a:r>
            <a:r>
              <a:rPr lang="en-US" altLang="ja-JP" sz="2200" dirty="0"/>
              <a:t> cooling pipes</a:t>
            </a:r>
          </a:p>
          <a:p>
            <a:pPr marL="499337" lvl="1" indent="0">
              <a:lnSpc>
                <a:spcPct val="110000"/>
              </a:lnSpc>
              <a:buNone/>
              <a:defRPr/>
            </a:pPr>
            <a:r>
              <a:rPr lang="en-US" altLang="ja-JP" sz="2200" dirty="0" smtClean="0">
                <a:solidFill>
                  <a:srgbClr val="3366FF"/>
                </a:solidFill>
              </a:rPr>
              <a:t>6: </a:t>
            </a:r>
            <a:r>
              <a:rPr lang="en-US" altLang="ja-JP" sz="2200" dirty="0">
                <a:solidFill>
                  <a:srgbClr val="3366FF"/>
                </a:solidFill>
              </a:rPr>
              <a:t>near FOS fibers for cross-</a:t>
            </a:r>
            <a:r>
              <a:rPr lang="en-US" altLang="ja-JP" sz="2200" dirty="0" smtClean="0">
                <a:solidFill>
                  <a:srgbClr val="3366FF"/>
                </a:solidFill>
              </a:rPr>
              <a:t>calibration</a:t>
            </a:r>
          </a:p>
          <a:p>
            <a:pPr marL="499337" lvl="1" indent="0">
              <a:lnSpc>
                <a:spcPct val="110000"/>
              </a:lnSpc>
              <a:buNone/>
              <a:defRPr/>
            </a:pPr>
            <a:r>
              <a:rPr lang="en-US" altLang="ja-JP" sz="2200" dirty="0" smtClean="0">
                <a:solidFill>
                  <a:srgbClr val="3366FF"/>
                </a:solidFill>
              </a:rPr>
              <a:t>34 </a:t>
            </a:r>
            <a:r>
              <a:rPr lang="en-US" altLang="ja-JP" sz="2200" dirty="0">
                <a:solidFill>
                  <a:srgbClr val="3366FF"/>
                </a:solidFill>
              </a:rPr>
              <a:t>still </a:t>
            </a:r>
            <a:r>
              <a:rPr lang="en-US" altLang="ja-JP" sz="2200" dirty="0" smtClean="0">
                <a:solidFill>
                  <a:srgbClr val="3366FF"/>
                </a:solidFill>
              </a:rPr>
              <a:t>available </a:t>
            </a:r>
            <a:endParaRPr lang="en-US" altLang="ja-JP" sz="2200" dirty="0">
              <a:solidFill>
                <a:srgbClr val="3366FF"/>
              </a:solidFill>
            </a:endParaRPr>
          </a:p>
          <a:p>
            <a:pPr marL="187258" indent="0">
              <a:lnSpc>
                <a:spcPct val="110000"/>
              </a:lnSpc>
              <a:buNone/>
              <a:defRPr/>
            </a:pPr>
            <a:r>
              <a:rPr lang="en-US" altLang="ja-JP" sz="2600" dirty="0"/>
              <a:t>Readout based on </a:t>
            </a:r>
            <a:r>
              <a:rPr lang="en-US" altLang="ja-JP" sz="2600" dirty="0">
                <a:solidFill>
                  <a:srgbClr val="FF0000"/>
                </a:solidFill>
              </a:rPr>
              <a:t>ELMB</a:t>
            </a:r>
            <a:r>
              <a:rPr lang="en-US" altLang="ja-JP" sz="2600" dirty="0"/>
              <a:t> (Embedded Local Monitor Board</a:t>
            </a:r>
            <a:r>
              <a:rPr lang="en-US" altLang="ja-JP" sz="2600" dirty="0" smtClean="0"/>
              <a:t>) CMS-ATLAS</a:t>
            </a:r>
            <a:endParaRPr lang="en-US" altLang="ja-JP" sz="2600" dirty="0"/>
          </a:p>
          <a:p>
            <a:pPr marL="499337" lvl="1" indent="0">
              <a:lnSpc>
                <a:spcPct val="110000"/>
              </a:lnSpc>
              <a:buNone/>
              <a:defRPr/>
            </a:pPr>
            <a:r>
              <a:rPr lang="en-US" sz="2000" dirty="0"/>
              <a:t>1 power supply board, 3 motherboards with ELMB and </a:t>
            </a:r>
            <a:r>
              <a:rPr lang="en-US" sz="2000" dirty="0" err="1"/>
              <a:t>CANbus</a:t>
            </a:r>
            <a:r>
              <a:rPr lang="en-US" sz="2000" dirty="0"/>
              <a:t> adapter,      3 x 2 current source boards, 3 x 2 x 16-channel connectors</a:t>
            </a:r>
            <a:endParaRPr lang="en-US" altLang="ja-JP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CDCEA-1219-4EF9-9669-FA37E54929E5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040" y="4126470"/>
            <a:ext cx="3665149" cy="21718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26" y="4210211"/>
            <a:ext cx="3688424" cy="21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10456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NTC current sources and interlock signals</a:t>
            </a:r>
            <a:endParaRPr lang="en-US" sz="3600" dirty="0"/>
          </a:p>
        </p:txBody>
      </p:sp>
      <p:pic>
        <p:nvPicPr>
          <p:cNvPr id="7" name="Content Placeholder 6" descr="CurrentSource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3" r="23983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6 small boards, each:</a:t>
            </a:r>
          </a:p>
          <a:p>
            <a:pPr lvl="1"/>
            <a:r>
              <a:rPr lang="en-US" dirty="0" smtClean="0"/>
              <a:t>Current sources for 16 NTCs</a:t>
            </a:r>
          </a:p>
          <a:p>
            <a:pPr lvl="1"/>
            <a:r>
              <a:rPr lang="en-US" dirty="0" smtClean="0"/>
              <a:t>16 comparators with hardwired thresholds</a:t>
            </a:r>
          </a:p>
          <a:p>
            <a:pPr lvl="1"/>
            <a:r>
              <a:rPr lang="en-US" dirty="0" smtClean="0"/>
              <a:t>2 interlock signal outputs       (each: OR of 8 channels)</a:t>
            </a:r>
          </a:p>
          <a:p>
            <a:r>
              <a:rPr lang="en-US" dirty="0" smtClean="0"/>
              <a:t>Built-in redundancy</a:t>
            </a:r>
          </a:p>
          <a:p>
            <a:pPr lvl="1"/>
            <a:r>
              <a:rPr lang="en-US" dirty="0" smtClean="0"/>
              <a:t>2 NTCs per measurement point</a:t>
            </a:r>
          </a:p>
          <a:p>
            <a:pPr lvl="1"/>
            <a:r>
              <a:rPr lang="en-US" dirty="0" smtClean="0"/>
              <a:t>Each contributes to a separate interlock OR</a:t>
            </a:r>
          </a:p>
          <a:p>
            <a:r>
              <a:rPr lang="en-US" dirty="0" smtClean="0"/>
              <a:t>Design completed, prototype channel tested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02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NTC final locations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 descr="Screen Shot 2015-04-26 at 21.25.0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64" y="1024728"/>
            <a:ext cx="5624889" cy="54681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5563" y="996825"/>
            <a:ext cx="3627263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ym typeface="Arial" charset="0"/>
              </a:rPr>
              <a:t>12 </a:t>
            </a:r>
            <a:r>
              <a:rPr lang="en-US" altLang="ja-JP" sz="2400" dirty="0">
                <a:sym typeface="Arial" charset="0"/>
              </a:rPr>
              <a:t>sensor pairs attached to the 12 half-rings supporting the SVD </a:t>
            </a:r>
            <a:r>
              <a:rPr lang="en-US" altLang="ja-JP" sz="2400" dirty="0" smtClean="0">
                <a:sym typeface="Arial" charset="0"/>
              </a:rPr>
              <a:t>ladders: </a:t>
            </a:r>
            <a:endParaRPr lang="en-US" altLang="ja-JP" sz="2400" dirty="0">
              <a:sym typeface="Arial" charset="0"/>
            </a:endParaRPr>
          </a:p>
          <a:p>
            <a:r>
              <a:rPr lang="en-US" sz="2400" b="1" dirty="0" smtClean="0"/>
              <a:t>4mm </a:t>
            </a:r>
            <a:r>
              <a:rPr lang="en-US" sz="2400" b="1" dirty="0"/>
              <a:t>alignment holes in half rings L5 and L6, </a:t>
            </a:r>
            <a:r>
              <a:rPr lang="en-US" sz="2400" b="1" dirty="0" smtClean="0"/>
              <a:t>drill a </a:t>
            </a:r>
            <a:r>
              <a:rPr lang="en-US" sz="2400" b="1" dirty="0"/>
              <a:t>specific 3mm hole L3-</a:t>
            </a:r>
            <a:r>
              <a:rPr lang="en-US" sz="2400" b="1" dirty="0" smtClean="0"/>
              <a:t>4</a:t>
            </a:r>
          </a:p>
          <a:p>
            <a:endParaRPr lang="en-US" sz="2400" dirty="0" smtClean="0"/>
          </a:p>
          <a:p>
            <a:r>
              <a:rPr lang="en-US" altLang="ja-JP" sz="2400" dirty="0" smtClean="0">
                <a:sym typeface="Arial" charset="0"/>
              </a:rPr>
              <a:t>16 </a:t>
            </a:r>
            <a:r>
              <a:rPr lang="en-US" altLang="ja-JP" sz="2400" dirty="0">
                <a:sym typeface="Arial" charset="0"/>
              </a:rPr>
              <a:t>sensor pairs on the inlets and outlets of the CO</a:t>
            </a:r>
            <a:r>
              <a:rPr lang="en-US" altLang="ja-JP" sz="2400" baseline="-25000" dirty="0">
                <a:sym typeface="Arial" charset="0"/>
              </a:rPr>
              <a:t>2</a:t>
            </a:r>
            <a:r>
              <a:rPr lang="en-US" altLang="ja-JP" sz="2400" dirty="0">
                <a:sym typeface="Arial" charset="0"/>
              </a:rPr>
              <a:t> cooling </a:t>
            </a:r>
            <a:r>
              <a:rPr lang="en-US" altLang="ja-JP" sz="2400" dirty="0" smtClean="0">
                <a:sym typeface="Arial" charset="0"/>
              </a:rPr>
              <a:t>pipes:</a:t>
            </a:r>
          </a:p>
          <a:p>
            <a:r>
              <a:rPr lang="en-US" sz="2400" b="1" dirty="0" smtClean="0"/>
              <a:t>on </a:t>
            </a:r>
            <a:r>
              <a:rPr lang="en-US" sz="2400" b="1" dirty="0"/>
              <a:t>the “</a:t>
            </a:r>
            <a:r>
              <a:rPr lang="en-US" sz="2400" b="1" dirty="0" err="1"/>
              <a:t>streuli</a:t>
            </a:r>
            <a:r>
              <a:rPr lang="en-US" sz="2400" b="1" dirty="0"/>
              <a:t> </a:t>
            </a:r>
            <a:r>
              <a:rPr lang="en-US" sz="2400" b="1" dirty="0" smtClean="0"/>
              <a:t>connectors” of  </a:t>
            </a:r>
            <a:r>
              <a:rPr lang="en-US" sz="2400" b="1" dirty="0"/>
              <a:t>CO2 inlets-outlets</a:t>
            </a:r>
            <a:endParaRPr lang="en-US" altLang="ja-JP" sz="2400" b="1" dirty="0">
              <a:sym typeface="Arial" charset="0"/>
            </a:endParaRPr>
          </a:p>
          <a:p>
            <a:endParaRPr lang="en-US" altLang="ja-JP" sz="2400" dirty="0">
              <a:sym typeface="Arial" charset="0"/>
            </a:endParaRPr>
          </a:p>
          <a:p>
            <a:pPr>
              <a:defRPr/>
            </a:pPr>
            <a:r>
              <a:rPr lang="en-US" altLang="ja-JP" sz="2400" dirty="0" smtClean="0">
                <a:sym typeface="Arial" charset="0"/>
              </a:rPr>
              <a:t>A </a:t>
            </a:r>
            <a:r>
              <a:rPr lang="en-US" altLang="ja-JP" sz="2400" dirty="0">
                <a:sym typeface="Arial" charset="0"/>
              </a:rPr>
              <a:t>few </a:t>
            </a:r>
            <a:r>
              <a:rPr lang="en-US" altLang="ja-JP" sz="2400" dirty="0" smtClean="0">
                <a:sym typeface="Arial" charset="0"/>
              </a:rPr>
              <a:t>(~8) positioned </a:t>
            </a:r>
            <a:r>
              <a:rPr lang="en-US" altLang="ja-JP" sz="2400" dirty="0">
                <a:sym typeface="Arial" charset="0"/>
              </a:rPr>
              <a:t>near fibers for cross-calibration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1116398" y="4773210"/>
            <a:ext cx="362830" cy="3768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13108" y="4981438"/>
            <a:ext cx="362830" cy="3768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60943" y="5133838"/>
            <a:ext cx="362830" cy="3768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89763" y="5721159"/>
            <a:ext cx="362830" cy="3768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05058" y="1128179"/>
            <a:ext cx="362830" cy="3768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Belle-II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Screen Shot 2015-06-14 at 18.40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935"/>
            <a:ext cx="9144000" cy="46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35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4470940" y="1951565"/>
            <a:ext cx="2520280" cy="42857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47" name="Rectangle 146"/>
          <p:cNvSpPr/>
          <p:nvPr/>
        </p:nvSpPr>
        <p:spPr bwMode="auto">
          <a:xfrm>
            <a:off x="4612746" y="4725985"/>
            <a:ext cx="2088232" cy="70097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46" name="Rectangle 145"/>
          <p:cNvSpPr/>
          <p:nvPr/>
        </p:nvSpPr>
        <p:spPr bwMode="auto">
          <a:xfrm>
            <a:off x="4613851" y="3666380"/>
            <a:ext cx="2088232" cy="70097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03" y="124433"/>
            <a:ext cx="8845374" cy="735799"/>
          </a:xfrm>
        </p:spPr>
        <p:txBody>
          <a:bodyPr>
            <a:normAutofit fontScale="90000"/>
          </a:bodyPr>
          <a:lstStyle/>
          <a:p>
            <a:r>
              <a:rPr lang="en-US" dirty="0"/>
              <a:t>NTC final readout (ELMB) system </a:t>
            </a:r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BDE-3559-614E-934A-810D6312167C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14956" y="2564904"/>
            <a:ext cx="2088232" cy="70097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839092" y="2717304"/>
            <a:ext cx="864096" cy="423664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839092" y="3789040"/>
            <a:ext cx="864096" cy="423664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839092" y="4860776"/>
            <a:ext cx="864096" cy="423664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14956" y="5661248"/>
            <a:ext cx="2088232" cy="423664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351261" y="5023186"/>
            <a:ext cx="1224136" cy="648072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350701" y="2564904"/>
            <a:ext cx="360040" cy="505400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30" name="Straight Connector 29"/>
          <p:cNvCxnSpPr>
            <a:stCxn id="16" idx="3"/>
            <a:endCxn id="229" idx="1"/>
          </p:cNvCxnSpPr>
          <p:nvPr/>
        </p:nvCxnSpPr>
        <p:spPr bwMode="auto">
          <a:xfrm>
            <a:off x="2710741" y="2817604"/>
            <a:ext cx="1614695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6847204" y="5368108"/>
            <a:ext cx="50405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6703188" y="2924944"/>
            <a:ext cx="14401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6703188" y="4005064"/>
            <a:ext cx="14401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6703188" y="5085184"/>
            <a:ext cx="14401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 flipV="1">
            <a:off x="6847204" y="2924944"/>
            <a:ext cx="0" cy="2432364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8" name="TextBox 67"/>
          <p:cNvSpPr txBox="1"/>
          <p:nvPr/>
        </p:nvSpPr>
        <p:spPr>
          <a:xfrm>
            <a:off x="416168" y="1052737"/>
            <a:ext cx="1082657" cy="400077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  <a:latin typeface="Arial" charset="0"/>
                <a:sym typeface="Arial" charset="0"/>
              </a:rPr>
              <a:t>sensors</a:t>
            </a:r>
            <a:endParaRPr lang="en-US" sz="2000" dirty="0">
              <a:solidFill>
                <a:srgbClr val="0000FF"/>
              </a:solidFill>
              <a:latin typeface="Arial" charset="0"/>
              <a:sym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154681" y="1052737"/>
            <a:ext cx="854671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  <a:latin typeface="Arial" charset="0"/>
                <a:sym typeface="Arial" charset="0"/>
              </a:rPr>
              <a:t>docks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7228" y="4885807"/>
            <a:ext cx="2034492" cy="1200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07" tIns="45704" rIns="91407" bIns="45704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Temperature: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up 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Arial" charset="0"/>
              </a:rPr>
              <a:t>to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Arial" charset="0"/>
                <a:sym typeface="Arial" charset="0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 x 32 = 96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NTC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thermistors</a:t>
            </a:r>
            <a:endParaRPr lang="en-US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422747" y="1052737"/>
            <a:ext cx="2693424" cy="400077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  <a:latin typeface="Arial" charset="0"/>
                <a:sym typeface="Arial" charset="0"/>
              </a:rPr>
              <a:t>Box in Electronics Hut</a:t>
            </a:r>
            <a:endParaRPr lang="en-US" sz="2000" dirty="0">
              <a:solidFill>
                <a:srgbClr val="0000FF"/>
              </a:solidFill>
              <a:latin typeface="Arial" charset="0"/>
              <a:sym typeface="Arial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629531" y="5127133"/>
            <a:ext cx="540958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PC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279253" y="3748971"/>
            <a:ext cx="1139705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 err="1">
                <a:solidFill>
                  <a:srgbClr val="000000"/>
                </a:solidFill>
                <a:latin typeface="Arial" charset="0"/>
                <a:sym typeface="Arial" charset="0"/>
              </a:rPr>
              <a:t>CANbus</a:t>
            </a:r>
            <a:endParaRPr lang="en-US" sz="20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839099" y="2708920"/>
            <a:ext cx="883099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ELMB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839099" y="4869161"/>
            <a:ext cx="883099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ELMB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830980" y="5661248"/>
            <a:ext cx="1724300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Power supply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88258" y="3093799"/>
            <a:ext cx="1886227" cy="584743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4 x 8 twisted pairs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(no shield)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043935" y="1811967"/>
            <a:ext cx="1051223" cy="83096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t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wisted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p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airs (32)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50767" y="2526704"/>
            <a:ext cx="1097622" cy="738631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Current</a:t>
            </a:r>
            <a:endParaRPr lang="en-US" sz="14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Arial" charset="0"/>
                <a:sym typeface="Arial" charset="0"/>
              </a:rPr>
              <a:t>s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ources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+ interlocks</a:t>
            </a:r>
            <a:endParaRPr lang="en-US" sz="14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 dirty="0"/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5282287" y="2416533"/>
            <a:ext cx="0" cy="148371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2" name="TextBox 81"/>
          <p:cNvSpPr txBox="1"/>
          <p:nvPr/>
        </p:nvSpPr>
        <p:spPr>
          <a:xfrm>
            <a:off x="5067760" y="2060319"/>
            <a:ext cx="1872461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 4 interlock signals</a:t>
            </a:r>
            <a:endParaRPr lang="en-US" sz="1600" dirty="0">
              <a:solidFill>
                <a:srgbClr val="FF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83" name="Straight Connector 82"/>
          <p:cNvCxnSpPr/>
          <p:nvPr/>
        </p:nvCxnSpPr>
        <p:spPr bwMode="auto">
          <a:xfrm flipV="1">
            <a:off x="5282287" y="2416533"/>
            <a:ext cx="1996966" cy="10545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4" name="Straight Connector 83"/>
          <p:cNvCxnSpPr/>
          <p:nvPr/>
        </p:nvCxnSpPr>
        <p:spPr bwMode="auto">
          <a:xfrm flipV="1">
            <a:off x="700408" y="4354787"/>
            <a:ext cx="0" cy="523066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5" name="TextBox 84"/>
          <p:cNvSpPr txBox="1"/>
          <p:nvPr/>
        </p:nvSpPr>
        <p:spPr>
          <a:xfrm>
            <a:off x="7283256" y="2179564"/>
            <a:ext cx="1724108" cy="101563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Arial" charset="0"/>
                <a:sym typeface="Arial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 x 4 signals</a:t>
            </a:r>
          </a:p>
          <a:p>
            <a:pPr algn="l"/>
            <a:r>
              <a:rPr lang="en-US" sz="20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to VXD</a:t>
            </a:r>
            <a:endParaRPr lang="en-US" sz="2000" dirty="0">
              <a:solidFill>
                <a:srgbClr val="FF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20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Interlock</a:t>
            </a:r>
            <a:r>
              <a:rPr lang="en-US" sz="2000" dirty="0">
                <a:solidFill>
                  <a:srgbClr val="FF0000"/>
                </a:solidFill>
                <a:latin typeface="Arial" charset="0"/>
                <a:sym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PLC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354679" y="5671635"/>
            <a:ext cx="1638573" cy="70785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EPICS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Slow Control</a:t>
            </a:r>
            <a:endParaRPr lang="en-US" sz="20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159" name="Straight Connector 158"/>
          <p:cNvCxnSpPr/>
          <p:nvPr/>
        </p:nvCxnSpPr>
        <p:spPr>
          <a:xfrm flipH="1">
            <a:off x="1030208" y="2671812"/>
            <a:ext cx="13204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2" name="Group 191"/>
          <p:cNvGrpSpPr/>
          <p:nvPr/>
        </p:nvGrpSpPr>
        <p:grpSpPr>
          <a:xfrm>
            <a:off x="625636" y="1719081"/>
            <a:ext cx="422640" cy="952731"/>
            <a:chOff x="625636" y="1719081"/>
            <a:chExt cx="422640" cy="952731"/>
          </a:xfrm>
        </p:grpSpPr>
        <p:grpSp>
          <p:nvGrpSpPr>
            <p:cNvPr id="120" name="Group 119"/>
            <p:cNvGrpSpPr/>
            <p:nvPr/>
          </p:nvGrpSpPr>
          <p:grpSpPr>
            <a:xfrm>
              <a:off x="626136" y="2416533"/>
              <a:ext cx="410928" cy="72008"/>
              <a:chOff x="1115616" y="1916832"/>
              <a:chExt cx="410928" cy="72008"/>
            </a:xfrm>
          </p:grpSpPr>
          <p:sp>
            <p:nvSpPr>
              <p:cNvPr id="121" name="Oval 120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22" name="Straight Connector 121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26" name="Group 125"/>
            <p:cNvGrpSpPr/>
            <p:nvPr/>
          </p:nvGrpSpPr>
          <p:grpSpPr>
            <a:xfrm>
              <a:off x="625636" y="2538168"/>
              <a:ext cx="410928" cy="72008"/>
              <a:chOff x="1115616" y="1916832"/>
              <a:chExt cx="410928" cy="72008"/>
            </a:xfrm>
          </p:grpSpPr>
          <p:sp>
            <p:nvSpPr>
              <p:cNvPr id="127" name="Oval 126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28" name="Straight Connector 127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0" name="Straight Connector 159"/>
            <p:cNvCxnSpPr/>
            <p:nvPr/>
          </p:nvCxnSpPr>
          <p:spPr>
            <a:xfrm flipH="1">
              <a:off x="1024852" y="1719081"/>
              <a:ext cx="12212" cy="9527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2" name="Group 161"/>
            <p:cNvGrpSpPr/>
            <p:nvPr/>
          </p:nvGrpSpPr>
          <p:grpSpPr>
            <a:xfrm>
              <a:off x="631992" y="2300291"/>
              <a:ext cx="410928" cy="72008"/>
              <a:chOff x="1115616" y="1916832"/>
              <a:chExt cx="410928" cy="72008"/>
            </a:xfrm>
          </p:grpSpPr>
          <p:sp>
            <p:nvSpPr>
              <p:cNvPr id="163" name="Oval 162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64" name="Straight Connector 163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74" name="Group 173"/>
            <p:cNvGrpSpPr/>
            <p:nvPr/>
          </p:nvGrpSpPr>
          <p:grpSpPr>
            <a:xfrm>
              <a:off x="625636" y="2184049"/>
              <a:ext cx="410928" cy="72008"/>
              <a:chOff x="1115616" y="1916832"/>
              <a:chExt cx="410928" cy="72008"/>
            </a:xfrm>
          </p:grpSpPr>
          <p:sp>
            <p:nvSpPr>
              <p:cNvPr id="175" name="Oval 174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76" name="Straight Connector 175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77" name="Group 176"/>
            <p:cNvGrpSpPr/>
            <p:nvPr/>
          </p:nvGrpSpPr>
          <p:grpSpPr>
            <a:xfrm>
              <a:off x="631492" y="2067807"/>
              <a:ext cx="410928" cy="72008"/>
              <a:chOff x="1115616" y="1916832"/>
              <a:chExt cx="410928" cy="72008"/>
            </a:xfrm>
          </p:grpSpPr>
          <p:sp>
            <p:nvSpPr>
              <p:cNvPr id="178" name="Oval 177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80" name="Group 179"/>
            <p:cNvGrpSpPr/>
            <p:nvPr/>
          </p:nvGrpSpPr>
          <p:grpSpPr>
            <a:xfrm>
              <a:off x="637348" y="1951565"/>
              <a:ext cx="410928" cy="72008"/>
              <a:chOff x="1115616" y="1916832"/>
              <a:chExt cx="410928" cy="72008"/>
            </a:xfrm>
          </p:grpSpPr>
          <p:sp>
            <p:nvSpPr>
              <p:cNvPr id="181" name="Oval 180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82" name="Straight Connector 181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83" name="Group 182"/>
            <p:cNvGrpSpPr/>
            <p:nvPr/>
          </p:nvGrpSpPr>
          <p:grpSpPr>
            <a:xfrm>
              <a:off x="630992" y="1835323"/>
              <a:ext cx="410928" cy="72008"/>
              <a:chOff x="1115616" y="1916832"/>
              <a:chExt cx="410928" cy="72008"/>
            </a:xfrm>
          </p:grpSpPr>
          <p:sp>
            <p:nvSpPr>
              <p:cNvPr id="184" name="Oval 183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85" name="Straight Connector 184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86" name="Group 185"/>
            <p:cNvGrpSpPr/>
            <p:nvPr/>
          </p:nvGrpSpPr>
          <p:grpSpPr>
            <a:xfrm>
              <a:off x="636848" y="1719081"/>
              <a:ext cx="410928" cy="72008"/>
              <a:chOff x="1115616" y="1916832"/>
              <a:chExt cx="410928" cy="72008"/>
            </a:xfrm>
          </p:grpSpPr>
          <p:sp>
            <p:nvSpPr>
              <p:cNvPr id="187" name="Oval 186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88" name="Straight Connector 187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20" name="TextBox 219"/>
          <p:cNvSpPr txBox="1"/>
          <p:nvPr/>
        </p:nvSpPr>
        <p:spPr>
          <a:xfrm>
            <a:off x="1226331" y="2192926"/>
            <a:ext cx="922983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≈ 3÷4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m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224" name="Straight Connector 223"/>
          <p:cNvCxnSpPr/>
          <p:nvPr/>
        </p:nvCxnSpPr>
        <p:spPr>
          <a:xfrm flipH="1">
            <a:off x="1023852" y="2775368"/>
            <a:ext cx="13204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TextBox 225"/>
          <p:cNvSpPr txBox="1"/>
          <p:nvPr/>
        </p:nvSpPr>
        <p:spPr>
          <a:xfrm>
            <a:off x="2263945" y="3093799"/>
            <a:ext cx="960252" cy="83096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3 Small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onnect.</a:t>
            </a:r>
          </a:p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boards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229" name="Rectangle 228"/>
          <p:cNvSpPr/>
          <p:nvPr/>
        </p:nvSpPr>
        <p:spPr bwMode="auto">
          <a:xfrm>
            <a:off x="4325436" y="2564903"/>
            <a:ext cx="146159" cy="505401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238" name="Straight Connector 237"/>
          <p:cNvCxnSpPr/>
          <p:nvPr/>
        </p:nvCxnSpPr>
        <p:spPr bwMode="auto">
          <a:xfrm flipV="1">
            <a:off x="4477451" y="2853518"/>
            <a:ext cx="135217" cy="634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9" name="Straight Connector 238"/>
          <p:cNvCxnSpPr/>
          <p:nvPr/>
        </p:nvCxnSpPr>
        <p:spPr bwMode="auto">
          <a:xfrm flipV="1">
            <a:off x="4483307" y="4036935"/>
            <a:ext cx="135217" cy="634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1" name="Straight Connector 240"/>
          <p:cNvCxnSpPr/>
          <p:nvPr/>
        </p:nvCxnSpPr>
        <p:spPr bwMode="auto">
          <a:xfrm flipV="1">
            <a:off x="4482807" y="5055200"/>
            <a:ext cx="135217" cy="634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4" name="TextBox 243"/>
          <p:cNvSpPr txBox="1"/>
          <p:nvPr/>
        </p:nvSpPr>
        <p:spPr>
          <a:xfrm>
            <a:off x="3159087" y="5497473"/>
            <a:ext cx="1188280" cy="584743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onnectors</a:t>
            </a:r>
          </a:p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+ jumpers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129" name="Straight Connector 128"/>
          <p:cNvCxnSpPr/>
          <p:nvPr/>
        </p:nvCxnSpPr>
        <p:spPr bwMode="auto">
          <a:xfrm>
            <a:off x="5357206" y="3541896"/>
            <a:ext cx="854413" cy="7354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0" name="Straight Connector 129"/>
          <p:cNvCxnSpPr/>
          <p:nvPr/>
        </p:nvCxnSpPr>
        <p:spPr bwMode="auto">
          <a:xfrm>
            <a:off x="5394806" y="4621781"/>
            <a:ext cx="854413" cy="7354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8" name="Straight Connector 137"/>
          <p:cNvCxnSpPr/>
          <p:nvPr/>
        </p:nvCxnSpPr>
        <p:spPr bwMode="auto">
          <a:xfrm flipH="1">
            <a:off x="5337826" y="3524956"/>
            <a:ext cx="9690" cy="120068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0" name="Straight Connector 139"/>
          <p:cNvCxnSpPr/>
          <p:nvPr/>
        </p:nvCxnSpPr>
        <p:spPr bwMode="auto">
          <a:xfrm flipH="1">
            <a:off x="5375742" y="4604841"/>
            <a:ext cx="9690" cy="120068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1" name="Straight Connector 130"/>
          <p:cNvCxnSpPr/>
          <p:nvPr/>
        </p:nvCxnSpPr>
        <p:spPr>
          <a:xfrm flipH="1">
            <a:off x="1036702" y="2885897"/>
            <a:ext cx="13204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1021642" y="2996426"/>
            <a:ext cx="13204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839099" y="3789040"/>
            <a:ext cx="883099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ELMB</a:t>
            </a:r>
          </a:p>
        </p:txBody>
      </p:sp>
      <p:sp>
        <p:nvSpPr>
          <p:cNvPr id="148" name="Rectangle 147"/>
          <p:cNvSpPr/>
          <p:nvPr/>
        </p:nvSpPr>
        <p:spPr bwMode="auto">
          <a:xfrm>
            <a:off x="4324331" y="3791992"/>
            <a:ext cx="146159" cy="505401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49" name="Rectangle 148"/>
          <p:cNvSpPr/>
          <p:nvPr/>
        </p:nvSpPr>
        <p:spPr bwMode="auto">
          <a:xfrm>
            <a:off x="4323226" y="4809726"/>
            <a:ext cx="146159" cy="505401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153" name="Straight Connector 152"/>
          <p:cNvCxnSpPr/>
          <p:nvPr/>
        </p:nvCxnSpPr>
        <p:spPr bwMode="auto">
          <a:xfrm>
            <a:off x="3159087" y="4036935"/>
            <a:ext cx="1179199" cy="7758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4" name="Straight Connector 153"/>
          <p:cNvCxnSpPr/>
          <p:nvPr/>
        </p:nvCxnSpPr>
        <p:spPr bwMode="auto">
          <a:xfrm flipV="1">
            <a:off x="3159087" y="5048470"/>
            <a:ext cx="1150184" cy="1307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8" name="TextBox 157"/>
          <p:cNvSpPr txBox="1"/>
          <p:nvPr/>
        </p:nvSpPr>
        <p:spPr>
          <a:xfrm>
            <a:off x="4649662" y="3628180"/>
            <a:ext cx="1097622" cy="738631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Current</a:t>
            </a:r>
            <a:endParaRPr lang="en-US" sz="14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Arial" charset="0"/>
                <a:sym typeface="Arial" charset="0"/>
              </a:rPr>
              <a:t>s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ources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+ interlocks</a:t>
            </a:r>
            <a:endParaRPr lang="en-US" sz="14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648557" y="4701742"/>
            <a:ext cx="1097622" cy="738631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Current</a:t>
            </a:r>
            <a:endParaRPr lang="en-US" sz="14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Arial" charset="0"/>
                <a:sym typeface="Arial" charset="0"/>
              </a:rPr>
              <a:t>s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ources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+ interlocks</a:t>
            </a:r>
            <a:endParaRPr lang="en-US" sz="14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18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54" y="124433"/>
            <a:ext cx="8848702" cy="73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Now the system is ready</a:t>
            </a:r>
            <a:endParaRPr lang="en-US" dirty="0"/>
          </a:p>
        </p:txBody>
      </p:sp>
      <p:pic>
        <p:nvPicPr>
          <p:cNvPr id="7" name="Content Placeholder 6" descr="Screen Shot 2015-06-14 at 22.27.2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" b="1375"/>
          <a:stretch>
            <a:fillRect/>
          </a:stretch>
        </p:blipFill>
        <p:spPr>
          <a:xfrm>
            <a:off x="532119" y="3704553"/>
            <a:ext cx="4725211" cy="278834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 descr="Screen Shot 2015-06-14 at 22.28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0" y="860232"/>
            <a:ext cx="4913400" cy="27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3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75" y="178594"/>
            <a:ext cx="9012251" cy="7188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Temperature 2 and Humidity 1 </a:t>
            </a:r>
            <a:r>
              <a:rPr lang="en-US" dirty="0"/>
              <a:t>– </a:t>
            </a:r>
            <a:r>
              <a:rPr lang="en-US" dirty="0" smtClean="0"/>
              <a:t>FOS</a:t>
            </a:r>
            <a:endParaRPr lang="en-US" dirty="0"/>
          </a:p>
        </p:txBody>
      </p:sp>
      <p:pic>
        <p:nvPicPr>
          <p:cNvPr id="3" name="Picture 7" descr="642px-Fiber_Bragg_Grating-en.svg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308" y="846839"/>
            <a:ext cx="3392165" cy="266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t>42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469335"/>
              </p:ext>
            </p:extLst>
          </p:nvPr>
        </p:nvGraphicFramePr>
        <p:xfrm>
          <a:off x="5112328" y="4803697"/>
          <a:ext cx="3929063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Document" r:id="rId4" imgW="5588000" imgH="1422400" progId="Word.Document.12">
                  <p:embed/>
                </p:oleObj>
              </mc:Choice>
              <mc:Fallback>
                <p:oleObj name="Document" r:id="rId4" imgW="5588000" imgH="1422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12328" y="4803697"/>
                        <a:ext cx="3929063" cy="100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19027" y="1049361"/>
            <a:ext cx="4759279" cy="241941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pPr algn="l"/>
            <a:r>
              <a:rPr lang="en-US" sz="1700" dirty="0">
                <a:solidFill>
                  <a:srgbClr val="FF0000"/>
                </a:solidFill>
              </a:rPr>
              <a:t>FOS R&amp;D completed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  <a:r>
              <a:rPr lang="en-US" sz="1700" dirty="0">
                <a:solidFill>
                  <a:srgbClr val="000000"/>
                </a:solidFill>
              </a:rPr>
              <a:t>by the IFIC group for PXD,</a:t>
            </a:r>
          </a:p>
          <a:p>
            <a:pPr algn="l"/>
            <a:r>
              <a:rPr lang="en-US" sz="1700" dirty="0">
                <a:solidFill>
                  <a:srgbClr val="000000"/>
                </a:solidFill>
              </a:rPr>
              <a:t>successfully tested at the DESY beam test Jan 2014</a:t>
            </a:r>
          </a:p>
          <a:p>
            <a:pPr algn="l"/>
            <a:endParaRPr lang="en-US" sz="1700" dirty="0">
              <a:solidFill>
                <a:srgbClr val="000000"/>
              </a:solidFill>
            </a:endParaRPr>
          </a:p>
          <a:p>
            <a:pPr algn="l"/>
            <a:r>
              <a:rPr lang="en-US" sz="1700" dirty="0">
                <a:solidFill>
                  <a:srgbClr val="000000"/>
                </a:solidFill>
              </a:rPr>
              <a:t>We adopt a similar approach for SVD: </a:t>
            </a:r>
          </a:p>
          <a:p>
            <a:pPr algn="l"/>
            <a:r>
              <a:rPr lang="en-US" sz="1700" dirty="0">
                <a:solidFill>
                  <a:srgbClr val="FF0000"/>
                </a:solidFill>
              </a:rPr>
              <a:t>one fiber per ladder,</a:t>
            </a:r>
            <a:r>
              <a:rPr lang="en-US" sz="1700" dirty="0">
                <a:solidFill>
                  <a:srgbClr val="000000"/>
                </a:solidFill>
              </a:rPr>
              <a:t> inserted in the </a:t>
            </a:r>
            <a:r>
              <a:rPr lang="en-US" sz="1700" dirty="0" err="1">
                <a:solidFill>
                  <a:srgbClr val="000000"/>
                </a:solidFill>
              </a:rPr>
              <a:t>Airex</a:t>
            </a:r>
            <a:r>
              <a:rPr lang="en-US" sz="1700" dirty="0">
                <a:solidFill>
                  <a:srgbClr val="000000"/>
                </a:solidFill>
              </a:rPr>
              <a:t> foam, </a:t>
            </a:r>
          </a:p>
          <a:p>
            <a:pPr algn="l"/>
            <a:r>
              <a:rPr lang="en-US" sz="1700" dirty="0">
                <a:solidFill>
                  <a:srgbClr val="000000"/>
                </a:solidFill>
              </a:rPr>
              <a:t>with several temperature sensing points per fiber</a:t>
            </a:r>
          </a:p>
          <a:p>
            <a:pPr algn="l"/>
            <a:r>
              <a:rPr lang="en-US" sz="1700" dirty="0">
                <a:solidFill>
                  <a:srgbClr val="000000"/>
                </a:solidFill>
              </a:rPr>
              <a:t>(one per DSSD </a:t>
            </a:r>
            <a:r>
              <a:rPr lang="en-US" sz="1700" dirty="0">
                <a:solidFill>
                  <a:srgbClr val="FF0000"/>
                </a:solidFill>
              </a:rPr>
              <a:t>in layers 4, 5, 6</a:t>
            </a:r>
            <a:r>
              <a:rPr lang="en-US" sz="1700" dirty="0">
                <a:solidFill>
                  <a:srgbClr val="000000"/>
                </a:solidFill>
              </a:rPr>
              <a:t>) </a:t>
            </a:r>
          </a:p>
          <a:p>
            <a:pPr algn="l"/>
            <a:endParaRPr lang="en-US" sz="1700" dirty="0">
              <a:solidFill>
                <a:srgbClr val="000000"/>
              </a:solidFill>
            </a:endParaRPr>
          </a:p>
          <a:p>
            <a:r>
              <a:rPr lang="en-US" sz="1700" dirty="0">
                <a:solidFill>
                  <a:srgbClr val="FF0000"/>
                </a:solidFill>
              </a:rPr>
              <a:t>Total: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  <a:r>
              <a:rPr lang="en-US" sz="1700" dirty="0">
                <a:solidFill>
                  <a:srgbClr val="000000"/>
                </a:solidFill>
              </a:rPr>
              <a:t>38 fibers and </a:t>
            </a:r>
            <a:r>
              <a:rPr lang="en-US" sz="1600" dirty="0"/>
              <a:t>158-</a:t>
            </a:r>
            <a:r>
              <a:rPr lang="en-US" sz="1600" dirty="0" smtClean="0"/>
              <a:t>240 </a:t>
            </a:r>
            <a:r>
              <a:rPr lang="en-US" sz="1700" dirty="0" smtClean="0">
                <a:solidFill>
                  <a:srgbClr val="000000"/>
                </a:solidFill>
              </a:rPr>
              <a:t>temp. </a:t>
            </a:r>
            <a:r>
              <a:rPr lang="en-US" sz="1700" dirty="0">
                <a:solidFill>
                  <a:srgbClr val="000000"/>
                </a:solidFill>
              </a:rPr>
              <a:t>sensing points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9027" y="3574822"/>
            <a:ext cx="4202342" cy="189619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pPr algn="l"/>
            <a:r>
              <a:rPr lang="en-US" sz="1700" dirty="0">
                <a:solidFill>
                  <a:srgbClr val="FF0000"/>
                </a:solidFill>
              </a:rPr>
              <a:t>Read-out of up to 40 fibers:</a:t>
            </a:r>
          </a:p>
          <a:p>
            <a:pPr algn="l"/>
            <a:r>
              <a:rPr lang="en-US" sz="1700" dirty="0">
                <a:solidFill>
                  <a:srgbClr val="000000"/>
                </a:solidFill>
              </a:rPr>
              <a:t>One rack-type sm225-800 interrogation </a:t>
            </a:r>
            <a:r>
              <a:rPr lang="en-US" sz="1700" dirty="0" smtClean="0">
                <a:solidFill>
                  <a:srgbClr val="000000"/>
                </a:solidFill>
              </a:rPr>
              <a:t>unit (16 </a:t>
            </a:r>
            <a:r>
              <a:rPr lang="en-US" sz="1700" dirty="0" err="1" smtClean="0">
                <a:solidFill>
                  <a:srgbClr val="000000"/>
                </a:solidFill>
              </a:rPr>
              <a:t>ch</a:t>
            </a:r>
            <a:r>
              <a:rPr lang="en-US" sz="1700" dirty="0" smtClean="0">
                <a:solidFill>
                  <a:srgbClr val="000000"/>
                </a:solidFill>
              </a:rPr>
              <a:t>), 0.5Hz</a:t>
            </a:r>
          </a:p>
          <a:p>
            <a:pPr algn="l"/>
            <a:r>
              <a:rPr lang="en-US" sz="1700" dirty="0" smtClean="0">
                <a:solidFill>
                  <a:srgbClr val="000000"/>
                </a:solidFill>
              </a:rPr>
              <a:t>10 </a:t>
            </a:r>
            <a:r>
              <a:rPr lang="en-US" sz="1700" dirty="0">
                <a:solidFill>
                  <a:srgbClr val="000000"/>
                </a:solidFill>
              </a:rPr>
              <a:t>(4 x 1) passive couplers</a:t>
            </a:r>
            <a:r>
              <a:rPr lang="en-US" sz="1700" dirty="0" smtClean="0">
                <a:solidFill>
                  <a:srgbClr val="000000"/>
                </a:solidFill>
              </a:rPr>
              <a:t>.</a:t>
            </a:r>
          </a:p>
          <a:p>
            <a:pPr algn="l"/>
            <a:endParaRPr lang="en-US" sz="1700" dirty="0">
              <a:solidFill>
                <a:srgbClr val="000000"/>
              </a:solidFill>
            </a:endParaRPr>
          </a:p>
          <a:p>
            <a:pPr algn="l"/>
            <a:r>
              <a:rPr lang="en-US" sz="1700" dirty="0">
                <a:solidFill>
                  <a:srgbClr val="000000"/>
                </a:solidFill>
              </a:rPr>
              <a:t>=&gt; Read-out available for </a:t>
            </a:r>
            <a:r>
              <a:rPr lang="en-US" sz="1700" dirty="0" smtClean="0">
                <a:solidFill>
                  <a:srgbClr val="000000"/>
                </a:solidFill>
              </a:rPr>
              <a:t>8-18 additional fibers (with </a:t>
            </a:r>
            <a:r>
              <a:rPr lang="en-US" sz="1700" dirty="0">
                <a:solidFill>
                  <a:srgbClr val="FF0000"/>
                </a:solidFill>
              </a:rPr>
              <a:t>humidity-sensitive </a:t>
            </a:r>
            <a:r>
              <a:rPr lang="en-US" sz="1700" dirty="0" smtClean="0">
                <a:solidFill>
                  <a:srgbClr val="FF0000"/>
                </a:solidFill>
              </a:rPr>
              <a:t>coating?)</a:t>
            </a:r>
            <a:endParaRPr lang="en-US" sz="17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027" y="5606117"/>
            <a:ext cx="8303423" cy="68047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Moreover, humidity (to avoid condensation issues, from CO</a:t>
            </a:r>
            <a:r>
              <a:rPr lang="en-US" sz="2000" baseline="-25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 cooling at </a:t>
            </a:r>
            <a:r>
              <a:rPr lang="en-US" sz="2000" dirty="0" smtClean="0">
                <a:solidFill>
                  <a:srgbClr val="FF0000"/>
                </a:solidFill>
              </a:rPr>
              <a:t>-30</a:t>
            </a:r>
            <a:r>
              <a:rPr lang="en-US" sz="2000" baseline="30000" dirty="0" smtClean="0">
                <a:solidFill>
                  <a:srgbClr val="FF0000"/>
                </a:solidFill>
              </a:rPr>
              <a:t>o</a:t>
            </a:r>
            <a:r>
              <a:rPr lang="en-US" sz="2000" dirty="0" smtClean="0">
                <a:solidFill>
                  <a:srgbClr val="FF0000"/>
                </a:solidFill>
              </a:rPr>
              <a:t>C</a:t>
            </a:r>
            <a:r>
              <a:rPr lang="en-US" sz="2000" dirty="0">
                <a:solidFill>
                  <a:srgbClr val="FF0000"/>
                </a:solidFill>
              </a:rPr>
              <a:t>): interlock (Dew point &lt; - </a:t>
            </a:r>
            <a:r>
              <a:rPr lang="en-US" sz="2000" dirty="0" smtClean="0">
                <a:solidFill>
                  <a:srgbClr val="FF0000"/>
                </a:solidFill>
              </a:rPr>
              <a:t>40 </a:t>
            </a:r>
            <a:r>
              <a:rPr lang="en-US" sz="2000" baseline="30000" dirty="0" err="1">
                <a:solidFill>
                  <a:srgbClr val="FF0000"/>
                </a:solidFill>
              </a:rPr>
              <a:t>o</a:t>
            </a:r>
            <a:r>
              <a:rPr lang="en-US" sz="2000" dirty="0" err="1">
                <a:solidFill>
                  <a:srgbClr val="FF0000"/>
                </a:solidFill>
              </a:rPr>
              <a:t>C</a:t>
            </a:r>
            <a:r>
              <a:rPr lang="en-US" sz="2000" dirty="0">
                <a:solidFill>
                  <a:srgbClr val="FF0000"/>
                </a:solidFill>
              </a:rPr>
              <a:t>): sniffing pipes e Chilled Mirror Hygrometers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318086"/>
              </p:ext>
            </p:extLst>
          </p:nvPr>
        </p:nvGraphicFramePr>
        <p:xfrm>
          <a:off x="4660590" y="3474141"/>
          <a:ext cx="4335441" cy="1289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381"/>
                <a:gridCol w="1020849"/>
                <a:gridCol w="646359"/>
                <a:gridCol w="768328"/>
                <a:gridCol w="709524"/>
              </a:tblGrid>
              <a:tr h="33431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Model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description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cost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quantity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/>
                </a:tc>
              </a:tr>
              <a:tr h="47759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sm225-800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FBG interrogator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26,000€+VAT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31,720€</a:t>
                      </a:r>
                      <a:endParaRPr lang="en-US" sz="1200" dirty="0"/>
                    </a:p>
                  </a:txBody>
                  <a:tcPr/>
                </a:tc>
              </a:tr>
              <a:tr h="47759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CP-W-P-1X4-1550-250 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1x4 passive</a:t>
                      </a:r>
                      <a:r>
                        <a:rPr lang="en-US" sz="1200" baseline="0" dirty="0" smtClean="0"/>
                        <a:t> coupler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180/45€+VAT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~800€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0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11207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and how many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</a:t>
            </a:r>
            <a:r>
              <a:rPr lang="en-US" dirty="0" smtClean="0"/>
              <a:t>emperature </a:t>
            </a:r>
            <a:r>
              <a:rPr lang="en-US" dirty="0"/>
              <a:t>s</a:t>
            </a:r>
            <a:r>
              <a:rPr lang="en-US" dirty="0" smtClean="0"/>
              <a:t>ensors on the fibers?</a:t>
            </a:r>
            <a:endParaRPr lang="it-IT" dirty="0"/>
          </a:p>
        </p:txBody>
      </p:sp>
      <p:pic>
        <p:nvPicPr>
          <p:cNvPr id="6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750" y="2913520"/>
            <a:ext cx="5511309" cy="29560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633" y="1343860"/>
            <a:ext cx="68788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Our proposal: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1/2 FBGs per </a:t>
            </a:r>
            <a:r>
              <a:rPr lang="en-US" sz="2400" dirty="0">
                <a:solidFill>
                  <a:srgbClr val="3366FF"/>
                </a:solidFill>
              </a:rPr>
              <a:t>DSSD </a:t>
            </a:r>
            <a:r>
              <a:rPr lang="en-US" sz="2400" dirty="0" smtClean="0">
                <a:solidFill>
                  <a:srgbClr val="3366FF"/>
                </a:solidFill>
              </a:rPr>
              <a:t>in the origami,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1 in the BW </a:t>
            </a:r>
            <a:r>
              <a:rPr lang="en-US" sz="2400" dirty="0">
                <a:solidFill>
                  <a:srgbClr val="3366FF"/>
                </a:solidFill>
              </a:rPr>
              <a:t>DSSD </a:t>
            </a:r>
            <a:r>
              <a:rPr lang="en-US" sz="2400" dirty="0" smtClean="0">
                <a:solidFill>
                  <a:srgbClr val="3366FF"/>
                </a:solidFill>
              </a:rPr>
              <a:t>(both inside </a:t>
            </a:r>
            <a:r>
              <a:rPr lang="en-US" sz="2400" dirty="0" err="1">
                <a:solidFill>
                  <a:srgbClr val="3366FF"/>
                </a:solidFill>
              </a:rPr>
              <a:t>Airex</a:t>
            </a:r>
            <a:r>
              <a:rPr lang="en-US" sz="2400" dirty="0">
                <a:solidFill>
                  <a:srgbClr val="3366FF"/>
                </a:solidFill>
              </a:rPr>
              <a:t> channel</a:t>
            </a:r>
            <a:r>
              <a:rPr lang="en-US" sz="2400" dirty="0" smtClean="0">
                <a:solidFill>
                  <a:srgbClr val="3366FF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1 </a:t>
            </a:r>
            <a:r>
              <a:rPr lang="en-US" sz="2400" dirty="0">
                <a:solidFill>
                  <a:srgbClr val="3366FF"/>
                </a:solidFill>
              </a:rPr>
              <a:t>sensor close to the clamp (outside </a:t>
            </a:r>
            <a:r>
              <a:rPr lang="en-US" sz="2400" dirty="0" err="1">
                <a:solidFill>
                  <a:srgbClr val="3366FF"/>
                </a:solidFill>
              </a:rPr>
              <a:t>Airex</a:t>
            </a:r>
            <a:r>
              <a:rPr lang="en-US" sz="2400" dirty="0">
                <a:solidFill>
                  <a:srgbClr val="3366FF"/>
                </a:solidFill>
              </a:rPr>
              <a:t> channel</a:t>
            </a:r>
            <a:r>
              <a:rPr lang="en-US" sz="2400" dirty="0" smtClean="0">
                <a:solidFill>
                  <a:srgbClr val="3366FF"/>
                </a:solidFill>
              </a:rPr>
              <a:t>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0275" y="3832995"/>
            <a:ext cx="1736475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8323" y="3186664"/>
            <a:ext cx="1496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Airex</a:t>
            </a:r>
            <a:r>
              <a:rPr lang="en-US" dirty="0" smtClean="0"/>
              <a:t> channel</a:t>
            </a:r>
          </a:p>
          <a:p>
            <a:r>
              <a:rPr lang="en-US" dirty="0" smtClean="0"/>
              <a:t>500 μm ⌀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10275" y="4789585"/>
            <a:ext cx="1080000" cy="1080000"/>
            <a:chOff x="510275" y="4524749"/>
            <a:chExt cx="1080000" cy="1080000"/>
          </a:xfrm>
        </p:grpSpPr>
        <p:sp>
          <p:nvSpPr>
            <p:cNvPr id="12" name="Oval 11"/>
            <p:cNvSpPr/>
            <p:nvPr/>
          </p:nvSpPr>
          <p:spPr>
            <a:xfrm>
              <a:off x="510275" y="4524749"/>
              <a:ext cx="1080000" cy="108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76695" y="4879829"/>
              <a:ext cx="360000" cy="360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961055" y="4964189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131" y="5824225"/>
            <a:ext cx="2619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Yellow: buffer </a:t>
            </a:r>
            <a:r>
              <a:rPr lang="en-US" sz="1600" dirty="0"/>
              <a:t>tube 900 μm ⌀</a:t>
            </a:r>
            <a:endParaRPr lang="en-US" sz="1600" dirty="0" smtClean="0"/>
          </a:p>
          <a:p>
            <a:r>
              <a:rPr lang="en-US" sz="1600" dirty="0" smtClean="0"/>
              <a:t>Orange: </a:t>
            </a:r>
            <a:r>
              <a:rPr lang="en-US" sz="1600" dirty="0"/>
              <a:t>coating </a:t>
            </a:r>
            <a:r>
              <a:rPr lang="en-US" sz="1600" dirty="0" smtClean="0"/>
              <a:t>250 </a:t>
            </a:r>
            <a:r>
              <a:rPr lang="en-US" sz="1600" dirty="0"/>
              <a:t>μm ⌀</a:t>
            </a:r>
            <a:endParaRPr lang="en-US" sz="1600" dirty="0" smtClean="0"/>
          </a:p>
          <a:p>
            <a:r>
              <a:rPr lang="en-US" sz="1600" dirty="0" smtClean="0"/>
              <a:t>Blue: core 9 </a:t>
            </a:r>
            <a:r>
              <a:rPr lang="en-US" sz="1600" dirty="0"/>
              <a:t>μm ⌀</a:t>
            </a:r>
          </a:p>
        </p:txBody>
      </p:sp>
      <p:sp>
        <p:nvSpPr>
          <p:cNvPr id="10" name="Oval 9"/>
          <p:cNvSpPr/>
          <p:nvPr/>
        </p:nvSpPr>
        <p:spPr>
          <a:xfrm>
            <a:off x="2755532" y="3611861"/>
            <a:ext cx="433401" cy="3969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808767" y="3600520"/>
            <a:ext cx="433401" cy="3969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91608" y="5728854"/>
            <a:ext cx="4774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Coating: </a:t>
            </a:r>
            <a:r>
              <a:rPr lang="en-US" u="sng" dirty="0"/>
              <a:t>acrylate</a:t>
            </a:r>
            <a:r>
              <a:rPr lang="en-US" dirty="0"/>
              <a:t> (almost insensitive to humidity</a:t>
            </a:r>
            <a:r>
              <a:rPr lang="en-US" dirty="0" smtClean="0"/>
              <a:t>)</a:t>
            </a:r>
          </a:p>
          <a:p>
            <a:r>
              <a:rPr lang="en-US" dirty="0"/>
              <a:t>FBG Sensor dimension ~</a:t>
            </a:r>
            <a:r>
              <a:rPr lang="en-US" dirty="0" smtClean="0"/>
              <a:t>10mm</a:t>
            </a:r>
            <a:endParaRPr lang="en-US" dirty="0"/>
          </a:p>
          <a:p>
            <a:r>
              <a:rPr lang="en-US" dirty="0" smtClean="0"/>
              <a:t>location </a:t>
            </a:r>
            <a:r>
              <a:rPr lang="en-US" dirty="0"/>
              <a:t>not very precise (~±</a:t>
            </a:r>
            <a:r>
              <a:rPr lang="en-US" dirty="0" smtClean="0"/>
              <a:t>10mm)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5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73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SVD FOS fibers system -2 FBGs/origami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79390" y="1277491"/>
            <a:ext cx="2600692" cy="347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885916" y="1375766"/>
            <a:ext cx="42941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538150" y="1277491"/>
            <a:ext cx="347766" cy="154961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099661" y="1375766"/>
            <a:ext cx="4384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941573" y="1233357"/>
            <a:ext cx="357943" cy="7622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099661" y="1528166"/>
            <a:ext cx="4396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99661" y="1680566"/>
            <a:ext cx="4408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99661" y="1832966"/>
            <a:ext cx="4420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96909" y="1607416"/>
            <a:ext cx="4433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907036" y="153182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893116" y="168422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879196" y="183662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95516" y="20494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896716" y="22018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897916" y="267177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099661" y="2050718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314621" y="1375766"/>
            <a:ext cx="6187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315821" y="1528166"/>
            <a:ext cx="6175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317021" y="1680566"/>
            <a:ext cx="6163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318221" y="1834186"/>
            <a:ext cx="615117" cy="36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100861" y="2203118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102061" y="2672996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5-Point Star 46"/>
          <p:cNvSpPr/>
          <p:nvPr/>
        </p:nvSpPr>
        <p:spPr>
          <a:xfrm flipH="1">
            <a:off x="7856162" y="1240922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5-Point Star 47"/>
          <p:cNvSpPr/>
          <p:nvPr/>
        </p:nvSpPr>
        <p:spPr>
          <a:xfrm flipH="1">
            <a:off x="6977649" y="1239702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5-Point Star 48"/>
          <p:cNvSpPr/>
          <p:nvPr/>
        </p:nvSpPr>
        <p:spPr>
          <a:xfrm flipH="1">
            <a:off x="6248334" y="1273887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/>
          <p:cNvSpPr/>
          <p:nvPr/>
        </p:nvSpPr>
        <p:spPr>
          <a:xfrm flipH="1">
            <a:off x="5218974" y="1227034"/>
            <a:ext cx="268385" cy="272128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549152" y="1870522"/>
            <a:ext cx="2496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6</a:t>
            </a:r>
            <a:r>
              <a:rPr lang="en-US" sz="2000" dirty="0" smtClean="0"/>
              <a:t>: 16 ladders</a:t>
            </a:r>
          </a:p>
          <a:p>
            <a:r>
              <a:rPr lang="en-US" sz="2000" dirty="0" smtClean="0"/>
              <a:t>16 fibers x 7 (+1) FBGs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3282305" y="889572"/>
            <a:ext cx="880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DOCKs</a:t>
            </a:r>
            <a:endParaRPr lang="en-US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1263557" y="516708"/>
            <a:ext cx="1594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(4x1)couplers</a:t>
            </a:r>
            <a:endParaRPr lang="en-US" sz="2000" dirty="0"/>
          </a:p>
        </p:txBody>
      </p:sp>
      <p:sp>
        <p:nvSpPr>
          <p:cNvPr id="55" name="TextBox 54"/>
          <p:cNvSpPr txBox="1"/>
          <p:nvPr/>
        </p:nvSpPr>
        <p:spPr>
          <a:xfrm rot="5400000">
            <a:off x="3151701" y="2197479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56" name="TextBox 55"/>
          <p:cNvSpPr txBox="1"/>
          <p:nvPr/>
        </p:nvSpPr>
        <p:spPr>
          <a:xfrm rot="5400000">
            <a:off x="4226421" y="2198699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887854" y="3002163"/>
            <a:ext cx="2308548" cy="347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>
            <a:off x="3902236" y="3100438"/>
            <a:ext cx="42941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554470" y="3002163"/>
            <a:ext cx="347766" cy="154961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>
            <a:off x="3115981" y="3100438"/>
            <a:ext cx="4384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115981" y="3252838"/>
            <a:ext cx="4396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115981" y="3405238"/>
            <a:ext cx="4408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115981" y="3557638"/>
            <a:ext cx="4420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3923356" y="32564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3909436" y="34088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3895516" y="35612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911836" y="37741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913036" y="39265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3914236" y="439644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115981" y="3775390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3117181" y="3927790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3118381" y="4397668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5-Point Star 78"/>
          <p:cNvSpPr/>
          <p:nvPr/>
        </p:nvSpPr>
        <p:spPr>
          <a:xfrm flipH="1">
            <a:off x="7848654" y="2962776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5-Point Star 79"/>
          <p:cNvSpPr/>
          <p:nvPr/>
        </p:nvSpPr>
        <p:spPr>
          <a:xfrm flipH="1">
            <a:off x="7033374" y="2963996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5-Point Star 80"/>
          <p:cNvSpPr/>
          <p:nvPr/>
        </p:nvSpPr>
        <p:spPr>
          <a:xfrm flipH="1">
            <a:off x="6114141" y="2965224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5-Point Star 82"/>
          <p:cNvSpPr/>
          <p:nvPr/>
        </p:nvSpPr>
        <p:spPr>
          <a:xfrm flipH="1">
            <a:off x="5235294" y="2951706"/>
            <a:ext cx="268385" cy="272128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5565472" y="3595194"/>
            <a:ext cx="2496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5</a:t>
            </a:r>
            <a:r>
              <a:rPr lang="en-US" sz="2000" dirty="0" smtClean="0"/>
              <a:t>: 12 ladders</a:t>
            </a:r>
          </a:p>
          <a:p>
            <a:r>
              <a:rPr lang="en-US" sz="2000" dirty="0" smtClean="0"/>
              <a:t>12 fibers x 5 (+1) FBGs</a:t>
            </a:r>
            <a:endParaRPr lang="en-US" sz="2000" dirty="0"/>
          </a:p>
        </p:txBody>
      </p:sp>
      <p:sp>
        <p:nvSpPr>
          <p:cNvPr id="86" name="TextBox 85"/>
          <p:cNvSpPr txBox="1"/>
          <p:nvPr/>
        </p:nvSpPr>
        <p:spPr>
          <a:xfrm rot="5400000">
            <a:off x="3168021" y="3922151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87" name="TextBox 86"/>
          <p:cNvSpPr txBox="1"/>
          <p:nvPr/>
        </p:nvSpPr>
        <p:spPr>
          <a:xfrm rot="5400000">
            <a:off x="4242741" y="3923371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123598" y="4726835"/>
            <a:ext cx="2089123" cy="347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/>
          <p:nvPr/>
        </p:nvCxnSpPr>
        <p:spPr>
          <a:xfrm>
            <a:off x="3918556" y="4825110"/>
            <a:ext cx="42941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3570790" y="4726835"/>
            <a:ext cx="347766" cy="154961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/>
          <p:nvPr/>
        </p:nvCxnSpPr>
        <p:spPr>
          <a:xfrm>
            <a:off x="3132301" y="4825110"/>
            <a:ext cx="4384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3132301" y="4977510"/>
            <a:ext cx="4396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3132301" y="5129910"/>
            <a:ext cx="4408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3132301" y="5282310"/>
            <a:ext cx="4420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3939676" y="49811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3925756" y="51335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3911836" y="52859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928156" y="5498842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3929356" y="5651242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3930556" y="612112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3132301" y="5500062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3133501" y="5652462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3134701" y="6122340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5-Point Star 109"/>
          <p:cNvSpPr/>
          <p:nvPr/>
        </p:nvSpPr>
        <p:spPr>
          <a:xfrm flipH="1">
            <a:off x="7623054" y="4700958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5-Point Star 110"/>
          <p:cNvSpPr/>
          <p:nvPr/>
        </p:nvSpPr>
        <p:spPr>
          <a:xfrm flipH="1">
            <a:off x="6302382" y="4712361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5-Point Star 113"/>
          <p:cNvSpPr/>
          <p:nvPr/>
        </p:nvSpPr>
        <p:spPr>
          <a:xfrm flipH="1">
            <a:off x="5251614" y="4676378"/>
            <a:ext cx="268385" cy="272128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5581792" y="5319866"/>
            <a:ext cx="2496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4</a:t>
            </a:r>
            <a:r>
              <a:rPr lang="en-US" sz="2000" dirty="0" smtClean="0"/>
              <a:t>: 10 ladders</a:t>
            </a:r>
          </a:p>
          <a:p>
            <a:r>
              <a:rPr lang="en-US" sz="2000" dirty="0" smtClean="0"/>
              <a:t>10 fibers x 3 (+1) FBGs</a:t>
            </a:r>
            <a:endParaRPr lang="en-US" sz="2000" dirty="0"/>
          </a:p>
        </p:txBody>
      </p:sp>
      <p:sp>
        <p:nvSpPr>
          <p:cNvPr id="117" name="TextBox 116"/>
          <p:cNvSpPr txBox="1"/>
          <p:nvPr/>
        </p:nvSpPr>
        <p:spPr>
          <a:xfrm rot="5400000">
            <a:off x="3184341" y="5646823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118" name="TextBox 117"/>
          <p:cNvSpPr txBox="1"/>
          <p:nvPr/>
        </p:nvSpPr>
        <p:spPr>
          <a:xfrm rot="5400000">
            <a:off x="4259061" y="5648043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942773" y="4696599"/>
            <a:ext cx="357943" cy="7622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>
            <a:off x="1498109" y="5070658"/>
            <a:ext cx="4433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2315821" y="4839008"/>
            <a:ext cx="6187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2317021" y="4991408"/>
            <a:ext cx="6175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2318221" y="5143808"/>
            <a:ext cx="6163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2319421" y="5297428"/>
            <a:ext cx="615117" cy="36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457201" y="2942910"/>
            <a:ext cx="694396" cy="93830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/>
          <p:nvPr/>
        </p:nvCxnSpPr>
        <p:spPr>
          <a:xfrm>
            <a:off x="1166669" y="3786848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1152749" y="3047286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138829" y="3169450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1140029" y="3291614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1498109" y="1608636"/>
            <a:ext cx="0" cy="14386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1496909" y="3774170"/>
            <a:ext cx="2400" cy="12850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1709872" y="2022922"/>
            <a:ext cx="125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6</a:t>
            </a:r>
            <a:endParaRPr lang="en-US" sz="2000" dirty="0"/>
          </a:p>
          <a:p>
            <a:r>
              <a:rPr lang="en-US" sz="2000" dirty="0" smtClean="0"/>
              <a:t>4 couplers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727380" y="3398362"/>
            <a:ext cx="125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5</a:t>
            </a:r>
            <a:endParaRPr lang="en-US" sz="2000" dirty="0"/>
          </a:p>
          <a:p>
            <a:r>
              <a:rPr lang="en-US" sz="2000" dirty="0"/>
              <a:t>3</a:t>
            </a:r>
            <a:r>
              <a:rPr lang="en-US" sz="2000" dirty="0" smtClean="0"/>
              <a:t> couplers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723000" y="5463722"/>
            <a:ext cx="125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4</a:t>
            </a:r>
            <a:endParaRPr lang="en-US" sz="2000" dirty="0"/>
          </a:p>
          <a:p>
            <a:r>
              <a:rPr lang="en-US" sz="2000" dirty="0"/>
              <a:t>3</a:t>
            </a:r>
            <a:r>
              <a:rPr lang="en-US" sz="2000" dirty="0" smtClean="0"/>
              <a:t> couplers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86982" y="2497688"/>
            <a:ext cx="1446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Interrogator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77185" y="3969469"/>
            <a:ext cx="1365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(16 inputs)</a:t>
            </a:r>
          </a:p>
        </p:txBody>
      </p:sp>
      <p:sp>
        <p:nvSpPr>
          <p:cNvPr id="141" name="TextBox 140"/>
          <p:cNvSpPr txBox="1"/>
          <p:nvPr/>
        </p:nvSpPr>
        <p:spPr>
          <a:xfrm rot="5400000">
            <a:off x="1172535" y="3415991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cxnSp>
        <p:nvCxnSpPr>
          <p:cNvPr id="142" name="Straight Connector 141"/>
          <p:cNvCxnSpPr/>
          <p:nvPr/>
        </p:nvCxnSpPr>
        <p:spPr>
          <a:xfrm>
            <a:off x="1150127" y="3415930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5-Point Star 103"/>
          <p:cNvSpPr/>
          <p:nvPr/>
        </p:nvSpPr>
        <p:spPr>
          <a:xfrm flipH="1">
            <a:off x="5753661" y="1259698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5-Point Star 104"/>
          <p:cNvSpPr/>
          <p:nvPr/>
        </p:nvSpPr>
        <p:spPr>
          <a:xfrm flipH="1">
            <a:off x="6516719" y="1260918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5-Point Star 105"/>
          <p:cNvSpPr/>
          <p:nvPr/>
        </p:nvSpPr>
        <p:spPr>
          <a:xfrm flipH="1">
            <a:off x="7236219" y="1246867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5-Point Star 106"/>
          <p:cNvSpPr/>
          <p:nvPr/>
        </p:nvSpPr>
        <p:spPr>
          <a:xfrm flipH="1">
            <a:off x="7632150" y="1251614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5-Point Star 111"/>
          <p:cNvSpPr/>
          <p:nvPr/>
        </p:nvSpPr>
        <p:spPr>
          <a:xfrm flipH="1">
            <a:off x="6785104" y="2966822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5-Point Star 112"/>
          <p:cNvSpPr/>
          <p:nvPr/>
        </p:nvSpPr>
        <p:spPr>
          <a:xfrm flipH="1">
            <a:off x="7632150" y="2965262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5-Point Star 115"/>
          <p:cNvSpPr/>
          <p:nvPr/>
        </p:nvSpPr>
        <p:spPr>
          <a:xfrm flipH="1">
            <a:off x="7869674" y="4699815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FBG (FOS): tests and calibrations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 descr="Screen Shot 2015-05-08 at 01.34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61" y="860232"/>
            <a:ext cx="6568870" cy="3646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5019" y="4684229"/>
            <a:ext cx="58657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M</a:t>
            </a:r>
            <a:r>
              <a:rPr lang="en-US" sz="2400" dirty="0" smtClean="0"/>
              <a:t>ultiplexed  fibers with 5 or 8 FBG sensors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        attenuations OK, well separated peaks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Calibrations in environmental chamber,</a:t>
            </a:r>
          </a:p>
          <a:p>
            <a:r>
              <a:rPr lang="en-US" sz="2400" dirty="0" smtClean="0"/>
              <a:t>        </a:t>
            </a:r>
            <a:r>
              <a:rPr lang="en-US" sz="2400" dirty="0" smtClean="0">
                <a:solidFill>
                  <a:srgbClr val="0000FF"/>
                </a:solidFill>
              </a:rPr>
              <a:t>-20 to +40 </a:t>
            </a:r>
            <a:r>
              <a:rPr lang="en-US" sz="2400" baseline="30000" dirty="0" err="1" smtClean="0">
                <a:solidFill>
                  <a:srgbClr val="0000FF"/>
                </a:solidFill>
              </a:rPr>
              <a:t>o</a:t>
            </a:r>
            <a:r>
              <a:rPr lang="en-US" sz="2400" dirty="0" err="1" smtClean="0">
                <a:solidFill>
                  <a:srgbClr val="0000FF"/>
                </a:solidFill>
              </a:rPr>
              <a:t>C</a:t>
            </a:r>
            <a:r>
              <a:rPr lang="en-US" sz="2400" dirty="0" smtClean="0">
                <a:solidFill>
                  <a:srgbClr val="0000FF"/>
                </a:solidFill>
              </a:rPr>
              <a:t>: polynomial fits OK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0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423" y="124433"/>
            <a:ext cx="8886717" cy="73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8/5 FBGs with/without splitters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205"/>
            <a:ext cx="8229600" cy="1340461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8000"/>
                </a:solidFill>
              </a:rPr>
              <a:t>5 sensors fiber </a:t>
            </a:r>
            <a:r>
              <a:rPr lang="en-US" dirty="0" smtClean="0">
                <a:solidFill>
                  <a:srgbClr val="008000"/>
                </a:solidFill>
              </a:rPr>
              <a:t>direct to interrogator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800080"/>
                </a:solidFill>
              </a:rPr>
              <a:t>8 sensors fiber with 1x2 </a:t>
            </a:r>
            <a:r>
              <a:rPr lang="en-US" dirty="0" smtClean="0">
                <a:solidFill>
                  <a:srgbClr val="800080"/>
                </a:solidFill>
              </a:rPr>
              <a:t>splitter</a:t>
            </a:r>
            <a:endParaRPr lang="en-US" dirty="0" smtClean="0"/>
          </a:p>
          <a:p>
            <a:r>
              <a:rPr lang="en-US" dirty="0" smtClean="0"/>
              <a:t>2 fibers (8 sensors +5 sensors)</a:t>
            </a:r>
            <a:r>
              <a:rPr lang="en-US" dirty="0"/>
              <a:t>, 1x4 splitter, 30m fiber and all PC/APC connectors is </a:t>
            </a:r>
            <a:r>
              <a:rPr lang="en-US" dirty="0" smtClean="0"/>
              <a:t>OK, </a:t>
            </a:r>
            <a:r>
              <a:rPr lang="en-US" dirty="0"/>
              <a:t>the attenuation is </a:t>
            </a:r>
            <a:r>
              <a:rPr lang="en-US" dirty="0" smtClean="0"/>
              <a:t>~ as expected: OK!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CH1.1_COUPLER_1X4_BLU_SmartFiberX8+PACH30M_NERO_SmartFX5TAB-CH3.1_COUP1X2+TECX8_CH4.1_TECX5_ZOOM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" b="29447"/>
          <a:stretch/>
        </p:blipFill>
        <p:spPr>
          <a:xfrm>
            <a:off x="120423" y="2625013"/>
            <a:ext cx="8473458" cy="349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5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FBG calibrations (-20 to +40</a:t>
            </a:r>
            <a:r>
              <a:rPr lang="en-US" baseline="30000" dirty="0" smtClean="0"/>
              <a:t>o</a:t>
            </a:r>
            <a:r>
              <a:rPr lang="en-US" dirty="0" smtClean="0"/>
              <a:t>C)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 descr="CalibrationValu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5" y="1842072"/>
            <a:ext cx="2859015" cy="4537797"/>
          </a:xfrm>
          <a:prstGeom prst="rect">
            <a:avLst/>
          </a:prstGeom>
        </p:spPr>
      </p:pic>
      <p:pic>
        <p:nvPicPr>
          <p:cNvPr id="8" name="Picture 7" descr="PlotCalib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84" y="1893931"/>
            <a:ext cx="4415719" cy="2500468"/>
          </a:xfrm>
          <a:prstGeom prst="rect">
            <a:avLst/>
          </a:prstGeom>
        </p:spPr>
      </p:pic>
      <p:pic>
        <p:nvPicPr>
          <p:cNvPr id="9" name="Picture 8" descr="PlotResiduals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88" y="4379802"/>
            <a:ext cx="3512277" cy="2131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3356" y="908664"/>
            <a:ext cx="826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4-parameter polynomial fits: stable and reproducible results,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residuals and stability within about ± 0.15</a:t>
            </a:r>
            <a:r>
              <a:rPr lang="en-US" sz="2400" baseline="30000" dirty="0" smtClean="0">
                <a:solidFill>
                  <a:srgbClr val="0000FF"/>
                </a:solidFill>
              </a:rPr>
              <a:t>o</a:t>
            </a:r>
            <a:r>
              <a:rPr lang="en-US" sz="2400" dirty="0" smtClean="0">
                <a:solidFill>
                  <a:srgbClr val="0000FF"/>
                </a:solidFill>
              </a:rPr>
              <a:t>C  (less than ± 0.5</a:t>
            </a:r>
            <a:r>
              <a:rPr lang="en-US" sz="2400" baseline="30000" dirty="0" smtClean="0">
                <a:solidFill>
                  <a:srgbClr val="0000FF"/>
                </a:solidFill>
              </a:rPr>
              <a:t>o</a:t>
            </a:r>
            <a:r>
              <a:rPr lang="en-US" sz="2400" dirty="0" smtClean="0">
                <a:solidFill>
                  <a:srgbClr val="0000FF"/>
                </a:solidFill>
              </a:rPr>
              <a:t>C)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52632" y="3645458"/>
            <a:ext cx="79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λ</a:t>
            </a:r>
            <a:r>
              <a:rPr lang="en-US" dirty="0" smtClean="0"/>
              <a:t> [nm]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24096" y="1893931"/>
            <a:ext cx="695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[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14997" y="5812941"/>
            <a:ext cx="695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[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99134" y="4498963"/>
            <a:ext cx="82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ΔT [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75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47" b="44718"/>
          <a:stretch/>
        </p:blipFill>
        <p:spPr bwMode="auto">
          <a:xfrm>
            <a:off x="2404299" y="1201252"/>
            <a:ext cx="6216922" cy="288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74" y="295661"/>
            <a:ext cx="8719444" cy="73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Dew Point Sensors (interlock @ -40°C)</a:t>
            </a:r>
            <a:endParaRPr lang="en-US" sz="3100" dirty="0"/>
          </a:p>
        </p:txBody>
      </p:sp>
      <p:sp>
        <p:nvSpPr>
          <p:cNvPr id="7" name="TextBox 6"/>
          <p:cNvSpPr txBox="1"/>
          <p:nvPr/>
        </p:nvSpPr>
        <p:spPr>
          <a:xfrm>
            <a:off x="408734" y="3639117"/>
            <a:ext cx="3160891" cy="1049805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Vaisala</a:t>
            </a:r>
            <a:r>
              <a:rPr lang="en-US" sz="2200" dirty="0" smtClean="0">
                <a:solidFill>
                  <a:srgbClr val="0000FF"/>
                </a:solidFill>
              </a:rPr>
              <a:t> DMT242B </a:t>
            </a:r>
          </a:p>
          <a:p>
            <a:r>
              <a:rPr lang="en-US" sz="2200" dirty="0">
                <a:solidFill>
                  <a:srgbClr val="0000FF"/>
                </a:solidFill>
              </a:rPr>
              <a:t>D</a:t>
            </a:r>
            <a:r>
              <a:rPr lang="en-US" sz="2200" dirty="0" smtClean="0">
                <a:solidFill>
                  <a:srgbClr val="0000FF"/>
                </a:solidFill>
              </a:rPr>
              <a:t>ew </a:t>
            </a:r>
            <a:r>
              <a:rPr lang="en-US" sz="2200" dirty="0">
                <a:solidFill>
                  <a:srgbClr val="0000FF"/>
                </a:solidFill>
              </a:rPr>
              <a:t>P</a:t>
            </a:r>
            <a:r>
              <a:rPr lang="en-US" sz="2200" dirty="0" smtClean="0">
                <a:solidFill>
                  <a:srgbClr val="0000FF"/>
                </a:solidFill>
              </a:rPr>
              <a:t>oint Transmitters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[</a:t>
            </a:r>
            <a:r>
              <a:rPr lang="en-US" sz="2000" dirty="0">
                <a:solidFill>
                  <a:srgbClr val="0000FF"/>
                </a:solidFill>
              </a:rPr>
              <a:t>-60, +60</a:t>
            </a:r>
            <a:r>
              <a:rPr lang="en-US" sz="2000" dirty="0" smtClean="0">
                <a:solidFill>
                  <a:srgbClr val="0000FF"/>
                </a:solidFill>
              </a:rPr>
              <a:t>]</a:t>
            </a:r>
            <a:r>
              <a:rPr lang="en-US" sz="2000" baseline="30000" dirty="0" err="1" smtClean="0">
                <a:solidFill>
                  <a:srgbClr val="0000FF"/>
                </a:solidFill>
              </a:rPr>
              <a:t>o</a:t>
            </a:r>
            <a:r>
              <a:rPr lang="en-US" sz="2000" dirty="0" err="1" smtClean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dew point </a:t>
            </a:r>
            <a:r>
              <a:rPr lang="en-US" sz="2000" dirty="0" smtClean="0">
                <a:solidFill>
                  <a:srgbClr val="0000FF"/>
                </a:solidFill>
              </a:rPr>
              <a:t>range</a:t>
            </a: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1941573" y="2868058"/>
            <a:ext cx="1354976" cy="256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3"/>
          </p:cNvCxnSpPr>
          <p:nvPr/>
        </p:nvCxnSpPr>
        <p:spPr>
          <a:xfrm flipV="1">
            <a:off x="1941573" y="2634174"/>
            <a:ext cx="1354976" cy="2338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517296" y="-111654"/>
            <a:ext cx="558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201840" y="2634174"/>
            <a:ext cx="348446" cy="1147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25659" y="1201252"/>
            <a:ext cx="907074" cy="347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4-10-21 at 04.56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2" y="2160188"/>
            <a:ext cx="1337781" cy="1415740"/>
          </a:xfrm>
          <a:prstGeom prst="rect">
            <a:avLst/>
          </a:prstGeom>
        </p:spPr>
      </p:pic>
      <p:pic>
        <p:nvPicPr>
          <p:cNvPr id="12" name="Picture 11" descr="Screen Shot 2014-10-21 at 05.56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96" y="3781265"/>
            <a:ext cx="2308743" cy="925546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48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655396" y="4835231"/>
            <a:ext cx="2878988" cy="988250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Edgetech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Dewmaster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Chilled Mirror Hygrometer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(for calibrations)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907394" y="3639118"/>
            <a:ext cx="345297" cy="1526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88094" y="5165281"/>
            <a:ext cx="1413330" cy="742028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Rotameter</a:t>
            </a:r>
            <a:endParaRPr lang="en-US" sz="2200" dirty="0" smtClean="0">
              <a:solidFill>
                <a:srgbClr val="0000FF"/>
              </a:solidFill>
            </a:endParaRPr>
          </a:p>
          <a:p>
            <a:r>
              <a:rPr lang="en-US" sz="2200" dirty="0">
                <a:solidFill>
                  <a:srgbClr val="0000FF"/>
                </a:solidFill>
              </a:rPr>
              <a:t>f</a:t>
            </a:r>
            <a:r>
              <a:rPr lang="en-US" sz="2200" dirty="0" smtClean="0">
                <a:solidFill>
                  <a:srgbClr val="0000FF"/>
                </a:solidFill>
              </a:rPr>
              <a:t>lux meters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8012455" y="4086126"/>
            <a:ext cx="0" cy="1350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615974" y="5536295"/>
            <a:ext cx="797413" cy="403474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Pump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89518" y="1193000"/>
            <a:ext cx="2073529" cy="495807"/>
          </a:xfrm>
          <a:prstGeom prst="rect">
            <a:avLst/>
          </a:prstGeom>
          <a:solidFill>
            <a:srgbClr val="FFFFFF"/>
          </a:solidFill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Sniffing pipes</a:t>
            </a:r>
          </a:p>
        </p:txBody>
      </p:sp>
    </p:spTree>
    <p:extLst>
      <p:ext uri="{BB962C8B-B14F-4D97-AF65-F5344CB8AC3E}">
        <p14:creationId xmlns:p14="http://schemas.microsoft.com/office/powerpoint/2010/main" val="15438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47" b="44718"/>
          <a:stretch/>
        </p:blipFill>
        <p:spPr bwMode="auto">
          <a:xfrm>
            <a:off x="4274115" y="1071588"/>
            <a:ext cx="4178554" cy="193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74" y="295661"/>
            <a:ext cx="8719444" cy="73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Dew Point Sensors (interlock @ -30°C)</a:t>
            </a:r>
            <a:endParaRPr lang="en-US" sz="31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9517296" y="-111654"/>
            <a:ext cx="558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25659" y="1201252"/>
            <a:ext cx="907074" cy="347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49</a:t>
            </a:fld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31386" y="1372330"/>
            <a:ext cx="3828682" cy="42397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Main components received </a:t>
            </a:r>
          </a:p>
          <a:p>
            <a:endParaRPr lang="en-US" sz="2400" dirty="0" smtClean="0"/>
          </a:p>
          <a:p>
            <a:r>
              <a:rPr lang="en-US" sz="2400" dirty="0" smtClean="0"/>
              <a:t>Detailed mechanical design almost completed.</a:t>
            </a:r>
          </a:p>
          <a:p>
            <a:endParaRPr lang="en-US" sz="2400" dirty="0" smtClean="0"/>
          </a:p>
          <a:p>
            <a:r>
              <a:rPr lang="en-US" sz="2400" dirty="0" smtClean="0"/>
              <a:t>Prototype system in preparation for tests on the VXD thermal mock-up </a:t>
            </a:r>
            <a:r>
              <a:rPr lang="en-US" sz="2400" dirty="0"/>
              <a:t>(</a:t>
            </a:r>
            <a:r>
              <a:rPr lang="en-US" sz="2400" dirty="0" smtClean="0"/>
              <a:t>DESY)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198" r="13831" b="2007"/>
          <a:stretch/>
        </p:blipFill>
        <p:spPr>
          <a:xfrm>
            <a:off x="3960068" y="3001247"/>
            <a:ext cx="4519914" cy="358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Belle II </a:t>
            </a:r>
            <a:r>
              <a:rPr lang="en-US" dirty="0" err="1" smtClean="0"/>
              <a:t>VerteX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9" y="3249341"/>
            <a:ext cx="7818933" cy="30338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Design driven by following requirements:</a:t>
            </a:r>
          </a:p>
          <a:p>
            <a:r>
              <a:rPr lang="en-US" sz="2400" b="1" dirty="0" smtClean="0"/>
              <a:t>Soft particles from tens MeV</a:t>
            </a:r>
            <a:r>
              <a:rPr lang="en-US" sz="2400" b="1" dirty="0"/>
              <a:t> </a:t>
            </a:r>
            <a:r>
              <a:rPr lang="en-US" sz="2400" b="1" dirty="0" smtClean="0"/>
              <a:t>to </a:t>
            </a:r>
            <a:r>
              <a:rPr lang="en-US" sz="2400" b="1" dirty="0" err="1" smtClean="0"/>
              <a:t>GeV</a:t>
            </a:r>
            <a:r>
              <a:rPr lang="en-US" sz="2400" dirty="0" smtClean="0"/>
              <a:t> </a:t>
            </a:r>
            <a:r>
              <a:rPr lang="en-US" altLang="ja-JP" sz="2400" dirty="0" smtClean="0"/>
              <a:t>– </a:t>
            </a:r>
            <a:r>
              <a:rPr lang="en-US" altLang="ja-JP" sz="2400" dirty="0"/>
              <a:t>multiple scattering</a:t>
            </a:r>
          </a:p>
          <a:p>
            <a:pPr lvl="1"/>
            <a:r>
              <a:rPr lang="en-US" sz="2000" dirty="0"/>
              <a:t>Needs very low mass detector</a:t>
            </a:r>
          </a:p>
          <a:p>
            <a:r>
              <a:rPr lang="en-US" sz="2400" b="1" dirty="0" smtClean="0"/>
              <a:t>High </a:t>
            </a:r>
            <a:r>
              <a:rPr lang="en-US" sz="2400" b="1" dirty="0"/>
              <a:t>luminosity </a:t>
            </a:r>
            <a:r>
              <a:rPr lang="en-US" sz="2400" dirty="0"/>
              <a:t>– occupancy/pile-up</a:t>
            </a:r>
          </a:p>
          <a:p>
            <a:pPr lvl="1"/>
            <a:r>
              <a:rPr lang="en-US" sz="2000" dirty="0"/>
              <a:t>Need small sensitive area and/or fast readout</a:t>
            </a:r>
          </a:p>
          <a:p>
            <a:r>
              <a:rPr lang="en-US" sz="2400" b="1" dirty="0" smtClean="0"/>
              <a:t>Radiation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  <a:r>
              <a:rPr lang="en-US" sz="2400" dirty="0">
                <a:sym typeface="Symbol"/>
              </a:rPr>
              <a:t> </a:t>
            </a:r>
            <a:r>
              <a:rPr lang="en-US" sz="2400" dirty="0"/>
              <a:t>100 </a:t>
            </a:r>
            <a:r>
              <a:rPr lang="en-US" sz="2400" dirty="0" err="1"/>
              <a:t>kGy</a:t>
            </a:r>
            <a:endParaRPr lang="en-US" sz="2400" dirty="0"/>
          </a:p>
          <a:p>
            <a:r>
              <a:rPr lang="en-US" sz="2400" b="1" dirty="0"/>
              <a:t>Magnetic field </a:t>
            </a:r>
            <a:r>
              <a:rPr lang="en-US" sz="2400" dirty="0"/>
              <a:t>– </a:t>
            </a:r>
            <a:r>
              <a:rPr lang="en-US" sz="2400" dirty="0" smtClean="0"/>
              <a:t>1.5 T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8832" y="1102599"/>
            <a:ext cx="220287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Asymmetric B factory</a:t>
            </a:r>
          </a:p>
          <a:p>
            <a:r>
              <a:rPr lang="en-US" dirty="0" smtClean="0"/>
              <a:t> </a:t>
            </a:r>
            <a:r>
              <a:rPr lang="en-US" dirty="0"/>
              <a:t>Typical </a:t>
            </a:r>
            <a:r>
              <a:rPr lang="en-US" dirty="0" err="1"/>
              <a:t>Υ</a:t>
            </a:r>
            <a:r>
              <a:rPr lang="en-US" dirty="0"/>
              <a:t>(4s</a:t>
            </a:r>
            <a:r>
              <a:rPr lang="en-US" dirty="0" smtClean="0"/>
              <a:t>) Event 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smtClean="0"/>
              <a:t>Belle</a:t>
            </a:r>
            <a:r>
              <a:rPr lang="en-US" altLang="ja-JP" dirty="0" smtClean="0"/>
              <a:t> </a:t>
            </a:r>
          </a:p>
          <a:p>
            <a:r>
              <a:rPr lang="en-US" dirty="0" smtClean="0"/>
              <a:t>Average </a:t>
            </a:r>
            <a:r>
              <a:rPr lang="en-US" dirty="0"/>
              <a:t>multiplicities </a:t>
            </a:r>
          </a:p>
          <a:p>
            <a:r>
              <a:rPr lang="en-US" dirty="0"/>
              <a:t>~ 11 charged tracks </a:t>
            </a:r>
          </a:p>
          <a:p>
            <a:r>
              <a:rPr lang="en-US" dirty="0" smtClean="0"/>
              <a:t>~</a:t>
            </a:r>
            <a:r>
              <a:rPr lang="en-US" dirty="0"/>
              <a:t>5 neutral </a:t>
            </a:r>
            <a:r>
              <a:rPr lang="en-US" dirty="0" err="1"/>
              <a:t>pions</a:t>
            </a:r>
            <a:r>
              <a:rPr lang="en-US" dirty="0"/>
              <a:t> </a:t>
            </a:r>
          </a:p>
          <a:p>
            <a:r>
              <a:rPr lang="en-US" dirty="0" smtClean="0"/>
              <a:t>~</a:t>
            </a:r>
            <a:r>
              <a:rPr lang="en-US" dirty="0"/>
              <a:t>1 neutral </a:t>
            </a:r>
            <a:r>
              <a:rPr lang="en-US" dirty="0" err="1"/>
              <a:t>kaon</a:t>
            </a:r>
            <a:r>
              <a:rPr lang="en-US" dirty="0"/>
              <a:t> </a:t>
            </a:r>
          </a:p>
        </p:txBody>
      </p:sp>
      <p:pic>
        <p:nvPicPr>
          <p:cNvPr id="8" name="Picture 7" descr="Screen Shot 2014-09-07 at 22.59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376" y="1100856"/>
            <a:ext cx="1981300" cy="19918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56096" y="1116109"/>
            <a:ext cx="4214259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kumimoji="1" lang="en-US" altLang="ja-JP" dirty="0" smtClean="0">
                <a:ea typeface="ＭＳ Ｐゴシック" charset="-128"/>
                <a:cs typeface="ＭＳ Ｐゴシック" charset="-128"/>
                <a:sym typeface="Symbol" charset="2"/>
              </a:rPr>
              <a:t>Like in Belle the detector must be optimized</a:t>
            </a:r>
            <a:r>
              <a:rPr kumimoji="1" lang="en-US" altLang="ja-JP" b="1" dirty="0" smtClean="0">
                <a:ea typeface="ＭＳ Ｐゴシック" charset="-128"/>
                <a:cs typeface="ＭＳ Ｐゴシック" charset="-128"/>
                <a:sym typeface="Symbol" charset="2"/>
              </a:rPr>
              <a:t> </a:t>
            </a:r>
            <a:r>
              <a:rPr lang="en-US" b="1" dirty="0"/>
              <a:t>precision vertex reconstruction</a:t>
            </a:r>
            <a:r>
              <a:rPr lang="en-US" dirty="0"/>
              <a:t> of </a:t>
            </a:r>
            <a:r>
              <a:rPr lang="en-US" dirty="0" smtClean="0"/>
              <a:t>the two short</a:t>
            </a:r>
            <a:r>
              <a:rPr lang="en-US" dirty="0"/>
              <a:t>-lived </a:t>
            </a:r>
            <a:r>
              <a:rPr lang="en-US" dirty="0" smtClean="0"/>
              <a:t>B-mesons decays</a:t>
            </a:r>
            <a:endParaRPr kumimoji="1" lang="en-US" altLang="ja-JP" dirty="0" smtClean="0">
              <a:ea typeface="ＭＳ Ｐゴシック" charset="-128"/>
              <a:cs typeface="ＭＳ Ｐゴシック" charset="-128"/>
              <a:sym typeface="Symbol" charset="2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kumimoji="1" lang="en-US" altLang="ja-JP" b="1" dirty="0" smtClean="0">
                <a:ea typeface="ＭＳ Ｐゴシック" charset="-128"/>
                <a:cs typeface="ＭＳ Ｐゴシック" charset="-128"/>
                <a:sym typeface="Symbol" charset="2"/>
              </a:rPr>
              <a:t>But </a:t>
            </a:r>
            <a:r>
              <a:rPr kumimoji="1" lang="en-US" altLang="ja-JP" dirty="0" smtClean="0">
                <a:ea typeface="ＭＳ Ｐゴシック" charset="-128"/>
                <a:cs typeface="ＭＳ Ｐゴシック" charset="-128"/>
                <a:sym typeface="Symbol" charset="2"/>
              </a:rPr>
              <a:t>compared to KEK/BELLE 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Symbol" charset="0"/>
              <a:buChar char="®"/>
            </a:pPr>
            <a:r>
              <a:rPr kumimoji="1" lang="en-US" altLang="ja-JP" b="1" dirty="0" smtClean="0">
                <a:ea typeface="ＭＳ Ｐゴシック" charset="-128"/>
                <a:cs typeface="ＭＳ Ｐゴシック" charset="-128"/>
                <a:sym typeface="Symbol" charset="2"/>
              </a:rPr>
              <a:t>REDUCED BOOST BY 2/3</a:t>
            </a:r>
            <a:endParaRPr kumimoji="1" lang="en-US" altLang="ja-JP" b="1" dirty="0">
              <a:ea typeface="ＭＳ Ｐゴシック" charset="-128"/>
              <a:cs typeface="ＭＳ Ｐゴシック" charset="-128"/>
              <a:sym typeface="Symbol" charset="2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Font typeface="Symbol" charset="0"/>
              <a:buChar char="®"/>
            </a:pPr>
            <a:r>
              <a:rPr kumimoji="1" lang="en-US" altLang="ja-JP" b="1" dirty="0">
                <a:ea typeface="ＭＳ Ｐゴシック" charset="-128"/>
                <a:cs typeface="ＭＳ Ｐゴシック" charset="-128"/>
                <a:sym typeface="Symbol" charset="2"/>
              </a:rPr>
              <a:t>HIGHER </a:t>
            </a:r>
            <a:r>
              <a:rPr kumimoji="1" lang="en-US" altLang="ja-JP" b="1" dirty="0" smtClean="0">
                <a:ea typeface="ＭＳ Ｐゴシック" charset="-128"/>
                <a:cs typeface="ＭＳ Ｐゴシック" charset="-128"/>
                <a:sym typeface="Symbol" charset="2"/>
              </a:rPr>
              <a:t>BACKGROUND</a:t>
            </a:r>
            <a:endParaRPr lang="en-US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40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514108"/>
            <a:ext cx="8229600" cy="7869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SVD + PXD Interlock</a:t>
            </a:r>
            <a:r>
              <a:rPr lang="en-US" sz="3600" dirty="0"/>
              <a:t>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50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20243" y="1542058"/>
            <a:ext cx="1504730" cy="1950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49619" y="1829304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50819" y="2087530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52019" y="2345756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53219" y="2603982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54419" y="2862208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5619" y="3120434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38834" y="2345756"/>
            <a:ext cx="102150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038834" y="2709808"/>
            <a:ext cx="102150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6017" y="1923672"/>
            <a:ext cx="612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</a:rPr>
              <a:t>?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92897" y="1879538"/>
            <a:ext cx="612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</a:rPr>
              <a:t>?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29777" y="1850522"/>
            <a:ext cx="612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</a:rPr>
              <a:t>?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9661" y="448120"/>
            <a:ext cx="126100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INPUTS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13781" y="448120"/>
            <a:ext cx="15818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OUTPUTS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66266" y="357947"/>
            <a:ext cx="1811013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INTERLOCK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LOGICS</a:t>
            </a:r>
          </a:p>
        </p:txBody>
      </p:sp>
    </p:spTree>
    <p:extLst>
      <p:ext uri="{BB962C8B-B14F-4D97-AF65-F5344CB8AC3E}">
        <p14:creationId xmlns:p14="http://schemas.microsoft.com/office/powerpoint/2010/main" val="246555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514108"/>
            <a:ext cx="8229600" cy="7869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SVD + PXD Interlock</a:t>
            </a:r>
            <a:r>
              <a:rPr lang="en-US" sz="3600" dirty="0"/>
              <a:t>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51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20243" y="1542058"/>
            <a:ext cx="1504730" cy="1950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49619" y="1829304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50819" y="2087530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52019" y="2345756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53219" y="2603982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54419" y="2862208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5619" y="3120434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38834" y="2345756"/>
            <a:ext cx="102150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038834" y="2709808"/>
            <a:ext cx="102150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6017" y="1923672"/>
            <a:ext cx="612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</a:rPr>
              <a:t>?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92897" y="1879538"/>
            <a:ext cx="612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</a:rPr>
              <a:t>?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29777" y="1850522"/>
            <a:ext cx="612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</a:rPr>
              <a:t>?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673" y="1365895"/>
            <a:ext cx="2696772" cy="30469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Temperature (NTCs)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Dew point (</a:t>
            </a:r>
            <a:r>
              <a:rPr lang="en-US" sz="2400" dirty="0" err="1" smtClean="0">
                <a:solidFill>
                  <a:srgbClr val="000000"/>
                </a:solidFill>
              </a:rPr>
              <a:t>Vaisala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Sniffer Pump(s)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Cooling plant failure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Beam Abort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Fire alarm?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…</a:t>
            </a:r>
            <a:r>
              <a:rPr lang="en-US" sz="2400" dirty="0" err="1" smtClean="0">
                <a:solidFill>
                  <a:srgbClr val="000000"/>
                </a:solidFill>
              </a:rPr>
              <a:t>etc</a:t>
            </a:r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20028" y="1904863"/>
            <a:ext cx="2668369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PXD power supplies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VXD power supplies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(not segmented)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…</a:t>
            </a:r>
            <a:r>
              <a:rPr lang="en-US" sz="2400" dirty="0" err="1" smtClean="0">
                <a:solidFill>
                  <a:srgbClr val="000000"/>
                </a:solidFill>
              </a:rPr>
              <a:t>etc</a:t>
            </a:r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65613" y="3575923"/>
            <a:ext cx="5385910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Programmable Logic Controller (PLC)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Schneider M340 – </a:t>
            </a:r>
            <a:r>
              <a:rPr lang="en-US" sz="2400" dirty="0" err="1" smtClean="0">
                <a:solidFill>
                  <a:srgbClr val="FF0000"/>
                </a:solidFill>
              </a:rPr>
              <a:t>cpu</a:t>
            </a:r>
            <a:r>
              <a:rPr lang="en-US" sz="2400" dirty="0" smtClean="0">
                <a:solidFill>
                  <a:srgbClr val="FF0000"/>
                </a:solidFill>
              </a:rPr>
              <a:t> BMX P34 2030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Modbus/EPICS drivers exist</a:t>
            </a:r>
            <a:r>
              <a:rPr lang="en-US" sz="2400" dirty="0">
                <a:solidFill>
                  <a:srgbClr val="0000FF"/>
                </a:solidFill>
              </a:rPr>
              <a:t>!</a:t>
            </a:r>
            <a:r>
              <a:rPr lang="en-US" sz="2400" dirty="0" smtClean="0">
                <a:solidFill>
                  <a:srgbClr val="0000FF"/>
                </a:solidFill>
              </a:rPr>
              <a:t> expandable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kit (p.s. + </a:t>
            </a:r>
            <a:r>
              <a:rPr lang="en-US" sz="2400" dirty="0" err="1" smtClean="0">
                <a:solidFill>
                  <a:srgbClr val="000000"/>
                </a:solidFill>
              </a:rPr>
              <a:t>cpu</a:t>
            </a:r>
            <a:r>
              <a:rPr lang="en-US" sz="2400" dirty="0" smtClean="0">
                <a:solidFill>
                  <a:srgbClr val="000000"/>
                </a:solidFill>
              </a:rPr>
              <a:t> + I/O + software) </a:t>
            </a:r>
            <a:r>
              <a:rPr lang="en-US" sz="2400" dirty="0" smtClean="0">
                <a:solidFill>
                  <a:srgbClr val="FF0000"/>
                </a:solidFill>
              </a:rPr>
              <a:t>purchased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Local expertise</a:t>
            </a:r>
            <a:r>
              <a:rPr lang="en-US" sz="2400" dirty="0" smtClean="0"/>
              <a:t>: INFN technician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9661" y="448120"/>
            <a:ext cx="126100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INPUTS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13781" y="448120"/>
            <a:ext cx="15818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OUTPUTS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66266" y="357947"/>
            <a:ext cx="1811013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INTERLOCK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LOGICS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081" y="1475896"/>
            <a:ext cx="2837055" cy="210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6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SuperKEKB e Belle-II hanno un programma molto ambizioso</a:t>
            </a:r>
          </a:p>
          <a:p>
            <a:r>
              <a:rPr lang="it-IT" dirty="0" smtClean="0"/>
              <a:t>Il rivelatore di vertice ora in fase avanzata di costruzione sarà cruciale per l’esperimento</a:t>
            </a:r>
          </a:p>
          <a:p>
            <a:r>
              <a:rPr lang="it-IT" dirty="0"/>
              <a:t>P</a:t>
            </a:r>
            <a:r>
              <a:rPr lang="it-IT" dirty="0" smtClean="0"/>
              <a:t>rima fase di </a:t>
            </a:r>
            <a:r>
              <a:rPr lang="it-IT" dirty="0" err="1" smtClean="0"/>
              <a:t>commissioning</a:t>
            </a:r>
            <a:r>
              <a:rPr lang="it-IT" dirty="0" smtClean="0"/>
              <a:t> dell’acceleratore primo semestre 2016 con già 4 </a:t>
            </a:r>
            <a:r>
              <a:rPr lang="it-IT" dirty="0" smtClean="0"/>
              <a:t>diamanti</a:t>
            </a:r>
          </a:p>
          <a:p>
            <a:r>
              <a:rPr lang="it-IT" dirty="0" smtClean="0"/>
              <a:t>Tutto 2016 assemblaggio SVD</a:t>
            </a:r>
          </a:p>
          <a:p>
            <a:r>
              <a:rPr lang="it-IT" dirty="0" smtClean="0"/>
              <a:t>2017 seconda </a:t>
            </a:r>
            <a:r>
              <a:rPr lang="it-IT" dirty="0"/>
              <a:t>fase </a:t>
            </a:r>
            <a:r>
              <a:rPr lang="it-IT" dirty="0" err="1"/>
              <a:t>commissioning</a:t>
            </a:r>
            <a:r>
              <a:rPr lang="it-IT" dirty="0"/>
              <a:t> </a:t>
            </a:r>
            <a:r>
              <a:rPr lang="it-IT" dirty="0" smtClean="0"/>
              <a:t>con parte VXD e tutto il sistema di monitor di radiazione</a:t>
            </a:r>
          </a:p>
          <a:p>
            <a:r>
              <a:rPr lang="it-IT" dirty="0" smtClean="0"/>
              <a:t>2018 installazione finale VXD e fisica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5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Back-up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BDE-3559-614E-934A-810D6312167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7300"/>
          </a:xfrm>
        </p:spPr>
        <p:txBody>
          <a:bodyPr>
            <a:normAutofit/>
          </a:bodyPr>
          <a:lstStyle/>
          <a:p>
            <a:r>
              <a:rPr lang="en-US" dirty="0" smtClean="0"/>
              <a:t>Trapezoidal Sensor </a:t>
            </a:r>
            <a:r>
              <a:rPr lang="en-US" dirty="0"/>
              <a:t>T</a:t>
            </a:r>
            <a:r>
              <a:rPr lang="en-US" dirty="0" smtClean="0"/>
              <a:t>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390" y="1350146"/>
            <a:ext cx="8229600" cy="5199728"/>
          </a:xfrm>
        </p:spPr>
        <p:txBody>
          <a:bodyPr>
            <a:normAutofit/>
          </a:bodyPr>
          <a:lstStyle/>
          <a:p>
            <a:r>
              <a:rPr lang="en-US" sz="2400" dirty="0"/>
              <a:t>41 wedge-shaped sensors </a:t>
            </a:r>
            <a:r>
              <a:rPr lang="en-US" sz="2400" dirty="0">
                <a:solidFill>
                  <a:schemeClr val="tx1"/>
                </a:solidFill>
              </a:rPr>
              <a:t>to be installed in </a:t>
            </a:r>
            <a:r>
              <a:rPr lang="en-US" sz="2400" dirty="0" smtClean="0">
                <a:solidFill>
                  <a:schemeClr val="tx1"/>
                </a:solidFill>
              </a:rPr>
              <a:t>SVT (forward region of layers 4, 5, 6).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/>
              <a:t>60 sensors ordered </a:t>
            </a:r>
            <a:r>
              <a:rPr lang="en-US" sz="2400" dirty="0">
                <a:solidFill>
                  <a:srgbClr val="000000"/>
                </a:solidFill>
              </a:rPr>
              <a:t>(by HEPHY) to </a:t>
            </a:r>
            <a:r>
              <a:rPr lang="en-US" sz="2400" dirty="0" smtClean="0"/>
              <a:t>Micron Semiconductor.</a:t>
            </a:r>
          </a:p>
          <a:p>
            <a:r>
              <a:rPr lang="en-US" sz="2400" dirty="0" smtClean="0"/>
              <a:t>Trieste </a:t>
            </a:r>
            <a:r>
              <a:rPr lang="en-US" sz="2400" dirty="0" smtClean="0">
                <a:solidFill>
                  <a:srgbClr val="000000"/>
                </a:solidFill>
              </a:rPr>
              <a:t>is sharing with </a:t>
            </a:r>
            <a:r>
              <a:rPr lang="en-US" sz="2400" dirty="0" smtClean="0"/>
              <a:t>Vienna </a:t>
            </a:r>
            <a:r>
              <a:rPr lang="en-US" sz="2400" dirty="0" smtClean="0">
                <a:solidFill>
                  <a:srgbClr val="000000"/>
                </a:solidFill>
              </a:rPr>
              <a:t>the test of these sensors, using a </a:t>
            </a:r>
            <a:r>
              <a:rPr lang="en-US" sz="2400" dirty="0">
                <a:solidFill>
                  <a:srgbClr val="000000"/>
                </a:solidFill>
              </a:rPr>
              <a:t>semi-automatic prober and probe </a:t>
            </a:r>
            <a:r>
              <a:rPr lang="en-US" sz="2400" dirty="0" smtClean="0">
                <a:solidFill>
                  <a:srgbClr val="000000"/>
                </a:solidFill>
              </a:rPr>
              <a:t>cards.</a:t>
            </a:r>
          </a:p>
          <a:p>
            <a:r>
              <a:rPr lang="en-US" sz="2400" dirty="0" smtClean="0"/>
              <a:t>A dedicated jig </a:t>
            </a:r>
            <a:r>
              <a:rPr lang="en-US" sz="2400" dirty="0" smtClean="0">
                <a:solidFill>
                  <a:srgbClr val="000000"/>
                </a:solidFill>
              </a:rPr>
              <a:t>for interfacing the double-sided sensors with our prober has been designed and fabricated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Two </a:t>
            </a:r>
            <a:r>
              <a:rPr lang="en-US" sz="2400" dirty="0"/>
              <a:t>40-needle probe cards </a:t>
            </a:r>
            <a:r>
              <a:rPr lang="en-US" sz="2400" dirty="0">
                <a:solidFill>
                  <a:srgbClr val="000000"/>
                </a:solidFill>
              </a:rPr>
              <a:t>have been procured:</a:t>
            </a:r>
          </a:p>
          <a:p>
            <a:pPr lvl="1"/>
            <a:r>
              <a:rPr lang="en-US" sz="2400" dirty="0"/>
              <a:t>100 µm pitch  card for p-side</a:t>
            </a:r>
          </a:p>
          <a:p>
            <a:pPr lvl="1"/>
            <a:r>
              <a:rPr lang="en-US" sz="2400" dirty="0" smtClean="0"/>
              <a:t>240 </a:t>
            </a:r>
            <a:r>
              <a:rPr lang="en-US" sz="2400" dirty="0"/>
              <a:t>µm pitch  card for n-side</a:t>
            </a:r>
          </a:p>
          <a:p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195" y="36287"/>
            <a:ext cx="8229600" cy="69383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Sensor testing set-up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563" y="5849122"/>
            <a:ext cx="7341291" cy="69774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Front and Back-side Rings are connected through cables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trips are contacted by a 40-needle Probe Card</a:t>
            </a:r>
          </a:p>
        </p:txBody>
      </p:sp>
      <p:pic>
        <p:nvPicPr>
          <p:cNvPr id="7" name="Picture 6" descr="ProbeStation_IMG_0246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143" y="756356"/>
            <a:ext cx="5885984" cy="511046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611561" y="4044506"/>
            <a:ext cx="2020534" cy="394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CCFFCC"/>
                </a:solidFill>
              </a:rPr>
              <a:t>Sensor testing Jig</a:t>
            </a:r>
            <a:endParaRPr lang="en-US" sz="1800" dirty="0">
              <a:solidFill>
                <a:srgbClr val="CCFFCC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382381" y="3967238"/>
            <a:ext cx="387048" cy="254000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912"/>
            <a:ext cx="8229600" cy="74466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Sensor Testing Procedure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052"/>
            <a:ext cx="8229600" cy="5385662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Mount the sensor </a:t>
            </a:r>
            <a:r>
              <a:rPr lang="en-US" sz="2400" i="1" dirty="0" smtClean="0"/>
              <a:t>n</a:t>
            </a:r>
            <a:r>
              <a:rPr lang="en-US" sz="2400" dirty="0" smtClean="0"/>
              <a:t>-side </a:t>
            </a:r>
            <a:r>
              <a:rPr lang="en-US" sz="2400" dirty="0" smtClean="0">
                <a:solidFill>
                  <a:srgbClr val="000000"/>
                </a:solidFill>
              </a:rPr>
              <a:t>up on the jig, bond the </a:t>
            </a:r>
            <a:r>
              <a:rPr lang="en-US" sz="2400" i="1" dirty="0" smtClean="0">
                <a:solidFill>
                  <a:srgbClr val="000000"/>
                </a:solidFill>
              </a:rPr>
              <a:t>n</a:t>
            </a:r>
            <a:r>
              <a:rPr lang="en-US" sz="2400" dirty="0" smtClean="0">
                <a:solidFill>
                  <a:srgbClr val="000000"/>
                </a:solidFill>
              </a:rPr>
              <a:t>-side Rings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dirty="0"/>
              <a:t>I-V</a:t>
            </a:r>
            <a:r>
              <a:rPr lang="en-US" sz="2400" dirty="0"/>
              <a:t> measure </a:t>
            </a:r>
            <a:r>
              <a:rPr lang="en-US" sz="2400" dirty="0">
                <a:solidFill>
                  <a:srgbClr val="000000"/>
                </a:solidFill>
              </a:rPr>
              <a:t>of the whole sensor and of one </a:t>
            </a:r>
            <a:r>
              <a:rPr lang="en-US" sz="2400" i="1" dirty="0">
                <a:solidFill>
                  <a:srgbClr val="000000"/>
                </a:solidFill>
              </a:rPr>
              <a:t>n</a:t>
            </a:r>
            <a:r>
              <a:rPr lang="en-US" sz="2400" dirty="0">
                <a:solidFill>
                  <a:srgbClr val="000000"/>
                </a:solidFill>
              </a:rPr>
              <a:t>-side </a:t>
            </a:r>
            <a:r>
              <a:rPr lang="en-US" sz="2400" dirty="0" smtClean="0">
                <a:solidFill>
                  <a:srgbClr val="000000"/>
                </a:solidFill>
              </a:rPr>
              <a:t>strip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AC </a:t>
            </a:r>
            <a:r>
              <a:rPr lang="en-US" sz="2400" dirty="0"/>
              <a:t>(metal) strip Scan </a:t>
            </a:r>
            <a:r>
              <a:rPr lang="en-US" sz="2400" dirty="0">
                <a:solidFill>
                  <a:srgbClr val="000000"/>
                </a:solidFill>
              </a:rPr>
              <a:t>on </a:t>
            </a:r>
            <a:r>
              <a:rPr lang="en-US" sz="2400" i="1" dirty="0">
                <a:solidFill>
                  <a:srgbClr val="000000"/>
                </a:solidFill>
              </a:rPr>
              <a:t>n</a:t>
            </a:r>
            <a:r>
              <a:rPr lang="en-US" sz="2400" dirty="0">
                <a:solidFill>
                  <a:srgbClr val="000000"/>
                </a:solidFill>
              </a:rPr>
              <a:t>-side, using </a:t>
            </a:r>
            <a:r>
              <a:rPr lang="en-US" sz="2400" dirty="0" smtClean="0">
                <a:solidFill>
                  <a:srgbClr val="000000"/>
                </a:solidFill>
              </a:rPr>
              <a:t>the 240 </a:t>
            </a:r>
            <a:r>
              <a:rPr lang="en-US" sz="2400" dirty="0">
                <a:solidFill>
                  <a:srgbClr val="000000"/>
                </a:solidFill>
              </a:rPr>
              <a:t>µm probe </a:t>
            </a:r>
            <a:r>
              <a:rPr lang="en-US" sz="2400" dirty="0" smtClean="0">
                <a:solidFill>
                  <a:srgbClr val="000000"/>
                </a:solidFill>
              </a:rPr>
              <a:t>card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DC (implanted) STRIP SCAN </a:t>
            </a:r>
            <a:r>
              <a:rPr lang="en-US" sz="2400" dirty="0" smtClean="0">
                <a:solidFill>
                  <a:srgbClr val="000000"/>
                </a:solidFill>
              </a:rPr>
              <a:t>on </a:t>
            </a:r>
            <a:r>
              <a:rPr lang="en-US" sz="2400" i="1" dirty="0" smtClean="0">
                <a:solidFill>
                  <a:srgbClr val="000000"/>
                </a:solidFill>
              </a:rPr>
              <a:t>n</a:t>
            </a:r>
            <a:r>
              <a:rPr lang="en-US" sz="2400" dirty="0" smtClean="0">
                <a:solidFill>
                  <a:srgbClr val="000000"/>
                </a:solidFill>
              </a:rPr>
              <a:t>-side, using the 240 µm probe card to contact (in two steps) the readout strips and the non-readout ones (120 µm pitch)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Remove the bonds on </a:t>
            </a:r>
            <a:r>
              <a:rPr lang="en-US" sz="2400" i="1" dirty="0" smtClean="0">
                <a:solidFill>
                  <a:srgbClr val="000000"/>
                </a:solidFill>
              </a:rPr>
              <a:t>n</a:t>
            </a:r>
            <a:r>
              <a:rPr lang="en-US" sz="2400" dirty="0" smtClean="0">
                <a:solidFill>
                  <a:srgbClr val="000000"/>
                </a:solidFill>
              </a:rPr>
              <a:t>-side, turn the sensor and bond the   </a:t>
            </a:r>
            <a:r>
              <a:rPr lang="en-US" sz="2400" i="1" dirty="0" smtClean="0"/>
              <a:t>p</a:t>
            </a:r>
            <a:r>
              <a:rPr lang="en-US" sz="2400" dirty="0" smtClean="0"/>
              <a:t>-side </a:t>
            </a:r>
            <a:r>
              <a:rPr lang="en-US" sz="2400" dirty="0" smtClean="0">
                <a:solidFill>
                  <a:srgbClr val="000000"/>
                </a:solidFill>
              </a:rPr>
              <a:t>Rings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AC </a:t>
            </a:r>
            <a:r>
              <a:rPr lang="en-US" sz="2400" dirty="0" smtClean="0"/>
              <a:t>strip </a:t>
            </a:r>
            <a:r>
              <a:rPr lang="en-US" sz="2400" dirty="0"/>
              <a:t>Scan </a:t>
            </a:r>
            <a:r>
              <a:rPr lang="en-US" sz="2400" dirty="0">
                <a:solidFill>
                  <a:srgbClr val="000000"/>
                </a:solidFill>
              </a:rPr>
              <a:t>on </a:t>
            </a:r>
            <a:r>
              <a:rPr lang="en-US" sz="2400" i="1" dirty="0" smtClean="0">
                <a:solidFill>
                  <a:srgbClr val="000000"/>
                </a:solidFill>
              </a:rPr>
              <a:t>p</a:t>
            </a:r>
            <a:r>
              <a:rPr lang="en-US" sz="2400" dirty="0" smtClean="0">
                <a:solidFill>
                  <a:srgbClr val="000000"/>
                </a:solidFill>
              </a:rPr>
              <a:t>-side (along short edge), </a:t>
            </a:r>
            <a:r>
              <a:rPr lang="en-US" sz="2400" dirty="0">
                <a:solidFill>
                  <a:srgbClr val="000000"/>
                </a:solidFill>
              </a:rPr>
              <a:t>using </a:t>
            </a:r>
            <a:r>
              <a:rPr lang="en-US" sz="2400" dirty="0" smtClean="0">
                <a:solidFill>
                  <a:srgbClr val="000000"/>
                </a:solidFill>
              </a:rPr>
              <a:t>the 100 </a:t>
            </a:r>
            <a:r>
              <a:rPr lang="en-US" sz="2400" dirty="0">
                <a:solidFill>
                  <a:srgbClr val="000000"/>
                </a:solidFill>
              </a:rPr>
              <a:t>µm probe </a:t>
            </a:r>
            <a:r>
              <a:rPr lang="en-US" sz="2400" dirty="0" smtClean="0">
                <a:solidFill>
                  <a:srgbClr val="000000"/>
                </a:solidFill>
              </a:rPr>
              <a:t>card to contact (in two steps) all 50 µm pitch metal strips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DC </a:t>
            </a:r>
            <a:r>
              <a:rPr lang="en-US" sz="2400" dirty="0"/>
              <a:t>STRIP SCAN </a:t>
            </a:r>
            <a:r>
              <a:rPr lang="en-US" sz="2400" dirty="0">
                <a:solidFill>
                  <a:srgbClr val="000000"/>
                </a:solidFill>
              </a:rPr>
              <a:t>on </a:t>
            </a:r>
            <a:r>
              <a:rPr lang="en-US" sz="2400" i="1" dirty="0" smtClean="0">
                <a:solidFill>
                  <a:srgbClr val="000000"/>
                </a:solidFill>
              </a:rPr>
              <a:t>p</a:t>
            </a:r>
            <a:r>
              <a:rPr lang="en-US" sz="2400" dirty="0" smtClean="0">
                <a:solidFill>
                  <a:srgbClr val="000000"/>
                </a:solidFill>
              </a:rPr>
              <a:t>-</a:t>
            </a:r>
            <a:r>
              <a:rPr lang="en-US" sz="2400" dirty="0">
                <a:solidFill>
                  <a:srgbClr val="000000"/>
                </a:solidFill>
              </a:rPr>
              <a:t>side, using the 1</a:t>
            </a:r>
            <a:r>
              <a:rPr lang="en-US" sz="2400" dirty="0" smtClean="0">
                <a:solidFill>
                  <a:srgbClr val="000000"/>
                </a:solidFill>
              </a:rPr>
              <a:t>00 </a:t>
            </a:r>
            <a:r>
              <a:rPr lang="en-US" sz="2400" dirty="0">
                <a:solidFill>
                  <a:srgbClr val="000000"/>
                </a:solidFill>
              </a:rPr>
              <a:t>µm probe card to contact (in </a:t>
            </a:r>
            <a:r>
              <a:rPr lang="en-US" sz="2400" dirty="0" smtClean="0">
                <a:solidFill>
                  <a:srgbClr val="000000"/>
                </a:solidFill>
              </a:rPr>
              <a:t>four steps) all 25 µm pitch implanted strips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5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774"/>
            <a:ext cx="8229600" cy="67861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Wedge Sensor 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6188"/>
            <a:ext cx="8229600" cy="5199728"/>
          </a:xfrm>
        </p:spPr>
        <p:txBody>
          <a:bodyPr>
            <a:noAutofit/>
          </a:bodyPr>
          <a:lstStyle/>
          <a:p>
            <a:r>
              <a:rPr lang="en-US" sz="2600" dirty="0" smtClean="0"/>
              <a:t>43 production sensors delivered </a:t>
            </a:r>
            <a:r>
              <a:rPr lang="en-US" sz="2600" dirty="0" smtClean="0">
                <a:solidFill>
                  <a:schemeClr val="tx1"/>
                </a:solidFill>
              </a:rPr>
              <a:t>in Trieste (37 to Vienna).</a:t>
            </a:r>
          </a:p>
          <a:p>
            <a:r>
              <a:rPr lang="en-US" sz="2600" dirty="0" smtClean="0"/>
              <a:t>31 </a:t>
            </a:r>
            <a:r>
              <a:rPr lang="en-US" sz="2600" dirty="0"/>
              <a:t>sensors </a:t>
            </a:r>
            <a:r>
              <a:rPr lang="en-US" sz="2600" dirty="0" smtClean="0">
                <a:solidFill>
                  <a:schemeClr val="tx1"/>
                </a:solidFill>
              </a:rPr>
              <a:t>(plus 3 pre-series units) </a:t>
            </a:r>
            <a:r>
              <a:rPr lang="en-US" sz="2600" dirty="0" smtClean="0"/>
              <a:t>fully tested </a:t>
            </a:r>
            <a:r>
              <a:rPr lang="en-US" sz="2600" dirty="0"/>
              <a:t>in </a:t>
            </a:r>
            <a:r>
              <a:rPr lang="en-US" sz="2600" dirty="0" smtClean="0"/>
              <a:t>Trieste</a:t>
            </a:r>
            <a:r>
              <a:rPr lang="en-US" sz="2600" dirty="0" smtClean="0">
                <a:solidFill>
                  <a:schemeClr val="tx1"/>
                </a:solidFill>
              </a:rPr>
              <a:t>.</a:t>
            </a:r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 smtClean="0">
                <a:solidFill>
                  <a:schemeClr val="tx1"/>
                </a:solidFill>
              </a:rPr>
              <a:t>General quality is quite good</a:t>
            </a:r>
            <a:r>
              <a:rPr lang="en-US" sz="2600" dirty="0" smtClean="0"/>
              <a:t>. 27 out of 31 accepted</a:t>
            </a:r>
            <a:r>
              <a:rPr lang="en-US" sz="2600" dirty="0" smtClean="0">
                <a:solidFill>
                  <a:schemeClr val="tx1"/>
                </a:solidFill>
              </a:rPr>
              <a:t>. 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Besides standard tests, detailed investigations have been made of a contact resistance problem found on </a:t>
            </a:r>
            <a:r>
              <a:rPr lang="en-US" sz="2600" i="1" dirty="0" smtClean="0">
                <a:solidFill>
                  <a:schemeClr val="tx1"/>
                </a:solidFill>
              </a:rPr>
              <a:t>p</a:t>
            </a:r>
            <a:r>
              <a:rPr lang="en-US" sz="2600" dirty="0" smtClean="0">
                <a:solidFill>
                  <a:schemeClr val="tx1"/>
                </a:solidFill>
              </a:rPr>
              <a:t>-side.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683"/>
            <a:ext cx="8229600" cy="67861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Test of Hamamatsu Sensors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086" y="1026188"/>
            <a:ext cx="8229600" cy="5199728"/>
          </a:xfrm>
        </p:spPr>
        <p:txBody>
          <a:bodyPr>
            <a:noAutofit/>
          </a:bodyPr>
          <a:lstStyle/>
          <a:p>
            <a:r>
              <a:rPr lang="en-US" sz="2600" dirty="0" smtClean="0"/>
              <a:t>Two rectangular sensors for Layer 3 </a:t>
            </a:r>
            <a:r>
              <a:rPr lang="en-US" sz="2600" dirty="0" smtClean="0">
                <a:solidFill>
                  <a:schemeClr val="tx1"/>
                </a:solidFill>
              </a:rPr>
              <a:t>of SVD, previously tested by HPK and by Vienna have been </a:t>
            </a:r>
            <a:r>
              <a:rPr lang="en-US" sz="2600" dirty="0" smtClean="0"/>
              <a:t>thoroughly tested </a:t>
            </a:r>
            <a:r>
              <a:rPr lang="en-US" sz="2600" dirty="0"/>
              <a:t>in </a:t>
            </a:r>
            <a:r>
              <a:rPr lang="en-US" sz="2600" dirty="0" smtClean="0"/>
              <a:t>Trieste </a:t>
            </a:r>
            <a:r>
              <a:rPr lang="en-US" sz="2600" dirty="0" smtClean="0">
                <a:solidFill>
                  <a:schemeClr val="tx1"/>
                </a:solidFill>
              </a:rPr>
              <a:t>for cross-checking the test results.</a:t>
            </a:r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 smtClean="0">
                <a:solidFill>
                  <a:schemeClr val="tx1"/>
                </a:solidFill>
              </a:rPr>
              <a:t>This required fabricating a new, dedicated support jig. 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Several inconsistencies </a:t>
            </a:r>
            <a:r>
              <a:rPr lang="en-US" sz="2600" dirty="0">
                <a:solidFill>
                  <a:schemeClr val="tx1"/>
                </a:solidFill>
              </a:rPr>
              <a:t>in </a:t>
            </a:r>
            <a:r>
              <a:rPr lang="en-US" sz="2600" dirty="0" smtClean="0">
                <a:solidFill>
                  <a:schemeClr val="tx1"/>
                </a:solidFill>
              </a:rPr>
              <a:t>Hamamatsu tests have been found (later acknowledged by HPK).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A strip insulation problem on </a:t>
            </a:r>
            <a:r>
              <a:rPr lang="en-US" sz="2600" i="1" dirty="0" smtClean="0">
                <a:solidFill>
                  <a:schemeClr val="tx1"/>
                </a:solidFill>
              </a:rPr>
              <a:t>p</a:t>
            </a:r>
            <a:r>
              <a:rPr lang="en-US" sz="2600" dirty="0" smtClean="0">
                <a:solidFill>
                  <a:schemeClr val="tx1"/>
                </a:solidFill>
              </a:rPr>
              <a:t>-side has been found and extensively investigated</a:t>
            </a:r>
            <a:r>
              <a:rPr lang="en-US" sz="2600" dirty="0" smtClean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7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62"/>
            <a:ext cx="8229600" cy="73579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General overview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BDE-3559-614E-934A-810D6312167C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1149" y="1079823"/>
            <a:ext cx="8741415" cy="553593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Radiation monitoring: </a:t>
            </a:r>
          </a:p>
          <a:p>
            <a:pPr lvl="1"/>
            <a:r>
              <a:rPr lang="en-US" dirty="0" smtClean="0"/>
              <a:t>20 single crystal diamonds sensors (4+4PXD, 6+6SVD)</a:t>
            </a:r>
          </a:p>
          <a:p>
            <a:r>
              <a:rPr lang="en-US" dirty="0" smtClean="0"/>
              <a:t>Temperature monitoring:</a:t>
            </a:r>
          </a:p>
          <a:p>
            <a:pPr lvl="1"/>
            <a:r>
              <a:rPr lang="en-US" dirty="0"/>
              <a:t>64 NTC </a:t>
            </a:r>
            <a:r>
              <a:rPr lang="en-US" dirty="0" smtClean="0"/>
              <a:t>sensors for SVD (readout up to 96)</a:t>
            </a:r>
          </a:p>
          <a:p>
            <a:pPr lvl="1"/>
            <a:r>
              <a:rPr lang="en-US" dirty="0" smtClean="0"/>
              <a:t>38 FOS Fibers for SVD (few spare channels)</a:t>
            </a:r>
          </a:p>
          <a:p>
            <a:r>
              <a:rPr lang="en-US" dirty="0" smtClean="0"/>
              <a:t>Plan for humidity in VXD:</a:t>
            </a:r>
          </a:p>
          <a:p>
            <a:pPr lvl="1"/>
            <a:r>
              <a:rPr lang="en-US" dirty="0" smtClean="0"/>
              <a:t>2(?)  Sniffing pipes to </a:t>
            </a:r>
            <a:r>
              <a:rPr lang="en-US" dirty="0" smtClean="0">
                <a:solidFill>
                  <a:srgbClr val="000000"/>
                </a:solidFill>
              </a:rPr>
              <a:t>outside: </a:t>
            </a:r>
            <a:r>
              <a:rPr lang="en-US" dirty="0" err="1" smtClean="0">
                <a:solidFill>
                  <a:srgbClr val="000000"/>
                </a:solidFill>
              </a:rPr>
              <a:t>Vaisala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DMT242B </a:t>
            </a:r>
            <a:r>
              <a:rPr lang="en-US" dirty="0" smtClean="0">
                <a:solidFill>
                  <a:srgbClr val="000000"/>
                </a:solidFill>
              </a:rPr>
              <a:t>Dew </a:t>
            </a:r>
            <a:r>
              <a:rPr lang="en-US" dirty="0">
                <a:solidFill>
                  <a:srgbClr val="000000"/>
                </a:solidFill>
              </a:rPr>
              <a:t>Point </a:t>
            </a:r>
            <a:r>
              <a:rPr lang="en-US" dirty="0" smtClean="0">
                <a:solidFill>
                  <a:srgbClr val="000000"/>
                </a:solidFill>
              </a:rPr>
              <a:t>Transmitters plus </a:t>
            </a:r>
            <a:r>
              <a:rPr lang="en-US" dirty="0">
                <a:solidFill>
                  <a:srgbClr val="000000"/>
                </a:solidFill>
              </a:rPr>
              <a:t>chilled mirror hygrometer </a:t>
            </a:r>
            <a:r>
              <a:rPr lang="en-US" dirty="0" smtClean="0">
                <a:solidFill>
                  <a:srgbClr val="000000"/>
                </a:solidFill>
              </a:rPr>
              <a:t>for reference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smtClean="0"/>
              <a:t>2 more FOS Fibers from Santander?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Other sacrificial ones?</a:t>
            </a:r>
            <a:r>
              <a:rPr lang="en-US" dirty="0" smtClean="0"/>
              <a:t>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8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735799"/>
          </a:xfrm>
        </p:spPr>
        <p:txBody>
          <a:bodyPr>
            <a:normAutofit fontScale="90000"/>
          </a:bodyPr>
          <a:lstStyle/>
          <a:p>
            <a:r>
              <a:rPr lang="en-US" altLang="ja-JP" b="1" dirty="0" err="1"/>
              <a:t>VerteX</a:t>
            </a:r>
            <a:r>
              <a:rPr lang="en-US" altLang="ja-JP" b="1" dirty="0"/>
              <a:t> </a:t>
            </a:r>
            <a:r>
              <a:rPr lang="en-US" altLang="ja-JP" b="1" dirty="0" smtClean="0"/>
              <a:t>Detector </a:t>
            </a:r>
            <a:r>
              <a:rPr lang="en-US" b="1" dirty="0" smtClean="0">
                <a:solidFill>
                  <a:srgbClr val="000000"/>
                </a:solidFill>
              </a:rPr>
              <a:t>VXD</a:t>
            </a:r>
            <a:endParaRPr lang="it-IT" b="1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6</a:t>
            </a:fld>
            <a:endParaRPr lang="en-US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5053007" y="1569452"/>
            <a:ext cx="3959560" cy="492344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Silicon vertex detector </a:t>
            </a:r>
          </a:p>
          <a:p>
            <a:pPr lvl="1"/>
            <a:r>
              <a:rPr lang="en-US" altLang="ja-JP" dirty="0" smtClean="0"/>
              <a:t>2-layer pixels sensors (</a:t>
            </a:r>
            <a:r>
              <a:rPr lang="en-US" altLang="ja-JP" dirty="0"/>
              <a:t>DEPFET </a:t>
            </a:r>
            <a:r>
              <a:rPr lang="en-US" altLang="ja-JP" dirty="0" smtClean="0"/>
              <a:t>) 75 </a:t>
            </a:r>
            <a:r>
              <a:rPr lang="en-US" dirty="0" smtClean="0">
                <a:cs typeface="Arial" pitchFamily="34" charset="0"/>
              </a:rPr>
              <a:t>µm thin</a:t>
            </a:r>
            <a:r>
              <a:rPr lang="en-US" altLang="ja-JP" dirty="0" smtClean="0"/>
              <a:t> 0.2%</a:t>
            </a:r>
            <a:r>
              <a:rPr lang="en-US" dirty="0">
                <a:sym typeface="Symbol" charset="2"/>
              </a:rPr>
              <a:t> </a:t>
            </a:r>
            <a:r>
              <a:rPr lang="en-US" dirty="0" smtClean="0">
                <a:sym typeface="Symbol" charset="2"/>
              </a:rPr>
              <a:t>X</a:t>
            </a:r>
            <a:r>
              <a:rPr lang="en-US" baseline="-25000" dirty="0" smtClean="0">
                <a:sym typeface="Symbol" charset="2"/>
              </a:rPr>
              <a:t>0</a:t>
            </a:r>
            <a:r>
              <a:rPr lang="en-US" dirty="0" smtClean="0">
                <a:sym typeface="Symbol" charset="2"/>
              </a:rPr>
              <a:t>/</a:t>
            </a:r>
            <a:r>
              <a:rPr lang="en-US" dirty="0">
                <a:sym typeface="Symbol" charset="2"/>
              </a:rPr>
              <a:t>layer 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4-layer DSSD sensors </a:t>
            </a:r>
            <a:r>
              <a:rPr lang="en-US" dirty="0" smtClean="0">
                <a:sym typeface="Symbol" charset="2"/>
              </a:rPr>
              <a:t>0.58% X</a:t>
            </a:r>
            <a:r>
              <a:rPr lang="en-US" baseline="-25000" dirty="0" smtClean="0">
                <a:sym typeface="Symbol" charset="2"/>
              </a:rPr>
              <a:t>0</a:t>
            </a:r>
            <a:r>
              <a:rPr lang="en-US" dirty="0" smtClean="0">
                <a:sym typeface="Symbol" charset="2"/>
              </a:rPr>
              <a:t>/layer</a:t>
            </a:r>
          </a:p>
          <a:p>
            <a:r>
              <a:rPr lang="en-US" dirty="0" smtClean="0"/>
              <a:t>Radiation </a:t>
            </a:r>
            <a:r>
              <a:rPr lang="en-US" dirty="0"/>
              <a:t>Monitoring </a:t>
            </a:r>
            <a:r>
              <a:rPr lang="en-US" dirty="0" smtClean="0"/>
              <a:t>and Beam Abort System </a:t>
            </a:r>
            <a:r>
              <a:rPr lang="en-US" dirty="0"/>
              <a:t>based on single crystal diamonds will be integrated in the system</a:t>
            </a:r>
            <a:r>
              <a:rPr lang="en-US" dirty="0" smtClean="0">
                <a:sym typeface="Symbol" charset="2"/>
              </a:rPr>
              <a:t> </a:t>
            </a:r>
            <a:endParaRPr lang="en-US" altLang="ja-JP" dirty="0" smtClean="0"/>
          </a:p>
        </p:txBody>
      </p:sp>
      <p:pic>
        <p:nvPicPr>
          <p:cNvPr id="10" name="Picture 2" descr="C:\Users\friedl\Desktop\materials\rev0_half_rendering_lor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32" y="1645653"/>
            <a:ext cx="4440676" cy="26019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168110" y="2788653"/>
            <a:ext cx="2788922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957032" y="2407653"/>
            <a:ext cx="1849876" cy="373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957032" y="1569453"/>
            <a:ext cx="609600" cy="12118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6157" y="1581028"/>
            <a:ext cx="1697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6"/>
                </a:solidFill>
              </a:rPr>
              <a:t>charged particle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0339" y="1199610"/>
            <a:ext cx="34218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b="1" dirty="0" err="1" smtClean="0"/>
              <a:t>VerteX</a:t>
            </a:r>
            <a:r>
              <a:rPr lang="en-US" altLang="ja-JP" sz="2200" b="1" dirty="0" smtClean="0"/>
              <a:t> Detector</a:t>
            </a:r>
            <a:r>
              <a:rPr lang="ja-JP" altLang="en-US" sz="2200" b="1" dirty="0" smtClean="0"/>
              <a:t> </a:t>
            </a:r>
            <a:r>
              <a:rPr lang="en-US" altLang="ja-JP" sz="2200" b="1" dirty="0" smtClean="0"/>
              <a:t>(SVD+PXD)</a:t>
            </a:r>
            <a:endParaRPr lang="en-US" sz="2200" b="1" dirty="0"/>
          </a:p>
        </p:txBody>
      </p:sp>
      <p:sp>
        <p:nvSpPr>
          <p:cNvPr id="21" name="Rectangle 20"/>
          <p:cNvSpPr/>
          <p:nvPr/>
        </p:nvSpPr>
        <p:spPr>
          <a:xfrm>
            <a:off x="1782207" y="1143000"/>
            <a:ext cx="2515471" cy="206248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10135" r="15870" b="6960"/>
          <a:stretch/>
        </p:blipFill>
        <p:spPr bwMode="auto">
          <a:xfrm>
            <a:off x="2265428" y="3923883"/>
            <a:ext cx="1717543" cy="108791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033703" y="3792411"/>
            <a:ext cx="752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DSSD</a:t>
            </a:r>
            <a:endParaRPr lang="en-US" sz="2000" b="1" dirty="0"/>
          </a:p>
        </p:txBody>
      </p:sp>
      <p:sp>
        <p:nvSpPr>
          <p:cNvPr id="29" name="Rectangle 20"/>
          <p:cNvSpPr>
            <a:spLocks/>
          </p:cNvSpPr>
          <p:nvPr/>
        </p:nvSpPr>
        <p:spPr bwMode="auto">
          <a:xfrm>
            <a:off x="61097" y="3312293"/>
            <a:ext cx="848948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  <a:latin typeface="+mj-lt"/>
              </a:rPr>
              <a:t>e</a:t>
            </a:r>
            <a:r>
              <a:rPr lang="en-US" altLang="ja-JP" sz="2000" baseline="30000" dirty="0">
                <a:solidFill>
                  <a:srgbClr val="0000FF"/>
                </a:solidFill>
                <a:latin typeface="+mj-lt"/>
              </a:rPr>
              <a:t>-</a:t>
            </a:r>
            <a:r>
              <a:rPr lang="en-US" altLang="ja-JP" sz="2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  <a:latin typeface="+mj-lt"/>
              </a:rPr>
              <a:t>7GeV</a:t>
            </a:r>
            <a:endParaRPr lang="en-US" altLang="ja-JP" sz="2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0" name="Rectangle 20"/>
          <p:cNvSpPr>
            <a:spLocks/>
          </p:cNvSpPr>
          <p:nvPr/>
        </p:nvSpPr>
        <p:spPr bwMode="auto">
          <a:xfrm>
            <a:off x="4165587" y="2551556"/>
            <a:ext cx="887420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+mj-lt"/>
              </a:rPr>
              <a:t>e</a:t>
            </a:r>
            <a:r>
              <a:rPr lang="en-US" altLang="ja-JP" sz="2000" baseline="30000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en-US" altLang="ja-JP" sz="2000" dirty="0" smtClean="0">
                <a:solidFill>
                  <a:srgbClr val="FF0000"/>
                </a:solidFill>
                <a:latin typeface="+mj-lt"/>
              </a:rPr>
              <a:t> 4GeV</a:t>
            </a:r>
            <a:endParaRPr lang="en-US" altLang="ja-JP" sz="2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486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578354" cy="735799"/>
          </a:xfrm>
        </p:spPr>
        <p:txBody>
          <a:bodyPr>
            <a:noAutofit/>
          </a:bodyPr>
          <a:lstStyle/>
          <a:p>
            <a:r>
              <a:rPr lang="en-US" sz="4800" dirty="0" smtClean="0"/>
              <a:t>List of Trieste activities in Belle-II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89" y="1269874"/>
            <a:ext cx="8584612" cy="485628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Micron and HPK </a:t>
            </a:r>
            <a:r>
              <a:rPr lang="en-US" dirty="0" err="1"/>
              <a:t>m</a:t>
            </a:r>
            <a:r>
              <a:rPr lang="en-US" dirty="0" err="1" smtClean="0"/>
              <a:t>icrostrip</a:t>
            </a:r>
            <a:r>
              <a:rPr lang="en-US" dirty="0" smtClean="0"/>
              <a:t> sensors </a:t>
            </a:r>
            <a:r>
              <a:rPr lang="en-US" dirty="0"/>
              <a:t>t</a:t>
            </a:r>
            <a:r>
              <a:rPr lang="en-US" dirty="0" smtClean="0"/>
              <a:t>ests</a:t>
            </a:r>
          </a:p>
          <a:p>
            <a:r>
              <a:rPr lang="en-US" dirty="0" smtClean="0"/>
              <a:t>Radiation monitor &amp; beam abort</a:t>
            </a:r>
          </a:p>
          <a:p>
            <a:pPr lvl="1"/>
            <a:r>
              <a:rPr lang="en-US" sz="2400" dirty="0" err="1" smtClean="0"/>
              <a:t>scCVD</a:t>
            </a:r>
            <a:r>
              <a:rPr lang="en-US" sz="2400" dirty="0" smtClean="0"/>
              <a:t> diamond sensors (</a:t>
            </a:r>
            <a:r>
              <a:rPr lang="en-US" sz="2400" dirty="0" err="1" smtClean="0"/>
              <a:t>Cividec</a:t>
            </a:r>
            <a:r>
              <a:rPr lang="en-US" sz="2400" dirty="0" smtClean="0"/>
              <a:t>): characterization &amp; specs, tender</a:t>
            </a:r>
          </a:p>
          <a:p>
            <a:pPr lvl="1"/>
            <a:r>
              <a:rPr lang="en-US" sz="2400" dirty="0"/>
              <a:t>p</a:t>
            </a:r>
            <a:r>
              <a:rPr lang="en-US" sz="2400" dirty="0" smtClean="0"/>
              <a:t>rototype electronics ready (digitizer, FPGA, beam abort)</a:t>
            </a:r>
          </a:p>
          <a:p>
            <a:r>
              <a:rPr lang="en-US" dirty="0"/>
              <a:t>Temperature monitoring </a:t>
            </a:r>
            <a:endParaRPr lang="en-US" dirty="0" smtClean="0"/>
          </a:p>
          <a:p>
            <a:pPr lvl="1"/>
            <a:r>
              <a:rPr lang="en-US" sz="2400" dirty="0" smtClean="0"/>
              <a:t>NTC thermistors: mechanics, readout electronics, EPICS</a:t>
            </a:r>
          </a:p>
          <a:p>
            <a:pPr lvl="1"/>
            <a:r>
              <a:rPr lang="en-US" sz="2400" dirty="0" smtClean="0"/>
              <a:t>FBG fiber sensors: tests, calibrations (EPICS already done)</a:t>
            </a:r>
          </a:p>
          <a:p>
            <a:r>
              <a:rPr lang="en-US" dirty="0"/>
              <a:t>Humidity </a:t>
            </a:r>
            <a:r>
              <a:rPr lang="en-US" dirty="0" smtClean="0"/>
              <a:t>monitoring, interlocks, PLC</a:t>
            </a:r>
          </a:p>
          <a:p>
            <a:pPr lvl="1" indent="-342900"/>
            <a:r>
              <a:rPr lang="en-US" sz="2400" dirty="0" smtClean="0"/>
              <a:t>Preparations for tests at the DESY VXD thermal mock-up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60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69318" y="1189764"/>
            <a:ext cx="1959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L.Bosisio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G.Orzan</a:t>
            </a:r>
            <a:r>
              <a:rPr lang="en-US" dirty="0" smtClean="0">
                <a:solidFill>
                  <a:srgbClr val="008000"/>
                </a:solidFill>
              </a:rPr>
              <a:t>,</a:t>
            </a:r>
          </a:p>
          <a:p>
            <a:r>
              <a:rPr lang="en-US" dirty="0" err="1" smtClean="0">
                <a:solidFill>
                  <a:srgbClr val="008000"/>
                </a:solidFill>
              </a:rPr>
              <a:t>I.Rashevskaia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3273" y="1777705"/>
            <a:ext cx="2572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L.B., </a:t>
            </a:r>
            <a:r>
              <a:rPr lang="en-US" dirty="0" err="1" smtClean="0">
                <a:solidFill>
                  <a:srgbClr val="008000"/>
                </a:solidFill>
              </a:rPr>
              <a:t>P.Cristaudo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L.Vitale</a:t>
            </a:r>
            <a:r>
              <a:rPr lang="en-US" dirty="0" smtClean="0">
                <a:solidFill>
                  <a:srgbClr val="008000"/>
                </a:solidFill>
              </a:rPr>
              <a:t>,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L.L., </a:t>
            </a:r>
            <a:r>
              <a:rPr lang="en-US" dirty="0" err="1" smtClean="0">
                <a:solidFill>
                  <a:srgbClr val="008000"/>
                </a:solidFill>
              </a:rPr>
              <a:t>M.Zuppichin</a:t>
            </a:r>
            <a:r>
              <a:rPr lang="en-US" dirty="0" smtClean="0">
                <a:solidFill>
                  <a:srgbClr val="008000"/>
                </a:solidFill>
              </a:rPr>
              <a:t>, 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04258" y="2988430"/>
            <a:ext cx="2253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F.Vulpone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>
                <a:solidFill>
                  <a:srgbClr val="008000"/>
                </a:solidFill>
              </a:rPr>
              <a:t>G</a:t>
            </a:r>
            <a:r>
              <a:rPr lang="en-US" dirty="0" err="1" smtClean="0">
                <a:solidFill>
                  <a:srgbClr val="008000"/>
                </a:solidFill>
              </a:rPr>
              <a:t>.Cautero</a:t>
            </a:r>
            <a:r>
              <a:rPr lang="en-US" dirty="0" smtClean="0">
                <a:solidFill>
                  <a:srgbClr val="008000"/>
                </a:solidFill>
              </a:rPr>
              <a:t>,</a:t>
            </a:r>
          </a:p>
          <a:p>
            <a:r>
              <a:rPr lang="en-US" dirty="0" err="1" smtClean="0">
                <a:solidFill>
                  <a:srgbClr val="008000"/>
                </a:solidFill>
              </a:rPr>
              <a:t>D.Giuressi</a:t>
            </a:r>
            <a:r>
              <a:rPr lang="en-US" dirty="0" smtClean="0">
                <a:solidFill>
                  <a:srgbClr val="008000"/>
                </a:solidFill>
              </a:rPr>
              <a:t>, L.L., 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1331" y="3579524"/>
            <a:ext cx="1318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P.Cristaudo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L.L., L.V.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72877" y="4224253"/>
            <a:ext cx="11702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M.Bari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L.Vitale</a:t>
            </a:r>
          </a:p>
          <a:p>
            <a:r>
              <a:rPr lang="en-US" dirty="0" err="1" smtClean="0">
                <a:solidFill>
                  <a:srgbClr val="008000"/>
                </a:solidFill>
              </a:rPr>
              <a:t>A.Tomasin</a:t>
            </a:r>
            <a:endParaRPr lang="en-US" dirty="0" smtClean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2524" y="5200221"/>
            <a:ext cx="108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A.Zanetti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L.L., L.V.</a:t>
            </a:r>
          </a:p>
        </p:txBody>
      </p:sp>
    </p:spTree>
    <p:extLst>
      <p:ext uri="{BB962C8B-B14F-4D97-AF65-F5344CB8AC3E}">
        <p14:creationId xmlns:p14="http://schemas.microsoft.com/office/powerpoint/2010/main" val="133490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 of shorter diamond package</a:t>
            </a:r>
            <a:endParaRPr lang="en-US" dirty="0"/>
          </a:p>
        </p:txBody>
      </p:sp>
      <p:pic>
        <p:nvPicPr>
          <p:cNvPr id="7" name="Content Placeholder 6" descr="Screen Shot 2015-06-09 at 11.13.1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" t="3592" r="369"/>
          <a:stretch/>
        </p:blipFill>
        <p:spPr>
          <a:xfrm>
            <a:off x="684826" y="1344828"/>
            <a:ext cx="7010141" cy="468171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05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Origami – Chip-on-Sensor Concept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de-AT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de-A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673FC-46A7-DE44-8FB6-472C25C8D079}" type="slidenum">
              <a:rPr lang="de-AT" smtClean="0"/>
              <a:pPr/>
              <a:t>7</a:t>
            </a:fld>
            <a:endParaRPr lang="de-AT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446088" y="764521"/>
            <a:ext cx="8229600" cy="208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2000" dirty="0"/>
              <a:t>To read out each sensor individually. Used for inner DSSDs of layers 4,5 and </a:t>
            </a:r>
            <a:r>
              <a:rPr lang="en-US" sz="2000" dirty="0" smtClean="0"/>
              <a:t>6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Chip-on-sensor</a:t>
            </a:r>
            <a:r>
              <a:rPr lang="en-US" sz="2000" dirty="0">
                <a:solidFill>
                  <a:srgbClr val="000000"/>
                </a:solidFill>
              </a:rPr>
              <a:t> concept for </a:t>
            </a:r>
            <a:r>
              <a:rPr lang="en-US" sz="2000" b="1" dirty="0">
                <a:solidFill>
                  <a:srgbClr val="000000"/>
                </a:solidFill>
              </a:rPr>
              <a:t>double-sided readout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Short </a:t>
            </a:r>
            <a:r>
              <a:rPr lang="en-US" sz="2000" b="1" dirty="0">
                <a:solidFill>
                  <a:srgbClr val="000000"/>
                </a:solidFill>
              </a:rPr>
              <a:t>fan-out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pieces for n-side (z)</a:t>
            </a:r>
            <a:endParaRPr lang="en-US" sz="2000" b="1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Flex fan-out</a:t>
            </a:r>
            <a:r>
              <a:rPr lang="en-US" sz="2000" dirty="0">
                <a:solidFill>
                  <a:srgbClr val="000000"/>
                </a:solidFill>
              </a:rPr>
              <a:t> pieces </a:t>
            </a:r>
            <a:r>
              <a:rPr lang="en-US" sz="2000" b="1" dirty="0">
                <a:solidFill>
                  <a:srgbClr val="000000"/>
                </a:solidFill>
              </a:rPr>
              <a:t>wrapped</a:t>
            </a:r>
            <a:r>
              <a:rPr lang="en-US" sz="2000" dirty="0">
                <a:solidFill>
                  <a:srgbClr val="000000"/>
                </a:solidFill>
              </a:rPr>
              <a:t> to opposite side (hence “Origami“)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All chips aligned on one side </a:t>
            </a:r>
            <a:r>
              <a:rPr lang="en-US" sz="2000" dirty="0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 sz="2000" b="1" dirty="0">
                <a:solidFill>
                  <a:srgbClr val="000000"/>
                </a:solidFill>
              </a:rPr>
              <a:t>single cooling pipe</a:t>
            </a: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rot="10800000" flipH="1">
            <a:off x="5877545" y="3701082"/>
            <a:ext cx="919162" cy="0"/>
          </a:xfrm>
          <a:prstGeom prst="line">
            <a:avLst/>
          </a:prstGeom>
          <a:noFill/>
          <a:ln w="28575">
            <a:solidFill>
              <a:srgbClr val="0061A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5652120" y="3820145"/>
            <a:ext cx="13779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ja-JP" dirty="0">
                <a:solidFill>
                  <a:srgbClr val="0061A0"/>
                </a:solidFill>
                <a:ea typeface="ＭＳ 明朝" charset="-128"/>
                <a:cs typeface="ＭＳ 明朝" charset="-128"/>
              </a:rPr>
              <a:t>Side View (below)</a:t>
            </a:r>
            <a:endParaRPr lang="en-US" dirty="0">
              <a:solidFill>
                <a:srgbClr val="0061A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2714941"/>
            <a:ext cx="5273926" cy="3699686"/>
            <a:chOff x="26736" y="2607997"/>
            <a:chExt cx="5273926" cy="3699686"/>
          </a:xfrm>
        </p:grpSpPr>
        <p:pic>
          <p:nvPicPr>
            <p:cNvPr id="2" name="Picture 1" descr="origami_6_concept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27" b="23810"/>
            <a:stretch/>
          </p:blipFill>
          <p:spPr>
            <a:xfrm>
              <a:off x="26736" y="2607997"/>
              <a:ext cx="5273926" cy="369968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6736" y="5830572"/>
              <a:ext cx="3208422" cy="477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origami_6_concep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8" t="67509"/>
          <a:stretch/>
        </p:blipFill>
        <p:spPr>
          <a:xfrm>
            <a:off x="4277510" y="5160211"/>
            <a:ext cx="4845476" cy="14431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06632" y="5013158"/>
            <a:ext cx="788736" cy="5614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Origami </a:t>
            </a:r>
            <a:r>
              <a:rPr lang="en-US" sz="3200" dirty="0" smtClean="0"/>
              <a:t>Prototype Module with 6” HPK DSSD</a:t>
            </a:r>
            <a:endParaRPr lang="en-US" sz="3200" dirty="0"/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de-AT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de-A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673FC-46A7-DE44-8FB6-472C25C8D079}" type="slidenum">
              <a:rPr lang="de-AT" smtClean="0"/>
              <a:pPr/>
              <a:t>8</a:t>
            </a:fld>
            <a:endParaRPr lang="de-AT"/>
          </a:p>
        </p:txBody>
      </p:sp>
      <p:pic>
        <p:nvPicPr>
          <p:cNvPr id="8" name="Picture 2" descr="C:\Users\friedl\Desktop\origa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600" y="969600"/>
            <a:ext cx="8064000" cy="5355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24000" y="4829175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Silicon sensor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895600" y="4800600"/>
            <a:ext cx="609600" cy="1047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91200" y="1828800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Flex hybrid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638800" y="2133600"/>
            <a:ext cx="2286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6318" y="5257800"/>
            <a:ext cx="350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Pitch adapter for top side of sensor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419600" y="5029200"/>
            <a:ext cx="304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71575" y="5781675"/>
            <a:ext cx="389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Pitch adapter for bottom side of sensor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5070399" y="5934075"/>
            <a:ext cx="901776" cy="322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0075" y="4374118"/>
            <a:ext cx="206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APV25 readout chip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38400" y="4038600"/>
            <a:ext cx="12192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9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7263" y="124433"/>
            <a:ext cx="8729579" cy="735799"/>
          </a:xfrm>
        </p:spPr>
        <p:txBody>
          <a:bodyPr>
            <a:noAutofit/>
          </a:bodyPr>
          <a:lstStyle/>
          <a:p>
            <a:r>
              <a:rPr lang="en-US" sz="4000" dirty="0"/>
              <a:t>Sketch of </a:t>
            </a:r>
            <a:r>
              <a:rPr lang="en-US" sz="4000" dirty="0" smtClean="0"/>
              <a:t>the Layer 5 Ladder</a:t>
            </a:r>
            <a:endParaRPr lang="en-US" sz="4000" dirty="0"/>
          </a:p>
        </p:txBody>
      </p:sp>
      <p:sp>
        <p:nvSpPr>
          <p:cNvPr id="2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Trieste June 15, 2015</a:t>
            </a:r>
            <a:endParaRPr lang="de-AT"/>
          </a:p>
        </p:txBody>
      </p:sp>
      <p:sp>
        <p:nvSpPr>
          <p:cNvPr id="2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Riunione Gruppo I</a:t>
            </a:r>
            <a:endParaRPr lang="de-AT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D207-ADB7-134A-B5CB-F9D4B9EAFF8F}" type="slidenum">
              <a:rPr lang="de-AT" smtClean="0"/>
              <a:pPr/>
              <a:t>9</a:t>
            </a:fld>
            <a:endParaRPr lang="de-AT"/>
          </a:p>
        </p:txBody>
      </p:sp>
      <p:pic>
        <p:nvPicPr>
          <p:cNvPr id="5" name="Picture 4" descr="L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5" r="1628" b="24044"/>
          <a:stretch/>
        </p:blipFill>
        <p:spPr>
          <a:xfrm>
            <a:off x="93584" y="791496"/>
            <a:ext cx="6459616" cy="2334410"/>
          </a:xfrm>
          <a:prstGeom prst="rect">
            <a:avLst/>
          </a:prstGeom>
        </p:spPr>
      </p:pic>
      <p:sp>
        <p:nvSpPr>
          <p:cNvPr id="880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86693" y="1959405"/>
            <a:ext cx="5570149" cy="1031482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smtClean="0"/>
              <a:t>Two central </a:t>
            </a:r>
            <a:r>
              <a:rPr lang="en-US" sz="2000" dirty="0"/>
              <a:t>sensors have Origami </a:t>
            </a:r>
            <a:r>
              <a:rPr lang="en-US" sz="2000" dirty="0" smtClean="0"/>
              <a:t>structure, edge sensors are read out from sides</a:t>
            </a:r>
            <a:endParaRPr lang="en-US" sz="2000" dirty="0"/>
          </a:p>
          <a:p>
            <a:r>
              <a:rPr lang="en-US" sz="2000" dirty="0" smtClean="0"/>
              <a:t>Averaged material budget over the full module: 0.58% X</a:t>
            </a:r>
            <a:r>
              <a:rPr lang="en-US" sz="2000" baseline="-25000" dirty="0" smtClean="0"/>
              <a:t>0</a:t>
            </a:r>
            <a:endParaRPr lang="en-US" sz="2000" baseline="-25000" dirty="0"/>
          </a:p>
        </p:txBody>
      </p:sp>
      <p:pic>
        <p:nvPicPr>
          <p:cNvPr id="4" name="Picture 3" descr="L5-Ladder_20-08-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5" t="30190" r="6798" b="9060"/>
          <a:stretch/>
        </p:blipFill>
        <p:spPr>
          <a:xfrm>
            <a:off x="2104708" y="2847474"/>
            <a:ext cx="6755118" cy="373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4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12887</TotalTime>
  <Words>4025</Words>
  <Application>Microsoft Macintosh PowerPoint</Application>
  <PresentationFormat>On-screen Show (4:3)</PresentationFormat>
  <Paragraphs>777</Paragraphs>
  <Slides>61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Office Theme</vt:lpstr>
      <vt:lpstr>Document</vt:lpstr>
      <vt:lpstr>Environmental and Radiation Monitoring for the BELLE-II Vertex Detector</vt:lpstr>
      <vt:lpstr>Outline</vt:lpstr>
      <vt:lpstr>SuperKEKB/Belle II</vt:lpstr>
      <vt:lpstr>Belle-II</vt:lpstr>
      <vt:lpstr>Belle II VerteX Detector</vt:lpstr>
      <vt:lpstr>VerteX Detector VXD</vt:lpstr>
      <vt:lpstr>Origami – Chip-on-Sensor Concept</vt:lpstr>
      <vt:lpstr>Origami Prototype Module with 6” HPK DSSD</vt:lpstr>
      <vt:lpstr>Sketch of the Layer 5 Ladder</vt:lpstr>
      <vt:lpstr>Ladder assembly procedure  (from Vertex2013 T.Bergauer)</vt:lpstr>
      <vt:lpstr>Belle II – Trieste in sintesi (2015)</vt:lpstr>
      <vt:lpstr>Micron and HPK microstrip sensors tests</vt:lpstr>
      <vt:lpstr>Test di sensori DSSD HPK e Micron</vt:lpstr>
      <vt:lpstr>Testing Jig for Micron (trapezoidal) Sensors</vt:lpstr>
      <vt:lpstr>Testing Jig for Hamamatsu (HPK) Sensors</vt:lpstr>
      <vt:lpstr>An example: DC Strip Scan on n-side</vt:lpstr>
      <vt:lpstr>Radiation monitor &amp; beam abort</vt:lpstr>
      <vt:lpstr>Belle II-VXD Radiation Monitoring and Beam Abort</vt:lpstr>
      <vt:lpstr>scCVD radiation sensors</vt:lpstr>
      <vt:lpstr>PowerPoint Presentation</vt:lpstr>
      <vt:lpstr>Expected radiation from simulations</vt:lpstr>
      <vt:lpstr>Diamond sensors </vt:lpstr>
      <vt:lpstr>Diamond sensor characterization</vt:lpstr>
      <vt:lpstr>First tests with compact package</vt:lpstr>
      <vt:lpstr>Characterisation of scCVD sensors - 1</vt:lpstr>
      <vt:lpstr>Characterisation of scCVD sensors - 2</vt:lpstr>
      <vt:lpstr>Readout Electronics: specs</vt:lpstr>
      <vt:lpstr>Readout &amp; Beam Abort: electronics prototype</vt:lpstr>
      <vt:lpstr>Attività di monitoring ambientale</vt:lpstr>
      <vt:lpstr>Temperature and humidity</vt:lpstr>
      <vt:lpstr>PowerPoint Presentation</vt:lpstr>
      <vt:lpstr>PowerPoint Presentation</vt:lpstr>
      <vt:lpstr>PowerPoint Presentation</vt:lpstr>
      <vt:lpstr>CO2 Cooling</vt:lpstr>
      <vt:lpstr>Thermal mock-up (DESY)</vt:lpstr>
      <vt:lpstr>Temperature monitoring: NTC thermistors FBG fiber sensors</vt:lpstr>
      <vt:lpstr>Temperature 1: NTC Thermistors</vt:lpstr>
      <vt:lpstr>NTC current sources and interlock signals</vt:lpstr>
      <vt:lpstr>NTC final locations</vt:lpstr>
      <vt:lpstr>NTC final readout (ELMB) system design</vt:lpstr>
      <vt:lpstr>Now the system is ready</vt:lpstr>
      <vt:lpstr>Temperature 2 and Humidity 1 – FOS</vt:lpstr>
      <vt:lpstr>Where and how many  temperature sensors on the fibers?</vt:lpstr>
      <vt:lpstr>SVD FOS fibers system -2 FBGs/origami</vt:lpstr>
      <vt:lpstr>FBG (FOS): tests and calibrations</vt:lpstr>
      <vt:lpstr>8/5 FBGs with/without splitters</vt:lpstr>
      <vt:lpstr>FBG calibrations (-20 to +40oC)</vt:lpstr>
      <vt:lpstr>Dew Point Sensors (interlock @ -40°C)</vt:lpstr>
      <vt:lpstr>Dew Point Sensors (interlock @ -30°C)</vt:lpstr>
      <vt:lpstr>SVD + PXD Interlocks</vt:lpstr>
      <vt:lpstr>SVD + PXD Interlocks</vt:lpstr>
      <vt:lpstr>Conclusioni</vt:lpstr>
      <vt:lpstr>Back-up</vt:lpstr>
      <vt:lpstr>Trapezoidal Sensor Testing</vt:lpstr>
      <vt:lpstr>Sensor testing set-up</vt:lpstr>
      <vt:lpstr>Sensor Testing Procedure</vt:lpstr>
      <vt:lpstr>Wedge Sensor Summary</vt:lpstr>
      <vt:lpstr>Test of Hamamatsu Sensors</vt:lpstr>
      <vt:lpstr>General overview</vt:lpstr>
      <vt:lpstr>List of Trieste activities in Belle-II</vt:lpstr>
      <vt:lpstr>Design of shorter diamond package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VXD Radiation Monitoring and Beam Abort + SVD Environmental Monitoring and Interlock </dc:title>
  <dc:creator>Lorenzo Vitale</dc:creator>
  <cp:lastModifiedBy>Lorenzo Vitale</cp:lastModifiedBy>
  <cp:revision>180</cp:revision>
  <dcterms:created xsi:type="dcterms:W3CDTF">2014-06-17T02:20:32Z</dcterms:created>
  <dcterms:modified xsi:type="dcterms:W3CDTF">2015-06-15T07:59:26Z</dcterms:modified>
</cp:coreProperties>
</file>