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EBB1C-15ED-4E9D-BB15-7FDF1C4BCE0D}" type="datetimeFigureOut">
              <a:rPr lang="it-IT" smtClean="0"/>
              <a:t>09/06/2015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DD4D-2C96-4116-B95A-2924BE254E8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9DD4D-2C96-4116-B95A-2924BE254E8F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09/06/2015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rturos@cern.ch" TargetMode="External"/><Relationship Id="rId2" Type="http://schemas.openxmlformats.org/officeDocument/2006/relationships/hyperlink" Target="mailto:doria@na.infn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70025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Il calcolo ATLAS a Napoli nel 2014/2015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352928" cy="237626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Integrazione del Tier2 con l’infrastruttura RECAS: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tx1"/>
                </a:solidFill>
              </a:rPr>
              <a:t>Nel 2014 messi in produzione 1500 nuovi job slot e 400 TB di spazio disco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tx1"/>
                </a:solidFill>
              </a:rPr>
              <a:t>In 4 nuovi </a:t>
            </a:r>
            <a:r>
              <a:rPr lang="it-IT" sz="2000" dirty="0" err="1" smtClean="0">
                <a:solidFill>
                  <a:schemeClr val="tx1"/>
                </a:solidFill>
              </a:rPr>
              <a:t>rack</a:t>
            </a:r>
            <a:r>
              <a:rPr lang="it-IT" sz="2000" dirty="0" smtClean="0">
                <a:solidFill>
                  <a:schemeClr val="tx1"/>
                </a:solidFill>
              </a:rPr>
              <a:t>  raffreddati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tx1"/>
                </a:solidFill>
              </a:rPr>
              <a:t>Con la collaborazione di due contrattisti RECAS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tx1"/>
                </a:solidFill>
              </a:rPr>
              <a:t>Ristrutturazione della rete e introduzione di un nuovo router  con porte a 10Gbps</a:t>
            </a:r>
          </a:p>
          <a:p>
            <a:pPr algn="l"/>
            <a:endParaRPr lang="it-IT" sz="2400" dirty="0" smtClean="0">
              <a:solidFill>
                <a:schemeClr val="tx1"/>
              </a:solidFill>
            </a:endParaRPr>
          </a:p>
          <a:p>
            <a:pPr algn="l"/>
            <a:endParaRPr lang="it-IT" sz="2400" dirty="0" smtClean="0">
              <a:solidFill>
                <a:schemeClr val="tx1"/>
              </a:solidFill>
            </a:endParaRPr>
          </a:p>
          <a:p>
            <a:pPr algn="l"/>
            <a:endParaRPr lang="it-IT" sz="2400" dirty="0">
              <a:solidFill>
                <a:schemeClr val="tx1"/>
              </a:solidFill>
            </a:endParaRPr>
          </a:p>
        </p:txBody>
      </p:sp>
      <p:pic>
        <p:nvPicPr>
          <p:cNvPr id="1038" name="Picture 14" descr="http://atlas-monitor.na.infn.it:7778/t2-ganglia/graph.php?g=atlasjoin_report&amp;h=%20&amp;c=&amp;z=medium&amp;r=custom&amp;cs=08%2F01%2F2014%2000%3A00%20&amp;ce=06%2F08%2F2015%2018%3A12%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2075" y="3524250"/>
            <a:ext cx="3971925" cy="3333750"/>
          </a:xfrm>
          <a:prstGeom prst="rect">
            <a:avLst/>
          </a:prstGeom>
          <a:noFill/>
        </p:spPr>
      </p:pic>
      <p:sp>
        <p:nvSpPr>
          <p:cNvPr id="12" name="Rettangolo 11"/>
          <p:cNvSpPr/>
          <p:nvPr/>
        </p:nvSpPr>
        <p:spPr>
          <a:xfrm>
            <a:off x="251520" y="3717032"/>
            <a:ext cx="489654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Introduzione dei job di produzione </a:t>
            </a:r>
            <a:r>
              <a:rPr lang="it-IT" sz="2400" dirty="0" err="1" smtClean="0"/>
              <a:t>multicore</a:t>
            </a:r>
            <a:r>
              <a:rPr lang="it-IT" sz="2400" smtClean="0"/>
              <a:t> </a:t>
            </a:r>
            <a:endParaRPr lang="it-IT" sz="2400" dirty="0" smtClean="0"/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Migliorata l’efficienza con nuovi </a:t>
            </a:r>
            <a:r>
              <a:rPr lang="it-IT" sz="2400" dirty="0" err="1" smtClean="0"/>
              <a:t>tool</a:t>
            </a:r>
            <a:r>
              <a:rPr lang="it-IT" sz="2400" dirty="0" smtClean="0"/>
              <a:t> di </a:t>
            </a:r>
            <a:r>
              <a:rPr lang="it-IT" sz="2400" dirty="0" err="1" smtClean="0"/>
              <a:t>monitoring</a:t>
            </a:r>
            <a:r>
              <a:rPr lang="it-IT" sz="2400" dirty="0" smtClean="0"/>
              <a:t> e di configurazione</a:t>
            </a:r>
          </a:p>
          <a:p>
            <a:pPr>
              <a:buFont typeface="Arial" pitchFamily="34" charset="0"/>
              <a:buChar char="•"/>
            </a:pPr>
            <a:endParaRPr lang="it-IT" sz="2400" dirty="0" smtClean="0"/>
          </a:p>
          <a:p>
            <a:pPr algn="ctr"/>
            <a:r>
              <a:rPr lang="it-IT" sz="2800" dirty="0" smtClean="0"/>
              <a:t>Pronti per il Run2!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I server per l’interattivo: </a:t>
            </a:r>
            <a:r>
              <a:rPr lang="it-IT" sz="3600" dirty="0" err="1" smtClean="0">
                <a:solidFill>
                  <a:srgbClr val="0070C0"/>
                </a:solidFill>
              </a:rPr>
              <a:t>atlasui.na.infn.it</a:t>
            </a:r>
            <a:endParaRPr lang="it-IT" sz="36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it-IT" sz="2000" dirty="0" smtClean="0">
                <a:solidFill>
                  <a:srgbClr val="0070C0"/>
                </a:solidFill>
              </a:rPr>
              <a:t>atlasui01 (24 CPU, 24GB di RAM),</a:t>
            </a:r>
          </a:p>
          <a:p>
            <a:r>
              <a:rPr lang="it-IT" sz="2000" dirty="0" smtClean="0">
                <a:solidFill>
                  <a:srgbClr val="0070C0"/>
                </a:solidFill>
              </a:rPr>
              <a:t>a</a:t>
            </a:r>
            <a:r>
              <a:rPr lang="it-IT" sz="2000" dirty="0" smtClean="0">
                <a:solidFill>
                  <a:srgbClr val="0070C0"/>
                </a:solidFill>
              </a:rPr>
              <a:t>tlasui02 (8 CPU , 24 GB di RAM),</a:t>
            </a:r>
          </a:p>
          <a:p>
            <a:r>
              <a:rPr lang="it-IT" sz="2000" dirty="0" smtClean="0">
                <a:solidFill>
                  <a:srgbClr val="0070C0"/>
                </a:solidFill>
              </a:rPr>
              <a:t> atlasui03 (24 CPU, 64 GB di RAM)</a:t>
            </a:r>
          </a:p>
          <a:p>
            <a:pPr>
              <a:buNone/>
            </a:pPr>
            <a:r>
              <a:rPr lang="it-IT" sz="2400" dirty="0" smtClean="0"/>
              <a:t>Dall’esterno della rete di sezione, </a:t>
            </a:r>
            <a:r>
              <a:rPr lang="it-IT" sz="2400" dirty="0" err="1" smtClean="0"/>
              <a:t>ssh</a:t>
            </a:r>
            <a:r>
              <a:rPr lang="it-IT" sz="2400" dirty="0" smtClean="0"/>
              <a:t> sulla porta 5022:</a:t>
            </a:r>
          </a:p>
          <a:p>
            <a:pPr>
              <a:buNone/>
            </a:pPr>
            <a:r>
              <a:rPr lang="it-IT" sz="2000" dirty="0" err="1" smtClean="0">
                <a:solidFill>
                  <a:srgbClr val="0070C0"/>
                </a:solidFill>
              </a:rPr>
              <a:t>s</a:t>
            </a:r>
            <a:r>
              <a:rPr lang="it-IT" sz="2000" dirty="0" err="1" smtClean="0">
                <a:solidFill>
                  <a:srgbClr val="0070C0"/>
                </a:solidFill>
              </a:rPr>
              <a:t>sh</a:t>
            </a:r>
            <a:r>
              <a:rPr lang="it-IT" sz="2000" dirty="0" smtClean="0">
                <a:solidFill>
                  <a:srgbClr val="0070C0"/>
                </a:solidFill>
              </a:rPr>
              <a:t> –p 5022 </a:t>
            </a:r>
            <a:r>
              <a:rPr lang="it-IT" sz="2000" dirty="0" err="1" smtClean="0">
                <a:solidFill>
                  <a:srgbClr val="0070C0"/>
                </a:solidFill>
              </a:rPr>
              <a:t>atlasui.na.infn.it</a:t>
            </a:r>
            <a:endParaRPr lang="it-IT" sz="2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it-IT" sz="2400" dirty="0" smtClean="0"/>
              <a:t>Condividono gli utenti, le home </a:t>
            </a:r>
            <a:r>
              <a:rPr lang="it-IT" sz="2400" dirty="0" err="1" smtClean="0"/>
              <a:t>directories</a:t>
            </a:r>
            <a:r>
              <a:rPr lang="it-IT" sz="2400" dirty="0" smtClean="0"/>
              <a:t> </a:t>
            </a:r>
            <a:r>
              <a:rPr lang="it-IT" sz="2400" dirty="0" smtClean="0"/>
              <a:t>e le aree dati:</a:t>
            </a:r>
          </a:p>
          <a:p>
            <a:pPr marL="0">
              <a:spcBef>
                <a:spcPts val="0"/>
              </a:spcBef>
            </a:pPr>
            <a:r>
              <a:rPr lang="it-IT" sz="2000" dirty="0" smtClean="0">
                <a:solidFill>
                  <a:srgbClr val="0070C0"/>
                </a:solidFill>
              </a:rPr>
              <a:t>/data1    13 TB</a:t>
            </a:r>
          </a:p>
          <a:p>
            <a:pPr marL="0">
              <a:spcBef>
                <a:spcPts val="0"/>
              </a:spcBef>
            </a:pPr>
            <a:r>
              <a:rPr lang="it-IT" sz="2000" dirty="0" smtClean="0">
                <a:solidFill>
                  <a:srgbClr val="0070C0"/>
                </a:solidFill>
              </a:rPr>
              <a:t>/data2    4.5 TB</a:t>
            </a:r>
          </a:p>
          <a:p>
            <a:pPr marL="0">
              <a:spcBef>
                <a:spcPts val="0"/>
              </a:spcBef>
            </a:pPr>
            <a:r>
              <a:rPr lang="it-IT" sz="2000" dirty="0" smtClean="0">
                <a:solidFill>
                  <a:srgbClr val="0070C0"/>
                </a:solidFill>
              </a:rPr>
              <a:t>/data3    8.8 TB</a:t>
            </a:r>
          </a:p>
          <a:p>
            <a:pPr>
              <a:buNone/>
            </a:pPr>
            <a:r>
              <a:rPr lang="it-IT" sz="2400" dirty="0" smtClean="0"/>
              <a:t>Per cambiarsi la password: </a:t>
            </a:r>
            <a:r>
              <a:rPr lang="it-IT" sz="2000" dirty="0" err="1" smtClean="0">
                <a:solidFill>
                  <a:srgbClr val="0070C0"/>
                </a:solidFill>
              </a:rPr>
              <a:t>yppasswd</a:t>
            </a:r>
            <a:r>
              <a:rPr lang="it-IT" sz="2000" dirty="0" smtClean="0">
                <a:solidFill>
                  <a:srgbClr val="0070C0"/>
                </a:solidFill>
              </a:rPr>
              <a:t> </a:t>
            </a:r>
            <a:r>
              <a:rPr lang="it-IT" sz="2000" dirty="0" err="1" smtClean="0">
                <a:solidFill>
                  <a:srgbClr val="0070C0"/>
                </a:solidFill>
              </a:rPr>
              <a:t>nomeutente</a:t>
            </a:r>
            <a:endParaRPr lang="it-IT" sz="2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it-IT" sz="2400" dirty="0" smtClean="0"/>
              <a:t>Per problemi mail a </a:t>
            </a:r>
            <a:r>
              <a:rPr lang="it-IT" sz="2000" dirty="0" smtClean="0">
                <a:hlinkClick r:id="rId2"/>
              </a:rPr>
              <a:t>doria@na.infn.it</a:t>
            </a:r>
            <a:r>
              <a:rPr lang="it-IT" sz="2000" dirty="0" smtClean="0"/>
              <a:t> e </a:t>
            </a:r>
            <a:r>
              <a:rPr lang="it-IT" sz="2000" dirty="0" smtClean="0">
                <a:hlinkClick r:id="rId3"/>
              </a:rPr>
              <a:t>arturos@cern.ch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400" dirty="0" smtClean="0"/>
              <a:t>Quando le CPU delle UI non sono usate dagli utenti, vengono utilizzate per la produzione con </a:t>
            </a:r>
            <a:r>
              <a:rPr lang="it-IT" sz="2400" dirty="0" err="1" smtClean="0"/>
              <a:t>ATLAS@home</a:t>
            </a:r>
            <a:r>
              <a:rPr lang="it-IT" sz="2400" dirty="0" smtClean="0"/>
              <a:t> (BOINC)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187</Words>
  <Application>Microsoft Office PowerPoint</Application>
  <PresentationFormat>Presentazione su schermo (4:3)</PresentationFormat>
  <Paragraphs>27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Il calcolo ATLAS a Napoli nel 2014/2015</vt:lpstr>
      <vt:lpstr>I server per l’interattivo: atlasui.na.infn.it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calcolo ATLAS a Napoli nel 2014/2015</dc:title>
  <dc:creator>Alessandra</dc:creator>
  <cp:lastModifiedBy>Alessandra</cp:lastModifiedBy>
  <cp:revision>3</cp:revision>
  <dcterms:created xsi:type="dcterms:W3CDTF">2015-06-08T09:13:32Z</dcterms:created>
  <dcterms:modified xsi:type="dcterms:W3CDTF">2015-06-09T08:38:12Z</dcterms:modified>
</cp:coreProperties>
</file>