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tif" ContentType="image/tif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handoutMasterIdLst>
    <p:handoutMasterId r:id="rId51"/>
  </p:handoutMasterIdLst>
  <p:sldIdLst>
    <p:sldId id="256" r:id="rId2"/>
    <p:sldId id="257" r:id="rId3"/>
    <p:sldId id="258" r:id="rId4"/>
    <p:sldId id="266" r:id="rId5"/>
    <p:sldId id="261" r:id="rId6"/>
    <p:sldId id="278" r:id="rId7"/>
    <p:sldId id="265" r:id="rId8"/>
    <p:sldId id="260" r:id="rId9"/>
    <p:sldId id="267" r:id="rId10"/>
    <p:sldId id="259" r:id="rId11"/>
    <p:sldId id="263" r:id="rId12"/>
    <p:sldId id="264" r:id="rId13"/>
    <p:sldId id="262" r:id="rId14"/>
    <p:sldId id="268" r:id="rId15"/>
    <p:sldId id="269" r:id="rId16"/>
    <p:sldId id="270" r:id="rId17"/>
    <p:sldId id="271" r:id="rId18"/>
    <p:sldId id="273" r:id="rId19"/>
    <p:sldId id="274" r:id="rId20"/>
    <p:sldId id="277" r:id="rId21"/>
    <p:sldId id="276" r:id="rId22"/>
    <p:sldId id="275" r:id="rId23"/>
    <p:sldId id="295" r:id="rId24"/>
    <p:sldId id="311" r:id="rId25"/>
    <p:sldId id="296" r:id="rId26"/>
    <p:sldId id="308" r:id="rId27"/>
    <p:sldId id="299" r:id="rId28"/>
    <p:sldId id="297" r:id="rId29"/>
    <p:sldId id="310" r:id="rId30"/>
    <p:sldId id="272" r:id="rId31"/>
    <p:sldId id="291" r:id="rId32"/>
    <p:sldId id="285" r:id="rId33"/>
    <p:sldId id="287" r:id="rId34"/>
    <p:sldId id="288" r:id="rId35"/>
    <p:sldId id="290" r:id="rId36"/>
    <p:sldId id="292" r:id="rId37"/>
    <p:sldId id="294" r:id="rId38"/>
    <p:sldId id="300" r:id="rId39"/>
    <p:sldId id="301" r:id="rId40"/>
    <p:sldId id="302" r:id="rId41"/>
    <p:sldId id="306" r:id="rId42"/>
    <p:sldId id="307" r:id="rId43"/>
    <p:sldId id="303" r:id="rId44"/>
    <p:sldId id="304" r:id="rId45"/>
    <p:sldId id="305" r:id="rId46"/>
    <p:sldId id="312" r:id="rId47"/>
    <p:sldId id="314" r:id="rId48"/>
    <p:sldId id="315" r:id="rId49"/>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8551" autoAdjust="0"/>
  </p:normalViewPr>
  <p:slideViewPr>
    <p:cSldViewPr snapToGrid="0" snapToObjects="1">
      <p:cViewPr>
        <p:scale>
          <a:sx n="100" d="100"/>
          <a:sy n="100" d="100"/>
        </p:scale>
        <p:origin x="-1304"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1292968-9F44-BD46-B1E0-5AB07BEE33A7}" type="datetimeFigureOut">
              <a:rPr lang="it-IT" smtClean="0"/>
              <a:t>01/07/15</a:t>
            </a:fld>
            <a:endParaRPr lang="en-US"/>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BF34490-5D51-3640-8931-B73BCC25C131}" type="slidenum">
              <a:rPr lang="en-US" smtClean="0"/>
              <a:t>‹n.›</a:t>
            </a:fld>
            <a:endParaRPr lang="en-US"/>
          </a:p>
        </p:txBody>
      </p:sp>
    </p:spTree>
    <p:extLst>
      <p:ext uri="{BB962C8B-B14F-4D97-AF65-F5344CB8AC3E}">
        <p14:creationId xmlns:p14="http://schemas.microsoft.com/office/powerpoint/2010/main" val="16526851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738986-7B27-3045-BD25-A65DE6E5135A}" type="datetimeFigureOut">
              <a:rPr lang="it-IT" smtClean="0"/>
              <a:t>01/07/15</a:t>
            </a:fld>
            <a:endParaRPr lang="en-US"/>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8B531D-B622-C74E-A191-D8C5C42037FF}" type="slidenum">
              <a:rPr lang="en-US" smtClean="0"/>
              <a:t>‹n.›</a:t>
            </a:fld>
            <a:endParaRPr lang="en-US"/>
          </a:p>
        </p:txBody>
      </p:sp>
    </p:spTree>
    <p:extLst>
      <p:ext uri="{BB962C8B-B14F-4D97-AF65-F5344CB8AC3E}">
        <p14:creationId xmlns:p14="http://schemas.microsoft.com/office/powerpoint/2010/main" val="197490229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dirty="0" smtClean="0">
                <a:solidFill>
                  <a:srgbClr val="FFFF00"/>
                </a:solidFill>
              </a:rPr>
              <a:t>officina: (B. Trovato) la cellula dentro cui avviene la reazione redox che porta alla deposizione del Po sull'Ag; il supporto che conterrà la sorgente e che va applicato al rivelatore; anello in </a:t>
            </a:r>
            <a:r>
              <a:rPr lang="it-IT" sz="1200" dirty="0" err="1" smtClean="0">
                <a:solidFill>
                  <a:srgbClr val="FFFF00"/>
                </a:solidFill>
              </a:rPr>
              <a:t>Mylar</a:t>
            </a:r>
            <a:r>
              <a:rPr lang="it-IT" sz="1200" dirty="0" smtClean="0">
                <a:solidFill>
                  <a:srgbClr val="FFFF00"/>
                </a:solidFill>
              </a:rPr>
              <a:t> che diventerà la base della sorgente e lo schermo in Nichel per evitare al rivelatore gli X secondari; in Lab </a:t>
            </a:r>
            <a:r>
              <a:rPr lang="it-IT" sz="1200" dirty="0" err="1" smtClean="0">
                <a:solidFill>
                  <a:srgbClr val="FFFF00"/>
                </a:solidFill>
              </a:rPr>
              <a:t>Tec</a:t>
            </a:r>
            <a:r>
              <a:rPr lang="it-IT" sz="1200" dirty="0" smtClean="0">
                <a:solidFill>
                  <a:srgbClr val="FFFF00"/>
                </a:solidFill>
              </a:rPr>
              <a:t>. </a:t>
            </a:r>
            <a:r>
              <a:rPr lang="it-IT" sz="1200" dirty="0" err="1" smtClean="0">
                <a:solidFill>
                  <a:srgbClr val="FFFF00"/>
                </a:solidFill>
              </a:rPr>
              <a:t>Ch.Fisiche</a:t>
            </a:r>
            <a:r>
              <a:rPr lang="it-IT" sz="1200" dirty="0" smtClean="0">
                <a:solidFill>
                  <a:srgbClr val="FFFF00"/>
                </a:solidFill>
              </a:rPr>
              <a:t>: foglio di </a:t>
            </a:r>
            <a:r>
              <a:rPr lang="it-IT" sz="1200" dirty="0" err="1" smtClean="0">
                <a:solidFill>
                  <a:srgbClr val="FFFF00"/>
                </a:solidFill>
              </a:rPr>
              <a:t>Kapton</a:t>
            </a:r>
            <a:r>
              <a:rPr lang="it-IT" sz="1200" dirty="0" smtClean="0">
                <a:solidFill>
                  <a:srgbClr val="FFFF00"/>
                </a:solidFill>
              </a:rPr>
              <a:t> di spessore 2.5-3 </a:t>
            </a:r>
            <a:r>
              <a:rPr lang="it-IT" sz="1200" dirty="0" err="1" smtClean="0">
                <a:solidFill>
                  <a:srgbClr val="FFFF00"/>
                </a:solidFill>
              </a:rPr>
              <a:t>um</a:t>
            </a:r>
            <a:r>
              <a:rPr lang="it-IT" sz="1200" dirty="0" smtClean="0">
                <a:solidFill>
                  <a:srgbClr val="FFFF00"/>
                </a:solidFill>
              </a:rPr>
              <a:t> per sigillare la </a:t>
            </a:r>
            <a:r>
              <a:rPr lang="it-IT" sz="1200" dirty="0" err="1" smtClean="0">
                <a:solidFill>
                  <a:srgbClr val="FFFF00"/>
                </a:solidFill>
              </a:rPr>
              <a:t>sorg</a:t>
            </a:r>
            <a:r>
              <a:rPr lang="it-IT" sz="1200" dirty="0" smtClean="0">
                <a:solidFill>
                  <a:srgbClr val="FFFF00"/>
                </a:solidFill>
              </a:rPr>
              <a:t>. (Ag + Po su anello di </a:t>
            </a:r>
            <a:r>
              <a:rPr lang="it-IT" sz="1200" dirty="0" err="1" smtClean="0">
                <a:solidFill>
                  <a:srgbClr val="FFFF00"/>
                </a:solidFill>
              </a:rPr>
              <a:t>Mylar</a:t>
            </a:r>
            <a:r>
              <a:rPr lang="it-IT" sz="1200" dirty="0" smtClean="0">
                <a:solidFill>
                  <a:srgbClr val="FFFF00"/>
                </a:solidFill>
              </a:rPr>
              <a:t>); evaporazione dell'Ag su anello in </a:t>
            </a:r>
            <a:r>
              <a:rPr lang="it-IT" sz="1200" dirty="0" err="1" smtClean="0">
                <a:solidFill>
                  <a:srgbClr val="FFFF00"/>
                </a:solidFill>
              </a:rPr>
              <a:t>Mylar</a:t>
            </a:r>
            <a:r>
              <a:rPr lang="it-IT" sz="1200" dirty="0" smtClean="0">
                <a:solidFill>
                  <a:srgbClr val="FFFF00"/>
                </a:solidFill>
              </a:rPr>
              <a:t>; griglia in nylon, inglobata nel supporto contenente la </a:t>
            </a:r>
            <a:r>
              <a:rPr lang="it-IT" sz="1200" dirty="0" err="1" smtClean="0">
                <a:solidFill>
                  <a:srgbClr val="FFFF00"/>
                </a:solidFill>
              </a:rPr>
              <a:t>sorg</a:t>
            </a:r>
            <a:r>
              <a:rPr lang="it-IT" sz="1200" dirty="0" smtClean="0">
                <a:solidFill>
                  <a:srgbClr val="FFFF00"/>
                </a:solidFill>
              </a:rPr>
              <a:t>., quale protezione da eventuali accidentali intrusioni; preparazione delle soluzioni e dell' occorrente per il processo che avverrà in cellula naturalmente in </a:t>
            </a:r>
            <a:r>
              <a:rPr lang="it-IT" sz="1200" dirty="0" err="1" smtClean="0">
                <a:solidFill>
                  <a:srgbClr val="FFFF00"/>
                </a:solidFill>
              </a:rPr>
              <a:t>glove</a:t>
            </a:r>
            <a:r>
              <a:rPr lang="it-IT" sz="1200" dirty="0" smtClean="0">
                <a:solidFill>
                  <a:srgbClr val="FFFF00"/>
                </a:solidFill>
              </a:rPr>
              <a:t> box lab. </a:t>
            </a:r>
            <a:endParaRPr lang="en-US" dirty="0"/>
          </a:p>
        </p:txBody>
      </p:sp>
      <p:sp>
        <p:nvSpPr>
          <p:cNvPr id="4" name="Segnaposto numero diapositiva 3"/>
          <p:cNvSpPr>
            <a:spLocks noGrp="1"/>
          </p:cNvSpPr>
          <p:nvPr>
            <p:ph type="sldNum" sz="quarter" idx="10"/>
          </p:nvPr>
        </p:nvSpPr>
        <p:spPr/>
        <p:txBody>
          <a:bodyPr/>
          <a:lstStyle/>
          <a:p>
            <a:fld id="{308B531D-B622-C74E-A191-D8C5C42037FF}" type="slidenum">
              <a:rPr lang="en-US" smtClean="0"/>
              <a:t>16</a:t>
            </a:fld>
            <a:endParaRPr lang="en-US"/>
          </a:p>
        </p:txBody>
      </p:sp>
    </p:spTree>
    <p:extLst>
      <p:ext uri="{BB962C8B-B14F-4D97-AF65-F5344CB8AC3E}">
        <p14:creationId xmlns:p14="http://schemas.microsoft.com/office/powerpoint/2010/main" val="922242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dirty="0" smtClean="0">
                <a:solidFill>
                  <a:srgbClr val="800000"/>
                </a:solidFill>
                <a:latin typeface="Times New Roman"/>
                <a:cs typeface="Times New Roman"/>
              </a:rPr>
              <a:t>Il presidente della CCR è membro del recentemente costituito “Gruppo di coordinamento attività calcolo scientifico” , gruppo di indirizzo, a cui L’INFN ha affidato il compito di coordinare ed armonizzare le attività di calcolo dell’Istituto nell’ottica di costruire un’infrastruttura di calcolo condivisa in Italia.</a:t>
            </a:r>
          </a:p>
          <a:p>
            <a:r>
              <a:rPr lang="it-IT" sz="1200" dirty="0" smtClean="0">
                <a:solidFill>
                  <a:srgbClr val="800000"/>
                </a:solidFill>
                <a:latin typeface="Times New Roman"/>
                <a:cs typeface="Times New Roman"/>
              </a:rPr>
              <a:t>Lo scambio di informazioni con i membri della CCR avviene sia tramite mailing list ove vengono veicolate le informazioni, sia tramite riunioni telefoniche bisettimanali,  sia tramite riunioni di presenza che avvengono periodicamente. La commissione CCR organizza inoltre mediamente due workshop annuali che sono momenti fondamentali di apprendimento e di condivisione delle informazioni.</a:t>
            </a:r>
          </a:p>
          <a:p>
            <a:endParaRPr lang="en-US" dirty="0"/>
          </a:p>
        </p:txBody>
      </p:sp>
      <p:sp>
        <p:nvSpPr>
          <p:cNvPr id="4" name="Segnaposto numero diapositiva 3"/>
          <p:cNvSpPr>
            <a:spLocks noGrp="1"/>
          </p:cNvSpPr>
          <p:nvPr>
            <p:ph type="sldNum" sz="quarter" idx="10"/>
          </p:nvPr>
        </p:nvSpPr>
        <p:spPr/>
        <p:txBody>
          <a:bodyPr/>
          <a:lstStyle/>
          <a:p>
            <a:fld id="{308B531D-B622-C74E-A191-D8C5C42037FF}" type="slidenum">
              <a:rPr lang="en-US" smtClean="0"/>
              <a:t>24</a:t>
            </a:fld>
            <a:endParaRPr lang="en-US"/>
          </a:p>
        </p:txBody>
      </p:sp>
    </p:spTree>
    <p:extLst>
      <p:ext uri="{BB962C8B-B14F-4D97-AF65-F5344CB8AC3E}">
        <p14:creationId xmlns:p14="http://schemas.microsoft.com/office/powerpoint/2010/main" val="2930416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387"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388"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AFF2089-0ACB-49FD-BCB5-F8D594AF79D5}" type="slidenum">
              <a:rPr lang="en-US" smtClean="0"/>
              <a:pPr/>
              <a:t>44</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p>
            <a:fld id="{FFC8A97E-A11C-D24E-92F2-926990F1B1E2}" type="datetime1">
              <a:rPr lang="it-IT" smtClean="0"/>
              <a:t>01/07/15</a:t>
            </a:fld>
            <a:endParaRPr lang="en-US"/>
          </a:p>
        </p:txBody>
      </p:sp>
      <p:sp>
        <p:nvSpPr>
          <p:cNvPr id="5" name="Segnaposto piè di pagina 4"/>
          <p:cNvSpPr>
            <a:spLocks noGrp="1"/>
          </p:cNvSpPr>
          <p:nvPr>
            <p:ph type="ftr" sz="quarter" idx="11"/>
          </p:nvPr>
        </p:nvSpPr>
        <p:spPr/>
        <p:txBody>
          <a:bodyPr/>
          <a:lstStyle/>
          <a:p>
            <a:r>
              <a:rPr lang="en-US" smtClean="0"/>
              <a:t>Comitato di Valutazione dei LNS, 1-2 Luglio 2015</a:t>
            </a:r>
            <a:endParaRPr lang="en-US"/>
          </a:p>
        </p:txBody>
      </p:sp>
      <p:sp>
        <p:nvSpPr>
          <p:cNvPr id="6" name="Segnaposto numero diapositiva 5"/>
          <p:cNvSpPr>
            <a:spLocks noGrp="1"/>
          </p:cNvSpPr>
          <p:nvPr>
            <p:ph type="sldNum" sz="quarter" idx="12"/>
          </p:nvPr>
        </p:nvSpPr>
        <p:spPr/>
        <p:txBody>
          <a:bodyPr/>
          <a:lstStyle/>
          <a:p>
            <a:fld id="{7CA9C441-F34B-6B4E-9CD4-7F418E036B7C}" type="slidenum">
              <a:rPr lang="en-US" smtClean="0"/>
              <a:t>‹n.›</a:t>
            </a:fld>
            <a:endParaRPr lang="en-US"/>
          </a:p>
        </p:txBody>
      </p:sp>
    </p:spTree>
    <p:extLst>
      <p:ext uri="{BB962C8B-B14F-4D97-AF65-F5344CB8AC3E}">
        <p14:creationId xmlns:p14="http://schemas.microsoft.com/office/powerpoint/2010/main" val="169002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8A7C8C74-98C5-1B44-85CB-37424D22DAA8}" type="datetime1">
              <a:rPr lang="it-IT" smtClean="0"/>
              <a:t>01/07/15</a:t>
            </a:fld>
            <a:endParaRPr lang="en-US"/>
          </a:p>
        </p:txBody>
      </p:sp>
      <p:sp>
        <p:nvSpPr>
          <p:cNvPr id="5" name="Segnaposto piè di pagina 4"/>
          <p:cNvSpPr>
            <a:spLocks noGrp="1"/>
          </p:cNvSpPr>
          <p:nvPr>
            <p:ph type="ftr" sz="quarter" idx="11"/>
          </p:nvPr>
        </p:nvSpPr>
        <p:spPr/>
        <p:txBody>
          <a:bodyPr/>
          <a:lstStyle/>
          <a:p>
            <a:r>
              <a:rPr lang="en-US" smtClean="0"/>
              <a:t>Comitato di Valutazione dei LNS, 1-2 Luglio 2015</a:t>
            </a:r>
            <a:endParaRPr lang="en-US"/>
          </a:p>
        </p:txBody>
      </p:sp>
      <p:sp>
        <p:nvSpPr>
          <p:cNvPr id="6" name="Segnaposto numero diapositiva 5"/>
          <p:cNvSpPr>
            <a:spLocks noGrp="1"/>
          </p:cNvSpPr>
          <p:nvPr>
            <p:ph type="sldNum" sz="quarter" idx="12"/>
          </p:nvPr>
        </p:nvSpPr>
        <p:spPr/>
        <p:txBody>
          <a:bodyPr/>
          <a:lstStyle/>
          <a:p>
            <a:fld id="{7CA9C441-F34B-6B4E-9CD4-7F418E036B7C}" type="slidenum">
              <a:rPr lang="en-US" smtClean="0"/>
              <a:t>‹n.›</a:t>
            </a:fld>
            <a:endParaRPr lang="en-US"/>
          </a:p>
        </p:txBody>
      </p:sp>
    </p:spTree>
    <p:extLst>
      <p:ext uri="{BB962C8B-B14F-4D97-AF65-F5344CB8AC3E}">
        <p14:creationId xmlns:p14="http://schemas.microsoft.com/office/powerpoint/2010/main" val="962481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3F80FE74-8FE6-1A43-871F-DD77406870EB}" type="datetime1">
              <a:rPr lang="it-IT" smtClean="0"/>
              <a:t>01/07/15</a:t>
            </a:fld>
            <a:endParaRPr lang="en-US"/>
          </a:p>
        </p:txBody>
      </p:sp>
      <p:sp>
        <p:nvSpPr>
          <p:cNvPr id="5" name="Segnaposto piè di pagina 4"/>
          <p:cNvSpPr>
            <a:spLocks noGrp="1"/>
          </p:cNvSpPr>
          <p:nvPr>
            <p:ph type="ftr" sz="quarter" idx="11"/>
          </p:nvPr>
        </p:nvSpPr>
        <p:spPr/>
        <p:txBody>
          <a:bodyPr/>
          <a:lstStyle/>
          <a:p>
            <a:r>
              <a:rPr lang="en-US" smtClean="0"/>
              <a:t>Comitato di Valutazione dei LNS, 1-2 Luglio 2015</a:t>
            </a:r>
            <a:endParaRPr lang="en-US"/>
          </a:p>
        </p:txBody>
      </p:sp>
      <p:sp>
        <p:nvSpPr>
          <p:cNvPr id="6" name="Segnaposto numero diapositiva 5"/>
          <p:cNvSpPr>
            <a:spLocks noGrp="1"/>
          </p:cNvSpPr>
          <p:nvPr>
            <p:ph type="sldNum" sz="quarter" idx="12"/>
          </p:nvPr>
        </p:nvSpPr>
        <p:spPr/>
        <p:txBody>
          <a:bodyPr/>
          <a:lstStyle/>
          <a:p>
            <a:fld id="{7CA9C441-F34B-6B4E-9CD4-7F418E036B7C}" type="slidenum">
              <a:rPr lang="en-US" smtClean="0"/>
              <a:t>‹n.›</a:t>
            </a:fld>
            <a:endParaRPr lang="en-US"/>
          </a:p>
        </p:txBody>
      </p:sp>
    </p:spTree>
    <p:extLst>
      <p:ext uri="{BB962C8B-B14F-4D97-AF65-F5344CB8AC3E}">
        <p14:creationId xmlns:p14="http://schemas.microsoft.com/office/powerpoint/2010/main" val="1732792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US"/>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C66816B4-EDB3-3A47-90BC-F10A79F4D28E}" type="datetime1">
              <a:rPr lang="it-IT" smtClean="0"/>
              <a:t>01/07/15</a:t>
            </a:fld>
            <a:endParaRPr lang="en-US"/>
          </a:p>
        </p:txBody>
      </p:sp>
      <p:sp>
        <p:nvSpPr>
          <p:cNvPr id="5" name="Segnaposto piè di pagina 4"/>
          <p:cNvSpPr>
            <a:spLocks noGrp="1"/>
          </p:cNvSpPr>
          <p:nvPr>
            <p:ph type="ftr" sz="quarter" idx="11"/>
          </p:nvPr>
        </p:nvSpPr>
        <p:spPr/>
        <p:txBody>
          <a:bodyPr/>
          <a:lstStyle/>
          <a:p>
            <a:r>
              <a:rPr lang="en-US" smtClean="0"/>
              <a:t>Comitato di Valutazione dei LNS, 1-2 Luglio 2015</a:t>
            </a:r>
            <a:endParaRPr lang="en-US"/>
          </a:p>
        </p:txBody>
      </p:sp>
      <p:sp>
        <p:nvSpPr>
          <p:cNvPr id="6" name="Segnaposto numero diapositiva 5"/>
          <p:cNvSpPr>
            <a:spLocks noGrp="1"/>
          </p:cNvSpPr>
          <p:nvPr>
            <p:ph type="sldNum" sz="quarter" idx="12"/>
          </p:nvPr>
        </p:nvSpPr>
        <p:spPr/>
        <p:txBody>
          <a:bodyPr/>
          <a:lstStyle/>
          <a:p>
            <a:fld id="{7CA9C441-F34B-6B4E-9CD4-7F418E036B7C}" type="slidenum">
              <a:rPr lang="en-US" smtClean="0"/>
              <a:t>‹n.›</a:t>
            </a:fld>
            <a:endParaRPr lang="en-US"/>
          </a:p>
        </p:txBody>
      </p:sp>
    </p:spTree>
    <p:extLst>
      <p:ext uri="{BB962C8B-B14F-4D97-AF65-F5344CB8AC3E}">
        <p14:creationId xmlns:p14="http://schemas.microsoft.com/office/powerpoint/2010/main" val="1914051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83E7EE2C-1662-454B-BBFC-389C09DC334D}" type="datetime1">
              <a:rPr lang="it-IT" smtClean="0"/>
              <a:t>01/07/15</a:t>
            </a:fld>
            <a:endParaRPr lang="en-US"/>
          </a:p>
        </p:txBody>
      </p:sp>
      <p:sp>
        <p:nvSpPr>
          <p:cNvPr id="5" name="Segnaposto piè di pagina 4"/>
          <p:cNvSpPr>
            <a:spLocks noGrp="1"/>
          </p:cNvSpPr>
          <p:nvPr>
            <p:ph type="ftr" sz="quarter" idx="11"/>
          </p:nvPr>
        </p:nvSpPr>
        <p:spPr/>
        <p:txBody>
          <a:bodyPr/>
          <a:lstStyle/>
          <a:p>
            <a:r>
              <a:rPr lang="en-US" smtClean="0"/>
              <a:t>Comitato di Valutazione dei LNS, 1-2 Luglio 2015</a:t>
            </a:r>
            <a:endParaRPr lang="en-US"/>
          </a:p>
        </p:txBody>
      </p:sp>
      <p:sp>
        <p:nvSpPr>
          <p:cNvPr id="6" name="Segnaposto numero diapositiva 5"/>
          <p:cNvSpPr>
            <a:spLocks noGrp="1"/>
          </p:cNvSpPr>
          <p:nvPr>
            <p:ph type="sldNum" sz="quarter" idx="12"/>
          </p:nvPr>
        </p:nvSpPr>
        <p:spPr/>
        <p:txBody>
          <a:bodyPr/>
          <a:lstStyle/>
          <a:p>
            <a:fld id="{7CA9C441-F34B-6B4E-9CD4-7F418E036B7C}" type="slidenum">
              <a:rPr lang="en-US" smtClean="0"/>
              <a:t>‹n.›</a:t>
            </a:fld>
            <a:endParaRPr lang="en-US"/>
          </a:p>
        </p:txBody>
      </p:sp>
    </p:spTree>
    <p:extLst>
      <p:ext uri="{BB962C8B-B14F-4D97-AF65-F5344CB8AC3E}">
        <p14:creationId xmlns:p14="http://schemas.microsoft.com/office/powerpoint/2010/main" val="1893293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fld id="{137B250E-59C7-114C-8657-93605E57F46C}" type="datetime1">
              <a:rPr lang="it-IT" smtClean="0"/>
              <a:t>01/07/15</a:t>
            </a:fld>
            <a:endParaRPr lang="en-US"/>
          </a:p>
        </p:txBody>
      </p:sp>
      <p:sp>
        <p:nvSpPr>
          <p:cNvPr id="6" name="Segnaposto piè di pagina 5"/>
          <p:cNvSpPr>
            <a:spLocks noGrp="1"/>
          </p:cNvSpPr>
          <p:nvPr>
            <p:ph type="ftr" sz="quarter" idx="11"/>
          </p:nvPr>
        </p:nvSpPr>
        <p:spPr/>
        <p:txBody>
          <a:bodyPr/>
          <a:lstStyle/>
          <a:p>
            <a:r>
              <a:rPr lang="en-US" smtClean="0"/>
              <a:t>Comitato di Valutazione dei LNS, 1-2 Luglio 2015</a:t>
            </a:r>
            <a:endParaRPr lang="en-US"/>
          </a:p>
        </p:txBody>
      </p:sp>
      <p:sp>
        <p:nvSpPr>
          <p:cNvPr id="7" name="Segnaposto numero diapositiva 6"/>
          <p:cNvSpPr>
            <a:spLocks noGrp="1"/>
          </p:cNvSpPr>
          <p:nvPr>
            <p:ph type="sldNum" sz="quarter" idx="12"/>
          </p:nvPr>
        </p:nvSpPr>
        <p:spPr/>
        <p:txBody>
          <a:bodyPr/>
          <a:lstStyle/>
          <a:p>
            <a:fld id="{7CA9C441-F34B-6B4E-9CD4-7F418E036B7C}" type="slidenum">
              <a:rPr lang="en-US" smtClean="0"/>
              <a:t>‹n.›</a:t>
            </a:fld>
            <a:endParaRPr lang="en-US"/>
          </a:p>
        </p:txBody>
      </p:sp>
    </p:spTree>
    <p:extLst>
      <p:ext uri="{BB962C8B-B14F-4D97-AF65-F5344CB8AC3E}">
        <p14:creationId xmlns:p14="http://schemas.microsoft.com/office/powerpoint/2010/main" val="118019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fld id="{93CA6342-E683-0043-97F6-899D4849D8A2}" type="datetime1">
              <a:rPr lang="it-IT" smtClean="0"/>
              <a:t>01/07/15</a:t>
            </a:fld>
            <a:endParaRPr lang="en-US"/>
          </a:p>
        </p:txBody>
      </p:sp>
      <p:sp>
        <p:nvSpPr>
          <p:cNvPr id="8" name="Segnaposto piè di pagina 7"/>
          <p:cNvSpPr>
            <a:spLocks noGrp="1"/>
          </p:cNvSpPr>
          <p:nvPr>
            <p:ph type="ftr" sz="quarter" idx="11"/>
          </p:nvPr>
        </p:nvSpPr>
        <p:spPr/>
        <p:txBody>
          <a:bodyPr/>
          <a:lstStyle/>
          <a:p>
            <a:r>
              <a:rPr lang="en-US" smtClean="0"/>
              <a:t>Comitato di Valutazione dei LNS, 1-2 Luglio 2015</a:t>
            </a:r>
            <a:endParaRPr lang="en-US"/>
          </a:p>
        </p:txBody>
      </p:sp>
      <p:sp>
        <p:nvSpPr>
          <p:cNvPr id="9" name="Segnaposto numero diapositiva 8"/>
          <p:cNvSpPr>
            <a:spLocks noGrp="1"/>
          </p:cNvSpPr>
          <p:nvPr>
            <p:ph type="sldNum" sz="quarter" idx="12"/>
          </p:nvPr>
        </p:nvSpPr>
        <p:spPr/>
        <p:txBody>
          <a:bodyPr/>
          <a:lstStyle/>
          <a:p>
            <a:fld id="{7CA9C441-F34B-6B4E-9CD4-7F418E036B7C}" type="slidenum">
              <a:rPr lang="en-US" smtClean="0"/>
              <a:t>‹n.›</a:t>
            </a:fld>
            <a:endParaRPr lang="en-US"/>
          </a:p>
        </p:txBody>
      </p:sp>
    </p:spTree>
    <p:extLst>
      <p:ext uri="{BB962C8B-B14F-4D97-AF65-F5344CB8AC3E}">
        <p14:creationId xmlns:p14="http://schemas.microsoft.com/office/powerpoint/2010/main" val="2411875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US"/>
          </a:p>
        </p:txBody>
      </p:sp>
      <p:sp>
        <p:nvSpPr>
          <p:cNvPr id="3" name="Segnaposto data 2"/>
          <p:cNvSpPr>
            <a:spLocks noGrp="1"/>
          </p:cNvSpPr>
          <p:nvPr>
            <p:ph type="dt" sz="half" idx="10"/>
          </p:nvPr>
        </p:nvSpPr>
        <p:spPr/>
        <p:txBody>
          <a:bodyPr/>
          <a:lstStyle/>
          <a:p>
            <a:fld id="{7029BADE-3863-7F4C-8FAC-0D65FD954677}" type="datetime1">
              <a:rPr lang="it-IT" smtClean="0"/>
              <a:t>01/07/15</a:t>
            </a:fld>
            <a:endParaRPr lang="en-US"/>
          </a:p>
        </p:txBody>
      </p:sp>
      <p:sp>
        <p:nvSpPr>
          <p:cNvPr id="4" name="Segnaposto piè di pagina 3"/>
          <p:cNvSpPr>
            <a:spLocks noGrp="1"/>
          </p:cNvSpPr>
          <p:nvPr>
            <p:ph type="ftr" sz="quarter" idx="11"/>
          </p:nvPr>
        </p:nvSpPr>
        <p:spPr/>
        <p:txBody>
          <a:bodyPr/>
          <a:lstStyle/>
          <a:p>
            <a:r>
              <a:rPr lang="en-US" smtClean="0"/>
              <a:t>Comitato di Valutazione dei LNS, 1-2 Luglio 2015</a:t>
            </a:r>
            <a:endParaRPr lang="en-US"/>
          </a:p>
        </p:txBody>
      </p:sp>
      <p:sp>
        <p:nvSpPr>
          <p:cNvPr id="5" name="Segnaposto numero diapositiva 4"/>
          <p:cNvSpPr>
            <a:spLocks noGrp="1"/>
          </p:cNvSpPr>
          <p:nvPr>
            <p:ph type="sldNum" sz="quarter" idx="12"/>
          </p:nvPr>
        </p:nvSpPr>
        <p:spPr/>
        <p:txBody>
          <a:bodyPr/>
          <a:lstStyle/>
          <a:p>
            <a:fld id="{7CA9C441-F34B-6B4E-9CD4-7F418E036B7C}" type="slidenum">
              <a:rPr lang="en-US" smtClean="0"/>
              <a:t>‹n.›</a:t>
            </a:fld>
            <a:endParaRPr lang="en-US"/>
          </a:p>
        </p:txBody>
      </p:sp>
    </p:spTree>
    <p:extLst>
      <p:ext uri="{BB962C8B-B14F-4D97-AF65-F5344CB8AC3E}">
        <p14:creationId xmlns:p14="http://schemas.microsoft.com/office/powerpoint/2010/main" val="1561751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117C3DDE-48AA-D64F-AB02-1F7BC53CE592}" type="datetime1">
              <a:rPr lang="it-IT" smtClean="0"/>
              <a:t>01/07/15</a:t>
            </a:fld>
            <a:endParaRPr lang="en-US"/>
          </a:p>
        </p:txBody>
      </p:sp>
      <p:sp>
        <p:nvSpPr>
          <p:cNvPr id="3" name="Segnaposto piè di pagina 2"/>
          <p:cNvSpPr>
            <a:spLocks noGrp="1"/>
          </p:cNvSpPr>
          <p:nvPr>
            <p:ph type="ftr" sz="quarter" idx="11"/>
          </p:nvPr>
        </p:nvSpPr>
        <p:spPr/>
        <p:txBody>
          <a:bodyPr/>
          <a:lstStyle/>
          <a:p>
            <a:r>
              <a:rPr lang="en-US" smtClean="0"/>
              <a:t>Comitato di Valutazione dei LNS, 1-2 Luglio 2015</a:t>
            </a:r>
            <a:endParaRPr lang="en-US"/>
          </a:p>
        </p:txBody>
      </p:sp>
      <p:sp>
        <p:nvSpPr>
          <p:cNvPr id="4" name="Segnaposto numero diapositiva 3"/>
          <p:cNvSpPr>
            <a:spLocks noGrp="1"/>
          </p:cNvSpPr>
          <p:nvPr>
            <p:ph type="sldNum" sz="quarter" idx="12"/>
          </p:nvPr>
        </p:nvSpPr>
        <p:spPr/>
        <p:txBody>
          <a:bodyPr/>
          <a:lstStyle/>
          <a:p>
            <a:fld id="{7CA9C441-F34B-6B4E-9CD4-7F418E036B7C}" type="slidenum">
              <a:rPr lang="en-US" smtClean="0"/>
              <a:t>‹n.›</a:t>
            </a:fld>
            <a:endParaRPr lang="en-US"/>
          </a:p>
        </p:txBody>
      </p:sp>
    </p:spTree>
    <p:extLst>
      <p:ext uri="{BB962C8B-B14F-4D97-AF65-F5344CB8AC3E}">
        <p14:creationId xmlns:p14="http://schemas.microsoft.com/office/powerpoint/2010/main" val="1347270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A495A3B3-F747-0D43-9A7F-E660ECC263B6}" type="datetime1">
              <a:rPr lang="it-IT" smtClean="0"/>
              <a:t>01/07/15</a:t>
            </a:fld>
            <a:endParaRPr lang="en-US"/>
          </a:p>
        </p:txBody>
      </p:sp>
      <p:sp>
        <p:nvSpPr>
          <p:cNvPr id="6" name="Segnaposto piè di pagina 5"/>
          <p:cNvSpPr>
            <a:spLocks noGrp="1"/>
          </p:cNvSpPr>
          <p:nvPr>
            <p:ph type="ftr" sz="quarter" idx="11"/>
          </p:nvPr>
        </p:nvSpPr>
        <p:spPr/>
        <p:txBody>
          <a:bodyPr/>
          <a:lstStyle/>
          <a:p>
            <a:r>
              <a:rPr lang="en-US" smtClean="0"/>
              <a:t>Comitato di Valutazione dei LNS, 1-2 Luglio 2015</a:t>
            </a:r>
            <a:endParaRPr lang="en-US"/>
          </a:p>
        </p:txBody>
      </p:sp>
      <p:sp>
        <p:nvSpPr>
          <p:cNvPr id="7" name="Segnaposto numero diapositiva 6"/>
          <p:cNvSpPr>
            <a:spLocks noGrp="1"/>
          </p:cNvSpPr>
          <p:nvPr>
            <p:ph type="sldNum" sz="quarter" idx="12"/>
          </p:nvPr>
        </p:nvSpPr>
        <p:spPr/>
        <p:txBody>
          <a:bodyPr/>
          <a:lstStyle/>
          <a:p>
            <a:fld id="{7CA9C441-F34B-6B4E-9CD4-7F418E036B7C}" type="slidenum">
              <a:rPr lang="en-US" smtClean="0"/>
              <a:t>‹n.›</a:t>
            </a:fld>
            <a:endParaRPr lang="en-US"/>
          </a:p>
        </p:txBody>
      </p:sp>
    </p:spTree>
    <p:extLst>
      <p:ext uri="{BB962C8B-B14F-4D97-AF65-F5344CB8AC3E}">
        <p14:creationId xmlns:p14="http://schemas.microsoft.com/office/powerpoint/2010/main" val="819867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C1D0AB75-0FF8-8045-AE06-7F7374FF6F0B}" type="datetime1">
              <a:rPr lang="it-IT" smtClean="0"/>
              <a:t>01/07/15</a:t>
            </a:fld>
            <a:endParaRPr lang="en-US"/>
          </a:p>
        </p:txBody>
      </p:sp>
      <p:sp>
        <p:nvSpPr>
          <p:cNvPr id="6" name="Segnaposto piè di pagina 5"/>
          <p:cNvSpPr>
            <a:spLocks noGrp="1"/>
          </p:cNvSpPr>
          <p:nvPr>
            <p:ph type="ftr" sz="quarter" idx="11"/>
          </p:nvPr>
        </p:nvSpPr>
        <p:spPr/>
        <p:txBody>
          <a:bodyPr/>
          <a:lstStyle/>
          <a:p>
            <a:r>
              <a:rPr lang="en-US" smtClean="0"/>
              <a:t>Comitato di Valutazione dei LNS, 1-2 Luglio 2015</a:t>
            </a:r>
            <a:endParaRPr lang="en-US"/>
          </a:p>
        </p:txBody>
      </p:sp>
      <p:sp>
        <p:nvSpPr>
          <p:cNvPr id="7" name="Segnaposto numero diapositiva 6"/>
          <p:cNvSpPr>
            <a:spLocks noGrp="1"/>
          </p:cNvSpPr>
          <p:nvPr>
            <p:ph type="sldNum" sz="quarter" idx="12"/>
          </p:nvPr>
        </p:nvSpPr>
        <p:spPr/>
        <p:txBody>
          <a:bodyPr/>
          <a:lstStyle/>
          <a:p>
            <a:fld id="{7CA9C441-F34B-6B4E-9CD4-7F418E036B7C}" type="slidenum">
              <a:rPr lang="en-US" smtClean="0"/>
              <a:t>‹n.›</a:t>
            </a:fld>
            <a:endParaRPr lang="en-US"/>
          </a:p>
        </p:txBody>
      </p:sp>
    </p:spTree>
    <p:extLst>
      <p:ext uri="{BB962C8B-B14F-4D97-AF65-F5344CB8AC3E}">
        <p14:creationId xmlns:p14="http://schemas.microsoft.com/office/powerpoint/2010/main" val="41240970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en-US"/>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1D0692-048B-E74F-9DA9-20B544384123}" type="datetime1">
              <a:rPr lang="it-IT" smtClean="0"/>
              <a:t>01/07/15</a:t>
            </a:fld>
            <a:endParaRPr lang="en-US"/>
          </a:p>
        </p:txBody>
      </p:sp>
      <p:sp>
        <p:nvSpPr>
          <p:cNvPr id="5" name="Segnaposto piè di pagina 4"/>
          <p:cNvSpPr>
            <a:spLocks noGrp="1"/>
          </p:cNvSpPr>
          <p:nvPr>
            <p:ph type="ftr" sz="quarter" idx="3"/>
          </p:nvPr>
        </p:nvSpPr>
        <p:spPr>
          <a:xfrm>
            <a:off x="2882900" y="6356350"/>
            <a:ext cx="3441700" cy="365125"/>
          </a:xfrm>
          <a:prstGeom prst="rect">
            <a:avLst/>
          </a:prstGeom>
        </p:spPr>
        <p:txBody>
          <a:bodyPr vert="horz" lIns="91440" tIns="45720" rIns="91440" bIns="45720" rtlCol="0" anchor="ctr"/>
          <a:lstStyle>
            <a:lvl1pPr algn="ctr">
              <a:defRPr sz="1200" b="1">
                <a:solidFill>
                  <a:srgbClr val="000090"/>
                </a:solidFill>
              </a:defRPr>
            </a:lvl1pPr>
          </a:lstStyle>
          <a:p>
            <a:r>
              <a:rPr lang="en-US" dirty="0" err="1" smtClean="0"/>
              <a:t>Comitato</a:t>
            </a:r>
            <a:r>
              <a:rPr lang="en-US" dirty="0" smtClean="0"/>
              <a:t> di </a:t>
            </a:r>
            <a:r>
              <a:rPr lang="en-US" dirty="0" err="1" smtClean="0"/>
              <a:t>Valutazione</a:t>
            </a:r>
            <a:r>
              <a:rPr lang="en-US" dirty="0" smtClean="0"/>
              <a:t> </a:t>
            </a:r>
            <a:r>
              <a:rPr lang="en-US" dirty="0" err="1" smtClean="0"/>
              <a:t>dei</a:t>
            </a:r>
            <a:r>
              <a:rPr lang="en-US" dirty="0" smtClean="0"/>
              <a:t> LNS, 1-2 </a:t>
            </a:r>
            <a:r>
              <a:rPr lang="en-US" dirty="0" err="1" smtClean="0"/>
              <a:t>Luglio</a:t>
            </a:r>
            <a:r>
              <a:rPr lang="en-US" dirty="0" smtClean="0"/>
              <a:t> 2015</a:t>
            </a:r>
            <a:endParaRPr lang="en-US" dirty="0"/>
          </a:p>
        </p:txBody>
      </p:sp>
      <p:sp>
        <p:nvSpPr>
          <p:cNvPr id="6" name="Segnaposto numero diapositiva 5"/>
          <p:cNvSpPr>
            <a:spLocks noGrp="1"/>
          </p:cNvSpPr>
          <p:nvPr>
            <p:ph type="sldNum" sz="quarter" idx="4"/>
          </p:nvPr>
        </p:nvSpPr>
        <p:spPr>
          <a:xfrm>
            <a:off x="7975600" y="6356350"/>
            <a:ext cx="711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A9C441-F34B-6B4E-9CD4-7F418E036B7C}" type="slidenum">
              <a:rPr lang="en-US" smtClean="0"/>
              <a:t>‹n.›</a:t>
            </a:fld>
            <a:endParaRPr lang="en-US"/>
          </a:p>
        </p:txBody>
      </p:sp>
    </p:spTree>
    <p:extLst>
      <p:ext uri="{BB962C8B-B14F-4D97-AF65-F5344CB8AC3E}">
        <p14:creationId xmlns:p14="http://schemas.microsoft.com/office/powerpoint/2010/main" val="25307343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g"/><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g"/><Relationship Id="rId3"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g"/><Relationship Id="rId1" Type="http://schemas.openxmlformats.org/officeDocument/2006/relationships/slideLayout" Target="../slideLayouts/slideLayout7.xml"/><Relationship Id="rId2"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G"/><Relationship Id="rId3" Type="http://schemas.openxmlformats.org/officeDocument/2006/relationships/image" Target="../media/image21.t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1" Type="http://schemas.openxmlformats.org/officeDocument/2006/relationships/slideLayout" Target="../slideLayouts/slideLayout7.xml"/><Relationship Id="rId2" Type="http://schemas.openxmlformats.org/officeDocument/2006/relationships/image" Target="../media/image2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6" Type="http://schemas.openxmlformats.org/officeDocument/2006/relationships/image" Target="../media/image45.jpeg"/><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g"/><Relationship Id="rId6" Type="http://schemas.openxmlformats.org/officeDocument/2006/relationships/image" Target="../media/image50.jpg"/><Relationship Id="rId7" Type="http://schemas.openxmlformats.org/officeDocument/2006/relationships/image" Target="../media/image51.jpg"/><Relationship Id="rId8" Type="http://schemas.openxmlformats.org/officeDocument/2006/relationships/image" Target="../media/image52.jpg"/><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facebook.com/infn.lns" TargetMode="External"/><Relationship Id="rId3" Type="http://schemas.openxmlformats.org/officeDocument/2006/relationships/hyperlink" Target="https://www.youtube.com/channel/UCp96xSlkNgP5wmCa1eqJwMQ"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56.jpg"/><Relationship Id="rId1" Type="http://schemas.openxmlformats.org/officeDocument/2006/relationships/slideLayout" Target="../slideLayouts/slideLayout7.xml"/><Relationship Id="rId2" Type="http://schemas.openxmlformats.org/officeDocument/2006/relationships/image" Target="../media/image54.jpg"/></Relationships>
</file>

<file path=ppt/slides/_rels/slide44.xml.rels><?xml version="1.0" encoding="UTF-8" standalone="yes"?>
<Relationships xmlns="http://schemas.openxmlformats.org/package/2006/relationships"><Relationship Id="rId3" Type="http://schemas.openxmlformats.org/officeDocument/2006/relationships/image" Target="../media/image57.emf"/><Relationship Id="rId4" Type="http://schemas.openxmlformats.org/officeDocument/2006/relationships/image" Target="../media/image58.emf"/><Relationship Id="rId5" Type="http://schemas.openxmlformats.org/officeDocument/2006/relationships/image" Target="../media/image59.emf"/><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Documento_di_Microsoft_Word1.docx"/><Relationship Id="rId5" Type="http://schemas.openxmlformats.org/officeDocument/2006/relationships/image" Target="../media/image62.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CasellaDiTesto 3"/>
          <p:cNvSpPr txBox="1"/>
          <p:nvPr/>
        </p:nvSpPr>
        <p:spPr>
          <a:xfrm>
            <a:off x="3" y="-1057"/>
            <a:ext cx="9144000" cy="769441"/>
          </a:xfrm>
          <a:prstGeom prst="rect">
            <a:avLst/>
          </a:prstGeom>
          <a:solidFill>
            <a:schemeClr val="tx1"/>
          </a:solidFill>
        </p:spPr>
        <p:txBody>
          <a:bodyPr wrap="square" rtlCol="0">
            <a:spAutoFit/>
          </a:bodyPr>
          <a:lstStyle/>
          <a:p>
            <a:pPr algn="ctr"/>
            <a:r>
              <a:rPr lang="en-US" sz="4400" b="1" dirty="0" err="1" smtClean="0">
                <a:solidFill>
                  <a:srgbClr val="FFFF00"/>
                </a:solidFill>
                <a:latin typeface="Times New Roman"/>
                <a:cs typeface="Times New Roman"/>
              </a:rPr>
              <a:t>Divisione</a:t>
            </a:r>
            <a:r>
              <a:rPr lang="en-US" sz="4400" b="1" dirty="0" smtClean="0">
                <a:solidFill>
                  <a:srgbClr val="FFFF00"/>
                </a:solidFill>
                <a:latin typeface="Times New Roman"/>
                <a:cs typeface="Times New Roman"/>
              </a:rPr>
              <a:t> </a:t>
            </a:r>
            <a:r>
              <a:rPr lang="en-US" sz="4400" b="1" dirty="0" err="1" smtClean="0">
                <a:solidFill>
                  <a:srgbClr val="FFFF00"/>
                </a:solidFill>
                <a:latin typeface="Times New Roman"/>
                <a:cs typeface="Times New Roman"/>
              </a:rPr>
              <a:t>Ricerca</a:t>
            </a:r>
            <a:r>
              <a:rPr lang="en-US" sz="4400" b="1" dirty="0" smtClean="0">
                <a:solidFill>
                  <a:srgbClr val="FFFF00"/>
                </a:solidFill>
                <a:latin typeface="Times New Roman"/>
                <a:cs typeface="Times New Roman"/>
              </a:rPr>
              <a:t> </a:t>
            </a:r>
            <a:r>
              <a:rPr lang="en-US" sz="4400" b="1" dirty="0" err="1" smtClean="0">
                <a:solidFill>
                  <a:srgbClr val="FFFF00"/>
                </a:solidFill>
                <a:latin typeface="Times New Roman"/>
                <a:cs typeface="Times New Roman"/>
              </a:rPr>
              <a:t>dei</a:t>
            </a:r>
            <a:r>
              <a:rPr lang="en-US" sz="4400" b="1" dirty="0" smtClean="0">
                <a:solidFill>
                  <a:srgbClr val="FFFF00"/>
                </a:solidFill>
                <a:latin typeface="Times New Roman"/>
                <a:cs typeface="Times New Roman"/>
              </a:rPr>
              <a:t> LNS</a:t>
            </a:r>
            <a:endParaRPr lang="en-US" sz="4400" b="1" dirty="0">
              <a:solidFill>
                <a:srgbClr val="FFFF00"/>
              </a:solidFill>
              <a:latin typeface="Times New Roman"/>
              <a:cs typeface="Times New Roman"/>
            </a:endParaRPr>
          </a:p>
        </p:txBody>
      </p:sp>
      <p:sp>
        <p:nvSpPr>
          <p:cNvPr id="2" name="Segnaposto piè di pagina 1"/>
          <p:cNvSpPr>
            <a:spLocks noGrp="1"/>
          </p:cNvSpPr>
          <p:nvPr>
            <p:ph type="ftr" sz="quarter" idx="11"/>
          </p:nvPr>
        </p:nvSpPr>
        <p:spPr/>
        <p:txBody>
          <a:bodyPr/>
          <a:lstStyle/>
          <a:p>
            <a:r>
              <a:rPr lang="en-US" smtClean="0"/>
              <a:t>Comitato di Valutazione dei LNS, 1-2 Luglio 2015</a:t>
            </a:r>
            <a:endParaRPr lang="en-US"/>
          </a:p>
        </p:txBody>
      </p:sp>
      <p:sp>
        <p:nvSpPr>
          <p:cNvPr id="3" name="Segnaposto numero diapositiva 2"/>
          <p:cNvSpPr>
            <a:spLocks noGrp="1"/>
          </p:cNvSpPr>
          <p:nvPr>
            <p:ph type="sldNum" sz="quarter" idx="12"/>
          </p:nvPr>
        </p:nvSpPr>
        <p:spPr/>
        <p:txBody>
          <a:bodyPr/>
          <a:lstStyle/>
          <a:p>
            <a:fld id="{7CA9C441-F34B-6B4E-9CD4-7F418E036B7C}" type="slidenum">
              <a:rPr lang="en-US" smtClean="0"/>
              <a:t>1</a:t>
            </a:fld>
            <a:endParaRPr lang="en-US"/>
          </a:p>
        </p:txBody>
      </p:sp>
    </p:spTree>
    <p:extLst>
      <p:ext uri="{BB962C8B-B14F-4D97-AF65-F5344CB8AC3E}">
        <p14:creationId xmlns:p14="http://schemas.microsoft.com/office/powerpoint/2010/main" val="67589678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CT2000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04778"/>
            <a:ext cx="4051920" cy="5402560"/>
          </a:xfrm>
          <a:prstGeom prst="rect">
            <a:avLst/>
          </a:prstGeom>
        </p:spPr>
      </p:pic>
      <p:pic>
        <p:nvPicPr>
          <p:cNvPr id="5" name="Immagine 4" descr="CT20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949" y="0"/>
            <a:ext cx="3923051" cy="5230734"/>
          </a:xfrm>
          <a:prstGeom prst="rect">
            <a:avLst/>
          </a:prstGeom>
        </p:spPr>
      </p:pic>
      <p:pic>
        <p:nvPicPr>
          <p:cNvPr id="2" name="Immagine 1"/>
          <p:cNvPicPr>
            <a:picLocks noChangeAspect="1"/>
          </p:cNvPicPr>
          <p:nvPr/>
        </p:nvPicPr>
        <p:blipFill>
          <a:blip r:embed="rId4"/>
          <a:stretch>
            <a:fillRect/>
          </a:stretch>
        </p:blipFill>
        <p:spPr>
          <a:xfrm>
            <a:off x="0" y="0"/>
            <a:ext cx="5833641" cy="4248413"/>
          </a:xfrm>
          <a:prstGeom prst="rect">
            <a:avLst/>
          </a:prstGeom>
        </p:spPr>
      </p:pic>
      <p:sp>
        <p:nvSpPr>
          <p:cNvPr id="6" name="CasellaDiTesto 5"/>
          <p:cNvSpPr txBox="1"/>
          <p:nvPr/>
        </p:nvSpPr>
        <p:spPr>
          <a:xfrm>
            <a:off x="4051919" y="4223013"/>
            <a:ext cx="5092081" cy="1938992"/>
          </a:xfrm>
          <a:prstGeom prst="rect">
            <a:avLst/>
          </a:prstGeom>
          <a:solidFill>
            <a:schemeClr val="bg1"/>
          </a:solidFill>
        </p:spPr>
        <p:txBody>
          <a:bodyPr wrap="square" rtlCol="0">
            <a:spAutoFit/>
          </a:bodyPr>
          <a:lstStyle/>
          <a:p>
            <a:pPr algn="ctr"/>
            <a:r>
              <a:rPr lang="en-US" sz="2400" b="1" dirty="0" err="1" smtClean="0">
                <a:solidFill>
                  <a:srgbClr val="000090"/>
                </a:solidFill>
                <a:latin typeface="Times New Roman"/>
                <a:cs typeface="Times New Roman"/>
              </a:rPr>
              <a:t>Rinnovato</a:t>
            </a:r>
            <a:r>
              <a:rPr lang="en-US" sz="2400" b="1" dirty="0" smtClean="0">
                <a:solidFill>
                  <a:srgbClr val="000090"/>
                </a:solidFill>
                <a:latin typeface="Times New Roman"/>
                <a:cs typeface="Times New Roman"/>
              </a:rPr>
              <a:t> </a:t>
            </a:r>
            <a:r>
              <a:rPr lang="en-US" sz="2400" b="1" dirty="0" err="1">
                <a:solidFill>
                  <a:srgbClr val="000090"/>
                </a:solidFill>
                <a:latin typeface="Times New Roman"/>
                <a:cs typeface="Times New Roman"/>
              </a:rPr>
              <a:t>i</a:t>
            </a:r>
            <a:r>
              <a:rPr lang="en-US" sz="2400" b="1" dirty="0" err="1" smtClean="0">
                <a:solidFill>
                  <a:srgbClr val="000090"/>
                </a:solidFill>
                <a:latin typeface="Times New Roman"/>
                <a:cs typeface="Times New Roman"/>
              </a:rPr>
              <a:t>mpianto</a:t>
            </a:r>
            <a:r>
              <a:rPr lang="en-US" sz="2400" b="1" dirty="0" smtClean="0">
                <a:solidFill>
                  <a:srgbClr val="000090"/>
                </a:solidFill>
                <a:latin typeface="Times New Roman"/>
                <a:cs typeface="Times New Roman"/>
              </a:rPr>
              <a:t> di </a:t>
            </a:r>
            <a:r>
              <a:rPr lang="en-US" sz="2400" b="1" dirty="0" err="1" smtClean="0">
                <a:solidFill>
                  <a:srgbClr val="000090"/>
                </a:solidFill>
                <a:latin typeface="Times New Roman"/>
                <a:cs typeface="Times New Roman"/>
              </a:rPr>
              <a:t>controllo</a:t>
            </a:r>
            <a:r>
              <a:rPr lang="en-US" sz="2400" b="1" dirty="0" smtClean="0">
                <a:solidFill>
                  <a:srgbClr val="000090"/>
                </a:solidFill>
                <a:latin typeface="Times New Roman"/>
                <a:cs typeface="Times New Roman"/>
              </a:rPr>
              <a:t> del </a:t>
            </a:r>
            <a:r>
              <a:rPr lang="en-US" sz="2400" b="1" dirty="0" err="1" smtClean="0">
                <a:solidFill>
                  <a:srgbClr val="000090"/>
                </a:solidFill>
                <a:latin typeface="Times New Roman"/>
                <a:cs typeface="Times New Roman"/>
              </a:rPr>
              <a:t>vuoto</a:t>
            </a:r>
            <a:r>
              <a:rPr lang="en-US" sz="2400" b="1" dirty="0" smtClean="0">
                <a:solidFill>
                  <a:srgbClr val="000090"/>
                </a:solidFill>
                <a:latin typeface="Times New Roman"/>
                <a:cs typeface="Times New Roman"/>
              </a:rPr>
              <a:t> </a:t>
            </a:r>
            <a:r>
              <a:rPr lang="en-US" sz="2400" b="1" dirty="0" err="1" smtClean="0">
                <a:solidFill>
                  <a:srgbClr val="000090"/>
                </a:solidFill>
                <a:latin typeface="Times New Roman"/>
                <a:cs typeface="Times New Roman"/>
              </a:rPr>
              <a:t>della</a:t>
            </a:r>
            <a:r>
              <a:rPr lang="en-US" sz="2400" b="1" dirty="0" smtClean="0">
                <a:solidFill>
                  <a:srgbClr val="000090"/>
                </a:solidFill>
                <a:latin typeface="Times New Roman"/>
                <a:cs typeface="Times New Roman"/>
              </a:rPr>
              <a:t> camera 2000, </a:t>
            </a:r>
            <a:r>
              <a:rPr lang="en-US" sz="2400" b="1" dirty="0" err="1" smtClean="0">
                <a:solidFill>
                  <a:srgbClr val="000090"/>
                </a:solidFill>
                <a:latin typeface="Times New Roman"/>
                <a:cs typeface="Times New Roman"/>
              </a:rPr>
              <a:t>eseguito</a:t>
            </a:r>
            <a:r>
              <a:rPr lang="en-US" sz="2400" b="1" dirty="0" smtClean="0">
                <a:solidFill>
                  <a:srgbClr val="000090"/>
                </a:solidFill>
                <a:latin typeface="Times New Roman"/>
                <a:cs typeface="Times New Roman"/>
              </a:rPr>
              <a:t> in </a:t>
            </a:r>
            <a:r>
              <a:rPr lang="en-US" sz="2400" b="1" dirty="0" err="1" smtClean="0">
                <a:solidFill>
                  <a:srgbClr val="000090"/>
                </a:solidFill>
                <a:latin typeface="Times New Roman"/>
                <a:cs typeface="Times New Roman"/>
              </a:rPr>
              <a:t>collaborazione</a:t>
            </a:r>
            <a:r>
              <a:rPr lang="en-US" sz="2400" b="1" dirty="0" smtClean="0">
                <a:solidFill>
                  <a:srgbClr val="000090"/>
                </a:solidFill>
                <a:latin typeface="Times New Roman"/>
                <a:cs typeface="Times New Roman"/>
              </a:rPr>
              <a:t> con </a:t>
            </a:r>
            <a:r>
              <a:rPr lang="en-US" sz="2400" b="1" dirty="0" err="1" smtClean="0">
                <a:solidFill>
                  <a:srgbClr val="000090"/>
                </a:solidFill>
                <a:latin typeface="Times New Roman"/>
                <a:cs typeface="Times New Roman"/>
              </a:rPr>
              <a:t>il</a:t>
            </a:r>
            <a:r>
              <a:rPr lang="en-US" sz="2400" b="1" dirty="0" smtClean="0">
                <a:solidFill>
                  <a:srgbClr val="000090"/>
                </a:solidFill>
                <a:latin typeface="Times New Roman"/>
                <a:cs typeface="Times New Roman"/>
              </a:rPr>
              <a:t> </a:t>
            </a:r>
            <a:r>
              <a:rPr lang="en-US" sz="2400" b="1" dirty="0" err="1" smtClean="0">
                <a:solidFill>
                  <a:srgbClr val="000090"/>
                </a:solidFill>
                <a:latin typeface="Times New Roman"/>
                <a:cs typeface="Times New Roman"/>
              </a:rPr>
              <a:t>reparto</a:t>
            </a:r>
            <a:r>
              <a:rPr lang="en-US" sz="2400" b="1" dirty="0">
                <a:solidFill>
                  <a:srgbClr val="000090"/>
                </a:solidFill>
                <a:latin typeface="Times New Roman"/>
                <a:cs typeface="Times New Roman"/>
              </a:rPr>
              <a:t> </a:t>
            </a:r>
            <a:r>
              <a:rPr lang="en-US" sz="2400" b="1" dirty="0" smtClean="0">
                <a:solidFill>
                  <a:srgbClr val="000090"/>
                </a:solidFill>
                <a:latin typeface="Times New Roman"/>
                <a:cs typeface="Times New Roman"/>
              </a:rPr>
              <a:t>“</a:t>
            </a:r>
            <a:r>
              <a:rPr lang="en-US" sz="2400" b="1" dirty="0" err="1" smtClean="0">
                <a:solidFill>
                  <a:srgbClr val="000090"/>
                </a:solidFill>
                <a:latin typeface="Times New Roman"/>
                <a:cs typeface="Times New Roman"/>
              </a:rPr>
              <a:t>Sistemi</a:t>
            </a:r>
            <a:r>
              <a:rPr lang="en-US" sz="2400" b="1" dirty="0" smtClean="0">
                <a:solidFill>
                  <a:srgbClr val="000090"/>
                </a:solidFill>
                <a:latin typeface="Times New Roman"/>
                <a:cs typeface="Times New Roman"/>
              </a:rPr>
              <a:t> </a:t>
            </a:r>
            <a:r>
              <a:rPr lang="en-US" sz="2400" b="1" dirty="0" err="1" smtClean="0">
                <a:solidFill>
                  <a:srgbClr val="000090"/>
                </a:solidFill>
                <a:latin typeface="Times New Roman"/>
                <a:cs typeface="Times New Roman"/>
              </a:rPr>
              <a:t>Informatici</a:t>
            </a:r>
            <a:r>
              <a:rPr lang="en-US" sz="2400" b="1" dirty="0" smtClean="0">
                <a:solidFill>
                  <a:srgbClr val="000090"/>
                </a:solidFill>
                <a:latin typeface="Times New Roman"/>
                <a:cs typeface="Times New Roman"/>
              </a:rPr>
              <a:t>” </a:t>
            </a:r>
            <a:r>
              <a:rPr lang="en-US" sz="2400" b="1" dirty="0" err="1" smtClean="0">
                <a:solidFill>
                  <a:srgbClr val="000090"/>
                </a:solidFill>
                <a:latin typeface="Times New Roman"/>
                <a:cs typeface="Times New Roman"/>
              </a:rPr>
              <a:t>della</a:t>
            </a:r>
            <a:r>
              <a:rPr lang="en-US" sz="2400" b="1" dirty="0" smtClean="0">
                <a:solidFill>
                  <a:srgbClr val="000090"/>
                </a:solidFill>
                <a:latin typeface="Times New Roman"/>
                <a:cs typeface="Times New Roman"/>
              </a:rPr>
              <a:t> </a:t>
            </a:r>
            <a:r>
              <a:rPr lang="en-US" sz="2400" b="1" dirty="0" err="1" smtClean="0">
                <a:solidFill>
                  <a:srgbClr val="000090"/>
                </a:solidFill>
                <a:latin typeface="Times New Roman"/>
                <a:cs typeface="Times New Roman"/>
              </a:rPr>
              <a:t>divisione</a:t>
            </a:r>
            <a:r>
              <a:rPr lang="en-US" sz="2400" b="1" dirty="0" smtClean="0">
                <a:solidFill>
                  <a:srgbClr val="000090"/>
                </a:solidFill>
                <a:latin typeface="Times New Roman"/>
                <a:cs typeface="Times New Roman"/>
              </a:rPr>
              <a:t> </a:t>
            </a:r>
            <a:r>
              <a:rPr lang="en-US" sz="2400" b="1" dirty="0" err="1" smtClean="0">
                <a:solidFill>
                  <a:srgbClr val="000090"/>
                </a:solidFill>
                <a:latin typeface="Times New Roman"/>
                <a:cs typeface="Times New Roman"/>
              </a:rPr>
              <a:t>Acceleratori</a:t>
            </a:r>
            <a:endParaRPr lang="en-US" sz="2400" b="1" dirty="0">
              <a:solidFill>
                <a:srgbClr val="000090"/>
              </a:solidFill>
              <a:latin typeface="Times New Roman"/>
              <a:cs typeface="Times New Roman"/>
            </a:endParaRPr>
          </a:p>
        </p:txBody>
      </p:sp>
      <p:sp>
        <p:nvSpPr>
          <p:cNvPr id="3" name="Segnaposto piè di pagina 2"/>
          <p:cNvSpPr>
            <a:spLocks noGrp="1"/>
          </p:cNvSpPr>
          <p:nvPr>
            <p:ph type="ftr" sz="quarter" idx="11"/>
          </p:nvPr>
        </p:nvSpPr>
        <p:spPr/>
        <p:txBody>
          <a:bodyPr/>
          <a:lstStyle/>
          <a:p>
            <a:r>
              <a:rPr lang="en-US" smtClean="0"/>
              <a:t>Comitato di Valutazione dei LNS, 1-2 Luglio 2015</a:t>
            </a:r>
            <a:endParaRPr lang="en-US"/>
          </a:p>
        </p:txBody>
      </p:sp>
      <p:sp>
        <p:nvSpPr>
          <p:cNvPr id="7" name="Segnaposto numero diapositiva 6"/>
          <p:cNvSpPr>
            <a:spLocks noGrp="1"/>
          </p:cNvSpPr>
          <p:nvPr>
            <p:ph type="sldNum" sz="quarter" idx="12"/>
          </p:nvPr>
        </p:nvSpPr>
        <p:spPr/>
        <p:txBody>
          <a:bodyPr/>
          <a:lstStyle/>
          <a:p>
            <a:fld id="{7CA9C441-F34B-6B4E-9CD4-7F418E036B7C}" type="slidenum">
              <a:rPr lang="en-US" smtClean="0"/>
              <a:t>10</a:t>
            </a:fld>
            <a:endParaRPr lang="en-US"/>
          </a:p>
        </p:txBody>
      </p:sp>
    </p:spTree>
    <p:extLst>
      <p:ext uri="{BB962C8B-B14F-4D97-AF65-F5344CB8AC3E}">
        <p14:creationId xmlns:p14="http://schemas.microsoft.com/office/powerpoint/2010/main" val="56204115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5562601" y="0"/>
            <a:ext cx="3581399" cy="4893647"/>
          </a:xfrm>
          <a:prstGeom prst="rect">
            <a:avLst/>
          </a:prstGeom>
          <a:solidFill>
            <a:schemeClr val="bg1"/>
          </a:solidFill>
        </p:spPr>
        <p:txBody>
          <a:bodyPr wrap="square" rtlCol="0">
            <a:spAutoFit/>
          </a:bodyPr>
          <a:lstStyle/>
          <a:p>
            <a:pPr algn="ctr"/>
            <a:r>
              <a:rPr lang="it-IT" sz="2400" b="1" dirty="0" smtClean="0">
                <a:solidFill>
                  <a:srgbClr val="0000FF"/>
                </a:solidFill>
                <a:latin typeface="Times New Roman"/>
                <a:cs typeface="Times New Roman"/>
              </a:rPr>
              <a:t>Sala Medea</a:t>
            </a:r>
            <a:endParaRPr lang="it-IT" sz="2400" b="1" dirty="0">
              <a:solidFill>
                <a:srgbClr val="0000FF"/>
              </a:solidFill>
              <a:latin typeface="Times New Roman"/>
              <a:cs typeface="Times New Roman"/>
            </a:endParaRPr>
          </a:p>
          <a:p>
            <a:pPr algn="ctr"/>
            <a:r>
              <a:rPr lang="it-IT" sz="2400" b="1" dirty="0" smtClean="0">
                <a:solidFill>
                  <a:srgbClr val="0000FF"/>
                </a:solidFill>
                <a:latin typeface="Times New Roman"/>
                <a:cs typeface="Times New Roman"/>
              </a:rPr>
              <a:t>Negli ultimi due anni sono stati smontati i rivelatori di </a:t>
            </a:r>
            <a:r>
              <a:rPr lang="it-IT" sz="2400" b="1" dirty="0" err="1" smtClean="0">
                <a:solidFill>
                  <a:srgbClr val="0000FF"/>
                </a:solidFill>
                <a:latin typeface="Times New Roman"/>
                <a:cs typeface="Times New Roman"/>
              </a:rPr>
              <a:t>MultiCS</a:t>
            </a:r>
            <a:r>
              <a:rPr lang="it-IT" sz="2400" b="1" dirty="0" smtClean="0">
                <a:solidFill>
                  <a:srgbClr val="0000FF"/>
                </a:solidFill>
                <a:latin typeface="Times New Roman"/>
                <a:cs typeface="Times New Roman"/>
              </a:rPr>
              <a:t>, i motori </a:t>
            </a:r>
            <a:r>
              <a:rPr lang="it-IT" sz="2400" b="1" dirty="0">
                <a:solidFill>
                  <a:srgbClr val="0000FF"/>
                </a:solidFill>
                <a:latin typeface="Times New Roman"/>
                <a:cs typeface="Times New Roman"/>
              </a:rPr>
              <a:t>di movimentazione, rimozione delle guide </a:t>
            </a:r>
            <a:r>
              <a:rPr lang="it-IT" sz="2400" b="1" dirty="0" smtClean="0">
                <a:solidFill>
                  <a:srgbClr val="0000FF"/>
                </a:solidFill>
                <a:latin typeface="Times New Roman"/>
                <a:cs typeface="Times New Roman"/>
              </a:rPr>
              <a:t>e del </a:t>
            </a:r>
            <a:r>
              <a:rPr lang="it-IT" sz="2400" b="1" dirty="0">
                <a:solidFill>
                  <a:srgbClr val="0000FF"/>
                </a:solidFill>
                <a:latin typeface="Times New Roman"/>
                <a:cs typeface="Times New Roman"/>
              </a:rPr>
              <a:t>circuito di raffreddamento dei rivelatori, </a:t>
            </a:r>
            <a:r>
              <a:rPr lang="it-IT" sz="2400" b="1" dirty="0" smtClean="0">
                <a:solidFill>
                  <a:srgbClr val="0000FF"/>
                </a:solidFill>
                <a:latin typeface="Times New Roman"/>
                <a:cs typeface="Times New Roman"/>
              </a:rPr>
              <a:t>del </a:t>
            </a:r>
            <a:r>
              <a:rPr lang="it-IT" sz="2400" b="1" dirty="0">
                <a:solidFill>
                  <a:srgbClr val="0000FF"/>
                </a:solidFill>
                <a:latin typeface="Times New Roman"/>
                <a:cs typeface="Times New Roman"/>
              </a:rPr>
              <a:t>supporto </a:t>
            </a:r>
            <a:r>
              <a:rPr lang="it-IT" sz="2400" b="1" dirty="0" smtClean="0">
                <a:solidFill>
                  <a:srgbClr val="0000FF"/>
                </a:solidFill>
                <a:latin typeface="Times New Roman"/>
                <a:cs typeface="Times New Roman"/>
              </a:rPr>
              <a:t>meccanico e delle flange </a:t>
            </a:r>
            <a:r>
              <a:rPr lang="it-IT" sz="2400" b="1" dirty="0">
                <a:solidFill>
                  <a:srgbClr val="0000FF"/>
                </a:solidFill>
                <a:latin typeface="Times New Roman"/>
                <a:cs typeface="Times New Roman"/>
              </a:rPr>
              <a:t>con connettori </a:t>
            </a:r>
            <a:r>
              <a:rPr lang="it-IT" sz="2400" b="1" dirty="0" smtClean="0">
                <a:solidFill>
                  <a:srgbClr val="0000FF"/>
                </a:solidFill>
                <a:latin typeface="Times New Roman"/>
                <a:cs typeface="Times New Roman"/>
              </a:rPr>
              <a:t>e </a:t>
            </a:r>
            <a:r>
              <a:rPr lang="it-IT" sz="2400" b="1" dirty="0">
                <a:solidFill>
                  <a:srgbClr val="0000FF"/>
                </a:solidFill>
                <a:latin typeface="Times New Roman"/>
                <a:cs typeface="Times New Roman"/>
              </a:rPr>
              <a:t>pulizia finale della camera</a:t>
            </a:r>
            <a:r>
              <a:rPr lang="it-IT" sz="2400" b="1" dirty="0" smtClean="0">
                <a:solidFill>
                  <a:srgbClr val="0000FF"/>
                </a:solidFill>
                <a:latin typeface="Times New Roman"/>
                <a:cs typeface="Times New Roman"/>
              </a:rPr>
              <a:t>.</a:t>
            </a:r>
            <a:endParaRPr lang="it-IT" sz="2400" b="1" dirty="0">
              <a:solidFill>
                <a:srgbClr val="0000FF"/>
              </a:solidFill>
              <a:latin typeface="Times New Roman"/>
              <a:cs typeface="Times New Roman"/>
            </a:endParaRPr>
          </a:p>
        </p:txBody>
      </p:sp>
      <p:sp>
        <p:nvSpPr>
          <p:cNvPr id="2" name="Segnaposto piè di pagina 1"/>
          <p:cNvSpPr>
            <a:spLocks noGrp="1"/>
          </p:cNvSpPr>
          <p:nvPr>
            <p:ph type="ftr" sz="quarter" idx="11"/>
          </p:nvPr>
        </p:nvSpPr>
        <p:spPr/>
        <p:txBody>
          <a:bodyPr/>
          <a:lstStyle/>
          <a:p>
            <a:r>
              <a:rPr lang="en-US" smtClean="0"/>
              <a:t>Comitato di Valutazione dei LNS, 1-2 Luglio 2015</a:t>
            </a:r>
            <a:endParaRPr lang="en-US"/>
          </a:p>
        </p:txBody>
      </p:sp>
      <p:sp>
        <p:nvSpPr>
          <p:cNvPr id="5" name="Segnaposto numero diapositiva 4"/>
          <p:cNvSpPr>
            <a:spLocks noGrp="1"/>
          </p:cNvSpPr>
          <p:nvPr>
            <p:ph type="sldNum" sz="quarter" idx="12"/>
          </p:nvPr>
        </p:nvSpPr>
        <p:spPr/>
        <p:txBody>
          <a:bodyPr/>
          <a:lstStyle/>
          <a:p>
            <a:fld id="{7CA9C441-F34B-6B4E-9CD4-7F418E036B7C}" type="slidenum">
              <a:rPr lang="en-US" smtClean="0"/>
              <a:t>11</a:t>
            </a:fld>
            <a:endParaRPr lang="en-US"/>
          </a:p>
        </p:txBody>
      </p:sp>
      <p:pic>
        <p:nvPicPr>
          <p:cNvPr id="3" name="Immagine 2" descr="DSCN559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973296"/>
            <a:ext cx="5562600" cy="4171950"/>
          </a:xfrm>
          <a:prstGeom prst="rect">
            <a:avLst/>
          </a:prstGeom>
        </p:spPr>
      </p:pic>
      <p:sp>
        <p:nvSpPr>
          <p:cNvPr id="6" name="CasellaDiTesto 5"/>
          <p:cNvSpPr txBox="1"/>
          <p:nvPr/>
        </p:nvSpPr>
        <p:spPr>
          <a:xfrm>
            <a:off x="0" y="4980441"/>
            <a:ext cx="8902700" cy="1200328"/>
          </a:xfrm>
          <a:prstGeom prst="rect">
            <a:avLst/>
          </a:prstGeom>
          <a:solidFill>
            <a:schemeClr val="bg1"/>
          </a:solidFill>
        </p:spPr>
        <p:txBody>
          <a:bodyPr wrap="square" rtlCol="0">
            <a:spAutoFit/>
          </a:bodyPr>
          <a:lstStyle/>
          <a:p>
            <a:pPr algn="ctr"/>
            <a:r>
              <a:rPr lang="it-IT" sz="2400" b="1" dirty="0" smtClean="0">
                <a:solidFill>
                  <a:srgbClr val="0000FF"/>
                </a:solidFill>
                <a:latin typeface="Times New Roman"/>
                <a:cs typeface="Times New Roman"/>
              </a:rPr>
              <a:t>Sono </a:t>
            </a:r>
            <a:r>
              <a:rPr lang="it-IT" sz="2400" b="1" dirty="0">
                <a:solidFill>
                  <a:srgbClr val="0000FF"/>
                </a:solidFill>
                <a:latin typeface="Times New Roman"/>
                <a:cs typeface="Times New Roman"/>
              </a:rPr>
              <a:t>stati effettuati dei test di tenuta </a:t>
            </a:r>
            <a:r>
              <a:rPr lang="it-IT" sz="2400" b="1" dirty="0" smtClean="0">
                <a:solidFill>
                  <a:srgbClr val="0000FF"/>
                </a:solidFill>
                <a:latin typeface="Times New Roman"/>
                <a:cs typeface="Times New Roman"/>
              </a:rPr>
              <a:t>da </a:t>
            </a:r>
            <a:r>
              <a:rPr lang="it-IT" sz="2400" b="1" dirty="0">
                <a:solidFill>
                  <a:srgbClr val="0000FF"/>
                </a:solidFill>
                <a:latin typeface="Times New Roman"/>
                <a:cs typeface="Times New Roman"/>
              </a:rPr>
              <a:t>vuoto sulla camera MEDEA che è stata recentemente oggetto di smontaggio di tutte le </a:t>
            </a:r>
            <a:r>
              <a:rPr lang="it-IT" sz="2400" b="1" dirty="0" smtClean="0">
                <a:solidFill>
                  <a:srgbClr val="0000FF"/>
                </a:solidFill>
                <a:latin typeface="Times New Roman"/>
                <a:cs typeface="Times New Roman"/>
              </a:rPr>
              <a:t>flange. Sono stati inseriti nuovi fototubi a 12 </a:t>
            </a:r>
            <a:r>
              <a:rPr lang="it-IT" sz="2400" b="1" dirty="0" err="1" smtClean="0">
                <a:solidFill>
                  <a:srgbClr val="0000FF"/>
                </a:solidFill>
                <a:latin typeface="Times New Roman"/>
                <a:cs typeface="Times New Roman"/>
              </a:rPr>
              <a:t>dinodi</a:t>
            </a:r>
            <a:r>
              <a:rPr lang="it-IT" sz="2400" b="1" dirty="0" smtClean="0">
                <a:solidFill>
                  <a:srgbClr val="0000FF"/>
                </a:solidFill>
                <a:latin typeface="Times New Roman"/>
                <a:cs typeface="Times New Roman"/>
              </a:rPr>
              <a:t>! </a:t>
            </a:r>
            <a:endParaRPr lang="en-US" sz="2400" b="1" dirty="0">
              <a:solidFill>
                <a:srgbClr val="0000FF"/>
              </a:solidFill>
              <a:latin typeface="Times New Roman"/>
              <a:cs typeface="Times New Roman"/>
            </a:endParaRPr>
          </a:p>
        </p:txBody>
      </p:sp>
      <p:sp>
        <p:nvSpPr>
          <p:cNvPr id="7" name="CasellaDiTesto 6"/>
          <p:cNvSpPr txBox="1"/>
          <p:nvPr/>
        </p:nvSpPr>
        <p:spPr>
          <a:xfrm>
            <a:off x="0" y="49966"/>
            <a:ext cx="5867400" cy="923330"/>
          </a:xfrm>
          <a:prstGeom prst="rect">
            <a:avLst/>
          </a:prstGeom>
          <a:noFill/>
        </p:spPr>
        <p:txBody>
          <a:bodyPr wrap="square" rtlCol="0">
            <a:spAutoFit/>
          </a:bodyPr>
          <a:lstStyle/>
          <a:p>
            <a:pPr algn="ctr"/>
            <a:r>
              <a:rPr lang="en-US" b="1" dirty="0" err="1" smtClean="0">
                <a:solidFill>
                  <a:srgbClr val="0000FF"/>
                </a:solidFill>
                <a:latin typeface="Times New Roman"/>
                <a:cs typeface="Times New Roman"/>
              </a:rPr>
              <a:t>Multirivelatore</a:t>
            </a:r>
            <a:r>
              <a:rPr lang="en-US" b="1" dirty="0" smtClean="0">
                <a:solidFill>
                  <a:srgbClr val="0000FF"/>
                </a:solidFill>
                <a:latin typeface="Times New Roman"/>
                <a:cs typeface="Times New Roman"/>
              </a:rPr>
              <a:t> MEDEA, </a:t>
            </a:r>
            <a:r>
              <a:rPr lang="en-US" b="1" dirty="0" err="1" smtClean="0">
                <a:solidFill>
                  <a:srgbClr val="0000FF"/>
                </a:solidFill>
                <a:latin typeface="Times New Roman"/>
                <a:cs typeface="Times New Roman"/>
              </a:rPr>
              <a:t>costituito</a:t>
            </a:r>
            <a:r>
              <a:rPr lang="en-US" b="1" dirty="0" smtClean="0">
                <a:solidFill>
                  <a:srgbClr val="0000FF"/>
                </a:solidFill>
                <a:latin typeface="Times New Roman"/>
                <a:cs typeface="Times New Roman"/>
              </a:rPr>
              <a:t> da </a:t>
            </a:r>
            <a:r>
              <a:rPr lang="en-US" b="1" dirty="0" err="1" smtClean="0">
                <a:solidFill>
                  <a:srgbClr val="0000FF"/>
                </a:solidFill>
                <a:latin typeface="Times New Roman"/>
                <a:cs typeface="Times New Roman"/>
              </a:rPr>
              <a:t>oltre</a:t>
            </a:r>
            <a:r>
              <a:rPr lang="en-US" b="1" dirty="0" smtClean="0">
                <a:solidFill>
                  <a:srgbClr val="0000FF"/>
                </a:solidFill>
                <a:latin typeface="Times New Roman"/>
                <a:cs typeface="Times New Roman"/>
              </a:rPr>
              <a:t> 300 </a:t>
            </a:r>
            <a:r>
              <a:rPr lang="en-US" b="1" dirty="0" err="1" smtClean="0">
                <a:solidFill>
                  <a:srgbClr val="0000FF"/>
                </a:solidFill>
                <a:latin typeface="Times New Roman"/>
                <a:cs typeface="Times New Roman"/>
              </a:rPr>
              <a:t>rivelatori</a:t>
            </a:r>
            <a:r>
              <a:rPr lang="en-US" b="1" dirty="0" smtClean="0">
                <a:solidFill>
                  <a:srgbClr val="0000FF"/>
                </a:solidFill>
                <a:latin typeface="Times New Roman"/>
                <a:cs typeface="Times New Roman"/>
              </a:rPr>
              <a:t> di </a:t>
            </a:r>
            <a:r>
              <a:rPr lang="en-US" b="1" dirty="0" err="1" smtClean="0">
                <a:solidFill>
                  <a:srgbClr val="0000FF"/>
                </a:solidFill>
                <a:latin typeface="Times New Roman"/>
                <a:cs typeface="Times New Roman"/>
              </a:rPr>
              <a:t>BaF</a:t>
            </a:r>
            <a:r>
              <a:rPr lang="en-US" b="1" dirty="0" smtClean="0">
                <a:solidFill>
                  <a:srgbClr val="0000FF"/>
                </a:solidFill>
                <a:latin typeface="Times New Roman"/>
                <a:cs typeface="Times New Roman"/>
              </a:rPr>
              <a:t> </a:t>
            </a:r>
            <a:r>
              <a:rPr lang="en-US" b="1" dirty="0" err="1" smtClean="0">
                <a:solidFill>
                  <a:srgbClr val="0000FF"/>
                </a:solidFill>
                <a:latin typeface="Times New Roman"/>
                <a:cs typeface="Times New Roman"/>
              </a:rPr>
              <a:t>ed</a:t>
            </a:r>
            <a:r>
              <a:rPr lang="en-US" b="1" dirty="0" smtClean="0">
                <a:solidFill>
                  <a:srgbClr val="0000FF"/>
                </a:solidFill>
                <a:latin typeface="Times New Roman"/>
                <a:cs typeface="Times New Roman"/>
              </a:rPr>
              <a:t> </a:t>
            </a:r>
            <a:r>
              <a:rPr lang="en-US" b="1" dirty="0" err="1" smtClean="0">
                <a:solidFill>
                  <a:srgbClr val="0000FF"/>
                </a:solidFill>
                <a:latin typeface="Times New Roman"/>
                <a:cs typeface="Times New Roman"/>
              </a:rPr>
              <a:t>accoppiato</a:t>
            </a:r>
            <a:r>
              <a:rPr lang="en-US" b="1" dirty="0" smtClean="0">
                <a:solidFill>
                  <a:srgbClr val="0000FF"/>
                </a:solidFill>
                <a:latin typeface="Times New Roman"/>
                <a:cs typeface="Times New Roman"/>
              </a:rPr>
              <a:t> con </a:t>
            </a:r>
            <a:r>
              <a:rPr lang="en-US" b="1" dirty="0" err="1" smtClean="0">
                <a:solidFill>
                  <a:srgbClr val="0000FF"/>
                </a:solidFill>
                <a:latin typeface="Times New Roman"/>
                <a:cs typeface="Times New Roman"/>
              </a:rPr>
              <a:t>Solenoide</a:t>
            </a:r>
            <a:r>
              <a:rPr lang="en-US" b="1" dirty="0" smtClean="0">
                <a:solidFill>
                  <a:srgbClr val="0000FF"/>
                </a:solidFill>
                <a:latin typeface="Times New Roman"/>
                <a:cs typeface="Times New Roman"/>
              </a:rPr>
              <a:t> </a:t>
            </a:r>
            <a:r>
              <a:rPr lang="en-US" b="1" dirty="0" err="1" smtClean="0">
                <a:solidFill>
                  <a:srgbClr val="0000FF"/>
                </a:solidFill>
                <a:latin typeface="Times New Roman"/>
                <a:cs typeface="Times New Roman"/>
              </a:rPr>
              <a:t>superconduttore</a:t>
            </a:r>
            <a:r>
              <a:rPr lang="en-US" b="1" dirty="0" smtClean="0">
                <a:solidFill>
                  <a:srgbClr val="0000FF"/>
                </a:solidFill>
                <a:latin typeface="Times New Roman"/>
                <a:cs typeface="Times New Roman"/>
              </a:rPr>
              <a:t> SOLE e  </a:t>
            </a:r>
            <a:r>
              <a:rPr lang="en-US" b="1" dirty="0" err="1" smtClean="0">
                <a:solidFill>
                  <a:srgbClr val="0000FF"/>
                </a:solidFill>
                <a:latin typeface="Times New Roman"/>
                <a:cs typeface="Times New Roman"/>
              </a:rPr>
              <a:t>rivelatore</a:t>
            </a:r>
            <a:r>
              <a:rPr lang="en-US" b="1" dirty="0" smtClean="0">
                <a:solidFill>
                  <a:srgbClr val="0000FF"/>
                </a:solidFill>
                <a:latin typeface="Times New Roman"/>
                <a:cs typeface="Times New Roman"/>
              </a:rPr>
              <a:t> MACISTE.</a:t>
            </a:r>
            <a:endParaRPr lang="en-US" b="1" dirty="0">
              <a:solidFill>
                <a:srgbClr val="0000FF"/>
              </a:solidFill>
              <a:latin typeface="Times New Roman"/>
              <a:cs typeface="Times New Roman"/>
            </a:endParaRPr>
          </a:p>
        </p:txBody>
      </p:sp>
    </p:spTree>
    <p:extLst>
      <p:ext uri="{BB962C8B-B14F-4D97-AF65-F5344CB8AC3E}">
        <p14:creationId xmlns:p14="http://schemas.microsoft.com/office/powerpoint/2010/main" val="418939147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Catan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4801" y="2863926"/>
            <a:ext cx="2987674" cy="3983565"/>
          </a:xfrm>
          <a:prstGeom prst="rect">
            <a:avLst/>
          </a:prstGeom>
        </p:spPr>
      </p:pic>
      <p:sp>
        <p:nvSpPr>
          <p:cNvPr id="3" name="Segnaposto piè di pagina 2"/>
          <p:cNvSpPr>
            <a:spLocks noGrp="1"/>
          </p:cNvSpPr>
          <p:nvPr>
            <p:ph type="ftr" sz="quarter" idx="11"/>
          </p:nvPr>
        </p:nvSpPr>
        <p:spPr/>
        <p:txBody>
          <a:bodyPr/>
          <a:lstStyle/>
          <a:p>
            <a:r>
              <a:rPr lang="en-US" smtClean="0"/>
              <a:t>Comitato di Valutazione dei LNS, 1-2 Luglio 2015</a:t>
            </a:r>
            <a:endParaRPr lang="en-US"/>
          </a:p>
        </p:txBody>
      </p:sp>
      <p:sp>
        <p:nvSpPr>
          <p:cNvPr id="6" name="Segnaposto numero diapositiva 5"/>
          <p:cNvSpPr>
            <a:spLocks noGrp="1"/>
          </p:cNvSpPr>
          <p:nvPr>
            <p:ph type="sldNum" sz="quarter" idx="12"/>
          </p:nvPr>
        </p:nvSpPr>
        <p:spPr/>
        <p:txBody>
          <a:bodyPr/>
          <a:lstStyle/>
          <a:p>
            <a:fld id="{7CA9C441-F34B-6B4E-9CD4-7F418E036B7C}" type="slidenum">
              <a:rPr lang="en-US" smtClean="0"/>
              <a:t>12</a:t>
            </a:fld>
            <a:endParaRPr lang="en-US"/>
          </a:p>
        </p:txBody>
      </p:sp>
      <p:sp>
        <p:nvSpPr>
          <p:cNvPr id="7" name="CasellaDiTesto 6"/>
          <p:cNvSpPr txBox="1"/>
          <p:nvPr/>
        </p:nvSpPr>
        <p:spPr>
          <a:xfrm>
            <a:off x="254000" y="3431171"/>
            <a:ext cx="8763000" cy="3416320"/>
          </a:xfrm>
          <a:prstGeom prst="rect">
            <a:avLst/>
          </a:prstGeom>
          <a:solidFill>
            <a:srgbClr val="FFFFFF"/>
          </a:solidFill>
        </p:spPr>
        <p:txBody>
          <a:bodyPr wrap="square" rtlCol="0">
            <a:spAutoFit/>
          </a:bodyPr>
          <a:lstStyle/>
          <a:p>
            <a:pPr lvl="0" algn="ctr"/>
            <a:r>
              <a:rPr lang="it-IT" sz="2400" dirty="0" smtClean="0">
                <a:solidFill>
                  <a:srgbClr val="0000FF"/>
                </a:solidFill>
                <a:latin typeface="Times New Roman"/>
                <a:cs typeface="Times New Roman"/>
              </a:rPr>
              <a:t>Attività per la linea a 0°:</a:t>
            </a:r>
          </a:p>
          <a:p>
            <a:pPr marL="342900" lvl="0" indent="-342900">
              <a:buFontTx/>
              <a:buChar char="-"/>
            </a:pPr>
            <a:r>
              <a:rPr lang="it-IT" sz="2400" dirty="0" smtClean="0">
                <a:solidFill>
                  <a:srgbClr val="0000FF"/>
                </a:solidFill>
                <a:latin typeface="Times New Roman"/>
                <a:cs typeface="Times New Roman"/>
              </a:rPr>
              <a:t>Progettazione </a:t>
            </a:r>
            <a:r>
              <a:rPr lang="it-IT" sz="2400" dirty="0">
                <a:solidFill>
                  <a:srgbClr val="0000FF"/>
                </a:solidFill>
                <a:latin typeface="Times New Roman"/>
                <a:cs typeface="Times New Roman"/>
              </a:rPr>
              <a:t>e montaggio di un sistema di allineamento e sostegno per il collimatore di uscita in aria</a:t>
            </a:r>
            <a:r>
              <a:rPr lang="it-IT" sz="2400" dirty="0" smtClean="0">
                <a:solidFill>
                  <a:srgbClr val="0000FF"/>
                </a:solidFill>
                <a:latin typeface="Times New Roman"/>
                <a:cs typeface="Times New Roman"/>
              </a:rPr>
              <a:t>;</a:t>
            </a:r>
          </a:p>
          <a:p>
            <a:pPr marL="342900" lvl="0" indent="-342900">
              <a:buFontTx/>
              <a:buChar char="-"/>
            </a:pPr>
            <a:r>
              <a:rPr lang="it-IT" sz="2400" dirty="0">
                <a:solidFill>
                  <a:srgbClr val="0000FF"/>
                </a:solidFill>
                <a:latin typeface="Times New Roman"/>
                <a:cs typeface="Times New Roman"/>
              </a:rPr>
              <a:t>P</a:t>
            </a:r>
            <a:r>
              <a:rPr lang="it-IT" sz="2400" dirty="0" smtClean="0">
                <a:solidFill>
                  <a:srgbClr val="0000FF"/>
                </a:solidFill>
                <a:latin typeface="Times New Roman"/>
                <a:cs typeface="Times New Roman"/>
              </a:rPr>
              <a:t>rogettazione</a:t>
            </a:r>
            <a:r>
              <a:rPr lang="it-IT" sz="2400" dirty="0">
                <a:solidFill>
                  <a:srgbClr val="0000FF"/>
                </a:solidFill>
                <a:latin typeface="Times New Roman"/>
                <a:cs typeface="Times New Roman"/>
              </a:rPr>
              <a:t>, realizzazione e montaggio di </a:t>
            </a:r>
            <a:r>
              <a:rPr lang="it-IT" sz="2400" dirty="0" smtClean="0">
                <a:solidFill>
                  <a:srgbClr val="0000FF"/>
                </a:solidFill>
                <a:latin typeface="Times New Roman"/>
                <a:cs typeface="Times New Roman"/>
              </a:rPr>
              <a:t>strutture per </a:t>
            </a:r>
            <a:r>
              <a:rPr lang="it-IT" sz="2400" dirty="0">
                <a:solidFill>
                  <a:srgbClr val="0000FF"/>
                </a:solidFill>
                <a:latin typeface="Times New Roman"/>
                <a:cs typeface="Times New Roman"/>
              </a:rPr>
              <a:t>i gruppi in turno misure (</a:t>
            </a:r>
            <a:r>
              <a:rPr lang="it-IT" sz="2400" dirty="0" err="1">
                <a:solidFill>
                  <a:srgbClr val="0000FF"/>
                </a:solidFill>
                <a:latin typeface="Times New Roman"/>
                <a:cs typeface="Times New Roman"/>
              </a:rPr>
              <a:t>Maprad</a:t>
            </a:r>
            <a:r>
              <a:rPr lang="it-IT" sz="2400" dirty="0">
                <a:solidFill>
                  <a:srgbClr val="0000FF"/>
                </a:solidFill>
                <a:latin typeface="Times New Roman"/>
                <a:cs typeface="Times New Roman"/>
              </a:rPr>
              <a:t>, Piramide, IMT ecc.)</a:t>
            </a:r>
            <a:r>
              <a:rPr lang="it-IT" sz="2400" dirty="0" smtClean="0">
                <a:solidFill>
                  <a:srgbClr val="0000FF"/>
                </a:solidFill>
                <a:latin typeface="Times New Roman"/>
                <a:cs typeface="Times New Roman"/>
              </a:rPr>
              <a:t>;</a:t>
            </a:r>
          </a:p>
          <a:p>
            <a:pPr marL="342900" lvl="0" indent="-342900">
              <a:buFontTx/>
              <a:buChar char="-"/>
            </a:pPr>
            <a:r>
              <a:rPr lang="it-IT" sz="2400" dirty="0" smtClean="0">
                <a:solidFill>
                  <a:srgbClr val="0000FF"/>
                </a:solidFill>
                <a:latin typeface="Times New Roman"/>
                <a:cs typeface="Times New Roman"/>
              </a:rPr>
              <a:t>Inserimento di </a:t>
            </a:r>
            <a:r>
              <a:rPr lang="it-IT" sz="2400" dirty="0">
                <a:solidFill>
                  <a:srgbClr val="0000FF"/>
                </a:solidFill>
                <a:latin typeface="Times New Roman"/>
                <a:cs typeface="Times New Roman"/>
              </a:rPr>
              <a:t>un apparato sperimentale </a:t>
            </a:r>
            <a:r>
              <a:rPr lang="it-IT" sz="2400" dirty="0" smtClean="0">
                <a:solidFill>
                  <a:srgbClr val="0000FF"/>
                </a:solidFill>
                <a:latin typeface="Times New Roman"/>
                <a:cs typeface="Times New Roman"/>
              </a:rPr>
              <a:t>della Dr.ssa C. </a:t>
            </a:r>
            <a:r>
              <a:rPr lang="it-IT" sz="2400" dirty="0" err="1" smtClean="0">
                <a:solidFill>
                  <a:srgbClr val="0000FF"/>
                </a:solidFill>
                <a:latin typeface="Times New Roman"/>
                <a:cs typeface="Times New Roman"/>
              </a:rPr>
              <a:t>Nociforo</a:t>
            </a:r>
            <a:r>
              <a:rPr lang="it-IT" sz="2400" dirty="0" smtClean="0">
                <a:solidFill>
                  <a:srgbClr val="0000FF"/>
                </a:solidFill>
                <a:latin typeface="Times New Roman"/>
                <a:cs typeface="Times New Roman"/>
              </a:rPr>
              <a:t> (GSI) con rivelatori per  l’esperimento </a:t>
            </a:r>
            <a:r>
              <a:rPr lang="it-IT" sz="2400" dirty="0" err="1" smtClean="0">
                <a:solidFill>
                  <a:srgbClr val="0000FF"/>
                </a:solidFill>
                <a:latin typeface="Times New Roman"/>
                <a:cs typeface="Times New Roman"/>
              </a:rPr>
              <a:t>Irsidia</a:t>
            </a:r>
            <a:r>
              <a:rPr lang="it-IT" sz="2400" dirty="0" smtClean="0">
                <a:solidFill>
                  <a:srgbClr val="0000FF"/>
                </a:solidFill>
                <a:latin typeface="Times New Roman"/>
                <a:cs typeface="Times New Roman"/>
              </a:rPr>
              <a:t>;</a:t>
            </a:r>
          </a:p>
          <a:p>
            <a:pPr marL="342900" lvl="0" indent="-342900">
              <a:buFontTx/>
              <a:buChar char="-"/>
            </a:pPr>
            <a:r>
              <a:rPr lang="it-IT" sz="2400" dirty="0" smtClean="0">
                <a:solidFill>
                  <a:srgbClr val="0000FF"/>
                </a:solidFill>
                <a:latin typeface="Times New Roman"/>
                <a:cs typeface="Times New Roman"/>
              </a:rPr>
              <a:t>Nuova “finestra di irraggiamento in </a:t>
            </a:r>
            <a:r>
              <a:rPr lang="it-IT" sz="2400" dirty="0" err="1" smtClean="0">
                <a:solidFill>
                  <a:srgbClr val="0000FF"/>
                </a:solidFill>
                <a:latin typeface="Times New Roman"/>
                <a:cs typeface="Times New Roman"/>
              </a:rPr>
              <a:t>Kapton</a:t>
            </a:r>
            <a:r>
              <a:rPr lang="it-IT" sz="2400" dirty="0" smtClean="0">
                <a:solidFill>
                  <a:srgbClr val="0000FF"/>
                </a:solidFill>
                <a:latin typeface="Times New Roman"/>
                <a:cs typeface="Times New Roman"/>
              </a:rPr>
              <a:t>” da 50 micron;</a:t>
            </a:r>
          </a:p>
          <a:p>
            <a:pPr marL="342900" lvl="0" indent="-342900">
              <a:buFontTx/>
              <a:buChar char="-"/>
            </a:pPr>
            <a:r>
              <a:rPr lang="it-IT" sz="2400" dirty="0" smtClean="0">
                <a:solidFill>
                  <a:srgbClr val="0000FF"/>
                </a:solidFill>
                <a:latin typeface="Times New Roman"/>
                <a:cs typeface="Times New Roman"/>
              </a:rPr>
              <a:t>Manutenzione pompe da vuoto.</a:t>
            </a:r>
            <a:endParaRPr lang="it-IT" sz="2400" dirty="0">
              <a:solidFill>
                <a:srgbClr val="0000FF"/>
              </a:solidFill>
              <a:latin typeface="Times New Roman"/>
              <a:cs typeface="Times New Roman"/>
            </a:endParaRPr>
          </a:p>
        </p:txBody>
      </p:sp>
      <p:pic>
        <p:nvPicPr>
          <p:cNvPr id="4" name="Immagine 3"/>
          <p:cNvPicPr>
            <a:picLocks noChangeAspect="1"/>
          </p:cNvPicPr>
          <p:nvPr/>
        </p:nvPicPr>
        <p:blipFill>
          <a:blip r:embed="rId3"/>
          <a:stretch>
            <a:fillRect/>
          </a:stretch>
        </p:blipFill>
        <p:spPr>
          <a:xfrm>
            <a:off x="0" y="-1"/>
            <a:ext cx="4495268" cy="3431171"/>
          </a:xfrm>
          <a:prstGeom prst="rect">
            <a:avLst/>
          </a:prstGeom>
        </p:spPr>
      </p:pic>
      <p:sp>
        <p:nvSpPr>
          <p:cNvPr id="5" name="CasellaDiTesto 4"/>
          <p:cNvSpPr txBox="1"/>
          <p:nvPr/>
        </p:nvSpPr>
        <p:spPr>
          <a:xfrm>
            <a:off x="4495268" y="27571"/>
            <a:ext cx="4648731" cy="3416320"/>
          </a:xfrm>
          <a:prstGeom prst="rect">
            <a:avLst/>
          </a:prstGeom>
          <a:solidFill>
            <a:srgbClr val="FFFFFF"/>
          </a:solidFill>
        </p:spPr>
        <p:txBody>
          <a:bodyPr wrap="square" rtlCol="0">
            <a:spAutoFit/>
          </a:bodyPr>
          <a:lstStyle/>
          <a:p>
            <a:pPr algn="ctr"/>
            <a:r>
              <a:rPr lang="en-US" sz="2400" dirty="0" err="1" smtClean="0">
                <a:solidFill>
                  <a:srgbClr val="0000FF"/>
                </a:solidFill>
                <a:latin typeface="Times New Roman"/>
                <a:cs typeface="Times New Roman"/>
              </a:rPr>
              <a:t>Sala</a:t>
            </a:r>
            <a:r>
              <a:rPr lang="en-US" sz="2400" dirty="0" smtClean="0">
                <a:solidFill>
                  <a:srgbClr val="0000FF"/>
                </a:solidFill>
                <a:latin typeface="Times New Roman"/>
                <a:cs typeface="Times New Roman"/>
              </a:rPr>
              <a:t> di </a:t>
            </a:r>
            <a:r>
              <a:rPr lang="en-US" sz="2400" dirty="0" err="1" smtClean="0">
                <a:solidFill>
                  <a:srgbClr val="0000FF"/>
                </a:solidFill>
                <a:latin typeface="Times New Roman"/>
                <a:cs typeface="Times New Roman"/>
              </a:rPr>
              <a:t>trattamento</a:t>
            </a:r>
            <a:r>
              <a:rPr lang="en-US" sz="2400" dirty="0" smtClean="0">
                <a:solidFill>
                  <a:srgbClr val="0000FF"/>
                </a:solidFill>
                <a:latin typeface="Times New Roman"/>
                <a:cs typeface="Times New Roman"/>
              </a:rPr>
              <a:t> </a:t>
            </a:r>
            <a:r>
              <a:rPr lang="en-US" sz="2400" dirty="0" err="1" smtClean="0">
                <a:solidFill>
                  <a:srgbClr val="0000FF"/>
                </a:solidFill>
                <a:latin typeface="Times New Roman"/>
                <a:cs typeface="Times New Roman"/>
              </a:rPr>
              <a:t>dei</a:t>
            </a:r>
            <a:r>
              <a:rPr lang="en-US" sz="2400" dirty="0" smtClean="0">
                <a:solidFill>
                  <a:srgbClr val="0000FF"/>
                </a:solidFill>
                <a:latin typeface="Times New Roman"/>
                <a:cs typeface="Times New Roman"/>
              </a:rPr>
              <a:t> </a:t>
            </a:r>
            <a:r>
              <a:rPr lang="en-US" sz="2400" dirty="0" err="1" smtClean="0">
                <a:solidFill>
                  <a:srgbClr val="0000FF"/>
                </a:solidFill>
                <a:latin typeface="Times New Roman"/>
                <a:cs typeface="Times New Roman"/>
              </a:rPr>
              <a:t>tumori</a:t>
            </a:r>
            <a:r>
              <a:rPr lang="en-US" sz="2400" dirty="0" smtClean="0">
                <a:solidFill>
                  <a:srgbClr val="0000FF"/>
                </a:solidFill>
                <a:latin typeface="Times New Roman"/>
                <a:cs typeface="Times New Roman"/>
              </a:rPr>
              <a:t> </a:t>
            </a:r>
            <a:r>
              <a:rPr lang="en-US" sz="2400" dirty="0" err="1" smtClean="0">
                <a:solidFill>
                  <a:srgbClr val="0000FF"/>
                </a:solidFill>
                <a:latin typeface="Times New Roman"/>
                <a:cs typeface="Times New Roman"/>
              </a:rPr>
              <a:t>oculari</a:t>
            </a:r>
            <a:r>
              <a:rPr lang="en-US" sz="2400" dirty="0" smtClean="0">
                <a:solidFill>
                  <a:srgbClr val="0000FF"/>
                </a:solidFill>
                <a:latin typeface="Times New Roman"/>
                <a:cs typeface="Times New Roman"/>
              </a:rPr>
              <a:t>: CATANA</a:t>
            </a:r>
            <a:endParaRPr lang="en-US" sz="2400" dirty="0">
              <a:solidFill>
                <a:srgbClr val="0000FF"/>
              </a:solidFill>
              <a:latin typeface="Times New Roman"/>
              <a:cs typeface="Times New Roman"/>
            </a:endParaRPr>
          </a:p>
          <a:p>
            <a:pPr marL="342900" lvl="0" indent="-342900">
              <a:buFontTx/>
              <a:buChar char="-"/>
            </a:pPr>
            <a:r>
              <a:rPr lang="it-IT" sz="2400" dirty="0" smtClean="0">
                <a:solidFill>
                  <a:srgbClr val="0000FF"/>
                </a:solidFill>
                <a:latin typeface="Times New Roman"/>
                <a:cs typeface="Times New Roman"/>
              </a:rPr>
              <a:t>Allineamenti ottici degli </a:t>
            </a:r>
            <a:r>
              <a:rPr lang="it-IT" sz="2400" dirty="0">
                <a:solidFill>
                  <a:srgbClr val="0000FF"/>
                </a:solidFill>
                <a:latin typeface="Times New Roman"/>
                <a:cs typeface="Times New Roman"/>
              </a:rPr>
              <a:t>elementi </a:t>
            </a:r>
            <a:r>
              <a:rPr lang="it-IT" sz="2400" dirty="0" smtClean="0">
                <a:solidFill>
                  <a:srgbClr val="0000FF"/>
                </a:solidFill>
                <a:latin typeface="Times New Roman"/>
                <a:cs typeface="Times New Roman"/>
              </a:rPr>
              <a:t>per il trattamento dei pazienti;</a:t>
            </a:r>
          </a:p>
          <a:p>
            <a:pPr marL="342900" lvl="0" indent="-342900">
              <a:buFontTx/>
              <a:buChar char="-"/>
            </a:pPr>
            <a:r>
              <a:rPr lang="it-IT" sz="2400" dirty="0" smtClean="0">
                <a:solidFill>
                  <a:srgbClr val="0000FF"/>
                </a:solidFill>
                <a:latin typeface="Times New Roman"/>
                <a:cs typeface="Times New Roman"/>
              </a:rPr>
              <a:t>Preformazione </a:t>
            </a:r>
            <a:r>
              <a:rPr lang="it-IT" sz="2400" dirty="0">
                <a:solidFill>
                  <a:srgbClr val="0000FF"/>
                </a:solidFill>
                <a:latin typeface="Times New Roman"/>
                <a:cs typeface="Times New Roman"/>
              </a:rPr>
              <a:t>di finestre in </a:t>
            </a:r>
            <a:r>
              <a:rPr lang="it-IT" sz="2400" dirty="0" err="1">
                <a:solidFill>
                  <a:srgbClr val="0000FF"/>
                </a:solidFill>
                <a:latin typeface="Times New Roman"/>
                <a:cs typeface="Times New Roman"/>
              </a:rPr>
              <a:t>Kapton</a:t>
            </a:r>
            <a:r>
              <a:rPr lang="it-IT" sz="2400" dirty="0">
                <a:solidFill>
                  <a:srgbClr val="0000FF"/>
                </a:solidFill>
                <a:latin typeface="Times New Roman"/>
                <a:cs typeface="Times New Roman"/>
              </a:rPr>
              <a:t> da 50 micron, per irraggiamenti in aria</a:t>
            </a:r>
            <a:r>
              <a:rPr lang="it-IT" sz="2400" dirty="0" smtClean="0">
                <a:solidFill>
                  <a:srgbClr val="0000FF"/>
                </a:solidFill>
                <a:latin typeface="Times New Roman"/>
                <a:cs typeface="Times New Roman"/>
              </a:rPr>
              <a:t>;</a:t>
            </a:r>
          </a:p>
          <a:p>
            <a:pPr marL="342900" lvl="0" indent="-342900">
              <a:buFontTx/>
              <a:buChar char="-"/>
            </a:pPr>
            <a:r>
              <a:rPr lang="it-IT" sz="2400" dirty="0" smtClean="0">
                <a:solidFill>
                  <a:srgbClr val="0000FF"/>
                </a:solidFill>
                <a:latin typeface="Times New Roman"/>
                <a:cs typeface="Times New Roman"/>
              </a:rPr>
              <a:t>Gestione e manutenzione pompe da </a:t>
            </a:r>
            <a:r>
              <a:rPr lang="it-IT" sz="2400" dirty="0">
                <a:solidFill>
                  <a:srgbClr val="0000FF"/>
                </a:solidFill>
                <a:latin typeface="Times New Roman"/>
                <a:cs typeface="Times New Roman"/>
              </a:rPr>
              <a:t>vuoto</a:t>
            </a:r>
            <a:r>
              <a:rPr lang="it-IT" sz="2400" dirty="0" smtClean="0">
                <a:solidFill>
                  <a:srgbClr val="0000FF"/>
                </a:solidFill>
                <a:latin typeface="Times New Roman"/>
                <a:cs typeface="Times New Roman"/>
              </a:rPr>
              <a:t>;</a:t>
            </a:r>
            <a:endParaRPr lang="it-IT" sz="2400" dirty="0">
              <a:solidFill>
                <a:srgbClr val="0000FF"/>
              </a:solidFill>
              <a:latin typeface="Times New Roman"/>
              <a:cs typeface="Times New Roman"/>
            </a:endParaRPr>
          </a:p>
        </p:txBody>
      </p:sp>
    </p:spTree>
    <p:extLst>
      <p:ext uri="{BB962C8B-B14F-4D97-AF65-F5344CB8AC3E}">
        <p14:creationId xmlns:p14="http://schemas.microsoft.com/office/powerpoint/2010/main" val="33612110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Linea_40gradi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5874032" cy="4405525"/>
          </a:xfrm>
          <a:prstGeom prst="rect">
            <a:avLst/>
          </a:prstGeom>
        </p:spPr>
      </p:pic>
      <p:sp>
        <p:nvSpPr>
          <p:cNvPr id="5" name="CasellaDiTesto 4"/>
          <p:cNvSpPr txBox="1"/>
          <p:nvPr/>
        </p:nvSpPr>
        <p:spPr>
          <a:xfrm>
            <a:off x="0" y="3029172"/>
            <a:ext cx="3404471" cy="1384995"/>
          </a:xfrm>
          <a:prstGeom prst="rect">
            <a:avLst/>
          </a:prstGeom>
          <a:solidFill>
            <a:srgbClr val="FFFFFF"/>
          </a:solidFill>
        </p:spPr>
        <p:txBody>
          <a:bodyPr wrap="square" rtlCol="0">
            <a:spAutoFit/>
          </a:bodyPr>
          <a:lstStyle/>
          <a:p>
            <a:pPr algn="ctr"/>
            <a:r>
              <a:rPr lang="en-US" sz="2800" b="1" dirty="0" smtClean="0">
                <a:solidFill>
                  <a:srgbClr val="000090"/>
                </a:solidFill>
                <a:latin typeface="Times New Roman"/>
                <a:cs typeface="Times New Roman"/>
              </a:rPr>
              <a:t>Camera sliding seal per </a:t>
            </a:r>
            <a:r>
              <a:rPr lang="en-US" sz="2800" b="1" dirty="0" err="1" smtClean="0">
                <a:solidFill>
                  <a:srgbClr val="000090"/>
                </a:solidFill>
                <a:latin typeface="Times New Roman"/>
                <a:cs typeface="Times New Roman"/>
              </a:rPr>
              <a:t>esperimenti</a:t>
            </a:r>
            <a:r>
              <a:rPr lang="en-US" sz="2800" b="1" dirty="0" smtClean="0">
                <a:solidFill>
                  <a:srgbClr val="000090"/>
                </a:solidFill>
                <a:latin typeface="Times New Roman"/>
                <a:cs typeface="Times New Roman"/>
              </a:rPr>
              <a:t> di </a:t>
            </a:r>
            <a:r>
              <a:rPr lang="en-US" sz="2800" b="1" dirty="0" err="1" smtClean="0">
                <a:solidFill>
                  <a:srgbClr val="000090"/>
                </a:solidFill>
                <a:latin typeface="Times New Roman"/>
                <a:cs typeface="Times New Roman"/>
              </a:rPr>
              <a:t>fisica</a:t>
            </a:r>
            <a:r>
              <a:rPr lang="en-US" sz="2800" b="1" dirty="0" smtClean="0">
                <a:solidFill>
                  <a:srgbClr val="000090"/>
                </a:solidFill>
                <a:latin typeface="Times New Roman"/>
                <a:cs typeface="Times New Roman"/>
              </a:rPr>
              <a:t> </a:t>
            </a:r>
            <a:r>
              <a:rPr lang="en-US" sz="2800" b="1" dirty="0" err="1" smtClean="0">
                <a:solidFill>
                  <a:srgbClr val="000090"/>
                </a:solidFill>
                <a:latin typeface="Times New Roman"/>
                <a:cs typeface="Times New Roman"/>
              </a:rPr>
              <a:t>nucleare</a:t>
            </a:r>
            <a:endParaRPr lang="en-US" sz="2800" b="1" dirty="0">
              <a:solidFill>
                <a:srgbClr val="000090"/>
              </a:solidFill>
              <a:latin typeface="Times New Roman"/>
              <a:cs typeface="Times New Roman"/>
            </a:endParaRPr>
          </a:p>
        </p:txBody>
      </p:sp>
      <p:grpSp>
        <p:nvGrpSpPr>
          <p:cNvPr id="12" name="Gruppo 11"/>
          <p:cNvGrpSpPr/>
          <p:nvPr/>
        </p:nvGrpSpPr>
        <p:grpSpPr>
          <a:xfrm>
            <a:off x="4406900" y="1358900"/>
            <a:ext cx="4737100" cy="5257800"/>
            <a:chOff x="4292600" y="1358900"/>
            <a:chExt cx="4851400" cy="5499100"/>
          </a:xfrm>
        </p:grpSpPr>
        <p:pic>
          <p:nvPicPr>
            <p:cNvPr id="3" name="Immagine 2" descr="Elimed_40gradi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2600" y="3219450"/>
              <a:ext cx="4851400" cy="3638550"/>
            </a:xfrm>
            <a:prstGeom prst="rect">
              <a:avLst/>
            </a:prstGeom>
          </p:spPr>
        </p:pic>
        <p:cxnSp>
          <p:nvCxnSpPr>
            <p:cNvPr id="7" name="Connettore 1 6"/>
            <p:cNvCxnSpPr/>
            <p:nvPr/>
          </p:nvCxnSpPr>
          <p:spPr>
            <a:xfrm>
              <a:off x="5562600" y="1358900"/>
              <a:ext cx="3581400" cy="186055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 name="Connettore 1 8"/>
            <p:cNvCxnSpPr/>
            <p:nvPr/>
          </p:nvCxnSpPr>
          <p:spPr>
            <a:xfrm flipH="1">
              <a:off x="4292600" y="1358900"/>
              <a:ext cx="673100" cy="186055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grpSp>
      <p:sp>
        <p:nvSpPr>
          <p:cNvPr id="6" name="CasellaDiTesto 5"/>
          <p:cNvSpPr txBox="1"/>
          <p:nvPr/>
        </p:nvSpPr>
        <p:spPr>
          <a:xfrm>
            <a:off x="5874032" y="49495"/>
            <a:ext cx="3269969" cy="1569660"/>
          </a:xfrm>
          <a:prstGeom prst="rect">
            <a:avLst/>
          </a:prstGeom>
          <a:solidFill>
            <a:srgbClr val="FFFFFF"/>
          </a:solidFill>
        </p:spPr>
        <p:txBody>
          <a:bodyPr wrap="square" rtlCol="0">
            <a:spAutoFit/>
          </a:bodyPr>
          <a:lstStyle/>
          <a:p>
            <a:pPr algn="ctr"/>
            <a:r>
              <a:rPr lang="en-US" sz="2400" b="1" dirty="0" err="1" smtClean="0">
                <a:solidFill>
                  <a:srgbClr val="000090"/>
                </a:solidFill>
                <a:latin typeface="Times New Roman"/>
                <a:cs typeface="Times New Roman"/>
              </a:rPr>
              <a:t>Costruzione</a:t>
            </a:r>
            <a:r>
              <a:rPr lang="en-US" sz="2400" b="1" dirty="0" smtClean="0">
                <a:solidFill>
                  <a:srgbClr val="000090"/>
                </a:solidFill>
                <a:latin typeface="Times New Roman"/>
                <a:cs typeface="Times New Roman"/>
              </a:rPr>
              <a:t> </a:t>
            </a:r>
            <a:r>
              <a:rPr lang="en-US" sz="2400" b="1" dirty="0" err="1" smtClean="0">
                <a:solidFill>
                  <a:srgbClr val="000090"/>
                </a:solidFill>
                <a:latin typeface="Times New Roman"/>
                <a:cs typeface="Times New Roman"/>
              </a:rPr>
              <a:t>della</a:t>
            </a:r>
            <a:r>
              <a:rPr lang="en-US" sz="2400" b="1" dirty="0" smtClean="0">
                <a:solidFill>
                  <a:srgbClr val="000090"/>
                </a:solidFill>
                <a:latin typeface="Times New Roman"/>
                <a:cs typeface="Times New Roman"/>
              </a:rPr>
              <a:t> </a:t>
            </a:r>
            <a:r>
              <a:rPr lang="en-US" sz="2400" b="1" dirty="0" err="1" smtClean="0">
                <a:solidFill>
                  <a:srgbClr val="000090"/>
                </a:solidFill>
                <a:latin typeface="Times New Roman"/>
                <a:cs typeface="Times New Roman"/>
              </a:rPr>
              <a:t>nuova</a:t>
            </a:r>
            <a:r>
              <a:rPr lang="en-US" sz="2400" b="1" dirty="0" smtClean="0">
                <a:solidFill>
                  <a:srgbClr val="000090"/>
                </a:solidFill>
                <a:latin typeface="Times New Roman"/>
                <a:cs typeface="Times New Roman"/>
              </a:rPr>
              <a:t> </a:t>
            </a:r>
            <a:r>
              <a:rPr lang="en-US" sz="2400" b="1" dirty="0">
                <a:solidFill>
                  <a:srgbClr val="000090"/>
                </a:solidFill>
                <a:latin typeface="Times New Roman"/>
                <a:cs typeface="Times New Roman"/>
              </a:rPr>
              <a:t>L</a:t>
            </a:r>
            <a:r>
              <a:rPr lang="en-US" sz="2400" b="1" dirty="0" smtClean="0">
                <a:solidFill>
                  <a:srgbClr val="000090"/>
                </a:solidFill>
                <a:latin typeface="Times New Roman"/>
                <a:cs typeface="Times New Roman"/>
              </a:rPr>
              <a:t>inea </a:t>
            </a:r>
            <a:r>
              <a:rPr lang="en-US" sz="2400" b="1" dirty="0" err="1" smtClean="0">
                <a:solidFill>
                  <a:srgbClr val="000090"/>
                </a:solidFill>
                <a:latin typeface="Times New Roman"/>
                <a:cs typeface="Times New Roman"/>
              </a:rPr>
              <a:t>Medicale</a:t>
            </a:r>
            <a:r>
              <a:rPr lang="en-US" sz="2400" b="1" dirty="0" smtClean="0">
                <a:solidFill>
                  <a:srgbClr val="000090"/>
                </a:solidFill>
                <a:latin typeface="Times New Roman"/>
                <a:cs typeface="Times New Roman"/>
              </a:rPr>
              <a:t> per ELI (</a:t>
            </a:r>
            <a:r>
              <a:rPr lang="en-US" sz="2400" b="1" dirty="0" err="1" smtClean="0">
                <a:solidFill>
                  <a:srgbClr val="000090"/>
                </a:solidFill>
                <a:latin typeface="Times New Roman"/>
                <a:cs typeface="Times New Roman"/>
              </a:rPr>
              <a:t>Praga</a:t>
            </a:r>
            <a:r>
              <a:rPr lang="en-US" sz="2400" b="1" dirty="0" smtClean="0">
                <a:solidFill>
                  <a:srgbClr val="000090"/>
                </a:solidFill>
                <a:latin typeface="Times New Roman"/>
                <a:cs typeface="Times New Roman"/>
              </a:rPr>
              <a:t>):</a:t>
            </a:r>
          </a:p>
          <a:p>
            <a:pPr algn="ctr"/>
            <a:r>
              <a:rPr lang="en-US" sz="2400" b="1" dirty="0" err="1" smtClean="0">
                <a:solidFill>
                  <a:srgbClr val="000090"/>
                </a:solidFill>
                <a:latin typeface="Times New Roman"/>
                <a:cs typeface="Times New Roman"/>
              </a:rPr>
              <a:t>Elimed</a:t>
            </a:r>
            <a:r>
              <a:rPr lang="en-US" sz="2400" b="1" dirty="0" smtClean="0">
                <a:solidFill>
                  <a:srgbClr val="000090"/>
                </a:solidFill>
                <a:latin typeface="Times New Roman"/>
                <a:cs typeface="Times New Roman"/>
              </a:rPr>
              <a:t>.</a:t>
            </a:r>
          </a:p>
        </p:txBody>
      </p:sp>
      <p:sp>
        <p:nvSpPr>
          <p:cNvPr id="13" name="CasellaDiTesto 12"/>
          <p:cNvSpPr txBox="1"/>
          <p:nvPr/>
        </p:nvSpPr>
        <p:spPr>
          <a:xfrm>
            <a:off x="0" y="4483613"/>
            <a:ext cx="5064142" cy="2246769"/>
          </a:xfrm>
          <a:prstGeom prst="rect">
            <a:avLst/>
          </a:prstGeom>
          <a:solidFill>
            <a:srgbClr val="FFFFFF"/>
          </a:solidFill>
        </p:spPr>
        <p:txBody>
          <a:bodyPr wrap="square" rtlCol="0">
            <a:spAutoFit/>
          </a:bodyPr>
          <a:lstStyle/>
          <a:p>
            <a:r>
              <a:rPr lang="it-IT" sz="2000" b="1" dirty="0" err="1" smtClean="0">
                <a:solidFill>
                  <a:srgbClr val="000090"/>
                </a:solidFill>
                <a:latin typeface="Times New Roman"/>
                <a:cs typeface="Times New Roman"/>
              </a:rPr>
              <a:t>Elimed</a:t>
            </a:r>
            <a:r>
              <a:rPr lang="it-IT" sz="2000" b="1" dirty="0" smtClean="0">
                <a:solidFill>
                  <a:srgbClr val="000090"/>
                </a:solidFill>
                <a:latin typeface="Times New Roman"/>
                <a:cs typeface="Times New Roman"/>
              </a:rPr>
              <a:t> è montata </a:t>
            </a:r>
            <a:r>
              <a:rPr lang="it-IT" sz="2000" b="1" dirty="0">
                <a:solidFill>
                  <a:srgbClr val="000090"/>
                </a:solidFill>
                <a:latin typeface="Times New Roman"/>
                <a:cs typeface="Times New Roman"/>
              </a:rPr>
              <a:t>nella parte </a:t>
            </a:r>
            <a:r>
              <a:rPr lang="it-IT" sz="2000" b="1" dirty="0" smtClean="0">
                <a:solidFill>
                  <a:srgbClr val="000090"/>
                </a:solidFill>
                <a:latin typeface="Times New Roman"/>
                <a:cs typeface="Times New Roman"/>
              </a:rPr>
              <a:t>iniziale della </a:t>
            </a:r>
            <a:r>
              <a:rPr lang="it-IT" sz="2000" b="1" dirty="0">
                <a:solidFill>
                  <a:srgbClr val="000090"/>
                </a:solidFill>
                <a:latin typeface="Times New Roman"/>
                <a:cs typeface="Times New Roman"/>
              </a:rPr>
              <a:t>linea Tandem </a:t>
            </a:r>
            <a:r>
              <a:rPr lang="it-IT" sz="2000" b="1" dirty="0" smtClean="0">
                <a:solidFill>
                  <a:srgbClr val="000090"/>
                </a:solidFill>
                <a:latin typeface="Times New Roman"/>
                <a:cs typeface="Times New Roman"/>
              </a:rPr>
              <a:t>40°. Ciò ha richiesto modifiche </a:t>
            </a:r>
            <a:r>
              <a:rPr lang="it-IT" sz="2000" b="1" dirty="0">
                <a:solidFill>
                  <a:srgbClr val="000090"/>
                </a:solidFill>
                <a:latin typeface="Times New Roman"/>
                <a:cs typeface="Times New Roman"/>
              </a:rPr>
              <a:t>alla </a:t>
            </a:r>
            <a:r>
              <a:rPr lang="it-IT" sz="2000" b="1" dirty="0" smtClean="0">
                <a:solidFill>
                  <a:srgbClr val="000090"/>
                </a:solidFill>
                <a:latin typeface="Times New Roman"/>
                <a:cs typeface="Times New Roman"/>
              </a:rPr>
              <a:t>linea. </a:t>
            </a:r>
            <a:r>
              <a:rPr lang="it-IT" sz="2000" b="1" dirty="0">
                <a:solidFill>
                  <a:srgbClr val="000090"/>
                </a:solidFill>
                <a:latin typeface="Times New Roman"/>
                <a:cs typeface="Times New Roman"/>
              </a:rPr>
              <a:t>E’ stato realizzato un nuovo sistema di </a:t>
            </a:r>
            <a:r>
              <a:rPr lang="it-IT" sz="2000" b="1" dirty="0" smtClean="0">
                <a:solidFill>
                  <a:srgbClr val="000090"/>
                </a:solidFill>
                <a:latin typeface="Times New Roman"/>
                <a:cs typeface="Times New Roman"/>
              </a:rPr>
              <a:t>pompaggio</a:t>
            </a:r>
            <a:r>
              <a:rPr lang="it-IT" sz="2000" b="1" dirty="0">
                <a:solidFill>
                  <a:srgbClr val="000090"/>
                </a:solidFill>
                <a:latin typeface="Times New Roman"/>
                <a:cs typeface="Times New Roman"/>
              </a:rPr>
              <a:t> </a:t>
            </a:r>
            <a:r>
              <a:rPr lang="it-IT" sz="2000" b="1" dirty="0" smtClean="0">
                <a:solidFill>
                  <a:srgbClr val="000090"/>
                </a:solidFill>
                <a:latin typeface="Times New Roman"/>
                <a:cs typeface="Times New Roman"/>
              </a:rPr>
              <a:t>e di </a:t>
            </a:r>
            <a:r>
              <a:rPr lang="it-IT" sz="2000" b="1" dirty="0">
                <a:solidFill>
                  <a:srgbClr val="000090"/>
                </a:solidFill>
                <a:latin typeface="Times New Roman"/>
                <a:cs typeface="Times New Roman"/>
              </a:rPr>
              <a:t>controllo delle procedure da vuoto, verificato l’allineamento, realizzata una flangia con una finestra in </a:t>
            </a:r>
            <a:r>
              <a:rPr lang="it-IT" sz="2000" b="1" dirty="0" err="1">
                <a:solidFill>
                  <a:srgbClr val="000090"/>
                </a:solidFill>
                <a:latin typeface="Times New Roman"/>
                <a:cs typeface="Times New Roman"/>
              </a:rPr>
              <a:t>Kapton</a:t>
            </a:r>
            <a:r>
              <a:rPr lang="it-IT" sz="2000" b="1" dirty="0">
                <a:solidFill>
                  <a:srgbClr val="000090"/>
                </a:solidFill>
                <a:latin typeface="Times New Roman"/>
                <a:cs typeface="Times New Roman"/>
              </a:rPr>
              <a:t> da 50 micron</a:t>
            </a:r>
            <a:r>
              <a:rPr lang="it-IT" sz="2000" b="1" dirty="0" smtClean="0">
                <a:solidFill>
                  <a:srgbClr val="000090"/>
                </a:solidFill>
                <a:latin typeface="Times New Roman"/>
                <a:cs typeface="Times New Roman"/>
              </a:rPr>
              <a:t>.</a:t>
            </a:r>
            <a:endParaRPr lang="it-IT" sz="2000" b="1" dirty="0">
              <a:solidFill>
                <a:srgbClr val="000090"/>
              </a:solidFill>
              <a:latin typeface="Times New Roman"/>
              <a:cs typeface="Times New Roman"/>
            </a:endParaRPr>
          </a:p>
        </p:txBody>
      </p:sp>
      <p:sp>
        <p:nvSpPr>
          <p:cNvPr id="14" name="Segnaposto piè di pagina 13"/>
          <p:cNvSpPr>
            <a:spLocks noGrp="1"/>
          </p:cNvSpPr>
          <p:nvPr>
            <p:ph type="ftr" sz="quarter" idx="11"/>
          </p:nvPr>
        </p:nvSpPr>
        <p:spPr>
          <a:xfrm>
            <a:off x="2882900" y="6559550"/>
            <a:ext cx="3441700" cy="365125"/>
          </a:xfrm>
        </p:spPr>
        <p:txBody>
          <a:bodyPr/>
          <a:lstStyle/>
          <a:p>
            <a:r>
              <a:rPr lang="en-US" dirty="0" err="1" smtClean="0"/>
              <a:t>Comitato</a:t>
            </a:r>
            <a:r>
              <a:rPr lang="en-US" dirty="0" smtClean="0"/>
              <a:t> di </a:t>
            </a:r>
            <a:r>
              <a:rPr lang="en-US" dirty="0" err="1" smtClean="0"/>
              <a:t>Valutazione</a:t>
            </a:r>
            <a:r>
              <a:rPr lang="en-US" dirty="0" smtClean="0"/>
              <a:t> </a:t>
            </a:r>
            <a:r>
              <a:rPr lang="en-US" dirty="0" err="1" smtClean="0"/>
              <a:t>dei</a:t>
            </a:r>
            <a:r>
              <a:rPr lang="en-US" dirty="0" smtClean="0"/>
              <a:t> LNS, 1-2 </a:t>
            </a:r>
            <a:r>
              <a:rPr lang="en-US" dirty="0" err="1" smtClean="0"/>
              <a:t>Luglio</a:t>
            </a:r>
            <a:r>
              <a:rPr lang="en-US" dirty="0" smtClean="0"/>
              <a:t> 2015</a:t>
            </a:r>
            <a:endParaRPr lang="en-US" dirty="0"/>
          </a:p>
        </p:txBody>
      </p:sp>
      <p:sp>
        <p:nvSpPr>
          <p:cNvPr id="15" name="Segnaposto numero diapositiva 14"/>
          <p:cNvSpPr>
            <a:spLocks noGrp="1"/>
          </p:cNvSpPr>
          <p:nvPr>
            <p:ph type="sldNum" sz="quarter" idx="12"/>
          </p:nvPr>
        </p:nvSpPr>
        <p:spPr/>
        <p:txBody>
          <a:bodyPr/>
          <a:lstStyle/>
          <a:p>
            <a:fld id="{7CA9C441-F34B-6B4E-9CD4-7F418E036B7C}" type="slidenum">
              <a:rPr lang="en-US" smtClean="0"/>
              <a:t>13</a:t>
            </a:fld>
            <a:endParaRPr lang="en-US"/>
          </a:p>
        </p:txBody>
      </p:sp>
    </p:spTree>
    <p:extLst>
      <p:ext uri="{BB962C8B-B14F-4D97-AF65-F5344CB8AC3E}">
        <p14:creationId xmlns:p14="http://schemas.microsoft.com/office/powerpoint/2010/main" val="7278184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1000"/>
                                        <p:tgtEl>
                                          <p:spTgt spid="12"/>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dissolve">
                                      <p:cBhvr>
                                        <p:cTn id="1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gnaposto piè di pagina 10"/>
          <p:cNvSpPr>
            <a:spLocks noGrp="1"/>
          </p:cNvSpPr>
          <p:nvPr>
            <p:ph type="ftr" sz="quarter" idx="11"/>
          </p:nvPr>
        </p:nvSpPr>
        <p:spPr/>
        <p:txBody>
          <a:bodyPr/>
          <a:lstStyle/>
          <a:p>
            <a:r>
              <a:rPr lang="en-US" smtClean="0"/>
              <a:t>Comitato di Valutazione dei LNS, 1-2 Luglio 2015</a:t>
            </a:r>
            <a:endParaRPr lang="en-US"/>
          </a:p>
        </p:txBody>
      </p:sp>
      <p:sp>
        <p:nvSpPr>
          <p:cNvPr id="12" name="Segnaposto numero diapositiva 11"/>
          <p:cNvSpPr>
            <a:spLocks noGrp="1"/>
          </p:cNvSpPr>
          <p:nvPr>
            <p:ph type="sldNum" sz="quarter" idx="12"/>
          </p:nvPr>
        </p:nvSpPr>
        <p:spPr/>
        <p:txBody>
          <a:bodyPr/>
          <a:lstStyle/>
          <a:p>
            <a:fld id="{7CA9C441-F34B-6B4E-9CD4-7F418E036B7C}" type="slidenum">
              <a:rPr lang="en-US" smtClean="0"/>
              <a:t>14</a:t>
            </a:fld>
            <a:endParaRPr lang="en-US"/>
          </a:p>
        </p:txBody>
      </p:sp>
      <p:grpSp>
        <p:nvGrpSpPr>
          <p:cNvPr id="10" name="Gruppo 9"/>
          <p:cNvGrpSpPr/>
          <p:nvPr/>
        </p:nvGrpSpPr>
        <p:grpSpPr>
          <a:xfrm>
            <a:off x="-177800" y="3505200"/>
            <a:ext cx="9283698" cy="3327400"/>
            <a:chOff x="-177800" y="3505200"/>
            <a:chExt cx="9283698" cy="3327400"/>
          </a:xfrm>
        </p:grpSpPr>
        <p:pic>
          <p:nvPicPr>
            <p:cNvPr id="5" name="Immagine 4" descr="Test_idrogeno_Tudisco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0" y="3505200"/>
              <a:ext cx="4436533" cy="3327400"/>
            </a:xfrm>
            <a:prstGeom prst="rect">
              <a:avLst/>
            </a:prstGeom>
          </p:spPr>
        </p:pic>
        <p:sp>
          <p:nvSpPr>
            <p:cNvPr id="9" name="CasellaDiTesto 8"/>
            <p:cNvSpPr txBox="1"/>
            <p:nvPr/>
          </p:nvSpPr>
          <p:spPr>
            <a:xfrm>
              <a:off x="2743200" y="5816937"/>
              <a:ext cx="6362698" cy="1015663"/>
            </a:xfrm>
            <a:prstGeom prst="rect">
              <a:avLst/>
            </a:prstGeom>
            <a:solidFill>
              <a:srgbClr val="FFFFFF"/>
            </a:solidFill>
          </p:spPr>
          <p:txBody>
            <a:bodyPr wrap="square" rtlCol="0">
              <a:spAutoFit/>
            </a:bodyPr>
            <a:lstStyle/>
            <a:p>
              <a:pPr algn="ctr"/>
              <a:r>
                <a:rPr lang="en-US" sz="2000" b="1" dirty="0" err="1" smtClean="0">
                  <a:solidFill>
                    <a:srgbClr val="0000FF"/>
                  </a:solidFill>
                  <a:latin typeface="Times New Roman"/>
                  <a:cs typeface="Times New Roman"/>
                </a:rPr>
                <a:t>Dispositivo</a:t>
              </a:r>
              <a:r>
                <a:rPr lang="en-US" sz="2000" b="1" dirty="0" smtClean="0">
                  <a:solidFill>
                    <a:srgbClr val="0000FF"/>
                  </a:solidFill>
                  <a:latin typeface="Times New Roman"/>
                  <a:cs typeface="Times New Roman"/>
                </a:rPr>
                <a:t> </a:t>
              </a:r>
              <a:r>
                <a:rPr lang="en-US" sz="2000" b="1" dirty="0" err="1" smtClean="0">
                  <a:solidFill>
                    <a:srgbClr val="0000FF"/>
                  </a:solidFill>
                  <a:latin typeface="Times New Roman"/>
                  <a:cs typeface="Times New Roman"/>
                </a:rPr>
                <a:t>controllo</a:t>
              </a:r>
              <a:r>
                <a:rPr lang="en-US" sz="2000" b="1" dirty="0" smtClean="0">
                  <a:solidFill>
                    <a:srgbClr val="0000FF"/>
                  </a:solidFill>
                  <a:latin typeface="Times New Roman"/>
                  <a:cs typeface="Times New Roman"/>
                </a:rPr>
                <a:t> </a:t>
              </a:r>
              <a:r>
                <a:rPr lang="en-US" sz="2000" b="1" dirty="0" err="1" smtClean="0">
                  <a:solidFill>
                    <a:srgbClr val="0000FF"/>
                  </a:solidFill>
                  <a:latin typeface="Times New Roman"/>
                  <a:cs typeface="Times New Roman"/>
                </a:rPr>
                <a:t>flusso</a:t>
              </a:r>
              <a:r>
                <a:rPr lang="en-US" sz="2000" b="1" dirty="0" smtClean="0">
                  <a:solidFill>
                    <a:srgbClr val="0000FF"/>
                  </a:solidFill>
                  <a:latin typeface="Times New Roman"/>
                  <a:cs typeface="Times New Roman"/>
                </a:rPr>
                <a:t> di </a:t>
              </a:r>
              <a:r>
                <a:rPr lang="en-US" sz="2000" b="1" dirty="0" err="1" smtClean="0">
                  <a:solidFill>
                    <a:srgbClr val="0000FF"/>
                  </a:solidFill>
                  <a:latin typeface="Times New Roman"/>
                  <a:cs typeface="Times New Roman"/>
                </a:rPr>
                <a:t>idrogeno</a:t>
              </a:r>
              <a:r>
                <a:rPr lang="en-US" sz="2000" b="1" dirty="0" smtClean="0">
                  <a:solidFill>
                    <a:srgbClr val="0000FF"/>
                  </a:solidFill>
                  <a:latin typeface="Times New Roman"/>
                  <a:cs typeface="Times New Roman"/>
                </a:rPr>
                <a:t> per </a:t>
              </a:r>
              <a:r>
                <a:rPr lang="en-US" sz="2000" b="1" dirty="0" err="1" smtClean="0">
                  <a:solidFill>
                    <a:srgbClr val="0000FF"/>
                  </a:solidFill>
                  <a:latin typeface="Times New Roman"/>
                  <a:cs typeface="Times New Roman"/>
                </a:rPr>
                <a:t>realizzare</a:t>
              </a:r>
              <a:r>
                <a:rPr lang="en-US" sz="2000" b="1" dirty="0" smtClean="0">
                  <a:solidFill>
                    <a:srgbClr val="0000FF"/>
                  </a:solidFill>
                  <a:latin typeface="Times New Roman"/>
                  <a:cs typeface="Times New Roman"/>
                </a:rPr>
                <a:t> </a:t>
              </a:r>
              <a:r>
                <a:rPr lang="en-US" sz="2000" b="1" dirty="0" err="1">
                  <a:solidFill>
                    <a:srgbClr val="0000FF"/>
                  </a:solidFill>
                  <a:latin typeface="Times New Roman"/>
                  <a:cs typeface="Times New Roman"/>
                </a:rPr>
                <a:t>bersagli</a:t>
              </a:r>
              <a:r>
                <a:rPr lang="en-US" sz="2000" b="1" dirty="0">
                  <a:solidFill>
                    <a:srgbClr val="0000FF"/>
                  </a:solidFill>
                  <a:latin typeface="Times New Roman"/>
                  <a:cs typeface="Times New Roman"/>
                </a:rPr>
                <a:t> </a:t>
              </a:r>
              <a:r>
                <a:rPr lang="en-US" sz="2000" b="1" dirty="0" err="1">
                  <a:solidFill>
                    <a:srgbClr val="0000FF"/>
                  </a:solidFill>
                  <a:latin typeface="Times New Roman"/>
                  <a:cs typeface="Times New Roman"/>
                </a:rPr>
                <a:t>gassosi</a:t>
              </a:r>
              <a:r>
                <a:rPr lang="en-US" sz="2000" b="1" dirty="0">
                  <a:solidFill>
                    <a:srgbClr val="0000FF"/>
                  </a:solidFill>
                  <a:latin typeface="Times New Roman"/>
                  <a:cs typeface="Times New Roman"/>
                </a:rPr>
                <a:t> per lo studio </a:t>
              </a:r>
              <a:r>
                <a:rPr lang="en-US" sz="2000" b="1" dirty="0" err="1">
                  <a:solidFill>
                    <a:srgbClr val="0000FF"/>
                  </a:solidFill>
                  <a:latin typeface="Times New Roman"/>
                  <a:cs typeface="Times New Roman"/>
                </a:rPr>
                <a:t>delle</a:t>
              </a:r>
              <a:r>
                <a:rPr lang="en-US" sz="2000" b="1" dirty="0">
                  <a:solidFill>
                    <a:srgbClr val="0000FF"/>
                  </a:solidFill>
                  <a:latin typeface="Times New Roman"/>
                  <a:cs typeface="Times New Roman"/>
                </a:rPr>
                <a:t> </a:t>
              </a:r>
              <a:r>
                <a:rPr lang="en-US" sz="2000" b="1" dirty="0" err="1">
                  <a:solidFill>
                    <a:srgbClr val="0000FF"/>
                  </a:solidFill>
                  <a:latin typeface="Times New Roman"/>
                  <a:cs typeface="Times New Roman"/>
                </a:rPr>
                <a:t>fusioni</a:t>
              </a:r>
              <a:r>
                <a:rPr lang="en-US" sz="2000" b="1" dirty="0">
                  <a:solidFill>
                    <a:srgbClr val="0000FF"/>
                  </a:solidFill>
                  <a:latin typeface="Times New Roman"/>
                  <a:cs typeface="Times New Roman"/>
                </a:rPr>
                <a:t> </a:t>
              </a:r>
              <a:r>
                <a:rPr lang="en-US" sz="2000" b="1" dirty="0" err="1" smtClean="0">
                  <a:solidFill>
                    <a:srgbClr val="0000FF"/>
                  </a:solidFill>
                  <a:latin typeface="Times New Roman"/>
                  <a:cs typeface="Times New Roman"/>
                </a:rPr>
                <a:t>nucleari</a:t>
              </a:r>
              <a:r>
                <a:rPr lang="en-US" sz="2000" b="1" dirty="0" smtClean="0">
                  <a:solidFill>
                    <a:srgbClr val="0000FF"/>
                  </a:solidFill>
                  <a:latin typeface="Times New Roman"/>
                  <a:cs typeface="Times New Roman"/>
                </a:rPr>
                <a:t> in un </a:t>
              </a:r>
              <a:r>
                <a:rPr lang="en-US" sz="2000" b="1" dirty="0">
                  <a:solidFill>
                    <a:srgbClr val="0000FF"/>
                  </a:solidFill>
                  <a:latin typeface="Times New Roman"/>
                  <a:cs typeface="Times New Roman"/>
                </a:rPr>
                <a:t>plasma da laser. </a:t>
              </a:r>
              <a:r>
                <a:rPr lang="en-US" sz="2000" b="1" dirty="0" err="1">
                  <a:solidFill>
                    <a:srgbClr val="0000FF"/>
                  </a:solidFill>
                  <a:latin typeface="Times New Roman"/>
                  <a:cs typeface="Times New Roman"/>
                </a:rPr>
                <a:t>A</a:t>
              </a:r>
              <a:r>
                <a:rPr lang="en-US" sz="2000" b="1" dirty="0" err="1" smtClean="0">
                  <a:solidFill>
                    <a:srgbClr val="0000FF"/>
                  </a:solidFill>
                  <a:latin typeface="Times New Roman"/>
                  <a:cs typeface="Times New Roman"/>
                </a:rPr>
                <a:t>ttività</a:t>
              </a:r>
              <a:r>
                <a:rPr lang="en-US" sz="2000" b="1" dirty="0" smtClean="0">
                  <a:solidFill>
                    <a:srgbClr val="0000FF"/>
                  </a:solidFill>
                  <a:latin typeface="Times New Roman"/>
                  <a:cs typeface="Times New Roman"/>
                </a:rPr>
                <a:t> </a:t>
              </a:r>
              <a:r>
                <a:rPr lang="en-US" sz="2000" b="1" dirty="0">
                  <a:solidFill>
                    <a:srgbClr val="0000FF"/>
                  </a:solidFill>
                  <a:latin typeface="Times New Roman"/>
                  <a:cs typeface="Times New Roman"/>
                </a:rPr>
                <a:t>di g-resist e ELI-</a:t>
              </a:r>
              <a:r>
                <a:rPr lang="en-US" sz="2000" b="1" dirty="0" smtClean="0">
                  <a:solidFill>
                    <a:srgbClr val="0000FF"/>
                  </a:solidFill>
                  <a:latin typeface="Times New Roman"/>
                  <a:cs typeface="Times New Roman"/>
                </a:rPr>
                <a:t>NP</a:t>
              </a:r>
              <a:endParaRPr lang="en-US" sz="2000" b="1" dirty="0">
                <a:solidFill>
                  <a:srgbClr val="0000FF"/>
                </a:solidFill>
                <a:latin typeface="Times New Roman"/>
                <a:cs typeface="Times New Roman"/>
              </a:endParaRPr>
            </a:p>
          </p:txBody>
        </p:sp>
      </p:grpSp>
      <p:pic>
        <p:nvPicPr>
          <p:cNvPr id="3" name="Immagine 2" descr="Test sfere Km3Net.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4673600" cy="3505200"/>
          </a:xfrm>
          <a:prstGeom prst="rect">
            <a:avLst/>
          </a:prstGeom>
        </p:spPr>
      </p:pic>
      <p:sp>
        <p:nvSpPr>
          <p:cNvPr id="4" name="CasellaDiTesto 3"/>
          <p:cNvSpPr txBox="1"/>
          <p:nvPr/>
        </p:nvSpPr>
        <p:spPr>
          <a:xfrm>
            <a:off x="4063999" y="0"/>
            <a:ext cx="5079999" cy="1200328"/>
          </a:xfrm>
          <a:prstGeom prst="rect">
            <a:avLst/>
          </a:prstGeom>
          <a:solidFill>
            <a:srgbClr val="FFFFFF"/>
          </a:solidFill>
        </p:spPr>
        <p:txBody>
          <a:bodyPr wrap="square" rtlCol="0">
            <a:spAutoFit/>
          </a:bodyPr>
          <a:lstStyle/>
          <a:p>
            <a:pPr algn="ctr"/>
            <a:r>
              <a:rPr lang="en-US" sz="2400" b="1" dirty="0" err="1" smtClean="0">
                <a:solidFill>
                  <a:srgbClr val="0000FF"/>
                </a:solidFill>
                <a:latin typeface="Times New Roman"/>
                <a:cs typeface="Times New Roman"/>
              </a:rPr>
              <a:t>Dispositivo</a:t>
            </a:r>
            <a:r>
              <a:rPr lang="en-US" sz="2400" b="1" dirty="0" smtClean="0">
                <a:solidFill>
                  <a:srgbClr val="0000FF"/>
                </a:solidFill>
                <a:latin typeface="Times New Roman"/>
                <a:cs typeface="Times New Roman"/>
              </a:rPr>
              <a:t> per </a:t>
            </a:r>
            <a:r>
              <a:rPr lang="en-US" sz="2400" b="1" dirty="0" err="1" smtClean="0">
                <a:solidFill>
                  <a:srgbClr val="0000FF"/>
                </a:solidFill>
                <a:latin typeface="Times New Roman"/>
                <a:cs typeface="Times New Roman"/>
              </a:rPr>
              <a:t>verifica</a:t>
            </a:r>
            <a:r>
              <a:rPr lang="en-US" sz="2400" b="1" dirty="0" smtClean="0">
                <a:solidFill>
                  <a:srgbClr val="0000FF"/>
                </a:solidFill>
                <a:latin typeface="Times New Roman"/>
                <a:cs typeface="Times New Roman"/>
              </a:rPr>
              <a:t> </a:t>
            </a:r>
            <a:r>
              <a:rPr lang="en-US" sz="2400" b="1" dirty="0" err="1" smtClean="0">
                <a:solidFill>
                  <a:srgbClr val="0000FF"/>
                </a:solidFill>
                <a:latin typeface="Times New Roman"/>
                <a:cs typeface="Times New Roman"/>
              </a:rPr>
              <a:t>tenuta</a:t>
            </a:r>
            <a:r>
              <a:rPr lang="en-US" sz="2400" b="1" dirty="0" smtClean="0">
                <a:solidFill>
                  <a:srgbClr val="0000FF"/>
                </a:solidFill>
                <a:latin typeface="Times New Roman"/>
                <a:cs typeface="Times New Roman"/>
              </a:rPr>
              <a:t> di </a:t>
            </a:r>
            <a:r>
              <a:rPr lang="en-US" sz="2400" b="1" dirty="0" err="1" smtClean="0">
                <a:solidFill>
                  <a:srgbClr val="0000FF"/>
                </a:solidFill>
                <a:latin typeface="Times New Roman"/>
                <a:cs typeface="Times New Roman"/>
              </a:rPr>
              <a:t>pressione</a:t>
            </a:r>
            <a:r>
              <a:rPr lang="en-US" sz="2400" b="1" dirty="0" smtClean="0">
                <a:solidFill>
                  <a:srgbClr val="0000FF"/>
                </a:solidFill>
                <a:latin typeface="Times New Roman"/>
                <a:cs typeface="Times New Roman"/>
              </a:rPr>
              <a:t> </a:t>
            </a:r>
            <a:r>
              <a:rPr lang="en-US" sz="2400" b="1" dirty="0" err="1" smtClean="0">
                <a:solidFill>
                  <a:srgbClr val="0000FF"/>
                </a:solidFill>
                <a:latin typeface="Times New Roman"/>
                <a:cs typeface="Times New Roman"/>
              </a:rPr>
              <a:t>dei</a:t>
            </a:r>
            <a:r>
              <a:rPr lang="en-US" sz="2400" b="1" dirty="0" smtClean="0">
                <a:solidFill>
                  <a:srgbClr val="0000FF"/>
                </a:solidFill>
                <a:latin typeface="Times New Roman"/>
                <a:cs typeface="Times New Roman"/>
              </a:rPr>
              <a:t> </a:t>
            </a:r>
            <a:r>
              <a:rPr lang="en-US" sz="2400" b="1" dirty="0" err="1" smtClean="0">
                <a:solidFill>
                  <a:srgbClr val="0000FF"/>
                </a:solidFill>
                <a:latin typeface="Times New Roman"/>
                <a:cs typeface="Times New Roman"/>
              </a:rPr>
              <a:t>passanti</a:t>
            </a:r>
            <a:r>
              <a:rPr lang="en-US" sz="2400" b="1" dirty="0" smtClean="0">
                <a:solidFill>
                  <a:srgbClr val="0000FF"/>
                </a:solidFill>
                <a:latin typeface="Times New Roman"/>
                <a:cs typeface="Times New Roman"/>
              </a:rPr>
              <a:t> per le </a:t>
            </a:r>
            <a:r>
              <a:rPr lang="en-US" sz="2400" b="1" dirty="0" err="1" smtClean="0">
                <a:solidFill>
                  <a:srgbClr val="0000FF"/>
                </a:solidFill>
                <a:latin typeface="Times New Roman"/>
                <a:cs typeface="Times New Roman"/>
              </a:rPr>
              <a:t>fibre</a:t>
            </a:r>
            <a:r>
              <a:rPr lang="en-US" sz="2400" b="1" dirty="0" smtClean="0">
                <a:solidFill>
                  <a:srgbClr val="0000FF"/>
                </a:solidFill>
                <a:latin typeface="Times New Roman"/>
                <a:cs typeface="Times New Roman"/>
              </a:rPr>
              <a:t> </a:t>
            </a:r>
            <a:r>
              <a:rPr lang="en-US" sz="2400" b="1" dirty="0" err="1" smtClean="0">
                <a:solidFill>
                  <a:srgbClr val="0000FF"/>
                </a:solidFill>
                <a:latin typeface="Times New Roman"/>
                <a:cs typeface="Times New Roman"/>
              </a:rPr>
              <a:t>ottiche</a:t>
            </a:r>
            <a:r>
              <a:rPr lang="en-US" sz="2400" b="1" dirty="0" smtClean="0">
                <a:solidFill>
                  <a:srgbClr val="0000FF"/>
                </a:solidFill>
                <a:latin typeface="Times New Roman"/>
                <a:cs typeface="Times New Roman"/>
              </a:rPr>
              <a:t> </a:t>
            </a:r>
            <a:r>
              <a:rPr lang="en-US" sz="2400" b="1" dirty="0" err="1" smtClean="0">
                <a:solidFill>
                  <a:srgbClr val="0000FF"/>
                </a:solidFill>
                <a:latin typeface="Times New Roman"/>
                <a:cs typeface="Times New Roman"/>
              </a:rPr>
              <a:t>delle</a:t>
            </a:r>
            <a:r>
              <a:rPr lang="en-US" sz="2400" b="1" dirty="0" smtClean="0">
                <a:solidFill>
                  <a:srgbClr val="0000FF"/>
                </a:solidFill>
                <a:latin typeface="Times New Roman"/>
                <a:cs typeface="Times New Roman"/>
              </a:rPr>
              <a:t> </a:t>
            </a:r>
            <a:r>
              <a:rPr lang="en-US" sz="2400" b="1" dirty="0" err="1" smtClean="0">
                <a:solidFill>
                  <a:srgbClr val="0000FF"/>
                </a:solidFill>
                <a:latin typeface="Times New Roman"/>
                <a:cs typeface="Times New Roman"/>
              </a:rPr>
              <a:t>bentosfere</a:t>
            </a:r>
            <a:r>
              <a:rPr lang="en-US" sz="2400" b="1" dirty="0" smtClean="0">
                <a:solidFill>
                  <a:srgbClr val="0000FF"/>
                </a:solidFill>
                <a:latin typeface="Times New Roman"/>
                <a:cs typeface="Times New Roman"/>
              </a:rPr>
              <a:t> di KM3NET</a:t>
            </a:r>
            <a:endParaRPr lang="en-US" sz="2400" b="1" dirty="0">
              <a:solidFill>
                <a:srgbClr val="0000FF"/>
              </a:solidFill>
              <a:latin typeface="Times New Roman"/>
              <a:cs typeface="Times New Roman"/>
            </a:endParaRPr>
          </a:p>
        </p:txBody>
      </p:sp>
      <p:grpSp>
        <p:nvGrpSpPr>
          <p:cNvPr id="8" name="Gruppo 7"/>
          <p:cNvGrpSpPr/>
          <p:nvPr/>
        </p:nvGrpSpPr>
        <p:grpSpPr>
          <a:xfrm>
            <a:off x="3175000" y="1174928"/>
            <a:ext cx="5969000" cy="4745493"/>
            <a:chOff x="3175000" y="1174928"/>
            <a:chExt cx="5969000" cy="4745493"/>
          </a:xfrm>
        </p:grpSpPr>
        <p:pic>
          <p:nvPicPr>
            <p:cNvPr id="7" name="Immagine 6" descr="Camera las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799" y="1174928"/>
              <a:ext cx="4991099" cy="3743324"/>
            </a:xfrm>
            <a:prstGeom prst="rect">
              <a:avLst/>
            </a:prstGeom>
          </p:spPr>
        </p:pic>
        <p:sp>
          <p:nvSpPr>
            <p:cNvPr id="6" name="CasellaDiTesto 5"/>
            <p:cNvSpPr txBox="1"/>
            <p:nvPr/>
          </p:nvSpPr>
          <p:spPr>
            <a:xfrm>
              <a:off x="3175000" y="3673652"/>
              <a:ext cx="5969000" cy="2246769"/>
            </a:xfrm>
            <a:prstGeom prst="rect">
              <a:avLst/>
            </a:prstGeom>
            <a:solidFill>
              <a:srgbClr val="FFFFFF"/>
            </a:solidFill>
          </p:spPr>
          <p:txBody>
            <a:bodyPr wrap="square" rtlCol="0">
              <a:spAutoFit/>
            </a:bodyPr>
            <a:lstStyle/>
            <a:p>
              <a:pPr algn="ctr"/>
              <a:r>
                <a:rPr lang="en-US" sz="2000" dirty="0" err="1">
                  <a:solidFill>
                    <a:srgbClr val="0000FF"/>
                  </a:solidFill>
                  <a:latin typeface="Times New Roman"/>
                  <a:cs typeface="Times New Roman"/>
                </a:rPr>
                <a:t>L</a:t>
              </a:r>
              <a:r>
                <a:rPr lang="en-US" sz="2000" dirty="0" err="1" smtClean="0">
                  <a:solidFill>
                    <a:srgbClr val="0000FF"/>
                  </a:solidFill>
                  <a:latin typeface="Times New Roman"/>
                  <a:cs typeface="Times New Roman"/>
                </a:rPr>
                <a:t>aboratorio</a:t>
              </a:r>
              <a:r>
                <a:rPr lang="en-US" sz="2000" dirty="0" smtClean="0">
                  <a:solidFill>
                    <a:srgbClr val="0000FF"/>
                  </a:solidFill>
                  <a:latin typeface="Times New Roman"/>
                  <a:cs typeface="Times New Roman"/>
                </a:rPr>
                <a:t> LASER</a:t>
              </a:r>
              <a:r>
                <a:rPr lang="en-US" sz="2000" dirty="0">
                  <a:solidFill>
                    <a:srgbClr val="0000FF"/>
                  </a:solidFill>
                  <a:latin typeface="Times New Roman"/>
                  <a:cs typeface="Times New Roman"/>
                </a:rPr>
                <a:t>.</a:t>
              </a:r>
            </a:p>
            <a:p>
              <a:pPr algn="ctr"/>
              <a:r>
                <a:rPr lang="it-IT" sz="2000" dirty="0">
                  <a:solidFill>
                    <a:srgbClr val="0000FF"/>
                  </a:solidFill>
                  <a:latin typeface="Times New Roman"/>
                  <a:cs typeface="Times New Roman"/>
                </a:rPr>
                <a:t>sperimentazione di fisica nucleare all’interno dei plasmi generati nell’interazione laser-materia. </a:t>
              </a:r>
              <a:r>
                <a:rPr lang="it-IT" sz="2000" dirty="0" smtClean="0">
                  <a:solidFill>
                    <a:srgbClr val="0000FF"/>
                  </a:solidFill>
                  <a:latin typeface="Times New Roman"/>
                  <a:cs typeface="Times New Roman"/>
                </a:rPr>
                <a:t>Nuovo </a:t>
              </a:r>
              <a:r>
                <a:rPr lang="it-IT" sz="2000" dirty="0">
                  <a:solidFill>
                    <a:srgbClr val="0000FF"/>
                  </a:solidFill>
                  <a:latin typeface="Times New Roman"/>
                  <a:cs typeface="Times New Roman"/>
                </a:rPr>
                <a:t>coperchio della camera per </a:t>
              </a:r>
              <a:r>
                <a:rPr lang="it-IT" sz="2000" dirty="0" smtClean="0">
                  <a:solidFill>
                    <a:srgbClr val="0000FF"/>
                  </a:solidFill>
                  <a:latin typeface="Times New Roman"/>
                  <a:cs typeface="Times New Roman"/>
                </a:rPr>
                <a:t>la </a:t>
              </a:r>
              <a:r>
                <a:rPr lang="it-IT" sz="2000" dirty="0">
                  <a:solidFill>
                    <a:srgbClr val="0000FF"/>
                  </a:solidFill>
                  <a:latin typeface="Times New Roman"/>
                  <a:cs typeface="Times New Roman"/>
                </a:rPr>
                <a:t>rilevazione di </a:t>
              </a:r>
              <a:r>
                <a:rPr lang="it-IT" sz="2000" dirty="0" smtClean="0">
                  <a:solidFill>
                    <a:srgbClr val="0000FF"/>
                  </a:solidFill>
                  <a:latin typeface="Times New Roman"/>
                  <a:cs typeface="Times New Roman"/>
                </a:rPr>
                <a:t>neutroni. Movimentazione </a:t>
              </a:r>
              <a:r>
                <a:rPr lang="it-IT" sz="2000" dirty="0">
                  <a:solidFill>
                    <a:srgbClr val="0000FF"/>
                  </a:solidFill>
                  <a:latin typeface="Times New Roman"/>
                  <a:cs typeface="Times New Roman"/>
                </a:rPr>
                <a:t>del </a:t>
              </a:r>
              <a:r>
                <a:rPr lang="it-IT" sz="2000" dirty="0" smtClean="0">
                  <a:solidFill>
                    <a:srgbClr val="0000FF"/>
                  </a:solidFill>
                  <a:latin typeface="Times New Roman"/>
                  <a:cs typeface="Times New Roman"/>
                </a:rPr>
                <a:t>porta target</a:t>
              </a:r>
              <a:r>
                <a:rPr lang="it-IT" sz="2000" dirty="0">
                  <a:solidFill>
                    <a:srgbClr val="0000FF"/>
                  </a:solidFill>
                  <a:latin typeface="Times New Roman"/>
                  <a:cs typeface="Times New Roman"/>
                </a:rPr>
                <a:t>, sistema di allineamento dei </a:t>
              </a:r>
              <a:r>
                <a:rPr lang="it-IT" sz="2000" dirty="0" smtClean="0">
                  <a:solidFill>
                    <a:srgbClr val="0000FF"/>
                  </a:solidFill>
                  <a:latin typeface="Times New Roman"/>
                  <a:cs typeface="Times New Roman"/>
                </a:rPr>
                <a:t>laser</a:t>
              </a:r>
              <a:r>
                <a:rPr lang="it-IT" sz="2000" dirty="0">
                  <a:solidFill>
                    <a:srgbClr val="0000FF"/>
                  </a:solidFill>
                  <a:latin typeface="Times New Roman"/>
                  <a:cs typeface="Times New Roman"/>
                </a:rPr>
                <a:t>, e impianto da vuoto progettato e realizzato dal reparto. </a:t>
              </a:r>
              <a:endParaRPr lang="it-IT" sz="2000" dirty="0" smtClean="0">
                <a:solidFill>
                  <a:srgbClr val="0000FF"/>
                </a:solidFill>
                <a:latin typeface="Times New Roman"/>
                <a:cs typeface="Times New Roman"/>
              </a:endParaRPr>
            </a:p>
          </p:txBody>
        </p:sp>
      </p:grpSp>
    </p:spTree>
    <p:extLst>
      <p:ext uri="{BB962C8B-B14F-4D97-AF65-F5344CB8AC3E}">
        <p14:creationId xmlns:p14="http://schemas.microsoft.com/office/powerpoint/2010/main" val="42727986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en-US" smtClean="0"/>
              <a:t>Comitato di Valutazione dei LNS, 1-2 Luglio 2015</a:t>
            </a:r>
            <a:endParaRPr lang="en-US"/>
          </a:p>
        </p:txBody>
      </p:sp>
      <p:sp>
        <p:nvSpPr>
          <p:cNvPr id="3" name="Segnaposto numero diapositiva 2"/>
          <p:cNvSpPr>
            <a:spLocks noGrp="1"/>
          </p:cNvSpPr>
          <p:nvPr>
            <p:ph type="sldNum" sz="quarter" idx="12"/>
          </p:nvPr>
        </p:nvSpPr>
        <p:spPr/>
        <p:txBody>
          <a:bodyPr/>
          <a:lstStyle/>
          <a:p>
            <a:fld id="{7CA9C441-F34B-6B4E-9CD4-7F418E036B7C}" type="slidenum">
              <a:rPr lang="en-US" smtClean="0"/>
              <a:t>15</a:t>
            </a:fld>
            <a:endParaRPr lang="en-US"/>
          </a:p>
        </p:txBody>
      </p:sp>
      <p:sp>
        <p:nvSpPr>
          <p:cNvPr id="4" name="CasellaDiTesto 3"/>
          <p:cNvSpPr txBox="1"/>
          <p:nvPr/>
        </p:nvSpPr>
        <p:spPr>
          <a:xfrm>
            <a:off x="0" y="186870"/>
            <a:ext cx="9144000" cy="6124754"/>
          </a:xfrm>
          <a:prstGeom prst="rect">
            <a:avLst/>
          </a:prstGeom>
          <a:noFill/>
        </p:spPr>
        <p:txBody>
          <a:bodyPr wrap="square" rtlCol="0">
            <a:spAutoFit/>
          </a:bodyPr>
          <a:lstStyle/>
          <a:p>
            <a:pPr algn="ctr"/>
            <a:r>
              <a:rPr lang="en-US" sz="2800" b="1" dirty="0" err="1" smtClean="0">
                <a:solidFill>
                  <a:srgbClr val="FFFF00"/>
                </a:solidFill>
                <a:latin typeface="Times New Roman"/>
                <a:cs typeface="Times New Roman"/>
              </a:rPr>
              <a:t>Servizio</a:t>
            </a:r>
            <a:r>
              <a:rPr lang="en-US" sz="2800" b="1" dirty="0" smtClean="0">
                <a:solidFill>
                  <a:srgbClr val="FFFF00"/>
                </a:solidFill>
                <a:latin typeface="Times New Roman"/>
                <a:cs typeface="Times New Roman"/>
              </a:rPr>
              <a:t> </a:t>
            </a:r>
            <a:r>
              <a:rPr lang="en-US" sz="2800" b="1" dirty="0" err="1" smtClean="0">
                <a:solidFill>
                  <a:srgbClr val="FFFF00"/>
                </a:solidFill>
                <a:latin typeface="Times New Roman"/>
                <a:cs typeface="Times New Roman"/>
              </a:rPr>
              <a:t>Utenti</a:t>
            </a:r>
            <a:r>
              <a:rPr lang="en-US" sz="2800" b="1" dirty="0" smtClean="0">
                <a:solidFill>
                  <a:srgbClr val="FFFF00"/>
                </a:solidFill>
                <a:latin typeface="Times New Roman"/>
                <a:cs typeface="Times New Roman"/>
              </a:rPr>
              <a:t>  (D. </a:t>
            </a:r>
            <a:r>
              <a:rPr lang="en-US" sz="2800" b="1" dirty="0" err="1" smtClean="0">
                <a:solidFill>
                  <a:srgbClr val="FFFF00"/>
                </a:solidFill>
                <a:latin typeface="Times New Roman"/>
                <a:cs typeface="Times New Roman"/>
              </a:rPr>
              <a:t>Santonocito</a:t>
            </a:r>
            <a:r>
              <a:rPr lang="en-US" sz="2800" b="1" dirty="0" smtClean="0">
                <a:solidFill>
                  <a:srgbClr val="FFFF00"/>
                </a:solidFill>
                <a:latin typeface="Times New Roman"/>
                <a:cs typeface="Times New Roman"/>
              </a:rPr>
              <a:t> </a:t>
            </a:r>
            <a:r>
              <a:rPr lang="en-US" sz="2800" b="1" dirty="0" err="1" smtClean="0">
                <a:solidFill>
                  <a:srgbClr val="FFFF00"/>
                </a:solidFill>
                <a:latin typeface="Times New Roman"/>
                <a:cs typeface="Times New Roman"/>
              </a:rPr>
              <a:t>Ricercatore</a:t>
            </a:r>
            <a:r>
              <a:rPr lang="en-US" sz="2800" b="1" dirty="0" smtClean="0">
                <a:solidFill>
                  <a:srgbClr val="FFFF00"/>
                </a:solidFill>
                <a:latin typeface="Times New Roman"/>
                <a:cs typeface="Times New Roman"/>
              </a:rPr>
              <a:t>)</a:t>
            </a:r>
          </a:p>
          <a:p>
            <a:pPr algn="ctr"/>
            <a:r>
              <a:rPr lang="en-US" sz="2800" b="1" dirty="0" err="1" smtClean="0">
                <a:solidFill>
                  <a:srgbClr val="FFFF00"/>
                </a:solidFill>
                <a:latin typeface="Times New Roman"/>
                <a:cs typeface="Times New Roman"/>
              </a:rPr>
              <a:t>Reparto</a:t>
            </a:r>
            <a:r>
              <a:rPr lang="en-US" sz="2800" b="1" dirty="0" smtClean="0">
                <a:solidFill>
                  <a:srgbClr val="FFFF00"/>
                </a:solidFill>
                <a:latin typeface="Times New Roman"/>
                <a:cs typeface="Times New Roman"/>
              </a:rPr>
              <a:t> </a:t>
            </a:r>
            <a:r>
              <a:rPr lang="en-US" sz="2800" b="1" dirty="0" err="1" smtClean="0">
                <a:solidFill>
                  <a:srgbClr val="FFFF00"/>
                </a:solidFill>
                <a:latin typeface="Times New Roman"/>
                <a:cs typeface="Times New Roman"/>
              </a:rPr>
              <a:t>Tecniche</a:t>
            </a:r>
            <a:r>
              <a:rPr lang="en-US" sz="2800" b="1" dirty="0" smtClean="0">
                <a:solidFill>
                  <a:srgbClr val="FFFF00"/>
                </a:solidFill>
                <a:latin typeface="Times New Roman"/>
                <a:cs typeface="Times New Roman"/>
              </a:rPr>
              <a:t> </a:t>
            </a:r>
            <a:r>
              <a:rPr lang="en-US" sz="2800" b="1" dirty="0" err="1">
                <a:solidFill>
                  <a:srgbClr val="FFFF00"/>
                </a:solidFill>
                <a:latin typeface="Times New Roman"/>
                <a:cs typeface="Times New Roman"/>
              </a:rPr>
              <a:t>C</a:t>
            </a:r>
            <a:r>
              <a:rPr lang="en-US" sz="2800" b="1" dirty="0" err="1" smtClean="0">
                <a:solidFill>
                  <a:srgbClr val="FFFF00"/>
                </a:solidFill>
                <a:latin typeface="Times New Roman"/>
                <a:cs typeface="Times New Roman"/>
              </a:rPr>
              <a:t>himico</a:t>
            </a:r>
            <a:r>
              <a:rPr lang="en-US" sz="2800" b="1" dirty="0" smtClean="0">
                <a:solidFill>
                  <a:srgbClr val="FFFF00"/>
                </a:solidFill>
                <a:latin typeface="Times New Roman"/>
                <a:cs typeface="Times New Roman"/>
              </a:rPr>
              <a:t> </a:t>
            </a:r>
            <a:r>
              <a:rPr lang="en-US" sz="2800" b="1" dirty="0" err="1" smtClean="0">
                <a:solidFill>
                  <a:srgbClr val="FFFF00"/>
                </a:solidFill>
                <a:latin typeface="Times New Roman"/>
                <a:cs typeface="Times New Roman"/>
              </a:rPr>
              <a:t>Fisiche</a:t>
            </a:r>
            <a:r>
              <a:rPr lang="en-US" sz="2800" b="1" dirty="0" smtClean="0">
                <a:solidFill>
                  <a:srgbClr val="FFFF00"/>
                </a:solidFill>
                <a:latin typeface="Times New Roman"/>
                <a:cs typeface="Times New Roman"/>
              </a:rPr>
              <a:t> :</a:t>
            </a:r>
          </a:p>
          <a:p>
            <a:pPr marL="457200" indent="-457200" algn="ctr">
              <a:buFontTx/>
              <a:buChar char="-"/>
            </a:pPr>
            <a:r>
              <a:rPr lang="en-US" sz="2800" dirty="0" err="1" smtClean="0">
                <a:solidFill>
                  <a:srgbClr val="FFFF00"/>
                </a:solidFill>
                <a:latin typeface="Times New Roman"/>
                <a:cs typeface="Times New Roman"/>
              </a:rPr>
              <a:t>È</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composto</a:t>
            </a:r>
            <a:r>
              <a:rPr lang="en-US" sz="2800" dirty="0" smtClean="0">
                <a:solidFill>
                  <a:srgbClr val="FFFF00"/>
                </a:solidFill>
                <a:latin typeface="Times New Roman"/>
                <a:cs typeface="Times New Roman"/>
              </a:rPr>
              <a:t> dal </a:t>
            </a:r>
            <a:r>
              <a:rPr lang="en-US" sz="2800" dirty="0" err="1" smtClean="0">
                <a:solidFill>
                  <a:srgbClr val="FFFF00"/>
                </a:solidFill>
                <a:latin typeface="Times New Roman"/>
                <a:cs typeface="Times New Roman"/>
              </a:rPr>
              <a:t>responsabile</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Melo</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Marchetta</a:t>
            </a:r>
            <a:r>
              <a:rPr lang="en-US" sz="2800" dirty="0" smtClean="0">
                <a:solidFill>
                  <a:srgbClr val="FFFF00"/>
                </a:solidFill>
                <a:latin typeface="Times New Roman"/>
                <a:cs typeface="Times New Roman"/>
              </a:rPr>
              <a:t> CT) e da un </a:t>
            </a:r>
            <a:r>
              <a:rPr lang="en-US" sz="2800" dirty="0" err="1" smtClean="0">
                <a:solidFill>
                  <a:srgbClr val="FFFF00"/>
                </a:solidFill>
                <a:latin typeface="Times New Roman"/>
                <a:cs typeface="Times New Roman"/>
              </a:rPr>
              <a:t>tecnico</a:t>
            </a:r>
            <a:r>
              <a:rPr lang="en-US" sz="2800" dirty="0" smtClean="0">
                <a:solidFill>
                  <a:srgbClr val="FFFF00"/>
                </a:solidFill>
                <a:latin typeface="Times New Roman"/>
                <a:cs typeface="Times New Roman"/>
              </a:rPr>
              <a:t> (E. Costa, </a:t>
            </a:r>
            <a:r>
              <a:rPr lang="en-US" sz="2000" dirty="0" smtClean="0">
                <a:solidFill>
                  <a:srgbClr val="FFFF00"/>
                </a:solidFill>
                <a:latin typeface="Times New Roman"/>
                <a:cs typeface="Times New Roman"/>
              </a:rPr>
              <a:t>coach LNS football club</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Marchetta</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partecipa</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anche</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alla</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conduzione</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degli</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acceleratori</a:t>
            </a:r>
            <a:r>
              <a:rPr lang="en-US" sz="2800" dirty="0" smtClean="0">
                <a:solidFill>
                  <a:srgbClr val="FFFF00"/>
                </a:solidFill>
                <a:latin typeface="Times New Roman"/>
                <a:cs typeface="Times New Roman"/>
              </a:rPr>
              <a:t>.</a:t>
            </a:r>
          </a:p>
          <a:p>
            <a:pPr marL="457200" indent="-457200" algn="ctr">
              <a:buFontTx/>
              <a:buChar char="-"/>
            </a:pPr>
            <a:r>
              <a:rPr lang="en-US" sz="2800" dirty="0" err="1" smtClean="0">
                <a:solidFill>
                  <a:srgbClr val="FFFF00"/>
                </a:solidFill>
                <a:latin typeface="Times New Roman"/>
                <a:cs typeface="Times New Roman"/>
              </a:rPr>
              <a:t>Realizza</a:t>
            </a:r>
            <a:r>
              <a:rPr lang="en-US" sz="2800" dirty="0" smtClean="0">
                <a:solidFill>
                  <a:srgbClr val="FFFF00"/>
                </a:solidFill>
                <a:latin typeface="Times New Roman"/>
                <a:cs typeface="Times New Roman"/>
              </a:rPr>
              <a:t> film </a:t>
            </a:r>
            <a:r>
              <a:rPr lang="en-US" sz="2800" dirty="0" err="1" smtClean="0">
                <a:solidFill>
                  <a:srgbClr val="FFFF00"/>
                </a:solidFill>
                <a:latin typeface="Times New Roman"/>
                <a:cs typeface="Times New Roman"/>
              </a:rPr>
              <a:t>sottili</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sia</a:t>
            </a:r>
            <a:r>
              <a:rPr lang="en-US" sz="2800" dirty="0" smtClean="0">
                <a:solidFill>
                  <a:srgbClr val="FFFF00"/>
                </a:solidFill>
                <a:latin typeface="Times New Roman"/>
                <a:cs typeface="Times New Roman"/>
              </a:rPr>
              <a:t> per </a:t>
            </a:r>
            <a:r>
              <a:rPr lang="en-US" sz="2800" dirty="0" err="1" smtClean="0">
                <a:solidFill>
                  <a:srgbClr val="FFFF00"/>
                </a:solidFill>
                <a:latin typeface="Times New Roman"/>
                <a:cs typeface="Times New Roman"/>
              </a:rPr>
              <a:t>gli</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esperimenti</a:t>
            </a:r>
            <a:r>
              <a:rPr lang="en-US" sz="2800" dirty="0" smtClean="0">
                <a:solidFill>
                  <a:srgbClr val="FFFF00"/>
                </a:solidFill>
                <a:latin typeface="Times New Roman"/>
                <a:cs typeface="Times New Roman"/>
              </a:rPr>
              <a:t> da </a:t>
            </a:r>
            <a:r>
              <a:rPr lang="en-US" sz="2800" dirty="0" err="1" smtClean="0">
                <a:solidFill>
                  <a:srgbClr val="FFFF00"/>
                </a:solidFill>
                <a:latin typeface="Times New Roman"/>
                <a:cs typeface="Times New Roman"/>
              </a:rPr>
              <a:t>eseguire</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ai</a:t>
            </a:r>
            <a:r>
              <a:rPr lang="en-US" sz="2800" dirty="0" smtClean="0">
                <a:solidFill>
                  <a:srgbClr val="FFFF00"/>
                </a:solidFill>
                <a:latin typeface="Times New Roman"/>
                <a:cs typeface="Times New Roman"/>
              </a:rPr>
              <a:t> LNS </a:t>
            </a:r>
            <a:r>
              <a:rPr lang="en-US" sz="2800" dirty="0">
                <a:solidFill>
                  <a:srgbClr val="FFFF00"/>
                </a:solidFill>
                <a:latin typeface="Times New Roman"/>
                <a:cs typeface="Times New Roman"/>
              </a:rPr>
              <a:t>(</a:t>
            </a:r>
            <a:r>
              <a:rPr lang="it-IT" sz="2800" dirty="0" err="1">
                <a:solidFill>
                  <a:srgbClr val="FFFF00"/>
                </a:solidFill>
                <a:latin typeface="Times New Roman"/>
                <a:cs typeface="Times New Roman"/>
              </a:rPr>
              <a:t>Carbonio,</a:t>
            </a:r>
            <a:r>
              <a:rPr lang="it-IT" sz="2800" dirty="0" err="1" smtClean="0">
                <a:solidFill>
                  <a:srgbClr val="FFFF00"/>
                </a:solidFill>
                <a:latin typeface="Times New Roman"/>
                <a:cs typeface="Times New Roman"/>
              </a:rPr>
              <a:t>Tantalio</a:t>
            </a:r>
            <a:r>
              <a:rPr lang="it-IT" sz="2800" dirty="0" smtClean="0">
                <a:solidFill>
                  <a:srgbClr val="FFFF00"/>
                </a:solidFill>
                <a:latin typeface="Times New Roman"/>
                <a:cs typeface="Times New Roman"/>
              </a:rPr>
              <a:t>, </a:t>
            </a:r>
            <a:r>
              <a:rPr lang="it-IT" sz="2800" dirty="0">
                <a:solidFill>
                  <a:srgbClr val="FFFF00"/>
                </a:solidFill>
                <a:latin typeface="Times New Roman"/>
                <a:cs typeface="Times New Roman"/>
              </a:rPr>
              <a:t>Polietilene deuterato, Boro naturale ed isotopico, Oro, Alluminio, Stagno </a:t>
            </a:r>
            <a:r>
              <a:rPr lang="it-IT" sz="2800" dirty="0" smtClean="0">
                <a:solidFill>
                  <a:srgbClr val="FFFF00"/>
                </a:solidFill>
                <a:latin typeface="Times New Roman"/>
                <a:cs typeface="Times New Roman"/>
              </a:rPr>
              <a:t>Litio fluoruro, </a:t>
            </a:r>
            <a:r>
              <a:rPr lang="it-IT" sz="2800" dirty="0">
                <a:solidFill>
                  <a:srgbClr val="FFFF00"/>
                </a:solidFill>
                <a:latin typeface="Times New Roman"/>
                <a:cs typeface="Times New Roman"/>
              </a:rPr>
              <a:t>Tungsteno ossido, Calcio, Tellurio, Nichel, Melammina, Bario fluoruro, </a:t>
            </a:r>
            <a:r>
              <a:rPr lang="it-IT" sz="2800" dirty="0" smtClean="0">
                <a:solidFill>
                  <a:srgbClr val="FFFF00"/>
                </a:solidFill>
                <a:latin typeface="Times New Roman"/>
                <a:cs typeface="Times New Roman"/>
              </a:rPr>
              <a:t>Germanio)</a:t>
            </a:r>
          </a:p>
          <a:p>
            <a:pPr marL="457200" indent="-457200" algn="ctr">
              <a:buFontTx/>
              <a:buChar char="-"/>
            </a:pPr>
            <a:r>
              <a:rPr lang="it-IT" sz="2800" dirty="0" smtClean="0">
                <a:solidFill>
                  <a:srgbClr val="FFFF00"/>
                </a:solidFill>
                <a:latin typeface="Times New Roman"/>
                <a:cs typeface="Times New Roman"/>
              </a:rPr>
              <a:t>Sia per gli </a:t>
            </a:r>
            <a:r>
              <a:rPr lang="it-IT" sz="2800" dirty="0">
                <a:solidFill>
                  <a:srgbClr val="FFFF00"/>
                </a:solidFill>
                <a:latin typeface="Times New Roman"/>
                <a:cs typeface="Times New Roman"/>
              </a:rPr>
              <a:t>esperimenti svolti in altri </a:t>
            </a:r>
            <a:r>
              <a:rPr lang="it-IT" sz="2800" dirty="0" smtClean="0">
                <a:solidFill>
                  <a:srgbClr val="FFFF00"/>
                </a:solidFill>
                <a:latin typeface="Times New Roman"/>
                <a:cs typeface="Times New Roman"/>
              </a:rPr>
              <a:t>laboratori quali</a:t>
            </a:r>
            <a:r>
              <a:rPr lang="it-IT" sz="2800" dirty="0">
                <a:solidFill>
                  <a:srgbClr val="FFFF00"/>
                </a:solidFill>
                <a:latin typeface="Times New Roman"/>
                <a:cs typeface="Times New Roman"/>
              </a:rPr>
              <a:t> </a:t>
            </a:r>
            <a:r>
              <a:rPr lang="it-IT" sz="2800" dirty="0" smtClean="0">
                <a:solidFill>
                  <a:srgbClr val="FFFF00"/>
                </a:solidFill>
                <a:latin typeface="Times New Roman"/>
                <a:cs typeface="Times New Roman"/>
              </a:rPr>
              <a:t>Legnaro</a:t>
            </a:r>
            <a:r>
              <a:rPr lang="it-IT" sz="2800" dirty="0">
                <a:solidFill>
                  <a:srgbClr val="FFFF00"/>
                </a:solidFill>
                <a:latin typeface="Times New Roman"/>
                <a:cs typeface="Times New Roman"/>
              </a:rPr>
              <a:t>, TAMU,  </a:t>
            </a:r>
            <a:r>
              <a:rPr lang="it-IT" sz="2800" dirty="0" smtClean="0">
                <a:solidFill>
                  <a:srgbClr val="FFFF00"/>
                </a:solidFill>
                <a:latin typeface="Times New Roman"/>
                <a:cs typeface="Times New Roman"/>
              </a:rPr>
              <a:t>Astana, Napoli</a:t>
            </a:r>
            <a:r>
              <a:rPr lang="it-IT" sz="2800" dirty="0">
                <a:solidFill>
                  <a:srgbClr val="FFFF00"/>
                </a:solidFill>
                <a:latin typeface="Times New Roman"/>
                <a:cs typeface="Times New Roman"/>
              </a:rPr>
              <a:t>, CNR di Pisa, </a:t>
            </a:r>
            <a:r>
              <a:rPr lang="it-IT" sz="2800" dirty="0" err="1" smtClean="0">
                <a:solidFill>
                  <a:srgbClr val="FFFF00"/>
                </a:solidFill>
                <a:latin typeface="Times New Roman"/>
                <a:cs typeface="Times New Roman"/>
              </a:rPr>
              <a:t>Bucharest</a:t>
            </a:r>
            <a:r>
              <a:rPr lang="it-IT" sz="2800" dirty="0">
                <a:solidFill>
                  <a:srgbClr val="FFFF00"/>
                </a:solidFill>
                <a:latin typeface="Times New Roman"/>
                <a:cs typeface="Times New Roman"/>
              </a:rPr>
              <a:t>,</a:t>
            </a:r>
            <a:r>
              <a:rPr lang="it-IT" sz="2800" dirty="0" smtClean="0">
                <a:solidFill>
                  <a:srgbClr val="FFFF00"/>
                </a:solidFill>
                <a:latin typeface="Times New Roman"/>
                <a:cs typeface="Times New Roman"/>
              </a:rPr>
              <a:t> Praga</a:t>
            </a:r>
            <a:r>
              <a:rPr lang="it-IT" sz="2800" dirty="0">
                <a:solidFill>
                  <a:srgbClr val="FFFF00"/>
                </a:solidFill>
                <a:latin typeface="Times New Roman"/>
                <a:cs typeface="Times New Roman"/>
              </a:rPr>
              <a:t>,</a:t>
            </a:r>
            <a:r>
              <a:rPr lang="it-IT" sz="2800" dirty="0" smtClean="0">
                <a:solidFill>
                  <a:srgbClr val="FFFF00"/>
                </a:solidFill>
                <a:latin typeface="Times New Roman"/>
                <a:cs typeface="Times New Roman"/>
              </a:rPr>
              <a:t> CERN, Frascati </a:t>
            </a:r>
            <a:r>
              <a:rPr lang="it-IT" sz="2800" dirty="0">
                <a:solidFill>
                  <a:srgbClr val="FFFF00"/>
                </a:solidFill>
                <a:latin typeface="Times New Roman"/>
                <a:cs typeface="Times New Roman"/>
              </a:rPr>
              <a:t>Enea, ENEA </a:t>
            </a:r>
            <a:r>
              <a:rPr lang="it-IT" sz="2800" dirty="0" err="1">
                <a:solidFill>
                  <a:srgbClr val="FFFF00"/>
                </a:solidFill>
                <a:latin typeface="Times New Roman"/>
                <a:cs typeface="Times New Roman"/>
              </a:rPr>
              <a:t>Facility</a:t>
            </a:r>
            <a:r>
              <a:rPr lang="it-IT" sz="2800" dirty="0">
                <a:solidFill>
                  <a:srgbClr val="FFFF00"/>
                </a:solidFill>
                <a:latin typeface="Times New Roman"/>
                <a:cs typeface="Times New Roman"/>
              </a:rPr>
              <a:t> ABC, IPPLM  Varsavia, HIL Varsavia, ISIS Inghilterra RAL, </a:t>
            </a:r>
            <a:r>
              <a:rPr lang="it-IT" sz="2800" dirty="0" smtClean="0">
                <a:solidFill>
                  <a:srgbClr val="FFFF00"/>
                </a:solidFill>
                <a:latin typeface="Times New Roman"/>
                <a:cs typeface="Times New Roman"/>
              </a:rPr>
              <a:t>Osaka. </a:t>
            </a:r>
            <a:endParaRPr lang="it-IT" sz="2800" dirty="0">
              <a:solidFill>
                <a:srgbClr val="FFFF00"/>
              </a:solidFill>
              <a:latin typeface="Times New Roman"/>
              <a:cs typeface="Times New Roman"/>
            </a:endParaRPr>
          </a:p>
        </p:txBody>
      </p:sp>
    </p:spTree>
    <p:extLst>
      <p:ext uri="{BB962C8B-B14F-4D97-AF65-F5344CB8AC3E}">
        <p14:creationId xmlns:p14="http://schemas.microsoft.com/office/powerpoint/2010/main" val="58447513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en-US" smtClean="0"/>
              <a:t>Comitato di Valutazione dei LNS, 1-2 Luglio 2015</a:t>
            </a:r>
            <a:endParaRPr lang="en-US"/>
          </a:p>
        </p:txBody>
      </p:sp>
      <p:sp>
        <p:nvSpPr>
          <p:cNvPr id="3" name="Segnaposto numero diapositiva 2"/>
          <p:cNvSpPr>
            <a:spLocks noGrp="1"/>
          </p:cNvSpPr>
          <p:nvPr>
            <p:ph type="sldNum" sz="quarter" idx="12"/>
          </p:nvPr>
        </p:nvSpPr>
        <p:spPr/>
        <p:txBody>
          <a:bodyPr/>
          <a:lstStyle/>
          <a:p>
            <a:fld id="{7CA9C441-F34B-6B4E-9CD4-7F418E036B7C}" type="slidenum">
              <a:rPr lang="en-US" smtClean="0"/>
              <a:t>16</a:t>
            </a:fld>
            <a:endParaRPr lang="en-US"/>
          </a:p>
        </p:txBody>
      </p:sp>
      <p:pic>
        <p:nvPicPr>
          <p:cNvPr id="5" name="Immagine 4" descr="Source Po2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571500"/>
            <a:ext cx="5029696" cy="3784600"/>
          </a:xfrm>
          <a:prstGeom prst="rect">
            <a:avLst/>
          </a:prstGeom>
        </p:spPr>
      </p:pic>
      <p:sp>
        <p:nvSpPr>
          <p:cNvPr id="4" name="CasellaDiTesto 3"/>
          <p:cNvSpPr txBox="1"/>
          <p:nvPr/>
        </p:nvSpPr>
        <p:spPr>
          <a:xfrm>
            <a:off x="3987800" y="352607"/>
            <a:ext cx="5130800" cy="6124754"/>
          </a:xfrm>
          <a:prstGeom prst="rect">
            <a:avLst/>
          </a:prstGeom>
          <a:solidFill>
            <a:srgbClr val="000090"/>
          </a:solidFill>
        </p:spPr>
        <p:txBody>
          <a:bodyPr wrap="square" rtlCol="0">
            <a:spAutoFit/>
          </a:bodyPr>
          <a:lstStyle/>
          <a:p>
            <a:pPr algn="ctr"/>
            <a:r>
              <a:rPr lang="en-US" sz="2800" b="1" dirty="0" err="1" smtClean="0">
                <a:solidFill>
                  <a:srgbClr val="FFFF00"/>
                </a:solidFill>
                <a:latin typeface="Times New Roman"/>
                <a:cs typeface="Times New Roman"/>
              </a:rPr>
              <a:t>Reparto</a:t>
            </a:r>
            <a:r>
              <a:rPr lang="en-US" sz="2800" b="1" dirty="0" smtClean="0">
                <a:solidFill>
                  <a:srgbClr val="FFFF00"/>
                </a:solidFill>
                <a:latin typeface="Times New Roman"/>
                <a:cs typeface="Times New Roman"/>
              </a:rPr>
              <a:t> </a:t>
            </a:r>
          </a:p>
          <a:p>
            <a:pPr algn="ctr"/>
            <a:r>
              <a:rPr lang="en-US" sz="2800" b="1" dirty="0" err="1" smtClean="0">
                <a:solidFill>
                  <a:srgbClr val="FFFF00"/>
                </a:solidFill>
                <a:latin typeface="Times New Roman"/>
                <a:cs typeface="Times New Roman"/>
              </a:rPr>
              <a:t>Tecniche</a:t>
            </a:r>
            <a:r>
              <a:rPr lang="en-US" sz="2800" b="1" dirty="0" smtClean="0">
                <a:solidFill>
                  <a:srgbClr val="FFFF00"/>
                </a:solidFill>
                <a:latin typeface="Times New Roman"/>
                <a:cs typeface="Times New Roman"/>
              </a:rPr>
              <a:t> </a:t>
            </a:r>
            <a:r>
              <a:rPr lang="en-US" sz="2800" b="1" dirty="0" err="1">
                <a:solidFill>
                  <a:srgbClr val="FFFF00"/>
                </a:solidFill>
                <a:latin typeface="Times New Roman"/>
                <a:cs typeface="Times New Roman"/>
              </a:rPr>
              <a:t>C</a:t>
            </a:r>
            <a:r>
              <a:rPr lang="en-US" sz="2800" b="1" dirty="0" err="1" smtClean="0">
                <a:solidFill>
                  <a:srgbClr val="FFFF00"/>
                </a:solidFill>
                <a:latin typeface="Times New Roman"/>
                <a:cs typeface="Times New Roman"/>
              </a:rPr>
              <a:t>himico</a:t>
            </a:r>
            <a:r>
              <a:rPr lang="en-US" sz="2800" b="1" dirty="0" smtClean="0">
                <a:solidFill>
                  <a:srgbClr val="FFFF00"/>
                </a:solidFill>
                <a:latin typeface="Times New Roman"/>
                <a:cs typeface="Times New Roman"/>
              </a:rPr>
              <a:t> </a:t>
            </a:r>
            <a:r>
              <a:rPr lang="en-US" sz="2800" b="1" dirty="0" err="1" smtClean="0">
                <a:solidFill>
                  <a:srgbClr val="FFFF00"/>
                </a:solidFill>
                <a:latin typeface="Times New Roman"/>
                <a:cs typeface="Times New Roman"/>
              </a:rPr>
              <a:t>Fisiche</a:t>
            </a:r>
            <a:endParaRPr lang="en-US" sz="2800" b="1" dirty="0">
              <a:solidFill>
                <a:srgbClr val="FFFF00"/>
              </a:solidFill>
              <a:latin typeface="Times New Roman"/>
              <a:cs typeface="Times New Roman"/>
            </a:endParaRPr>
          </a:p>
          <a:p>
            <a:pPr algn="ctr"/>
            <a:r>
              <a:rPr lang="en-US" sz="2800" dirty="0" err="1" smtClean="0">
                <a:solidFill>
                  <a:srgbClr val="FFFF00"/>
                </a:solidFill>
                <a:latin typeface="Times New Roman"/>
                <a:cs typeface="Times New Roman"/>
              </a:rPr>
              <a:t>Inoltre</a:t>
            </a:r>
            <a:endParaRPr lang="en-US" sz="2800" dirty="0" smtClean="0">
              <a:solidFill>
                <a:srgbClr val="FFFF00"/>
              </a:solidFill>
              <a:latin typeface="Times New Roman"/>
              <a:cs typeface="Times New Roman"/>
            </a:endParaRPr>
          </a:p>
          <a:p>
            <a:pPr marL="457200" indent="-457200" algn="ctr">
              <a:buFontTx/>
              <a:buChar char="-"/>
            </a:pPr>
            <a:r>
              <a:rPr lang="en-US" sz="2800" dirty="0" err="1" smtClean="0">
                <a:solidFill>
                  <a:srgbClr val="FFFF00"/>
                </a:solidFill>
                <a:latin typeface="Times New Roman"/>
                <a:cs typeface="Times New Roman"/>
              </a:rPr>
              <a:t>Assicura</a:t>
            </a:r>
            <a:r>
              <a:rPr lang="en-US" sz="2800" dirty="0" smtClean="0">
                <a:solidFill>
                  <a:srgbClr val="FFFF00"/>
                </a:solidFill>
                <a:latin typeface="Times New Roman"/>
                <a:cs typeface="Times New Roman"/>
              </a:rPr>
              <a:t> la </a:t>
            </a:r>
            <a:r>
              <a:rPr lang="en-US" sz="2800" dirty="0" err="1" smtClean="0">
                <a:solidFill>
                  <a:srgbClr val="FFFF00"/>
                </a:solidFill>
                <a:latin typeface="Times New Roman"/>
                <a:cs typeface="Times New Roman"/>
              </a:rPr>
              <a:t>produzione</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degli</a:t>
            </a:r>
            <a:r>
              <a:rPr lang="en-US" sz="2800" dirty="0" smtClean="0">
                <a:solidFill>
                  <a:srgbClr val="FFFF00"/>
                </a:solidFill>
                <a:latin typeface="Times New Roman"/>
                <a:cs typeface="Times New Roman"/>
              </a:rPr>
              <a:t> stripper di </a:t>
            </a:r>
            <a:r>
              <a:rPr lang="en-US" sz="2800" dirty="0" err="1" smtClean="0">
                <a:solidFill>
                  <a:srgbClr val="FFFF00"/>
                </a:solidFill>
                <a:latin typeface="Times New Roman"/>
                <a:cs typeface="Times New Roman"/>
              </a:rPr>
              <a:t>carbonio</a:t>
            </a:r>
            <a:r>
              <a:rPr lang="en-US" sz="2800" dirty="0" smtClean="0">
                <a:solidFill>
                  <a:srgbClr val="FFFF00"/>
                </a:solidFill>
                <a:latin typeface="Times New Roman"/>
                <a:cs typeface="Times New Roman"/>
              </a:rPr>
              <a:t> per </a:t>
            </a:r>
            <a:r>
              <a:rPr lang="en-US" sz="2800" dirty="0" err="1" smtClean="0">
                <a:solidFill>
                  <a:srgbClr val="FFFF00"/>
                </a:solidFill>
                <a:latin typeface="Times New Roman"/>
                <a:cs typeface="Times New Roman"/>
              </a:rPr>
              <a:t>il</a:t>
            </a:r>
            <a:r>
              <a:rPr lang="en-US" sz="2800" dirty="0" smtClean="0">
                <a:solidFill>
                  <a:srgbClr val="FFFF00"/>
                </a:solidFill>
                <a:latin typeface="Times New Roman"/>
                <a:cs typeface="Times New Roman"/>
              </a:rPr>
              <a:t> tandem</a:t>
            </a:r>
          </a:p>
          <a:p>
            <a:pPr marL="457200" indent="-457200" algn="ctr">
              <a:buFontTx/>
              <a:buChar char="-"/>
            </a:pPr>
            <a:r>
              <a:rPr lang="it-IT" sz="2800" dirty="0" smtClean="0">
                <a:solidFill>
                  <a:srgbClr val="FFFF00"/>
                </a:solidFill>
                <a:latin typeface="Times New Roman"/>
                <a:cs typeface="Times New Roman"/>
              </a:rPr>
              <a:t>i </a:t>
            </a:r>
            <a:r>
              <a:rPr lang="it-IT" sz="2800" dirty="0">
                <a:solidFill>
                  <a:srgbClr val="FFFF00"/>
                </a:solidFill>
                <a:latin typeface="Times New Roman"/>
                <a:cs typeface="Times New Roman"/>
              </a:rPr>
              <a:t>“coni” per le </a:t>
            </a:r>
            <a:r>
              <a:rPr lang="it-IT" sz="2800" b="1" u="sng" dirty="0">
                <a:solidFill>
                  <a:srgbClr val="FFFF00"/>
                </a:solidFill>
                <a:latin typeface="Times New Roman"/>
                <a:cs typeface="Times New Roman"/>
              </a:rPr>
              <a:t>SORGENTI</a:t>
            </a:r>
            <a:r>
              <a:rPr lang="it-IT" sz="2800" dirty="0">
                <a:solidFill>
                  <a:srgbClr val="FFFF00"/>
                </a:solidFill>
                <a:latin typeface="Times New Roman"/>
                <a:cs typeface="Times New Roman"/>
              </a:rPr>
              <a:t>;</a:t>
            </a:r>
            <a:endParaRPr lang="en-US" sz="2800" dirty="0" smtClean="0">
              <a:solidFill>
                <a:srgbClr val="FFFF00"/>
              </a:solidFill>
              <a:latin typeface="Times New Roman"/>
              <a:cs typeface="Times New Roman"/>
            </a:endParaRPr>
          </a:p>
          <a:p>
            <a:pPr marL="457200" indent="-457200" algn="ctr">
              <a:buFontTx/>
              <a:buChar char="-"/>
            </a:pPr>
            <a:r>
              <a:rPr lang="en-US" sz="2800" dirty="0" err="1" smtClean="0">
                <a:solidFill>
                  <a:srgbClr val="FFFF00"/>
                </a:solidFill>
                <a:latin typeface="Times New Roman"/>
                <a:cs typeface="Times New Roman"/>
              </a:rPr>
              <a:t>Supporta</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il</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Laboratorio</a:t>
            </a:r>
            <a:r>
              <a:rPr lang="en-US" sz="2800" dirty="0" smtClean="0">
                <a:solidFill>
                  <a:srgbClr val="FFFF00"/>
                </a:solidFill>
                <a:latin typeface="Times New Roman"/>
                <a:cs typeface="Times New Roman"/>
              </a:rPr>
              <a:t> LANDIS (</a:t>
            </a:r>
            <a:r>
              <a:rPr lang="en-US" sz="2800" dirty="0" err="1" smtClean="0">
                <a:solidFill>
                  <a:srgbClr val="FFFF00"/>
                </a:solidFill>
                <a:latin typeface="Times New Roman"/>
                <a:cs typeface="Times New Roman"/>
              </a:rPr>
              <a:t>Analisi</a:t>
            </a:r>
            <a:r>
              <a:rPr lang="en-US" sz="2800" dirty="0" smtClean="0">
                <a:solidFill>
                  <a:srgbClr val="FFFF00"/>
                </a:solidFill>
                <a:latin typeface="Times New Roman"/>
                <a:cs typeface="Times New Roman"/>
              </a:rPr>
              <a:t> non </a:t>
            </a:r>
            <a:r>
              <a:rPr lang="en-US" sz="2800" dirty="0" err="1" smtClean="0">
                <a:solidFill>
                  <a:srgbClr val="FFFF00"/>
                </a:solidFill>
                <a:latin typeface="Times New Roman"/>
                <a:cs typeface="Times New Roman"/>
              </a:rPr>
              <a:t>Distruttive</a:t>
            </a:r>
            <a:r>
              <a:rPr lang="en-US" sz="2800" dirty="0" smtClean="0">
                <a:solidFill>
                  <a:srgbClr val="FFFF00"/>
                </a:solidFill>
                <a:latin typeface="Times New Roman"/>
                <a:cs typeface="Times New Roman"/>
              </a:rPr>
              <a:t> per </a:t>
            </a:r>
            <a:r>
              <a:rPr lang="en-US" sz="2800" dirty="0" err="1" smtClean="0">
                <a:solidFill>
                  <a:srgbClr val="FFFF00"/>
                </a:solidFill>
                <a:latin typeface="Times New Roman"/>
                <a:cs typeface="Times New Roman"/>
              </a:rPr>
              <a:t>indagine</a:t>
            </a:r>
            <a:r>
              <a:rPr lang="en-US" sz="2800" dirty="0" smtClean="0">
                <a:solidFill>
                  <a:srgbClr val="FFFF00"/>
                </a:solidFill>
                <a:latin typeface="Times New Roman"/>
                <a:cs typeface="Times New Roman"/>
              </a:rPr>
              <a:t> sui </a:t>
            </a:r>
            <a:r>
              <a:rPr lang="en-US" sz="2800" dirty="0" err="1" smtClean="0">
                <a:solidFill>
                  <a:srgbClr val="FFFF00"/>
                </a:solidFill>
                <a:latin typeface="Times New Roman"/>
                <a:cs typeface="Times New Roman"/>
              </a:rPr>
              <a:t>beni</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culturali</a:t>
            </a:r>
            <a:r>
              <a:rPr lang="en-US" sz="2800" dirty="0" smtClean="0">
                <a:solidFill>
                  <a:srgbClr val="FFFF00"/>
                </a:solidFill>
                <a:latin typeface="Times New Roman"/>
                <a:cs typeface="Times New Roman"/>
              </a:rPr>
              <a:t>) per </a:t>
            </a:r>
            <a:r>
              <a:rPr lang="en-US" sz="2800" dirty="0" err="1" smtClean="0">
                <a:solidFill>
                  <a:srgbClr val="FFFF00"/>
                </a:solidFill>
                <a:latin typeface="Times New Roman"/>
                <a:cs typeface="Times New Roman"/>
              </a:rPr>
              <a:t>il</a:t>
            </a:r>
            <a:r>
              <a:rPr lang="en-US" sz="2800" dirty="0" smtClean="0">
                <a:solidFill>
                  <a:srgbClr val="FFFF00"/>
                </a:solidFill>
                <a:latin typeface="Times New Roman"/>
                <a:cs typeface="Times New Roman"/>
              </a:rPr>
              <a:t> quale </a:t>
            </a:r>
            <a:r>
              <a:rPr lang="en-US" sz="2800" dirty="0" err="1" smtClean="0">
                <a:solidFill>
                  <a:srgbClr val="FFFF00"/>
                </a:solidFill>
                <a:latin typeface="Times New Roman"/>
                <a:cs typeface="Times New Roman"/>
              </a:rPr>
              <a:t>è</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stata</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realizzata</a:t>
            </a:r>
            <a:r>
              <a:rPr lang="en-US" sz="2800" dirty="0" smtClean="0">
                <a:solidFill>
                  <a:srgbClr val="FFFF00"/>
                </a:solidFill>
                <a:latin typeface="Times New Roman"/>
                <a:cs typeface="Times New Roman"/>
              </a:rPr>
              <a:t> la </a:t>
            </a:r>
            <a:r>
              <a:rPr lang="en-US" sz="2800" dirty="0" err="1" smtClean="0">
                <a:solidFill>
                  <a:srgbClr val="FFFF00"/>
                </a:solidFill>
                <a:latin typeface="Times New Roman"/>
                <a:cs typeface="Times New Roman"/>
              </a:rPr>
              <a:t>sorgente</a:t>
            </a:r>
            <a:r>
              <a:rPr lang="en-US" sz="2800" dirty="0" smtClean="0">
                <a:solidFill>
                  <a:srgbClr val="FFFF00"/>
                </a:solidFill>
                <a:latin typeface="Times New Roman"/>
                <a:cs typeface="Times New Roman"/>
              </a:rPr>
              <a:t> di Po-210;</a:t>
            </a:r>
          </a:p>
          <a:p>
            <a:pPr marL="457200" indent="-457200" algn="ctr">
              <a:buFontTx/>
              <a:buChar char="-"/>
            </a:pPr>
            <a:r>
              <a:rPr lang="en-US" sz="2800" dirty="0" err="1" smtClean="0">
                <a:solidFill>
                  <a:srgbClr val="FFFF00"/>
                </a:solidFill>
                <a:latin typeface="Times New Roman"/>
                <a:cs typeface="Times New Roman"/>
              </a:rPr>
              <a:t>Realizza</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sorgenti</a:t>
            </a:r>
            <a:r>
              <a:rPr lang="en-US" sz="2800" dirty="0" smtClean="0">
                <a:solidFill>
                  <a:srgbClr val="FFFF00"/>
                </a:solidFill>
                <a:latin typeface="Times New Roman"/>
                <a:cs typeface="Times New Roman"/>
              </a:rPr>
              <a:t> di </a:t>
            </a:r>
            <a:r>
              <a:rPr lang="en-US" sz="2800" dirty="0" err="1" smtClean="0">
                <a:solidFill>
                  <a:srgbClr val="FFFF00"/>
                </a:solidFill>
                <a:latin typeface="Times New Roman"/>
                <a:cs typeface="Times New Roman"/>
              </a:rPr>
              <a:t>tarature</a:t>
            </a:r>
            <a:endParaRPr lang="en-US" sz="2800" dirty="0" smtClean="0">
              <a:solidFill>
                <a:srgbClr val="FFFF00"/>
              </a:solidFill>
              <a:latin typeface="Times New Roman"/>
              <a:cs typeface="Times New Roman"/>
            </a:endParaRPr>
          </a:p>
        </p:txBody>
      </p:sp>
      <p:sp>
        <p:nvSpPr>
          <p:cNvPr id="6" name="CasellaDiTesto 5"/>
          <p:cNvSpPr txBox="1"/>
          <p:nvPr/>
        </p:nvSpPr>
        <p:spPr>
          <a:xfrm>
            <a:off x="1549400" y="466270"/>
            <a:ext cx="2463800" cy="1077218"/>
          </a:xfrm>
          <a:prstGeom prst="rect">
            <a:avLst/>
          </a:prstGeom>
          <a:noFill/>
        </p:spPr>
        <p:txBody>
          <a:bodyPr wrap="square" rtlCol="0">
            <a:spAutoFit/>
          </a:bodyPr>
          <a:lstStyle/>
          <a:p>
            <a:pPr algn="ctr"/>
            <a:r>
              <a:rPr lang="en-US" sz="3200" b="1" dirty="0" err="1" smtClean="0">
                <a:solidFill>
                  <a:srgbClr val="000090"/>
                </a:solidFill>
                <a:latin typeface="Times New Roman"/>
                <a:cs typeface="Times New Roman"/>
              </a:rPr>
              <a:t>Sorgente</a:t>
            </a:r>
            <a:r>
              <a:rPr lang="en-US" sz="3200" b="1" dirty="0" smtClean="0">
                <a:solidFill>
                  <a:srgbClr val="000090"/>
                </a:solidFill>
                <a:latin typeface="Times New Roman"/>
                <a:cs typeface="Times New Roman"/>
              </a:rPr>
              <a:t> di Polonio-210</a:t>
            </a:r>
            <a:endParaRPr lang="en-US" sz="3200" b="1" dirty="0">
              <a:solidFill>
                <a:srgbClr val="000090"/>
              </a:solidFill>
              <a:latin typeface="Times New Roman"/>
              <a:cs typeface="Times New Roman"/>
            </a:endParaRPr>
          </a:p>
        </p:txBody>
      </p:sp>
    </p:spTree>
    <p:extLst>
      <p:ext uri="{BB962C8B-B14F-4D97-AF65-F5344CB8AC3E}">
        <p14:creationId xmlns:p14="http://schemas.microsoft.com/office/powerpoint/2010/main" val="105458610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en-US" smtClean="0">
                <a:solidFill>
                  <a:srgbClr val="FFFF00"/>
                </a:solidFill>
              </a:rPr>
              <a:t>Comitato di Valutazione dei LNS, 1-2 Luglio 2015</a:t>
            </a:r>
            <a:endParaRPr lang="en-US">
              <a:solidFill>
                <a:srgbClr val="FFFF00"/>
              </a:solidFill>
            </a:endParaRPr>
          </a:p>
        </p:txBody>
      </p:sp>
      <p:sp>
        <p:nvSpPr>
          <p:cNvPr id="3" name="Segnaposto numero diapositiva 2"/>
          <p:cNvSpPr>
            <a:spLocks noGrp="1"/>
          </p:cNvSpPr>
          <p:nvPr>
            <p:ph type="sldNum" sz="quarter" idx="12"/>
          </p:nvPr>
        </p:nvSpPr>
        <p:spPr/>
        <p:txBody>
          <a:bodyPr/>
          <a:lstStyle/>
          <a:p>
            <a:fld id="{7CA9C441-F34B-6B4E-9CD4-7F418E036B7C}" type="slidenum">
              <a:rPr lang="en-US" smtClean="0">
                <a:solidFill>
                  <a:srgbClr val="FFFF00"/>
                </a:solidFill>
              </a:rPr>
              <a:t>17</a:t>
            </a:fld>
            <a:endParaRPr lang="en-US">
              <a:solidFill>
                <a:srgbClr val="FFFF00"/>
              </a:solidFill>
            </a:endParaRPr>
          </a:p>
        </p:txBody>
      </p:sp>
      <p:sp>
        <p:nvSpPr>
          <p:cNvPr id="4" name="CasellaDiTesto 3"/>
          <p:cNvSpPr txBox="1"/>
          <p:nvPr/>
        </p:nvSpPr>
        <p:spPr>
          <a:xfrm>
            <a:off x="0" y="186870"/>
            <a:ext cx="9144000" cy="1815882"/>
          </a:xfrm>
          <a:prstGeom prst="rect">
            <a:avLst/>
          </a:prstGeom>
          <a:noFill/>
        </p:spPr>
        <p:txBody>
          <a:bodyPr wrap="square" rtlCol="0">
            <a:spAutoFit/>
          </a:bodyPr>
          <a:lstStyle/>
          <a:p>
            <a:pPr algn="ctr"/>
            <a:r>
              <a:rPr lang="en-US" sz="2800" b="1" dirty="0" err="1" smtClean="0">
                <a:solidFill>
                  <a:srgbClr val="FFFF00"/>
                </a:solidFill>
                <a:latin typeface="Times New Roman"/>
                <a:cs typeface="Times New Roman"/>
              </a:rPr>
              <a:t>Servizio</a:t>
            </a:r>
            <a:r>
              <a:rPr lang="en-US" sz="2800" b="1" dirty="0" smtClean="0">
                <a:solidFill>
                  <a:srgbClr val="FFFF00"/>
                </a:solidFill>
                <a:latin typeface="Times New Roman"/>
                <a:cs typeface="Times New Roman"/>
              </a:rPr>
              <a:t> </a:t>
            </a:r>
            <a:r>
              <a:rPr lang="en-US" sz="2800" b="1" dirty="0" err="1" smtClean="0">
                <a:solidFill>
                  <a:srgbClr val="FFFF00"/>
                </a:solidFill>
                <a:latin typeface="Times New Roman"/>
                <a:cs typeface="Times New Roman"/>
              </a:rPr>
              <a:t>Utenti</a:t>
            </a:r>
            <a:r>
              <a:rPr lang="en-US" sz="2800" b="1" dirty="0" smtClean="0">
                <a:solidFill>
                  <a:srgbClr val="FFFF00"/>
                </a:solidFill>
                <a:latin typeface="Times New Roman"/>
                <a:cs typeface="Times New Roman"/>
              </a:rPr>
              <a:t>  (D. </a:t>
            </a:r>
            <a:r>
              <a:rPr lang="en-US" sz="2800" b="1" dirty="0" err="1" smtClean="0">
                <a:solidFill>
                  <a:srgbClr val="FFFF00"/>
                </a:solidFill>
                <a:latin typeface="Times New Roman"/>
                <a:cs typeface="Times New Roman"/>
              </a:rPr>
              <a:t>Santonocito</a:t>
            </a:r>
            <a:r>
              <a:rPr lang="en-US" sz="2800" b="1"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Ricercatore</a:t>
            </a:r>
            <a:r>
              <a:rPr lang="en-US" sz="2800" b="1" dirty="0" smtClean="0">
                <a:solidFill>
                  <a:srgbClr val="FFFF00"/>
                </a:solidFill>
                <a:latin typeface="Times New Roman"/>
                <a:cs typeface="Times New Roman"/>
              </a:rPr>
              <a:t>)</a:t>
            </a:r>
          </a:p>
          <a:p>
            <a:pPr algn="ctr"/>
            <a:r>
              <a:rPr lang="en-US" sz="2800" b="1" dirty="0" err="1" smtClean="0">
                <a:solidFill>
                  <a:srgbClr val="FFFF00"/>
                </a:solidFill>
                <a:latin typeface="Times New Roman"/>
                <a:cs typeface="Times New Roman"/>
              </a:rPr>
              <a:t>Reparto</a:t>
            </a:r>
            <a:r>
              <a:rPr lang="en-US" sz="2800" b="1" dirty="0" smtClean="0">
                <a:solidFill>
                  <a:srgbClr val="FFFF00"/>
                </a:solidFill>
                <a:latin typeface="Times New Roman"/>
                <a:cs typeface="Times New Roman"/>
              </a:rPr>
              <a:t> </a:t>
            </a:r>
            <a:r>
              <a:rPr lang="en-US" sz="2800" b="1" dirty="0" err="1" smtClean="0">
                <a:solidFill>
                  <a:srgbClr val="FFFF00"/>
                </a:solidFill>
                <a:latin typeface="Times New Roman"/>
                <a:cs typeface="Times New Roman"/>
              </a:rPr>
              <a:t>Elettronica</a:t>
            </a:r>
            <a:r>
              <a:rPr lang="en-US" sz="2800" b="1" dirty="0" smtClean="0">
                <a:solidFill>
                  <a:srgbClr val="FFFF00"/>
                </a:solidFill>
                <a:latin typeface="Times New Roman"/>
                <a:cs typeface="Times New Roman"/>
              </a:rPr>
              <a:t> e </a:t>
            </a:r>
            <a:r>
              <a:rPr lang="en-US" sz="2800" b="1" dirty="0" err="1" smtClean="0">
                <a:solidFill>
                  <a:srgbClr val="FFFF00"/>
                </a:solidFill>
                <a:latin typeface="Times New Roman"/>
                <a:cs typeface="Times New Roman"/>
              </a:rPr>
              <a:t>Rivelatori</a:t>
            </a:r>
            <a:r>
              <a:rPr lang="en-US" sz="2800" b="1" dirty="0" smtClean="0">
                <a:solidFill>
                  <a:srgbClr val="FFFF00"/>
                </a:solidFill>
                <a:latin typeface="Times New Roman"/>
                <a:cs typeface="Times New Roman"/>
              </a:rPr>
              <a:t> :</a:t>
            </a:r>
          </a:p>
          <a:p>
            <a:pPr marL="457200" indent="-457200" algn="ctr">
              <a:buFontTx/>
              <a:buChar char="-"/>
            </a:pPr>
            <a:r>
              <a:rPr lang="en-US" sz="2800" dirty="0" err="1" smtClean="0">
                <a:solidFill>
                  <a:srgbClr val="FFFF00"/>
                </a:solidFill>
                <a:latin typeface="Times New Roman"/>
                <a:cs typeface="Times New Roman"/>
              </a:rPr>
              <a:t>È</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composto</a:t>
            </a:r>
            <a:r>
              <a:rPr lang="en-US" sz="2800" dirty="0" smtClean="0">
                <a:solidFill>
                  <a:srgbClr val="FFFF00"/>
                </a:solidFill>
                <a:latin typeface="Times New Roman"/>
                <a:cs typeface="Times New Roman"/>
              </a:rPr>
              <a:t> dal </a:t>
            </a:r>
            <a:r>
              <a:rPr lang="en-US" sz="2800" dirty="0" err="1" smtClean="0">
                <a:solidFill>
                  <a:srgbClr val="FFFF00"/>
                </a:solidFill>
                <a:latin typeface="Times New Roman"/>
                <a:cs typeface="Times New Roman"/>
              </a:rPr>
              <a:t>responsabile</a:t>
            </a:r>
            <a:r>
              <a:rPr lang="en-US" sz="2800" dirty="0" smtClean="0">
                <a:solidFill>
                  <a:srgbClr val="FFFF00"/>
                </a:solidFill>
                <a:latin typeface="Times New Roman"/>
                <a:cs typeface="Times New Roman"/>
              </a:rPr>
              <a:t> (Claudio </a:t>
            </a:r>
            <a:r>
              <a:rPr lang="en-US" sz="2800" dirty="0" err="1" smtClean="0">
                <a:solidFill>
                  <a:srgbClr val="FFFF00"/>
                </a:solidFill>
                <a:latin typeface="Times New Roman"/>
                <a:cs typeface="Times New Roman"/>
              </a:rPr>
              <a:t>Calì</a:t>
            </a:r>
            <a:r>
              <a:rPr lang="en-US" sz="2800" dirty="0" smtClean="0">
                <a:solidFill>
                  <a:srgbClr val="FFFF00"/>
                </a:solidFill>
                <a:latin typeface="Times New Roman"/>
                <a:cs typeface="Times New Roman"/>
              </a:rPr>
              <a:t>) e da due </a:t>
            </a:r>
            <a:r>
              <a:rPr lang="en-US" sz="2800" dirty="0" err="1" smtClean="0">
                <a:solidFill>
                  <a:srgbClr val="FFFF00"/>
                </a:solidFill>
                <a:latin typeface="Times New Roman"/>
                <a:cs typeface="Times New Roman"/>
              </a:rPr>
              <a:t>tecnici</a:t>
            </a:r>
            <a:r>
              <a:rPr lang="en-US" sz="2800" dirty="0" smtClean="0">
                <a:solidFill>
                  <a:srgbClr val="FFFF00"/>
                </a:solidFill>
                <a:latin typeface="Times New Roman"/>
                <a:cs typeface="Times New Roman"/>
              </a:rPr>
              <a:t> (P. </a:t>
            </a:r>
            <a:r>
              <a:rPr lang="en-US" sz="2800" dirty="0" err="1" smtClean="0">
                <a:solidFill>
                  <a:srgbClr val="FFFF00"/>
                </a:solidFill>
                <a:latin typeface="Times New Roman"/>
                <a:cs typeface="Times New Roman"/>
              </a:rPr>
              <a:t>Litrico</a:t>
            </a:r>
            <a:r>
              <a:rPr lang="en-US" sz="2800" dirty="0" smtClean="0">
                <a:solidFill>
                  <a:srgbClr val="FFFF00"/>
                </a:solidFill>
                <a:latin typeface="Times New Roman"/>
                <a:cs typeface="Times New Roman"/>
              </a:rPr>
              <a:t> e G. </a:t>
            </a:r>
            <a:r>
              <a:rPr lang="en-US" sz="2800" dirty="0" err="1" smtClean="0">
                <a:solidFill>
                  <a:srgbClr val="FFFF00"/>
                </a:solidFill>
                <a:latin typeface="Times New Roman"/>
                <a:cs typeface="Times New Roman"/>
              </a:rPr>
              <a:t>Passaro</a:t>
            </a:r>
            <a:r>
              <a:rPr lang="en-US" sz="2800" dirty="0" smtClean="0">
                <a:solidFill>
                  <a:srgbClr val="FFFF00"/>
                </a:solidFill>
                <a:latin typeface="Times New Roman"/>
                <a:cs typeface="Times New Roman"/>
              </a:rPr>
              <a:t>).</a:t>
            </a:r>
          </a:p>
        </p:txBody>
      </p:sp>
    </p:spTree>
    <p:extLst>
      <p:ext uri="{BB962C8B-B14F-4D97-AF65-F5344CB8AC3E}">
        <p14:creationId xmlns:p14="http://schemas.microsoft.com/office/powerpoint/2010/main" val="260888021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2700" y="0"/>
            <a:ext cx="9144000" cy="1754327"/>
          </a:xfrm>
          <a:prstGeom prst="rect">
            <a:avLst/>
          </a:prstGeom>
          <a:noFill/>
        </p:spPr>
        <p:txBody>
          <a:bodyPr wrap="square" rtlCol="0">
            <a:spAutoFit/>
          </a:bodyPr>
          <a:lstStyle/>
          <a:p>
            <a:pPr algn="ctr"/>
            <a:r>
              <a:rPr lang="it-IT" sz="2800" b="1" dirty="0">
                <a:solidFill>
                  <a:srgbClr val="000000"/>
                </a:solidFill>
                <a:latin typeface="Times New Roman"/>
                <a:cs typeface="Times New Roman"/>
              </a:rPr>
              <a:t>N</a:t>
            </a:r>
            <a:r>
              <a:rPr lang="it-IT" sz="2800" b="1" dirty="0" smtClean="0">
                <a:solidFill>
                  <a:srgbClr val="000000"/>
                </a:solidFill>
                <a:latin typeface="Times New Roman"/>
                <a:cs typeface="Times New Roman"/>
              </a:rPr>
              <a:t>uovo </a:t>
            </a:r>
            <a:r>
              <a:rPr lang="it-IT" sz="2800" b="1" dirty="0">
                <a:solidFill>
                  <a:srgbClr val="000000"/>
                </a:solidFill>
                <a:latin typeface="Times New Roman"/>
                <a:cs typeface="Times New Roman"/>
              </a:rPr>
              <a:t>anodo per </a:t>
            </a:r>
            <a:r>
              <a:rPr lang="it-IT" sz="2800" b="1" dirty="0" smtClean="0">
                <a:solidFill>
                  <a:srgbClr val="000000"/>
                </a:solidFill>
                <a:latin typeface="Times New Roman"/>
                <a:cs typeface="Times New Roman"/>
              </a:rPr>
              <a:t>rivelatore di piano focale MAGNEX</a:t>
            </a:r>
          </a:p>
          <a:p>
            <a:pPr algn="ctr"/>
            <a:r>
              <a:rPr lang="it-IT" sz="2000" dirty="0" smtClean="0">
                <a:solidFill>
                  <a:srgbClr val="000000"/>
                </a:solidFill>
                <a:latin typeface="Times New Roman"/>
                <a:cs typeface="Times New Roman"/>
              </a:rPr>
              <a:t>Iniziato a fine 2013 è in fase di completamento.</a:t>
            </a:r>
          </a:p>
          <a:p>
            <a:pPr algn="ctr"/>
            <a:r>
              <a:rPr lang="it-IT" sz="2000" dirty="0" smtClean="0">
                <a:solidFill>
                  <a:srgbClr val="000000"/>
                </a:solidFill>
                <a:latin typeface="Times New Roman"/>
                <a:cs typeface="Times New Roman"/>
              </a:rPr>
              <a:t> Obiettivi miglioramento </a:t>
            </a:r>
            <a:r>
              <a:rPr lang="it-IT" sz="2000" dirty="0">
                <a:solidFill>
                  <a:srgbClr val="000000"/>
                </a:solidFill>
                <a:latin typeface="Times New Roman"/>
                <a:cs typeface="Times New Roman"/>
              </a:rPr>
              <a:t>dei segnali della parte relativa al tracciamento e al DE del rivelatore adoperando una nuova geometria dei “</a:t>
            </a:r>
            <a:r>
              <a:rPr lang="it-IT" sz="2000" dirty="0" err="1">
                <a:solidFill>
                  <a:srgbClr val="000000"/>
                </a:solidFill>
                <a:latin typeface="Times New Roman"/>
                <a:cs typeface="Times New Roman"/>
              </a:rPr>
              <a:t>pad</a:t>
            </a:r>
            <a:r>
              <a:rPr lang="it-IT" sz="2000" dirty="0">
                <a:solidFill>
                  <a:srgbClr val="000000"/>
                </a:solidFill>
                <a:latin typeface="Times New Roman"/>
                <a:cs typeface="Times New Roman"/>
              </a:rPr>
              <a:t>” </a:t>
            </a:r>
            <a:r>
              <a:rPr lang="it-IT" sz="2000" dirty="0" smtClean="0">
                <a:solidFill>
                  <a:srgbClr val="000000"/>
                </a:solidFill>
                <a:latin typeface="Times New Roman"/>
                <a:cs typeface="Times New Roman"/>
              </a:rPr>
              <a:t>ed </a:t>
            </a:r>
            <a:r>
              <a:rPr lang="it-IT" sz="2000" dirty="0">
                <a:solidFill>
                  <a:srgbClr val="000000"/>
                </a:solidFill>
                <a:latin typeface="Times New Roman"/>
                <a:cs typeface="Times New Roman"/>
              </a:rPr>
              <a:t>i nuovi </a:t>
            </a:r>
            <a:r>
              <a:rPr lang="it-IT" sz="2000" dirty="0" err="1">
                <a:solidFill>
                  <a:srgbClr val="000000"/>
                </a:solidFill>
                <a:latin typeface="Times New Roman"/>
                <a:cs typeface="Times New Roman"/>
              </a:rPr>
              <a:t>pre</a:t>
            </a:r>
            <a:r>
              <a:rPr lang="it-IT" sz="2000" dirty="0">
                <a:solidFill>
                  <a:srgbClr val="000000"/>
                </a:solidFill>
                <a:latin typeface="Times New Roman"/>
                <a:cs typeface="Times New Roman"/>
              </a:rPr>
              <a:t>-amplificatori multi-via (</a:t>
            </a:r>
            <a:r>
              <a:rPr lang="it-IT" sz="2000" dirty="0" err="1">
                <a:solidFill>
                  <a:srgbClr val="000000"/>
                </a:solidFill>
                <a:latin typeface="Times New Roman"/>
                <a:cs typeface="Times New Roman"/>
              </a:rPr>
              <a:t>gassiplex</a:t>
            </a:r>
            <a:r>
              <a:rPr lang="it-IT" sz="2000" dirty="0">
                <a:solidFill>
                  <a:srgbClr val="000000"/>
                </a:solidFill>
                <a:latin typeface="Times New Roman"/>
                <a:cs typeface="Times New Roman"/>
              </a:rPr>
              <a:t>)</a:t>
            </a:r>
            <a:r>
              <a:rPr lang="it-IT" sz="2000" dirty="0" smtClean="0">
                <a:solidFill>
                  <a:srgbClr val="000000"/>
                </a:solidFill>
                <a:latin typeface="Times New Roman"/>
                <a:cs typeface="Times New Roman"/>
              </a:rPr>
              <a:t>.</a:t>
            </a:r>
            <a:endParaRPr lang="en-US" sz="2000" dirty="0">
              <a:solidFill>
                <a:srgbClr val="000000"/>
              </a:solidFill>
              <a:latin typeface="Times New Roman"/>
              <a:cs typeface="Times New Roman"/>
            </a:endParaRPr>
          </a:p>
        </p:txBody>
      </p:sp>
      <p:pic>
        <p:nvPicPr>
          <p:cNvPr id="5" name="Immagine 4"/>
          <p:cNvPicPr/>
          <p:nvPr/>
        </p:nvPicPr>
        <p:blipFill>
          <a:blip r:embed="rId2">
            <a:extLst>
              <a:ext uri="{28A0092B-C50C-407E-A947-70E740481C1C}">
                <a14:useLocalDpi xmlns:a14="http://schemas.microsoft.com/office/drawing/2010/main" val="0"/>
              </a:ext>
            </a:extLst>
          </a:blip>
          <a:stretch>
            <a:fillRect/>
          </a:stretch>
        </p:blipFill>
        <p:spPr>
          <a:xfrm>
            <a:off x="152400" y="2038349"/>
            <a:ext cx="8788400" cy="5168901"/>
          </a:xfrm>
          <a:prstGeom prst="rect">
            <a:avLst/>
          </a:prstGeom>
        </p:spPr>
      </p:pic>
      <p:sp>
        <p:nvSpPr>
          <p:cNvPr id="6" name="CasellaDiTesto 5"/>
          <p:cNvSpPr txBox="1"/>
          <p:nvPr/>
        </p:nvSpPr>
        <p:spPr>
          <a:xfrm>
            <a:off x="0" y="1454843"/>
            <a:ext cx="9144000" cy="1631216"/>
          </a:xfrm>
          <a:prstGeom prst="rect">
            <a:avLst/>
          </a:prstGeom>
          <a:solidFill>
            <a:srgbClr val="FFFFFF"/>
          </a:solidFill>
        </p:spPr>
        <p:txBody>
          <a:bodyPr wrap="square" rtlCol="0">
            <a:spAutoFit/>
          </a:bodyPr>
          <a:lstStyle/>
          <a:p>
            <a:pPr marL="285750" indent="-285750">
              <a:buFontTx/>
              <a:buChar char="-"/>
            </a:pPr>
            <a:r>
              <a:rPr lang="it-IT" sz="2000" dirty="0" smtClean="0">
                <a:solidFill>
                  <a:srgbClr val="000000"/>
                </a:solidFill>
                <a:latin typeface="Times New Roman"/>
                <a:cs typeface="Times New Roman"/>
              </a:rPr>
              <a:t>Realizzazione tramite </a:t>
            </a:r>
            <a:r>
              <a:rPr lang="it-IT" sz="2000" dirty="0">
                <a:solidFill>
                  <a:srgbClr val="000000"/>
                </a:solidFill>
                <a:latin typeface="Times New Roman"/>
                <a:cs typeface="Times New Roman"/>
              </a:rPr>
              <a:t>CAD </a:t>
            </a:r>
            <a:r>
              <a:rPr lang="it-IT" sz="2000" dirty="0" smtClean="0">
                <a:solidFill>
                  <a:srgbClr val="000000"/>
                </a:solidFill>
                <a:latin typeface="Times New Roman"/>
                <a:cs typeface="Times New Roman"/>
              </a:rPr>
              <a:t>del disegno del </a:t>
            </a:r>
            <a:r>
              <a:rPr lang="it-IT" sz="2000" dirty="0">
                <a:solidFill>
                  <a:srgbClr val="000000"/>
                </a:solidFill>
                <a:latin typeface="Times New Roman"/>
                <a:cs typeface="Times New Roman"/>
              </a:rPr>
              <a:t>nuovo anodo in base alle nuove richieste </a:t>
            </a:r>
            <a:r>
              <a:rPr lang="it-IT" sz="2000" dirty="0" smtClean="0">
                <a:solidFill>
                  <a:srgbClr val="000000"/>
                </a:solidFill>
                <a:latin typeface="Times New Roman"/>
                <a:cs typeface="Times New Roman"/>
              </a:rPr>
              <a:t>tecniche. </a:t>
            </a:r>
          </a:p>
          <a:p>
            <a:pPr marL="285750" indent="-285750">
              <a:buFontTx/>
              <a:buChar char="-"/>
            </a:pPr>
            <a:r>
              <a:rPr lang="it-IT" sz="2000" dirty="0" smtClean="0">
                <a:solidFill>
                  <a:srgbClr val="000000"/>
                </a:solidFill>
                <a:latin typeface="Times New Roman"/>
                <a:cs typeface="Times New Roman"/>
              </a:rPr>
              <a:t>Realizzazione </a:t>
            </a:r>
            <a:r>
              <a:rPr lang="it-IT" sz="2000" dirty="0">
                <a:solidFill>
                  <a:srgbClr val="000000"/>
                </a:solidFill>
                <a:latin typeface="Times New Roman"/>
                <a:cs typeface="Times New Roman"/>
              </a:rPr>
              <a:t>della geometria definitiva e del relativo schema elettrico. </a:t>
            </a:r>
            <a:r>
              <a:rPr lang="it-IT" sz="2000" dirty="0" smtClean="0">
                <a:solidFill>
                  <a:srgbClr val="000000"/>
                </a:solidFill>
                <a:latin typeface="Times New Roman"/>
                <a:cs typeface="Times New Roman"/>
              </a:rPr>
              <a:t>La realizzazione </a:t>
            </a:r>
            <a:r>
              <a:rPr lang="it-IT" sz="2000" dirty="0">
                <a:solidFill>
                  <a:srgbClr val="000000"/>
                </a:solidFill>
                <a:latin typeface="Times New Roman"/>
                <a:cs typeface="Times New Roman"/>
              </a:rPr>
              <a:t>del circuito stampato realizzato su 10 strati è piuttosto complessa </a:t>
            </a:r>
            <a:r>
              <a:rPr lang="it-IT" sz="2000" dirty="0" smtClean="0">
                <a:solidFill>
                  <a:srgbClr val="000000"/>
                </a:solidFill>
                <a:latin typeface="Times New Roman"/>
                <a:cs typeface="Times New Roman"/>
              </a:rPr>
              <a:t>per le dimensioni dell’oggetto </a:t>
            </a:r>
            <a:r>
              <a:rPr lang="it-IT" sz="2000" dirty="0">
                <a:solidFill>
                  <a:srgbClr val="000000"/>
                </a:solidFill>
                <a:latin typeface="Times New Roman"/>
                <a:cs typeface="Times New Roman"/>
              </a:rPr>
              <a:t>da </a:t>
            </a:r>
            <a:r>
              <a:rPr lang="it-IT" sz="2000" dirty="0" smtClean="0">
                <a:solidFill>
                  <a:srgbClr val="000000"/>
                </a:solidFill>
                <a:latin typeface="Times New Roman"/>
                <a:cs typeface="Times New Roman"/>
              </a:rPr>
              <a:t>realizzare pari a circa </a:t>
            </a:r>
            <a:r>
              <a:rPr lang="it-IT" sz="2000" dirty="0">
                <a:solidFill>
                  <a:srgbClr val="000000"/>
                </a:solidFill>
                <a:latin typeface="Times New Roman"/>
                <a:cs typeface="Times New Roman"/>
              </a:rPr>
              <a:t>130 x 11 </a:t>
            </a:r>
            <a:r>
              <a:rPr lang="it-IT" sz="2000" dirty="0" smtClean="0">
                <a:solidFill>
                  <a:srgbClr val="000000"/>
                </a:solidFill>
                <a:latin typeface="Times New Roman"/>
                <a:cs typeface="Times New Roman"/>
              </a:rPr>
              <a:t>cm</a:t>
            </a:r>
            <a:r>
              <a:rPr lang="it-IT" sz="2000" baseline="30000" dirty="0" smtClean="0">
                <a:solidFill>
                  <a:srgbClr val="000000"/>
                </a:solidFill>
                <a:latin typeface="Times New Roman"/>
                <a:cs typeface="Times New Roman"/>
              </a:rPr>
              <a:t>2</a:t>
            </a:r>
            <a:r>
              <a:rPr lang="it-IT" sz="2000" dirty="0">
                <a:solidFill>
                  <a:srgbClr val="000000"/>
                </a:solidFill>
                <a:latin typeface="Times New Roman"/>
                <a:cs typeface="Times New Roman"/>
              </a:rPr>
              <a:t>.</a:t>
            </a:r>
            <a:endParaRPr lang="it-IT" sz="2000" dirty="0" smtClean="0">
              <a:solidFill>
                <a:srgbClr val="000000"/>
              </a:solidFill>
              <a:latin typeface="Times New Roman"/>
              <a:cs typeface="Times New Roman"/>
            </a:endParaRPr>
          </a:p>
        </p:txBody>
      </p:sp>
      <p:sp>
        <p:nvSpPr>
          <p:cNvPr id="7" name="CasellaDiTesto 6"/>
          <p:cNvSpPr txBox="1"/>
          <p:nvPr/>
        </p:nvSpPr>
        <p:spPr>
          <a:xfrm>
            <a:off x="12700" y="3086059"/>
            <a:ext cx="9144000" cy="1015663"/>
          </a:xfrm>
          <a:prstGeom prst="rect">
            <a:avLst/>
          </a:prstGeom>
          <a:solidFill>
            <a:srgbClr val="FFFFFF"/>
          </a:solidFill>
        </p:spPr>
        <p:txBody>
          <a:bodyPr wrap="square" rtlCol="0">
            <a:spAutoFit/>
          </a:bodyPr>
          <a:lstStyle/>
          <a:p>
            <a:pPr marL="285750" indent="-285750">
              <a:buFontTx/>
              <a:buChar char="-"/>
            </a:pPr>
            <a:r>
              <a:rPr lang="it-IT" sz="2000" dirty="0" smtClean="0">
                <a:solidFill>
                  <a:srgbClr val="000000"/>
                </a:solidFill>
                <a:latin typeface="Times New Roman"/>
                <a:cs typeface="Times New Roman"/>
              </a:rPr>
              <a:t>Nel </a:t>
            </a:r>
            <a:r>
              <a:rPr lang="it-IT" sz="2000" dirty="0">
                <a:solidFill>
                  <a:srgbClr val="000000"/>
                </a:solidFill>
                <a:latin typeface="Times New Roman"/>
                <a:cs typeface="Times New Roman"/>
              </a:rPr>
              <a:t>corso del secondo semestre 2014 è stata definita la fase progettuale del nuovo anodo, è stato effettuato l’ordine alla ditta CIBEL e la consegna è prevista a breve primo semestre del 2015).  </a:t>
            </a:r>
            <a:endParaRPr lang="en-US" sz="2000" dirty="0">
              <a:solidFill>
                <a:srgbClr val="000000"/>
              </a:solidFill>
              <a:latin typeface="Times New Roman"/>
              <a:cs typeface="Times New Roman"/>
            </a:endParaRPr>
          </a:p>
        </p:txBody>
      </p:sp>
      <p:sp>
        <p:nvSpPr>
          <p:cNvPr id="9" name="CasellaDiTesto 8"/>
          <p:cNvSpPr txBox="1"/>
          <p:nvPr/>
        </p:nvSpPr>
        <p:spPr>
          <a:xfrm>
            <a:off x="0" y="4101722"/>
            <a:ext cx="9144000" cy="2554545"/>
          </a:xfrm>
          <a:prstGeom prst="rect">
            <a:avLst/>
          </a:prstGeom>
          <a:solidFill>
            <a:srgbClr val="FFFFFF"/>
          </a:solidFill>
        </p:spPr>
        <p:txBody>
          <a:bodyPr wrap="square" rtlCol="0">
            <a:spAutoFit/>
          </a:bodyPr>
          <a:lstStyle/>
          <a:p>
            <a:pPr marL="285750" indent="-285750">
              <a:buFontTx/>
              <a:buChar char="-"/>
            </a:pPr>
            <a:r>
              <a:rPr lang="it-IT" sz="2000" dirty="0" smtClean="0">
                <a:solidFill>
                  <a:srgbClr val="000000"/>
                </a:solidFill>
                <a:latin typeface="Times New Roman"/>
                <a:cs typeface="Times New Roman"/>
              </a:rPr>
              <a:t>È </a:t>
            </a:r>
            <a:r>
              <a:rPr lang="it-IT" sz="2000" dirty="0">
                <a:solidFill>
                  <a:srgbClr val="000000"/>
                </a:solidFill>
                <a:latin typeface="Times New Roman"/>
                <a:cs typeface="Times New Roman"/>
              </a:rPr>
              <a:t>stata avviata la collaborazione con la ditta CAEN per lo studio dell’elettronica di interfaccia con il nuovo hardware di acquisizione dati e la definizione dei nuovi sistemi di interconnessione. È stato ottimizzato il firmware della FPGA (</a:t>
            </a:r>
            <a:r>
              <a:rPr lang="it-IT" sz="2000" i="1" dirty="0">
                <a:solidFill>
                  <a:srgbClr val="000000"/>
                </a:solidFill>
                <a:latin typeface="Times New Roman"/>
                <a:cs typeface="Times New Roman"/>
              </a:rPr>
              <a:t>Field </a:t>
            </a:r>
            <a:r>
              <a:rPr lang="it-IT" sz="2000" i="1" dirty="0" err="1">
                <a:solidFill>
                  <a:srgbClr val="000000"/>
                </a:solidFill>
                <a:latin typeface="Times New Roman"/>
                <a:cs typeface="Times New Roman"/>
              </a:rPr>
              <a:t>Programmable</a:t>
            </a:r>
            <a:r>
              <a:rPr lang="it-IT" sz="2000" i="1" dirty="0">
                <a:solidFill>
                  <a:srgbClr val="000000"/>
                </a:solidFill>
                <a:latin typeface="Times New Roman"/>
                <a:cs typeface="Times New Roman"/>
              </a:rPr>
              <a:t> Gate Array</a:t>
            </a:r>
            <a:r>
              <a:rPr lang="it-IT" sz="2000" dirty="0">
                <a:solidFill>
                  <a:srgbClr val="000000"/>
                </a:solidFill>
                <a:latin typeface="Times New Roman"/>
                <a:cs typeface="Times New Roman"/>
              </a:rPr>
              <a:t>) e il rapporto segnale/rumore dell’elettronica di interfacciamento. Lo studio dell’elettronica di interfacciamento, necessaria a convertire i segnali della nuova famiglia di GASSIPLEX a bordo del nuovo ANODO, in segnali idonei per i nuovi moduli di acquisizione dati è ancora in fase di definizione.</a:t>
            </a:r>
            <a:endParaRPr lang="en-US" sz="2000" dirty="0">
              <a:solidFill>
                <a:srgbClr val="000000"/>
              </a:solidFill>
              <a:latin typeface="Times New Roman"/>
              <a:cs typeface="Times New Roman"/>
            </a:endParaRPr>
          </a:p>
        </p:txBody>
      </p:sp>
      <p:sp>
        <p:nvSpPr>
          <p:cNvPr id="2" name="Segnaposto piè di pagina 1"/>
          <p:cNvSpPr>
            <a:spLocks noGrp="1"/>
          </p:cNvSpPr>
          <p:nvPr>
            <p:ph type="ftr" sz="quarter" idx="11"/>
          </p:nvPr>
        </p:nvSpPr>
        <p:spPr>
          <a:xfrm>
            <a:off x="2882900" y="6534150"/>
            <a:ext cx="3441700" cy="365125"/>
          </a:xfrm>
        </p:spPr>
        <p:txBody>
          <a:bodyPr/>
          <a:lstStyle/>
          <a:p>
            <a:r>
              <a:rPr lang="en-US" smtClean="0">
                <a:solidFill>
                  <a:srgbClr val="FFFF00"/>
                </a:solidFill>
              </a:rPr>
              <a:t>Comitato di Valutazione dei LNS, 1-2 Luglio 2015</a:t>
            </a:r>
            <a:endParaRPr lang="en-US">
              <a:solidFill>
                <a:srgbClr val="FFFF00"/>
              </a:solidFill>
            </a:endParaRPr>
          </a:p>
        </p:txBody>
      </p:sp>
      <p:sp>
        <p:nvSpPr>
          <p:cNvPr id="3" name="Segnaposto numero diapositiva 2"/>
          <p:cNvSpPr>
            <a:spLocks noGrp="1"/>
          </p:cNvSpPr>
          <p:nvPr>
            <p:ph type="sldNum" sz="quarter" idx="12"/>
          </p:nvPr>
        </p:nvSpPr>
        <p:spPr>
          <a:xfrm>
            <a:off x="7975600" y="6534150"/>
            <a:ext cx="711200" cy="365125"/>
          </a:xfrm>
        </p:spPr>
        <p:txBody>
          <a:bodyPr/>
          <a:lstStyle/>
          <a:p>
            <a:fld id="{7CA9C441-F34B-6B4E-9CD4-7F418E036B7C}" type="slidenum">
              <a:rPr lang="en-US" smtClean="0">
                <a:solidFill>
                  <a:srgbClr val="FFFF00"/>
                </a:solidFill>
              </a:rPr>
              <a:t>18</a:t>
            </a:fld>
            <a:endParaRPr lang="en-US">
              <a:solidFill>
                <a:srgbClr val="FFFF00"/>
              </a:solidFill>
            </a:endParaRPr>
          </a:p>
        </p:txBody>
      </p:sp>
    </p:spTree>
    <p:extLst>
      <p:ext uri="{BB962C8B-B14F-4D97-AF65-F5344CB8AC3E}">
        <p14:creationId xmlns:p14="http://schemas.microsoft.com/office/powerpoint/2010/main" val="18920923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a:xfrm>
            <a:off x="7975600" y="6432550"/>
            <a:ext cx="711200" cy="365125"/>
          </a:xfrm>
        </p:spPr>
        <p:txBody>
          <a:bodyPr/>
          <a:lstStyle/>
          <a:p>
            <a:fld id="{7CA9C441-F34B-6B4E-9CD4-7F418E036B7C}" type="slidenum">
              <a:rPr lang="en-US" smtClean="0"/>
              <a:t>19</a:t>
            </a:fld>
            <a:endParaRPr lang="en-US"/>
          </a:p>
        </p:txBody>
      </p:sp>
      <p:pic>
        <p:nvPicPr>
          <p:cNvPr id="9" name="Immagine 8"/>
          <p:cNvPicPr/>
          <p:nvPr/>
        </p:nvPicPr>
        <p:blipFill>
          <a:blip r:embed="rId2">
            <a:extLst>
              <a:ext uri="{28A0092B-C50C-407E-A947-70E740481C1C}">
                <a14:useLocalDpi xmlns:a14="http://schemas.microsoft.com/office/drawing/2010/main" val="0"/>
              </a:ext>
            </a:extLst>
          </a:blip>
          <a:stretch>
            <a:fillRect/>
          </a:stretch>
        </p:blipFill>
        <p:spPr>
          <a:xfrm>
            <a:off x="4889501" y="3517900"/>
            <a:ext cx="4254500" cy="2730500"/>
          </a:xfrm>
          <a:prstGeom prst="rect">
            <a:avLst/>
          </a:prstGeom>
        </p:spPr>
      </p:pic>
      <p:pic>
        <p:nvPicPr>
          <p:cNvPr id="10" name="Immagine 9"/>
          <p:cNvPicPr/>
          <p:nvPr/>
        </p:nvPicPr>
        <p:blipFill>
          <a:blip r:embed="rId3">
            <a:extLst>
              <a:ext uri="{28A0092B-C50C-407E-A947-70E740481C1C}">
                <a14:useLocalDpi xmlns:a14="http://schemas.microsoft.com/office/drawing/2010/main" val="0"/>
              </a:ext>
            </a:extLst>
          </a:blip>
          <a:stretch>
            <a:fillRect/>
          </a:stretch>
        </p:blipFill>
        <p:spPr>
          <a:xfrm>
            <a:off x="5130800" y="424299"/>
            <a:ext cx="4013200" cy="2661801"/>
          </a:xfrm>
          <a:prstGeom prst="rect">
            <a:avLst/>
          </a:prstGeom>
        </p:spPr>
      </p:pic>
      <p:sp>
        <p:nvSpPr>
          <p:cNvPr id="11" name="Rettangolo 10"/>
          <p:cNvSpPr/>
          <p:nvPr/>
        </p:nvSpPr>
        <p:spPr>
          <a:xfrm>
            <a:off x="0" y="76200"/>
            <a:ext cx="5130800" cy="6740308"/>
          </a:xfrm>
          <a:prstGeom prst="rect">
            <a:avLst/>
          </a:prstGeom>
          <a:solidFill>
            <a:srgbClr val="FFFFFF"/>
          </a:solidFill>
        </p:spPr>
        <p:txBody>
          <a:bodyPr wrap="square">
            <a:spAutoFit/>
          </a:bodyPr>
          <a:lstStyle/>
          <a:p>
            <a:pPr algn="ctr"/>
            <a:r>
              <a:rPr lang="it-IT" b="1" dirty="0" smtClean="0">
                <a:latin typeface="Times New Roman"/>
                <a:cs typeface="Times New Roman"/>
              </a:rPr>
              <a:t>Attività per Esperimento DMNR (ultimi 3 anni):  </a:t>
            </a:r>
          </a:p>
          <a:p>
            <a:pPr algn="ctr">
              <a:lnSpc>
                <a:spcPct val="50000"/>
              </a:lnSpc>
            </a:pPr>
            <a:endParaRPr lang="it-IT" b="1" dirty="0" smtClean="0">
              <a:latin typeface="Times New Roman"/>
              <a:cs typeface="Times New Roman"/>
            </a:endParaRPr>
          </a:p>
          <a:p>
            <a:pPr marL="285750" indent="-285750">
              <a:buFontTx/>
              <a:buChar char="-"/>
            </a:pPr>
            <a:r>
              <a:rPr lang="it-IT" dirty="0" smtClean="0">
                <a:latin typeface="Times New Roman"/>
                <a:cs typeface="Times New Roman"/>
              </a:rPr>
              <a:t>Realizzazione di varie schede di elettronica che sono state via via ottimizzate;</a:t>
            </a:r>
          </a:p>
          <a:p>
            <a:pPr marL="285750" indent="-285750">
              <a:buFontTx/>
              <a:buChar char="-"/>
            </a:pPr>
            <a:r>
              <a:rPr lang="it-IT" dirty="0" smtClean="0">
                <a:latin typeface="Times New Roman"/>
                <a:cs typeface="Times New Roman"/>
              </a:rPr>
              <a:t>produzione di un prototipo per l’amplificazione dei segnali provenienti dai SIPM e per effettuare la coincidenza tra coppie di SIPM montate agli estremi di fibre scintillanti;</a:t>
            </a:r>
          </a:p>
          <a:p>
            <a:pPr marL="285750" indent="-285750">
              <a:buFontTx/>
              <a:buChar char="-"/>
            </a:pPr>
            <a:r>
              <a:rPr lang="it-IT" dirty="0" smtClean="0">
                <a:latin typeface="Times New Roman"/>
                <a:cs typeface="Times New Roman"/>
              </a:rPr>
              <a:t>Progetto di un sistema per la generazione digitale delle soglie basato su DAC I2C;</a:t>
            </a:r>
          </a:p>
          <a:p>
            <a:pPr marL="285750" indent="-285750">
              <a:buFontTx/>
              <a:buChar char="-"/>
            </a:pPr>
            <a:r>
              <a:rPr lang="it-IT" dirty="0" smtClean="0">
                <a:latin typeface="Times New Roman"/>
                <a:cs typeface="Times New Roman"/>
              </a:rPr>
              <a:t>Progetto di un sistema a microcontrollore, con relativo firmware, per il controllo dei DAC.</a:t>
            </a:r>
          </a:p>
          <a:p>
            <a:pPr marL="285750" indent="-285750">
              <a:buFontTx/>
              <a:buChar char="-"/>
            </a:pPr>
            <a:r>
              <a:rPr lang="it-IT" dirty="0" smtClean="0">
                <a:latin typeface="Times New Roman"/>
                <a:cs typeface="Times New Roman"/>
              </a:rPr>
              <a:t>Collaborazione con il gruppo di ricerca durante i primi test del sistema;</a:t>
            </a:r>
          </a:p>
          <a:p>
            <a:pPr marL="285750" indent="-285750">
              <a:buFontTx/>
              <a:buChar char="-"/>
            </a:pPr>
            <a:r>
              <a:rPr lang="it-IT" dirty="0" smtClean="0">
                <a:latin typeface="Times New Roman"/>
                <a:cs typeface="Times New Roman"/>
              </a:rPr>
              <a:t>Progettazione, realizzazione e montaggio dei prodotti finali da utilizzare sul campo. In particolare la scheda “amplificatore-coincidenza” in formato EUROCARD e la scheda di controllo con a bordo microcontrollore ed FPGA. </a:t>
            </a:r>
          </a:p>
          <a:p>
            <a:pPr marL="285750" indent="-285750">
              <a:buFontTx/>
              <a:buChar char="-"/>
            </a:pPr>
            <a:r>
              <a:rPr lang="it-IT" dirty="0" smtClean="0">
                <a:latin typeface="Times New Roman"/>
                <a:cs typeface="Times New Roman"/>
              </a:rPr>
              <a:t>Dopo </a:t>
            </a:r>
            <a:r>
              <a:rPr lang="it-IT" dirty="0">
                <a:latin typeface="Times New Roman"/>
                <a:cs typeface="Times New Roman"/>
              </a:rPr>
              <a:t>vari test si è resa necessaria una nuova versione della scheda “amplificatore-coincidenza” che è stata realizzata in 40 esemplari che sono stati tarati e testati in collaborazione con i ricercatori del gruppo </a:t>
            </a:r>
            <a:r>
              <a:rPr lang="it-IT" dirty="0" smtClean="0">
                <a:latin typeface="Times New Roman"/>
                <a:cs typeface="Times New Roman"/>
              </a:rPr>
              <a:t>DMNR.</a:t>
            </a:r>
            <a:endParaRPr lang="it-IT" dirty="0">
              <a:latin typeface="Times New Roman"/>
              <a:cs typeface="Times New Roman"/>
            </a:endParaRPr>
          </a:p>
        </p:txBody>
      </p:sp>
      <p:sp>
        <p:nvSpPr>
          <p:cNvPr id="2" name="Segnaposto piè di pagina 1"/>
          <p:cNvSpPr>
            <a:spLocks noGrp="1"/>
          </p:cNvSpPr>
          <p:nvPr>
            <p:ph type="ftr" sz="quarter" idx="11"/>
          </p:nvPr>
        </p:nvSpPr>
        <p:spPr>
          <a:xfrm>
            <a:off x="2882900" y="6432550"/>
            <a:ext cx="3441700" cy="365125"/>
          </a:xfrm>
        </p:spPr>
        <p:txBody>
          <a:bodyPr/>
          <a:lstStyle/>
          <a:p>
            <a:r>
              <a:rPr lang="en-US" dirty="0" err="1" smtClean="0"/>
              <a:t>Comitato</a:t>
            </a:r>
            <a:r>
              <a:rPr lang="en-US" dirty="0" smtClean="0"/>
              <a:t> di </a:t>
            </a:r>
            <a:r>
              <a:rPr lang="en-US" dirty="0" err="1" smtClean="0"/>
              <a:t>Valutazione</a:t>
            </a:r>
            <a:r>
              <a:rPr lang="en-US" dirty="0" smtClean="0"/>
              <a:t> </a:t>
            </a:r>
            <a:r>
              <a:rPr lang="en-US" dirty="0" err="1" smtClean="0"/>
              <a:t>dei</a:t>
            </a:r>
            <a:r>
              <a:rPr lang="en-US" dirty="0" smtClean="0"/>
              <a:t> LNS, 1-2 </a:t>
            </a:r>
            <a:r>
              <a:rPr lang="en-US" dirty="0" err="1" smtClean="0"/>
              <a:t>Luglio</a:t>
            </a:r>
            <a:r>
              <a:rPr lang="en-US" dirty="0" smtClean="0"/>
              <a:t> 2015</a:t>
            </a:r>
            <a:endParaRPr lang="en-US" dirty="0"/>
          </a:p>
        </p:txBody>
      </p:sp>
    </p:spTree>
    <p:extLst>
      <p:ext uri="{BB962C8B-B14F-4D97-AF65-F5344CB8AC3E}">
        <p14:creationId xmlns:p14="http://schemas.microsoft.com/office/powerpoint/2010/main" val="173543296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o 14"/>
          <p:cNvGrpSpPr/>
          <p:nvPr/>
        </p:nvGrpSpPr>
        <p:grpSpPr>
          <a:xfrm>
            <a:off x="289186" y="1131744"/>
            <a:ext cx="4117714" cy="2414368"/>
            <a:chOff x="289186" y="1131744"/>
            <a:chExt cx="4117714" cy="2414368"/>
          </a:xfrm>
        </p:grpSpPr>
        <p:sp>
          <p:nvSpPr>
            <p:cNvPr id="2" name="Arrotonda angolo stesso lato rettangolo 1"/>
            <p:cNvSpPr/>
            <p:nvPr/>
          </p:nvSpPr>
          <p:spPr>
            <a:xfrm>
              <a:off x="289186" y="1131744"/>
              <a:ext cx="4117714" cy="2414368"/>
            </a:xfrm>
            <a:prstGeom prst="round2SameRec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asellaDiTesto 6"/>
            <p:cNvSpPr txBox="1"/>
            <p:nvPr/>
          </p:nvSpPr>
          <p:spPr>
            <a:xfrm>
              <a:off x="289186" y="1144311"/>
              <a:ext cx="4117713" cy="2298065"/>
            </a:xfrm>
            <a:prstGeom prst="rect">
              <a:avLst/>
            </a:prstGeom>
            <a:noFill/>
          </p:spPr>
          <p:txBody>
            <a:bodyPr wrap="square" rtlCol="0">
              <a:spAutoFit/>
            </a:bodyPr>
            <a:lstStyle/>
            <a:p>
              <a:pPr algn="ctr">
                <a:lnSpc>
                  <a:spcPct val="120000"/>
                </a:lnSpc>
              </a:pPr>
              <a:r>
                <a:rPr lang="en-US" sz="2000" b="1" dirty="0" err="1" smtClean="0">
                  <a:solidFill>
                    <a:srgbClr val="FFFF00"/>
                  </a:solidFill>
                  <a:latin typeface="Times New Roman"/>
                  <a:cs typeface="Times New Roman"/>
                </a:rPr>
                <a:t>Servizio</a:t>
              </a:r>
              <a:r>
                <a:rPr lang="en-US" sz="2000" b="1" dirty="0" smtClean="0">
                  <a:solidFill>
                    <a:srgbClr val="FFFF00"/>
                  </a:solidFill>
                  <a:latin typeface="Times New Roman"/>
                  <a:cs typeface="Times New Roman"/>
                </a:rPr>
                <a:t> </a:t>
              </a:r>
              <a:r>
                <a:rPr lang="en-US" sz="2000" b="1" dirty="0" err="1" smtClean="0">
                  <a:solidFill>
                    <a:srgbClr val="FFFF00"/>
                  </a:solidFill>
                  <a:latin typeface="Times New Roman"/>
                  <a:cs typeface="Times New Roman"/>
                </a:rPr>
                <a:t>Utenti</a:t>
              </a:r>
              <a:r>
                <a:rPr lang="en-US" sz="2000" b="1" dirty="0" smtClean="0">
                  <a:solidFill>
                    <a:srgbClr val="FFFF00"/>
                  </a:solidFill>
                  <a:latin typeface="Times New Roman"/>
                  <a:cs typeface="Times New Roman"/>
                </a:rPr>
                <a:t> </a:t>
              </a:r>
            </a:p>
            <a:p>
              <a:pPr algn="ctr">
                <a:lnSpc>
                  <a:spcPct val="120000"/>
                </a:lnSpc>
              </a:pPr>
              <a:r>
                <a:rPr lang="en-US" sz="2000" b="1" dirty="0" smtClean="0">
                  <a:solidFill>
                    <a:srgbClr val="FFFF00"/>
                  </a:solidFill>
                  <a:latin typeface="Times New Roman"/>
                  <a:cs typeface="Times New Roman"/>
                </a:rPr>
                <a:t>3 </a:t>
              </a:r>
              <a:r>
                <a:rPr lang="en-US" sz="2000" b="1" dirty="0" err="1" smtClean="0">
                  <a:solidFill>
                    <a:srgbClr val="FFFF00"/>
                  </a:solidFill>
                  <a:latin typeface="Times New Roman"/>
                  <a:cs typeface="Times New Roman"/>
                </a:rPr>
                <a:t>Reparti</a:t>
              </a:r>
              <a:r>
                <a:rPr lang="en-US" sz="2000" b="1" dirty="0" smtClean="0">
                  <a:solidFill>
                    <a:srgbClr val="FFFF00"/>
                  </a:solidFill>
                  <a:latin typeface="Times New Roman"/>
                  <a:cs typeface="Times New Roman"/>
                </a:rPr>
                <a:t>: </a:t>
              </a:r>
            </a:p>
            <a:p>
              <a:pPr marL="342900" indent="-342900">
                <a:lnSpc>
                  <a:spcPct val="120000"/>
                </a:lnSpc>
                <a:buFontTx/>
                <a:buChar char="-"/>
              </a:pPr>
              <a:r>
                <a:rPr lang="en-US" sz="2000" b="1" dirty="0" err="1" smtClean="0">
                  <a:solidFill>
                    <a:srgbClr val="FFFF00"/>
                  </a:solidFill>
                  <a:latin typeface="Times New Roman"/>
                  <a:cs typeface="Times New Roman"/>
                </a:rPr>
                <a:t>Apparati</a:t>
              </a:r>
              <a:r>
                <a:rPr lang="en-US" sz="2000" b="1" dirty="0" smtClean="0">
                  <a:solidFill>
                    <a:srgbClr val="FFFF00"/>
                  </a:solidFill>
                  <a:latin typeface="Times New Roman"/>
                  <a:cs typeface="Times New Roman"/>
                </a:rPr>
                <a:t> </a:t>
              </a:r>
              <a:r>
                <a:rPr lang="en-US" sz="2000" b="1" dirty="0" err="1" smtClean="0">
                  <a:solidFill>
                    <a:srgbClr val="FFFF00"/>
                  </a:solidFill>
                  <a:latin typeface="Times New Roman"/>
                  <a:cs typeface="Times New Roman"/>
                </a:rPr>
                <a:t>sperimentali</a:t>
              </a:r>
              <a:r>
                <a:rPr lang="en-US" sz="2000" b="1" dirty="0" smtClean="0">
                  <a:solidFill>
                    <a:srgbClr val="FFFF00"/>
                  </a:solidFill>
                  <a:latin typeface="Times New Roman"/>
                  <a:cs typeface="Times New Roman"/>
                </a:rPr>
                <a:t>;</a:t>
              </a:r>
            </a:p>
            <a:p>
              <a:pPr marL="342900" indent="-342900">
                <a:lnSpc>
                  <a:spcPct val="120000"/>
                </a:lnSpc>
                <a:buFontTx/>
                <a:buChar char="-"/>
              </a:pPr>
              <a:r>
                <a:rPr lang="en-US" sz="2000" b="1" dirty="0" err="1" smtClean="0">
                  <a:solidFill>
                    <a:srgbClr val="FFFF00"/>
                  </a:solidFill>
                  <a:latin typeface="Times New Roman"/>
                  <a:cs typeface="Times New Roman"/>
                </a:rPr>
                <a:t>Elettronica</a:t>
              </a:r>
              <a:r>
                <a:rPr lang="en-US" sz="2000" b="1" dirty="0" smtClean="0">
                  <a:solidFill>
                    <a:srgbClr val="FFFF00"/>
                  </a:solidFill>
                  <a:latin typeface="Times New Roman"/>
                  <a:cs typeface="Times New Roman"/>
                </a:rPr>
                <a:t> e </a:t>
              </a:r>
              <a:r>
                <a:rPr lang="en-US" sz="2000" b="1" dirty="0" err="1" smtClean="0">
                  <a:solidFill>
                    <a:srgbClr val="FFFF00"/>
                  </a:solidFill>
                  <a:latin typeface="Times New Roman"/>
                  <a:cs typeface="Times New Roman"/>
                </a:rPr>
                <a:t>rivelatori</a:t>
              </a:r>
              <a:r>
                <a:rPr lang="en-US" sz="2000" b="1" dirty="0" smtClean="0">
                  <a:solidFill>
                    <a:srgbClr val="FFFF00"/>
                  </a:solidFill>
                  <a:latin typeface="Times New Roman"/>
                  <a:cs typeface="Times New Roman"/>
                </a:rPr>
                <a:t>;</a:t>
              </a:r>
            </a:p>
            <a:p>
              <a:pPr marL="342900" indent="-342900">
                <a:lnSpc>
                  <a:spcPct val="120000"/>
                </a:lnSpc>
                <a:buFontTx/>
                <a:buChar char="-"/>
              </a:pPr>
              <a:r>
                <a:rPr lang="en-US" sz="2000" b="1" dirty="0" err="1" smtClean="0">
                  <a:solidFill>
                    <a:srgbClr val="FFFF00"/>
                  </a:solidFill>
                  <a:latin typeface="Times New Roman"/>
                  <a:cs typeface="Times New Roman"/>
                </a:rPr>
                <a:t>Tecniche</a:t>
              </a:r>
              <a:r>
                <a:rPr lang="en-US" sz="2000" b="1" dirty="0" smtClean="0">
                  <a:solidFill>
                    <a:srgbClr val="FFFF00"/>
                  </a:solidFill>
                  <a:latin typeface="Times New Roman"/>
                  <a:cs typeface="Times New Roman"/>
                </a:rPr>
                <a:t> </a:t>
              </a:r>
              <a:r>
                <a:rPr lang="en-US" sz="2000" b="1" dirty="0" err="1" smtClean="0">
                  <a:solidFill>
                    <a:srgbClr val="FFFF00"/>
                  </a:solidFill>
                  <a:latin typeface="Times New Roman"/>
                  <a:cs typeface="Times New Roman"/>
                </a:rPr>
                <a:t>chimico</a:t>
              </a:r>
              <a:r>
                <a:rPr lang="en-US" sz="2000" b="1" dirty="0" smtClean="0">
                  <a:solidFill>
                    <a:srgbClr val="FFFF00"/>
                  </a:solidFill>
                  <a:latin typeface="Times New Roman"/>
                  <a:cs typeface="Times New Roman"/>
                </a:rPr>
                <a:t> </a:t>
              </a:r>
              <a:r>
                <a:rPr lang="en-US" sz="2000" b="1" dirty="0" err="1" smtClean="0">
                  <a:solidFill>
                    <a:srgbClr val="FFFF00"/>
                  </a:solidFill>
                  <a:latin typeface="Times New Roman"/>
                  <a:cs typeface="Times New Roman"/>
                </a:rPr>
                <a:t>fisiche</a:t>
              </a:r>
              <a:r>
                <a:rPr lang="en-US" sz="2000" b="1" dirty="0" smtClean="0">
                  <a:solidFill>
                    <a:srgbClr val="FFFF00"/>
                  </a:solidFill>
                  <a:latin typeface="Times New Roman"/>
                  <a:cs typeface="Times New Roman"/>
                </a:rPr>
                <a:t> </a:t>
              </a:r>
            </a:p>
            <a:p>
              <a:pPr marL="342900" indent="-342900">
                <a:lnSpc>
                  <a:spcPct val="120000"/>
                </a:lnSpc>
                <a:buFontTx/>
                <a:buChar char="-"/>
              </a:pPr>
              <a:r>
                <a:rPr lang="en-US" sz="2000" b="1" dirty="0" err="1" smtClean="0">
                  <a:solidFill>
                    <a:srgbClr val="FFFF00"/>
                  </a:solidFill>
                  <a:latin typeface="Times New Roman"/>
                  <a:cs typeface="Times New Roman"/>
                </a:rPr>
                <a:t>Totali</a:t>
              </a:r>
              <a:r>
                <a:rPr lang="en-US" sz="2000" b="1" dirty="0" smtClean="0">
                  <a:solidFill>
                    <a:srgbClr val="FFFF00"/>
                  </a:solidFill>
                  <a:latin typeface="Times New Roman"/>
                  <a:cs typeface="Times New Roman"/>
                </a:rPr>
                <a:t> FTE= 8.30</a:t>
              </a:r>
              <a:endParaRPr lang="en-US" sz="2000" b="1" dirty="0">
                <a:solidFill>
                  <a:srgbClr val="FFFF00"/>
                </a:solidFill>
                <a:latin typeface="Times New Roman"/>
                <a:cs typeface="Times New Roman"/>
              </a:endParaRPr>
            </a:p>
          </p:txBody>
        </p:sp>
      </p:grpSp>
      <p:grpSp>
        <p:nvGrpSpPr>
          <p:cNvPr id="13" name="Gruppo 12"/>
          <p:cNvGrpSpPr/>
          <p:nvPr/>
        </p:nvGrpSpPr>
        <p:grpSpPr>
          <a:xfrm>
            <a:off x="4774826" y="3870817"/>
            <a:ext cx="4117714" cy="2436519"/>
            <a:chOff x="289186" y="3802313"/>
            <a:chExt cx="4117714" cy="2436519"/>
          </a:xfrm>
        </p:grpSpPr>
        <p:sp>
          <p:nvSpPr>
            <p:cNvPr id="4" name="Arrotonda angolo stesso lato rettangolo 3"/>
            <p:cNvSpPr/>
            <p:nvPr/>
          </p:nvSpPr>
          <p:spPr>
            <a:xfrm>
              <a:off x="289186" y="3802313"/>
              <a:ext cx="4117714" cy="2414368"/>
            </a:xfrm>
            <a:prstGeom prst="round2SameRec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asellaDiTesto 7"/>
            <p:cNvSpPr txBox="1"/>
            <p:nvPr/>
          </p:nvSpPr>
          <p:spPr>
            <a:xfrm>
              <a:off x="289187" y="3930508"/>
              <a:ext cx="4117713" cy="2308324"/>
            </a:xfrm>
            <a:prstGeom prst="rect">
              <a:avLst/>
            </a:prstGeom>
            <a:noFill/>
          </p:spPr>
          <p:txBody>
            <a:bodyPr wrap="square" rtlCol="0">
              <a:spAutoFit/>
            </a:bodyPr>
            <a:lstStyle/>
            <a:p>
              <a:pPr algn="ctr"/>
              <a:r>
                <a:rPr lang="en-US" sz="2000" b="1" dirty="0" err="1" smtClean="0">
                  <a:solidFill>
                    <a:srgbClr val="FFFF00"/>
                  </a:solidFill>
                  <a:latin typeface="Times New Roman"/>
                  <a:cs typeface="Times New Roman"/>
                </a:rPr>
                <a:t>Servizio</a:t>
              </a:r>
              <a:r>
                <a:rPr lang="en-US" sz="2000" b="1" dirty="0" smtClean="0">
                  <a:solidFill>
                    <a:srgbClr val="FFFF00"/>
                  </a:solidFill>
                  <a:latin typeface="Times New Roman"/>
                  <a:cs typeface="Times New Roman"/>
                </a:rPr>
                <a:t> </a:t>
              </a:r>
              <a:r>
                <a:rPr lang="en-US" sz="2000" b="1" dirty="0" err="1" smtClean="0">
                  <a:solidFill>
                    <a:srgbClr val="FFFF00"/>
                  </a:solidFill>
                  <a:latin typeface="Times New Roman"/>
                  <a:cs typeface="Times New Roman"/>
                </a:rPr>
                <a:t>Informazione</a:t>
              </a:r>
              <a:r>
                <a:rPr lang="en-US" sz="2000" b="1" dirty="0" smtClean="0">
                  <a:solidFill>
                    <a:srgbClr val="FFFF00"/>
                  </a:solidFill>
                  <a:latin typeface="Times New Roman"/>
                  <a:cs typeface="Times New Roman"/>
                </a:rPr>
                <a:t> </a:t>
              </a:r>
              <a:r>
                <a:rPr lang="en-US" sz="2000" b="1" dirty="0" err="1" smtClean="0">
                  <a:solidFill>
                    <a:srgbClr val="FFFF00"/>
                  </a:solidFill>
                  <a:latin typeface="Times New Roman"/>
                  <a:cs typeface="Times New Roman"/>
                </a:rPr>
                <a:t>Scientifica</a:t>
              </a:r>
              <a:r>
                <a:rPr lang="en-US" sz="2000" b="1" dirty="0" smtClean="0">
                  <a:solidFill>
                    <a:srgbClr val="FFFF00"/>
                  </a:solidFill>
                  <a:latin typeface="Times New Roman"/>
                  <a:cs typeface="Times New Roman"/>
                </a:rPr>
                <a:t>:</a:t>
              </a:r>
            </a:p>
            <a:p>
              <a:pPr marL="342900" indent="-342900" algn="ctr">
                <a:buFontTx/>
                <a:buChar char="-"/>
              </a:pPr>
              <a:r>
                <a:rPr lang="en-US" sz="2000" b="1" dirty="0" err="1" smtClean="0">
                  <a:solidFill>
                    <a:srgbClr val="FFFF00"/>
                  </a:solidFill>
                  <a:latin typeface="Times New Roman"/>
                  <a:cs typeface="Times New Roman"/>
                </a:rPr>
                <a:t>Divulgazione</a:t>
              </a:r>
              <a:r>
                <a:rPr lang="en-US" sz="2000" b="1" dirty="0" smtClean="0">
                  <a:solidFill>
                    <a:srgbClr val="FFFF00"/>
                  </a:solidFill>
                  <a:latin typeface="Times New Roman"/>
                  <a:cs typeface="Times New Roman"/>
                </a:rPr>
                <a:t> </a:t>
              </a:r>
              <a:r>
                <a:rPr lang="en-US" sz="2000" b="1" dirty="0" err="1" smtClean="0">
                  <a:solidFill>
                    <a:srgbClr val="FFFF00"/>
                  </a:solidFill>
                  <a:latin typeface="Times New Roman"/>
                  <a:cs typeface="Times New Roman"/>
                </a:rPr>
                <a:t>scientifica</a:t>
              </a:r>
              <a:r>
                <a:rPr lang="en-US" sz="2000" b="1" dirty="0" smtClean="0">
                  <a:solidFill>
                    <a:srgbClr val="FFFF00"/>
                  </a:solidFill>
                  <a:latin typeface="Times New Roman"/>
                  <a:cs typeface="Times New Roman"/>
                </a:rPr>
                <a:t>;</a:t>
              </a:r>
            </a:p>
            <a:p>
              <a:pPr marL="342900" indent="-342900" algn="ctr">
                <a:buFontTx/>
                <a:buChar char="-"/>
              </a:pPr>
              <a:r>
                <a:rPr lang="en-US" sz="2000" b="1" dirty="0" err="1" smtClean="0">
                  <a:solidFill>
                    <a:srgbClr val="FFFF00"/>
                  </a:solidFill>
                  <a:latin typeface="Times New Roman"/>
                  <a:cs typeface="Times New Roman"/>
                </a:rPr>
                <a:t>Biblioteca</a:t>
              </a:r>
              <a:r>
                <a:rPr lang="en-US" sz="2000" b="1" dirty="0" smtClean="0">
                  <a:solidFill>
                    <a:srgbClr val="FFFF00"/>
                  </a:solidFill>
                  <a:latin typeface="Times New Roman"/>
                  <a:cs typeface="Times New Roman"/>
                </a:rPr>
                <a:t> </a:t>
              </a:r>
              <a:r>
                <a:rPr lang="en-US" sz="2000" b="1" dirty="0" err="1" smtClean="0">
                  <a:solidFill>
                    <a:srgbClr val="FFFF00"/>
                  </a:solidFill>
                  <a:latin typeface="Times New Roman"/>
                  <a:cs typeface="Times New Roman"/>
                </a:rPr>
                <a:t>cartacea</a:t>
              </a:r>
              <a:r>
                <a:rPr lang="en-US" sz="2000" b="1" dirty="0" smtClean="0">
                  <a:solidFill>
                    <a:srgbClr val="FFFF00"/>
                  </a:solidFill>
                  <a:latin typeface="Times New Roman"/>
                  <a:cs typeface="Times New Roman"/>
                </a:rPr>
                <a:t> </a:t>
              </a:r>
              <a:r>
                <a:rPr lang="en-US" sz="2000" b="1" dirty="0" err="1" smtClean="0">
                  <a:solidFill>
                    <a:srgbClr val="FFFF00"/>
                  </a:solidFill>
                  <a:latin typeface="Times New Roman"/>
                  <a:cs typeface="Times New Roman"/>
                </a:rPr>
                <a:t>ed</a:t>
              </a:r>
              <a:r>
                <a:rPr lang="en-US" sz="2000" b="1" dirty="0" smtClean="0">
                  <a:solidFill>
                    <a:srgbClr val="FFFF00"/>
                  </a:solidFill>
                  <a:latin typeface="Times New Roman"/>
                  <a:cs typeface="Times New Roman"/>
                </a:rPr>
                <a:t> </a:t>
              </a:r>
              <a:r>
                <a:rPr lang="en-US" sz="2000" b="1" dirty="0" err="1" smtClean="0">
                  <a:solidFill>
                    <a:srgbClr val="FFFF00"/>
                  </a:solidFill>
                  <a:latin typeface="Times New Roman"/>
                  <a:cs typeface="Times New Roman"/>
                </a:rPr>
                <a:t>informatica</a:t>
              </a:r>
              <a:r>
                <a:rPr lang="en-US" sz="2000" b="1" dirty="0" smtClean="0">
                  <a:solidFill>
                    <a:srgbClr val="FFFF00"/>
                  </a:solidFill>
                  <a:latin typeface="Times New Roman"/>
                  <a:cs typeface="Times New Roman"/>
                </a:rPr>
                <a:t>;</a:t>
              </a:r>
            </a:p>
            <a:p>
              <a:pPr marL="342900" indent="-342900" algn="ctr">
                <a:buFontTx/>
                <a:buChar char="-"/>
              </a:pPr>
              <a:r>
                <a:rPr lang="en-US" sz="2000" b="1" dirty="0" err="1" smtClean="0">
                  <a:solidFill>
                    <a:srgbClr val="FFFF00"/>
                  </a:solidFill>
                  <a:latin typeface="Times New Roman"/>
                  <a:cs typeface="Times New Roman"/>
                </a:rPr>
                <a:t>Eventi</a:t>
              </a:r>
              <a:r>
                <a:rPr lang="en-US" sz="2000" b="1" dirty="0" smtClean="0">
                  <a:solidFill>
                    <a:srgbClr val="FFFF00"/>
                  </a:solidFill>
                  <a:latin typeface="Times New Roman"/>
                  <a:cs typeface="Times New Roman"/>
                </a:rPr>
                <a:t> </a:t>
              </a:r>
              <a:r>
                <a:rPr lang="en-US" sz="2000" b="1" dirty="0" err="1" smtClean="0">
                  <a:solidFill>
                    <a:srgbClr val="FFFF00"/>
                  </a:solidFill>
                  <a:latin typeface="Times New Roman"/>
                  <a:cs typeface="Times New Roman"/>
                </a:rPr>
                <a:t>scientifici</a:t>
              </a:r>
              <a:r>
                <a:rPr lang="en-US" sz="2000" b="1" dirty="0" smtClean="0">
                  <a:solidFill>
                    <a:srgbClr val="FFFF00"/>
                  </a:solidFill>
                  <a:latin typeface="Times New Roman"/>
                  <a:cs typeface="Times New Roman"/>
                </a:rPr>
                <a:t> </a:t>
              </a:r>
              <a:r>
                <a:rPr lang="en-US" sz="2000" b="1" dirty="0" err="1" smtClean="0">
                  <a:solidFill>
                    <a:srgbClr val="FFFF00"/>
                  </a:solidFill>
                  <a:latin typeface="Times New Roman"/>
                  <a:cs typeface="Times New Roman"/>
                </a:rPr>
                <a:t>ed</a:t>
              </a:r>
              <a:r>
                <a:rPr lang="en-US" sz="2000" b="1" dirty="0" smtClean="0">
                  <a:solidFill>
                    <a:srgbClr val="FFFF00"/>
                  </a:solidFill>
                  <a:latin typeface="Times New Roman"/>
                  <a:cs typeface="Times New Roman"/>
                </a:rPr>
                <a:t> </a:t>
              </a:r>
              <a:r>
                <a:rPr lang="en-US" sz="2000" b="1" dirty="0" err="1" smtClean="0">
                  <a:solidFill>
                    <a:srgbClr val="FFFF00"/>
                  </a:solidFill>
                  <a:latin typeface="Times New Roman"/>
                  <a:cs typeface="Times New Roman"/>
                </a:rPr>
                <a:t>altro</a:t>
              </a:r>
              <a:r>
                <a:rPr lang="en-US" sz="2000" b="1" dirty="0" smtClean="0">
                  <a:solidFill>
                    <a:srgbClr val="FFFF00"/>
                  </a:solidFill>
                  <a:latin typeface="Times New Roman"/>
                  <a:cs typeface="Times New Roman"/>
                </a:rPr>
                <a:t>...</a:t>
              </a:r>
            </a:p>
            <a:p>
              <a:pPr marL="342900" indent="-342900" algn="ctr">
                <a:buFontTx/>
                <a:buChar char="-"/>
              </a:pPr>
              <a:r>
                <a:rPr lang="en-US" sz="2000" b="1" dirty="0" err="1">
                  <a:solidFill>
                    <a:srgbClr val="FFFF00"/>
                  </a:solidFill>
                  <a:latin typeface="Times New Roman"/>
                  <a:cs typeface="Times New Roman"/>
                </a:rPr>
                <a:t>Totali</a:t>
              </a:r>
              <a:r>
                <a:rPr lang="en-US" sz="2000" b="1" dirty="0">
                  <a:solidFill>
                    <a:srgbClr val="FFFF00"/>
                  </a:solidFill>
                  <a:latin typeface="Times New Roman"/>
                  <a:cs typeface="Times New Roman"/>
                </a:rPr>
                <a:t> FTE</a:t>
              </a:r>
              <a:r>
                <a:rPr lang="en-US" sz="2000" b="1" dirty="0" smtClean="0">
                  <a:solidFill>
                    <a:srgbClr val="FFFF00"/>
                  </a:solidFill>
                  <a:latin typeface="Times New Roman"/>
                  <a:cs typeface="Times New Roman"/>
                </a:rPr>
                <a:t>= 2.0</a:t>
              </a:r>
              <a:endParaRPr lang="en-US" sz="2000" b="1" dirty="0">
                <a:solidFill>
                  <a:srgbClr val="FFFF00"/>
                </a:solidFill>
                <a:latin typeface="Times New Roman"/>
                <a:cs typeface="Times New Roman"/>
              </a:endParaRPr>
            </a:p>
            <a:p>
              <a:pPr marL="342900" indent="-342900" algn="ctr">
                <a:buFontTx/>
                <a:buChar char="-"/>
              </a:pPr>
              <a:endParaRPr lang="en-US" sz="2000" b="1" dirty="0" smtClean="0">
                <a:solidFill>
                  <a:srgbClr val="FFFF00"/>
                </a:solidFill>
                <a:latin typeface="Times New Roman"/>
                <a:cs typeface="Times New Roman"/>
              </a:endParaRPr>
            </a:p>
          </p:txBody>
        </p:sp>
      </p:grpSp>
      <p:grpSp>
        <p:nvGrpSpPr>
          <p:cNvPr id="16" name="Gruppo 15"/>
          <p:cNvGrpSpPr/>
          <p:nvPr/>
        </p:nvGrpSpPr>
        <p:grpSpPr>
          <a:xfrm>
            <a:off x="4838700" y="1131744"/>
            <a:ext cx="4053841" cy="2308580"/>
            <a:chOff x="4838700" y="1131744"/>
            <a:chExt cx="4053841" cy="2414368"/>
          </a:xfrm>
        </p:grpSpPr>
        <p:sp>
          <p:nvSpPr>
            <p:cNvPr id="6" name="Arrotonda angolo stesso lato rettangolo 5"/>
            <p:cNvSpPr/>
            <p:nvPr/>
          </p:nvSpPr>
          <p:spPr>
            <a:xfrm>
              <a:off x="4838700" y="1131744"/>
              <a:ext cx="4053840" cy="2414368"/>
            </a:xfrm>
            <a:prstGeom prst="round2SameRec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asellaDiTesto 8"/>
            <p:cNvSpPr txBox="1"/>
            <p:nvPr/>
          </p:nvSpPr>
          <p:spPr>
            <a:xfrm>
              <a:off x="4838700" y="1321861"/>
              <a:ext cx="4053841" cy="2017115"/>
            </a:xfrm>
            <a:prstGeom prst="rect">
              <a:avLst/>
            </a:prstGeom>
            <a:noFill/>
          </p:spPr>
          <p:txBody>
            <a:bodyPr wrap="square" rtlCol="0">
              <a:spAutoFit/>
            </a:bodyPr>
            <a:lstStyle/>
            <a:p>
              <a:pPr algn="ctr">
                <a:lnSpc>
                  <a:spcPct val="120000"/>
                </a:lnSpc>
              </a:pPr>
              <a:r>
                <a:rPr lang="en-US" sz="2000" b="1" dirty="0" err="1" smtClean="0">
                  <a:solidFill>
                    <a:srgbClr val="FFFF00"/>
                  </a:solidFill>
                  <a:latin typeface="Times New Roman"/>
                  <a:cs typeface="Times New Roman"/>
                </a:rPr>
                <a:t>Servizio</a:t>
              </a:r>
              <a:r>
                <a:rPr lang="en-US" sz="2000" b="1" dirty="0" smtClean="0">
                  <a:solidFill>
                    <a:srgbClr val="FFFF00"/>
                  </a:solidFill>
                  <a:latin typeface="Times New Roman"/>
                  <a:cs typeface="Times New Roman"/>
                </a:rPr>
                <a:t> </a:t>
              </a:r>
              <a:r>
                <a:rPr lang="en-US" sz="2000" b="1" dirty="0" err="1" smtClean="0">
                  <a:solidFill>
                    <a:srgbClr val="FFFF00"/>
                  </a:solidFill>
                  <a:latin typeface="Times New Roman"/>
                  <a:cs typeface="Times New Roman"/>
                </a:rPr>
                <a:t>Calcolo</a:t>
              </a:r>
              <a:r>
                <a:rPr lang="en-US" sz="2000" b="1" dirty="0" smtClean="0">
                  <a:solidFill>
                    <a:srgbClr val="FFFF00"/>
                  </a:solidFill>
                  <a:latin typeface="Times New Roman"/>
                  <a:cs typeface="Times New Roman"/>
                </a:rPr>
                <a:t> e </a:t>
              </a:r>
              <a:r>
                <a:rPr lang="en-US" sz="2000" b="1" dirty="0" err="1" smtClean="0">
                  <a:solidFill>
                    <a:srgbClr val="FFFF00"/>
                  </a:solidFill>
                  <a:latin typeface="Times New Roman"/>
                  <a:cs typeface="Times New Roman"/>
                </a:rPr>
                <a:t>Reti</a:t>
              </a:r>
              <a:r>
                <a:rPr lang="en-US" sz="2000" b="1" dirty="0" smtClean="0">
                  <a:solidFill>
                    <a:srgbClr val="FFFF00"/>
                  </a:solidFill>
                  <a:latin typeface="Times New Roman"/>
                  <a:cs typeface="Times New Roman"/>
                </a:rPr>
                <a:t> </a:t>
              </a:r>
            </a:p>
            <a:p>
              <a:pPr algn="ctr">
                <a:lnSpc>
                  <a:spcPct val="120000"/>
                </a:lnSpc>
              </a:pPr>
              <a:r>
                <a:rPr lang="en-US" sz="2000" b="1" dirty="0">
                  <a:solidFill>
                    <a:srgbClr val="FFFF00"/>
                  </a:solidFill>
                  <a:latin typeface="Times New Roman"/>
                  <a:cs typeface="Times New Roman"/>
                </a:rPr>
                <a:t>2</a:t>
              </a:r>
              <a:r>
                <a:rPr lang="en-US" sz="2000" b="1" dirty="0" smtClean="0">
                  <a:solidFill>
                    <a:srgbClr val="FFFF00"/>
                  </a:solidFill>
                  <a:latin typeface="Times New Roman"/>
                  <a:cs typeface="Times New Roman"/>
                </a:rPr>
                <a:t> </a:t>
              </a:r>
              <a:r>
                <a:rPr lang="en-US" sz="2000" b="1" dirty="0" err="1" smtClean="0">
                  <a:solidFill>
                    <a:srgbClr val="FFFF00"/>
                  </a:solidFill>
                  <a:latin typeface="Times New Roman"/>
                  <a:cs typeface="Times New Roman"/>
                </a:rPr>
                <a:t>Reparti</a:t>
              </a:r>
              <a:r>
                <a:rPr lang="en-US" sz="2000" b="1" dirty="0" smtClean="0">
                  <a:solidFill>
                    <a:srgbClr val="FFFF00"/>
                  </a:solidFill>
                  <a:latin typeface="Times New Roman"/>
                  <a:cs typeface="Times New Roman"/>
                </a:rPr>
                <a:t>: </a:t>
              </a:r>
            </a:p>
            <a:p>
              <a:pPr marL="342900" indent="-342900">
                <a:lnSpc>
                  <a:spcPct val="120000"/>
                </a:lnSpc>
                <a:buFontTx/>
                <a:buChar char="-"/>
              </a:pPr>
              <a:r>
                <a:rPr lang="en-US" sz="2000" b="1" dirty="0" err="1" smtClean="0">
                  <a:solidFill>
                    <a:srgbClr val="FFFF00"/>
                  </a:solidFill>
                  <a:latin typeface="Times New Roman"/>
                  <a:cs typeface="Times New Roman"/>
                </a:rPr>
                <a:t>Reti</a:t>
              </a:r>
              <a:r>
                <a:rPr lang="en-US" sz="2000" b="1" dirty="0" smtClean="0">
                  <a:solidFill>
                    <a:srgbClr val="FFFF00"/>
                  </a:solidFill>
                  <a:latin typeface="Times New Roman"/>
                  <a:cs typeface="Times New Roman"/>
                </a:rPr>
                <a:t> e </a:t>
              </a:r>
              <a:r>
                <a:rPr lang="en-US" sz="2000" b="1" dirty="0" err="1" smtClean="0">
                  <a:solidFill>
                    <a:srgbClr val="FFFF00"/>
                  </a:solidFill>
                  <a:latin typeface="Times New Roman"/>
                  <a:cs typeface="Times New Roman"/>
                </a:rPr>
                <a:t>trasmissione</a:t>
              </a:r>
              <a:r>
                <a:rPr lang="en-US" sz="2000" b="1" dirty="0" smtClean="0">
                  <a:solidFill>
                    <a:srgbClr val="FFFF00"/>
                  </a:solidFill>
                  <a:latin typeface="Times New Roman"/>
                  <a:cs typeface="Times New Roman"/>
                </a:rPr>
                <a:t> </a:t>
              </a:r>
              <a:r>
                <a:rPr lang="en-US" sz="2000" b="1" dirty="0" err="1" smtClean="0">
                  <a:solidFill>
                    <a:srgbClr val="FFFF00"/>
                  </a:solidFill>
                  <a:latin typeface="Times New Roman"/>
                  <a:cs typeface="Times New Roman"/>
                </a:rPr>
                <a:t>dati</a:t>
              </a:r>
              <a:r>
                <a:rPr lang="en-US" sz="2000" b="1" dirty="0" smtClean="0">
                  <a:solidFill>
                    <a:srgbClr val="FFFF00"/>
                  </a:solidFill>
                  <a:latin typeface="Times New Roman"/>
                  <a:cs typeface="Times New Roman"/>
                </a:rPr>
                <a:t>;</a:t>
              </a:r>
              <a:endParaRPr lang="en-US" sz="2000" b="1" dirty="0" smtClean="0">
                <a:solidFill>
                  <a:srgbClr val="FFFF00"/>
                </a:solidFill>
                <a:latin typeface="Times New Roman"/>
                <a:cs typeface="Times New Roman"/>
              </a:endParaRPr>
            </a:p>
            <a:p>
              <a:pPr marL="342900" indent="-342900">
                <a:lnSpc>
                  <a:spcPct val="120000"/>
                </a:lnSpc>
                <a:buFontTx/>
                <a:buChar char="-"/>
              </a:pPr>
              <a:r>
                <a:rPr lang="en-US" sz="2000" b="1" dirty="0" err="1" smtClean="0">
                  <a:solidFill>
                    <a:srgbClr val="FFFF00"/>
                  </a:solidFill>
                  <a:latin typeface="Times New Roman"/>
                  <a:cs typeface="Times New Roman"/>
                </a:rPr>
                <a:t>Acquisizione</a:t>
              </a:r>
              <a:r>
                <a:rPr lang="en-US" sz="2000" b="1" dirty="0" smtClean="0">
                  <a:solidFill>
                    <a:srgbClr val="FFFF00"/>
                  </a:solidFill>
                  <a:latin typeface="Times New Roman"/>
                  <a:cs typeface="Times New Roman"/>
                </a:rPr>
                <a:t> </a:t>
              </a:r>
              <a:r>
                <a:rPr lang="en-US" sz="2000" b="1" dirty="0" err="1" smtClean="0">
                  <a:solidFill>
                    <a:srgbClr val="FFFF00"/>
                  </a:solidFill>
                  <a:latin typeface="Times New Roman"/>
                  <a:cs typeface="Times New Roman"/>
                </a:rPr>
                <a:t>dati</a:t>
              </a:r>
              <a:r>
                <a:rPr lang="en-US" sz="2000" b="1" dirty="0" smtClean="0">
                  <a:solidFill>
                    <a:srgbClr val="FFFF00"/>
                  </a:solidFill>
                  <a:latin typeface="Times New Roman"/>
                  <a:cs typeface="Times New Roman"/>
                </a:rPr>
                <a:t>;</a:t>
              </a:r>
              <a:endParaRPr lang="en-US" sz="2000" b="1" dirty="0" smtClean="0">
                <a:solidFill>
                  <a:srgbClr val="FFFF00"/>
                </a:solidFill>
                <a:latin typeface="Times New Roman"/>
                <a:cs typeface="Times New Roman"/>
              </a:endParaRPr>
            </a:p>
            <a:p>
              <a:pPr marL="342900" indent="-342900">
                <a:lnSpc>
                  <a:spcPct val="120000"/>
                </a:lnSpc>
                <a:buFontTx/>
                <a:buChar char="-"/>
              </a:pPr>
              <a:r>
                <a:rPr lang="en-US" sz="2000" b="1" dirty="0" err="1">
                  <a:solidFill>
                    <a:srgbClr val="FFFF00"/>
                  </a:solidFill>
                  <a:latin typeface="Times New Roman"/>
                  <a:cs typeface="Times New Roman"/>
                </a:rPr>
                <a:t>Totali</a:t>
              </a:r>
              <a:r>
                <a:rPr lang="en-US" sz="2000" b="1" dirty="0">
                  <a:solidFill>
                    <a:srgbClr val="FFFF00"/>
                  </a:solidFill>
                  <a:latin typeface="Times New Roman"/>
                  <a:cs typeface="Times New Roman"/>
                </a:rPr>
                <a:t> FTE= </a:t>
              </a:r>
              <a:r>
                <a:rPr lang="en-US" sz="2000" b="1" dirty="0" smtClean="0">
                  <a:solidFill>
                    <a:srgbClr val="FFFF00"/>
                  </a:solidFill>
                  <a:latin typeface="Times New Roman"/>
                  <a:cs typeface="Times New Roman"/>
                </a:rPr>
                <a:t>3.20</a:t>
              </a:r>
              <a:endParaRPr lang="en-US" sz="2000" b="1" dirty="0">
                <a:solidFill>
                  <a:srgbClr val="FFFF00"/>
                </a:solidFill>
                <a:latin typeface="Times New Roman"/>
                <a:cs typeface="Times New Roman"/>
              </a:endParaRPr>
            </a:p>
          </p:txBody>
        </p:sp>
      </p:grpSp>
      <p:grpSp>
        <p:nvGrpSpPr>
          <p:cNvPr id="14" name="Gruppo 13"/>
          <p:cNvGrpSpPr/>
          <p:nvPr/>
        </p:nvGrpSpPr>
        <p:grpSpPr>
          <a:xfrm>
            <a:off x="292100" y="3883639"/>
            <a:ext cx="4066410" cy="2723323"/>
            <a:chOff x="4838700" y="3802313"/>
            <a:chExt cx="4066410" cy="2723323"/>
          </a:xfrm>
        </p:grpSpPr>
        <p:sp>
          <p:nvSpPr>
            <p:cNvPr id="5" name="Arrotonda angolo stesso lato rettangolo 4"/>
            <p:cNvSpPr/>
            <p:nvPr/>
          </p:nvSpPr>
          <p:spPr>
            <a:xfrm>
              <a:off x="4838700" y="3802313"/>
              <a:ext cx="4066410" cy="2414368"/>
            </a:xfrm>
            <a:prstGeom prst="round2SameRec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asellaDiTesto 9"/>
            <p:cNvSpPr txBox="1"/>
            <p:nvPr/>
          </p:nvSpPr>
          <p:spPr>
            <a:xfrm>
              <a:off x="4838700" y="3858239"/>
              <a:ext cx="4066409" cy="2667397"/>
            </a:xfrm>
            <a:prstGeom prst="rect">
              <a:avLst/>
            </a:prstGeom>
            <a:noFill/>
          </p:spPr>
          <p:txBody>
            <a:bodyPr wrap="square" rtlCol="0">
              <a:spAutoFit/>
            </a:bodyPr>
            <a:lstStyle/>
            <a:p>
              <a:pPr algn="ctr">
                <a:lnSpc>
                  <a:spcPct val="120000"/>
                </a:lnSpc>
              </a:pPr>
              <a:r>
                <a:rPr lang="en-US" sz="2000" b="1" dirty="0" err="1" smtClean="0">
                  <a:solidFill>
                    <a:srgbClr val="FFFF00"/>
                  </a:solidFill>
                  <a:latin typeface="Times New Roman"/>
                  <a:cs typeface="Times New Roman"/>
                </a:rPr>
                <a:t>Servizio</a:t>
              </a:r>
              <a:r>
                <a:rPr lang="en-US" sz="2000" b="1" dirty="0" smtClean="0">
                  <a:solidFill>
                    <a:srgbClr val="FFFF00"/>
                  </a:solidFill>
                  <a:latin typeface="Times New Roman"/>
                  <a:cs typeface="Times New Roman"/>
                </a:rPr>
                <a:t> </a:t>
              </a:r>
            </a:p>
            <a:p>
              <a:pPr algn="ctr">
                <a:lnSpc>
                  <a:spcPct val="120000"/>
                </a:lnSpc>
              </a:pPr>
              <a:r>
                <a:rPr lang="en-US" sz="2000" b="1" dirty="0" err="1" smtClean="0">
                  <a:solidFill>
                    <a:srgbClr val="FFFF00"/>
                  </a:solidFill>
                  <a:latin typeface="Times New Roman"/>
                  <a:cs typeface="Times New Roman"/>
                </a:rPr>
                <a:t>Infrastrutture</a:t>
              </a:r>
              <a:r>
                <a:rPr lang="en-US" sz="2000" b="1" dirty="0" smtClean="0">
                  <a:solidFill>
                    <a:srgbClr val="FFFF00"/>
                  </a:solidFill>
                  <a:latin typeface="Times New Roman"/>
                  <a:cs typeface="Times New Roman"/>
                </a:rPr>
                <a:t> marine</a:t>
              </a:r>
            </a:p>
            <a:p>
              <a:pPr algn="ctr">
                <a:lnSpc>
                  <a:spcPct val="120000"/>
                </a:lnSpc>
              </a:pPr>
              <a:r>
                <a:rPr lang="en-US" sz="2000" b="1" dirty="0">
                  <a:solidFill>
                    <a:srgbClr val="FFFF00"/>
                  </a:solidFill>
                  <a:latin typeface="Times New Roman"/>
                  <a:cs typeface="Times New Roman"/>
                </a:rPr>
                <a:t>2</a:t>
              </a:r>
              <a:r>
                <a:rPr lang="en-US" sz="2000" b="1" dirty="0" smtClean="0">
                  <a:solidFill>
                    <a:srgbClr val="FFFF00"/>
                  </a:solidFill>
                  <a:latin typeface="Times New Roman"/>
                  <a:cs typeface="Times New Roman"/>
                </a:rPr>
                <a:t> </a:t>
              </a:r>
              <a:r>
                <a:rPr lang="en-US" sz="2000" b="1" dirty="0" err="1" smtClean="0">
                  <a:solidFill>
                    <a:srgbClr val="FFFF00"/>
                  </a:solidFill>
                  <a:latin typeface="Times New Roman"/>
                  <a:cs typeface="Times New Roman"/>
                </a:rPr>
                <a:t>Reparti</a:t>
              </a:r>
              <a:r>
                <a:rPr lang="en-US" sz="2000" b="1" dirty="0" smtClean="0">
                  <a:solidFill>
                    <a:srgbClr val="FFFF00"/>
                  </a:solidFill>
                  <a:latin typeface="Times New Roman"/>
                  <a:cs typeface="Times New Roman"/>
                </a:rPr>
                <a:t>: </a:t>
              </a:r>
            </a:p>
            <a:p>
              <a:pPr marL="342900" indent="-342900">
                <a:lnSpc>
                  <a:spcPct val="120000"/>
                </a:lnSpc>
                <a:buFontTx/>
                <a:buChar char="-"/>
              </a:pPr>
              <a:r>
                <a:rPr lang="en-US" sz="2000" b="1" dirty="0" err="1" smtClean="0">
                  <a:solidFill>
                    <a:srgbClr val="FFFF00"/>
                  </a:solidFill>
                  <a:latin typeface="Times New Roman"/>
                  <a:cs typeface="Times New Roman"/>
                </a:rPr>
                <a:t>Gestione</a:t>
              </a:r>
              <a:r>
                <a:rPr lang="en-US" sz="2000" b="1" dirty="0" smtClean="0">
                  <a:solidFill>
                    <a:srgbClr val="FFFF00"/>
                  </a:solidFill>
                  <a:latin typeface="Times New Roman"/>
                  <a:cs typeface="Times New Roman"/>
                </a:rPr>
                <a:t> e </a:t>
              </a:r>
              <a:r>
                <a:rPr lang="en-US" sz="2000" b="1" dirty="0" err="1" smtClean="0">
                  <a:solidFill>
                    <a:srgbClr val="FFFF00"/>
                  </a:solidFill>
                  <a:latin typeface="Times New Roman"/>
                  <a:cs typeface="Times New Roman"/>
                </a:rPr>
                <a:t>Manutenzione</a:t>
              </a:r>
              <a:endParaRPr lang="en-US" sz="2000" b="1" dirty="0" smtClean="0">
                <a:solidFill>
                  <a:srgbClr val="FFFF00"/>
                </a:solidFill>
                <a:latin typeface="Times New Roman"/>
                <a:cs typeface="Times New Roman"/>
              </a:endParaRPr>
            </a:p>
            <a:p>
              <a:pPr marL="342900" indent="-342900">
                <a:lnSpc>
                  <a:spcPct val="120000"/>
                </a:lnSpc>
                <a:buFontTx/>
                <a:buChar char="-"/>
              </a:pPr>
              <a:r>
                <a:rPr lang="en-US" sz="2000" b="1" dirty="0" err="1" smtClean="0">
                  <a:solidFill>
                    <a:srgbClr val="FFFF00"/>
                  </a:solidFill>
                  <a:latin typeface="Times New Roman"/>
                  <a:cs typeface="Times New Roman"/>
                </a:rPr>
                <a:t>Sviluppo</a:t>
              </a:r>
              <a:r>
                <a:rPr lang="en-US" sz="2000" b="1" dirty="0" smtClean="0">
                  <a:solidFill>
                    <a:srgbClr val="FFFF00"/>
                  </a:solidFill>
                  <a:latin typeface="Times New Roman"/>
                  <a:cs typeface="Times New Roman"/>
                </a:rPr>
                <a:t> </a:t>
              </a:r>
              <a:r>
                <a:rPr lang="en-US" sz="2000" b="1" dirty="0" err="1" smtClean="0">
                  <a:solidFill>
                    <a:srgbClr val="FFFF00"/>
                  </a:solidFill>
                  <a:latin typeface="Times New Roman"/>
                  <a:cs typeface="Times New Roman"/>
                </a:rPr>
                <a:t>Tecnologie</a:t>
              </a:r>
              <a:r>
                <a:rPr lang="en-US" sz="2000" b="1" dirty="0" smtClean="0">
                  <a:solidFill>
                    <a:srgbClr val="FFFF00"/>
                  </a:solidFill>
                  <a:latin typeface="Times New Roman"/>
                  <a:cs typeface="Times New Roman"/>
                </a:rPr>
                <a:t> mar.</a:t>
              </a:r>
            </a:p>
            <a:p>
              <a:pPr marL="342900" indent="-342900">
                <a:lnSpc>
                  <a:spcPct val="120000"/>
                </a:lnSpc>
                <a:buFontTx/>
                <a:buChar char="-"/>
              </a:pPr>
              <a:r>
                <a:rPr lang="en-US" sz="2000" b="1" dirty="0" err="1">
                  <a:solidFill>
                    <a:srgbClr val="FFFF00"/>
                  </a:solidFill>
                  <a:latin typeface="Times New Roman"/>
                  <a:cs typeface="Times New Roman"/>
                </a:rPr>
                <a:t>Totali</a:t>
              </a:r>
              <a:r>
                <a:rPr lang="en-US" sz="2000" b="1" dirty="0">
                  <a:solidFill>
                    <a:srgbClr val="FFFF00"/>
                  </a:solidFill>
                  <a:latin typeface="Times New Roman"/>
                  <a:cs typeface="Times New Roman"/>
                </a:rPr>
                <a:t> FTE= </a:t>
              </a:r>
              <a:r>
                <a:rPr lang="en-US" sz="2000" b="1" dirty="0" smtClean="0">
                  <a:solidFill>
                    <a:srgbClr val="FFFF00"/>
                  </a:solidFill>
                  <a:latin typeface="Times New Roman"/>
                  <a:cs typeface="Times New Roman"/>
                </a:rPr>
                <a:t>10.30</a:t>
              </a:r>
              <a:endParaRPr lang="en-US" sz="2000" b="1" dirty="0">
                <a:solidFill>
                  <a:srgbClr val="FFFF00"/>
                </a:solidFill>
                <a:latin typeface="Times New Roman"/>
                <a:cs typeface="Times New Roman"/>
              </a:endParaRPr>
            </a:p>
            <a:p>
              <a:pPr marL="342900" indent="-342900">
                <a:lnSpc>
                  <a:spcPct val="120000"/>
                </a:lnSpc>
                <a:buFontTx/>
                <a:buChar char="-"/>
              </a:pPr>
              <a:endParaRPr lang="en-US" sz="2000" b="1" dirty="0" smtClean="0">
                <a:solidFill>
                  <a:srgbClr val="FFFF00"/>
                </a:solidFill>
                <a:latin typeface="Times New Roman"/>
                <a:cs typeface="Times New Roman"/>
              </a:endParaRPr>
            </a:p>
          </p:txBody>
        </p:sp>
      </p:grpSp>
      <p:sp>
        <p:nvSpPr>
          <p:cNvPr id="3" name="CasellaDiTesto 2"/>
          <p:cNvSpPr txBox="1"/>
          <p:nvPr/>
        </p:nvSpPr>
        <p:spPr>
          <a:xfrm>
            <a:off x="0" y="-3"/>
            <a:ext cx="9144000" cy="789960"/>
          </a:xfrm>
          <a:prstGeom prst="rect">
            <a:avLst/>
          </a:prstGeom>
          <a:solidFill>
            <a:srgbClr val="000090"/>
          </a:solidFill>
        </p:spPr>
        <p:txBody>
          <a:bodyPr wrap="square" rtlCol="0">
            <a:spAutoFit/>
          </a:bodyPr>
          <a:lstStyle/>
          <a:p>
            <a:pPr algn="ctr">
              <a:lnSpc>
                <a:spcPct val="150000"/>
              </a:lnSpc>
            </a:pPr>
            <a:r>
              <a:rPr lang="en-US" sz="3200" b="1" dirty="0" err="1" smtClean="0">
                <a:solidFill>
                  <a:srgbClr val="FFFF00"/>
                </a:solidFill>
                <a:latin typeface="Times New Roman"/>
                <a:cs typeface="Times New Roman"/>
              </a:rPr>
              <a:t>Servizi</a:t>
            </a:r>
            <a:r>
              <a:rPr lang="en-US" sz="3200" b="1" dirty="0" smtClean="0">
                <a:solidFill>
                  <a:srgbClr val="FFFF00"/>
                </a:solidFill>
                <a:latin typeface="Times New Roman"/>
                <a:cs typeface="Times New Roman"/>
              </a:rPr>
              <a:t> </a:t>
            </a:r>
            <a:r>
              <a:rPr lang="en-US" sz="3200" b="1" dirty="0" err="1" smtClean="0">
                <a:solidFill>
                  <a:srgbClr val="FFFF00"/>
                </a:solidFill>
                <a:latin typeface="Times New Roman"/>
                <a:cs typeface="Times New Roman"/>
              </a:rPr>
              <a:t>della</a:t>
            </a:r>
            <a:r>
              <a:rPr lang="en-US" sz="3200" b="1" dirty="0" smtClean="0">
                <a:solidFill>
                  <a:srgbClr val="FFFF00"/>
                </a:solidFill>
                <a:latin typeface="Times New Roman"/>
                <a:cs typeface="Times New Roman"/>
              </a:rPr>
              <a:t> </a:t>
            </a:r>
            <a:r>
              <a:rPr lang="en-US" sz="3200" b="1" dirty="0" err="1" smtClean="0">
                <a:solidFill>
                  <a:srgbClr val="FFFF00"/>
                </a:solidFill>
                <a:latin typeface="Times New Roman"/>
                <a:cs typeface="Times New Roman"/>
              </a:rPr>
              <a:t>Divisione</a:t>
            </a:r>
            <a:r>
              <a:rPr lang="en-US" sz="3200" b="1" dirty="0" smtClean="0">
                <a:solidFill>
                  <a:srgbClr val="FFFF00"/>
                </a:solidFill>
                <a:latin typeface="Times New Roman"/>
                <a:cs typeface="Times New Roman"/>
              </a:rPr>
              <a:t> </a:t>
            </a:r>
            <a:r>
              <a:rPr lang="en-US" sz="3200" b="1" dirty="0" err="1" smtClean="0">
                <a:solidFill>
                  <a:srgbClr val="FFFF00"/>
                </a:solidFill>
                <a:latin typeface="Times New Roman"/>
                <a:cs typeface="Times New Roman"/>
              </a:rPr>
              <a:t>Ricerca</a:t>
            </a:r>
            <a:r>
              <a:rPr lang="en-US" sz="3200" b="1" dirty="0" smtClean="0">
                <a:solidFill>
                  <a:srgbClr val="FFFF00"/>
                </a:solidFill>
                <a:latin typeface="Times New Roman"/>
                <a:cs typeface="Times New Roman"/>
              </a:rPr>
              <a:t> (24.10% FTE)</a:t>
            </a:r>
            <a:endParaRPr lang="en-US" sz="3200" b="1" dirty="0">
              <a:solidFill>
                <a:srgbClr val="FFFF00"/>
              </a:solidFill>
              <a:latin typeface="Times New Roman"/>
              <a:cs typeface="Times New Roman"/>
            </a:endParaRPr>
          </a:p>
        </p:txBody>
      </p:sp>
      <p:sp>
        <p:nvSpPr>
          <p:cNvPr id="11" name="Segnaposto piè di pagina 10"/>
          <p:cNvSpPr>
            <a:spLocks noGrp="1"/>
          </p:cNvSpPr>
          <p:nvPr>
            <p:ph type="ftr" sz="quarter" idx="11"/>
          </p:nvPr>
        </p:nvSpPr>
        <p:spPr/>
        <p:txBody>
          <a:bodyPr/>
          <a:lstStyle/>
          <a:p>
            <a:r>
              <a:rPr lang="en-US" smtClean="0"/>
              <a:t>Comitato di Valutazione dei LNS, 1-2 Luglio 2015</a:t>
            </a:r>
            <a:endParaRPr lang="en-US"/>
          </a:p>
        </p:txBody>
      </p:sp>
      <p:sp>
        <p:nvSpPr>
          <p:cNvPr id="12" name="Segnaposto numero diapositiva 11"/>
          <p:cNvSpPr>
            <a:spLocks noGrp="1"/>
          </p:cNvSpPr>
          <p:nvPr>
            <p:ph type="sldNum" sz="quarter" idx="12"/>
          </p:nvPr>
        </p:nvSpPr>
        <p:spPr/>
        <p:txBody>
          <a:bodyPr/>
          <a:lstStyle/>
          <a:p>
            <a:fld id="{7CA9C441-F34B-6B4E-9CD4-7F418E036B7C}" type="slidenum">
              <a:rPr lang="en-US" smtClean="0"/>
              <a:t>2</a:t>
            </a:fld>
            <a:endParaRPr lang="en-US"/>
          </a:p>
        </p:txBody>
      </p:sp>
    </p:spTree>
    <p:extLst>
      <p:ext uri="{BB962C8B-B14F-4D97-AF65-F5344CB8AC3E}">
        <p14:creationId xmlns:p14="http://schemas.microsoft.com/office/powerpoint/2010/main" val="165081626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2882900" y="6432550"/>
            <a:ext cx="3441700" cy="365125"/>
          </a:xfrm>
        </p:spPr>
        <p:txBody>
          <a:bodyPr/>
          <a:lstStyle/>
          <a:p>
            <a:r>
              <a:rPr lang="en-US" smtClean="0"/>
              <a:t>Comitato di Valutazione dei LNS, 1-2 Luglio 2015</a:t>
            </a:r>
            <a:endParaRPr lang="en-US"/>
          </a:p>
        </p:txBody>
      </p:sp>
      <p:sp>
        <p:nvSpPr>
          <p:cNvPr id="3" name="Segnaposto numero diapositiva 2"/>
          <p:cNvSpPr>
            <a:spLocks noGrp="1"/>
          </p:cNvSpPr>
          <p:nvPr>
            <p:ph type="sldNum" sz="quarter" idx="12"/>
          </p:nvPr>
        </p:nvSpPr>
        <p:spPr>
          <a:xfrm>
            <a:off x="7975600" y="6432550"/>
            <a:ext cx="711200" cy="365125"/>
          </a:xfrm>
        </p:spPr>
        <p:txBody>
          <a:bodyPr/>
          <a:lstStyle/>
          <a:p>
            <a:fld id="{7CA9C441-F34B-6B4E-9CD4-7F418E036B7C}" type="slidenum">
              <a:rPr lang="en-US" smtClean="0"/>
              <a:t>20</a:t>
            </a:fld>
            <a:endParaRPr lang="en-US"/>
          </a:p>
        </p:txBody>
      </p:sp>
      <p:sp>
        <p:nvSpPr>
          <p:cNvPr id="4" name="Rettangolo 3"/>
          <p:cNvSpPr/>
          <p:nvPr/>
        </p:nvSpPr>
        <p:spPr>
          <a:xfrm>
            <a:off x="330200" y="3454400"/>
            <a:ext cx="8902700" cy="3139321"/>
          </a:xfrm>
          <a:prstGeom prst="rect">
            <a:avLst/>
          </a:prstGeom>
        </p:spPr>
        <p:txBody>
          <a:bodyPr wrap="square">
            <a:spAutoFit/>
          </a:bodyPr>
          <a:lstStyle/>
          <a:p>
            <a:pPr algn="ctr"/>
            <a:r>
              <a:rPr lang="it-IT" b="1" dirty="0" smtClean="0">
                <a:latin typeface="Times New Roman"/>
                <a:cs typeface="Times New Roman"/>
              </a:rPr>
              <a:t>Attività per Esperimento DMNR (ultimi 3 anni):  </a:t>
            </a:r>
          </a:p>
          <a:p>
            <a:pPr algn="ctr"/>
            <a:endParaRPr lang="it-IT" b="1" dirty="0" smtClean="0">
              <a:latin typeface="Times New Roman"/>
              <a:cs typeface="Times New Roman"/>
            </a:endParaRPr>
          </a:p>
          <a:p>
            <a:pPr marL="285750" indent="-285750">
              <a:buFontTx/>
              <a:buChar char="-"/>
            </a:pPr>
            <a:r>
              <a:rPr lang="it-IT" dirty="0" smtClean="0">
                <a:latin typeface="Times New Roman"/>
                <a:cs typeface="Times New Roman"/>
              </a:rPr>
              <a:t>È stato </a:t>
            </a:r>
            <a:r>
              <a:rPr lang="it-IT" dirty="0">
                <a:latin typeface="Times New Roman"/>
                <a:cs typeface="Times New Roman"/>
              </a:rPr>
              <a:t>progettato e realizzato un bus custom </a:t>
            </a:r>
            <a:r>
              <a:rPr lang="it-IT" dirty="0" smtClean="0">
                <a:latin typeface="Times New Roman"/>
                <a:cs typeface="Times New Roman"/>
              </a:rPr>
              <a:t>per contenere </a:t>
            </a:r>
            <a:r>
              <a:rPr lang="it-IT" dirty="0">
                <a:latin typeface="Times New Roman"/>
                <a:cs typeface="Times New Roman"/>
              </a:rPr>
              <a:t>le schede </a:t>
            </a:r>
            <a:r>
              <a:rPr lang="it-IT" dirty="0" smtClean="0">
                <a:latin typeface="Times New Roman"/>
                <a:cs typeface="Times New Roman"/>
              </a:rPr>
              <a:t>dell’apparato di </a:t>
            </a:r>
            <a:r>
              <a:rPr lang="it-IT" dirty="0">
                <a:latin typeface="Times New Roman"/>
                <a:cs typeface="Times New Roman"/>
              </a:rPr>
              <a:t>monitoraggio </a:t>
            </a:r>
            <a:r>
              <a:rPr lang="it-IT" dirty="0" smtClean="0">
                <a:latin typeface="Times New Roman"/>
                <a:cs typeface="Times New Roman"/>
              </a:rPr>
              <a:t>scorie radioattive. </a:t>
            </a:r>
          </a:p>
          <a:p>
            <a:pPr marL="285750" indent="-285750">
              <a:buFontTx/>
              <a:buChar char="-"/>
            </a:pPr>
            <a:r>
              <a:rPr lang="it-IT" dirty="0">
                <a:latin typeface="Times New Roman"/>
                <a:cs typeface="Times New Roman"/>
              </a:rPr>
              <a:t>M</a:t>
            </a:r>
            <a:r>
              <a:rPr lang="it-IT" dirty="0" smtClean="0">
                <a:latin typeface="Times New Roman"/>
                <a:cs typeface="Times New Roman"/>
              </a:rPr>
              <a:t>odifiche </a:t>
            </a:r>
            <a:r>
              <a:rPr lang="it-IT" dirty="0">
                <a:latin typeface="Times New Roman"/>
                <a:cs typeface="Times New Roman"/>
              </a:rPr>
              <a:t>su alimentatori commerciali per ottimizzare i problemi legati al “</a:t>
            </a:r>
            <a:r>
              <a:rPr lang="it-IT" dirty="0" err="1">
                <a:latin typeface="Times New Roman"/>
                <a:cs typeface="Times New Roman"/>
              </a:rPr>
              <a:t>low</a:t>
            </a:r>
            <a:r>
              <a:rPr lang="it-IT" dirty="0">
                <a:latin typeface="Times New Roman"/>
                <a:cs typeface="Times New Roman"/>
              </a:rPr>
              <a:t> </a:t>
            </a:r>
            <a:r>
              <a:rPr lang="it-IT" dirty="0" err="1">
                <a:latin typeface="Times New Roman"/>
                <a:cs typeface="Times New Roman"/>
              </a:rPr>
              <a:t>noise</a:t>
            </a:r>
            <a:r>
              <a:rPr lang="it-IT" dirty="0">
                <a:latin typeface="Times New Roman"/>
                <a:cs typeface="Times New Roman"/>
              </a:rPr>
              <a:t> </a:t>
            </a:r>
            <a:r>
              <a:rPr lang="it-IT" dirty="0" err="1">
                <a:latin typeface="Times New Roman"/>
                <a:cs typeface="Times New Roman"/>
              </a:rPr>
              <a:t>powering</a:t>
            </a:r>
            <a:r>
              <a:rPr lang="it-IT" dirty="0" smtClean="0">
                <a:latin typeface="Times New Roman"/>
                <a:cs typeface="Times New Roman"/>
              </a:rPr>
              <a:t>”. </a:t>
            </a:r>
            <a:endParaRPr lang="it-IT" dirty="0">
              <a:latin typeface="Times New Roman"/>
              <a:cs typeface="Times New Roman"/>
            </a:endParaRPr>
          </a:p>
          <a:p>
            <a:pPr marL="285750" indent="-285750">
              <a:buFontTx/>
              <a:buChar char="-"/>
            </a:pPr>
            <a:r>
              <a:rPr lang="it-IT" dirty="0" smtClean="0">
                <a:latin typeface="Times New Roman"/>
                <a:cs typeface="Times New Roman"/>
              </a:rPr>
              <a:t>Progettazione dei </a:t>
            </a:r>
            <a:r>
              <a:rPr lang="it-IT" dirty="0">
                <a:latin typeface="Times New Roman"/>
                <a:cs typeface="Times New Roman"/>
              </a:rPr>
              <a:t>traslatori LVDS – TTL per </a:t>
            </a:r>
            <a:r>
              <a:rPr lang="it-IT" dirty="0" smtClean="0">
                <a:latin typeface="Times New Roman"/>
                <a:cs typeface="Times New Roman"/>
              </a:rPr>
              <a:t>provare, mediante </a:t>
            </a:r>
            <a:r>
              <a:rPr lang="it-IT" dirty="0">
                <a:latin typeface="Times New Roman"/>
                <a:cs typeface="Times New Roman"/>
              </a:rPr>
              <a:t>modulistica standard, le schede di “amplificatore-coincidenza”</a:t>
            </a:r>
            <a:r>
              <a:rPr lang="it-IT" dirty="0" smtClean="0">
                <a:latin typeface="Times New Roman"/>
                <a:cs typeface="Times New Roman"/>
              </a:rPr>
              <a:t>.</a:t>
            </a:r>
          </a:p>
          <a:p>
            <a:pPr marL="285750" indent="-285750">
              <a:buFontTx/>
              <a:buChar char="-"/>
            </a:pPr>
            <a:r>
              <a:rPr lang="it-IT" dirty="0">
                <a:latin typeface="Times New Roman"/>
                <a:cs typeface="Times New Roman"/>
              </a:rPr>
              <a:t>O</a:t>
            </a:r>
            <a:r>
              <a:rPr lang="it-IT" dirty="0" smtClean="0">
                <a:latin typeface="Times New Roman"/>
                <a:cs typeface="Times New Roman"/>
              </a:rPr>
              <a:t>ttimizzazione </a:t>
            </a:r>
            <a:r>
              <a:rPr lang="it-IT" dirty="0">
                <a:latin typeface="Times New Roman"/>
                <a:cs typeface="Times New Roman"/>
              </a:rPr>
              <a:t>del firmware del microcontrollore </a:t>
            </a:r>
            <a:r>
              <a:rPr lang="it-IT" dirty="0" smtClean="0">
                <a:latin typeface="Times New Roman"/>
                <a:cs typeface="Times New Roman"/>
              </a:rPr>
              <a:t>e </a:t>
            </a:r>
            <a:r>
              <a:rPr lang="it-IT" dirty="0">
                <a:latin typeface="Times New Roman"/>
                <a:cs typeface="Times New Roman"/>
              </a:rPr>
              <a:t>progettazione dei PCB di supporto ai rivelatori </a:t>
            </a:r>
            <a:r>
              <a:rPr lang="it-IT" dirty="0" smtClean="0">
                <a:latin typeface="Times New Roman"/>
                <a:cs typeface="Times New Roman"/>
              </a:rPr>
              <a:t>SIPM.</a:t>
            </a:r>
          </a:p>
          <a:p>
            <a:pPr marL="285750" indent="-285750">
              <a:buFontTx/>
              <a:buChar char="-"/>
            </a:pPr>
            <a:r>
              <a:rPr lang="it-IT" dirty="0" smtClean="0">
                <a:latin typeface="Times New Roman"/>
                <a:cs typeface="Times New Roman"/>
              </a:rPr>
              <a:t>progettazione </a:t>
            </a:r>
            <a:r>
              <a:rPr lang="it-IT" dirty="0">
                <a:latin typeface="Times New Roman"/>
                <a:cs typeface="Times New Roman"/>
              </a:rPr>
              <a:t>e realizzazione di 50 supporti  per i rivelatori </a:t>
            </a:r>
            <a:r>
              <a:rPr lang="it-IT" dirty="0" smtClean="0">
                <a:latin typeface="Times New Roman"/>
                <a:cs typeface="Times New Roman"/>
              </a:rPr>
              <a:t>SIPM.</a:t>
            </a:r>
            <a:endParaRPr lang="it-IT" dirty="0">
              <a:latin typeface="Times New Roman"/>
              <a:cs typeface="Times New Roman"/>
            </a:endParaRPr>
          </a:p>
        </p:txBody>
      </p:sp>
      <p:pic>
        <p:nvPicPr>
          <p:cNvPr id="7" name="Immagine 6"/>
          <p:cNvPicPr>
            <a:picLocks noChangeAspect="1"/>
          </p:cNvPicPr>
          <p:nvPr/>
        </p:nvPicPr>
        <p:blipFill>
          <a:blip r:embed="rId2"/>
          <a:stretch>
            <a:fillRect/>
          </a:stretch>
        </p:blipFill>
        <p:spPr>
          <a:xfrm>
            <a:off x="355600" y="38100"/>
            <a:ext cx="8570340" cy="3937000"/>
          </a:xfrm>
          <a:prstGeom prst="rect">
            <a:avLst/>
          </a:prstGeom>
        </p:spPr>
      </p:pic>
    </p:spTree>
    <p:extLst>
      <p:ext uri="{BB962C8B-B14F-4D97-AF65-F5344CB8AC3E}">
        <p14:creationId xmlns:p14="http://schemas.microsoft.com/office/powerpoint/2010/main" val="414419365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2882900" y="6432550"/>
            <a:ext cx="3441700" cy="365125"/>
          </a:xfrm>
        </p:spPr>
        <p:txBody>
          <a:bodyPr/>
          <a:lstStyle/>
          <a:p>
            <a:r>
              <a:rPr lang="en-US" smtClean="0"/>
              <a:t>Comitato di Valutazione dei LNS, 1-2 Luglio 2015</a:t>
            </a:r>
            <a:endParaRPr lang="en-US"/>
          </a:p>
        </p:txBody>
      </p:sp>
      <p:sp>
        <p:nvSpPr>
          <p:cNvPr id="3" name="Segnaposto numero diapositiva 2"/>
          <p:cNvSpPr>
            <a:spLocks noGrp="1"/>
          </p:cNvSpPr>
          <p:nvPr>
            <p:ph type="sldNum" sz="quarter" idx="12"/>
          </p:nvPr>
        </p:nvSpPr>
        <p:spPr>
          <a:xfrm>
            <a:off x="7975600" y="6432550"/>
            <a:ext cx="711200" cy="365125"/>
          </a:xfrm>
        </p:spPr>
        <p:txBody>
          <a:bodyPr/>
          <a:lstStyle/>
          <a:p>
            <a:fld id="{7CA9C441-F34B-6B4E-9CD4-7F418E036B7C}" type="slidenum">
              <a:rPr lang="en-US" smtClean="0"/>
              <a:t>21</a:t>
            </a:fld>
            <a:endParaRPr lang="en-US"/>
          </a:p>
        </p:txBody>
      </p:sp>
      <p:sp>
        <p:nvSpPr>
          <p:cNvPr id="4" name="Rettangolo 3"/>
          <p:cNvSpPr/>
          <p:nvPr/>
        </p:nvSpPr>
        <p:spPr>
          <a:xfrm>
            <a:off x="190500" y="184686"/>
            <a:ext cx="8902700" cy="6247864"/>
          </a:xfrm>
          <a:prstGeom prst="rect">
            <a:avLst/>
          </a:prstGeom>
        </p:spPr>
        <p:txBody>
          <a:bodyPr wrap="square">
            <a:spAutoFit/>
          </a:bodyPr>
          <a:lstStyle/>
          <a:p>
            <a:pPr algn="ctr"/>
            <a:r>
              <a:rPr lang="it-IT" sz="2000" b="1" dirty="0" smtClean="0">
                <a:latin typeface="Times New Roman"/>
                <a:cs typeface="Times New Roman"/>
              </a:rPr>
              <a:t>Attività per Multi Rivelatore CHIMERA:  </a:t>
            </a:r>
          </a:p>
          <a:p>
            <a:pPr marL="285750" indent="-285750">
              <a:buFontTx/>
              <a:buChar char="-"/>
            </a:pPr>
            <a:r>
              <a:rPr lang="it-IT" sz="2000" dirty="0" smtClean="0">
                <a:latin typeface="Times New Roman"/>
                <a:cs typeface="Times New Roman"/>
              </a:rPr>
              <a:t>Realizzazione </a:t>
            </a:r>
            <a:r>
              <a:rPr lang="it-IT" sz="2000" dirty="0">
                <a:latin typeface="Times New Roman"/>
                <a:cs typeface="Times New Roman"/>
              </a:rPr>
              <a:t>di 20 attenuatori per adattare il </a:t>
            </a:r>
            <a:r>
              <a:rPr lang="it-IT" sz="2000" dirty="0" err="1">
                <a:latin typeface="Times New Roman"/>
                <a:cs typeface="Times New Roman"/>
              </a:rPr>
              <a:t>range</a:t>
            </a:r>
            <a:r>
              <a:rPr lang="it-IT" sz="2000" dirty="0">
                <a:latin typeface="Times New Roman"/>
                <a:cs typeface="Times New Roman"/>
              </a:rPr>
              <a:t> dinamico dei QDC alle dinamiche previste per i segnali dei rivelatori di Chimera. </a:t>
            </a:r>
            <a:endParaRPr lang="it-IT" sz="2000" dirty="0" smtClean="0">
              <a:latin typeface="Times New Roman"/>
              <a:cs typeface="Times New Roman"/>
            </a:endParaRPr>
          </a:p>
          <a:p>
            <a:pPr marL="285750" indent="-285750">
              <a:buFontTx/>
              <a:buChar char="-"/>
            </a:pPr>
            <a:r>
              <a:rPr lang="it-IT" sz="2000" dirty="0" smtClean="0">
                <a:latin typeface="Times New Roman"/>
                <a:cs typeface="Times New Roman"/>
              </a:rPr>
              <a:t>attività </a:t>
            </a:r>
            <a:r>
              <a:rPr lang="it-IT" sz="2000" dirty="0">
                <a:latin typeface="Times New Roman"/>
                <a:cs typeface="Times New Roman"/>
              </a:rPr>
              <a:t>in sala </a:t>
            </a:r>
            <a:r>
              <a:rPr lang="it-IT" sz="2000" dirty="0" smtClean="0">
                <a:latin typeface="Times New Roman"/>
                <a:cs typeface="Times New Roman"/>
              </a:rPr>
              <a:t>per </a:t>
            </a:r>
            <a:r>
              <a:rPr lang="it-IT" sz="2000" dirty="0">
                <a:latin typeface="Times New Roman"/>
                <a:cs typeface="Times New Roman"/>
              </a:rPr>
              <a:t>coadiuvare i ricercatori nelle fasi di assemblaggio e cablaggio sul suddetto apparato </a:t>
            </a:r>
            <a:r>
              <a:rPr lang="it-IT" sz="2000" dirty="0" smtClean="0">
                <a:latin typeface="Times New Roman"/>
                <a:cs typeface="Times New Roman"/>
              </a:rPr>
              <a:t>sperimentale; </a:t>
            </a:r>
            <a:r>
              <a:rPr lang="it-IT" sz="2000" dirty="0">
                <a:latin typeface="Times New Roman"/>
                <a:cs typeface="Times New Roman"/>
              </a:rPr>
              <a:t>cablaggio </a:t>
            </a:r>
            <a:r>
              <a:rPr lang="it-IT" sz="2000" dirty="0" smtClean="0">
                <a:latin typeface="Times New Roman"/>
                <a:cs typeface="Times New Roman"/>
              </a:rPr>
              <a:t>apparato </a:t>
            </a:r>
            <a:r>
              <a:rPr lang="it-IT" sz="2000" dirty="0" err="1">
                <a:latin typeface="Times New Roman"/>
                <a:cs typeface="Times New Roman"/>
              </a:rPr>
              <a:t>Farcos</a:t>
            </a:r>
            <a:r>
              <a:rPr lang="it-IT" sz="2000" dirty="0">
                <a:latin typeface="Times New Roman"/>
                <a:cs typeface="Times New Roman"/>
              </a:rPr>
              <a:t> </a:t>
            </a:r>
            <a:r>
              <a:rPr lang="it-IT" sz="2000" dirty="0" smtClean="0">
                <a:latin typeface="Times New Roman"/>
                <a:cs typeface="Times New Roman"/>
              </a:rPr>
              <a:t>e </a:t>
            </a:r>
            <a:r>
              <a:rPr lang="it-IT" sz="2000" dirty="0">
                <a:latin typeface="Times New Roman"/>
                <a:cs typeface="Times New Roman"/>
              </a:rPr>
              <a:t>rifacimento </a:t>
            </a:r>
            <a:r>
              <a:rPr lang="it-IT" sz="2000" dirty="0" smtClean="0">
                <a:latin typeface="Times New Roman"/>
                <a:cs typeface="Times New Roman"/>
              </a:rPr>
              <a:t>di </a:t>
            </a:r>
            <a:r>
              <a:rPr lang="it-IT" sz="2000" dirty="0">
                <a:latin typeface="Times New Roman"/>
                <a:cs typeface="Times New Roman"/>
              </a:rPr>
              <a:t>tutti i </a:t>
            </a:r>
            <a:r>
              <a:rPr lang="it-IT" sz="2000" dirty="0" err="1">
                <a:latin typeface="Times New Roman"/>
                <a:cs typeface="Times New Roman"/>
              </a:rPr>
              <a:t>Flat</a:t>
            </a:r>
            <a:r>
              <a:rPr lang="it-IT" sz="2000" dirty="0">
                <a:latin typeface="Times New Roman"/>
                <a:cs typeface="Times New Roman"/>
              </a:rPr>
              <a:t> Cable per le connessioni </a:t>
            </a:r>
            <a:r>
              <a:rPr lang="it-IT" sz="2000" dirty="0" smtClean="0">
                <a:latin typeface="Times New Roman"/>
                <a:cs typeface="Times New Roman"/>
              </a:rPr>
              <a:t>interno/esterno </a:t>
            </a:r>
            <a:r>
              <a:rPr lang="it-IT" sz="2000" dirty="0">
                <a:latin typeface="Times New Roman"/>
                <a:cs typeface="Times New Roman"/>
              </a:rPr>
              <a:t>camera, </a:t>
            </a:r>
            <a:r>
              <a:rPr lang="it-IT" sz="2000" dirty="0" smtClean="0">
                <a:latin typeface="Times New Roman"/>
                <a:cs typeface="Times New Roman"/>
              </a:rPr>
              <a:t>usando nuove </a:t>
            </a:r>
            <a:r>
              <a:rPr lang="it-IT" sz="2000" dirty="0">
                <a:latin typeface="Times New Roman"/>
                <a:cs typeface="Times New Roman"/>
              </a:rPr>
              <a:t>flange. </a:t>
            </a:r>
            <a:endParaRPr lang="it-IT" sz="2000" dirty="0" smtClean="0">
              <a:latin typeface="Times New Roman"/>
              <a:cs typeface="Times New Roman"/>
            </a:endParaRPr>
          </a:p>
          <a:p>
            <a:pPr marL="285750" indent="-285750">
              <a:buFontTx/>
              <a:buChar char="-"/>
            </a:pPr>
            <a:r>
              <a:rPr lang="it-IT" sz="2000" dirty="0">
                <a:latin typeface="Times New Roman"/>
                <a:cs typeface="Times New Roman"/>
              </a:rPr>
              <a:t>R</a:t>
            </a:r>
            <a:r>
              <a:rPr lang="it-IT" sz="2000" dirty="0" smtClean="0">
                <a:latin typeface="Times New Roman"/>
                <a:cs typeface="Times New Roman"/>
              </a:rPr>
              <a:t>iparazione </a:t>
            </a:r>
            <a:r>
              <a:rPr lang="it-IT" sz="2000" dirty="0">
                <a:latin typeface="Times New Roman"/>
                <a:cs typeface="Times New Roman"/>
              </a:rPr>
              <a:t>di numerosi cavi di tipo SCI – Lemo. </a:t>
            </a:r>
            <a:r>
              <a:rPr lang="it-IT" sz="2000" dirty="0" smtClean="0">
                <a:latin typeface="Times New Roman"/>
                <a:cs typeface="Times New Roman"/>
              </a:rPr>
              <a:t>Realizzazione </a:t>
            </a:r>
            <a:r>
              <a:rPr lang="it-IT" sz="2000" dirty="0">
                <a:latin typeface="Times New Roman"/>
                <a:cs typeface="Times New Roman"/>
              </a:rPr>
              <a:t>cavi LEMO ed SHV speciali per il collegamento di rivelatori a gas di tipo </a:t>
            </a:r>
            <a:r>
              <a:rPr lang="it-IT" sz="2000" dirty="0" smtClean="0">
                <a:latin typeface="Times New Roman"/>
                <a:cs typeface="Times New Roman"/>
              </a:rPr>
              <a:t>PPAC.</a:t>
            </a:r>
          </a:p>
          <a:p>
            <a:pPr marL="285750" indent="-285750">
              <a:buFontTx/>
              <a:buChar char="-"/>
            </a:pPr>
            <a:r>
              <a:rPr lang="it-IT" sz="2000" dirty="0" smtClean="0">
                <a:latin typeface="Times New Roman"/>
                <a:cs typeface="Times New Roman"/>
              </a:rPr>
              <a:t>Realizzazione di scheda </a:t>
            </a:r>
            <a:r>
              <a:rPr lang="it-IT" sz="2000" dirty="0">
                <a:latin typeface="Times New Roman"/>
                <a:cs typeface="Times New Roman"/>
              </a:rPr>
              <a:t>di interfaccia per il collegamento del rivelatore a </a:t>
            </a:r>
            <a:r>
              <a:rPr lang="it-IT" sz="2000" dirty="0" smtClean="0">
                <a:latin typeface="Times New Roman"/>
                <a:cs typeface="Times New Roman"/>
              </a:rPr>
              <a:t>strip, per </a:t>
            </a:r>
            <a:r>
              <a:rPr lang="it-IT" sz="2000" dirty="0" err="1">
                <a:latin typeface="Times New Roman"/>
                <a:cs typeface="Times New Roman"/>
              </a:rPr>
              <a:t>tagging</a:t>
            </a:r>
            <a:r>
              <a:rPr lang="it-IT" sz="2000" dirty="0">
                <a:latin typeface="Times New Roman"/>
                <a:cs typeface="Times New Roman"/>
              </a:rPr>
              <a:t> dei fasci di </a:t>
            </a:r>
            <a:r>
              <a:rPr lang="it-IT" sz="2000" dirty="0" smtClean="0">
                <a:latin typeface="Times New Roman"/>
                <a:cs typeface="Times New Roman"/>
              </a:rPr>
              <a:t>frammentazione, </a:t>
            </a:r>
            <a:r>
              <a:rPr lang="it-IT" sz="2000" dirty="0">
                <a:latin typeface="Times New Roman"/>
                <a:cs typeface="Times New Roman"/>
              </a:rPr>
              <a:t>con </a:t>
            </a:r>
            <a:r>
              <a:rPr lang="it-IT" sz="2000" dirty="0" smtClean="0">
                <a:latin typeface="Times New Roman"/>
                <a:cs typeface="Times New Roman"/>
              </a:rPr>
              <a:t>i </a:t>
            </a:r>
            <a:r>
              <a:rPr lang="it-IT" sz="2000" dirty="0">
                <a:latin typeface="Times New Roman"/>
                <a:cs typeface="Times New Roman"/>
              </a:rPr>
              <a:t>preamplificatori </a:t>
            </a:r>
            <a:r>
              <a:rPr lang="it-IT" sz="2000" dirty="0" smtClean="0">
                <a:latin typeface="Times New Roman"/>
                <a:cs typeface="Times New Roman"/>
              </a:rPr>
              <a:t>MESYTEC.</a:t>
            </a:r>
          </a:p>
          <a:p>
            <a:pPr marL="285750" indent="-285750">
              <a:buFontTx/>
              <a:buChar char="-"/>
            </a:pPr>
            <a:r>
              <a:rPr lang="it-IT" sz="2000" dirty="0">
                <a:latin typeface="Times New Roman"/>
                <a:cs typeface="Times New Roman"/>
              </a:rPr>
              <a:t>M</a:t>
            </a:r>
            <a:r>
              <a:rPr lang="it-IT" sz="2000" dirty="0" smtClean="0">
                <a:latin typeface="Times New Roman"/>
                <a:cs typeface="Times New Roman"/>
              </a:rPr>
              <a:t>anutenzione </a:t>
            </a:r>
            <a:r>
              <a:rPr lang="it-IT" sz="2000" dirty="0">
                <a:latin typeface="Times New Roman"/>
                <a:cs typeface="Times New Roman"/>
              </a:rPr>
              <a:t>di </a:t>
            </a:r>
            <a:r>
              <a:rPr lang="it-IT" sz="2000" dirty="0" smtClean="0">
                <a:latin typeface="Times New Roman"/>
                <a:cs typeface="Times New Roman"/>
              </a:rPr>
              <a:t>componenti/moduli elettronica.</a:t>
            </a:r>
            <a:endParaRPr lang="it-IT" sz="2000" dirty="0">
              <a:latin typeface="Times New Roman"/>
              <a:cs typeface="Times New Roman"/>
            </a:endParaRPr>
          </a:p>
          <a:p>
            <a:r>
              <a:rPr lang="it-IT" sz="2000" dirty="0">
                <a:latin typeface="Times New Roman"/>
                <a:cs typeface="Times New Roman"/>
              </a:rPr>
              <a:t> </a:t>
            </a:r>
          </a:p>
          <a:p>
            <a:pPr algn="ctr"/>
            <a:r>
              <a:rPr lang="it-IT" sz="2000" b="1" dirty="0">
                <a:latin typeface="Times New Roman"/>
                <a:cs typeface="Times New Roman"/>
              </a:rPr>
              <a:t>Attività per Multi Rivelatore </a:t>
            </a:r>
            <a:r>
              <a:rPr lang="it-IT" sz="2000" b="1" dirty="0" smtClean="0">
                <a:latin typeface="Times New Roman"/>
                <a:cs typeface="Times New Roman"/>
              </a:rPr>
              <a:t>MEDEA</a:t>
            </a:r>
            <a:r>
              <a:rPr lang="it-IT" sz="2000" b="1" dirty="0">
                <a:latin typeface="Times New Roman"/>
                <a:cs typeface="Times New Roman"/>
              </a:rPr>
              <a:t>: </a:t>
            </a:r>
            <a:endParaRPr lang="it-IT" sz="2000" b="1" dirty="0" smtClean="0">
              <a:latin typeface="Times New Roman"/>
              <a:cs typeface="Times New Roman"/>
            </a:endParaRPr>
          </a:p>
          <a:p>
            <a:pPr marL="285750" indent="-285750">
              <a:buFontTx/>
              <a:buChar char="-"/>
            </a:pPr>
            <a:r>
              <a:rPr lang="it-IT" sz="2000" dirty="0" smtClean="0">
                <a:latin typeface="Times New Roman"/>
                <a:cs typeface="Times New Roman"/>
              </a:rPr>
              <a:t>Realizzati </a:t>
            </a:r>
            <a:r>
              <a:rPr lang="it-IT" sz="2000" dirty="0">
                <a:latin typeface="Times New Roman"/>
                <a:cs typeface="Times New Roman"/>
              </a:rPr>
              <a:t>20 nuovi partitori per i fototubi a 12 </a:t>
            </a:r>
            <a:r>
              <a:rPr lang="it-IT" sz="2000" dirty="0" err="1">
                <a:latin typeface="Times New Roman"/>
                <a:cs typeface="Times New Roman"/>
              </a:rPr>
              <a:t>dinodi</a:t>
            </a:r>
            <a:r>
              <a:rPr lang="it-IT" sz="2000" dirty="0">
                <a:latin typeface="Times New Roman"/>
                <a:cs typeface="Times New Roman"/>
              </a:rPr>
              <a:t> che sono stati </a:t>
            </a:r>
            <a:r>
              <a:rPr lang="it-IT" sz="2000" dirty="0" smtClean="0">
                <a:latin typeface="Times New Roman"/>
                <a:cs typeface="Times New Roman"/>
              </a:rPr>
              <a:t>implementati </a:t>
            </a:r>
            <a:r>
              <a:rPr lang="it-IT" sz="2000" dirty="0">
                <a:latin typeface="Times New Roman"/>
                <a:cs typeface="Times New Roman"/>
              </a:rPr>
              <a:t>nel rivelatore MEDEA a sostituzione di quelli a 10 </a:t>
            </a:r>
            <a:r>
              <a:rPr lang="it-IT" sz="2000" dirty="0" err="1">
                <a:latin typeface="Times New Roman"/>
                <a:cs typeface="Times New Roman"/>
              </a:rPr>
              <a:t>dinodi</a:t>
            </a:r>
            <a:r>
              <a:rPr lang="it-IT" sz="2000" dirty="0">
                <a:latin typeface="Times New Roman"/>
                <a:cs typeface="Times New Roman"/>
              </a:rPr>
              <a:t> per migliorare il guadagno e abbassare le soglie di rivelazione. </a:t>
            </a:r>
            <a:endParaRPr lang="it-IT" sz="2000" dirty="0" smtClean="0">
              <a:latin typeface="Times New Roman"/>
              <a:cs typeface="Times New Roman"/>
            </a:endParaRPr>
          </a:p>
          <a:p>
            <a:pPr marL="285750" indent="-285750">
              <a:buFontTx/>
              <a:buChar char="-"/>
            </a:pPr>
            <a:r>
              <a:rPr lang="it-IT" sz="2000" dirty="0">
                <a:latin typeface="Times New Roman"/>
                <a:cs typeface="Times New Roman"/>
              </a:rPr>
              <a:t>M</a:t>
            </a:r>
            <a:r>
              <a:rPr lang="it-IT" sz="2000" dirty="0" smtClean="0">
                <a:latin typeface="Times New Roman"/>
                <a:cs typeface="Times New Roman"/>
              </a:rPr>
              <a:t>odifica degli zoccoletti </a:t>
            </a:r>
            <a:r>
              <a:rPr lang="it-IT" sz="2000" dirty="0">
                <a:latin typeface="Times New Roman"/>
                <a:cs typeface="Times New Roman"/>
              </a:rPr>
              <a:t>dei fototubi su cui è installata parte della </a:t>
            </a:r>
            <a:r>
              <a:rPr lang="it-IT" sz="2000" dirty="0" err="1" smtClean="0">
                <a:latin typeface="Times New Roman"/>
                <a:cs typeface="Times New Roman"/>
              </a:rPr>
              <a:t>circuitistica</a:t>
            </a:r>
            <a:r>
              <a:rPr lang="it-IT" sz="2000" dirty="0" smtClean="0">
                <a:latin typeface="Times New Roman"/>
                <a:cs typeface="Times New Roman"/>
              </a:rPr>
              <a:t>;</a:t>
            </a:r>
          </a:p>
          <a:p>
            <a:pPr marL="285750" indent="-285750">
              <a:buFontTx/>
              <a:buChar char="-"/>
            </a:pPr>
            <a:r>
              <a:rPr lang="it-IT" sz="2000" dirty="0">
                <a:latin typeface="Times New Roman"/>
                <a:cs typeface="Times New Roman"/>
              </a:rPr>
              <a:t>E</a:t>
            </a:r>
            <a:r>
              <a:rPr lang="it-IT" sz="2000" dirty="0" smtClean="0">
                <a:latin typeface="Times New Roman"/>
                <a:cs typeface="Times New Roman"/>
              </a:rPr>
              <a:t>ffettuati </a:t>
            </a:r>
            <a:r>
              <a:rPr lang="it-IT" sz="2000" dirty="0">
                <a:latin typeface="Times New Roman"/>
                <a:cs typeface="Times New Roman"/>
              </a:rPr>
              <a:t>dei test di rumore e stabilità sull’elettronica </a:t>
            </a:r>
            <a:r>
              <a:rPr lang="it-IT" sz="2000" dirty="0" smtClean="0">
                <a:latin typeface="Times New Roman"/>
                <a:cs typeface="Times New Roman"/>
              </a:rPr>
              <a:t>di acquisizione MEDEA</a:t>
            </a:r>
            <a:r>
              <a:rPr lang="it-IT" sz="2000" dirty="0">
                <a:latin typeface="Times New Roman"/>
                <a:cs typeface="Times New Roman"/>
              </a:rPr>
              <a:t>;</a:t>
            </a:r>
            <a:endParaRPr lang="it-IT" sz="2000" dirty="0" smtClean="0">
              <a:latin typeface="Times New Roman"/>
              <a:cs typeface="Times New Roman"/>
            </a:endParaRPr>
          </a:p>
          <a:p>
            <a:pPr marL="285750" indent="-285750">
              <a:buFontTx/>
              <a:buChar char="-"/>
            </a:pPr>
            <a:r>
              <a:rPr lang="it-IT" sz="2000" dirty="0" smtClean="0">
                <a:latin typeface="Times New Roman"/>
                <a:cs typeface="Times New Roman"/>
              </a:rPr>
              <a:t>Supporto nelle </a:t>
            </a:r>
            <a:r>
              <a:rPr lang="it-IT" sz="2000" dirty="0">
                <a:latin typeface="Times New Roman"/>
                <a:cs typeface="Times New Roman"/>
              </a:rPr>
              <a:t>operazioni di </a:t>
            </a:r>
            <a:r>
              <a:rPr lang="it-IT" sz="2000" dirty="0" err="1">
                <a:latin typeface="Times New Roman"/>
                <a:cs typeface="Times New Roman"/>
              </a:rPr>
              <a:t>debugging</a:t>
            </a:r>
            <a:r>
              <a:rPr lang="it-IT" sz="2000" dirty="0">
                <a:latin typeface="Times New Roman"/>
                <a:cs typeface="Times New Roman"/>
              </a:rPr>
              <a:t> dell’apparato, allo scopo di riparare, sostituire o isolare le parti di elettronica ormai </a:t>
            </a:r>
            <a:r>
              <a:rPr lang="it-IT" sz="2000" dirty="0" smtClean="0">
                <a:latin typeface="Times New Roman"/>
                <a:cs typeface="Times New Roman"/>
              </a:rPr>
              <a:t>obsolete.</a:t>
            </a:r>
            <a:r>
              <a:rPr lang="it-IT" sz="2000" dirty="0">
                <a:latin typeface="Times New Roman"/>
                <a:cs typeface="Times New Roman"/>
              </a:rPr>
              <a:t> </a:t>
            </a:r>
          </a:p>
        </p:txBody>
      </p:sp>
    </p:spTree>
    <p:extLst>
      <p:ext uri="{BB962C8B-B14F-4D97-AF65-F5344CB8AC3E}">
        <p14:creationId xmlns:p14="http://schemas.microsoft.com/office/powerpoint/2010/main" val="414081699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2882900" y="6496050"/>
            <a:ext cx="3441700" cy="365125"/>
          </a:xfrm>
        </p:spPr>
        <p:txBody>
          <a:bodyPr/>
          <a:lstStyle/>
          <a:p>
            <a:r>
              <a:rPr lang="en-US" smtClean="0"/>
              <a:t>Comitato di Valutazione dei LNS, 1-2 Luglio 2015</a:t>
            </a:r>
            <a:endParaRPr lang="en-US"/>
          </a:p>
        </p:txBody>
      </p:sp>
      <p:sp>
        <p:nvSpPr>
          <p:cNvPr id="3" name="Segnaposto numero diapositiva 2"/>
          <p:cNvSpPr>
            <a:spLocks noGrp="1"/>
          </p:cNvSpPr>
          <p:nvPr>
            <p:ph type="sldNum" sz="quarter" idx="12"/>
          </p:nvPr>
        </p:nvSpPr>
        <p:spPr>
          <a:xfrm>
            <a:off x="7975600" y="6496050"/>
            <a:ext cx="711200" cy="365125"/>
          </a:xfrm>
        </p:spPr>
        <p:txBody>
          <a:bodyPr/>
          <a:lstStyle/>
          <a:p>
            <a:fld id="{7CA9C441-F34B-6B4E-9CD4-7F418E036B7C}" type="slidenum">
              <a:rPr lang="en-US" smtClean="0"/>
              <a:t>22</a:t>
            </a:fld>
            <a:endParaRPr lang="en-US"/>
          </a:p>
        </p:txBody>
      </p:sp>
      <p:sp>
        <p:nvSpPr>
          <p:cNvPr id="4" name="Rettangolo 3"/>
          <p:cNvSpPr/>
          <p:nvPr/>
        </p:nvSpPr>
        <p:spPr>
          <a:xfrm>
            <a:off x="165100" y="12700"/>
            <a:ext cx="8902700" cy="6555640"/>
          </a:xfrm>
          <a:prstGeom prst="rect">
            <a:avLst/>
          </a:prstGeom>
        </p:spPr>
        <p:txBody>
          <a:bodyPr wrap="square">
            <a:spAutoFit/>
          </a:bodyPr>
          <a:lstStyle/>
          <a:p>
            <a:pPr algn="ctr"/>
            <a:r>
              <a:rPr lang="it-IT" sz="2400" b="1" dirty="0" smtClean="0">
                <a:solidFill>
                  <a:srgbClr val="000090"/>
                </a:solidFill>
                <a:latin typeface="Times New Roman"/>
                <a:cs typeface="Times New Roman"/>
              </a:rPr>
              <a:t>Attività per Km3NET Italia:  </a:t>
            </a:r>
          </a:p>
          <a:p>
            <a:pPr marL="342900" indent="-342900">
              <a:buFontTx/>
              <a:buChar char="-"/>
            </a:pPr>
            <a:r>
              <a:rPr lang="it-IT" sz="2400" dirty="0" smtClean="0">
                <a:solidFill>
                  <a:srgbClr val="000090"/>
                </a:solidFill>
                <a:latin typeface="Times New Roman"/>
                <a:cs typeface="Times New Roman"/>
              </a:rPr>
              <a:t>assemblaggio e </a:t>
            </a:r>
            <a:r>
              <a:rPr lang="it-IT" sz="2400" dirty="0">
                <a:solidFill>
                  <a:srgbClr val="000090"/>
                </a:solidFill>
                <a:latin typeface="Times New Roman"/>
                <a:cs typeface="Times New Roman"/>
              </a:rPr>
              <a:t>test dell’elettronica  delle torri nonché delle strutture ad esse </a:t>
            </a:r>
            <a:r>
              <a:rPr lang="it-IT" sz="2400" dirty="0" smtClean="0">
                <a:solidFill>
                  <a:srgbClr val="000090"/>
                </a:solidFill>
                <a:latin typeface="Times New Roman"/>
                <a:cs typeface="Times New Roman"/>
              </a:rPr>
              <a:t>associate</a:t>
            </a:r>
            <a:r>
              <a:rPr lang="it-IT" sz="2400" dirty="0">
                <a:solidFill>
                  <a:srgbClr val="000090"/>
                </a:solidFill>
                <a:latin typeface="Times New Roman"/>
                <a:cs typeface="Times New Roman"/>
              </a:rPr>
              <a:t> </a:t>
            </a:r>
            <a:r>
              <a:rPr lang="it-IT" sz="2400" dirty="0" smtClean="0">
                <a:solidFill>
                  <a:srgbClr val="000090"/>
                </a:solidFill>
                <a:latin typeface="Times New Roman"/>
                <a:cs typeface="Times New Roman"/>
              </a:rPr>
              <a:t>quali:</a:t>
            </a:r>
            <a:r>
              <a:rPr lang="it-IT" sz="2400" dirty="0">
                <a:solidFill>
                  <a:srgbClr val="000090"/>
                </a:solidFill>
                <a:latin typeface="Times New Roman"/>
                <a:cs typeface="Times New Roman"/>
              </a:rPr>
              <a:t> </a:t>
            </a:r>
            <a:r>
              <a:rPr lang="it-IT" sz="2400" dirty="0" err="1" smtClean="0">
                <a:solidFill>
                  <a:srgbClr val="000090"/>
                </a:solidFill>
                <a:latin typeface="Times New Roman"/>
                <a:cs typeface="Times New Roman"/>
              </a:rPr>
              <a:t>manifold</a:t>
            </a:r>
            <a:r>
              <a:rPr lang="it-IT" sz="2400" dirty="0" smtClean="0">
                <a:solidFill>
                  <a:srgbClr val="000090"/>
                </a:solidFill>
                <a:latin typeface="Times New Roman"/>
                <a:cs typeface="Times New Roman"/>
              </a:rPr>
              <a:t> </a:t>
            </a:r>
            <a:r>
              <a:rPr lang="it-IT" sz="2400" dirty="0">
                <a:solidFill>
                  <a:srgbClr val="000090"/>
                </a:solidFill>
                <a:latin typeface="Times New Roman"/>
                <a:cs typeface="Times New Roman"/>
              </a:rPr>
              <a:t>di base torre</a:t>
            </a:r>
            <a:r>
              <a:rPr lang="it-IT" sz="2400" dirty="0" smtClean="0">
                <a:solidFill>
                  <a:srgbClr val="000090"/>
                </a:solidFill>
                <a:latin typeface="Times New Roman"/>
                <a:cs typeface="Times New Roman"/>
              </a:rPr>
              <a:t>; </a:t>
            </a:r>
            <a:r>
              <a:rPr lang="it-IT" sz="2400" dirty="0" err="1" smtClean="0">
                <a:solidFill>
                  <a:srgbClr val="000090"/>
                </a:solidFill>
                <a:latin typeface="Times New Roman"/>
                <a:cs typeface="Times New Roman"/>
              </a:rPr>
              <a:t>manifold</a:t>
            </a:r>
            <a:r>
              <a:rPr lang="it-IT" sz="2400" dirty="0" smtClean="0">
                <a:solidFill>
                  <a:srgbClr val="000090"/>
                </a:solidFill>
                <a:latin typeface="Times New Roman"/>
                <a:cs typeface="Times New Roman"/>
              </a:rPr>
              <a:t> </a:t>
            </a:r>
            <a:r>
              <a:rPr lang="it-IT" sz="2400" dirty="0" err="1">
                <a:solidFill>
                  <a:srgbClr val="000090"/>
                </a:solidFill>
                <a:latin typeface="Times New Roman"/>
                <a:cs typeface="Times New Roman"/>
              </a:rPr>
              <a:t>junction</a:t>
            </a:r>
            <a:r>
              <a:rPr lang="it-IT" sz="2400" dirty="0">
                <a:solidFill>
                  <a:srgbClr val="000090"/>
                </a:solidFill>
                <a:latin typeface="Times New Roman"/>
                <a:cs typeface="Times New Roman"/>
              </a:rPr>
              <a:t> </a:t>
            </a:r>
            <a:r>
              <a:rPr lang="it-IT" sz="2400" dirty="0" smtClean="0">
                <a:solidFill>
                  <a:srgbClr val="000090"/>
                </a:solidFill>
                <a:latin typeface="Times New Roman"/>
                <a:cs typeface="Times New Roman"/>
              </a:rPr>
              <a:t>box; </a:t>
            </a:r>
            <a:r>
              <a:rPr lang="it-IT" sz="2400" dirty="0" err="1" smtClean="0">
                <a:solidFill>
                  <a:srgbClr val="000090"/>
                </a:solidFill>
                <a:latin typeface="Times New Roman"/>
                <a:cs typeface="Times New Roman"/>
              </a:rPr>
              <a:t>etc</a:t>
            </a:r>
            <a:r>
              <a:rPr lang="it-IT" sz="2400" dirty="0" smtClean="0">
                <a:solidFill>
                  <a:srgbClr val="000090"/>
                </a:solidFill>
                <a:latin typeface="Times New Roman"/>
                <a:cs typeface="Times New Roman"/>
              </a:rPr>
              <a:t>…</a:t>
            </a:r>
          </a:p>
          <a:p>
            <a:pPr marL="342900" indent="-342900">
              <a:buFontTx/>
              <a:buChar char="-"/>
            </a:pPr>
            <a:endParaRPr lang="en-US" sz="2400" dirty="0" smtClean="0">
              <a:solidFill>
                <a:srgbClr val="000090"/>
              </a:solidFill>
              <a:latin typeface="Times New Roman"/>
              <a:cs typeface="Times New Roman"/>
            </a:endParaRPr>
          </a:p>
          <a:p>
            <a:pPr marL="342900" indent="-342900">
              <a:buFontTx/>
              <a:buChar char="-"/>
            </a:pPr>
            <a:endParaRPr lang="en-US" sz="2400" dirty="0">
              <a:solidFill>
                <a:srgbClr val="000090"/>
              </a:solidFill>
              <a:latin typeface="Times New Roman"/>
              <a:cs typeface="Times New Roman"/>
            </a:endParaRPr>
          </a:p>
          <a:p>
            <a:pPr marL="342900" indent="-342900">
              <a:buFontTx/>
              <a:buChar char="-"/>
            </a:pPr>
            <a:endParaRPr lang="en-US" sz="2400" dirty="0" smtClean="0">
              <a:solidFill>
                <a:srgbClr val="000090"/>
              </a:solidFill>
              <a:latin typeface="Times New Roman"/>
              <a:cs typeface="Times New Roman"/>
            </a:endParaRPr>
          </a:p>
          <a:p>
            <a:pPr marL="342900" indent="-342900">
              <a:buFontTx/>
              <a:buChar char="-"/>
            </a:pPr>
            <a:endParaRPr lang="en-US" sz="2400" dirty="0">
              <a:solidFill>
                <a:srgbClr val="000090"/>
              </a:solidFill>
              <a:latin typeface="Times New Roman"/>
              <a:cs typeface="Times New Roman"/>
            </a:endParaRPr>
          </a:p>
          <a:p>
            <a:pPr marL="342900" indent="-342900">
              <a:buFontTx/>
              <a:buChar char="-"/>
            </a:pPr>
            <a:endParaRPr lang="en-US" sz="2400" dirty="0" smtClean="0">
              <a:solidFill>
                <a:srgbClr val="000090"/>
              </a:solidFill>
              <a:latin typeface="Times New Roman"/>
              <a:cs typeface="Times New Roman"/>
            </a:endParaRPr>
          </a:p>
          <a:p>
            <a:pPr marL="342900" indent="-342900">
              <a:buFontTx/>
              <a:buChar char="-"/>
            </a:pPr>
            <a:endParaRPr lang="en-US" sz="2400" dirty="0">
              <a:solidFill>
                <a:srgbClr val="000090"/>
              </a:solidFill>
              <a:latin typeface="Times New Roman"/>
              <a:cs typeface="Times New Roman"/>
            </a:endParaRPr>
          </a:p>
          <a:p>
            <a:pPr marL="342900" indent="-342900">
              <a:buFontTx/>
              <a:buChar char="-"/>
            </a:pPr>
            <a:endParaRPr lang="en-US" sz="2400" dirty="0" smtClean="0">
              <a:solidFill>
                <a:srgbClr val="000090"/>
              </a:solidFill>
              <a:latin typeface="Times New Roman"/>
              <a:cs typeface="Times New Roman"/>
            </a:endParaRPr>
          </a:p>
          <a:p>
            <a:pPr marL="342900" indent="-342900">
              <a:buFontTx/>
              <a:buChar char="-"/>
            </a:pPr>
            <a:endParaRPr lang="en-US" sz="2400" dirty="0">
              <a:solidFill>
                <a:srgbClr val="000090"/>
              </a:solidFill>
              <a:latin typeface="Times New Roman"/>
              <a:cs typeface="Times New Roman"/>
            </a:endParaRPr>
          </a:p>
          <a:p>
            <a:pPr>
              <a:lnSpc>
                <a:spcPct val="50000"/>
              </a:lnSpc>
            </a:pPr>
            <a:endParaRPr lang="it-IT" sz="2400" dirty="0" smtClean="0">
              <a:solidFill>
                <a:srgbClr val="000090"/>
              </a:solidFill>
              <a:latin typeface="Times New Roman"/>
              <a:cs typeface="Times New Roman"/>
            </a:endParaRPr>
          </a:p>
          <a:p>
            <a:pPr algn="ctr"/>
            <a:r>
              <a:rPr lang="it-IT" sz="2400" b="1" dirty="0">
                <a:solidFill>
                  <a:srgbClr val="000090"/>
                </a:solidFill>
                <a:latin typeface="Times New Roman"/>
                <a:cs typeface="Times New Roman"/>
              </a:rPr>
              <a:t>Attività per </a:t>
            </a:r>
            <a:r>
              <a:rPr lang="it-IT" sz="2400" b="1" dirty="0" smtClean="0">
                <a:solidFill>
                  <a:srgbClr val="000090"/>
                </a:solidFill>
                <a:latin typeface="Times New Roman"/>
                <a:cs typeface="Times New Roman"/>
              </a:rPr>
              <a:t>ELIMED:  </a:t>
            </a:r>
            <a:endParaRPr lang="it-IT" sz="2400" b="1" dirty="0">
              <a:solidFill>
                <a:srgbClr val="000090"/>
              </a:solidFill>
              <a:latin typeface="Times New Roman"/>
              <a:cs typeface="Times New Roman"/>
            </a:endParaRPr>
          </a:p>
          <a:p>
            <a:pPr algn="ctr"/>
            <a:r>
              <a:rPr lang="it-IT" sz="2400" dirty="0" smtClean="0">
                <a:solidFill>
                  <a:srgbClr val="000090"/>
                </a:solidFill>
                <a:latin typeface="Times New Roman"/>
                <a:cs typeface="Times New Roman"/>
              </a:rPr>
              <a:t>Realizzazione dei cablaggi </a:t>
            </a:r>
            <a:r>
              <a:rPr lang="it-IT" sz="2400" dirty="0">
                <a:solidFill>
                  <a:srgbClr val="000090"/>
                </a:solidFill>
                <a:latin typeface="Times New Roman"/>
                <a:cs typeface="Times New Roman"/>
              </a:rPr>
              <a:t>per il controllo dei motori </a:t>
            </a:r>
            <a:r>
              <a:rPr lang="it-IT" sz="2400" dirty="0" smtClean="0">
                <a:solidFill>
                  <a:srgbClr val="000090"/>
                </a:solidFill>
                <a:latin typeface="Times New Roman"/>
                <a:cs typeface="Times New Roman"/>
              </a:rPr>
              <a:t>di movimentazione 4 quadrupoli a magneti permanenti posti dentro una camera a vuoto. </a:t>
            </a:r>
          </a:p>
          <a:p>
            <a:pPr algn="ctr"/>
            <a:r>
              <a:rPr lang="it-IT" sz="2400" dirty="0" smtClean="0">
                <a:solidFill>
                  <a:srgbClr val="000090"/>
                </a:solidFill>
                <a:latin typeface="Times New Roman"/>
                <a:cs typeface="Times New Roman"/>
              </a:rPr>
              <a:t>Cablaggi per </a:t>
            </a:r>
            <a:r>
              <a:rPr lang="it-IT" sz="2400" dirty="0">
                <a:solidFill>
                  <a:srgbClr val="000090"/>
                </a:solidFill>
                <a:latin typeface="Times New Roman"/>
                <a:cs typeface="Times New Roman"/>
              </a:rPr>
              <a:t>l’interfacciamento verso </a:t>
            </a:r>
            <a:r>
              <a:rPr lang="it-IT" sz="2400" dirty="0" smtClean="0">
                <a:solidFill>
                  <a:srgbClr val="000090"/>
                </a:solidFill>
                <a:latin typeface="Times New Roman"/>
                <a:cs typeface="Times New Roman"/>
              </a:rPr>
              <a:t>l’esterno della camera. </a:t>
            </a:r>
          </a:p>
        </p:txBody>
      </p:sp>
      <p:pic>
        <p:nvPicPr>
          <p:cNvPr id="6" name="Immagine 5"/>
          <p:cNvPicPr/>
          <p:nvPr/>
        </p:nvPicPr>
        <p:blipFill>
          <a:blip r:embed="rId2">
            <a:extLst>
              <a:ext uri="{28A0092B-C50C-407E-A947-70E740481C1C}">
                <a14:useLocalDpi xmlns:a14="http://schemas.microsoft.com/office/drawing/2010/main" val="0"/>
              </a:ext>
            </a:extLst>
          </a:blip>
          <a:stretch>
            <a:fillRect/>
          </a:stretch>
        </p:blipFill>
        <p:spPr>
          <a:xfrm>
            <a:off x="0" y="1870013"/>
            <a:ext cx="3759200" cy="2598797"/>
          </a:xfrm>
          <a:prstGeom prst="rect">
            <a:avLst/>
          </a:prstGeom>
        </p:spPr>
      </p:pic>
      <p:pic>
        <p:nvPicPr>
          <p:cNvPr id="7" name="Immagine 6"/>
          <p:cNvPicPr/>
          <p:nvPr/>
        </p:nvPicPr>
        <p:blipFill>
          <a:blip r:embed="rId3">
            <a:extLst>
              <a:ext uri="{28A0092B-C50C-407E-A947-70E740481C1C}">
                <a14:useLocalDpi xmlns:a14="http://schemas.microsoft.com/office/drawing/2010/main" val="0"/>
              </a:ext>
            </a:extLst>
          </a:blip>
          <a:stretch>
            <a:fillRect/>
          </a:stretch>
        </p:blipFill>
        <p:spPr>
          <a:xfrm>
            <a:off x="5295900" y="1639886"/>
            <a:ext cx="3771900" cy="2828925"/>
          </a:xfrm>
          <a:prstGeom prst="rect">
            <a:avLst/>
          </a:prstGeom>
        </p:spPr>
      </p:pic>
      <p:pic>
        <p:nvPicPr>
          <p:cNvPr id="5" name="Immagine 4"/>
          <p:cNvPicPr/>
          <p:nvPr/>
        </p:nvPicPr>
        <p:blipFill>
          <a:blip r:embed="rId4">
            <a:extLst>
              <a:ext uri="{28A0092B-C50C-407E-A947-70E740481C1C}">
                <a14:useLocalDpi xmlns:a14="http://schemas.microsoft.com/office/drawing/2010/main" val="0"/>
              </a:ext>
            </a:extLst>
          </a:blip>
          <a:stretch>
            <a:fillRect/>
          </a:stretch>
        </p:blipFill>
        <p:spPr>
          <a:xfrm rot="16200000">
            <a:off x="3412461" y="1854802"/>
            <a:ext cx="2960749" cy="2267268"/>
          </a:xfrm>
          <a:prstGeom prst="rect">
            <a:avLst/>
          </a:prstGeom>
        </p:spPr>
      </p:pic>
    </p:spTree>
    <p:extLst>
      <p:ext uri="{BB962C8B-B14F-4D97-AF65-F5344CB8AC3E}">
        <p14:creationId xmlns:p14="http://schemas.microsoft.com/office/powerpoint/2010/main" val="369543424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en-US" smtClean="0">
                <a:solidFill>
                  <a:srgbClr val="FFFF00"/>
                </a:solidFill>
              </a:rPr>
              <a:t>Comitato di Valutazione dei LNS, 1-2 Luglio 2015</a:t>
            </a:r>
            <a:endParaRPr lang="en-US">
              <a:solidFill>
                <a:srgbClr val="FFFF00"/>
              </a:solidFill>
            </a:endParaRPr>
          </a:p>
        </p:txBody>
      </p:sp>
      <p:sp>
        <p:nvSpPr>
          <p:cNvPr id="3" name="Segnaposto numero diapositiva 2"/>
          <p:cNvSpPr>
            <a:spLocks noGrp="1"/>
          </p:cNvSpPr>
          <p:nvPr>
            <p:ph type="sldNum" sz="quarter" idx="12"/>
          </p:nvPr>
        </p:nvSpPr>
        <p:spPr/>
        <p:txBody>
          <a:bodyPr/>
          <a:lstStyle/>
          <a:p>
            <a:fld id="{7CA9C441-F34B-6B4E-9CD4-7F418E036B7C}" type="slidenum">
              <a:rPr lang="en-US" smtClean="0">
                <a:solidFill>
                  <a:srgbClr val="FFFF00"/>
                </a:solidFill>
              </a:rPr>
              <a:t>23</a:t>
            </a:fld>
            <a:endParaRPr lang="en-US">
              <a:solidFill>
                <a:srgbClr val="FFFF00"/>
              </a:solidFill>
            </a:endParaRPr>
          </a:p>
        </p:txBody>
      </p:sp>
      <p:sp>
        <p:nvSpPr>
          <p:cNvPr id="4" name="CasellaDiTesto 3"/>
          <p:cNvSpPr txBox="1"/>
          <p:nvPr/>
        </p:nvSpPr>
        <p:spPr>
          <a:xfrm>
            <a:off x="0" y="161470"/>
            <a:ext cx="9144000" cy="2246769"/>
          </a:xfrm>
          <a:prstGeom prst="rect">
            <a:avLst/>
          </a:prstGeom>
          <a:noFill/>
        </p:spPr>
        <p:txBody>
          <a:bodyPr wrap="square" rtlCol="0">
            <a:spAutoFit/>
          </a:bodyPr>
          <a:lstStyle/>
          <a:p>
            <a:pPr algn="ctr"/>
            <a:r>
              <a:rPr lang="en-US" sz="2800" b="1" dirty="0" err="1" smtClean="0">
                <a:solidFill>
                  <a:srgbClr val="FFFF00"/>
                </a:solidFill>
                <a:latin typeface="Times New Roman"/>
                <a:cs typeface="Times New Roman"/>
              </a:rPr>
              <a:t>Servizio</a:t>
            </a:r>
            <a:r>
              <a:rPr lang="en-US" sz="2800" b="1" dirty="0" smtClean="0">
                <a:solidFill>
                  <a:srgbClr val="FFFF00"/>
                </a:solidFill>
                <a:latin typeface="Times New Roman"/>
                <a:cs typeface="Times New Roman"/>
              </a:rPr>
              <a:t> </a:t>
            </a:r>
            <a:r>
              <a:rPr lang="en-US" sz="2800" b="1" dirty="0" err="1" smtClean="0">
                <a:solidFill>
                  <a:srgbClr val="FFFF00"/>
                </a:solidFill>
                <a:latin typeface="Times New Roman"/>
                <a:cs typeface="Times New Roman"/>
              </a:rPr>
              <a:t>Calcolo</a:t>
            </a:r>
            <a:r>
              <a:rPr lang="en-US" sz="2800" b="1" dirty="0" smtClean="0">
                <a:solidFill>
                  <a:srgbClr val="FFFF00"/>
                </a:solidFill>
                <a:latin typeface="Times New Roman"/>
                <a:cs typeface="Times New Roman"/>
              </a:rPr>
              <a:t> e </a:t>
            </a:r>
            <a:r>
              <a:rPr lang="en-US" sz="2800" b="1" dirty="0" err="1" smtClean="0">
                <a:solidFill>
                  <a:srgbClr val="FFFF00"/>
                </a:solidFill>
                <a:latin typeface="Times New Roman"/>
                <a:cs typeface="Times New Roman"/>
              </a:rPr>
              <a:t>Tecnologie</a:t>
            </a:r>
            <a:r>
              <a:rPr lang="en-US" sz="2800" b="1" dirty="0" smtClean="0">
                <a:solidFill>
                  <a:srgbClr val="FFFF00"/>
                </a:solidFill>
                <a:latin typeface="Times New Roman"/>
                <a:cs typeface="Times New Roman"/>
              </a:rPr>
              <a:t> </a:t>
            </a:r>
            <a:r>
              <a:rPr lang="en-US" sz="2800" b="1" dirty="0" err="1" smtClean="0">
                <a:solidFill>
                  <a:srgbClr val="FFFF00"/>
                </a:solidFill>
                <a:latin typeface="Times New Roman"/>
                <a:cs typeface="Times New Roman"/>
              </a:rPr>
              <a:t>informatiche</a:t>
            </a:r>
            <a:endParaRPr lang="en-US" sz="2800" b="1" dirty="0" smtClean="0">
              <a:solidFill>
                <a:srgbClr val="FFFF00"/>
              </a:solidFill>
              <a:latin typeface="Times New Roman"/>
              <a:cs typeface="Times New Roman"/>
            </a:endParaRPr>
          </a:p>
          <a:p>
            <a:pPr algn="ctr"/>
            <a:r>
              <a:rPr lang="en-US" sz="2800" b="1" dirty="0" smtClean="0">
                <a:solidFill>
                  <a:srgbClr val="FFFF00"/>
                </a:solidFill>
                <a:latin typeface="Times New Roman"/>
                <a:cs typeface="Times New Roman"/>
              </a:rPr>
              <a:t>  (C. </a:t>
            </a:r>
            <a:r>
              <a:rPr lang="en-US" sz="2800" b="1" dirty="0" err="1" smtClean="0">
                <a:solidFill>
                  <a:srgbClr val="FFFF00"/>
                </a:solidFill>
                <a:latin typeface="Times New Roman"/>
                <a:cs typeface="Times New Roman"/>
              </a:rPr>
              <a:t>Maiolino</a:t>
            </a:r>
            <a:r>
              <a:rPr lang="en-US" sz="2800" b="1" dirty="0" smtClean="0">
                <a:solidFill>
                  <a:srgbClr val="FFFF00"/>
                </a:solidFill>
                <a:latin typeface="Times New Roman"/>
                <a:cs typeface="Times New Roman"/>
              </a:rPr>
              <a:t> </a:t>
            </a:r>
            <a:r>
              <a:rPr lang="en-US" sz="2800" b="1" dirty="0" err="1" smtClean="0">
                <a:solidFill>
                  <a:srgbClr val="FFFF00"/>
                </a:solidFill>
                <a:latin typeface="Times New Roman"/>
                <a:cs typeface="Times New Roman"/>
              </a:rPr>
              <a:t>Ricercatrice</a:t>
            </a:r>
            <a:r>
              <a:rPr lang="en-US" sz="2800" b="1" dirty="0" smtClean="0">
                <a:solidFill>
                  <a:srgbClr val="FFFF00"/>
                </a:solidFill>
                <a:latin typeface="Times New Roman"/>
                <a:cs typeface="Times New Roman"/>
              </a:rPr>
              <a:t>)</a:t>
            </a:r>
          </a:p>
          <a:p>
            <a:pPr algn="ctr"/>
            <a:r>
              <a:rPr lang="en-US" sz="2800" dirty="0" smtClean="0">
                <a:solidFill>
                  <a:srgbClr val="FFFF00"/>
                </a:solidFill>
                <a:latin typeface="Times New Roman"/>
                <a:cs typeface="Times New Roman"/>
              </a:rPr>
              <a:t>Al </a:t>
            </a:r>
            <a:r>
              <a:rPr lang="en-US" sz="2800" dirty="0" err="1" smtClean="0">
                <a:solidFill>
                  <a:srgbClr val="FFFF00"/>
                </a:solidFill>
                <a:latin typeface="Times New Roman"/>
                <a:cs typeface="Times New Roman"/>
              </a:rPr>
              <a:t>servizio</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afferiscono</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tre</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tecnici</a:t>
            </a:r>
            <a:r>
              <a:rPr lang="en-US" sz="2800" dirty="0" smtClean="0">
                <a:solidFill>
                  <a:srgbClr val="FFFF00"/>
                </a:solidFill>
                <a:latin typeface="Times New Roman"/>
                <a:cs typeface="Times New Roman"/>
              </a:rPr>
              <a:t> a tempo </a:t>
            </a:r>
            <a:r>
              <a:rPr lang="en-US" sz="2800" dirty="0" err="1" smtClean="0">
                <a:solidFill>
                  <a:srgbClr val="FFFF00"/>
                </a:solidFill>
                <a:latin typeface="Times New Roman"/>
                <a:cs typeface="Times New Roman"/>
              </a:rPr>
              <a:t>indeterminato</a:t>
            </a:r>
            <a:r>
              <a:rPr lang="en-US" sz="2800" dirty="0" smtClean="0">
                <a:solidFill>
                  <a:srgbClr val="FFFF00"/>
                </a:solidFill>
                <a:latin typeface="Times New Roman"/>
                <a:cs typeface="Times New Roman"/>
              </a:rPr>
              <a:t> di </a:t>
            </a:r>
            <a:r>
              <a:rPr lang="en-US" sz="2800" dirty="0" err="1" smtClean="0">
                <a:solidFill>
                  <a:srgbClr val="FFFF00"/>
                </a:solidFill>
                <a:latin typeface="Times New Roman"/>
                <a:cs typeface="Times New Roman"/>
              </a:rPr>
              <a:t>elevata</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esperienza</a:t>
            </a:r>
            <a:r>
              <a:rPr lang="en-US" sz="2800" dirty="0">
                <a:solidFill>
                  <a:srgbClr val="FFFF00"/>
                </a:solidFill>
                <a:latin typeface="Times New Roman"/>
                <a:cs typeface="Times New Roman"/>
              </a:rPr>
              <a:t> </a:t>
            </a:r>
            <a:r>
              <a:rPr lang="en-US" sz="2800" dirty="0" smtClean="0">
                <a:solidFill>
                  <a:srgbClr val="FFFF00"/>
                </a:solidFill>
                <a:latin typeface="Times New Roman"/>
                <a:cs typeface="Times New Roman"/>
              </a:rPr>
              <a:t>e per un </a:t>
            </a:r>
            <a:r>
              <a:rPr lang="en-US" sz="2800" dirty="0" err="1" smtClean="0">
                <a:solidFill>
                  <a:srgbClr val="FFFF00"/>
                </a:solidFill>
                <a:latin typeface="Times New Roman"/>
                <a:cs typeface="Times New Roman"/>
              </a:rPr>
              <a:t>breve</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periodo</a:t>
            </a:r>
            <a:r>
              <a:rPr lang="en-US" sz="2800" dirty="0" smtClean="0">
                <a:solidFill>
                  <a:srgbClr val="FFFF00"/>
                </a:solidFill>
                <a:latin typeface="Times New Roman"/>
                <a:cs typeface="Times New Roman"/>
              </a:rPr>
              <a:t> 1 </a:t>
            </a:r>
            <a:r>
              <a:rPr lang="en-US" sz="2800" dirty="0" err="1" smtClean="0">
                <a:solidFill>
                  <a:srgbClr val="FFFF00"/>
                </a:solidFill>
                <a:latin typeface="Times New Roman"/>
                <a:cs typeface="Times New Roman"/>
              </a:rPr>
              <a:t>giovane</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tecnico</a:t>
            </a:r>
            <a:r>
              <a:rPr lang="en-US" sz="2800" dirty="0" smtClean="0">
                <a:solidFill>
                  <a:srgbClr val="FFFF00"/>
                </a:solidFill>
                <a:latin typeface="Times New Roman"/>
                <a:cs typeface="Times New Roman"/>
              </a:rPr>
              <a:t>.</a:t>
            </a:r>
          </a:p>
          <a:p>
            <a:pPr algn="ctr"/>
            <a:r>
              <a:rPr lang="en-US" sz="2800" dirty="0" smtClean="0">
                <a:solidFill>
                  <a:srgbClr val="FFFF00"/>
                </a:solidFill>
                <a:latin typeface="Times New Roman"/>
                <a:cs typeface="Times New Roman"/>
              </a:rPr>
              <a:t>F. </a:t>
            </a:r>
            <a:r>
              <a:rPr lang="en-US" sz="2800" dirty="0" err="1" smtClean="0">
                <a:solidFill>
                  <a:srgbClr val="FFFF00"/>
                </a:solidFill>
                <a:latin typeface="Times New Roman"/>
                <a:cs typeface="Times New Roman"/>
              </a:rPr>
              <a:t>Ferrera</a:t>
            </a:r>
            <a:r>
              <a:rPr lang="en-US" sz="2800" dirty="0" smtClean="0">
                <a:solidFill>
                  <a:srgbClr val="FFFF00"/>
                </a:solidFill>
                <a:latin typeface="Times New Roman"/>
                <a:cs typeface="Times New Roman"/>
              </a:rPr>
              <a:t>, G. </a:t>
            </a:r>
            <a:r>
              <a:rPr lang="en-US" sz="2800" dirty="0" err="1" smtClean="0">
                <a:solidFill>
                  <a:srgbClr val="FFFF00"/>
                </a:solidFill>
                <a:latin typeface="Times New Roman"/>
                <a:cs typeface="Times New Roman"/>
              </a:rPr>
              <a:t>Barbagallo</a:t>
            </a:r>
            <a:r>
              <a:rPr lang="en-US" sz="2800" dirty="0" smtClean="0">
                <a:solidFill>
                  <a:srgbClr val="FFFF00"/>
                </a:solidFill>
                <a:latin typeface="Times New Roman"/>
                <a:cs typeface="Times New Roman"/>
              </a:rPr>
              <a:t>, G. Del </a:t>
            </a:r>
            <a:r>
              <a:rPr lang="en-US" sz="2800" dirty="0" err="1" smtClean="0">
                <a:solidFill>
                  <a:srgbClr val="FFFF00"/>
                </a:solidFill>
                <a:latin typeface="Times New Roman"/>
                <a:cs typeface="Times New Roman"/>
              </a:rPr>
              <a:t>Tevere</a:t>
            </a:r>
            <a:r>
              <a:rPr lang="en-US" sz="2800" dirty="0" smtClean="0">
                <a:solidFill>
                  <a:srgbClr val="FFFF00"/>
                </a:solidFill>
                <a:latin typeface="Times New Roman"/>
                <a:cs typeface="Times New Roman"/>
              </a:rPr>
              <a:t> </a:t>
            </a:r>
            <a:r>
              <a:rPr lang="en-US" sz="2000" dirty="0" smtClean="0">
                <a:solidFill>
                  <a:srgbClr val="FFFF00"/>
                </a:solidFill>
                <a:latin typeface="Times New Roman"/>
                <a:cs typeface="Times New Roman"/>
              </a:rPr>
              <a:t>(mister LNS football club)</a:t>
            </a:r>
          </a:p>
        </p:txBody>
      </p:sp>
      <p:sp>
        <p:nvSpPr>
          <p:cNvPr id="6" name="CasellaDiTesto 5"/>
          <p:cNvSpPr txBox="1"/>
          <p:nvPr/>
        </p:nvSpPr>
        <p:spPr>
          <a:xfrm>
            <a:off x="88900" y="2889050"/>
            <a:ext cx="9055100" cy="1569660"/>
          </a:xfrm>
          <a:prstGeom prst="rect">
            <a:avLst/>
          </a:prstGeom>
          <a:noFill/>
        </p:spPr>
        <p:txBody>
          <a:bodyPr wrap="square" rtlCol="0">
            <a:spAutoFit/>
          </a:bodyPr>
          <a:lstStyle/>
          <a:p>
            <a:pPr marL="285750" indent="-285750" algn="ctr">
              <a:buFontTx/>
              <a:buChar char="-"/>
            </a:pPr>
            <a:r>
              <a:rPr lang="it-IT" sz="2400" dirty="0" smtClean="0">
                <a:solidFill>
                  <a:srgbClr val="FFFF00"/>
                </a:solidFill>
                <a:latin typeface="Times New Roman"/>
                <a:cs typeface="Times New Roman"/>
              </a:rPr>
              <a:t>Il </a:t>
            </a:r>
            <a:r>
              <a:rPr lang="it-IT" sz="2400" dirty="0">
                <a:solidFill>
                  <a:srgbClr val="FFFF00"/>
                </a:solidFill>
                <a:latin typeface="Times New Roman"/>
                <a:cs typeface="Times New Roman"/>
              </a:rPr>
              <a:t>servizio calcolo e tecnologie opera in sinergia con la CCR ( Commissione Calcolo e Reti</a:t>
            </a:r>
            <a:r>
              <a:rPr lang="it-IT" sz="2400" dirty="0" smtClean="0">
                <a:solidFill>
                  <a:srgbClr val="FFFF00"/>
                </a:solidFill>
                <a:latin typeface="Times New Roman"/>
                <a:cs typeface="Times New Roman"/>
              </a:rPr>
              <a:t>)</a:t>
            </a:r>
            <a:endParaRPr lang="it-IT" sz="2400" dirty="0">
              <a:solidFill>
                <a:srgbClr val="FFFF00"/>
              </a:solidFill>
              <a:latin typeface="Times New Roman"/>
              <a:cs typeface="Times New Roman"/>
            </a:endParaRPr>
          </a:p>
          <a:p>
            <a:pPr marL="285750" indent="-285750" algn="ctr">
              <a:buFontTx/>
              <a:buChar char="-"/>
            </a:pPr>
            <a:r>
              <a:rPr lang="it-IT" sz="2400" dirty="0" smtClean="0">
                <a:solidFill>
                  <a:srgbClr val="FFFF00"/>
                </a:solidFill>
                <a:latin typeface="Times New Roman"/>
                <a:cs typeface="Times New Roman"/>
              </a:rPr>
              <a:t>Il </a:t>
            </a:r>
            <a:r>
              <a:rPr lang="it-IT" sz="2400" dirty="0">
                <a:solidFill>
                  <a:srgbClr val="FFFF00"/>
                </a:solidFill>
                <a:latin typeface="Times New Roman"/>
                <a:cs typeface="Times New Roman"/>
              </a:rPr>
              <a:t>responsabile del servizio è attualmente il rappresentante dei LNS in </a:t>
            </a:r>
            <a:r>
              <a:rPr lang="it-IT" sz="2400" dirty="0" smtClean="0">
                <a:solidFill>
                  <a:srgbClr val="FFFF00"/>
                </a:solidFill>
                <a:latin typeface="Times New Roman"/>
                <a:cs typeface="Times New Roman"/>
              </a:rPr>
              <a:t>CCR</a:t>
            </a:r>
            <a:endParaRPr lang="en-US" sz="2400" dirty="0">
              <a:solidFill>
                <a:srgbClr val="FFFF00"/>
              </a:solidFill>
              <a:latin typeface="Times New Roman"/>
              <a:cs typeface="Times New Roman"/>
            </a:endParaRPr>
          </a:p>
        </p:txBody>
      </p:sp>
      <p:sp>
        <p:nvSpPr>
          <p:cNvPr id="7" name="CasellaDiTesto 6"/>
          <p:cNvSpPr txBox="1"/>
          <p:nvPr/>
        </p:nvSpPr>
        <p:spPr>
          <a:xfrm>
            <a:off x="88900" y="4552750"/>
            <a:ext cx="9055100" cy="1200328"/>
          </a:xfrm>
          <a:prstGeom prst="rect">
            <a:avLst/>
          </a:prstGeom>
          <a:noFill/>
        </p:spPr>
        <p:txBody>
          <a:bodyPr wrap="square" rtlCol="0">
            <a:spAutoFit/>
          </a:bodyPr>
          <a:lstStyle/>
          <a:p>
            <a:pPr algn="ctr"/>
            <a:r>
              <a:rPr lang="it-IT" sz="2400" dirty="0" smtClean="0">
                <a:solidFill>
                  <a:srgbClr val="FFFF00"/>
                </a:solidFill>
                <a:latin typeface="Times New Roman"/>
                <a:cs typeface="Times New Roman"/>
              </a:rPr>
              <a:t>LA </a:t>
            </a:r>
            <a:r>
              <a:rPr lang="it-IT" sz="2400" dirty="0">
                <a:solidFill>
                  <a:srgbClr val="FFFF00"/>
                </a:solidFill>
                <a:latin typeface="Times New Roman"/>
                <a:cs typeface="Times New Roman"/>
              </a:rPr>
              <a:t>CCR ha come mandato  di </a:t>
            </a:r>
            <a:r>
              <a:rPr lang="it-IT" sz="2400" dirty="0" smtClean="0">
                <a:solidFill>
                  <a:srgbClr val="FFFF00"/>
                </a:solidFill>
                <a:latin typeface="Times New Roman"/>
                <a:cs typeface="Times New Roman"/>
              </a:rPr>
              <a:t>“</a:t>
            </a:r>
            <a:r>
              <a:rPr lang="it-IT" sz="2400" dirty="0">
                <a:solidFill>
                  <a:srgbClr val="FFFF00"/>
                </a:solidFill>
                <a:latin typeface="Times New Roman"/>
                <a:cs typeface="Times New Roman"/>
              </a:rPr>
              <a:t>Promuovere, coordinare e armonizzare le attività dell'INFN riguardanti il calcolo, includendo sia i servizi di supporto che il calcolo </a:t>
            </a:r>
            <a:r>
              <a:rPr lang="it-IT" sz="2400" dirty="0" smtClean="0">
                <a:solidFill>
                  <a:srgbClr val="FFFF00"/>
                </a:solidFill>
                <a:latin typeface="Times New Roman"/>
                <a:cs typeface="Times New Roman"/>
              </a:rPr>
              <a:t>scientifico</a:t>
            </a:r>
            <a:endParaRPr lang="en-US" sz="2400" dirty="0">
              <a:solidFill>
                <a:srgbClr val="FFFF00"/>
              </a:solidFill>
              <a:latin typeface="Times New Roman"/>
              <a:cs typeface="Times New Roman"/>
            </a:endParaRPr>
          </a:p>
        </p:txBody>
      </p:sp>
    </p:spTree>
    <p:extLst>
      <p:ext uri="{BB962C8B-B14F-4D97-AF65-F5344CB8AC3E}">
        <p14:creationId xmlns:p14="http://schemas.microsoft.com/office/powerpoint/2010/main" val="33288472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en-US" smtClean="0"/>
              <a:t>Comitato di Valutazione dei LNS, 1-2 Luglio 2015</a:t>
            </a:r>
            <a:endParaRPr lang="en-US"/>
          </a:p>
        </p:txBody>
      </p:sp>
      <p:sp>
        <p:nvSpPr>
          <p:cNvPr id="3" name="Segnaposto numero diapositiva 2"/>
          <p:cNvSpPr>
            <a:spLocks noGrp="1"/>
          </p:cNvSpPr>
          <p:nvPr>
            <p:ph type="sldNum" sz="quarter" idx="12"/>
          </p:nvPr>
        </p:nvSpPr>
        <p:spPr/>
        <p:txBody>
          <a:bodyPr/>
          <a:lstStyle/>
          <a:p>
            <a:fld id="{7CA9C441-F34B-6B4E-9CD4-7F418E036B7C}" type="slidenum">
              <a:rPr lang="en-US" smtClean="0"/>
              <a:t>24</a:t>
            </a:fld>
            <a:endParaRPr lang="en-US"/>
          </a:p>
        </p:txBody>
      </p:sp>
      <p:sp>
        <p:nvSpPr>
          <p:cNvPr id="4" name="CasellaDiTesto 3"/>
          <p:cNvSpPr txBox="1"/>
          <p:nvPr/>
        </p:nvSpPr>
        <p:spPr>
          <a:xfrm>
            <a:off x="88900" y="150990"/>
            <a:ext cx="9055100" cy="3539431"/>
          </a:xfrm>
          <a:prstGeom prst="rect">
            <a:avLst/>
          </a:prstGeom>
          <a:noFill/>
        </p:spPr>
        <p:txBody>
          <a:bodyPr wrap="square" rtlCol="0">
            <a:spAutoFit/>
          </a:bodyPr>
          <a:lstStyle/>
          <a:p>
            <a:r>
              <a:rPr lang="it-IT" sz="2800" dirty="0" smtClean="0">
                <a:solidFill>
                  <a:srgbClr val="FFFF00"/>
                </a:solidFill>
                <a:latin typeface="Times New Roman"/>
                <a:cs typeface="Times New Roman"/>
              </a:rPr>
              <a:t>In particolare la CCR assicura: </a:t>
            </a:r>
          </a:p>
          <a:p>
            <a:pPr marL="285750" indent="-285750">
              <a:buFontTx/>
              <a:buChar char="-"/>
            </a:pPr>
            <a:r>
              <a:rPr lang="it-IT" sz="2800" dirty="0" smtClean="0">
                <a:solidFill>
                  <a:srgbClr val="FFFF00"/>
                </a:solidFill>
                <a:latin typeface="Times New Roman"/>
                <a:cs typeface="Times New Roman"/>
              </a:rPr>
              <a:t>la </a:t>
            </a:r>
            <a:r>
              <a:rPr lang="it-IT" sz="2800" dirty="0">
                <a:solidFill>
                  <a:srgbClr val="FFFF00"/>
                </a:solidFill>
                <a:latin typeface="Times New Roman"/>
                <a:cs typeface="Times New Roman"/>
              </a:rPr>
              <a:t>gestione delle infrastrutture per il calcolo dell'INFN, presenti all'interno delle varie Strutture e distribuite su scala geografica</a:t>
            </a:r>
            <a:r>
              <a:rPr lang="it-IT" sz="2800" dirty="0" smtClean="0">
                <a:solidFill>
                  <a:srgbClr val="FFFF00"/>
                </a:solidFill>
                <a:latin typeface="Times New Roman"/>
                <a:cs typeface="Times New Roman"/>
              </a:rPr>
              <a:t>; </a:t>
            </a:r>
          </a:p>
          <a:p>
            <a:pPr marL="285750" indent="-285750">
              <a:buFontTx/>
              <a:buChar char="-"/>
            </a:pPr>
            <a:r>
              <a:rPr lang="it-IT" sz="2800" dirty="0" smtClean="0">
                <a:solidFill>
                  <a:srgbClr val="FFFF00"/>
                </a:solidFill>
                <a:latin typeface="Times New Roman"/>
                <a:cs typeface="Times New Roman"/>
              </a:rPr>
              <a:t>La </a:t>
            </a:r>
            <a:r>
              <a:rPr lang="it-IT" sz="2800" dirty="0">
                <a:solidFill>
                  <a:srgbClr val="FFFF00"/>
                </a:solidFill>
                <a:latin typeface="Times New Roman"/>
                <a:cs typeface="Times New Roman"/>
              </a:rPr>
              <a:t>ricerca tecnologica condotta, a livello nazionale ed internazionale, tramite l'uso di detta infrastruttura</a:t>
            </a:r>
            <a:r>
              <a:rPr lang="it-IT" sz="2800" dirty="0" smtClean="0">
                <a:solidFill>
                  <a:srgbClr val="FFFF00"/>
                </a:solidFill>
                <a:latin typeface="Times New Roman"/>
                <a:cs typeface="Times New Roman"/>
              </a:rPr>
              <a:t>;</a:t>
            </a:r>
          </a:p>
          <a:p>
            <a:pPr marL="285750" indent="-285750">
              <a:buFontTx/>
              <a:buChar char="-"/>
            </a:pPr>
            <a:r>
              <a:rPr lang="it-IT" sz="2800" dirty="0" smtClean="0">
                <a:solidFill>
                  <a:srgbClr val="FFFF00"/>
                </a:solidFill>
                <a:latin typeface="Times New Roman"/>
                <a:cs typeface="Times New Roman"/>
              </a:rPr>
              <a:t>la </a:t>
            </a:r>
            <a:r>
              <a:rPr lang="it-IT" sz="2800" dirty="0">
                <a:solidFill>
                  <a:srgbClr val="FFFF00"/>
                </a:solidFill>
                <a:latin typeface="Times New Roman"/>
                <a:cs typeface="Times New Roman"/>
              </a:rPr>
              <a:t>formazione, la divulgazione e la promozione delle competenze dell'INFN nel campo del calcolo scientifico</a:t>
            </a:r>
            <a:r>
              <a:rPr lang="it-IT" sz="2800" dirty="0" smtClean="0">
                <a:solidFill>
                  <a:srgbClr val="FFFF00"/>
                </a:solidFill>
                <a:latin typeface="Times New Roman"/>
                <a:cs typeface="Times New Roman"/>
              </a:rPr>
              <a:t>.</a:t>
            </a:r>
            <a:endParaRPr lang="it-IT" sz="2800" dirty="0">
              <a:solidFill>
                <a:srgbClr val="FFFF00"/>
              </a:solidFill>
              <a:latin typeface="Times New Roman"/>
              <a:cs typeface="Times New Roman"/>
            </a:endParaRPr>
          </a:p>
        </p:txBody>
      </p:sp>
      <p:sp>
        <p:nvSpPr>
          <p:cNvPr id="5" name="CasellaDiTesto 4"/>
          <p:cNvSpPr txBox="1"/>
          <p:nvPr/>
        </p:nvSpPr>
        <p:spPr>
          <a:xfrm>
            <a:off x="88900" y="3921185"/>
            <a:ext cx="9055100" cy="2677656"/>
          </a:xfrm>
          <a:prstGeom prst="rect">
            <a:avLst/>
          </a:prstGeom>
          <a:noFill/>
        </p:spPr>
        <p:txBody>
          <a:bodyPr wrap="square" rtlCol="0">
            <a:spAutoFit/>
          </a:bodyPr>
          <a:lstStyle/>
          <a:p>
            <a:pPr algn="ctr"/>
            <a:r>
              <a:rPr lang="it-IT" sz="2800" dirty="0" smtClean="0">
                <a:solidFill>
                  <a:srgbClr val="FFFF00"/>
                </a:solidFill>
                <a:latin typeface="Times New Roman"/>
                <a:cs typeface="Times New Roman"/>
              </a:rPr>
              <a:t>Il servizio dei LNS scambia </a:t>
            </a:r>
            <a:r>
              <a:rPr lang="it-IT" sz="2800" dirty="0">
                <a:solidFill>
                  <a:srgbClr val="FFFF00"/>
                </a:solidFill>
                <a:latin typeface="Times New Roman"/>
                <a:cs typeface="Times New Roman"/>
              </a:rPr>
              <a:t>informazioni con i membri della CCR </a:t>
            </a:r>
            <a:r>
              <a:rPr lang="it-IT" sz="2800" dirty="0" smtClean="0">
                <a:solidFill>
                  <a:srgbClr val="FFFF00"/>
                </a:solidFill>
                <a:latin typeface="Times New Roman"/>
                <a:cs typeface="Times New Roman"/>
              </a:rPr>
              <a:t>sia </a:t>
            </a:r>
            <a:r>
              <a:rPr lang="it-IT" sz="2800" dirty="0">
                <a:solidFill>
                  <a:srgbClr val="FFFF00"/>
                </a:solidFill>
                <a:latin typeface="Times New Roman"/>
                <a:cs typeface="Times New Roman"/>
              </a:rPr>
              <a:t>tramite mailing </a:t>
            </a:r>
            <a:r>
              <a:rPr lang="it-IT" sz="2800" dirty="0" smtClean="0">
                <a:solidFill>
                  <a:srgbClr val="FFFF00"/>
                </a:solidFill>
                <a:latin typeface="Times New Roman"/>
                <a:cs typeface="Times New Roman"/>
              </a:rPr>
              <a:t>list, </a:t>
            </a:r>
            <a:r>
              <a:rPr lang="it-IT" sz="2800" dirty="0">
                <a:solidFill>
                  <a:srgbClr val="FFFF00"/>
                </a:solidFill>
                <a:latin typeface="Times New Roman"/>
                <a:cs typeface="Times New Roman"/>
              </a:rPr>
              <a:t>sia tramite riunioni telefoniche bisettimanali,  sia tramite riunioni </a:t>
            </a:r>
            <a:r>
              <a:rPr lang="it-IT" sz="2800" dirty="0" smtClean="0">
                <a:solidFill>
                  <a:srgbClr val="FFFF00"/>
                </a:solidFill>
                <a:latin typeface="Times New Roman"/>
                <a:cs typeface="Times New Roman"/>
              </a:rPr>
              <a:t>fisiche che </a:t>
            </a:r>
            <a:r>
              <a:rPr lang="it-IT" sz="2800" dirty="0">
                <a:solidFill>
                  <a:srgbClr val="FFFF00"/>
                </a:solidFill>
                <a:latin typeface="Times New Roman"/>
                <a:cs typeface="Times New Roman"/>
              </a:rPr>
              <a:t>avvengono </a:t>
            </a:r>
            <a:r>
              <a:rPr lang="it-IT" sz="2800" dirty="0" smtClean="0">
                <a:solidFill>
                  <a:srgbClr val="FFFF00"/>
                </a:solidFill>
                <a:latin typeface="Times New Roman"/>
                <a:cs typeface="Times New Roman"/>
              </a:rPr>
              <a:t>periodicamente, sia partecipando ai workshop </a:t>
            </a:r>
            <a:r>
              <a:rPr lang="it-IT" sz="2800" dirty="0">
                <a:solidFill>
                  <a:srgbClr val="FFFF00"/>
                </a:solidFill>
                <a:latin typeface="Times New Roman"/>
                <a:cs typeface="Times New Roman"/>
              </a:rPr>
              <a:t>annuali </a:t>
            </a:r>
            <a:r>
              <a:rPr lang="it-IT" sz="2800" dirty="0" smtClean="0">
                <a:solidFill>
                  <a:srgbClr val="FFFF00"/>
                </a:solidFill>
                <a:latin typeface="Times New Roman"/>
                <a:cs typeface="Times New Roman"/>
              </a:rPr>
              <a:t>organizzati dalla CCR.</a:t>
            </a:r>
            <a:endParaRPr lang="it-IT" sz="2800" dirty="0">
              <a:solidFill>
                <a:srgbClr val="FFFF00"/>
              </a:solidFill>
              <a:latin typeface="Times New Roman"/>
              <a:cs typeface="Times New Roman"/>
            </a:endParaRPr>
          </a:p>
          <a:p>
            <a:pPr algn="ctr"/>
            <a:endParaRPr lang="en-US" sz="2800" dirty="0">
              <a:solidFill>
                <a:srgbClr val="FFFF00"/>
              </a:solidFill>
              <a:latin typeface="Times New Roman"/>
              <a:cs typeface="Times New Roman"/>
            </a:endParaRPr>
          </a:p>
        </p:txBody>
      </p:sp>
    </p:spTree>
    <p:extLst>
      <p:ext uri="{BB962C8B-B14F-4D97-AF65-F5344CB8AC3E}">
        <p14:creationId xmlns:p14="http://schemas.microsoft.com/office/powerpoint/2010/main" val="34132760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CasellaDiTesto 3"/>
          <p:cNvSpPr txBox="1"/>
          <p:nvPr/>
        </p:nvSpPr>
        <p:spPr>
          <a:xfrm>
            <a:off x="127000" y="1938953"/>
            <a:ext cx="8864600" cy="1938992"/>
          </a:xfrm>
          <a:prstGeom prst="rect">
            <a:avLst/>
          </a:prstGeom>
          <a:noFill/>
        </p:spPr>
        <p:txBody>
          <a:bodyPr wrap="square" rtlCol="0">
            <a:spAutoFit/>
          </a:bodyPr>
          <a:lstStyle/>
          <a:p>
            <a:pPr marL="342900" indent="-342900">
              <a:buFontTx/>
              <a:buChar char="-"/>
            </a:pPr>
            <a:r>
              <a:rPr lang="it-IT" sz="2400" dirty="0" smtClean="0">
                <a:solidFill>
                  <a:srgbClr val="FFFF00"/>
                </a:solidFill>
                <a:latin typeface="Times New Roman"/>
                <a:cs typeface="Times New Roman"/>
              </a:rPr>
              <a:t>Il servizio verifica giornalmente lo </a:t>
            </a:r>
            <a:r>
              <a:rPr lang="it-IT" sz="2400" dirty="0">
                <a:solidFill>
                  <a:srgbClr val="FFFF00"/>
                </a:solidFill>
                <a:latin typeface="Times New Roman"/>
                <a:cs typeface="Times New Roman"/>
              </a:rPr>
              <a:t>stato delle macchine sui cui sono installati i principali servizi </a:t>
            </a:r>
            <a:r>
              <a:rPr lang="it-IT" sz="2400" dirty="0" smtClean="0">
                <a:solidFill>
                  <a:srgbClr val="FFFF00"/>
                </a:solidFill>
                <a:latin typeface="Times New Roman"/>
                <a:cs typeface="Times New Roman"/>
              </a:rPr>
              <a:t>(mail, firewall, </a:t>
            </a:r>
            <a:r>
              <a:rPr lang="it-IT" sz="2400" dirty="0">
                <a:solidFill>
                  <a:srgbClr val="FFFF00"/>
                </a:solidFill>
                <a:latin typeface="Times New Roman"/>
                <a:cs typeface="Times New Roman"/>
              </a:rPr>
              <a:t>connessioni di rete….</a:t>
            </a:r>
            <a:r>
              <a:rPr lang="it-IT" sz="2400" dirty="0" smtClean="0">
                <a:solidFill>
                  <a:srgbClr val="FFFF00"/>
                </a:solidFill>
                <a:latin typeface="Times New Roman"/>
                <a:cs typeface="Times New Roman"/>
              </a:rPr>
              <a:t>);</a:t>
            </a:r>
          </a:p>
          <a:p>
            <a:pPr marL="342900" indent="-342900">
              <a:buFontTx/>
              <a:buChar char="-"/>
            </a:pPr>
            <a:r>
              <a:rPr lang="it-IT" sz="2400" dirty="0" smtClean="0">
                <a:solidFill>
                  <a:srgbClr val="FFFF00"/>
                </a:solidFill>
                <a:latin typeface="Times New Roman"/>
                <a:cs typeface="Times New Roman"/>
              </a:rPr>
              <a:t>si documenta/aggiorna  </a:t>
            </a:r>
            <a:r>
              <a:rPr lang="it-IT" sz="2400" dirty="0">
                <a:solidFill>
                  <a:srgbClr val="FFFF00"/>
                </a:solidFill>
                <a:latin typeface="Times New Roman"/>
                <a:cs typeface="Times New Roman"/>
              </a:rPr>
              <a:t>sulle nuove tecnologie per mantenere il centro di calcolo </a:t>
            </a:r>
            <a:r>
              <a:rPr lang="it-IT" sz="2400" dirty="0" smtClean="0">
                <a:solidFill>
                  <a:srgbClr val="FFFF00"/>
                </a:solidFill>
                <a:latin typeface="Times New Roman"/>
                <a:cs typeface="Times New Roman"/>
              </a:rPr>
              <a:t>al più alto livello;</a:t>
            </a:r>
          </a:p>
          <a:p>
            <a:pPr marL="342900" indent="-342900">
              <a:buFontTx/>
              <a:buChar char="-"/>
            </a:pPr>
            <a:r>
              <a:rPr lang="it-IT" sz="2400" dirty="0" smtClean="0">
                <a:solidFill>
                  <a:srgbClr val="FFFF00"/>
                </a:solidFill>
                <a:latin typeface="Times New Roman"/>
                <a:cs typeface="Times New Roman"/>
              </a:rPr>
              <a:t>Assicura il </a:t>
            </a:r>
            <a:r>
              <a:rPr lang="it-IT" sz="2400" dirty="0">
                <a:solidFill>
                  <a:srgbClr val="FFFF00"/>
                </a:solidFill>
                <a:latin typeface="Times New Roman"/>
                <a:cs typeface="Times New Roman"/>
              </a:rPr>
              <a:t>supporto agli </a:t>
            </a:r>
            <a:r>
              <a:rPr lang="it-IT" sz="2400" dirty="0" smtClean="0">
                <a:solidFill>
                  <a:srgbClr val="FFFF00"/>
                </a:solidFill>
                <a:latin typeface="Times New Roman"/>
                <a:cs typeface="Times New Roman"/>
              </a:rPr>
              <a:t>utenti;</a:t>
            </a:r>
          </a:p>
        </p:txBody>
      </p:sp>
      <p:sp>
        <p:nvSpPr>
          <p:cNvPr id="5" name="CasellaDiTesto 4"/>
          <p:cNvSpPr txBox="1"/>
          <p:nvPr/>
        </p:nvSpPr>
        <p:spPr>
          <a:xfrm>
            <a:off x="0" y="107374"/>
            <a:ext cx="9144000" cy="1569660"/>
          </a:xfrm>
          <a:prstGeom prst="rect">
            <a:avLst/>
          </a:prstGeom>
          <a:noFill/>
        </p:spPr>
        <p:txBody>
          <a:bodyPr wrap="square" rtlCol="0">
            <a:spAutoFit/>
          </a:bodyPr>
          <a:lstStyle/>
          <a:p>
            <a:pPr algn="ctr"/>
            <a:r>
              <a:rPr lang="it-IT" sz="2400" dirty="0" smtClean="0">
                <a:solidFill>
                  <a:srgbClr val="FFFF00"/>
                </a:solidFill>
                <a:latin typeface="Times New Roman"/>
                <a:cs typeface="Times New Roman"/>
              </a:rPr>
              <a:t>L’attività </a:t>
            </a:r>
            <a:r>
              <a:rPr lang="it-IT" sz="2400" dirty="0">
                <a:solidFill>
                  <a:srgbClr val="FFFF00"/>
                </a:solidFill>
                <a:latin typeface="Times New Roman"/>
                <a:cs typeface="Times New Roman"/>
              </a:rPr>
              <a:t>del servizio si articola come segue:</a:t>
            </a:r>
          </a:p>
          <a:p>
            <a:pPr marL="457200" indent="-457200" algn="ctr">
              <a:buFontTx/>
              <a:buChar char="-"/>
            </a:pPr>
            <a:r>
              <a:rPr lang="it-IT" sz="2400" dirty="0" smtClean="0">
                <a:solidFill>
                  <a:srgbClr val="FFFF00"/>
                </a:solidFill>
                <a:latin typeface="Times New Roman"/>
                <a:cs typeface="Times New Roman"/>
              </a:rPr>
              <a:t>50</a:t>
            </a:r>
            <a:r>
              <a:rPr lang="it-IT" sz="2400" dirty="0">
                <a:solidFill>
                  <a:srgbClr val="FFFF00"/>
                </a:solidFill>
                <a:latin typeface="Times New Roman"/>
                <a:cs typeface="Times New Roman"/>
              </a:rPr>
              <a:t>% supporto </a:t>
            </a:r>
            <a:r>
              <a:rPr lang="it-IT" sz="2400" dirty="0" smtClean="0">
                <a:solidFill>
                  <a:srgbClr val="FFFF00"/>
                </a:solidFill>
                <a:latin typeface="Times New Roman"/>
                <a:cs typeface="Times New Roman"/>
              </a:rPr>
              <a:t>utenti;</a:t>
            </a:r>
          </a:p>
          <a:p>
            <a:pPr marL="457200" indent="-457200" algn="ctr">
              <a:buFontTx/>
              <a:buChar char="-"/>
            </a:pPr>
            <a:r>
              <a:rPr lang="it-IT" sz="2400" dirty="0" smtClean="0">
                <a:solidFill>
                  <a:srgbClr val="FFFF00"/>
                </a:solidFill>
                <a:latin typeface="Times New Roman"/>
                <a:cs typeface="Times New Roman"/>
              </a:rPr>
              <a:t>30</a:t>
            </a:r>
            <a:r>
              <a:rPr lang="it-IT" sz="2400" dirty="0">
                <a:solidFill>
                  <a:srgbClr val="FFFF00"/>
                </a:solidFill>
                <a:latin typeface="Times New Roman"/>
                <a:cs typeface="Times New Roman"/>
              </a:rPr>
              <a:t>% gestione e aggiornamento infrastruttura di calcolo e </a:t>
            </a:r>
            <a:r>
              <a:rPr lang="it-IT" sz="2400" dirty="0" smtClean="0">
                <a:solidFill>
                  <a:srgbClr val="FFFF00"/>
                </a:solidFill>
                <a:latin typeface="Times New Roman"/>
                <a:cs typeface="Times New Roman"/>
              </a:rPr>
              <a:t>reti;</a:t>
            </a:r>
          </a:p>
          <a:p>
            <a:pPr marL="457200" indent="-457200" algn="ctr">
              <a:buFontTx/>
              <a:buChar char="-"/>
            </a:pPr>
            <a:r>
              <a:rPr lang="it-IT" sz="2400" dirty="0" smtClean="0">
                <a:solidFill>
                  <a:srgbClr val="FFFF00"/>
                </a:solidFill>
                <a:latin typeface="Times New Roman"/>
                <a:cs typeface="Times New Roman"/>
              </a:rPr>
              <a:t>20</a:t>
            </a:r>
            <a:r>
              <a:rPr lang="it-IT" sz="2400" dirty="0">
                <a:solidFill>
                  <a:srgbClr val="FFFF00"/>
                </a:solidFill>
                <a:latin typeface="Times New Roman"/>
                <a:cs typeface="Times New Roman"/>
              </a:rPr>
              <a:t>% sviluppo di nuove </a:t>
            </a:r>
            <a:r>
              <a:rPr lang="it-IT" sz="2400" dirty="0" smtClean="0">
                <a:solidFill>
                  <a:srgbClr val="FFFF00"/>
                </a:solidFill>
                <a:latin typeface="Times New Roman"/>
                <a:cs typeface="Times New Roman"/>
              </a:rPr>
              <a:t>tecnologie e progetti.</a:t>
            </a:r>
          </a:p>
        </p:txBody>
      </p:sp>
      <p:sp>
        <p:nvSpPr>
          <p:cNvPr id="6" name="CasellaDiTesto 5"/>
          <p:cNvSpPr txBox="1"/>
          <p:nvPr/>
        </p:nvSpPr>
        <p:spPr>
          <a:xfrm>
            <a:off x="127000" y="3729653"/>
            <a:ext cx="8864600" cy="2677656"/>
          </a:xfrm>
          <a:prstGeom prst="rect">
            <a:avLst/>
          </a:prstGeom>
          <a:noFill/>
        </p:spPr>
        <p:txBody>
          <a:bodyPr wrap="square" rtlCol="0">
            <a:spAutoFit/>
          </a:bodyPr>
          <a:lstStyle/>
          <a:p>
            <a:pPr algn="ctr"/>
            <a:endParaRPr lang="it-IT" sz="2400" dirty="0">
              <a:solidFill>
                <a:srgbClr val="FFFF00"/>
              </a:solidFill>
              <a:latin typeface="Times New Roman"/>
              <a:cs typeface="Times New Roman"/>
            </a:endParaRPr>
          </a:p>
          <a:p>
            <a:pPr algn="ctr"/>
            <a:r>
              <a:rPr lang="it-IT" sz="2400" dirty="0" smtClean="0">
                <a:solidFill>
                  <a:srgbClr val="FFFF00"/>
                </a:solidFill>
                <a:latin typeface="Times New Roman"/>
                <a:cs typeface="Times New Roman"/>
              </a:rPr>
              <a:t>  Il supporto agli utenti assorbe circa il </a:t>
            </a:r>
            <a:r>
              <a:rPr lang="it-IT" sz="2400" dirty="0">
                <a:solidFill>
                  <a:srgbClr val="FFFF00"/>
                </a:solidFill>
                <a:latin typeface="Times New Roman"/>
                <a:cs typeface="Times New Roman"/>
              </a:rPr>
              <a:t>25% del tempo totale dedicato agli </a:t>
            </a:r>
            <a:r>
              <a:rPr lang="it-IT" sz="2400" dirty="0" smtClean="0">
                <a:solidFill>
                  <a:srgbClr val="FFFF00"/>
                </a:solidFill>
                <a:latin typeface="Times New Roman"/>
                <a:cs typeface="Times New Roman"/>
              </a:rPr>
              <a:t>utenti. Consiste spesso in </a:t>
            </a:r>
            <a:r>
              <a:rPr lang="it-IT" sz="2400" dirty="0">
                <a:solidFill>
                  <a:srgbClr val="FFFF00"/>
                </a:solidFill>
                <a:latin typeface="Times New Roman"/>
                <a:cs typeface="Times New Roman"/>
              </a:rPr>
              <a:t>problemi di help </a:t>
            </a:r>
            <a:r>
              <a:rPr lang="it-IT" sz="2400" dirty="0" smtClean="0">
                <a:solidFill>
                  <a:srgbClr val="FFFF00"/>
                </a:solidFill>
                <a:latin typeface="Times New Roman"/>
                <a:cs typeface="Times New Roman"/>
              </a:rPr>
              <a:t>desk, ovvero risoluzione </a:t>
            </a:r>
            <a:r>
              <a:rPr lang="it-IT" sz="2400" dirty="0">
                <a:solidFill>
                  <a:srgbClr val="FFFF00"/>
                </a:solidFill>
                <a:latin typeface="Times New Roman"/>
                <a:cs typeface="Times New Roman"/>
              </a:rPr>
              <a:t>dei problemi </a:t>
            </a:r>
            <a:r>
              <a:rPr lang="it-IT" sz="2400" dirty="0" smtClean="0">
                <a:solidFill>
                  <a:srgbClr val="FFFF00"/>
                </a:solidFill>
                <a:latin typeface="Times New Roman"/>
                <a:cs typeface="Times New Roman"/>
              </a:rPr>
              <a:t>dell’utente </a:t>
            </a:r>
            <a:r>
              <a:rPr lang="it-IT" sz="2400" dirty="0">
                <a:solidFill>
                  <a:srgbClr val="FFFF00"/>
                </a:solidFill>
                <a:latin typeface="Times New Roman"/>
                <a:cs typeface="Times New Roman"/>
              </a:rPr>
              <a:t>relativi all’utilizzo del computer e delle periferiche connesse</a:t>
            </a:r>
            <a:r>
              <a:rPr lang="it-IT" sz="2400" dirty="0" smtClean="0">
                <a:solidFill>
                  <a:srgbClr val="FFFF00"/>
                </a:solidFill>
                <a:latin typeface="Times New Roman"/>
                <a:cs typeface="Times New Roman"/>
              </a:rPr>
              <a:t>.</a:t>
            </a:r>
          </a:p>
          <a:p>
            <a:pPr algn="ctr"/>
            <a:r>
              <a:rPr lang="it-IT" sz="2400" dirty="0" smtClean="0">
                <a:solidFill>
                  <a:srgbClr val="FFFF00"/>
                </a:solidFill>
                <a:latin typeface="Times New Roman"/>
                <a:cs typeface="Times New Roman"/>
              </a:rPr>
              <a:t>Per ridurre questo carico di lavoro, il servizio </a:t>
            </a:r>
            <a:r>
              <a:rPr lang="it-IT" sz="2400" dirty="0">
                <a:solidFill>
                  <a:srgbClr val="FFFF00"/>
                </a:solidFill>
                <a:latin typeface="Times New Roman"/>
                <a:cs typeface="Times New Roman"/>
              </a:rPr>
              <a:t>sta </a:t>
            </a:r>
            <a:r>
              <a:rPr lang="it-IT" sz="2400" dirty="0" smtClean="0">
                <a:solidFill>
                  <a:srgbClr val="FFFF00"/>
                </a:solidFill>
                <a:latin typeface="Times New Roman"/>
                <a:cs typeface="Times New Roman"/>
              </a:rPr>
              <a:t>realizzando un </a:t>
            </a:r>
            <a:r>
              <a:rPr lang="it-IT" sz="2400" dirty="0">
                <a:solidFill>
                  <a:srgbClr val="FFFF00"/>
                </a:solidFill>
                <a:latin typeface="Times New Roman"/>
                <a:cs typeface="Times New Roman"/>
              </a:rPr>
              <a:t>sito web nel quale gli </a:t>
            </a:r>
            <a:r>
              <a:rPr lang="it-IT" sz="2400" dirty="0" smtClean="0">
                <a:solidFill>
                  <a:srgbClr val="FFFF00"/>
                </a:solidFill>
                <a:latin typeface="Times New Roman"/>
                <a:cs typeface="Times New Roman"/>
              </a:rPr>
              <a:t>utenti</a:t>
            </a:r>
            <a:r>
              <a:rPr lang="it-IT" sz="2400" dirty="0">
                <a:solidFill>
                  <a:srgbClr val="FFFF00"/>
                </a:solidFill>
                <a:latin typeface="Times New Roman"/>
                <a:cs typeface="Times New Roman"/>
              </a:rPr>
              <a:t> </a:t>
            </a:r>
            <a:r>
              <a:rPr lang="it-IT" sz="2400" dirty="0" smtClean="0">
                <a:solidFill>
                  <a:srgbClr val="FFFF00"/>
                </a:solidFill>
                <a:latin typeface="Times New Roman"/>
                <a:cs typeface="Times New Roman"/>
              </a:rPr>
              <a:t>potranno </a:t>
            </a:r>
            <a:r>
              <a:rPr lang="it-IT" sz="2400" dirty="0">
                <a:solidFill>
                  <a:srgbClr val="FFFF00"/>
                </a:solidFill>
                <a:latin typeface="Times New Roman"/>
                <a:cs typeface="Times New Roman"/>
              </a:rPr>
              <a:t>trovare la </a:t>
            </a:r>
            <a:r>
              <a:rPr lang="it-IT" sz="2400" dirty="0" smtClean="0">
                <a:solidFill>
                  <a:srgbClr val="FFFF00"/>
                </a:solidFill>
                <a:latin typeface="Times New Roman"/>
                <a:cs typeface="Times New Roman"/>
              </a:rPr>
              <a:t>soluzione </a:t>
            </a:r>
            <a:r>
              <a:rPr lang="it-IT" sz="2400" dirty="0">
                <a:solidFill>
                  <a:srgbClr val="FFFF00"/>
                </a:solidFill>
                <a:latin typeface="Times New Roman"/>
                <a:cs typeface="Times New Roman"/>
              </a:rPr>
              <a:t>ai loro </a:t>
            </a:r>
            <a:r>
              <a:rPr lang="it-IT" sz="2400" dirty="0" smtClean="0">
                <a:solidFill>
                  <a:srgbClr val="FFFF00"/>
                </a:solidFill>
                <a:latin typeface="Times New Roman"/>
                <a:cs typeface="Times New Roman"/>
              </a:rPr>
              <a:t>problemi. </a:t>
            </a:r>
          </a:p>
        </p:txBody>
      </p:sp>
    </p:spTree>
    <p:extLst>
      <p:ext uri="{BB962C8B-B14F-4D97-AF65-F5344CB8AC3E}">
        <p14:creationId xmlns:p14="http://schemas.microsoft.com/office/powerpoint/2010/main" val="36428305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en-US" smtClean="0">
                <a:solidFill>
                  <a:srgbClr val="FFFF00"/>
                </a:solidFill>
              </a:rPr>
              <a:t>Comitato di Valutazione dei LNS, 1-2 Luglio 2015</a:t>
            </a:r>
            <a:endParaRPr lang="en-US">
              <a:solidFill>
                <a:srgbClr val="FFFF00"/>
              </a:solidFill>
            </a:endParaRPr>
          </a:p>
        </p:txBody>
      </p:sp>
      <p:sp>
        <p:nvSpPr>
          <p:cNvPr id="3" name="Segnaposto numero diapositiva 2"/>
          <p:cNvSpPr>
            <a:spLocks noGrp="1"/>
          </p:cNvSpPr>
          <p:nvPr>
            <p:ph type="sldNum" sz="quarter" idx="12"/>
          </p:nvPr>
        </p:nvSpPr>
        <p:spPr/>
        <p:txBody>
          <a:bodyPr/>
          <a:lstStyle/>
          <a:p>
            <a:fld id="{7CA9C441-F34B-6B4E-9CD4-7F418E036B7C}" type="slidenum">
              <a:rPr lang="en-US" smtClean="0">
                <a:solidFill>
                  <a:srgbClr val="FFFF00"/>
                </a:solidFill>
              </a:rPr>
              <a:t>26</a:t>
            </a:fld>
            <a:endParaRPr lang="en-US">
              <a:solidFill>
                <a:srgbClr val="FFFF00"/>
              </a:solidFill>
            </a:endParaRPr>
          </a:p>
        </p:txBody>
      </p:sp>
      <p:sp>
        <p:nvSpPr>
          <p:cNvPr id="4" name="CasellaDiTesto 3"/>
          <p:cNvSpPr txBox="1"/>
          <p:nvPr/>
        </p:nvSpPr>
        <p:spPr>
          <a:xfrm>
            <a:off x="38100" y="-14624"/>
            <a:ext cx="8864600" cy="3046988"/>
          </a:xfrm>
          <a:prstGeom prst="rect">
            <a:avLst/>
          </a:prstGeom>
          <a:noFill/>
        </p:spPr>
        <p:txBody>
          <a:bodyPr wrap="square" rtlCol="0">
            <a:spAutoFit/>
          </a:bodyPr>
          <a:lstStyle/>
          <a:p>
            <a:pPr algn="ctr"/>
            <a:r>
              <a:rPr lang="it-IT" sz="2400" dirty="0" smtClean="0">
                <a:solidFill>
                  <a:srgbClr val="FFFF00"/>
                </a:solidFill>
                <a:latin typeface="Times New Roman"/>
                <a:cs typeface="Times New Roman"/>
              </a:rPr>
              <a:t>Per la </a:t>
            </a:r>
            <a:r>
              <a:rPr lang="it-IT" sz="2400" dirty="0">
                <a:solidFill>
                  <a:srgbClr val="FFFF00"/>
                </a:solidFill>
                <a:latin typeface="Times New Roman"/>
                <a:cs typeface="Times New Roman"/>
              </a:rPr>
              <a:t>soluzione di </a:t>
            </a:r>
            <a:r>
              <a:rPr lang="it-IT" sz="2400" dirty="0" smtClean="0">
                <a:solidFill>
                  <a:srgbClr val="FFFF00"/>
                </a:solidFill>
                <a:latin typeface="Times New Roman"/>
                <a:cs typeface="Times New Roman"/>
              </a:rPr>
              <a:t>problemi tecnici </a:t>
            </a:r>
            <a:r>
              <a:rPr lang="it-IT" sz="2400" dirty="0">
                <a:solidFill>
                  <a:srgbClr val="FFFF00"/>
                </a:solidFill>
                <a:latin typeface="Times New Roman"/>
                <a:cs typeface="Times New Roman"/>
              </a:rPr>
              <a:t>più </a:t>
            </a:r>
            <a:r>
              <a:rPr lang="it-IT" sz="2400" dirty="0" smtClean="0">
                <a:solidFill>
                  <a:srgbClr val="FFFF00"/>
                </a:solidFill>
                <a:latin typeface="Times New Roman"/>
                <a:cs typeface="Times New Roman"/>
              </a:rPr>
              <a:t>rilevanti, </a:t>
            </a:r>
            <a:r>
              <a:rPr lang="it-IT" sz="2400" dirty="0">
                <a:solidFill>
                  <a:srgbClr val="FFFF00"/>
                </a:solidFill>
                <a:latin typeface="Times New Roman"/>
                <a:cs typeface="Times New Roman"/>
              </a:rPr>
              <a:t>tipo </a:t>
            </a:r>
            <a:r>
              <a:rPr lang="it-IT" sz="2400" dirty="0" err="1">
                <a:solidFill>
                  <a:srgbClr val="FFFF00"/>
                </a:solidFill>
                <a:latin typeface="Times New Roman"/>
                <a:cs typeface="Times New Roman"/>
              </a:rPr>
              <a:t>storage</a:t>
            </a:r>
            <a:r>
              <a:rPr lang="it-IT" sz="2400" dirty="0">
                <a:solidFill>
                  <a:srgbClr val="FFFF00"/>
                </a:solidFill>
                <a:latin typeface="Times New Roman"/>
                <a:cs typeface="Times New Roman"/>
              </a:rPr>
              <a:t> di grossa mole di dati, o </a:t>
            </a:r>
            <a:r>
              <a:rPr lang="it-IT" sz="2400" dirty="0" smtClean="0">
                <a:solidFill>
                  <a:srgbClr val="FFFF00"/>
                </a:solidFill>
                <a:latin typeface="Times New Roman"/>
                <a:cs typeface="Times New Roman"/>
              </a:rPr>
              <a:t>particolari </a:t>
            </a:r>
            <a:r>
              <a:rPr lang="it-IT" sz="2400" dirty="0">
                <a:solidFill>
                  <a:srgbClr val="FFFF00"/>
                </a:solidFill>
                <a:latin typeface="Times New Roman"/>
                <a:cs typeface="Times New Roman"/>
              </a:rPr>
              <a:t>richieste relative all’acquisizione dati dei LNS,  </a:t>
            </a:r>
            <a:r>
              <a:rPr lang="it-IT" sz="2400" dirty="0" smtClean="0">
                <a:solidFill>
                  <a:srgbClr val="FFFF00"/>
                </a:solidFill>
                <a:latin typeface="Times New Roman"/>
                <a:cs typeface="Times New Roman"/>
              </a:rPr>
              <a:t>si procede attraverso </a:t>
            </a:r>
            <a:r>
              <a:rPr lang="it-IT" sz="2400" dirty="0">
                <a:solidFill>
                  <a:srgbClr val="FFFF00"/>
                </a:solidFill>
                <a:latin typeface="Times New Roman"/>
                <a:cs typeface="Times New Roman"/>
              </a:rPr>
              <a:t>una fase progettuale, </a:t>
            </a:r>
            <a:r>
              <a:rPr lang="it-IT" sz="2400" dirty="0" smtClean="0">
                <a:solidFill>
                  <a:srgbClr val="FFFF00"/>
                </a:solidFill>
                <a:latin typeface="Times New Roman"/>
                <a:cs typeface="Times New Roman"/>
              </a:rPr>
              <a:t>verificando le potenzialità dell’hardware e del </a:t>
            </a:r>
            <a:r>
              <a:rPr lang="it-IT" sz="2400" dirty="0">
                <a:solidFill>
                  <a:srgbClr val="FFFF00"/>
                </a:solidFill>
                <a:latin typeface="Times New Roman"/>
                <a:cs typeface="Times New Roman"/>
              </a:rPr>
              <a:t>software </a:t>
            </a:r>
            <a:r>
              <a:rPr lang="it-IT" sz="2400" dirty="0" smtClean="0">
                <a:solidFill>
                  <a:srgbClr val="FFFF00"/>
                </a:solidFill>
                <a:latin typeface="Times New Roman"/>
                <a:cs typeface="Times New Roman"/>
              </a:rPr>
              <a:t>esistenti,  </a:t>
            </a:r>
            <a:r>
              <a:rPr lang="it-IT" sz="2400" dirty="0">
                <a:solidFill>
                  <a:srgbClr val="FFFF00"/>
                </a:solidFill>
                <a:latin typeface="Times New Roman"/>
                <a:cs typeface="Times New Roman"/>
              </a:rPr>
              <a:t>per risolvere in modo ottimale </a:t>
            </a:r>
            <a:r>
              <a:rPr lang="it-IT" sz="2400" dirty="0" smtClean="0">
                <a:solidFill>
                  <a:srgbClr val="FFFF00"/>
                </a:solidFill>
                <a:latin typeface="Times New Roman"/>
                <a:cs typeface="Times New Roman"/>
              </a:rPr>
              <a:t>il problema in oggetto. Nella fase di realizzazione, </a:t>
            </a:r>
            <a:r>
              <a:rPr lang="it-IT" sz="2400" dirty="0">
                <a:solidFill>
                  <a:srgbClr val="FFFF00"/>
                </a:solidFill>
                <a:latin typeface="Times New Roman"/>
                <a:cs typeface="Times New Roman"/>
              </a:rPr>
              <a:t>o</a:t>
            </a:r>
            <a:r>
              <a:rPr lang="it-IT" sz="2400" dirty="0" smtClean="0">
                <a:solidFill>
                  <a:srgbClr val="FFFF00"/>
                </a:solidFill>
                <a:latin typeface="Times New Roman"/>
                <a:cs typeface="Times New Roman"/>
              </a:rPr>
              <a:t>ve necessario il servizio procede  anche all’acquisto dell’hardware</a:t>
            </a:r>
            <a:r>
              <a:rPr lang="it-IT" sz="2400" dirty="0">
                <a:solidFill>
                  <a:srgbClr val="FFFF00"/>
                </a:solidFill>
                <a:latin typeface="Times New Roman"/>
                <a:cs typeface="Times New Roman"/>
              </a:rPr>
              <a:t> </a:t>
            </a:r>
            <a:r>
              <a:rPr lang="it-IT" sz="2400" dirty="0" smtClean="0">
                <a:solidFill>
                  <a:srgbClr val="FFFF00"/>
                </a:solidFill>
                <a:latin typeface="Times New Roman"/>
                <a:cs typeface="Times New Roman"/>
              </a:rPr>
              <a:t>e all’acquisizione </a:t>
            </a:r>
            <a:r>
              <a:rPr lang="it-IT" sz="2400" dirty="0">
                <a:solidFill>
                  <a:srgbClr val="FFFF00"/>
                </a:solidFill>
                <a:latin typeface="Times New Roman"/>
                <a:cs typeface="Times New Roman"/>
              </a:rPr>
              <a:t>delle tecniche specifiche per la gestione del </a:t>
            </a:r>
            <a:r>
              <a:rPr lang="it-IT" sz="2400" dirty="0" smtClean="0">
                <a:solidFill>
                  <a:srgbClr val="FFFF00"/>
                </a:solidFill>
                <a:latin typeface="Times New Roman"/>
                <a:cs typeface="Times New Roman"/>
              </a:rPr>
              <a:t>nuovo hardware.</a:t>
            </a:r>
          </a:p>
        </p:txBody>
      </p:sp>
      <p:sp>
        <p:nvSpPr>
          <p:cNvPr id="5" name="CasellaDiTesto 4"/>
          <p:cNvSpPr txBox="1"/>
          <p:nvPr/>
        </p:nvSpPr>
        <p:spPr>
          <a:xfrm>
            <a:off x="38100" y="2741276"/>
            <a:ext cx="8864600" cy="3416320"/>
          </a:xfrm>
          <a:prstGeom prst="rect">
            <a:avLst/>
          </a:prstGeom>
          <a:noFill/>
        </p:spPr>
        <p:txBody>
          <a:bodyPr wrap="square" rtlCol="0">
            <a:spAutoFit/>
          </a:bodyPr>
          <a:lstStyle/>
          <a:p>
            <a:pPr algn="ctr"/>
            <a:endParaRPr lang="it-IT" sz="2400" dirty="0" smtClean="0">
              <a:solidFill>
                <a:srgbClr val="FFFF00"/>
              </a:solidFill>
              <a:latin typeface="Times New Roman"/>
              <a:cs typeface="Times New Roman"/>
            </a:endParaRPr>
          </a:p>
          <a:p>
            <a:pPr algn="ctr"/>
            <a:r>
              <a:rPr lang="it-IT" sz="2400" dirty="0" smtClean="0">
                <a:solidFill>
                  <a:srgbClr val="FFFF00"/>
                </a:solidFill>
                <a:latin typeface="Times New Roman"/>
                <a:cs typeface="Times New Roman"/>
              </a:rPr>
              <a:t>I progetti possono subire rallentamenti per vari motivi:</a:t>
            </a:r>
          </a:p>
          <a:p>
            <a:pPr marL="342900" indent="-342900" algn="ctr">
              <a:buFontTx/>
              <a:buChar char="-"/>
            </a:pPr>
            <a:r>
              <a:rPr lang="it-IT" sz="2400" dirty="0" smtClean="0">
                <a:solidFill>
                  <a:srgbClr val="FFFF00"/>
                </a:solidFill>
                <a:latin typeface="Times New Roman"/>
                <a:cs typeface="Times New Roman"/>
              </a:rPr>
              <a:t>possono verificarsi, anzi si sono verificati,</a:t>
            </a:r>
            <a:r>
              <a:rPr lang="it-IT" sz="2400" dirty="0">
                <a:solidFill>
                  <a:srgbClr val="FFFF00"/>
                </a:solidFill>
                <a:latin typeface="Times New Roman"/>
                <a:cs typeface="Times New Roman"/>
              </a:rPr>
              <a:t> </a:t>
            </a:r>
            <a:r>
              <a:rPr lang="it-IT" sz="2400" dirty="0" smtClean="0">
                <a:solidFill>
                  <a:srgbClr val="FFFF00"/>
                </a:solidFill>
                <a:latin typeface="Times New Roman"/>
                <a:cs typeface="Times New Roman"/>
              </a:rPr>
              <a:t>malfunzionamenti </a:t>
            </a:r>
            <a:r>
              <a:rPr lang="it-IT" sz="2400" dirty="0">
                <a:solidFill>
                  <a:srgbClr val="FFFF00"/>
                </a:solidFill>
                <a:latin typeface="Times New Roman"/>
                <a:cs typeface="Times New Roman"/>
              </a:rPr>
              <a:t>della rete dovuti a guasti di apparecchiature </a:t>
            </a:r>
            <a:r>
              <a:rPr lang="it-IT" sz="2400" dirty="0" smtClean="0">
                <a:solidFill>
                  <a:srgbClr val="FFFF00"/>
                </a:solidFill>
                <a:latin typeface="Times New Roman"/>
                <a:cs typeface="Times New Roman"/>
              </a:rPr>
              <a:t>e/o </a:t>
            </a:r>
            <a:r>
              <a:rPr lang="it-IT" sz="2400" dirty="0">
                <a:solidFill>
                  <a:srgbClr val="FFFF00"/>
                </a:solidFill>
                <a:latin typeface="Times New Roman"/>
                <a:cs typeface="Times New Roman"/>
              </a:rPr>
              <a:t>attacchi di hacker </a:t>
            </a:r>
            <a:r>
              <a:rPr lang="it-IT" sz="2400" dirty="0" smtClean="0">
                <a:solidFill>
                  <a:srgbClr val="FFFF00"/>
                </a:solidFill>
                <a:latin typeface="Times New Roman"/>
                <a:cs typeface="Times New Roman"/>
              </a:rPr>
              <a:t>che devono </a:t>
            </a:r>
            <a:r>
              <a:rPr lang="it-IT" sz="2400" dirty="0">
                <a:solidFill>
                  <a:srgbClr val="FFFF00"/>
                </a:solidFill>
                <a:latin typeface="Times New Roman"/>
                <a:cs typeface="Times New Roman"/>
              </a:rPr>
              <a:t>essere risolti nel minor tempo </a:t>
            </a:r>
            <a:r>
              <a:rPr lang="it-IT" sz="2400" dirty="0" smtClean="0">
                <a:solidFill>
                  <a:srgbClr val="FFFF00"/>
                </a:solidFill>
                <a:latin typeface="Times New Roman"/>
                <a:cs typeface="Times New Roman"/>
              </a:rPr>
              <a:t>possibile;</a:t>
            </a:r>
          </a:p>
          <a:p>
            <a:pPr marL="342900" indent="-342900" algn="ctr">
              <a:buFontTx/>
              <a:buChar char="-"/>
            </a:pPr>
            <a:r>
              <a:rPr lang="it-IT" sz="2400" dirty="0" smtClean="0">
                <a:solidFill>
                  <a:srgbClr val="FFFF00"/>
                </a:solidFill>
                <a:latin typeface="Times New Roman"/>
                <a:cs typeface="Times New Roman"/>
              </a:rPr>
              <a:t>problemi </a:t>
            </a:r>
            <a:r>
              <a:rPr lang="it-IT" sz="2400" dirty="0">
                <a:solidFill>
                  <a:srgbClr val="FFFF00"/>
                </a:solidFill>
                <a:latin typeface="Times New Roman"/>
                <a:cs typeface="Times New Roman"/>
              </a:rPr>
              <a:t>che si verificano in acquisizione </a:t>
            </a:r>
            <a:r>
              <a:rPr lang="it-IT" sz="2400" dirty="0" smtClean="0">
                <a:solidFill>
                  <a:srgbClr val="FFFF00"/>
                </a:solidFill>
                <a:latin typeface="Times New Roman"/>
                <a:cs typeface="Times New Roman"/>
              </a:rPr>
              <a:t>dati, utilizzata dagli utenti dei </a:t>
            </a:r>
            <a:r>
              <a:rPr lang="it-IT" sz="2400" dirty="0">
                <a:solidFill>
                  <a:srgbClr val="FFFF00"/>
                </a:solidFill>
                <a:latin typeface="Times New Roman"/>
                <a:cs typeface="Times New Roman"/>
              </a:rPr>
              <a:t>fasci tandem </a:t>
            </a:r>
            <a:r>
              <a:rPr lang="it-IT" sz="2400" dirty="0" smtClean="0">
                <a:solidFill>
                  <a:srgbClr val="FFFF00"/>
                </a:solidFill>
                <a:latin typeface="Times New Roman"/>
                <a:cs typeface="Times New Roman"/>
              </a:rPr>
              <a:t>e/o ciclotrone, e che hanno priorità </a:t>
            </a:r>
            <a:r>
              <a:rPr lang="it-IT" sz="2400" dirty="0">
                <a:solidFill>
                  <a:srgbClr val="FFFF00"/>
                </a:solidFill>
                <a:latin typeface="Times New Roman"/>
                <a:cs typeface="Times New Roman"/>
              </a:rPr>
              <a:t>maggiore rispetto all’esecuzione dei </a:t>
            </a:r>
            <a:r>
              <a:rPr lang="it-IT" sz="2400" dirty="0" smtClean="0">
                <a:solidFill>
                  <a:srgbClr val="FFFF00"/>
                </a:solidFill>
                <a:latin typeface="Times New Roman"/>
                <a:cs typeface="Times New Roman"/>
              </a:rPr>
              <a:t>progetti;</a:t>
            </a:r>
          </a:p>
          <a:p>
            <a:pPr marL="342900" indent="-342900" algn="ctr">
              <a:buFontTx/>
              <a:buChar char="-"/>
            </a:pPr>
            <a:r>
              <a:rPr lang="it-IT" sz="2400" dirty="0">
                <a:solidFill>
                  <a:srgbClr val="FFFF00"/>
                </a:solidFill>
                <a:latin typeface="Times New Roman"/>
                <a:cs typeface="Times New Roman"/>
              </a:rPr>
              <a:t>p</a:t>
            </a:r>
            <a:r>
              <a:rPr lang="it-IT" sz="2400" dirty="0" smtClean="0">
                <a:solidFill>
                  <a:srgbClr val="FFFF00"/>
                </a:solidFill>
                <a:latin typeface="Times New Roman"/>
                <a:cs typeface="Times New Roman"/>
              </a:rPr>
              <a:t>roblemi con l’espletamento delle pratiche burocratiche.</a:t>
            </a:r>
            <a:endParaRPr lang="it-IT" sz="2400" dirty="0">
              <a:solidFill>
                <a:srgbClr val="FFFF00"/>
              </a:solidFill>
              <a:latin typeface="Times New Roman"/>
              <a:cs typeface="Times New Roman"/>
            </a:endParaRPr>
          </a:p>
        </p:txBody>
      </p:sp>
    </p:spTree>
    <p:extLst>
      <p:ext uri="{BB962C8B-B14F-4D97-AF65-F5344CB8AC3E}">
        <p14:creationId xmlns:p14="http://schemas.microsoft.com/office/powerpoint/2010/main" val="10357748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en-US" smtClean="0"/>
              <a:t>Comitato di Valutazione dei LNS, 1-2 Luglio 2015</a:t>
            </a:r>
            <a:endParaRPr lang="en-US"/>
          </a:p>
        </p:txBody>
      </p:sp>
      <p:sp>
        <p:nvSpPr>
          <p:cNvPr id="3" name="Segnaposto numero diapositiva 2"/>
          <p:cNvSpPr>
            <a:spLocks noGrp="1"/>
          </p:cNvSpPr>
          <p:nvPr>
            <p:ph type="sldNum" sz="quarter" idx="12"/>
          </p:nvPr>
        </p:nvSpPr>
        <p:spPr/>
        <p:txBody>
          <a:bodyPr/>
          <a:lstStyle/>
          <a:p>
            <a:fld id="{7CA9C441-F34B-6B4E-9CD4-7F418E036B7C}" type="slidenum">
              <a:rPr lang="en-US" smtClean="0"/>
              <a:t>27</a:t>
            </a:fld>
            <a:endParaRPr lang="en-US"/>
          </a:p>
        </p:txBody>
      </p:sp>
      <p:pic>
        <p:nvPicPr>
          <p:cNvPr id="4" name="Immagine 3" descr="TopologiaDiRe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00" y="0"/>
            <a:ext cx="8318500" cy="6238875"/>
          </a:xfrm>
          <a:prstGeom prst="rect">
            <a:avLst/>
          </a:prstGeom>
        </p:spPr>
      </p:pic>
    </p:spTree>
    <p:extLst>
      <p:ext uri="{BB962C8B-B14F-4D97-AF65-F5344CB8AC3E}">
        <p14:creationId xmlns:p14="http://schemas.microsoft.com/office/powerpoint/2010/main" val="163624899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en-US" smtClean="0"/>
              <a:t>Comitato di Valutazione dei LNS, 1-2 Luglio 2015</a:t>
            </a:r>
            <a:endParaRPr lang="en-US"/>
          </a:p>
        </p:txBody>
      </p:sp>
      <p:sp>
        <p:nvSpPr>
          <p:cNvPr id="3" name="Segnaposto numero diapositiva 2"/>
          <p:cNvSpPr>
            <a:spLocks noGrp="1"/>
          </p:cNvSpPr>
          <p:nvPr>
            <p:ph type="sldNum" sz="quarter" idx="12"/>
          </p:nvPr>
        </p:nvSpPr>
        <p:spPr/>
        <p:txBody>
          <a:bodyPr/>
          <a:lstStyle/>
          <a:p>
            <a:fld id="{7CA9C441-F34B-6B4E-9CD4-7F418E036B7C}" type="slidenum">
              <a:rPr lang="en-US" smtClean="0"/>
              <a:t>28</a:t>
            </a:fld>
            <a:endParaRPr lang="en-US"/>
          </a:p>
        </p:txBody>
      </p:sp>
      <p:pic>
        <p:nvPicPr>
          <p:cNvPr id="4" name="Immagine 3" descr="CentroDICalcolo_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 y="0"/>
            <a:ext cx="8408643" cy="6858000"/>
          </a:xfrm>
          <a:prstGeom prst="rect">
            <a:avLst/>
          </a:prstGeom>
        </p:spPr>
      </p:pic>
      <p:sp>
        <p:nvSpPr>
          <p:cNvPr id="5" name="CasellaDiTesto 4"/>
          <p:cNvSpPr txBox="1"/>
          <p:nvPr/>
        </p:nvSpPr>
        <p:spPr>
          <a:xfrm>
            <a:off x="355600" y="215900"/>
            <a:ext cx="3886200" cy="1015663"/>
          </a:xfrm>
          <a:prstGeom prst="rect">
            <a:avLst/>
          </a:prstGeom>
          <a:noFill/>
        </p:spPr>
        <p:txBody>
          <a:bodyPr wrap="square" rtlCol="0">
            <a:spAutoFit/>
          </a:bodyPr>
          <a:lstStyle/>
          <a:p>
            <a:r>
              <a:rPr lang="en-US" sz="2000" b="1" dirty="0" err="1" smtClean="0">
                <a:solidFill>
                  <a:srgbClr val="000090"/>
                </a:solidFill>
                <a:latin typeface="Times New Roman"/>
                <a:cs typeface="Times New Roman"/>
              </a:rPr>
              <a:t>Nel</a:t>
            </a:r>
            <a:r>
              <a:rPr lang="en-US" sz="2000" b="1" dirty="0" smtClean="0">
                <a:solidFill>
                  <a:srgbClr val="000090"/>
                </a:solidFill>
                <a:latin typeface="Times New Roman"/>
                <a:cs typeface="Times New Roman"/>
              </a:rPr>
              <a:t> 2014 </a:t>
            </a:r>
            <a:r>
              <a:rPr lang="en-US" sz="2000" b="1" dirty="0" err="1" smtClean="0">
                <a:solidFill>
                  <a:srgbClr val="000090"/>
                </a:solidFill>
                <a:latin typeface="Times New Roman"/>
                <a:cs typeface="Times New Roman"/>
              </a:rPr>
              <a:t>è</a:t>
            </a:r>
            <a:r>
              <a:rPr lang="en-US" sz="2000" b="1" dirty="0" smtClean="0">
                <a:solidFill>
                  <a:srgbClr val="000090"/>
                </a:solidFill>
                <a:latin typeface="Times New Roman"/>
                <a:cs typeface="Times New Roman"/>
              </a:rPr>
              <a:t> </a:t>
            </a:r>
            <a:r>
              <a:rPr lang="en-US" sz="2000" b="1" dirty="0" err="1" smtClean="0">
                <a:solidFill>
                  <a:srgbClr val="000090"/>
                </a:solidFill>
                <a:latin typeface="Times New Roman"/>
                <a:cs typeface="Times New Roman"/>
              </a:rPr>
              <a:t>stato</a:t>
            </a:r>
            <a:r>
              <a:rPr lang="en-US" sz="2000" b="1" dirty="0" smtClean="0">
                <a:solidFill>
                  <a:srgbClr val="000090"/>
                </a:solidFill>
                <a:latin typeface="Times New Roman"/>
                <a:cs typeface="Times New Roman"/>
              </a:rPr>
              <a:t> </a:t>
            </a:r>
            <a:r>
              <a:rPr lang="en-US" sz="2000" b="1" dirty="0" err="1" smtClean="0">
                <a:solidFill>
                  <a:srgbClr val="000090"/>
                </a:solidFill>
                <a:latin typeface="Times New Roman"/>
                <a:cs typeface="Times New Roman"/>
              </a:rPr>
              <a:t>costruito</a:t>
            </a:r>
            <a:r>
              <a:rPr lang="en-US" sz="2000" b="1" dirty="0" smtClean="0">
                <a:solidFill>
                  <a:srgbClr val="000090"/>
                </a:solidFill>
                <a:latin typeface="Times New Roman"/>
                <a:cs typeface="Times New Roman"/>
              </a:rPr>
              <a:t> </a:t>
            </a:r>
            <a:r>
              <a:rPr lang="en-US" sz="2000" b="1" dirty="0" err="1" smtClean="0">
                <a:solidFill>
                  <a:srgbClr val="000090"/>
                </a:solidFill>
                <a:latin typeface="Times New Roman"/>
                <a:cs typeface="Times New Roman"/>
              </a:rPr>
              <a:t>il</a:t>
            </a:r>
            <a:r>
              <a:rPr lang="en-US" sz="2000" b="1" dirty="0" smtClean="0">
                <a:solidFill>
                  <a:srgbClr val="000090"/>
                </a:solidFill>
                <a:latin typeface="Times New Roman"/>
                <a:cs typeface="Times New Roman"/>
              </a:rPr>
              <a:t> </a:t>
            </a:r>
            <a:r>
              <a:rPr lang="en-US" sz="2000" b="1" dirty="0" err="1" smtClean="0">
                <a:solidFill>
                  <a:srgbClr val="000090"/>
                </a:solidFill>
                <a:latin typeface="Times New Roman"/>
                <a:cs typeface="Times New Roman"/>
              </a:rPr>
              <a:t>nuovo</a:t>
            </a:r>
            <a:r>
              <a:rPr lang="en-US" sz="2000" b="1" dirty="0" smtClean="0">
                <a:solidFill>
                  <a:srgbClr val="000090"/>
                </a:solidFill>
                <a:latin typeface="Times New Roman"/>
                <a:cs typeface="Times New Roman"/>
              </a:rPr>
              <a:t> </a:t>
            </a:r>
            <a:r>
              <a:rPr lang="en-US" sz="2000" b="1" dirty="0" err="1" smtClean="0">
                <a:solidFill>
                  <a:srgbClr val="000090"/>
                </a:solidFill>
                <a:latin typeface="Times New Roman"/>
                <a:cs typeface="Times New Roman"/>
              </a:rPr>
              <a:t>centro</a:t>
            </a:r>
            <a:r>
              <a:rPr lang="en-US" sz="2000" b="1" dirty="0" smtClean="0">
                <a:solidFill>
                  <a:srgbClr val="000090"/>
                </a:solidFill>
                <a:latin typeface="Times New Roman"/>
                <a:cs typeface="Times New Roman"/>
              </a:rPr>
              <a:t> di </a:t>
            </a:r>
            <a:r>
              <a:rPr lang="en-US" sz="2000" b="1" dirty="0" err="1" smtClean="0">
                <a:solidFill>
                  <a:srgbClr val="000090"/>
                </a:solidFill>
                <a:latin typeface="Times New Roman"/>
                <a:cs typeface="Times New Roman"/>
              </a:rPr>
              <a:t>calcolo</a:t>
            </a:r>
            <a:r>
              <a:rPr lang="en-US" sz="2000" b="1" dirty="0" smtClean="0">
                <a:solidFill>
                  <a:srgbClr val="000090"/>
                </a:solidFill>
                <a:latin typeface="Times New Roman"/>
                <a:cs typeface="Times New Roman"/>
              </a:rPr>
              <a:t>, </a:t>
            </a:r>
            <a:r>
              <a:rPr lang="en-US" sz="2000" b="1" dirty="0" err="1" smtClean="0">
                <a:solidFill>
                  <a:srgbClr val="000090"/>
                </a:solidFill>
                <a:latin typeface="Times New Roman"/>
                <a:cs typeface="Times New Roman"/>
              </a:rPr>
              <a:t>che</a:t>
            </a:r>
            <a:r>
              <a:rPr lang="en-US" sz="2000" b="1" dirty="0" smtClean="0">
                <a:solidFill>
                  <a:srgbClr val="000090"/>
                </a:solidFill>
                <a:latin typeface="Times New Roman"/>
                <a:cs typeface="Times New Roman"/>
              </a:rPr>
              <a:t> </a:t>
            </a:r>
            <a:r>
              <a:rPr lang="en-US" sz="2000" b="1" dirty="0" err="1" smtClean="0">
                <a:solidFill>
                  <a:srgbClr val="000090"/>
                </a:solidFill>
                <a:latin typeface="Times New Roman"/>
                <a:cs typeface="Times New Roman"/>
              </a:rPr>
              <a:t>è</a:t>
            </a:r>
            <a:r>
              <a:rPr lang="en-US" sz="2000" b="1" dirty="0" smtClean="0">
                <a:solidFill>
                  <a:srgbClr val="000090"/>
                </a:solidFill>
                <a:latin typeface="Times New Roman"/>
                <a:cs typeface="Times New Roman"/>
              </a:rPr>
              <a:t> </a:t>
            </a:r>
            <a:r>
              <a:rPr lang="en-US" sz="2000" b="1" dirty="0" err="1" smtClean="0">
                <a:solidFill>
                  <a:srgbClr val="000090"/>
                </a:solidFill>
                <a:latin typeface="Times New Roman"/>
                <a:cs typeface="Times New Roman"/>
              </a:rPr>
              <a:t>entrato</a:t>
            </a:r>
            <a:r>
              <a:rPr lang="en-US" sz="2000" b="1" dirty="0" smtClean="0">
                <a:solidFill>
                  <a:srgbClr val="000090"/>
                </a:solidFill>
                <a:latin typeface="Times New Roman"/>
                <a:cs typeface="Times New Roman"/>
              </a:rPr>
              <a:t> in </a:t>
            </a:r>
            <a:r>
              <a:rPr lang="en-US" sz="2000" b="1" dirty="0" err="1" smtClean="0">
                <a:solidFill>
                  <a:srgbClr val="000090"/>
                </a:solidFill>
                <a:latin typeface="Times New Roman"/>
                <a:cs typeface="Times New Roman"/>
              </a:rPr>
              <a:t>funzione</a:t>
            </a:r>
            <a:r>
              <a:rPr lang="en-US" sz="2000" b="1" dirty="0" smtClean="0">
                <a:solidFill>
                  <a:srgbClr val="000090"/>
                </a:solidFill>
                <a:latin typeface="Times New Roman"/>
                <a:cs typeface="Times New Roman"/>
              </a:rPr>
              <a:t> </a:t>
            </a:r>
            <a:r>
              <a:rPr lang="en-US" sz="2000" b="1" dirty="0" err="1" smtClean="0">
                <a:solidFill>
                  <a:srgbClr val="000090"/>
                </a:solidFill>
                <a:latin typeface="Times New Roman"/>
                <a:cs typeface="Times New Roman"/>
              </a:rPr>
              <a:t>quest’anno</a:t>
            </a:r>
            <a:r>
              <a:rPr lang="en-US" sz="2000" b="1" dirty="0" smtClean="0">
                <a:solidFill>
                  <a:srgbClr val="000090"/>
                </a:solidFill>
                <a:latin typeface="Times New Roman"/>
                <a:cs typeface="Times New Roman"/>
              </a:rPr>
              <a:t>.</a:t>
            </a:r>
            <a:endParaRPr lang="en-US" sz="2000" b="1" dirty="0">
              <a:solidFill>
                <a:srgbClr val="000090"/>
              </a:solidFill>
              <a:latin typeface="Times New Roman"/>
              <a:cs typeface="Times New Roman"/>
            </a:endParaRPr>
          </a:p>
        </p:txBody>
      </p:sp>
    </p:spTree>
    <p:extLst>
      <p:ext uri="{BB962C8B-B14F-4D97-AF65-F5344CB8AC3E}">
        <p14:creationId xmlns:p14="http://schemas.microsoft.com/office/powerpoint/2010/main" val="404960056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en-US" smtClean="0"/>
              <a:t>Comitato di Valutazione dei LNS, 1-2 Luglio 2015</a:t>
            </a:r>
            <a:endParaRPr lang="en-US"/>
          </a:p>
        </p:txBody>
      </p:sp>
      <p:sp>
        <p:nvSpPr>
          <p:cNvPr id="3" name="Segnaposto numero diapositiva 2"/>
          <p:cNvSpPr>
            <a:spLocks noGrp="1"/>
          </p:cNvSpPr>
          <p:nvPr>
            <p:ph type="sldNum" sz="quarter" idx="12"/>
          </p:nvPr>
        </p:nvSpPr>
        <p:spPr/>
        <p:txBody>
          <a:bodyPr/>
          <a:lstStyle/>
          <a:p>
            <a:fld id="{7CA9C441-F34B-6B4E-9CD4-7F418E036B7C}" type="slidenum">
              <a:rPr lang="en-US" smtClean="0"/>
              <a:t>29</a:t>
            </a:fld>
            <a:endParaRPr lang="en-US"/>
          </a:p>
        </p:txBody>
      </p:sp>
      <p:pic>
        <p:nvPicPr>
          <p:cNvPr id="5" name="Immagine 4"/>
          <p:cNvPicPr>
            <a:picLocks noChangeAspect="1"/>
          </p:cNvPicPr>
          <p:nvPr/>
        </p:nvPicPr>
        <p:blipFill>
          <a:blip r:embed="rId2"/>
          <a:stretch>
            <a:fillRect/>
          </a:stretch>
        </p:blipFill>
        <p:spPr>
          <a:xfrm>
            <a:off x="279399" y="419100"/>
            <a:ext cx="8862291" cy="2565400"/>
          </a:xfrm>
          <a:prstGeom prst="rect">
            <a:avLst/>
          </a:prstGeom>
        </p:spPr>
      </p:pic>
      <p:pic>
        <p:nvPicPr>
          <p:cNvPr id="6" name="Immagine 5"/>
          <p:cNvPicPr>
            <a:picLocks noChangeAspect="1"/>
          </p:cNvPicPr>
          <p:nvPr/>
        </p:nvPicPr>
        <p:blipFill>
          <a:blip r:embed="rId3"/>
          <a:stretch>
            <a:fillRect/>
          </a:stretch>
        </p:blipFill>
        <p:spPr>
          <a:xfrm>
            <a:off x="164938" y="3327400"/>
            <a:ext cx="8815087" cy="2819400"/>
          </a:xfrm>
          <a:prstGeom prst="rect">
            <a:avLst/>
          </a:prstGeom>
        </p:spPr>
      </p:pic>
    </p:spTree>
    <p:extLst>
      <p:ext uri="{BB962C8B-B14F-4D97-AF65-F5344CB8AC3E}">
        <p14:creationId xmlns:p14="http://schemas.microsoft.com/office/powerpoint/2010/main" val="397433041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8" name="CasellaDiTesto 7"/>
          <p:cNvSpPr txBox="1"/>
          <p:nvPr/>
        </p:nvSpPr>
        <p:spPr>
          <a:xfrm>
            <a:off x="0" y="186870"/>
            <a:ext cx="9144000" cy="5693867"/>
          </a:xfrm>
          <a:prstGeom prst="rect">
            <a:avLst/>
          </a:prstGeom>
          <a:noFill/>
        </p:spPr>
        <p:txBody>
          <a:bodyPr wrap="square" rtlCol="0">
            <a:spAutoFit/>
          </a:bodyPr>
          <a:lstStyle/>
          <a:p>
            <a:pPr algn="ctr"/>
            <a:r>
              <a:rPr lang="en-US" sz="2800" b="1" dirty="0" err="1" smtClean="0">
                <a:solidFill>
                  <a:srgbClr val="FFFF00"/>
                </a:solidFill>
                <a:latin typeface="Times New Roman"/>
                <a:cs typeface="Times New Roman"/>
              </a:rPr>
              <a:t>Servizio</a:t>
            </a:r>
            <a:r>
              <a:rPr lang="en-US" sz="2800" b="1" dirty="0" smtClean="0">
                <a:solidFill>
                  <a:srgbClr val="FFFF00"/>
                </a:solidFill>
                <a:latin typeface="Times New Roman"/>
                <a:cs typeface="Times New Roman"/>
              </a:rPr>
              <a:t> </a:t>
            </a:r>
            <a:r>
              <a:rPr lang="en-US" sz="2800" b="1" dirty="0" err="1" smtClean="0">
                <a:solidFill>
                  <a:srgbClr val="FFFF00"/>
                </a:solidFill>
                <a:latin typeface="Times New Roman"/>
                <a:cs typeface="Times New Roman"/>
              </a:rPr>
              <a:t>Utenti</a:t>
            </a:r>
            <a:r>
              <a:rPr lang="en-US" sz="2800" b="1" dirty="0" smtClean="0">
                <a:solidFill>
                  <a:srgbClr val="FFFF00"/>
                </a:solidFill>
                <a:latin typeface="Times New Roman"/>
                <a:cs typeface="Times New Roman"/>
              </a:rPr>
              <a:t>  (D. </a:t>
            </a:r>
            <a:r>
              <a:rPr lang="en-US" sz="2800" b="1" dirty="0" err="1" smtClean="0">
                <a:solidFill>
                  <a:srgbClr val="FFFF00"/>
                </a:solidFill>
                <a:latin typeface="Times New Roman"/>
                <a:cs typeface="Times New Roman"/>
              </a:rPr>
              <a:t>Santonocito</a:t>
            </a:r>
            <a:r>
              <a:rPr lang="en-US" sz="2800" b="1" dirty="0" smtClean="0">
                <a:solidFill>
                  <a:srgbClr val="FFFF00"/>
                </a:solidFill>
                <a:latin typeface="Times New Roman"/>
                <a:cs typeface="Times New Roman"/>
              </a:rPr>
              <a:t> </a:t>
            </a:r>
            <a:r>
              <a:rPr lang="en-US" sz="2800" b="1" dirty="0" err="1" smtClean="0">
                <a:solidFill>
                  <a:srgbClr val="FFFF00"/>
                </a:solidFill>
                <a:latin typeface="Times New Roman"/>
                <a:cs typeface="Times New Roman"/>
              </a:rPr>
              <a:t>Ricercatore</a:t>
            </a:r>
            <a:r>
              <a:rPr lang="en-US" sz="2800" b="1" dirty="0" smtClean="0">
                <a:solidFill>
                  <a:srgbClr val="FFFF00"/>
                </a:solidFill>
                <a:latin typeface="Times New Roman"/>
                <a:cs typeface="Times New Roman"/>
              </a:rPr>
              <a:t>)</a:t>
            </a:r>
          </a:p>
          <a:p>
            <a:pPr algn="ctr"/>
            <a:r>
              <a:rPr lang="en-US" sz="2800" b="1" dirty="0" err="1" smtClean="0">
                <a:solidFill>
                  <a:srgbClr val="FFFF00"/>
                </a:solidFill>
                <a:latin typeface="Times New Roman"/>
                <a:cs typeface="Times New Roman"/>
              </a:rPr>
              <a:t>Reparto</a:t>
            </a:r>
            <a:r>
              <a:rPr lang="en-US" sz="2800" b="1" dirty="0" smtClean="0">
                <a:solidFill>
                  <a:srgbClr val="FFFF00"/>
                </a:solidFill>
                <a:latin typeface="Times New Roman"/>
                <a:cs typeface="Times New Roman"/>
              </a:rPr>
              <a:t>  </a:t>
            </a:r>
            <a:r>
              <a:rPr lang="en-US" sz="2800" b="1" dirty="0" err="1" smtClean="0">
                <a:solidFill>
                  <a:srgbClr val="FFFF00"/>
                </a:solidFill>
                <a:latin typeface="Times New Roman"/>
                <a:cs typeface="Times New Roman"/>
              </a:rPr>
              <a:t>Gestione</a:t>
            </a:r>
            <a:r>
              <a:rPr lang="en-US" sz="2800" b="1" dirty="0" smtClean="0">
                <a:solidFill>
                  <a:srgbClr val="FFFF00"/>
                </a:solidFill>
                <a:latin typeface="Times New Roman"/>
                <a:cs typeface="Times New Roman"/>
              </a:rPr>
              <a:t> e </a:t>
            </a:r>
            <a:r>
              <a:rPr lang="en-US" sz="2800" b="1" dirty="0" err="1" smtClean="0">
                <a:solidFill>
                  <a:srgbClr val="FFFF00"/>
                </a:solidFill>
                <a:latin typeface="Times New Roman"/>
                <a:cs typeface="Times New Roman"/>
              </a:rPr>
              <a:t>Manutenzione</a:t>
            </a:r>
            <a:r>
              <a:rPr lang="en-US" sz="2800" b="1" dirty="0" smtClean="0">
                <a:solidFill>
                  <a:srgbClr val="FFFF00"/>
                </a:solidFill>
                <a:latin typeface="Times New Roman"/>
                <a:cs typeface="Times New Roman"/>
              </a:rPr>
              <a:t> </a:t>
            </a:r>
            <a:r>
              <a:rPr lang="en-US" sz="2800" b="1" dirty="0" err="1" smtClean="0">
                <a:solidFill>
                  <a:srgbClr val="FFFF00"/>
                </a:solidFill>
                <a:latin typeface="Times New Roman"/>
                <a:cs typeface="Times New Roman"/>
              </a:rPr>
              <a:t>Apparati</a:t>
            </a:r>
            <a:endParaRPr lang="en-US" sz="2800" b="1" dirty="0" smtClean="0">
              <a:solidFill>
                <a:srgbClr val="FFFF00"/>
              </a:solidFill>
              <a:latin typeface="Times New Roman"/>
              <a:cs typeface="Times New Roman"/>
            </a:endParaRPr>
          </a:p>
          <a:p>
            <a:pPr algn="ctr"/>
            <a:endParaRPr lang="en-US" sz="2800" b="1" dirty="0" smtClean="0">
              <a:solidFill>
                <a:srgbClr val="FFFF00"/>
              </a:solidFill>
              <a:latin typeface="Times New Roman"/>
              <a:cs typeface="Times New Roman"/>
            </a:endParaRPr>
          </a:p>
          <a:p>
            <a:pPr marL="457200" indent="-457200" algn="ctr">
              <a:buFontTx/>
              <a:buChar char="-"/>
            </a:pPr>
            <a:r>
              <a:rPr lang="en-US" sz="2800" dirty="0" err="1" smtClean="0">
                <a:solidFill>
                  <a:srgbClr val="FFFF00"/>
                </a:solidFill>
                <a:latin typeface="Times New Roman"/>
                <a:cs typeface="Times New Roman"/>
              </a:rPr>
              <a:t>È</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composto</a:t>
            </a:r>
            <a:r>
              <a:rPr lang="en-US" sz="2800" dirty="0" smtClean="0">
                <a:solidFill>
                  <a:srgbClr val="FFFF00"/>
                </a:solidFill>
                <a:latin typeface="Times New Roman"/>
                <a:cs typeface="Times New Roman"/>
              </a:rPr>
              <a:t> dal </a:t>
            </a:r>
            <a:r>
              <a:rPr lang="en-US" sz="2800" dirty="0" err="1" smtClean="0">
                <a:solidFill>
                  <a:srgbClr val="FFFF00"/>
                </a:solidFill>
                <a:latin typeface="Times New Roman"/>
                <a:cs typeface="Times New Roman"/>
              </a:rPr>
              <a:t>responsabile</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Nello</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Salomone</a:t>
            </a:r>
            <a:r>
              <a:rPr lang="en-US" sz="2800" dirty="0" smtClean="0">
                <a:solidFill>
                  <a:srgbClr val="FFFF00"/>
                </a:solidFill>
                <a:latin typeface="Times New Roman"/>
                <a:cs typeface="Times New Roman"/>
              </a:rPr>
              <a:t> CT) e due </a:t>
            </a:r>
            <a:r>
              <a:rPr lang="en-US" sz="2800" dirty="0" err="1" smtClean="0">
                <a:solidFill>
                  <a:srgbClr val="FFFF00"/>
                </a:solidFill>
                <a:latin typeface="Times New Roman"/>
                <a:cs typeface="Times New Roman"/>
              </a:rPr>
              <a:t>tecnici</a:t>
            </a:r>
            <a:r>
              <a:rPr lang="en-US" sz="2800" dirty="0" smtClean="0">
                <a:solidFill>
                  <a:srgbClr val="FFFF00"/>
                </a:solidFill>
                <a:latin typeface="Times New Roman"/>
                <a:cs typeface="Times New Roman"/>
              </a:rPr>
              <a:t> (D. Rizzo e F. Costanzo);</a:t>
            </a:r>
          </a:p>
          <a:p>
            <a:pPr marL="457200" indent="-457200" algn="ctr">
              <a:buFontTx/>
              <a:buChar char="-"/>
            </a:pPr>
            <a:r>
              <a:rPr lang="en-US" sz="2800" dirty="0" smtClean="0">
                <a:solidFill>
                  <a:srgbClr val="FFFF00"/>
                </a:solidFill>
                <a:latin typeface="Times New Roman"/>
                <a:cs typeface="Times New Roman"/>
              </a:rPr>
              <a:t>Uno </a:t>
            </a:r>
            <a:r>
              <a:rPr lang="en-US" sz="2800" dirty="0" err="1" smtClean="0">
                <a:solidFill>
                  <a:srgbClr val="FFFF00"/>
                </a:solidFill>
                <a:latin typeface="Times New Roman"/>
                <a:cs typeface="Times New Roman"/>
              </a:rPr>
              <a:t>dei</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tecnici</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partecipa</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alla</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conduzione</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delle</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macchine</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acceleratrici</a:t>
            </a:r>
            <a:r>
              <a:rPr lang="en-US" sz="2800" dirty="0" smtClean="0">
                <a:solidFill>
                  <a:srgbClr val="FFFF00"/>
                </a:solidFill>
                <a:latin typeface="Times New Roman"/>
                <a:cs typeface="Times New Roman"/>
              </a:rPr>
              <a:t>;</a:t>
            </a:r>
          </a:p>
          <a:p>
            <a:pPr marL="457200" indent="-457200" algn="ctr">
              <a:buFontTx/>
              <a:buChar char="-"/>
            </a:pPr>
            <a:r>
              <a:rPr lang="en-US" sz="2800" dirty="0" err="1">
                <a:solidFill>
                  <a:srgbClr val="FFFF00"/>
                </a:solidFill>
                <a:latin typeface="Times New Roman"/>
                <a:cs typeface="Times New Roman"/>
              </a:rPr>
              <a:t>A</a:t>
            </a:r>
            <a:r>
              <a:rPr lang="en-US" sz="2800" dirty="0" err="1" smtClean="0">
                <a:solidFill>
                  <a:srgbClr val="FFFF00"/>
                </a:solidFill>
                <a:latin typeface="Times New Roman"/>
                <a:cs typeface="Times New Roman"/>
              </a:rPr>
              <a:t>ssistenza</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agli</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utenti</a:t>
            </a:r>
            <a:r>
              <a:rPr lang="en-US" sz="2800" dirty="0" smtClean="0">
                <a:solidFill>
                  <a:srgbClr val="FFFF00"/>
                </a:solidFill>
                <a:latin typeface="Times New Roman"/>
                <a:cs typeface="Times New Roman"/>
              </a:rPr>
              <a:t> in </a:t>
            </a:r>
            <a:r>
              <a:rPr lang="en-US" sz="2800" dirty="0" err="1" smtClean="0">
                <a:solidFill>
                  <a:srgbClr val="FFFF00"/>
                </a:solidFill>
                <a:latin typeface="Times New Roman"/>
                <a:cs typeface="Times New Roman"/>
              </a:rPr>
              <a:t>misura</a:t>
            </a:r>
            <a:r>
              <a:rPr lang="en-US" sz="2800" dirty="0" smtClean="0">
                <a:solidFill>
                  <a:srgbClr val="FFFF00"/>
                </a:solidFill>
                <a:latin typeface="Times New Roman"/>
                <a:cs typeface="Times New Roman"/>
              </a:rPr>
              <a:t>;</a:t>
            </a:r>
          </a:p>
          <a:p>
            <a:pPr marL="457200" indent="-457200" algn="ctr">
              <a:buFontTx/>
              <a:buChar char="-"/>
            </a:pPr>
            <a:r>
              <a:rPr lang="en-US" sz="2800" dirty="0" err="1">
                <a:solidFill>
                  <a:srgbClr val="FFFF00"/>
                </a:solidFill>
                <a:latin typeface="Times New Roman"/>
                <a:cs typeface="Times New Roman"/>
              </a:rPr>
              <a:t>A</a:t>
            </a:r>
            <a:r>
              <a:rPr lang="en-US" sz="2800" dirty="0" err="1" smtClean="0">
                <a:solidFill>
                  <a:srgbClr val="FFFF00"/>
                </a:solidFill>
                <a:latin typeface="Times New Roman"/>
                <a:cs typeface="Times New Roman"/>
              </a:rPr>
              <a:t>ssistenza</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alla</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preparazione</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degli</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esperimenti</a:t>
            </a:r>
            <a:r>
              <a:rPr lang="en-US" sz="2800" dirty="0" smtClean="0">
                <a:solidFill>
                  <a:srgbClr val="FFFF00"/>
                </a:solidFill>
                <a:latin typeface="Times New Roman"/>
                <a:cs typeface="Times New Roman"/>
              </a:rPr>
              <a:t>;</a:t>
            </a:r>
          </a:p>
          <a:p>
            <a:pPr marL="457200" indent="-457200" algn="ctr">
              <a:buFontTx/>
              <a:buChar char="-"/>
            </a:pPr>
            <a:r>
              <a:rPr lang="en-US" sz="2800" dirty="0" err="1">
                <a:solidFill>
                  <a:srgbClr val="FFFF00"/>
                </a:solidFill>
                <a:latin typeface="Times New Roman"/>
                <a:cs typeface="Times New Roman"/>
              </a:rPr>
              <a:t>M</a:t>
            </a:r>
            <a:r>
              <a:rPr lang="en-US" sz="2800" dirty="0" err="1" smtClean="0">
                <a:solidFill>
                  <a:srgbClr val="FFFF00"/>
                </a:solidFill>
                <a:latin typeface="Times New Roman"/>
                <a:cs typeface="Times New Roman"/>
              </a:rPr>
              <a:t>anutenzione</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degli</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apparati</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sperimentali</a:t>
            </a:r>
            <a:r>
              <a:rPr lang="en-US" sz="2800" dirty="0" smtClean="0">
                <a:solidFill>
                  <a:srgbClr val="FFFF00"/>
                </a:solidFill>
                <a:latin typeface="Times New Roman"/>
                <a:cs typeface="Times New Roman"/>
              </a:rPr>
              <a:t>, in </a:t>
            </a:r>
            <a:r>
              <a:rPr lang="en-US" sz="2800" dirty="0" err="1" smtClean="0">
                <a:solidFill>
                  <a:srgbClr val="FFFF00"/>
                </a:solidFill>
                <a:latin typeface="Times New Roman"/>
                <a:cs typeface="Times New Roman"/>
              </a:rPr>
              <a:t>particolare</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dei</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sistemi</a:t>
            </a:r>
            <a:r>
              <a:rPr lang="en-US" sz="2800" dirty="0" smtClean="0">
                <a:solidFill>
                  <a:srgbClr val="FFFF00"/>
                </a:solidFill>
                <a:latin typeface="Times New Roman"/>
                <a:cs typeface="Times New Roman"/>
              </a:rPr>
              <a:t> di </a:t>
            </a:r>
            <a:r>
              <a:rPr lang="en-US" sz="2800" dirty="0" err="1" smtClean="0">
                <a:solidFill>
                  <a:srgbClr val="FFFF00"/>
                </a:solidFill>
                <a:latin typeface="Times New Roman"/>
                <a:cs typeface="Times New Roman"/>
              </a:rPr>
              <a:t>pompaggio</a:t>
            </a:r>
            <a:r>
              <a:rPr lang="en-US" sz="2800" dirty="0" smtClean="0">
                <a:solidFill>
                  <a:srgbClr val="FFFF00"/>
                </a:solidFill>
                <a:latin typeface="Times New Roman"/>
                <a:cs typeface="Times New Roman"/>
              </a:rPr>
              <a:t> e </a:t>
            </a:r>
            <a:r>
              <a:rPr lang="en-US" sz="2800" dirty="0" err="1" smtClean="0">
                <a:solidFill>
                  <a:srgbClr val="FFFF00"/>
                </a:solidFill>
                <a:latin typeface="Times New Roman"/>
                <a:cs typeface="Times New Roman"/>
              </a:rPr>
              <a:t>dei</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sistemi</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meccanici</a:t>
            </a:r>
            <a:r>
              <a:rPr lang="en-US" sz="2800" dirty="0" smtClean="0">
                <a:solidFill>
                  <a:srgbClr val="FFFF00"/>
                </a:solidFill>
                <a:latin typeface="Times New Roman"/>
                <a:cs typeface="Times New Roman"/>
              </a:rPr>
              <a:t> di </a:t>
            </a:r>
            <a:r>
              <a:rPr lang="en-US" sz="2800" dirty="0" err="1" smtClean="0">
                <a:solidFill>
                  <a:srgbClr val="FFFF00"/>
                </a:solidFill>
                <a:latin typeface="Times New Roman"/>
                <a:cs typeface="Times New Roman"/>
              </a:rPr>
              <a:t>movimentazione</a:t>
            </a:r>
            <a:r>
              <a:rPr lang="en-US" sz="2800" dirty="0" smtClean="0">
                <a:solidFill>
                  <a:srgbClr val="FFFF00"/>
                </a:solidFill>
                <a:latin typeface="Times New Roman"/>
                <a:cs typeface="Times New Roman"/>
              </a:rPr>
              <a:t>;</a:t>
            </a:r>
          </a:p>
          <a:p>
            <a:pPr marL="457200" indent="-457200" algn="ctr">
              <a:buFontTx/>
              <a:buChar char="-"/>
            </a:pPr>
            <a:r>
              <a:rPr lang="en-US" sz="2800" dirty="0" err="1" smtClean="0">
                <a:solidFill>
                  <a:srgbClr val="FFFF00"/>
                </a:solidFill>
                <a:latin typeface="Times New Roman"/>
                <a:cs typeface="Times New Roman"/>
              </a:rPr>
              <a:t>Assistenza</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ai</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gruppi</a:t>
            </a:r>
            <a:r>
              <a:rPr lang="en-US" sz="2800" dirty="0" smtClean="0">
                <a:solidFill>
                  <a:srgbClr val="FFFF00"/>
                </a:solidFill>
                <a:latin typeface="Times New Roman"/>
                <a:cs typeface="Times New Roman"/>
              </a:rPr>
              <a:t> di </a:t>
            </a:r>
            <a:r>
              <a:rPr lang="en-US" sz="2800" dirty="0" err="1" smtClean="0">
                <a:solidFill>
                  <a:srgbClr val="FFFF00"/>
                </a:solidFill>
                <a:latin typeface="Times New Roman"/>
                <a:cs typeface="Times New Roman"/>
              </a:rPr>
              <a:t>ricerca</a:t>
            </a:r>
            <a:r>
              <a:rPr lang="en-US" sz="2800" dirty="0" smtClean="0">
                <a:solidFill>
                  <a:srgbClr val="FFFF00"/>
                </a:solidFill>
                <a:latin typeface="Times New Roman"/>
                <a:cs typeface="Times New Roman"/>
              </a:rPr>
              <a:t> </a:t>
            </a:r>
            <a:r>
              <a:rPr lang="en-US" sz="2800" dirty="0" err="1" smtClean="0">
                <a:solidFill>
                  <a:srgbClr val="FFFF00"/>
                </a:solidFill>
                <a:latin typeface="Times New Roman"/>
                <a:cs typeface="Times New Roman"/>
              </a:rPr>
              <a:t>dei</a:t>
            </a:r>
            <a:r>
              <a:rPr lang="en-US" sz="2800" dirty="0" smtClean="0">
                <a:solidFill>
                  <a:srgbClr val="FFFF00"/>
                </a:solidFill>
                <a:latin typeface="Times New Roman"/>
                <a:cs typeface="Times New Roman"/>
              </a:rPr>
              <a:t> LNS.</a:t>
            </a:r>
          </a:p>
        </p:txBody>
      </p:sp>
      <p:sp>
        <p:nvSpPr>
          <p:cNvPr id="2" name="Segnaposto piè di pagina 1"/>
          <p:cNvSpPr>
            <a:spLocks noGrp="1"/>
          </p:cNvSpPr>
          <p:nvPr>
            <p:ph type="ftr" sz="quarter" idx="11"/>
          </p:nvPr>
        </p:nvSpPr>
        <p:spPr/>
        <p:txBody>
          <a:bodyPr/>
          <a:lstStyle/>
          <a:p>
            <a:r>
              <a:rPr lang="en-US" smtClean="0"/>
              <a:t>Comitato di Valutazione dei LNS, 1-2 Luglio 2015</a:t>
            </a:r>
            <a:endParaRPr lang="en-US"/>
          </a:p>
        </p:txBody>
      </p:sp>
      <p:sp>
        <p:nvSpPr>
          <p:cNvPr id="3" name="Segnaposto numero diapositiva 2"/>
          <p:cNvSpPr>
            <a:spLocks noGrp="1"/>
          </p:cNvSpPr>
          <p:nvPr>
            <p:ph type="sldNum" sz="quarter" idx="12"/>
          </p:nvPr>
        </p:nvSpPr>
        <p:spPr/>
        <p:txBody>
          <a:bodyPr/>
          <a:lstStyle/>
          <a:p>
            <a:fld id="{7CA9C441-F34B-6B4E-9CD4-7F418E036B7C}" type="slidenum">
              <a:rPr lang="en-US" smtClean="0"/>
              <a:t>3</a:t>
            </a:fld>
            <a:endParaRPr lang="en-US"/>
          </a:p>
        </p:txBody>
      </p:sp>
    </p:spTree>
    <p:extLst>
      <p:ext uri="{BB962C8B-B14F-4D97-AF65-F5344CB8AC3E}">
        <p14:creationId xmlns:p14="http://schemas.microsoft.com/office/powerpoint/2010/main" val="174232608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CasellaDiTesto 3"/>
          <p:cNvSpPr txBox="1"/>
          <p:nvPr/>
        </p:nvSpPr>
        <p:spPr>
          <a:xfrm>
            <a:off x="0" y="59870"/>
            <a:ext cx="9144000" cy="2739211"/>
          </a:xfrm>
          <a:prstGeom prst="rect">
            <a:avLst/>
          </a:prstGeom>
          <a:noFill/>
        </p:spPr>
        <p:txBody>
          <a:bodyPr wrap="square" rtlCol="0">
            <a:spAutoFit/>
          </a:bodyPr>
          <a:lstStyle/>
          <a:p>
            <a:pPr algn="ctr">
              <a:lnSpc>
                <a:spcPct val="120000"/>
              </a:lnSpc>
            </a:pPr>
            <a:r>
              <a:rPr lang="en-US" sz="2400" dirty="0" err="1" smtClean="0">
                <a:solidFill>
                  <a:srgbClr val="FFFF00"/>
                </a:solidFill>
                <a:latin typeface="Times New Roman"/>
                <a:cs typeface="Times New Roman"/>
              </a:rPr>
              <a:t>Servizio</a:t>
            </a:r>
            <a:r>
              <a:rPr lang="en-US" sz="2400" dirty="0" smtClean="0">
                <a:solidFill>
                  <a:srgbClr val="FFFF00"/>
                </a:solidFill>
                <a:latin typeface="Times New Roman"/>
                <a:cs typeface="Times New Roman"/>
              </a:rPr>
              <a:t> </a:t>
            </a:r>
            <a:r>
              <a:rPr lang="en-US" sz="2400" dirty="0" err="1" smtClean="0">
                <a:solidFill>
                  <a:srgbClr val="FFFF00"/>
                </a:solidFill>
                <a:latin typeface="Times New Roman"/>
                <a:cs typeface="Times New Roman"/>
              </a:rPr>
              <a:t>Infrastrutture</a:t>
            </a:r>
            <a:r>
              <a:rPr lang="en-US" sz="2400" dirty="0" smtClean="0">
                <a:solidFill>
                  <a:srgbClr val="FFFF00"/>
                </a:solidFill>
                <a:latin typeface="Times New Roman"/>
                <a:cs typeface="Times New Roman"/>
              </a:rPr>
              <a:t> Marine  (Dr. A.  </a:t>
            </a:r>
            <a:r>
              <a:rPr lang="en-US" sz="2400" dirty="0" err="1" smtClean="0">
                <a:solidFill>
                  <a:srgbClr val="FFFF00"/>
                </a:solidFill>
                <a:latin typeface="Times New Roman"/>
                <a:cs typeface="Times New Roman"/>
              </a:rPr>
              <a:t>Rovelli</a:t>
            </a:r>
            <a:r>
              <a:rPr lang="en-US" sz="2400" dirty="0" smtClean="0">
                <a:solidFill>
                  <a:srgbClr val="FFFF00"/>
                </a:solidFill>
                <a:latin typeface="Times New Roman"/>
                <a:cs typeface="Times New Roman"/>
              </a:rPr>
              <a:t>, </a:t>
            </a:r>
            <a:r>
              <a:rPr lang="en-US" sz="2400" dirty="0" err="1" smtClean="0">
                <a:solidFill>
                  <a:srgbClr val="FFFF00"/>
                </a:solidFill>
                <a:latin typeface="Times New Roman"/>
                <a:cs typeface="Times New Roman"/>
              </a:rPr>
              <a:t>Tecnologo</a:t>
            </a:r>
            <a:r>
              <a:rPr lang="en-US" sz="2400" dirty="0" smtClean="0">
                <a:solidFill>
                  <a:srgbClr val="FFFF00"/>
                </a:solidFill>
                <a:latin typeface="Times New Roman"/>
                <a:cs typeface="Times New Roman"/>
              </a:rPr>
              <a:t>)</a:t>
            </a:r>
          </a:p>
          <a:p>
            <a:pPr algn="ctr">
              <a:lnSpc>
                <a:spcPct val="120000"/>
              </a:lnSpc>
            </a:pPr>
            <a:r>
              <a:rPr lang="en-US" sz="2400" dirty="0" err="1" smtClean="0">
                <a:solidFill>
                  <a:srgbClr val="FFFF00"/>
                </a:solidFill>
                <a:latin typeface="Times New Roman"/>
                <a:cs typeface="Times New Roman"/>
              </a:rPr>
              <a:t>È</a:t>
            </a:r>
            <a:r>
              <a:rPr lang="en-US" sz="2400" dirty="0" smtClean="0">
                <a:solidFill>
                  <a:srgbClr val="FFFF00"/>
                </a:solidFill>
                <a:latin typeface="Times New Roman"/>
                <a:cs typeface="Times New Roman"/>
              </a:rPr>
              <a:t> </a:t>
            </a:r>
            <a:r>
              <a:rPr lang="en-US" sz="2400" dirty="0" err="1" smtClean="0">
                <a:solidFill>
                  <a:srgbClr val="FFFF00"/>
                </a:solidFill>
                <a:latin typeface="Times New Roman"/>
                <a:cs typeface="Times New Roman"/>
              </a:rPr>
              <a:t>dotato</a:t>
            </a:r>
            <a:r>
              <a:rPr lang="en-US" sz="2400" dirty="0" smtClean="0">
                <a:solidFill>
                  <a:srgbClr val="FFFF00"/>
                </a:solidFill>
                <a:latin typeface="Times New Roman"/>
                <a:cs typeface="Times New Roman"/>
              </a:rPr>
              <a:t> di due </a:t>
            </a:r>
            <a:r>
              <a:rPr lang="en-US" sz="2400" dirty="0" err="1">
                <a:solidFill>
                  <a:srgbClr val="FFFF00"/>
                </a:solidFill>
                <a:latin typeface="Times New Roman"/>
                <a:cs typeface="Times New Roman"/>
              </a:rPr>
              <a:t>r</a:t>
            </a:r>
            <a:r>
              <a:rPr lang="en-US" sz="2400" dirty="0" err="1" smtClean="0">
                <a:solidFill>
                  <a:srgbClr val="FFFF00"/>
                </a:solidFill>
                <a:latin typeface="Times New Roman"/>
                <a:cs typeface="Times New Roman"/>
              </a:rPr>
              <a:t>eparti</a:t>
            </a:r>
            <a:r>
              <a:rPr lang="en-US" sz="2400" dirty="0" smtClean="0">
                <a:solidFill>
                  <a:srgbClr val="FFFF00"/>
                </a:solidFill>
                <a:latin typeface="Times New Roman"/>
                <a:cs typeface="Times New Roman"/>
              </a:rPr>
              <a:t> :</a:t>
            </a:r>
          </a:p>
          <a:p>
            <a:pPr marL="342900" indent="-342900" algn="ctr">
              <a:lnSpc>
                <a:spcPct val="120000"/>
              </a:lnSpc>
              <a:buFontTx/>
              <a:buChar char="-"/>
            </a:pPr>
            <a:r>
              <a:rPr lang="en-US" sz="2400" dirty="0" err="1">
                <a:solidFill>
                  <a:srgbClr val="FFFF00"/>
                </a:solidFill>
                <a:latin typeface="Times New Roman"/>
                <a:cs typeface="Times New Roman"/>
              </a:rPr>
              <a:t>Gestione</a:t>
            </a:r>
            <a:r>
              <a:rPr lang="en-US" sz="2400" dirty="0">
                <a:solidFill>
                  <a:srgbClr val="FFFF00"/>
                </a:solidFill>
                <a:latin typeface="Times New Roman"/>
                <a:cs typeface="Times New Roman"/>
              </a:rPr>
              <a:t> e </a:t>
            </a:r>
            <a:r>
              <a:rPr lang="en-US" sz="2400" dirty="0" err="1" smtClean="0">
                <a:solidFill>
                  <a:srgbClr val="FFFF00"/>
                </a:solidFill>
                <a:latin typeface="Times New Roman"/>
                <a:cs typeface="Times New Roman"/>
              </a:rPr>
              <a:t>Manutenzione</a:t>
            </a:r>
            <a:r>
              <a:rPr lang="en-US" sz="2400" dirty="0" smtClean="0">
                <a:solidFill>
                  <a:srgbClr val="FFFF00"/>
                </a:solidFill>
                <a:latin typeface="Times New Roman"/>
                <a:cs typeface="Times New Roman"/>
              </a:rPr>
              <a:t> </a:t>
            </a:r>
            <a:r>
              <a:rPr lang="en-US" sz="2400" dirty="0" err="1" smtClean="0">
                <a:solidFill>
                  <a:srgbClr val="FFFF00"/>
                </a:solidFill>
                <a:latin typeface="Times New Roman"/>
                <a:cs typeface="Times New Roman"/>
              </a:rPr>
              <a:t>infrastrutture</a:t>
            </a:r>
            <a:r>
              <a:rPr lang="en-US" sz="2400" dirty="0" smtClean="0">
                <a:solidFill>
                  <a:srgbClr val="FFFF00"/>
                </a:solidFill>
                <a:latin typeface="Times New Roman"/>
                <a:cs typeface="Times New Roman"/>
              </a:rPr>
              <a:t> </a:t>
            </a:r>
            <a:r>
              <a:rPr lang="en-US" sz="2400" dirty="0" err="1" smtClean="0">
                <a:solidFill>
                  <a:srgbClr val="FFFF00"/>
                </a:solidFill>
                <a:latin typeface="Times New Roman"/>
                <a:cs typeface="Times New Roman"/>
              </a:rPr>
              <a:t>sottomarine</a:t>
            </a:r>
            <a:r>
              <a:rPr lang="en-US" sz="2400" dirty="0" smtClean="0">
                <a:solidFill>
                  <a:srgbClr val="FFFF00"/>
                </a:solidFill>
                <a:latin typeface="Times New Roman"/>
                <a:cs typeface="Times New Roman"/>
              </a:rPr>
              <a:t>;</a:t>
            </a:r>
            <a:endParaRPr lang="en-US" sz="2400" dirty="0">
              <a:solidFill>
                <a:srgbClr val="FFFF00"/>
              </a:solidFill>
              <a:latin typeface="Times New Roman"/>
              <a:cs typeface="Times New Roman"/>
            </a:endParaRPr>
          </a:p>
          <a:p>
            <a:pPr marL="342900" indent="-342900" algn="ctr">
              <a:lnSpc>
                <a:spcPct val="120000"/>
              </a:lnSpc>
              <a:buFontTx/>
              <a:buChar char="-"/>
            </a:pPr>
            <a:r>
              <a:rPr lang="en-US" sz="2400" dirty="0" err="1">
                <a:solidFill>
                  <a:srgbClr val="FFFF00"/>
                </a:solidFill>
                <a:latin typeface="Times New Roman"/>
                <a:cs typeface="Times New Roman"/>
              </a:rPr>
              <a:t>Sviluppo</a:t>
            </a:r>
            <a:r>
              <a:rPr lang="en-US" sz="2400" dirty="0">
                <a:solidFill>
                  <a:srgbClr val="FFFF00"/>
                </a:solidFill>
                <a:latin typeface="Times New Roman"/>
                <a:cs typeface="Times New Roman"/>
              </a:rPr>
              <a:t> </a:t>
            </a:r>
            <a:r>
              <a:rPr lang="en-US" sz="2400" dirty="0" err="1">
                <a:solidFill>
                  <a:srgbClr val="FFFF00"/>
                </a:solidFill>
                <a:latin typeface="Times New Roman"/>
                <a:cs typeface="Times New Roman"/>
              </a:rPr>
              <a:t>Tecnologie</a:t>
            </a:r>
            <a:r>
              <a:rPr lang="en-US" sz="2400" dirty="0">
                <a:solidFill>
                  <a:srgbClr val="FFFF00"/>
                </a:solidFill>
                <a:latin typeface="Times New Roman"/>
                <a:cs typeface="Times New Roman"/>
              </a:rPr>
              <a:t> </a:t>
            </a:r>
            <a:r>
              <a:rPr lang="en-US" sz="2400" dirty="0" smtClean="0">
                <a:solidFill>
                  <a:srgbClr val="FFFF00"/>
                </a:solidFill>
                <a:latin typeface="Times New Roman"/>
                <a:cs typeface="Times New Roman"/>
              </a:rPr>
              <a:t>marine.</a:t>
            </a:r>
            <a:endParaRPr lang="it-IT" sz="2400" dirty="0" smtClean="0">
              <a:solidFill>
                <a:srgbClr val="FFFF00"/>
              </a:solidFill>
              <a:latin typeface="Times New Roman"/>
              <a:cs typeface="Times New Roman"/>
            </a:endParaRPr>
          </a:p>
          <a:p>
            <a:pPr algn="ctr">
              <a:lnSpc>
                <a:spcPct val="120000"/>
              </a:lnSpc>
            </a:pPr>
            <a:r>
              <a:rPr lang="it-IT" sz="2400" dirty="0" smtClean="0">
                <a:solidFill>
                  <a:srgbClr val="FFFF00"/>
                </a:solidFill>
                <a:latin typeface="Times New Roman"/>
                <a:cs typeface="Times New Roman"/>
              </a:rPr>
              <a:t>Fornisce </a:t>
            </a:r>
            <a:r>
              <a:rPr lang="it-IT" sz="2400" dirty="0">
                <a:solidFill>
                  <a:srgbClr val="FFFF00"/>
                </a:solidFill>
                <a:latin typeface="Times New Roman"/>
                <a:cs typeface="Times New Roman"/>
              </a:rPr>
              <a:t>assistenza e supporto all’utenza che utilizza le infrastrutture e le attrezzature marine dei LNS</a:t>
            </a:r>
            <a:r>
              <a:rPr lang="it-IT" sz="2400" dirty="0" smtClean="0">
                <a:solidFill>
                  <a:srgbClr val="FFFF00"/>
                </a:solidFill>
                <a:latin typeface="Times New Roman"/>
                <a:cs typeface="Times New Roman"/>
              </a:rPr>
              <a:t>.</a:t>
            </a:r>
            <a:endParaRPr lang="it-IT" sz="2400" dirty="0">
              <a:solidFill>
                <a:srgbClr val="FFFF00"/>
              </a:solidFill>
              <a:latin typeface="Times New Roman"/>
              <a:cs typeface="Times New Roman"/>
            </a:endParaRPr>
          </a:p>
        </p:txBody>
      </p:sp>
      <p:sp>
        <p:nvSpPr>
          <p:cNvPr id="9" name="CasellaDiTesto 8"/>
          <p:cNvSpPr txBox="1"/>
          <p:nvPr/>
        </p:nvSpPr>
        <p:spPr>
          <a:xfrm>
            <a:off x="0" y="2688770"/>
            <a:ext cx="9144000" cy="1409617"/>
          </a:xfrm>
          <a:prstGeom prst="rect">
            <a:avLst/>
          </a:prstGeom>
          <a:noFill/>
        </p:spPr>
        <p:txBody>
          <a:bodyPr wrap="square" rtlCol="0">
            <a:spAutoFit/>
          </a:bodyPr>
          <a:lstStyle/>
          <a:p>
            <a:pPr algn="ctr">
              <a:lnSpc>
                <a:spcPct val="120000"/>
              </a:lnSpc>
            </a:pPr>
            <a:r>
              <a:rPr lang="it-IT" sz="2400" dirty="0" smtClean="0">
                <a:solidFill>
                  <a:srgbClr val="FFFF00"/>
                </a:solidFill>
                <a:latin typeface="Times New Roman"/>
                <a:cs typeface="Times New Roman"/>
              </a:rPr>
              <a:t>Garantisce</a:t>
            </a:r>
            <a:r>
              <a:rPr lang="it-IT" sz="2400" dirty="0">
                <a:solidFill>
                  <a:srgbClr val="FFFF00"/>
                </a:solidFill>
                <a:latin typeface="Times New Roman"/>
                <a:cs typeface="Times New Roman"/>
              </a:rPr>
              <a:t>, in collaborazione con la Divisione Tecnica, il funzionamento dei due laboratori situati nelle aree portuali di Catania e di Portopalo di Capo Passero (SR)</a:t>
            </a:r>
            <a:r>
              <a:rPr lang="it-IT" sz="2400" dirty="0" smtClean="0">
                <a:solidFill>
                  <a:srgbClr val="FFFF00"/>
                </a:solidFill>
                <a:latin typeface="Times New Roman"/>
                <a:cs typeface="Times New Roman"/>
              </a:rPr>
              <a:t>.</a:t>
            </a:r>
          </a:p>
        </p:txBody>
      </p:sp>
      <p:sp>
        <p:nvSpPr>
          <p:cNvPr id="10" name="CasellaDiTesto 9"/>
          <p:cNvSpPr txBox="1"/>
          <p:nvPr/>
        </p:nvSpPr>
        <p:spPr>
          <a:xfrm>
            <a:off x="0" y="4006223"/>
            <a:ext cx="9144000" cy="1200328"/>
          </a:xfrm>
          <a:prstGeom prst="rect">
            <a:avLst/>
          </a:prstGeom>
          <a:noFill/>
        </p:spPr>
        <p:txBody>
          <a:bodyPr wrap="square" rtlCol="0">
            <a:spAutoFit/>
          </a:bodyPr>
          <a:lstStyle/>
          <a:p>
            <a:pPr algn="ctr"/>
            <a:r>
              <a:rPr lang="it-IT" sz="2400" dirty="0" smtClean="0">
                <a:solidFill>
                  <a:srgbClr val="FFFF00"/>
                </a:solidFill>
                <a:latin typeface="Times New Roman"/>
                <a:cs typeface="Times New Roman"/>
              </a:rPr>
              <a:t>Al </a:t>
            </a:r>
            <a:r>
              <a:rPr lang="it-IT" sz="2400" dirty="0">
                <a:solidFill>
                  <a:srgbClr val="FFFF00"/>
                </a:solidFill>
                <a:latin typeface="Times New Roman"/>
                <a:cs typeface="Times New Roman"/>
              </a:rPr>
              <a:t>Servizio afferisce tutto il personale che svolge </a:t>
            </a:r>
            <a:r>
              <a:rPr lang="it-IT" sz="2400" dirty="0" smtClean="0">
                <a:solidFill>
                  <a:srgbClr val="FFFF00"/>
                </a:solidFill>
                <a:latin typeface="Times New Roman"/>
                <a:cs typeface="Times New Roman"/>
              </a:rPr>
              <a:t>attività </a:t>
            </a:r>
            <a:r>
              <a:rPr lang="it-IT" sz="2400" dirty="0">
                <a:solidFill>
                  <a:srgbClr val="FFFF00"/>
                </a:solidFill>
                <a:latin typeface="Times New Roman"/>
                <a:cs typeface="Times New Roman"/>
              </a:rPr>
              <a:t>nei progetti che utilizzano le infrastrutture marine dei LNS: dipendenti a tempo indeterminato, determinato ed assegnisti con profilo di Tecnologo</a:t>
            </a:r>
            <a:r>
              <a:rPr lang="it-IT" sz="2400" dirty="0" smtClean="0">
                <a:solidFill>
                  <a:srgbClr val="FFFF00"/>
                </a:solidFill>
                <a:latin typeface="Times New Roman"/>
                <a:cs typeface="Times New Roman"/>
              </a:rPr>
              <a:t>.</a:t>
            </a:r>
            <a:endParaRPr lang="it-IT" sz="2400" dirty="0">
              <a:solidFill>
                <a:srgbClr val="FFFF00"/>
              </a:solidFill>
              <a:latin typeface="Times New Roman"/>
              <a:cs typeface="Times New Roman"/>
            </a:endParaRPr>
          </a:p>
        </p:txBody>
      </p:sp>
      <p:sp>
        <p:nvSpPr>
          <p:cNvPr id="11" name="CasellaDiTesto 10"/>
          <p:cNvSpPr txBox="1"/>
          <p:nvPr/>
        </p:nvSpPr>
        <p:spPr>
          <a:xfrm>
            <a:off x="0" y="4949370"/>
            <a:ext cx="9144000" cy="1569660"/>
          </a:xfrm>
          <a:prstGeom prst="rect">
            <a:avLst/>
          </a:prstGeom>
          <a:noFill/>
        </p:spPr>
        <p:txBody>
          <a:bodyPr wrap="square" rtlCol="0">
            <a:spAutoFit/>
          </a:bodyPr>
          <a:lstStyle/>
          <a:p>
            <a:pPr algn="ctr"/>
            <a:endParaRPr lang="it-IT" sz="2400" dirty="0">
              <a:solidFill>
                <a:srgbClr val="FFFF00"/>
              </a:solidFill>
              <a:latin typeface="Times New Roman"/>
              <a:cs typeface="Times New Roman"/>
            </a:endParaRPr>
          </a:p>
          <a:p>
            <a:pPr algn="ctr"/>
            <a:r>
              <a:rPr lang="it-IT" sz="2400" dirty="0" smtClean="0">
                <a:solidFill>
                  <a:srgbClr val="FFFF00"/>
                </a:solidFill>
                <a:latin typeface="Times New Roman"/>
                <a:cs typeface="Times New Roman"/>
              </a:rPr>
              <a:t>Il responsabile </a:t>
            </a:r>
            <a:r>
              <a:rPr lang="it-IT" sz="2400" dirty="0">
                <a:solidFill>
                  <a:srgbClr val="FFFF00"/>
                </a:solidFill>
                <a:latin typeface="Times New Roman"/>
                <a:cs typeface="Times New Roman"/>
              </a:rPr>
              <a:t>del Servizio </a:t>
            </a:r>
            <a:r>
              <a:rPr lang="it-IT" sz="2400" dirty="0" smtClean="0">
                <a:solidFill>
                  <a:srgbClr val="FFFF00"/>
                </a:solidFill>
                <a:latin typeface="Times New Roman"/>
                <a:cs typeface="Times New Roman"/>
              </a:rPr>
              <a:t>coordina, in collaborazione con i responsabili dei vari progetti, </a:t>
            </a:r>
            <a:r>
              <a:rPr lang="it-IT" sz="2400" dirty="0">
                <a:solidFill>
                  <a:srgbClr val="FFFF00"/>
                </a:solidFill>
                <a:latin typeface="Times New Roman"/>
                <a:cs typeface="Times New Roman"/>
              </a:rPr>
              <a:t>anche attività di tirocinio universitario nel settore informatico e sistemistico su progetti collegati alle infrastrutture marine</a:t>
            </a:r>
            <a:r>
              <a:rPr lang="it-IT" sz="2400" dirty="0" smtClean="0">
                <a:solidFill>
                  <a:srgbClr val="FFFF00"/>
                </a:solidFill>
                <a:latin typeface="Times New Roman"/>
                <a:cs typeface="Times New Roman"/>
              </a:rPr>
              <a:t>.</a:t>
            </a:r>
            <a:endParaRPr lang="it-IT" sz="2400" dirty="0">
              <a:solidFill>
                <a:srgbClr val="FFFF00"/>
              </a:solidFill>
              <a:latin typeface="Times New Roman"/>
              <a:cs typeface="Times New Roman"/>
            </a:endParaRPr>
          </a:p>
        </p:txBody>
      </p:sp>
    </p:spTree>
    <p:extLst>
      <p:ext uri="{BB962C8B-B14F-4D97-AF65-F5344CB8AC3E}">
        <p14:creationId xmlns:p14="http://schemas.microsoft.com/office/powerpoint/2010/main" val="13323006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1000"/>
                                        <p:tgtEl>
                                          <p:spTgt spid="9"/>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1000"/>
                                        <p:tgtEl>
                                          <p:spTgt spid="10"/>
                                        </p:tgtEl>
                                      </p:cBhvr>
                                    </p:animEffect>
                                  </p:childTnLst>
                                </p:cTn>
                              </p:par>
                            </p:childTnLst>
                          </p:cTn>
                        </p:par>
                        <p:par>
                          <p:cTn id="12" fill="hold">
                            <p:stCondLst>
                              <p:cond delay="2000"/>
                            </p:stCondLst>
                            <p:childTnLst>
                              <p:par>
                                <p:cTn id="13" presetID="9"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11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2882900" y="6407150"/>
            <a:ext cx="3441700" cy="365125"/>
          </a:xfrm>
        </p:spPr>
        <p:txBody>
          <a:bodyPr/>
          <a:lstStyle/>
          <a:p>
            <a:r>
              <a:rPr lang="en-US" smtClean="0">
                <a:solidFill>
                  <a:srgbClr val="FFFF00"/>
                </a:solidFill>
              </a:rPr>
              <a:t>Comitato di Valutazione dei LNS, 1-2 Luglio 2015</a:t>
            </a:r>
            <a:endParaRPr lang="en-US">
              <a:solidFill>
                <a:srgbClr val="FFFF00"/>
              </a:solidFill>
            </a:endParaRPr>
          </a:p>
        </p:txBody>
      </p:sp>
      <p:sp>
        <p:nvSpPr>
          <p:cNvPr id="3" name="Segnaposto numero diapositiva 2"/>
          <p:cNvSpPr>
            <a:spLocks noGrp="1"/>
          </p:cNvSpPr>
          <p:nvPr>
            <p:ph type="sldNum" sz="quarter" idx="12"/>
          </p:nvPr>
        </p:nvSpPr>
        <p:spPr>
          <a:xfrm>
            <a:off x="7975600" y="6407150"/>
            <a:ext cx="711200" cy="365125"/>
          </a:xfrm>
        </p:spPr>
        <p:txBody>
          <a:bodyPr/>
          <a:lstStyle/>
          <a:p>
            <a:fld id="{7CA9C441-F34B-6B4E-9CD4-7F418E036B7C}" type="slidenum">
              <a:rPr lang="en-US" smtClean="0">
                <a:solidFill>
                  <a:srgbClr val="FFFF00"/>
                </a:solidFill>
              </a:rPr>
              <a:t>31</a:t>
            </a:fld>
            <a:endParaRPr lang="en-US">
              <a:solidFill>
                <a:srgbClr val="FFFF00"/>
              </a:solidFill>
            </a:endParaRPr>
          </a:p>
        </p:txBody>
      </p:sp>
      <p:pic>
        <p:nvPicPr>
          <p:cNvPr id="6" name="Picture 2" descr="DSCN064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1185"/>
            <a:ext cx="3258553" cy="264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0563" y="37310"/>
            <a:ext cx="3348090" cy="337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2"/>
          <p:cNvSpPr txBox="1"/>
          <p:nvPr/>
        </p:nvSpPr>
        <p:spPr>
          <a:xfrm>
            <a:off x="3245854" y="490410"/>
            <a:ext cx="2417710" cy="1938992"/>
          </a:xfrm>
          <a:prstGeom prst="rect">
            <a:avLst/>
          </a:prstGeom>
          <a:noFill/>
        </p:spPr>
        <p:txBody>
          <a:bodyPr wrap="square" rtlCol="0">
            <a:spAutoFit/>
          </a:bodyPr>
          <a:lstStyle/>
          <a:p>
            <a:pPr algn="ctr"/>
            <a:r>
              <a:rPr lang="it-IT" sz="2400" dirty="0" smtClean="0">
                <a:solidFill>
                  <a:srgbClr val="FFFF00"/>
                </a:solidFill>
                <a:effectLst/>
                <a:latin typeface="Times New Roman"/>
                <a:ea typeface="Times New Roman"/>
                <a:cs typeface="Times New Roman"/>
              </a:rPr>
              <a:t>Il Laboratorio del </a:t>
            </a:r>
            <a:r>
              <a:rPr lang="it-IT" sz="2400" dirty="0" smtClean="0">
                <a:solidFill>
                  <a:srgbClr val="FFFF00"/>
                </a:solidFill>
                <a:latin typeface="Times New Roman"/>
                <a:ea typeface="Times New Roman"/>
                <a:cs typeface="Times New Roman"/>
              </a:rPr>
              <a:t>p</a:t>
            </a:r>
            <a:r>
              <a:rPr lang="it-IT" sz="2400" dirty="0" smtClean="0">
                <a:solidFill>
                  <a:srgbClr val="FFFF00"/>
                </a:solidFill>
                <a:effectLst/>
                <a:latin typeface="Times New Roman"/>
                <a:ea typeface="Times New Roman"/>
                <a:cs typeface="Times New Roman"/>
              </a:rPr>
              <a:t>orto di Catania e la mappa della infrastruttura sottomarina</a:t>
            </a:r>
            <a:endParaRPr lang="en-US" sz="2400" dirty="0">
              <a:solidFill>
                <a:srgbClr val="FFFF00"/>
              </a:solidFill>
              <a:latin typeface="Times New Roman"/>
              <a:cs typeface="Times New Roman"/>
            </a:endParaRP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08623"/>
            <a:ext cx="5054600" cy="1959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2200" y="3434951"/>
            <a:ext cx="4308833" cy="2857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2"/>
          <p:cNvSpPr txBox="1"/>
          <p:nvPr/>
        </p:nvSpPr>
        <p:spPr>
          <a:xfrm>
            <a:off x="0" y="3108236"/>
            <a:ext cx="5054600" cy="1200328"/>
          </a:xfrm>
          <a:prstGeom prst="rect">
            <a:avLst/>
          </a:prstGeom>
          <a:noFill/>
        </p:spPr>
        <p:txBody>
          <a:bodyPr wrap="square" rtlCol="0">
            <a:spAutoFit/>
          </a:bodyPr>
          <a:lstStyle/>
          <a:p>
            <a:pPr algn="ctr"/>
            <a:r>
              <a:rPr lang="it-IT" sz="2400" dirty="0" smtClean="0">
                <a:solidFill>
                  <a:srgbClr val="FFFF00"/>
                </a:solidFill>
                <a:effectLst/>
                <a:latin typeface="Times New Roman"/>
                <a:ea typeface="Times New Roman"/>
                <a:cs typeface="Times New Roman"/>
              </a:rPr>
              <a:t>Il Laboratorio di </a:t>
            </a:r>
            <a:r>
              <a:rPr lang="it-IT" sz="2400" dirty="0" err="1" smtClean="0">
                <a:solidFill>
                  <a:srgbClr val="FFFF00"/>
                </a:solidFill>
                <a:effectLst/>
                <a:latin typeface="Times New Roman"/>
                <a:ea typeface="Times New Roman"/>
                <a:cs typeface="Times New Roman"/>
              </a:rPr>
              <a:t>PortoPalo</a:t>
            </a:r>
            <a:r>
              <a:rPr lang="it-IT" sz="2400" dirty="0" smtClean="0">
                <a:solidFill>
                  <a:srgbClr val="FFFF00"/>
                </a:solidFill>
                <a:effectLst/>
                <a:latin typeface="Times New Roman"/>
                <a:ea typeface="Times New Roman"/>
                <a:cs typeface="Times New Roman"/>
              </a:rPr>
              <a:t> di </a:t>
            </a:r>
            <a:r>
              <a:rPr lang="it-IT" sz="2400" dirty="0">
                <a:solidFill>
                  <a:srgbClr val="FFFF00"/>
                </a:solidFill>
                <a:latin typeface="Times New Roman"/>
                <a:ea typeface="Times New Roman"/>
                <a:cs typeface="Times New Roman"/>
              </a:rPr>
              <a:t>Capo </a:t>
            </a:r>
            <a:r>
              <a:rPr lang="it-IT" sz="2400" dirty="0" smtClean="0">
                <a:solidFill>
                  <a:srgbClr val="FFFF00"/>
                </a:solidFill>
                <a:latin typeface="Times New Roman"/>
                <a:ea typeface="Times New Roman"/>
                <a:cs typeface="Times New Roman"/>
              </a:rPr>
              <a:t>Passero (</a:t>
            </a:r>
            <a:r>
              <a:rPr lang="it-IT" sz="2400" dirty="0" err="1" smtClean="0">
                <a:solidFill>
                  <a:srgbClr val="FFFF00"/>
                </a:solidFill>
                <a:latin typeface="Times New Roman"/>
                <a:ea typeface="Times New Roman"/>
                <a:cs typeface="Times New Roman"/>
              </a:rPr>
              <a:t>Sr</a:t>
            </a:r>
            <a:r>
              <a:rPr lang="it-IT" sz="2400" dirty="0" smtClean="0">
                <a:solidFill>
                  <a:srgbClr val="FFFF00"/>
                </a:solidFill>
                <a:latin typeface="Times New Roman"/>
                <a:ea typeface="Times New Roman"/>
                <a:cs typeface="Times New Roman"/>
              </a:rPr>
              <a:t>) e </a:t>
            </a:r>
            <a:r>
              <a:rPr lang="it-IT" sz="2400" dirty="0">
                <a:solidFill>
                  <a:srgbClr val="FFFF00"/>
                </a:solidFill>
                <a:latin typeface="Times New Roman"/>
                <a:ea typeface="Times New Roman"/>
                <a:cs typeface="Times New Roman"/>
              </a:rPr>
              <a:t>la relativa mappa della infrastruttura </a:t>
            </a:r>
            <a:r>
              <a:rPr lang="it-IT" sz="2400" dirty="0" smtClean="0">
                <a:solidFill>
                  <a:srgbClr val="FFFF00"/>
                </a:solidFill>
                <a:latin typeface="Times New Roman"/>
                <a:ea typeface="Times New Roman"/>
                <a:cs typeface="Times New Roman"/>
              </a:rPr>
              <a:t>sottomarina</a:t>
            </a:r>
            <a:endParaRPr lang="en-US" sz="2400" dirty="0">
              <a:solidFill>
                <a:srgbClr val="FFFF00"/>
              </a:solidFill>
              <a:latin typeface="Times New Roman"/>
              <a:cs typeface="Times New Roman"/>
            </a:endParaRPr>
          </a:p>
        </p:txBody>
      </p:sp>
    </p:spTree>
    <p:extLst>
      <p:ext uri="{BB962C8B-B14F-4D97-AF65-F5344CB8AC3E}">
        <p14:creationId xmlns:p14="http://schemas.microsoft.com/office/powerpoint/2010/main" val="1671900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1000"/>
                                        <p:tgtEl>
                                          <p:spTgt spid="8"/>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1000"/>
                                        <p:tgtEl>
                                          <p:spTgt spid="7"/>
                                        </p:tgtEl>
                                      </p:cBhvr>
                                    </p:animEffect>
                                  </p:childTnLst>
                                </p:cTn>
                              </p:par>
                            </p:childTnLst>
                          </p:cTn>
                        </p:par>
                        <p:par>
                          <p:cTn id="12" fill="hold">
                            <p:stCondLst>
                              <p:cond delay="2000"/>
                            </p:stCondLst>
                            <p:childTnLst>
                              <p:par>
                                <p:cTn id="13" presetID="9"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1000"/>
                                        <p:tgtEl>
                                          <p:spTgt spid="12"/>
                                        </p:tgtEl>
                                      </p:cBhvr>
                                    </p:animEffect>
                                  </p:childTnLst>
                                </p:cTn>
                              </p:par>
                            </p:childTnLst>
                          </p:cTn>
                        </p:par>
                        <p:par>
                          <p:cTn id="16" fill="hold">
                            <p:stCondLst>
                              <p:cond delay="3000"/>
                            </p:stCondLst>
                            <p:childTnLst>
                              <p:par>
                                <p:cTn id="17" presetID="9"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1000"/>
                                        <p:tgtEl>
                                          <p:spTgt spid="9"/>
                                        </p:tgtEl>
                                      </p:cBhvr>
                                    </p:animEffect>
                                  </p:childTnLst>
                                </p:cTn>
                              </p:par>
                            </p:childTnLst>
                          </p:cTn>
                        </p:par>
                        <p:par>
                          <p:cTn id="20" fill="hold">
                            <p:stCondLst>
                              <p:cond delay="4000"/>
                            </p:stCondLst>
                            <p:childTnLst>
                              <p:par>
                                <p:cTn id="21" presetID="9"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extBox 1"/>
          <p:cNvSpPr txBox="1"/>
          <p:nvPr/>
        </p:nvSpPr>
        <p:spPr>
          <a:xfrm>
            <a:off x="431800" y="800140"/>
            <a:ext cx="8572500" cy="2677656"/>
          </a:xfrm>
          <a:prstGeom prst="rect">
            <a:avLst/>
          </a:prstGeom>
          <a:noFill/>
        </p:spPr>
        <p:txBody>
          <a:bodyPr wrap="square" rtlCol="0">
            <a:spAutoFit/>
          </a:bodyPr>
          <a:lstStyle/>
          <a:p>
            <a:pPr algn="just"/>
            <a:r>
              <a:rPr lang="it-IT" sz="2400" dirty="0" smtClean="0">
                <a:solidFill>
                  <a:srgbClr val="FFFF00"/>
                </a:solidFill>
                <a:latin typeface="Times New Roman"/>
                <a:cs typeface="Times New Roman"/>
              </a:rPr>
              <a:t>La dotazione organica attuale del Servizio è la seguente:</a:t>
            </a:r>
          </a:p>
          <a:p>
            <a:pPr algn="just"/>
            <a:endParaRPr lang="it-IT" sz="2400" dirty="0" smtClean="0">
              <a:solidFill>
                <a:srgbClr val="FFFF00"/>
              </a:solidFill>
              <a:latin typeface="Times New Roman"/>
              <a:cs typeface="Times New Roman"/>
            </a:endParaRPr>
          </a:p>
          <a:p>
            <a:pPr marL="698500" indent="-342900" algn="just">
              <a:buFont typeface="Arial" panose="020B0604020202020204" pitchFamily="34" charset="0"/>
              <a:buChar char="•"/>
            </a:pPr>
            <a:r>
              <a:rPr lang="it-IT" sz="2400" dirty="0">
                <a:solidFill>
                  <a:srgbClr val="FFFF00"/>
                </a:solidFill>
                <a:latin typeface="Times New Roman"/>
                <a:cs typeface="Times New Roman"/>
              </a:rPr>
              <a:t>n. 7 Tecnologi</a:t>
            </a:r>
          </a:p>
          <a:p>
            <a:pPr marL="698500" indent="-342900" algn="just">
              <a:buFont typeface="Arial" panose="020B0604020202020204" pitchFamily="34" charset="0"/>
              <a:buChar char="•"/>
            </a:pPr>
            <a:r>
              <a:rPr lang="it-IT" sz="2400" dirty="0">
                <a:solidFill>
                  <a:srgbClr val="FFFF00"/>
                </a:solidFill>
                <a:latin typeface="Times New Roman"/>
                <a:cs typeface="Times New Roman"/>
              </a:rPr>
              <a:t>n. 3 Collaboratori </a:t>
            </a:r>
            <a:r>
              <a:rPr lang="it-IT" sz="2400" dirty="0" smtClean="0">
                <a:solidFill>
                  <a:srgbClr val="FFFF00"/>
                </a:solidFill>
                <a:latin typeface="Times New Roman"/>
                <a:cs typeface="Times New Roman"/>
              </a:rPr>
              <a:t>Tecnici</a:t>
            </a:r>
          </a:p>
          <a:p>
            <a:pPr algn="just"/>
            <a:r>
              <a:rPr lang="it-IT" sz="2400" dirty="0" smtClean="0">
                <a:solidFill>
                  <a:srgbClr val="FFFF00"/>
                </a:solidFill>
                <a:latin typeface="Times New Roman"/>
                <a:cs typeface="Times New Roman"/>
              </a:rPr>
              <a:t>I 3 </a:t>
            </a:r>
            <a:r>
              <a:rPr lang="it-IT" sz="2400" dirty="0">
                <a:solidFill>
                  <a:srgbClr val="FFFF00"/>
                </a:solidFill>
                <a:latin typeface="Times New Roman"/>
                <a:cs typeface="Times New Roman"/>
              </a:rPr>
              <a:t>t</a:t>
            </a:r>
            <a:r>
              <a:rPr lang="it-IT" sz="2400" dirty="0" smtClean="0">
                <a:solidFill>
                  <a:srgbClr val="FFFF00"/>
                </a:solidFill>
                <a:latin typeface="Times New Roman"/>
                <a:cs typeface="Times New Roman"/>
              </a:rPr>
              <a:t>ecnici afferenti al Servizio sono periti ed operatori meccanici</a:t>
            </a:r>
            <a:r>
              <a:rPr lang="it-IT" sz="2400" dirty="0">
                <a:solidFill>
                  <a:srgbClr val="FFFF00"/>
                </a:solidFill>
                <a:latin typeface="Times New Roman"/>
                <a:cs typeface="Times New Roman"/>
              </a:rPr>
              <a:t> </a:t>
            </a:r>
            <a:r>
              <a:rPr lang="it-IT" sz="2400" dirty="0" smtClean="0">
                <a:solidFill>
                  <a:srgbClr val="FFFF00"/>
                </a:solidFill>
                <a:latin typeface="Times New Roman"/>
                <a:cs typeface="Times New Roman"/>
              </a:rPr>
              <a:t>e si occupano di progettazione, assemblaggi e lavorazioni di tipo meccanico.</a:t>
            </a:r>
          </a:p>
        </p:txBody>
      </p:sp>
      <p:sp>
        <p:nvSpPr>
          <p:cNvPr id="3" name="TextBox 2"/>
          <p:cNvSpPr txBox="1"/>
          <p:nvPr/>
        </p:nvSpPr>
        <p:spPr>
          <a:xfrm>
            <a:off x="1" y="74464"/>
            <a:ext cx="9143998" cy="523220"/>
          </a:xfrm>
          <a:prstGeom prst="rect">
            <a:avLst/>
          </a:prstGeom>
          <a:noFill/>
        </p:spPr>
        <p:txBody>
          <a:bodyPr wrap="square" rtlCol="0">
            <a:spAutoFit/>
          </a:bodyPr>
          <a:lstStyle/>
          <a:p>
            <a:pPr algn="ctr"/>
            <a:r>
              <a:rPr lang="it-IT" sz="2800" b="1" i="1" dirty="0" smtClean="0">
                <a:solidFill>
                  <a:srgbClr val="FFFF00"/>
                </a:solidFill>
                <a:effectLst/>
                <a:latin typeface="Times New Roman"/>
                <a:ea typeface="Times New Roman"/>
                <a:cs typeface="Times New Roman"/>
              </a:rPr>
              <a:t>Organico del Servizio</a:t>
            </a:r>
            <a:endParaRPr lang="en-US" sz="2800" dirty="0">
              <a:solidFill>
                <a:srgbClr val="FFFF00"/>
              </a:solidFill>
              <a:latin typeface="Times New Roman"/>
              <a:cs typeface="Times New Roman"/>
            </a:endParaRPr>
          </a:p>
        </p:txBody>
      </p:sp>
      <p:sp>
        <p:nvSpPr>
          <p:cNvPr id="4" name="TextBox 1"/>
          <p:cNvSpPr txBox="1"/>
          <p:nvPr/>
        </p:nvSpPr>
        <p:spPr>
          <a:xfrm>
            <a:off x="431801" y="3480862"/>
            <a:ext cx="8572499" cy="2677656"/>
          </a:xfrm>
          <a:prstGeom prst="rect">
            <a:avLst/>
          </a:prstGeom>
          <a:noFill/>
        </p:spPr>
        <p:txBody>
          <a:bodyPr wrap="square" rtlCol="0">
            <a:spAutoFit/>
          </a:bodyPr>
          <a:lstStyle/>
          <a:p>
            <a:r>
              <a:rPr lang="it-IT" sz="2400" dirty="0" smtClean="0">
                <a:solidFill>
                  <a:srgbClr val="FFFF00"/>
                </a:solidFill>
                <a:latin typeface="Times New Roman"/>
                <a:cs typeface="Times New Roman"/>
              </a:rPr>
              <a:t>I Tecnologi afferenti al Servizio hanno tutti la laurea in ingegneria con diverse specializzazioni:</a:t>
            </a:r>
          </a:p>
          <a:p>
            <a:pPr marL="698500" indent="-342900" algn="just">
              <a:buFont typeface="Arial" panose="020B0604020202020204" pitchFamily="34" charset="0"/>
              <a:buChar char="•"/>
            </a:pPr>
            <a:r>
              <a:rPr lang="it-IT" sz="2400" dirty="0">
                <a:solidFill>
                  <a:srgbClr val="FFFF00"/>
                </a:solidFill>
                <a:latin typeface="Times New Roman"/>
                <a:cs typeface="Times New Roman"/>
              </a:rPr>
              <a:t>meccanica</a:t>
            </a:r>
          </a:p>
          <a:p>
            <a:pPr marL="698500" indent="-342900" algn="just">
              <a:buFont typeface="Arial" panose="020B0604020202020204" pitchFamily="34" charset="0"/>
              <a:buChar char="•"/>
            </a:pPr>
            <a:r>
              <a:rPr lang="it-IT" sz="2400" dirty="0">
                <a:solidFill>
                  <a:srgbClr val="FFFF00"/>
                </a:solidFill>
                <a:latin typeface="Times New Roman"/>
                <a:cs typeface="Times New Roman"/>
              </a:rPr>
              <a:t>elettrotecnica</a:t>
            </a:r>
          </a:p>
          <a:p>
            <a:pPr marL="698500" indent="-342900" algn="just">
              <a:buFont typeface="Arial" panose="020B0604020202020204" pitchFamily="34" charset="0"/>
              <a:buChar char="•"/>
            </a:pPr>
            <a:r>
              <a:rPr lang="it-IT" sz="2400" dirty="0">
                <a:solidFill>
                  <a:srgbClr val="FFFF00"/>
                </a:solidFill>
                <a:latin typeface="Times New Roman"/>
                <a:cs typeface="Times New Roman"/>
              </a:rPr>
              <a:t>elettronica</a:t>
            </a:r>
          </a:p>
          <a:p>
            <a:pPr marL="698500" indent="-342900" algn="just">
              <a:buFont typeface="Arial" panose="020B0604020202020204" pitchFamily="34" charset="0"/>
              <a:buChar char="•"/>
            </a:pPr>
            <a:r>
              <a:rPr lang="it-IT" sz="2400" dirty="0">
                <a:solidFill>
                  <a:srgbClr val="FFFF00"/>
                </a:solidFill>
                <a:latin typeface="Times New Roman"/>
                <a:cs typeface="Times New Roman"/>
              </a:rPr>
              <a:t>informatica</a:t>
            </a:r>
          </a:p>
          <a:p>
            <a:pPr marL="698500" indent="-342900" algn="just">
              <a:buFont typeface="Arial" panose="020B0604020202020204" pitchFamily="34" charset="0"/>
              <a:buChar char="•"/>
            </a:pPr>
            <a:r>
              <a:rPr lang="it-IT" sz="2400" dirty="0">
                <a:solidFill>
                  <a:srgbClr val="FFFF00"/>
                </a:solidFill>
                <a:latin typeface="Times New Roman"/>
                <a:cs typeface="Times New Roman"/>
              </a:rPr>
              <a:t>automazione dei sistemi complessi</a:t>
            </a:r>
          </a:p>
        </p:txBody>
      </p:sp>
    </p:spTree>
    <p:extLst>
      <p:ext uri="{BB962C8B-B14F-4D97-AF65-F5344CB8AC3E}">
        <p14:creationId xmlns:p14="http://schemas.microsoft.com/office/powerpoint/2010/main" val="56623128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extBox 1"/>
          <p:cNvSpPr txBox="1"/>
          <p:nvPr/>
        </p:nvSpPr>
        <p:spPr>
          <a:xfrm>
            <a:off x="384458" y="506760"/>
            <a:ext cx="8375084" cy="5709255"/>
          </a:xfrm>
          <a:prstGeom prst="rect">
            <a:avLst/>
          </a:prstGeom>
          <a:noFill/>
        </p:spPr>
        <p:txBody>
          <a:bodyPr wrap="square" rtlCol="0">
            <a:spAutoFit/>
          </a:bodyPr>
          <a:lstStyle/>
          <a:p>
            <a:pPr algn="just"/>
            <a:r>
              <a:rPr lang="it-IT" sz="2000" dirty="0" smtClean="0">
                <a:solidFill>
                  <a:srgbClr val="FFFF00"/>
                </a:solidFill>
                <a:latin typeface="Times New Roman"/>
                <a:cs typeface="Times New Roman"/>
              </a:rPr>
              <a:t>Tutto il personale afferente svolge attività nell’ambito del PON KM3NET-ITALIA e collabora in altri progetti nazionali ed europei che utilizzano le infrastrutture marine dei LNS. Più precisamente si occupano di progettazione, realizzazione e gestione di:</a:t>
            </a:r>
          </a:p>
          <a:p>
            <a:pPr algn="just"/>
            <a:endParaRPr lang="it-IT" sz="2000" dirty="0" smtClean="0">
              <a:solidFill>
                <a:srgbClr val="FFFF00"/>
              </a:solidFill>
              <a:latin typeface="Times New Roman"/>
              <a:cs typeface="Times New Roman"/>
            </a:endParaRPr>
          </a:p>
          <a:p>
            <a:pPr marL="698500" indent="-342900" algn="just">
              <a:spcAft>
                <a:spcPts val="600"/>
              </a:spcAft>
              <a:buFont typeface="Arial" panose="020B0604020202020204" pitchFamily="34" charset="0"/>
              <a:buChar char="•"/>
            </a:pPr>
            <a:r>
              <a:rPr lang="it-IT" sz="2000" dirty="0" smtClean="0">
                <a:solidFill>
                  <a:srgbClr val="FFFF00"/>
                </a:solidFill>
                <a:latin typeface="Times New Roman"/>
                <a:cs typeface="Times New Roman"/>
              </a:rPr>
              <a:t>strutture </a:t>
            </a:r>
            <a:r>
              <a:rPr lang="it-IT" sz="2000" dirty="0">
                <a:solidFill>
                  <a:srgbClr val="FFFF00"/>
                </a:solidFill>
                <a:latin typeface="Times New Roman"/>
                <a:cs typeface="Times New Roman"/>
              </a:rPr>
              <a:t>meccaniche operanti a grandi </a:t>
            </a:r>
            <a:r>
              <a:rPr lang="it-IT" sz="2000" dirty="0" smtClean="0">
                <a:solidFill>
                  <a:srgbClr val="FFFF00"/>
                </a:solidFill>
                <a:latin typeface="Times New Roman"/>
                <a:cs typeface="Times New Roman"/>
              </a:rPr>
              <a:t>profondità</a:t>
            </a:r>
            <a:endParaRPr lang="it-IT" sz="2000" dirty="0">
              <a:solidFill>
                <a:srgbClr val="FFFF00"/>
              </a:solidFill>
              <a:latin typeface="Times New Roman"/>
              <a:cs typeface="Times New Roman"/>
            </a:endParaRPr>
          </a:p>
          <a:p>
            <a:pPr marL="698500" indent="-342900" algn="just">
              <a:spcAft>
                <a:spcPts val="600"/>
              </a:spcAft>
              <a:buFont typeface="Arial" panose="020B0604020202020204" pitchFamily="34" charset="0"/>
              <a:buChar char="•"/>
            </a:pPr>
            <a:r>
              <a:rPr lang="it-IT" sz="2000" dirty="0" smtClean="0">
                <a:solidFill>
                  <a:srgbClr val="FFFF00"/>
                </a:solidFill>
                <a:latin typeface="Times New Roman"/>
                <a:cs typeface="Times New Roman"/>
              </a:rPr>
              <a:t>sistemi </a:t>
            </a:r>
            <a:r>
              <a:rPr lang="it-IT" sz="2000" dirty="0">
                <a:solidFill>
                  <a:srgbClr val="FFFF00"/>
                </a:solidFill>
                <a:latin typeface="Times New Roman"/>
                <a:cs typeface="Times New Roman"/>
              </a:rPr>
              <a:t>di connessione di cavi elettro-ottici per grandi </a:t>
            </a:r>
            <a:r>
              <a:rPr lang="it-IT" sz="2000" dirty="0" smtClean="0">
                <a:solidFill>
                  <a:srgbClr val="FFFF00"/>
                </a:solidFill>
                <a:latin typeface="Times New Roman"/>
                <a:cs typeface="Times New Roman"/>
              </a:rPr>
              <a:t>profondità</a:t>
            </a:r>
          </a:p>
          <a:p>
            <a:pPr marL="698500" indent="-342900" algn="just">
              <a:spcAft>
                <a:spcPts val="600"/>
              </a:spcAft>
              <a:buFont typeface="Arial" panose="020B0604020202020204" pitchFamily="34" charset="0"/>
              <a:buChar char="•"/>
            </a:pPr>
            <a:r>
              <a:rPr lang="it-IT" sz="2000" dirty="0" smtClean="0">
                <a:solidFill>
                  <a:srgbClr val="FFFF00"/>
                </a:solidFill>
                <a:latin typeface="Times New Roman"/>
                <a:cs typeface="Times New Roman"/>
              </a:rPr>
              <a:t>sistemi di generazione, trasporto e distribuzione di potenza elettrica in DC e AC</a:t>
            </a:r>
          </a:p>
          <a:p>
            <a:pPr marL="698500" indent="-342900" algn="just">
              <a:spcAft>
                <a:spcPts val="600"/>
              </a:spcAft>
              <a:buFont typeface="Arial" panose="020B0604020202020204" pitchFamily="34" charset="0"/>
              <a:buChar char="•"/>
            </a:pPr>
            <a:r>
              <a:rPr lang="it-IT" sz="2000" dirty="0" smtClean="0">
                <a:solidFill>
                  <a:srgbClr val="FFFF00"/>
                </a:solidFill>
                <a:latin typeface="Times New Roman"/>
                <a:cs typeface="Times New Roman"/>
              </a:rPr>
              <a:t>schede elettroniche per il controllo di apparati remoti</a:t>
            </a:r>
          </a:p>
          <a:p>
            <a:pPr marL="698500" indent="-342900" algn="just">
              <a:spcAft>
                <a:spcPts val="600"/>
              </a:spcAft>
              <a:buFont typeface="Arial" panose="020B0604020202020204" pitchFamily="34" charset="0"/>
              <a:buChar char="•"/>
            </a:pPr>
            <a:r>
              <a:rPr lang="it-IT" sz="2000" dirty="0" smtClean="0">
                <a:solidFill>
                  <a:srgbClr val="FFFF00"/>
                </a:solidFill>
                <a:latin typeface="Times New Roman"/>
                <a:cs typeface="Times New Roman"/>
              </a:rPr>
              <a:t>tecniche di trasmissione dati su fibra ottica a grandi distanze</a:t>
            </a:r>
          </a:p>
          <a:p>
            <a:pPr marL="698500" indent="-342900" algn="just">
              <a:spcAft>
                <a:spcPts val="600"/>
              </a:spcAft>
              <a:buFont typeface="Arial" panose="020B0604020202020204" pitchFamily="34" charset="0"/>
              <a:buChar char="•"/>
            </a:pPr>
            <a:r>
              <a:rPr lang="it-IT" sz="2000" dirty="0" smtClean="0">
                <a:solidFill>
                  <a:srgbClr val="FFFF00"/>
                </a:solidFill>
                <a:latin typeface="Times New Roman"/>
                <a:cs typeface="Times New Roman"/>
              </a:rPr>
              <a:t>firmware per la programmazione di schede basate su micro-controllori</a:t>
            </a:r>
          </a:p>
          <a:p>
            <a:pPr marL="698500" indent="-342900" algn="just">
              <a:spcAft>
                <a:spcPts val="600"/>
              </a:spcAft>
              <a:buFont typeface="Arial" panose="020B0604020202020204" pitchFamily="34" charset="0"/>
              <a:buChar char="•"/>
            </a:pPr>
            <a:r>
              <a:rPr lang="it-IT" sz="2000" dirty="0" smtClean="0">
                <a:solidFill>
                  <a:srgbClr val="FFFF00"/>
                </a:solidFill>
                <a:latin typeface="Times New Roman"/>
                <a:cs typeface="Times New Roman"/>
              </a:rPr>
              <a:t>software per la gestione di apparati remoti</a:t>
            </a:r>
          </a:p>
          <a:p>
            <a:pPr marL="698500" indent="-342900" algn="just">
              <a:spcAft>
                <a:spcPts val="600"/>
              </a:spcAft>
              <a:buFont typeface="Arial" panose="020B0604020202020204" pitchFamily="34" charset="0"/>
              <a:buChar char="•"/>
            </a:pPr>
            <a:r>
              <a:rPr lang="it-IT" sz="2000" dirty="0" smtClean="0">
                <a:solidFill>
                  <a:srgbClr val="FFFF00"/>
                </a:solidFill>
                <a:latin typeface="Times New Roman"/>
                <a:cs typeface="Times New Roman"/>
              </a:rPr>
              <a:t>reti locali per trasmissione dati</a:t>
            </a:r>
          </a:p>
          <a:p>
            <a:pPr marL="698500" indent="-342900" algn="just">
              <a:spcAft>
                <a:spcPts val="600"/>
              </a:spcAft>
              <a:buFont typeface="Arial" panose="020B0604020202020204" pitchFamily="34" charset="0"/>
              <a:buChar char="•"/>
            </a:pPr>
            <a:r>
              <a:rPr lang="it-IT" sz="2000" dirty="0" smtClean="0">
                <a:solidFill>
                  <a:srgbClr val="FFFF00"/>
                </a:solidFill>
                <a:latin typeface="Times New Roman"/>
                <a:cs typeface="Times New Roman"/>
              </a:rPr>
              <a:t>sistemi di analisi e storage dei dati</a:t>
            </a:r>
          </a:p>
          <a:p>
            <a:pPr marL="698500" indent="-342900" algn="just">
              <a:spcAft>
                <a:spcPts val="600"/>
              </a:spcAft>
              <a:buFont typeface="Arial" panose="020B0604020202020204" pitchFamily="34" charset="0"/>
              <a:buChar char="•"/>
            </a:pPr>
            <a:r>
              <a:rPr lang="it-IT" sz="2000" dirty="0" smtClean="0">
                <a:solidFill>
                  <a:srgbClr val="FFFF00"/>
                </a:solidFill>
                <a:latin typeface="Times New Roman"/>
                <a:cs typeface="Times New Roman"/>
              </a:rPr>
              <a:t>gestione remota di moderni centri di calcolo</a:t>
            </a:r>
          </a:p>
        </p:txBody>
      </p:sp>
    </p:spTree>
    <p:extLst>
      <p:ext uri="{BB962C8B-B14F-4D97-AF65-F5344CB8AC3E}">
        <p14:creationId xmlns:p14="http://schemas.microsoft.com/office/powerpoint/2010/main" val="133332441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2" name="Picture 1" descr="C:\Users\musumeci\Dropbox\km3 it\foto\stato 20-10\20141008_175351.jpg"/>
          <p:cNvPicPr>
            <a:picLocks noChangeAspect="1" noChangeArrowheads="1"/>
          </p:cNvPicPr>
          <p:nvPr/>
        </p:nvPicPr>
        <p:blipFill>
          <a:blip r:embed="rId2" cstate="print"/>
          <a:srcRect/>
          <a:stretch>
            <a:fillRect/>
          </a:stretch>
        </p:blipFill>
        <p:spPr bwMode="auto">
          <a:xfrm>
            <a:off x="4660899" y="868892"/>
            <a:ext cx="4393321" cy="2675890"/>
          </a:xfrm>
          <a:prstGeom prst="rect">
            <a:avLst/>
          </a:prstGeom>
          <a:noFill/>
          <a:ln w="25400">
            <a:solidFill>
              <a:srgbClr val="000000"/>
            </a:solidFill>
          </a:ln>
        </p:spPr>
      </p:pic>
      <p:pic>
        <p:nvPicPr>
          <p:cNvPr id="3" name="Picture 2" descr="C:\Users\musumeci\Dropbox\km3 it\foto\stato 20-10\20141013_152559.jpg"/>
          <p:cNvPicPr>
            <a:picLocks noChangeAspect="1" noChangeArrowheads="1"/>
          </p:cNvPicPr>
          <p:nvPr/>
        </p:nvPicPr>
        <p:blipFill>
          <a:blip r:embed="rId3" cstate="print"/>
          <a:srcRect/>
          <a:stretch>
            <a:fillRect/>
          </a:stretch>
        </p:blipFill>
        <p:spPr bwMode="auto">
          <a:xfrm>
            <a:off x="76933" y="3848675"/>
            <a:ext cx="4431568" cy="2700191"/>
          </a:xfrm>
          <a:prstGeom prst="rect">
            <a:avLst/>
          </a:prstGeom>
          <a:noFill/>
          <a:ln w="25400">
            <a:solidFill>
              <a:srgbClr val="000000"/>
            </a:solidFill>
          </a:ln>
        </p:spPr>
      </p:pic>
      <p:pic>
        <p:nvPicPr>
          <p:cNvPr id="4" name="Picture 3" descr="C:\Users\musumeci\Dropbox\km3 it\foto\stato 20-10\20141016_152056.jpg"/>
          <p:cNvPicPr>
            <a:picLocks noChangeAspect="1" noChangeArrowheads="1"/>
          </p:cNvPicPr>
          <p:nvPr/>
        </p:nvPicPr>
        <p:blipFill>
          <a:blip r:embed="rId4" cstate="print"/>
          <a:srcRect/>
          <a:stretch>
            <a:fillRect/>
          </a:stretch>
        </p:blipFill>
        <p:spPr bwMode="auto">
          <a:xfrm>
            <a:off x="4660899" y="3855569"/>
            <a:ext cx="4397272" cy="2680597"/>
          </a:xfrm>
          <a:prstGeom prst="rect">
            <a:avLst/>
          </a:prstGeom>
          <a:noFill/>
          <a:ln w="25400">
            <a:solidFill>
              <a:srgbClr val="000000"/>
            </a:solidFill>
          </a:ln>
        </p:spPr>
      </p:pic>
      <p:pic>
        <p:nvPicPr>
          <p:cNvPr id="5" name="Picture 4" descr="C:\Users\musumeci\Dropbox\km3 it\foto\stato torre 16-07\20140708_150100.jpg"/>
          <p:cNvPicPr>
            <a:picLocks noChangeAspect="1" noChangeArrowheads="1"/>
          </p:cNvPicPr>
          <p:nvPr/>
        </p:nvPicPr>
        <p:blipFill>
          <a:blip r:embed="rId5" cstate="print"/>
          <a:srcRect/>
          <a:stretch>
            <a:fillRect/>
          </a:stretch>
        </p:blipFill>
        <p:spPr bwMode="auto">
          <a:xfrm>
            <a:off x="76932" y="868891"/>
            <a:ext cx="4431570" cy="2700489"/>
          </a:xfrm>
          <a:prstGeom prst="rect">
            <a:avLst/>
          </a:prstGeom>
          <a:noFill/>
          <a:ln w="25400">
            <a:solidFill>
              <a:srgbClr val="000000"/>
            </a:solidFill>
          </a:ln>
        </p:spPr>
      </p:pic>
      <p:sp>
        <p:nvSpPr>
          <p:cNvPr id="6" name="TextBox 5"/>
          <p:cNvSpPr txBox="1"/>
          <p:nvPr/>
        </p:nvSpPr>
        <p:spPr>
          <a:xfrm>
            <a:off x="0" y="11842"/>
            <a:ext cx="9144000" cy="707886"/>
          </a:xfrm>
          <a:prstGeom prst="rect">
            <a:avLst/>
          </a:prstGeom>
          <a:noFill/>
        </p:spPr>
        <p:txBody>
          <a:bodyPr wrap="square" rtlCol="0">
            <a:spAutoFit/>
          </a:bodyPr>
          <a:lstStyle/>
          <a:p>
            <a:pPr algn="ctr"/>
            <a:r>
              <a:rPr lang="it-IT" sz="4000" b="1" i="1" dirty="0" smtClean="0">
                <a:solidFill>
                  <a:srgbClr val="FFFF00"/>
                </a:solidFill>
                <a:effectLst/>
                <a:latin typeface="Times New Roman"/>
                <a:ea typeface="Times New Roman"/>
                <a:cs typeface="Times New Roman"/>
              </a:rPr>
              <a:t>Integrazione di una torre</a:t>
            </a:r>
            <a:endParaRPr lang="en-US" sz="4000" dirty="0">
              <a:solidFill>
                <a:srgbClr val="FFFF00"/>
              </a:solidFill>
              <a:latin typeface="Times New Roman"/>
              <a:cs typeface="Times New Roman"/>
            </a:endParaRPr>
          </a:p>
        </p:txBody>
      </p:sp>
    </p:spTree>
    <p:extLst>
      <p:ext uri="{BB962C8B-B14F-4D97-AF65-F5344CB8AC3E}">
        <p14:creationId xmlns:p14="http://schemas.microsoft.com/office/powerpoint/2010/main" val="211517291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27" y="772654"/>
            <a:ext cx="3016903" cy="2762250"/>
          </a:xfrm>
          <a:prstGeom prst="rect">
            <a:avLst/>
          </a:prstGeom>
          <a:noFill/>
          <a:ln w="25400">
            <a:solidFill>
              <a:srgbClr val="000000"/>
            </a:solidFill>
            <a:miter lim="800000"/>
            <a:headEnd/>
            <a:tailEnd/>
          </a:ln>
          <a:effectLst/>
          <a:extLst>
            <a:ext uri="{909E8E84-426E-40dd-AFC4-6F175D3DCCD1}">
              <a14:hiddenFill xmlns:a14="http://schemas.microsoft.com/office/drawing/2010/main">
                <a:solidFill>
                  <a:srgbClr val="4F81BD"/>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3" name="TextBox 2"/>
          <p:cNvSpPr txBox="1"/>
          <p:nvPr/>
        </p:nvSpPr>
        <p:spPr>
          <a:xfrm>
            <a:off x="2400282" y="64768"/>
            <a:ext cx="4774598" cy="707886"/>
          </a:xfrm>
          <a:prstGeom prst="rect">
            <a:avLst/>
          </a:prstGeom>
          <a:noFill/>
        </p:spPr>
        <p:txBody>
          <a:bodyPr wrap="none" rtlCol="0">
            <a:spAutoFit/>
          </a:bodyPr>
          <a:lstStyle/>
          <a:p>
            <a:r>
              <a:rPr lang="it-IT" sz="4000" b="1" i="1" dirty="0" smtClean="0">
                <a:solidFill>
                  <a:srgbClr val="FFFF00"/>
                </a:solidFill>
                <a:effectLst/>
                <a:latin typeface="Times New Roman"/>
                <a:ea typeface="Times New Roman"/>
                <a:cs typeface="Times New Roman"/>
              </a:rPr>
              <a:t>Strutture meccaniche</a:t>
            </a:r>
            <a:endParaRPr lang="en-US" sz="4000" dirty="0">
              <a:solidFill>
                <a:srgbClr val="FFFF00"/>
              </a:solidFill>
              <a:latin typeface="Times New Roman"/>
              <a:cs typeface="Times New Roman"/>
            </a:endParaRPr>
          </a:p>
        </p:txBody>
      </p:sp>
      <p:sp>
        <p:nvSpPr>
          <p:cNvPr id="4" name="TextBox 3"/>
          <p:cNvSpPr txBox="1"/>
          <p:nvPr/>
        </p:nvSpPr>
        <p:spPr>
          <a:xfrm>
            <a:off x="3134699" y="1756904"/>
            <a:ext cx="1386501" cy="830997"/>
          </a:xfrm>
          <a:prstGeom prst="rect">
            <a:avLst/>
          </a:prstGeom>
          <a:noFill/>
        </p:spPr>
        <p:txBody>
          <a:bodyPr wrap="square" rtlCol="0">
            <a:spAutoFit/>
          </a:bodyPr>
          <a:lstStyle/>
          <a:p>
            <a:pPr algn="ctr"/>
            <a:r>
              <a:rPr lang="it-IT" sz="2400" dirty="0" smtClean="0">
                <a:solidFill>
                  <a:srgbClr val="FFFF00"/>
                </a:solidFill>
                <a:latin typeface="Times New Roman"/>
                <a:cs typeface="Times New Roman"/>
              </a:rPr>
              <a:t>Junction Box</a:t>
            </a:r>
          </a:p>
        </p:txBody>
      </p:sp>
      <p:pic>
        <p:nvPicPr>
          <p:cNvPr id="30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369" y="772654"/>
            <a:ext cx="4460631" cy="2762250"/>
          </a:xfrm>
          <a:prstGeom prst="rect">
            <a:avLst/>
          </a:prstGeom>
          <a:noFill/>
          <a:ln w="25400">
            <a:solidFill>
              <a:srgbClr val="000000"/>
            </a:solidFill>
            <a:miter lim="800000"/>
            <a:headEnd/>
            <a:tailEnd/>
          </a:ln>
          <a:effectLst/>
          <a:extLst>
            <a:ext uri="{909E8E84-426E-40dd-AFC4-6F175D3DCCD1}">
              <a14:hiddenFill xmlns:a14="http://schemas.microsoft.com/office/drawing/2010/main">
                <a:solidFill>
                  <a:srgbClr val="4F81BD"/>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22" y="3868564"/>
            <a:ext cx="5843954"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
          <p:cNvSpPr txBox="1"/>
          <p:nvPr/>
        </p:nvSpPr>
        <p:spPr>
          <a:xfrm>
            <a:off x="6056675" y="4446117"/>
            <a:ext cx="3087325" cy="1200328"/>
          </a:xfrm>
          <a:prstGeom prst="rect">
            <a:avLst/>
          </a:prstGeom>
          <a:noFill/>
        </p:spPr>
        <p:txBody>
          <a:bodyPr wrap="square" rtlCol="0">
            <a:spAutoFit/>
          </a:bodyPr>
          <a:lstStyle/>
          <a:p>
            <a:pPr algn="ctr"/>
            <a:r>
              <a:rPr lang="it-IT" sz="2400" dirty="0" smtClean="0">
                <a:solidFill>
                  <a:srgbClr val="FFFF00"/>
                </a:solidFill>
                <a:latin typeface="Times New Roman"/>
                <a:cs typeface="Times New Roman"/>
              </a:rPr>
              <a:t>Sistema di terminazione del cavo sottomarino</a:t>
            </a:r>
          </a:p>
        </p:txBody>
      </p:sp>
    </p:spTree>
    <p:extLst>
      <p:ext uri="{BB962C8B-B14F-4D97-AF65-F5344CB8AC3E}">
        <p14:creationId xmlns:p14="http://schemas.microsoft.com/office/powerpoint/2010/main" val="46306230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532" y="772655"/>
            <a:ext cx="3785736" cy="3075446"/>
          </a:xfrm>
          <a:prstGeom prst="rect">
            <a:avLst/>
          </a:prstGeom>
          <a:ln w="25400">
            <a:solidFill>
              <a:schemeClr val="tx1"/>
            </a:solidFill>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8878" y="774733"/>
            <a:ext cx="2127286" cy="3073368"/>
          </a:xfrm>
          <a:prstGeom prst="rect">
            <a:avLst/>
          </a:prstGeom>
          <a:ln w="25400">
            <a:solidFill>
              <a:schemeClr val="tx1"/>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7500" y="772654"/>
            <a:ext cx="2128725" cy="3075447"/>
          </a:xfrm>
          <a:prstGeom prst="rect">
            <a:avLst/>
          </a:prstGeom>
          <a:ln w="25400">
            <a:solidFill>
              <a:schemeClr val="tx1"/>
            </a:solidFill>
          </a:ln>
        </p:spPr>
      </p:pic>
      <p:sp>
        <p:nvSpPr>
          <p:cNvPr id="5" name="TextBox 4"/>
          <p:cNvSpPr txBox="1"/>
          <p:nvPr/>
        </p:nvSpPr>
        <p:spPr>
          <a:xfrm>
            <a:off x="0" y="0"/>
            <a:ext cx="4372594" cy="584776"/>
          </a:xfrm>
          <a:prstGeom prst="rect">
            <a:avLst/>
          </a:prstGeom>
          <a:noFill/>
        </p:spPr>
        <p:txBody>
          <a:bodyPr wrap="square" rtlCol="0">
            <a:spAutoFit/>
          </a:bodyPr>
          <a:lstStyle/>
          <a:p>
            <a:pPr algn="ctr"/>
            <a:r>
              <a:rPr lang="it-IT" sz="3200" b="1" i="1" dirty="0" smtClean="0">
                <a:solidFill>
                  <a:srgbClr val="FFFF00"/>
                </a:solidFill>
                <a:effectLst/>
                <a:latin typeface="Times New Roman"/>
                <a:ea typeface="Times New Roman"/>
                <a:cs typeface="Times New Roman"/>
              </a:rPr>
              <a:t>Elettronica di piano</a:t>
            </a:r>
            <a:endParaRPr lang="en-US" sz="3200" dirty="0">
              <a:solidFill>
                <a:srgbClr val="FFFF00"/>
              </a:solidFill>
              <a:latin typeface="Times New Roman"/>
              <a:cs typeface="Times New Roman"/>
            </a:endParaRPr>
          </a:p>
        </p:txBody>
      </p:sp>
      <p:sp>
        <p:nvSpPr>
          <p:cNvPr id="6" name="TextBox 5"/>
          <p:cNvSpPr txBox="1"/>
          <p:nvPr/>
        </p:nvSpPr>
        <p:spPr>
          <a:xfrm>
            <a:off x="4395041" y="102729"/>
            <a:ext cx="4704870" cy="646331"/>
          </a:xfrm>
          <a:prstGeom prst="rect">
            <a:avLst/>
          </a:prstGeom>
          <a:noFill/>
        </p:spPr>
        <p:txBody>
          <a:bodyPr wrap="square" rtlCol="0">
            <a:spAutoFit/>
          </a:bodyPr>
          <a:lstStyle/>
          <a:p>
            <a:pPr algn="ctr"/>
            <a:r>
              <a:rPr lang="it-IT" dirty="0" smtClean="0">
                <a:solidFill>
                  <a:srgbClr val="FFFF00"/>
                </a:solidFill>
                <a:latin typeface="Times New Roman"/>
                <a:cs typeface="Times New Roman"/>
              </a:rPr>
              <a:t>Schede elettroniche per comunicazioni controlli e distribuzione elettrica </a:t>
            </a:r>
          </a:p>
        </p:txBody>
      </p:sp>
      <p:pic>
        <p:nvPicPr>
          <p:cNvPr id="7"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990608"/>
            <a:ext cx="3467099" cy="2816592"/>
          </a:xfrm>
          <a:prstGeom prst="rect">
            <a:avLst/>
          </a:prstGeom>
          <a:ln w="25400">
            <a:solidFill>
              <a:schemeClr val="tx1"/>
            </a:solidFill>
          </a:ln>
        </p:spPr>
      </p:pic>
      <p:pic>
        <p:nvPicPr>
          <p:cNvPr id="8"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5000" y="4021559"/>
            <a:ext cx="3429000" cy="2785641"/>
          </a:xfrm>
          <a:prstGeom prst="rect">
            <a:avLst/>
          </a:prstGeom>
          <a:ln w="25400">
            <a:solidFill>
              <a:schemeClr val="tx1"/>
            </a:solidFill>
          </a:ln>
        </p:spPr>
      </p:pic>
      <p:sp>
        <p:nvSpPr>
          <p:cNvPr id="9" name="TextBox 3"/>
          <p:cNvSpPr txBox="1"/>
          <p:nvPr/>
        </p:nvSpPr>
        <p:spPr>
          <a:xfrm>
            <a:off x="3156646" y="3958241"/>
            <a:ext cx="2746265" cy="461665"/>
          </a:xfrm>
          <a:prstGeom prst="rect">
            <a:avLst/>
          </a:prstGeom>
          <a:solidFill>
            <a:srgbClr val="000090"/>
          </a:solidFill>
        </p:spPr>
        <p:txBody>
          <a:bodyPr wrap="none" rtlCol="0">
            <a:spAutoFit/>
          </a:bodyPr>
          <a:lstStyle/>
          <a:p>
            <a:pPr algn="ctr"/>
            <a:r>
              <a:rPr lang="it-IT" sz="2400" b="1" i="1" dirty="0" smtClean="0">
                <a:solidFill>
                  <a:srgbClr val="FFFF00"/>
                </a:solidFill>
                <a:effectLst/>
                <a:latin typeface="Times New Roman"/>
                <a:ea typeface="Times New Roman"/>
                <a:cs typeface="Times New Roman"/>
              </a:rPr>
              <a:t>Sistemi elettro-ottici</a:t>
            </a:r>
            <a:endParaRPr lang="en-US" sz="2400" dirty="0">
              <a:solidFill>
                <a:srgbClr val="FFFF00"/>
              </a:solidFill>
              <a:latin typeface="Times New Roman"/>
              <a:cs typeface="Times New Roman"/>
            </a:endParaRPr>
          </a:p>
        </p:txBody>
      </p:sp>
      <p:sp>
        <p:nvSpPr>
          <p:cNvPr id="10" name="TextBox 4"/>
          <p:cNvSpPr txBox="1"/>
          <p:nvPr/>
        </p:nvSpPr>
        <p:spPr>
          <a:xfrm>
            <a:off x="4097368" y="5540772"/>
            <a:ext cx="1782732" cy="923330"/>
          </a:xfrm>
          <a:prstGeom prst="rect">
            <a:avLst/>
          </a:prstGeom>
          <a:noFill/>
        </p:spPr>
        <p:txBody>
          <a:bodyPr wrap="square" rtlCol="0">
            <a:spAutoFit/>
          </a:bodyPr>
          <a:lstStyle/>
          <a:p>
            <a:pPr algn="ctr"/>
            <a:r>
              <a:rPr lang="it-IT" b="1" dirty="0" smtClean="0">
                <a:solidFill>
                  <a:srgbClr val="FFFF00"/>
                </a:solidFill>
                <a:latin typeface="Times New Roman"/>
                <a:cs typeface="Times New Roman"/>
              </a:rPr>
              <a:t>Distribuzione fibre per DWDM</a:t>
            </a:r>
          </a:p>
        </p:txBody>
      </p:sp>
      <p:sp>
        <p:nvSpPr>
          <p:cNvPr id="11" name="TextBox 5"/>
          <p:cNvSpPr txBox="1"/>
          <p:nvPr/>
        </p:nvSpPr>
        <p:spPr>
          <a:xfrm>
            <a:off x="3182047" y="4398263"/>
            <a:ext cx="1542353" cy="646331"/>
          </a:xfrm>
          <a:prstGeom prst="rect">
            <a:avLst/>
          </a:prstGeom>
          <a:solidFill>
            <a:srgbClr val="000090"/>
          </a:solidFill>
        </p:spPr>
        <p:txBody>
          <a:bodyPr wrap="square" rtlCol="0">
            <a:spAutoFit/>
          </a:bodyPr>
          <a:lstStyle/>
          <a:p>
            <a:pPr algn="ctr"/>
            <a:r>
              <a:rPr lang="it-IT" b="1" dirty="0" smtClean="0">
                <a:solidFill>
                  <a:srgbClr val="FFFF00"/>
                </a:solidFill>
                <a:latin typeface="Times New Roman"/>
                <a:cs typeface="Times New Roman"/>
              </a:rPr>
              <a:t>Distribuzione  elettrica</a:t>
            </a:r>
          </a:p>
        </p:txBody>
      </p:sp>
    </p:spTree>
    <p:extLst>
      <p:ext uri="{BB962C8B-B14F-4D97-AF65-F5344CB8AC3E}">
        <p14:creationId xmlns:p14="http://schemas.microsoft.com/office/powerpoint/2010/main" val="30232340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2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1200"/>
                                        <p:tgtEl>
                                          <p:spTgt spid="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1200"/>
                                        <p:tgtEl>
                                          <p:spTgt spid="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1200"/>
                                        <p:tgtEl>
                                          <p:spTgt spid="1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12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275" y="538555"/>
            <a:ext cx="4226063" cy="3433157"/>
          </a:xfrm>
          <a:prstGeom prst="rect">
            <a:avLst/>
          </a:prstGeom>
          <a:ln w="25400" cmpd="sng">
            <a:solidFill>
              <a:schemeClr val="tx1"/>
            </a:solidFill>
          </a:ln>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9118" y="540634"/>
            <a:ext cx="2374882" cy="2840465"/>
          </a:xfrm>
          <a:prstGeom prst="rect">
            <a:avLst/>
          </a:prstGeom>
          <a:ln w="25400" cmpd="sng">
            <a:solidFill>
              <a:schemeClr val="tx1"/>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7775" y="540634"/>
            <a:ext cx="2374882" cy="3431078"/>
          </a:xfrm>
          <a:prstGeom prst="rect">
            <a:avLst/>
          </a:prstGeom>
          <a:ln w="25400" cmpd="sng">
            <a:solidFill>
              <a:schemeClr val="tx1"/>
            </a:solidFill>
          </a:ln>
        </p:spPr>
      </p:pic>
      <p:sp>
        <p:nvSpPr>
          <p:cNvPr id="5" name="TextBox 4"/>
          <p:cNvSpPr txBox="1"/>
          <p:nvPr/>
        </p:nvSpPr>
        <p:spPr>
          <a:xfrm>
            <a:off x="0" y="-63500"/>
            <a:ext cx="9144000" cy="523220"/>
          </a:xfrm>
          <a:prstGeom prst="rect">
            <a:avLst/>
          </a:prstGeom>
          <a:noFill/>
        </p:spPr>
        <p:txBody>
          <a:bodyPr wrap="square" rtlCol="0">
            <a:spAutoFit/>
          </a:bodyPr>
          <a:lstStyle/>
          <a:p>
            <a:pPr algn="ctr"/>
            <a:r>
              <a:rPr lang="it-IT" sz="2800" b="1" i="1" dirty="0" smtClean="0">
                <a:solidFill>
                  <a:srgbClr val="FFFF00"/>
                </a:solidFill>
                <a:effectLst/>
                <a:latin typeface="Times New Roman"/>
                <a:ea typeface="Times New Roman"/>
                <a:cs typeface="Times New Roman"/>
              </a:rPr>
              <a:t>Nuovo Centro di Calcolo di  </a:t>
            </a:r>
            <a:r>
              <a:rPr lang="it-IT" sz="2800" b="1" i="1" dirty="0" err="1" smtClean="0">
                <a:solidFill>
                  <a:srgbClr val="FFFF00"/>
                </a:solidFill>
                <a:latin typeface="Times New Roman"/>
                <a:ea typeface="Times New Roman"/>
                <a:cs typeface="Times New Roman"/>
              </a:rPr>
              <a:t>P</a:t>
            </a:r>
            <a:r>
              <a:rPr lang="it-IT" sz="2800" b="1" i="1" dirty="0" err="1" smtClean="0">
                <a:solidFill>
                  <a:srgbClr val="FFFF00"/>
                </a:solidFill>
                <a:effectLst/>
                <a:latin typeface="Times New Roman"/>
                <a:ea typeface="Times New Roman"/>
                <a:cs typeface="Times New Roman"/>
              </a:rPr>
              <a:t>ortoPalo</a:t>
            </a:r>
            <a:r>
              <a:rPr lang="it-IT" sz="2800" b="1" i="1" dirty="0" smtClean="0">
                <a:solidFill>
                  <a:srgbClr val="FFFF00"/>
                </a:solidFill>
                <a:effectLst/>
                <a:latin typeface="Times New Roman"/>
                <a:ea typeface="Times New Roman"/>
                <a:cs typeface="Times New Roman"/>
              </a:rPr>
              <a:t> di Capo Passero</a:t>
            </a:r>
            <a:endParaRPr lang="en-US" sz="2800" dirty="0">
              <a:solidFill>
                <a:srgbClr val="FFFF00"/>
              </a:solidFill>
              <a:latin typeface="Times New Roman"/>
              <a:cs typeface="Times New Roman"/>
            </a:endParaRPr>
          </a:p>
        </p:txBody>
      </p:sp>
      <p:sp>
        <p:nvSpPr>
          <p:cNvPr id="7" name="TextBox 6"/>
          <p:cNvSpPr txBox="1"/>
          <p:nvPr/>
        </p:nvSpPr>
        <p:spPr>
          <a:xfrm>
            <a:off x="6908800" y="3279214"/>
            <a:ext cx="1993900" cy="646331"/>
          </a:xfrm>
          <a:prstGeom prst="rect">
            <a:avLst/>
          </a:prstGeom>
          <a:noFill/>
        </p:spPr>
        <p:txBody>
          <a:bodyPr wrap="square" rtlCol="0">
            <a:spAutoFit/>
          </a:bodyPr>
          <a:lstStyle/>
          <a:p>
            <a:pPr algn="ctr"/>
            <a:r>
              <a:rPr lang="it-IT" dirty="0" smtClean="0">
                <a:solidFill>
                  <a:srgbClr val="FFFF00"/>
                </a:solidFill>
                <a:latin typeface="Times New Roman"/>
                <a:cs typeface="Times New Roman"/>
              </a:rPr>
              <a:t>Armadi Storage e Server</a:t>
            </a:r>
          </a:p>
        </p:txBody>
      </p:sp>
      <p:sp>
        <p:nvSpPr>
          <p:cNvPr id="8" name="TextBox 7"/>
          <p:cNvSpPr txBox="1"/>
          <p:nvPr/>
        </p:nvSpPr>
        <p:spPr>
          <a:xfrm>
            <a:off x="4661298" y="3279214"/>
            <a:ext cx="1639880" cy="369332"/>
          </a:xfrm>
          <a:prstGeom prst="rect">
            <a:avLst/>
          </a:prstGeom>
          <a:solidFill>
            <a:srgbClr val="000090"/>
          </a:solidFill>
        </p:spPr>
        <p:txBody>
          <a:bodyPr wrap="none" rtlCol="0">
            <a:spAutoFit/>
          </a:bodyPr>
          <a:lstStyle/>
          <a:p>
            <a:r>
              <a:rPr lang="it-IT" dirty="0" smtClean="0">
                <a:solidFill>
                  <a:srgbClr val="FFFF00"/>
                </a:solidFill>
                <a:latin typeface="Times New Roman"/>
                <a:cs typeface="Times New Roman"/>
              </a:rPr>
              <a:t>Corridoio caldo</a:t>
            </a:r>
          </a:p>
        </p:txBody>
      </p:sp>
      <p:grpSp>
        <p:nvGrpSpPr>
          <p:cNvPr id="6" name="Gruppo 5"/>
          <p:cNvGrpSpPr/>
          <p:nvPr/>
        </p:nvGrpSpPr>
        <p:grpSpPr>
          <a:xfrm>
            <a:off x="-29024" y="3992515"/>
            <a:ext cx="9173024" cy="2918988"/>
            <a:chOff x="-29024" y="3992515"/>
            <a:chExt cx="9173024" cy="2918988"/>
          </a:xfrm>
        </p:grpSpPr>
        <p:pic>
          <p:nvPicPr>
            <p:cNvPr id="9"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24" y="4387767"/>
              <a:ext cx="3356424" cy="2470234"/>
            </a:xfrm>
            <a:prstGeom prst="rect">
              <a:avLst/>
            </a:prstGeom>
          </p:spPr>
        </p:pic>
        <p:pic>
          <p:nvPicPr>
            <p:cNvPr id="10"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6731" y="4413008"/>
              <a:ext cx="1904773" cy="2498495"/>
            </a:xfrm>
            <a:prstGeom prst="rect">
              <a:avLst/>
            </a:prstGeom>
          </p:spPr>
        </p:pic>
        <p:pic>
          <p:nvPicPr>
            <p:cNvPr id="11"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2536" y="4454180"/>
              <a:ext cx="2694195" cy="2457323"/>
            </a:xfrm>
            <a:prstGeom prst="rect">
              <a:avLst/>
            </a:prstGeom>
          </p:spPr>
        </p:pic>
        <p:pic>
          <p:nvPicPr>
            <p:cNvPr id="12"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87229" y="4429358"/>
              <a:ext cx="1456771" cy="2428642"/>
            </a:xfrm>
            <a:prstGeom prst="rect">
              <a:avLst/>
            </a:prstGeom>
          </p:spPr>
        </p:pic>
        <p:sp>
          <p:nvSpPr>
            <p:cNvPr id="13" name="TextBox 2"/>
            <p:cNvSpPr txBox="1"/>
            <p:nvPr/>
          </p:nvSpPr>
          <p:spPr>
            <a:xfrm>
              <a:off x="-29024" y="3992515"/>
              <a:ext cx="4330541" cy="523220"/>
            </a:xfrm>
            <a:prstGeom prst="rect">
              <a:avLst/>
            </a:prstGeom>
            <a:noFill/>
          </p:spPr>
          <p:txBody>
            <a:bodyPr wrap="none" rtlCol="0">
              <a:spAutoFit/>
            </a:bodyPr>
            <a:lstStyle/>
            <a:p>
              <a:r>
                <a:rPr lang="it-IT" sz="2800" b="1" i="1" dirty="0" smtClean="0">
                  <a:solidFill>
                    <a:srgbClr val="FFFF00"/>
                  </a:solidFill>
                  <a:effectLst/>
                  <a:latin typeface="Times New Roman"/>
                  <a:ea typeface="Times New Roman"/>
                  <a:cs typeface="Times New Roman"/>
                </a:rPr>
                <a:t>Console di controllo remota</a:t>
              </a:r>
              <a:endParaRPr lang="en-US" sz="2800" dirty="0">
                <a:solidFill>
                  <a:srgbClr val="FFFF00"/>
                </a:solidFill>
                <a:latin typeface="Times New Roman"/>
                <a:cs typeface="Times New Roman"/>
              </a:endParaRPr>
            </a:p>
          </p:txBody>
        </p:sp>
        <p:sp>
          <p:nvSpPr>
            <p:cNvPr id="14" name="TextBox 7"/>
            <p:cNvSpPr txBox="1"/>
            <p:nvPr/>
          </p:nvSpPr>
          <p:spPr>
            <a:xfrm>
              <a:off x="4223098" y="4042967"/>
              <a:ext cx="4884721" cy="461665"/>
            </a:xfrm>
            <a:prstGeom prst="rect">
              <a:avLst/>
            </a:prstGeom>
            <a:noFill/>
          </p:spPr>
          <p:txBody>
            <a:bodyPr wrap="none" rtlCol="0">
              <a:spAutoFit/>
            </a:bodyPr>
            <a:lstStyle/>
            <a:p>
              <a:r>
                <a:rPr lang="it-IT" sz="2400" dirty="0" smtClean="0">
                  <a:solidFill>
                    <a:srgbClr val="FFFF00"/>
                  </a:solidFill>
                  <a:latin typeface="Times New Roman"/>
                  <a:cs typeface="Times New Roman"/>
                </a:rPr>
                <a:t>Interfaccia di controllo degli operatori</a:t>
              </a:r>
            </a:p>
          </p:txBody>
        </p:sp>
      </p:grpSp>
    </p:spTree>
    <p:extLst>
      <p:ext uri="{BB962C8B-B14F-4D97-AF65-F5344CB8AC3E}">
        <p14:creationId xmlns:p14="http://schemas.microsoft.com/office/powerpoint/2010/main" val="18528052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558800"/>
            <a:ext cx="8229600" cy="4525963"/>
          </a:xfrm>
        </p:spPr>
        <p:txBody>
          <a:bodyPr>
            <a:noAutofit/>
          </a:bodyPr>
          <a:lstStyle/>
          <a:p>
            <a:r>
              <a:rPr lang="it-IT" sz="2400" dirty="0" smtClean="0">
                <a:solidFill>
                  <a:srgbClr val="FFFF00"/>
                </a:solidFill>
                <a:latin typeface="Times New Roman"/>
                <a:cs typeface="Times New Roman"/>
              </a:rPr>
              <a:t>I servizi / reparti della Divisione Ricerca contribuiscono alle attività di assemblaggio, test e manutenzione dei componenti del telescopio KM3NeT</a:t>
            </a:r>
          </a:p>
          <a:p>
            <a:r>
              <a:rPr lang="it-IT" sz="2400" dirty="0" smtClean="0">
                <a:solidFill>
                  <a:srgbClr val="FFFF00"/>
                </a:solidFill>
                <a:latin typeface="Times New Roman"/>
                <a:cs typeface="Times New Roman"/>
              </a:rPr>
              <a:t>Le attività principali sono:</a:t>
            </a:r>
          </a:p>
          <a:p>
            <a:pPr lvl="1"/>
            <a:r>
              <a:rPr lang="it-IT" sz="2400" dirty="0" smtClean="0">
                <a:solidFill>
                  <a:srgbClr val="FFFF00"/>
                </a:solidFill>
                <a:latin typeface="Times New Roman"/>
                <a:cs typeface="Times New Roman"/>
              </a:rPr>
              <a:t>Assemblaggio contenitori in pressione</a:t>
            </a:r>
          </a:p>
          <a:p>
            <a:pPr lvl="2"/>
            <a:r>
              <a:rPr lang="it-IT" dirty="0" smtClean="0">
                <a:solidFill>
                  <a:srgbClr val="FFFF00"/>
                </a:solidFill>
                <a:latin typeface="Times New Roman"/>
                <a:cs typeface="Times New Roman"/>
              </a:rPr>
              <a:t>Cablaggio connettori su tappi</a:t>
            </a:r>
          </a:p>
          <a:p>
            <a:pPr lvl="2"/>
            <a:r>
              <a:rPr lang="it-IT" dirty="0" smtClean="0">
                <a:solidFill>
                  <a:srgbClr val="FFFF00"/>
                </a:solidFill>
                <a:latin typeface="Times New Roman"/>
                <a:cs typeface="Times New Roman"/>
              </a:rPr>
              <a:t>Montaggio schede su telai interni</a:t>
            </a:r>
          </a:p>
          <a:p>
            <a:pPr lvl="2"/>
            <a:r>
              <a:rPr lang="it-IT" dirty="0" smtClean="0">
                <a:solidFill>
                  <a:srgbClr val="FFFF00"/>
                </a:solidFill>
                <a:latin typeface="Times New Roman"/>
                <a:cs typeface="Times New Roman"/>
              </a:rPr>
              <a:t>Cablaggio schede</a:t>
            </a:r>
          </a:p>
          <a:p>
            <a:pPr lvl="1"/>
            <a:r>
              <a:rPr lang="it-IT" sz="2400" dirty="0" smtClean="0">
                <a:solidFill>
                  <a:srgbClr val="FFFF00"/>
                </a:solidFill>
                <a:latin typeface="Times New Roman"/>
                <a:cs typeface="Times New Roman"/>
              </a:rPr>
              <a:t>Test e qualifica dell’elettronica di Piano</a:t>
            </a:r>
          </a:p>
          <a:p>
            <a:pPr lvl="1"/>
            <a:r>
              <a:rPr lang="it-IT" sz="2400" dirty="0" smtClean="0">
                <a:solidFill>
                  <a:srgbClr val="FFFF00"/>
                </a:solidFill>
                <a:latin typeface="Times New Roman"/>
                <a:cs typeface="Times New Roman"/>
              </a:rPr>
              <a:t>Test e qualifica di componenti elettronici ed elettrici</a:t>
            </a:r>
          </a:p>
          <a:p>
            <a:pPr lvl="2"/>
            <a:r>
              <a:rPr lang="it-IT" dirty="0" smtClean="0">
                <a:solidFill>
                  <a:srgbClr val="FFFF00"/>
                </a:solidFill>
                <a:latin typeface="Times New Roman"/>
                <a:cs typeface="Times New Roman"/>
              </a:rPr>
              <a:t>Test nuovo sistema di terminazione</a:t>
            </a:r>
          </a:p>
          <a:p>
            <a:pPr lvl="1"/>
            <a:r>
              <a:rPr lang="it-IT" sz="2400" dirty="0" smtClean="0">
                <a:solidFill>
                  <a:srgbClr val="FFFF00"/>
                </a:solidFill>
                <a:latin typeface="Times New Roman"/>
                <a:cs typeface="Times New Roman"/>
              </a:rPr>
              <a:t>Manutenzione del sistema di alimentazione del cavo sottomarino</a:t>
            </a:r>
          </a:p>
          <a:p>
            <a:pPr lvl="1"/>
            <a:r>
              <a:rPr lang="it-IT" sz="2400" dirty="0" smtClean="0">
                <a:solidFill>
                  <a:srgbClr val="FFFF00"/>
                </a:solidFill>
                <a:latin typeface="Times New Roman"/>
                <a:cs typeface="Times New Roman"/>
              </a:rPr>
              <a:t>Manutenzione del sistema di acquisizione dati </a:t>
            </a:r>
          </a:p>
          <a:p>
            <a:pPr lvl="1"/>
            <a:endParaRPr lang="it-IT" sz="2400" dirty="0">
              <a:solidFill>
                <a:srgbClr val="FFFF00"/>
              </a:solidFill>
              <a:latin typeface="Times New Roman"/>
              <a:cs typeface="Times New Roman"/>
            </a:endParaRPr>
          </a:p>
        </p:txBody>
      </p:sp>
    </p:spTree>
    <p:extLst>
      <p:ext uri="{BB962C8B-B14F-4D97-AF65-F5344CB8AC3E}">
        <p14:creationId xmlns:p14="http://schemas.microsoft.com/office/powerpoint/2010/main" val="44313661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266700" y="596900"/>
            <a:ext cx="8648700" cy="5765800"/>
          </a:xfrm>
        </p:spPr>
        <p:txBody>
          <a:bodyPr>
            <a:noAutofit/>
          </a:bodyPr>
          <a:lstStyle/>
          <a:p>
            <a:r>
              <a:rPr lang="it-IT" sz="2800" dirty="0" smtClean="0">
                <a:solidFill>
                  <a:srgbClr val="FFFF00"/>
                </a:solidFill>
                <a:latin typeface="Times New Roman"/>
                <a:cs typeface="Times New Roman"/>
              </a:rPr>
              <a:t>Le attività di supporto all’assemblaggio e test dei componenti seguono un processo decisionale composto dai seguenti passaggi:</a:t>
            </a:r>
          </a:p>
          <a:p>
            <a:pPr lvl="1"/>
            <a:r>
              <a:rPr lang="it-IT" sz="2400" dirty="0" smtClean="0">
                <a:solidFill>
                  <a:srgbClr val="FFFF00"/>
                </a:solidFill>
                <a:latin typeface="Times New Roman"/>
                <a:cs typeface="Times New Roman"/>
              </a:rPr>
              <a:t>Definizione delle necessità</a:t>
            </a:r>
          </a:p>
          <a:p>
            <a:pPr lvl="1"/>
            <a:r>
              <a:rPr lang="it-IT" sz="2400" dirty="0" smtClean="0">
                <a:solidFill>
                  <a:srgbClr val="FFFF00"/>
                </a:solidFill>
                <a:latin typeface="Times New Roman"/>
                <a:cs typeface="Times New Roman"/>
              </a:rPr>
              <a:t>Riunioni con il/i capo/i Divisione e con i responsabili dei rispettivi servizi</a:t>
            </a:r>
          </a:p>
          <a:p>
            <a:pPr lvl="1"/>
            <a:r>
              <a:rPr lang="it-IT" sz="2400" dirty="0" smtClean="0">
                <a:solidFill>
                  <a:srgbClr val="FFFF00"/>
                </a:solidFill>
                <a:latin typeface="Times New Roman"/>
                <a:cs typeface="Times New Roman"/>
              </a:rPr>
              <a:t>Individuazione delle risorse</a:t>
            </a:r>
          </a:p>
          <a:p>
            <a:pPr lvl="1"/>
            <a:r>
              <a:rPr lang="it-IT" sz="2400" dirty="0" smtClean="0">
                <a:solidFill>
                  <a:srgbClr val="FFFF00"/>
                </a:solidFill>
                <a:latin typeface="Times New Roman"/>
                <a:cs typeface="Times New Roman"/>
              </a:rPr>
              <a:t>Definizione della tempistica</a:t>
            </a:r>
          </a:p>
          <a:p>
            <a:pPr lvl="2"/>
            <a:r>
              <a:rPr lang="it-IT" sz="2000" dirty="0" smtClean="0">
                <a:solidFill>
                  <a:srgbClr val="FFFF00"/>
                </a:solidFill>
                <a:latin typeface="Times New Roman"/>
                <a:cs typeface="Times New Roman"/>
              </a:rPr>
              <a:t>Durata </a:t>
            </a:r>
          </a:p>
          <a:p>
            <a:pPr lvl="2"/>
            <a:r>
              <a:rPr lang="it-IT" sz="2000" dirty="0" smtClean="0">
                <a:solidFill>
                  <a:srgbClr val="FFFF00"/>
                </a:solidFill>
                <a:latin typeface="Times New Roman"/>
                <a:cs typeface="Times New Roman"/>
              </a:rPr>
              <a:t>Inizio attività</a:t>
            </a:r>
          </a:p>
          <a:p>
            <a:pPr lvl="1"/>
            <a:r>
              <a:rPr lang="it-IT" sz="2400" dirty="0" smtClean="0">
                <a:solidFill>
                  <a:srgbClr val="FFFF00"/>
                </a:solidFill>
                <a:latin typeface="Times New Roman"/>
                <a:cs typeface="Times New Roman"/>
              </a:rPr>
              <a:t>Preparazione delle attività</a:t>
            </a:r>
          </a:p>
          <a:p>
            <a:pPr lvl="2"/>
            <a:r>
              <a:rPr lang="it-IT" sz="2000" dirty="0" smtClean="0">
                <a:solidFill>
                  <a:srgbClr val="FFFF00"/>
                </a:solidFill>
                <a:latin typeface="Times New Roman"/>
                <a:cs typeface="Times New Roman"/>
              </a:rPr>
              <a:t>Realizzazione di test </a:t>
            </a:r>
            <a:r>
              <a:rPr lang="it-IT" sz="2000" dirty="0" err="1" smtClean="0">
                <a:solidFill>
                  <a:srgbClr val="FFFF00"/>
                </a:solidFill>
                <a:latin typeface="Times New Roman"/>
                <a:cs typeface="Times New Roman"/>
              </a:rPr>
              <a:t>bench</a:t>
            </a:r>
            <a:endParaRPr lang="it-IT" sz="2000" dirty="0" smtClean="0">
              <a:solidFill>
                <a:srgbClr val="FFFF00"/>
              </a:solidFill>
              <a:latin typeface="Times New Roman"/>
              <a:cs typeface="Times New Roman"/>
            </a:endParaRPr>
          </a:p>
          <a:p>
            <a:pPr lvl="2"/>
            <a:r>
              <a:rPr lang="it-IT" sz="2000" dirty="0" smtClean="0">
                <a:solidFill>
                  <a:srgbClr val="FFFF00"/>
                </a:solidFill>
                <a:latin typeface="Times New Roman"/>
                <a:cs typeface="Times New Roman"/>
              </a:rPr>
              <a:t>Formazione del personale di supporto (incontri tecnici con i progettisti dei sistemi)</a:t>
            </a:r>
            <a:endParaRPr lang="it-IT" sz="2000" dirty="0">
              <a:solidFill>
                <a:srgbClr val="FFFF00"/>
              </a:solidFill>
              <a:latin typeface="Times New Roman"/>
              <a:cs typeface="Times New Roman"/>
            </a:endParaRPr>
          </a:p>
        </p:txBody>
      </p:sp>
    </p:spTree>
    <p:extLst>
      <p:ext uri="{BB962C8B-B14F-4D97-AF65-F5344CB8AC3E}">
        <p14:creationId xmlns:p14="http://schemas.microsoft.com/office/powerpoint/2010/main" val="222140949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p:cNvGrpSpPr/>
          <p:nvPr/>
        </p:nvGrpSpPr>
        <p:grpSpPr>
          <a:xfrm>
            <a:off x="895565" y="0"/>
            <a:ext cx="7366509" cy="6858000"/>
            <a:chOff x="895565" y="0"/>
            <a:chExt cx="7366509" cy="6858000"/>
          </a:xfrm>
        </p:grpSpPr>
        <p:pic>
          <p:nvPicPr>
            <p:cNvPr id="2" name="Immagine 1"/>
            <p:cNvPicPr>
              <a:picLocks noChangeAspect="1"/>
            </p:cNvPicPr>
            <p:nvPr/>
          </p:nvPicPr>
          <p:blipFill>
            <a:blip r:embed="rId2"/>
            <a:stretch>
              <a:fillRect/>
            </a:stretch>
          </p:blipFill>
          <p:spPr>
            <a:xfrm>
              <a:off x="895565" y="0"/>
              <a:ext cx="7366509" cy="6858000"/>
            </a:xfrm>
            <a:prstGeom prst="rect">
              <a:avLst/>
            </a:prstGeom>
          </p:spPr>
        </p:pic>
        <p:sp>
          <p:nvSpPr>
            <p:cNvPr id="13" name="Rettangolo 12"/>
            <p:cNvSpPr/>
            <p:nvPr/>
          </p:nvSpPr>
          <p:spPr>
            <a:xfrm>
              <a:off x="1024467" y="220133"/>
              <a:ext cx="1820333" cy="33866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rnice 8"/>
            <p:cNvSpPr/>
            <p:nvPr/>
          </p:nvSpPr>
          <p:spPr>
            <a:xfrm>
              <a:off x="1371608" y="296333"/>
              <a:ext cx="1549400" cy="914400"/>
            </a:xfrm>
            <a:prstGeom prst="frame">
              <a:avLst>
                <a:gd name="adj1" fmla="val 0"/>
              </a:avLst>
            </a:prstGeom>
            <a:solidFill>
              <a:srgbClr val="0000FF"/>
            </a:solidFill>
            <a:ln w="381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Cornice 9"/>
            <p:cNvSpPr/>
            <p:nvPr/>
          </p:nvSpPr>
          <p:spPr>
            <a:xfrm>
              <a:off x="1371608" y="1210733"/>
              <a:ext cx="1549400" cy="1371600"/>
            </a:xfrm>
            <a:prstGeom prst="frame">
              <a:avLst>
                <a:gd name="adj1" fmla="val 0"/>
              </a:avLst>
            </a:prstGeom>
            <a:solidFill>
              <a:srgbClr val="0000FF"/>
            </a:solidFill>
            <a:ln w="381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Cornice 10"/>
            <p:cNvSpPr/>
            <p:nvPr/>
          </p:nvSpPr>
          <p:spPr>
            <a:xfrm>
              <a:off x="1371607" y="2810933"/>
              <a:ext cx="1735667" cy="702734"/>
            </a:xfrm>
            <a:prstGeom prst="frame">
              <a:avLst>
                <a:gd name="adj1" fmla="val 0"/>
              </a:avLst>
            </a:prstGeom>
            <a:solidFill>
              <a:srgbClr val="0000FF"/>
            </a:solidFill>
            <a:ln w="381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CasellaDiTesto 11"/>
            <p:cNvSpPr txBox="1"/>
            <p:nvPr/>
          </p:nvSpPr>
          <p:spPr>
            <a:xfrm>
              <a:off x="1684867" y="406400"/>
              <a:ext cx="915635" cy="646331"/>
            </a:xfrm>
            <a:prstGeom prst="rect">
              <a:avLst/>
            </a:prstGeom>
            <a:noFill/>
            <a:effectLst/>
          </p:spPr>
          <p:txBody>
            <a:bodyPr wrap="none" rtlCol="0">
              <a:spAutoFit/>
            </a:bodyPr>
            <a:lstStyle/>
            <a:p>
              <a:pPr algn="ctr"/>
              <a:r>
                <a:rPr lang="en-US" b="1" dirty="0" smtClean="0">
                  <a:solidFill>
                    <a:srgbClr val="0000FF"/>
                  </a:solidFill>
                  <a:latin typeface="Times New Roman"/>
                  <a:cs typeface="Times New Roman"/>
                </a:rPr>
                <a:t>AISHA</a:t>
              </a:r>
            </a:p>
            <a:p>
              <a:pPr algn="ctr"/>
              <a:r>
                <a:rPr lang="en-US" b="1" dirty="0" smtClean="0">
                  <a:solidFill>
                    <a:srgbClr val="0000FF"/>
                  </a:solidFill>
                  <a:latin typeface="Times New Roman"/>
                  <a:cs typeface="Times New Roman"/>
                </a:rPr>
                <a:t>AREA</a:t>
              </a:r>
              <a:endParaRPr lang="en-US" b="1" dirty="0">
                <a:solidFill>
                  <a:srgbClr val="0000FF"/>
                </a:solidFill>
                <a:latin typeface="Times New Roman"/>
                <a:cs typeface="Times New Roman"/>
              </a:endParaRPr>
            </a:p>
          </p:txBody>
        </p:sp>
        <p:sp>
          <p:nvSpPr>
            <p:cNvPr id="14" name="CasellaDiTesto 13"/>
            <p:cNvSpPr txBox="1"/>
            <p:nvPr/>
          </p:nvSpPr>
          <p:spPr>
            <a:xfrm>
              <a:off x="1568408" y="1447800"/>
              <a:ext cx="1167958" cy="646331"/>
            </a:xfrm>
            <a:prstGeom prst="rect">
              <a:avLst/>
            </a:prstGeom>
            <a:noFill/>
            <a:effectLst/>
          </p:spPr>
          <p:txBody>
            <a:bodyPr wrap="none" rtlCol="0">
              <a:spAutoFit/>
            </a:bodyPr>
            <a:lstStyle/>
            <a:p>
              <a:pPr algn="ctr"/>
              <a:r>
                <a:rPr lang="en-US" b="1" dirty="0" smtClean="0">
                  <a:solidFill>
                    <a:srgbClr val="0000FF"/>
                  </a:solidFill>
                  <a:latin typeface="Times New Roman"/>
                  <a:cs typeface="Times New Roman"/>
                </a:rPr>
                <a:t>KM3NET</a:t>
              </a:r>
            </a:p>
            <a:p>
              <a:pPr algn="ctr"/>
              <a:r>
                <a:rPr lang="en-US" b="1" dirty="0" smtClean="0">
                  <a:solidFill>
                    <a:srgbClr val="0000FF"/>
                  </a:solidFill>
                  <a:latin typeface="Times New Roman"/>
                  <a:cs typeface="Times New Roman"/>
                </a:rPr>
                <a:t>AREA</a:t>
              </a:r>
              <a:endParaRPr lang="en-US" b="1" dirty="0">
                <a:solidFill>
                  <a:srgbClr val="0000FF"/>
                </a:solidFill>
                <a:latin typeface="Times New Roman"/>
                <a:cs typeface="Times New Roman"/>
              </a:endParaRPr>
            </a:p>
          </p:txBody>
        </p:sp>
        <p:sp>
          <p:nvSpPr>
            <p:cNvPr id="15" name="CasellaDiTesto 14"/>
            <p:cNvSpPr txBox="1"/>
            <p:nvPr/>
          </p:nvSpPr>
          <p:spPr>
            <a:xfrm>
              <a:off x="1219200" y="2751664"/>
              <a:ext cx="2048933" cy="711990"/>
            </a:xfrm>
            <a:prstGeom prst="rect">
              <a:avLst/>
            </a:prstGeom>
            <a:noFill/>
            <a:effectLst/>
          </p:spPr>
          <p:txBody>
            <a:bodyPr wrap="square" rtlCol="0">
              <a:spAutoFit/>
            </a:bodyPr>
            <a:lstStyle/>
            <a:p>
              <a:pPr algn="ctr">
                <a:lnSpc>
                  <a:spcPct val="120000"/>
                </a:lnSpc>
              </a:pPr>
              <a:r>
                <a:rPr lang="en-US" b="1" dirty="0" smtClean="0">
                  <a:solidFill>
                    <a:srgbClr val="0000FF"/>
                  </a:solidFill>
                  <a:latin typeface="Times New Roman"/>
                  <a:cs typeface="Times New Roman"/>
                </a:rPr>
                <a:t>Data handling</a:t>
              </a:r>
            </a:p>
            <a:p>
              <a:pPr algn="ctr">
                <a:lnSpc>
                  <a:spcPct val="120000"/>
                </a:lnSpc>
              </a:pPr>
              <a:r>
                <a:rPr lang="en-US" sz="1600" b="1" dirty="0" err="1" smtClean="0">
                  <a:solidFill>
                    <a:srgbClr val="0000FF"/>
                  </a:solidFill>
                  <a:latin typeface="Times New Roman"/>
                  <a:cs typeface="Times New Roman"/>
                </a:rPr>
                <a:t>Magnex</a:t>
              </a:r>
              <a:r>
                <a:rPr lang="en-US" sz="1600" b="1" dirty="0" smtClean="0">
                  <a:solidFill>
                    <a:srgbClr val="0000FF"/>
                  </a:solidFill>
                  <a:latin typeface="Times New Roman"/>
                  <a:cs typeface="Times New Roman"/>
                </a:rPr>
                <a:t> + Chimera</a:t>
              </a:r>
              <a:endParaRPr lang="en-US" sz="1600" b="1" dirty="0">
                <a:solidFill>
                  <a:srgbClr val="0000FF"/>
                </a:solidFill>
                <a:latin typeface="Times New Roman"/>
                <a:cs typeface="Times New Roman"/>
              </a:endParaRPr>
            </a:p>
          </p:txBody>
        </p:sp>
      </p:grpSp>
      <p:sp>
        <p:nvSpPr>
          <p:cNvPr id="17" name="Segnaposto piè di pagina 16"/>
          <p:cNvSpPr>
            <a:spLocks noGrp="1"/>
          </p:cNvSpPr>
          <p:nvPr>
            <p:ph type="ftr" sz="quarter" idx="11"/>
          </p:nvPr>
        </p:nvSpPr>
        <p:spPr/>
        <p:txBody>
          <a:bodyPr/>
          <a:lstStyle/>
          <a:p>
            <a:r>
              <a:rPr lang="en-US" smtClean="0"/>
              <a:t>Comitato di Valutazione dei LNS, 1-2 Luglio 2015</a:t>
            </a:r>
            <a:endParaRPr lang="en-US"/>
          </a:p>
        </p:txBody>
      </p:sp>
      <p:sp>
        <p:nvSpPr>
          <p:cNvPr id="18" name="Segnaposto numero diapositiva 17"/>
          <p:cNvSpPr>
            <a:spLocks noGrp="1"/>
          </p:cNvSpPr>
          <p:nvPr>
            <p:ph type="sldNum" sz="quarter" idx="12"/>
          </p:nvPr>
        </p:nvSpPr>
        <p:spPr/>
        <p:txBody>
          <a:bodyPr/>
          <a:lstStyle/>
          <a:p>
            <a:fld id="{7CA9C441-F34B-6B4E-9CD4-7F418E036B7C}" type="slidenum">
              <a:rPr lang="en-US" smtClean="0"/>
              <a:t>4</a:t>
            </a:fld>
            <a:endParaRPr lang="en-US"/>
          </a:p>
        </p:txBody>
      </p:sp>
    </p:spTree>
    <p:extLst>
      <p:ext uri="{BB962C8B-B14F-4D97-AF65-F5344CB8AC3E}">
        <p14:creationId xmlns:p14="http://schemas.microsoft.com/office/powerpoint/2010/main" val="8167983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57200" y="71438"/>
            <a:ext cx="8229600" cy="893762"/>
          </a:xfrm>
        </p:spPr>
        <p:txBody>
          <a:bodyPr>
            <a:normAutofit/>
          </a:bodyPr>
          <a:lstStyle/>
          <a:p>
            <a:r>
              <a:rPr lang="it-IT" sz="3600" dirty="0" smtClean="0">
                <a:solidFill>
                  <a:srgbClr val="FFFF00"/>
                </a:solidFill>
                <a:latin typeface="Times New Roman"/>
                <a:cs typeface="Times New Roman"/>
              </a:rPr>
              <a:t>Possibili Miglioramenti</a:t>
            </a:r>
            <a:endParaRPr lang="it-IT" sz="3600" dirty="0">
              <a:solidFill>
                <a:srgbClr val="FFFF00"/>
              </a:solidFill>
              <a:latin typeface="Times New Roman"/>
              <a:cs typeface="Times New Roman"/>
            </a:endParaRPr>
          </a:p>
        </p:txBody>
      </p:sp>
      <p:sp>
        <p:nvSpPr>
          <p:cNvPr id="3" name="Segnaposto contenuto 2"/>
          <p:cNvSpPr>
            <a:spLocks noGrp="1"/>
          </p:cNvSpPr>
          <p:nvPr>
            <p:ph idx="1"/>
          </p:nvPr>
        </p:nvSpPr>
        <p:spPr>
          <a:xfrm>
            <a:off x="457200" y="990600"/>
            <a:ext cx="8229600" cy="5702300"/>
          </a:xfrm>
        </p:spPr>
        <p:txBody>
          <a:bodyPr>
            <a:noAutofit/>
          </a:bodyPr>
          <a:lstStyle/>
          <a:p>
            <a:r>
              <a:rPr lang="it-IT" sz="2400" dirty="0" smtClean="0">
                <a:solidFill>
                  <a:srgbClr val="FFFF00"/>
                </a:solidFill>
                <a:latin typeface="Times New Roman"/>
                <a:cs typeface="Times New Roman"/>
              </a:rPr>
              <a:t>Uniformare modalità di definizione costi / tempi / obiettivi</a:t>
            </a:r>
          </a:p>
          <a:p>
            <a:r>
              <a:rPr lang="it-IT" sz="2400" dirty="0" smtClean="0">
                <a:solidFill>
                  <a:srgbClr val="FFFF00"/>
                </a:solidFill>
                <a:latin typeface="Times New Roman"/>
                <a:cs typeface="Times New Roman"/>
              </a:rPr>
              <a:t>Uniformare sistema di controllo e raggiungimento obiettivi</a:t>
            </a:r>
          </a:p>
          <a:p>
            <a:r>
              <a:rPr lang="it-IT" sz="2400" dirty="0" smtClean="0">
                <a:solidFill>
                  <a:srgbClr val="FFFF00"/>
                </a:solidFill>
                <a:latin typeface="Times New Roman"/>
                <a:cs typeface="Times New Roman"/>
              </a:rPr>
              <a:t>Formazione personale su tecniche di Project Management</a:t>
            </a:r>
          </a:p>
          <a:p>
            <a:pPr lvl="1"/>
            <a:r>
              <a:rPr lang="it-IT" sz="2400" dirty="0" smtClean="0">
                <a:solidFill>
                  <a:srgbClr val="FFFF00"/>
                </a:solidFill>
                <a:latin typeface="Times New Roman"/>
                <a:cs typeface="Times New Roman"/>
              </a:rPr>
              <a:t>Linguaggio comune</a:t>
            </a:r>
          </a:p>
          <a:p>
            <a:pPr lvl="1"/>
            <a:r>
              <a:rPr lang="it-IT" sz="2400" dirty="0" smtClean="0">
                <a:solidFill>
                  <a:srgbClr val="FFFF00"/>
                </a:solidFill>
                <a:latin typeface="Times New Roman"/>
                <a:cs typeface="Times New Roman"/>
              </a:rPr>
              <a:t>Approccio di base comune</a:t>
            </a:r>
          </a:p>
          <a:p>
            <a:r>
              <a:rPr lang="it-IT" sz="2400" dirty="0" smtClean="0">
                <a:solidFill>
                  <a:srgbClr val="FFFF00"/>
                </a:solidFill>
                <a:latin typeface="Times New Roman"/>
                <a:cs typeface="Times New Roman"/>
              </a:rPr>
              <a:t>Riunioni periodiche (1 / 2 anno ?) per</a:t>
            </a:r>
          </a:p>
          <a:p>
            <a:pPr lvl="1"/>
            <a:r>
              <a:rPr lang="it-IT" sz="2400" dirty="0" smtClean="0">
                <a:solidFill>
                  <a:srgbClr val="FFFF00"/>
                </a:solidFill>
                <a:latin typeface="Times New Roman"/>
                <a:cs typeface="Times New Roman"/>
              </a:rPr>
              <a:t>Condividere esperienze</a:t>
            </a:r>
          </a:p>
          <a:p>
            <a:pPr lvl="1"/>
            <a:r>
              <a:rPr lang="it-IT" sz="2400" dirty="0" smtClean="0">
                <a:solidFill>
                  <a:srgbClr val="FFFF00"/>
                </a:solidFill>
                <a:latin typeface="Times New Roman"/>
                <a:cs typeface="Times New Roman"/>
              </a:rPr>
              <a:t>Correggere errori</a:t>
            </a:r>
          </a:p>
          <a:p>
            <a:pPr lvl="1"/>
            <a:r>
              <a:rPr lang="it-IT" sz="2400" dirty="0" smtClean="0">
                <a:solidFill>
                  <a:srgbClr val="FFFF00"/>
                </a:solidFill>
                <a:latin typeface="Times New Roman"/>
                <a:cs typeface="Times New Roman"/>
              </a:rPr>
              <a:t>Migliorare / modificare procedure e/o flussi di progetto / processo</a:t>
            </a:r>
          </a:p>
          <a:p>
            <a:r>
              <a:rPr lang="it-IT" sz="2400" dirty="0" smtClean="0">
                <a:solidFill>
                  <a:srgbClr val="FFFF00"/>
                </a:solidFill>
                <a:latin typeface="Times New Roman"/>
                <a:cs typeface="Times New Roman"/>
              </a:rPr>
              <a:t>Miglioramento gestione magazzino </a:t>
            </a:r>
          </a:p>
          <a:p>
            <a:pPr lvl="1"/>
            <a:r>
              <a:rPr lang="it-IT" sz="2400" dirty="0" smtClean="0">
                <a:solidFill>
                  <a:srgbClr val="FFFF00"/>
                </a:solidFill>
                <a:latin typeface="Times New Roman"/>
                <a:cs typeface="Times New Roman"/>
              </a:rPr>
              <a:t>Progetti complessi con grosse quantità di </a:t>
            </a:r>
          </a:p>
          <a:p>
            <a:pPr marL="457200" lvl="1" indent="0">
              <a:buNone/>
            </a:pPr>
            <a:r>
              <a:rPr lang="it-IT" sz="2400" dirty="0" smtClean="0">
                <a:solidFill>
                  <a:srgbClr val="FFFF00"/>
                </a:solidFill>
                <a:latin typeface="Times New Roman"/>
                <a:cs typeface="Times New Roman"/>
              </a:rPr>
              <a:t>Materiale (???) </a:t>
            </a:r>
          </a:p>
        </p:txBody>
      </p:sp>
      <p:pic>
        <p:nvPicPr>
          <p:cNvPr id="1026" name="Picture 2" descr="http://petrolsmell.com/wp-content/uploads/2012/06/continuous_improvement-kaize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4208" y="5013176"/>
            <a:ext cx="2088522" cy="12496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72693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en-US" smtClean="0"/>
              <a:t>Comitato di Valutazione dei LNS, 1-2 Luglio 2015</a:t>
            </a:r>
            <a:endParaRPr lang="en-US"/>
          </a:p>
        </p:txBody>
      </p:sp>
      <p:sp>
        <p:nvSpPr>
          <p:cNvPr id="5" name="Segnaposto numero diapositiva 4"/>
          <p:cNvSpPr>
            <a:spLocks noGrp="1"/>
          </p:cNvSpPr>
          <p:nvPr>
            <p:ph type="sldNum" sz="quarter" idx="12"/>
          </p:nvPr>
        </p:nvSpPr>
        <p:spPr/>
        <p:txBody>
          <a:bodyPr/>
          <a:lstStyle/>
          <a:p>
            <a:fld id="{7CA9C441-F34B-6B4E-9CD4-7F418E036B7C}" type="slidenum">
              <a:rPr lang="en-US" smtClean="0"/>
              <a:t>41</a:t>
            </a:fld>
            <a:endParaRPr lang="en-US"/>
          </a:p>
        </p:txBody>
      </p:sp>
      <p:sp>
        <p:nvSpPr>
          <p:cNvPr id="6" name="CasellaDiTesto 5"/>
          <p:cNvSpPr txBox="1"/>
          <p:nvPr/>
        </p:nvSpPr>
        <p:spPr>
          <a:xfrm>
            <a:off x="25400" y="215900"/>
            <a:ext cx="9055100" cy="1384995"/>
          </a:xfrm>
          <a:prstGeom prst="rect">
            <a:avLst/>
          </a:prstGeom>
          <a:noFill/>
        </p:spPr>
        <p:txBody>
          <a:bodyPr wrap="square" rtlCol="0">
            <a:spAutoFit/>
          </a:bodyPr>
          <a:lstStyle/>
          <a:p>
            <a:pPr algn="ctr"/>
            <a:r>
              <a:rPr lang="it-IT" sz="2800" b="1" i="1" dirty="0">
                <a:solidFill>
                  <a:srgbClr val="FFFF00"/>
                </a:solidFill>
                <a:latin typeface="Times New Roman"/>
                <a:cs typeface="Times New Roman"/>
              </a:rPr>
              <a:t>Servizio di Informazione Scientifica </a:t>
            </a:r>
            <a:endParaRPr lang="it-IT" sz="2800" b="1" i="1" dirty="0" smtClean="0">
              <a:solidFill>
                <a:srgbClr val="FFFF00"/>
              </a:solidFill>
              <a:latin typeface="Times New Roman"/>
              <a:cs typeface="Times New Roman"/>
            </a:endParaRPr>
          </a:p>
          <a:p>
            <a:pPr algn="ctr"/>
            <a:r>
              <a:rPr lang="it-IT" sz="2800" b="1" i="1" dirty="0" smtClean="0">
                <a:solidFill>
                  <a:srgbClr val="FFFF00"/>
                </a:solidFill>
                <a:latin typeface="Times New Roman"/>
                <a:cs typeface="Times New Roman"/>
              </a:rPr>
              <a:t>Responsabile Dott. G. Agnello, che</a:t>
            </a:r>
            <a:r>
              <a:rPr lang="it-IT" sz="2800" b="1" i="1" dirty="0">
                <a:solidFill>
                  <a:srgbClr val="FFFF00"/>
                </a:solidFill>
                <a:latin typeface="Times New Roman"/>
                <a:cs typeface="Times New Roman"/>
              </a:rPr>
              <a:t> è</a:t>
            </a:r>
            <a:r>
              <a:rPr lang="it-IT" sz="2800" b="1" i="1" dirty="0" smtClean="0">
                <a:solidFill>
                  <a:srgbClr val="FFFF00"/>
                </a:solidFill>
                <a:latin typeface="Times New Roman"/>
                <a:cs typeface="Times New Roman"/>
              </a:rPr>
              <a:t> coadiuvato da una unità di personale tecnico a tempo determinato (V. Potenza)</a:t>
            </a:r>
            <a:endParaRPr lang="it-IT" sz="2800" dirty="0">
              <a:solidFill>
                <a:srgbClr val="FFFF00"/>
              </a:solidFill>
              <a:latin typeface="Times New Roman"/>
              <a:cs typeface="Times New Roman"/>
            </a:endParaRPr>
          </a:p>
        </p:txBody>
      </p:sp>
      <p:sp>
        <p:nvSpPr>
          <p:cNvPr id="7" name="CasellaDiTesto 6"/>
          <p:cNvSpPr txBox="1"/>
          <p:nvPr/>
        </p:nvSpPr>
        <p:spPr>
          <a:xfrm>
            <a:off x="0" y="1765300"/>
            <a:ext cx="9055100" cy="1569660"/>
          </a:xfrm>
          <a:prstGeom prst="rect">
            <a:avLst/>
          </a:prstGeom>
          <a:noFill/>
        </p:spPr>
        <p:txBody>
          <a:bodyPr wrap="square" rtlCol="0">
            <a:spAutoFit/>
          </a:bodyPr>
          <a:lstStyle/>
          <a:p>
            <a:pPr algn="ctr"/>
            <a:r>
              <a:rPr lang="it-IT" sz="2400" dirty="0" smtClean="0">
                <a:solidFill>
                  <a:srgbClr val="FFFF00"/>
                </a:solidFill>
                <a:latin typeface="Times New Roman"/>
                <a:cs typeface="Times New Roman"/>
              </a:rPr>
              <a:t>Organizza, Sviluppa e Promuove le attività </a:t>
            </a:r>
            <a:r>
              <a:rPr lang="it-IT" sz="2400" dirty="0">
                <a:solidFill>
                  <a:srgbClr val="FFFF00"/>
                </a:solidFill>
                <a:latin typeface="Times New Roman"/>
                <a:cs typeface="Times New Roman"/>
              </a:rPr>
              <a:t>e </a:t>
            </a:r>
            <a:r>
              <a:rPr lang="it-IT" sz="2400" dirty="0" smtClean="0">
                <a:solidFill>
                  <a:srgbClr val="FFFF00"/>
                </a:solidFill>
                <a:latin typeface="Times New Roman"/>
                <a:cs typeface="Times New Roman"/>
              </a:rPr>
              <a:t>le fonti </a:t>
            </a:r>
            <a:r>
              <a:rPr lang="it-IT" sz="2400" dirty="0">
                <a:solidFill>
                  <a:srgbClr val="FFFF00"/>
                </a:solidFill>
                <a:latin typeface="Times New Roman"/>
                <a:cs typeface="Times New Roman"/>
              </a:rPr>
              <a:t>di informazioni a sostegno </a:t>
            </a:r>
            <a:r>
              <a:rPr lang="it-IT" sz="2400" dirty="0" smtClean="0">
                <a:solidFill>
                  <a:srgbClr val="FFFF00"/>
                </a:solidFill>
                <a:latin typeface="Times New Roman"/>
                <a:cs typeface="Times New Roman"/>
              </a:rPr>
              <a:t>del </a:t>
            </a:r>
            <a:r>
              <a:rPr lang="it-IT" sz="2400" dirty="0">
                <a:solidFill>
                  <a:srgbClr val="FFFF00"/>
                </a:solidFill>
                <a:latin typeface="Times New Roman"/>
                <a:cs typeface="Times New Roman"/>
              </a:rPr>
              <a:t>patrimonio culturale scientifico e </a:t>
            </a:r>
            <a:r>
              <a:rPr lang="it-IT" sz="2400" dirty="0" smtClean="0">
                <a:solidFill>
                  <a:srgbClr val="FFFF00"/>
                </a:solidFill>
                <a:latin typeface="Times New Roman"/>
                <a:cs typeface="Times New Roman"/>
              </a:rPr>
              <a:t>tecnologico dei LNS</a:t>
            </a:r>
            <a:endParaRPr lang="it-IT" sz="2400" dirty="0">
              <a:solidFill>
                <a:srgbClr val="FFFF00"/>
              </a:solidFill>
              <a:latin typeface="Times New Roman"/>
              <a:cs typeface="Times New Roman"/>
            </a:endParaRPr>
          </a:p>
          <a:p>
            <a:pPr lvl="0" algn="ctr"/>
            <a:r>
              <a:rPr lang="it-IT" sz="2400" dirty="0" smtClean="0">
                <a:solidFill>
                  <a:srgbClr val="FFFF00"/>
                </a:solidFill>
                <a:latin typeface="Times New Roman"/>
                <a:cs typeface="Times New Roman"/>
              </a:rPr>
              <a:t>Gestisce gli abbonamenti alle riviste </a:t>
            </a:r>
            <a:r>
              <a:rPr lang="it-IT" sz="2400" dirty="0">
                <a:solidFill>
                  <a:srgbClr val="FFFF00"/>
                </a:solidFill>
                <a:latin typeface="Times New Roman"/>
                <a:cs typeface="Times New Roman"/>
              </a:rPr>
              <a:t>scientifiche </a:t>
            </a:r>
            <a:r>
              <a:rPr lang="it-IT" sz="2400" dirty="0" smtClean="0">
                <a:solidFill>
                  <a:srgbClr val="FFFF00"/>
                </a:solidFill>
                <a:latin typeface="Times New Roman"/>
                <a:cs typeface="Times New Roman"/>
              </a:rPr>
              <a:t>e la </a:t>
            </a:r>
            <a:r>
              <a:rPr lang="it-IT" sz="2400" dirty="0">
                <a:solidFill>
                  <a:srgbClr val="FFFF00"/>
                </a:solidFill>
                <a:latin typeface="Times New Roman"/>
                <a:cs typeface="Times New Roman"/>
              </a:rPr>
              <a:t>partecipazione </a:t>
            </a:r>
            <a:r>
              <a:rPr lang="it-IT" sz="2400" dirty="0" smtClean="0">
                <a:solidFill>
                  <a:srgbClr val="FFFF00"/>
                </a:solidFill>
                <a:latin typeface="Times New Roman"/>
                <a:cs typeface="Times New Roman"/>
              </a:rPr>
              <a:t>al </a:t>
            </a:r>
            <a:r>
              <a:rPr lang="it-IT" sz="2400" dirty="0">
                <a:solidFill>
                  <a:srgbClr val="FFFF00"/>
                </a:solidFill>
                <a:latin typeface="Times New Roman"/>
                <a:cs typeface="Times New Roman"/>
              </a:rPr>
              <a:t>consorzio CRUI – CARE. Book </a:t>
            </a:r>
            <a:r>
              <a:rPr lang="it-IT" sz="2400" dirty="0" smtClean="0">
                <a:solidFill>
                  <a:srgbClr val="FFFF00"/>
                </a:solidFill>
                <a:latin typeface="Times New Roman"/>
                <a:cs typeface="Times New Roman"/>
              </a:rPr>
              <a:t>online</a:t>
            </a:r>
            <a:endParaRPr lang="it-IT" sz="2400" dirty="0">
              <a:solidFill>
                <a:srgbClr val="FFFF00"/>
              </a:solidFill>
              <a:latin typeface="Times New Roman"/>
              <a:cs typeface="Times New Roman"/>
            </a:endParaRPr>
          </a:p>
        </p:txBody>
      </p:sp>
      <p:sp>
        <p:nvSpPr>
          <p:cNvPr id="8" name="CasellaDiTesto 7"/>
          <p:cNvSpPr txBox="1"/>
          <p:nvPr/>
        </p:nvSpPr>
        <p:spPr>
          <a:xfrm>
            <a:off x="0" y="3412212"/>
            <a:ext cx="9055100" cy="1569660"/>
          </a:xfrm>
          <a:prstGeom prst="rect">
            <a:avLst/>
          </a:prstGeom>
          <a:noFill/>
        </p:spPr>
        <p:txBody>
          <a:bodyPr wrap="square" rtlCol="0">
            <a:spAutoFit/>
          </a:bodyPr>
          <a:lstStyle/>
          <a:p>
            <a:pPr lvl="0" algn="ctr"/>
            <a:r>
              <a:rPr lang="it-IT" sz="2400" dirty="0" smtClean="0">
                <a:solidFill>
                  <a:srgbClr val="FFFF00"/>
                </a:solidFill>
                <a:latin typeface="Times New Roman"/>
                <a:cs typeface="Times New Roman"/>
              </a:rPr>
              <a:t>Gestisce la pubblicazione dei seminari interni ed esterni</a:t>
            </a:r>
          </a:p>
          <a:p>
            <a:pPr lvl="0" algn="ctr"/>
            <a:r>
              <a:rPr lang="it-IT" sz="2400" dirty="0" smtClean="0">
                <a:solidFill>
                  <a:srgbClr val="FFFF00"/>
                </a:solidFill>
                <a:latin typeface="Times New Roman"/>
                <a:cs typeface="Times New Roman"/>
              </a:rPr>
              <a:t>Promuove, gestisce </a:t>
            </a:r>
            <a:r>
              <a:rPr lang="it-IT" sz="2400" dirty="0">
                <a:solidFill>
                  <a:srgbClr val="FFFF00"/>
                </a:solidFill>
                <a:latin typeface="Times New Roman"/>
                <a:cs typeface="Times New Roman"/>
              </a:rPr>
              <a:t>e </a:t>
            </a:r>
            <a:r>
              <a:rPr lang="it-IT" sz="2400" dirty="0" smtClean="0">
                <a:solidFill>
                  <a:srgbClr val="FFFF00"/>
                </a:solidFill>
                <a:latin typeface="Times New Roman"/>
                <a:cs typeface="Times New Roman"/>
              </a:rPr>
              <a:t>realizza gli </a:t>
            </a:r>
            <a:r>
              <a:rPr lang="it-IT" sz="2400" dirty="0">
                <a:solidFill>
                  <a:srgbClr val="FFFF00"/>
                </a:solidFill>
                <a:latin typeface="Times New Roman"/>
                <a:cs typeface="Times New Roman"/>
              </a:rPr>
              <a:t>eventi aperti al pubblico (settimana </a:t>
            </a:r>
            <a:r>
              <a:rPr lang="it-IT" sz="2400" dirty="0" smtClean="0">
                <a:solidFill>
                  <a:srgbClr val="FFFF00"/>
                </a:solidFill>
                <a:latin typeface="Times New Roman"/>
                <a:cs typeface="Times New Roman"/>
              </a:rPr>
              <a:t>cultura scientifica</a:t>
            </a:r>
            <a:r>
              <a:rPr lang="it-IT" sz="2400" dirty="0">
                <a:solidFill>
                  <a:srgbClr val="FFFF00"/>
                </a:solidFill>
                <a:latin typeface="Times New Roman"/>
                <a:cs typeface="Times New Roman"/>
              </a:rPr>
              <a:t>, mostre, visite didattiche, olimpiadi della fisica, contest, </a:t>
            </a:r>
            <a:r>
              <a:rPr lang="it-IT" sz="2400" dirty="0" err="1">
                <a:solidFill>
                  <a:srgbClr val="FFFF00"/>
                </a:solidFill>
                <a:latin typeface="Times New Roman"/>
                <a:cs typeface="Times New Roman"/>
              </a:rPr>
              <a:t>exhibit</a:t>
            </a:r>
            <a:r>
              <a:rPr lang="it-IT" sz="2400" dirty="0">
                <a:solidFill>
                  <a:srgbClr val="FFFF00"/>
                </a:solidFill>
                <a:latin typeface="Times New Roman"/>
                <a:cs typeface="Times New Roman"/>
              </a:rPr>
              <a:t> etc.</a:t>
            </a:r>
            <a:r>
              <a:rPr lang="it-IT" sz="2400" dirty="0" smtClean="0">
                <a:solidFill>
                  <a:srgbClr val="FFFF00"/>
                </a:solidFill>
                <a:latin typeface="Times New Roman"/>
                <a:cs typeface="Times New Roman"/>
              </a:rPr>
              <a:t>)</a:t>
            </a:r>
            <a:endParaRPr lang="it-IT" sz="2400" dirty="0">
              <a:solidFill>
                <a:srgbClr val="FFFF00"/>
              </a:solidFill>
              <a:latin typeface="Times New Roman"/>
              <a:cs typeface="Times New Roman"/>
            </a:endParaRPr>
          </a:p>
        </p:txBody>
      </p:sp>
      <p:sp>
        <p:nvSpPr>
          <p:cNvPr id="9" name="CasellaDiTesto 8"/>
          <p:cNvSpPr txBox="1"/>
          <p:nvPr/>
        </p:nvSpPr>
        <p:spPr>
          <a:xfrm>
            <a:off x="0" y="5092700"/>
            <a:ext cx="9055100" cy="1200328"/>
          </a:xfrm>
          <a:prstGeom prst="rect">
            <a:avLst/>
          </a:prstGeom>
          <a:noFill/>
        </p:spPr>
        <p:txBody>
          <a:bodyPr wrap="square" rtlCol="0">
            <a:spAutoFit/>
          </a:bodyPr>
          <a:lstStyle/>
          <a:p>
            <a:pPr lvl="0" algn="ctr"/>
            <a:r>
              <a:rPr lang="it-IT" sz="2400" dirty="0" smtClean="0">
                <a:solidFill>
                  <a:srgbClr val="FFFF00"/>
                </a:solidFill>
                <a:latin typeface="Times New Roman"/>
                <a:cs typeface="Times New Roman"/>
              </a:rPr>
              <a:t>Cura la redazione dei </a:t>
            </a:r>
            <a:r>
              <a:rPr lang="it-IT" sz="2400" dirty="0">
                <a:solidFill>
                  <a:srgbClr val="FFFF00"/>
                </a:solidFill>
                <a:latin typeface="Times New Roman"/>
                <a:cs typeface="Times New Roman"/>
              </a:rPr>
              <a:t>comunicati stampa e </a:t>
            </a:r>
            <a:r>
              <a:rPr lang="it-IT" sz="2400" dirty="0" smtClean="0">
                <a:solidFill>
                  <a:srgbClr val="FFFF00"/>
                </a:solidFill>
                <a:latin typeface="Times New Roman"/>
                <a:cs typeface="Times New Roman"/>
              </a:rPr>
              <a:t>delle news </a:t>
            </a:r>
            <a:r>
              <a:rPr lang="it-IT" sz="2400" dirty="0">
                <a:solidFill>
                  <a:srgbClr val="FFFF00"/>
                </a:solidFill>
                <a:latin typeface="Times New Roman"/>
                <a:cs typeface="Times New Roman"/>
              </a:rPr>
              <a:t>per la pubblicazioni e la diffusione alle agenzie </a:t>
            </a:r>
            <a:r>
              <a:rPr lang="it-IT" sz="2400" dirty="0" smtClean="0">
                <a:solidFill>
                  <a:srgbClr val="FFFF00"/>
                </a:solidFill>
                <a:latin typeface="Times New Roman"/>
                <a:cs typeface="Times New Roman"/>
              </a:rPr>
              <a:t>ed  ai </a:t>
            </a:r>
            <a:r>
              <a:rPr lang="it-IT" sz="2400" dirty="0">
                <a:solidFill>
                  <a:srgbClr val="FFFF00"/>
                </a:solidFill>
                <a:latin typeface="Times New Roman"/>
                <a:cs typeface="Times New Roman"/>
              </a:rPr>
              <a:t>mezzi di informazione.</a:t>
            </a:r>
          </a:p>
          <a:p>
            <a:pPr algn="ctr"/>
            <a:r>
              <a:rPr lang="it-IT" sz="2400" dirty="0" smtClean="0">
                <a:solidFill>
                  <a:srgbClr val="FFFF00"/>
                </a:solidFill>
                <a:latin typeface="Times New Roman"/>
                <a:cs typeface="Times New Roman"/>
              </a:rPr>
              <a:t>Ha ideato </a:t>
            </a:r>
            <a:r>
              <a:rPr lang="it-IT" sz="2400" dirty="0">
                <a:solidFill>
                  <a:srgbClr val="FFFF00"/>
                </a:solidFill>
                <a:latin typeface="Times New Roman"/>
                <a:cs typeface="Times New Roman"/>
              </a:rPr>
              <a:t>documentari </a:t>
            </a:r>
            <a:r>
              <a:rPr lang="it-IT" sz="2400" dirty="0" smtClean="0">
                <a:solidFill>
                  <a:srgbClr val="FFFF00"/>
                </a:solidFill>
                <a:latin typeface="Times New Roman"/>
                <a:cs typeface="Times New Roman"/>
              </a:rPr>
              <a:t>video</a:t>
            </a:r>
            <a:r>
              <a:rPr lang="it-IT" sz="2400" dirty="0">
                <a:solidFill>
                  <a:srgbClr val="FFFF00"/>
                </a:solidFill>
                <a:latin typeface="Times New Roman"/>
                <a:cs typeface="Times New Roman"/>
              </a:rPr>
              <a:t> </a:t>
            </a:r>
            <a:r>
              <a:rPr lang="it-IT" sz="2400" dirty="0" smtClean="0">
                <a:solidFill>
                  <a:srgbClr val="FFFF00"/>
                </a:solidFill>
                <a:latin typeface="Times New Roman"/>
                <a:cs typeface="Times New Roman"/>
              </a:rPr>
              <a:t>e rassegne </a:t>
            </a:r>
            <a:r>
              <a:rPr lang="it-IT" sz="2400" dirty="0">
                <a:solidFill>
                  <a:srgbClr val="FFFF00"/>
                </a:solidFill>
                <a:latin typeface="Times New Roman"/>
                <a:cs typeface="Times New Roman"/>
              </a:rPr>
              <a:t>stampa </a:t>
            </a:r>
            <a:r>
              <a:rPr lang="it-IT" sz="2400" dirty="0" smtClean="0">
                <a:solidFill>
                  <a:srgbClr val="FFFF00"/>
                </a:solidFill>
                <a:latin typeface="Times New Roman"/>
                <a:cs typeface="Times New Roman"/>
              </a:rPr>
              <a:t>sulle </a:t>
            </a:r>
            <a:r>
              <a:rPr lang="it-IT" sz="2400" dirty="0">
                <a:solidFill>
                  <a:srgbClr val="FFFF00"/>
                </a:solidFill>
                <a:latin typeface="Times New Roman"/>
                <a:cs typeface="Times New Roman"/>
              </a:rPr>
              <a:t>attività </a:t>
            </a:r>
            <a:r>
              <a:rPr lang="it-IT" sz="2400" dirty="0" smtClean="0">
                <a:solidFill>
                  <a:srgbClr val="FFFF00"/>
                </a:solidFill>
                <a:latin typeface="Times New Roman"/>
                <a:cs typeface="Times New Roman"/>
              </a:rPr>
              <a:t>dei LNS</a:t>
            </a:r>
            <a:endParaRPr lang="it-IT" sz="2400" dirty="0">
              <a:solidFill>
                <a:srgbClr val="FFFF00"/>
              </a:solidFill>
              <a:latin typeface="Times New Roman"/>
              <a:cs typeface="Times New Roman"/>
            </a:endParaRPr>
          </a:p>
        </p:txBody>
      </p:sp>
    </p:spTree>
    <p:extLst>
      <p:ext uri="{BB962C8B-B14F-4D97-AF65-F5344CB8AC3E}">
        <p14:creationId xmlns:p14="http://schemas.microsoft.com/office/powerpoint/2010/main" val="13146095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en-US" smtClean="0"/>
              <a:t>Comitato di Valutazione dei LNS, 1-2 Luglio 2015</a:t>
            </a:r>
            <a:endParaRPr lang="en-US"/>
          </a:p>
        </p:txBody>
      </p:sp>
      <p:sp>
        <p:nvSpPr>
          <p:cNvPr id="5" name="Segnaposto numero diapositiva 4"/>
          <p:cNvSpPr>
            <a:spLocks noGrp="1"/>
          </p:cNvSpPr>
          <p:nvPr>
            <p:ph type="sldNum" sz="quarter" idx="12"/>
          </p:nvPr>
        </p:nvSpPr>
        <p:spPr/>
        <p:txBody>
          <a:bodyPr/>
          <a:lstStyle/>
          <a:p>
            <a:fld id="{7CA9C441-F34B-6B4E-9CD4-7F418E036B7C}" type="slidenum">
              <a:rPr lang="en-US" smtClean="0"/>
              <a:t>42</a:t>
            </a:fld>
            <a:endParaRPr lang="en-US"/>
          </a:p>
        </p:txBody>
      </p:sp>
      <p:sp>
        <p:nvSpPr>
          <p:cNvPr id="6" name="CasellaDiTesto 5"/>
          <p:cNvSpPr txBox="1"/>
          <p:nvPr/>
        </p:nvSpPr>
        <p:spPr>
          <a:xfrm>
            <a:off x="0" y="50800"/>
            <a:ext cx="9055100" cy="1200328"/>
          </a:xfrm>
          <a:prstGeom prst="rect">
            <a:avLst/>
          </a:prstGeom>
          <a:noFill/>
        </p:spPr>
        <p:txBody>
          <a:bodyPr wrap="square" rtlCol="0">
            <a:spAutoFit/>
          </a:bodyPr>
          <a:lstStyle/>
          <a:p>
            <a:pPr lvl="0" algn="ctr"/>
            <a:r>
              <a:rPr lang="it-IT" sz="2400" dirty="0" smtClean="0">
                <a:solidFill>
                  <a:srgbClr val="FFFF00"/>
                </a:solidFill>
                <a:latin typeface="Times New Roman"/>
                <a:cs typeface="Times New Roman"/>
              </a:rPr>
              <a:t>Ideazione </a:t>
            </a:r>
            <a:r>
              <a:rPr lang="it-IT" sz="2400" dirty="0">
                <a:solidFill>
                  <a:srgbClr val="FFFF00"/>
                </a:solidFill>
                <a:latin typeface="Times New Roman"/>
                <a:cs typeface="Times New Roman"/>
              </a:rPr>
              <a:t>grafica e realizzazione testi per </a:t>
            </a:r>
            <a:r>
              <a:rPr lang="it-IT" sz="2400" dirty="0" err="1">
                <a:solidFill>
                  <a:srgbClr val="FFFF00"/>
                </a:solidFill>
                <a:latin typeface="Times New Roman"/>
                <a:cs typeface="Times New Roman"/>
              </a:rPr>
              <a:t>infografiche</a:t>
            </a:r>
            <a:r>
              <a:rPr lang="it-IT" sz="2400" dirty="0">
                <a:solidFill>
                  <a:srgbClr val="FFFF00"/>
                </a:solidFill>
                <a:latin typeface="Times New Roman"/>
                <a:cs typeface="Times New Roman"/>
              </a:rPr>
              <a:t> e materiale di divulgazione e </a:t>
            </a:r>
            <a:r>
              <a:rPr lang="it-IT" sz="2400" dirty="0" smtClean="0">
                <a:solidFill>
                  <a:srgbClr val="FFFF00"/>
                </a:solidFill>
                <a:latin typeface="Times New Roman"/>
                <a:cs typeface="Times New Roman"/>
              </a:rPr>
              <a:t>disseminazione</a:t>
            </a:r>
          </a:p>
          <a:p>
            <a:pPr lvl="0" algn="ctr"/>
            <a:r>
              <a:rPr lang="it-IT" sz="2400" dirty="0" smtClean="0">
                <a:solidFill>
                  <a:srgbClr val="FFFF00"/>
                </a:solidFill>
                <a:latin typeface="Times New Roman"/>
                <a:cs typeface="Times New Roman"/>
              </a:rPr>
              <a:t>Collabora </a:t>
            </a:r>
            <a:r>
              <a:rPr lang="it-IT" sz="2400" dirty="0">
                <a:solidFill>
                  <a:srgbClr val="FFFF00"/>
                </a:solidFill>
                <a:latin typeface="Times New Roman"/>
                <a:cs typeface="Times New Roman"/>
              </a:rPr>
              <a:t>con </a:t>
            </a:r>
            <a:r>
              <a:rPr lang="it-IT" sz="2400" dirty="0" smtClean="0">
                <a:solidFill>
                  <a:srgbClr val="FFFF00"/>
                </a:solidFill>
                <a:latin typeface="Times New Roman"/>
                <a:cs typeface="Times New Roman"/>
              </a:rPr>
              <a:t>uffici </a:t>
            </a:r>
            <a:r>
              <a:rPr lang="it-IT" sz="2400" dirty="0">
                <a:solidFill>
                  <a:srgbClr val="FFFF00"/>
                </a:solidFill>
                <a:latin typeface="Times New Roman"/>
                <a:cs typeface="Times New Roman"/>
              </a:rPr>
              <a:t>stampa </a:t>
            </a:r>
            <a:r>
              <a:rPr lang="it-IT" sz="2400" dirty="0" smtClean="0">
                <a:solidFill>
                  <a:srgbClr val="FFFF00"/>
                </a:solidFill>
                <a:latin typeface="Times New Roman"/>
                <a:cs typeface="Times New Roman"/>
              </a:rPr>
              <a:t>di altri enti</a:t>
            </a:r>
            <a:r>
              <a:rPr lang="it-IT" sz="2400" dirty="0">
                <a:solidFill>
                  <a:srgbClr val="FFFF00"/>
                </a:solidFill>
                <a:latin typeface="Times New Roman"/>
                <a:cs typeface="Times New Roman"/>
              </a:rPr>
              <a:t>, </a:t>
            </a:r>
            <a:r>
              <a:rPr lang="it-IT" sz="2400" dirty="0" smtClean="0">
                <a:solidFill>
                  <a:srgbClr val="FFFF00"/>
                </a:solidFill>
                <a:latin typeface="Times New Roman"/>
                <a:cs typeface="Times New Roman"/>
              </a:rPr>
              <a:t>stazioni televisive</a:t>
            </a:r>
            <a:r>
              <a:rPr lang="it-IT" sz="2400" dirty="0">
                <a:solidFill>
                  <a:srgbClr val="FFFF00"/>
                </a:solidFill>
                <a:latin typeface="Times New Roman"/>
                <a:cs typeface="Times New Roman"/>
              </a:rPr>
              <a:t> </a:t>
            </a:r>
            <a:r>
              <a:rPr lang="it-IT" sz="2400" dirty="0" smtClean="0">
                <a:solidFill>
                  <a:srgbClr val="FFFF00"/>
                </a:solidFill>
                <a:latin typeface="Times New Roman"/>
                <a:cs typeface="Times New Roman"/>
              </a:rPr>
              <a:t>e radio</a:t>
            </a:r>
          </a:p>
        </p:txBody>
      </p:sp>
      <p:grpSp>
        <p:nvGrpSpPr>
          <p:cNvPr id="3" name="Gruppo 2"/>
          <p:cNvGrpSpPr/>
          <p:nvPr/>
        </p:nvGrpSpPr>
        <p:grpSpPr>
          <a:xfrm>
            <a:off x="0" y="1390650"/>
            <a:ext cx="9055100" cy="2677656"/>
            <a:chOff x="0" y="1390650"/>
            <a:chExt cx="9055100" cy="2677656"/>
          </a:xfrm>
        </p:grpSpPr>
        <p:sp>
          <p:nvSpPr>
            <p:cNvPr id="2" name="Rettangolo 1"/>
            <p:cNvSpPr/>
            <p:nvPr/>
          </p:nvSpPr>
          <p:spPr>
            <a:xfrm>
              <a:off x="2197100" y="2971800"/>
              <a:ext cx="4597400" cy="330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ttangolo 6"/>
            <p:cNvSpPr/>
            <p:nvPr/>
          </p:nvSpPr>
          <p:spPr>
            <a:xfrm>
              <a:off x="88900" y="3683000"/>
              <a:ext cx="8813800" cy="330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asellaDiTesto 8"/>
            <p:cNvSpPr txBox="1"/>
            <p:nvPr/>
          </p:nvSpPr>
          <p:spPr>
            <a:xfrm>
              <a:off x="0" y="1390650"/>
              <a:ext cx="9055100" cy="2677656"/>
            </a:xfrm>
            <a:prstGeom prst="rect">
              <a:avLst/>
            </a:prstGeom>
            <a:noFill/>
          </p:spPr>
          <p:txBody>
            <a:bodyPr wrap="square" rtlCol="0">
              <a:spAutoFit/>
            </a:bodyPr>
            <a:lstStyle/>
            <a:p>
              <a:pPr lvl="0" algn="ctr"/>
              <a:r>
                <a:rPr lang="it-IT" sz="2400" dirty="0" smtClean="0">
                  <a:solidFill>
                    <a:srgbClr val="FFFF00"/>
                  </a:solidFill>
                  <a:latin typeface="Times New Roman"/>
                  <a:cs typeface="Times New Roman"/>
                </a:rPr>
                <a:t>Assicura la segreteria scientifica e congressuale </a:t>
              </a:r>
            </a:p>
            <a:p>
              <a:pPr lvl="0" algn="ctr"/>
              <a:r>
                <a:rPr lang="it-IT" sz="2400" dirty="0" smtClean="0">
                  <a:solidFill>
                    <a:srgbClr val="FFFF00"/>
                  </a:solidFill>
                  <a:latin typeface="Times New Roman"/>
                  <a:cs typeface="Times New Roman"/>
                </a:rPr>
                <a:t>Aggiorna le pagine web dei LNS sezione: eventi, news, </a:t>
              </a:r>
              <a:r>
                <a:rPr lang="it-IT" sz="2400" dirty="0" err="1" smtClean="0">
                  <a:solidFill>
                    <a:srgbClr val="FFFF00"/>
                  </a:solidFill>
                  <a:latin typeface="Times New Roman"/>
                  <a:cs typeface="Times New Roman"/>
                </a:rPr>
                <a:t>announcements</a:t>
              </a:r>
              <a:r>
                <a:rPr lang="it-IT" sz="2400" dirty="0" smtClean="0">
                  <a:solidFill>
                    <a:srgbClr val="FFFF00"/>
                  </a:solidFill>
                  <a:latin typeface="Times New Roman"/>
                  <a:cs typeface="Times New Roman"/>
                </a:rPr>
                <a:t>, visite</a:t>
              </a:r>
            </a:p>
            <a:p>
              <a:pPr lvl="0" algn="ctr"/>
              <a:r>
                <a:rPr lang="it-IT" sz="2400" dirty="0" smtClean="0">
                  <a:solidFill>
                    <a:srgbClr val="FFFF00"/>
                  </a:solidFill>
                  <a:latin typeface="Times New Roman"/>
                  <a:cs typeface="Times New Roman"/>
                </a:rPr>
                <a:t>Gestisce i canali istituzionali sui social media (</a:t>
              </a:r>
              <a:r>
                <a:rPr lang="it-IT" sz="2400" dirty="0" err="1" smtClean="0">
                  <a:solidFill>
                    <a:srgbClr val="FFFF00"/>
                  </a:solidFill>
                  <a:latin typeface="Times New Roman"/>
                  <a:cs typeface="Times New Roman"/>
                </a:rPr>
                <a:t>Facebook</a:t>
              </a:r>
              <a:r>
                <a:rPr lang="it-IT" sz="2400" dirty="0" smtClean="0">
                  <a:solidFill>
                    <a:srgbClr val="FFFF00"/>
                  </a:solidFill>
                  <a:latin typeface="Times New Roman"/>
                  <a:cs typeface="Times New Roman"/>
                </a:rPr>
                <a:t> e </a:t>
              </a:r>
              <a:r>
                <a:rPr lang="it-IT" sz="2400" dirty="0" err="1" smtClean="0">
                  <a:solidFill>
                    <a:srgbClr val="FFFF00"/>
                  </a:solidFill>
                  <a:latin typeface="Times New Roman"/>
                  <a:cs typeface="Times New Roman"/>
                </a:rPr>
                <a:t>twetter</a:t>
              </a:r>
              <a:r>
                <a:rPr lang="it-IT" sz="2400" dirty="0" smtClean="0">
                  <a:solidFill>
                    <a:srgbClr val="FFFF00"/>
                  </a:solidFill>
                  <a:latin typeface="Times New Roman"/>
                  <a:cs typeface="Times New Roman"/>
                </a:rPr>
                <a:t>) </a:t>
              </a:r>
              <a:r>
                <a:rPr lang="it-IT" sz="2400" u="sng" dirty="0" smtClean="0">
                  <a:solidFill>
                    <a:schemeClr val="bg1"/>
                  </a:solidFill>
                  <a:latin typeface="Times New Roman"/>
                  <a:cs typeface="Times New Roman"/>
                  <a:hlinkClick r:id="rId2"/>
                </a:rPr>
                <a:t>https://www.facebook.com/infn.lns</a:t>
              </a:r>
              <a:endParaRPr lang="it-IT" sz="2400" dirty="0" smtClean="0">
                <a:solidFill>
                  <a:schemeClr val="bg1"/>
                </a:solidFill>
                <a:latin typeface="Times New Roman"/>
                <a:cs typeface="Times New Roman"/>
              </a:endParaRPr>
            </a:p>
            <a:p>
              <a:pPr lvl="0" algn="ctr"/>
              <a:r>
                <a:rPr lang="it-IT" sz="2400" dirty="0" smtClean="0">
                  <a:solidFill>
                    <a:srgbClr val="FFFF00"/>
                  </a:solidFill>
                  <a:latin typeface="Times New Roman"/>
                  <a:cs typeface="Times New Roman"/>
                </a:rPr>
                <a:t>Gestisce il canale </a:t>
              </a:r>
              <a:r>
                <a:rPr lang="it-IT" sz="2400" dirty="0" err="1" smtClean="0">
                  <a:solidFill>
                    <a:srgbClr val="FFFF00"/>
                  </a:solidFill>
                  <a:latin typeface="Times New Roman"/>
                  <a:cs typeface="Times New Roman"/>
                </a:rPr>
                <a:t>youtube</a:t>
              </a:r>
              <a:r>
                <a:rPr lang="it-IT" sz="2400" dirty="0" smtClean="0">
                  <a:solidFill>
                    <a:srgbClr val="FFFF00"/>
                  </a:solidFill>
                  <a:latin typeface="Times New Roman"/>
                  <a:cs typeface="Times New Roman"/>
                </a:rPr>
                <a:t> dei LNS </a:t>
              </a:r>
              <a:r>
                <a:rPr lang="it-IT" sz="2400" u="sng" dirty="0" smtClean="0">
                  <a:solidFill>
                    <a:srgbClr val="FFFF00"/>
                  </a:solidFill>
                  <a:latin typeface="Times New Roman"/>
                  <a:cs typeface="Times New Roman"/>
                  <a:hlinkClick r:id="rId3"/>
                </a:rPr>
                <a:t>https://www.youtube.com/channel/UCp96xSlkNgP5wmCa1eqJwMQ</a:t>
              </a:r>
              <a:endParaRPr lang="it-IT" sz="2400" dirty="0" smtClean="0">
                <a:solidFill>
                  <a:srgbClr val="FFFF00"/>
                </a:solidFill>
                <a:latin typeface="Times New Roman"/>
                <a:cs typeface="Times New Roman"/>
              </a:endParaRPr>
            </a:p>
          </p:txBody>
        </p:sp>
      </p:grpSp>
      <p:sp>
        <p:nvSpPr>
          <p:cNvPr id="10" name="CasellaDiTesto 9"/>
          <p:cNvSpPr txBox="1"/>
          <p:nvPr/>
        </p:nvSpPr>
        <p:spPr>
          <a:xfrm>
            <a:off x="0" y="4254500"/>
            <a:ext cx="9055100" cy="2308324"/>
          </a:xfrm>
          <a:prstGeom prst="rect">
            <a:avLst/>
          </a:prstGeom>
          <a:noFill/>
        </p:spPr>
        <p:txBody>
          <a:bodyPr wrap="square" rtlCol="0">
            <a:spAutoFit/>
          </a:bodyPr>
          <a:lstStyle/>
          <a:p>
            <a:pPr lvl="0" algn="ctr"/>
            <a:r>
              <a:rPr lang="it-IT" sz="2400" dirty="0" smtClean="0">
                <a:solidFill>
                  <a:srgbClr val="FFFF00"/>
                </a:solidFill>
                <a:latin typeface="Times New Roman"/>
                <a:cs typeface="Times New Roman"/>
              </a:rPr>
              <a:t>Realizza le pagine indico per eventi e conferenze</a:t>
            </a:r>
          </a:p>
          <a:p>
            <a:pPr lvl="0" algn="ctr"/>
            <a:r>
              <a:rPr lang="it-IT" sz="2400" dirty="0" smtClean="0">
                <a:solidFill>
                  <a:srgbClr val="FFFF00"/>
                </a:solidFill>
                <a:latin typeface="Times New Roman"/>
                <a:cs typeface="Times New Roman"/>
              </a:rPr>
              <a:t>Idea, gestisce e realizza i </a:t>
            </a:r>
            <a:r>
              <a:rPr lang="it-IT" sz="2400" b="1" dirty="0" smtClean="0">
                <a:solidFill>
                  <a:srgbClr val="FFFF00"/>
                </a:solidFill>
                <a:latin typeface="Times New Roman"/>
                <a:cs typeface="Times New Roman"/>
              </a:rPr>
              <a:t>Report di Attività dei LNS </a:t>
            </a:r>
          </a:p>
          <a:p>
            <a:pPr lvl="0" algn="ctr"/>
            <a:r>
              <a:rPr lang="it-IT" sz="2400" dirty="0" smtClean="0">
                <a:solidFill>
                  <a:srgbClr val="FFFF00"/>
                </a:solidFill>
                <a:latin typeface="Times New Roman"/>
                <a:cs typeface="Times New Roman"/>
              </a:rPr>
              <a:t>Aggiorna le liste di pubblicazioni, </a:t>
            </a:r>
            <a:r>
              <a:rPr lang="it-IT" sz="2400" dirty="0" err="1" smtClean="0">
                <a:solidFill>
                  <a:srgbClr val="FFFF00"/>
                </a:solidFill>
                <a:latin typeface="Times New Roman"/>
                <a:cs typeface="Times New Roman"/>
              </a:rPr>
              <a:t>proceedings</a:t>
            </a:r>
            <a:r>
              <a:rPr lang="it-IT" sz="2400" dirty="0" smtClean="0">
                <a:solidFill>
                  <a:srgbClr val="FFFF00"/>
                </a:solidFill>
                <a:latin typeface="Times New Roman"/>
                <a:cs typeface="Times New Roman"/>
              </a:rPr>
              <a:t>, tesi di laurea e dottorato</a:t>
            </a:r>
          </a:p>
          <a:p>
            <a:pPr lvl="0" algn="ctr"/>
            <a:r>
              <a:rPr lang="it-IT" sz="2400" dirty="0" smtClean="0">
                <a:solidFill>
                  <a:srgbClr val="FFFF00"/>
                </a:solidFill>
                <a:latin typeface="Times New Roman"/>
                <a:cs typeface="Times New Roman"/>
              </a:rPr>
              <a:t>Realizza servizi fotografici per eventi e visite</a:t>
            </a:r>
          </a:p>
          <a:p>
            <a:pPr lvl="0" algn="ctr"/>
            <a:r>
              <a:rPr lang="it-IT" sz="2400" dirty="0" smtClean="0">
                <a:solidFill>
                  <a:srgbClr val="FFFF00"/>
                </a:solidFill>
                <a:latin typeface="Times New Roman"/>
                <a:cs typeface="Times New Roman"/>
              </a:rPr>
              <a:t>Assicura la logistica e l’organizzazione di eventi ufficiali quali:</a:t>
            </a:r>
          </a:p>
          <a:p>
            <a:pPr lvl="0" algn="ctr"/>
            <a:r>
              <a:rPr lang="it-IT" sz="2400" dirty="0" smtClean="0">
                <a:solidFill>
                  <a:srgbClr val="FFFF00"/>
                </a:solidFill>
                <a:latin typeface="Times New Roman"/>
                <a:cs typeface="Times New Roman"/>
              </a:rPr>
              <a:t> Comitato Scientifico e Comitato Utenti</a:t>
            </a:r>
          </a:p>
        </p:txBody>
      </p:sp>
    </p:spTree>
    <p:extLst>
      <p:ext uri="{BB962C8B-B14F-4D97-AF65-F5344CB8AC3E}">
        <p14:creationId xmlns:p14="http://schemas.microsoft.com/office/powerpoint/2010/main" val="34197668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en-US" smtClean="0"/>
              <a:t>Comitato di Valutazione dei LNS, 1-2 Luglio 2015</a:t>
            </a:r>
            <a:endParaRPr lang="en-US"/>
          </a:p>
        </p:txBody>
      </p:sp>
      <p:sp>
        <p:nvSpPr>
          <p:cNvPr id="5" name="Segnaposto numero diapositiva 4"/>
          <p:cNvSpPr>
            <a:spLocks noGrp="1"/>
          </p:cNvSpPr>
          <p:nvPr>
            <p:ph type="sldNum" sz="quarter" idx="12"/>
          </p:nvPr>
        </p:nvSpPr>
        <p:spPr/>
        <p:txBody>
          <a:bodyPr/>
          <a:lstStyle/>
          <a:p>
            <a:fld id="{7CA9C441-F34B-6B4E-9CD4-7F418E036B7C}" type="slidenum">
              <a:rPr lang="en-US" smtClean="0"/>
              <a:t>43</a:t>
            </a:fld>
            <a:endParaRPr lang="en-US"/>
          </a:p>
        </p:txBody>
      </p:sp>
      <p:pic>
        <p:nvPicPr>
          <p:cNvPr id="9" name="Immagine 8" descr="end-ofexp-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2865120"/>
          </a:xfrm>
          <a:prstGeom prst="rect">
            <a:avLst/>
          </a:prstGeom>
        </p:spPr>
      </p:pic>
      <p:pic>
        <p:nvPicPr>
          <p:cNvPr id="10" name="Immagine 9" descr="end-ofexp-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689100"/>
            <a:ext cx="6858000" cy="3474720"/>
          </a:xfrm>
          <a:prstGeom prst="rect">
            <a:avLst/>
          </a:prstGeom>
        </p:spPr>
      </p:pic>
      <p:pic>
        <p:nvPicPr>
          <p:cNvPr id="11" name="Immagine 10" descr="end-ofexp-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20035"/>
            <a:ext cx="6858000" cy="3901440"/>
          </a:xfrm>
          <a:prstGeom prst="rect">
            <a:avLst/>
          </a:prstGeom>
        </p:spPr>
      </p:pic>
    </p:spTree>
    <p:extLst>
      <p:ext uri="{BB962C8B-B14F-4D97-AF65-F5344CB8AC3E}">
        <p14:creationId xmlns:p14="http://schemas.microsoft.com/office/powerpoint/2010/main" val="10497561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srcRect/>
          <a:stretch>
            <a:fillRect/>
          </a:stretch>
        </p:blipFill>
        <p:spPr bwMode="auto">
          <a:xfrm>
            <a:off x="-30163" y="336550"/>
            <a:ext cx="4938713" cy="3557588"/>
          </a:xfrm>
          <a:prstGeom prst="rect">
            <a:avLst/>
          </a:prstGeom>
          <a:noFill/>
          <a:ln w="9525">
            <a:noFill/>
            <a:miter lim="800000"/>
            <a:headEnd/>
            <a:tailEnd/>
          </a:ln>
        </p:spPr>
      </p:pic>
      <p:sp>
        <p:nvSpPr>
          <p:cNvPr id="3" name="CasellaDiTesto 2"/>
          <p:cNvSpPr txBox="1">
            <a:spLocks noChangeArrowheads="1"/>
          </p:cNvSpPr>
          <p:nvPr/>
        </p:nvSpPr>
        <p:spPr bwMode="auto">
          <a:xfrm>
            <a:off x="1587500" y="28575"/>
            <a:ext cx="1703388" cy="307975"/>
          </a:xfrm>
          <a:prstGeom prst="rect">
            <a:avLst/>
          </a:prstGeom>
          <a:solidFill>
            <a:srgbClr val="FFC000"/>
          </a:solidFill>
          <a:ln w="9525">
            <a:noFill/>
            <a:miter lim="800000"/>
            <a:headEnd/>
            <a:tailEnd/>
          </a:ln>
        </p:spPr>
        <p:txBody>
          <a:bodyPr wrap="none">
            <a:spAutoFit/>
          </a:bodyPr>
          <a:lstStyle/>
          <a:p>
            <a:r>
              <a:rPr lang="it-IT"/>
              <a:t>2011 June-October</a:t>
            </a:r>
          </a:p>
        </p:txBody>
      </p:sp>
      <p:pic>
        <p:nvPicPr>
          <p:cNvPr id="34819" name="Picture 3"/>
          <p:cNvPicPr>
            <a:picLocks noChangeAspect="1" noChangeArrowheads="1"/>
          </p:cNvPicPr>
          <p:nvPr/>
        </p:nvPicPr>
        <p:blipFill>
          <a:blip r:embed="rId4" cstate="print"/>
          <a:srcRect/>
          <a:stretch>
            <a:fillRect/>
          </a:stretch>
        </p:blipFill>
        <p:spPr bwMode="auto">
          <a:xfrm>
            <a:off x="3514725" y="1485900"/>
            <a:ext cx="5632450" cy="2886075"/>
          </a:xfrm>
          <a:prstGeom prst="rect">
            <a:avLst/>
          </a:prstGeom>
          <a:noFill/>
          <a:ln w="9525">
            <a:noFill/>
            <a:miter lim="800000"/>
            <a:headEnd/>
            <a:tailEnd/>
          </a:ln>
        </p:spPr>
      </p:pic>
      <p:sp>
        <p:nvSpPr>
          <p:cNvPr id="9" name="CasellaDiTesto 8"/>
          <p:cNvSpPr txBox="1">
            <a:spLocks noChangeArrowheads="1"/>
          </p:cNvSpPr>
          <p:nvPr/>
        </p:nvSpPr>
        <p:spPr bwMode="auto">
          <a:xfrm>
            <a:off x="5616575" y="1176338"/>
            <a:ext cx="2328863" cy="306387"/>
          </a:xfrm>
          <a:prstGeom prst="rect">
            <a:avLst/>
          </a:prstGeom>
          <a:solidFill>
            <a:srgbClr val="FFC000"/>
          </a:solidFill>
          <a:ln w="9525">
            <a:noFill/>
            <a:miter lim="800000"/>
            <a:headEnd/>
            <a:tailEnd/>
          </a:ln>
        </p:spPr>
        <p:txBody>
          <a:bodyPr wrap="none">
            <a:spAutoFit/>
          </a:bodyPr>
          <a:lstStyle/>
          <a:p>
            <a:r>
              <a:rPr lang="it-IT" dirty="0"/>
              <a:t>2011 </a:t>
            </a:r>
            <a:r>
              <a:rPr lang="it-IT" dirty="0" err="1"/>
              <a:t>November-December</a:t>
            </a:r>
            <a:endParaRPr lang="it-IT" dirty="0"/>
          </a:p>
        </p:txBody>
      </p:sp>
      <p:pic>
        <p:nvPicPr>
          <p:cNvPr id="34820" name="Picture 4"/>
          <p:cNvPicPr>
            <a:picLocks noChangeAspect="1" noChangeArrowheads="1"/>
          </p:cNvPicPr>
          <p:nvPr/>
        </p:nvPicPr>
        <p:blipFill>
          <a:blip r:embed="rId5" cstate="print"/>
          <a:srcRect/>
          <a:stretch>
            <a:fillRect/>
          </a:stretch>
        </p:blipFill>
        <p:spPr bwMode="auto">
          <a:xfrm>
            <a:off x="1720850" y="3509963"/>
            <a:ext cx="5875338" cy="3348037"/>
          </a:xfrm>
          <a:prstGeom prst="rect">
            <a:avLst/>
          </a:prstGeom>
          <a:noFill/>
          <a:ln w="9525">
            <a:noFill/>
            <a:miter lim="800000"/>
            <a:headEnd/>
            <a:tailEnd/>
          </a:ln>
        </p:spPr>
      </p:pic>
      <p:sp>
        <p:nvSpPr>
          <p:cNvPr id="12" name="CasellaDiTesto 11"/>
          <p:cNvSpPr txBox="1">
            <a:spLocks noChangeArrowheads="1"/>
          </p:cNvSpPr>
          <p:nvPr/>
        </p:nvSpPr>
        <p:spPr bwMode="auto">
          <a:xfrm>
            <a:off x="4235450" y="3098800"/>
            <a:ext cx="581025" cy="307975"/>
          </a:xfrm>
          <a:prstGeom prst="rect">
            <a:avLst/>
          </a:prstGeom>
          <a:solidFill>
            <a:srgbClr val="FFC000"/>
          </a:solidFill>
          <a:ln w="9525">
            <a:noFill/>
            <a:miter lim="800000"/>
            <a:headEnd/>
            <a:tailEnd/>
          </a:ln>
        </p:spPr>
        <p:txBody>
          <a:bodyPr wrap="none">
            <a:spAutoFit/>
          </a:bodyPr>
          <a:lstStyle/>
          <a:p>
            <a:r>
              <a:rPr lang="it-IT"/>
              <a:t>2012</a:t>
            </a:r>
          </a:p>
        </p:txBody>
      </p:sp>
    </p:spTree>
    <p:extLst>
      <p:ext uri="{BB962C8B-B14F-4D97-AF65-F5344CB8AC3E}">
        <p14:creationId xmlns:p14="http://schemas.microsoft.com/office/powerpoint/2010/main" val="25923610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34819"/>
                                        </p:tgtEl>
                                        <p:attrNameLst>
                                          <p:attrName>style.visibility</p:attrName>
                                        </p:attrNameLst>
                                      </p:cBhvr>
                                      <p:to>
                                        <p:strVal val="visible"/>
                                      </p:to>
                                    </p:set>
                                    <p:animEffect transition="in" filter="fade">
                                      <p:cBhvr>
                                        <p:cTn id="10" dur="500"/>
                                        <p:tgtEl>
                                          <p:spTgt spid="348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34820"/>
                                        </p:tgtEl>
                                        <p:attrNameLst>
                                          <p:attrName>style.visibility</p:attrName>
                                        </p:attrNameLst>
                                      </p:cBhvr>
                                      <p:to>
                                        <p:strVal val="visible"/>
                                      </p:to>
                                    </p:set>
                                    <p:animEffect transition="in" filter="fade">
                                      <p:cBhvr>
                                        <p:cTn id="18"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p:cNvGraphicFramePr>
            <a:graphicFrameLocks noGrp="1"/>
          </p:cNvGraphicFramePr>
          <p:nvPr>
            <p:extLst>
              <p:ext uri="{D42A27DB-BD31-4B8C-83A1-F6EECF244321}">
                <p14:modId xmlns:p14="http://schemas.microsoft.com/office/powerpoint/2010/main" val="4006921301"/>
              </p:ext>
            </p:extLst>
          </p:nvPr>
        </p:nvGraphicFramePr>
        <p:xfrm>
          <a:off x="-1" y="692696"/>
          <a:ext cx="9144000" cy="5659187"/>
        </p:xfrm>
        <a:graphic>
          <a:graphicData uri="http://schemas.openxmlformats.org/drawingml/2006/table">
            <a:tbl>
              <a:tblPr firstRow="1" bandRow="1">
                <a:tableStyleId>{5C22544A-7EE6-4342-B048-85BDC9FD1C3A}</a:tableStyleId>
              </a:tblPr>
              <a:tblGrid>
                <a:gridCol w="917606"/>
                <a:gridCol w="744940"/>
                <a:gridCol w="981653"/>
                <a:gridCol w="1028299"/>
                <a:gridCol w="599701"/>
                <a:gridCol w="674557"/>
                <a:gridCol w="1013177"/>
                <a:gridCol w="907115"/>
                <a:gridCol w="628034"/>
                <a:gridCol w="951662"/>
                <a:gridCol w="697256"/>
              </a:tblGrid>
              <a:tr h="918866">
                <a:tc>
                  <a:txBody>
                    <a:bodyPr/>
                    <a:lstStyle/>
                    <a:p>
                      <a:pPr algn="ctr"/>
                      <a:r>
                        <a:rPr lang="it-IT" sz="1400" smtClean="0"/>
                        <a:t>Schedule</a:t>
                      </a:r>
                      <a:endParaRPr lang="en-US" sz="1400"/>
                    </a:p>
                  </a:txBody>
                  <a:tcPr/>
                </a:tc>
                <a:tc>
                  <a:txBody>
                    <a:bodyPr/>
                    <a:lstStyle/>
                    <a:p>
                      <a:pPr algn="ctr"/>
                      <a:r>
                        <a:rPr lang="it-IT" sz="1400" smtClean="0"/>
                        <a:t>Time preparation</a:t>
                      </a:r>
                      <a:endParaRPr lang="en-US" sz="1400"/>
                    </a:p>
                  </a:txBody>
                  <a:tcPr/>
                </a:tc>
                <a:tc>
                  <a:txBody>
                    <a:bodyPr/>
                    <a:lstStyle/>
                    <a:p>
                      <a:pPr algn="ctr"/>
                      <a:r>
                        <a:rPr lang="it-IT" sz="1400" smtClean="0"/>
                        <a:t>Electronic LNS pool</a:t>
                      </a:r>
                      <a:endParaRPr lang="en-US" sz="1400"/>
                    </a:p>
                  </a:txBody>
                  <a:tcPr/>
                </a:tc>
                <a:tc>
                  <a:txBody>
                    <a:bodyPr/>
                    <a:lstStyle/>
                    <a:p>
                      <a:pPr algn="ctr"/>
                      <a:r>
                        <a:rPr lang="it-IT" sz="1400" smtClean="0"/>
                        <a:t>Requested module available</a:t>
                      </a:r>
                      <a:endParaRPr lang="en-US" sz="1400"/>
                    </a:p>
                  </a:txBody>
                  <a:tcPr/>
                </a:tc>
                <a:tc>
                  <a:txBody>
                    <a:bodyPr/>
                    <a:lstStyle/>
                    <a:p>
                      <a:pPr algn="ctr"/>
                      <a:r>
                        <a:rPr lang="it-IT" sz="1400" smtClean="0"/>
                        <a:t>Acq LNS used</a:t>
                      </a:r>
                      <a:endParaRPr lang="en-US" sz="1400"/>
                    </a:p>
                  </a:txBody>
                  <a:tcPr/>
                </a:tc>
                <a:tc>
                  <a:txBody>
                    <a:bodyPr/>
                    <a:lstStyle/>
                    <a:p>
                      <a:pPr algn="ctr"/>
                      <a:r>
                        <a:rPr lang="it-IT" sz="1400" smtClean="0"/>
                        <a:t>Beam on target </a:t>
                      </a:r>
                      <a:endParaRPr lang="en-US" sz="1400"/>
                    </a:p>
                  </a:txBody>
                  <a:tcPr/>
                </a:tc>
                <a:tc>
                  <a:txBody>
                    <a:bodyPr/>
                    <a:lstStyle/>
                    <a:p>
                      <a:pPr algn="ctr"/>
                      <a:r>
                        <a:rPr lang="it-IT" sz="1400" smtClean="0"/>
                        <a:t>Reason for beam lost</a:t>
                      </a:r>
                      <a:endParaRPr lang="en-US" sz="1400"/>
                    </a:p>
                  </a:txBody>
                  <a:tcPr/>
                </a:tc>
                <a:tc>
                  <a:txBody>
                    <a:bodyPr/>
                    <a:lstStyle/>
                    <a:p>
                      <a:pPr algn="ctr"/>
                      <a:r>
                        <a:rPr lang="it-IT" sz="1400" smtClean="0"/>
                        <a:t>Time to dismount</a:t>
                      </a:r>
                      <a:endParaRPr lang="en-US" sz="1400"/>
                    </a:p>
                  </a:txBody>
                  <a:tcPr/>
                </a:tc>
                <a:tc>
                  <a:txBody>
                    <a:bodyPr/>
                    <a:lstStyle/>
                    <a:p>
                      <a:pPr algn="ctr"/>
                      <a:r>
                        <a:rPr lang="it-IT" sz="1400" smtClean="0"/>
                        <a:t>Need LNS service</a:t>
                      </a:r>
                      <a:endParaRPr lang="en-US" sz="1400"/>
                    </a:p>
                  </a:txBody>
                  <a:tcPr/>
                </a:tc>
                <a:tc>
                  <a:txBody>
                    <a:bodyPr/>
                    <a:lstStyle/>
                    <a:p>
                      <a:pPr algn="ctr"/>
                      <a:r>
                        <a:rPr lang="it-IT" sz="1400" smtClean="0"/>
                        <a:t>Support satisfaction</a:t>
                      </a:r>
                      <a:endParaRPr lang="en-US" sz="1400"/>
                    </a:p>
                  </a:txBody>
                  <a:tcPr/>
                </a:tc>
                <a:tc>
                  <a:txBody>
                    <a:bodyPr/>
                    <a:lstStyle/>
                    <a:p>
                      <a:pPr algn="ctr"/>
                      <a:r>
                        <a:rPr lang="it-IT" sz="1400" smtClean="0"/>
                        <a:t>Guest house</a:t>
                      </a:r>
                      <a:endParaRPr lang="en-US" sz="1400"/>
                    </a:p>
                  </a:txBody>
                  <a:tcPr/>
                </a:tc>
              </a:tr>
              <a:tr h="502478">
                <a:tc>
                  <a:txBody>
                    <a:bodyPr/>
                    <a:lstStyle/>
                    <a:p>
                      <a:pPr algn="ctr"/>
                      <a:r>
                        <a:rPr lang="it-IT" sz="1400" smtClean="0"/>
                        <a:t>yes</a:t>
                      </a:r>
                      <a:endParaRPr lang="en-US" sz="1400"/>
                    </a:p>
                  </a:txBody>
                  <a:tcPr/>
                </a:tc>
                <a:tc>
                  <a:txBody>
                    <a:bodyPr/>
                    <a:lstStyle/>
                    <a:p>
                      <a:pPr algn="ctr"/>
                      <a:r>
                        <a:rPr lang="it-IT" sz="1400" smtClean="0"/>
                        <a:t>yes</a:t>
                      </a:r>
                      <a:endParaRPr lang="en-US" sz="1400"/>
                    </a:p>
                  </a:txBody>
                  <a:tcPr/>
                </a:tc>
                <a:tc>
                  <a:txBody>
                    <a:bodyPr/>
                    <a:lstStyle/>
                    <a:p>
                      <a:pPr algn="ctr"/>
                      <a:r>
                        <a:rPr lang="it-IT" sz="1400" smtClean="0"/>
                        <a:t>no</a:t>
                      </a:r>
                      <a:endParaRPr lang="en-US" sz="1400"/>
                    </a:p>
                  </a:txBody>
                  <a:tcPr/>
                </a:tc>
                <a:tc>
                  <a:txBody>
                    <a:bodyPr/>
                    <a:lstStyle/>
                    <a:p>
                      <a:pPr algn="ctr"/>
                      <a:endParaRPr lang="en-US" sz="1400"/>
                    </a:p>
                  </a:txBody>
                  <a:tcPr/>
                </a:tc>
                <a:tc>
                  <a:txBody>
                    <a:bodyPr/>
                    <a:lstStyle/>
                    <a:p>
                      <a:pPr algn="ctr"/>
                      <a:r>
                        <a:rPr lang="it-IT" sz="1400" smtClean="0"/>
                        <a:t>no</a:t>
                      </a:r>
                      <a:endParaRPr lang="en-US" sz="1400"/>
                    </a:p>
                  </a:txBody>
                  <a:tcPr/>
                </a:tc>
                <a:tc>
                  <a:txBody>
                    <a:bodyPr/>
                    <a:lstStyle/>
                    <a:p>
                      <a:pPr algn="ctr"/>
                      <a:r>
                        <a:rPr lang="it-IT" sz="1400" smtClean="0"/>
                        <a:t>50%</a:t>
                      </a:r>
                      <a:endParaRPr lang="en-US" sz="1400"/>
                    </a:p>
                  </a:txBody>
                  <a:tcPr/>
                </a:tc>
                <a:tc>
                  <a:txBody>
                    <a:bodyPr/>
                    <a:lstStyle/>
                    <a:p>
                      <a:pPr algn="ctr"/>
                      <a:r>
                        <a:rPr lang="it-IT" sz="1400" smtClean="0"/>
                        <a:t>Experiment problems</a:t>
                      </a:r>
                      <a:endParaRPr lang="en-US" sz="1400"/>
                    </a:p>
                  </a:txBody>
                  <a:tcPr/>
                </a:tc>
                <a:tc>
                  <a:txBody>
                    <a:bodyPr/>
                    <a:lstStyle/>
                    <a:p>
                      <a:pPr algn="ctr"/>
                      <a:r>
                        <a:rPr lang="it-IT" sz="1400" smtClean="0"/>
                        <a:t>yes</a:t>
                      </a:r>
                      <a:endParaRPr lang="en-US" sz="1400"/>
                    </a:p>
                  </a:txBody>
                  <a:tcPr/>
                </a:tc>
                <a:tc>
                  <a:txBody>
                    <a:bodyPr/>
                    <a:lstStyle/>
                    <a:p>
                      <a:pPr algn="ctr"/>
                      <a:r>
                        <a:rPr lang="it-IT" sz="1400" smtClean="0"/>
                        <a:t>yes</a:t>
                      </a:r>
                      <a:endParaRPr lang="en-US" sz="1400"/>
                    </a:p>
                  </a:txBody>
                  <a:tcPr/>
                </a:tc>
                <a:tc>
                  <a:txBody>
                    <a:bodyPr/>
                    <a:lstStyle/>
                    <a:p>
                      <a:pPr algn="ctr"/>
                      <a:r>
                        <a:rPr lang="it-IT" sz="1400" smtClean="0"/>
                        <a:t>yes</a:t>
                      </a:r>
                      <a:endParaRPr lang="en-US" sz="1400"/>
                    </a:p>
                  </a:txBody>
                  <a:tcPr/>
                </a:tc>
                <a:tc>
                  <a:txBody>
                    <a:bodyPr/>
                    <a:lstStyle/>
                    <a:p>
                      <a:pPr algn="ctr"/>
                      <a:r>
                        <a:rPr lang="it-IT" sz="1400" smtClean="0"/>
                        <a:t>Fine</a:t>
                      </a:r>
                      <a:endParaRPr lang="en-US" sz="1400"/>
                    </a:p>
                  </a:txBody>
                  <a:tcPr/>
                </a:tc>
              </a:tr>
              <a:tr h="359616">
                <a:tc>
                  <a:txBody>
                    <a:bodyPr/>
                    <a:lstStyle/>
                    <a:p>
                      <a:pPr algn="ctr"/>
                      <a:r>
                        <a:rPr lang="it-IT" sz="1400" smtClean="0"/>
                        <a:t>yes</a:t>
                      </a:r>
                      <a:endParaRPr lang="en-US" sz="1400"/>
                    </a:p>
                  </a:txBody>
                  <a:tcPr/>
                </a:tc>
                <a:tc>
                  <a:txBody>
                    <a:bodyPr/>
                    <a:lstStyle/>
                    <a:p>
                      <a:pPr algn="ctr"/>
                      <a:r>
                        <a:rPr lang="it-IT" sz="1400" smtClean="0"/>
                        <a:t>yes</a:t>
                      </a:r>
                      <a:endParaRPr lang="en-US" sz="1400"/>
                    </a:p>
                  </a:txBody>
                  <a:tcPr/>
                </a:tc>
                <a:tc>
                  <a:txBody>
                    <a:bodyPr/>
                    <a:lstStyle/>
                    <a:p>
                      <a:pPr algn="ctr"/>
                      <a:r>
                        <a:rPr lang="it-IT" sz="1400" smtClean="0"/>
                        <a:t>no</a:t>
                      </a:r>
                      <a:endParaRPr lang="en-US" sz="1400"/>
                    </a:p>
                  </a:txBody>
                  <a:tcPr/>
                </a:tc>
                <a:tc>
                  <a:txBody>
                    <a:bodyPr/>
                    <a:lstStyle/>
                    <a:p>
                      <a:pPr algn="ctr"/>
                      <a:endParaRPr lang="en-US" sz="1400"/>
                    </a:p>
                  </a:txBody>
                  <a:tcPr/>
                </a:tc>
                <a:tc>
                  <a:txBody>
                    <a:bodyPr/>
                    <a:lstStyle/>
                    <a:p>
                      <a:pPr algn="ctr"/>
                      <a:r>
                        <a:rPr lang="it-IT" sz="1400" smtClean="0"/>
                        <a:t>no</a:t>
                      </a:r>
                      <a:endParaRPr lang="en-US" sz="1400"/>
                    </a:p>
                  </a:txBody>
                  <a:tcPr/>
                </a:tc>
                <a:tc>
                  <a:txBody>
                    <a:bodyPr/>
                    <a:lstStyle/>
                    <a:p>
                      <a:pPr algn="ctr"/>
                      <a:r>
                        <a:rPr lang="it-IT" sz="1400" smtClean="0"/>
                        <a:t>100%</a:t>
                      </a:r>
                      <a:endParaRPr lang="en-US" sz="1400"/>
                    </a:p>
                  </a:txBody>
                  <a:tcPr/>
                </a:tc>
                <a:tc>
                  <a:txBody>
                    <a:bodyPr/>
                    <a:lstStyle/>
                    <a:p>
                      <a:pPr algn="ctr"/>
                      <a:endParaRPr lang="en-US" sz="1400"/>
                    </a:p>
                  </a:txBody>
                  <a:tcPr/>
                </a:tc>
                <a:tc>
                  <a:txBody>
                    <a:bodyPr/>
                    <a:lstStyle/>
                    <a:p>
                      <a:pPr algn="ctr"/>
                      <a:r>
                        <a:rPr lang="it-IT" sz="1400" smtClean="0"/>
                        <a:t>yes</a:t>
                      </a:r>
                      <a:endParaRPr lang="en-US" sz="1400"/>
                    </a:p>
                  </a:txBody>
                  <a:tcPr/>
                </a:tc>
                <a:tc>
                  <a:txBody>
                    <a:bodyPr/>
                    <a:lstStyle/>
                    <a:p>
                      <a:pPr algn="ctr"/>
                      <a:r>
                        <a:rPr lang="it-IT" sz="1400" smtClean="0"/>
                        <a:t>yes</a:t>
                      </a:r>
                      <a:endParaRPr lang="en-US" sz="1400"/>
                    </a:p>
                  </a:txBody>
                  <a:tcPr/>
                </a:tc>
                <a:tc>
                  <a:txBody>
                    <a:bodyPr/>
                    <a:lstStyle/>
                    <a:p>
                      <a:pPr algn="ctr"/>
                      <a:r>
                        <a:rPr lang="it-IT" sz="1400" smtClean="0"/>
                        <a:t>yes</a:t>
                      </a:r>
                      <a:endParaRPr lang="en-US" sz="1400"/>
                    </a:p>
                  </a:txBody>
                  <a:tcPr/>
                </a:tc>
                <a:tc>
                  <a:txBody>
                    <a:bodyPr/>
                    <a:lstStyle/>
                    <a:p>
                      <a:pPr algn="ctr"/>
                      <a:endParaRPr lang="en-US" sz="1400"/>
                    </a:p>
                  </a:txBody>
                  <a:tcPr/>
                </a:tc>
              </a:tr>
              <a:tr h="916283">
                <a:tc>
                  <a:txBody>
                    <a:bodyPr/>
                    <a:lstStyle/>
                    <a:p>
                      <a:pPr algn="ctr"/>
                      <a:r>
                        <a:rPr lang="it-IT" sz="1400" smtClean="0"/>
                        <a:t>yes</a:t>
                      </a:r>
                      <a:endParaRPr lang="en-US" sz="1400"/>
                    </a:p>
                  </a:txBody>
                  <a:tcPr/>
                </a:tc>
                <a:tc>
                  <a:txBody>
                    <a:bodyPr/>
                    <a:lstStyle/>
                    <a:p>
                      <a:pPr algn="ctr"/>
                      <a:r>
                        <a:rPr lang="it-IT" sz="1400" smtClean="0"/>
                        <a:t>yes</a:t>
                      </a:r>
                      <a:endParaRPr lang="en-US" sz="1400"/>
                    </a:p>
                  </a:txBody>
                  <a:tcPr/>
                </a:tc>
                <a:tc>
                  <a:txBody>
                    <a:bodyPr/>
                    <a:lstStyle/>
                    <a:p>
                      <a:pPr algn="ctr"/>
                      <a:r>
                        <a:rPr lang="it-IT" sz="1400" smtClean="0"/>
                        <a:t>yes</a:t>
                      </a:r>
                      <a:endParaRPr lang="en-US" sz="1400"/>
                    </a:p>
                  </a:txBody>
                  <a:tcPr/>
                </a:tc>
                <a:tc>
                  <a:txBody>
                    <a:bodyPr/>
                    <a:lstStyle/>
                    <a:p>
                      <a:pPr algn="ctr"/>
                      <a:r>
                        <a:rPr lang="it-IT" sz="1400" smtClean="0"/>
                        <a:t>yes</a:t>
                      </a:r>
                      <a:endParaRPr lang="en-US" sz="1400"/>
                    </a:p>
                  </a:txBody>
                  <a:tcPr/>
                </a:tc>
                <a:tc>
                  <a:txBody>
                    <a:bodyPr/>
                    <a:lstStyle/>
                    <a:p>
                      <a:pPr algn="ctr"/>
                      <a:r>
                        <a:rPr lang="it-IT" sz="1400" smtClean="0"/>
                        <a:t>no</a:t>
                      </a:r>
                      <a:endParaRPr lang="en-US" sz="1400"/>
                    </a:p>
                  </a:txBody>
                  <a:tcPr/>
                </a:tc>
                <a:tc>
                  <a:txBody>
                    <a:bodyPr/>
                    <a:lstStyle/>
                    <a:p>
                      <a:pPr algn="ctr"/>
                      <a:r>
                        <a:rPr lang="it-IT" sz="1400" smtClean="0"/>
                        <a:t>70%</a:t>
                      </a:r>
                      <a:endParaRPr lang="en-US" sz="1400"/>
                    </a:p>
                  </a:txBody>
                  <a:tcPr/>
                </a:tc>
                <a:tc>
                  <a:txBody>
                    <a:bodyPr/>
                    <a:lstStyle/>
                    <a:p>
                      <a:pPr algn="ctr"/>
                      <a:r>
                        <a:rPr lang="it-IT" sz="1400" smtClean="0"/>
                        <a:t>Experiment</a:t>
                      </a:r>
                    </a:p>
                    <a:p>
                      <a:pPr algn="ctr"/>
                      <a:endParaRPr lang="en-US" sz="1400"/>
                    </a:p>
                  </a:txBody>
                  <a:tcPr/>
                </a:tc>
                <a:tc>
                  <a:txBody>
                    <a:bodyPr/>
                    <a:lstStyle/>
                    <a:p>
                      <a:pPr algn="ctr"/>
                      <a:r>
                        <a:rPr lang="it-IT" sz="1400" smtClean="0"/>
                        <a:t>yes</a:t>
                      </a:r>
                      <a:endParaRPr lang="en-US" sz="1400"/>
                    </a:p>
                  </a:txBody>
                  <a:tcPr/>
                </a:tc>
                <a:tc>
                  <a:txBody>
                    <a:bodyPr/>
                    <a:lstStyle/>
                    <a:p>
                      <a:pPr algn="ctr"/>
                      <a:r>
                        <a:rPr lang="it-IT" sz="1400" smtClean="0"/>
                        <a:t>yes</a:t>
                      </a:r>
                      <a:endParaRPr lang="en-US" sz="1400"/>
                    </a:p>
                  </a:txBody>
                  <a:tcPr/>
                </a:tc>
                <a:tc>
                  <a:txBody>
                    <a:bodyPr/>
                    <a:lstStyle/>
                    <a:p>
                      <a:pPr algn="ctr"/>
                      <a:r>
                        <a:rPr lang="it-IT" sz="1400" smtClean="0"/>
                        <a:t>yes</a:t>
                      </a:r>
                      <a:endParaRPr lang="en-US" sz="1400"/>
                    </a:p>
                  </a:txBody>
                  <a:tcPr/>
                </a:tc>
                <a:tc>
                  <a:txBody>
                    <a:bodyPr/>
                    <a:lstStyle/>
                    <a:p>
                      <a:pPr algn="ctr"/>
                      <a:r>
                        <a:rPr lang="it-IT" sz="1400" smtClean="0"/>
                        <a:t>Longer stay required</a:t>
                      </a:r>
                      <a:endParaRPr lang="en-US" sz="1400"/>
                    </a:p>
                  </a:txBody>
                  <a:tcPr/>
                </a:tc>
              </a:tr>
              <a:tr h="502478">
                <a:tc>
                  <a:txBody>
                    <a:bodyPr/>
                    <a:lstStyle/>
                    <a:p>
                      <a:pPr algn="ctr"/>
                      <a:r>
                        <a:rPr lang="it-IT" sz="1400" smtClean="0"/>
                        <a:t>yes</a:t>
                      </a:r>
                      <a:endParaRPr lang="en-US" sz="1400"/>
                    </a:p>
                  </a:txBody>
                  <a:tcPr/>
                </a:tc>
                <a:tc>
                  <a:txBody>
                    <a:bodyPr/>
                    <a:lstStyle/>
                    <a:p>
                      <a:pPr algn="ctr"/>
                      <a:r>
                        <a:rPr lang="it-IT" sz="1400" smtClean="0"/>
                        <a:t>no</a:t>
                      </a:r>
                      <a:endParaRPr lang="en-US" sz="1400"/>
                    </a:p>
                  </a:txBody>
                  <a:tcPr/>
                </a:tc>
                <a:tc>
                  <a:txBody>
                    <a:bodyPr/>
                    <a:lstStyle/>
                    <a:p>
                      <a:pPr algn="ctr"/>
                      <a:r>
                        <a:rPr lang="it-IT" sz="1400" smtClean="0"/>
                        <a:t>no</a:t>
                      </a:r>
                      <a:endParaRPr lang="en-US" sz="1400"/>
                    </a:p>
                  </a:txBody>
                  <a:tcPr/>
                </a:tc>
                <a:tc>
                  <a:txBody>
                    <a:bodyPr/>
                    <a:lstStyle/>
                    <a:p>
                      <a:pPr algn="ctr"/>
                      <a:endParaRPr lang="en-US" sz="1400"/>
                    </a:p>
                  </a:txBody>
                  <a:tcPr/>
                </a:tc>
                <a:tc>
                  <a:txBody>
                    <a:bodyPr/>
                    <a:lstStyle/>
                    <a:p>
                      <a:pPr algn="ctr"/>
                      <a:r>
                        <a:rPr lang="it-IT" sz="1400" smtClean="0"/>
                        <a:t>no</a:t>
                      </a:r>
                      <a:endParaRPr lang="en-US" sz="1400"/>
                    </a:p>
                  </a:txBody>
                  <a:tcPr/>
                </a:tc>
                <a:tc>
                  <a:txBody>
                    <a:bodyPr/>
                    <a:lstStyle/>
                    <a:p>
                      <a:pPr algn="ctr"/>
                      <a:r>
                        <a:rPr lang="it-IT" sz="1400" smtClean="0"/>
                        <a:t>100%</a:t>
                      </a:r>
                      <a:endParaRPr lang="en-US" sz="1400"/>
                    </a:p>
                  </a:txBody>
                  <a:tcPr/>
                </a:tc>
                <a:tc>
                  <a:txBody>
                    <a:bodyPr/>
                    <a:lstStyle/>
                    <a:p>
                      <a:pPr algn="ctr"/>
                      <a:endParaRPr lang="en-US" sz="1400"/>
                    </a:p>
                  </a:txBody>
                  <a:tcPr/>
                </a:tc>
                <a:tc>
                  <a:txBody>
                    <a:bodyPr/>
                    <a:lstStyle/>
                    <a:p>
                      <a:pPr algn="ctr"/>
                      <a:r>
                        <a:rPr lang="it-IT" sz="1400" smtClean="0"/>
                        <a:t>yes</a:t>
                      </a:r>
                      <a:endParaRPr lang="en-US" sz="1400"/>
                    </a:p>
                  </a:txBody>
                  <a:tcPr/>
                </a:tc>
                <a:tc>
                  <a:txBody>
                    <a:bodyPr/>
                    <a:lstStyle/>
                    <a:p>
                      <a:pPr algn="ctr"/>
                      <a:r>
                        <a:rPr lang="it-IT" sz="1400" smtClean="0"/>
                        <a:t>yes</a:t>
                      </a:r>
                      <a:endParaRPr lang="en-US" sz="1400"/>
                    </a:p>
                  </a:txBody>
                  <a:tcPr/>
                </a:tc>
                <a:tc>
                  <a:txBody>
                    <a:bodyPr/>
                    <a:lstStyle/>
                    <a:p>
                      <a:pPr algn="ctr"/>
                      <a:r>
                        <a:rPr lang="it-IT" sz="1400" smtClean="0"/>
                        <a:t>yes</a:t>
                      </a:r>
                      <a:endParaRPr lang="en-US" sz="1400"/>
                    </a:p>
                  </a:txBody>
                  <a:tcPr/>
                </a:tc>
                <a:tc>
                  <a:txBody>
                    <a:bodyPr/>
                    <a:lstStyle/>
                    <a:p>
                      <a:pPr algn="ctr"/>
                      <a:r>
                        <a:rPr lang="it-IT" sz="1400" smtClean="0"/>
                        <a:t>Very good</a:t>
                      </a:r>
                      <a:endParaRPr lang="en-US" sz="1400"/>
                    </a:p>
                  </a:txBody>
                  <a:tcPr/>
                </a:tc>
              </a:tr>
              <a:tr h="916283">
                <a:tc>
                  <a:txBody>
                    <a:bodyPr/>
                    <a:lstStyle/>
                    <a:p>
                      <a:pPr algn="ctr"/>
                      <a:r>
                        <a:rPr lang="it-IT" sz="1400" smtClean="0"/>
                        <a:t>yes</a:t>
                      </a:r>
                      <a:endParaRPr lang="en-US" sz="1400"/>
                    </a:p>
                  </a:txBody>
                  <a:tcPr/>
                </a:tc>
                <a:tc>
                  <a:txBody>
                    <a:bodyPr/>
                    <a:lstStyle/>
                    <a:p>
                      <a:pPr algn="ctr"/>
                      <a:r>
                        <a:rPr lang="it-IT" sz="1400" smtClean="0"/>
                        <a:t>yes</a:t>
                      </a:r>
                      <a:endParaRPr lang="en-US" sz="1400"/>
                    </a:p>
                  </a:txBody>
                  <a:tcPr/>
                </a:tc>
                <a:tc>
                  <a:txBody>
                    <a:bodyPr/>
                    <a:lstStyle/>
                    <a:p>
                      <a:pPr algn="ctr"/>
                      <a:r>
                        <a:rPr lang="it-IT" sz="1400" smtClean="0"/>
                        <a:t>yes</a:t>
                      </a:r>
                      <a:endParaRPr lang="en-US" sz="1400"/>
                    </a:p>
                  </a:txBody>
                  <a:tcPr/>
                </a:tc>
                <a:tc>
                  <a:txBody>
                    <a:bodyPr/>
                    <a:lstStyle/>
                    <a:p>
                      <a:pPr algn="ctr"/>
                      <a:r>
                        <a:rPr lang="it-IT" sz="1400" smtClean="0"/>
                        <a:t>yes</a:t>
                      </a:r>
                      <a:endParaRPr lang="en-US" sz="1400"/>
                    </a:p>
                  </a:txBody>
                  <a:tcPr/>
                </a:tc>
                <a:tc>
                  <a:txBody>
                    <a:bodyPr/>
                    <a:lstStyle/>
                    <a:p>
                      <a:pPr algn="ctr"/>
                      <a:r>
                        <a:rPr lang="it-IT" sz="1400" smtClean="0"/>
                        <a:t>no</a:t>
                      </a:r>
                      <a:endParaRPr lang="en-US" sz="1400"/>
                    </a:p>
                  </a:txBody>
                  <a:tcPr/>
                </a:tc>
                <a:tc>
                  <a:txBody>
                    <a:bodyPr/>
                    <a:lstStyle/>
                    <a:p>
                      <a:pPr algn="ctr"/>
                      <a:r>
                        <a:rPr lang="it-IT" sz="1400" smtClean="0"/>
                        <a:t>70%</a:t>
                      </a:r>
                      <a:endParaRPr lang="en-US" sz="1400"/>
                    </a:p>
                  </a:txBody>
                  <a:tcPr/>
                </a:tc>
                <a:tc>
                  <a:txBody>
                    <a:bodyPr/>
                    <a:lstStyle/>
                    <a:p>
                      <a:pPr algn="ctr"/>
                      <a:r>
                        <a:rPr lang="it-IT" sz="1400" smtClean="0"/>
                        <a:t>Experiment </a:t>
                      </a:r>
                      <a:endParaRPr lang="en-US" sz="1400"/>
                    </a:p>
                  </a:txBody>
                  <a:tcPr/>
                </a:tc>
                <a:tc>
                  <a:txBody>
                    <a:bodyPr/>
                    <a:lstStyle/>
                    <a:p>
                      <a:pPr algn="ctr"/>
                      <a:r>
                        <a:rPr lang="it-IT" sz="1400" smtClean="0"/>
                        <a:t>yes</a:t>
                      </a:r>
                      <a:endParaRPr lang="en-US" sz="1400"/>
                    </a:p>
                  </a:txBody>
                  <a:tcPr/>
                </a:tc>
                <a:tc>
                  <a:txBody>
                    <a:bodyPr/>
                    <a:lstStyle/>
                    <a:p>
                      <a:pPr algn="ctr"/>
                      <a:r>
                        <a:rPr lang="it-IT" sz="1400" smtClean="0"/>
                        <a:t>yes</a:t>
                      </a:r>
                      <a:endParaRPr lang="en-US" sz="1400"/>
                    </a:p>
                  </a:txBody>
                  <a:tcPr/>
                </a:tc>
                <a:tc>
                  <a:txBody>
                    <a:bodyPr/>
                    <a:lstStyle/>
                    <a:p>
                      <a:pPr algn="ctr"/>
                      <a:r>
                        <a:rPr lang="it-IT" sz="1400" smtClean="0"/>
                        <a:t>yes</a:t>
                      </a:r>
                      <a:endParaRPr lang="en-US" sz="1400"/>
                    </a:p>
                  </a:txBody>
                  <a:tcPr/>
                </a:tc>
                <a:tc>
                  <a:txBody>
                    <a:bodyPr/>
                    <a:lstStyle/>
                    <a:p>
                      <a:pPr algn="ctr"/>
                      <a:r>
                        <a:rPr lang="it-IT" sz="1400" smtClean="0"/>
                        <a:t>Longer stay required</a:t>
                      </a:r>
                      <a:endParaRPr lang="en-US" sz="1400"/>
                    </a:p>
                  </a:txBody>
                  <a:tcPr/>
                </a:tc>
              </a:tr>
              <a:tr h="359616">
                <a:tc>
                  <a:txBody>
                    <a:bodyPr/>
                    <a:lstStyle/>
                    <a:p>
                      <a:pPr algn="ctr"/>
                      <a:r>
                        <a:rPr lang="it-IT" sz="1400" smtClean="0"/>
                        <a:t>yes</a:t>
                      </a:r>
                      <a:endParaRPr lang="en-US" sz="1400"/>
                    </a:p>
                  </a:txBody>
                  <a:tcPr/>
                </a:tc>
                <a:tc>
                  <a:txBody>
                    <a:bodyPr/>
                    <a:lstStyle/>
                    <a:p>
                      <a:pPr algn="ctr"/>
                      <a:r>
                        <a:rPr lang="it-IT" sz="1400" smtClean="0"/>
                        <a:t>yes</a:t>
                      </a:r>
                      <a:endParaRPr lang="en-US" sz="1400"/>
                    </a:p>
                  </a:txBody>
                  <a:tcPr/>
                </a:tc>
                <a:tc>
                  <a:txBody>
                    <a:bodyPr/>
                    <a:lstStyle/>
                    <a:p>
                      <a:pPr algn="ctr"/>
                      <a:r>
                        <a:rPr lang="it-IT" sz="1400" smtClean="0"/>
                        <a:t>yes</a:t>
                      </a:r>
                      <a:endParaRPr lang="en-US" sz="1400"/>
                    </a:p>
                  </a:txBody>
                  <a:tcPr/>
                </a:tc>
                <a:tc>
                  <a:txBody>
                    <a:bodyPr/>
                    <a:lstStyle/>
                    <a:p>
                      <a:pPr algn="ctr"/>
                      <a:r>
                        <a:rPr lang="it-IT" sz="1400" smtClean="0"/>
                        <a:t>yes</a:t>
                      </a:r>
                      <a:endParaRPr lang="en-US" sz="1400"/>
                    </a:p>
                  </a:txBody>
                  <a:tcPr/>
                </a:tc>
                <a:tc>
                  <a:txBody>
                    <a:bodyPr/>
                    <a:lstStyle/>
                    <a:p>
                      <a:pPr algn="ctr"/>
                      <a:r>
                        <a:rPr lang="it-IT" sz="1400" smtClean="0"/>
                        <a:t>no</a:t>
                      </a:r>
                      <a:endParaRPr lang="en-US" sz="1400"/>
                    </a:p>
                  </a:txBody>
                  <a:tcPr/>
                </a:tc>
                <a:tc>
                  <a:txBody>
                    <a:bodyPr/>
                    <a:lstStyle/>
                    <a:p>
                      <a:pPr algn="ctr"/>
                      <a:r>
                        <a:rPr lang="it-IT" sz="1400" smtClean="0"/>
                        <a:t>100%</a:t>
                      </a:r>
                      <a:endParaRPr lang="en-US" sz="1400"/>
                    </a:p>
                  </a:txBody>
                  <a:tcPr/>
                </a:tc>
                <a:tc>
                  <a:txBody>
                    <a:bodyPr/>
                    <a:lstStyle/>
                    <a:p>
                      <a:pPr algn="ctr"/>
                      <a:endParaRPr lang="en-US" sz="1400"/>
                    </a:p>
                  </a:txBody>
                  <a:tcPr/>
                </a:tc>
                <a:tc>
                  <a:txBody>
                    <a:bodyPr/>
                    <a:lstStyle/>
                    <a:p>
                      <a:pPr algn="ctr"/>
                      <a:r>
                        <a:rPr lang="it-IT" sz="1400" smtClean="0"/>
                        <a:t>yes</a:t>
                      </a:r>
                      <a:endParaRPr lang="en-US" sz="1400"/>
                    </a:p>
                  </a:txBody>
                  <a:tcPr/>
                </a:tc>
                <a:tc>
                  <a:txBody>
                    <a:bodyPr/>
                    <a:lstStyle/>
                    <a:p>
                      <a:pPr algn="ctr"/>
                      <a:r>
                        <a:rPr lang="it-IT" sz="1400" smtClean="0"/>
                        <a:t>yes</a:t>
                      </a:r>
                      <a:endParaRPr lang="en-US" sz="1400"/>
                    </a:p>
                  </a:txBody>
                  <a:tcPr/>
                </a:tc>
                <a:tc>
                  <a:txBody>
                    <a:bodyPr/>
                    <a:lstStyle/>
                    <a:p>
                      <a:pPr algn="ctr"/>
                      <a:r>
                        <a:rPr lang="it-IT" sz="1400" smtClean="0"/>
                        <a:t>yes</a:t>
                      </a:r>
                      <a:endParaRPr lang="en-US" sz="1400"/>
                    </a:p>
                  </a:txBody>
                  <a:tcPr/>
                </a:tc>
                <a:tc>
                  <a:txBody>
                    <a:bodyPr/>
                    <a:lstStyle/>
                    <a:p>
                      <a:pPr algn="ctr"/>
                      <a:endParaRPr lang="en-US" sz="1400"/>
                    </a:p>
                  </a:txBody>
                  <a:tcPr/>
                </a:tc>
              </a:tr>
              <a:tr h="709380">
                <a:tc>
                  <a:txBody>
                    <a:bodyPr/>
                    <a:lstStyle/>
                    <a:p>
                      <a:pPr algn="ctr"/>
                      <a:r>
                        <a:rPr lang="it-IT" sz="1400" smtClean="0"/>
                        <a:t>yes</a:t>
                      </a:r>
                      <a:endParaRPr lang="en-US" sz="1400"/>
                    </a:p>
                  </a:txBody>
                  <a:tcPr/>
                </a:tc>
                <a:tc>
                  <a:txBody>
                    <a:bodyPr/>
                    <a:lstStyle/>
                    <a:p>
                      <a:pPr algn="ctr"/>
                      <a:r>
                        <a:rPr lang="it-IT" sz="1400" smtClean="0"/>
                        <a:t>yes</a:t>
                      </a:r>
                      <a:endParaRPr lang="en-US" sz="1400"/>
                    </a:p>
                  </a:txBody>
                  <a:tcPr/>
                </a:tc>
                <a:tc>
                  <a:txBody>
                    <a:bodyPr/>
                    <a:lstStyle/>
                    <a:p>
                      <a:pPr algn="ctr"/>
                      <a:endParaRPr lang="en-US" sz="1400"/>
                    </a:p>
                  </a:txBody>
                  <a:tcPr/>
                </a:tc>
                <a:tc>
                  <a:txBody>
                    <a:bodyPr/>
                    <a:lstStyle/>
                    <a:p>
                      <a:pPr algn="ctr"/>
                      <a:endParaRPr lang="en-US" sz="1400"/>
                    </a:p>
                  </a:txBody>
                  <a:tcPr/>
                </a:tc>
                <a:tc>
                  <a:txBody>
                    <a:bodyPr/>
                    <a:lstStyle/>
                    <a:p>
                      <a:pPr algn="ctr"/>
                      <a:r>
                        <a:rPr lang="it-IT" sz="1400" smtClean="0"/>
                        <a:t>yes</a:t>
                      </a:r>
                      <a:endParaRPr lang="en-US" sz="1400"/>
                    </a:p>
                  </a:txBody>
                  <a:tcPr/>
                </a:tc>
                <a:tc>
                  <a:txBody>
                    <a:bodyPr/>
                    <a:lstStyle/>
                    <a:p>
                      <a:pPr algn="ctr"/>
                      <a:r>
                        <a:rPr lang="it-IT" sz="1400" smtClean="0"/>
                        <a:t>90%</a:t>
                      </a:r>
                      <a:endParaRPr lang="en-US" sz="1400"/>
                    </a:p>
                  </a:txBody>
                  <a:tcPr/>
                </a:tc>
                <a:tc>
                  <a:txBody>
                    <a:bodyPr/>
                    <a:lstStyle/>
                    <a:p>
                      <a:pPr algn="ctr"/>
                      <a:endParaRPr lang="en-US" sz="1400"/>
                    </a:p>
                  </a:txBody>
                  <a:tcPr/>
                </a:tc>
                <a:tc>
                  <a:txBody>
                    <a:bodyPr/>
                    <a:lstStyle/>
                    <a:p>
                      <a:pPr algn="ctr"/>
                      <a:endParaRPr lang="en-US" sz="1400"/>
                    </a:p>
                  </a:txBody>
                  <a:tcPr/>
                </a:tc>
                <a:tc>
                  <a:txBody>
                    <a:bodyPr/>
                    <a:lstStyle/>
                    <a:p>
                      <a:pPr algn="ctr"/>
                      <a:r>
                        <a:rPr lang="it-IT" sz="1400" smtClean="0"/>
                        <a:t>yes</a:t>
                      </a:r>
                      <a:endParaRPr lang="en-US" sz="1400"/>
                    </a:p>
                  </a:txBody>
                  <a:tcPr/>
                </a:tc>
                <a:tc>
                  <a:txBody>
                    <a:bodyPr/>
                    <a:lstStyle/>
                    <a:p>
                      <a:pPr algn="ctr"/>
                      <a:r>
                        <a:rPr lang="it-IT" sz="1400" smtClean="0"/>
                        <a:t>Some</a:t>
                      </a:r>
                      <a:r>
                        <a:rPr lang="it-IT" sz="1400" baseline="0" smtClean="0"/>
                        <a:t> problems </a:t>
                      </a:r>
                      <a:endParaRPr lang="en-US" sz="1400"/>
                    </a:p>
                  </a:txBody>
                  <a:tcPr/>
                </a:tc>
                <a:tc>
                  <a:txBody>
                    <a:bodyPr/>
                    <a:lstStyle/>
                    <a:p>
                      <a:pPr algn="ctr"/>
                      <a:endParaRPr lang="en-US" sz="1400"/>
                    </a:p>
                  </a:txBody>
                  <a:tcPr/>
                </a:tc>
              </a:tr>
              <a:tr h="359616">
                <a:tc>
                  <a:txBody>
                    <a:bodyPr/>
                    <a:lstStyle/>
                    <a:p>
                      <a:pPr algn="ctr"/>
                      <a:r>
                        <a:rPr lang="it-IT" sz="1400" smtClean="0"/>
                        <a:t>yes</a:t>
                      </a:r>
                      <a:endParaRPr lang="en-US" sz="1400"/>
                    </a:p>
                  </a:txBody>
                  <a:tcPr/>
                </a:tc>
                <a:tc>
                  <a:txBody>
                    <a:bodyPr/>
                    <a:lstStyle/>
                    <a:p>
                      <a:pPr algn="ctr"/>
                      <a:r>
                        <a:rPr lang="it-IT" sz="1400" smtClean="0"/>
                        <a:t>yes</a:t>
                      </a:r>
                      <a:endParaRPr lang="en-US" sz="1400"/>
                    </a:p>
                  </a:txBody>
                  <a:tcPr/>
                </a:tc>
                <a:tc>
                  <a:txBody>
                    <a:bodyPr/>
                    <a:lstStyle/>
                    <a:p>
                      <a:pPr algn="ctr"/>
                      <a:endParaRPr lang="en-US" sz="1400"/>
                    </a:p>
                  </a:txBody>
                  <a:tcPr/>
                </a:tc>
                <a:tc>
                  <a:txBody>
                    <a:bodyPr/>
                    <a:lstStyle/>
                    <a:p>
                      <a:pPr algn="ctr"/>
                      <a:endParaRPr lang="en-US" sz="1400"/>
                    </a:p>
                  </a:txBody>
                  <a:tcPr/>
                </a:tc>
                <a:tc>
                  <a:txBody>
                    <a:bodyPr/>
                    <a:lstStyle/>
                    <a:p>
                      <a:pPr algn="ctr"/>
                      <a:r>
                        <a:rPr lang="it-IT" sz="1400" smtClean="0"/>
                        <a:t>yes</a:t>
                      </a:r>
                      <a:endParaRPr lang="en-US" sz="1400"/>
                    </a:p>
                  </a:txBody>
                  <a:tcPr/>
                </a:tc>
                <a:tc>
                  <a:txBody>
                    <a:bodyPr/>
                    <a:lstStyle/>
                    <a:p>
                      <a:pPr algn="ctr"/>
                      <a:r>
                        <a:rPr lang="it-IT" sz="1400" smtClean="0"/>
                        <a:t>90%</a:t>
                      </a:r>
                      <a:endParaRPr lang="en-US" sz="1400"/>
                    </a:p>
                  </a:txBody>
                  <a:tcPr/>
                </a:tc>
                <a:tc>
                  <a:txBody>
                    <a:bodyPr/>
                    <a:lstStyle/>
                    <a:p>
                      <a:pPr algn="ctr"/>
                      <a:endParaRPr lang="en-US" sz="1400"/>
                    </a:p>
                  </a:txBody>
                  <a:tcPr/>
                </a:tc>
                <a:tc>
                  <a:txBody>
                    <a:bodyPr/>
                    <a:lstStyle/>
                    <a:p>
                      <a:pPr algn="ctr"/>
                      <a:endParaRPr lang="en-US" sz="1400"/>
                    </a:p>
                  </a:txBody>
                  <a:tcPr/>
                </a:tc>
                <a:tc>
                  <a:txBody>
                    <a:bodyPr/>
                    <a:lstStyle/>
                    <a:p>
                      <a:pPr algn="ctr"/>
                      <a:r>
                        <a:rPr lang="it-IT" sz="1400" smtClean="0"/>
                        <a:t>yes</a:t>
                      </a:r>
                      <a:endParaRPr lang="en-US" sz="1400"/>
                    </a:p>
                  </a:txBody>
                  <a:tcPr/>
                </a:tc>
                <a:tc>
                  <a:txBody>
                    <a:bodyPr/>
                    <a:lstStyle/>
                    <a:p>
                      <a:pPr algn="ctr"/>
                      <a:r>
                        <a:rPr lang="it-IT" sz="1400" smtClean="0"/>
                        <a:t>yes</a:t>
                      </a:r>
                      <a:endParaRPr lang="en-US" sz="1400"/>
                    </a:p>
                  </a:txBody>
                  <a:tcPr/>
                </a:tc>
                <a:tc>
                  <a:txBody>
                    <a:bodyPr/>
                    <a:lstStyle/>
                    <a:p>
                      <a:pPr algn="ctr"/>
                      <a:endParaRPr lang="en-US" sz="1400" dirty="0"/>
                    </a:p>
                  </a:txBody>
                  <a:tcPr/>
                </a:tc>
              </a:tr>
            </a:tbl>
          </a:graphicData>
        </a:graphic>
      </p:graphicFrame>
      <p:sp>
        <p:nvSpPr>
          <p:cNvPr id="5" name="CasellaDiTesto 4"/>
          <p:cNvSpPr txBox="1"/>
          <p:nvPr/>
        </p:nvSpPr>
        <p:spPr>
          <a:xfrm>
            <a:off x="971600" y="188640"/>
            <a:ext cx="6408712" cy="400110"/>
          </a:xfrm>
          <a:prstGeom prst="rect">
            <a:avLst/>
          </a:prstGeom>
          <a:noFill/>
        </p:spPr>
        <p:txBody>
          <a:bodyPr wrap="square" rtlCol="0">
            <a:spAutoFit/>
          </a:bodyPr>
          <a:lstStyle/>
          <a:p>
            <a:r>
              <a:rPr lang="en-US" sz="2000" b="1" dirty="0" smtClean="0"/>
              <a:t>Some statistics 2013 (</a:t>
            </a:r>
            <a:r>
              <a:rPr lang="en-US" sz="2000" b="1" smtClean="0"/>
              <a:t>mainly  cyclotron </a:t>
            </a:r>
            <a:r>
              <a:rPr lang="en-US" sz="2000" b="1" dirty="0" smtClean="0"/>
              <a:t>up to </a:t>
            </a:r>
            <a:r>
              <a:rPr lang="en-US" sz="2000" b="1" smtClean="0"/>
              <a:t>May 2013)</a:t>
            </a:r>
            <a:endParaRPr lang="en-US" sz="2000" b="1" dirty="0"/>
          </a:p>
        </p:txBody>
      </p:sp>
    </p:spTree>
    <p:extLst>
      <p:ext uri="{BB962C8B-B14F-4D97-AF65-F5344CB8AC3E}">
        <p14:creationId xmlns:p14="http://schemas.microsoft.com/office/powerpoint/2010/main" val="421547646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en-US" smtClean="0"/>
              <a:t>Comitato di Valutazione dei LNS, 1-2 Luglio 2015</a:t>
            </a:r>
            <a:endParaRPr lang="en-US"/>
          </a:p>
        </p:txBody>
      </p:sp>
      <p:sp>
        <p:nvSpPr>
          <p:cNvPr id="5" name="Segnaposto numero diapositiva 4"/>
          <p:cNvSpPr>
            <a:spLocks noGrp="1"/>
          </p:cNvSpPr>
          <p:nvPr>
            <p:ph type="sldNum" sz="quarter" idx="12"/>
          </p:nvPr>
        </p:nvSpPr>
        <p:spPr/>
        <p:txBody>
          <a:bodyPr/>
          <a:lstStyle/>
          <a:p>
            <a:fld id="{7CA9C441-F34B-6B4E-9CD4-7F418E036B7C}" type="slidenum">
              <a:rPr lang="en-US" smtClean="0"/>
              <a:t>46</a:t>
            </a:fld>
            <a:endParaRPr lang="en-US"/>
          </a:p>
        </p:txBody>
      </p:sp>
      <p:pic>
        <p:nvPicPr>
          <p:cNvPr id="6" name="Immagine 5"/>
          <p:cNvPicPr>
            <a:picLocks noChangeAspect="1"/>
          </p:cNvPicPr>
          <p:nvPr/>
        </p:nvPicPr>
        <p:blipFill>
          <a:blip r:embed="rId2"/>
          <a:stretch>
            <a:fillRect/>
          </a:stretch>
        </p:blipFill>
        <p:spPr>
          <a:xfrm>
            <a:off x="0" y="1066800"/>
            <a:ext cx="9144000" cy="4704026"/>
          </a:xfrm>
          <a:prstGeom prst="rect">
            <a:avLst/>
          </a:prstGeom>
        </p:spPr>
      </p:pic>
      <p:sp>
        <p:nvSpPr>
          <p:cNvPr id="7" name="CasellaDiTesto 6"/>
          <p:cNvSpPr txBox="1"/>
          <p:nvPr/>
        </p:nvSpPr>
        <p:spPr>
          <a:xfrm>
            <a:off x="0" y="406400"/>
            <a:ext cx="9144000" cy="523220"/>
          </a:xfrm>
          <a:prstGeom prst="rect">
            <a:avLst/>
          </a:prstGeom>
          <a:noFill/>
        </p:spPr>
        <p:txBody>
          <a:bodyPr wrap="square" rtlCol="0">
            <a:spAutoFit/>
          </a:bodyPr>
          <a:lstStyle/>
          <a:p>
            <a:pPr algn="ctr"/>
            <a:r>
              <a:rPr lang="en-US" sz="2800" dirty="0" err="1" smtClean="0">
                <a:latin typeface="Times New Roman"/>
                <a:cs typeface="Times New Roman"/>
              </a:rPr>
              <a:t>Finanziamento</a:t>
            </a:r>
            <a:r>
              <a:rPr lang="en-US" sz="2800" dirty="0" smtClean="0">
                <a:latin typeface="Times New Roman"/>
                <a:cs typeface="Times New Roman"/>
              </a:rPr>
              <a:t> </a:t>
            </a:r>
            <a:r>
              <a:rPr lang="en-US" sz="2800" dirty="0" err="1">
                <a:latin typeface="Times New Roman"/>
                <a:cs typeface="Times New Roman"/>
              </a:rPr>
              <a:t>D</a:t>
            </a:r>
            <a:r>
              <a:rPr lang="en-US" sz="2800" dirty="0" err="1" smtClean="0">
                <a:latin typeface="Times New Roman"/>
                <a:cs typeface="Times New Roman"/>
              </a:rPr>
              <a:t>ivisione</a:t>
            </a:r>
            <a:r>
              <a:rPr lang="en-US" sz="2800" dirty="0" smtClean="0">
                <a:latin typeface="Times New Roman"/>
                <a:cs typeface="Times New Roman"/>
              </a:rPr>
              <a:t> </a:t>
            </a:r>
            <a:r>
              <a:rPr lang="en-US" sz="2800" dirty="0" err="1" smtClean="0">
                <a:latin typeface="Times New Roman"/>
                <a:cs typeface="Times New Roman"/>
              </a:rPr>
              <a:t>Ricerca</a:t>
            </a:r>
            <a:r>
              <a:rPr lang="en-US" sz="2800" dirty="0" smtClean="0">
                <a:latin typeface="Times New Roman"/>
                <a:cs typeface="Times New Roman"/>
              </a:rPr>
              <a:t> 2013, </a:t>
            </a:r>
            <a:r>
              <a:rPr lang="en-US" sz="2800" b="1" dirty="0" smtClean="0">
                <a:solidFill>
                  <a:srgbClr val="000090"/>
                </a:solidFill>
                <a:latin typeface="Times New Roman"/>
                <a:cs typeface="Times New Roman"/>
              </a:rPr>
              <a:t>791 k€</a:t>
            </a:r>
            <a:endParaRPr lang="en-US" sz="2800" b="1" dirty="0">
              <a:solidFill>
                <a:srgbClr val="000090"/>
              </a:solidFill>
              <a:latin typeface="Times New Roman"/>
              <a:cs typeface="Times New Roman"/>
            </a:endParaRPr>
          </a:p>
        </p:txBody>
      </p:sp>
      <p:grpSp>
        <p:nvGrpSpPr>
          <p:cNvPr id="13" name="Gruppo 12"/>
          <p:cNvGrpSpPr/>
          <p:nvPr/>
        </p:nvGrpSpPr>
        <p:grpSpPr>
          <a:xfrm>
            <a:off x="7153880" y="1663700"/>
            <a:ext cx="1939320" cy="1320800"/>
            <a:chOff x="7153880" y="1663700"/>
            <a:chExt cx="1939320" cy="1320800"/>
          </a:xfrm>
        </p:grpSpPr>
        <p:sp>
          <p:nvSpPr>
            <p:cNvPr id="8" name="Anello 7"/>
            <p:cNvSpPr/>
            <p:nvPr/>
          </p:nvSpPr>
          <p:spPr>
            <a:xfrm>
              <a:off x="8255000" y="1663700"/>
              <a:ext cx="838200" cy="1320800"/>
            </a:xfrm>
            <a:prstGeom prst="donut">
              <a:avLst>
                <a:gd name="adj" fmla="val 3758"/>
              </a:avLst>
            </a:prstGeom>
            <a:solidFill>
              <a:srgbClr val="00009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9" name="Rettangolo 8"/>
            <p:cNvSpPr/>
            <p:nvPr/>
          </p:nvSpPr>
          <p:spPr>
            <a:xfrm>
              <a:off x="7153880" y="2120900"/>
              <a:ext cx="964627" cy="707886"/>
            </a:xfrm>
            <a:prstGeom prst="rect">
              <a:avLst/>
            </a:prstGeom>
            <a:noFill/>
          </p:spPr>
          <p:txBody>
            <a:bodyPr wrap="none" lIns="91440" tIns="45720" rIns="91440" bIns="45720">
              <a:spAutoFit/>
            </a:bodyPr>
            <a:lstStyle/>
            <a:p>
              <a:pPr algn="ctr"/>
              <a:r>
                <a:rPr lang="it-IT" sz="4000" dirty="0" smtClean="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213</a:t>
              </a:r>
              <a:endParaRPr lang="it-IT" sz="4000" cap="none" spc="0"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p:txBody>
        </p:sp>
      </p:grpSp>
      <p:grpSp>
        <p:nvGrpSpPr>
          <p:cNvPr id="14" name="Gruppo 13"/>
          <p:cNvGrpSpPr/>
          <p:nvPr/>
        </p:nvGrpSpPr>
        <p:grpSpPr>
          <a:xfrm>
            <a:off x="7413867" y="3530600"/>
            <a:ext cx="1679333" cy="707886"/>
            <a:chOff x="7413867" y="3530600"/>
            <a:chExt cx="1679333" cy="707886"/>
          </a:xfrm>
        </p:grpSpPr>
        <p:sp>
          <p:nvSpPr>
            <p:cNvPr id="10" name="Anello 9"/>
            <p:cNvSpPr/>
            <p:nvPr/>
          </p:nvSpPr>
          <p:spPr>
            <a:xfrm>
              <a:off x="8255000" y="3679686"/>
              <a:ext cx="838200" cy="524014"/>
            </a:xfrm>
            <a:prstGeom prst="donut">
              <a:avLst>
                <a:gd name="adj" fmla="val 3758"/>
              </a:avLst>
            </a:prstGeom>
            <a:solidFill>
              <a:srgbClr val="00009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1" name="Rettangolo 10"/>
            <p:cNvSpPr/>
            <p:nvPr/>
          </p:nvSpPr>
          <p:spPr>
            <a:xfrm>
              <a:off x="7413867" y="3530600"/>
              <a:ext cx="704640" cy="707886"/>
            </a:xfrm>
            <a:prstGeom prst="rect">
              <a:avLst/>
            </a:prstGeom>
            <a:noFill/>
          </p:spPr>
          <p:txBody>
            <a:bodyPr wrap="none" lIns="91440" tIns="45720" rIns="91440" bIns="45720">
              <a:spAutoFit/>
            </a:bodyPr>
            <a:lstStyle/>
            <a:p>
              <a:pPr algn="ctr"/>
              <a:r>
                <a:rPr lang="it-IT" sz="4000" dirty="0" smtClean="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62</a:t>
              </a:r>
              <a:endParaRPr lang="it-IT" sz="4000" cap="none" spc="0"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p:txBody>
        </p:sp>
      </p:grpSp>
      <p:sp>
        <p:nvSpPr>
          <p:cNvPr id="12" name="Rettangolo 11"/>
          <p:cNvSpPr/>
          <p:nvPr/>
        </p:nvSpPr>
        <p:spPr>
          <a:xfrm>
            <a:off x="7975600" y="5662876"/>
            <a:ext cx="964627" cy="707886"/>
          </a:xfrm>
          <a:prstGeom prst="rect">
            <a:avLst/>
          </a:prstGeom>
          <a:noFill/>
        </p:spPr>
        <p:txBody>
          <a:bodyPr wrap="none" lIns="91440" tIns="45720" rIns="91440" bIns="45720">
            <a:spAutoFit/>
          </a:bodyPr>
          <a:lstStyle/>
          <a:p>
            <a:pPr algn="ctr"/>
            <a:r>
              <a:rPr lang="it-IT" sz="4000" dirty="0" smtClean="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791</a:t>
            </a:r>
          </a:p>
        </p:txBody>
      </p:sp>
    </p:spTree>
    <p:extLst>
      <p:ext uri="{BB962C8B-B14F-4D97-AF65-F5344CB8AC3E}">
        <p14:creationId xmlns:p14="http://schemas.microsoft.com/office/powerpoint/2010/main" val="660412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en-US" smtClean="0"/>
              <a:t>Comitato di Valutazione dei LNS, 1-2 Luglio 2015</a:t>
            </a:r>
            <a:endParaRPr lang="en-US"/>
          </a:p>
        </p:txBody>
      </p:sp>
      <p:sp>
        <p:nvSpPr>
          <p:cNvPr id="3" name="Segnaposto numero diapositiva 2"/>
          <p:cNvSpPr>
            <a:spLocks noGrp="1"/>
          </p:cNvSpPr>
          <p:nvPr>
            <p:ph type="sldNum" sz="quarter" idx="12"/>
          </p:nvPr>
        </p:nvSpPr>
        <p:spPr/>
        <p:txBody>
          <a:bodyPr/>
          <a:lstStyle/>
          <a:p>
            <a:fld id="{7CA9C441-F34B-6B4E-9CD4-7F418E036B7C}" type="slidenum">
              <a:rPr lang="en-US" smtClean="0"/>
              <a:t>47</a:t>
            </a:fld>
            <a:endParaRPr lang="en-US"/>
          </a:p>
        </p:txBody>
      </p:sp>
      <p:pic>
        <p:nvPicPr>
          <p:cNvPr id="4" name="Immagine 3"/>
          <p:cNvPicPr>
            <a:picLocks noChangeAspect="1"/>
          </p:cNvPicPr>
          <p:nvPr/>
        </p:nvPicPr>
        <p:blipFill>
          <a:blip r:embed="rId2"/>
          <a:stretch>
            <a:fillRect/>
          </a:stretch>
        </p:blipFill>
        <p:spPr>
          <a:xfrm>
            <a:off x="0" y="1333500"/>
            <a:ext cx="9144000" cy="4185573"/>
          </a:xfrm>
          <a:prstGeom prst="rect">
            <a:avLst/>
          </a:prstGeom>
        </p:spPr>
      </p:pic>
      <p:sp>
        <p:nvSpPr>
          <p:cNvPr id="5" name="CasellaDiTesto 4"/>
          <p:cNvSpPr txBox="1"/>
          <p:nvPr/>
        </p:nvSpPr>
        <p:spPr>
          <a:xfrm>
            <a:off x="0" y="406400"/>
            <a:ext cx="9144000" cy="584776"/>
          </a:xfrm>
          <a:prstGeom prst="rect">
            <a:avLst/>
          </a:prstGeom>
          <a:noFill/>
        </p:spPr>
        <p:txBody>
          <a:bodyPr wrap="square" rtlCol="0">
            <a:spAutoFit/>
          </a:bodyPr>
          <a:lstStyle/>
          <a:p>
            <a:pPr algn="ctr"/>
            <a:r>
              <a:rPr lang="en-US" sz="2800" dirty="0" err="1" smtClean="0">
                <a:latin typeface="Times New Roman"/>
                <a:cs typeface="Times New Roman"/>
              </a:rPr>
              <a:t>Finanziamento</a:t>
            </a:r>
            <a:r>
              <a:rPr lang="en-US" sz="2800" dirty="0" smtClean="0">
                <a:latin typeface="Times New Roman"/>
                <a:cs typeface="Times New Roman"/>
              </a:rPr>
              <a:t> </a:t>
            </a:r>
            <a:r>
              <a:rPr lang="en-US" sz="2800" dirty="0" err="1">
                <a:latin typeface="Times New Roman"/>
                <a:cs typeface="Times New Roman"/>
              </a:rPr>
              <a:t>D</a:t>
            </a:r>
            <a:r>
              <a:rPr lang="en-US" sz="2800" dirty="0" err="1" smtClean="0">
                <a:latin typeface="Times New Roman"/>
                <a:cs typeface="Times New Roman"/>
              </a:rPr>
              <a:t>ivisione</a:t>
            </a:r>
            <a:r>
              <a:rPr lang="en-US" sz="2800" dirty="0" smtClean="0">
                <a:latin typeface="Times New Roman"/>
                <a:cs typeface="Times New Roman"/>
              </a:rPr>
              <a:t> </a:t>
            </a:r>
            <a:r>
              <a:rPr lang="en-US" sz="2800" dirty="0" err="1" smtClean="0">
                <a:latin typeface="Times New Roman"/>
                <a:cs typeface="Times New Roman"/>
              </a:rPr>
              <a:t>Ricerca</a:t>
            </a:r>
            <a:r>
              <a:rPr lang="en-US" sz="2800" dirty="0" smtClean="0">
                <a:latin typeface="Times New Roman"/>
                <a:cs typeface="Times New Roman"/>
              </a:rPr>
              <a:t> 2014, </a:t>
            </a:r>
            <a:r>
              <a:rPr lang="en-US" sz="3200" b="1" dirty="0" smtClean="0">
                <a:solidFill>
                  <a:srgbClr val="000090"/>
                </a:solidFill>
                <a:latin typeface="Times New Roman"/>
                <a:cs typeface="Times New Roman"/>
              </a:rPr>
              <a:t>744 k€</a:t>
            </a:r>
            <a:endParaRPr lang="en-US" sz="3200" b="1" dirty="0">
              <a:solidFill>
                <a:srgbClr val="000090"/>
              </a:solidFill>
              <a:latin typeface="Times New Roman"/>
              <a:cs typeface="Times New Roman"/>
            </a:endParaRPr>
          </a:p>
        </p:txBody>
      </p:sp>
      <p:grpSp>
        <p:nvGrpSpPr>
          <p:cNvPr id="10" name="Gruppo 9"/>
          <p:cNvGrpSpPr/>
          <p:nvPr/>
        </p:nvGrpSpPr>
        <p:grpSpPr>
          <a:xfrm>
            <a:off x="7153880" y="1765300"/>
            <a:ext cx="1939320" cy="1320800"/>
            <a:chOff x="7153880" y="1765300"/>
            <a:chExt cx="1939320" cy="1320800"/>
          </a:xfrm>
        </p:grpSpPr>
        <p:sp>
          <p:nvSpPr>
            <p:cNvPr id="6" name="Anello 5"/>
            <p:cNvSpPr/>
            <p:nvPr/>
          </p:nvSpPr>
          <p:spPr>
            <a:xfrm>
              <a:off x="8255000" y="1765300"/>
              <a:ext cx="838200" cy="1320800"/>
            </a:xfrm>
            <a:prstGeom prst="donut">
              <a:avLst>
                <a:gd name="adj" fmla="val 3758"/>
              </a:avLst>
            </a:prstGeom>
            <a:solidFill>
              <a:srgbClr val="00009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7" name="Rettangolo 6"/>
            <p:cNvSpPr/>
            <p:nvPr/>
          </p:nvSpPr>
          <p:spPr>
            <a:xfrm>
              <a:off x="7153880" y="2120900"/>
              <a:ext cx="964627" cy="707886"/>
            </a:xfrm>
            <a:prstGeom prst="rect">
              <a:avLst/>
            </a:prstGeom>
            <a:noFill/>
          </p:spPr>
          <p:txBody>
            <a:bodyPr wrap="none" lIns="91440" tIns="45720" rIns="91440" bIns="45720">
              <a:spAutoFit/>
            </a:bodyPr>
            <a:lstStyle/>
            <a:p>
              <a:pPr algn="ctr"/>
              <a:r>
                <a:rPr lang="it-IT" sz="4000" dirty="0" smtClean="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255</a:t>
              </a:r>
              <a:endParaRPr lang="it-IT" sz="4000" cap="none" spc="0"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p:txBody>
        </p:sp>
      </p:grpSp>
      <p:grpSp>
        <p:nvGrpSpPr>
          <p:cNvPr id="11" name="Gruppo 10"/>
          <p:cNvGrpSpPr/>
          <p:nvPr/>
        </p:nvGrpSpPr>
        <p:grpSpPr>
          <a:xfrm>
            <a:off x="7413867" y="3721100"/>
            <a:ext cx="1679333" cy="707886"/>
            <a:chOff x="7413867" y="3721100"/>
            <a:chExt cx="1679333" cy="707886"/>
          </a:xfrm>
        </p:grpSpPr>
        <p:sp>
          <p:nvSpPr>
            <p:cNvPr id="8" name="Anello 7"/>
            <p:cNvSpPr/>
            <p:nvPr/>
          </p:nvSpPr>
          <p:spPr>
            <a:xfrm>
              <a:off x="8255000" y="3882886"/>
              <a:ext cx="838200" cy="524014"/>
            </a:xfrm>
            <a:prstGeom prst="donut">
              <a:avLst>
                <a:gd name="adj" fmla="val 3758"/>
              </a:avLst>
            </a:prstGeom>
            <a:solidFill>
              <a:srgbClr val="00009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9" name="Rettangolo 8"/>
            <p:cNvSpPr/>
            <p:nvPr/>
          </p:nvSpPr>
          <p:spPr>
            <a:xfrm>
              <a:off x="7413867" y="3721100"/>
              <a:ext cx="704640" cy="707886"/>
            </a:xfrm>
            <a:prstGeom prst="rect">
              <a:avLst/>
            </a:prstGeom>
            <a:noFill/>
          </p:spPr>
          <p:txBody>
            <a:bodyPr wrap="none" lIns="91440" tIns="45720" rIns="91440" bIns="45720">
              <a:spAutoFit/>
            </a:bodyPr>
            <a:lstStyle/>
            <a:p>
              <a:pPr algn="ctr"/>
              <a:r>
                <a:rPr lang="it-IT" sz="4000" dirty="0" smtClean="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61</a:t>
              </a:r>
              <a:endParaRPr lang="it-IT" sz="4000" cap="none" spc="0"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40076176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en-US" smtClean="0"/>
              <a:t>Comitato di Valutazione dei LNS, 1-2 Luglio 2015</a:t>
            </a:r>
            <a:endParaRPr lang="en-US"/>
          </a:p>
        </p:txBody>
      </p:sp>
      <p:sp>
        <p:nvSpPr>
          <p:cNvPr id="3" name="Segnaposto numero diapositiva 2"/>
          <p:cNvSpPr>
            <a:spLocks noGrp="1"/>
          </p:cNvSpPr>
          <p:nvPr>
            <p:ph type="sldNum" sz="quarter" idx="12"/>
          </p:nvPr>
        </p:nvSpPr>
        <p:spPr/>
        <p:txBody>
          <a:bodyPr/>
          <a:lstStyle/>
          <a:p>
            <a:fld id="{7CA9C441-F34B-6B4E-9CD4-7F418E036B7C}" type="slidenum">
              <a:rPr lang="en-US" smtClean="0"/>
              <a:t>48</a:t>
            </a:fld>
            <a:endParaRPr lang="en-US"/>
          </a:p>
        </p:txBody>
      </p:sp>
      <p:graphicFrame>
        <p:nvGraphicFramePr>
          <p:cNvPr id="4" name="Oggetto 3"/>
          <p:cNvGraphicFramePr>
            <a:graphicFrameLocks noChangeAspect="1"/>
          </p:cNvGraphicFramePr>
          <p:nvPr>
            <p:extLst>
              <p:ext uri="{D42A27DB-BD31-4B8C-83A1-F6EECF244321}">
                <p14:modId xmlns:p14="http://schemas.microsoft.com/office/powerpoint/2010/main" val="1105610848"/>
              </p:ext>
            </p:extLst>
          </p:nvPr>
        </p:nvGraphicFramePr>
        <p:xfrm>
          <a:off x="428625" y="1304925"/>
          <a:ext cx="8294688" cy="4141788"/>
        </p:xfrm>
        <a:graphic>
          <a:graphicData uri="http://schemas.openxmlformats.org/presentationml/2006/ole">
            <mc:AlternateContent xmlns:mc="http://schemas.openxmlformats.org/markup-compatibility/2006">
              <mc:Choice xmlns:v="urn:schemas-microsoft-com:vml" Requires="v">
                <p:oleObj spid="_x0000_s1041" name="Documento" r:id="rId4" imgW="9766300" imgH="4533900" progId="Word.Document.12">
                  <p:embed/>
                </p:oleObj>
              </mc:Choice>
              <mc:Fallback>
                <p:oleObj name="Documento" r:id="rId4" imgW="9766300" imgH="4533900" progId="Word.Document.12">
                  <p:embed/>
                  <p:pic>
                    <p:nvPicPr>
                      <p:cNvPr id="0" name=""/>
                      <p:cNvPicPr/>
                      <p:nvPr/>
                    </p:nvPicPr>
                    <p:blipFill>
                      <a:blip r:embed="rId5"/>
                      <a:stretch>
                        <a:fillRect/>
                      </a:stretch>
                    </p:blipFill>
                    <p:spPr>
                      <a:xfrm>
                        <a:off x="428625" y="1304925"/>
                        <a:ext cx="8294688" cy="4141788"/>
                      </a:xfrm>
                      <a:prstGeom prst="rect">
                        <a:avLst/>
                      </a:prstGeom>
                    </p:spPr>
                  </p:pic>
                </p:oleObj>
              </mc:Fallback>
            </mc:AlternateContent>
          </a:graphicData>
        </a:graphic>
      </p:graphicFrame>
      <p:sp>
        <p:nvSpPr>
          <p:cNvPr id="5" name="CasellaDiTesto 4"/>
          <p:cNvSpPr txBox="1"/>
          <p:nvPr/>
        </p:nvSpPr>
        <p:spPr>
          <a:xfrm>
            <a:off x="0" y="406400"/>
            <a:ext cx="9144000" cy="584776"/>
          </a:xfrm>
          <a:prstGeom prst="rect">
            <a:avLst/>
          </a:prstGeom>
          <a:noFill/>
        </p:spPr>
        <p:txBody>
          <a:bodyPr wrap="square" rtlCol="0">
            <a:spAutoFit/>
          </a:bodyPr>
          <a:lstStyle/>
          <a:p>
            <a:pPr algn="ctr"/>
            <a:r>
              <a:rPr lang="en-US" sz="2800" dirty="0" err="1" smtClean="0">
                <a:latin typeface="Times New Roman"/>
                <a:cs typeface="Times New Roman"/>
              </a:rPr>
              <a:t>Finanziamento</a:t>
            </a:r>
            <a:r>
              <a:rPr lang="en-US" sz="2800" dirty="0" smtClean="0">
                <a:latin typeface="Times New Roman"/>
                <a:cs typeface="Times New Roman"/>
              </a:rPr>
              <a:t> </a:t>
            </a:r>
            <a:r>
              <a:rPr lang="en-US" sz="2800" dirty="0" err="1">
                <a:latin typeface="Times New Roman"/>
                <a:cs typeface="Times New Roman"/>
              </a:rPr>
              <a:t>D</a:t>
            </a:r>
            <a:r>
              <a:rPr lang="en-US" sz="2800" dirty="0" err="1" smtClean="0">
                <a:latin typeface="Times New Roman"/>
                <a:cs typeface="Times New Roman"/>
              </a:rPr>
              <a:t>ivisione</a:t>
            </a:r>
            <a:r>
              <a:rPr lang="en-US" sz="2800" dirty="0" smtClean="0">
                <a:latin typeface="Times New Roman"/>
                <a:cs typeface="Times New Roman"/>
              </a:rPr>
              <a:t> </a:t>
            </a:r>
            <a:r>
              <a:rPr lang="en-US" sz="2800" dirty="0" err="1" smtClean="0">
                <a:latin typeface="Times New Roman"/>
                <a:cs typeface="Times New Roman"/>
              </a:rPr>
              <a:t>Ricerca</a:t>
            </a:r>
            <a:r>
              <a:rPr lang="en-US" sz="2800" dirty="0" smtClean="0">
                <a:latin typeface="Times New Roman"/>
                <a:cs typeface="Times New Roman"/>
              </a:rPr>
              <a:t> 2015, </a:t>
            </a:r>
            <a:r>
              <a:rPr lang="en-US" sz="3200" b="1" dirty="0" smtClean="0">
                <a:solidFill>
                  <a:srgbClr val="000090"/>
                </a:solidFill>
                <a:latin typeface="Times New Roman"/>
                <a:cs typeface="Times New Roman"/>
              </a:rPr>
              <a:t>708 k€</a:t>
            </a:r>
            <a:endParaRPr lang="en-US" sz="3200" b="1" dirty="0">
              <a:solidFill>
                <a:srgbClr val="000090"/>
              </a:solidFill>
              <a:latin typeface="Times New Roman"/>
              <a:cs typeface="Times New Roman"/>
            </a:endParaRPr>
          </a:p>
        </p:txBody>
      </p:sp>
      <p:grpSp>
        <p:nvGrpSpPr>
          <p:cNvPr id="10" name="Gruppo 9"/>
          <p:cNvGrpSpPr/>
          <p:nvPr/>
        </p:nvGrpSpPr>
        <p:grpSpPr>
          <a:xfrm>
            <a:off x="6887180" y="1765300"/>
            <a:ext cx="1939320" cy="1181100"/>
            <a:chOff x="6887180" y="1765300"/>
            <a:chExt cx="1939320" cy="1181100"/>
          </a:xfrm>
        </p:grpSpPr>
        <p:sp>
          <p:nvSpPr>
            <p:cNvPr id="6" name="Anello 5"/>
            <p:cNvSpPr/>
            <p:nvPr/>
          </p:nvSpPr>
          <p:spPr>
            <a:xfrm>
              <a:off x="7988300" y="1765300"/>
              <a:ext cx="838200" cy="1181100"/>
            </a:xfrm>
            <a:prstGeom prst="donut">
              <a:avLst>
                <a:gd name="adj" fmla="val 3758"/>
              </a:avLst>
            </a:prstGeom>
            <a:solidFill>
              <a:srgbClr val="00009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7" name="Rettangolo 6"/>
            <p:cNvSpPr/>
            <p:nvPr/>
          </p:nvSpPr>
          <p:spPr>
            <a:xfrm>
              <a:off x="6887180" y="2120900"/>
              <a:ext cx="964627" cy="707886"/>
            </a:xfrm>
            <a:prstGeom prst="rect">
              <a:avLst/>
            </a:prstGeom>
            <a:noFill/>
          </p:spPr>
          <p:txBody>
            <a:bodyPr wrap="none" lIns="91440" tIns="45720" rIns="91440" bIns="45720">
              <a:spAutoFit/>
            </a:bodyPr>
            <a:lstStyle/>
            <a:p>
              <a:pPr algn="ctr"/>
              <a:r>
                <a:rPr lang="it-IT" sz="4000" dirty="0" smtClean="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255</a:t>
              </a:r>
              <a:endParaRPr lang="it-IT" sz="4000" cap="none" spc="0"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p:txBody>
        </p:sp>
      </p:grpSp>
      <p:grpSp>
        <p:nvGrpSpPr>
          <p:cNvPr id="11" name="Gruppo 10"/>
          <p:cNvGrpSpPr/>
          <p:nvPr/>
        </p:nvGrpSpPr>
        <p:grpSpPr>
          <a:xfrm>
            <a:off x="7147167" y="3492500"/>
            <a:ext cx="1679333" cy="749300"/>
            <a:chOff x="7147167" y="3492500"/>
            <a:chExt cx="1679333" cy="749300"/>
          </a:xfrm>
        </p:grpSpPr>
        <p:sp>
          <p:nvSpPr>
            <p:cNvPr id="8" name="Anello 7"/>
            <p:cNvSpPr/>
            <p:nvPr/>
          </p:nvSpPr>
          <p:spPr>
            <a:xfrm>
              <a:off x="7988300" y="3717786"/>
              <a:ext cx="838200" cy="524014"/>
            </a:xfrm>
            <a:prstGeom prst="donut">
              <a:avLst>
                <a:gd name="adj" fmla="val 3758"/>
              </a:avLst>
            </a:prstGeom>
            <a:solidFill>
              <a:srgbClr val="00009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9" name="Rettangolo 8"/>
            <p:cNvSpPr/>
            <p:nvPr/>
          </p:nvSpPr>
          <p:spPr>
            <a:xfrm>
              <a:off x="7147167" y="3492500"/>
              <a:ext cx="704640" cy="707886"/>
            </a:xfrm>
            <a:prstGeom prst="rect">
              <a:avLst/>
            </a:prstGeom>
            <a:noFill/>
          </p:spPr>
          <p:txBody>
            <a:bodyPr wrap="none" lIns="91440" tIns="45720" rIns="91440" bIns="45720">
              <a:spAutoFit/>
            </a:bodyPr>
            <a:lstStyle/>
            <a:p>
              <a:pPr algn="ctr"/>
              <a:r>
                <a:rPr lang="it-IT" sz="4000" dirty="0" smtClean="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68</a:t>
              </a:r>
              <a:endParaRPr lang="it-IT" sz="4000" cap="none" spc="0"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6656612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551655" y="-1"/>
            <a:ext cx="8120873" cy="6109679"/>
          </a:xfrm>
          <a:prstGeom prst="rect">
            <a:avLst/>
          </a:prstGeom>
        </p:spPr>
      </p:pic>
      <p:sp>
        <p:nvSpPr>
          <p:cNvPr id="3" name="Segnaposto piè di pagina 2"/>
          <p:cNvSpPr>
            <a:spLocks noGrp="1"/>
          </p:cNvSpPr>
          <p:nvPr>
            <p:ph type="ftr" sz="quarter" idx="11"/>
          </p:nvPr>
        </p:nvSpPr>
        <p:spPr/>
        <p:txBody>
          <a:bodyPr/>
          <a:lstStyle/>
          <a:p>
            <a:r>
              <a:rPr lang="en-US" smtClean="0"/>
              <a:t>Comitato di Valutazione dei LNS, 1-2 Luglio 2015</a:t>
            </a:r>
            <a:endParaRPr lang="en-US"/>
          </a:p>
        </p:txBody>
      </p:sp>
      <p:sp>
        <p:nvSpPr>
          <p:cNvPr id="4" name="Segnaposto numero diapositiva 3"/>
          <p:cNvSpPr>
            <a:spLocks noGrp="1"/>
          </p:cNvSpPr>
          <p:nvPr>
            <p:ph type="sldNum" sz="quarter" idx="12"/>
          </p:nvPr>
        </p:nvSpPr>
        <p:spPr/>
        <p:txBody>
          <a:bodyPr/>
          <a:lstStyle/>
          <a:p>
            <a:fld id="{7CA9C441-F34B-6B4E-9CD4-7F418E036B7C}" type="slidenum">
              <a:rPr lang="en-US" smtClean="0"/>
              <a:t>5</a:t>
            </a:fld>
            <a:endParaRPr lang="en-US"/>
          </a:p>
        </p:txBody>
      </p:sp>
    </p:spTree>
    <p:extLst>
      <p:ext uri="{BB962C8B-B14F-4D97-AF65-F5344CB8AC3E}">
        <p14:creationId xmlns:p14="http://schemas.microsoft.com/office/powerpoint/2010/main" val="428932807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en-US" smtClean="0"/>
              <a:t>Comitato di Valutazione dei LNS, 1-2 Luglio 2015</a:t>
            </a:r>
            <a:endParaRPr lang="en-US"/>
          </a:p>
        </p:txBody>
      </p:sp>
      <p:sp>
        <p:nvSpPr>
          <p:cNvPr id="3" name="Segnaposto numero diapositiva 2"/>
          <p:cNvSpPr>
            <a:spLocks noGrp="1"/>
          </p:cNvSpPr>
          <p:nvPr>
            <p:ph type="sldNum" sz="quarter" idx="12"/>
          </p:nvPr>
        </p:nvSpPr>
        <p:spPr/>
        <p:txBody>
          <a:bodyPr/>
          <a:lstStyle/>
          <a:p>
            <a:fld id="{7CA9C441-F34B-6B4E-9CD4-7F418E036B7C}" type="slidenum">
              <a:rPr lang="en-US" smtClean="0"/>
              <a:t>6</a:t>
            </a:fld>
            <a:endParaRPr lang="en-US"/>
          </a:p>
        </p:txBody>
      </p:sp>
      <p:pic>
        <p:nvPicPr>
          <p:cNvPr id="5" name="Immagine 4"/>
          <p:cNvPicPr>
            <a:picLocks noChangeAspect="1"/>
          </p:cNvPicPr>
          <p:nvPr/>
        </p:nvPicPr>
        <p:blipFill>
          <a:blip r:embed="rId2"/>
          <a:stretch>
            <a:fillRect/>
          </a:stretch>
        </p:blipFill>
        <p:spPr>
          <a:xfrm>
            <a:off x="25401" y="1625601"/>
            <a:ext cx="5727700" cy="3816850"/>
          </a:xfrm>
          <a:prstGeom prst="rect">
            <a:avLst/>
          </a:prstGeom>
        </p:spPr>
      </p:pic>
      <p:sp>
        <p:nvSpPr>
          <p:cNvPr id="6" name="Rettangolo 5"/>
          <p:cNvSpPr/>
          <p:nvPr/>
        </p:nvSpPr>
        <p:spPr>
          <a:xfrm>
            <a:off x="25400" y="242671"/>
            <a:ext cx="5727701" cy="1200329"/>
          </a:xfrm>
          <a:prstGeom prst="rect">
            <a:avLst/>
          </a:prstGeom>
        </p:spPr>
        <p:txBody>
          <a:bodyPr wrap="square">
            <a:spAutoFit/>
          </a:bodyPr>
          <a:lstStyle/>
          <a:p>
            <a:pPr algn="ctr"/>
            <a:r>
              <a:rPr lang="en-US" b="1" dirty="0">
                <a:latin typeface="Times New Roman"/>
                <a:cs typeface="Times New Roman"/>
              </a:rPr>
              <a:t>CHIMERA (Charged Heavy Ion Mass and Energy Resolving Array</a:t>
            </a:r>
            <a:r>
              <a:rPr lang="en-US" b="1" dirty="0" smtClean="0">
                <a:latin typeface="Times New Roman"/>
                <a:cs typeface="Times New Roman"/>
              </a:rPr>
              <a:t>).  </a:t>
            </a:r>
            <a:r>
              <a:rPr lang="en-US" b="1" dirty="0" err="1" smtClean="0">
                <a:latin typeface="Times New Roman"/>
                <a:cs typeface="Times New Roman"/>
              </a:rPr>
              <a:t>È</a:t>
            </a:r>
            <a:r>
              <a:rPr lang="en-US" b="1" dirty="0" smtClean="0">
                <a:latin typeface="Times New Roman"/>
                <a:cs typeface="Times New Roman"/>
              </a:rPr>
              <a:t> un multi </a:t>
            </a:r>
            <a:r>
              <a:rPr lang="en-US" b="1" dirty="0" err="1" smtClean="0">
                <a:latin typeface="Times New Roman"/>
                <a:cs typeface="Times New Roman"/>
              </a:rPr>
              <a:t>rivelatore</a:t>
            </a:r>
            <a:r>
              <a:rPr lang="en-US" b="1" dirty="0" smtClean="0">
                <a:latin typeface="Times New Roman"/>
                <a:cs typeface="Times New Roman"/>
              </a:rPr>
              <a:t> 4 </a:t>
            </a:r>
            <a:r>
              <a:rPr lang="en-US" b="1" dirty="0" smtClean="0">
                <a:latin typeface="Symbol" charset="2"/>
                <a:cs typeface="Symbol" charset="2"/>
              </a:rPr>
              <a:t>p</a:t>
            </a:r>
            <a:r>
              <a:rPr lang="en-US" b="1" dirty="0" smtClean="0">
                <a:latin typeface="Times New Roman"/>
                <a:cs typeface="Times New Roman"/>
              </a:rPr>
              <a:t> con 1192 </a:t>
            </a:r>
            <a:r>
              <a:rPr lang="en-US" b="1" dirty="0" err="1" smtClean="0">
                <a:latin typeface="Times New Roman"/>
                <a:cs typeface="Times New Roman"/>
              </a:rPr>
              <a:t>crristalli</a:t>
            </a:r>
            <a:r>
              <a:rPr lang="en-US" b="1" dirty="0" smtClean="0">
                <a:latin typeface="Times New Roman"/>
                <a:cs typeface="Times New Roman"/>
              </a:rPr>
              <a:t> di </a:t>
            </a:r>
            <a:r>
              <a:rPr lang="en-US" b="1" dirty="0" err="1" smtClean="0">
                <a:latin typeface="Times New Roman"/>
                <a:cs typeface="Times New Roman"/>
              </a:rPr>
              <a:t>CsI</a:t>
            </a:r>
            <a:r>
              <a:rPr lang="en-US" b="1" dirty="0" smtClean="0">
                <a:latin typeface="Times New Roman"/>
                <a:cs typeface="Times New Roman"/>
              </a:rPr>
              <a:t>(</a:t>
            </a:r>
            <a:r>
              <a:rPr lang="en-US" b="1" dirty="0" err="1" smtClean="0">
                <a:latin typeface="Times New Roman"/>
                <a:cs typeface="Times New Roman"/>
              </a:rPr>
              <a:t>Tl</a:t>
            </a:r>
            <a:r>
              <a:rPr lang="en-US" b="1" dirty="0" smtClean="0">
                <a:latin typeface="Times New Roman"/>
                <a:cs typeface="Times New Roman"/>
              </a:rPr>
              <a:t>) </a:t>
            </a:r>
            <a:r>
              <a:rPr lang="en-US" b="1" dirty="0" err="1" smtClean="0">
                <a:latin typeface="Times New Roman"/>
                <a:cs typeface="Times New Roman"/>
              </a:rPr>
              <a:t>accoppiati</a:t>
            </a:r>
            <a:r>
              <a:rPr lang="en-US" b="1" dirty="0" smtClean="0">
                <a:latin typeface="Times New Roman"/>
                <a:cs typeface="Times New Roman"/>
              </a:rPr>
              <a:t> ad </a:t>
            </a:r>
            <a:r>
              <a:rPr lang="en-US" b="1" dirty="0" err="1" smtClean="0">
                <a:latin typeface="Times New Roman"/>
                <a:cs typeface="Times New Roman"/>
              </a:rPr>
              <a:t>altrettanti</a:t>
            </a:r>
            <a:r>
              <a:rPr lang="en-US" b="1" dirty="0" smtClean="0">
                <a:latin typeface="Times New Roman"/>
                <a:cs typeface="Times New Roman"/>
              </a:rPr>
              <a:t> </a:t>
            </a:r>
            <a:r>
              <a:rPr lang="en-US" b="1" dirty="0" err="1" smtClean="0">
                <a:latin typeface="Times New Roman"/>
                <a:cs typeface="Times New Roman"/>
              </a:rPr>
              <a:t>rivelatori</a:t>
            </a:r>
            <a:r>
              <a:rPr lang="en-US" b="1" dirty="0" smtClean="0">
                <a:latin typeface="Times New Roman"/>
                <a:cs typeface="Times New Roman"/>
              </a:rPr>
              <a:t> al </a:t>
            </a:r>
            <a:r>
              <a:rPr lang="en-US" b="1" dirty="0" err="1" smtClean="0">
                <a:latin typeface="Times New Roman"/>
                <a:cs typeface="Times New Roman"/>
              </a:rPr>
              <a:t>silicio</a:t>
            </a:r>
            <a:r>
              <a:rPr lang="en-US" b="1" dirty="0" smtClean="0">
                <a:latin typeface="Times New Roman"/>
                <a:cs typeface="Times New Roman"/>
              </a:rPr>
              <a:t> per la </a:t>
            </a:r>
            <a:r>
              <a:rPr lang="en-US" b="1" dirty="0" err="1" smtClean="0">
                <a:latin typeface="Times New Roman"/>
                <a:cs typeface="Times New Roman"/>
              </a:rPr>
              <a:t>misura</a:t>
            </a:r>
            <a:r>
              <a:rPr lang="en-US" b="1" dirty="0" smtClean="0">
                <a:latin typeface="Times New Roman"/>
                <a:cs typeface="Times New Roman"/>
              </a:rPr>
              <a:t> del </a:t>
            </a:r>
            <a:r>
              <a:rPr lang="en-US" b="1" dirty="0" smtClean="0">
                <a:latin typeface="Symbol" charset="2"/>
                <a:cs typeface="Symbol" charset="2"/>
              </a:rPr>
              <a:t>D</a:t>
            </a:r>
            <a:r>
              <a:rPr lang="en-US" b="1" dirty="0" smtClean="0">
                <a:latin typeface="Times New Roman"/>
                <a:cs typeface="Times New Roman"/>
              </a:rPr>
              <a:t>E</a:t>
            </a:r>
            <a:endParaRPr lang="en-US" b="1" dirty="0">
              <a:latin typeface="Times New Roman"/>
              <a:cs typeface="Times New Roman"/>
            </a:endParaRPr>
          </a:p>
        </p:txBody>
      </p:sp>
      <p:sp>
        <p:nvSpPr>
          <p:cNvPr id="7" name="CasellaDiTesto 6"/>
          <p:cNvSpPr txBox="1"/>
          <p:nvPr/>
        </p:nvSpPr>
        <p:spPr>
          <a:xfrm>
            <a:off x="5753101" y="12700"/>
            <a:ext cx="3492499" cy="6740308"/>
          </a:xfrm>
          <a:prstGeom prst="rect">
            <a:avLst/>
          </a:prstGeom>
          <a:noFill/>
        </p:spPr>
        <p:txBody>
          <a:bodyPr wrap="square" rtlCol="0">
            <a:spAutoFit/>
          </a:bodyPr>
          <a:lstStyle/>
          <a:p>
            <a:pPr marL="285750" lvl="0" indent="-285750">
              <a:buFontTx/>
              <a:buChar char="-"/>
            </a:pPr>
            <a:r>
              <a:rPr lang="it-IT" dirty="0" smtClean="0"/>
              <a:t>Riparazione </a:t>
            </a:r>
            <a:r>
              <a:rPr lang="it-IT" dirty="0"/>
              <a:t>sistema olio dinamico di blocco del coperchio della camera sperimentale</a:t>
            </a:r>
            <a:r>
              <a:rPr lang="it-IT" dirty="0" smtClean="0"/>
              <a:t>;</a:t>
            </a:r>
          </a:p>
          <a:p>
            <a:pPr marL="285750" lvl="0" indent="-285750">
              <a:buFontTx/>
              <a:buChar char="-"/>
            </a:pPr>
            <a:r>
              <a:rPr lang="it-IT" dirty="0" smtClean="0"/>
              <a:t>Sostituita </a:t>
            </a:r>
            <a:r>
              <a:rPr lang="it-IT" dirty="0"/>
              <a:t>testina da vuoto Full </a:t>
            </a:r>
            <a:r>
              <a:rPr lang="it-IT" dirty="0" err="1"/>
              <a:t>Range</a:t>
            </a:r>
            <a:r>
              <a:rPr lang="it-IT" dirty="0"/>
              <a:t> PCA, riparata, testata e rimontata</a:t>
            </a:r>
            <a:r>
              <a:rPr lang="it-IT" dirty="0" smtClean="0"/>
              <a:t>;</a:t>
            </a:r>
          </a:p>
          <a:p>
            <a:pPr marL="285750" lvl="0" indent="-285750">
              <a:buFontTx/>
              <a:buChar char="-"/>
            </a:pPr>
            <a:r>
              <a:rPr lang="it-IT" dirty="0" smtClean="0"/>
              <a:t>Test </a:t>
            </a:r>
            <a:r>
              <a:rPr lang="it-IT" dirty="0"/>
              <a:t>di tenuta da vuoto di 4 flange DN 160 ISO </a:t>
            </a:r>
            <a:r>
              <a:rPr lang="it-IT" dirty="0" smtClean="0"/>
              <a:t>K con nuovi connettori e </a:t>
            </a:r>
            <a:r>
              <a:rPr lang="it-IT" dirty="0"/>
              <a:t>controllo con cercafughe</a:t>
            </a:r>
            <a:r>
              <a:rPr lang="it-IT" dirty="0" smtClean="0"/>
              <a:t>;</a:t>
            </a:r>
          </a:p>
          <a:p>
            <a:pPr marL="285750" lvl="0" indent="-285750">
              <a:buFontTx/>
              <a:buChar char="-"/>
            </a:pPr>
            <a:r>
              <a:rPr lang="it-IT" dirty="0" smtClean="0"/>
              <a:t>Controllo </a:t>
            </a:r>
            <a:r>
              <a:rPr lang="it-IT" dirty="0"/>
              <a:t>sistema di raffreddamento pompe da vuoto e pulizia </a:t>
            </a:r>
            <a:r>
              <a:rPr lang="it-IT" dirty="0" err="1"/>
              <a:t>flussostati</a:t>
            </a:r>
            <a:r>
              <a:rPr lang="it-IT" dirty="0" smtClean="0"/>
              <a:t>;</a:t>
            </a:r>
          </a:p>
          <a:p>
            <a:pPr marL="285750" lvl="0" indent="-285750">
              <a:buFontTx/>
              <a:buChar char="-"/>
            </a:pPr>
            <a:r>
              <a:rPr lang="it-IT" dirty="0"/>
              <a:t>V</a:t>
            </a:r>
            <a:r>
              <a:rPr lang="it-IT" dirty="0" smtClean="0"/>
              <a:t>erifica </a:t>
            </a:r>
            <a:r>
              <a:rPr lang="it-IT" dirty="0"/>
              <a:t>allineamenti</a:t>
            </a:r>
            <a:r>
              <a:rPr lang="it-IT" dirty="0" smtClean="0"/>
              <a:t>;</a:t>
            </a:r>
          </a:p>
          <a:p>
            <a:pPr marL="285750" lvl="0" indent="-285750">
              <a:buFontTx/>
              <a:buChar char="-"/>
            </a:pPr>
            <a:r>
              <a:rPr lang="it-IT" dirty="0" smtClean="0"/>
              <a:t>Assistenza </a:t>
            </a:r>
            <a:r>
              <a:rPr lang="it-IT" dirty="0"/>
              <a:t>al gruppo di lavoro per la preparazione dei turni di misura</a:t>
            </a:r>
            <a:r>
              <a:rPr lang="it-IT" dirty="0" smtClean="0"/>
              <a:t>;</a:t>
            </a:r>
          </a:p>
          <a:p>
            <a:pPr marL="285750" lvl="0" indent="-285750">
              <a:buFontTx/>
              <a:buChar char="-"/>
            </a:pPr>
            <a:r>
              <a:rPr lang="it-IT" dirty="0" smtClean="0"/>
              <a:t>Test </a:t>
            </a:r>
            <a:r>
              <a:rPr lang="it-IT" dirty="0"/>
              <a:t>da </a:t>
            </a:r>
            <a:r>
              <a:rPr lang="it-IT" dirty="0" smtClean="0"/>
              <a:t>vuoto e manutenzione </a:t>
            </a:r>
            <a:r>
              <a:rPr lang="it-IT" dirty="0"/>
              <a:t>ordinaria del sistema </a:t>
            </a:r>
            <a:r>
              <a:rPr lang="it-IT" dirty="0" smtClean="0"/>
              <a:t>di controllo </a:t>
            </a:r>
            <a:r>
              <a:rPr lang="it-IT" dirty="0"/>
              <a:t>automatico del </a:t>
            </a:r>
            <a:r>
              <a:rPr lang="it-IT" dirty="0" smtClean="0"/>
              <a:t>vuoto e delle relative pompe (</a:t>
            </a:r>
            <a:r>
              <a:rPr lang="it-IT" dirty="0"/>
              <a:t>cambio olio rotative, filtri, ecc.).</a:t>
            </a:r>
          </a:p>
          <a:p>
            <a:endParaRPr lang="en-US" dirty="0"/>
          </a:p>
        </p:txBody>
      </p:sp>
    </p:spTree>
    <p:extLst>
      <p:ext uri="{BB962C8B-B14F-4D97-AF65-F5344CB8AC3E}">
        <p14:creationId xmlns:p14="http://schemas.microsoft.com/office/powerpoint/2010/main" val="313810297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Magnex_Ed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
            <a:ext cx="5055230" cy="6740306"/>
          </a:xfrm>
          <a:prstGeom prst="rect">
            <a:avLst/>
          </a:prstGeom>
        </p:spPr>
      </p:pic>
      <p:sp>
        <p:nvSpPr>
          <p:cNvPr id="4" name="CasellaDiTesto 3"/>
          <p:cNvSpPr txBox="1"/>
          <p:nvPr/>
        </p:nvSpPr>
        <p:spPr>
          <a:xfrm>
            <a:off x="4876800" y="0"/>
            <a:ext cx="4318000" cy="6740306"/>
          </a:xfrm>
          <a:prstGeom prst="rect">
            <a:avLst/>
          </a:prstGeom>
          <a:noFill/>
        </p:spPr>
        <p:txBody>
          <a:bodyPr wrap="square" rtlCol="0">
            <a:spAutoFit/>
          </a:bodyPr>
          <a:lstStyle/>
          <a:p>
            <a:pPr algn="ctr"/>
            <a:r>
              <a:rPr lang="en-US" sz="2400" dirty="0" err="1" smtClean="0">
                <a:solidFill>
                  <a:srgbClr val="0000FF"/>
                </a:solidFill>
                <a:latin typeface="Times New Roman"/>
                <a:cs typeface="Times New Roman"/>
              </a:rPr>
              <a:t>Sala</a:t>
            </a:r>
            <a:r>
              <a:rPr lang="en-US" sz="2400" dirty="0" smtClean="0">
                <a:solidFill>
                  <a:srgbClr val="0000FF"/>
                </a:solidFill>
                <a:latin typeface="Times New Roman"/>
                <a:cs typeface="Times New Roman"/>
              </a:rPr>
              <a:t> MAGNEX, con </a:t>
            </a:r>
            <a:r>
              <a:rPr lang="en-US" sz="2400" dirty="0" err="1" smtClean="0">
                <a:solidFill>
                  <a:srgbClr val="0000FF"/>
                </a:solidFill>
                <a:latin typeface="Times New Roman"/>
                <a:cs typeface="Times New Roman"/>
              </a:rPr>
              <a:t>rivelatori</a:t>
            </a:r>
            <a:r>
              <a:rPr lang="en-US" sz="2400" dirty="0" smtClean="0">
                <a:solidFill>
                  <a:srgbClr val="0000FF"/>
                </a:solidFill>
                <a:latin typeface="Times New Roman"/>
                <a:cs typeface="Times New Roman"/>
              </a:rPr>
              <a:t> per </a:t>
            </a:r>
            <a:r>
              <a:rPr lang="en-US" sz="2400" dirty="0" err="1" smtClean="0">
                <a:solidFill>
                  <a:srgbClr val="0000FF"/>
                </a:solidFill>
                <a:latin typeface="Times New Roman"/>
                <a:cs typeface="Times New Roman"/>
              </a:rPr>
              <a:t>Neutroni</a:t>
            </a:r>
            <a:r>
              <a:rPr lang="en-US" sz="2400" dirty="0" smtClean="0">
                <a:solidFill>
                  <a:srgbClr val="0000FF"/>
                </a:solidFill>
                <a:latin typeface="Times New Roman"/>
                <a:cs typeface="Times New Roman"/>
              </a:rPr>
              <a:t> </a:t>
            </a:r>
            <a:r>
              <a:rPr lang="en-US" sz="2400" dirty="0" err="1" smtClean="0">
                <a:solidFill>
                  <a:srgbClr val="0000FF"/>
                </a:solidFill>
                <a:latin typeface="Times New Roman"/>
                <a:cs typeface="Times New Roman"/>
              </a:rPr>
              <a:t>dell’apparato</a:t>
            </a:r>
            <a:r>
              <a:rPr lang="en-US" sz="2400" dirty="0" smtClean="0">
                <a:solidFill>
                  <a:srgbClr val="0000FF"/>
                </a:solidFill>
                <a:latin typeface="Times New Roman"/>
                <a:cs typeface="Times New Roman"/>
              </a:rPr>
              <a:t> EDEN, </a:t>
            </a:r>
            <a:r>
              <a:rPr lang="en-US" sz="2400" dirty="0" err="1" smtClean="0">
                <a:solidFill>
                  <a:srgbClr val="0000FF"/>
                </a:solidFill>
                <a:latin typeface="Times New Roman"/>
                <a:cs typeface="Times New Roman"/>
              </a:rPr>
              <a:t>supporto</a:t>
            </a:r>
            <a:r>
              <a:rPr lang="en-US" sz="2400" dirty="0" smtClean="0">
                <a:solidFill>
                  <a:srgbClr val="0000FF"/>
                </a:solidFill>
                <a:latin typeface="Times New Roman"/>
                <a:cs typeface="Times New Roman"/>
              </a:rPr>
              <a:t> </a:t>
            </a:r>
            <a:r>
              <a:rPr lang="en-US" sz="2400" dirty="0" err="1" smtClean="0">
                <a:solidFill>
                  <a:srgbClr val="0000FF"/>
                </a:solidFill>
                <a:latin typeface="Times New Roman"/>
                <a:cs typeface="Times New Roman"/>
              </a:rPr>
              <a:t>progettato</a:t>
            </a:r>
            <a:r>
              <a:rPr lang="en-US" sz="2400" dirty="0" smtClean="0">
                <a:solidFill>
                  <a:srgbClr val="0000FF"/>
                </a:solidFill>
                <a:latin typeface="Times New Roman"/>
                <a:cs typeface="Times New Roman"/>
              </a:rPr>
              <a:t> dal </a:t>
            </a:r>
            <a:r>
              <a:rPr lang="en-US" sz="2400" dirty="0" err="1" smtClean="0">
                <a:solidFill>
                  <a:srgbClr val="FF0000"/>
                </a:solidFill>
                <a:latin typeface="Times New Roman"/>
                <a:cs typeface="Times New Roman"/>
              </a:rPr>
              <a:t>reparto</a:t>
            </a:r>
            <a:r>
              <a:rPr lang="en-US" sz="2400" dirty="0" smtClean="0">
                <a:solidFill>
                  <a:srgbClr val="FF0000"/>
                </a:solidFill>
                <a:latin typeface="Times New Roman"/>
                <a:cs typeface="Times New Roman"/>
              </a:rPr>
              <a:t> “</a:t>
            </a:r>
            <a:r>
              <a:rPr lang="en-US" sz="2400" dirty="0" err="1" smtClean="0">
                <a:solidFill>
                  <a:srgbClr val="FF0000"/>
                </a:solidFill>
                <a:latin typeface="Times New Roman"/>
                <a:cs typeface="Times New Roman"/>
              </a:rPr>
              <a:t>Progettazione</a:t>
            </a:r>
            <a:r>
              <a:rPr lang="en-US" sz="2400" dirty="0" smtClean="0">
                <a:solidFill>
                  <a:srgbClr val="FF0000"/>
                </a:solidFill>
                <a:latin typeface="Times New Roman"/>
                <a:cs typeface="Times New Roman"/>
              </a:rPr>
              <a:t> </a:t>
            </a:r>
            <a:r>
              <a:rPr lang="en-US" sz="2400" dirty="0" err="1" smtClean="0">
                <a:solidFill>
                  <a:srgbClr val="FF0000"/>
                </a:solidFill>
                <a:latin typeface="Times New Roman"/>
                <a:cs typeface="Times New Roman"/>
              </a:rPr>
              <a:t>Meccanica</a:t>
            </a:r>
            <a:r>
              <a:rPr lang="en-US" sz="2400" dirty="0" smtClean="0">
                <a:solidFill>
                  <a:srgbClr val="FF0000"/>
                </a:solidFill>
                <a:latin typeface="Times New Roman"/>
                <a:cs typeface="Times New Roman"/>
              </a:rPr>
              <a:t>” </a:t>
            </a:r>
            <a:r>
              <a:rPr lang="en-US" sz="2400" dirty="0" err="1" smtClean="0">
                <a:solidFill>
                  <a:srgbClr val="FF0000"/>
                </a:solidFill>
                <a:latin typeface="Times New Roman"/>
                <a:cs typeface="Times New Roman"/>
              </a:rPr>
              <a:t>della</a:t>
            </a:r>
            <a:r>
              <a:rPr lang="en-US" sz="2400" dirty="0" smtClean="0">
                <a:solidFill>
                  <a:srgbClr val="FF0000"/>
                </a:solidFill>
                <a:latin typeface="Times New Roman"/>
                <a:cs typeface="Times New Roman"/>
              </a:rPr>
              <a:t> </a:t>
            </a:r>
            <a:r>
              <a:rPr lang="en-US" sz="2400" dirty="0" err="1" smtClean="0">
                <a:solidFill>
                  <a:srgbClr val="FF0000"/>
                </a:solidFill>
                <a:latin typeface="Times New Roman"/>
                <a:cs typeface="Times New Roman"/>
              </a:rPr>
              <a:t>divisione</a:t>
            </a:r>
            <a:r>
              <a:rPr lang="en-US" sz="2400" dirty="0" smtClean="0">
                <a:solidFill>
                  <a:srgbClr val="FF0000"/>
                </a:solidFill>
                <a:latin typeface="Times New Roman"/>
                <a:cs typeface="Times New Roman"/>
              </a:rPr>
              <a:t> </a:t>
            </a:r>
            <a:r>
              <a:rPr lang="en-US" sz="2400" dirty="0" err="1" smtClean="0">
                <a:solidFill>
                  <a:srgbClr val="FF0000"/>
                </a:solidFill>
                <a:latin typeface="Times New Roman"/>
                <a:cs typeface="Times New Roman"/>
              </a:rPr>
              <a:t>Acceleratori</a:t>
            </a:r>
            <a:r>
              <a:rPr lang="en-US" sz="2400" dirty="0" smtClean="0">
                <a:solidFill>
                  <a:srgbClr val="FF0000"/>
                </a:solidFill>
                <a:latin typeface="Times New Roman"/>
                <a:cs typeface="Times New Roman"/>
              </a:rPr>
              <a:t>, </a:t>
            </a:r>
            <a:r>
              <a:rPr lang="en-US" sz="2400" dirty="0" err="1" smtClean="0">
                <a:solidFill>
                  <a:srgbClr val="FF0000"/>
                </a:solidFill>
                <a:latin typeface="Times New Roman"/>
                <a:cs typeface="Times New Roman"/>
              </a:rPr>
              <a:t>su</a:t>
            </a:r>
            <a:r>
              <a:rPr lang="en-US" sz="2400" dirty="0" smtClean="0">
                <a:solidFill>
                  <a:srgbClr val="FF0000"/>
                </a:solidFill>
                <a:latin typeface="Times New Roman"/>
                <a:cs typeface="Times New Roman"/>
              </a:rPr>
              <a:t> </a:t>
            </a:r>
            <a:r>
              <a:rPr lang="en-US" sz="2400" dirty="0" err="1" smtClean="0">
                <a:solidFill>
                  <a:srgbClr val="FF0000"/>
                </a:solidFill>
                <a:latin typeface="Times New Roman"/>
                <a:cs typeface="Times New Roman"/>
              </a:rPr>
              <a:t>specifiche</a:t>
            </a:r>
            <a:r>
              <a:rPr lang="en-US" sz="2400" dirty="0" smtClean="0">
                <a:solidFill>
                  <a:srgbClr val="FF0000"/>
                </a:solidFill>
                <a:latin typeface="Times New Roman"/>
                <a:cs typeface="Times New Roman"/>
              </a:rPr>
              <a:t> elaborate dal </a:t>
            </a:r>
            <a:r>
              <a:rPr lang="en-US" sz="2400" dirty="0" err="1" smtClean="0">
                <a:solidFill>
                  <a:srgbClr val="FF0000"/>
                </a:solidFill>
                <a:latin typeface="Times New Roman"/>
                <a:cs typeface="Times New Roman"/>
              </a:rPr>
              <a:t>reparto</a:t>
            </a:r>
            <a:r>
              <a:rPr lang="en-US" sz="2400" dirty="0" smtClean="0">
                <a:solidFill>
                  <a:srgbClr val="FF0000"/>
                </a:solidFill>
                <a:latin typeface="Times New Roman"/>
                <a:cs typeface="Times New Roman"/>
              </a:rPr>
              <a:t>.</a:t>
            </a:r>
          </a:p>
          <a:p>
            <a:pPr algn="ctr"/>
            <a:r>
              <a:rPr lang="en-US" sz="2400" dirty="0" smtClean="0">
                <a:solidFill>
                  <a:srgbClr val="FF0000"/>
                </a:solidFill>
                <a:latin typeface="Times New Roman"/>
                <a:cs typeface="Times New Roman"/>
              </a:rPr>
              <a:t>In </a:t>
            </a:r>
            <a:r>
              <a:rPr lang="en-US" sz="2400" dirty="0" err="1" smtClean="0">
                <a:solidFill>
                  <a:srgbClr val="FF0000"/>
                </a:solidFill>
                <a:latin typeface="Times New Roman"/>
                <a:cs typeface="Times New Roman"/>
              </a:rPr>
              <a:t>collaborazione</a:t>
            </a:r>
            <a:r>
              <a:rPr lang="en-US" sz="2400" dirty="0" smtClean="0">
                <a:solidFill>
                  <a:srgbClr val="FF0000"/>
                </a:solidFill>
                <a:latin typeface="Times New Roman"/>
                <a:cs typeface="Times New Roman"/>
              </a:rPr>
              <a:t> con </a:t>
            </a:r>
            <a:r>
              <a:rPr lang="en-US" sz="2400" dirty="0" err="1" smtClean="0">
                <a:solidFill>
                  <a:srgbClr val="FF0000"/>
                </a:solidFill>
                <a:latin typeface="Times New Roman"/>
                <a:cs typeface="Times New Roman"/>
              </a:rPr>
              <a:t>altro</a:t>
            </a:r>
            <a:r>
              <a:rPr lang="en-US" sz="2400" dirty="0" smtClean="0">
                <a:solidFill>
                  <a:srgbClr val="FF0000"/>
                </a:solidFill>
                <a:latin typeface="Times New Roman"/>
                <a:cs typeface="Times New Roman"/>
              </a:rPr>
              <a:t> </a:t>
            </a:r>
            <a:r>
              <a:rPr lang="en-US" sz="2400" dirty="0" err="1" smtClean="0">
                <a:solidFill>
                  <a:srgbClr val="FF0000"/>
                </a:solidFill>
                <a:latin typeface="Times New Roman"/>
                <a:cs typeface="Times New Roman"/>
              </a:rPr>
              <a:t>reparto</a:t>
            </a:r>
            <a:r>
              <a:rPr lang="en-US" sz="2400" dirty="0" smtClean="0">
                <a:solidFill>
                  <a:srgbClr val="FF0000"/>
                </a:solidFill>
                <a:latin typeface="Times New Roman"/>
                <a:cs typeface="Times New Roman"/>
              </a:rPr>
              <a:t> </a:t>
            </a:r>
            <a:r>
              <a:rPr lang="en-US" sz="2400" dirty="0" err="1" smtClean="0">
                <a:solidFill>
                  <a:srgbClr val="FF0000"/>
                </a:solidFill>
                <a:latin typeface="Times New Roman"/>
                <a:cs typeface="Times New Roman"/>
              </a:rPr>
              <a:t>della</a:t>
            </a:r>
            <a:r>
              <a:rPr lang="en-US" sz="2400" dirty="0" smtClean="0">
                <a:solidFill>
                  <a:srgbClr val="FF0000"/>
                </a:solidFill>
                <a:latin typeface="Times New Roman"/>
                <a:cs typeface="Times New Roman"/>
              </a:rPr>
              <a:t> </a:t>
            </a:r>
            <a:r>
              <a:rPr lang="en-US" sz="2400" dirty="0" err="1" smtClean="0">
                <a:solidFill>
                  <a:srgbClr val="FF0000"/>
                </a:solidFill>
                <a:latin typeface="Times New Roman"/>
                <a:cs typeface="Times New Roman"/>
              </a:rPr>
              <a:t>divisione</a:t>
            </a:r>
            <a:r>
              <a:rPr lang="en-US" sz="2400" dirty="0" smtClean="0">
                <a:solidFill>
                  <a:srgbClr val="FF0000"/>
                </a:solidFill>
                <a:latin typeface="Times New Roman"/>
                <a:cs typeface="Times New Roman"/>
              </a:rPr>
              <a:t> </a:t>
            </a:r>
            <a:r>
              <a:rPr lang="en-US" sz="2400" dirty="0" err="1" smtClean="0">
                <a:solidFill>
                  <a:srgbClr val="FF0000"/>
                </a:solidFill>
                <a:latin typeface="Times New Roman"/>
                <a:cs typeface="Times New Roman"/>
              </a:rPr>
              <a:t>Acceleratori</a:t>
            </a:r>
            <a:r>
              <a:rPr lang="en-US" sz="2400" dirty="0" smtClean="0">
                <a:solidFill>
                  <a:srgbClr val="FF0000"/>
                </a:solidFill>
                <a:latin typeface="Times New Roman"/>
                <a:cs typeface="Times New Roman"/>
              </a:rPr>
              <a:t>, </a:t>
            </a:r>
            <a:r>
              <a:rPr lang="en-US" sz="2400" dirty="0" err="1" smtClean="0">
                <a:solidFill>
                  <a:srgbClr val="FF0000"/>
                </a:solidFill>
                <a:latin typeface="Times New Roman"/>
                <a:cs typeface="Times New Roman"/>
              </a:rPr>
              <a:t>è</a:t>
            </a:r>
            <a:r>
              <a:rPr lang="en-US" sz="2400" dirty="0" smtClean="0">
                <a:solidFill>
                  <a:srgbClr val="FF0000"/>
                </a:solidFill>
                <a:latin typeface="Times New Roman"/>
                <a:cs typeface="Times New Roman"/>
              </a:rPr>
              <a:t> </a:t>
            </a:r>
            <a:r>
              <a:rPr lang="en-US" sz="2400" dirty="0" err="1" smtClean="0">
                <a:solidFill>
                  <a:srgbClr val="FF0000"/>
                </a:solidFill>
                <a:latin typeface="Times New Roman"/>
                <a:cs typeface="Times New Roman"/>
              </a:rPr>
              <a:t>stata</a:t>
            </a:r>
            <a:r>
              <a:rPr lang="en-US" sz="2400" dirty="0" smtClean="0">
                <a:solidFill>
                  <a:srgbClr val="FF0000"/>
                </a:solidFill>
                <a:latin typeface="Times New Roman"/>
                <a:cs typeface="Times New Roman"/>
              </a:rPr>
              <a:t> </a:t>
            </a:r>
            <a:r>
              <a:rPr lang="en-US" sz="2400" dirty="0" err="1" smtClean="0">
                <a:solidFill>
                  <a:srgbClr val="FF0000"/>
                </a:solidFill>
                <a:latin typeface="Times New Roman"/>
                <a:cs typeface="Times New Roman"/>
              </a:rPr>
              <a:t>automatizzata</a:t>
            </a:r>
            <a:r>
              <a:rPr lang="en-US" sz="2400" dirty="0" smtClean="0">
                <a:solidFill>
                  <a:srgbClr val="FF0000"/>
                </a:solidFill>
                <a:latin typeface="Times New Roman"/>
                <a:cs typeface="Times New Roman"/>
              </a:rPr>
              <a:t> la </a:t>
            </a:r>
            <a:r>
              <a:rPr lang="en-US" sz="2400" dirty="0" err="1" smtClean="0">
                <a:solidFill>
                  <a:srgbClr val="FF0000"/>
                </a:solidFill>
                <a:latin typeface="Times New Roman"/>
                <a:cs typeface="Times New Roman"/>
              </a:rPr>
              <a:t>movimentazione</a:t>
            </a:r>
            <a:r>
              <a:rPr lang="en-US" sz="2400" dirty="0" smtClean="0">
                <a:solidFill>
                  <a:srgbClr val="FF0000"/>
                </a:solidFill>
                <a:latin typeface="Times New Roman"/>
                <a:cs typeface="Times New Roman"/>
              </a:rPr>
              <a:t> </a:t>
            </a:r>
            <a:r>
              <a:rPr lang="en-US" sz="2400" dirty="0" err="1" smtClean="0">
                <a:solidFill>
                  <a:srgbClr val="FF0000"/>
                </a:solidFill>
                <a:latin typeface="Times New Roman"/>
                <a:cs typeface="Times New Roman"/>
              </a:rPr>
              <a:t>dello</a:t>
            </a:r>
            <a:r>
              <a:rPr lang="en-US" sz="2400" dirty="0" smtClean="0">
                <a:solidFill>
                  <a:srgbClr val="FF0000"/>
                </a:solidFill>
                <a:latin typeface="Times New Roman"/>
                <a:cs typeface="Times New Roman"/>
              </a:rPr>
              <a:t> </a:t>
            </a:r>
            <a:r>
              <a:rPr lang="en-US" sz="2400" dirty="0" err="1" smtClean="0">
                <a:solidFill>
                  <a:srgbClr val="FF0000"/>
                </a:solidFill>
                <a:latin typeface="Times New Roman"/>
                <a:cs typeface="Times New Roman"/>
              </a:rPr>
              <a:t>spettrometro</a:t>
            </a:r>
            <a:r>
              <a:rPr lang="en-US" sz="2400" dirty="0" smtClean="0">
                <a:solidFill>
                  <a:srgbClr val="FF0000"/>
                </a:solidFill>
                <a:latin typeface="Times New Roman"/>
                <a:cs typeface="Times New Roman"/>
              </a:rPr>
              <a:t>.</a:t>
            </a:r>
          </a:p>
          <a:p>
            <a:pPr algn="ctr"/>
            <a:r>
              <a:rPr lang="en-US" sz="2400" dirty="0" err="1" smtClean="0">
                <a:solidFill>
                  <a:srgbClr val="0000FF"/>
                </a:solidFill>
                <a:latin typeface="Times New Roman"/>
                <a:cs typeface="Times New Roman"/>
              </a:rPr>
              <a:t>Pareti</a:t>
            </a:r>
            <a:r>
              <a:rPr lang="en-US" sz="2400" dirty="0" smtClean="0">
                <a:solidFill>
                  <a:srgbClr val="0000FF"/>
                </a:solidFill>
                <a:latin typeface="Times New Roman"/>
                <a:cs typeface="Times New Roman"/>
              </a:rPr>
              <a:t> </a:t>
            </a:r>
            <a:r>
              <a:rPr lang="en-US" sz="2400" dirty="0" err="1" smtClean="0">
                <a:solidFill>
                  <a:srgbClr val="0000FF"/>
                </a:solidFill>
                <a:latin typeface="Times New Roman"/>
                <a:cs typeface="Times New Roman"/>
              </a:rPr>
              <a:t>della</a:t>
            </a:r>
            <a:r>
              <a:rPr lang="en-US" sz="2400" dirty="0" smtClean="0">
                <a:solidFill>
                  <a:srgbClr val="0000FF"/>
                </a:solidFill>
                <a:latin typeface="Times New Roman"/>
                <a:cs typeface="Times New Roman"/>
              </a:rPr>
              <a:t> camera di scattering </a:t>
            </a:r>
            <a:r>
              <a:rPr lang="en-US" sz="2400" dirty="0" err="1" smtClean="0">
                <a:solidFill>
                  <a:srgbClr val="0000FF"/>
                </a:solidFill>
                <a:latin typeface="Times New Roman"/>
                <a:cs typeface="Times New Roman"/>
              </a:rPr>
              <a:t>ricostruite</a:t>
            </a:r>
            <a:r>
              <a:rPr lang="en-US" sz="2400" dirty="0" smtClean="0">
                <a:solidFill>
                  <a:srgbClr val="0000FF"/>
                </a:solidFill>
                <a:latin typeface="Times New Roman"/>
                <a:cs typeface="Times New Roman"/>
              </a:rPr>
              <a:t> in </a:t>
            </a:r>
            <a:r>
              <a:rPr lang="en-US" sz="2400" dirty="0" err="1" smtClean="0">
                <a:solidFill>
                  <a:srgbClr val="0000FF"/>
                </a:solidFill>
                <a:latin typeface="Times New Roman"/>
                <a:cs typeface="Times New Roman"/>
              </a:rPr>
              <a:t>alluminio</a:t>
            </a:r>
            <a:r>
              <a:rPr lang="en-US" sz="2400" dirty="0" smtClean="0">
                <a:solidFill>
                  <a:srgbClr val="0000FF"/>
                </a:solidFill>
                <a:latin typeface="Times New Roman"/>
                <a:cs typeface="Times New Roman"/>
              </a:rPr>
              <a:t> e </a:t>
            </a:r>
            <a:r>
              <a:rPr lang="en-US" sz="2400" dirty="0" err="1" smtClean="0">
                <a:solidFill>
                  <a:srgbClr val="0000FF"/>
                </a:solidFill>
                <a:latin typeface="Times New Roman"/>
                <a:cs typeface="Times New Roman"/>
              </a:rPr>
              <a:t>modificato</a:t>
            </a:r>
            <a:r>
              <a:rPr lang="en-US" sz="2400" dirty="0" smtClean="0">
                <a:solidFill>
                  <a:srgbClr val="0000FF"/>
                </a:solidFill>
                <a:latin typeface="Times New Roman"/>
                <a:cs typeface="Times New Roman"/>
              </a:rPr>
              <a:t> </a:t>
            </a:r>
            <a:r>
              <a:rPr lang="en-US" sz="2400" dirty="0" err="1" smtClean="0">
                <a:solidFill>
                  <a:srgbClr val="0000FF"/>
                </a:solidFill>
                <a:latin typeface="Times New Roman"/>
                <a:cs typeface="Times New Roman"/>
              </a:rPr>
              <a:t>il</a:t>
            </a:r>
            <a:r>
              <a:rPr lang="en-US" sz="2400" dirty="0" smtClean="0">
                <a:solidFill>
                  <a:srgbClr val="0000FF"/>
                </a:solidFill>
                <a:latin typeface="Times New Roman"/>
                <a:cs typeface="Times New Roman"/>
              </a:rPr>
              <a:t> </a:t>
            </a:r>
            <a:r>
              <a:rPr lang="en-US" sz="2400" dirty="0" err="1" smtClean="0">
                <a:solidFill>
                  <a:srgbClr val="0000FF"/>
                </a:solidFill>
                <a:latin typeface="Times New Roman"/>
                <a:cs typeface="Times New Roman"/>
              </a:rPr>
              <a:t>sistema</a:t>
            </a:r>
            <a:r>
              <a:rPr lang="en-US" sz="2400" dirty="0" smtClean="0">
                <a:solidFill>
                  <a:srgbClr val="0000FF"/>
                </a:solidFill>
                <a:latin typeface="Times New Roman"/>
                <a:cs typeface="Times New Roman"/>
              </a:rPr>
              <a:t> di </a:t>
            </a:r>
            <a:r>
              <a:rPr lang="en-US" sz="2400" dirty="0" err="1" smtClean="0">
                <a:solidFill>
                  <a:srgbClr val="0000FF"/>
                </a:solidFill>
                <a:latin typeface="Times New Roman"/>
                <a:cs typeface="Times New Roman"/>
              </a:rPr>
              <a:t>apertura</a:t>
            </a:r>
            <a:r>
              <a:rPr lang="en-US" sz="2400" dirty="0" smtClean="0">
                <a:solidFill>
                  <a:srgbClr val="0000FF"/>
                </a:solidFill>
                <a:latin typeface="Times New Roman"/>
                <a:cs typeface="Times New Roman"/>
              </a:rPr>
              <a:t> </a:t>
            </a:r>
            <a:r>
              <a:rPr lang="en-US" sz="2400" dirty="0" err="1" smtClean="0">
                <a:solidFill>
                  <a:srgbClr val="0000FF"/>
                </a:solidFill>
                <a:latin typeface="Times New Roman"/>
                <a:cs typeface="Times New Roman"/>
              </a:rPr>
              <a:t>della</a:t>
            </a:r>
            <a:r>
              <a:rPr lang="en-US" sz="2400" dirty="0" smtClean="0">
                <a:solidFill>
                  <a:srgbClr val="0000FF"/>
                </a:solidFill>
                <a:latin typeface="Times New Roman"/>
                <a:cs typeface="Times New Roman"/>
              </a:rPr>
              <a:t> camera.</a:t>
            </a:r>
          </a:p>
          <a:p>
            <a:pPr algn="ctr"/>
            <a:r>
              <a:rPr lang="en-US" sz="2400" dirty="0" err="1" smtClean="0">
                <a:solidFill>
                  <a:srgbClr val="0000FF"/>
                </a:solidFill>
                <a:latin typeface="Times New Roman"/>
                <a:cs typeface="Times New Roman"/>
              </a:rPr>
              <a:t>Sistema</a:t>
            </a:r>
            <a:r>
              <a:rPr lang="en-US" sz="2400" dirty="0" smtClean="0">
                <a:solidFill>
                  <a:srgbClr val="0000FF"/>
                </a:solidFill>
                <a:latin typeface="Times New Roman"/>
                <a:cs typeface="Times New Roman"/>
              </a:rPr>
              <a:t> da </a:t>
            </a:r>
            <a:r>
              <a:rPr lang="en-US" sz="2400" dirty="0" err="1" smtClean="0">
                <a:solidFill>
                  <a:srgbClr val="0000FF"/>
                </a:solidFill>
                <a:latin typeface="Times New Roman"/>
                <a:cs typeface="Times New Roman"/>
              </a:rPr>
              <a:t>vuoto</a:t>
            </a:r>
            <a:r>
              <a:rPr lang="en-US" sz="2400" dirty="0" smtClean="0">
                <a:solidFill>
                  <a:srgbClr val="0000FF"/>
                </a:solidFill>
                <a:latin typeface="Times New Roman"/>
                <a:cs typeface="Times New Roman"/>
              </a:rPr>
              <a:t> </a:t>
            </a:r>
            <a:r>
              <a:rPr lang="en-US" sz="2400" dirty="0" err="1" smtClean="0">
                <a:solidFill>
                  <a:srgbClr val="0000FF"/>
                </a:solidFill>
                <a:latin typeface="Times New Roman"/>
                <a:cs typeface="Times New Roman"/>
              </a:rPr>
              <a:t>migliorato</a:t>
            </a:r>
            <a:r>
              <a:rPr lang="en-US" sz="2400" dirty="0" smtClean="0">
                <a:solidFill>
                  <a:srgbClr val="0000FF"/>
                </a:solidFill>
                <a:latin typeface="Times New Roman"/>
                <a:cs typeface="Times New Roman"/>
              </a:rPr>
              <a:t> e </a:t>
            </a:r>
            <a:r>
              <a:rPr lang="en-US" sz="2400" dirty="0" err="1" smtClean="0">
                <a:solidFill>
                  <a:srgbClr val="0000FF"/>
                </a:solidFill>
                <a:latin typeface="Times New Roman"/>
                <a:cs typeface="Times New Roman"/>
              </a:rPr>
              <a:t>potenziato</a:t>
            </a:r>
            <a:r>
              <a:rPr lang="en-US" sz="2400" dirty="0" smtClean="0">
                <a:solidFill>
                  <a:srgbClr val="0000FF"/>
                </a:solidFill>
                <a:latin typeface="Times New Roman"/>
                <a:cs typeface="Times New Roman"/>
              </a:rPr>
              <a:t>.</a:t>
            </a:r>
          </a:p>
        </p:txBody>
      </p:sp>
      <p:sp>
        <p:nvSpPr>
          <p:cNvPr id="5" name="Segnaposto piè di pagina 4"/>
          <p:cNvSpPr>
            <a:spLocks noGrp="1"/>
          </p:cNvSpPr>
          <p:nvPr>
            <p:ph type="ftr" sz="quarter" idx="11"/>
          </p:nvPr>
        </p:nvSpPr>
        <p:spPr/>
        <p:txBody>
          <a:bodyPr/>
          <a:lstStyle/>
          <a:p>
            <a:r>
              <a:rPr lang="en-US" smtClean="0"/>
              <a:t>Comitato di Valutazione dei LNS, 1-2 Luglio 2015</a:t>
            </a:r>
            <a:endParaRPr lang="en-US"/>
          </a:p>
        </p:txBody>
      </p:sp>
      <p:sp>
        <p:nvSpPr>
          <p:cNvPr id="6" name="Segnaposto numero diapositiva 5"/>
          <p:cNvSpPr>
            <a:spLocks noGrp="1"/>
          </p:cNvSpPr>
          <p:nvPr>
            <p:ph type="sldNum" sz="quarter" idx="12"/>
          </p:nvPr>
        </p:nvSpPr>
        <p:spPr/>
        <p:txBody>
          <a:bodyPr/>
          <a:lstStyle/>
          <a:p>
            <a:fld id="{7CA9C441-F34B-6B4E-9CD4-7F418E036B7C}" type="slidenum">
              <a:rPr lang="en-US" smtClean="0"/>
              <a:t>7</a:t>
            </a:fld>
            <a:endParaRPr lang="en-US"/>
          </a:p>
        </p:txBody>
      </p:sp>
    </p:spTree>
    <p:extLst>
      <p:ext uri="{BB962C8B-B14F-4D97-AF65-F5344CB8AC3E}">
        <p14:creationId xmlns:p14="http://schemas.microsoft.com/office/powerpoint/2010/main" val="185347946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153950" y="0"/>
            <a:ext cx="8441602" cy="6329146"/>
          </a:xfrm>
          <a:prstGeom prst="rect">
            <a:avLst/>
          </a:prstGeom>
        </p:spPr>
      </p:pic>
      <p:sp>
        <p:nvSpPr>
          <p:cNvPr id="2" name="Segnaposto piè di pagina 1"/>
          <p:cNvSpPr>
            <a:spLocks noGrp="1"/>
          </p:cNvSpPr>
          <p:nvPr>
            <p:ph type="ftr" sz="quarter" idx="11"/>
          </p:nvPr>
        </p:nvSpPr>
        <p:spPr/>
        <p:txBody>
          <a:bodyPr/>
          <a:lstStyle/>
          <a:p>
            <a:r>
              <a:rPr lang="en-US" smtClean="0"/>
              <a:t>Comitato di Valutazione dei LNS, 1-2 Luglio 2015</a:t>
            </a:r>
            <a:endParaRPr lang="en-US"/>
          </a:p>
        </p:txBody>
      </p:sp>
      <p:sp>
        <p:nvSpPr>
          <p:cNvPr id="4" name="Segnaposto numero diapositiva 3"/>
          <p:cNvSpPr>
            <a:spLocks noGrp="1"/>
          </p:cNvSpPr>
          <p:nvPr>
            <p:ph type="sldNum" sz="quarter" idx="12"/>
          </p:nvPr>
        </p:nvSpPr>
        <p:spPr/>
        <p:txBody>
          <a:bodyPr/>
          <a:lstStyle/>
          <a:p>
            <a:fld id="{7CA9C441-F34B-6B4E-9CD4-7F418E036B7C}" type="slidenum">
              <a:rPr lang="en-US" smtClean="0"/>
              <a:t>8</a:t>
            </a:fld>
            <a:endParaRPr lang="en-US"/>
          </a:p>
        </p:txBody>
      </p:sp>
    </p:spTree>
    <p:extLst>
      <p:ext uri="{BB962C8B-B14F-4D97-AF65-F5344CB8AC3E}">
        <p14:creationId xmlns:p14="http://schemas.microsoft.com/office/powerpoint/2010/main" val="265217025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CT2000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
        <p:nvSpPr>
          <p:cNvPr id="6" name="CasellaDiTesto 5"/>
          <p:cNvSpPr txBox="1"/>
          <p:nvPr/>
        </p:nvSpPr>
        <p:spPr>
          <a:xfrm>
            <a:off x="5241827" y="438413"/>
            <a:ext cx="3902173" cy="6001642"/>
          </a:xfrm>
          <a:prstGeom prst="rect">
            <a:avLst/>
          </a:prstGeom>
          <a:solidFill>
            <a:schemeClr val="bg1"/>
          </a:solidFill>
        </p:spPr>
        <p:txBody>
          <a:bodyPr wrap="square" rtlCol="0">
            <a:spAutoFit/>
          </a:bodyPr>
          <a:lstStyle/>
          <a:p>
            <a:pPr algn="ctr"/>
            <a:r>
              <a:rPr lang="it-IT" sz="2400" b="1" dirty="0">
                <a:solidFill>
                  <a:srgbClr val="0000FF"/>
                </a:solidFill>
                <a:latin typeface="Times New Roman"/>
                <a:cs typeface="Times New Roman"/>
              </a:rPr>
              <a:t>C</a:t>
            </a:r>
            <a:r>
              <a:rPr lang="it-IT" sz="2400" b="1" dirty="0" smtClean="0">
                <a:solidFill>
                  <a:srgbClr val="0000FF"/>
                </a:solidFill>
                <a:latin typeface="Times New Roman"/>
                <a:cs typeface="Times New Roman"/>
              </a:rPr>
              <a:t>amera </a:t>
            </a:r>
            <a:r>
              <a:rPr lang="it-IT" sz="2400" b="1" dirty="0">
                <a:solidFill>
                  <a:srgbClr val="0000FF"/>
                </a:solidFill>
                <a:latin typeface="Times New Roman"/>
                <a:cs typeface="Times New Roman"/>
              </a:rPr>
              <a:t>di </a:t>
            </a:r>
            <a:r>
              <a:rPr lang="it-IT" sz="2400" b="1" dirty="0" err="1">
                <a:solidFill>
                  <a:srgbClr val="0000FF"/>
                </a:solidFill>
                <a:latin typeface="Times New Roman"/>
                <a:cs typeface="Times New Roman"/>
              </a:rPr>
              <a:t>scattering</a:t>
            </a:r>
            <a:r>
              <a:rPr lang="it-IT" sz="2400" b="1" dirty="0">
                <a:solidFill>
                  <a:srgbClr val="0000FF"/>
                </a:solidFill>
                <a:latin typeface="Times New Roman"/>
                <a:cs typeface="Times New Roman"/>
              </a:rPr>
              <a:t> </a:t>
            </a:r>
            <a:r>
              <a:rPr lang="it-IT" sz="2400" b="1" dirty="0" smtClean="0">
                <a:solidFill>
                  <a:srgbClr val="0000FF"/>
                </a:solidFill>
                <a:latin typeface="Times New Roman"/>
                <a:cs typeface="Times New Roman"/>
              </a:rPr>
              <a:t>CT2000 costruita nel 1989 si trova sulla </a:t>
            </a:r>
            <a:r>
              <a:rPr lang="it-IT" sz="2400" b="1" dirty="0">
                <a:solidFill>
                  <a:srgbClr val="0000FF"/>
                </a:solidFill>
                <a:latin typeface="Times New Roman"/>
                <a:cs typeface="Times New Roman"/>
              </a:rPr>
              <a:t>linea di fascio </a:t>
            </a:r>
            <a:r>
              <a:rPr lang="it-IT" sz="2400" b="1" dirty="0" smtClean="0">
                <a:solidFill>
                  <a:srgbClr val="0000FF"/>
                </a:solidFill>
                <a:latin typeface="Times New Roman"/>
                <a:cs typeface="Times New Roman"/>
              </a:rPr>
              <a:t>ex Tandem </a:t>
            </a:r>
            <a:r>
              <a:rPr lang="it-IT" sz="2400" b="1" dirty="0">
                <a:solidFill>
                  <a:srgbClr val="0000FF"/>
                </a:solidFill>
                <a:latin typeface="Times New Roman"/>
                <a:cs typeface="Times New Roman"/>
              </a:rPr>
              <a:t>60</a:t>
            </a:r>
            <a:r>
              <a:rPr lang="it-IT" sz="2400" b="1" dirty="0" smtClean="0">
                <a:solidFill>
                  <a:srgbClr val="0000FF"/>
                </a:solidFill>
                <a:latin typeface="Times New Roman"/>
                <a:cs typeface="Times New Roman"/>
              </a:rPr>
              <a:t>°.  </a:t>
            </a:r>
            <a:r>
              <a:rPr lang="it-IT" sz="2400" b="1" dirty="0">
                <a:solidFill>
                  <a:srgbClr val="0000FF"/>
                </a:solidFill>
                <a:latin typeface="Times New Roman"/>
                <a:cs typeface="Times New Roman"/>
              </a:rPr>
              <a:t>H</a:t>
            </a:r>
            <a:r>
              <a:rPr lang="it-IT" sz="2400" b="1" dirty="0" smtClean="0">
                <a:solidFill>
                  <a:srgbClr val="0000FF"/>
                </a:solidFill>
                <a:latin typeface="Times New Roman"/>
                <a:cs typeface="Times New Roman"/>
              </a:rPr>
              <a:t>a </a:t>
            </a:r>
            <a:r>
              <a:rPr lang="it-IT" sz="2400" b="1" dirty="0">
                <a:solidFill>
                  <a:srgbClr val="0000FF"/>
                </a:solidFill>
                <a:latin typeface="Times New Roman"/>
                <a:cs typeface="Times New Roman"/>
              </a:rPr>
              <a:t>goduto negli anni </a:t>
            </a:r>
            <a:r>
              <a:rPr lang="it-IT" sz="2400" b="1" dirty="0" smtClean="0">
                <a:solidFill>
                  <a:srgbClr val="0000FF"/>
                </a:solidFill>
                <a:latin typeface="Times New Roman"/>
                <a:cs typeface="Times New Roman"/>
              </a:rPr>
              <a:t>di un </a:t>
            </a:r>
            <a:r>
              <a:rPr lang="it-IT" sz="2400" b="1" dirty="0">
                <a:solidFill>
                  <a:srgbClr val="0000FF"/>
                </a:solidFill>
                <a:latin typeface="Times New Roman"/>
                <a:cs typeface="Times New Roman"/>
              </a:rPr>
              <a:t>interesse sempre crescente da parte dei </a:t>
            </a:r>
            <a:r>
              <a:rPr lang="it-IT" sz="2400" b="1" dirty="0" smtClean="0">
                <a:solidFill>
                  <a:srgbClr val="0000FF"/>
                </a:solidFill>
                <a:latin typeface="Times New Roman"/>
                <a:cs typeface="Times New Roman"/>
              </a:rPr>
              <a:t>ricercatori </a:t>
            </a:r>
            <a:r>
              <a:rPr lang="it-IT" sz="2400" b="1" dirty="0">
                <a:solidFill>
                  <a:srgbClr val="0000FF"/>
                </a:solidFill>
                <a:latin typeface="Times New Roman"/>
                <a:cs typeface="Times New Roman"/>
              </a:rPr>
              <a:t>ed in particolar modo degli A</a:t>
            </a:r>
            <a:r>
              <a:rPr lang="it-IT" sz="2400" b="1" dirty="0" smtClean="0">
                <a:solidFill>
                  <a:srgbClr val="0000FF"/>
                </a:solidFill>
                <a:latin typeface="Times New Roman"/>
                <a:cs typeface="Times New Roman"/>
              </a:rPr>
              <a:t>strofisici Nucleari. </a:t>
            </a:r>
          </a:p>
          <a:p>
            <a:pPr algn="ctr"/>
            <a:r>
              <a:rPr lang="it-IT" sz="2400" b="1" dirty="0" smtClean="0">
                <a:solidFill>
                  <a:srgbClr val="0000FF"/>
                </a:solidFill>
                <a:latin typeface="Times New Roman"/>
                <a:cs typeface="Times New Roman"/>
              </a:rPr>
              <a:t>Negli ultimi due anni</a:t>
            </a:r>
          </a:p>
          <a:p>
            <a:pPr algn="ctr"/>
            <a:r>
              <a:rPr lang="it-IT" sz="2400" b="1" dirty="0">
                <a:solidFill>
                  <a:srgbClr val="0000FF"/>
                </a:solidFill>
                <a:latin typeface="Times New Roman"/>
                <a:cs typeface="Times New Roman"/>
              </a:rPr>
              <a:t>i</a:t>
            </a:r>
            <a:r>
              <a:rPr lang="it-IT" sz="2400" b="1" dirty="0" smtClean="0">
                <a:solidFill>
                  <a:srgbClr val="0000FF"/>
                </a:solidFill>
                <a:latin typeface="Times New Roman"/>
                <a:cs typeface="Times New Roman"/>
              </a:rPr>
              <a:t>l reparto ha ricostruito il sistema da vuoto e delle relative sicurezze ed ha definito il progetto di automazione dell’impianto da vuoto.</a:t>
            </a:r>
            <a:endParaRPr lang="en-US" sz="2400" b="1" dirty="0">
              <a:solidFill>
                <a:srgbClr val="0000FF"/>
              </a:solidFill>
              <a:latin typeface="Times New Roman"/>
              <a:cs typeface="Times New Roman"/>
            </a:endParaRPr>
          </a:p>
        </p:txBody>
      </p:sp>
      <p:sp>
        <p:nvSpPr>
          <p:cNvPr id="3" name="Segnaposto piè di pagina 2"/>
          <p:cNvSpPr>
            <a:spLocks noGrp="1"/>
          </p:cNvSpPr>
          <p:nvPr>
            <p:ph type="ftr" sz="quarter" idx="11"/>
          </p:nvPr>
        </p:nvSpPr>
        <p:spPr/>
        <p:txBody>
          <a:bodyPr/>
          <a:lstStyle/>
          <a:p>
            <a:r>
              <a:rPr lang="en-US" smtClean="0"/>
              <a:t>Comitato di Valutazione dei LNS, 1-2 Luglio 2015</a:t>
            </a:r>
            <a:endParaRPr lang="en-US"/>
          </a:p>
        </p:txBody>
      </p:sp>
      <p:sp>
        <p:nvSpPr>
          <p:cNvPr id="7" name="Segnaposto numero diapositiva 6"/>
          <p:cNvSpPr>
            <a:spLocks noGrp="1"/>
          </p:cNvSpPr>
          <p:nvPr>
            <p:ph type="sldNum" sz="quarter" idx="12"/>
          </p:nvPr>
        </p:nvSpPr>
        <p:spPr/>
        <p:txBody>
          <a:bodyPr/>
          <a:lstStyle/>
          <a:p>
            <a:fld id="{7CA9C441-F34B-6B4E-9CD4-7F418E036B7C}" type="slidenum">
              <a:rPr lang="en-US" smtClean="0"/>
              <a:t>9</a:t>
            </a:fld>
            <a:endParaRPr lang="en-US"/>
          </a:p>
        </p:txBody>
      </p:sp>
    </p:spTree>
    <p:extLst>
      <p:ext uri="{BB962C8B-B14F-4D97-AF65-F5344CB8AC3E}">
        <p14:creationId xmlns:p14="http://schemas.microsoft.com/office/powerpoint/2010/main" val="41971444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5019</TotalTime>
  <Words>4036</Words>
  <Application>Microsoft Macintosh PowerPoint</Application>
  <PresentationFormat>Presentazione su schermo (4:3)</PresentationFormat>
  <Paragraphs>445</Paragraphs>
  <Slides>48</Slides>
  <Notes>3</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48</vt:i4>
      </vt:variant>
    </vt:vector>
  </HeadingPairs>
  <TitlesOfParts>
    <vt:vector size="50" baseType="lpstr">
      <vt:lpstr>Tema di Office</vt:lpstr>
      <vt:lpstr>Documento</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Possibili Miglioramenti</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Amministratore</dc:creator>
  <cp:lastModifiedBy>Amministratore</cp:lastModifiedBy>
  <cp:revision>88</cp:revision>
  <cp:lastPrinted>2015-07-01T10:23:12Z</cp:lastPrinted>
  <dcterms:created xsi:type="dcterms:W3CDTF">2015-06-22T04:09:56Z</dcterms:created>
  <dcterms:modified xsi:type="dcterms:W3CDTF">2015-07-01T10:26:53Z</dcterms:modified>
</cp:coreProperties>
</file>