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5" r:id="rId4"/>
    <p:sldId id="266" r:id="rId5"/>
    <p:sldId id="257" r:id="rId6"/>
    <p:sldId id="259" r:id="rId7"/>
    <p:sldId id="260" r:id="rId8"/>
    <p:sldId id="261" r:id="rId9"/>
    <p:sldId id="264" r:id="rId10"/>
    <p:sldId id="262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3153"/>
    <a:srgbClr val="292929"/>
    <a:srgbClr val="333333"/>
    <a:srgbClr val="4D4D4D"/>
    <a:srgbClr val="515151"/>
    <a:srgbClr val="585858"/>
    <a:srgbClr val="22518A"/>
    <a:srgbClr val="245794"/>
    <a:srgbClr val="EC9514"/>
    <a:srgbClr val="F8A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266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E2E9-F9A6-4DE7-A173-2A03D5C6E0AA}" type="datetimeFigureOut">
              <a:rPr lang="it-IT" smtClean="0"/>
              <a:t>01/07/2015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090-6269-4E9D-B09C-574F8B0231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894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E2E9-F9A6-4DE7-A173-2A03D5C6E0AA}" type="datetimeFigureOut">
              <a:rPr lang="it-IT" smtClean="0"/>
              <a:t>01/07/2015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090-6269-4E9D-B09C-574F8B0231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5172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E2E9-F9A6-4DE7-A173-2A03D5C6E0AA}" type="datetimeFigureOut">
              <a:rPr lang="it-IT" smtClean="0"/>
              <a:t>01/07/2015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090-6269-4E9D-B09C-574F8B0231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714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E2E9-F9A6-4DE7-A173-2A03D5C6E0AA}" type="datetimeFigureOut">
              <a:rPr lang="it-IT" smtClean="0"/>
              <a:t>01/07/2015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090-6269-4E9D-B09C-574F8B0231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611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E2E9-F9A6-4DE7-A173-2A03D5C6E0AA}" type="datetimeFigureOut">
              <a:rPr lang="it-IT" smtClean="0"/>
              <a:t>01/07/2015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090-6269-4E9D-B09C-574F8B0231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48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E2E9-F9A6-4DE7-A173-2A03D5C6E0AA}" type="datetimeFigureOut">
              <a:rPr lang="it-IT" smtClean="0"/>
              <a:t>01/07/2015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090-6269-4E9D-B09C-574F8B0231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986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E2E9-F9A6-4DE7-A173-2A03D5C6E0AA}" type="datetimeFigureOut">
              <a:rPr lang="it-IT" smtClean="0"/>
              <a:t>01/07/2015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090-6269-4E9D-B09C-574F8B0231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701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E2E9-F9A6-4DE7-A173-2A03D5C6E0AA}" type="datetimeFigureOut">
              <a:rPr lang="it-IT" smtClean="0"/>
              <a:t>01/07/2015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090-6269-4E9D-B09C-574F8B0231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7264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E2E9-F9A6-4DE7-A173-2A03D5C6E0AA}" type="datetimeFigureOut">
              <a:rPr lang="it-IT" smtClean="0"/>
              <a:t>01/07/2015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090-6269-4E9D-B09C-574F8B0231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1962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E2E9-F9A6-4DE7-A173-2A03D5C6E0AA}" type="datetimeFigureOut">
              <a:rPr lang="it-IT" smtClean="0"/>
              <a:t>01/07/2015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090-6269-4E9D-B09C-574F8B0231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94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E2E9-F9A6-4DE7-A173-2A03D5C6E0AA}" type="datetimeFigureOut">
              <a:rPr lang="it-IT" smtClean="0"/>
              <a:t>01/07/2015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090-6269-4E9D-B09C-574F8B0231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389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8E2E9-F9A6-4DE7-A173-2A03D5C6E0AA}" type="datetimeFigureOut">
              <a:rPr lang="it-IT" smtClean="0"/>
              <a:t>01/07/2015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F1090-6269-4E9D-B09C-574F8B0231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271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5496" y="44624"/>
            <a:ext cx="2005677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MEDEA:</a:t>
            </a:r>
          </a:p>
          <a:p>
            <a:endParaRPr lang="it-IT" sz="800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sz="32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ulti</a:t>
            </a:r>
          </a:p>
          <a:p>
            <a:r>
              <a:rPr lang="it-IT" sz="32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3200" b="1" dirty="0" err="1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lement</a:t>
            </a:r>
            <a:endParaRPr lang="it-IT" sz="3200" b="1" dirty="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32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it-IT" sz="3200" b="1" dirty="0" err="1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tector</a:t>
            </a:r>
            <a:endParaRPr lang="it-IT" sz="3200" b="1" dirty="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rray</a:t>
            </a:r>
            <a:endParaRPr lang="it-IT" sz="32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39847" y="6525344"/>
            <a:ext cx="20365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solidFill>
                  <a:schemeClr val="bg1">
                    <a:lumMod val="85000"/>
                  </a:schemeClr>
                </a:solidFill>
              </a:rPr>
              <a:t>1 Luglio 2015, Catania</a:t>
            </a:r>
            <a:endParaRPr lang="it-IT" sz="1600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5496" y="6516052"/>
            <a:ext cx="1556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chemeClr val="bg1">
                    <a:lumMod val="85000"/>
                  </a:schemeClr>
                </a:solidFill>
              </a:rPr>
              <a:t>D. </a:t>
            </a:r>
            <a:r>
              <a:rPr lang="it-IT" i="1" dirty="0" err="1" smtClean="0">
                <a:solidFill>
                  <a:schemeClr val="bg1">
                    <a:lumMod val="85000"/>
                  </a:schemeClr>
                </a:solidFill>
              </a:rPr>
              <a:t>Santonocito</a:t>
            </a:r>
            <a:endParaRPr lang="it-IT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54308" y="188640"/>
            <a:ext cx="311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Programma di Attività</a:t>
            </a:r>
            <a:endParaRPr lang="it-IT" sz="2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112" y="1899151"/>
            <a:ext cx="3276600" cy="241784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52135" y="908720"/>
            <a:ext cx="77151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Evoluzione delle caratteristiche della GDR nella regione A ~ 180-190: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Dipendenza del 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quenching dalla 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 del sistema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Possibile link con la transizione di fase liquido-gas  </a:t>
            </a:r>
            <a:endPara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954731" y="2432679"/>
            <a:ext cx="4304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Studio dell’evoluzione delle caratteristiche della GDR in nuclei caldi (A~180-195)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energie  E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*/A 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=1.3÷ 2.3 </a:t>
            </a:r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52134" y="2001984"/>
            <a:ext cx="511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Esperimento con MEDEA + SOLE + MACISTE </a:t>
            </a:r>
            <a:endParaRPr lang="it-IT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rco 7"/>
          <p:cNvSpPr/>
          <p:nvPr/>
        </p:nvSpPr>
        <p:spPr>
          <a:xfrm rot="10800000">
            <a:off x="6786120" y="2332878"/>
            <a:ext cx="3105150" cy="1287057"/>
          </a:xfrm>
          <a:prstGeom prst="arc">
            <a:avLst>
              <a:gd name="adj1" fmla="val 16200000"/>
              <a:gd name="adj2" fmla="val 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728335" y="4530340"/>
            <a:ext cx="635526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Studio dell’evoluzione della larghezza della GDR a T&lt;2 </a:t>
            </a:r>
            <a:r>
              <a:rPr lang="it-IT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it-IT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Studio del dipolo dinamico 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(attività in collaborazione)</a:t>
            </a:r>
          </a:p>
          <a:p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88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044341" y="116632"/>
            <a:ext cx="3126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MEDEA: il rivelatore</a:t>
            </a:r>
            <a:endParaRPr lang="it-IT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4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705100"/>
            <a:ext cx="4780851" cy="261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po 14"/>
          <p:cNvGrpSpPr/>
          <p:nvPr/>
        </p:nvGrpSpPr>
        <p:grpSpPr>
          <a:xfrm>
            <a:off x="5620237" y="3613364"/>
            <a:ext cx="3460569" cy="1776399"/>
            <a:chOff x="5669200" y="3513884"/>
            <a:chExt cx="3460569" cy="1776399"/>
          </a:xfrm>
        </p:grpSpPr>
        <p:sp>
          <p:nvSpPr>
            <p:cNvPr id="25" name="Freccia a destra 24"/>
            <p:cNvSpPr/>
            <p:nvPr/>
          </p:nvSpPr>
          <p:spPr>
            <a:xfrm>
              <a:off x="7455608" y="4809766"/>
              <a:ext cx="252028" cy="4571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7" name="Gruppo 6"/>
            <p:cNvGrpSpPr/>
            <p:nvPr/>
          </p:nvGrpSpPr>
          <p:grpSpPr>
            <a:xfrm>
              <a:off x="5669200" y="3513884"/>
              <a:ext cx="3460569" cy="1776399"/>
              <a:chOff x="5770488" y="2698468"/>
              <a:chExt cx="3460569" cy="1776399"/>
            </a:xfrm>
          </p:grpSpPr>
          <p:grpSp>
            <p:nvGrpSpPr>
              <p:cNvPr id="18" name="Gruppo 17"/>
              <p:cNvGrpSpPr/>
              <p:nvPr/>
            </p:nvGrpSpPr>
            <p:grpSpPr>
              <a:xfrm>
                <a:off x="5796136" y="2927266"/>
                <a:ext cx="3048018" cy="720080"/>
                <a:chOff x="5694786" y="1268760"/>
                <a:chExt cx="3048018" cy="720080"/>
              </a:xfrm>
            </p:grpSpPr>
            <p:sp>
              <p:nvSpPr>
                <p:cNvPr id="8" name="CasellaDiTesto 7"/>
                <p:cNvSpPr txBox="1"/>
                <p:nvPr/>
              </p:nvSpPr>
              <p:spPr>
                <a:xfrm>
                  <a:off x="5694786" y="1299847"/>
                  <a:ext cx="1043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 smtClean="0">
                      <a:solidFill>
                        <a:schemeClr val="bg1"/>
                      </a:solidFill>
                    </a:rPr>
                    <a:t>180 BaF</a:t>
                  </a:r>
                  <a:r>
                    <a:rPr lang="it-IT" baseline="-25000" dirty="0" smtClean="0">
                      <a:solidFill>
                        <a:schemeClr val="bg1"/>
                      </a:solidFill>
                    </a:rPr>
                    <a:t>2 </a:t>
                  </a:r>
                  <a:endParaRPr lang="it-IT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" name="CasellaDiTesto 9"/>
                <p:cNvSpPr txBox="1"/>
                <p:nvPr/>
              </p:nvSpPr>
              <p:spPr>
                <a:xfrm>
                  <a:off x="7596336" y="1268760"/>
                  <a:ext cx="114646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600" dirty="0" smtClean="0">
                      <a:solidFill>
                        <a:schemeClr val="bg1"/>
                      </a:solidFill>
                      <a:latin typeface="Symbol" panose="05050102010706020507" pitchFamily="18" charset="2"/>
                    </a:rPr>
                    <a:t>g</a:t>
                  </a:r>
                  <a:r>
                    <a:rPr lang="it-IT" sz="1600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, p, d, t, </a:t>
                  </a:r>
                  <a:r>
                    <a:rPr lang="it-IT" sz="1600" dirty="0" smtClean="0">
                      <a:solidFill>
                        <a:schemeClr val="bg1"/>
                      </a:solidFill>
                      <a:latin typeface="Symbol" panose="05050102010706020507" pitchFamily="18" charset="2"/>
                    </a:rPr>
                    <a:t>a</a:t>
                  </a:r>
                  <a:endParaRPr lang="it-IT" sz="1600" dirty="0">
                    <a:solidFill>
                      <a:schemeClr val="bg1"/>
                    </a:solidFill>
                    <a:latin typeface="Symbol" panose="05050102010706020507" pitchFamily="18" charset="2"/>
                  </a:endParaRPr>
                </a:p>
              </p:txBody>
            </p:sp>
            <p:sp>
              <p:nvSpPr>
                <p:cNvPr id="13" name="CasellaDiTesto 12"/>
                <p:cNvSpPr txBox="1"/>
                <p:nvPr/>
              </p:nvSpPr>
              <p:spPr>
                <a:xfrm>
                  <a:off x="7740352" y="1619508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it-IT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7" name="CasellaDiTesto 26"/>
              <p:cNvSpPr txBox="1"/>
              <p:nvPr/>
            </p:nvSpPr>
            <p:spPr>
              <a:xfrm>
                <a:off x="5770488" y="2698468"/>
                <a:ext cx="1095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MEDEA:</a:t>
                </a:r>
                <a:endParaRPr lang="it-IT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ccia a destra 32"/>
              <p:cNvSpPr/>
              <p:nvPr/>
            </p:nvSpPr>
            <p:spPr>
              <a:xfrm>
                <a:off x="6916382" y="3107098"/>
                <a:ext cx="504056" cy="62445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4" name="CasellaDiTesto 33"/>
              <p:cNvSpPr txBox="1"/>
              <p:nvPr/>
            </p:nvSpPr>
            <p:spPr>
              <a:xfrm>
                <a:off x="6156176" y="3215298"/>
                <a:ext cx="3074881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BaF</a:t>
                </a:r>
                <a:r>
                  <a:rPr lang="it-IT" sz="1600" baseline="-25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it-IT" sz="1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lunghezza = 20 cm</a:t>
                </a:r>
              </a:p>
              <a:p>
                <a:r>
                  <a:rPr lang="it-IT" sz="16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Range</a:t>
                </a:r>
                <a:r>
                  <a:rPr lang="it-IT" sz="1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angolare 30° &lt; </a:t>
                </a:r>
                <a:r>
                  <a:rPr lang="it-IT" sz="1600" dirty="0" smtClean="0">
                    <a:solidFill>
                      <a:schemeClr val="bg1"/>
                    </a:solidFill>
                    <a:latin typeface="Symbol" panose="05050102010706020507" pitchFamily="18" charset="2"/>
                    <a:cs typeface="Arial" panose="020B0604020202020204" pitchFamily="34" charset="0"/>
                  </a:rPr>
                  <a:t>q</a:t>
                </a:r>
                <a:r>
                  <a:rPr lang="it-IT" sz="1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&lt; 170° </a:t>
                </a:r>
              </a:p>
              <a:p>
                <a:endParaRPr lang="it-IT" dirty="0"/>
              </a:p>
            </p:txBody>
          </p:sp>
          <p:sp>
            <p:nvSpPr>
              <p:cNvPr id="2" name="CasellaDiTesto 1"/>
              <p:cNvSpPr txBox="1"/>
              <p:nvPr/>
            </p:nvSpPr>
            <p:spPr>
              <a:xfrm>
                <a:off x="5796136" y="3794443"/>
                <a:ext cx="337464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120 </a:t>
                </a:r>
                <a:r>
                  <a:rPr lang="it-IT" sz="16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phoswhiches</a:t>
                </a:r>
                <a:r>
                  <a:rPr lang="it-IT" sz="1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p</a:t>
                </a:r>
                <a:r>
                  <a:rPr lang="it-IT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d, t, </a:t>
                </a:r>
                <a:r>
                  <a:rPr lang="it-IT" sz="1600" dirty="0" smtClean="0">
                    <a:solidFill>
                      <a:schemeClr val="bg1"/>
                    </a:solidFill>
                    <a:latin typeface="Symbol" panose="05050102010706020507" pitchFamily="18" charset="2"/>
                  </a:rPr>
                  <a:t>a,</a:t>
                </a:r>
                <a:r>
                  <a:rPr lang="it-IT" dirty="0" smtClean="0">
                    <a:solidFill>
                      <a:schemeClr val="bg1"/>
                    </a:solidFill>
                    <a:latin typeface="Symbol" panose="05050102010706020507" pitchFamily="18" charset="2"/>
                  </a:rPr>
                  <a:t> </a:t>
                </a:r>
                <a:r>
                  <a:rPr lang="it-IT" sz="1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</a:t>
                </a:r>
                <a:endParaRPr lang="it-IT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it-IT" dirty="0"/>
              </a:p>
            </p:txBody>
          </p:sp>
          <p:sp>
            <p:nvSpPr>
              <p:cNvPr id="5" name="CasellaDiTesto 4"/>
              <p:cNvSpPr txBox="1"/>
              <p:nvPr/>
            </p:nvSpPr>
            <p:spPr>
              <a:xfrm>
                <a:off x="6188115" y="4136313"/>
                <a:ext cx="29546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Range</a:t>
                </a:r>
                <a:r>
                  <a:rPr lang="it-IT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angolare </a:t>
                </a:r>
                <a:r>
                  <a:rPr lang="it-IT" sz="1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it-IT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° &lt; </a:t>
                </a:r>
                <a:r>
                  <a:rPr lang="it-IT" sz="1600" dirty="0">
                    <a:solidFill>
                      <a:schemeClr val="bg1"/>
                    </a:solidFill>
                    <a:latin typeface="Symbol" panose="05050102010706020507" pitchFamily="18" charset="2"/>
                    <a:cs typeface="Arial" panose="020B0604020202020204" pitchFamily="34" charset="0"/>
                  </a:rPr>
                  <a:t>q</a:t>
                </a:r>
                <a:r>
                  <a:rPr lang="it-IT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&lt; </a:t>
                </a:r>
                <a:r>
                  <a:rPr lang="it-IT" sz="1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:r>
                  <a:rPr lang="it-IT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° </a:t>
                </a:r>
              </a:p>
            </p:txBody>
          </p:sp>
        </p:grpSp>
      </p:grpSp>
      <p:pic>
        <p:nvPicPr>
          <p:cNvPr id="30" name="Picture 55" descr="medea_gordon"/>
          <p:cNvPicPr>
            <a:picLocks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75"/>
                    </a14:imgEffect>
                    <a14:imgEffect>
                      <a14:saturation sat="95000"/>
                    </a14:imgEffect>
                    <a14:imgEffect>
                      <a14:brightnessContrast bright="-12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580" y="1398335"/>
            <a:ext cx="2388434" cy="163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361950" y="640581"/>
            <a:ext cx="6853158" cy="21339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Primo multi-rivelatore dei LNS</a:t>
            </a:r>
          </a:p>
          <a:p>
            <a:endParaRPr lang="it-IT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Ideato per lo studio delle collisioni tra ioni pesanti ad energie intermedie   </a:t>
            </a:r>
          </a:p>
          <a:p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10</a:t>
            </a:r>
            <a:r>
              <a:rPr lang="it-IT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600" baseline="-25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it-IT" sz="16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100</a:t>
            </a:r>
            <a:r>
              <a:rPr lang="it-IT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it-IT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baseline="-25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Studio dell’emissione 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-equilibrio (protoni e gamma)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Parametro d’impatto e variabili globali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Dinamica delle collisioni ad energie intermedie e nuclei caldi</a:t>
            </a:r>
          </a:p>
          <a:p>
            <a:endPara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52450" y="5589721"/>
            <a:ext cx="4904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Collaborazioni :</a:t>
            </a:r>
          </a:p>
          <a:p>
            <a:r>
              <a:rPr lang="it-IT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GANIL, IPN-Orsay, Milano, Bologna, Bari, Legnaro  </a:t>
            </a:r>
            <a:endParaRPr lang="it-IT" sz="1600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7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857489" y="3975373"/>
            <a:ext cx="334097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SOLE:</a:t>
            </a:r>
          </a:p>
          <a:p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Solenoide Superconduttivo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it-IT" sz="1600" baseline="-25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5 Tesla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Accettanza Angolare = ± 6.5°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Accettanza in impulso = ± 10% </a:t>
            </a:r>
            <a:endPara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37338" y="3926105"/>
            <a:ext cx="5980985" cy="2628834"/>
            <a:chOff x="-76962" y="2079898"/>
            <a:chExt cx="5980985" cy="2628834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962" y="2079898"/>
              <a:ext cx="5980985" cy="2628834"/>
            </a:xfrm>
            <a:prstGeom prst="rect">
              <a:avLst/>
            </a:prstGeom>
          </p:spPr>
        </p:pic>
        <p:grpSp>
          <p:nvGrpSpPr>
            <p:cNvPr id="4" name="Gruppo 3"/>
            <p:cNvGrpSpPr/>
            <p:nvPr/>
          </p:nvGrpSpPr>
          <p:grpSpPr>
            <a:xfrm>
              <a:off x="251520" y="2468130"/>
              <a:ext cx="5329610" cy="370871"/>
              <a:chOff x="5417" y="6099407"/>
              <a:chExt cx="6493872" cy="419068"/>
            </a:xfrm>
          </p:grpSpPr>
          <p:sp>
            <p:nvSpPr>
              <p:cNvPr id="5" name="CasellaDiTesto 4"/>
              <p:cNvSpPr txBox="1"/>
              <p:nvPr/>
            </p:nvSpPr>
            <p:spPr>
              <a:xfrm>
                <a:off x="5024246" y="6101146"/>
                <a:ext cx="1475043" cy="417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800" dirty="0" smtClean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MACISTE</a:t>
                </a:r>
                <a:endParaRPr lang="it-IT" sz="18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CasellaDiTesto 5"/>
              <p:cNvSpPr txBox="1"/>
              <p:nvPr/>
            </p:nvSpPr>
            <p:spPr>
              <a:xfrm>
                <a:off x="2720014" y="6101146"/>
                <a:ext cx="975028" cy="417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800" dirty="0" smtClean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SOLE</a:t>
                </a:r>
                <a:endParaRPr lang="it-IT" sz="18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CasellaDiTesto 6"/>
              <p:cNvSpPr txBox="1"/>
              <p:nvPr/>
            </p:nvSpPr>
            <p:spPr>
              <a:xfrm>
                <a:off x="5417" y="6099407"/>
                <a:ext cx="1225035" cy="417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800" dirty="0" smtClean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MEDEA</a:t>
                </a:r>
                <a:endParaRPr lang="it-IT" sz="18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" name="CasellaDiTesto 7"/>
          <p:cNvSpPr txBox="1"/>
          <p:nvPr/>
        </p:nvSpPr>
        <p:spPr>
          <a:xfrm>
            <a:off x="5886406" y="5414372"/>
            <a:ext cx="28392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MACISTE:</a:t>
            </a:r>
          </a:p>
          <a:p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telescopi a 2 stadi per la </a:t>
            </a:r>
          </a:p>
          <a:p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misura dei residui evaporativi</a:t>
            </a:r>
          </a:p>
          <a:p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MWPC a bassa pressione</a:t>
            </a:r>
            <a:endPara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929644" y="142479"/>
            <a:ext cx="5243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MEDEA: evoluzione del rivelatore</a:t>
            </a:r>
            <a:endParaRPr lang="it-IT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41437" y="641444"/>
            <a:ext cx="4798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Studio dei frammenti del proiettile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Studio dei frammenti di massa intermedia (IMF)</a:t>
            </a:r>
            <a:endPara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41437" y="1236518"/>
            <a:ext cx="35958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C000"/>
                </a:solidFill>
              </a:rPr>
              <a:t>MULTICS:</a:t>
            </a:r>
          </a:p>
          <a:p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telescopi a 3 stadi IC-Si-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CsI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3° &lt; </a:t>
            </a:r>
            <a:r>
              <a:rPr lang="it-IT" sz="1600" dirty="0" smtClean="0">
                <a:solidFill>
                  <a:schemeClr val="bg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q 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28° </a:t>
            </a:r>
          </a:p>
          <a:p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Identificazione 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carica Z&lt;83</a:t>
            </a:r>
            <a:endParaRPr lang="it-IT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11229" y="3609834"/>
            <a:ext cx="4434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Reazioni di fusione in cinematica inversa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Risonanza Gigante Dipolare nei nuclei caldi</a:t>
            </a:r>
            <a:endPara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41139" y="3309380"/>
            <a:ext cx="3294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Rivelazione a piccoli angoli: </a:t>
            </a:r>
            <a:r>
              <a:rPr lang="it-IT" sz="1600" dirty="0" smtClean="0">
                <a:solidFill>
                  <a:schemeClr val="bg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q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&lt;6° </a:t>
            </a:r>
            <a:endPara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41437" y="2344514"/>
            <a:ext cx="4525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Collaborazioni:   Milano, Bologna, Bari, Legnaro</a:t>
            </a:r>
            <a:endParaRPr lang="it-IT" sz="1600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489" y="765530"/>
            <a:ext cx="2421947" cy="24559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592179" y="6254021"/>
            <a:ext cx="3950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Collaborazioni: IPN-Orsay, Milano, Napoli</a:t>
            </a:r>
            <a:endParaRPr lang="it-IT" sz="1600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31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28975" y="178742"/>
            <a:ext cx="2164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Pubblicazioni</a:t>
            </a:r>
            <a:endParaRPr lang="it-IT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77150" y="933450"/>
            <a:ext cx="516833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MEDEA</a:t>
            </a:r>
          </a:p>
          <a:p>
            <a:r>
              <a:rPr lang="it-IT" sz="1600" i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pubblicazioni su riviste internazionali: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Alba </a:t>
            </a:r>
            <a:r>
              <a:rPr lang="it-IT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al.- </a:t>
            </a:r>
            <a:r>
              <a:rPr lang="it-IT" sz="1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it-IT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</a:t>
            </a:r>
            <a:r>
              <a:rPr lang="it-IT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B322(1994)38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Sapienza </a:t>
            </a:r>
            <a:r>
              <a:rPr lang="it-IT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– </a:t>
            </a:r>
            <a:r>
              <a:rPr lang="it-IT" sz="1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it-IT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Rev. </a:t>
            </a:r>
            <a:r>
              <a:rPr lang="it-IT" sz="1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</a:t>
            </a:r>
            <a:r>
              <a:rPr lang="it-IT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73(1994)1789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Del Zoppo et al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it-IT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Rev. </a:t>
            </a:r>
            <a:r>
              <a:rPr lang="it-IT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</a:t>
            </a:r>
            <a:r>
              <a:rPr lang="it-IT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.75 </a:t>
            </a:r>
            <a:r>
              <a:rPr lang="it-IT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(1995) </a:t>
            </a:r>
            <a:r>
              <a:rPr lang="it-IT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2288</a:t>
            </a:r>
            <a:endParaRPr lang="it-IT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Piattelli et al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it-IT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</a:t>
            </a:r>
            <a:r>
              <a:rPr lang="it-IT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B442 (1998) 48</a:t>
            </a:r>
            <a:endPara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145723" y="2741057"/>
            <a:ext cx="522444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MEDEA + MULTICS</a:t>
            </a:r>
          </a:p>
          <a:p>
            <a:r>
              <a:rPr lang="it-IT" sz="1600" i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pubblicazioni su riviste internazionali: </a:t>
            </a:r>
            <a:endParaRPr lang="it-IT" sz="16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M. </a:t>
            </a:r>
            <a:r>
              <a:rPr lang="en-GB" sz="1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Milazzo</a:t>
            </a:r>
            <a:r>
              <a:rPr lang="en-GB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Phys</a:t>
            </a:r>
            <a:r>
              <a:rPr lang="en-GB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</a:t>
            </a:r>
            <a:r>
              <a:rPr lang="it-IT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B509 (2001) </a:t>
            </a:r>
            <a:r>
              <a:rPr lang="it-IT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it-IT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Sapienza et al. </a:t>
            </a:r>
            <a:r>
              <a:rPr lang="it-IT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it-IT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fr-FR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</a:t>
            </a:r>
            <a:r>
              <a:rPr lang="fr-FR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87 (2001) </a:t>
            </a:r>
            <a:r>
              <a:rPr lang="fr-FR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072701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R.Alba</a:t>
            </a:r>
            <a:r>
              <a:rPr lang="it-IT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it-IT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it-IT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A749 (2005) 98c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M</a:t>
            </a:r>
            <a:r>
              <a:rPr lang="it-IT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Milazzo et al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it-IT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it-IT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A756 (2005) </a:t>
            </a:r>
            <a:r>
              <a:rPr lang="it-IT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55248" y="4610100"/>
            <a:ext cx="529741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rgbClr val="FFC000"/>
                </a:solidFill>
              </a:rPr>
              <a:t>MEDEA + SOLE + MACISTE</a:t>
            </a:r>
          </a:p>
          <a:p>
            <a:r>
              <a:rPr lang="it-IT" i="1" dirty="0" smtClean="0">
                <a:solidFill>
                  <a:srgbClr val="FFC000"/>
                </a:solidFill>
              </a:rPr>
              <a:t>11 </a:t>
            </a:r>
            <a:r>
              <a:rPr lang="it-IT" i="1" dirty="0">
                <a:solidFill>
                  <a:srgbClr val="FFC000"/>
                </a:solidFill>
              </a:rPr>
              <a:t>pubblicazioni su riviste </a:t>
            </a:r>
            <a:r>
              <a:rPr lang="it-IT" i="1" dirty="0" smtClean="0">
                <a:solidFill>
                  <a:srgbClr val="FFC000"/>
                </a:solidFill>
              </a:rPr>
              <a:t>internazionali: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it-IT" sz="1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Santonocito</a:t>
            </a:r>
            <a:r>
              <a:rPr lang="it-IT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en-GB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Eur. </a:t>
            </a:r>
            <a:r>
              <a:rPr lang="it-IT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it-IT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Jour.</a:t>
            </a:r>
            <a:r>
              <a:rPr lang="it-IT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A30 (2006) 183</a:t>
            </a:r>
            <a:endParaRPr lang="it-IT" sz="16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Martin et al. </a:t>
            </a:r>
            <a:r>
              <a:rPr lang="it-IT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it-IT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</a:t>
            </a:r>
            <a:r>
              <a:rPr lang="it-IT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B664 (2008) </a:t>
            </a:r>
            <a:r>
              <a:rPr lang="it-IT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it-IT" sz="1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Pierroutsakou</a:t>
            </a:r>
            <a:r>
              <a:rPr lang="it-IT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it-IT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Rev. C80 (2009) </a:t>
            </a:r>
            <a:r>
              <a:rPr lang="it-IT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024612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it-IT" sz="1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Santonocito</a:t>
            </a:r>
            <a:r>
              <a:rPr lang="it-IT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it-IT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Rev. C90 </a:t>
            </a:r>
            <a:r>
              <a:rPr lang="it-IT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2014) 054603</a:t>
            </a:r>
            <a:endParaRPr lang="it-IT" sz="1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i="1" dirty="0">
              <a:solidFill>
                <a:srgbClr val="FFC000"/>
              </a:solidFill>
            </a:endParaRPr>
          </a:p>
          <a:p>
            <a:endParaRPr lang="it-IT" i="1" dirty="0">
              <a:solidFill>
                <a:srgbClr val="FFC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212398" y="6345823"/>
            <a:ext cx="4309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Numerose pubblicazioni su atti di Conferenze</a:t>
            </a:r>
            <a:endParaRPr lang="it-IT" sz="1600" i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40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755574" y="3526582"/>
            <a:ext cx="7632299" cy="303614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755575" y="602074"/>
            <a:ext cx="7632299" cy="2724484"/>
          </a:xfrm>
          <a:prstGeom prst="rect">
            <a:avLst/>
          </a:prstGeom>
          <a:solidFill>
            <a:srgbClr val="225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731303" y="116880"/>
            <a:ext cx="5819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MEDEA – tematiche di ricerca dal 2009</a:t>
            </a:r>
            <a:endParaRPr lang="it-IT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24393" y="1075357"/>
            <a:ext cx="76328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it-IT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Studio dell’evoluzione della GDR vs E*   </a:t>
            </a:r>
          </a:p>
          <a:p>
            <a:r>
              <a:rPr lang="it-IT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Motivazioni:</a:t>
            </a:r>
          </a:p>
          <a:p>
            <a:endParaRPr lang="it-IT" sz="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Studiare l’evoluzione delle caratteristiche della GDR fino alla sua scomparsa ed estrarre informazioni sui tempi di scala relativi al popolamento della GDR</a:t>
            </a:r>
          </a:p>
          <a:p>
            <a:endParaRPr lang="it-IT" sz="8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Definire il meccanismo che induce la scomparsa della GDR ad alta E*</a:t>
            </a:r>
          </a:p>
          <a:p>
            <a:endParaRPr lang="it-IT" sz="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Studiare il possibile legame tra scomparsa della GDR e transizione di fase liquido-gas </a:t>
            </a:r>
            <a:endParaRPr lang="it-IT" sz="1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004382" y="697324"/>
            <a:ext cx="3801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Risonanza Gigante Dipolare (GDR)</a:t>
            </a:r>
          </a:p>
          <a:p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127078" y="3667125"/>
            <a:ext cx="430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Dipolo Dinamico (GDR di </a:t>
            </a:r>
            <a:r>
              <a:rPr lang="it-IT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it-IT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-equilibrio) </a:t>
            </a:r>
            <a:endParaRPr lang="it-IT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976793" y="4097957"/>
            <a:ext cx="763284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Studio del Dipolo Dinamico nei </a:t>
            </a:r>
            <a:r>
              <a:rPr lang="it-IT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uclei di massa A = 132, 192 </a:t>
            </a:r>
          </a:p>
          <a:p>
            <a:endParaRPr lang="it-IT" sz="8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Motivazioni:</a:t>
            </a:r>
          </a:p>
          <a:p>
            <a:endParaRPr lang="it-IT" sz="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Studiare la dipendenza della resa del Dipolo Dinamico vs </a:t>
            </a:r>
            <a:r>
              <a:rPr lang="it-IT" sz="16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600" baseline="-250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it-IT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 estrarre informazioni sui tempi di scala relativi al suo popolamento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Studiare la sensibilità della sonda alla EOS</a:t>
            </a:r>
            <a:endParaRPr lang="it-IT" sz="1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Investigare l’esistenza del Dipolo dinamico in nuclei con A=192 (eventi di fusione e eventi di fissione)</a:t>
            </a:r>
          </a:p>
        </p:txBody>
      </p:sp>
    </p:spTree>
    <p:extLst>
      <p:ext uri="{BB962C8B-B14F-4D97-AF65-F5344CB8AC3E}">
        <p14:creationId xmlns:p14="http://schemas.microsoft.com/office/powerpoint/2010/main" val="382730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tangolo 28"/>
          <p:cNvSpPr/>
          <p:nvPr/>
        </p:nvSpPr>
        <p:spPr>
          <a:xfrm>
            <a:off x="4381625" y="0"/>
            <a:ext cx="4762376" cy="5992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0" y="0"/>
            <a:ext cx="4381625" cy="599276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0" y="1184052"/>
            <a:ext cx="4381623" cy="5673948"/>
          </a:xfrm>
          <a:prstGeom prst="rect">
            <a:avLst/>
          </a:prstGeom>
          <a:solidFill>
            <a:srgbClr val="33333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12749" y="136038"/>
            <a:ext cx="4268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GDR in nuclei di massa A = 110 ÷ 132</a:t>
            </a:r>
            <a:endParaRPr lang="it-IT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428" y="599276"/>
            <a:ext cx="4375195" cy="584776"/>
          </a:xfrm>
          <a:prstGeom prst="rect">
            <a:avLst/>
          </a:prstGeom>
          <a:solidFill>
            <a:srgbClr val="333333">
              <a:alpha val="89804"/>
            </a:srgbClr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Arial"/>
                <a:cs typeface="Arial"/>
              </a:rPr>
              <a:t>Reazioni:   </a:t>
            </a:r>
            <a:r>
              <a:rPr lang="it-IT" sz="1600" baseline="30000" dirty="0" smtClean="0">
                <a:solidFill>
                  <a:schemeClr val="bg1"/>
                </a:solidFill>
                <a:latin typeface="Arial"/>
                <a:cs typeface="Arial"/>
              </a:rPr>
              <a:t>116</a:t>
            </a:r>
            <a:r>
              <a:rPr lang="it-IT" sz="1600" dirty="0" smtClean="0">
                <a:solidFill>
                  <a:schemeClr val="bg1"/>
                </a:solidFill>
                <a:latin typeface="Arial"/>
                <a:cs typeface="Arial"/>
              </a:rPr>
              <a:t>Sn + </a:t>
            </a:r>
            <a:r>
              <a:rPr lang="it-IT" sz="1600" baseline="30000" dirty="0" smtClean="0">
                <a:solidFill>
                  <a:schemeClr val="bg1"/>
                </a:solidFill>
                <a:latin typeface="Arial"/>
                <a:cs typeface="Arial"/>
              </a:rPr>
              <a:t>12</a:t>
            </a:r>
            <a:r>
              <a:rPr lang="it-IT" sz="1600" dirty="0" smtClean="0">
                <a:solidFill>
                  <a:schemeClr val="bg1"/>
                </a:solidFill>
                <a:latin typeface="Arial"/>
                <a:cs typeface="Arial"/>
              </a:rPr>
              <a:t>C   @ 17  and 23 </a:t>
            </a:r>
            <a:r>
              <a:rPr lang="it-IT" sz="1600" dirty="0" err="1" smtClean="0">
                <a:solidFill>
                  <a:schemeClr val="bg1"/>
                </a:solidFill>
                <a:latin typeface="Arial"/>
                <a:cs typeface="Arial"/>
              </a:rPr>
              <a:t>MeV</a:t>
            </a:r>
            <a:r>
              <a:rPr lang="it-IT" sz="1600" dirty="0" smtClean="0">
                <a:solidFill>
                  <a:schemeClr val="bg1"/>
                </a:solidFill>
                <a:latin typeface="Arial"/>
                <a:cs typeface="Arial"/>
              </a:rPr>
              <a:t>/A</a:t>
            </a:r>
          </a:p>
          <a:p>
            <a:r>
              <a:rPr lang="it-IT" sz="1600" baseline="30000" dirty="0" smtClean="0">
                <a:solidFill>
                  <a:schemeClr val="bg1"/>
                </a:solidFill>
                <a:latin typeface="Arial"/>
                <a:cs typeface="Arial"/>
              </a:rPr>
              <a:t>                           116</a:t>
            </a:r>
            <a:r>
              <a:rPr lang="it-IT" sz="1600" dirty="0" smtClean="0">
                <a:solidFill>
                  <a:schemeClr val="bg1"/>
                </a:solidFill>
                <a:latin typeface="Arial"/>
                <a:cs typeface="Arial"/>
              </a:rPr>
              <a:t>Sn + </a:t>
            </a:r>
            <a:r>
              <a:rPr lang="it-IT" sz="1600" baseline="30000" dirty="0" smtClean="0">
                <a:solidFill>
                  <a:schemeClr val="bg1"/>
                </a:solidFill>
                <a:latin typeface="Arial"/>
                <a:cs typeface="Arial"/>
              </a:rPr>
              <a:t>24</a:t>
            </a:r>
            <a:r>
              <a:rPr lang="it-IT" sz="1600" dirty="0" smtClean="0">
                <a:solidFill>
                  <a:schemeClr val="bg1"/>
                </a:solidFill>
                <a:latin typeface="Arial"/>
                <a:cs typeface="Arial"/>
              </a:rPr>
              <a:t>Mg @ 17 and 23 </a:t>
            </a:r>
            <a:r>
              <a:rPr lang="it-IT" sz="1600" dirty="0" err="1" smtClean="0">
                <a:solidFill>
                  <a:schemeClr val="bg1"/>
                </a:solidFill>
                <a:latin typeface="Arial"/>
                <a:cs typeface="Arial"/>
              </a:rPr>
              <a:t>MeV</a:t>
            </a:r>
            <a:r>
              <a:rPr lang="it-IT" sz="1600" dirty="0" smtClean="0">
                <a:solidFill>
                  <a:schemeClr val="bg1"/>
                </a:solidFill>
                <a:latin typeface="Arial"/>
                <a:cs typeface="Arial"/>
              </a:rPr>
              <a:t>/A</a:t>
            </a:r>
            <a:endParaRPr lang="it-IT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12749" y="1460277"/>
            <a:ext cx="439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Arial"/>
                <a:cs typeface="Arial"/>
              </a:rPr>
              <a:t>Misura di </a:t>
            </a:r>
            <a:r>
              <a:rPr lang="it-IT" sz="1600" b="1" dirty="0" smtClean="0">
                <a:solidFill>
                  <a:schemeClr val="bg1"/>
                </a:solidFill>
                <a:latin typeface="Symbol" panose="05050102010706020507" pitchFamily="18" charset="2"/>
                <a:cs typeface="Arial"/>
              </a:rPr>
              <a:t>g</a:t>
            </a:r>
            <a:r>
              <a:rPr lang="it-IT" sz="1600" dirty="0" smtClean="0">
                <a:solidFill>
                  <a:schemeClr val="bg1"/>
                </a:solidFill>
                <a:latin typeface="Arial"/>
                <a:cs typeface="Arial"/>
              </a:rPr>
              <a:t> e particelle cariche leggere in coincidenza con i residui evaporativi</a:t>
            </a:r>
            <a:endParaRPr lang="it-IT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8971" y="1981313"/>
            <a:ext cx="4147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Arial"/>
                <a:cs typeface="Arial"/>
              </a:rPr>
              <a:t>Selezione degli eventi di fusione incompleta mediante </a:t>
            </a:r>
            <a:r>
              <a:rPr lang="it-IT" sz="1600" dirty="0" err="1" smtClean="0">
                <a:solidFill>
                  <a:schemeClr val="bg1"/>
                </a:solidFill>
                <a:latin typeface="Arial"/>
                <a:cs typeface="Arial"/>
              </a:rPr>
              <a:t>ToF</a:t>
            </a:r>
            <a:endParaRPr lang="it-IT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19821" y="6215307"/>
            <a:ext cx="3902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E0AB28"/>
                </a:solidFill>
                <a:latin typeface="Arial"/>
                <a:cs typeface="Arial"/>
              </a:rPr>
              <a:t>Q</a:t>
            </a:r>
            <a:r>
              <a:rPr lang="it-IT" sz="1400" dirty="0" smtClean="0">
                <a:solidFill>
                  <a:srgbClr val="E0AB28"/>
                </a:solidFill>
                <a:latin typeface="Arial"/>
                <a:cs typeface="Arial"/>
              </a:rPr>
              <a:t>uenching della GDR a E*/A ≈ 2.0 </a:t>
            </a:r>
            <a:r>
              <a:rPr lang="it-IT" sz="1400" dirty="0" err="1" smtClean="0">
                <a:solidFill>
                  <a:srgbClr val="E0AB28"/>
                </a:solidFill>
                <a:latin typeface="Arial"/>
                <a:cs typeface="Arial"/>
              </a:rPr>
              <a:t>MeV</a:t>
            </a:r>
            <a:r>
              <a:rPr lang="it-IT" sz="1400" dirty="0" smtClean="0">
                <a:solidFill>
                  <a:srgbClr val="E0AB28"/>
                </a:solidFill>
                <a:latin typeface="Arial"/>
                <a:cs typeface="Arial"/>
              </a:rPr>
              <a:t>/A </a:t>
            </a:r>
            <a:endParaRPr lang="it-IT" sz="1400" dirty="0">
              <a:solidFill>
                <a:srgbClr val="E0AB28"/>
              </a:solidFill>
              <a:latin typeface="Arial"/>
              <a:cs typeface="Arial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r="2175"/>
          <a:stretch/>
        </p:blipFill>
        <p:spPr>
          <a:xfrm>
            <a:off x="118262" y="2509842"/>
            <a:ext cx="2713657" cy="3587762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613562" y="6534868"/>
            <a:ext cx="3315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it-IT" sz="12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Santonocito</a:t>
            </a:r>
            <a:r>
              <a:rPr lang="it-IT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– </a:t>
            </a:r>
            <a:r>
              <a:rPr lang="it-IT" sz="1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PRC</a:t>
            </a:r>
            <a:r>
              <a:rPr lang="it-IT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(2014) 054603</a:t>
            </a:r>
          </a:p>
          <a:p>
            <a:r>
              <a:rPr lang="it-IT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1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22470" y="1184052"/>
            <a:ext cx="29626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Reazioni di fusione incompleta</a:t>
            </a:r>
            <a:endPara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381624" y="136038"/>
            <a:ext cx="4799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Dipolo Dinamico in nuclei di massa A=192</a:t>
            </a:r>
            <a:endParaRPr lang="it-IT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4378403" y="608801"/>
            <a:ext cx="4765597" cy="584776"/>
          </a:xfrm>
          <a:prstGeom prst="rect">
            <a:avLst/>
          </a:prstGeom>
          <a:solidFill>
            <a:srgbClr val="153153">
              <a:alpha val="89804"/>
            </a:srgbClr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Arial"/>
                <a:cs typeface="Arial"/>
              </a:rPr>
              <a:t>    Reazioni:   </a:t>
            </a:r>
            <a:r>
              <a:rPr lang="it-IT" sz="1600" baseline="30000" dirty="0" smtClean="0">
                <a:solidFill>
                  <a:schemeClr val="bg1"/>
                </a:solidFill>
                <a:latin typeface="Arial"/>
                <a:cs typeface="Arial"/>
              </a:rPr>
              <a:t>40</a:t>
            </a:r>
            <a:r>
              <a:rPr lang="it-IT" sz="1600" dirty="0" smtClean="0">
                <a:solidFill>
                  <a:schemeClr val="bg1"/>
                </a:solidFill>
                <a:latin typeface="Arial"/>
                <a:cs typeface="Arial"/>
              </a:rPr>
              <a:t>Ca + </a:t>
            </a:r>
            <a:r>
              <a:rPr lang="it-IT" sz="1600" baseline="30000" dirty="0" smtClean="0">
                <a:solidFill>
                  <a:schemeClr val="bg1"/>
                </a:solidFill>
                <a:latin typeface="Arial"/>
                <a:cs typeface="Arial"/>
              </a:rPr>
              <a:t>152</a:t>
            </a:r>
            <a:r>
              <a:rPr lang="it-IT" sz="1600" dirty="0" smtClean="0">
                <a:solidFill>
                  <a:schemeClr val="bg1"/>
                </a:solidFill>
                <a:latin typeface="Arial"/>
                <a:cs typeface="Arial"/>
              </a:rPr>
              <a:t>Sm   @ 10</a:t>
            </a:r>
            <a:r>
              <a:rPr lang="it-IT" sz="1600" i="1" dirty="0" smtClean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lang="it-IT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latin typeface="Arial"/>
                <a:cs typeface="Arial"/>
              </a:rPr>
              <a:t>MeV</a:t>
            </a:r>
            <a:endParaRPr lang="it-IT" sz="16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it-IT" sz="1600" baseline="30000" dirty="0" smtClean="0">
                <a:solidFill>
                  <a:schemeClr val="bg1"/>
                </a:solidFill>
                <a:latin typeface="Arial"/>
                <a:cs typeface="Arial"/>
              </a:rPr>
              <a:t>                               </a:t>
            </a:r>
            <a:r>
              <a:rPr lang="it-IT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1600" baseline="30000" dirty="0" smtClean="0">
                <a:solidFill>
                  <a:schemeClr val="bg1"/>
                </a:solidFill>
                <a:latin typeface="Arial"/>
                <a:cs typeface="Arial"/>
              </a:rPr>
              <a:t> 48</a:t>
            </a:r>
            <a:r>
              <a:rPr lang="it-IT" sz="1600" dirty="0" smtClean="0">
                <a:solidFill>
                  <a:schemeClr val="bg1"/>
                </a:solidFill>
                <a:latin typeface="Arial"/>
                <a:cs typeface="Arial"/>
              </a:rPr>
              <a:t>Ca + </a:t>
            </a:r>
            <a:r>
              <a:rPr lang="it-IT" sz="1600" baseline="30000" dirty="0" smtClean="0">
                <a:solidFill>
                  <a:schemeClr val="bg1"/>
                </a:solidFill>
                <a:latin typeface="Arial"/>
                <a:cs typeface="Arial"/>
              </a:rPr>
              <a:t>144</a:t>
            </a:r>
            <a:r>
              <a:rPr lang="it-IT" sz="1600" dirty="0" smtClean="0">
                <a:solidFill>
                  <a:schemeClr val="bg1"/>
                </a:solidFill>
                <a:latin typeface="Arial"/>
                <a:cs typeface="Arial"/>
              </a:rPr>
              <a:t>Sm @ 11.1</a:t>
            </a:r>
            <a:r>
              <a:rPr lang="it-IT" sz="1600" i="1" dirty="0" smtClean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lang="it-IT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latin typeface="Arial"/>
                <a:cs typeface="Arial"/>
              </a:rPr>
              <a:t>MeV</a:t>
            </a:r>
            <a:endParaRPr lang="it-IT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4381625" y="1193577"/>
            <a:ext cx="4762375" cy="5673948"/>
          </a:xfrm>
          <a:prstGeom prst="rect">
            <a:avLst/>
          </a:prstGeom>
          <a:solidFill>
            <a:schemeClr val="tx2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3192387" y="3219450"/>
            <a:ext cx="1085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Data</a:t>
            </a:r>
          </a:p>
          <a:p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Cascade</a:t>
            </a:r>
            <a:endPara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e 32"/>
          <p:cNvSpPr/>
          <p:nvPr/>
        </p:nvSpPr>
        <p:spPr>
          <a:xfrm>
            <a:off x="3086100" y="3371850"/>
            <a:ext cx="75241" cy="571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5" name="Connettore 1 34"/>
          <p:cNvCxnSpPr/>
          <p:nvPr/>
        </p:nvCxnSpPr>
        <p:spPr>
          <a:xfrm>
            <a:off x="3038475" y="3638550"/>
            <a:ext cx="1990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4495924" y="1180361"/>
            <a:ext cx="2017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Fusione incompleta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4495924" y="1428691"/>
            <a:ext cx="439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Arial"/>
                <a:cs typeface="Arial"/>
              </a:rPr>
              <a:t>Misura di </a:t>
            </a:r>
            <a:r>
              <a:rPr lang="it-IT" sz="1600" b="1" dirty="0" smtClean="0">
                <a:solidFill>
                  <a:schemeClr val="bg1"/>
                </a:solidFill>
                <a:latin typeface="Symbol" panose="05050102010706020507" pitchFamily="18" charset="2"/>
                <a:cs typeface="Arial"/>
              </a:rPr>
              <a:t>g</a:t>
            </a:r>
            <a:r>
              <a:rPr lang="it-IT" sz="1600" dirty="0" smtClean="0">
                <a:solidFill>
                  <a:schemeClr val="bg1"/>
                </a:solidFill>
                <a:latin typeface="Arial"/>
                <a:cs typeface="Arial"/>
              </a:rPr>
              <a:t> e particelle cariche leggere in coincidenza con i residui evaporativi</a:t>
            </a:r>
            <a:endParaRPr lang="it-IT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4505449" y="1972419"/>
            <a:ext cx="4147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Arial"/>
                <a:cs typeface="Arial"/>
              </a:rPr>
              <a:t>Selezione degli eventi di fusione incompleta mediante </a:t>
            </a:r>
            <a:r>
              <a:rPr lang="it-IT" sz="1600" dirty="0" smtClean="0">
                <a:solidFill>
                  <a:schemeClr val="bg1"/>
                </a:solidFill>
                <a:latin typeface="Symbol" panose="05050102010706020507" pitchFamily="18" charset="2"/>
                <a:cs typeface="Arial"/>
              </a:rPr>
              <a:t>D</a:t>
            </a:r>
            <a:r>
              <a:rPr lang="it-IT" sz="1600" dirty="0" smtClean="0">
                <a:solidFill>
                  <a:schemeClr val="bg1"/>
                </a:solidFill>
                <a:latin typeface="Arial"/>
                <a:cs typeface="Arial"/>
              </a:rPr>
              <a:t>E-</a:t>
            </a:r>
            <a:r>
              <a:rPr lang="it-IT" sz="1600" dirty="0" err="1" smtClean="0">
                <a:solidFill>
                  <a:schemeClr val="bg1"/>
                </a:solidFill>
                <a:latin typeface="Arial"/>
                <a:cs typeface="Arial"/>
              </a:rPr>
              <a:t>ToF</a:t>
            </a:r>
            <a:endParaRPr lang="it-IT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4524310" y="4973178"/>
            <a:ext cx="2815194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6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GDR 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13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600" baseline="-25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11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1600" dirty="0" err="1" smtClean="0">
                <a:solidFill>
                  <a:schemeClr val="bg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it-IT" sz="1600" baseline="-25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3.5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it-IT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sz="1600" baseline="-25000" dirty="0" smtClean="0">
                <a:solidFill>
                  <a:schemeClr val="bg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it-IT" sz="1600" b="1" baseline="-25000" dirty="0" smtClean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(</a:t>
            </a:r>
            <a:r>
              <a:rPr lang="it-IT" sz="1600" dirty="0" err="1">
                <a:solidFill>
                  <a:schemeClr val="bg1"/>
                </a:solidFill>
                <a:latin typeface="Symbol" panose="05050102010706020507" pitchFamily="18" charset="2"/>
                <a:ea typeface="Tahoma" pitchFamily="34" charset="0"/>
                <a:cs typeface="Arial" panose="020B0604020202020204" pitchFamily="34" charset="0"/>
              </a:rPr>
              <a:t>q</a:t>
            </a:r>
            <a:r>
              <a:rPr lang="it-IT" sz="1600" baseline="-25000" dirty="0" err="1">
                <a:solidFill>
                  <a:schemeClr val="bg1"/>
                </a:solidFill>
                <a:latin typeface="Symbol" panose="05050102010706020507" pitchFamily="18" charset="2"/>
                <a:ea typeface="Tahoma" pitchFamily="34" charset="0"/>
                <a:cs typeface="Arial" panose="020B0604020202020204" pitchFamily="34" charset="0"/>
              </a:rPr>
              <a:t>g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)</a:t>
            </a:r>
            <a:r>
              <a:rPr lang="it-IT" sz="1600" kern="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= (1.0 ± 0.1) 10</a:t>
            </a:r>
            <a:r>
              <a:rPr lang="it-IT" sz="1600" kern="0" baseline="300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-4 </a:t>
            </a:r>
            <a:r>
              <a:rPr lang="it-IT" sz="1600" kern="0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it-IT" sz="1600" kern="0" dirty="0" smtClean="0">
                <a:solidFill>
                  <a:schemeClr val="bg1"/>
                </a:solidFill>
                <a:latin typeface="Symbol" panose="05050102010706020507" pitchFamily="18" charset="2"/>
                <a:ea typeface="Tahoma" pitchFamily="34" charset="0"/>
                <a:cs typeface="Arial" panose="020B0604020202020204" pitchFamily="34" charset="0"/>
              </a:rPr>
              <a:t>g</a:t>
            </a:r>
            <a:r>
              <a:rPr lang="it-IT" sz="1600" kern="0" dirty="0" smtClean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/</a:t>
            </a:r>
            <a:r>
              <a:rPr lang="it-IT" sz="1600" kern="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sr</a:t>
            </a:r>
            <a:r>
              <a:rPr lang="it-IT" sz="1600" kern="0" dirty="0" smtClean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endParaRPr lang="it-IT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3920412" y="5903378"/>
            <a:ext cx="241188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i="0" u="none" strike="noStrike" kern="0" normalizeH="0" baseline="0" noProof="0" dirty="0" smtClean="0">
                <a:ln w="0"/>
                <a:solidFill>
                  <a:srgbClr val="FFC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it-IT" sz="1600" i="0" u="none" strike="noStrike" kern="0" normalizeH="0" baseline="-25000" noProof="0" dirty="0" smtClean="0">
                <a:ln w="0"/>
                <a:solidFill>
                  <a:srgbClr val="FFC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DD  </a:t>
            </a:r>
            <a:r>
              <a:rPr kumimoji="0" lang="it-IT" sz="1600" i="0" u="none" strike="noStrike" kern="0" normalizeH="0" baseline="0" noProof="0" dirty="0" smtClean="0">
                <a:ln w="0"/>
                <a:solidFill>
                  <a:srgbClr val="FFC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&lt; E</a:t>
            </a:r>
            <a:r>
              <a:rPr kumimoji="0" lang="it-IT" sz="1600" i="0" u="none" strike="noStrike" kern="0" normalizeH="0" baseline="-25000" noProof="0" dirty="0" smtClean="0">
                <a:ln w="0"/>
                <a:solidFill>
                  <a:srgbClr val="FFC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GDR</a:t>
            </a:r>
            <a:endParaRPr kumimoji="0" lang="it-IT" sz="1600" i="0" u="none" strike="noStrike" kern="0" normalizeH="0" baseline="0" noProof="0" dirty="0" smtClean="0">
              <a:ln w="0"/>
              <a:solidFill>
                <a:srgbClr val="FFC000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3161341" y="5912796"/>
            <a:ext cx="6089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Sistema altamente deformato</a:t>
            </a:r>
          </a:p>
        </p:txBody>
      </p:sp>
      <p:sp>
        <p:nvSpPr>
          <p:cNvPr id="44" name="Freccia a destra 43"/>
          <p:cNvSpPr/>
          <p:nvPr/>
        </p:nvSpPr>
        <p:spPr>
          <a:xfrm>
            <a:off x="5772150" y="6065884"/>
            <a:ext cx="357615" cy="45719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CasellaDiTesto 44"/>
          <p:cNvSpPr txBox="1"/>
          <p:nvPr/>
        </p:nvSpPr>
        <p:spPr>
          <a:xfrm>
            <a:off x="4454269" y="6207182"/>
            <a:ext cx="4651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Studio della dipendenza del termine di simmetria dalla densità nella EOS</a:t>
            </a:r>
            <a:endPara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Mimmo\Desktop\grdif_ev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262" y="2468668"/>
            <a:ext cx="3539877" cy="233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CasellaDiTesto 45"/>
          <p:cNvSpPr txBox="1"/>
          <p:nvPr/>
        </p:nvSpPr>
        <p:spPr>
          <a:xfrm>
            <a:off x="6705662" y="4759114"/>
            <a:ext cx="817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schemeClr val="bg1"/>
                </a:solidFill>
              </a:rPr>
              <a:t>E</a:t>
            </a:r>
            <a:r>
              <a:rPr lang="it-IT" sz="1400" baseline="-25000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g</a:t>
            </a:r>
            <a:r>
              <a:rPr lang="it-IT" sz="1400" dirty="0" smtClean="0">
                <a:solidFill>
                  <a:schemeClr val="bg1"/>
                </a:solidFill>
              </a:rPr>
              <a:t> (</a:t>
            </a:r>
            <a:r>
              <a:rPr lang="it-IT" sz="1400" dirty="0" err="1" smtClean="0">
                <a:solidFill>
                  <a:schemeClr val="bg1"/>
                </a:solidFill>
              </a:rPr>
              <a:t>MeV</a:t>
            </a:r>
            <a:r>
              <a:rPr lang="it-IT" sz="1400" dirty="0" smtClean="0">
                <a:solidFill>
                  <a:schemeClr val="bg1"/>
                </a:solidFill>
              </a:rPr>
              <a:t>)</a:t>
            </a:r>
            <a:endParaRPr lang="it-I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1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3768" y="231030"/>
            <a:ext cx="3949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Attività su MEDEA dal 2009</a:t>
            </a:r>
            <a:endParaRPr lang="it-IT" sz="2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14561" y="1115219"/>
            <a:ext cx="8478603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Sviluppo: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Studio di fattibilità  per estendere la rivelazione ai neutroni con E</a:t>
            </a:r>
            <a:r>
              <a:rPr lang="it-IT" sz="16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fino a 25-30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it-IT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Studio dei fattibilità per 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utilizzare SOLE come spettrometro per particelle cariche 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leggere</a:t>
            </a:r>
          </a:p>
          <a:p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adoperando reazioni in cinematica inversa con fasci esotici</a:t>
            </a:r>
          </a:p>
          <a:p>
            <a:endParaRPr lang="it-IT" dirty="0" smtClean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89534" y="4291057"/>
            <a:ext cx="62263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Consolidamento dell’apparato esistente:</a:t>
            </a:r>
          </a:p>
          <a:p>
            <a:endParaRPr lang="it-IT" sz="800" dirty="0" smtClean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Rinnovo di parte dell’elettronica e dei relativi sistemi di controllo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Accoppiamento ottico dei cristalli per nuove misure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316535" y="1725191"/>
            <a:ext cx="6099619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Simulazioni della risposta dei singoli BaF</a:t>
            </a:r>
            <a:r>
              <a:rPr lang="it-IT" sz="16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neutroni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Simulazione della risposta complessiva di MEDEA ai neutroni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 dei moduli di MEDEA (PM a 12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dinodi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 sulla risposta dei nuovi moduli (e relativa elettronica)</a:t>
            </a:r>
          </a:p>
        </p:txBody>
      </p:sp>
    </p:spTree>
    <p:extLst>
      <p:ext uri="{BB962C8B-B14F-4D97-AF65-F5344CB8AC3E}">
        <p14:creationId xmlns:p14="http://schemas.microsoft.com/office/powerpoint/2010/main" val="394685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68733" y="191244"/>
            <a:ext cx="3868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Impegni finanziari dal 2009</a:t>
            </a:r>
            <a:endParaRPr lang="it-IT" sz="2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993937" y="2304069"/>
            <a:ext cx="3001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Rinnovo elettronica: </a:t>
            </a:r>
            <a:r>
              <a:rPr lang="it-IT" sz="16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75 </a:t>
            </a:r>
            <a:r>
              <a:rPr lang="it-IT" sz="16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KEuro</a:t>
            </a:r>
            <a:endParaRPr lang="it-IT" sz="16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75535" y="1943877"/>
            <a:ext cx="3443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Rinnovo fotomoltiplicatori: </a:t>
            </a:r>
            <a:r>
              <a:rPr lang="it-IT" sz="16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</a:t>
            </a:r>
            <a:r>
              <a:rPr lang="it-IT" sz="16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KEuro</a:t>
            </a:r>
            <a:endParaRPr lang="it-IT" sz="16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955837" y="1591944"/>
            <a:ext cx="5258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Smontaggio cristalli e </a:t>
            </a:r>
            <a:r>
              <a:rPr lang="it-IT" sz="16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it-IT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-accoppiamento ottico: </a:t>
            </a:r>
            <a:r>
              <a:rPr lang="it-IT" sz="16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it-IT" sz="16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KEuro</a:t>
            </a:r>
            <a:endParaRPr lang="it-IT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57250" y="1000125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CSNIII ha finanziato: </a:t>
            </a:r>
            <a:r>
              <a:rPr lang="it-IT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 </a:t>
            </a:r>
            <a:r>
              <a:rPr lang="it-IT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KEuro</a:t>
            </a:r>
            <a:endParaRPr lang="it-IT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975535" y="3680103"/>
            <a:ext cx="72314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suddette attività sono state completate </a:t>
            </a:r>
          </a:p>
          <a:p>
            <a:endPara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Entro il 2016 si prevede di completare le misure di campo magnetico di SOLE</a:t>
            </a:r>
          </a:p>
          <a:p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dei test di fattibilità relativi allo spettrometro per particelle cariche leggere </a:t>
            </a:r>
            <a:endPara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012987" y="2718971"/>
            <a:ext cx="2584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Missioni: </a:t>
            </a:r>
            <a:r>
              <a:rPr lang="it-IT" sz="16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it-IT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it-IT" sz="16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KEuro</a:t>
            </a:r>
            <a:r>
              <a:rPr lang="it-IT" sz="16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/anno</a:t>
            </a:r>
            <a:endParaRPr lang="it-IT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87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11760" y="170111"/>
            <a:ext cx="4655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Ricercatori e personale coinvolto</a:t>
            </a:r>
            <a:endParaRPr lang="it-IT" sz="2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25218" y="971436"/>
            <a:ext cx="3399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Ricercatori afferenti al progetto:</a:t>
            </a:r>
            <a:endPara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11560" y="1340768"/>
            <a:ext cx="43122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Alba                             100%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Bellia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30%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Del Zoppo                    100%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Maiolino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100%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Santonocito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100%</a:t>
            </a:r>
            <a:endPara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25218" y="3530476"/>
            <a:ext cx="8182048" cy="1461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Supporto nelle attività di sviluppo e test:</a:t>
            </a:r>
          </a:p>
          <a:p>
            <a:endParaRPr lang="it-IT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Reparto elettronica  (sviluppo delle basette dei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nuvi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PM a 12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dinodi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test elettronica)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Reparto Sale Misura (test e manutenzione sistemi da vuoto della sala sperimentale)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Reparto acquisizione dati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20700" y="2908300"/>
            <a:ext cx="3854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Non si richiedono unità di personale</a:t>
            </a:r>
            <a:endParaRPr lang="it-IT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835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3954</TotalTime>
  <Words>1094</Words>
  <Application>Microsoft Office PowerPoint</Application>
  <PresentationFormat>Presentazione su schermo (4:3)</PresentationFormat>
  <Paragraphs>165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Mimmo</dc:creator>
  <cp:lastModifiedBy>Mimmo</cp:lastModifiedBy>
  <cp:revision>84</cp:revision>
  <dcterms:created xsi:type="dcterms:W3CDTF">2015-06-22T15:47:07Z</dcterms:created>
  <dcterms:modified xsi:type="dcterms:W3CDTF">2015-07-01T06:44:05Z</dcterms:modified>
</cp:coreProperties>
</file>