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7" r:id="rId2"/>
    <p:sldId id="259" r:id="rId3"/>
    <p:sldId id="261" r:id="rId4"/>
    <p:sldId id="304" r:id="rId5"/>
    <p:sldId id="258" r:id="rId6"/>
    <p:sldId id="262" r:id="rId7"/>
    <p:sldId id="260" r:id="rId8"/>
    <p:sldId id="305" r:id="rId9"/>
    <p:sldId id="298" r:id="rId10"/>
    <p:sldId id="265" r:id="rId11"/>
    <p:sldId id="299" r:id="rId12"/>
    <p:sldId id="295" r:id="rId13"/>
    <p:sldId id="268" r:id="rId14"/>
    <p:sldId id="281" r:id="rId15"/>
    <p:sldId id="270" r:id="rId16"/>
    <p:sldId id="271" r:id="rId17"/>
    <p:sldId id="296" r:id="rId18"/>
    <p:sldId id="300" r:id="rId19"/>
    <p:sldId id="301" r:id="rId20"/>
    <p:sldId id="288" r:id="rId21"/>
    <p:sldId id="278" r:id="rId22"/>
    <p:sldId id="289" r:id="rId23"/>
    <p:sldId id="290" r:id="rId24"/>
    <p:sldId id="291" r:id="rId25"/>
    <p:sldId id="293" r:id="rId26"/>
    <p:sldId id="273" r:id="rId27"/>
    <p:sldId id="280" r:id="rId28"/>
    <p:sldId id="284" r:id="rId29"/>
    <p:sldId id="303" r:id="rId30"/>
    <p:sldId id="294" r:id="rId31"/>
    <p:sldId id="283" r:id="rId32"/>
    <p:sldId id="287" r:id="rId33"/>
    <p:sldId id="276" r:id="rId34"/>
    <p:sldId id="285" r:id="rId35"/>
    <p:sldId id="286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11" autoAdjust="0"/>
  </p:normalViewPr>
  <p:slideViewPr>
    <p:cSldViewPr>
      <p:cViewPr varScale="1">
        <p:scale>
          <a:sx n="111" d="100"/>
          <a:sy n="111" d="100"/>
        </p:scale>
        <p:origin x="89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D9E41-FF5E-4516-9C91-F294F44AD1F0}" type="datetimeFigureOut">
              <a:rPr lang="it-IT" smtClean="0"/>
              <a:pPr/>
              <a:t>16/11/2015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703E7-CAF7-4DFA-9EF9-4C05753B7A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33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D1DE8-D308-4C0C-83D1-E2F8CB48C6B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02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piè di pagina 2"/>
          <p:cNvSpPr txBox="1">
            <a:spLocks/>
          </p:cNvSpPr>
          <p:nvPr/>
        </p:nvSpPr>
        <p:spPr bwMode="auto">
          <a:xfrm>
            <a:off x="3124200" y="6610350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sym typeface="Symbol"/>
              </a:rPr>
              <a:t>-RWELL DETECTOR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6198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fld id="{50A260CC-8213-4960-A684-3A94C6FB2664}" type="datetimeFigureOut">
              <a:rPr lang="it-IT" smtClean="0"/>
              <a:pPr/>
              <a:t>16/11/2015</a:t>
            </a:fld>
            <a:endParaRPr lang="it-IT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619875"/>
            <a:ext cx="2133600" cy="476250"/>
          </a:xfrm>
        </p:spPr>
        <p:txBody>
          <a:bodyPr/>
          <a:lstStyle>
            <a:lvl1pPr>
              <a:defRPr b="1"/>
            </a:lvl1pPr>
          </a:lstStyle>
          <a:p>
            <a:fld id="{79ADB12F-46EB-4679-AEC8-1F634C7FBF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25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0A260CC-8213-4960-A684-3A94C6FB2664}" type="datetimeFigureOut">
              <a:rPr lang="it-IT" smtClean="0"/>
              <a:pPr/>
              <a:t>16/11/2015</a:t>
            </a:fld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61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2117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2117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0A260CC-8213-4960-A684-3A94C6FB2664}" type="datetimeFigureOut">
              <a:rPr lang="it-IT" smtClean="0"/>
              <a:pPr/>
              <a:t>16/11/2015</a:t>
            </a:fld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70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0A260CC-8213-4960-A684-3A94C6FB2664}" type="datetimeFigureOut">
              <a:rPr lang="it-IT" smtClean="0"/>
              <a:pPr/>
              <a:t>16/11/2015</a:t>
            </a:fld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96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0A260CC-8213-4960-A684-3A94C6FB2664}" type="datetimeFigureOut">
              <a:rPr lang="it-IT" smtClean="0"/>
              <a:pPr/>
              <a:t>16/11/2015</a:t>
            </a:fld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71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0A260CC-8213-4960-A684-3A94C6FB2664}" type="datetimeFigureOut">
              <a:rPr lang="it-IT" smtClean="0"/>
              <a:pPr/>
              <a:t>16/11/2015</a:t>
            </a:fld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6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0A260CC-8213-4960-A684-3A94C6FB2664}" type="datetimeFigureOut">
              <a:rPr lang="it-IT" smtClean="0"/>
              <a:pPr/>
              <a:t>16/11/2015</a:t>
            </a:fld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812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0A260CC-8213-4960-A684-3A94C6FB2664}" type="datetimeFigureOut">
              <a:rPr lang="it-IT" smtClean="0"/>
              <a:pPr/>
              <a:t>16/11/2015</a:t>
            </a:fld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24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0A260CC-8213-4960-A684-3A94C6FB2664}" type="datetimeFigureOut">
              <a:rPr lang="it-IT" smtClean="0"/>
              <a:pPr/>
              <a:t>16/11/2015</a:t>
            </a:fld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22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0A260CC-8213-4960-A684-3A94C6FB2664}" type="datetimeFigureOut">
              <a:rPr lang="it-IT" smtClean="0"/>
              <a:pPr/>
              <a:t>16/11/2015</a:t>
            </a:fld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49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GB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0A260CC-8213-4960-A684-3A94C6FB2664}" type="datetimeFigureOut">
              <a:rPr lang="it-IT" smtClean="0"/>
              <a:pPr/>
              <a:t>16/11/2015</a:t>
            </a:fld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DB12F-46EB-4679-AEC8-1F634C7FBF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92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ADB12F-46EB-4679-AEC8-1F634C7FBF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2"/>
          <p:cNvSpPr txBox="1">
            <a:spLocks/>
          </p:cNvSpPr>
          <p:nvPr/>
        </p:nvSpPr>
        <p:spPr bwMode="auto">
          <a:xfrm>
            <a:off x="3124200" y="6610350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200" b="1" dirty="0" smtClean="0">
                <a:solidFill>
                  <a:schemeClr val="tx2"/>
                </a:solidFill>
                <a:sym typeface="Symbol"/>
              </a:rPr>
              <a:t>-RWELL DETECTOR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-76200" y="66198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fld id="{50A260CC-8213-4960-A684-3A94C6FB2664}" type="datetimeFigureOut">
              <a:rPr lang="it-IT" smtClean="0"/>
              <a:pPr/>
              <a:t>16/11/2015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  <a:ea typeface="MS PGothic" pitchFamily="34" charset="-128"/>
          <a:cs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  <a:ea typeface="MS PGothic" pitchFamily="34" charset="-128"/>
          <a:cs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  <a:ea typeface="MS PGothic" pitchFamily="34" charset="-128"/>
          <a:cs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  <a:ea typeface="MS PGothic" pitchFamily="34" charset="-128"/>
          <a:cs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2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4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microsoft.com/office/2007/relationships/hdphoto" Target="../media/hdphoto9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53.png"/><Relationship Id="rId17" Type="http://schemas.openxmlformats.org/officeDocument/2006/relationships/image" Target="../media/image56.png"/><Relationship Id="rId2" Type="http://schemas.openxmlformats.org/officeDocument/2006/relationships/image" Target="../media/image48.pn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55.png"/><Relationship Id="rId10" Type="http://schemas.openxmlformats.org/officeDocument/2006/relationships/image" Target="../media/image52.png"/><Relationship Id="rId19" Type="http://schemas.openxmlformats.org/officeDocument/2006/relationships/image" Target="../media/image57.png"/><Relationship Id="rId4" Type="http://schemas.openxmlformats.org/officeDocument/2006/relationships/image" Target="../media/image49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1560" y="1196752"/>
            <a:ext cx="85324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Times New Roman"/>
                <a:ea typeface="Adobe Ming Std L" pitchFamily="18" charset="-128"/>
                <a:cs typeface="Times New Roman"/>
              </a:rPr>
              <a:t>Advances on the </a:t>
            </a:r>
          </a:p>
          <a:p>
            <a:pPr algn="ctr"/>
            <a:r>
              <a:rPr lang="en-GB" sz="4400" b="1" dirty="0" smtClean="0">
                <a:latin typeface="Times New Roman"/>
                <a:ea typeface="Adobe Ming Std L" pitchFamily="18" charset="-128"/>
                <a:cs typeface="Times New Roman"/>
              </a:rPr>
              <a:t>µ-RWELL gas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</a:p>
          <a:p>
            <a:pPr algn="ctr"/>
            <a:endParaRPr lang="en-US" sz="4400" b="1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pPr algn="ctr"/>
            <a:r>
              <a:rPr lang="en-GB" sz="2000" b="1" u="sng" dirty="0" smtClean="0">
                <a:latin typeface="Times New Roman"/>
                <a:ea typeface="Adobe Ming Std L" pitchFamily="18" charset="-128"/>
                <a:cs typeface="Times New Roman"/>
              </a:rPr>
              <a:t>M</a:t>
            </a:r>
            <a:r>
              <a:rPr lang="en-GB" sz="2000" b="1" u="sng" dirty="0" smtClean="0">
                <a:latin typeface="Times New Roman"/>
                <a:ea typeface="Adobe Ming Std L" pitchFamily="18" charset="-128"/>
                <a:cs typeface="Times New Roman"/>
              </a:rPr>
              <a:t>. </a:t>
            </a:r>
            <a:r>
              <a:rPr lang="en-GB" sz="2000" b="1" u="sng" dirty="0" err="1" smtClean="0">
                <a:latin typeface="Times New Roman"/>
                <a:ea typeface="Adobe Ming Std L" pitchFamily="18" charset="-128"/>
                <a:cs typeface="Times New Roman"/>
              </a:rPr>
              <a:t>Poli</a:t>
            </a:r>
            <a:r>
              <a:rPr lang="en-GB" sz="2000" b="1" u="sng" dirty="0" smtClean="0">
                <a:latin typeface="Times New Roman"/>
                <a:ea typeface="Adobe Ming Std L" pitchFamily="18" charset="-128"/>
                <a:cs typeface="Times New Roman"/>
              </a:rPr>
              <a:t> Lener</a:t>
            </a:r>
            <a:r>
              <a:rPr lang="en-GB" sz="2000" b="1" u="sng" baseline="30000" dirty="0" smtClean="0">
                <a:latin typeface="Times New Roman"/>
                <a:ea typeface="Adobe Ming Std L" pitchFamily="18" charset="-128"/>
                <a:cs typeface="Times New Roman"/>
              </a:rPr>
              <a:t> (a)</a:t>
            </a:r>
            <a:r>
              <a:rPr lang="en-GB" sz="2400" b="1" u="sng" baseline="30000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endParaRPr lang="en-GB" sz="2000" b="1" u="sng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pPr algn="ctr"/>
            <a:r>
              <a:rPr lang="en-GB" sz="2000" b="1" dirty="0" smtClean="0">
                <a:latin typeface="Times New Roman"/>
                <a:ea typeface="Adobe Ming Std L" pitchFamily="18" charset="-128"/>
                <a:cs typeface="Times New Roman"/>
              </a:rPr>
              <a:t>G. </a:t>
            </a:r>
            <a:r>
              <a:rPr lang="en-GB" sz="2000" b="1" dirty="0" err="1" smtClean="0">
                <a:latin typeface="Times New Roman"/>
                <a:ea typeface="Adobe Ming Std L" pitchFamily="18" charset="-128"/>
                <a:cs typeface="Times New Roman"/>
              </a:rPr>
              <a:t>Bencivenni</a:t>
            </a:r>
            <a:r>
              <a:rPr lang="en-GB" sz="2000" b="1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GB" sz="2000" b="1" baseline="30000" dirty="0" smtClean="0">
                <a:latin typeface="Times New Roman"/>
                <a:ea typeface="Adobe Ming Std L" pitchFamily="18" charset="-128"/>
                <a:cs typeface="Times New Roman"/>
              </a:rPr>
              <a:t>(a) </a:t>
            </a:r>
            <a:r>
              <a:rPr lang="en-GB" sz="2000" b="1" dirty="0" smtClean="0">
                <a:latin typeface="Times New Roman"/>
                <a:ea typeface="Adobe Ming Std L" pitchFamily="18" charset="-128"/>
                <a:cs typeface="Times New Roman"/>
              </a:rPr>
              <a:t>, R. de Oliveira</a:t>
            </a:r>
            <a:r>
              <a:rPr lang="en-GB" sz="2000" b="1" baseline="30000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GB" sz="2000" b="1" baseline="30000" dirty="0" smtClean="0">
                <a:latin typeface="Times New Roman"/>
                <a:ea typeface="Adobe Ming Std L" pitchFamily="18" charset="-128"/>
                <a:cs typeface="Times New Roman"/>
              </a:rPr>
              <a:t>(b)</a:t>
            </a:r>
            <a:r>
              <a:rPr lang="en-GB" sz="2000" b="1" dirty="0" smtClean="0">
                <a:latin typeface="Times New Roman"/>
                <a:ea typeface="Adobe Ming Std L" pitchFamily="18" charset="-128"/>
                <a:cs typeface="Times New Roman"/>
              </a:rPr>
              <a:t>, G. </a:t>
            </a:r>
            <a:r>
              <a:rPr lang="en-GB" sz="2000" b="1" dirty="0" err="1" smtClean="0">
                <a:latin typeface="Times New Roman"/>
                <a:ea typeface="Adobe Ming Std L" pitchFamily="18" charset="-128"/>
                <a:cs typeface="Times New Roman"/>
              </a:rPr>
              <a:t>Felici</a:t>
            </a:r>
            <a:r>
              <a:rPr lang="en-GB" sz="2000" b="1" baseline="30000" dirty="0" smtClean="0">
                <a:latin typeface="Times New Roman"/>
                <a:ea typeface="Adobe Ming Std L" pitchFamily="18" charset="-128"/>
                <a:cs typeface="Times New Roman"/>
              </a:rPr>
              <a:t> (a) </a:t>
            </a:r>
            <a:r>
              <a:rPr lang="en-GB" sz="2000" b="1" dirty="0" smtClean="0">
                <a:latin typeface="Times New Roman"/>
                <a:ea typeface="Adobe Ming Std L" pitchFamily="18" charset="-128"/>
                <a:cs typeface="Times New Roman"/>
              </a:rPr>
              <a:t>, M</a:t>
            </a:r>
            <a:r>
              <a:rPr lang="en-GB" sz="2000" b="1" dirty="0">
                <a:latin typeface="Times New Roman"/>
                <a:ea typeface="Adobe Ming Std L" pitchFamily="18" charset="-128"/>
                <a:cs typeface="Times New Roman"/>
              </a:rPr>
              <a:t>. </a:t>
            </a:r>
            <a:r>
              <a:rPr lang="en-GB" sz="2000" b="1" dirty="0" err="1">
                <a:latin typeface="Times New Roman"/>
                <a:ea typeface="Adobe Ming Std L" pitchFamily="18" charset="-128"/>
                <a:cs typeface="Times New Roman"/>
              </a:rPr>
              <a:t>Gatta</a:t>
            </a:r>
            <a:r>
              <a:rPr lang="en-GB" sz="2000" b="1" baseline="30000" dirty="0">
                <a:latin typeface="Times New Roman"/>
                <a:ea typeface="Adobe Ming Std L" pitchFamily="18" charset="-128"/>
                <a:cs typeface="Times New Roman"/>
              </a:rPr>
              <a:t> (a</a:t>
            </a:r>
            <a:r>
              <a:rPr lang="en-GB" sz="2000" b="1" baseline="30000" dirty="0" smtClean="0">
                <a:latin typeface="Times New Roman"/>
                <a:ea typeface="Adobe Ming Std L" pitchFamily="18" charset="-128"/>
                <a:cs typeface="Times New Roman"/>
              </a:rPr>
              <a:t>)</a:t>
            </a:r>
            <a:r>
              <a:rPr lang="en-GB" sz="2000" b="1" dirty="0" smtClean="0">
                <a:latin typeface="Times New Roman"/>
                <a:ea typeface="Adobe Ming Std L" pitchFamily="18" charset="-128"/>
                <a:cs typeface="Times New Roman"/>
              </a:rPr>
              <a:t>, G. Morello</a:t>
            </a:r>
            <a:r>
              <a:rPr lang="en-GB" sz="2000" b="1" baseline="30000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GB" sz="2000" b="1" baseline="30000" dirty="0">
                <a:latin typeface="Times New Roman"/>
                <a:ea typeface="Adobe Ming Std L" pitchFamily="18" charset="-128"/>
                <a:cs typeface="Times New Roman"/>
              </a:rPr>
              <a:t>(a</a:t>
            </a:r>
            <a:r>
              <a:rPr lang="en-GB" sz="2000" b="1" baseline="30000" dirty="0" smtClean="0">
                <a:latin typeface="Times New Roman"/>
                <a:ea typeface="Adobe Ming Std L" pitchFamily="18" charset="-128"/>
                <a:cs typeface="Times New Roman"/>
              </a:rPr>
              <a:t>)</a:t>
            </a:r>
            <a:endParaRPr lang="en-GB" sz="2400" b="1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pPr algn="ctr"/>
            <a:endParaRPr lang="en-GB" sz="2400" b="1" dirty="0">
              <a:latin typeface="Times New Roman"/>
              <a:ea typeface="Adobe Ming Std L" pitchFamily="18" charset="-128"/>
              <a:cs typeface="Times New Roman"/>
            </a:endParaRPr>
          </a:p>
          <a:p>
            <a:pPr algn="ctr"/>
            <a:endParaRPr lang="en-GB" sz="2400" b="1" dirty="0">
              <a:latin typeface="Times New Roman"/>
              <a:ea typeface="Adobe Ming Std L" pitchFamily="18" charset="-128"/>
              <a:cs typeface="Times New Roman"/>
            </a:endParaRPr>
          </a:p>
          <a:p>
            <a:pPr lvl="2" algn="ctr"/>
            <a:r>
              <a:rPr lang="en-GB" b="1" i="1" baseline="30000" dirty="0" smtClean="0">
                <a:latin typeface="Times New Roman"/>
                <a:ea typeface="Adobe Ming Std L" pitchFamily="18" charset="-128"/>
                <a:cs typeface="Times New Roman"/>
              </a:rPr>
              <a:t>(</a:t>
            </a:r>
            <a:r>
              <a:rPr lang="en-GB" b="1" i="1" baseline="30000" dirty="0">
                <a:latin typeface="Times New Roman"/>
                <a:ea typeface="Adobe Ming Std L" pitchFamily="18" charset="-128"/>
                <a:cs typeface="Times New Roman"/>
              </a:rPr>
              <a:t>a) </a:t>
            </a:r>
            <a:r>
              <a:rPr lang="en-GB" b="1" i="1" dirty="0" smtClean="0">
                <a:latin typeface="Times New Roman"/>
                <a:ea typeface="Adobe Ming Std L" pitchFamily="18" charset="-128"/>
                <a:cs typeface="Times New Roman"/>
              </a:rPr>
              <a:t>LNF-INFN, Italy, </a:t>
            </a:r>
            <a:r>
              <a:rPr lang="en-GB" b="1" i="1" baseline="30000" dirty="0" smtClean="0">
                <a:latin typeface="Times New Roman"/>
                <a:ea typeface="Adobe Ming Std L" pitchFamily="18" charset="-128"/>
                <a:cs typeface="Times New Roman"/>
              </a:rPr>
              <a:t>(b) </a:t>
            </a:r>
            <a:r>
              <a:rPr lang="en-GB" b="1" i="1" dirty="0" smtClean="0">
                <a:latin typeface="Times New Roman"/>
                <a:ea typeface="Adobe Ming Std L" pitchFamily="18" charset="-128"/>
                <a:cs typeface="Times New Roman"/>
              </a:rPr>
              <a:t>CERN, </a:t>
            </a:r>
            <a:r>
              <a:rPr lang="en-GB" b="1" i="1" dirty="0" err="1" smtClean="0">
                <a:latin typeface="Times New Roman"/>
                <a:ea typeface="Adobe Ming Std L" pitchFamily="18" charset="-128"/>
                <a:cs typeface="Times New Roman"/>
              </a:rPr>
              <a:t>Meyrin</a:t>
            </a:r>
            <a:r>
              <a:rPr lang="en-GB" b="1" i="1" dirty="0" smtClean="0">
                <a:latin typeface="Times New Roman"/>
                <a:ea typeface="Adobe Ming Std L" pitchFamily="18" charset="-128"/>
                <a:cs typeface="Times New Roman"/>
              </a:rPr>
              <a:t>, Switzerland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-2644" y="44624"/>
            <a:ext cx="1295400" cy="1424940"/>
            <a:chOff x="838200" y="534146"/>
            <a:chExt cx="1806720" cy="1598614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838200" y="534146"/>
              <a:ext cx="1806720" cy="1598614"/>
            </a:xfrm>
            <a:prstGeom prst="rect">
              <a:avLst/>
            </a:prstGeom>
            <a:solidFill>
              <a:srgbClr val="FFFFFF"/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-Narrow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-Narrow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it-IT" sz="800" b="1" i="1" dirty="0" smtClean="0">
                <a:solidFill>
                  <a:schemeClr val="bg1"/>
                </a:solidFill>
                <a:latin typeface="Helvetica-Narrow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-Narrow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it-IT" sz="800" b="1" i="1" dirty="0" smtClean="0">
                <a:solidFill>
                  <a:schemeClr val="bg1"/>
                </a:solidFill>
                <a:latin typeface="Helvetica-Narrow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-Narrow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it-IT" sz="800" b="1" i="1" dirty="0" smtClean="0">
                <a:solidFill>
                  <a:schemeClr val="bg1"/>
                </a:solidFill>
                <a:latin typeface="Helvetica-Narrow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-Narrow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it-IT" sz="700" b="1" i="1" dirty="0" smtClean="0">
                <a:latin typeface="Helvetica-Narrow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it-IT" sz="500" b="1" i="1" u="none" strike="noStrike" cap="none" normalizeH="0" baseline="0" dirty="0" smtClean="0">
                  <a:ln>
                    <a:noFill/>
                  </a:ln>
                  <a:effectLst/>
                  <a:latin typeface="Helvetica-Narrow" charset="0"/>
                </a:rPr>
                <a:t>LABORATORI NAZIONALI </a:t>
              </a:r>
              <a:r>
                <a:rPr kumimoji="0" lang="it-IT" sz="500" b="1" i="1" u="none" strike="noStrike" cap="none" normalizeH="0" baseline="0" dirty="0" err="1" smtClean="0">
                  <a:ln>
                    <a:noFill/>
                  </a:ln>
                  <a:effectLst/>
                  <a:latin typeface="Helvetica-Narrow" charset="0"/>
                </a:rPr>
                <a:t>DI</a:t>
              </a:r>
              <a:r>
                <a:rPr kumimoji="0" lang="it-IT" sz="500" b="1" i="1" u="none" strike="noStrike" cap="none" normalizeH="0" baseline="0" dirty="0" smtClean="0">
                  <a:ln>
                    <a:noFill/>
                  </a:ln>
                  <a:effectLst/>
                  <a:latin typeface="Helvetica-Narrow" charset="0"/>
                </a:rPr>
                <a:t> FRASCATI</a:t>
              </a: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it-IT" sz="500" b="0" i="0" u="none" strike="noStrike" cap="none" normalizeH="0" baseline="0" dirty="0" smtClean="0">
                  <a:ln>
                    <a:noFill/>
                  </a:ln>
                  <a:effectLst/>
                  <a:latin typeface="Helvetica" charset="0"/>
                </a:rPr>
                <a:t>www.lnf.infn.it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4503599"/>
                </p:ext>
              </p:extLst>
            </p:nvPr>
          </p:nvGraphicFramePr>
          <p:xfrm>
            <a:off x="938631" y="534146"/>
            <a:ext cx="1681919" cy="1148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2" name="Picture" r:id="rId4" imgW="2172462" imgH="1535430" progId="Word.Picture.8">
                    <p:embed/>
                  </p:oleObj>
                </mc:Choice>
                <mc:Fallback>
                  <p:oleObj name="Picture" r:id="rId4" imgW="2172462" imgH="1535430" progId="Word.Picture.8">
                    <p:embed/>
                    <p:pic>
                      <p:nvPicPr>
                        <p:cNvPr id="0" name="Picture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8631" y="534146"/>
                          <a:ext cx="1681919" cy="11483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Picture 7" descr="C:\Users\danilo\Documents\Conferences\biodola09\Bann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36" y="5886983"/>
            <a:ext cx="8879904" cy="77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A67E8-8298-42E9-85D6-D196F7FA428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9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10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Cube 439"/>
          <p:cNvSpPr/>
          <p:nvPr/>
        </p:nvSpPr>
        <p:spPr>
          <a:xfrm>
            <a:off x="4846629" y="3448050"/>
            <a:ext cx="3316118" cy="1155335"/>
          </a:xfrm>
          <a:prstGeom prst="cube">
            <a:avLst>
              <a:gd name="adj" fmla="val 98351"/>
            </a:avLst>
          </a:prstGeom>
          <a:pattFill prst="ltUpDiag">
            <a:fgClr>
              <a:schemeClr val="bg1"/>
            </a:fgClr>
            <a:bgClr>
              <a:srgbClr val="CECE00"/>
            </a:bgClr>
          </a:patt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135"/>
          <p:cNvSpPr/>
          <p:nvPr/>
        </p:nvSpPr>
        <p:spPr>
          <a:xfrm>
            <a:off x="4847041" y="3416267"/>
            <a:ext cx="3305123" cy="1155336"/>
          </a:xfrm>
          <a:prstGeom prst="cube">
            <a:avLst>
              <a:gd name="adj" fmla="val 98909"/>
            </a:avLst>
          </a:prstGeom>
          <a:solidFill>
            <a:schemeClr val="tx1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95"/>
          <p:cNvGrpSpPr/>
          <p:nvPr/>
        </p:nvGrpSpPr>
        <p:grpSpPr>
          <a:xfrm>
            <a:off x="5155855" y="3505568"/>
            <a:ext cx="2711085" cy="936345"/>
            <a:chOff x="5155855" y="3550018"/>
            <a:chExt cx="2711085" cy="936345"/>
          </a:xfrm>
        </p:grpSpPr>
        <p:sp>
          <p:nvSpPr>
            <p:cNvPr id="7" name="Can 161"/>
            <p:cNvSpPr/>
            <p:nvPr/>
          </p:nvSpPr>
          <p:spPr>
            <a:xfrm>
              <a:off x="5155855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n 162"/>
            <p:cNvSpPr/>
            <p:nvPr/>
          </p:nvSpPr>
          <p:spPr>
            <a:xfrm>
              <a:off x="5256475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n 165"/>
            <p:cNvSpPr/>
            <p:nvPr/>
          </p:nvSpPr>
          <p:spPr>
            <a:xfrm>
              <a:off x="5353974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n 167"/>
            <p:cNvSpPr/>
            <p:nvPr/>
          </p:nvSpPr>
          <p:spPr>
            <a:xfrm>
              <a:off x="5454594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68"/>
            <p:cNvSpPr/>
            <p:nvPr/>
          </p:nvSpPr>
          <p:spPr>
            <a:xfrm>
              <a:off x="5552093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70"/>
            <p:cNvSpPr/>
            <p:nvPr/>
          </p:nvSpPr>
          <p:spPr>
            <a:xfrm>
              <a:off x="5652713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71"/>
            <p:cNvSpPr/>
            <p:nvPr/>
          </p:nvSpPr>
          <p:spPr>
            <a:xfrm>
              <a:off x="5750212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n 172"/>
            <p:cNvSpPr/>
            <p:nvPr/>
          </p:nvSpPr>
          <p:spPr>
            <a:xfrm>
              <a:off x="5850832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73"/>
            <p:cNvSpPr/>
            <p:nvPr/>
          </p:nvSpPr>
          <p:spPr>
            <a:xfrm>
              <a:off x="5948331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n 175"/>
            <p:cNvSpPr/>
            <p:nvPr/>
          </p:nvSpPr>
          <p:spPr>
            <a:xfrm>
              <a:off x="6052067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n 176"/>
            <p:cNvSpPr/>
            <p:nvPr/>
          </p:nvSpPr>
          <p:spPr>
            <a:xfrm>
              <a:off x="6149566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n 177"/>
            <p:cNvSpPr/>
            <p:nvPr/>
          </p:nvSpPr>
          <p:spPr>
            <a:xfrm>
              <a:off x="6250186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n 178"/>
            <p:cNvSpPr/>
            <p:nvPr/>
          </p:nvSpPr>
          <p:spPr>
            <a:xfrm>
              <a:off x="6347685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79"/>
            <p:cNvSpPr/>
            <p:nvPr/>
          </p:nvSpPr>
          <p:spPr>
            <a:xfrm>
              <a:off x="6448305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180"/>
            <p:cNvSpPr/>
            <p:nvPr/>
          </p:nvSpPr>
          <p:spPr>
            <a:xfrm>
              <a:off x="6545804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n 181"/>
            <p:cNvSpPr/>
            <p:nvPr/>
          </p:nvSpPr>
          <p:spPr>
            <a:xfrm>
              <a:off x="6646424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n 182"/>
            <p:cNvSpPr/>
            <p:nvPr/>
          </p:nvSpPr>
          <p:spPr>
            <a:xfrm>
              <a:off x="6743923" y="443837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n 184"/>
            <p:cNvSpPr/>
            <p:nvPr/>
          </p:nvSpPr>
          <p:spPr>
            <a:xfrm>
              <a:off x="6847662" y="444064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n 185"/>
            <p:cNvSpPr/>
            <p:nvPr/>
          </p:nvSpPr>
          <p:spPr>
            <a:xfrm>
              <a:off x="6945161" y="444064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n 186"/>
            <p:cNvSpPr/>
            <p:nvPr/>
          </p:nvSpPr>
          <p:spPr>
            <a:xfrm>
              <a:off x="5233615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187"/>
            <p:cNvSpPr/>
            <p:nvPr/>
          </p:nvSpPr>
          <p:spPr>
            <a:xfrm>
              <a:off x="5334235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188"/>
            <p:cNvSpPr/>
            <p:nvPr/>
          </p:nvSpPr>
          <p:spPr>
            <a:xfrm>
              <a:off x="5431734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189"/>
            <p:cNvSpPr/>
            <p:nvPr/>
          </p:nvSpPr>
          <p:spPr>
            <a:xfrm>
              <a:off x="5532354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n 190"/>
            <p:cNvSpPr/>
            <p:nvPr/>
          </p:nvSpPr>
          <p:spPr>
            <a:xfrm>
              <a:off x="5629853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n 191"/>
            <p:cNvSpPr/>
            <p:nvPr/>
          </p:nvSpPr>
          <p:spPr>
            <a:xfrm>
              <a:off x="5730473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n 192"/>
            <p:cNvSpPr/>
            <p:nvPr/>
          </p:nvSpPr>
          <p:spPr>
            <a:xfrm>
              <a:off x="5827972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n 193"/>
            <p:cNvSpPr/>
            <p:nvPr/>
          </p:nvSpPr>
          <p:spPr>
            <a:xfrm>
              <a:off x="5928592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n 194"/>
            <p:cNvSpPr/>
            <p:nvPr/>
          </p:nvSpPr>
          <p:spPr>
            <a:xfrm>
              <a:off x="6026091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an 195"/>
            <p:cNvSpPr/>
            <p:nvPr/>
          </p:nvSpPr>
          <p:spPr>
            <a:xfrm>
              <a:off x="6129827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an 196"/>
            <p:cNvSpPr/>
            <p:nvPr/>
          </p:nvSpPr>
          <p:spPr>
            <a:xfrm>
              <a:off x="6227326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an 197"/>
            <p:cNvSpPr/>
            <p:nvPr/>
          </p:nvSpPr>
          <p:spPr>
            <a:xfrm>
              <a:off x="6327946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an 198"/>
            <p:cNvSpPr/>
            <p:nvPr/>
          </p:nvSpPr>
          <p:spPr>
            <a:xfrm>
              <a:off x="6425445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an 199"/>
            <p:cNvSpPr/>
            <p:nvPr/>
          </p:nvSpPr>
          <p:spPr>
            <a:xfrm>
              <a:off x="6526065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an 200"/>
            <p:cNvSpPr/>
            <p:nvPr/>
          </p:nvSpPr>
          <p:spPr>
            <a:xfrm>
              <a:off x="6623564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an 201"/>
            <p:cNvSpPr/>
            <p:nvPr/>
          </p:nvSpPr>
          <p:spPr>
            <a:xfrm>
              <a:off x="6724184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an 202"/>
            <p:cNvSpPr/>
            <p:nvPr/>
          </p:nvSpPr>
          <p:spPr>
            <a:xfrm>
              <a:off x="6821683" y="436290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an 203"/>
            <p:cNvSpPr/>
            <p:nvPr/>
          </p:nvSpPr>
          <p:spPr>
            <a:xfrm>
              <a:off x="6925422" y="436516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an 204"/>
            <p:cNvSpPr/>
            <p:nvPr/>
          </p:nvSpPr>
          <p:spPr>
            <a:xfrm>
              <a:off x="7022921" y="436516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an 205"/>
            <p:cNvSpPr/>
            <p:nvPr/>
          </p:nvSpPr>
          <p:spPr>
            <a:xfrm>
              <a:off x="5312006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an 206"/>
            <p:cNvSpPr/>
            <p:nvPr/>
          </p:nvSpPr>
          <p:spPr>
            <a:xfrm>
              <a:off x="5412626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an 207"/>
            <p:cNvSpPr/>
            <p:nvPr/>
          </p:nvSpPr>
          <p:spPr>
            <a:xfrm>
              <a:off x="5510125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an 208"/>
            <p:cNvSpPr/>
            <p:nvPr/>
          </p:nvSpPr>
          <p:spPr>
            <a:xfrm>
              <a:off x="5610745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an 209"/>
            <p:cNvSpPr/>
            <p:nvPr/>
          </p:nvSpPr>
          <p:spPr>
            <a:xfrm>
              <a:off x="5708244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an 210"/>
            <p:cNvSpPr/>
            <p:nvPr/>
          </p:nvSpPr>
          <p:spPr>
            <a:xfrm>
              <a:off x="5808864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an 211"/>
            <p:cNvSpPr/>
            <p:nvPr/>
          </p:nvSpPr>
          <p:spPr>
            <a:xfrm>
              <a:off x="5906363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an 212"/>
            <p:cNvSpPr/>
            <p:nvPr/>
          </p:nvSpPr>
          <p:spPr>
            <a:xfrm>
              <a:off x="6006983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an 213"/>
            <p:cNvSpPr/>
            <p:nvPr/>
          </p:nvSpPr>
          <p:spPr>
            <a:xfrm>
              <a:off x="6104482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an 214"/>
            <p:cNvSpPr/>
            <p:nvPr/>
          </p:nvSpPr>
          <p:spPr>
            <a:xfrm>
              <a:off x="6208218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an 215"/>
            <p:cNvSpPr/>
            <p:nvPr/>
          </p:nvSpPr>
          <p:spPr>
            <a:xfrm>
              <a:off x="6305717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an 216"/>
            <p:cNvSpPr/>
            <p:nvPr/>
          </p:nvSpPr>
          <p:spPr>
            <a:xfrm>
              <a:off x="6406337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an 217"/>
            <p:cNvSpPr/>
            <p:nvPr/>
          </p:nvSpPr>
          <p:spPr>
            <a:xfrm>
              <a:off x="6503836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an 218"/>
            <p:cNvSpPr/>
            <p:nvPr/>
          </p:nvSpPr>
          <p:spPr>
            <a:xfrm>
              <a:off x="6604456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an 219"/>
            <p:cNvSpPr/>
            <p:nvPr/>
          </p:nvSpPr>
          <p:spPr>
            <a:xfrm>
              <a:off x="6701955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an 220"/>
            <p:cNvSpPr/>
            <p:nvPr/>
          </p:nvSpPr>
          <p:spPr>
            <a:xfrm>
              <a:off x="6802575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an 221"/>
            <p:cNvSpPr/>
            <p:nvPr/>
          </p:nvSpPr>
          <p:spPr>
            <a:xfrm>
              <a:off x="6900074" y="427455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an 222"/>
            <p:cNvSpPr/>
            <p:nvPr/>
          </p:nvSpPr>
          <p:spPr>
            <a:xfrm>
              <a:off x="7003813" y="4276817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Can 223"/>
            <p:cNvSpPr/>
            <p:nvPr/>
          </p:nvSpPr>
          <p:spPr>
            <a:xfrm>
              <a:off x="7101312" y="4276817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an 224"/>
            <p:cNvSpPr/>
            <p:nvPr/>
          </p:nvSpPr>
          <p:spPr>
            <a:xfrm>
              <a:off x="5389766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an 225"/>
            <p:cNvSpPr/>
            <p:nvPr/>
          </p:nvSpPr>
          <p:spPr>
            <a:xfrm>
              <a:off x="5490386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an 226"/>
            <p:cNvSpPr/>
            <p:nvPr/>
          </p:nvSpPr>
          <p:spPr>
            <a:xfrm>
              <a:off x="5587885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an 227"/>
            <p:cNvSpPr/>
            <p:nvPr/>
          </p:nvSpPr>
          <p:spPr>
            <a:xfrm>
              <a:off x="5688505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an 228"/>
            <p:cNvSpPr/>
            <p:nvPr/>
          </p:nvSpPr>
          <p:spPr>
            <a:xfrm>
              <a:off x="5786004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an 229"/>
            <p:cNvSpPr/>
            <p:nvPr/>
          </p:nvSpPr>
          <p:spPr>
            <a:xfrm>
              <a:off x="5886624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an 230"/>
            <p:cNvSpPr/>
            <p:nvPr/>
          </p:nvSpPr>
          <p:spPr>
            <a:xfrm>
              <a:off x="5984123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an 231"/>
            <p:cNvSpPr/>
            <p:nvPr/>
          </p:nvSpPr>
          <p:spPr>
            <a:xfrm>
              <a:off x="6084743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an 232"/>
            <p:cNvSpPr/>
            <p:nvPr/>
          </p:nvSpPr>
          <p:spPr>
            <a:xfrm>
              <a:off x="6182242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an 233"/>
            <p:cNvSpPr/>
            <p:nvPr/>
          </p:nvSpPr>
          <p:spPr>
            <a:xfrm>
              <a:off x="6285978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an 234"/>
            <p:cNvSpPr/>
            <p:nvPr/>
          </p:nvSpPr>
          <p:spPr>
            <a:xfrm>
              <a:off x="6383477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an 235"/>
            <p:cNvSpPr/>
            <p:nvPr/>
          </p:nvSpPr>
          <p:spPr>
            <a:xfrm>
              <a:off x="6484097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an 236"/>
            <p:cNvSpPr/>
            <p:nvPr/>
          </p:nvSpPr>
          <p:spPr>
            <a:xfrm>
              <a:off x="6581596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an 237"/>
            <p:cNvSpPr/>
            <p:nvPr/>
          </p:nvSpPr>
          <p:spPr>
            <a:xfrm>
              <a:off x="6682216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an 238"/>
            <p:cNvSpPr/>
            <p:nvPr/>
          </p:nvSpPr>
          <p:spPr>
            <a:xfrm>
              <a:off x="6779715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an 239"/>
            <p:cNvSpPr/>
            <p:nvPr/>
          </p:nvSpPr>
          <p:spPr>
            <a:xfrm>
              <a:off x="6880335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an 240"/>
            <p:cNvSpPr/>
            <p:nvPr/>
          </p:nvSpPr>
          <p:spPr>
            <a:xfrm>
              <a:off x="6977834" y="419907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an 241"/>
            <p:cNvSpPr/>
            <p:nvPr/>
          </p:nvSpPr>
          <p:spPr>
            <a:xfrm>
              <a:off x="7081573" y="4201342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an 242"/>
            <p:cNvSpPr/>
            <p:nvPr/>
          </p:nvSpPr>
          <p:spPr>
            <a:xfrm>
              <a:off x="7179072" y="4201342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Can 243"/>
            <p:cNvSpPr/>
            <p:nvPr/>
          </p:nvSpPr>
          <p:spPr>
            <a:xfrm>
              <a:off x="5476410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an 244"/>
            <p:cNvSpPr/>
            <p:nvPr/>
          </p:nvSpPr>
          <p:spPr>
            <a:xfrm>
              <a:off x="5577030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an 245"/>
            <p:cNvSpPr/>
            <p:nvPr/>
          </p:nvSpPr>
          <p:spPr>
            <a:xfrm>
              <a:off x="5674529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an 246"/>
            <p:cNvSpPr/>
            <p:nvPr/>
          </p:nvSpPr>
          <p:spPr>
            <a:xfrm>
              <a:off x="5775149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an 247"/>
            <p:cNvSpPr/>
            <p:nvPr/>
          </p:nvSpPr>
          <p:spPr>
            <a:xfrm>
              <a:off x="5872648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an 248"/>
            <p:cNvSpPr/>
            <p:nvPr/>
          </p:nvSpPr>
          <p:spPr>
            <a:xfrm>
              <a:off x="5973268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an 249"/>
            <p:cNvSpPr/>
            <p:nvPr/>
          </p:nvSpPr>
          <p:spPr>
            <a:xfrm>
              <a:off x="6070767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an 250"/>
            <p:cNvSpPr/>
            <p:nvPr/>
          </p:nvSpPr>
          <p:spPr>
            <a:xfrm>
              <a:off x="6171387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an 251"/>
            <p:cNvSpPr/>
            <p:nvPr/>
          </p:nvSpPr>
          <p:spPr>
            <a:xfrm>
              <a:off x="6268886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an 252"/>
            <p:cNvSpPr/>
            <p:nvPr/>
          </p:nvSpPr>
          <p:spPr>
            <a:xfrm>
              <a:off x="6372622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an 253"/>
            <p:cNvSpPr/>
            <p:nvPr/>
          </p:nvSpPr>
          <p:spPr>
            <a:xfrm>
              <a:off x="6470121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an 254"/>
            <p:cNvSpPr/>
            <p:nvPr/>
          </p:nvSpPr>
          <p:spPr>
            <a:xfrm>
              <a:off x="6570741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an 255"/>
            <p:cNvSpPr/>
            <p:nvPr/>
          </p:nvSpPr>
          <p:spPr>
            <a:xfrm>
              <a:off x="6668240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an 256"/>
            <p:cNvSpPr/>
            <p:nvPr/>
          </p:nvSpPr>
          <p:spPr>
            <a:xfrm>
              <a:off x="6768860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an 257"/>
            <p:cNvSpPr/>
            <p:nvPr/>
          </p:nvSpPr>
          <p:spPr>
            <a:xfrm>
              <a:off x="6866359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an 258"/>
            <p:cNvSpPr/>
            <p:nvPr/>
          </p:nvSpPr>
          <p:spPr>
            <a:xfrm>
              <a:off x="6966979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an 259"/>
            <p:cNvSpPr/>
            <p:nvPr/>
          </p:nvSpPr>
          <p:spPr>
            <a:xfrm>
              <a:off x="7064478" y="411570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Can 260"/>
            <p:cNvSpPr/>
            <p:nvPr/>
          </p:nvSpPr>
          <p:spPr>
            <a:xfrm>
              <a:off x="7168217" y="4117972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an 261"/>
            <p:cNvSpPr/>
            <p:nvPr/>
          </p:nvSpPr>
          <p:spPr>
            <a:xfrm>
              <a:off x="7265716" y="4117972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Can 262"/>
            <p:cNvSpPr/>
            <p:nvPr/>
          </p:nvSpPr>
          <p:spPr>
            <a:xfrm>
              <a:off x="5554170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Can 263"/>
            <p:cNvSpPr/>
            <p:nvPr/>
          </p:nvSpPr>
          <p:spPr>
            <a:xfrm>
              <a:off x="5654790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Can 264"/>
            <p:cNvSpPr/>
            <p:nvPr/>
          </p:nvSpPr>
          <p:spPr>
            <a:xfrm>
              <a:off x="5752289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Can 265"/>
            <p:cNvSpPr/>
            <p:nvPr/>
          </p:nvSpPr>
          <p:spPr>
            <a:xfrm>
              <a:off x="5852909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Can 266"/>
            <p:cNvSpPr/>
            <p:nvPr/>
          </p:nvSpPr>
          <p:spPr>
            <a:xfrm>
              <a:off x="5950408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an 267"/>
            <p:cNvSpPr/>
            <p:nvPr/>
          </p:nvSpPr>
          <p:spPr>
            <a:xfrm>
              <a:off x="6051028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an 268"/>
            <p:cNvSpPr/>
            <p:nvPr/>
          </p:nvSpPr>
          <p:spPr>
            <a:xfrm>
              <a:off x="6148527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an 269"/>
            <p:cNvSpPr/>
            <p:nvPr/>
          </p:nvSpPr>
          <p:spPr>
            <a:xfrm>
              <a:off x="6249147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an 270"/>
            <p:cNvSpPr/>
            <p:nvPr/>
          </p:nvSpPr>
          <p:spPr>
            <a:xfrm>
              <a:off x="6346646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an 271"/>
            <p:cNvSpPr/>
            <p:nvPr/>
          </p:nvSpPr>
          <p:spPr>
            <a:xfrm>
              <a:off x="6450382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Can 272"/>
            <p:cNvSpPr/>
            <p:nvPr/>
          </p:nvSpPr>
          <p:spPr>
            <a:xfrm>
              <a:off x="6547881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an 273"/>
            <p:cNvSpPr/>
            <p:nvPr/>
          </p:nvSpPr>
          <p:spPr>
            <a:xfrm>
              <a:off x="6648501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Can 274"/>
            <p:cNvSpPr/>
            <p:nvPr/>
          </p:nvSpPr>
          <p:spPr>
            <a:xfrm>
              <a:off x="6746000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Can 275"/>
            <p:cNvSpPr/>
            <p:nvPr/>
          </p:nvSpPr>
          <p:spPr>
            <a:xfrm>
              <a:off x="6846620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Can 276"/>
            <p:cNvSpPr/>
            <p:nvPr/>
          </p:nvSpPr>
          <p:spPr>
            <a:xfrm>
              <a:off x="6944119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Can 277"/>
            <p:cNvSpPr/>
            <p:nvPr/>
          </p:nvSpPr>
          <p:spPr>
            <a:xfrm>
              <a:off x="7044739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Can 278"/>
            <p:cNvSpPr/>
            <p:nvPr/>
          </p:nvSpPr>
          <p:spPr>
            <a:xfrm>
              <a:off x="7142238" y="404023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Can 279"/>
            <p:cNvSpPr/>
            <p:nvPr/>
          </p:nvSpPr>
          <p:spPr>
            <a:xfrm>
              <a:off x="7245977" y="4042497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an 280"/>
            <p:cNvSpPr/>
            <p:nvPr/>
          </p:nvSpPr>
          <p:spPr>
            <a:xfrm>
              <a:off x="7343476" y="4042497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Can 281"/>
            <p:cNvSpPr/>
            <p:nvPr/>
          </p:nvSpPr>
          <p:spPr>
            <a:xfrm>
              <a:off x="5632561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Can 282"/>
            <p:cNvSpPr/>
            <p:nvPr/>
          </p:nvSpPr>
          <p:spPr>
            <a:xfrm>
              <a:off x="5733181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an 283"/>
            <p:cNvSpPr/>
            <p:nvPr/>
          </p:nvSpPr>
          <p:spPr>
            <a:xfrm>
              <a:off x="5830680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Can 284"/>
            <p:cNvSpPr/>
            <p:nvPr/>
          </p:nvSpPr>
          <p:spPr>
            <a:xfrm>
              <a:off x="5931300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Can 285"/>
            <p:cNvSpPr/>
            <p:nvPr/>
          </p:nvSpPr>
          <p:spPr>
            <a:xfrm>
              <a:off x="6028799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Can 286"/>
            <p:cNvSpPr/>
            <p:nvPr/>
          </p:nvSpPr>
          <p:spPr>
            <a:xfrm>
              <a:off x="6129419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an 287"/>
            <p:cNvSpPr/>
            <p:nvPr/>
          </p:nvSpPr>
          <p:spPr>
            <a:xfrm>
              <a:off x="6226918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Can 288"/>
            <p:cNvSpPr/>
            <p:nvPr/>
          </p:nvSpPr>
          <p:spPr>
            <a:xfrm>
              <a:off x="6327538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an 289"/>
            <p:cNvSpPr/>
            <p:nvPr/>
          </p:nvSpPr>
          <p:spPr>
            <a:xfrm>
              <a:off x="6425037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Can 290"/>
            <p:cNvSpPr/>
            <p:nvPr/>
          </p:nvSpPr>
          <p:spPr>
            <a:xfrm>
              <a:off x="6528773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Can 291"/>
            <p:cNvSpPr/>
            <p:nvPr/>
          </p:nvSpPr>
          <p:spPr>
            <a:xfrm>
              <a:off x="6626272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an 292"/>
            <p:cNvSpPr/>
            <p:nvPr/>
          </p:nvSpPr>
          <p:spPr>
            <a:xfrm>
              <a:off x="6726892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Can 293"/>
            <p:cNvSpPr/>
            <p:nvPr/>
          </p:nvSpPr>
          <p:spPr>
            <a:xfrm>
              <a:off x="6824391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Can 294"/>
            <p:cNvSpPr/>
            <p:nvPr/>
          </p:nvSpPr>
          <p:spPr>
            <a:xfrm>
              <a:off x="6925011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an 295"/>
            <p:cNvSpPr/>
            <p:nvPr/>
          </p:nvSpPr>
          <p:spPr>
            <a:xfrm>
              <a:off x="7022510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Can 296"/>
            <p:cNvSpPr/>
            <p:nvPr/>
          </p:nvSpPr>
          <p:spPr>
            <a:xfrm>
              <a:off x="7123130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Can 297"/>
            <p:cNvSpPr/>
            <p:nvPr/>
          </p:nvSpPr>
          <p:spPr>
            <a:xfrm>
              <a:off x="7220629" y="395187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an 298"/>
            <p:cNvSpPr/>
            <p:nvPr/>
          </p:nvSpPr>
          <p:spPr>
            <a:xfrm>
              <a:off x="7324368" y="39541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Can 299"/>
            <p:cNvSpPr/>
            <p:nvPr/>
          </p:nvSpPr>
          <p:spPr>
            <a:xfrm>
              <a:off x="7421867" y="39541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Can 300"/>
            <p:cNvSpPr/>
            <p:nvPr/>
          </p:nvSpPr>
          <p:spPr>
            <a:xfrm>
              <a:off x="5710321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an 301"/>
            <p:cNvSpPr/>
            <p:nvPr/>
          </p:nvSpPr>
          <p:spPr>
            <a:xfrm>
              <a:off x="5810941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Can 302"/>
            <p:cNvSpPr/>
            <p:nvPr/>
          </p:nvSpPr>
          <p:spPr>
            <a:xfrm>
              <a:off x="5908440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Can 303"/>
            <p:cNvSpPr/>
            <p:nvPr/>
          </p:nvSpPr>
          <p:spPr>
            <a:xfrm>
              <a:off x="6009060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an 304"/>
            <p:cNvSpPr/>
            <p:nvPr/>
          </p:nvSpPr>
          <p:spPr>
            <a:xfrm>
              <a:off x="6106559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Can 305"/>
            <p:cNvSpPr/>
            <p:nvPr/>
          </p:nvSpPr>
          <p:spPr>
            <a:xfrm>
              <a:off x="6207179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Can 306"/>
            <p:cNvSpPr/>
            <p:nvPr/>
          </p:nvSpPr>
          <p:spPr>
            <a:xfrm>
              <a:off x="6304678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Can 307"/>
            <p:cNvSpPr/>
            <p:nvPr/>
          </p:nvSpPr>
          <p:spPr>
            <a:xfrm>
              <a:off x="6405298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Can 308"/>
            <p:cNvSpPr/>
            <p:nvPr/>
          </p:nvSpPr>
          <p:spPr>
            <a:xfrm>
              <a:off x="6502797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Can 309"/>
            <p:cNvSpPr/>
            <p:nvPr/>
          </p:nvSpPr>
          <p:spPr>
            <a:xfrm>
              <a:off x="6606533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Can 310"/>
            <p:cNvSpPr/>
            <p:nvPr/>
          </p:nvSpPr>
          <p:spPr>
            <a:xfrm>
              <a:off x="6704032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Can 311"/>
            <p:cNvSpPr/>
            <p:nvPr/>
          </p:nvSpPr>
          <p:spPr>
            <a:xfrm>
              <a:off x="6804652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Can 312"/>
            <p:cNvSpPr/>
            <p:nvPr/>
          </p:nvSpPr>
          <p:spPr>
            <a:xfrm>
              <a:off x="6902151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Can 313"/>
            <p:cNvSpPr/>
            <p:nvPr/>
          </p:nvSpPr>
          <p:spPr>
            <a:xfrm>
              <a:off x="7002771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Can 314"/>
            <p:cNvSpPr/>
            <p:nvPr/>
          </p:nvSpPr>
          <p:spPr>
            <a:xfrm>
              <a:off x="7100270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Can 315"/>
            <p:cNvSpPr/>
            <p:nvPr/>
          </p:nvSpPr>
          <p:spPr>
            <a:xfrm>
              <a:off x="7200890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Can 316"/>
            <p:cNvSpPr/>
            <p:nvPr/>
          </p:nvSpPr>
          <p:spPr>
            <a:xfrm>
              <a:off x="7298389" y="387640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Can 317"/>
            <p:cNvSpPr/>
            <p:nvPr/>
          </p:nvSpPr>
          <p:spPr>
            <a:xfrm>
              <a:off x="7402128" y="387867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an 318"/>
            <p:cNvSpPr/>
            <p:nvPr/>
          </p:nvSpPr>
          <p:spPr>
            <a:xfrm>
              <a:off x="7499627" y="387867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Can 319"/>
            <p:cNvSpPr/>
            <p:nvPr/>
          </p:nvSpPr>
          <p:spPr>
            <a:xfrm>
              <a:off x="5798004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Can 320"/>
            <p:cNvSpPr/>
            <p:nvPr/>
          </p:nvSpPr>
          <p:spPr>
            <a:xfrm>
              <a:off x="5898624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an 321"/>
            <p:cNvSpPr/>
            <p:nvPr/>
          </p:nvSpPr>
          <p:spPr>
            <a:xfrm>
              <a:off x="5996123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an 322"/>
            <p:cNvSpPr/>
            <p:nvPr/>
          </p:nvSpPr>
          <p:spPr>
            <a:xfrm>
              <a:off x="6096743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an 323"/>
            <p:cNvSpPr/>
            <p:nvPr/>
          </p:nvSpPr>
          <p:spPr>
            <a:xfrm>
              <a:off x="6194242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an 324"/>
            <p:cNvSpPr/>
            <p:nvPr/>
          </p:nvSpPr>
          <p:spPr>
            <a:xfrm>
              <a:off x="6294862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Can 325"/>
            <p:cNvSpPr/>
            <p:nvPr/>
          </p:nvSpPr>
          <p:spPr>
            <a:xfrm>
              <a:off x="6392361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an 326"/>
            <p:cNvSpPr/>
            <p:nvPr/>
          </p:nvSpPr>
          <p:spPr>
            <a:xfrm>
              <a:off x="6492981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an 327"/>
            <p:cNvSpPr/>
            <p:nvPr/>
          </p:nvSpPr>
          <p:spPr>
            <a:xfrm>
              <a:off x="6590480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Can 328"/>
            <p:cNvSpPr/>
            <p:nvPr/>
          </p:nvSpPr>
          <p:spPr>
            <a:xfrm>
              <a:off x="6694216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Can 329"/>
            <p:cNvSpPr/>
            <p:nvPr/>
          </p:nvSpPr>
          <p:spPr>
            <a:xfrm>
              <a:off x="6791715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an 330"/>
            <p:cNvSpPr/>
            <p:nvPr/>
          </p:nvSpPr>
          <p:spPr>
            <a:xfrm>
              <a:off x="6892335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an 331"/>
            <p:cNvSpPr/>
            <p:nvPr/>
          </p:nvSpPr>
          <p:spPr>
            <a:xfrm>
              <a:off x="6989834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Can 332"/>
            <p:cNvSpPr/>
            <p:nvPr/>
          </p:nvSpPr>
          <p:spPr>
            <a:xfrm>
              <a:off x="7090454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an 333"/>
            <p:cNvSpPr/>
            <p:nvPr/>
          </p:nvSpPr>
          <p:spPr>
            <a:xfrm>
              <a:off x="7187953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Can 334"/>
            <p:cNvSpPr/>
            <p:nvPr/>
          </p:nvSpPr>
          <p:spPr>
            <a:xfrm>
              <a:off x="7288573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Can 335"/>
            <p:cNvSpPr/>
            <p:nvPr/>
          </p:nvSpPr>
          <p:spPr>
            <a:xfrm>
              <a:off x="7386072" y="3789320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Can 336"/>
            <p:cNvSpPr/>
            <p:nvPr/>
          </p:nvSpPr>
          <p:spPr>
            <a:xfrm>
              <a:off x="7489811" y="379158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Can 337"/>
            <p:cNvSpPr/>
            <p:nvPr/>
          </p:nvSpPr>
          <p:spPr>
            <a:xfrm>
              <a:off x="7587310" y="3791586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Can 338"/>
            <p:cNvSpPr/>
            <p:nvPr/>
          </p:nvSpPr>
          <p:spPr>
            <a:xfrm>
              <a:off x="5875764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Can 339"/>
            <p:cNvSpPr/>
            <p:nvPr/>
          </p:nvSpPr>
          <p:spPr>
            <a:xfrm>
              <a:off x="5976384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Can 340"/>
            <p:cNvSpPr/>
            <p:nvPr/>
          </p:nvSpPr>
          <p:spPr>
            <a:xfrm>
              <a:off x="6073883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Can 341"/>
            <p:cNvSpPr/>
            <p:nvPr/>
          </p:nvSpPr>
          <p:spPr>
            <a:xfrm>
              <a:off x="6174503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Can 342"/>
            <p:cNvSpPr/>
            <p:nvPr/>
          </p:nvSpPr>
          <p:spPr>
            <a:xfrm>
              <a:off x="6272002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Can 343"/>
            <p:cNvSpPr/>
            <p:nvPr/>
          </p:nvSpPr>
          <p:spPr>
            <a:xfrm>
              <a:off x="6372622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Can 344"/>
            <p:cNvSpPr/>
            <p:nvPr/>
          </p:nvSpPr>
          <p:spPr>
            <a:xfrm>
              <a:off x="6470121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Can 345"/>
            <p:cNvSpPr/>
            <p:nvPr/>
          </p:nvSpPr>
          <p:spPr>
            <a:xfrm>
              <a:off x="6570741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Can 346"/>
            <p:cNvSpPr/>
            <p:nvPr/>
          </p:nvSpPr>
          <p:spPr>
            <a:xfrm>
              <a:off x="6668240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Can 347"/>
            <p:cNvSpPr/>
            <p:nvPr/>
          </p:nvSpPr>
          <p:spPr>
            <a:xfrm>
              <a:off x="6771976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Can 348"/>
            <p:cNvSpPr/>
            <p:nvPr/>
          </p:nvSpPr>
          <p:spPr>
            <a:xfrm>
              <a:off x="6869475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Can 349"/>
            <p:cNvSpPr/>
            <p:nvPr/>
          </p:nvSpPr>
          <p:spPr>
            <a:xfrm>
              <a:off x="6970095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Can 350"/>
            <p:cNvSpPr/>
            <p:nvPr/>
          </p:nvSpPr>
          <p:spPr>
            <a:xfrm>
              <a:off x="7067594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an 351"/>
            <p:cNvSpPr/>
            <p:nvPr/>
          </p:nvSpPr>
          <p:spPr>
            <a:xfrm>
              <a:off x="7168214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Can 352"/>
            <p:cNvSpPr/>
            <p:nvPr/>
          </p:nvSpPr>
          <p:spPr>
            <a:xfrm>
              <a:off x="7265713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Can 353"/>
            <p:cNvSpPr/>
            <p:nvPr/>
          </p:nvSpPr>
          <p:spPr>
            <a:xfrm>
              <a:off x="7366333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an 354"/>
            <p:cNvSpPr/>
            <p:nvPr/>
          </p:nvSpPr>
          <p:spPr>
            <a:xfrm>
              <a:off x="7463832" y="3713845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an 355"/>
            <p:cNvSpPr/>
            <p:nvPr/>
          </p:nvSpPr>
          <p:spPr>
            <a:xfrm>
              <a:off x="7567571" y="371611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Can 356"/>
            <p:cNvSpPr/>
            <p:nvPr/>
          </p:nvSpPr>
          <p:spPr>
            <a:xfrm>
              <a:off x="7665070" y="3716111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Can 357"/>
            <p:cNvSpPr/>
            <p:nvPr/>
          </p:nvSpPr>
          <p:spPr>
            <a:xfrm>
              <a:off x="5954155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an 358"/>
            <p:cNvSpPr/>
            <p:nvPr/>
          </p:nvSpPr>
          <p:spPr>
            <a:xfrm>
              <a:off x="6054775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Can 359"/>
            <p:cNvSpPr/>
            <p:nvPr/>
          </p:nvSpPr>
          <p:spPr>
            <a:xfrm>
              <a:off x="6152274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Can 360"/>
            <p:cNvSpPr/>
            <p:nvPr/>
          </p:nvSpPr>
          <p:spPr>
            <a:xfrm>
              <a:off x="6252894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an 361"/>
            <p:cNvSpPr/>
            <p:nvPr/>
          </p:nvSpPr>
          <p:spPr>
            <a:xfrm>
              <a:off x="6350393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Can 362"/>
            <p:cNvSpPr/>
            <p:nvPr/>
          </p:nvSpPr>
          <p:spPr>
            <a:xfrm>
              <a:off x="6451013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Can 363"/>
            <p:cNvSpPr/>
            <p:nvPr/>
          </p:nvSpPr>
          <p:spPr>
            <a:xfrm>
              <a:off x="6548512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Can 364"/>
            <p:cNvSpPr/>
            <p:nvPr/>
          </p:nvSpPr>
          <p:spPr>
            <a:xfrm>
              <a:off x="6649132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Can 365"/>
            <p:cNvSpPr/>
            <p:nvPr/>
          </p:nvSpPr>
          <p:spPr>
            <a:xfrm>
              <a:off x="6746631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Can 366"/>
            <p:cNvSpPr/>
            <p:nvPr/>
          </p:nvSpPr>
          <p:spPr>
            <a:xfrm>
              <a:off x="6850367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Can 367"/>
            <p:cNvSpPr/>
            <p:nvPr/>
          </p:nvSpPr>
          <p:spPr>
            <a:xfrm>
              <a:off x="6947866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Can 368"/>
            <p:cNvSpPr/>
            <p:nvPr/>
          </p:nvSpPr>
          <p:spPr>
            <a:xfrm>
              <a:off x="7048486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Can 369"/>
            <p:cNvSpPr/>
            <p:nvPr/>
          </p:nvSpPr>
          <p:spPr>
            <a:xfrm>
              <a:off x="7145985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Can 370"/>
            <p:cNvSpPr/>
            <p:nvPr/>
          </p:nvSpPr>
          <p:spPr>
            <a:xfrm>
              <a:off x="7246605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Can 371"/>
            <p:cNvSpPr/>
            <p:nvPr/>
          </p:nvSpPr>
          <p:spPr>
            <a:xfrm>
              <a:off x="7344104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Can 372"/>
            <p:cNvSpPr/>
            <p:nvPr/>
          </p:nvSpPr>
          <p:spPr>
            <a:xfrm>
              <a:off x="7444724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Can 373"/>
            <p:cNvSpPr/>
            <p:nvPr/>
          </p:nvSpPr>
          <p:spPr>
            <a:xfrm>
              <a:off x="7542223" y="3625493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Can 374"/>
            <p:cNvSpPr/>
            <p:nvPr/>
          </p:nvSpPr>
          <p:spPr>
            <a:xfrm>
              <a:off x="7645962" y="362775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an 375"/>
            <p:cNvSpPr/>
            <p:nvPr/>
          </p:nvSpPr>
          <p:spPr>
            <a:xfrm>
              <a:off x="7743461" y="3627759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Can 376"/>
            <p:cNvSpPr/>
            <p:nvPr/>
          </p:nvSpPr>
          <p:spPr>
            <a:xfrm>
              <a:off x="6031915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Can 377"/>
            <p:cNvSpPr/>
            <p:nvPr/>
          </p:nvSpPr>
          <p:spPr>
            <a:xfrm>
              <a:off x="6132535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an 378"/>
            <p:cNvSpPr/>
            <p:nvPr/>
          </p:nvSpPr>
          <p:spPr>
            <a:xfrm>
              <a:off x="6230034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Can 379"/>
            <p:cNvSpPr/>
            <p:nvPr/>
          </p:nvSpPr>
          <p:spPr>
            <a:xfrm>
              <a:off x="6330654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Can 380"/>
            <p:cNvSpPr/>
            <p:nvPr/>
          </p:nvSpPr>
          <p:spPr>
            <a:xfrm>
              <a:off x="6428153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Can 381"/>
            <p:cNvSpPr/>
            <p:nvPr/>
          </p:nvSpPr>
          <p:spPr>
            <a:xfrm>
              <a:off x="6528773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Can 382"/>
            <p:cNvSpPr/>
            <p:nvPr/>
          </p:nvSpPr>
          <p:spPr>
            <a:xfrm>
              <a:off x="6626272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Can 383"/>
            <p:cNvSpPr/>
            <p:nvPr/>
          </p:nvSpPr>
          <p:spPr>
            <a:xfrm>
              <a:off x="6726892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Can 384"/>
            <p:cNvSpPr/>
            <p:nvPr/>
          </p:nvSpPr>
          <p:spPr>
            <a:xfrm>
              <a:off x="6824391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Can 385"/>
            <p:cNvSpPr/>
            <p:nvPr/>
          </p:nvSpPr>
          <p:spPr>
            <a:xfrm>
              <a:off x="6928127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Can 386"/>
            <p:cNvSpPr/>
            <p:nvPr/>
          </p:nvSpPr>
          <p:spPr>
            <a:xfrm>
              <a:off x="7025626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Can 387"/>
            <p:cNvSpPr/>
            <p:nvPr/>
          </p:nvSpPr>
          <p:spPr>
            <a:xfrm>
              <a:off x="7126246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Can 388"/>
            <p:cNvSpPr/>
            <p:nvPr/>
          </p:nvSpPr>
          <p:spPr>
            <a:xfrm>
              <a:off x="7223745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Can 389"/>
            <p:cNvSpPr/>
            <p:nvPr/>
          </p:nvSpPr>
          <p:spPr>
            <a:xfrm>
              <a:off x="7324365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Can 390"/>
            <p:cNvSpPr/>
            <p:nvPr/>
          </p:nvSpPr>
          <p:spPr>
            <a:xfrm>
              <a:off x="7421864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Can 391"/>
            <p:cNvSpPr/>
            <p:nvPr/>
          </p:nvSpPr>
          <p:spPr>
            <a:xfrm>
              <a:off x="7522484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Can 392"/>
            <p:cNvSpPr/>
            <p:nvPr/>
          </p:nvSpPr>
          <p:spPr>
            <a:xfrm>
              <a:off x="7619983" y="3550018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Can 393"/>
            <p:cNvSpPr/>
            <p:nvPr/>
          </p:nvSpPr>
          <p:spPr>
            <a:xfrm>
              <a:off x="7723722" y="355228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Can 394"/>
            <p:cNvSpPr/>
            <p:nvPr/>
          </p:nvSpPr>
          <p:spPr>
            <a:xfrm>
              <a:off x="7821221" y="3552284"/>
              <a:ext cx="45719" cy="457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" name="Cube 435"/>
          <p:cNvSpPr/>
          <p:nvPr/>
        </p:nvSpPr>
        <p:spPr>
          <a:xfrm>
            <a:off x="4846864" y="3376324"/>
            <a:ext cx="3305123" cy="1155336"/>
          </a:xfrm>
          <a:prstGeom prst="cube">
            <a:avLst>
              <a:gd name="adj" fmla="val 98909"/>
            </a:avLst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6" name="Group 5"/>
          <p:cNvGrpSpPr/>
          <p:nvPr/>
        </p:nvGrpSpPr>
        <p:grpSpPr>
          <a:xfrm>
            <a:off x="561965" y="3460948"/>
            <a:ext cx="3020841" cy="1072555"/>
            <a:chOff x="552440" y="4516814"/>
            <a:chExt cx="3020841" cy="1072555"/>
          </a:xfrm>
        </p:grpSpPr>
        <p:sp>
          <p:nvSpPr>
            <p:cNvPr id="237" name="Cube 83"/>
            <p:cNvSpPr/>
            <p:nvPr/>
          </p:nvSpPr>
          <p:spPr>
            <a:xfrm>
              <a:off x="552440" y="4581128"/>
              <a:ext cx="3011448" cy="1008241"/>
            </a:xfrm>
            <a:prstGeom prst="cube">
              <a:avLst>
                <a:gd name="adj" fmla="val 98909"/>
              </a:avLst>
            </a:prstGeom>
            <a:pattFill prst="ltUpDiag">
              <a:fgClr>
                <a:schemeClr val="bg1"/>
              </a:fgClr>
              <a:bgClr>
                <a:srgbClr val="CECE00"/>
              </a:bgClr>
            </a:patt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8" name="Group 486"/>
            <p:cNvGrpSpPr/>
            <p:nvPr/>
          </p:nvGrpSpPr>
          <p:grpSpPr>
            <a:xfrm>
              <a:off x="562353" y="4516814"/>
              <a:ext cx="3010928" cy="1053009"/>
              <a:chOff x="731583" y="2066865"/>
              <a:chExt cx="3010928" cy="1053009"/>
            </a:xfrm>
          </p:grpSpPr>
          <p:sp>
            <p:nvSpPr>
              <p:cNvPr id="239" name="Cube 63"/>
              <p:cNvSpPr/>
              <p:nvPr/>
            </p:nvSpPr>
            <p:spPr>
              <a:xfrm>
                <a:off x="731583" y="2066865"/>
                <a:ext cx="1155087" cy="1053009"/>
              </a:xfrm>
              <a:prstGeom prst="cube">
                <a:avLst>
                  <a:gd name="adj" fmla="val 95130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Cube 484"/>
              <p:cNvSpPr/>
              <p:nvPr/>
            </p:nvSpPr>
            <p:spPr>
              <a:xfrm>
                <a:off x="889000" y="2989969"/>
                <a:ext cx="1774825" cy="127757"/>
              </a:xfrm>
              <a:prstGeom prst="cube">
                <a:avLst>
                  <a:gd name="adj" fmla="val 64945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Cube 485"/>
              <p:cNvSpPr/>
              <p:nvPr/>
            </p:nvSpPr>
            <p:spPr>
              <a:xfrm>
                <a:off x="1804286" y="2066865"/>
                <a:ext cx="1774825" cy="127757"/>
              </a:xfrm>
              <a:prstGeom prst="cube">
                <a:avLst>
                  <a:gd name="adj" fmla="val 64945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Cube 482"/>
              <p:cNvSpPr/>
              <p:nvPr/>
            </p:nvSpPr>
            <p:spPr>
              <a:xfrm>
                <a:off x="2587424" y="2066865"/>
                <a:ext cx="1155087" cy="1053009"/>
              </a:xfrm>
              <a:prstGeom prst="cube">
                <a:avLst>
                  <a:gd name="adj" fmla="val 95130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3" name="Group 519"/>
          <p:cNvGrpSpPr/>
          <p:nvPr/>
        </p:nvGrpSpPr>
        <p:grpSpPr>
          <a:xfrm>
            <a:off x="561313" y="3434581"/>
            <a:ext cx="3011448" cy="1008241"/>
            <a:chOff x="1722750" y="2333693"/>
            <a:chExt cx="3011448" cy="1008241"/>
          </a:xfrm>
        </p:grpSpPr>
        <p:sp>
          <p:nvSpPr>
            <p:cNvPr id="244" name="Cube 62"/>
            <p:cNvSpPr/>
            <p:nvPr/>
          </p:nvSpPr>
          <p:spPr>
            <a:xfrm>
              <a:off x="1722750" y="2333693"/>
              <a:ext cx="3011448" cy="1008241"/>
            </a:xfrm>
            <a:prstGeom prst="cube">
              <a:avLst>
                <a:gd name="adj" fmla="val 98909"/>
              </a:avLst>
            </a:prstGeom>
            <a:solidFill>
              <a:srgbClr val="C0756F">
                <a:alpha val="75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Parallelogram 468"/>
            <p:cNvSpPr/>
            <p:nvPr/>
          </p:nvSpPr>
          <p:spPr>
            <a:xfrm>
              <a:off x="2646090" y="2333693"/>
              <a:ext cx="2085453" cy="140458"/>
            </a:xfrm>
            <a:prstGeom prst="parallelogram">
              <a:avLst>
                <a:gd name="adj" fmla="val 103546"/>
              </a:avLst>
            </a:prstGeom>
            <a:solidFill>
              <a:srgbClr val="984807"/>
            </a:solidFill>
            <a:ln>
              <a:solidFill>
                <a:srgbClr val="98480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Parallelogram 470"/>
            <p:cNvSpPr/>
            <p:nvPr/>
          </p:nvSpPr>
          <p:spPr>
            <a:xfrm>
              <a:off x="3492500" y="2333693"/>
              <a:ext cx="1229080" cy="989190"/>
            </a:xfrm>
            <a:prstGeom prst="parallelogram">
              <a:avLst>
                <a:gd name="adj" fmla="val 99880"/>
              </a:avLst>
            </a:prstGeom>
            <a:solidFill>
              <a:srgbClr val="984807"/>
            </a:solidFill>
            <a:ln>
              <a:solidFill>
                <a:srgbClr val="98480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Parallelogram 473"/>
            <p:cNvSpPr/>
            <p:nvPr/>
          </p:nvSpPr>
          <p:spPr>
            <a:xfrm>
              <a:off x="1792015" y="3198301"/>
              <a:ext cx="2085453" cy="140458"/>
            </a:xfrm>
            <a:prstGeom prst="parallelogram">
              <a:avLst>
                <a:gd name="adj" fmla="val 103546"/>
              </a:avLst>
            </a:prstGeom>
            <a:solidFill>
              <a:srgbClr val="984807"/>
            </a:solidFill>
            <a:ln>
              <a:solidFill>
                <a:srgbClr val="98480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Parallelogram 474"/>
            <p:cNvSpPr/>
            <p:nvPr/>
          </p:nvSpPr>
          <p:spPr>
            <a:xfrm>
              <a:off x="1730375" y="2336868"/>
              <a:ext cx="1229080" cy="989190"/>
            </a:xfrm>
            <a:prstGeom prst="parallelogram">
              <a:avLst>
                <a:gd name="adj" fmla="val 99880"/>
              </a:avLst>
            </a:prstGeom>
            <a:solidFill>
              <a:srgbClr val="984807"/>
            </a:solidFill>
            <a:ln>
              <a:solidFill>
                <a:srgbClr val="98480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Parallelogram 480"/>
            <p:cNvSpPr/>
            <p:nvPr/>
          </p:nvSpPr>
          <p:spPr>
            <a:xfrm>
              <a:off x="4160537" y="2333693"/>
              <a:ext cx="265225" cy="140458"/>
            </a:xfrm>
            <a:prstGeom prst="parallelogram">
              <a:avLst>
                <a:gd name="adj" fmla="val 104117"/>
              </a:avLst>
            </a:prstGeom>
            <a:solidFill>
              <a:srgbClr val="DF9674"/>
            </a:solidFill>
            <a:ln>
              <a:solidFill>
                <a:srgbClr val="DF967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488"/>
          <p:cNvGrpSpPr/>
          <p:nvPr/>
        </p:nvGrpSpPr>
        <p:grpSpPr>
          <a:xfrm>
            <a:off x="559178" y="3370762"/>
            <a:ext cx="3010928" cy="1053009"/>
            <a:chOff x="731583" y="2066865"/>
            <a:chExt cx="3010928" cy="1053009"/>
          </a:xfrm>
        </p:grpSpPr>
        <p:sp>
          <p:nvSpPr>
            <p:cNvPr id="251" name="Cube 489"/>
            <p:cNvSpPr/>
            <p:nvPr/>
          </p:nvSpPr>
          <p:spPr>
            <a:xfrm>
              <a:off x="731583" y="2066865"/>
              <a:ext cx="1155087" cy="1053009"/>
            </a:xfrm>
            <a:prstGeom prst="cube">
              <a:avLst>
                <a:gd name="adj" fmla="val 95130"/>
              </a:avLst>
            </a:prstGeom>
            <a:solidFill>
              <a:srgbClr val="BDA830"/>
            </a:solidFill>
            <a:ln>
              <a:solidFill>
                <a:srgbClr val="BDA8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Cube 490"/>
            <p:cNvSpPr/>
            <p:nvPr/>
          </p:nvSpPr>
          <p:spPr>
            <a:xfrm>
              <a:off x="889000" y="2989969"/>
              <a:ext cx="1774825" cy="127757"/>
            </a:xfrm>
            <a:prstGeom prst="cube">
              <a:avLst>
                <a:gd name="adj" fmla="val 64945"/>
              </a:avLst>
            </a:prstGeom>
            <a:solidFill>
              <a:srgbClr val="BDA830"/>
            </a:solidFill>
            <a:ln>
              <a:solidFill>
                <a:srgbClr val="BDA8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Cube 491"/>
            <p:cNvSpPr/>
            <p:nvPr/>
          </p:nvSpPr>
          <p:spPr>
            <a:xfrm>
              <a:off x="1804286" y="2066865"/>
              <a:ext cx="1774825" cy="127757"/>
            </a:xfrm>
            <a:prstGeom prst="cube">
              <a:avLst>
                <a:gd name="adj" fmla="val 64945"/>
              </a:avLst>
            </a:prstGeom>
            <a:solidFill>
              <a:srgbClr val="BDA830"/>
            </a:solidFill>
            <a:ln>
              <a:solidFill>
                <a:srgbClr val="BDA8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Cube 492"/>
            <p:cNvSpPr/>
            <p:nvPr/>
          </p:nvSpPr>
          <p:spPr>
            <a:xfrm>
              <a:off x="2587424" y="2066865"/>
              <a:ext cx="1155087" cy="1053009"/>
            </a:xfrm>
            <a:prstGeom prst="cube">
              <a:avLst>
                <a:gd name="adj" fmla="val 95130"/>
              </a:avLst>
            </a:prstGeom>
            <a:solidFill>
              <a:srgbClr val="BDA830"/>
            </a:solidFill>
            <a:ln>
              <a:solidFill>
                <a:srgbClr val="BDA8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Group 545"/>
          <p:cNvGrpSpPr/>
          <p:nvPr/>
        </p:nvGrpSpPr>
        <p:grpSpPr>
          <a:xfrm>
            <a:off x="555045" y="3282886"/>
            <a:ext cx="3011448" cy="1072060"/>
            <a:chOff x="770863" y="2021447"/>
            <a:chExt cx="3011448" cy="1072060"/>
          </a:xfrm>
        </p:grpSpPr>
        <p:grpSp>
          <p:nvGrpSpPr>
            <p:cNvPr id="256" name="Group 532"/>
            <p:cNvGrpSpPr/>
            <p:nvPr/>
          </p:nvGrpSpPr>
          <p:grpSpPr>
            <a:xfrm>
              <a:off x="770863" y="2085266"/>
              <a:ext cx="3011448" cy="1008241"/>
              <a:chOff x="770863" y="2085266"/>
              <a:chExt cx="3011448" cy="1008241"/>
            </a:xfrm>
          </p:grpSpPr>
          <p:sp>
            <p:nvSpPr>
              <p:cNvPr id="262" name="Cube 521"/>
              <p:cNvSpPr/>
              <p:nvPr/>
            </p:nvSpPr>
            <p:spPr>
              <a:xfrm>
                <a:off x="770863" y="2085266"/>
                <a:ext cx="3011448" cy="1008241"/>
              </a:xfrm>
              <a:prstGeom prst="cube">
                <a:avLst>
                  <a:gd name="adj" fmla="val 98909"/>
                </a:avLst>
              </a:prstGeom>
              <a:solidFill>
                <a:srgbClr val="C0756F">
                  <a:alpha val="75000"/>
                </a:srgb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Parallelogram 522"/>
              <p:cNvSpPr/>
              <p:nvPr/>
            </p:nvSpPr>
            <p:spPr>
              <a:xfrm>
                <a:off x="1694203" y="2085266"/>
                <a:ext cx="2085453" cy="140458"/>
              </a:xfrm>
              <a:prstGeom prst="parallelogram">
                <a:avLst>
                  <a:gd name="adj" fmla="val 103546"/>
                </a:avLst>
              </a:prstGeom>
              <a:solidFill>
                <a:srgbClr val="984807"/>
              </a:solidFill>
              <a:ln>
                <a:solidFill>
                  <a:srgbClr val="98480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Parallelogram 523"/>
              <p:cNvSpPr/>
              <p:nvPr/>
            </p:nvSpPr>
            <p:spPr>
              <a:xfrm>
                <a:off x="2540613" y="2085266"/>
                <a:ext cx="1229080" cy="989190"/>
              </a:xfrm>
              <a:prstGeom prst="parallelogram">
                <a:avLst>
                  <a:gd name="adj" fmla="val 99880"/>
                </a:avLst>
              </a:prstGeom>
              <a:solidFill>
                <a:srgbClr val="984807"/>
              </a:solidFill>
              <a:ln>
                <a:solidFill>
                  <a:srgbClr val="98480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Parallelogram 524"/>
              <p:cNvSpPr/>
              <p:nvPr/>
            </p:nvSpPr>
            <p:spPr>
              <a:xfrm>
                <a:off x="840128" y="2949874"/>
                <a:ext cx="2085453" cy="140458"/>
              </a:xfrm>
              <a:prstGeom prst="parallelogram">
                <a:avLst>
                  <a:gd name="adj" fmla="val 103546"/>
                </a:avLst>
              </a:prstGeom>
              <a:solidFill>
                <a:srgbClr val="984807"/>
              </a:solidFill>
              <a:ln>
                <a:solidFill>
                  <a:srgbClr val="98480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Parallelogram 525"/>
              <p:cNvSpPr/>
              <p:nvPr/>
            </p:nvSpPr>
            <p:spPr>
              <a:xfrm>
                <a:off x="778488" y="2088441"/>
                <a:ext cx="1229080" cy="989190"/>
              </a:xfrm>
              <a:prstGeom prst="parallelogram">
                <a:avLst>
                  <a:gd name="adj" fmla="val 99880"/>
                </a:avLst>
              </a:prstGeom>
              <a:solidFill>
                <a:srgbClr val="984807"/>
              </a:solidFill>
              <a:ln>
                <a:solidFill>
                  <a:srgbClr val="98480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Parallelogram 526"/>
              <p:cNvSpPr/>
              <p:nvPr/>
            </p:nvSpPr>
            <p:spPr>
              <a:xfrm>
                <a:off x="1999163" y="2088441"/>
                <a:ext cx="265225" cy="140458"/>
              </a:xfrm>
              <a:prstGeom prst="parallelogram">
                <a:avLst>
                  <a:gd name="adj" fmla="val 104117"/>
                </a:avLst>
              </a:prstGeom>
              <a:solidFill>
                <a:srgbClr val="DF9674"/>
              </a:solidFill>
              <a:ln>
                <a:solidFill>
                  <a:srgbClr val="DF967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7" name="Group 527"/>
            <p:cNvGrpSpPr/>
            <p:nvPr/>
          </p:nvGrpSpPr>
          <p:grpSpPr>
            <a:xfrm>
              <a:off x="770863" y="2021447"/>
              <a:ext cx="3010928" cy="1053009"/>
              <a:chOff x="731583" y="2066865"/>
              <a:chExt cx="3010928" cy="1053009"/>
            </a:xfrm>
          </p:grpSpPr>
          <p:sp>
            <p:nvSpPr>
              <p:cNvPr id="258" name="Cube 528"/>
              <p:cNvSpPr/>
              <p:nvPr/>
            </p:nvSpPr>
            <p:spPr>
              <a:xfrm>
                <a:off x="731583" y="2066865"/>
                <a:ext cx="1155087" cy="1053009"/>
              </a:xfrm>
              <a:prstGeom prst="cube">
                <a:avLst>
                  <a:gd name="adj" fmla="val 95130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Cube 529"/>
              <p:cNvSpPr/>
              <p:nvPr/>
            </p:nvSpPr>
            <p:spPr>
              <a:xfrm>
                <a:off x="889000" y="2989969"/>
                <a:ext cx="1774825" cy="127757"/>
              </a:xfrm>
              <a:prstGeom prst="cube">
                <a:avLst>
                  <a:gd name="adj" fmla="val 64945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Cube 530"/>
              <p:cNvSpPr/>
              <p:nvPr/>
            </p:nvSpPr>
            <p:spPr>
              <a:xfrm>
                <a:off x="1804286" y="2066865"/>
                <a:ext cx="1774825" cy="127757"/>
              </a:xfrm>
              <a:prstGeom prst="cube">
                <a:avLst>
                  <a:gd name="adj" fmla="val 64945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Cube 531"/>
              <p:cNvSpPr/>
              <p:nvPr/>
            </p:nvSpPr>
            <p:spPr>
              <a:xfrm>
                <a:off x="2587424" y="2066865"/>
                <a:ext cx="1155087" cy="1053009"/>
              </a:xfrm>
              <a:prstGeom prst="cube">
                <a:avLst>
                  <a:gd name="adj" fmla="val 95130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8" name="Group 554"/>
          <p:cNvGrpSpPr/>
          <p:nvPr/>
        </p:nvGrpSpPr>
        <p:grpSpPr>
          <a:xfrm>
            <a:off x="551870" y="3152931"/>
            <a:ext cx="3011448" cy="1111033"/>
            <a:chOff x="624310" y="1978025"/>
            <a:chExt cx="3011448" cy="1111033"/>
          </a:xfrm>
        </p:grpSpPr>
        <p:grpSp>
          <p:nvGrpSpPr>
            <p:cNvPr id="269" name="Group 546"/>
            <p:cNvGrpSpPr/>
            <p:nvPr/>
          </p:nvGrpSpPr>
          <p:grpSpPr>
            <a:xfrm>
              <a:off x="624310" y="2080817"/>
              <a:ext cx="3011448" cy="1008241"/>
              <a:chOff x="367909" y="343870"/>
              <a:chExt cx="3011448" cy="1008241"/>
            </a:xfrm>
          </p:grpSpPr>
          <p:sp>
            <p:nvSpPr>
              <p:cNvPr id="275" name="Cube 534"/>
              <p:cNvSpPr/>
              <p:nvPr/>
            </p:nvSpPr>
            <p:spPr>
              <a:xfrm>
                <a:off x="367909" y="343870"/>
                <a:ext cx="3011448" cy="1008241"/>
              </a:xfrm>
              <a:prstGeom prst="cube">
                <a:avLst>
                  <a:gd name="adj" fmla="val 98909"/>
                </a:avLst>
              </a:prstGeom>
              <a:solidFill>
                <a:srgbClr val="C0756F">
                  <a:alpha val="75000"/>
                </a:srgb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Parallelogram 535"/>
              <p:cNvSpPr/>
              <p:nvPr/>
            </p:nvSpPr>
            <p:spPr>
              <a:xfrm>
                <a:off x="1291249" y="343870"/>
                <a:ext cx="2085453" cy="140458"/>
              </a:xfrm>
              <a:prstGeom prst="parallelogram">
                <a:avLst>
                  <a:gd name="adj" fmla="val 103546"/>
                </a:avLst>
              </a:prstGeom>
              <a:solidFill>
                <a:srgbClr val="984807"/>
              </a:solidFill>
              <a:ln>
                <a:solidFill>
                  <a:srgbClr val="98480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Parallelogram 536"/>
              <p:cNvSpPr/>
              <p:nvPr/>
            </p:nvSpPr>
            <p:spPr>
              <a:xfrm>
                <a:off x="2137659" y="343870"/>
                <a:ext cx="1229080" cy="989190"/>
              </a:xfrm>
              <a:prstGeom prst="parallelogram">
                <a:avLst>
                  <a:gd name="adj" fmla="val 99880"/>
                </a:avLst>
              </a:prstGeom>
              <a:solidFill>
                <a:srgbClr val="984807"/>
              </a:solidFill>
              <a:ln>
                <a:solidFill>
                  <a:srgbClr val="98480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Parallelogram 537"/>
              <p:cNvSpPr/>
              <p:nvPr/>
            </p:nvSpPr>
            <p:spPr>
              <a:xfrm>
                <a:off x="437174" y="1208478"/>
                <a:ext cx="2085453" cy="140458"/>
              </a:xfrm>
              <a:prstGeom prst="parallelogram">
                <a:avLst>
                  <a:gd name="adj" fmla="val 103546"/>
                </a:avLst>
              </a:prstGeom>
              <a:solidFill>
                <a:srgbClr val="984807"/>
              </a:solidFill>
              <a:ln>
                <a:solidFill>
                  <a:srgbClr val="98480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Parallelogram 538"/>
              <p:cNvSpPr/>
              <p:nvPr/>
            </p:nvSpPr>
            <p:spPr>
              <a:xfrm>
                <a:off x="375534" y="347045"/>
                <a:ext cx="1229080" cy="989190"/>
              </a:xfrm>
              <a:prstGeom prst="parallelogram">
                <a:avLst>
                  <a:gd name="adj" fmla="val 99880"/>
                </a:avLst>
              </a:prstGeom>
              <a:solidFill>
                <a:srgbClr val="984807"/>
              </a:solidFill>
              <a:ln>
                <a:solidFill>
                  <a:srgbClr val="98480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Parallelogram 539"/>
              <p:cNvSpPr/>
              <p:nvPr/>
            </p:nvSpPr>
            <p:spPr>
              <a:xfrm>
                <a:off x="2087503" y="343870"/>
                <a:ext cx="265225" cy="140458"/>
              </a:xfrm>
              <a:prstGeom prst="parallelogram">
                <a:avLst>
                  <a:gd name="adj" fmla="val 104117"/>
                </a:avLst>
              </a:prstGeom>
              <a:solidFill>
                <a:srgbClr val="DF9674"/>
              </a:solidFill>
              <a:ln>
                <a:solidFill>
                  <a:srgbClr val="DF967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0" name="Group 553"/>
            <p:cNvGrpSpPr/>
            <p:nvPr/>
          </p:nvGrpSpPr>
          <p:grpSpPr>
            <a:xfrm>
              <a:off x="625716" y="1978025"/>
              <a:ext cx="3006867" cy="1091983"/>
              <a:chOff x="625716" y="1978025"/>
              <a:chExt cx="3006867" cy="1091983"/>
            </a:xfrm>
          </p:grpSpPr>
          <p:sp>
            <p:nvSpPr>
              <p:cNvPr id="271" name="Cube 541"/>
              <p:cNvSpPr/>
              <p:nvPr/>
            </p:nvSpPr>
            <p:spPr>
              <a:xfrm>
                <a:off x="625716" y="1978026"/>
                <a:ext cx="1166034" cy="1091982"/>
              </a:xfrm>
              <a:prstGeom prst="cube">
                <a:avLst>
                  <a:gd name="adj" fmla="val 90909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Cube 542"/>
              <p:cNvSpPr/>
              <p:nvPr/>
            </p:nvSpPr>
            <p:spPr>
              <a:xfrm>
                <a:off x="800210" y="2920026"/>
                <a:ext cx="1774825" cy="149982"/>
              </a:xfrm>
              <a:prstGeom prst="cube">
                <a:avLst>
                  <a:gd name="adj" fmla="val 36135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Cube 552"/>
              <p:cNvSpPr/>
              <p:nvPr/>
            </p:nvSpPr>
            <p:spPr>
              <a:xfrm>
                <a:off x="1741152" y="1978026"/>
                <a:ext cx="1774825" cy="149982"/>
              </a:xfrm>
              <a:prstGeom prst="cube">
                <a:avLst>
                  <a:gd name="adj" fmla="val 36135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Cube 551"/>
              <p:cNvSpPr/>
              <p:nvPr/>
            </p:nvSpPr>
            <p:spPr>
              <a:xfrm>
                <a:off x="2466549" y="1978025"/>
                <a:ext cx="1166034" cy="1091981"/>
              </a:xfrm>
              <a:prstGeom prst="cube">
                <a:avLst>
                  <a:gd name="adj" fmla="val 90909"/>
                </a:avLst>
              </a:prstGeom>
              <a:solidFill>
                <a:srgbClr val="BDA830"/>
              </a:solidFill>
              <a:ln>
                <a:solidFill>
                  <a:srgbClr val="BDA83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1" name="Cube 106"/>
          <p:cNvSpPr/>
          <p:nvPr/>
        </p:nvSpPr>
        <p:spPr>
          <a:xfrm>
            <a:off x="551509" y="3108734"/>
            <a:ext cx="3011448" cy="1008241"/>
          </a:xfrm>
          <a:prstGeom prst="cube">
            <a:avLst>
              <a:gd name="adj" fmla="val 98909"/>
            </a:avLst>
          </a:prstGeom>
          <a:solidFill>
            <a:srgbClr val="BDA830"/>
          </a:solidFill>
          <a:ln>
            <a:solidFill>
              <a:srgbClr val="BDA83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2" name="Group 1"/>
          <p:cNvGrpSpPr/>
          <p:nvPr/>
        </p:nvGrpSpPr>
        <p:grpSpPr>
          <a:xfrm>
            <a:off x="4843454" y="3255423"/>
            <a:ext cx="3306556" cy="1255062"/>
            <a:chOff x="4843454" y="3255423"/>
            <a:chExt cx="3306556" cy="1255062"/>
          </a:xfrm>
        </p:grpSpPr>
        <p:sp>
          <p:nvSpPr>
            <p:cNvPr id="283" name="Cube 433"/>
            <p:cNvSpPr/>
            <p:nvPr/>
          </p:nvSpPr>
          <p:spPr>
            <a:xfrm>
              <a:off x="6990721" y="3277647"/>
              <a:ext cx="1159289" cy="1223281"/>
            </a:xfrm>
            <a:prstGeom prst="cube">
              <a:avLst>
                <a:gd name="adj" fmla="val 97979"/>
              </a:avLst>
            </a:prstGeom>
            <a:solidFill>
              <a:srgbClr val="BDA830"/>
            </a:solidFill>
            <a:ln>
              <a:solidFill>
                <a:srgbClr val="BDA8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Cube 432"/>
            <p:cNvSpPr/>
            <p:nvPr/>
          </p:nvSpPr>
          <p:spPr>
            <a:xfrm>
              <a:off x="4843454" y="4384605"/>
              <a:ext cx="2196156" cy="125880"/>
            </a:xfrm>
            <a:prstGeom prst="cube">
              <a:avLst/>
            </a:prstGeom>
            <a:solidFill>
              <a:srgbClr val="BDA830"/>
            </a:solidFill>
            <a:ln>
              <a:solidFill>
                <a:srgbClr val="BDA8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Cube 431"/>
            <p:cNvSpPr/>
            <p:nvPr/>
          </p:nvSpPr>
          <p:spPr>
            <a:xfrm>
              <a:off x="4844887" y="3255423"/>
              <a:ext cx="3305123" cy="1155336"/>
            </a:xfrm>
            <a:prstGeom prst="cube">
              <a:avLst>
                <a:gd name="adj" fmla="val 98909"/>
              </a:avLst>
            </a:prstGeom>
            <a:solidFill>
              <a:srgbClr val="BDA830"/>
            </a:solidFill>
            <a:ln>
              <a:solidFill>
                <a:srgbClr val="BDA8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6" name="CasellaDiTesto 285"/>
          <p:cNvSpPr txBox="1"/>
          <p:nvPr/>
        </p:nvSpPr>
        <p:spPr>
          <a:xfrm>
            <a:off x="139121" y="334397"/>
            <a:ext cx="8951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GB" sz="4000" b="1" dirty="0" smtClean="0">
                <a:latin typeface="Times New Roman"/>
                <a:ea typeface="Adobe Ming Std L" pitchFamily="18" charset="-128"/>
                <a:cs typeface="Times New Roman"/>
              </a:rPr>
              <a:t>µ-RWELL: </a:t>
            </a:r>
            <a:r>
              <a:rPr lang="en-GB" sz="3200" b="1" dirty="0" smtClean="0">
                <a:latin typeface="Times New Roman"/>
                <a:ea typeface="Adobe Ming Std L" pitchFamily="18" charset="-128"/>
                <a:cs typeface="Times New Roman"/>
              </a:rPr>
              <a:t>a</a:t>
            </a:r>
            <a:r>
              <a:rPr lang="en-GB" sz="3600" b="1" dirty="0" smtClean="0">
                <a:latin typeface="Times New Roman"/>
                <a:ea typeface="Adobe Ming Std L" pitchFamily="18" charset="-128"/>
                <a:cs typeface="Times New Roman"/>
              </a:rPr>
              <a:t> GEM-MM </a:t>
            </a:r>
            <a:r>
              <a:rPr lang="en-GB" sz="3200" b="1" dirty="0" smtClean="0">
                <a:latin typeface="Times New Roman"/>
                <a:ea typeface="Adobe Ming Std L" pitchFamily="18" charset="-128"/>
                <a:cs typeface="Times New Roman"/>
              </a:rPr>
              <a:t>mixed solution</a:t>
            </a:r>
            <a:endParaRPr lang="en-GB" sz="3200" b="1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287" name="CasellaDiTesto 286"/>
          <p:cNvSpPr txBox="1"/>
          <p:nvPr/>
        </p:nvSpPr>
        <p:spPr>
          <a:xfrm>
            <a:off x="539552" y="5805264"/>
            <a:ext cx="298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Times New Roman"/>
                <a:ea typeface="Adobe Ming Std L" pitchFamily="18" charset="-128"/>
                <a:cs typeface="Times New Roman"/>
              </a:rPr>
              <a:t>GEM detector sketch</a:t>
            </a:r>
            <a:endParaRPr lang="en-GB" sz="2400" b="1" dirty="0">
              <a:solidFill>
                <a:schemeClr val="tx2"/>
              </a:solidFill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288" name="CasellaDiTesto 287"/>
          <p:cNvSpPr txBox="1"/>
          <p:nvPr/>
        </p:nvSpPr>
        <p:spPr>
          <a:xfrm>
            <a:off x="4860032" y="5813474"/>
            <a:ext cx="2827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Times New Roman"/>
                <a:ea typeface="Adobe Ming Std L" pitchFamily="18" charset="-128"/>
                <a:cs typeface="Times New Roman"/>
              </a:rPr>
              <a:t>MM detector sketch</a:t>
            </a:r>
            <a:endParaRPr lang="en-GB" sz="2400" b="1" dirty="0">
              <a:solidFill>
                <a:schemeClr val="tx2"/>
              </a:solidFill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289" name="TextBox 4"/>
          <p:cNvSpPr txBox="1"/>
          <p:nvPr/>
        </p:nvSpPr>
        <p:spPr>
          <a:xfrm>
            <a:off x="3203848" y="5157192"/>
            <a:ext cx="159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Times New Roman"/>
                <a:ea typeface="Adobe Ming Std L" pitchFamily="18" charset="-128"/>
                <a:cs typeface="Times New Roman"/>
              </a:rPr>
              <a:t>µ-RWELL</a:t>
            </a:r>
            <a:endParaRPr lang="en-US" sz="2400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12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18519E-6 L -0.51806 -0.33263 " pathEditMode="relative" ptsTypes="AA">
                                      <p:cBhvr>
                                        <p:cTn id="6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-0.51823 -0.30903 " pathEditMode="relative" ptsTypes="AA">
                                      <p:cBhvr>
                                        <p:cTn id="9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49722 -0.26273 " pathEditMode="relative" ptsTypes="AA">
                                      <p:cBhvr>
                                        <p:cTn id="12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18519E-6 L 3.61111E-6 -0.92617 " pathEditMode="relative" ptsTypes="AA">
                                      <p:cBhvr>
                                        <p:cTn id="15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66667E-6 L 3.61111E-6 -0.42894 " pathEditMode="relative" ptsTypes="AA">
                                      <p:cBhvr>
                                        <p:cTn id="17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49045 -0.2402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4" y="-1201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18519E-6 L -3.61111E-6 -0.42314 " pathEditMode="relative" ptsTypes="AA">
                                      <p:cBhvr>
                                        <p:cTn id="25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48941 -0.325 " pathEditMode="relative" ptsTypes="AA">
                                      <p:cBhvr>
                                        <p:cTn id="28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3.7037E-7 L 0.49046 -0.325 " pathEditMode="relative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0.17315 L 5.27778E-6 -7.40741E-7 " pathEditMode="relative" ptsTypes="AA">
                                      <p:cBhvr>
                                        <p:cTn id="34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00018 0.17338 " pathEditMode="relative" rAng="0" ptsTypes="AA">
                                      <p:cBhvr>
                                        <p:cTn id="37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5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277 L -0.26337 0.005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0" y="13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26302 0.0030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42894 L 0.22136 0.0094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9" y="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42314 L -0.26216 0.00603 " pathEditMode="relative" ptsTypes="AA">
                                      <p:cBhvr>
                                        <p:cTn id="50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235" grpId="0" animBg="1"/>
      <p:bldP spid="281" grpId="0" animBg="1"/>
      <p:bldP spid="287" grpId="0"/>
      <p:bldP spid="288" grpId="0"/>
      <p:bldP spid="2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11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9121" y="303180"/>
            <a:ext cx="8951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GB" sz="4000" b="1" dirty="0" smtClean="0">
                <a:latin typeface="Times New Roman"/>
                <a:ea typeface="Adobe Ming Std L" pitchFamily="18" charset="-128"/>
                <a:cs typeface="Times New Roman"/>
              </a:rPr>
              <a:t>µ-RWELL: </a:t>
            </a:r>
            <a:r>
              <a:rPr lang="en-GB" sz="3200" b="1" dirty="0" smtClean="0">
                <a:latin typeface="Times New Roman"/>
                <a:ea typeface="Adobe Ming Std L" pitchFamily="18" charset="-128"/>
                <a:cs typeface="Times New Roman"/>
              </a:rPr>
              <a:t>a</a:t>
            </a:r>
            <a:r>
              <a:rPr lang="en-GB" sz="3600" b="1" dirty="0" smtClean="0">
                <a:latin typeface="Times New Roman"/>
                <a:ea typeface="Adobe Ming Std L" pitchFamily="18" charset="-128"/>
                <a:cs typeface="Times New Roman"/>
              </a:rPr>
              <a:t> GEM-MM </a:t>
            </a:r>
            <a:r>
              <a:rPr lang="en-GB" sz="3200" b="1" dirty="0" smtClean="0">
                <a:latin typeface="Times New Roman"/>
                <a:ea typeface="Adobe Ming Std L" pitchFamily="18" charset="-128"/>
                <a:cs typeface="Times New Roman"/>
              </a:rPr>
              <a:t>mixed solution</a:t>
            </a:r>
            <a:endParaRPr lang="en-GB" sz="3200" b="1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5095" y="1340768"/>
            <a:ext cx="52252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The </a:t>
            </a:r>
            <a:r>
              <a:rPr lang="en-GB" sz="2000" b="1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µ</a:t>
            </a:r>
            <a:r>
              <a:rPr lang="en-US" sz="2000" b="1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-RWELL </a:t>
            </a:r>
            <a:r>
              <a:rPr lang="en-US" sz="2000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has operational features in common either with </a:t>
            </a:r>
            <a:r>
              <a:rPr lang="en-US" sz="2000" b="1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GEMs or </a:t>
            </a:r>
            <a:r>
              <a:rPr lang="en-US" sz="2000" b="1" dirty="0" err="1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Micromegas</a:t>
            </a:r>
            <a:r>
              <a:rPr lang="en-US" sz="2000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:</a:t>
            </a:r>
          </a:p>
          <a:p>
            <a:endParaRPr lang="en-US" sz="2000" dirty="0">
              <a:latin typeface="Times New Roman" panose="02020603050405020304" pitchFamily="18" charset="0"/>
              <a:ea typeface="Adobe Ming Std L" pitchFamily="18" charset="-128"/>
              <a:cs typeface="Times New Roman" panose="02020603050405020304" pitchFamily="18" charset="0"/>
            </a:endParaRPr>
          </a:p>
          <a:p>
            <a:pPr marL="257168" indent="-257168">
              <a:buFont typeface="Arial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from </a:t>
            </a:r>
            <a:r>
              <a:rPr lang="en-US" sz="2000" b="1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GEM</a:t>
            </a:r>
            <a:r>
              <a:rPr lang="en-US" sz="2000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 it takes the </a:t>
            </a:r>
            <a:r>
              <a:rPr lang="en-US" sz="2000" b="1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amplifying scheme </a:t>
            </a:r>
            <a:r>
              <a:rPr lang="en-US" sz="2000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with the peculiarity of a </a:t>
            </a:r>
            <a:r>
              <a:rPr lang="en-US" sz="2000" b="1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“well defined amplifying gap”</a:t>
            </a:r>
            <a:r>
              <a:rPr lang="en-US" sz="2000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, thus ensuring very high gain uniformity (even better because of the absence of transfer/induction gaps)</a:t>
            </a:r>
          </a:p>
          <a:p>
            <a:pPr marL="257168" indent="-257168">
              <a:buFont typeface="Arial"/>
              <a:buChar char="•"/>
            </a:pPr>
            <a:endParaRPr lang="en-US" sz="2000" dirty="0" smtClean="0">
              <a:latin typeface="Times New Roman" panose="02020603050405020304" pitchFamily="18" charset="0"/>
              <a:ea typeface="Adobe Ming Std L" pitchFamily="18" charset="-128"/>
              <a:cs typeface="Times New Roman" panose="02020603050405020304" pitchFamily="18" charset="0"/>
            </a:endParaRPr>
          </a:p>
          <a:p>
            <a:pPr marL="257168" indent="-257168">
              <a:buFont typeface="Arial"/>
              <a:buChar char="•"/>
            </a:pPr>
            <a:endParaRPr lang="en-US" sz="2000" dirty="0">
              <a:latin typeface="Times New Roman" panose="02020603050405020304" pitchFamily="18" charset="0"/>
              <a:ea typeface="Adobe Ming Std L" pitchFamily="18" charset="-128"/>
              <a:cs typeface="Times New Roman" panose="02020603050405020304" pitchFamily="18" charset="0"/>
            </a:endParaRPr>
          </a:p>
          <a:p>
            <a:pPr marL="257168" indent="-257168">
              <a:buFont typeface="Arial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from </a:t>
            </a:r>
            <a:r>
              <a:rPr lang="en-US" sz="2000" b="1" dirty="0" err="1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Micromegas</a:t>
            </a:r>
            <a:r>
              <a:rPr lang="en-US" sz="2000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 it takes the </a:t>
            </a:r>
            <a:r>
              <a:rPr lang="en-US" sz="2000" b="1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resistive readout </a:t>
            </a:r>
            <a:r>
              <a:rPr lang="en-US" sz="2000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scheme that allows a </a:t>
            </a:r>
            <a:r>
              <a:rPr lang="en-US" sz="2000" b="1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strong suppression </a:t>
            </a:r>
            <a:r>
              <a:rPr lang="en-US" sz="2000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of the amplitude of the </a:t>
            </a:r>
            <a:r>
              <a:rPr lang="en-US" sz="2000" b="1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discharges</a:t>
            </a:r>
          </a:p>
        </p:txBody>
      </p:sp>
      <p:sp>
        <p:nvSpPr>
          <p:cNvPr id="8" name="Rectangle 1"/>
          <p:cNvSpPr/>
          <p:nvPr/>
        </p:nvSpPr>
        <p:spPr>
          <a:xfrm>
            <a:off x="1835696" y="6151502"/>
            <a:ext cx="209865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3684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8256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Ref. 2015_JINST_10_P02008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5464155" y="1144058"/>
            <a:ext cx="3716486" cy="2375207"/>
            <a:chOff x="7763073" y="1030754"/>
            <a:chExt cx="4326010" cy="2580049"/>
          </a:xfrm>
        </p:grpSpPr>
        <p:grpSp>
          <p:nvGrpSpPr>
            <p:cNvPr id="10" name="Gruppo 9"/>
            <p:cNvGrpSpPr/>
            <p:nvPr/>
          </p:nvGrpSpPr>
          <p:grpSpPr>
            <a:xfrm>
              <a:off x="8693905" y="1119674"/>
              <a:ext cx="3395178" cy="2491129"/>
              <a:chOff x="8693905" y="1119674"/>
              <a:chExt cx="3395178" cy="2491129"/>
            </a:xfrm>
          </p:grpSpPr>
          <p:pic>
            <p:nvPicPr>
              <p:cNvPr id="13" name="Immagine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024" t="49731"/>
              <a:stretch/>
            </p:blipFill>
            <p:spPr>
              <a:xfrm>
                <a:off x="8742784" y="1119674"/>
                <a:ext cx="3193433" cy="2381048"/>
              </a:xfrm>
              <a:prstGeom prst="rect">
                <a:avLst/>
              </a:prstGeom>
            </p:spPr>
          </p:pic>
          <p:sp>
            <p:nvSpPr>
              <p:cNvPr id="14" name="CasellaDiTesto 13"/>
              <p:cNvSpPr txBox="1"/>
              <p:nvPr/>
            </p:nvSpPr>
            <p:spPr>
              <a:xfrm>
                <a:off x="10328763" y="2160539"/>
                <a:ext cx="1760320" cy="2507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900" b="1" dirty="0">
                    <a:solidFill>
                      <a:srgbClr val="FF0000"/>
                    </a:solidFill>
                  </a:rPr>
                  <a:t>FWHM/MEAN= 6.9 %</a:t>
                </a:r>
              </a:p>
            </p:txBody>
          </p:sp>
          <p:sp>
            <p:nvSpPr>
              <p:cNvPr id="15" name="Rettangolo 14"/>
              <p:cNvSpPr/>
              <p:nvPr/>
            </p:nvSpPr>
            <p:spPr>
              <a:xfrm>
                <a:off x="8693905" y="3303027"/>
                <a:ext cx="3325466" cy="307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b="1" dirty="0">
                    <a:latin typeface="Times New Roman" panose="02020603050405020304" pitchFamily="18" charset="0"/>
                    <a:ea typeface="Adobe Ming Std L" pitchFamily="18" charset="-128"/>
                    <a:cs typeface="Times New Roman" panose="02020603050405020304" pitchFamily="18" charset="0"/>
                  </a:rPr>
                  <a:t>Gain </a:t>
                </a:r>
                <a:r>
                  <a:rPr lang="en-US" sz="900" b="1" dirty="0" smtClean="0">
                    <a:latin typeface="Times New Roman" panose="02020603050405020304" pitchFamily="18" charset="0"/>
                    <a:ea typeface="Adobe Ming Std L" pitchFamily="18" charset="-128"/>
                    <a:cs typeface="Times New Roman" panose="02020603050405020304" pitchFamily="18" charset="0"/>
                  </a:rPr>
                  <a:t>(</a:t>
                </a:r>
                <a:r>
                  <a:rPr lang="en-US" sz="900" b="1" dirty="0" err="1" smtClean="0">
                    <a:latin typeface="Times New Roman" panose="02020603050405020304" pitchFamily="18" charset="0"/>
                    <a:ea typeface="Adobe Ming Std L" pitchFamily="18" charset="-128"/>
                    <a:cs typeface="Times New Roman" panose="02020603050405020304" pitchFamily="18" charset="0"/>
                  </a:rPr>
                  <a:t>a.u</a:t>
                </a:r>
                <a:r>
                  <a:rPr lang="en-US" sz="900" b="1" dirty="0" smtClean="0">
                    <a:latin typeface="Times New Roman" panose="02020603050405020304" pitchFamily="18" charset="0"/>
                    <a:ea typeface="Adobe Ming Std L" pitchFamily="18" charset="-128"/>
                    <a:cs typeface="Times New Roman" panose="02020603050405020304" pitchFamily="18" charset="0"/>
                  </a:rPr>
                  <a:t>) </a:t>
                </a:r>
                <a:endParaRPr lang="en-US" sz="900" b="1" dirty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CasellaDiTesto 10"/>
            <p:cNvSpPr txBox="1"/>
            <p:nvPr/>
          </p:nvSpPr>
          <p:spPr>
            <a:xfrm>
              <a:off x="8742782" y="1030754"/>
              <a:ext cx="3283135" cy="338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1" b="1" dirty="0">
                  <a:latin typeface="+mj-lt"/>
                </a:rPr>
                <a:t>5.9 </a:t>
              </a:r>
              <a:r>
                <a:rPr lang="en-US" sz="1051" b="1" dirty="0" err="1">
                  <a:latin typeface="+mj-lt"/>
                </a:rPr>
                <a:t>keV</a:t>
              </a:r>
              <a:r>
                <a:rPr lang="en-US" sz="1051" b="1" dirty="0">
                  <a:latin typeface="+mj-lt"/>
                </a:rPr>
                <a:t> X-ray &amp; </a:t>
              </a:r>
              <a:r>
                <a:rPr lang="en-US" sz="1051" b="1" dirty="0">
                  <a:latin typeface="+mj-lt"/>
                  <a:sym typeface="Symbol" panose="05050102010706020507" pitchFamily="18" charset="2"/>
                </a:rPr>
                <a:t>3MHz/cm</a:t>
              </a:r>
              <a:r>
                <a:rPr lang="en-US" sz="1051" b="1" baseline="30000" dirty="0">
                  <a:latin typeface="+mj-lt"/>
                  <a:sym typeface="Symbol" panose="05050102010706020507" pitchFamily="18" charset="2"/>
                </a:rPr>
                <a:t>2</a:t>
              </a:r>
              <a:endParaRPr lang="en-US" sz="1051" b="1" dirty="0">
                <a:latin typeface="+mj-lt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7763073" y="1730438"/>
              <a:ext cx="1194317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10x10 cm</a:t>
              </a:r>
              <a:r>
                <a:rPr lang="en-US" sz="9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proto with double resistive layers</a:t>
              </a: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5276007" y="3880649"/>
            <a:ext cx="3846999" cy="2409353"/>
            <a:chOff x="7178095" y="3795207"/>
            <a:chExt cx="4985913" cy="3005630"/>
          </a:xfrm>
        </p:grpSpPr>
        <p:grpSp>
          <p:nvGrpSpPr>
            <p:cNvPr id="17" name="Gruppo 16"/>
            <p:cNvGrpSpPr/>
            <p:nvPr/>
          </p:nvGrpSpPr>
          <p:grpSpPr>
            <a:xfrm>
              <a:off x="8416212" y="3927178"/>
              <a:ext cx="3747796" cy="2873659"/>
              <a:chOff x="8444204" y="3888515"/>
              <a:chExt cx="3747796" cy="2873659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50"/>
              <a:stretch/>
            </p:blipFill>
            <p:spPr bwMode="auto">
              <a:xfrm>
                <a:off x="8444204" y="3888515"/>
                <a:ext cx="3747796" cy="2515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ettangolo 23"/>
              <p:cNvSpPr/>
              <p:nvPr/>
            </p:nvSpPr>
            <p:spPr>
              <a:xfrm>
                <a:off x="8742783" y="6263043"/>
                <a:ext cx="3331028" cy="499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latin typeface="Times New Roman"/>
                    <a:ea typeface="Adobe Ming Std L" pitchFamily="18" charset="-128"/>
                    <a:cs typeface="Times New Roman"/>
                  </a:rPr>
                  <a:t>Discharges for </a:t>
                </a:r>
                <a:r>
                  <a:rPr lang="en-GB" sz="1000" b="1" u="sng" dirty="0">
                    <a:latin typeface="Times New Roman"/>
                    <a:ea typeface="Adobe Ming Std L" pitchFamily="18" charset="-128"/>
                    <a:cs typeface="Times New Roman"/>
                  </a:rPr>
                  <a:t>µ</a:t>
                </a:r>
                <a:r>
                  <a:rPr lang="en-US" sz="1000" b="1" u="sng" dirty="0">
                    <a:latin typeface="Times New Roman"/>
                    <a:ea typeface="Adobe Ming Std L" pitchFamily="18" charset="-128"/>
                    <a:cs typeface="Times New Roman"/>
                  </a:rPr>
                  <a:t>-RWELL</a:t>
                </a:r>
                <a:r>
                  <a:rPr lang="en-US" sz="1000" b="1" dirty="0">
                    <a:latin typeface="Times New Roman"/>
                    <a:ea typeface="Adobe Ming Std L" pitchFamily="18" charset="-128"/>
                    <a:cs typeface="Times New Roman"/>
                  </a:rPr>
                  <a:t>  of the order of  </a:t>
                </a:r>
                <a:r>
                  <a:rPr lang="en-US" sz="1000" b="1" u="sng" dirty="0">
                    <a:latin typeface="Times New Roman"/>
                    <a:ea typeface="Adobe Ming Std L" pitchFamily="18" charset="-128"/>
                    <a:cs typeface="Times New Roman"/>
                  </a:rPr>
                  <a:t>few tens of </a:t>
                </a:r>
                <a:r>
                  <a:rPr lang="en-US" sz="1000" b="1" u="sng" dirty="0" err="1">
                    <a:latin typeface="Times New Roman"/>
                    <a:ea typeface="Adobe Ming Std L" pitchFamily="18" charset="-128"/>
                    <a:cs typeface="Times New Roman"/>
                  </a:rPr>
                  <a:t>nA</a:t>
                </a:r>
                <a:r>
                  <a:rPr lang="en-US" sz="1000" b="1" u="sng" dirty="0">
                    <a:latin typeface="Times New Roman"/>
                    <a:ea typeface="Adobe Ming Std L" pitchFamily="18" charset="-128"/>
                    <a:cs typeface="Times New Roman"/>
                  </a:rPr>
                  <a:t> </a:t>
                </a:r>
                <a:r>
                  <a:rPr lang="en-US" sz="1000" b="1" dirty="0">
                    <a:latin typeface="Times New Roman"/>
                    <a:ea typeface="Adobe Ming Std L" pitchFamily="18" charset="-128"/>
                    <a:cs typeface="Times New Roman"/>
                  </a:rPr>
                  <a:t>(&lt;100 </a:t>
                </a:r>
                <a:r>
                  <a:rPr lang="en-US" sz="1000" b="1" dirty="0" err="1">
                    <a:latin typeface="Times New Roman"/>
                    <a:ea typeface="Adobe Ming Std L" pitchFamily="18" charset="-128"/>
                    <a:cs typeface="Times New Roman"/>
                  </a:rPr>
                  <a:t>nA</a:t>
                </a:r>
                <a:r>
                  <a:rPr lang="en-US" sz="1000" b="1" dirty="0">
                    <a:latin typeface="Times New Roman"/>
                    <a:ea typeface="Adobe Ming Std L" pitchFamily="18" charset="-128"/>
                    <a:cs typeface="Times New Roman"/>
                  </a:rPr>
                  <a:t> @ max gain)</a:t>
                </a:r>
              </a:p>
            </p:txBody>
          </p:sp>
        </p:grpSp>
        <p:sp>
          <p:nvSpPr>
            <p:cNvPr id="18" name="CasellaDiTesto 17"/>
            <p:cNvSpPr txBox="1"/>
            <p:nvPr/>
          </p:nvSpPr>
          <p:spPr>
            <a:xfrm>
              <a:off x="8866533" y="3795207"/>
              <a:ext cx="3068527" cy="338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1" b="1" dirty="0">
                  <a:latin typeface="+mj-lt"/>
                </a:rPr>
                <a:t>5.9 </a:t>
              </a:r>
              <a:r>
                <a:rPr lang="en-US" sz="1051" b="1" dirty="0" err="1">
                  <a:latin typeface="+mj-lt"/>
                </a:rPr>
                <a:t>keV</a:t>
              </a:r>
              <a:r>
                <a:rPr lang="en-US" sz="1051" b="1" dirty="0">
                  <a:latin typeface="+mj-lt"/>
                </a:rPr>
                <a:t> X-ray &amp; </a:t>
              </a:r>
              <a:r>
                <a:rPr lang="en-US" sz="1051" b="1" dirty="0">
                  <a:latin typeface="+mj-lt"/>
                  <a:sym typeface="Symbol" panose="05050102010706020507" pitchFamily="18" charset="2"/>
                </a:rPr>
                <a:t>1MHz/cm</a:t>
              </a:r>
              <a:r>
                <a:rPr lang="en-US" sz="1051" b="1" baseline="30000" dirty="0">
                  <a:latin typeface="+mj-lt"/>
                  <a:sym typeface="Symbol" panose="05050102010706020507" pitchFamily="18" charset="2"/>
                </a:rPr>
                <a:t>2</a:t>
              </a:r>
              <a:endParaRPr lang="en-US" sz="1051" b="1" dirty="0">
                <a:latin typeface="+mj-lt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7178095" y="4579215"/>
              <a:ext cx="119431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5x5 cm</a:t>
              </a:r>
              <a:r>
                <a:rPr lang="en-US" sz="9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proto with single resistive layer</a:t>
              </a:r>
            </a:p>
          </p:txBody>
        </p:sp>
        <p:sp>
          <p:nvSpPr>
            <p:cNvPr id="20" name="Ovale 19"/>
            <p:cNvSpPr/>
            <p:nvPr/>
          </p:nvSpPr>
          <p:spPr>
            <a:xfrm>
              <a:off x="11224728" y="5738327"/>
              <a:ext cx="522514" cy="354563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cxnSp>
          <p:nvCxnSpPr>
            <p:cNvPr id="21" name="Connettore 2 20"/>
            <p:cNvCxnSpPr>
              <a:stCxn id="20" idx="2"/>
              <a:endCxn id="24" idx="0"/>
            </p:cNvCxnSpPr>
            <p:nvPr/>
          </p:nvCxnSpPr>
          <p:spPr>
            <a:xfrm flipH="1">
              <a:off x="10380305" y="5915608"/>
              <a:ext cx="844422" cy="3860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21"/>
            <p:cNvSpPr txBox="1"/>
            <p:nvPr/>
          </p:nvSpPr>
          <p:spPr>
            <a:xfrm rot="16200000">
              <a:off x="7540858" y="4744452"/>
              <a:ext cx="1924032" cy="3077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Discharge  Amplitude (</a:t>
              </a:r>
              <a:r>
                <a:rPr lang="en-US" sz="900" b="1" dirty="0" err="1"/>
                <a:t>nA</a:t>
              </a:r>
              <a:r>
                <a:rPr lang="en-US" sz="900" b="1" dirty="0"/>
                <a:t>)</a:t>
              </a:r>
            </a:p>
          </p:txBody>
        </p:sp>
      </p:grpSp>
      <p:cxnSp>
        <p:nvCxnSpPr>
          <p:cNvPr id="25" name="Connettore 2 24"/>
          <p:cNvCxnSpPr/>
          <p:nvPr/>
        </p:nvCxnSpPr>
        <p:spPr>
          <a:xfrm>
            <a:off x="4500034" y="4962979"/>
            <a:ext cx="1679402" cy="29400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4614673" y="2298138"/>
            <a:ext cx="2571054" cy="45064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1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12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43490" y="97582"/>
            <a:ext cx="6696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The µ-RWELL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(Garfield simulation)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rial"/>
              </a:rPr>
              <a:t>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rial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9" b="17172"/>
          <a:stretch>
            <a:fillRect/>
          </a:stretch>
        </p:blipFill>
        <p:spPr bwMode="auto">
          <a:xfrm>
            <a:off x="277338" y="1196752"/>
            <a:ext cx="2186948" cy="207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29" y="1154205"/>
            <a:ext cx="3866494" cy="357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043608" y="4869160"/>
            <a:ext cx="72728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ea typeface="Adobe Ming Std L" pitchFamily="18" charset="-128"/>
                <a:cs typeface="Times New Roman"/>
              </a:rPr>
              <a:t>S</a:t>
            </a:r>
            <a:r>
              <a:rPr lang="en-US" b="1" dirty="0" smtClean="0">
                <a:latin typeface="Times New Roman"/>
                <a:ea typeface="Adobe Ming Std L" pitchFamily="18" charset="-128"/>
                <a:cs typeface="Times New Roman"/>
              </a:rPr>
              <a:t>ignal from a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single ionization electron in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a </a:t>
            </a:r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µ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-RWELL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: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dobe Ming Std L" pitchFamily="18" charset="-128"/>
              <a:cs typeface="Times New Roman"/>
            </a:endParaRPr>
          </a:p>
          <a:p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absence of the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induction gap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is responsible for the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fast initial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spike, about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200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ps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,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induced by the motion and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fast collection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of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the electrons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then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followed by a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~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50 ns 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ion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tail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.</a:t>
            </a: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µ-RWELL signal is similar to the MM one.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77338" y="908720"/>
            <a:ext cx="405316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rial"/>
              </a:rPr>
              <a:t>µ-</a:t>
            </a:r>
            <a:r>
              <a:rPr lang="en-US" dirty="0" smtClean="0">
                <a:solidFill>
                  <a:schemeClr val="bg1"/>
                </a:solidFill>
              </a:rPr>
              <a:t>RWELL – Ar:CO2 </a:t>
            </a:r>
            <a:r>
              <a:rPr lang="en-US" dirty="0">
                <a:solidFill>
                  <a:schemeClr val="bg1"/>
                </a:solidFill>
              </a:rPr>
              <a:t>70:30 gas mixture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13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57738" y="103498"/>
            <a:ext cx="711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GB" sz="4000" b="1" dirty="0" smtClean="0">
                <a:latin typeface="Times New Roman"/>
                <a:ea typeface="Adobe Ming Std L" pitchFamily="18" charset="-128"/>
                <a:cs typeface="Times New Roman"/>
              </a:rPr>
              <a:t>µ-RWELL performance (I)</a:t>
            </a:r>
            <a:endParaRPr lang="en-GB" sz="4000" b="1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0686" y="885031"/>
            <a:ext cx="879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The prototypes have been tested with </a:t>
            </a:r>
            <a:r>
              <a:rPr lang="en-US" b="1" dirty="0" err="1" smtClean="0">
                <a:latin typeface="Times New Roman"/>
                <a:ea typeface="Adobe Ming Std L" pitchFamily="18" charset="-128"/>
                <a:cs typeface="Times New Roman"/>
              </a:rPr>
              <a:t>Ar</a:t>
            </a:r>
            <a:r>
              <a:rPr lang="en-US" b="1" dirty="0" smtClean="0">
                <a:latin typeface="Times New Roman"/>
                <a:ea typeface="Adobe Ming Std L" pitchFamily="18" charset="-128"/>
                <a:cs typeface="Times New Roman"/>
              </a:rPr>
              <a:t>/CO</a:t>
            </a:r>
            <a:r>
              <a:rPr lang="en-US" b="1" baseline="-25000" dirty="0" smtClean="0">
                <a:latin typeface="Times New Roman"/>
                <a:ea typeface="Adobe Ming Std L" pitchFamily="18" charset="-128"/>
                <a:cs typeface="Times New Roman"/>
              </a:rPr>
              <a:t>2</a:t>
            </a:r>
            <a:r>
              <a:rPr lang="en-US" b="1" dirty="0" smtClean="0">
                <a:latin typeface="Times New Roman"/>
                <a:ea typeface="Adobe Ming Std L" pitchFamily="18" charset="-128"/>
                <a:cs typeface="Times New Roman"/>
              </a:rPr>
              <a:t> =70/30 &amp; </a:t>
            </a:r>
            <a:r>
              <a:rPr lang="en-GB" b="1" dirty="0" err="1" smtClean="0">
                <a:latin typeface="Times New Roman"/>
                <a:ea typeface="Adobe Ming Std L" pitchFamily="18" charset="-128"/>
                <a:cs typeface="Times New Roman"/>
              </a:rPr>
              <a:t>Ar</a:t>
            </a:r>
            <a:r>
              <a:rPr lang="en-GB" b="1" dirty="0" smtClean="0">
                <a:latin typeface="Times New Roman"/>
                <a:ea typeface="Adobe Ming Std L" pitchFamily="18" charset="-128"/>
                <a:cs typeface="Times New Roman"/>
              </a:rPr>
              <a:t>/i-C</a:t>
            </a:r>
            <a:r>
              <a:rPr lang="en-GB" b="1" baseline="-25000" dirty="0" smtClean="0">
                <a:latin typeface="Times New Roman"/>
                <a:ea typeface="Adobe Ming Std L" pitchFamily="18" charset="-128"/>
                <a:cs typeface="Times New Roman"/>
              </a:rPr>
              <a:t>4</a:t>
            </a:r>
            <a:r>
              <a:rPr lang="en-GB" b="1" dirty="0" smtClean="0">
                <a:latin typeface="Times New Roman"/>
                <a:ea typeface="Adobe Ming Std L" pitchFamily="18" charset="-128"/>
                <a:cs typeface="Times New Roman"/>
              </a:rPr>
              <a:t>H</a:t>
            </a:r>
            <a:r>
              <a:rPr lang="en-GB" b="1" baseline="-25000" dirty="0" smtClean="0">
                <a:latin typeface="Times New Roman"/>
                <a:ea typeface="Adobe Ming Std L" pitchFamily="18" charset="-128"/>
                <a:cs typeface="Times New Roman"/>
              </a:rPr>
              <a:t>10</a:t>
            </a:r>
            <a:r>
              <a:rPr lang="en-GB" b="1" dirty="0" smtClean="0">
                <a:latin typeface="Times New Roman"/>
                <a:ea typeface="Adobe Ming Std L" pitchFamily="18" charset="-128"/>
                <a:cs typeface="Times New Roman"/>
              </a:rPr>
              <a:t> =90/10</a:t>
            </a:r>
            <a:r>
              <a:rPr lang="en-GB" b="1" baseline="-25000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GB" b="1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u="sng" dirty="0" smtClean="0">
                <a:latin typeface="Times New Roman"/>
                <a:ea typeface="Adobe Ming Std L" pitchFamily="18" charset="-128"/>
                <a:cs typeface="Times New Roman"/>
              </a:rPr>
              <a:t>gas mixtures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and characterized by measuring the 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gas gain</a:t>
            </a:r>
            <a:r>
              <a:rPr lang="en-US" b="1" dirty="0" smtClean="0">
                <a:latin typeface="Times New Roman"/>
                <a:ea typeface="Adobe Ming Std L" pitchFamily="18" charset="-128"/>
                <a:cs typeface="Times New Roman"/>
              </a:rPr>
              <a:t>,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rate capability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and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discharge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in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current 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mode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81807"/>
            <a:ext cx="2738136" cy="177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50687" y="1743234"/>
            <a:ext cx="56614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devices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has been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irradiated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with a collimated flux of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5.9 </a:t>
            </a:r>
            <a:r>
              <a:rPr lang="en-US" b="1" u="sng" dirty="0" err="1">
                <a:latin typeface="Times New Roman"/>
                <a:ea typeface="Adobe Ming Std L" pitchFamily="18" charset="-128"/>
                <a:cs typeface="Times New Roman"/>
              </a:rPr>
              <a:t>keV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 X-rays</a:t>
            </a:r>
            <a:r>
              <a:rPr lang="en-US" b="1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b="1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generated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by a PW2217/20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Philips Tube.</a:t>
            </a:r>
            <a:endParaRPr lang="en-US" dirty="0">
              <a:latin typeface="Times New Roman"/>
              <a:ea typeface="Adobe Ming Std L" pitchFamily="18" charset="-128"/>
              <a:cs typeface="Times New Roman"/>
            </a:endParaRPr>
          </a:p>
          <a:p>
            <a:endParaRPr lang="en-US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gain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has been measured </a:t>
            </a:r>
            <a:r>
              <a:rPr lang="en-US" dirty="0" err="1" smtClean="0">
                <a:latin typeface="Times New Roman"/>
                <a:ea typeface="Adobe Ming Std L" pitchFamily="18" charset="-128"/>
                <a:cs typeface="Times New Roman"/>
              </a:rPr>
              <a:t>vs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potential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applied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between the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top 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of the electrode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of the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amplification stage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and the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resistive layer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.</a:t>
            </a:r>
            <a:endParaRPr lang="en-GB" dirty="0">
              <a:latin typeface="Times New Roman"/>
              <a:ea typeface="Adobe Ming Std L" pitchFamily="18" charset="-128"/>
              <a:cs typeface="Times New Roman"/>
            </a:endParaRPr>
          </a:p>
          <a:p>
            <a:endParaRPr lang="en-GB" dirty="0"/>
          </a:p>
        </p:txBody>
      </p:sp>
      <p:pic>
        <p:nvPicPr>
          <p:cNvPr id="10" name="Picture 4" descr="gain_ar_iso_100_80_pr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509" y="3573016"/>
            <a:ext cx="415249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623545" y="4941168"/>
            <a:ext cx="207624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GAIN  UP TO 10</a:t>
            </a:r>
            <a:r>
              <a:rPr lang="it-IT" b="1" baseline="30000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4</a:t>
            </a:r>
            <a:endParaRPr lang="it-IT" b="1" baseline="30000" dirty="0">
              <a:solidFill>
                <a:schemeClr val="bg1"/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352375" y="3573016"/>
            <a:ext cx="1587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err="1">
                <a:solidFill>
                  <a:schemeClr val="accent4"/>
                </a:solidFill>
                <a:latin typeface="Times New Roman"/>
                <a:ea typeface="Adobe Ming Std L" pitchFamily="18" charset="-128"/>
                <a:cs typeface="Times New Roman"/>
              </a:rPr>
              <a:t>Ar</a:t>
            </a:r>
            <a:r>
              <a:rPr lang="en-GB" sz="1400" b="1" dirty="0">
                <a:solidFill>
                  <a:schemeClr val="accent4"/>
                </a:solidFill>
                <a:latin typeface="Times New Roman"/>
                <a:ea typeface="Adobe Ming Std L" pitchFamily="18" charset="-128"/>
                <a:cs typeface="Times New Roman"/>
              </a:rPr>
              <a:t>/i-C</a:t>
            </a:r>
            <a:r>
              <a:rPr lang="en-GB" sz="1400" b="1" baseline="-25000" dirty="0">
                <a:solidFill>
                  <a:schemeClr val="accent4"/>
                </a:solidFill>
                <a:latin typeface="Times New Roman"/>
                <a:ea typeface="Adobe Ming Std L" pitchFamily="18" charset="-128"/>
                <a:cs typeface="Times New Roman"/>
              </a:rPr>
              <a:t>4</a:t>
            </a:r>
            <a:r>
              <a:rPr lang="en-GB" sz="1400" b="1" dirty="0">
                <a:solidFill>
                  <a:schemeClr val="accent4"/>
                </a:solidFill>
                <a:latin typeface="Times New Roman"/>
                <a:ea typeface="Adobe Ming Std L" pitchFamily="18" charset="-128"/>
                <a:cs typeface="Times New Roman"/>
              </a:rPr>
              <a:t>H</a:t>
            </a:r>
            <a:r>
              <a:rPr lang="en-GB" sz="1400" b="1" baseline="-25000" dirty="0">
                <a:solidFill>
                  <a:schemeClr val="accent4"/>
                </a:solidFill>
                <a:latin typeface="Times New Roman"/>
                <a:ea typeface="Adobe Ming Std L" pitchFamily="18" charset="-128"/>
                <a:cs typeface="Times New Roman"/>
              </a:rPr>
              <a:t>10</a:t>
            </a:r>
            <a:r>
              <a:rPr lang="en-GB" sz="1400" b="1" dirty="0">
                <a:solidFill>
                  <a:schemeClr val="accent4"/>
                </a:solidFill>
                <a:latin typeface="Times New Roman"/>
                <a:ea typeface="Adobe Ming Std L" pitchFamily="18" charset="-128"/>
                <a:cs typeface="Times New Roman"/>
              </a:rPr>
              <a:t> =90/10</a:t>
            </a:r>
            <a:r>
              <a:rPr lang="en-GB" sz="1400" b="1" baseline="-25000" dirty="0">
                <a:solidFill>
                  <a:schemeClr val="accent4"/>
                </a:solidFill>
                <a:latin typeface="Times New Roman"/>
                <a:ea typeface="Adobe Ming Std L" pitchFamily="18" charset="-128"/>
                <a:cs typeface="Times New Roman"/>
              </a:rPr>
              <a:t> </a:t>
            </a:r>
            <a:endParaRPr lang="it-IT" sz="1400" b="1" dirty="0">
              <a:solidFill>
                <a:schemeClr val="accent4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 rot="10800000">
            <a:off x="2753385" y="4734736"/>
            <a:ext cx="1112275" cy="85192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8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14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5959" y="86474"/>
            <a:ext cx="6999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µ-RWELL performance (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III)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3792" y="5760299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/>
                <a:ea typeface="Adobe Ming Std L" pitchFamily="18" charset="-128"/>
                <a:cs typeface="Times New Roman"/>
              </a:rPr>
              <a:t>Normalized </a:t>
            </a:r>
            <a:r>
              <a:rPr lang="en-GB" u="sng" dirty="0" smtClean="0">
                <a:latin typeface="Times New Roman"/>
                <a:ea typeface="Adobe Ming Std L" pitchFamily="18" charset="-128"/>
                <a:cs typeface="Times New Roman"/>
              </a:rPr>
              <a:t>gain </a:t>
            </a:r>
            <a:r>
              <a:rPr lang="en-GB" u="sng" dirty="0" err="1" smtClean="0">
                <a:latin typeface="Times New Roman"/>
                <a:ea typeface="Adobe Ming Std L" pitchFamily="18" charset="-128"/>
                <a:cs typeface="Times New Roman"/>
              </a:rPr>
              <a:t>vs</a:t>
            </a:r>
            <a:r>
              <a:rPr lang="en-GB" u="sng" dirty="0" smtClean="0">
                <a:latin typeface="Times New Roman"/>
                <a:ea typeface="Adobe Ming Std L" pitchFamily="18" charset="-128"/>
                <a:cs typeface="Times New Roman"/>
              </a:rPr>
              <a:t> X-ray flux</a:t>
            </a:r>
            <a:r>
              <a:rPr lang="en-GB" dirty="0" smtClean="0">
                <a:latin typeface="Times New Roman"/>
                <a:ea typeface="Adobe Ming Std L" pitchFamily="18" charset="-128"/>
                <a:cs typeface="Times New Roman"/>
              </a:rPr>
              <a:t>  for </a:t>
            </a:r>
            <a:r>
              <a:rPr lang="en-GB" u="sng" dirty="0" smtClean="0">
                <a:latin typeface="Times New Roman"/>
                <a:ea typeface="Adobe Ming Std L" pitchFamily="18" charset="-128"/>
                <a:cs typeface="Times New Roman"/>
              </a:rPr>
              <a:t>GEM</a:t>
            </a:r>
            <a:r>
              <a:rPr lang="en-GB" dirty="0" smtClean="0">
                <a:latin typeface="Times New Roman"/>
                <a:ea typeface="Adobe Ming Std L" pitchFamily="18" charset="-128"/>
                <a:cs typeface="Times New Roman"/>
              </a:rPr>
              <a:t> and </a:t>
            </a:r>
            <a:r>
              <a:rPr lang="en-GB" u="sng" dirty="0">
                <a:latin typeface="Times New Roman"/>
                <a:ea typeface="Adobe Ming Std L" pitchFamily="18" charset="-128"/>
                <a:cs typeface="Times New Roman"/>
              </a:rPr>
              <a:t>µ-RWELL</a:t>
            </a:r>
            <a:r>
              <a:rPr lang="en-GB" dirty="0" smtClean="0">
                <a:latin typeface="Times New Roman"/>
                <a:ea typeface="Adobe Ming Std L" pitchFamily="18" charset="-128"/>
                <a:cs typeface="Times New Roman"/>
              </a:rPr>
              <a:t> for irradiation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at the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center of the active area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, with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three different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collimator diameters: 10 mm, 5 mm and 2.5 </a:t>
            </a:r>
            <a:r>
              <a:rPr lang="en-US" u="sng" dirty="0" smtClean="0">
                <a:latin typeface="Times New Roman"/>
                <a:ea typeface="Adobe Ming Std L" pitchFamily="18" charset="-128"/>
                <a:cs typeface="Times New Roman"/>
              </a:rPr>
              <a:t>mm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.</a:t>
            </a:r>
            <a:endParaRPr lang="en-GB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92903"/>
            <a:ext cx="3816844" cy="261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971600" y="2251928"/>
            <a:ext cx="2925801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X-ray </a:t>
            </a:r>
            <a:r>
              <a:rPr lang="en-GB" sz="1600" b="1" dirty="0" err="1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Ar</a:t>
            </a:r>
            <a:r>
              <a:rPr lang="en-GB" sz="1600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/CO</a:t>
            </a:r>
            <a:r>
              <a:rPr lang="en-GB" sz="1600" b="1" baseline="-25000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2</a:t>
            </a:r>
            <a:r>
              <a:rPr lang="en-GB" sz="1600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– </a:t>
            </a:r>
            <a:r>
              <a:rPr lang="en-GB" sz="1600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G</a:t>
            </a:r>
            <a:r>
              <a:rPr lang="en-GB" sz="1600" b="1" baseline="-25000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RWELL</a:t>
            </a:r>
            <a:r>
              <a:rPr lang="en-GB" sz="1600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= </a:t>
            </a:r>
            <a:r>
              <a:rPr lang="en-GB" sz="1600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3000</a:t>
            </a:r>
            <a:endParaRPr lang="en-GB" sz="1600" b="1" dirty="0">
              <a:solidFill>
                <a:schemeClr val="bg1"/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843808" y="2687434"/>
            <a:ext cx="11865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Times New Roman"/>
                <a:ea typeface="Adobe Ming Std L" pitchFamily="18" charset="-128"/>
                <a:cs typeface="Times New Roman"/>
              </a:rPr>
              <a:t>100 M</a:t>
            </a:r>
            <a:r>
              <a:rPr lang="en-US" b="1" dirty="0">
                <a:solidFill>
                  <a:schemeClr val="accent4"/>
                </a:solidFill>
                <a:latin typeface="Times New Roman"/>
                <a:ea typeface="Adobe Ming Std L" pitchFamily="18" charset="-128"/>
                <a:cs typeface="Times New Roman"/>
                <a:sym typeface="Symbol"/>
              </a:rPr>
              <a:t></a:t>
            </a:r>
            <a:r>
              <a:rPr lang="en-US" b="1" dirty="0">
                <a:solidFill>
                  <a:schemeClr val="accent4"/>
                </a:solidFill>
                <a:latin typeface="Times New Roman"/>
                <a:ea typeface="Adobe Ming Std L" pitchFamily="18" charset="-128"/>
                <a:cs typeface="Times New Roman"/>
              </a:rPr>
              <a:t>/</a:t>
            </a:r>
            <a:r>
              <a:rPr lang="en-US" b="1" dirty="0">
                <a:solidFill>
                  <a:schemeClr val="accent4"/>
                </a:solidFill>
                <a:latin typeface="Times New Roman"/>
                <a:ea typeface="Adobe Ming Std L" pitchFamily="18" charset="-128"/>
                <a:cs typeface="Times New Roman"/>
                <a:sym typeface="Symbol"/>
              </a:rPr>
              <a:t></a:t>
            </a:r>
            <a:endParaRPr lang="it-IT" dirty="0">
              <a:solidFill>
                <a:schemeClr val="accent4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33628" y="836712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A </a:t>
            </a:r>
            <a:r>
              <a:rPr lang="en-US" u="sng" dirty="0" smtClean="0">
                <a:latin typeface="Times New Roman"/>
                <a:ea typeface="Adobe Ming Std L" pitchFamily="18" charset="-128"/>
                <a:cs typeface="Times New Roman"/>
              </a:rPr>
              <a:t>drawback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correlated with the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implementation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of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a </a:t>
            </a:r>
            <a:r>
              <a:rPr lang="en-US" u="sng" dirty="0" smtClean="0">
                <a:latin typeface="Times New Roman"/>
                <a:ea typeface="Adobe Ming Std L" pitchFamily="18" charset="-128"/>
                <a:cs typeface="Times New Roman"/>
              </a:rPr>
              <a:t>resistive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layer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 is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reduced capability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to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stand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high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particle fluxes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: larger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radiation rate, higher is the current drawn through the resistive layer and, as a consequence,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larger the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drop of the amplifying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voltage.</a:t>
            </a:r>
            <a:endParaRPr lang="en-GB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grpSp>
        <p:nvGrpSpPr>
          <p:cNvPr id="30724" name="Gruppo 30723"/>
          <p:cNvGrpSpPr/>
          <p:nvPr/>
        </p:nvGrpSpPr>
        <p:grpSpPr>
          <a:xfrm>
            <a:off x="1115959" y="1988840"/>
            <a:ext cx="7992545" cy="3293209"/>
            <a:chOff x="1115959" y="1988840"/>
            <a:chExt cx="7992545" cy="3293209"/>
          </a:xfrm>
        </p:grpSpPr>
        <p:grpSp>
          <p:nvGrpSpPr>
            <p:cNvPr id="30721" name="Gruppo 30720"/>
            <p:cNvGrpSpPr/>
            <p:nvPr/>
          </p:nvGrpSpPr>
          <p:grpSpPr>
            <a:xfrm>
              <a:off x="1115959" y="1988840"/>
              <a:ext cx="7992545" cy="3293209"/>
              <a:chOff x="1115959" y="1988840"/>
              <a:chExt cx="7992545" cy="3293209"/>
            </a:xfrm>
          </p:grpSpPr>
          <p:sp>
            <p:nvSpPr>
              <p:cNvPr id="11" name="Rettangolo 10"/>
              <p:cNvSpPr/>
              <p:nvPr/>
            </p:nvSpPr>
            <p:spPr>
              <a:xfrm>
                <a:off x="4639458" y="1988840"/>
                <a:ext cx="4469046" cy="3293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114308"/>
                <a:r>
                  <a:rPr lang="en-US" sz="1600" dirty="0">
                    <a:latin typeface="Times New Roman"/>
                    <a:ea typeface="Adobe Ming Std L" pitchFamily="18" charset="-128"/>
                    <a:cs typeface="Times New Roman"/>
                  </a:rPr>
                  <a:t>Taking into account that ionization of a </a:t>
                </a:r>
                <a:r>
                  <a:rPr lang="en-US" sz="1600" b="1" dirty="0" err="1">
                    <a:latin typeface="Times New Roman"/>
                    <a:ea typeface="Adobe Ming Std L" pitchFamily="18" charset="-128"/>
                    <a:cs typeface="Times New Roman"/>
                  </a:rPr>
                  <a:t>m.i.p</a:t>
                </a:r>
                <a:r>
                  <a:rPr lang="en-US" sz="1600" b="1" dirty="0">
                    <a:latin typeface="Times New Roman"/>
                    <a:ea typeface="Adobe Ming Std L" pitchFamily="18" charset="-128"/>
                    <a:cs typeface="Times New Roman"/>
                  </a:rPr>
                  <a:t>. is a factor 7 smaller than </a:t>
                </a:r>
                <a:r>
                  <a:rPr lang="en-US" sz="1600" b="1" dirty="0" smtClean="0">
                    <a:latin typeface="Times New Roman"/>
                    <a:ea typeface="Adobe Ming Std L" pitchFamily="18" charset="-128"/>
                    <a:cs typeface="Times New Roman"/>
                  </a:rPr>
                  <a:t>X-rays, </a:t>
                </a:r>
                <a:r>
                  <a:rPr lang="en-US" sz="1600" dirty="0">
                    <a:latin typeface="Times New Roman"/>
                    <a:ea typeface="Adobe Ming Std L" pitchFamily="18" charset="-128"/>
                    <a:cs typeface="Times New Roman"/>
                  </a:rPr>
                  <a:t>the </a:t>
                </a:r>
                <a:r>
                  <a:rPr lang="en-US" sz="1600" b="1" u="sng" dirty="0">
                    <a:latin typeface="Times New Roman"/>
                    <a:ea typeface="Adobe Ming Std L" pitchFamily="18" charset="-128"/>
                    <a:cs typeface="Times New Roman"/>
                  </a:rPr>
                  <a:t>rate capability</a:t>
                </a:r>
                <a:r>
                  <a:rPr lang="en-US" sz="1600" b="1" dirty="0">
                    <a:latin typeface="Times New Roman"/>
                    <a:ea typeface="Adobe Ming Std L" pitchFamily="18" charset="-128"/>
                    <a:cs typeface="Times New Roman"/>
                  </a:rPr>
                  <a:t> </a:t>
                </a:r>
                <a:r>
                  <a:rPr lang="en-US" sz="1600" dirty="0">
                    <a:latin typeface="Times New Roman"/>
                    <a:ea typeface="Adobe Ming Std L" pitchFamily="18" charset="-128"/>
                    <a:cs typeface="Times New Roman"/>
                  </a:rPr>
                  <a:t>of the </a:t>
                </a:r>
                <a:r>
                  <a:rPr lang="en-US" sz="1600" dirty="0" smtClean="0">
                    <a:latin typeface="Times New Roman"/>
                    <a:ea typeface="Adobe Ming Std L" pitchFamily="18" charset="-128"/>
                    <a:cs typeface="Times New Roman"/>
                  </a:rPr>
                  <a:t>detector can </a:t>
                </a:r>
                <a:r>
                  <a:rPr lang="en-US" sz="1600" dirty="0">
                    <a:latin typeface="Times New Roman"/>
                    <a:ea typeface="Adobe Ming Std L" pitchFamily="18" charset="-128"/>
                    <a:cs typeface="Times New Roman"/>
                  </a:rPr>
                  <a:t>be </a:t>
                </a:r>
                <a:r>
                  <a:rPr lang="en-US" sz="1600" b="1" u="sng" dirty="0">
                    <a:latin typeface="Times New Roman"/>
                    <a:ea typeface="Adobe Ming Std L" pitchFamily="18" charset="-128"/>
                    <a:cs typeface="Times New Roman"/>
                  </a:rPr>
                  <a:t>tuned</a:t>
                </a:r>
                <a:r>
                  <a:rPr lang="en-US" sz="1600" u="sng" dirty="0">
                    <a:latin typeface="Times New Roman"/>
                    <a:ea typeface="Adobe Ming Std L" pitchFamily="18" charset="-128"/>
                    <a:cs typeface="Times New Roman"/>
                  </a:rPr>
                  <a:t> </a:t>
                </a:r>
                <a:r>
                  <a:rPr lang="en-US" sz="1600" dirty="0">
                    <a:latin typeface="Times New Roman"/>
                    <a:ea typeface="Adobe Ming Std L" pitchFamily="18" charset="-128"/>
                    <a:cs typeface="Times New Roman"/>
                  </a:rPr>
                  <a:t>with a </a:t>
                </a:r>
                <a:r>
                  <a:rPr lang="en-US" sz="1600" b="1" u="sng" dirty="0">
                    <a:latin typeface="Times New Roman"/>
                    <a:ea typeface="Adobe Ming Std L" pitchFamily="18" charset="-128"/>
                    <a:cs typeface="Times New Roman"/>
                  </a:rPr>
                  <a:t>suitable </a:t>
                </a:r>
                <a:r>
                  <a:rPr lang="en-US" sz="1600" b="1" u="sng" dirty="0" smtClean="0">
                    <a:latin typeface="Times New Roman"/>
                    <a:ea typeface="Adobe Ming Std L" pitchFamily="18" charset="-128"/>
                    <a:cs typeface="Times New Roman"/>
                  </a:rPr>
                  <a:t>current evacuation scheme</a:t>
                </a:r>
                <a:r>
                  <a:rPr lang="en-US" sz="1600" dirty="0" smtClean="0">
                    <a:latin typeface="Times New Roman"/>
                    <a:ea typeface="Adobe Ming Std L" pitchFamily="18" charset="-128"/>
                    <a:cs typeface="Times New Roman"/>
                  </a:rPr>
                  <a:t>:</a:t>
                </a:r>
              </a:p>
              <a:p>
                <a:pPr marL="342892" lvl="1"/>
                <a:endParaRPr lang="en-US" sz="1600" b="1" dirty="0" smtClean="0">
                  <a:latin typeface="Times New Roman"/>
                  <a:ea typeface="Adobe Ming Std L" pitchFamily="18" charset="-128"/>
                  <a:cs typeface="Times New Roman"/>
                </a:endParaRPr>
              </a:p>
              <a:p>
                <a:pPr indent="-114308"/>
                <a:r>
                  <a:rPr lang="en-US" sz="1600" b="1" dirty="0" smtClean="0">
                    <a:latin typeface="Times New Roman"/>
                    <a:ea typeface="Adobe Ming Std L" pitchFamily="18" charset="-128"/>
                    <a:cs typeface="Times New Roman"/>
                  </a:rPr>
                  <a:t>“</a:t>
                </a:r>
                <a:r>
                  <a:rPr lang="en-US" sz="1600" b="1" dirty="0">
                    <a:latin typeface="Times New Roman"/>
                    <a:ea typeface="Adobe Ming Std L" pitchFamily="18" charset="-128"/>
                    <a:cs typeface="Times New Roman"/>
                  </a:rPr>
                  <a:t>Low particle rate” (LR)</a:t>
                </a:r>
                <a:r>
                  <a:rPr lang="en-US" sz="1600" dirty="0">
                    <a:latin typeface="Times New Roman"/>
                    <a:ea typeface="Adobe Ming Std L" pitchFamily="18" charset="-128"/>
                    <a:cs typeface="Times New Roman"/>
                  </a:rPr>
                  <a:t> &lt;&lt; 100 </a:t>
                </a:r>
                <a:r>
                  <a:rPr lang="en-US" sz="1600" dirty="0" smtClean="0">
                    <a:latin typeface="Times New Roman"/>
                    <a:ea typeface="Adobe Ming Std L" pitchFamily="18" charset="-128"/>
                    <a:cs typeface="Times New Roman"/>
                  </a:rPr>
                  <a:t>kHz/cm</a:t>
                </a:r>
                <a:r>
                  <a:rPr lang="en-US" sz="1600" baseline="30000" dirty="0" smtClean="0">
                    <a:latin typeface="Times New Roman"/>
                    <a:ea typeface="Adobe Ming Std L" pitchFamily="18" charset="-128"/>
                    <a:cs typeface="Times New Roman"/>
                  </a:rPr>
                  <a:t>2 </a:t>
                </a:r>
                <a:r>
                  <a:rPr lang="en-US" sz="1600" dirty="0" smtClean="0">
                    <a:latin typeface="Times New Roman"/>
                    <a:ea typeface="Adobe Ming Std L" pitchFamily="18" charset="-128"/>
                    <a:cs typeface="Times New Roman"/>
                  </a:rPr>
                  <a:t>(</a:t>
                </a:r>
                <a:r>
                  <a:rPr lang="en-US" sz="1600" dirty="0" err="1" smtClean="0">
                    <a:latin typeface="Times New Roman"/>
                    <a:ea typeface="Adobe Ming Std L" pitchFamily="18" charset="-128"/>
                    <a:cs typeface="Times New Roman"/>
                  </a:rPr>
                  <a:t>mip</a:t>
                </a:r>
                <a:r>
                  <a:rPr lang="en-US" sz="1600" dirty="0" smtClean="0">
                    <a:latin typeface="Times New Roman"/>
                    <a:ea typeface="Adobe Ming Std L" pitchFamily="18" charset="-128"/>
                    <a:cs typeface="Times New Roman"/>
                  </a:rPr>
                  <a:t>):  </a:t>
                </a:r>
                <a:r>
                  <a:rPr lang="en-US" sz="1600" dirty="0">
                    <a:latin typeface="Times New Roman"/>
                    <a:ea typeface="Adobe Ming Std L" pitchFamily="18" charset="-128"/>
                    <a:cs typeface="Times New Roman"/>
                  </a:rPr>
                  <a:t>single resistive layer </a:t>
                </a:r>
                <a:r>
                  <a:rPr lang="en-US" sz="1600" dirty="0">
                    <a:latin typeface="Times New Roman"/>
                    <a:ea typeface="Adobe Ming Std L" pitchFamily="18" charset="-128"/>
                    <a:cs typeface="Times New Roman"/>
                    <a:sym typeface="Wingdings" panose="05000000000000000000" pitchFamily="2" charset="2"/>
                  </a:rPr>
                  <a:t> surface </a:t>
                </a:r>
                <a:r>
                  <a:rPr lang="en-US" sz="1600" dirty="0">
                    <a:latin typeface="Times New Roman"/>
                    <a:ea typeface="Adobe Ming Std L" pitchFamily="18" charset="-128"/>
                    <a:cs typeface="Times New Roman"/>
                    <a:sym typeface="Symbol" panose="05050102010706020507" pitchFamily="18" charset="2"/>
                  </a:rPr>
                  <a:t>resistivity (100 M/</a:t>
                </a:r>
                <a:r>
                  <a:rPr lang="en-US" sz="1600" dirty="0" smtClean="0">
                    <a:latin typeface="Times New Roman"/>
                    <a:ea typeface="Adobe Ming Std L" pitchFamily="18" charset="-128"/>
                    <a:cs typeface="Times New Roman"/>
                    <a:sym typeface="Symbol" panose="05050102010706020507" pitchFamily="18" charset="2"/>
                  </a:rPr>
                  <a:t>)</a:t>
                </a:r>
              </a:p>
              <a:p>
                <a:pPr marL="342892" lvl="1"/>
                <a:endParaRPr lang="en-US" sz="1600" dirty="0">
                  <a:latin typeface="Times New Roman"/>
                  <a:ea typeface="Adobe Ming Std L" pitchFamily="18" charset="-128"/>
                  <a:cs typeface="Times New Roman"/>
                </a:endParaRPr>
              </a:p>
              <a:p>
                <a:pPr indent="-114308"/>
                <a:r>
                  <a:rPr lang="en-US" sz="1600" b="1" dirty="0">
                    <a:latin typeface="Times New Roman"/>
                    <a:ea typeface="Adobe Ming Std L" pitchFamily="18" charset="-128"/>
                    <a:cs typeface="Times New Roman"/>
                  </a:rPr>
                  <a:t>“High particle rate”</a:t>
                </a:r>
                <a:r>
                  <a:rPr lang="en-US" sz="1600" dirty="0">
                    <a:latin typeface="Times New Roman"/>
                    <a:ea typeface="Adobe Ming Std L" pitchFamily="18" charset="-128"/>
                    <a:cs typeface="Times New Roman"/>
                  </a:rPr>
                  <a:t>  (HR) &gt;&gt; 100 kHz/cm</a:t>
                </a:r>
                <a:r>
                  <a:rPr lang="en-US" sz="1600" baseline="30000" dirty="0">
                    <a:latin typeface="Times New Roman"/>
                    <a:ea typeface="Adobe Ming Std L" pitchFamily="18" charset="-128"/>
                    <a:cs typeface="Times New Roman"/>
                  </a:rPr>
                  <a:t>2 </a:t>
                </a:r>
                <a:r>
                  <a:rPr lang="en-US" sz="1600" dirty="0">
                    <a:latin typeface="Times New Roman"/>
                    <a:ea typeface="Adobe Ming Std L" pitchFamily="18" charset="-128"/>
                    <a:cs typeface="Times New Roman"/>
                  </a:rPr>
                  <a:t> </a:t>
                </a:r>
                <a:r>
                  <a:rPr lang="en-US" sz="1600" dirty="0" smtClean="0">
                    <a:latin typeface="Times New Roman"/>
                    <a:ea typeface="Adobe Ming Std L" pitchFamily="18" charset="-128"/>
                    <a:cs typeface="Times New Roman"/>
                  </a:rPr>
                  <a:t>(</a:t>
                </a:r>
                <a:r>
                  <a:rPr lang="en-US" sz="1600" dirty="0" err="1" smtClean="0">
                    <a:latin typeface="Times New Roman"/>
                    <a:ea typeface="Adobe Ming Std L" pitchFamily="18" charset="-128"/>
                    <a:cs typeface="Times New Roman"/>
                  </a:rPr>
                  <a:t>mip</a:t>
                </a:r>
                <a:r>
                  <a:rPr lang="en-US" sz="1600" dirty="0" smtClean="0">
                    <a:latin typeface="Times New Roman"/>
                    <a:ea typeface="Adobe Ming Std L" pitchFamily="18" charset="-128"/>
                    <a:cs typeface="Times New Roman"/>
                  </a:rPr>
                  <a:t>): more </a:t>
                </a:r>
                <a:r>
                  <a:rPr lang="en-US" sz="1600" dirty="0">
                    <a:latin typeface="Times New Roman"/>
                    <a:ea typeface="Adobe Ming Std L" pitchFamily="18" charset="-128"/>
                    <a:cs typeface="Times New Roman"/>
                  </a:rPr>
                  <a:t>sophisticated resistive scheme must be implemented (performed by MPDG_NEXT- LNF financed by GR51-INFN)</a:t>
                </a:r>
                <a:endParaRPr lang="en-US" sz="1600" dirty="0">
                  <a:latin typeface="Times New Roman"/>
                  <a:ea typeface="Adobe Ming Std L" pitchFamily="18" charset="-128"/>
                  <a:cs typeface="Times New Roman"/>
                </a:endParaRPr>
              </a:p>
            </p:txBody>
          </p:sp>
          <p:cxnSp>
            <p:nvCxnSpPr>
              <p:cNvPr id="13" name="Connettore 2 12"/>
              <p:cNvCxnSpPr/>
              <p:nvPr/>
            </p:nvCxnSpPr>
            <p:spPr>
              <a:xfrm flipH="1">
                <a:off x="1115959" y="3344250"/>
                <a:ext cx="3563909" cy="6796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2 20"/>
              <p:cNvCxnSpPr/>
              <p:nvPr/>
            </p:nvCxnSpPr>
            <p:spPr>
              <a:xfrm flipH="1" flipV="1">
                <a:off x="2915816" y="4130552"/>
                <a:ext cx="1764052" cy="23455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720" name="Gruppo 30719"/>
            <p:cNvGrpSpPr/>
            <p:nvPr/>
          </p:nvGrpSpPr>
          <p:grpSpPr>
            <a:xfrm>
              <a:off x="1126648" y="2691514"/>
              <a:ext cx="276999" cy="2214241"/>
              <a:chOff x="1126648" y="2691514"/>
              <a:chExt cx="276999" cy="2214241"/>
            </a:xfrm>
          </p:grpSpPr>
          <p:cxnSp>
            <p:nvCxnSpPr>
              <p:cNvPr id="18" name="Connettore 1 17"/>
              <p:cNvCxnSpPr/>
              <p:nvPr/>
            </p:nvCxnSpPr>
            <p:spPr>
              <a:xfrm>
                <a:off x="1364828" y="2780928"/>
                <a:ext cx="0" cy="212482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CasellaDiTesto 30"/>
              <p:cNvSpPr txBox="1"/>
              <p:nvPr/>
            </p:nvSpPr>
            <p:spPr>
              <a:xfrm rot="16200000">
                <a:off x="598940" y="3219222"/>
                <a:ext cx="13324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</a:rPr>
                  <a:t>e</a:t>
                </a:r>
                <a:r>
                  <a:rPr lang="en-US" sz="1200" b="1" dirty="0" smtClean="0">
                    <a:solidFill>
                      <a:srgbClr val="FF0000"/>
                    </a:solidFill>
                  </a:rPr>
                  <a:t>quivalent </a:t>
                </a:r>
                <a:r>
                  <a:rPr lang="en-US" sz="1200" b="1" dirty="0" err="1" smtClean="0">
                    <a:solidFill>
                      <a:srgbClr val="FF0000"/>
                    </a:solidFill>
                  </a:rPr>
                  <a:t>mip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10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15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8410575" y="6181531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r" defTabSz="914400" rtl="0" eaLnBrk="0" latinLnBrk="0" hangingPunct="0">
              <a:defRPr sz="2400" b="1" kern="1200">
                <a:solidFill>
                  <a:schemeClr val="tx1"/>
                </a:solidFill>
                <a:latin typeface="Tahoma" charset="0"/>
                <a:ea typeface="MS PGothic" pitchFamily="34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Tahoma" charset="0"/>
                <a:ea typeface="MS PGothic" pitchFamily="34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Tahoma" charset="0"/>
                <a:ea typeface="MS PGothic" pitchFamily="34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Tahoma" charset="0"/>
                <a:ea typeface="MS PGothic" pitchFamily="34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Tahoma" charset="0"/>
                <a:ea typeface="MS PGothic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MS PGothic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MS PGothic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MS PGothic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MS PGothic" pitchFamily="34" charset="-128"/>
                <a:cs typeface="+mn-cs"/>
              </a:defRPr>
            </a:lvl9pPr>
          </a:lstStyle>
          <a:p>
            <a:pPr eaLnBrk="1" hangingPunct="1"/>
            <a:fld id="{2C20B6C8-5DD8-48C8-90E8-3F7D1B6F344E}" type="slidenum">
              <a:rPr lang="en-US" sz="1200" smtClean="0">
                <a:solidFill>
                  <a:schemeClr val="tx2"/>
                </a:solidFill>
              </a:rPr>
              <a:pPr eaLnBrk="1" hangingPunct="1"/>
              <a:t>15</a:t>
            </a:fld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1771" y="1945135"/>
            <a:ext cx="5322912" cy="299413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60" y="2576244"/>
            <a:ext cx="5249333" cy="295275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409092" y="5791200"/>
            <a:ext cx="1662443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 hangingPunct="0">
              <a:spcBef>
                <a:spcPts val="0"/>
              </a:spcBef>
              <a:spcAft>
                <a:spcPts val="0"/>
              </a:spcAft>
            </a:pPr>
            <a:r>
              <a:rPr lang="it-IT" dirty="0" err="1" smtClean="0">
                <a:solidFill>
                  <a:schemeClr val="bg1"/>
                </a:solidFill>
                <a:ea typeface="DejaVu Sans" pitchFamily="2"/>
                <a:cs typeface="DejaVu Sans" pitchFamily="2"/>
              </a:rPr>
              <a:t>GEMs</a:t>
            </a:r>
            <a:r>
              <a:rPr lang="it-IT" dirty="0" smtClean="0">
                <a:solidFill>
                  <a:schemeClr val="bg1"/>
                </a:solidFill>
                <a:ea typeface="DejaVu Sans" pitchFamily="2"/>
                <a:cs typeface="DejaVu Sans" pitchFamily="2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a typeface="DejaVu Sans" pitchFamily="2"/>
                <a:cs typeface="DejaVu Sans" pitchFamily="2"/>
              </a:rPr>
              <a:t>Trackers</a:t>
            </a:r>
            <a:endParaRPr lang="it-IT" dirty="0">
              <a:solidFill>
                <a:schemeClr val="bg1"/>
              </a:solidFill>
              <a:ea typeface="DejaVu Sans" pitchFamily="2"/>
              <a:cs typeface="DejaVu Sans" pitchFamily="2"/>
            </a:endParaRPr>
          </a:p>
        </p:txBody>
      </p:sp>
      <p:cxnSp>
        <p:nvCxnSpPr>
          <p:cNvPr id="8" name="Connettore 2 7"/>
          <p:cNvCxnSpPr/>
          <p:nvPr/>
        </p:nvCxnSpPr>
        <p:spPr>
          <a:xfrm flipH="1" flipV="1">
            <a:off x="5014135" y="4800600"/>
            <a:ext cx="60960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 flipV="1">
            <a:off x="5623735" y="4724400"/>
            <a:ext cx="2286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6919135" y="4724400"/>
            <a:ext cx="3048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6580467" y="5029200"/>
            <a:ext cx="110068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3087248" y="2060848"/>
            <a:ext cx="242085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 hangingPunct="0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DejaVu Sans" pitchFamily="2"/>
              </a:rPr>
              <a:t>BES III-GEM </a:t>
            </a:r>
            <a:r>
              <a:rPr lang="it-IT" dirty="0" err="1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DejaVu Sans" pitchFamily="2"/>
              </a:rPr>
              <a:t>c</a:t>
            </a:r>
            <a:r>
              <a:rPr lang="it-IT" dirty="0" err="1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DejaVu Sans" pitchFamily="2"/>
              </a:rPr>
              <a:t>hambers</a:t>
            </a:r>
            <a:endParaRPr lang="it-IT" dirty="0">
              <a:solidFill>
                <a:schemeClr val="bg1"/>
              </a:solidFill>
              <a:latin typeface="Adobe Ming Std L" pitchFamily="18" charset="-128"/>
              <a:ea typeface="Adobe Ming Std L" pitchFamily="18" charset="-128"/>
              <a:cs typeface="DejaVu Sans" pitchFamily="2"/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4561127" y="2426732"/>
            <a:ext cx="1143000" cy="13070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5812195" y="1577404"/>
            <a:ext cx="3331805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  <a:sym typeface="Symbol"/>
              </a:rPr>
              <a:t>-</a:t>
            </a:r>
            <a:r>
              <a:rPr lang="en-US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RWELL prototype 80 M</a:t>
            </a:r>
            <a:r>
              <a:rPr lang="el-GR" dirty="0" smtClean="0">
                <a:solidFill>
                  <a:schemeClr val="bg1"/>
                </a:solidFill>
                <a:latin typeface="Constantia"/>
                <a:ea typeface="Adobe Ming Std L" pitchFamily="18" charset="-128"/>
                <a:cs typeface="Adobe Arabic" pitchFamily="18" charset="-78"/>
              </a:rPr>
              <a:t>Ω</a:t>
            </a:r>
            <a:r>
              <a:rPr lang="en-US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 /□</a:t>
            </a:r>
          </a:p>
          <a:p>
            <a:r>
              <a:rPr lang="en-US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400 µm pitch strips</a:t>
            </a:r>
          </a:p>
          <a:p>
            <a:r>
              <a:rPr lang="en-US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APV25 (</a:t>
            </a:r>
            <a:r>
              <a:rPr lang="en-US" dirty="0" err="1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CoG</a:t>
            </a:r>
            <a:r>
              <a:rPr lang="en-US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 analysis)</a:t>
            </a:r>
          </a:p>
          <a:p>
            <a:r>
              <a:rPr lang="it-IT" dirty="0" err="1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Ar</a:t>
            </a:r>
            <a:r>
              <a:rPr lang="it-IT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/iC</a:t>
            </a:r>
            <a:r>
              <a:rPr lang="it-IT" baseline="-25000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4</a:t>
            </a:r>
            <a:r>
              <a:rPr lang="it-IT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H</a:t>
            </a:r>
            <a:r>
              <a:rPr lang="it-IT" baseline="-25000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10</a:t>
            </a:r>
            <a:r>
              <a:rPr lang="it-IT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Adobe Arabic" pitchFamily="18" charset="-78"/>
              </a:rPr>
              <a:t> = 90/10</a:t>
            </a:r>
            <a:endParaRPr lang="it-IT" dirty="0">
              <a:solidFill>
                <a:schemeClr val="bg1"/>
              </a:solidFill>
              <a:latin typeface="Adobe Ming Std L" pitchFamily="18" charset="-128"/>
              <a:ea typeface="Adobe Ming Std L" pitchFamily="18" charset="-128"/>
              <a:cs typeface="Adobe Arabic" pitchFamily="18" charset="-78"/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6318650" y="2777733"/>
            <a:ext cx="1061662" cy="14158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7" descr="C:\Users\danilo\Documents\Conferences\biodola09\Bann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575" y="6146254"/>
            <a:ext cx="8418380" cy="73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3419872" y="653787"/>
            <a:ext cx="4955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Times New Roman"/>
                <a:ea typeface="Adobe Ming Std L" pitchFamily="18" charset="-128"/>
                <a:cs typeface="Times New Roman"/>
              </a:rPr>
              <a:t>Muon</a:t>
            </a:r>
            <a:r>
              <a:rPr lang="en-GB" sz="2400" dirty="0" smtClean="0">
                <a:latin typeface="Times New Roman"/>
                <a:ea typeface="Adobe Ming Std L" pitchFamily="18" charset="-128"/>
                <a:cs typeface="Times New Roman"/>
              </a:rPr>
              <a:t> beam  momentum:  150 </a:t>
            </a:r>
            <a:r>
              <a:rPr lang="en-GB" sz="2400" dirty="0" err="1" smtClean="0">
                <a:latin typeface="Times New Roman"/>
                <a:ea typeface="Adobe Ming Std L" pitchFamily="18" charset="-128"/>
                <a:cs typeface="Times New Roman"/>
              </a:rPr>
              <a:t>GeV</a:t>
            </a:r>
            <a:r>
              <a:rPr lang="en-GB" sz="2400" dirty="0" smtClean="0">
                <a:latin typeface="Times New Roman"/>
                <a:ea typeface="Adobe Ming Std L" pitchFamily="18" charset="-128"/>
                <a:cs typeface="Times New Roman"/>
              </a:rPr>
              <a:t>/c</a:t>
            </a:r>
          </a:p>
          <a:p>
            <a:r>
              <a:rPr lang="en-GB" sz="2400" dirty="0" smtClean="0">
                <a:latin typeface="Times New Roman"/>
                <a:ea typeface="Adobe Ming Std L" pitchFamily="18" charset="-128"/>
                <a:cs typeface="Times New Roman"/>
              </a:rPr>
              <a:t>Goliath: B up to 1.4 T</a:t>
            </a:r>
            <a:endParaRPr lang="en-GB" sz="2400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019113" y="-27384"/>
            <a:ext cx="3193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latin typeface="Times New Roman"/>
                <a:ea typeface="Adobe Ming Std L" pitchFamily="18" charset="-128"/>
                <a:cs typeface="Times New Roman"/>
              </a:rPr>
              <a:t>H4 beam test </a:t>
            </a:r>
            <a:endParaRPr lang="en-GB" sz="4000" b="1" dirty="0">
              <a:latin typeface="Times New Roman"/>
              <a:ea typeface="Adobe Ming Std L" pitchFamily="18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82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16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71488" y="44624"/>
            <a:ext cx="7071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latin typeface="Times New Roman"/>
                <a:ea typeface="Adobe Ming Std L" pitchFamily="18" charset="-128"/>
                <a:cs typeface="Times New Roman"/>
              </a:rPr>
              <a:t>H4 beam test: </a:t>
            </a:r>
            <a:r>
              <a:rPr lang="it-IT" sz="4000" dirty="0" err="1" smtClean="0">
                <a:latin typeface="Times New Roman"/>
                <a:ea typeface="DejaVu Sans" pitchFamily="2"/>
                <a:cs typeface="Times New Roman"/>
              </a:rPr>
              <a:t>orthogonal</a:t>
            </a:r>
            <a:r>
              <a:rPr lang="it-IT" sz="4000" dirty="0" smtClean="0">
                <a:latin typeface="Times New Roman"/>
                <a:ea typeface="DejaVu Sans" pitchFamily="2"/>
                <a:cs typeface="Times New Roman"/>
              </a:rPr>
              <a:t> </a:t>
            </a:r>
            <a:r>
              <a:rPr lang="it-IT" sz="4000" dirty="0" err="1" smtClean="0">
                <a:latin typeface="Times New Roman"/>
                <a:ea typeface="DejaVu Sans" pitchFamily="2"/>
                <a:cs typeface="Times New Roman"/>
              </a:rPr>
              <a:t>tracks</a:t>
            </a:r>
            <a:endParaRPr lang="it-IT" sz="4000" dirty="0" smtClean="0">
              <a:latin typeface="Times New Roman"/>
              <a:ea typeface="DejaVu Sans" pitchFamily="2"/>
              <a:cs typeface="Times New Roman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2555776" y="4077072"/>
            <a:ext cx="4320480" cy="2631969"/>
            <a:chOff x="2123728" y="4077072"/>
            <a:chExt cx="4320480" cy="2631969"/>
          </a:xfrm>
        </p:grpSpPr>
        <p:sp>
          <p:nvSpPr>
            <p:cNvPr id="34" name="Rettangolo 33"/>
            <p:cNvSpPr/>
            <p:nvPr/>
          </p:nvSpPr>
          <p:spPr>
            <a:xfrm>
              <a:off x="2123728" y="4077072"/>
              <a:ext cx="4320480" cy="26319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2852275" y="4437112"/>
              <a:ext cx="3089825" cy="2220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CasellaDiTesto 42"/>
            <p:cNvSpPr txBox="1"/>
            <p:nvPr/>
          </p:nvSpPr>
          <p:spPr>
            <a:xfrm>
              <a:off x="2232108" y="4329645"/>
              <a:ext cx="1858955" cy="683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lIns="90000" tIns="45000" rIns="90000" bIns="45000" compatLnSpc="0"/>
            <a:lstStyle/>
            <a:p>
              <a:pPr lvl="0" algn="ctr" hangingPunct="0">
                <a:spcBef>
                  <a:spcPts val="0"/>
                </a:spcBef>
                <a:spcAft>
                  <a:spcPts val="0"/>
                </a:spcAft>
                <a:defRPr b="1"/>
              </a:pPr>
              <a:r>
                <a:rPr lang="it-IT" sz="1400" b="1" dirty="0"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  <a:sym typeface="Symbol"/>
                </a:rPr>
                <a:t></a:t>
              </a:r>
              <a:r>
                <a:rPr lang="it-IT" sz="1400" b="1" baseline="-25000" dirty="0"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  <a:sym typeface="Symbol"/>
                </a:rPr>
                <a:t>RWELL</a:t>
              </a:r>
              <a:r>
                <a:rPr lang="it-IT" sz="1400" b="1" dirty="0"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  <a:sym typeface="Symbol"/>
                </a:rPr>
                <a:t> </a:t>
              </a:r>
              <a:r>
                <a:rPr lang="it-IT" sz="1400" b="1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= (</a:t>
              </a:r>
              <a:r>
                <a:rPr lang="it-IT" sz="1400" b="1" dirty="0" smtClean="0"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52</a:t>
              </a:r>
              <a:r>
                <a:rPr lang="it-IT" sz="1400" b="1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+-6) </a:t>
              </a:r>
              <a:r>
                <a:rPr lang="it-IT" sz="1400" b="1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Arial"/>
                </a:rPr>
                <a:t>µ</a:t>
              </a:r>
              <a:r>
                <a:rPr lang="it-IT" sz="1400" b="1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m</a:t>
              </a:r>
              <a:endParaRPr lang="it-IT" sz="1400" b="1" i="0" u="none" strike="noStrike" kern="1200" dirty="0">
                <a:ln>
                  <a:noFill/>
                </a:ln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DejaVu Sans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b="1"/>
              </a:pPr>
              <a:r>
                <a:rPr lang="it-IT" sz="1400" b="1" i="0" u="none" strike="noStrike" kern="1200" dirty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@ B= </a:t>
              </a:r>
              <a:r>
                <a:rPr lang="it-IT" sz="1400" b="1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0T </a:t>
              </a:r>
              <a:r>
                <a:rPr lang="it-IT" sz="1200" b="1" i="0" u="none" strike="noStrike" kern="1200" dirty="0" err="1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after</a:t>
              </a:r>
              <a:r>
                <a:rPr lang="it-IT" sz="1200" b="1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 </a:t>
              </a:r>
              <a:r>
                <a:rPr lang="it-IT" sz="1200" b="1" i="0" u="none" strike="noStrike" kern="1200" dirty="0" err="1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TRKs</a:t>
              </a:r>
              <a:r>
                <a:rPr lang="it-IT" sz="1200" b="1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 </a:t>
              </a:r>
              <a:r>
                <a:rPr lang="it-IT" sz="1200" b="1" i="0" u="none" strike="noStrike" kern="1200" dirty="0" err="1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contribution</a:t>
              </a:r>
              <a:r>
                <a:rPr lang="it-IT" sz="1200" b="1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 </a:t>
              </a:r>
              <a:r>
                <a:rPr lang="it-IT" sz="1200" b="1" i="0" u="none" strike="noStrike" kern="1200" dirty="0" err="1" smtClean="0">
                  <a:ln>
                    <a:noFill/>
                  </a:ln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  <a:cs typeface="DejaVu Sans" pitchFamily="2"/>
                </a:rPr>
                <a:t>substruction</a:t>
              </a:r>
              <a:endParaRPr lang="it-IT" sz="1200" b="1" i="0" u="none" strike="noStrike" kern="1200" dirty="0">
                <a:ln>
                  <a:noFill/>
                </a:ln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  <a:cs typeface="DejaVu Sans" pitchFamily="2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4552820" y="764704"/>
            <a:ext cx="4814146" cy="3104300"/>
            <a:chOff x="4673578" y="764704"/>
            <a:chExt cx="4693388" cy="3024336"/>
          </a:xfrm>
        </p:grpSpPr>
        <p:sp>
          <p:nvSpPr>
            <p:cNvPr id="35" name="Rettangolo 34"/>
            <p:cNvSpPr/>
            <p:nvPr/>
          </p:nvSpPr>
          <p:spPr>
            <a:xfrm>
              <a:off x="4932040" y="764704"/>
              <a:ext cx="4104456" cy="302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4673578" y="764704"/>
              <a:ext cx="4693388" cy="45952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81639" tIns="40820" rIns="81639" bIns="40820" anchorCtr="0" compatLnSpc="0">
              <a:spAutoFit/>
            </a:bodyPr>
            <a:lstStyle/>
            <a:p>
              <a:pPr algn="ctr"/>
              <a:r>
                <a:rPr lang="it-IT" sz="2400" b="1" dirty="0" smtClean="0">
                  <a:latin typeface="Times New Roman"/>
                  <a:ea typeface="Adobe Ming Std L" pitchFamily="18" charset="-128"/>
                  <a:cs typeface="Times New Roman"/>
                  <a:sym typeface="Symbol"/>
                </a:rPr>
                <a:t>-RWELL </a:t>
              </a:r>
              <a:r>
                <a:rPr lang="it-IT" sz="2400" dirty="0" smtClean="0">
                  <a:latin typeface="Times New Roman"/>
                  <a:ea typeface="Adobe Ming Std L" pitchFamily="18" charset="-128"/>
                  <a:cs typeface="Times New Roman"/>
                  <a:sym typeface="Symbol"/>
                </a:rPr>
                <a:t>vs </a:t>
              </a:r>
              <a:r>
                <a:rPr lang="it-IT" sz="2400" b="1" dirty="0" smtClean="0">
                  <a:latin typeface="Times New Roman"/>
                  <a:ea typeface="Adobe Ming Std L" pitchFamily="18" charset="-128"/>
                  <a:cs typeface="Times New Roman"/>
                  <a:sym typeface="Symbol"/>
                </a:rPr>
                <a:t>HV</a:t>
              </a:r>
              <a:r>
                <a:rPr lang="it-IT" sz="2400" dirty="0" smtClean="0">
                  <a:latin typeface="Times New Roman"/>
                  <a:ea typeface="Adobe Ming Std L" pitchFamily="18" charset="-128"/>
                  <a:cs typeface="Times New Roman"/>
                  <a:sym typeface="Symbol"/>
                </a:rPr>
                <a:t> (</a:t>
              </a:r>
              <a:r>
                <a:rPr lang="it-IT" sz="2400" dirty="0" smtClean="0">
                  <a:latin typeface="Times New Roman"/>
                  <a:ea typeface="Adobe Ming Std L" pitchFamily="18" charset="-128"/>
                  <a:cs typeface="Times New Roman"/>
                </a:rPr>
                <a:t>B = 0.5 T</a:t>
              </a:r>
              <a:r>
                <a:rPr lang="it-IT" sz="2400" dirty="0" smtClean="0">
                  <a:latin typeface="Times New Roman"/>
                  <a:ea typeface="DejaVu Sans" pitchFamily="2"/>
                  <a:cs typeface="Times New Roman"/>
                </a:rPr>
                <a:t>)</a:t>
              </a:r>
              <a:endParaRPr lang="it-IT" sz="2400" dirty="0">
                <a:latin typeface="Times New Roman"/>
                <a:ea typeface="DejaVu Sans" pitchFamily="2"/>
                <a:cs typeface="Times New Roman"/>
              </a:endParaRPr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948" y="1232938"/>
              <a:ext cx="3543044" cy="2412086"/>
            </a:xfrm>
            <a:prstGeom prst="rect">
              <a:avLst/>
            </a:prstGeom>
          </p:spPr>
        </p:pic>
        <p:grpSp>
          <p:nvGrpSpPr>
            <p:cNvPr id="6" name="Gruppo 5"/>
            <p:cNvGrpSpPr/>
            <p:nvPr/>
          </p:nvGrpSpPr>
          <p:grpSpPr>
            <a:xfrm>
              <a:off x="6660232" y="1196752"/>
              <a:ext cx="1321196" cy="2096699"/>
              <a:chOff x="6660232" y="1196752"/>
              <a:chExt cx="1321196" cy="2096699"/>
            </a:xfrm>
          </p:grpSpPr>
          <p:cxnSp>
            <p:nvCxnSpPr>
              <p:cNvPr id="7" name="Connettore 1 6"/>
              <p:cNvCxnSpPr/>
              <p:nvPr/>
            </p:nvCxnSpPr>
            <p:spPr>
              <a:xfrm>
                <a:off x="7210972" y="1493251"/>
                <a:ext cx="0" cy="18002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asellaDiTesto 13"/>
              <p:cNvSpPr txBox="1"/>
              <p:nvPr/>
            </p:nvSpPr>
            <p:spPr>
              <a:xfrm>
                <a:off x="6660232" y="1196752"/>
                <a:ext cx="1321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smtClean="0">
                    <a:solidFill>
                      <a:srgbClr val="FF0000"/>
                    </a:solidFill>
                    <a:sym typeface="Symbol"/>
                  </a:rPr>
                  <a:t>G</a:t>
                </a:r>
                <a:r>
                  <a:rPr lang="it-IT" sz="1200" b="1" dirty="0" smtClean="0">
                    <a:solidFill>
                      <a:srgbClr val="FF0000"/>
                    </a:solidFill>
                  </a:rPr>
                  <a:t>2k with APV</a:t>
                </a:r>
                <a:endParaRPr lang="it-IT" sz="12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" name="Gruppo 11"/>
          <p:cNvGrpSpPr/>
          <p:nvPr/>
        </p:nvGrpSpPr>
        <p:grpSpPr>
          <a:xfrm>
            <a:off x="179512" y="764704"/>
            <a:ext cx="4384728" cy="3096345"/>
            <a:chOff x="179512" y="764704"/>
            <a:chExt cx="4384728" cy="3096345"/>
          </a:xfrm>
        </p:grpSpPr>
        <p:sp>
          <p:nvSpPr>
            <p:cNvPr id="33" name="Rettangolo 32"/>
            <p:cNvSpPr/>
            <p:nvPr/>
          </p:nvSpPr>
          <p:spPr>
            <a:xfrm>
              <a:off x="179512" y="764705"/>
              <a:ext cx="4176464" cy="3096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7" name="Gruppo 26"/>
            <p:cNvGrpSpPr/>
            <p:nvPr/>
          </p:nvGrpSpPr>
          <p:grpSpPr>
            <a:xfrm>
              <a:off x="499266" y="1074480"/>
              <a:ext cx="3956623" cy="2541951"/>
              <a:chOff x="381000" y="914400"/>
              <a:chExt cx="3956623" cy="2541951"/>
            </a:xfrm>
          </p:grpSpPr>
          <p:pic>
            <p:nvPicPr>
              <p:cNvPr id="23" name="Immagine 22" descr="efficiency_vs_B_new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000" y="914400"/>
                <a:ext cx="3733800" cy="2541951"/>
              </a:xfrm>
              <a:prstGeom prst="rect">
                <a:avLst/>
              </a:prstGeom>
            </p:spPr>
          </p:pic>
          <p:grpSp>
            <p:nvGrpSpPr>
              <p:cNvPr id="24" name="Gruppo 23"/>
              <p:cNvGrpSpPr/>
              <p:nvPr/>
            </p:nvGrpSpPr>
            <p:grpSpPr>
              <a:xfrm>
                <a:off x="838200" y="1524000"/>
                <a:ext cx="3499423" cy="307777"/>
                <a:chOff x="865387" y="1657067"/>
                <a:chExt cx="3499423" cy="307777"/>
              </a:xfrm>
            </p:grpSpPr>
            <p:cxnSp>
              <p:nvCxnSpPr>
                <p:cNvPr id="18" name="Connettore 1 17"/>
                <p:cNvCxnSpPr/>
                <p:nvPr/>
              </p:nvCxnSpPr>
              <p:spPr>
                <a:xfrm>
                  <a:off x="865387" y="1785555"/>
                  <a:ext cx="2804712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CasellaDiTesto 19"/>
                <p:cNvSpPr txBox="1"/>
                <p:nvPr/>
              </p:nvSpPr>
              <p:spPr>
                <a:xfrm>
                  <a:off x="3585429" y="1657067"/>
                  <a:ext cx="77938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b="1" dirty="0" smtClean="0">
                      <a:solidFill>
                        <a:srgbClr val="FF0000"/>
                      </a:solidFill>
                      <a:sym typeface="Symbol"/>
                    </a:rPr>
                    <a:t></a:t>
                  </a:r>
                  <a:r>
                    <a:rPr lang="it-IT" sz="1400" b="1" dirty="0" smtClean="0">
                      <a:solidFill>
                        <a:srgbClr val="FF0000"/>
                      </a:solidFill>
                    </a:rPr>
                    <a:t>98 %</a:t>
                  </a:r>
                  <a:endParaRPr lang="it-IT" sz="14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4" name="CasellaDiTesto 3"/>
            <p:cNvSpPr txBox="1"/>
            <p:nvPr/>
          </p:nvSpPr>
          <p:spPr>
            <a:xfrm>
              <a:off x="220543" y="764704"/>
              <a:ext cx="4343697" cy="45952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81639" tIns="40820" rIns="81639" bIns="40820" anchorCtr="0" compatLnSpc="0">
              <a:spAutoFit/>
            </a:bodyPr>
            <a:lstStyle/>
            <a:p>
              <a:pPr algn="ctr"/>
              <a:r>
                <a:rPr lang="it-IT" sz="2400" b="1" dirty="0" smtClean="0">
                  <a:latin typeface="Times New Roman"/>
                  <a:ea typeface="Adobe Ming Std L" pitchFamily="18" charset="-128"/>
                  <a:cs typeface="Times New Roman"/>
                  <a:sym typeface="Symbol"/>
                </a:rPr>
                <a:t>-RWELL </a:t>
              </a:r>
              <a:r>
                <a:rPr lang="it-IT" sz="2400" dirty="0" smtClean="0">
                  <a:latin typeface="Times New Roman"/>
                  <a:ea typeface="Adobe Ming Std L" pitchFamily="18" charset="-128"/>
                  <a:cs typeface="Times New Roman"/>
                  <a:sym typeface="Symbol"/>
                </a:rPr>
                <a:t>vs </a:t>
              </a:r>
              <a:r>
                <a:rPr lang="it-IT" sz="2400" b="1" dirty="0" smtClean="0">
                  <a:latin typeface="Times New Roman"/>
                  <a:ea typeface="Adobe Ming Std L" pitchFamily="18" charset="-128"/>
                  <a:cs typeface="Times New Roman"/>
                  <a:sym typeface="Symbol"/>
                </a:rPr>
                <a:t>B </a:t>
              </a:r>
              <a:r>
                <a:rPr lang="it-IT" sz="2400" dirty="0" smtClean="0">
                  <a:latin typeface="Times New Roman"/>
                  <a:ea typeface="Adobe Ming Std L" pitchFamily="18" charset="-128"/>
                  <a:cs typeface="Times New Roman"/>
                  <a:sym typeface="Symbol"/>
                </a:rPr>
                <a:t>(</a:t>
              </a:r>
              <a:r>
                <a:rPr lang="it-IT" sz="2400" dirty="0" smtClean="0">
                  <a:latin typeface="Times New Roman"/>
                  <a:ea typeface="Adobe Ming Std L" pitchFamily="18" charset="-128"/>
                  <a:cs typeface="Times New Roman"/>
                </a:rPr>
                <a:t>G = 4000</a:t>
              </a:r>
              <a:r>
                <a:rPr lang="it-IT" sz="2400" dirty="0" smtClean="0">
                  <a:latin typeface="Times New Roman"/>
                  <a:ea typeface="DejaVu Sans" pitchFamily="2"/>
                  <a:cs typeface="Times New Roman"/>
                </a:rPr>
                <a:t>)</a:t>
              </a:r>
              <a:endParaRPr lang="it-IT" sz="2400" dirty="0">
                <a:latin typeface="Times New Roman"/>
                <a:ea typeface="DejaVu Sans" pitchFamily="2"/>
                <a:cs typeface="Times New Roman"/>
              </a:endParaRPr>
            </a:p>
          </p:txBody>
        </p:sp>
      </p:grpSp>
      <p:sp>
        <p:nvSpPr>
          <p:cNvPr id="25" name="Rectangle 1"/>
          <p:cNvSpPr/>
          <p:nvPr/>
        </p:nvSpPr>
        <p:spPr>
          <a:xfrm>
            <a:off x="214076" y="5946264"/>
            <a:ext cx="20536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3684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8256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Ref. To be published in NIM A, </a:t>
            </a:r>
            <a:r>
              <a:rPr lang="en-US" sz="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</a:t>
            </a: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ELBA </a:t>
            </a:r>
            <a:r>
              <a:rPr lang="en-US" sz="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</a:t>
            </a: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2830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17</a:t>
            </a:fld>
            <a:endParaRPr lang="en-US" sz="1200">
              <a:solidFill>
                <a:schemeClr val="tx2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62356" y="1196752"/>
            <a:ext cx="3825972" cy="4772128"/>
            <a:chOff x="83141" y="2496244"/>
            <a:chExt cx="4565336" cy="4930814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41" y="2496244"/>
              <a:ext cx="4180543" cy="3828688"/>
            </a:xfrm>
            <a:prstGeom prst="rect">
              <a:avLst/>
            </a:prstGeom>
          </p:spPr>
        </p:pic>
        <p:sp>
          <p:nvSpPr>
            <p:cNvPr id="6" name="Trapezio 5"/>
            <p:cNvSpPr/>
            <p:nvPr/>
          </p:nvSpPr>
          <p:spPr>
            <a:xfrm rot="10800000">
              <a:off x="1521426" y="3426119"/>
              <a:ext cx="1670842" cy="211626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 dirty="0"/>
            </a:p>
          </p:txBody>
        </p:sp>
        <p:cxnSp>
          <p:nvCxnSpPr>
            <p:cNvPr id="7" name="Connettore 1 6"/>
            <p:cNvCxnSpPr/>
            <p:nvPr/>
          </p:nvCxnSpPr>
          <p:spPr>
            <a:xfrm>
              <a:off x="1800808" y="5116274"/>
              <a:ext cx="120074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>
              <a:off x="1673289" y="4186300"/>
              <a:ext cx="139648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1621358" y="6568428"/>
              <a:ext cx="3027119" cy="858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 PCB </a:t>
              </a:r>
              <a:r>
                <a:rPr lang="en-GB" sz="1200" b="1" dirty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RWELL </a:t>
              </a:r>
              <a:r>
                <a:rPr lang="en-GB" sz="1200" b="1" u="sng" dirty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spliced</a:t>
              </a:r>
              <a:r>
                <a:rPr lang="en-GB" sz="1200" b="1" dirty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 with the same technique used for large ATLAS MM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+ only one cathode closing the detector</a:t>
              </a:r>
            </a:p>
          </p:txBody>
        </p:sp>
        <p:cxnSp>
          <p:nvCxnSpPr>
            <p:cNvPr id="10" name="Connettore 2 9"/>
            <p:cNvCxnSpPr/>
            <p:nvPr/>
          </p:nvCxnSpPr>
          <p:spPr>
            <a:xfrm flipH="1" flipV="1">
              <a:off x="2371530" y="4739953"/>
              <a:ext cx="590585" cy="189155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/>
            <p:cNvCxnSpPr/>
            <p:nvPr/>
          </p:nvCxnSpPr>
          <p:spPr>
            <a:xfrm flipH="1" flipV="1">
              <a:off x="2229955" y="3616523"/>
              <a:ext cx="757305" cy="300223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 flipH="1" flipV="1">
              <a:off x="2401182" y="5555128"/>
              <a:ext cx="571656" cy="106363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>
              <a:off x="1789145" y="3390249"/>
              <a:ext cx="11663" cy="79605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/>
            <p:cNvSpPr txBox="1"/>
            <p:nvPr/>
          </p:nvSpPr>
          <p:spPr>
            <a:xfrm rot="16200000">
              <a:off x="1538641" y="3603169"/>
              <a:ext cx="45781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</a:p>
          </p:txBody>
        </p:sp>
        <p:sp>
          <p:nvSpPr>
            <p:cNvPr id="15" name="Ovale 14"/>
            <p:cNvSpPr/>
            <p:nvPr/>
          </p:nvSpPr>
          <p:spPr>
            <a:xfrm>
              <a:off x="2836905" y="5020345"/>
              <a:ext cx="262456" cy="20883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3042949" y="5241001"/>
              <a:ext cx="152648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Splicing zone </a:t>
              </a:r>
              <a:endPara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 0.5 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mm wide</a:t>
              </a:r>
            </a:p>
          </p:txBody>
        </p:sp>
        <p:cxnSp>
          <p:nvCxnSpPr>
            <p:cNvPr id="17" name="Connettore 2 16"/>
            <p:cNvCxnSpPr>
              <a:stCxn id="15" idx="5"/>
            </p:cNvCxnSpPr>
            <p:nvPr/>
          </p:nvCxnSpPr>
          <p:spPr>
            <a:xfrm>
              <a:off x="3060925" y="5198601"/>
              <a:ext cx="536073" cy="1475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>
              <a:off x="1939569" y="4246303"/>
              <a:ext cx="1977" cy="86997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 rot="16200000">
              <a:off x="1691041" y="4483358"/>
              <a:ext cx="45781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</a:p>
          </p:txBody>
        </p:sp>
        <p:cxnSp>
          <p:nvCxnSpPr>
            <p:cNvPr id="20" name="Connettore 2 19"/>
            <p:cNvCxnSpPr/>
            <p:nvPr/>
          </p:nvCxnSpPr>
          <p:spPr>
            <a:xfrm>
              <a:off x="2072350" y="5174868"/>
              <a:ext cx="0" cy="82471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/>
            <p:cNvSpPr txBox="1"/>
            <p:nvPr/>
          </p:nvSpPr>
          <p:spPr>
            <a:xfrm rot="16200000">
              <a:off x="1843441" y="5428858"/>
              <a:ext cx="45781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1447966" y="63886"/>
            <a:ext cx="6355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latin typeface="Times New Roman"/>
                <a:ea typeface="Adobe Ming Std L" pitchFamily="18" charset="-128"/>
                <a:cs typeface="Times New Roman"/>
              </a:rPr>
              <a:t>µ-RWELL </a:t>
            </a:r>
            <a:r>
              <a:rPr lang="en-GB" sz="3200" dirty="0">
                <a:latin typeface="Times New Roman"/>
                <a:ea typeface="Adobe Ming Std L" pitchFamily="18" charset="-128"/>
                <a:cs typeface="Times New Roman"/>
              </a:rPr>
              <a:t>for </a:t>
            </a:r>
            <a:r>
              <a:rPr lang="en-GB" sz="3200" dirty="0" smtClean="0">
                <a:latin typeface="Times New Roman"/>
                <a:ea typeface="Adobe Ming Std L" pitchFamily="18" charset="-128"/>
                <a:cs typeface="Times New Roman"/>
              </a:rPr>
              <a:t>CMS-Muon system (I)</a:t>
            </a:r>
            <a:endParaRPr lang="en-GB" sz="3200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grpSp>
        <p:nvGrpSpPr>
          <p:cNvPr id="30725" name="Gruppo 30724"/>
          <p:cNvGrpSpPr/>
          <p:nvPr/>
        </p:nvGrpSpPr>
        <p:grpSpPr>
          <a:xfrm>
            <a:off x="3673462" y="1222644"/>
            <a:ext cx="5487317" cy="4728349"/>
            <a:chOff x="3673462" y="1222644"/>
            <a:chExt cx="5487317" cy="4728349"/>
          </a:xfrm>
        </p:grpSpPr>
        <p:grpSp>
          <p:nvGrpSpPr>
            <p:cNvPr id="23" name="Group 12"/>
            <p:cNvGrpSpPr/>
            <p:nvPr/>
          </p:nvGrpSpPr>
          <p:grpSpPr>
            <a:xfrm>
              <a:off x="7216403" y="1222644"/>
              <a:ext cx="1735904" cy="2571503"/>
              <a:chOff x="5806696" y="-39839"/>
              <a:chExt cx="2101931" cy="5834352"/>
            </a:xfrm>
          </p:grpSpPr>
          <p:pic>
            <p:nvPicPr>
              <p:cNvPr id="2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760"/>
              <a:stretch/>
            </p:blipFill>
            <p:spPr>
              <a:xfrm>
                <a:off x="5806696" y="1088850"/>
                <a:ext cx="2077672" cy="4705663"/>
              </a:xfrm>
              <a:prstGeom prst="rect">
                <a:avLst/>
              </a:prstGeom>
            </p:spPr>
          </p:pic>
          <p:sp>
            <p:nvSpPr>
              <p:cNvPr id="25" name="TextBox 14"/>
              <p:cNvSpPr txBox="1"/>
              <p:nvPr/>
            </p:nvSpPr>
            <p:spPr>
              <a:xfrm>
                <a:off x="5851202" y="1219297"/>
                <a:ext cx="546464" cy="497538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defTabSz="91281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4556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9128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368425" indent="3175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1825625" indent="3175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algn="ctr"/>
                <a:r>
                  <a:rPr lang="fr-CH" sz="825" dirty="0">
                    <a:solidFill>
                      <a:schemeClr val="bg1"/>
                    </a:solidFill>
                  </a:rPr>
                  <a:t>YE2</a:t>
                </a:r>
              </a:p>
            </p:txBody>
          </p:sp>
          <p:sp>
            <p:nvSpPr>
              <p:cNvPr id="26" name="TextBox 15"/>
              <p:cNvSpPr txBox="1"/>
              <p:nvPr/>
            </p:nvSpPr>
            <p:spPr>
              <a:xfrm>
                <a:off x="7313670" y="1213859"/>
                <a:ext cx="594957" cy="497538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defTabSz="91281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4556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9128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368425" indent="3175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1825625" indent="3175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algn="ctr"/>
                <a:r>
                  <a:rPr lang="fr-CH" sz="825" dirty="0">
                    <a:solidFill>
                      <a:schemeClr val="bg1"/>
                    </a:solidFill>
                  </a:rPr>
                  <a:t>YE1</a:t>
                </a:r>
              </a:p>
            </p:txBody>
          </p:sp>
          <p:cxnSp>
            <p:nvCxnSpPr>
              <p:cNvPr id="27" name="Straight Connector 21"/>
              <p:cNvCxnSpPr/>
              <p:nvPr/>
            </p:nvCxnSpPr>
            <p:spPr>
              <a:xfrm>
                <a:off x="6876256" y="548984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2"/>
              <p:cNvGrpSpPr/>
              <p:nvPr/>
            </p:nvGrpSpPr>
            <p:grpSpPr>
              <a:xfrm>
                <a:off x="6730988" y="426851"/>
                <a:ext cx="813467" cy="3572741"/>
                <a:chOff x="6742287" y="197141"/>
                <a:chExt cx="813467" cy="3572741"/>
              </a:xfrm>
            </p:grpSpPr>
            <p:cxnSp>
              <p:nvCxnSpPr>
                <p:cNvPr id="30" name="Straight Connector 24"/>
                <p:cNvCxnSpPr/>
                <p:nvPr/>
              </p:nvCxnSpPr>
              <p:spPr>
                <a:xfrm flipV="1">
                  <a:off x="7185634" y="763380"/>
                  <a:ext cx="20220" cy="300650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5"/>
                <p:cNvCxnSpPr/>
                <p:nvPr/>
              </p:nvCxnSpPr>
              <p:spPr>
                <a:xfrm flipV="1">
                  <a:off x="7092280" y="763380"/>
                  <a:ext cx="0" cy="300650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26"/>
                <p:cNvCxnSpPr/>
                <p:nvPr/>
              </p:nvCxnSpPr>
              <p:spPr>
                <a:xfrm flipH="1" flipV="1">
                  <a:off x="6742287" y="535298"/>
                  <a:ext cx="349993" cy="22808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27"/>
                <p:cNvCxnSpPr/>
                <p:nvPr/>
              </p:nvCxnSpPr>
              <p:spPr>
                <a:xfrm flipV="1">
                  <a:off x="6742287" y="246962"/>
                  <a:ext cx="0" cy="2883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28"/>
                <p:cNvCxnSpPr/>
                <p:nvPr/>
              </p:nvCxnSpPr>
              <p:spPr>
                <a:xfrm flipV="1">
                  <a:off x="7205854" y="485477"/>
                  <a:ext cx="349900" cy="27790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29"/>
                <p:cNvCxnSpPr/>
                <p:nvPr/>
              </p:nvCxnSpPr>
              <p:spPr>
                <a:xfrm flipV="1">
                  <a:off x="7555754" y="197141"/>
                  <a:ext cx="0" cy="2883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0"/>
                <p:cNvCxnSpPr/>
                <p:nvPr/>
              </p:nvCxnSpPr>
              <p:spPr>
                <a:xfrm flipH="1">
                  <a:off x="6742287" y="341309"/>
                  <a:ext cx="81346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Box 23"/>
              <p:cNvSpPr txBox="1"/>
              <p:nvPr/>
            </p:nvSpPr>
            <p:spPr>
              <a:xfrm>
                <a:off x="6591954" y="-39839"/>
                <a:ext cx="1091536" cy="497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defTabSz="91281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4556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9128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368425" indent="3175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1825625" indent="3175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algn="ctr"/>
                <a:r>
                  <a:rPr lang="en-GB" sz="825" dirty="0" smtClean="0">
                    <a:solidFill>
                      <a:srgbClr val="FF0000"/>
                    </a:solidFill>
                  </a:rPr>
                  <a:t>88 </a:t>
                </a:r>
                <a:r>
                  <a:rPr lang="en-GB" sz="825" dirty="0">
                    <a:solidFill>
                      <a:srgbClr val="FF0000"/>
                    </a:solidFill>
                  </a:rPr>
                  <a:t>mm</a:t>
                </a:r>
              </a:p>
            </p:txBody>
          </p:sp>
        </p:grpSp>
        <p:sp>
          <p:nvSpPr>
            <p:cNvPr id="37" name="CasellaDiTesto 36"/>
            <p:cNvSpPr txBox="1"/>
            <p:nvPr/>
          </p:nvSpPr>
          <p:spPr>
            <a:xfrm>
              <a:off x="3888327" y="1774557"/>
              <a:ext cx="32383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Stiff structure 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</a:t>
              </a:r>
              <a:r>
                <a:rPr lang="en-US" sz="12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honeycomb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sandwiched r/o &amp; cathode </a:t>
              </a:r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PCBs to prevent possible deformation due to gas over-pressure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3" name="Gruppo 72"/>
            <p:cNvGrpSpPr/>
            <p:nvPr/>
          </p:nvGrpSpPr>
          <p:grpSpPr>
            <a:xfrm>
              <a:off x="5691523" y="4303871"/>
              <a:ext cx="3469256" cy="1647122"/>
              <a:chOff x="5691523" y="4303871"/>
              <a:chExt cx="3469256" cy="1647122"/>
            </a:xfrm>
          </p:grpSpPr>
          <p:pic>
            <p:nvPicPr>
              <p:cNvPr id="74" name="Immagine 7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41" t="39388" r="36219" b="25940"/>
              <a:stretch/>
            </p:blipFill>
            <p:spPr>
              <a:xfrm>
                <a:off x="5691523" y="4303871"/>
                <a:ext cx="3469256" cy="1647122"/>
              </a:xfrm>
              <a:prstGeom prst="rect">
                <a:avLst/>
              </a:prstGeom>
            </p:spPr>
          </p:pic>
          <p:cxnSp>
            <p:nvCxnSpPr>
              <p:cNvPr id="75" name="Connettore 2 74"/>
              <p:cNvCxnSpPr/>
              <p:nvPr/>
            </p:nvCxnSpPr>
            <p:spPr>
              <a:xfrm>
                <a:off x="6402253" y="5384489"/>
                <a:ext cx="0" cy="287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ttangolo 75"/>
              <p:cNvSpPr/>
              <p:nvPr/>
            </p:nvSpPr>
            <p:spPr>
              <a:xfrm>
                <a:off x="6648841" y="4444742"/>
                <a:ext cx="24492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dirty="0" smtClean="0">
                    <a:latin typeface="Times New Roman" panose="02020603050405020304" pitchFamily="18" charset="0"/>
                    <a:ea typeface="Adobe Ming Std L" pitchFamily="18" charset="-128"/>
                    <a:cs typeface="Times New Roman" panose="02020603050405020304" pitchFamily="18" charset="0"/>
                  </a:rPr>
                  <a:t>Possible detectors arrangement </a:t>
                </a:r>
                <a:r>
                  <a:rPr lang="en-GB" sz="1400" b="1" dirty="0">
                    <a:latin typeface="Times New Roman" panose="02020603050405020304" pitchFamily="18" charset="0"/>
                    <a:ea typeface="Adobe Ming Std L" pitchFamily="18" charset="-128"/>
                    <a:cs typeface="Times New Roman" panose="02020603050405020304" pitchFamily="18" charset="0"/>
                  </a:rPr>
                  <a:t>in </a:t>
                </a:r>
                <a:r>
                  <a:rPr lang="en-GB" sz="1400" b="1" dirty="0" smtClean="0">
                    <a:latin typeface="Times New Roman" panose="02020603050405020304" pitchFamily="18" charset="0"/>
                    <a:ea typeface="Adobe Ming Std L" pitchFamily="18" charset="-128"/>
                    <a:cs typeface="Times New Roman" panose="02020603050405020304" pitchFamily="18" charset="0"/>
                  </a:rPr>
                  <a:t>GE2/1 </a:t>
                </a:r>
                <a:r>
                  <a:rPr lang="en-GB" sz="1400" b="1" dirty="0">
                    <a:latin typeface="Times New Roman" panose="02020603050405020304" pitchFamily="18" charset="0"/>
                    <a:ea typeface="Adobe Ming Std L" pitchFamily="18" charset="-128"/>
                    <a:cs typeface="Times New Roman" panose="02020603050405020304" pitchFamily="18" charset="0"/>
                  </a:rPr>
                  <a:t>region</a:t>
                </a:r>
                <a:endParaRPr lang="en-US" sz="1400" b="1" dirty="0"/>
              </a:p>
            </p:txBody>
          </p:sp>
          <p:sp>
            <p:nvSpPr>
              <p:cNvPr id="77" name="CasellaDiTesto 76"/>
              <p:cNvSpPr txBox="1"/>
              <p:nvPr/>
            </p:nvSpPr>
            <p:spPr>
              <a:xfrm rot="16200000">
                <a:off x="6115176" y="5374197"/>
                <a:ext cx="36420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endPara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8" name="Freccia in giù 77"/>
            <p:cNvSpPr/>
            <p:nvPr/>
          </p:nvSpPr>
          <p:spPr>
            <a:xfrm>
              <a:off x="8199249" y="3676579"/>
              <a:ext cx="232797" cy="7356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cxnSp>
          <p:nvCxnSpPr>
            <p:cNvPr id="72" name="Connettore 2 71"/>
            <p:cNvCxnSpPr/>
            <p:nvPr/>
          </p:nvCxnSpPr>
          <p:spPr>
            <a:xfrm>
              <a:off x="5742899" y="4562724"/>
              <a:ext cx="269261" cy="87699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sm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24" name="Gruppo 30723"/>
            <p:cNvGrpSpPr/>
            <p:nvPr/>
          </p:nvGrpSpPr>
          <p:grpSpPr>
            <a:xfrm>
              <a:off x="3673462" y="2438809"/>
              <a:ext cx="3922874" cy="2142319"/>
              <a:chOff x="3419872" y="2438809"/>
              <a:chExt cx="3922874" cy="2142319"/>
            </a:xfrm>
          </p:grpSpPr>
          <p:grpSp>
            <p:nvGrpSpPr>
              <p:cNvPr id="39" name="Gruppo 38"/>
              <p:cNvGrpSpPr/>
              <p:nvPr/>
            </p:nvGrpSpPr>
            <p:grpSpPr>
              <a:xfrm>
                <a:off x="4139864" y="2646494"/>
                <a:ext cx="2770834" cy="1519839"/>
                <a:chOff x="4826349" y="2521135"/>
                <a:chExt cx="3694446" cy="2026449"/>
              </a:xfrm>
            </p:grpSpPr>
            <p:grpSp>
              <p:nvGrpSpPr>
                <p:cNvPr id="42" name="Gruppo 41"/>
                <p:cNvGrpSpPr/>
                <p:nvPr/>
              </p:nvGrpSpPr>
              <p:grpSpPr>
                <a:xfrm>
                  <a:off x="4826349" y="3056076"/>
                  <a:ext cx="3694446" cy="1491508"/>
                  <a:chOff x="6885554" y="4532510"/>
                  <a:chExt cx="3694446" cy="1491508"/>
                </a:xfrm>
              </p:grpSpPr>
              <p:grpSp>
                <p:nvGrpSpPr>
                  <p:cNvPr id="44" name="Gruppo 43"/>
                  <p:cNvGrpSpPr/>
                  <p:nvPr/>
                </p:nvGrpSpPr>
                <p:grpSpPr>
                  <a:xfrm>
                    <a:off x="7202343" y="4817702"/>
                    <a:ext cx="2672516" cy="258146"/>
                    <a:chOff x="6101330" y="4799040"/>
                    <a:chExt cx="2672516" cy="258146"/>
                  </a:xfrm>
                </p:grpSpPr>
                <p:sp>
                  <p:nvSpPr>
                    <p:cNvPr id="69" name="Rettangolo 68"/>
                    <p:cNvSpPr/>
                    <p:nvPr/>
                  </p:nvSpPr>
                  <p:spPr>
                    <a:xfrm>
                      <a:off x="6101330" y="4851919"/>
                      <a:ext cx="2660079" cy="158621"/>
                    </a:xfrm>
                    <a:prstGeom prst="rect">
                      <a:avLst/>
                    </a:prstGeom>
                    <a:blipFill>
                      <a:blip r:embed="rId5"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351"/>
                    </a:p>
                  </p:txBody>
                </p:sp>
                <p:cxnSp>
                  <p:nvCxnSpPr>
                    <p:cNvPr id="70" name="Connettore 1 69"/>
                    <p:cNvCxnSpPr/>
                    <p:nvPr/>
                  </p:nvCxnSpPr>
                  <p:spPr>
                    <a:xfrm>
                      <a:off x="6101330" y="5057186"/>
                      <a:ext cx="2660079" cy="0"/>
                    </a:xfrm>
                    <a:prstGeom prst="line">
                      <a:avLst/>
                    </a:prstGeom>
                    <a:ln w="2857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Connettore 1 70"/>
                    <p:cNvCxnSpPr/>
                    <p:nvPr/>
                  </p:nvCxnSpPr>
                  <p:spPr>
                    <a:xfrm>
                      <a:off x="6113767" y="4799040"/>
                      <a:ext cx="2660079" cy="0"/>
                    </a:xfrm>
                    <a:prstGeom prst="line">
                      <a:avLst/>
                    </a:prstGeom>
                    <a:ln w="2857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" name="Gruppo 44"/>
                  <p:cNvGrpSpPr/>
                  <p:nvPr/>
                </p:nvGrpSpPr>
                <p:grpSpPr>
                  <a:xfrm>
                    <a:off x="7214780" y="5441301"/>
                    <a:ext cx="2672516" cy="258146"/>
                    <a:chOff x="6101330" y="4799040"/>
                    <a:chExt cx="2672516" cy="258146"/>
                  </a:xfrm>
                </p:grpSpPr>
                <p:sp>
                  <p:nvSpPr>
                    <p:cNvPr id="66" name="Rettangolo 65"/>
                    <p:cNvSpPr/>
                    <p:nvPr/>
                  </p:nvSpPr>
                  <p:spPr>
                    <a:xfrm>
                      <a:off x="6101330" y="4851919"/>
                      <a:ext cx="2660079" cy="158621"/>
                    </a:xfrm>
                    <a:prstGeom prst="rect">
                      <a:avLst/>
                    </a:prstGeom>
                    <a:blipFill>
                      <a:blip r:embed="rId5"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351"/>
                    </a:p>
                  </p:txBody>
                </p:sp>
                <p:cxnSp>
                  <p:nvCxnSpPr>
                    <p:cNvPr id="67" name="Connettore 1 66"/>
                    <p:cNvCxnSpPr/>
                    <p:nvPr/>
                  </p:nvCxnSpPr>
                  <p:spPr>
                    <a:xfrm>
                      <a:off x="6101330" y="5057186"/>
                      <a:ext cx="2660079" cy="0"/>
                    </a:xfrm>
                    <a:prstGeom prst="line">
                      <a:avLst/>
                    </a:prstGeom>
                    <a:ln w="2857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Connettore 1 67"/>
                    <p:cNvCxnSpPr/>
                    <p:nvPr/>
                  </p:nvCxnSpPr>
                  <p:spPr>
                    <a:xfrm>
                      <a:off x="6113767" y="4799040"/>
                      <a:ext cx="2660079" cy="0"/>
                    </a:xfrm>
                    <a:prstGeom prst="line">
                      <a:avLst/>
                    </a:prstGeom>
                    <a:ln w="2857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6" name="CasellaDiTesto 45"/>
                  <p:cNvSpPr txBox="1"/>
                  <p:nvPr/>
                </p:nvSpPr>
                <p:spPr>
                  <a:xfrm>
                    <a:off x="7618091" y="4532510"/>
                    <a:ext cx="1849224" cy="3387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5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Readout &amp; </a:t>
                    </a:r>
                    <a:r>
                      <a:rPr lang="en-GB" sz="1051" dirty="0">
                        <a:latin typeface="Times New Roman" panose="02020603050405020304" pitchFamily="18" charset="0"/>
                        <a:ea typeface="Adobe Ming Std L" pitchFamily="18" charset="-128"/>
                        <a:cs typeface="Times New Roman" panose="02020603050405020304" pitchFamily="18" charset="0"/>
                      </a:rPr>
                      <a:t>µ-RWELL</a:t>
                    </a:r>
                    <a:endParaRPr lang="en-US" sz="105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CasellaDiTesto 46"/>
                  <p:cNvSpPr txBox="1"/>
                  <p:nvPr/>
                </p:nvSpPr>
                <p:spPr>
                  <a:xfrm>
                    <a:off x="8137171" y="5685293"/>
                    <a:ext cx="842539" cy="3387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05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Cathode</a:t>
                    </a:r>
                    <a:endParaRPr lang="en-US" sz="135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CasellaDiTesto 47"/>
                  <p:cNvSpPr txBox="1"/>
                  <p:nvPr/>
                </p:nvSpPr>
                <p:spPr>
                  <a:xfrm>
                    <a:off x="8229596" y="4798081"/>
                    <a:ext cx="964367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25" b="1" dirty="0">
                        <a:latin typeface="+mj-lt"/>
                      </a:rPr>
                      <a:t>Honey-comb</a:t>
                    </a:r>
                  </a:p>
                </p:txBody>
              </p:sp>
              <p:sp>
                <p:nvSpPr>
                  <p:cNvPr id="49" name="CasellaDiTesto 48"/>
                  <p:cNvSpPr txBox="1"/>
                  <p:nvPr/>
                </p:nvSpPr>
                <p:spPr>
                  <a:xfrm>
                    <a:off x="8231747" y="5442685"/>
                    <a:ext cx="964367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25" b="1" dirty="0">
                        <a:latin typeface="+mj-lt"/>
                      </a:rPr>
                      <a:t>Honey-comb</a:t>
                    </a:r>
                  </a:p>
                </p:txBody>
              </p:sp>
              <p:sp>
                <p:nvSpPr>
                  <p:cNvPr id="50" name="CasellaDiTesto 49"/>
                  <p:cNvSpPr txBox="1"/>
                  <p:nvPr/>
                </p:nvSpPr>
                <p:spPr>
                  <a:xfrm>
                    <a:off x="8112580" y="5127770"/>
                    <a:ext cx="1250769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25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Detector gas gap</a:t>
                    </a:r>
                  </a:p>
                </p:txBody>
              </p:sp>
              <p:sp>
                <p:nvSpPr>
                  <p:cNvPr id="51" name="CasellaDiTesto 50"/>
                  <p:cNvSpPr txBox="1"/>
                  <p:nvPr/>
                </p:nvSpPr>
                <p:spPr>
                  <a:xfrm>
                    <a:off x="10219476" y="5122500"/>
                    <a:ext cx="357363" cy="307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/>
                      <a:t>5 </a:t>
                    </a:r>
                  </a:p>
                </p:txBody>
              </p:sp>
              <p:grpSp>
                <p:nvGrpSpPr>
                  <p:cNvPr id="52" name="Gruppo 51"/>
                  <p:cNvGrpSpPr/>
                  <p:nvPr/>
                </p:nvGrpSpPr>
                <p:grpSpPr>
                  <a:xfrm>
                    <a:off x="9826881" y="5294444"/>
                    <a:ext cx="360063" cy="606291"/>
                    <a:chOff x="10266875" y="5692815"/>
                    <a:chExt cx="360063" cy="606291"/>
                  </a:xfrm>
                </p:grpSpPr>
                <p:sp>
                  <p:nvSpPr>
                    <p:cNvPr id="63" name="CasellaDiTesto 62"/>
                    <p:cNvSpPr txBox="1"/>
                    <p:nvPr/>
                  </p:nvSpPr>
                  <p:spPr>
                    <a:xfrm>
                      <a:off x="10269575" y="5849570"/>
                      <a:ext cx="357363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900" b="1" dirty="0"/>
                        <a:t>3 </a:t>
                      </a:r>
                    </a:p>
                  </p:txBody>
                </p:sp>
                <p:sp>
                  <p:nvSpPr>
                    <p:cNvPr id="64" name="CasellaDiTesto 63"/>
                    <p:cNvSpPr txBox="1"/>
                    <p:nvPr/>
                  </p:nvSpPr>
                  <p:spPr>
                    <a:xfrm>
                      <a:off x="10266875" y="5692815"/>
                      <a:ext cx="357363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900" b="1" dirty="0"/>
                        <a:t>1 </a:t>
                      </a:r>
                    </a:p>
                  </p:txBody>
                </p:sp>
                <p:sp>
                  <p:nvSpPr>
                    <p:cNvPr id="65" name="CasellaDiTesto 64"/>
                    <p:cNvSpPr txBox="1"/>
                    <p:nvPr/>
                  </p:nvSpPr>
                  <p:spPr>
                    <a:xfrm>
                      <a:off x="10269575" y="5991330"/>
                      <a:ext cx="357363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900" b="1" dirty="0"/>
                        <a:t>1 </a:t>
                      </a:r>
                    </a:p>
                  </p:txBody>
                </p:sp>
              </p:grpSp>
              <p:grpSp>
                <p:nvGrpSpPr>
                  <p:cNvPr id="53" name="Gruppo 52"/>
                  <p:cNvGrpSpPr/>
                  <p:nvPr/>
                </p:nvGrpSpPr>
                <p:grpSpPr>
                  <a:xfrm>
                    <a:off x="9824180" y="4637571"/>
                    <a:ext cx="360063" cy="606291"/>
                    <a:chOff x="10266875" y="5692815"/>
                    <a:chExt cx="360063" cy="606291"/>
                  </a:xfrm>
                </p:grpSpPr>
                <p:sp>
                  <p:nvSpPr>
                    <p:cNvPr id="60" name="CasellaDiTesto 59"/>
                    <p:cNvSpPr txBox="1"/>
                    <p:nvPr/>
                  </p:nvSpPr>
                  <p:spPr>
                    <a:xfrm>
                      <a:off x="10269575" y="5849570"/>
                      <a:ext cx="357363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900" b="1" dirty="0"/>
                        <a:t>3 </a:t>
                      </a:r>
                    </a:p>
                  </p:txBody>
                </p:sp>
                <p:sp>
                  <p:nvSpPr>
                    <p:cNvPr id="61" name="CasellaDiTesto 60"/>
                    <p:cNvSpPr txBox="1"/>
                    <p:nvPr/>
                  </p:nvSpPr>
                  <p:spPr>
                    <a:xfrm>
                      <a:off x="10266875" y="5692815"/>
                      <a:ext cx="357363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900" b="1" dirty="0"/>
                        <a:t>1 </a:t>
                      </a:r>
                    </a:p>
                  </p:txBody>
                </p:sp>
                <p:sp>
                  <p:nvSpPr>
                    <p:cNvPr id="62" name="CasellaDiTesto 61"/>
                    <p:cNvSpPr txBox="1"/>
                    <p:nvPr/>
                  </p:nvSpPr>
                  <p:spPr>
                    <a:xfrm>
                      <a:off x="10269575" y="5991330"/>
                      <a:ext cx="357363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900" b="1" dirty="0"/>
                        <a:t>1 </a:t>
                      </a:r>
                    </a:p>
                  </p:txBody>
                </p:sp>
              </p:grpSp>
              <p:sp>
                <p:nvSpPr>
                  <p:cNvPr id="54" name="CasellaDiTesto 53"/>
                  <p:cNvSpPr txBox="1"/>
                  <p:nvPr/>
                </p:nvSpPr>
                <p:spPr>
                  <a:xfrm>
                    <a:off x="10219475" y="4811392"/>
                    <a:ext cx="357363" cy="307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/>
                      <a:t>5 </a:t>
                    </a:r>
                  </a:p>
                </p:txBody>
              </p:sp>
              <p:sp>
                <p:nvSpPr>
                  <p:cNvPr id="55" name="CasellaDiTesto 54"/>
                  <p:cNvSpPr txBox="1"/>
                  <p:nvPr/>
                </p:nvSpPr>
                <p:spPr>
                  <a:xfrm>
                    <a:off x="10222637" y="5432945"/>
                    <a:ext cx="357363" cy="307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/>
                      <a:t>5 </a:t>
                    </a:r>
                  </a:p>
                </p:txBody>
              </p:sp>
              <p:sp>
                <p:nvSpPr>
                  <p:cNvPr id="56" name="Parentesi graffa chiusa 55"/>
                  <p:cNvSpPr/>
                  <p:nvPr/>
                </p:nvSpPr>
                <p:spPr>
                  <a:xfrm>
                    <a:off x="10122660" y="4753169"/>
                    <a:ext cx="127914" cy="369332"/>
                  </a:xfrm>
                  <a:prstGeom prst="rightBrac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351"/>
                  </a:p>
                </p:txBody>
              </p:sp>
              <p:sp>
                <p:nvSpPr>
                  <p:cNvPr id="57" name="Parentesi graffa chiusa 56"/>
                  <p:cNvSpPr/>
                  <p:nvPr/>
                </p:nvSpPr>
                <p:spPr>
                  <a:xfrm>
                    <a:off x="10122660" y="5381426"/>
                    <a:ext cx="140358" cy="376729"/>
                  </a:xfrm>
                  <a:prstGeom prst="rightBrac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351"/>
                  </a:p>
                </p:txBody>
              </p:sp>
              <p:cxnSp>
                <p:nvCxnSpPr>
                  <p:cNvPr id="58" name="Connettore 2 57"/>
                  <p:cNvCxnSpPr/>
                  <p:nvPr/>
                </p:nvCxnSpPr>
                <p:spPr>
                  <a:xfrm>
                    <a:off x="7101449" y="4795936"/>
                    <a:ext cx="0" cy="87390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CasellaDiTesto 58"/>
                  <p:cNvSpPr txBox="1"/>
                  <p:nvPr/>
                </p:nvSpPr>
                <p:spPr>
                  <a:xfrm rot="16200000">
                    <a:off x="6839901" y="5082248"/>
                    <a:ext cx="430032" cy="33872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51" b="1" dirty="0"/>
                      <a:t>15</a:t>
                    </a:r>
                  </a:p>
                </p:txBody>
              </p:sp>
            </p:grpSp>
            <p:sp>
              <p:nvSpPr>
                <p:cNvPr id="43" name="Rettangolo 42"/>
                <p:cNvSpPr/>
                <p:nvPr/>
              </p:nvSpPr>
              <p:spPr>
                <a:xfrm>
                  <a:off x="5266816" y="2521135"/>
                  <a:ext cx="2462470" cy="4103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1400" b="1" dirty="0">
                      <a:latin typeface="Times New Roman" panose="02020603050405020304" pitchFamily="18" charset="0"/>
                      <a:ea typeface="Adobe Ming Std L" pitchFamily="18" charset="-128"/>
                      <a:cs typeface="Times New Roman" panose="02020603050405020304" pitchFamily="18" charset="0"/>
                    </a:rPr>
                    <a:t>Detector cross section</a:t>
                  </a:r>
                  <a:endPara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0" name="Ovale 39"/>
              <p:cNvSpPr/>
              <p:nvPr/>
            </p:nvSpPr>
            <p:spPr>
              <a:xfrm>
                <a:off x="3419872" y="2438809"/>
                <a:ext cx="3922874" cy="21423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46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18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80602" y="1126942"/>
            <a:ext cx="42630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first step, the prototype will be based on the GE1/1 PCB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readout: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PCB r/o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1.2x0.5 m divided in 8 r/o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single resistive layer with DLC technique with edge current evacuation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part. rate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10 kHz/cm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amplification stage (50 µm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µm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35496" y="1423035"/>
            <a:ext cx="2444106" cy="4577716"/>
            <a:chOff x="238800" y="1423035"/>
            <a:chExt cx="2444106" cy="4577716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483" y="1423035"/>
              <a:ext cx="2353423" cy="4577716"/>
            </a:xfrm>
            <a:prstGeom prst="rect">
              <a:avLst/>
            </a:prstGeom>
          </p:spPr>
        </p:pic>
        <p:cxnSp>
          <p:nvCxnSpPr>
            <p:cNvPr id="8" name="Connettore 2 7"/>
            <p:cNvCxnSpPr/>
            <p:nvPr/>
          </p:nvCxnSpPr>
          <p:spPr>
            <a:xfrm>
              <a:off x="518429" y="1877196"/>
              <a:ext cx="0" cy="361970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 rot="16200000">
              <a:off x="-185250" y="3257104"/>
              <a:ext cx="1148309" cy="3002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1" b="1" dirty="0"/>
                <a:t>1200 mm</a:t>
              </a: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6882287" y="1912186"/>
            <a:ext cx="2295407" cy="3786803"/>
            <a:chOff x="6785183" y="1912186"/>
            <a:chExt cx="2295407" cy="3786803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310" y="1912186"/>
              <a:ext cx="2130077" cy="3786803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 rot="16200000">
              <a:off x="6618160" y="3248832"/>
              <a:ext cx="2569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r/o sectors</a:t>
              </a:r>
            </a:p>
          </p:txBody>
        </p:sp>
        <p:cxnSp>
          <p:nvCxnSpPr>
            <p:cNvPr id="13" name="Connettore 1 12"/>
            <p:cNvCxnSpPr/>
            <p:nvPr/>
          </p:nvCxnSpPr>
          <p:spPr>
            <a:xfrm flipH="1">
              <a:off x="6841310" y="2116886"/>
              <a:ext cx="667503" cy="155354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>
              <a:off x="8327575" y="2109887"/>
              <a:ext cx="643812" cy="144857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po 14"/>
            <p:cNvGrpSpPr/>
            <p:nvPr/>
          </p:nvGrpSpPr>
          <p:grpSpPr>
            <a:xfrm>
              <a:off x="7270948" y="2121936"/>
              <a:ext cx="195942" cy="168985"/>
              <a:chOff x="10030409" y="634482"/>
              <a:chExt cx="261256" cy="225314"/>
            </a:xfrm>
          </p:grpSpPr>
          <p:cxnSp>
            <p:nvCxnSpPr>
              <p:cNvPr id="94" name="Connettore 1 93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ttore 1 94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ttore 1 95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ttore 1 96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ttore 1 97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ttore 1 98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o 15"/>
            <p:cNvGrpSpPr/>
            <p:nvPr/>
          </p:nvGrpSpPr>
          <p:grpSpPr>
            <a:xfrm>
              <a:off x="7193972" y="2285676"/>
              <a:ext cx="195942" cy="168985"/>
              <a:chOff x="10030409" y="634482"/>
              <a:chExt cx="261256" cy="225314"/>
            </a:xfrm>
          </p:grpSpPr>
          <p:cxnSp>
            <p:nvCxnSpPr>
              <p:cNvPr id="88" name="Connettore 1 87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ttore 1 88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ttore 1 89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ttore 1 90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ttore 1 91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ttore 1 92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o 16"/>
            <p:cNvGrpSpPr/>
            <p:nvPr/>
          </p:nvGrpSpPr>
          <p:grpSpPr>
            <a:xfrm>
              <a:off x="7032446" y="2664069"/>
              <a:ext cx="195942" cy="168985"/>
              <a:chOff x="10030409" y="634482"/>
              <a:chExt cx="261256" cy="225314"/>
            </a:xfrm>
          </p:grpSpPr>
          <p:cxnSp>
            <p:nvCxnSpPr>
              <p:cNvPr id="82" name="Connettore 1 81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ttore 1 82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ttore 1 83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ttore 1 84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ttore 1 85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ttore 1 86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po 17"/>
            <p:cNvGrpSpPr/>
            <p:nvPr/>
          </p:nvGrpSpPr>
          <p:grpSpPr>
            <a:xfrm rot="10800000">
              <a:off x="8369134" y="2114938"/>
              <a:ext cx="195942" cy="168985"/>
              <a:chOff x="10030409" y="634482"/>
              <a:chExt cx="261256" cy="225314"/>
            </a:xfrm>
          </p:grpSpPr>
          <p:cxnSp>
            <p:nvCxnSpPr>
              <p:cNvPr id="76" name="Connettore 1 75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ttore 1 76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1 77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1 78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ttore 1 79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ttore 1 80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po 18"/>
            <p:cNvGrpSpPr/>
            <p:nvPr/>
          </p:nvGrpSpPr>
          <p:grpSpPr>
            <a:xfrm rot="10800000">
              <a:off x="8441445" y="2271229"/>
              <a:ext cx="195942" cy="168985"/>
              <a:chOff x="10030409" y="634482"/>
              <a:chExt cx="261256" cy="225314"/>
            </a:xfrm>
          </p:grpSpPr>
          <p:cxnSp>
            <p:nvCxnSpPr>
              <p:cNvPr id="70" name="Connettore 1 69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ttore 1 70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ttore 1 71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ttore 1 72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ttore 1 73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ttore 1 74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uppo 19"/>
            <p:cNvGrpSpPr/>
            <p:nvPr/>
          </p:nvGrpSpPr>
          <p:grpSpPr>
            <a:xfrm rot="10800000">
              <a:off x="8520753" y="2448509"/>
              <a:ext cx="195942" cy="168985"/>
              <a:chOff x="10030409" y="634482"/>
              <a:chExt cx="261256" cy="225314"/>
            </a:xfrm>
          </p:grpSpPr>
          <p:cxnSp>
            <p:nvCxnSpPr>
              <p:cNvPr id="64" name="Connettore 1 63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1 64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ttore 1 65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1 66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ttore 1 67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1 68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o 20"/>
            <p:cNvGrpSpPr/>
            <p:nvPr/>
          </p:nvGrpSpPr>
          <p:grpSpPr>
            <a:xfrm>
              <a:off x="7125751" y="2463459"/>
              <a:ext cx="195942" cy="168985"/>
              <a:chOff x="10030409" y="634482"/>
              <a:chExt cx="261256" cy="225314"/>
            </a:xfrm>
          </p:grpSpPr>
          <p:cxnSp>
            <p:nvCxnSpPr>
              <p:cNvPr id="58" name="Connettore 1 57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ttore 1 58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1 59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1 60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ttore 1 61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1 62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o 21"/>
            <p:cNvGrpSpPr/>
            <p:nvPr/>
          </p:nvGrpSpPr>
          <p:grpSpPr>
            <a:xfrm>
              <a:off x="6915813" y="2960318"/>
              <a:ext cx="195942" cy="168985"/>
              <a:chOff x="10030409" y="634482"/>
              <a:chExt cx="261256" cy="225314"/>
            </a:xfrm>
          </p:grpSpPr>
          <p:cxnSp>
            <p:nvCxnSpPr>
              <p:cNvPr id="52" name="Connettore 1 51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1 54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1 55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1 56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o 22"/>
            <p:cNvGrpSpPr/>
            <p:nvPr/>
          </p:nvGrpSpPr>
          <p:grpSpPr>
            <a:xfrm>
              <a:off x="6785183" y="3284557"/>
              <a:ext cx="195942" cy="168985"/>
              <a:chOff x="10030409" y="634482"/>
              <a:chExt cx="261256" cy="225314"/>
            </a:xfrm>
          </p:grpSpPr>
          <p:cxnSp>
            <p:nvCxnSpPr>
              <p:cNvPr id="46" name="Connettore 1 45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o 23"/>
            <p:cNvGrpSpPr/>
            <p:nvPr/>
          </p:nvGrpSpPr>
          <p:grpSpPr>
            <a:xfrm rot="10800000">
              <a:off x="8600062" y="2632791"/>
              <a:ext cx="195942" cy="168985"/>
              <a:chOff x="10030409" y="634482"/>
              <a:chExt cx="261256" cy="225314"/>
            </a:xfrm>
          </p:grpSpPr>
          <p:cxnSp>
            <p:nvCxnSpPr>
              <p:cNvPr id="40" name="Connettore 1 39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o 24"/>
            <p:cNvGrpSpPr/>
            <p:nvPr/>
          </p:nvGrpSpPr>
          <p:grpSpPr>
            <a:xfrm rot="10800000">
              <a:off x="8742355" y="2957028"/>
              <a:ext cx="195942" cy="168985"/>
              <a:chOff x="10030409" y="634482"/>
              <a:chExt cx="261256" cy="225314"/>
            </a:xfrm>
          </p:grpSpPr>
          <p:cxnSp>
            <p:nvCxnSpPr>
              <p:cNvPr id="34" name="Connettore 1 33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1 34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1 35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o 25"/>
            <p:cNvGrpSpPr/>
            <p:nvPr/>
          </p:nvGrpSpPr>
          <p:grpSpPr>
            <a:xfrm rot="10800000">
              <a:off x="8884648" y="3274270"/>
              <a:ext cx="195942" cy="168985"/>
              <a:chOff x="10030409" y="634482"/>
              <a:chExt cx="261256" cy="225314"/>
            </a:xfrm>
          </p:grpSpPr>
          <p:cxnSp>
            <p:nvCxnSpPr>
              <p:cNvPr id="28" name="Connettore 1 27"/>
              <p:cNvCxnSpPr/>
              <p:nvPr/>
            </p:nvCxnSpPr>
            <p:spPr>
              <a:xfrm>
                <a:off x="10122001" y="754379"/>
                <a:ext cx="1696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/>
              <p:cNvCxnSpPr/>
              <p:nvPr/>
            </p:nvCxnSpPr>
            <p:spPr>
              <a:xfrm>
                <a:off x="10030409" y="717055"/>
                <a:ext cx="0" cy="86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1 30"/>
              <p:cNvCxnSpPr/>
              <p:nvPr/>
            </p:nvCxnSpPr>
            <p:spPr>
              <a:xfrm>
                <a:off x="10122001" y="634482"/>
                <a:ext cx="0" cy="206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1 31"/>
              <p:cNvCxnSpPr/>
              <p:nvPr/>
            </p:nvCxnSpPr>
            <p:spPr>
              <a:xfrm>
                <a:off x="10122001" y="634482"/>
                <a:ext cx="0" cy="22531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1 32"/>
              <p:cNvCxnSpPr/>
              <p:nvPr/>
            </p:nvCxnSpPr>
            <p:spPr>
              <a:xfrm>
                <a:off x="10077061" y="653144"/>
                <a:ext cx="0" cy="1786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e 26"/>
            <p:cNvSpPr/>
            <p:nvPr/>
          </p:nvSpPr>
          <p:spPr>
            <a:xfrm rot="17766721">
              <a:off x="6435560" y="2352696"/>
              <a:ext cx="1542339" cy="741883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</p:grpSp>
      <p:cxnSp>
        <p:nvCxnSpPr>
          <p:cNvPr id="100" name="Connettore 2 99"/>
          <p:cNvCxnSpPr/>
          <p:nvPr/>
        </p:nvCxnSpPr>
        <p:spPr>
          <a:xfrm flipV="1">
            <a:off x="6531849" y="2462505"/>
            <a:ext cx="537957" cy="2122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sellaDiTesto 100"/>
          <p:cNvSpPr txBox="1"/>
          <p:nvPr/>
        </p:nvSpPr>
        <p:spPr>
          <a:xfrm>
            <a:off x="2741587" y="5011906"/>
            <a:ext cx="380137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A very simplified </a:t>
            </a:r>
          </a:p>
          <a:p>
            <a:pPr algn="ctr"/>
            <a:r>
              <a:rPr lang="en-US" sz="2400" u="sng" dirty="0" smtClean="0"/>
              <a:t>detector scheme</a:t>
            </a:r>
            <a:endParaRPr lang="en-US" sz="2400" u="sng" dirty="0"/>
          </a:p>
        </p:txBody>
      </p:sp>
      <p:sp>
        <p:nvSpPr>
          <p:cNvPr id="102" name="CasellaDiTesto 101"/>
          <p:cNvSpPr txBox="1"/>
          <p:nvPr/>
        </p:nvSpPr>
        <p:spPr>
          <a:xfrm>
            <a:off x="1379838" y="63886"/>
            <a:ext cx="6491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latin typeface="Times New Roman"/>
                <a:ea typeface="Adobe Ming Std L" pitchFamily="18" charset="-128"/>
                <a:cs typeface="Times New Roman"/>
              </a:rPr>
              <a:t>µ-RWELL </a:t>
            </a:r>
            <a:r>
              <a:rPr lang="en-GB" sz="3200" dirty="0">
                <a:latin typeface="Times New Roman"/>
                <a:ea typeface="Adobe Ming Std L" pitchFamily="18" charset="-128"/>
                <a:cs typeface="Times New Roman"/>
              </a:rPr>
              <a:t>for </a:t>
            </a:r>
            <a:r>
              <a:rPr lang="en-GB" sz="3200" dirty="0" smtClean="0">
                <a:latin typeface="Times New Roman"/>
                <a:ea typeface="Adobe Ming Std L" pitchFamily="18" charset="-128"/>
                <a:cs typeface="Times New Roman"/>
              </a:rPr>
              <a:t>CMS-Muon system (II)</a:t>
            </a:r>
            <a:endParaRPr lang="en-GB" sz="3200" dirty="0">
              <a:latin typeface="Times New Roman"/>
              <a:ea typeface="Adobe Ming Std L" pitchFamily="18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09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19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59237" y="131256"/>
            <a:ext cx="5593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latin typeface="Times New Roman"/>
                <a:ea typeface="Adobe Ming Std L" pitchFamily="18" charset="-128"/>
                <a:cs typeface="Times New Roman"/>
              </a:rPr>
              <a:t>A Cylindrical µ-RWELL scheme</a:t>
            </a:r>
            <a:endParaRPr lang="en-GB" sz="3200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48696" r="62600"/>
          <a:stretch/>
        </p:blipFill>
        <p:spPr>
          <a:xfrm>
            <a:off x="6047656" y="1159646"/>
            <a:ext cx="3096344" cy="290119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4801" r="57087" b="31748"/>
          <a:stretch/>
        </p:blipFill>
        <p:spPr>
          <a:xfrm>
            <a:off x="6047656" y="3905672"/>
            <a:ext cx="3096344" cy="295232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316416" y="3682706"/>
            <a:ext cx="82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Cathode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047656" y="3689840"/>
            <a:ext cx="118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RWELL+r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/o </a:t>
            </a:r>
          </a:p>
        </p:txBody>
      </p:sp>
      <p:cxnSp>
        <p:nvCxnSpPr>
          <p:cNvPr id="8" name="Connettore 2 7"/>
          <p:cNvCxnSpPr/>
          <p:nvPr/>
        </p:nvCxnSpPr>
        <p:spPr>
          <a:xfrm flipV="1">
            <a:off x="6300192" y="3284984"/>
            <a:ext cx="360040" cy="397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6411888" y="4167450"/>
            <a:ext cx="392360" cy="3816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6" idx="0"/>
          </p:cNvCxnSpPr>
          <p:nvPr/>
        </p:nvCxnSpPr>
        <p:spPr>
          <a:xfrm flipH="1" flipV="1">
            <a:off x="8298160" y="3139900"/>
            <a:ext cx="432048" cy="5428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6" idx="2"/>
          </p:cNvCxnSpPr>
          <p:nvPr/>
        </p:nvCxnSpPr>
        <p:spPr>
          <a:xfrm flipH="1">
            <a:off x="8077200" y="4205926"/>
            <a:ext cx="653008" cy="397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7164288" y="1418105"/>
            <a:ext cx="912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gap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78" name="Gruppo 30777"/>
          <p:cNvGrpSpPr/>
          <p:nvPr/>
        </p:nvGrpSpPr>
        <p:grpSpPr>
          <a:xfrm>
            <a:off x="452801" y="2348880"/>
            <a:ext cx="4944315" cy="2583828"/>
            <a:chOff x="131741" y="3431064"/>
            <a:chExt cx="4944315" cy="2583828"/>
          </a:xfrm>
        </p:grpSpPr>
        <p:sp>
          <p:nvSpPr>
            <p:cNvPr id="30777" name="Rettangolo 30776"/>
            <p:cNvSpPr/>
            <p:nvPr/>
          </p:nvSpPr>
          <p:spPr>
            <a:xfrm>
              <a:off x="131741" y="3431064"/>
              <a:ext cx="4944315" cy="2314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776" name="Gruppo 30775"/>
            <p:cNvGrpSpPr/>
            <p:nvPr/>
          </p:nvGrpSpPr>
          <p:grpSpPr>
            <a:xfrm>
              <a:off x="131741" y="3501008"/>
              <a:ext cx="4728291" cy="2513884"/>
              <a:chOff x="35496" y="3527486"/>
              <a:chExt cx="4728291" cy="2513884"/>
            </a:xfrm>
          </p:grpSpPr>
          <p:sp>
            <p:nvSpPr>
              <p:cNvPr id="173" name="CasellaDiTesto 172"/>
              <p:cNvSpPr txBox="1"/>
              <p:nvPr/>
            </p:nvSpPr>
            <p:spPr>
              <a:xfrm>
                <a:off x="575069" y="4635993"/>
                <a:ext cx="84029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Copper dot</a:t>
                </a:r>
                <a:endPara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0764" name="Gruppo 30763"/>
              <p:cNvGrpSpPr/>
              <p:nvPr/>
            </p:nvGrpSpPr>
            <p:grpSpPr>
              <a:xfrm>
                <a:off x="35496" y="3527486"/>
                <a:ext cx="4728291" cy="2513884"/>
                <a:chOff x="-54338" y="3321702"/>
                <a:chExt cx="4728291" cy="2513884"/>
              </a:xfrm>
            </p:grpSpPr>
            <p:grpSp>
              <p:nvGrpSpPr>
                <p:cNvPr id="30756" name="Gruppo 30755"/>
                <p:cNvGrpSpPr/>
                <p:nvPr/>
              </p:nvGrpSpPr>
              <p:grpSpPr>
                <a:xfrm>
                  <a:off x="483804" y="3321702"/>
                  <a:ext cx="3749179" cy="2513884"/>
                  <a:chOff x="1331640" y="3219372"/>
                  <a:chExt cx="3749179" cy="2513884"/>
                </a:xfrm>
              </p:grpSpPr>
              <p:sp>
                <p:nvSpPr>
                  <p:cNvPr id="20" name="Arco a tutto sesto 19"/>
                  <p:cNvSpPr/>
                  <p:nvPr/>
                </p:nvSpPr>
                <p:spPr>
                  <a:xfrm>
                    <a:off x="1331640" y="3573016"/>
                    <a:ext cx="3744416" cy="2160240"/>
                  </a:xfrm>
                  <a:prstGeom prst="blockArc">
                    <a:avLst>
                      <a:gd name="adj1" fmla="val 12226695"/>
                      <a:gd name="adj2" fmla="val 20406022"/>
                      <a:gd name="adj3" fmla="val 2121"/>
                    </a:avLst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27" name="Gruppo 26"/>
                  <p:cNvGrpSpPr/>
                  <p:nvPr/>
                </p:nvGrpSpPr>
                <p:grpSpPr>
                  <a:xfrm rot="19656145">
                    <a:off x="1780567" y="3923230"/>
                    <a:ext cx="284756" cy="167784"/>
                    <a:chOff x="2066009" y="4574076"/>
                    <a:chExt cx="284756" cy="167784"/>
                  </a:xfrm>
                </p:grpSpPr>
                <p:sp>
                  <p:nvSpPr>
                    <p:cNvPr id="21" name="Rettangolo 20"/>
                    <p:cNvSpPr/>
                    <p:nvPr/>
                  </p:nvSpPr>
                  <p:spPr>
                    <a:xfrm>
                      <a:off x="2072259" y="4621659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ettangolo 22"/>
                    <p:cNvSpPr/>
                    <p:nvPr/>
                  </p:nvSpPr>
                  <p:spPr>
                    <a:xfrm>
                      <a:off x="2072259" y="4693667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ttangolo 27"/>
                    <p:cNvSpPr/>
                    <p:nvPr/>
                  </p:nvSpPr>
                  <p:spPr>
                    <a:xfrm>
                      <a:off x="2144267" y="4574225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Rettangolo 28"/>
                    <p:cNvSpPr/>
                    <p:nvPr/>
                  </p:nvSpPr>
                  <p:spPr>
                    <a:xfrm>
                      <a:off x="2210370" y="4624133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ttangolo 29"/>
                    <p:cNvSpPr/>
                    <p:nvPr/>
                  </p:nvSpPr>
                  <p:spPr>
                    <a:xfrm>
                      <a:off x="2210370" y="4696141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ttangolo 30"/>
                    <p:cNvSpPr/>
                    <p:nvPr/>
                  </p:nvSpPr>
                  <p:spPr>
                    <a:xfrm>
                      <a:off x="2278757" y="4575940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ettangolo 32"/>
                    <p:cNvSpPr/>
                    <p:nvPr/>
                  </p:nvSpPr>
                  <p:spPr>
                    <a:xfrm>
                      <a:off x="2066009" y="4574076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ettangolo 33"/>
                    <p:cNvSpPr/>
                    <p:nvPr/>
                  </p:nvSpPr>
                  <p:spPr>
                    <a:xfrm>
                      <a:off x="2205262" y="4576365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" name="Gruppo 35"/>
                  <p:cNvGrpSpPr/>
                  <p:nvPr/>
                </p:nvGrpSpPr>
                <p:grpSpPr>
                  <a:xfrm rot="20117471">
                    <a:off x="2031078" y="3797445"/>
                    <a:ext cx="284756" cy="167784"/>
                    <a:chOff x="2066009" y="4574076"/>
                    <a:chExt cx="284756" cy="167784"/>
                  </a:xfrm>
                </p:grpSpPr>
                <p:sp>
                  <p:nvSpPr>
                    <p:cNvPr id="37" name="Rettangolo 36"/>
                    <p:cNvSpPr/>
                    <p:nvPr/>
                  </p:nvSpPr>
                  <p:spPr>
                    <a:xfrm>
                      <a:off x="2072259" y="4621659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Rettangolo 37"/>
                    <p:cNvSpPr/>
                    <p:nvPr/>
                  </p:nvSpPr>
                  <p:spPr>
                    <a:xfrm>
                      <a:off x="2072259" y="4693667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ttangolo 38"/>
                    <p:cNvSpPr/>
                    <p:nvPr/>
                  </p:nvSpPr>
                  <p:spPr>
                    <a:xfrm>
                      <a:off x="2144267" y="4574225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Rettangolo 39"/>
                    <p:cNvSpPr/>
                    <p:nvPr/>
                  </p:nvSpPr>
                  <p:spPr>
                    <a:xfrm>
                      <a:off x="2210370" y="4624133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Rettangolo 40"/>
                    <p:cNvSpPr/>
                    <p:nvPr/>
                  </p:nvSpPr>
                  <p:spPr>
                    <a:xfrm>
                      <a:off x="2210370" y="4696141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Rettangolo 41"/>
                    <p:cNvSpPr/>
                    <p:nvPr/>
                  </p:nvSpPr>
                  <p:spPr>
                    <a:xfrm>
                      <a:off x="2278757" y="4575940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Rettangolo 42"/>
                    <p:cNvSpPr/>
                    <p:nvPr/>
                  </p:nvSpPr>
                  <p:spPr>
                    <a:xfrm>
                      <a:off x="2066009" y="4574076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Rettangolo 43"/>
                    <p:cNvSpPr/>
                    <p:nvPr/>
                  </p:nvSpPr>
                  <p:spPr>
                    <a:xfrm>
                      <a:off x="2205262" y="4576365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" name="Gruppo 44"/>
                  <p:cNvGrpSpPr/>
                  <p:nvPr/>
                </p:nvGrpSpPr>
                <p:grpSpPr>
                  <a:xfrm rot="20567140">
                    <a:off x="2292529" y="3709025"/>
                    <a:ext cx="284756" cy="167784"/>
                    <a:chOff x="2066009" y="4574076"/>
                    <a:chExt cx="284756" cy="167784"/>
                  </a:xfrm>
                </p:grpSpPr>
                <p:sp>
                  <p:nvSpPr>
                    <p:cNvPr id="46" name="Rettangolo 45"/>
                    <p:cNvSpPr/>
                    <p:nvPr/>
                  </p:nvSpPr>
                  <p:spPr>
                    <a:xfrm>
                      <a:off x="2072259" y="4621659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ttangolo 46"/>
                    <p:cNvSpPr/>
                    <p:nvPr/>
                  </p:nvSpPr>
                  <p:spPr>
                    <a:xfrm>
                      <a:off x="2072259" y="4693667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Rettangolo 47"/>
                    <p:cNvSpPr/>
                    <p:nvPr/>
                  </p:nvSpPr>
                  <p:spPr>
                    <a:xfrm>
                      <a:off x="2144267" y="4574225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Rettangolo 48"/>
                    <p:cNvSpPr/>
                    <p:nvPr/>
                  </p:nvSpPr>
                  <p:spPr>
                    <a:xfrm>
                      <a:off x="2210370" y="4624133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Rettangolo 49"/>
                    <p:cNvSpPr/>
                    <p:nvPr/>
                  </p:nvSpPr>
                  <p:spPr>
                    <a:xfrm>
                      <a:off x="2210370" y="4696141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ettangolo 50"/>
                    <p:cNvSpPr/>
                    <p:nvPr/>
                  </p:nvSpPr>
                  <p:spPr>
                    <a:xfrm>
                      <a:off x="2278757" y="4575940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Rettangolo 51"/>
                    <p:cNvSpPr/>
                    <p:nvPr/>
                  </p:nvSpPr>
                  <p:spPr>
                    <a:xfrm>
                      <a:off x="2066009" y="4574076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Rettangolo 52"/>
                    <p:cNvSpPr/>
                    <p:nvPr/>
                  </p:nvSpPr>
                  <p:spPr>
                    <a:xfrm>
                      <a:off x="2205262" y="4576365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uppo 53"/>
                  <p:cNvGrpSpPr/>
                  <p:nvPr/>
                </p:nvGrpSpPr>
                <p:grpSpPr>
                  <a:xfrm rot="21166827">
                    <a:off x="2563715" y="3643181"/>
                    <a:ext cx="284756" cy="167784"/>
                    <a:chOff x="2066009" y="4574076"/>
                    <a:chExt cx="284756" cy="167784"/>
                  </a:xfrm>
                </p:grpSpPr>
                <p:sp>
                  <p:nvSpPr>
                    <p:cNvPr id="55" name="Rettangolo 54"/>
                    <p:cNvSpPr/>
                    <p:nvPr/>
                  </p:nvSpPr>
                  <p:spPr>
                    <a:xfrm>
                      <a:off x="2072259" y="4621659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ttangolo 55"/>
                    <p:cNvSpPr/>
                    <p:nvPr/>
                  </p:nvSpPr>
                  <p:spPr>
                    <a:xfrm>
                      <a:off x="2072259" y="4693667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ettangolo 56"/>
                    <p:cNvSpPr/>
                    <p:nvPr/>
                  </p:nvSpPr>
                  <p:spPr>
                    <a:xfrm>
                      <a:off x="2144267" y="4574225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ttangolo 57"/>
                    <p:cNvSpPr/>
                    <p:nvPr/>
                  </p:nvSpPr>
                  <p:spPr>
                    <a:xfrm>
                      <a:off x="2210370" y="4624133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Rettangolo 58"/>
                    <p:cNvSpPr/>
                    <p:nvPr/>
                  </p:nvSpPr>
                  <p:spPr>
                    <a:xfrm>
                      <a:off x="2210370" y="4696141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Rettangolo 59"/>
                    <p:cNvSpPr/>
                    <p:nvPr/>
                  </p:nvSpPr>
                  <p:spPr>
                    <a:xfrm>
                      <a:off x="2278757" y="4575940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Rettangolo 60"/>
                    <p:cNvSpPr/>
                    <p:nvPr/>
                  </p:nvSpPr>
                  <p:spPr>
                    <a:xfrm>
                      <a:off x="2066009" y="4574076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ttangolo 61"/>
                    <p:cNvSpPr/>
                    <p:nvPr/>
                  </p:nvSpPr>
                  <p:spPr>
                    <a:xfrm>
                      <a:off x="2205262" y="4576365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" name="Gruppo 62"/>
                  <p:cNvGrpSpPr/>
                  <p:nvPr/>
                </p:nvGrpSpPr>
                <p:grpSpPr>
                  <a:xfrm rot="21257149">
                    <a:off x="2840208" y="3610636"/>
                    <a:ext cx="284756" cy="167784"/>
                    <a:chOff x="2066009" y="4574076"/>
                    <a:chExt cx="284756" cy="167784"/>
                  </a:xfrm>
                </p:grpSpPr>
                <p:sp>
                  <p:nvSpPr>
                    <p:cNvPr id="64" name="Rettangolo 63"/>
                    <p:cNvSpPr/>
                    <p:nvPr/>
                  </p:nvSpPr>
                  <p:spPr>
                    <a:xfrm>
                      <a:off x="2072259" y="4621659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Rettangolo 64"/>
                    <p:cNvSpPr/>
                    <p:nvPr/>
                  </p:nvSpPr>
                  <p:spPr>
                    <a:xfrm>
                      <a:off x="2072259" y="4693667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ettangolo 65"/>
                    <p:cNvSpPr/>
                    <p:nvPr/>
                  </p:nvSpPr>
                  <p:spPr>
                    <a:xfrm>
                      <a:off x="2144267" y="4574225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Rettangolo 66"/>
                    <p:cNvSpPr/>
                    <p:nvPr/>
                  </p:nvSpPr>
                  <p:spPr>
                    <a:xfrm>
                      <a:off x="2210370" y="4624133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Rettangolo 67"/>
                    <p:cNvSpPr/>
                    <p:nvPr/>
                  </p:nvSpPr>
                  <p:spPr>
                    <a:xfrm>
                      <a:off x="2210370" y="4696141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Rettangolo 68"/>
                    <p:cNvSpPr/>
                    <p:nvPr/>
                  </p:nvSpPr>
                  <p:spPr>
                    <a:xfrm>
                      <a:off x="2278757" y="4575940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" name="Rettangolo 69"/>
                    <p:cNvSpPr/>
                    <p:nvPr/>
                  </p:nvSpPr>
                  <p:spPr>
                    <a:xfrm>
                      <a:off x="2066009" y="4574076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" name="Rettangolo 70"/>
                    <p:cNvSpPr/>
                    <p:nvPr/>
                  </p:nvSpPr>
                  <p:spPr>
                    <a:xfrm>
                      <a:off x="2205262" y="4576365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" name="Gruppo 71"/>
                  <p:cNvGrpSpPr/>
                  <p:nvPr/>
                </p:nvGrpSpPr>
                <p:grpSpPr>
                  <a:xfrm rot="170162">
                    <a:off x="3120289" y="3605948"/>
                    <a:ext cx="284756" cy="167784"/>
                    <a:chOff x="2066009" y="4574076"/>
                    <a:chExt cx="284756" cy="167784"/>
                  </a:xfrm>
                </p:grpSpPr>
                <p:sp>
                  <p:nvSpPr>
                    <p:cNvPr id="73" name="Rettangolo 72"/>
                    <p:cNvSpPr/>
                    <p:nvPr/>
                  </p:nvSpPr>
                  <p:spPr>
                    <a:xfrm>
                      <a:off x="2072259" y="4621659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Rettangolo 73"/>
                    <p:cNvSpPr/>
                    <p:nvPr/>
                  </p:nvSpPr>
                  <p:spPr>
                    <a:xfrm>
                      <a:off x="2072259" y="4693667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ttangolo 74"/>
                    <p:cNvSpPr/>
                    <p:nvPr/>
                  </p:nvSpPr>
                  <p:spPr>
                    <a:xfrm>
                      <a:off x="2144267" y="4574225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Rettangolo 75"/>
                    <p:cNvSpPr/>
                    <p:nvPr/>
                  </p:nvSpPr>
                  <p:spPr>
                    <a:xfrm>
                      <a:off x="2210370" y="4624133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Rettangolo 76"/>
                    <p:cNvSpPr/>
                    <p:nvPr/>
                  </p:nvSpPr>
                  <p:spPr>
                    <a:xfrm>
                      <a:off x="2210370" y="4696141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Rettangolo 77"/>
                    <p:cNvSpPr/>
                    <p:nvPr/>
                  </p:nvSpPr>
                  <p:spPr>
                    <a:xfrm>
                      <a:off x="2278757" y="4575940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ttangolo 78"/>
                    <p:cNvSpPr/>
                    <p:nvPr/>
                  </p:nvSpPr>
                  <p:spPr>
                    <a:xfrm>
                      <a:off x="2066009" y="4574076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" name="Rettangolo 79"/>
                    <p:cNvSpPr/>
                    <p:nvPr/>
                  </p:nvSpPr>
                  <p:spPr>
                    <a:xfrm>
                      <a:off x="2205262" y="4576365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" name="Gruppo 80"/>
                  <p:cNvGrpSpPr/>
                  <p:nvPr/>
                </p:nvGrpSpPr>
                <p:grpSpPr>
                  <a:xfrm rot="400765">
                    <a:off x="3396826" y="3620301"/>
                    <a:ext cx="284756" cy="167784"/>
                    <a:chOff x="2066009" y="4574076"/>
                    <a:chExt cx="284756" cy="167784"/>
                  </a:xfrm>
                </p:grpSpPr>
                <p:sp>
                  <p:nvSpPr>
                    <p:cNvPr id="82" name="Rettangolo 81"/>
                    <p:cNvSpPr/>
                    <p:nvPr/>
                  </p:nvSpPr>
                  <p:spPr>
                    <a:xfrm>
                      <a:off x="2072259" y="4621659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Rettangolo 82"/>
                    <p:cNvSpPr/>
                    <p:nvPr/>
                  </p:nvSpPr>
                  <p:spPr>
                    <a:xfrm>
                      <a:off x="2072259" y="4693667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" name="Rettangolo 83"/>
                    <p:cNvSpPr/>
                    <p:nvPr/>
                  </p:nvSpPr>
                  <p:spPr>
                    <a:xfrm>
                      <a:off x="2144267" y="4574225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Rettangolo 84"/>
                    <p:cNvSpPr/>
                    <p:nvPr/>
                  </p:nvSpPr>
                  <p:spPr>
                    <a:xfrm>
                      <a:off x="2210370" y="4624133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Rettangolo 85"/>
                    <p:cNvSpPr/>
                    <p:nvPr/>
                  </p:nvSpPr>
                  <p:spPr>
                    <a:xfrm>
                      <a:off x="2210370" y="4696141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Rettangolo 86"/>
                    <p:cNvSpPr/>
                    <p:nvPr/>
                  </p:nvSpPr>
                  <p:spPr>
                    <a:xfrm>
                      <a:off x="2278757" y="4575940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Rettangolo 87"/>
                    <p:cNvSpPr/>
                    <p:nvPr/>
                  </p:nvSpPr>
                  <p:spPr>
                    <a:xfrm>
                      <a:off x="2066009" y="4574076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Rettangolo 88"/>
                    <p:cNvSpPr/>
                    <p:nvPr/>
                  </p:nvSpPr>
                  <p:spPr>
                    <a:xfrm>
                      <a:off x="2205262" y="4576365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" name="Gruppo 89"/>
                  <p:cNvGrpSpPr/>
                  <p:nvPr/>
                </p:nvGrpSpPr>
                <p:grpSpPr>
                  <a:xfrm rot="685358">
                    <a:off x="3683462" y="3663412"/>
                    <a:ext cx="284756" cy="167784"/>
                    <a:chOff x="2066009" y="4574076"/>
                    <a:chExt cx="284756" cy="167784"/>
                  </a:xfrm>
                </p:grpSpPr>
                <p:sp>
                  <p:nvSpPr>
                    <p:cNvPr id="91" name="Rettangolo 90"/>
                    <p:cNvSpPr/>
                    <p:nvPr/>
                  </p:nvSpPr>
                  <p:spPr>
                    <a:xfrm>
                      <a:off x="2072259" y="4621659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ttangolo 91"/>
                    <p:cNvSpPr/>
                    <p:nvPr/>
                  </p:nvSpPr>
                  <p:spPr>
                    <a:xfrm>
                      <a:off x="2072259" y="4693667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" name="Rettangolo 92"/>
                    <p:cNvSpPr/>
                    <p:nvPr/>
                  </p:nvSpPr>
                  <p:spPr>
                    <a:xfrm>
                      <a:off x="2144267" y="4574225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" name="Rettangolo 93"/>
                    <p:cNvSpPr/>
                    <p:nvPr/>
                  </p:nvSpPr>
                  <p:spPr>
                    <a:xfrm>
                      <a:off x="2210370" y="4624133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" name="Rettangolo 94"/>
                    <p:cNvSpPr/>
                    <p:nvPr/>
                  </p:nvSpPr>
                  <p:spPr>
                    <a:xfrm>
                      <a:off x="2210370" y="4696141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ttangolo 95"/>
                    <p:cNvSpPr/>
                    <p:nvPr/>
                  </p:nvSpPr>
                  <p:spPr>
                    <a:xfrm>
                      <a:off x="2278757" y="4575940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" name="Rettangolo 96"/>
                    <p:cNvSpPr/>
                    <p:nvPr/>
                  </p:nvSpPr>
                  <p:spPr>
                    <a:xfrm>
                      <a:off x="2066009" y="4574076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ttangolo 97"/>
                    <p:cNvSpPr/>
                    <p:nvPr/>
                  </p:nvSpPr>
                  <p:spPr>
                    <a:xfrm>
                      <a:off x="2205262" y="4576365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" name="Gruppo 98"/>
                  <p:cNvGrpSpPr/>
                  <p:nvPr/>
                </p:nvGrpSpPr>
                <p:grpSpPr>
                  <a:xfrm rot="1068379">
                    <a:off x="3945545" y="3745366"/>
                    <a:ext cx="284756" cy="167784"/>
                    <a:chOff x="2066009" y="4574076"/>
                    <a:chExt cx="284756" cy="167784"/>
                  </a:xfrm>
                </p:grpSpPr>
                <p:sp>
                  <p:nvSpPr>
                    <p:cNvPr id="100" name="Rettangolo 99"/>
                    <p:cNvSpPr/>
                    <p:nvPr/>
                  </p:nvSpPr>
                  <p:spPr>
                    <a:xfrm>
                      <a:off x="2072259" y="4621659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Rettangolo 100"/>
                    <p:cNvSpPr/>
                    <p:nvPr/>
                  </p:nvSpPr>
                  <p:spPr>
                    <a:xfrm>
                      <a:off x="2072259" y="4693667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Rettangolo 101"/>
                    <p:cNvSpPr/>
                    <p:nvPr/>
                  </p:nvSpPr>
                  <p:spPr>
                    <a:xfrm>
                      <a:off x="2144267" y="4574225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Rettangolo 102"/>
                    <p:cNvSpPr/>
                    <p:nvPr/>
                  </p:nvSpPr>
                  <p:spPr>
                    <a:xfrm>
                      <a:off x="2210370" y="4624133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Rettangolo 103"/>
                    <p:cNvSpPr/>
                    <p:nvPr/>
                  </p:nvSpPr>
                  <p:spPr>
                    <a:xfrm>
                      <a:off x="2210370" y="4696141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ttangolo 104"/>
                    <p:cNvSpPr/>
                    <p:nvPr/>
                  </p:nvSpPr>
                  <p:spPr>
                    <a:xfrm>
                      <a:off x="2278757" y="4575940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Rettangolo 105"/>
                    <p:cNvSpPr/>
                    <p:nvPr/>
                  </p:nvSpPr>
                  <p:spPr>
                    <a:xfrm>
                      <a:off x="2066009" y="4574076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ttangolo 106"/>
                    <p:cNvSpPr/>
                    <p:nvPr/>
                  </p:nvSpPr>
                  <p:spPr>
                    <a:xfrm>
                      <a:off x="2205262" y="4576365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" name="Gruppo 107"/>
                  <p:cNvGrpSpPr/>
                  <p:nvPr/>
                </p:nvGrpSpPr>
                <p:grpSpPr>
                  <a:xfrm rot="1437592">
                    <a:off x="4212379" y="3850347"/>
                    <a:ext cx="284756" cy="167784"/>
                    <a:chOff x="2066009" y="4574076"/>
                    <a:chExt cx="284756" cy="167784"/>
                  </a:xfrm>
                </p:grpSpPr>
                <p:sp>
                  <p:nvSpPr>
                    <p:cNvPr id="109" name="Rettangolo 108"/>
                    <p:cNvSpPr/>
                    <p:nvPr/>
                  </p:nvSpPr>
                  <p:spPr>
                    <a:xfrm>
                      <a:off x="2072259" y="4621659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Rettangolo 109"/>
                    <p:cNvSpPr/>
                    <p:nvPr/>
                  </p:nvSpPr>
                  <p:spPr>
                    <a:xfrm>
                      <a:off x="2072259" y="4693667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Rettangolo 110"/>
                    <p:cNvSpPr/>
                    <p:nvPr/>
                  </p:nvSpPr>
                  <p:spPr>
                    <a:xfrm>
                      <a:off x="2144267" y="4574225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Rettangolo 111"/>
                    <p:cNvSpPr/>
                    <p:nvPr/>
                  </p:nvSpPr>
                  <p:spPr>
                    <a:xfrm>
                      <a:off x="2210370" y="4624133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ttangolo 112"/>
                    <p:cNvSpPr/>
                    <p:nvPr/>
                  </p:nvSpPr>
                  <p:spPr>
                    <a:xfrm>
                      <a:off x="2210370" y="4696141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Rettangolo 113"/>
                    <p:cNvSpPr/>
                    <p:nvPr/>
                  </p:nvSpPr>
                  <p:spPr>
                    <a:xfrm>
                      <a:off x="2278757" y="4575940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ttangolo 114"/>
                    <p:cNvSpPr/>
                    <p:nvPr/>
                  </p:nvSpPr>
                  <p:spPr>
                    <a:xfrm>
                      <a:off x="2066009" y="4574076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Rettangolo 115"/>
                    <p:cNvSpPr/>
                    <p:nvPr/>
                  </p:nvSpPr>
                  <p:spPr>
                    <a:xfrm>
                      <a:off x="2205262" y="4576365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7" name="Gruppo 116"/>
                  <p:cNvGrpSpPr/>
                  <p:nvPr/>
                </p:nvGrpSpPr>
                <p:grpSpPr>
                  <a:xfrm rot="2338615">
                    <a:off x="4440430" y="3987726"/>
                    <a:ext cx="284756" cy="167784"/>
                    <a:chOff x="2066009" y="4574076"/>
                    <a:chExt cx="284756" cy="167784"/>
                  </a:xfrm>
                </p:grpSpPr>
                <p:sp>
                  <p:nvSpPr>
                    <p:cNvPr id="118" name="Rettangolo 117"/>
                    <p:cNvSpPr/>
                    <p:nvPr/>
                  </p:nvSpPr>
                  <p:spPr>
                    <a:xfrm>
                      <a:off x="2072259" y="4621659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Rettangolo 118"/>
                    <p:cNvSpPr/>
                    <p:nvPr/>
                  </p:nvSpPr>
                  <p:spPr>
                    <a:xfrm>
                      <a:off x="2072259" y="4693667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Rettangolo 119"/>
                    <p:cNvSpPr/>
                    <p:nvPr/>
                  </p:nvSpPr>
                  <p:spPr>
                    <a:xfrm>
                      <a:off x="2144267" y="4574225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Rettangolo 120"/>
                    <p:cNvSpPr/>
                    <p:nvPr/>
                  </p:nvSpPr>
                  <p:spPr>
                    <a:xfrm>
                      <a:off x="2210370" y="4624133"/>
                      <a:ext cx="72008" cy="7200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Rettangolo 121"/>
                    <p:cNvSpPr/>
                    <p:nvPr/>
                  </p:nvSpPr>
                  <p:spPr>
                    <a:xfrm>
                      <a:off x="2210370" y="4696141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" name="Rettangolo 122"/>
                    <p:cNvSpPr/>
                    <p:nvPr/>
                  </p:nvSpPr>
                  <p:spPr>
                    <a:xfrm>
                      <a:off x="2278757" y="4575940"/>
                      <a:ext cx="72008" cy="4571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Rettangolo 123"/>
                    <p:cNvSpPr/>
                    <p:nvPr/>
                  </p:nvSpPr>
                  <p:spPr>
                    <a:xfrm>
                      <a:off x="2066009" y="4574076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" name="Rettangolo 124"/>
                    <p:cNvSpPr/>
                    <p:nvPr/>
                  </p:nvSpPr>
                  <p:spPr>
                    <a:xfrm>
                      <a:off x="2205262" y="4576365"/>
                      <a:ext cx="72008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6" name="Arco a tutto sesto 125"/>
                  <p:cNvSpPr/>
                  <p:nvPr/>
                </p:nvSpPr>
                <p:spPr>
                  <a:xfrm>
                    <a:off x="1331640" y="3515297"/>
                    <a:ext cx="3744416" cy="2160240"/>
                  </a:xfrm>
                  <a:prstGeom prst="blockArc">
                    <a:avLst>
                      <a:gd name="adj1" fmla="val 12131361"/>
                      <a:gd name="adj2" fmla="val 20557659"/>
                      <a:gd name="adj3" fmla="val 1877"/>
                    </a:avLst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7" name="Arco a tutto sesto 126"/>
                  <p:cNvSpPr/>
                  <p:nvPr/>
                </p:nvSpPr>
                <p:spPr>
                  <a:xfrm>
                    <a:off x="1336403" y="3467104"/>
                    <a:ext cx="3744416" cy="2160240"/>
                  </a:xfrm>
                  <a:prstGeom prst="blockArc">
                    <a:avLst>
                      <a:gd name="adj1" fmla="val 12044108"/>
                      <a:gd name="adj2" fmla="val 20637942"/>
                      <a:gd name="adj3" fmla="val 1955"/>
                    </a:avLst>
                  </a:prstGeom>
                  <a:solidFill>
                    <a:srgbClr val="FF99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0721" name="Connettore 4 30720"/>
                  <p:cNvCxnSpPr/>
                  <p:nvPr/>
                </p:nvCxnSpPr>
                <p:spPr>
                  <a:xfrm flipV="1">
                    <a:off x="3171930" y="3385348"/>
                    <a:ext cx="175934" cy="115660"/>
                  </a:xfrm>
                  <a:prstGeom prst="bentConnector3">
                    <a:avLst>
                      <a:gd name="adj1" fmla="val -1433"/>
                    </a:avLst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753" name="CasellaDiTesto 30752"/>
                  <p:cNvSpPr txBox="1"/>
                  <p:nvPr/>
                </p:nvSpPr>
                <p:spPr>
                  <a:xfrm>
                    <a:off x="3320710" y="3219372"/>
                    <a:ext cx="1159292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Flexible Readout</a:t>
                    </a:r>
                    <a:endParaRPr lang="en-US" sz="105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754" name="CasellaDiTesto 30753"/>
                  <p:cNvSpPr txBox="1"/>
                  <p:nvPr/>
                </p:nvSpPr>
                <p:spPr>
                  <a:xfrm>
                    <a:off x="2899694" y="4448601"/>
                    <a:ext cx="671979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athode</a:t>
                    </a:r>
                    <a:endParaRPr lang="en-US" sz="1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71" name="CasellaDiTesto 170"/>
                <p:cNvSpPr txBox="1"/>
                <p:nvPr/>
              </p:nvSpPr>
              <p:spPr>
                <a:xfrm>
                  <a:off x="3657328" y="4413070"/>
                  <a:ext cx="101662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Resistive layer</a:t>
                  </a:r>
                  <a:endParaRPr lang="en-US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2" name="CasellaDiTesto 171"/>
                <p:cNvSpPr txBox="1"/>
                <p:nvPr/>
              </p:nvSpPr>
              <p:spPr>
                <a:xfrm>
                  <a:off x="-54338" y="4237657"/>
                  <a:ext cx="1164101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Copper top layer</a:t>
                  </a:r>
                  <a:endParaRPr lang="en-US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763" name="Arco a tutto sesto 30762"/>
                <p:cNvSpPr/>
                <p:nvPr/>
              </p:nvSpPr>
              <p:spPr>
                <a:xfrm>
                  <a:off x="1381053" y="4513009"/>
                  <a:ext cx="1995623" cy="1025544"/>
                </a:xfrm>
                <a:prstGeom prst="blockArc">
                  <a:avLst>
                    <a:gd name="adj1" fmla="val 11692622"/>
                    <a:gd name="adj2" fmla="val 20747205"/>
                    <a:gd name="adj3" fmla="val 2804"/>
                  </a:avLst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1" name="Arco a tutto sesto 180"/>
                <p:cNvSpPr/>
                <p:nvPr/>
              </p:nvSpPr>
              <p:spPr>
                <a:xfrm>
                  <a:off x="1376352" y="4478056"/>
                  <a:ext cx="1995623" cy="1025544"/>
                </a:xfrm>
                <a:prstGeom prst="blockArc">
                  <a:avLst>
                    <a:gd name="adj1" fmla="val 11692622"/>
                    <a:gd name="adj2" fmla="val 20747205"/>
                    <a:gd name="adj3" fmla="val 2804"/>
                  </a:avLst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3" name="CasellaDiTesto 182"/>
              <p:cNvSpPr txBox="1"/>
              <p:nvPr/>
            </p:nvSpPr>
            <p:spPr>
              <a:xfrm>
                <a:off x="2134434" y="4289904"/>
                <a:ext cx="65274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Gas gap</a:t>
                </a:r>
                <a:endPara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66" name="Rettangolo 30765"/>
              <p:cNvSpPr/>
              <p:nvPr/>
            </p:nvSpPr>
            <p:spPr>
              <a:xfrm>
                <a:off x="678850" y="5302182"/>
                <a:ext cx="37956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200" b="1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simplest scheme of </a:t>
                </a:r>
                <a:r>
                  <a:rPr lang="en-US" sz="1200" b="1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cylindrical µ-RWELL </a:t>
                </a:r>
                <a:r>
                  <a:rPr lang="en-US" sz="1200" b="1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detector </a:t>
                </a:r>
              </a:p>
            </p:txBody>
          </p:sp>
          <p:cxnSp>
            <p:nvCxnSpPr>
              <p:cNvPr id="30768" name="Connettore 2 30767"/>
              <p:cNvCxnSpPr/>
              <p:nvPr/>
            </p:nvCxnSpPr>
            <p:spPr>
              <a:xfrm flipH="1" flipV="1">
                <a:off x="3987088" y="4410655"/>
                <a:ext cx="100014" cy="27305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nettore 2 188"/>
              <p:cNvCxnSpPr>
                <a:endCxn id="48" idx="2"/>
              </p:cNvCxnSpPr>
              <p:nvPr/>
            </p:nvCxnSpPr>
            <p:spPr>
              <a:xfrm flipV="1">
                <a:off x="1341253" y="4073031"/>
                <a:ext cx="297542" cy="69292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Connettore 2 193"/>
              <p:cNvCxnSpPr>
                <a:endCxn id="38" idx="2"/>
              </p:cNvCxnSpPr>
              <p:nvPr/>
            </p:nvCxnSpPr>
            <p:spPr>
              <a:xfrm flipV="1">
                <a:off x="1139414" y="4305267"/>
                <a:ext cx="219116" cy="24970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779" name="Rettangolo 30778"/>
          <p:cNvSpPr/>
          <p:nvPr/>
        </p:nvSpPr>
        <p:spPr>
          <a:xfrm>
            <a:off x="433312" y="836712"/>
            <a:ext cx="4963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r/o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implemented in the RWELL scheme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 used by cylindrical GEM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mould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vacuum bag,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employed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RWELL detector assembly</a:t>
            </a:r>
          </a:p>
        </p:txBody>
      </p:sp>
      <p:sp>
        <p:nvSpPr>
          <p:cNvPr id="201" name="CasellaDiTesto 200"/>
          <p:cNvSpPr txBox="1"/>
          <p:nvPr/>
        </p:nvSpPr>
        <p:spPr>
          <a:xfrm>
            <a:off x="721491" y="5085184"/>
            <a:ext cx="42825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A more easier</a:t>
            </a:r>
          </a:p>
          <a:p>
            <a:pPr algn="ctr"/>
            <a:r>
              <a:rPr lang="en-US" sz="2000" u="sng" dirty="0" smtClean="0"/>
              <a:t>production assembly &amp; </a:t>
            </a:r>
            <a:r>
              <a:rPr lang="en-US" sz="2000" u="sng" dirty="0" smtClean="0"/>
              <a:t>greater </a:t>
            </a:r>
            <a:r>
              <a:rPr lang="en-US" sz="2000" u="sng" dirty="0" smtClean="0"/>
              <a:t>gain uniformity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0569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2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egnaposto contenuto 1"/>
          <p:cNvSpPr txBox="1">
            <a:spLocks/>
          </p:cNvSpPr>
          <p:nvPr/>
        </p:nvSpPr>
        <p:spPr>
          <a:xfrm>
            <a:off x="950912" y="1916832"/>
            <a:ext cx="7581528" cy="351369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GB" sz="2800" dirty="0" smtClean="0">
                <a:latin typeface="Times New Roman"/>
                <a:ea typeface="Adobe Ming Std L" pitchFamily="18" charset="-128"/>
                <a:cs typeface="Times New Roman"/>
              </a:rPr>
              <a:t>Introduction</a:t>
            </a:r>
            <a:endParaRPr lang="en-GB" sz="2800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GB" sz="2800" dirty="0" smtClean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GB" sz="2800" dirty="0" smtClean="0">
                <a:latin typeface="Times New Roman"/>
                <a:ea typeface="Adobe Ming Std L" pitchFamily="18" charset="-128"/>
                <a:cs typeface="Times New Roman"/>
              </a:rPr>
              <a:t>µ-RWELL </a:t>
            </a:r>
            <a:r>
              <a:rPr lang="en-GB" sz="2800" dirty="0" smtClean="0">
                <a:latin typeface="Times New Roman"/>
                <a:ea typeface="Adobe Ming Std L" pitchFamily="18" charset="-128"/>
                <a:cs typeface="Times New Roman"/>
              </a:rPr>
              <a:t>technology &amp; features</a:t>
            </a:r>
            <a:endParaRPr lang="en-GB" sz="2800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GB" sz="2800" dirty="0">
                <a:latin typeface="Times New Roman"/>
                <a:ea typeface="Adobe Ming Std L" pitchFamily="18" charset="-128"/>
                <a:cs typeface="Times New Roman"/>
              </a:rPr>
              <a:t>D</a:t>
            </a:r>
            <a:r>
              <a:rPr lang="en-GB" sz="2800" dirty="0" smtClean="0">
                <a:latin typeface="Times New Roman"/>
                <a:ea typeface="Adobe Ming Std L" pitchFamily="18" charset="-128"/>
                <a:cs typeface="Times New Roman"/>
              </a:rPr>
              <a:t>etector performances</a:t>
            </a:r>
            <a:endParaRPr lang="en-GB" sz="2800" dirty="0">
              <a:latin typeface="Times New Roman"/>
              <a:ea typeface="Adobe Ming Std L" pitchFamily="18" charset="-128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GB" sz="2800" dirty="0" smtClean="0">
                <a:latin typeface="Times New Roman"/>
                <a:ea typeface="Adobe Ming Std L" pitchFamily="18" charset="-128"/>
                <a:cs typeface="Times New Roman"/>
              </a:rPr>
              <a:t>Large </a:t>
            </a:r>
            <a:r>
              <a:rPr lang="en-GB" sz="2800" dirty="0" smtClean="0">
                <a:latin typeface="Times New Roman"/>
                <a:ea typeface="Adobe Ming Std L" pitchFamily="18" charset="-128"/>
                <a:cs typeface="Times New Roman"/>
              </a:rPr>
              <a:t>s</a:t>
            </a:r>
            <a:r>
              <a:rPr lang="en-GB" sz="2800" dirty="0" smtClean="0">
                <a:latin typeface="Times New Roman"/>
                <a:ea typeface="Adobe Ming Std L" pitchFamily="18" charset="-128"/>
                <a:cs typeface="Times New Roman"/>
              </a:rPr>
              <a:t>ize device </a:t>
            </a:r>
            <a:r>
              <a:rPr lang="en-GB" sz="2800" dirty="0" smtClean="0">
                <a:latin typeface="Times New Roman"/>
                <a:ea typeface="Adobe Ming Std L" pitchFamily="18" charset="-128"/>
                <a:cs typeface="Times New Roman"/>
              </a:rPr>
              <a:t>for future </a:t>
            </a:r>
            <a:r>
              <a:rPr lang="en-GB" sz="2800" dirty="0">
                <a:latin typeface="Times New Roman"/>
                <a:ea typeface="Adobe Ming Std L" pitchFamily="18" charset="-128"/>
                <a:cs typeface="Times New Roman"/>
              </a:rPr>
              <a:t>project </a:t>
            </a:r>
            <a:endParaRPr lang="en-GB" sz="2800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GB" sz="2800" dirty="0" smtClean="0">
                <a:latin typeface="Times New Roman"/>
                <a:ea typeface="Adobe Ming Std L" pitchFamily="18" charset="-128"/>
                <a:cs typeface="Times New Roman"/>
              </a:rPr>
              <a:t> Cylindrical shape detector </a:t>
            </a:r>
            <a:endParaRPr lang="en-GB" sz="2800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GB" sz="2800" dirty="0" smtClean="0">
                <a:latin typeface="Times New Roman"/>
                <a:ea typeface="Adobe Ming Std L" pitchFamily="18" charset="-128"/>
                <a:cs typeface="Times New Roman"/>
              </a:rPr>
              <a:t> Summary</a:t>
            </a:r>
            <a:endParaRPr lang="en-GB" sz="2800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7" name="Titolo 2"/>
          <p:cNvSpPr txBox="1">
            <a:spLocks/>
          </p:cNvSpPr>
          <p:nvPr/>
        </p:nvSpPr>
        <p:spPr>
          <a:xfrm>
            <a:off x="457200" y="224408"/>
            <a:ext cx="8229600" cy="75632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1" dirty="0" smtClean="0">
                <a:solidFill>
                  <a:schemeClr val="tx1"/>
                </a:solidFill>
                <a:effectLst/>
                <a:latin typeface="Times New Roman"/>
                <a:ea typeface="Adobe Ming Std L" pitchFamily="18" charset="-128"/>
                <a:cs typeface="Times New Roman"/>
              </a:rPr>
              <a:t>Outline</a:t>
            </a:r>
            <a:endParaRPr lang="en-GB" sz="4400" b="1" dirty="0">
              <a:solidFill>
                <a:schemeClr val="tx1"/>
              </a:solidFill>
              <a:effectLst/>
              <a:latin typeface="Times New Roman"/>
              <a:ea typeface="Adobe Ming Std L" pitchFamily="18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07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20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28866" y="105765"/>
            <a:ext cx="2888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latin typeface="Times New Roman"/>
                <a:ea typeface="Adobe Ming Std L" pitchFamily="18" charset="-128"/>
                <a:cs typeface="Times New Roman"/>
              </a:rPr>
              <a:t>SUMMARY</a:t>
            </a:r>
            <a:endParaRPr lang="en-GB" sz="4000" b="1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196752"/>
            <a:ext cx="8280920" cy="408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GB" sz="2200" b="1" dirty="0">
                <a:latin typeface="Times New Roman"/>
                <a:ea typeface="Adobe Ming Std L" pitchFamily="18" charset="-128"/>
                <a:cs typeface="Times New Roman"/>
              </a:rPr>
              <a:t>µ</a:t>
            </a:r>
            <a:r>
              <a:rPr lang="en-US" sz="2200" b="1" dirty="0" smtClean="0">
                <a:latin typeface="Times New Roman"/>
                <a:ea typeface="Adobe Ming Std L" pitchFamily="18" charset="-128"/>
                <a:cs typeface="Times New Roman"/>
              </a:rPr>
              <a:t>-RWELL seems to be a very promising MPGD technology:</a:t>
            </a:r>
            <a:endParaRPr lang="en-US" sz="2200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Times New Roman"/>
              <a:ea typeface="Adobe Ming Std L" pitchFamily="18" charset="-128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ea typeface="Adobe Ming Std L" pitchFamily="18" charset="-128"/>
                <a:cs typeface="Times New Roman"/>
              </a:rPr>
              <a:t>very compact device</a:t>
            </a:r>
            <a:endParaRPr lang="en-US" sz="2000" i="1" dirty="0" smtClean="0">
              <a:latin typeface="Times New Roman"/>
              <a:ea typeface="Adobe Ming Std L" pitchFamily="18" charset="-128"/>
              <a:cs typeface="Times New Roman"/>
              <a:sym typeface="Wingdings" pitchFamily="2" charset="2"/>
            </a:endParaRPr>
          </a:p>
          <a:p>
            <a:pPr marL="342900" indent="-342900">
              <a:buFont typeface="Arial"/>
              <a:buChar char="•"/>
            </a:pPr>
            <a:endParaRPr lang="en-US" sz="1400" i="1" dirty="0">
              <a:latin typeface="Times New Roman"/>
              <a:ea typeface="Adobe Ming Std L" pitchFamily="18" charset="-128"/>
              <a:cs typeface="Times New Roman"/>
              <a:sym typeface="Wingdings" pitchFamily="2" charset="2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latin typeface="Times New Roman"/>
                <a:ea typeface="Adobe Ming Std L" pitchFamily="18" charset="-128"/>
                <a:cs typeface="Times New Roman"/>
              </a:rPr>
              <a:t>very simple </a:t>
            </a:r>
            <a:r>
              <a:rPr lang="en-US" sz="2000" b="1" dirty="0" smtClean="0">
                <a:latin typeface="Times New Roman"/>
                <a:ea typeface="Adobe Ming Std L" pitchFamily="18" charset="-128"/>
                <a:cs typeface="Times New Roman"/>
              </a:rPr>
              <a:t>assembly</a:t>
            </a:r>
            <a:endParaRPr lang="en-US" sz="2000" i="1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Times New Roman"/>
              <a:ea typeface="Adobe Ming Std L" pitchFamily="18" charset="-128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ea typeface="Adobe Ming Std L" pitchFamily="18" charset="-128"/>
                <a:cs typeface="Times New Roman"/>
              </a:rPr>
              <a:t>effective spark quenching  </a:t>
            </a:r>
            <a:r>
              <a:rPr lang="en-US" sz="2000" i="1" dirty="0" smtClean="0">
                <a:latin typeface="Times New Roman"/>
                <a:ea typeface="Adobe Ming Std L" pitchFamily="18" charset="-128"/>
                <a:cs typeface="Times New Roman"/>
                <a:sym typeface="Wingdings" pitchFamily="2" charset="2"/>
              </a:rPr>
              <a:t>(quantitative test </a:t>
            </a:r>
            <a:r>
              <a:rPr lang="en-US" sz="2000" i="1" dirty="0" err="1" smtClean="0">
                <a:latin typeface="Times New Roman"/>
                <a:ea typeface="Adobe Ming Std L" pitchFamily="18" charset="-128"/>
                <a:cs typeface="Times New Roman"/>
                <a:sym typeface="Wingdings" pitchFamily="2" charset="2"/>
              </a:rPr>
              <a:t>tbd</a:t>
            </a:r>
            <a:r>
              <a:rPr lang="en-US" sz="2000" i="1" dirty="0" smtClean="0">
                <a:latin typeface="Times New Roman"/>
                <a:ea typeface="Adobe Ming Std L" pitchFamily="18" charset="-128"/>
                <a:cs typeface="Times New Roman"/>
                <a:sym typeface="Wingdings" pitchFamily="2" charset="2"/>
              </a:rPr>
              <a:t>)</a:t>
            </a:r>
            <a:endParaRPr lang="en-US" sz="2000" i="1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endParaRPr lang="en-US" sz="1400" dirty="0">
              <a:latin typeface="Times New Roman"/>
              <a:ea typeface="Adobe Ming Std L" pitchFamily="18" charset="-128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ea typeface="Adobe Ming Std L" pitchFamily="18" charset="-128"/>
                <a:cs typeface="Times New Roman"/>
              </a:rPr>
              <a:t>gas gain </a:t>
            </a:r>
            <a:r>
              <a:rPr lang="en-US" sz="2000" b="1" dirty="0" smtClean="0">
                <a:latin typeface="Times New Roman"/>
                <a:ea typeface="Adobe Ming Std L"/>
                <a:cs typeface="Times New Roman"/>
              </a:rPr>
              <a:t>∼</a:t>
            </a:r>
            <a:r>
              <a:rPr lang="en-US" sz="2000" b="1" dirty="0" smtClean="0">
                <a:latin typeface="Times New Roman"/>
                <a:ea typeface="Adobe Ming Std L" pitchFamily="18" charset="-128"/>
                <a:cs typeface="Times New Roman"/>
              </a:rPr>
              <a:t>10</a:t>
            </a:r>
            <a:r>
              <a:rPr lang="en-US" sz="2000" b="1" baseline="30000" dirty="0" smtClean="0">
                <a:latin typeface="Times New Roman"/>
                <a:ea typeface="Adobe Ming Std L" pitchFamily="18" charset="-128"/>
                <a:cs typeface="Times New Roman"/>
              </a:rPr>
              <a:t>4</a:t>
            </a:r>
          </a:p>
          <a:p>
            <a:pPr marL="342900" indent="-342900">
              <a:buFont typeface="Arial"/>
              <a:buChar char="•"/>
            </a:pPr>
            <a:endParaRPr lang="en-US" sz="2000" b="1" baseline="30000" dirty="0">
              <a:latin typeface="Times New Roman"/>
              <a:ea typeface="Adobe Ming Std L" pitchFamily="18" charset="-128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latin typeface="Times New Roman"/>
                <a:ea typeface="Adobe Ming Std L" pitchFamily="18" charset="-128"/>
                <a:cs typeface="Times New Roman"/>
              </a:rPr>
              <a:t>h</a:t>
            </a:r>
            <a:r>
              <a:rPr lang="en-US" sz="2000" b="1" dirty="0" smtClean="0">
                <a:latin typeface="Times New Roman"/>
                <a:ea typeface="Adobe Ming Std L" pitchFamily="18" charset="-128"/>
                <a:cs typeface="Times New Roman"/>
              </a:rPr>
              <a:t>igh gain uniformity </a:t>
            </a:r>
            <a:endParaRPr lang="en-US" sz="2000" b="1" baseline="30000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1400" dirty="0">
              <a:latin typeface="Times New Roman"/>
              <a:ea typeface="Adobe Ming Std L" pitchFamily="18" charset="-128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ea typeface="Adobe Ming Std L" pitchFamily="18" charset="-128"/>
                <a:cs typeface="Times New Roman"/>
              </a:rPr>
              <a:t>rate capability </a:t>
            </a:r>
            <a:r>
              <a:rPr lang="en-US" sz="2000" b="1" dirty="0" smtClean="0">
                <a:latin typeface="Times New Roman"/>
                <a:ea typeface="Adobe Ming Std L"/>
                <a:cs typeface="Times New Roman"/>
              </a:rPr>
              <a:t>∼</a:t>
            </a:r>
            <a:r>
              <a:rPr lang="en-US" sz="2000" b="1" dirty="0" smtClean="0">
                <a:latin typeface="Times New Roman"/>
                <a:ea typeface="Adobe Ming Std L" pitchFamily="18" charset="-128"/>
                <a:cs typeface="Times New Roman"/>
                <a:sym typeface="Wingdings" pitchFamily="2" charset="2"/>
              </a:rPr>
              <a:t>1 MHz/cm</a:t>
            </a:r>
            <a:r>
              <a:rPr lang="en-US" sz="2000" b="1" baseline="30000" dirty="0" smtClean="0">
                <a:latin typeface="Times New Roman"/>
                <a:ea typeface="Adobe Ming Std L" pitchFamily="18" charset="-128"/>
                <a:cs typeface="Times New Roman"/>
                <a:sym typeface="Wingdings" pitchFamily="2" charset="2"/>
              </a:rPr>
              <a:t>2</a:t>
            </a:r>
            <a:r>
              <a:rPr lang="en-US" sz="2000" b="1" dirty="0" smtClean="0">
                <a:latin typeface="Times New Roman"/>
                <a:ea typeface="Adobe Ming Std L" pitchFamily="18" charset="-128"/>
                <a:cs typeface="Times New Roman"/>
              </a:rPr>
              <a:t> for </a:t>
            </a:r>
            <a:r>
              <a:rPr lang="en-US" sz="2000" b="1" dirty="0" err="1" smtClean="0">
                <a:latin typeface="Times New Roman"/>
                <a:ea typeface="Adobe Ming Std L" pitchFamily="18" charset="-128"/>
                <a:cs typeface="Times New Roman"/>
              </a:rPr>
              <a:t>m.i.p</a:t>
            </a:r>
            <a:r>
              <a:rPr lang="en-US" sz="2000" b="1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endParaRPr lang="en-US" sz="2000" i="1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1400" i="1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ea typeface="Adobe Ming Std L" pitchFamily="18" charset="-128"/>
                <a:cs typeface="Times New Roman"/>
              </a:rPr>
              <a:t>good space resolution</a:t>
            </a:r>
            <a:endParaRPr lang="en-US" sz="2000" i="1" dirty="0">
              <a:latin typeface="Times New Roman"/>
              <a:ea typeface="Adobe Ming Std L" pitchFamily="18" charset="-128"/>
              <a:cs typeface="Times New Roman"/>
              <a:sym typeface="Wingdings" pitchFamily="2" charset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0310" y="5517232"/>
            <a:ext cx="8554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/>
                <a:ea typeface="Adobe Ming Std L" pitchFamily="18" charset="-128"/>
                <a:cs typeface="Times New Roman"/>
              </a:rPr>
              <a:t>R&amp;D </a:t>
            </a:r>
            <a:r>
              <a:rPr lang="en-US" sz="2200" b="1" dirty="0" smtClean="0">
                <a:latin typeface="Times New Roman"/>
                <a:ea typeface="Adobe Ming Std L" pitchFamily="18" charset="-128"/>
                <a:cs typeface="Times New Roman"/>
              </a:rPr>
              <a:t>required to </a:t>
            </a:r>
            <a:r>
              <a:rPr lang="en-US" sz="2200" b="1" dirty="0">
                <a:latin typeface="Times New Roman"/>
                <a:ea typeface="Adobe Ming Std L" pitchFamily="18" charset="-128"/>
                <a:cs typeface="Times New Roman"/>
              </a:rPr>
              <a:t>become a reliable solution for </a:t>
            </a:r>
            <a:r>
              <a:rPr lang="en-US" sz="2200" b="1" dirty="0" smtClean="0">
                <a:latin typeface="Times New Roman"/>
                <a:ea typeface="Adobe Ming Std L" pitchFamily="18" charset="-128"/>
                <a:cs typeface="Times New Roman"/>
              </a:rPr>
              <a:t>applications such as</a:t>
            </a:r>
          </a:p>
          <a:p>
            <a:pPr algn="ctr"/>
            <a:r>
              <a:rPr lang="en-US" sz="2200" b="1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ea typeface="Adobe Ming Std L" pitchFamily="18" charset="-128"/>
                <a:cs typeface="Times New Roman"/>
                <a:sym typeface="Wingdings" pitchFamily="2" charset="2"/>
              </a:rPr>
              <a:t>large </a:t>
            </a:r>
            <a:r>
              <a:rPr lang="en-US" sz="2200" b="1" dirty="0">
                <a:latin typeface="Times New Roman"/>
                <a:ea typeface="Adobe Ming Std L" pitchFamily="18" charset="-128"/>
                <a:cs typeface="Times New Roman"/>
                <a:sym typeface="Wingdings" pitchFamily="2" charset="2"/>
              </a:rPr>
              <a:t>area tracking </a:t>
            </a:r>
            <a:r>
              <a:rPr lang="en-US" sz="2200" b="1" dirty="0" smtClean="0">
                <a:latin typeface="Times New Roman"/>
                <a:ea typeface="Adobe Ming Std L" pitchFamily="18" charset="-128"/>
                <a:cs typeface="Times New Roman"/>
                <a:sym typeface="Wingdings" pitchFamily="2" charset="2"/>
              </a:rPr>
              <a:t>&amp; </a:t>
            </a:r>
            <a:r>
              <a:rPr lang="en-US" sz="2200" b="1" dirty="0" smtClean="0">
                <a:latin typeface="Times New Roman"/>
                <a:ea typeface="Adobe Ming Std L" pitchFamily="18" charset="-128"/>
                <a:cs typeface="Times New Roman"/>
                <a:sym typeface="Wingdings" pitchFamily="2" charset="2"/>
              </a:rPr>
              <a:t>compact digital </a:t>
            </a:r>
            <a:r>
              <a:rPr lang="en-US" sz="2200" b="1" dirty="0" smtClean="0">
                <a:latin typeface="Times New Roman"/>
                <a:ea typeface="Adobe Ming Std L" pitchFamily="18" charset="-128"/>
                <a:cs typeface="Times New Roman"/>
                <a:sym typeface="Wingdings" pitchFamily="2" charset="2"/>
              </a:rPr>
              <a:t>calorimetry</a:t>
            </a:r>
            <a:endParaRPr lang="en-US" sz="2200" b="1" dirty="0">
              <a:latin typeface="Times New Roman"/>
              <a:ea typeface="Adobe Ming Std L" pitchFamily="18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16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6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22</a:t>
            </a:fld>
            <a:endParaRPr lang="en-US" sz="1200">
              <a:solidFill>
                <a:schemeClr val="tx2"/>
              </a:solidFill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07950" y="765175"/>
            <a:ext cx="8959850" cy="5616575"/>
            <a:chOff x="68" y="607"/>
            <a:chExt cx="5644" cy="3538"/>
          </a:xfrm>
        </p:grpSpPr>
        <p:pic>
          <p:nvPicPr>
            <p:cNvPr id="9" name="Picture 3" descr="camp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921"/>
              <a:ext cx="4224" cy="2736"/>
            </a:xfrm>
            <a:prstGeom prst="rect">
              <a:avLst/>
            </a:prstGeom>
            <a:noFill/>
          </p:spPr>
        </p:pic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288" y="1030"/>
              <a:ext cx="1928" cy="2523"/>
              <a:chOff x="288" y="1030"/>
              <a:chExt cx="1928" cy="2523"/>
            </a:xfrm>
          </p:grpSpPr>
          <p:grpSp>
            <p:nvGrpSpPr>
              <p:cNvPr id="39" name="Group 5"/>
              <p:cNvGrpSpPr>
                <a:grpSpLocks/>
              </p:cNvGrpSpPr>
              <p:nvPr/>
            </p:nvGrpSpPr>
            <p:grpSpPr bwMode="auto">
              <a:xfrm>
                <a:off x="1401" y="1035"/>
                <a:ext cx="815" cy="2518"/>
                <a:chOff x="1401" y="1035"/>
                <a:chExt cx="815" cy="2518"/>
              </a:xfrm>
            </p:grpSpPr>
            <p:sp>
              <p:nvSpPr>
                <p:cNvPr id="41" name="Freeform 6"/>
                <p:cNvSpPr>
                  <a:spLocks/>
                </p:cNvSpPr>
                <p:nvPr/>
              </p:nvSpPr>
              <p:spPr bwMode="auto">
                <a:xfrm>
                  <a:off x="1445" y="1476"/>
                  <a:ext cx="771" cy="1955"/>
                </a:xfrm>
                <a:custGeom>
                  <a:avLst/>
                  <a:gdLst/>
                  <a:ahLst/>
                  <a:cxnLst>
                    <a:cxn ang="0">
                      <a:pos x="94" y="18"/>
                    </a:cxn>
                    <a:cxn ang="0">
                      <a:pos x="275" y="231"/>
                    </a:cxn>
                    <a:cxn ang="0">
                      <a:pos x="350" y="468"/>
                    </a:cxn>
                    <a:cxn ang="0">
                      <a:pos x="382" y="700"/>
                    </a:cxn>
                    <a:cxn ang="0">
                      <a:pos x="363" y="1031"/>
                    </a:cxn>
                    <a:cxn ang="0">
                      <a:pos x="200" y="1343"/>
                    </a:cxn>
                    <a:cxn ang="0">
                      <a:pos x="57" y="1512"/>
                    </a:cxn>
                    <a:cxn ang="0">
                      <a:pos x="0" y="1800"/>
                    </a:cxn>
                    <a:cxn ang="0">
                      <a:pos x="425" y="2124"/>
                    </a:cxn>
                    <a:cxn ang="0">
                      <a:pos x="838" y="1850"/>
                    </a:cxn>
                    <a:cxn ang="0">
                      <a:pos x="782" y="1618"/>
                    </a:cxn>
                    <a:cxn ang="0">
                      <a:pos x="682" y="1418"/>
                    </a:cxn>
                    <a:cxn ang="0">
                      <a:pos x="494" y="1131"/>
                    </a:cxn>
                    <a:cxn ang="0">
                      <a:pos x="444" y="868"/>
                    </a:cxn>
                    <a:cxn ang="0">
                      <a:pos x="463" y="618"/>
                    </a:cxn>
                    <a:cxn ang="0">
                      <a:pos x="494" y="356"/>
                    </a:cxn>
                    <a:cxn ang="0">
                      <a:pos x="588" y="175"/>
                    </a:cxn>
                    <a:cxn ang="0">
                      <a:pos x="782" y="0"/>
                    </a:cxn>
                    <a:cxn ang="0">
                      <a:pos x="94" y="18"/>
                    </a:cxn>
                  </a:cxnLst>
                  <a:rect l="0" t="0" r="r" b="b"/>
                  <a:pathLst>
                    <a:path w="838" h="2124">
                      <a:moveTo>
                        <a:pt x="94" y="18"/>
                      </a:moveTo>
                      <a:lnTo>
                        <a:pt x="275" y="231"/>
                      </a:lnTo>
                      <a:lnTo>
                        <a:pt x="350" y="468"/>
                      </a:lnTo>
                      <a:lnTo>
                        <a:pt x="382" y="700"/>
                      </a:lnTo>
                      <a:lnTo>
                        <a:pt x="363" y="1031"/>
                      </a:lnTo>
                      <a:lnTo>
                        <a:pt x="200" y="1343"/>
                      </a:lnTo>
                      <a:lnTo>
                        <a:pt x="57" y="1512"/>
                      </a:lnTo>
                      <a:lnTo>
                        <a:pt x="0" y="1800"/>
                      </a:lnTo>
                      <a:lnTo>
                        <a:pt x="425" y="2124"/>
                      </a:lnTo>
                      <a:lnTo>
                        <a:pt x="838" y="1850"/>
                      </a:lnTo>
                      <a:lnTo>
                        <a:pt x="782" y="1618"/>
                      </a:lnTo>
                      <a:lnTo>
                        <a:pt x="682" y="1418"/>
                      </a:lnTo>
                      <a:lnTo>
                        <a:pt x="494" y="1131"/>
                      </a:lnTo>
                      <a:lnTo>
                        <a:pt x="444" y="868"/>
                      </a:lnTo>
                      <a:lnTo>
                        <a:pt x="463" y="618"/>
                      </a:lnTo>
                      <a:lnTo>
                        <a:pt x="494" y="356"/>
                      </a:lnTo>
                      <a:lnTo>
                        <a:pt x="588" y="175"/>
                      </a:lnTo>
                      <a:lnTo>
                        <a:pt x="782" y="0"/>
                      </a:lnTo>
                      <a:lnTo>
                        <a:pt x="94" y="18"/>
                      </a:lnTo>
                      <a:close/>
                    </a:path>
                  </a:pathLst>
                </a:custGeom>
                <a:solidFill>
                  <a:srgbClr val="2F1CFF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Ming Std L" pitchFamily="18" charset="-128"/>
                    <a:ea typeface="Adobe Ming Std L" pitchFamily="18" charset="-128"/>
                  </a:endParaRPr>
                </a:p>
              </p:txBody>
            </p:sp>
            <p:graphicFrame>
              <p:nvGraphicFramePr>
                <p:cNvPr id="42" name="Object 7"/>
                <p:cNvGraphicFramePr>
                  <a:graphicFrameLocks noChangeAspect="1"/>
                </p:cNvGraphicFramePr>
                <p:nvPr/>
              </p:nvGraphicFramePr>
              <p:xfrm>
                <a:off x="1948" y="1098"/>
                <a:ext cx="192" cy="24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6271" name="Equation" r:id="rId4" imgW="330200" imgH="419100" progId="Equation.3">
                        <p:embed/>
                      </p:oleObj>
                    </mc:Choice>
                    <mc:Fallback>
                      <p:oleObj name="Equation" r:id="rId4" imgW="330200" imgH="419100" progId="Equation.3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48" y="1098"/>
                              <a:ext cx="192" cy="24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3" name="Object 8"/>
                <p:cNvGraphicFramePr>
                  <a:graphicFrameLocks noChangeAspect="1"/>
                </p:cNvGraphicFramePr>
                <p:nvPr/>
              </p:nvGraphicFramePr>
              <p:xfrm>
                <a:off x="1401" y="3288"/>
                <a:ext cx="272" cy="24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6272" name="Equation" r:id="rId6" imgW="469900" imgH="419100" progId="Equation.3">
                        <p:embed/>
                      </p:oleObj>
                    </mc:Choice>
                    <mc:Fallback>
                      <p:oleObj name="Equation" r:id="rId6" imgW="469900" imgH="419100" progId="Equation.3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01" y="3288"/>
                              <a:ext cx="272" cy="24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1814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2B0FFF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" name="Line 9"/>
                <p:cNvSpPr>
                  <a:spLocks noChangeShapeType="1"/>
                </p:cNvSpPr>
                <p:nvPr/>
              </p:nvSpPr>
              <p:spPr bwMode="auto">
                <a:xfrm>
                  <a:off x="1842" y="1035"/>
                  <a:ext cx="0" cy="530"/>
                </a:xfrm>
                <a:prstGeom prst="line">
                  <a:avLst/>
                </a:prstGeom>
                <a:noFill/>
                <a:ln w="19050">
                  <a:solidFill>
                    <a:srgbClr val="2B0F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Ming Std L" pitchFamily="18" charset="-128"/>
                    <a:ea typeface="Adobe Ming Std L" pitchFamily="18" charset="-128"/>
                  </a:endParaRPr>
                </a:p>
              </p:txBody>
            </p:sp>
            <p:sp>
              <p:nvSpPr>
                <p:cNvPr id="45" name="Line 10"/>
                <p:cNvSpPr>
                  <a:spLocks noChangeShapeType="1"/>
                </p:cNvSpPr>
                <p:nvPr/>
              </p:nvSpPr>
              <p:spPr bwMode="auto">
                <a:xfrm>
                  <a:off x="1842" y="3023"/>
                  <a:ext cx="0" cy="530"/>
                </a:xfrm>
                <a:prstGeom prst="line">
                  <a:avLst/>
                </a:prstGeom>
                <a:noFill/>
                <a:ln w="19050">
                  <a:solidFill>
                    <a:srgbClr val="2B0F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Ming Std L" pitchFamily="18" charset="-128"/>
                    <a:ea typeface="Adobe Ming Std L" pitchFamily="18" charset="-128"/>
                  </a:endParaRPr>
                </a:p>
              </p:txBody>
            </p:sp>
          </p:grpSp>
          <p:sp>
            <p:nvSpPr>
              <p:cNvPr id="40" name="Text Box 11"/>
              <p:cNvSpPr txBox="1">
                <a:spLocks noChangeArrowheads="1"/>
              </p:cNvSpPr>
              <p:nvPr/>
            </p:nvSpPr>
            <p:spPr bwMode="auto">
              <a:xfrm>
                <a:off x="288" y="1030"/>
                <a:ext cx="70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Adobe Ming Std L" pitchFamily="18" charset="-128"/>
                    <a:cs typeface="Times New Roman"/>
                  </a:rPr>
                  <a:t>Electrons:</a:t>
                </a:r>
              </a:p>
            </p:txBody>
          </p:sp>
        </p:grp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1344" y="1296"/>
              <a:ext cx="442" cy="1452"/>
              <a:chOff x="1536" y="1296"/>
              <a:chExt cx="442" cy="1452"/>
            </a:xfrm>
          </p:grpSpPr>
          <p:sp>
            <p:nvSpPr>
              <p:cNvPr id="37" name="AutoShape 13"/>
              <p:cNvSpPr>
                <a:spLocks noChangeArrowheads="1"/>
              </p:cNvSpPr>
              <p:nvPr/>
            </p:nvSpPr>
            <p:spPr bwMode="auto">
              <a:xfrm flipH="1">
                <a:off x="1536" y="1296"/>
                <a:ext cx="442" cy="839"/>
              </a:xfrm>
              <a:custGeom>
                <a:avLst/>
                <a:gdLst>
                  <a:gd name="G0" fmla="+- 0 0 0"/>
                  <a:gd name="G1" fmla="+- -5306568 0 0"/>
                  <a:gd name="G2" fmla="+- 0 0 -5306568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5306568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306568"/>
                  <a:gd name="G36" fmla="sin G34 -5306568"/>
                  <a:gd name="G37" fmla="+/ -5306568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9014 w 21600"/>
                  <a:gd name="T5" fmla="*/ 3787 h 21600"/>
                  <a:gd name="T6" fmla="*/ 12071 w 21600"/>
                  <a:gd name="T7" fmla="*/ 2800 h 21600"/>
                  <a:gd name="T8" fmla="*/ 14907 w 21600"/>
                  <a:gd name="T9" fmla="*/ 7293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8144"/>
                      <a:pt x="14269" y="5883"/>
                      <a:pt x="11647" y="5466"/>
                    </a:cubicBezTo>
                    <a:lnTo>
                      <a:pt x="12494" y="133"/>
                    </a:lnTo>
                    <a:cubicBezTo>
                      <a:pt x="17739" y="967"/>
                      <a:pt x="21599" y="5489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2F1C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ing Std L" pitchFamily="18" charset="-128"/>
                  <a:ea typeface="Adobe Ming Std L" pitchFamily="18" charset="-128"/>
                  <a:cs typeface="Tahoma" pitchFamily="34" charset="0"/>
                </a:endParaRPr>
              </a:p>
            </p:txBody>
          </p:sp>
          <p:sp>
            <p:nvSpPr>
              <p:cNvPr id="38" name="AutoShape 14"/>
              <p:cNvSpPr>
                <a:spLocks noChangeArrowheads="1"/>
              </p:cNvSpPr>
              <p:nvPr/>
            </p:nvSpPr>
            <p:spPr bwMode="auto">
              <a:xfrm rot="-4390322" flipH="1" flipV="1">
                <a:off x="1371" y="2229"/>
                <a:ext cx="684" cy="353"/>
              </a:xfrm>
              <a:custGeom>
                <a:avLst/>
                <a:gdLst>
                  <a:gd name="G0" fmla="+- 0 0 0"/>
                  <a:gd name="G1" fmla="+- -9518832 0 0"/>
                  <a:gd name="G2" fmla="+- 0 0 -9518832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9518832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9518832"/>
                  <a:gd name="G36" fmla="sin G34 -9518832"/>
                  <a:gd name="G37" fmla="+/ -9518832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4025 w 21600"/>
                  <a:gd name="T5" fmla="*/ 492 h 21600"/>
                  <a:gd name="T6" fmla="*/ 4144 w 21600"/>
                  <a:gd name="T7" fmla="*/ 6182 h 21600"/>
                  <a:gd name="T8" fmla="*/ 12412 w 21600"/>
                  <a:gd name="T9" fmla="*/ 564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9029" y="5399"/>
                      <a:pt x="7372" y="6267"/>
                      <a:pt x="6363" y="7721"/>
                    </a:cubicBezTo>
                    <a:lnTo>
                      <a:pt x="1926" y="4643"/>
                    </a:lnTo>
                    <a:cubicBezTo>
                      <a:pt x="3944" y="1734"/>
                      <a:pt x="7259" y="-1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2F1C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ing Std L" pitchFamily="18" charset="-128"/>
                  <a:ea typeface="Adobe Ming Std L" pitchFamily="18" charset="-128"/>
                </a:endParaRPr>
              </a:p>
            </p:txBody>
          </p:sp>
        </p:grp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144" y="1632"/>
              <a:ext cx="1200" cy="999"/>
              <a:chOff x="144" y="1545"/>
              <a:chExt cx="1344" cy="999"/>
            </a:xfrm>
          </p:grpSpPr>
          <p:sp>
            <p:nvSpPr>
              <p:cNvPr id="34" name="Text Box 16"/>
              <p:cNvSpPr txBox="1">
                <a:spLocks noChangeArrowheads="1"/>
              </p:cNvSpPr>
              <p:nvPr/>
            </p:nvSpPr>
            <p:spPr bwMode="auto">
              <a:xfrm>
                <a:off x="144" y="1834"/>
                <a:ext cx="91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Adobe Ming Std L" pitchFamily="18" charset="-128"/>
                    <a:cs typeface="Times New Roman"/>
                  </a:rPr>
                  <a:t>Diffusion Losses</a:t>
                </a:r>
              </a:p>
            </p:txBody>
          </p:sp>
          <p:sp>
            <p:nvSpPr>
              <p:cNvPr id="35" name="Line 17"/>
              <p:cNvSpPr>
                <a:spLocks noChangeShapeType="1"/>
              </p:cNvSpPr>
              <p:nvPr/>
            </p:nvSpPr>
            <p:spPr bwMode="auto">
              <a:xfrm flipV="1">
                <a:off x="768" y="1545"/>
                <a:ext cx="720" cy="327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ing Std L" pitchFamily="18" charset="-128"/>
                  <a:ea typeface="Adobe Ming Std L" pitchFamily="18" charset="-128"/>
                </a:endParaRPr>
              </a:p>
            </p:txBody>
          </p:sp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>
                <a:off x="720" y="2160"/>
                <a:ext cx="768" cy="384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ing Std L" pitchFamily="18" charset="-128"/>
                  <a:ea typeface="Adobe Ming Std L" pitchFamily="18" charset="-128"/>
                </a:endParaRPr>
              </a:p>
            </p:txBody>
          </p:sp>
        </p:grp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1008" y="3738"/>
              <a:ext cx="13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I</a:t>
              </a:r>
              <a:r>
                <a:rPr lang="en-US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-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out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= I</a:t>
              </a:r>
              <a:r>
                <a:rPr lang="en-US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-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in </a:t>
              </a:r>
              <a:r>
                <a:rPr lang="en-US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.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G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 </a:t>
              </a:r>
              <a:r>
                <a:rPr lang="en-US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.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T</a:t>
              </a:r>
            </a:p>
            <a:p>
              <a:pPr eaLnBrk="0" hangingPunct="0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(gain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x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 transparency)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4038" y="3670"/>
              <a:ext cx="102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Ion Feedback =</a:t>
              </a:r>
            </a:p>
            <a:p>
              <a:pPr eaLnBrk="0" hangingPunct="0"/>
              <a:r>
                <a:rPr lang="en-US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I</a:t>
              </a:r>
              <a:r>
                <a:rPr lang="en-US" baseline="30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+</a:t>
              </a:r>
              <a:r>
                <a:rPr lang="en-US" baseline="-25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drift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/ I</a:t>
              </a:r>
              <a:r>
                <a:rPr lang="en-US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-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out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 </a:t>
              </a:r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336" y="3639"/>
              <a:ext cx="5088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endParaRPr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336" y="912"/>
              <a:ext cx="5088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endParaRPr>
            </a:p>
          </p:txBody>
        </p:sp>
        <p:grpSp>
          <p:nvGrpSpPr>
            <p:cNvPr id="17" name="Group 23"/>
            <p:cNvGrpSpPr>
              <a:grpSpLocks/>
            </p:cNvGrpSpPr>
            <p:nvPr/>
          </p:nvGrpSpPr>
          <p:grpSpPr bwMode="auto">
            <a:xfrm>
              <a:off x="3888" y="956"/>
              <a:ext cx="1824" cy="1932"/>
              <a:chOff x="3888" y="956"/>
              <a:chExt cx="1824" cy="1932"/>
            </a:xfrm>
          </p:grpSpPr>
          <p:sp>
            <p:nvSpPr>
              <p:cNvPr id="27" name="AutoShape 24"/>
              <p:cNvSpPr>
                <a:spLocks noChangeArrowheads="1"/>
              </p:cNvSpPr>
              <p:nvPr/>
            </p:nvSpPr>
            <p:spPr bwMode="auto">
              <a:xfrm rot="19396307">
                <a:off x="4551" y="1795"/>
                <a:ext cx="751" cy="398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1814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ing Std L" pitchFamily="18" charset="-128"/>
                  <a:ea typeface="Adobe Ming Std L" pitchFamily="18" charset="-128"/>
                </a:endParaRPr>
              </a:p>
            </p:txBody>
          </p:sp>
          <p:sp>
            <p:nvSpPr>
              <p:cNvPr id="28" name="AutoShape 25"/>
              <p:cNvSpPr>
                <a:spLocks noChangeArrowheads="1"/>
              </p:cNvSpPr>
              <p:nvPr/>
            </p:nvSpPr>
            <p:spPr bwMode="auto">
              <a:xfrm rot="2203693" flipH="1">
                <a:off x="3888" y="1840"/>
                <a:ext cx="751" cy="397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1814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ing Std L" pitchFamily="18" charset="-128"/>
                  <a:ea typeface="Adobe Ming Std L" pitchFamily="18" charset="-128"/>
                </a:endParaRP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5298" y="1001"/>
                <a:ext cx="36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Adobe Ming Std L" pitchFamily="18" charset="-128"/>
                    <a:cs typeface="Times New Roman"/>
                  </a:rPr>
                  <a:t>Ions</a:t>
                </a:r>
              </a:p>
            </p:txBody>
          </p:sp>
          <p:graphicFrame>
            <p:nvGraphicFramePr>
              <p:cNvPr id="30" name="Object 27"/>
              <p:cNvGraphicFramePr>
                <a:graphicFrameLocks noChangeAspect="1"/>
              </p:cNvGraphicFramePr>
              <p:nvPr/>
            </p:nvGraphicFramePr>
            <p:xfrm>
              <a:off x="4109" y="956"/>
              <a:ext cx="331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73" name="Equation" r:id="rId8" imgW="571500" imgH="469900" progId="Equation.3">
                      <p:embed/>
                    </p:oleObj>
                  </mc:Choice>
                  <mc:Fallback>
                    <p:oleObj name="Equation" r:id="rId8" imgW="571500" imgH="46990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9" y="956"/>
                            <a:ext cx="331" cy="2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 flipV="1">
                <a:off x="4551" y="956"/>
                <a:ext cx="0" cy="619"/>
              </a:xfrm>
              <a:prstGeom prst="line">
                <a:avLst/>
              </a:prstGeom>
              <a:noFill/>
              <a:ln w="19050">
                <a:solidFill>
                  <a:srgbClr val="FF1814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ing Std L" pitchFamily="18" charset="-128"/>
                  <a:ea typeface="Adobe Ming Std L" pitchFamily="18" charset="-128"/>
                </a:endParaRPr>
              </a:p>
            </p:txBody>
          </p:sp>
          <p:sp>
            <p:nvSpPr>
              <p:cNvPr id="32" name="Text Box 29"/>
              <p:cNvSpPr txBox="1">
                <a:spLocks noChangeArrowheads="1"/>
              </p:cNvSpPr>
              <p:nvPr/>
            </p:nvSpPr>
            <p:spPr bwMode="auto">
              <a:xfrm>
                <a:off x="4992" y="1977"/>
                <a:ext cx="720" cy="233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Ming Std L" pitchFamily="18" charset="-128"/>
                    <a:ea typeface="Adobe Ming Std L" pitchFamily="18" charset="-128"/>
                    <a:cs typeface="Tahoma" pitchFamily="34" charset="0"/>
                  </a:rPr>
                  <a:t>Ion trap </a:t>
                </a:r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4153" y="1241"/>
                <a:ext cx="840" cy="1647"/>
              </a:xfrm>
              <a:custGeom>
                <a:avLst/>
                <a:gdLst/>
                <a:ahLst/>
                <a:cxnLst>
                  <a:cxn ang="0">
                    <a:pos x="0" y="1622"/>
                  </a:cxn>
                  <a:cxn ang="0">
                    <a:pos x="80" y="1716"/>
                  </a:cxn>
                  <a:cxn ang="0">
                    <a:pos x="233" y="1774"/>
                  </a:cxn>
                  <a:cxn ang="0">
                    <a:pos x="437" y="1789"/>
                  </a:cxn>
                  <a:cxn ang="0">
                    <a:pos x="582" y="1753"/>
                  </a:cxn>
                  <a:cxn ang="0">
                    <a:pos x="677" y="1651"/>
                  </a:cxn>
                  <a:cxn ang="0">
                    <a:pos x="742" y="1534"/>
                  </a:cxn>
                  <a:cxn ang="0">
                    <a:pos x="684" y="1469"/>
                  </a:cxn>
                  <a:cxn ang="0">
                    <a:pos x="538" y="1389"/>
                  </a:cxn>
                  <a:cxn ang="0">
                    <a:pos x="473" y="1258"/>
                  </a:cxn>
                  <a:cxn ang="0">
                    <a:pos x="437" y="1098"/>
                  </a:cxn>
                  <a:cxn ang="0">
                    <a:pos x="422" y="916"/>
                  </a:cxn>
                  <a:cxn ang="0">
                    <a:pos x="466" y="611"/>
                  </a:cxn>
                  <a:cxn ang="0">
                    <a:pos x="618" y="407"/>
                  </a:cxn>
                  <a:cxn ang="0">
                    <a:pos x="706" y="298"/>
                  </a:cxn>
                  <a:cxn ang="0">
                    <a:pos x="335" y="0"/>
                  </a:cxn>
                  <a:cxn ang="0">
                    <a:pos x="0" y="305"/>
                  </a:cxn>
                  <a:cxn ang="0">
                    <a:pos x="204" y="480"/>
                  </a:cxn>
                  <a:cxn ang="0">
                    <a:pos x="277" y="662"/>
                  </a:cxn>
                  <a:cxn ang="0">
                    <a:pos x="313" y="873"/>
                  </a:cxn>
                  <a:cxn ang="0">
                    <a:pos x="284" y="1149"/>
                  </a:cxn>
                  <a:cxn ang="0">
                    <a:pos x="211" y="1374"/>
                  </a:cxn>
                  <a:cxn ang="0">
                    <a:pos x="44" y="1483"/>
                  </a:cxn>
                  <a:cxn ang="0">
                    <a:pos x="22" y="1578"/>
                  </a:cxn>
                  <a:cxn ang="0">
                    <a:pos x="0" y="1622"/>
                  </a:cxn>
                </a:cxnLst>
                <a:rect l="0" t="0" r="r" b="b"/>
                <a:pathLst>
                  <a:path w="742" h="1789">
                    <a:moveTo>
                      <a:pt x="0" y="1622"/>
                    </a:moveTo>
                    <a:lnTo>
                      <a:pt x="80" y="1716"/>
                    </a:lnTo>
                    <a:lnTo>
                      <a:pt x="233" y="1774"/>
                    </a:lnTo>
                    <a:lnTo>
                      <a:pt x="437" y="1789"/>
                    </a:lnTo>
                    <a:lnTo>
                      <a:pt x="582" y="1753"/>
                    </a:lnTo>
                    <a:lnTo>
                      <a:pt x="677" y="1651"/>
                    </a:lnTo>
                    <a:lnTo>
                      <a:pt x="742" y="1534"/>
                    </a:lnTo>
                    <a:lnTo>
                      <a:pt x="684" y="1469"/>
                    </a:lnTo>
                    <a:lnTo>
                      <a:pt x="538" y="1389"/>
                    </a:lnTo>
                    <a:lnTo>
                      <a:pt x="473" y="1258"/>
                    </a:lnTo>
                    <a:lnTo>
                      <a:pt x="437" y="1098"/>
                    </a:lnTo>
                    <a:lnTo>
                      <a:pt x="422" y="916"/>
                    </a:lnTo>
                    <a:lnTo>
                      <a:pt x="466" y="611"/>
                    </a:lnTo>
                    <a:lnTo>
                      <a:pt x="618" y="407"/>
                    </a:lnTo>
                    <a:lnTo>
                      <a:pt x="706" y="298"/>
                    </a:lnTo>
                    <a:lnTo>
                      <a:pt x="335" y="0"/>
                    </a:lnTo>
                    <a:lnTo>
                      <a:pt x="0" y="305"/>
                    </a:lnTo>
                    <a:lnTo>
                      <a:pt x="204" y="480"/>
                    </a:lnTo>
                    <a:lnTo>
                      <a:pt x="277" y="662"/>
                    </a:lnTo>
                    <a:lnTo>
                      <a:pt x="313" y="873"/>
                    </a:lnTo>
                    <a:lnTo>
                      <a:pt x="284" y="1149"/>
                    </a:lnTo>
                    <a:lnTo>
                      <a:pt x="211" y="1374"/>
                    </a:lnTo>
                    <a:lnTo>
                      <a:pt x="44" y="1483"/>
                    </a:lnTo>
                    <a:lnTo>
                      <a:pt x="22" y="1578"/>
                    </a:lnTo>
                    <a:lnTo>
                      <a:pt x="0" y="1622"/>
                    </a:lnTo>
                    <a:close/>
                  </a:path>
                </a:pathLst>
              </a:custGeom>
              <a:solidFill>
                <a:srgbClr val="FF1814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ing Std L" pitchFamily="18" charset="-128"/>
                  <a:ea typeface="Adobe Ming Std L" pitchFamily="18" charset="-128"/>
                </a:endParaRPr>
              </a:p>
            </p:txBody>
          </p:sp>
        </p:grpSp>
        <p:grpSp>
          <p:nvGrpSpPr>
            <p:cNvPr id="18" name="Group 31"/>
            <p:cNvGrpSpPr>
              <a:grpSpLocks/>
            </p:cNvGrpSpPr>
            <p:nvPr/>
          </p:nvGrpSpPr>
          <p:grpSpPr bwMode="auto">
            <a:xfrm>
              <a:off x="2798" y="607"/>
              <a:ext cx="726" cy="3266"/>
              <a:chOff x="2798" y="607"/>
              <a:chExt cx="726" cy="3266"/>
            </a:xfrm>
          </p:grpSpPr>
          <p:sp>
            <p:nvSpPr>
              <p:cNvPr id="23" name="Text Box 32"/>
              <p:cNvSpPr txBox="1">
                <a:spLocks noChangeArrowheads="1"/>
              </p:cNvSpPr>
              <p:nvPr/>
            </p:nvSpPr>
            <p:spPr bwMode="auto">
              <a:xfrm>
                <a:off x="2849" y="607"/>
                <a:ext cx="601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Adobe Ming Std L" pitchFamily="18" charset="-128"/>
                    <a:cs typeface="Times New Roman"/>
                  </a:rPr>
                  <a:t>Cathode</a:t>
                </a:r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endParaRPr>
              </a:p>
            </p:txBody>
          </p:sp>
          <p:sp>
            <p:nvSpPr>
              <p:cNvPr id="24" name="Text Box 33"/>
              <p:cNvSpPr txBox="1">
                <a:spLocks noChangeArrowheads="1"/>
              </p:cNvSpPr>
              <p:nvPr/>
            </p:nvSpPr>
            <p:spPr bwMode="auto">
              <a:xfrm>
                <a:off x="2902" y="3640"/>
                <a:ext cx="504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Adobe Ming Std L" pitchFamily="18" charset="-128"/>
                    <a:cs typeface="Times New Roman"/>
                  </a:rPr>
                  <a:t>Anode</a:t>
                </a:r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endParaRPr>
              </a:p>
            </p:txBody>
          </p:sp>
          <p:sp>
            <p:nvSpPr>
              <p:cNvPr id="25" name="Text Box 34"/>
              <p:cNvSpPr txBox="1">
                <a:spLocks noChangeArrowheads="1"/>
              </p:cNvSpPr>
              <p:nvPr/>
            </p:nvSpPr>
            <p:spPr bwMode="auto">
              <a:xfrm>
                <a:off x="2941" y="1058"/>
                <a:ext cx="431" cy="4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Ming Std L" pitchFamily="18" charset="-128"/>
                    <a:ea typeface="Adobe Ming Std L" pitchFamily="18" charset="-128"/>
                    <a:cs typeface="Tahoma" pitchFamily="34" charset="0"/>
                  </a:rPr>
                  <a:t>Drift</a:t>
                </a:r>
              </a:p>
              <a:p>
                <a:pPr algn="ctr"/>
                <a:r>
                  <a:rPr lang="en-US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Ming Std L" pitchFamily="18" charset="-128"/>
                    <a:ea typeface="Adobe Ming Std L" pitchFamily="18" charset="-128"/>
                    <a:cs typeface="Tahoma" pitchFamily="34" charset="0"/>
                  </a:rPr>
                  <a:t>Field</a:t>
                </a:r>
                <a:endParaRPr lang="it-IT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ing Std L" pitchFamily="18" charset="-128"/>
                  <a:ea typeface="Adobe Ming Std L" pitchFamily="18" charset="-128"/>
                  <a:cs typeface="Tahoma" pitchFamily="34" charset="0"/>
                </a:endParaRPr>
              </a:p>
            </p:txBody>
          </p:sp>
          <p:sp>
            <p:nvSpPr>
              <p:cNvPr id="26" name="Text Box 35"/>
              <p:cNvSpPr txBox="1">
                <a:spLocks noChangeArrowheads="1"/>
              </p:cNvSpPr>
              <p:nvPr/>
            </p:nvSpPr>
            <p:spPr bwMode="auto">
              <a:xfrm>
                <a:off x="2798" y="2824"/>
                <a:ext cx="726" cy="4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3A566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Ming Std L" pitchFamily="18" charset="-128"/>
                    <a:ea typeface="Adobe Ming Std L" pitchFamily="18" charset="-128"/>
                    <a:cs typeface="Tahoma" pitchFamily="34" charset="0"/>
                  </a:rPr>
                  <a:t>Induction</a:t>
                </a:r>
              </a:p>
              <a:p>
                <a:pPr algn="ctr"/>
                <a:r>
                  <a:rPr lang="en-US" dirty="0">
                    <a:solidFill>
                      <a:srgbClr val="3A566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Ming Std L" pitchFamily="18" charset="-128"/>
                    <a:ea typeface="Adobe Ming Std L" pitchFamily="18" charset="-128"/>
                    <a:cs typeface="Tahoma" pitchFamily="34" charset="0"/>
                  </a:rPr>
                  <a:t>Field</a:t>
                </a:r>
                <a:endParaRPr lang="it-IT" dirty="0">
                  <a:solidFill>
                    <a:srgbClr val="3A566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ing Std L" pitchFamily="18" charset="-128"/>
                  <a:ea typeface="Adobe Ming Std L" pitchFamily="18" charset="-128"/>
                  <a:cs typeface="Tahoma" pitchFamily="34" charset="0"/>
                </a:endParaRPr>
              </a:p>
            </p:txBody>
          </p:sp>
        </p:grpSp>
        <p:grpSp>
          <p:nvGrpSpPr>
            <p:cNvPr id="19" name="Group 36"/>
            <p:cNvGrpSpPr>
              <a:grpSpLocks/>
            </p:cNvGrpSpPr>
            <p:nvPr/>
          </p:nvGrpSpPr>
          <p:grpSpPr bwMode="auto">
            <a:xfrm>
              <a:off x="619" y="2565"/>
              <a:ext cx="1415" cy="623"/>
              <a:chOff x="619" y="2565"/>
              <a:chExt cx="1415" cy="623"/>
            </a:xfrm>
          </p:grpSpPr>
          <p:sp>
            <p:nvSpPr>
              <p:cNvPr id="21" name="Text Box 37"/>
              <p:cNvSpPr txBox="1">
                <a:spLocks noChangeArrowheads="1"/>
              </p:cNvSpPr>
              <p:nvPr/>
            </p:nvSpPr>
            <p:spPr bwMode="auto">
              <a:xfrm>
                <a:off x="619" y="2565"/>
                <a:ext cx="464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Adobe Ming Std L" pitchFamily="18" charset="-128"/>
                    <a:cs typeface="Times New Roman"/>
                  </a:rPr>
                  <a:t>~50%</a:t>
                </a:r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endParaRPr>
              </a:p>
            </p:txBody>
          </p:sp>
          <p:sp>
            <p:nvSpPr>
              <p:cNvPr id="22" name="Text Box 38"/>
              <p:cNvSpPr txBox="1">
                <a:spLocks noChangeArrowheads="1"/>
              </p:cNvSpPr>
              <p:nvPr/>
            </p:nvSpPr>
            <p:spPr bwMode="auto">
              <a:xfrm>
                <a:off x="1594" y="2955"/>
                <a:ext cx="440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Ming Std L" pitchFamily="18" charset="-128"/>
                    <a:ea typeface="Adobe Ming Std L" pitchFamily="18" charset="-128"/>
                    <a:cs typeface="Tahoma" pitchFamily="34" charset="0"/>
                  </a:rPr>
                  <a:t>~50%</a:t>
                </a:r>
                <a:endParaRPr lang="it-IT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ing Std L" pitchFamily="18" charset="-128"/>
                  <a:ea typeface="Adobe Ming Std L" pitchFamily="18" charset="-128"/>
                  <a:cs typeface="Tahoma" pitchFamily="34" charset="0"/>
                </a:endParaRPr>
              </a:p>
            </p:txBody>
          </p:sp>
        </p:grp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68" y="3013"/>
              <a:ext cx="1134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1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dobe Ming Std L" pitchFamily="18" charset="-128"/>
                  <a:cs typeface="Times New Roman"/>
                </a:rPr>
                <a:t>signal only due to electron motion </a:t>
              </a:r>
            </a:p>
          </p:txBody>
        </p:sp>
      </p:grp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631659" y="152400"/>
            <a:ext cx="74687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Principle of operation: single-GEM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dobe Ming Std L" pitchFamily="18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36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9" name="TextBox 41"/>
          <p:cNvSpPr txBox="1"/>
          <p:nvPr/>
        </p:nvSpPr>
        <p:spPr>
          <a:xfrm>
            <a:off x="216024" y="0"/>
            <a:ext cx="9036496" cy="954027"/>
          </a:xfrm>
          <a:prstGeom prst="rect">
            <a:avLst/>
          </a:prstGeom>
          <a:noFill/>
        </p:spPr>
        <p:txBody>
          <a:bodyPr wrap="square" lIns="91352" tIns="45680" rIns="91352" bIns="45680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Resistive-</a:t>
            </a:r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MicroMegas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with </a:t>
            </a:r>
            <a:r>
              <a:rPr lang="en-GB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floating mesh </a:t>
            </a:r>
          </a:p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(positioning rely only on the </a:t>
            </a:r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electrostics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of the cell) 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60" name="TextBox 81"/>
          <p:cNvSpPr txBox="1"/>
          <p:nvPr/>
        </p:nvSpPr>
        <p:spPr>
          <a:xfrm>
            <a:off x="3026928" y="989741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not to scale detector opened</a:t>
            </a:r>
            <a:endParaRPr lang="en-US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244" name="TextBox 81"/>
          <p:cNvSpPr txBox="1"/>
          <p:nvPr/>
        </p:nvSpPr>
        <p:spPr>
          <a:xfrm>
            <a:off x="3026928" y="989741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not to scale detector opened</a:t>
            </a:r>
            <a:endParaRPr lang="en-US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grpSp>
        <p:nvGrpSpPr>
          <p:cNvPr id="317" name="Gruppo 316"/>
          <p:cNvGrpSpPr/>
          <p:nvPr/>
        </p:nvGrpSpPr>
        <p:grpSpPr>
          <a:xfrm>
            <a:off x="0" y="1600200"/>
            <a:ext cx="13340335" cy="4953000"/>
            <a:chOff x="0" y="1371600"/>
            <a:chExt cx="13340335" cy="4953000"/>
          </a:xfrm>
        </p:grpSpPr>
        <p:sp>
          <p:nvSpPr>
            <p:cNvPr id="315" name="Rettangolo 314"/>
            <p:cNvSpPr/>
            <p:nvPr/>
          </p:nvSpPr>
          <p:spPr>
            <a:xfrm>
              <a:off x="0" y="1371600"/>
              <a:ext cx="9144000" cy="4953000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6" name="Gruppo 245"/>
            <p:cNvGrpSpPr/>
            <p:nvPr/>
          </p:nvGrpSpPr>
          <p:grpSpPr>
            <a:xfrm>
              <a:off x="91526" y="1501069"/>
              <a:ext cx="13248809" cy="4432434"/>
              <a:chOff x="91526" y="1501069"/>
              <a:chExt cx="13248809" cy="4432434"/>
            </a:xfrm>
          </p:grpSpPr>
          <p:grpSp>
            <p:nvGrpSpPr>
              <p:cNvPr id="247" name="Group 16"/>
              <p:cNvGrpSpPr/>
              <p:nvPr/>
            </p:nvGrpSpPr>
            <p:grpSpPr>
              <a:xfrm>
                <a:off x="457200" y="2581073"/>
                <a:ext cx="12883135" cy="833440"/>
                <a:chOff x="457200" y="2879171"/>
                <a:chExt cx="12883135" cy="833440"/>
              </a:xfrm>
            </p:grpSpPr>
            <p:sp>
              <p:nvSpPr>
                <p:cNvPr id="305" name="Rectangle 12"/>
                <p:cNvSpPr/>
                <p:nvPr/>
              </p:nvSpPr>
              <p:spPr>
                <a:xfrm>
                  <a:off x="7328338" y="2879171"/>
                  <a:ext cx="492914" cy="624416"/>
                </a:xfrm>
                <a:prstGeom prst="rect">
                  <a:avLst/>
                </a:prstGeom>
                <a:solidFill>
                  <a:srgbClr val="3366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6" name="Straight Connector 10"/>
                <p:cNvCxnSpPr/>
                <p:nvPr/>
              </p:nvCxnSpPr>
              <p:spPr>
                <a:xfrm>
                  <a:off x="2465904" y="3506061"/>
                  <a:ext cx="4087296" cy="0"/>
                </a:xfrm>
                <a:prstGeom prst="line">
                  <a:avLst/>
                </a:prstGeom>
                <a:ln w="57150" cmpd="sng">
                  <a:solidFill>
                    <a:srgbClr val="FF0000"/>
                  </a:solidFill>
                  <a:prstDash val="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7" name="Rectangle 11"/>
                <p:cNvSpPr/>
                <p:nvPr/>
              </p:nvSpPr>
              <p:spPr>
                <a:xfrm>
                  <a:off x="1452969" y="2879171"/>
                  <a:ext cx="485535" cy="624416"/>
                </a:xfrm>
                <a:prstGeom prst="rect">
                  <a:avLst/>
                </a:prstGeom>
                <a:solidFill>
                  <a:srgbClr val="3366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8" name="Straight Connector 21"/>
                <p:cNvCxnSpPr/>
                <p:nvPr/>
              </p:nvCxnSpPr>
              <p:spPr>
                <a:xfrm>
                  <a:off x="7441094" y="3516966"/>
                  <a:ext cx="360000" cy="0"/>
                </a:xfrm>
                <a:prstGeom prst="line">
                  <a:avLst/>
                </a:prstGeom>
                <a:ln w="57150" cmpd="sng">
                  <a:solidFill>
                    <a:srgbClr val="FF0000"/>
                  </a:solidFill>
                  <a:prstDash val="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24"/>
                <p:cNvCxnSpPr/>
                <p:nvPr/>
              </p:nvCxnSpPr>
              <p:spPr>
                <a:xfrm flipV="1">
                  <a:off x="12456600" y="3712611"/>
                  <a:ext cx="883735" cy="0"/>
                </a:xfrm>
                <a:prstGeom prst="line">
                  <a:avLst/>
                </a:prstGeom>
                <a:ln w="57150" cmpd="sng">
                  <a:solidFill>
                    <a:srgbClr val="FF0000"/>
                  </a:solidFill>
                  <a:prstDash val="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25"/>
                <p:cNvCxnSpPr/>
                <p:nvPr/>
              </p:nvCxnSpPr>
              <p:spPr>
                <a:xfrm>
                  <a:off x="6540515" y="3506061"/>
                  <a:ext cx="1025436" cy="9315"/>
                </a:xfrm>
                <a:prstGeom prst="line">
                  <a:avLst/>
                </a:prstGeom>
                <a:ln w="57150" cmpd="sng">
                  <a:solidFill>
                    <a:srgbClr val="FF0000"/>
                  </a:solidFill>
                  <a:prstDash val="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27"/>
                <p:cNvCxnSpPr/>
                <p:nvPr/>
              </p:nvCxnSpPr>
              <p:spPr>
                <a:xfrm flipV="1">
                  <a:off x="1767417" y="3506061"/>
                  <a:ext cx="698487" cy="5356"/>
                </a:xfrm>
                <a:prstGeom prst="line">
                  <a:avLst/>
                </a:prstGeom>
                <a:ln w="57150" cmpd="sng">
                  <a:solidFill>
                    <a:srgbClr val="FF0000"/>
                  </a:solidFill>
                  <a:prstDash val="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2" name="Rectangle 31"/>
                <p:cNvSpPr/>
                <p:nvPr/>
              </p:nvSpPr>
              <p:spPr>
                <a:xfrm>
                  <a:off x="457200" y="2879171"/>
                  <a:ext cx="526702" cy="624416"/>
                </a:xfrm>
                <a:prstGeom prst="rect">
                  <a:avLst/>
                </a:prstGeom>
                <a:solidFill>
                  <a:srgbClr val="3366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ectangle 32"/>
                <p:cNvSpPr/>
                <p:nvPr/>
              </p:nvSpPr>
              <p:spPr>
                <a:xfrm>
                  <a:off x="8278631" y="2889251"/>
                  <a:ext cx="526702" cy="624416"/>
                </a:xfrm>
                <a:prstGeom prst="rect">
                  <a:avLst/>
                </a:prstGeom>
                <a:solidFill>
                  <a:srgbClr val="3366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4" name="Straight Connector 29"/>
                <p:cNvCxnSpPr/>
                <p:nvPr/>
              </p:nvCxnSpPr>
              <p:spPr>
                <a:xfrm flipV="1">
                  <a:off x="1432650" y="3516965"/>
                  <a:ext cx="485535" cy="0"/>
                </a:xfrm>
                <a:prstGeom prst="line">
                  <a:avLst/>
                </a:prstGeom>
                <a:ln w="57150" cmpd="sng">
                  <a:solidFill>
                    <a:srgbClr val="FF0000"/>
                  </a:solidFill>
                  <a:prstDash val="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8" name="Rectangle 17"/>
              <p:cNvSpPr/>
              <p:nvPr/>
            </p:nvSpPr>
            <p:spPr>
              <a:xfrm>
                <a:off x="457200" y="1575155"/>
                <a:ext cx="8348133" cy="91016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18"/>
              <p:cNvSpPr/>
              <p:nvPr/>
            </p:nvSpPr>
            <p:spPr>
              <a:xfrm>
                <a:off x="457200" y="1501069"/>
                <a:ext cx="8348133" cy="7408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19"/>
              <p:cNvSpPr/>
              <p:nvPr/>
            </p:nvSpPr>
            <p:spPr>
              <a:xfrm>
                <a:off x="91526" y="2489551"/>
                <a:ext cx="8713807" cy="7408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"/>
              <p:cNvSpPr/>
              <p:nvPr/>
            </p:nvSpPr>
            <p:spPr>
              <a:xfrm>
                <a:off x="457200" y="4363524"/>
                <a:ext cx="8348133" cy="48683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3"/>
              <p:cNvSpPr/>
              <p:nvPr/>
            </p:nvSpPr>
            <p:spPr>
              <a:xfrm>
                <a:off x="2465904" y="4109524"/>
                <a:ext cx="232833" cy="2540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4"/>
              <p:cNvSpPr/>
              <p:nvPr/>
            </p:nvSpPr>
            <p:spPr>
              <a:xfrm>
                <a:off x="2988734" y="4109524"/>
                <a:ext cx="232833" cy="254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5"/>
              <p:cNvSpPr/>
              <p:nvPr/>
            </p:nvSpPr>
            <p:spPr>
              <a:xfrm>
                <a:off x="3924301" y="4109524"/>
                <a:ext cx="232833" cy="254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6"/>
              <p:cNvSpPr/>
              <p:nvPr/>
            </p:nvSpPr>
            <p:spPr>
              <a:xfrm>
                <a:off x="4859868" y="4109524"/>
                <a:ext cx="232833" cy="254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7"/>
              <p:cNvSpPr/>
              <p:nvPr/>
            </p:nvSpPr>
            <p:spPr>
              <a:xfrm>
                <a:off x="5795435" y="4109524"/>
                <a:ext cx="232833" cy="254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8"/>
              <p:cNvSpPr/>
              <p:nvPr/>
            </p:nvSpPr>
            <p:spPr>
              <a:xfrm>
                <a:off x="6307682" y="4109524"/>
                <a:ext cx="232833" cy="254000"/>
              </a:xfrm>
              <a:prstGeom prst="rect">
                <a:avLst/>
              </a:prstGeom>
              <a:solidFill>
                <a:srgbClr val="F79646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8" name="Straight Connector 14"/>
              <p:cNvCxnSpPr/>
              <p:nvPr/>
            </p:nvCxnSpPr>
            <p:spPr>
              <a:xfrm flipV="1">
                <a:off x="1452970" y="4350409"/>
                <a:ext cx="485534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9" name="Group 51"/>
              <p:cNvGrpSpPr/>
              <p:nvPr/>
            </p:nvGrpSpPr>
            <p:grpSpPr>
              <a:xfrm>
                <a:off x="457200" y="4858185"/>
                <a:ext cx="8348133" cy="989114"/>
                <a:chOff x="457200" y="4548078"/>
                <a:chExt cx="8348133" cy="989114"/>
              </a:xfrm>
            </p:grpSpPr>
            <p:grpSp>
              <p:nvGrpSpPr>
                <p:cNvPr id="299" name="Group 23"/>
                <p:cNvGrpSpPr/>
                <p:nvPr/>
              </p:nvGrpSpPr>
              <p:grpSpPr>
                <a:xfrm>
                  <a:off x="457200" y="4548710"/>
                  <a:ext cx="8348133" cy="988482"/>
                  <a:chOff x="457200" y="4603925"/>
                  <a:chExt cx="8348133" cy="988482"/>
                </a:xfrm>
              </p:grpSpPr>
              <p:sp>
                <p:nvSpPr>
                  <p:cNvPr id="303" name="Rectangle 35"/>
                  <p:cNvSpPr/>
                  <p:nvPr/>
                </p:nvSpPr>
                <p:spPr>
                  <a:xfrm>
                    <a:off x="457200" y="4603925"/>
                    <a:ext cx="8348133" cy="910168"/>
                  </a:xfrm>
                  <a:prstGeom prst="rect">
                    <a:avLst/>
                  </a:prstGeom>
                  <a:solidFill>
                    <a:srgbClr val="B9CDE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 err="1" smtClean="0">
                        <a:solidFill>
                          <a:srgbClr val="000000"/>
                        </a:solidFill>
                      </a:rPr>
                      <a:t>Rohacell</a:t>
                    </a:r>
                    <a:endParaRPr lang="en-US" sz="32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4" name="Rectangle 37"/>
                  <p:cNvSpPr/>
                  <p:nvPr/>
                </p:nvSpPr>
                <p:spPr>
                  <a:xfrm>
                    <a:off x="457200" y="5518321"/>
                    <a:ext cx="8348133" cy="74086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0" name="Group 50"/>
                <p:cNvGrpSpPr/>
                <p:nvPr/>
              </p:nvGrpSpPr>
              <p:grpSpPr>
                <a:xfrm>
                  <a:off x="457200" y="4548078"/>
                  <a:ext cx="8348133" cy="899757"/>
                  <a:chOff x="457200" y="4614336"/>
                  <a:chExt cx="8348133" cy="899757"/>
                </a:xfrm>
              </p:grpSpPr>
              <p:sp>
                <p:nvSpPr>
                  <p:cNvPr id="301" name="Rectangle 39"/>
                  <p:cNvSpPr/>
                  <p:nvPr/>
                </p:nvSpPr>
                <p:spPr>
                  <a:xfrm>
                    <a:off x="457200" y="4614336"/>
                    <a:ext cx="526702" cy="899757"/>
                  </a:xfrm>
                  <a:prstGeom prst="rect">
                    <a:avLst/>
                  </a:prstGeom>
                  <a:solidFill>
                    <a:srgbClr val="3366FF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 40"/>
                  <p:cNvSpPr/>
                  <p:nvPr/>
                </p:nvSpPr>
                <p:spPr>
                  <a:xfrm>
                    <a:off x="8278631" y="4618564"/>
                    <a:ext cx="526702" cy="895529"/>
                  </a:xfrm>
                  <a:prstGeom prst="rect">
                    <a:avLst/>
                  </a:prstGeom>
                  <a:solidFill>
                    <a:srgbClr val="3366FF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0" name="Group 48"/>
              <p:cNvGrpSpPr/>
              <p:nvPr/>
            </p:nvGrpSpPr>
            <p:grpSpPr>
              <a:xfrm>
                <a:off x="640681" y="2573071"/>
                <a:ext cx="129516" cy="3347994"/>
                <a:chOff x="640681" y="2262964"/>
                <a:chExt cx="129516" cy="3347994"/>
              </a:xfrm>
            </p:grpSpPr>
            <p:cxnSp>
              <p:nvCxnSpPr>
                <p:cNvPr id="297" name="Straight Connector 43"/>
                <p:cNvCxnSpPr/>
                <p:nvPr/>
              </p:nvCxnSpPr>
              <p:spPr>
                <a:xfrm flipH="1">
                  <a:off x="640681" y="2262964"/>
                  <a:ext cx="0" cy="3347994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44"/>
                <p:cNvCxnSpPr/>
                <p:nvPr/>
              </p:nvCxnSpPr>
              <p:spPr>
                <a:xfrm flipH="1">
                  <a:off x="770197" y="2262964"/>
                  <a:ext cx="0" cy="3347994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47"/>
              <p:cNvGrpSpPr/>
              <p:nvPr/>
            </p:nvGrpSpPr>
            <p:grpSpPr>
              <a:xfrm>
                <a:off x="8458367" y="2585509"/>
                <a:ext cx="129516" cy="3347994"/>
                <a:chOff x="793081" y="2415364"/>
                <a:chExt cx="129516" cy="3347994"/>
              </a:xfrm>
            </p:grpSpPr>
            <p:cxnSp>
              <p:nvCxnSpPr>
                <p:cNvPr id="295" name="Straight Connector 45"/>
                <p:cNvCxnSpPr/>
                <p:nvPr/>
              </p:nvCxnSpPr>
              <p:spPr>
                <a:xfrm flipH="1">
                  <a:off x="793081" y="2415364"/>
                  <a:ext cx="0" cy="3347994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46"/>
                <p:cNvCxnSpPr/>
                <p:nvPr/>
              </p:nvCxnSpPr>
              <p:spPr>
                <a:xfrm flipH="1">
                  <a:off x="922597" y="2415364"/>
                  <a:ext cx="0" cy="3347994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2" name="Rectangle 42"/>
              <p:cNvSpPr/>
              <p:nvPr/>
            </p:nvSpPr>
            <p:spPr>
              <a:xfrm>
                <a:off x="457200" y="4630517"/>
                <a:ext cx="8348133" cy="20942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Aluminum support plate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3" name="Straight Connector 15"/>
              <p:cNvCxnSpPr/>
              <p:nvPr/>
            </p:nvCxnSpPr>
            <p:spPr>
              <a:xfrm flipV="1">
                <a:off x="7328338" y="4348557"/>
                <a:ext cx="492914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4" name="Group 70"/>
              <p:cNvGrpSpPr/>
              <p:nvPr/>
            </p:nvGrpSpPr>
            <p:grpSpPr>
              <a:xfrm>
                <a:off x="457199" y="1556792"/>
                <a:ext cx="8354238" cy="1673448"/>
                <a:chOff x="457199" y="1323328"/>
                <a:chExt cx="8354238" cy="1673448"/>
              </a:xfrm>
            </p:grpSpPr>
            <p:sp>
              <p:nvSpPr>
                <p:cNvPr id="273" name="Oval 26"/>
                <p:cNvSpPr/>
                <p:nvPr/>
              </p:nvSpPr>
              <p:spPr>
                <a:xfrm>
                  <a:off x="7821252" y="2308845"/>
                  <a:ext cx="457379" cy="687931"/>
                </a:xfrm>
                <a:prstGeom prst="ellipse">
                  <a:avLst/>
                </a:prstGeom>
                <a:solidFill>
                  <a:srgbClr val="CCFFCC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Oval 33"/>
                <p:cNvSpPr/>
                <p:nvPr/>
              </p:nvSpPr>
              <p:spPr>
                <a:xfrm>
                  <a:off x="983902" y="2308845"/>
                  <a:ext cx="457379" cy="687931"/>
                </a:xfrm>
                <a:prstGeom prst="ellipse">
                  <a:avLst/>
                </a:prstGeom>
                <a:solidFill>
                  <a:srgbClr val="CCFFCC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TextBox 30"/>
                <p:cNvSpPr txBox="1"/>
                <p:nvPr/>
              </p:nvSpPr>
              <p:spPr>
                <a:xfrm>
                  <a:off x="3012502" y="1426877"/>
                  <a:ext cx="306045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003300"/>
                      </a:solidFill>
                    </a:rPr>
                    <a:t>Stiffening panel</a:t>
                  </a:r>
                  <a:endParaRPr lang="en-US" sz="3200" dirty="0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276" name="Rectangle 28"/>
                <p:cNvSpPr/>
                <p:nvPr/>
              </p:nvSpPr>
              <p:spPr>
                <a:xfrm>
                  <a:off x="457199" y="1323328"/>
                  <a:ext cx="1849329" cy="910168"/>
                </a:xfrm>
                <a:prstGeom prst="rect">
                  <a:avLst/>
                </a:prstGeom>
                <a:solidFill>
                  <a:srgbClr val="3366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38"/>
                <p:cNvSpPr/>
                <p:nvPr/>
              </p:nvSpPr>
              <p:spPr>
                <a:xfrm>
                  <a:off x="6941484" y="1327556"/>
                  <a:ext cx="1863849" cy="910168"/>
                </a:xfrm>
                <a:prstGeom prst="rect">
                  <a:avLst/>
                </a:prstGeom>
                <a:solidFill>
                  <a:srgbClr val="3366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8" name="Group 89"/>
                <p:cNvGrpSpPr/>
                <p:nvPr/>
              </p:nvGrpSpPr>
              <p:grpSpPr>
                <a:xfrm>
                  <a:off x="1567586" y="2013521"/>
                  <a:ext cx="247788" cy="936929"/>
                  <a:chOff x="7923034" y="876837"/>
                  <a:chExt cx="247788" cy="936929"/>
                </a:xfrm>
              </p:grpSpPr>
              <p:sp>
                <p:nvSpPr>
                  <p:cNvPr id="293" name="Isosceles Triangle 55"/>
                  <p:cNvSpPr/>
                  <p:nvPr/>
                </p:nvSpPr>
                <p:spPr>
                  <a:xfrm>
                    <a:off x="7923034" y="1661728"/>
                    <a:ext cx="247788" cy="152038"/>
                  </a:xfrm>
                  <a:prstGeom prst="triangle">
                    <a:avLst/>
                  </a:prstGeom>
                  <a:solidFill>
                    <a:srgbClr val="FF6600"/>
                  </a:solidFill>
                  <a:ln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" name="Rectangle 56"/>
                  <p:cNvSpPr/>
                  <p:nvPr/>
                </p:nvSpPr>
                <p:spPr>
                  <a:xfrm flipV="1">
                    <a:off x="8000792" y="876837"/>
                    <a:ext cx="98815" cy="863995"/>
                  </a:xfrm>
                  <a:prstGeom prst="rect">
                    <a:avLst/>
                  </a:prstGeom>
                  <a:solidFill>
                    <a:srgbClr val="FF66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9" name="Group 83"/>
                <p:cNvGrpSpPr/>
                <p:nvPr/>
              </p:nvGrpSpPr>
              <p:grpSpPr>
                <a:xfrm>
                  <a:off x="7106298" y="1615818"/>
                  <a:ext cx="1705139" cy="624404"/>
                  <a:chOff x="7639125" y="2641978"/>
                  <a:chExt cx="1705139" cy="624404"/>
                </a:xfrm>
              </p:grpSpPr>
              <p:cxnSp>
                <p:nvCxnSpPr>
                  <p:cNvPr id="289" name="Straight Connector 72"/>
                  <p:cNvCxnSpPr/>
                  <p:nvPr/>
                </p:nvCxnSpPr>
                <p:spPr>
                  <a:xfrm flipH="1">
                    <a:off x="7639125" y="2649411"/>
                    <a:ext cx="1699035" cy="0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73"/>
                  <p:cNvCxnSpPr/>
                  <p:nvPr/>
                </p:nvCxnSpPr>
                <p:spPr>
                  <a:xfrm flipH="1" flipV="1">
                    <a:off x="7769123" y="2857079"/>
                    <a:ext cx="1575141" cy="2761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75"/>
                  <p:cNvCxnSpPr/>
                  <p:nvPr/>
                </p:nvCxnSpPr>
                <p:spPr>
                  <a:xfrm flipV="1">
                    <a:off x="7759751" y="2809244"/>
                    <a:ext cx="0" cy="457138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78"/>
                  <p:cNvCxnSpPr/>
                  <p:nvPr/>
                </p:nvCxnSpPr>
                <p:spPr>
                  <a:xfrm flipV="1">
                    <a:off x="7639125" y="2641978"/>
                    <a:ext cx="0" cy="609538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0" name="Group 84"/>
                <p:cNvGrpSpPr/>
                <p:nvPr/>
              </p:nvGrpSpPr>
              <p:grpSpPr>
                <a:xfrm flipH="1">
                  <a:off x="457199" y="1615818"/>
                  <a:ext cx="1749313" cy="616971"/>
                  <a:chOff x="7639125" y="2649411"/>
                  <a:chExt cx="1749313" cy="616971"/>
                </a:xfrm>
              </p:grpSpPr>
              <p:cxnSp>
                <p:nvCxnSpPr>
                  <p:cNvPr id="285" name="Straight Connector 85"/>
                  <p:cNvCxnSpPr/>
                  <p:nvPr/>
                </p:nvCxnSpPr>
                <p:spPr>
                  <a:xfrm flipH="1">
                    <a:off x="7639125" y="2649411"/>
                    <a:ext cx="1749313" cy="0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86"/>
                  <p:cNvCxnSpPr>
                    <a:stCxn id="276" idx="1"/>
                  </p:cNvCxnSpPr>
                  <p:nvPr/>
                </p:nvCxnSpPr>
                <p:spPr>
                  <a:xfrm flipH="1" flipV="1">
                    <a:off x="7763019" y="2801811"/>
                    <a:ext cx="1625419" cy="10194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Straight Connector 87"/>
                  <p:cNvCxnSpPr/>
                  <p:nvPr/>
                </p:nvCxnSpPr>
                <p:spPr>
                  <a:xfrm flipV="1">
                    <a:off x="7759751" y="2809244"/>
                    <a:ext cx="0" cy="457138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88"/>
                  <p:cNvCxnSpPr/>
                  <p:nvPr/>
                </p:nvCxnSpPr>
                <p:spPr>
                  <a:xfrm flipV="1">
                    <a:off x="7639125" y="2649411"/>
                    <a:ext cx="0" cy="609538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1" name="Straight Connector 52"/>
                <p:cNvCxnSpPr/>
                <p:nvPr/>
              </p:nvCxnSpPr>
              <p:spPr>
                <a:xfrm>
                  <a:off x="1691480" y="2255709"/>
                  <a:ext cx="0" cy="6284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2" name="Group 93"/>
                <p:cNvGrpSpPr/>
                <p:nvPr/>
              </p:nvGrpSpPr>
              <p:grpSpPr>
                <a:xfrm>
                  <a:off x="7452217" y="2009872"/>
                  <a:ext cx="247788" cy="936929"/>
                  <a:chOff x="7729994" y="876837"/>
                  <a:chExt cx="247788" cy="936929"/>
                </a:xfrm>
              </p:grpSpPr>
              <p:sp>
                <p:nvSpPr>
                  <p:cNvPr id="283" name="Isosceles Triangle 94"/>
                  <p:cNvSpPr/>
                  <p:nvPr/>
                </p:nvSpPr>
                <p:spPr>
                  <a:xfrm>
                    <a:off x="7729994" y="1661728"/>
                    <a:ext cx="247788" cy="152038"/>
                  </a:xfrm>
                  <a:prstGeom prst="triangle">
                    <a:avLst/>
                  </a:prstGeom>
                  <a:solidFill>
                    <a:srgbClr val="FF6600"/>
                  </a:solidFill>
                  <a:ln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Rectangle 95"/>
                  <p:cNvSpPr/>
                  <p:nvPr/>
                </p:nvSpPr>
                <p:spPr>
                  <a:xfrm flipV="1">
                    <a:off x="7807752" y="876837"/>
                    <a:ext cx="98815" cy="863995"/>
                  </a:xfrm>
                  <a:prstGeom prst="rect">
                    <a:avLst/>
                  </a:prstGeom>
                  <a:solidFill>
                    <a:srgbClr val="FF66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265" name="Straight Connector 74"/>
              <p:cNvCxnSpPr/>
              <p:nvPr/>
            </p:nvCxnSpPr>
            <p:spPr>
              <a:xfrm>
                <a:off x="2085886" y="2593899"/>
                <a:ext cx="5141038" cy="0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Line Callout 2 79"/>
              <p:cNvSpPr/>
              <p:nvPr/>
            </p:nvSpPr>
            <p:spPr>
              <a:xfrm>
                <a:off x="4673600" y="2735538"/>
                <a:ext cx="1544320" cy="297449"/>
              </a:xfrm>
              <a:prstGeom prst="borderCallout2">
                <a:avLst>
                  <a:gd name="adj1" fmla="val 60014"/>
                  <a:gd name="adj2" fmla="val -4783"/>
                  <a:gd name="adj3" fmla="val 60014"/>
                  <a:gd name="adj4" fmla="val -18442"/>
                  <a:gd name="adj5" fmla="val -11291"/>
                  <a:gd name="adj6" fmla="val -48442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Drift electrode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Line Callout 2 34"/>
              <p:cNvSpPr/>
              <p:nvPr/>
            </p:nvSpPr>
            <p:spPr>
              <a:xfrm>
                <a:off x="4859868" y="3620050"/>
                <a:ext cx="1568537" cy="364770"/>
              </a:xfrm>
              <a:prstGeom prst="borderCallout2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Pillars (128 µm)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8" name="Group 57"/>
              <p:cNvGrpSpPr/>
              <p:nvPr/>
            </p:nvGrpSpPr>
            <p:grpSpPr>
              <a:xfrm>
                <a:off x="1095424" y="4336438"/>
                <a:ext cx="7223661" cy="312183"/>
                <a:chOff x="1095424" y="4332903"/>
                <a:chExt cx="7223661" cy="312183"/>
              </a:xfrm>
            </p:grpSpPr>
            <p:cxnSp>
              <p:nvCxnSpPr>
                <p:cNvPr id="269" name="Straight Connector 41"/>
                <p:cNvCxnSpPr/>
                <p:nvPr/>
              </p:nvCxnSpPr>
              <p:spPr>
                <a:xfrm>
                  <a:off x="2437431" y="4405349"/>
                  <a:ext cx="4139991" cy="0"/>
                </a:xfrm>
                <a:prstGeom prst="line">
                  <a:avLst/>
                </a:prstGeom>
                <a:ln w="57150" cmpd="sng">
                  <a:solidFill>
                    <a:srgbClr val="800000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53"/>
                <p:cNvCxnSpPr/>
                <p:nvPr/>
              </p:nvCxnSpPr>
              <p:spPr>
                <a:xfrm>
                  <a:off x="4574567" y="4359989"/>
                  <a:ext cx="0" cy="266993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1" name="TextBox 54"/>
                <p:cNvSpPr txBox="1"/>
                <p:nvPr/>
              </p:nvSpPr>
              <p:spPr>
                <a:xfrm>
                  <a:off x="1095424" y="4337309"/>
                  <a:ext cx="61908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PCB1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2" name="TextBox 76"/>
                <p:cNvSpPr txBox="1"/>
                <p:nvPr/>
              </p:nvSpPr>
              <p:spPr>
                <a:xfrm>
                  <a:off x="7700005" y="4332903"/>
                  <a:ext cx="61908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PCB2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18" name="Rettangolo 317"/>
          <p:cNvSpPr/>
          <p:nvPr/>
        </p:nvSpPr>
        <p:spPr>
          <a:xfrm>
            <a:off x="1219200" y="4594280"/>
            <a:ext cx="559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PCB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9" name="Rettangolo 318"/>
          <p:cNvSpPr/>
          <p:nvPr/>
        </p:nvSpPr>
        <p:spPr>
          <a:xfrm>
            <a:off x="7593982" y="4599801"/>
            <a:ext cx="559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PCB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036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24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6" name="TextBox 79"/>
          <p:cNvSpPr txBox="1"/>
          <p:nvPr/>
        </p:nvSpPr>
        <p:spPr>
          <a:xfrm>
            <a:off x="3224218" y="114300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not to scale detector closed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7" name="TextBox 41"/>
          <p:cNvSpPr txBox="1"/>
          <p:nvPr/>
        </p:nvSpPr>
        <p:spPr>
          <a:xfrm>
            <a:off x="72008" y="0"/>
            <a:ext cx="9036496" cy="954027"/>
          </a:xfrm>
          <a:prstGeom prst="rect">
            <a:avLst/>
          </a:prstGeom>
          <a:noFill/>
        </p:spPr>
        <p:txBody>
          <a:bodyPr wrap="square" lIns="91352" tIns="45680" rIns="91352" bIns="45680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Resistive </a:t>
            </a:r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MicroMegas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with </a:t>
            </a:r>
            <a:r>
              <a:rPr lang="en-GB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floating mesh </a:t>
            </a:r>
          </a:p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(positioning rely only on the </a:t>
            </a:r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electrostics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of the cell) 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76200" y="1752600"/>
            <a:ext cx="8991600" cy="43434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9"/>
          <p:cNvGrpSpPr/>
          <p:nvPr/>
        </p:nvGrpSpPr>
        <p:grpSpPr>
          <a:xfrm>
            <a:off x="91526" y="2275402"/>
            <a:ext cx="13248809" cy="1913444"/>
            <a:chOff x="91526" y="1799167"/>
            <a:chExt cx="13248809" cy="1913444"/>
          </a:xfrm>
        </p:grpSpPr>
        <p:grpSp>
          <p:nvGrpSpPr>
            <p:cNvPr id="61" name="Group 16"/>
            <p:cNvGrpSpPr/>
            <p:nvPr/>
          </p:nvGrpSpPr>
          <p:grpSpPr>
            <a:xfrm>
              <a:off x="457200" y="2879171"/>
              <a:ext cx="12883135" cy="833440"/>
              <a:chOff x="457200" y="2879171"/>
              <a:chExt cx="12883135" cy="833440"/>
            </a:xfrm>
          </p:grpSpPr>
          <p:cxnSp>
            <p:nvCxnSpPr>
              <p:cNvPr id="65" name="Straight Connector 10"/>
              <p:cNvCxnSpPr/>
              <p:nvPr/>
            </p:nvCxnSpPr>
            <p:spPr>
              <a:xfrm>
                <a:off x="2465904" y="3280841"/>
                <a:ext cx="4074611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11"/>
              <p:cNvSpPr/>
              <p:nvPr/>
            </p:nvSpPr>
            <p:spPr>
              <a:xfrm>
                <a:off x="1452969" y="2879171"/>
                <a:ext cx="485535" cy="624416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12"/>
              <p:cNvSpPr/>
              <p:nvPr/>
            </p:nvSpPr>
            <p:spPr>
              <a:xfrm>
                <a:off x="7328338" y="2879171"/>
                <a:ext cx="492914" cy="624416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21"/>
              <p:cNvCxnSpPr/>
              <p:nvPr/>
            </p:nvCxnSpPr>
            <p:spPr>
              <a:xfrm>
                <a:off x="7441094" y="3506806"/>
                <a:ext cx="360000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 flipV="1">
                <a:off x="12456600" y="3712611"/>
                <a:ext cx="883735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540515" y="3280841"/>
                <a:ext cx="1025436" cy="275175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7"/>
              <p:cNvCxnSpPr/>
              <p:nvPr/>
            </p:nvCxnSpPr>
            <p:spPr>
              <a:xfrm flipV="1">
                <a:off x="1767417" y="3280841"/>
                <a:ext cx="698487" cy="271215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ctangle 31"/>
              <p:cNvSpPr/>
              <p:nvPr/>
            </p:nvSpPr>
            <p:spPr>
              <a:xfrm>
                <a:off x="457200" y="2879171"/>
                <a:ext cx="526702" cy="624416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32"/>
              <p:cNvSpPr/>
              <p:nvPr/>
            </p:nvSpPr>
            <p:spPr>
              <a:xfrm>
                <a:off x="8278631" y="2889251"/>
                <a:ext cx="526702" cy="624416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Connector 29"/>
              <p:cNvCxnSpPr/>
              <p:nvPr/>
            </p:nvCxnSpPr>
            <p:spPr>
              <a:xfrm flipV="1">
                <a:off x="1452970" y="3506805"/>
                <a:ext cx="485535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ctangle 17"/>
            <p:cNvSpPr/>
            <p:nvPr/>
          </p:nvSpPr>
          <p:spPr>
            <a:xfrm>
              <a:off x="457200" y="1873253"/>
              <a:ext cx="8348133" cy="9101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18"/>
            <p:cNvSpPr/>
            <p:nvPr/>
          </p:nvSpPr>
          <p:spPr>
            <a:xfrm>
              <a:off x="457200" y="1799167"/>
              <a:ext cx="8348133" cy="7408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19"/>
            <p:cNvSpPr/>
            <p:nvPr/>
          </p:nvSpPr>
          <p:spPr>
            <a:xfrm>
              <a:off x="91526" y="2787649"/>
              <a:ext cx="8713807" cy="7408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uppo 74"/>
          <p:cNvGrpSpPr/>
          <p:nvPr/>
        </p:nvGrpSpPr>
        <p:grpSpPr>
          <a:xfrm>
            <a:off x="457199" y="2276872"/>
            <a:ext cx="8348134" cy="3360432"/>
            <a:chOff x="457199" y="2262964"/>
            <a:chExt cx="8348134" cy="3360432"/>
          </a:xfrm>
        </p:grpSpPr>
        <p:sp>
          <p:nvSpPr>
            <p:cNvPr id="76" name="Rectangle 2"/>
            <p:cNvSpPr/>
            <p:nvPr/>
          </p:nvSpPr>
          <p:spPr>
            <a:xfrm>
              <a:off x="457200" y="4053417"/>
              <a:ext cx="8348133" cy="48683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3"/>
            <p:cNvSpPr/>
            <p:nvPr/>
          </p:nvSpPr>
          <p:spPr>
            <a:xfrm>
              <a:off x="2465904" y="3799417"/>
              <a:ext cx="232833" cy="254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4"/>
            <p:cNvSpPr/>
            <p:nvPr/>
          </p:nvSpPr>
          <p:spPr>
            <a:xfrm>
              <a:off x="2988734" y="3799417"/>
              <a:ext cx="232833" cy="254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"/>
            <p:cNvSpPr/>
            <p:nvPr/>
          </p:nvSpPr>
          <p:spPr>
            <a:xfrm>
              <a:off x="3924301" y="3799417"/>
              <a:ext cx="232833" cy="254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"/>
            <p:cNvSpPr/>
            <p:nvPr/>
          </p:nvSpPr>
          <p:spPr>
            <a:xfrm>
              <a:off x="4859868" y="3799417"/>
              <a:ext cx="232833" cy="254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7"/>
            <p:cNvSpPr/>
            <p:nvPr/>
          </p:nvSpPr>
          <p:spPr>
            <a:xfrm>
              <a:off x="5795435" y="3799417"/>
              <a:ext cx="232833" cy="254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"/>
            <p:cNvSpPr/>
            <p:nvPr/>
          </p:nvSpPr>
          <p:spPr>
            <a:xfrm>
              <a:off x="6307682" y="3799417"/>
              <a:ext cx="232833" cy="254000"/>
            </a:xfrm>
            <a:prstGeom prst="rect">
              <a:avLst/>
            </a:prstGeom>
            <a:solidFill>
              <a:srgbClr val="F79646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14"/>
            <p:cNvCxnSpPr/>
            <p:nvPr/>
          </p:nvCxnSpPr>
          <p:spPr>
            <a:xfrm flipV="1">
              <a:off x="1452970" y="4040302"/>
              <a:ext cx="485534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15"/>
            <p:cNvCxnSpPr/>
            <p:nvPr/>
          </p:nvCxnSpPr>
          <p:spPr>
            <a:xfrm flipV="1">
              <a:off x="7328338" y="4028290"/>
              <a:ext cx="492914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30"/>
            <p:cNvSpPr txBox="1"/>
            <p:nvPr/>
          </p:nvSpPr>
          <p:spPr>
            <a:xfrm>
              <a:off x="3012502" y="2453037"/>
              <a:ext cx="30604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3300"/>
                  </a:solidFill>
                </a:rPr>
                <a:t>Stiffening panel</a:t>
              </a:r>
              <a:endParaRPr lang="en-US" sz="3200" dirty="0">
                <a:solidFill>
                  <a:srgbClr val="003300"/>
                </a:solidFill>
              </a:endParaRPr>
            </a:p>
          </p:txBody>
        </p:sp>
        <p:sp>
          <p:nvSpPr>
            <p:cNvPr id="86" name="Oval 26"/>
            <p:cNvSpPr/>
            <p:nvPr/>
          </p:nvSpPr>
          <p:spPr>
            <a:xfrm>
              <a:off x="7821252" y="3365485"/>
              <a:ext cx="457379" cy="687931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33"/>
            <p:cNvSpPr/>
            <p:nvPr/>
          </p:nvSpPr>
          <p:spPr>
            <a:xfrm>
              <a:off x="983902" y="3365485"/>
              <a:ext cx="457379" cy="687931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28"/>
            <p:cNvSpPr/>
            <p:nvPr/>
          </p:nvSpPr>
          <p:spPr>
            <a:xfrm>
              <a:off x="457199" y="2349488"/>
              <a:ext cx="1849329" cy="910168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38"/>
            <p:cNvSpPr/>
            <p:nvPr/>
          </p:nvSpPr>
          <p:spPr>
            <a:xfrm>
              <a:off x="6941484" y="2353716"/>
              <a:ext cx="1863849" cy="910168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51"/>
            <p:cNvGrpSpPr/>
            <p:nvPr/>
          </p:nvGrpSpPr>
          <p:grpSpPr>
            <a:xfrm>
              <a:off x="457200" y="4548078"/>
              <a:ext cx="8348133" cy="989114"/>
              <a:chOff x="457200" y="4548078"/>
              <a:chExt cx="8348133" cy="989114"/>
            </a:xfrm>
          </p:grpSpPr>
          <p:grpSp>
            <p:nvGrpSpPr>
              <p:cNvPr id="121" name="Group 23"/>
              <p:cNvGrpSpPr/>
              <p:nvPr/>
            </p:nvGrpSpPr>
            <p:grpSpPr>
              <a:xfrm>
                <a:off x="457200" y="4548710"/>
                <a:ext cx="8348133" cy="988482"/>
                <a:chOff x="457200" y="4603925"/>
                <a:chExt cx="8348133" cy="988482"/>
              </a:xfrm>
            </p:grpSpPr>
            <p:sp>
              <p:nvSpPr>
                <p:cNvPr id="125" name="Rectangle 35"/>
                <p:cNvSpPr/>
                <p:nvPr/>
              </p:nvSpPr>
              <p:spPr>
                <a:xfrm>
                  <a:off x="457200" y="4603925"/>
                  <a:ext cx="8348133" cy="910168"/>
                </a:xfrm>
                <a:prstGeom prst="rect">
                  <a:avLst/>
                </a:prstGeom>
                <a:solidFill>
                  <a:srgbClr val="B9CDE5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 err="1" smtClean="0">
                      <a:solidFill>
                        <a:srgbClr val="000000"/>
                      </a:solidFill>
                    </a:rPr>
                    <a:t>Rohacell</a:t>
                  </a:r>
                  <a:endParaRPr lang="en-US" sz="3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6" name="Rectangle 37"/>
                <p:cNvSpPr/>
                <p:nvPr/>
              </p:nvSpPr>
              <p:spPr>
                <a:xfrm>
                  <a:off x="457200" y="5518321"/>
                  <a:ext cx="8348133" cy="74086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Group 50"/>
              <p:cNvGrpSpPr/>
              <p:nvPr/>
            </p:nvGrpSpPr>
            <p:grpSpPr>
              <a:xfrm>
                <a:off x="457200" y="4548078"/>
                <a:ext cx="8348133" cy="899757"/>
                <a:chOff x="457200" y="4614336"/>
                <a:chExt cx="8348133" cy="899757"/>
              </a:xfrm>
            </p:grpSpPr>
            <p:sp>
              <p:nvSpPr>
                <p:cNvPr id="123" name="Rectangle 39"/>
                <p:cNvSpPr/>
                <p:nvPr/>
              </p:nvSpPr>
              <p:spPr>
                <a:xfrm>
                  <a:off x="457200" y="4614336"/>
                  <a:ext cx="526702" cy="899757"/>
                </a:xfrm>
                <a:prstGeom prst="rect">
                  <a:avLst/>
                </a:prstGeom>
                <a:solidFill>
                  <a:srgbClr val="3366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40"/>
                <p:cNvSpPr/>
                <p:nvPr/>
              </p:nvSpPr>
              <p:spPr>
                <a:xfrm>
                  <a:off x="8278631" y="4618564"/>
                  <a:ext cx="526702" cy="895529"/>
                </a:xfrm>
                <a:prstGeom prst="rect">
                  <a:avLst/>
                </a:prstGeom>
                <a:solidFill>
                  <a:srgbClr val="3366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1" name="Group 48"/>
            <p:cNvGrpSpPr/>
            <p:nvPr/>
          </p:nvGrpSpPr>
          <p:grpSpPr>
            <a:xfrm>
              <a:off x="640681" y="2262964"/>
              <a:ext cx="129516" cy="3347994"/>
              <a:chOff x="640681" y="2262964"/>
              <a:chExt cx="129516" cy="3347994"/>
            </a:xfrm>
          </p:grpSpPr>
          <p:cxnSp>
            <p:nvCxnSpPr>
              <p:cNvPr id="119" name="Straight Connector 43"/>
              <p:cNvCxnSpPr/>
              <p:nvPr/>
            </p:nvCxnSpPr>
            <p:spPr>
              <a:xfrm flipH="1">
                <a:off x="640681" y="2262964"/>
                <a:ext cx="0" cy="3347994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44"/>
              <p:cNvCxnSpPr/>
              <p:nvPr/>
            </p:nvCxnSpPr>
            <p:spPr>
              <a:xfrm flipH="1">
                <a:off x="770197" y="2262964"/>
                <a:ext cx="0" cy="3347994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47"/>
            <p:cNvGrpSpPr/>
            <p:nvPr/>
          </p:nvGrpSpPr>
          <p:grpSpPr>
            <a:xfrm>
              <a:off x="8458367" y="2275402"/>
              <a:ext cx="129516" cy="3347994"/>
              <a:chOff x="793081" y="2415364"/>
              <a:chExt cx="129516" cy="3347994"/>
            </a:xfrm>
          </p:grpSpPr>
          <p:cxnSp>
            <p:nvCxnSpPr>
              <p:cNvPr id="117" name="Straight Connector 45"/>
              <p:cNvCxnSpPr/>
              <p:nvPr/>
            </p:nvCxnSpPr>
            <p:spPr>
              <a:xfrm flipH="1">
                <a:off x="793081" y="2415364"/>
                <a:ext cx="0" cy="3347994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46"/>
              <p:cNvCxnSpPr/>
              <p:nvPr/>
            </p:nvCxnSpPr>
            <p:spPr>
              <a:xfrm flipH="1">
                <a:off x="922597" y="2415364"/>
                <a:ext cx="0" cy="3347994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89"/>
            <p:cNvGrpSpPr/>
            <p:nvPr/>
          </p:nvGrpSpPr>
          <p:grpSpPr>
            <a:xfrm>
              <a:off x="1567586" y="3039681"/>
              <a:ext cx="247788" cy="936929"/>
              <a:chOff x="7923034" y="876837"/>
              <a:chExt cx="247788" cy="936929"/>
            </a:xfrm>
          </p:grpSpPr>
          <p:sp>
            <p:nvSpPr>
              <p:cNvPr id="115" name="Isosceles Triangle 55"/>
              <p:cNvSpPr/>
              <p:nvPr/>
            </p:nvSpPr>
            <p:spPr>
              <a:xfrm>
                <a:off x="7923034" y="1661728"/>
                <a:ext cx="247788" cy="152038"/>
              </a:xfrm>
              <a:prstGeom prst="triangle">
                <a:avLst/>
              </a:prstGeom>
              <a:solidFill>
                <a:srgbClr val="FF6600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Rectangle 56"/>
              <p:cNvSpPr/>
              <p:nvPr/>
            </p:nvSpPr>
            <p:spPr>
              <a:xfrm flipV="1">
                <a:off x="8000792" y="876837"/>
                <a:ext cx="98815" cy="863995"/>
              </a:xfrm>
              <a:prstGeom prst="rect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Rectangle 42"/>
            <p:cNvSpPr/>
            <p:nvPr/>
          </p:nvSpPr>
          <p:spPr>
            <a:xfrm>
              <a:off x="457200" y="4320410"/>
              <a:ext cx="8348133" cy="2094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Aluminum support plate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5" name="TextBox 67"/>
            <p:cNvSpPr txBox="1"/>
            <p:nvPr/>
          </p:nvSpPr>
          <p:spPr>
            <a:xfrm>
              <a:off x="1871984" y="3466728"/>
              <a:ext cx="593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5.00</a:t>
              </a:r>
              <a:endParaRPr lang="en-US" dirty="0"/>
            </a:p>
          </p:txBody>
        </p:sp>
        <p:grpSp>
          <p:nvGrpSpPr>
            <p:cNvPr id="96" name="Group 83"/>
            <p:cNvGrpSpPr/>
            <p:nvPr/>
          </p:nvGrpSpPr>
          <p:grpSpPr>
            <a:xfrm>
              <a:off x="7106298" y="2641978"/>
              <a:ext cx="1699035" cy="624404"/>
              <a:chOff x="7639125" y="2641978"/>
              <a:chExt cx="1699035" cy="624404"/>
            </a:xfrm>
          </p:grpSpPr>
          <p:cxnSp>
            <p:nvCxnSpPr>
              <p:cNvPr id="111" name="Straight Connector 72"/>
              <p:cNvCxnSpPr/>
              <p:nvPr/>
            </p:nvCxnSpPr>
            <p:spPr>
              <a:xfrm flipH="1">
                <a:off x="7639125" y="2649411"/>
                <a:ext cx="1699035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73"/>
              <p:cNvCxnSpPr>
                <a:stCxn id="62" idx="3"/>
              </p:cNvCxnSpPr>
              <p:nvPr/>
            </p:nvCxnSpPr>
            <p:spPr>
              <a:xfrm flipH="1" flipV="1">
                <a:off x="7763019" y="2801811"/>
                <a:ext cx="1575141" cy="2761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75"/>
              <p:cNvCxnSpPr/>
              <p:nvPr/>
            </p:nvCxnSpPr>
            <p:spPr>
              <a:xfrm flipV="1">
                <a:off x="7759751" y="2809244"/>
                <a:ext cx="0" cy="45713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78"/>
              <p:cNvCxnSpPr/>
              <p:nvPr/>
            </p:nvCxnSpPr>
            <p:spPr>
              <a:xfrm flipV="1">
                <a:off x="7639125" y="2641978"/>
                <a:ext cx="0" cy="60953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84"/>
            <p:cNvGrpSpPr/>
            <p:nvPr/>
          </p:nvGrpSpPr>
          <p:grpSpPr>
            <a:xfrm flipH="1">
              <a:off x="457199" y="2641978"/>
              <a:ext cx="1749313" cy="616971"/>
              <a:chOff x="7639125" y="2649411"/>
              <a:chExt cx="1749313" cy="616971"/>
            </a:xfrm>
          </p:grpSpPr>
          <p:cxnSp>
            <p:nvCxnSpPr>
              <p:cNvPr id="107" name="Straight Connector 85"/>
              <p:cNvCxnSpPr/>
              <p:nvPr/>
            </p:nvCxnSpPr>
            <p:spPr>
              <a:xfrm flipH="1">
                <a:off x="7639125" y="2649411"/>
                <a:ext cx="1749313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86"/>
              <p:cNvCxnSpPr>
                <a:stCxn id="88" idx="1"/>
              </p:cNvCxnSpPr>
              <p:nvPr/>
            </p:nvCxnSpPr>
            <p:spPr>
              <a:xfrm flipH="1" flipV="1">
                <a:off x="7763019" y="2801811"/>
                <a:ext cx="1625419" cy="10194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87"/>
              <p:cNvCxnSpPr/>
              <p:nvPr/>
            </p:nvCxnSpPr>
            <p:spPr>
              <a:xfrm flipV="1">
                <a:off x="7759751" y="2809244"/>
                <a:ext cx="0" cy="45713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88"/>
              <p:cNvCxnSpPr/>
              <p:nvPr/>
            </p:nvCxnSpPr>
            <p:spPr>
              <a:xfrm flipV="1">
                <a:off x="7639125" y="2649411"/>
                <a:ext cx="0" cy="60953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3"/>
            <p:cNvGrpSpPr/>
            <p:nvPr/>
          </p:nvGrpSpPr>
          <p:grpSpPr>
            <a:xfrm>
              <a:off x="7442057" y="3036032"/>
              <a:ext cx="247788" cy="936929"/>
              <a:chOff x="7923034" y="876837"/>
              <a:chExt cx="247788" cy="936929"/>
            </a:xfrm>
          </p:grpSpPr>
          <p:sp>
            <p:nvSpPr>
              <p:cNvPr id="105" name="Isosceles Triangle 94"/>
              <p:cNvSpPr/>
              <p:nvPr/>
            </p:nvSpPr>
            <p:spPr>
              <a:xfrm>
                <a:off x="7923034" y="1661728"/>
                <a:ext cx="247788" cy="152038"/>
              </a:xfrm>
              <a:prstGeom prst="triangle">
                <a:avLst/>
              </a:prstGeom>
              <a:solidFill>
                <a:srgbClr val="FF6600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Rectangle 95"/>
              <p:cNvSpPr/>
              <p:nvPr/>
            </p:nvSpPr>
            <p:spPr>
              <a:xfrm flipV="1">
                <a:off x="8000792" y="876837"/>
                <a:ext cx="98815" cy="863995"/>
              </a:xfrm>
              <a:prstGeom prst="rect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9" name="Straight Connector 52"/>
            <p:cNvCxnSpPr/>
            <p:nvPr/>
          </p:nvCxnSpPr>
          <p:spPr>
            <a:xfrm>
              <a:off x="1691480" y="3281869"/>
              <a:ext cx="0" cy="628436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68"/>
            <p:cNvGrpSpPr/>
            <p:nvPr/>
          </p:nvGrpSpPr>
          <p:grpSpPr>
            <a:xfrm>
              <a:off x="1095424" y="4015383"/>
              <a:ext cx="7223661" cy="312183"/>
              <a:chOff x="1095424" y="4332903"/>
              <a:chExt cx="7223661" cy="312183"/>
            </a:xfrm>
          </p:grpSpPr>
          <p:cxnSp>
            <p:nvCxnSpPr>
              <p:cNvPr id="101" name="Straight Connector 70"/>
              <p:cNvCxnSpPr/>
              <p:nvPr/>
            </p:nvCxnSpPr>
            <p:spPr>
              <a:xfrm>
                <a:off x="2460110" y="4405349"/>
                <a:ext cx="4103993" cy="0"/>
              </a:xfrm>
              <a:prstGeom prst="line">
                <a:avLst/>
              </a:prstGeom>
              <a:ln w="57150" cmpd="sng">
                <a:solidFill>
                  <a:srgbClr val="8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71"/>
              <p:cNvCxnSpPr/>
              <p:nvPr/>
            </p:nvCxnSpPr>
            <p:spPr>
              <a:xfrm>
                <a:off x="4574567" y="4359989"/>
                <a:ext cx="0" cy="26699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74"/>
              <p:cNvSpPr txBox="1"/>
              <p:nvPr/>
            </p:nvSpPr>
            <p:spPr>
              <a:xfrm>
                <a:off x="1095424" y="4337309"/>
                <a:ext cx="6190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PCB1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76"/>
              <p:cNvSpPr txBox="1"/>
              <p:nvPr/>
            </p:nvSpPr>
            <p:spPr>
              <a:xfrm>
                <a:off x="7700005" y="4332903"/>
                <a:ext cx="6190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PCB2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30" name="Rettangolo 129"/>
          <p:cNvSpPr/>
          <p:nvPr/>
        </p:nvSpPr>
        <p:spPr>
          <a:xfrm>
            <a:off x="1219200" y="4092520"/>
            <a:ext cx="559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PCB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1" name="Rettangolo 130"/>
          <p:cNvSpPr/>
          <p:nvPr/>
        </p:nvSpPr>
        <p:spPr>
          <a:xfrm>
            <a:off x="7620000" y="4098041"/>
            <a:ext cx="559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PCB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036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25</a:t>
            </a:fld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882152" cy="186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899592" y="3681325"/>
            <a:ext cx="7510142" cy="2595342"/>
            <a:chOff x="899592" y="3681325"/>
            <a:chExt cx="7510142" cy="259534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681325"/>
              <a:ext cx="7510142" cy="2595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CasellaDiTesto 6"/>
            <p:cNvSpPr txBox="1"/>
            <p:nvPr/>
          </p:nvSpPr>
          <p:spPr>
            <a:xfrm>
              <a:off x="7486315" y="5999668"/>
              <a:ext cx="675185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l-GR" sz="1200" b="1" dirty="0" smtClean="0">
                  <a:solidFill>
                    <a:schemeClr val="bg1"/>
                  </a:solidFill>
                  <a:ea typeface="Adobe Ming Std L" pitchFamily="18" charset="-128"/>
                </a:rPr>
                <a:t>Δ</a:t>
              </a:r>
              <a:r>
                <a:rPr lang="en-GB" sz="1200" b="1" dirty="0" smtClean="0">
                  <a:solidFill>
                    <a:schemeClr val="bg1"/>
                  </a:solidFill>
                  <a:latin typeface="Adobe Ming Std L" pitchFamily="18" charset="-128"/>
                  <a:ea typeface="Adobe Ming Std L" pitchFamily="18" charset="-128"/>
                </a:rPr>
                <a:t>V (V)</a:t>
              </a:r>
              <a:endParaRPr lang="en-GB" sz="1200" b="1" dirty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endParaRPr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1287715" y="103498"/>
            <a:ext cx="6656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µ-RWELL performance (I)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0687" y="885031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The prototype has been tested with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Ar:CO</a:t>
            </a:r>
            <a:r>
              <a:rPr lang="en-US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2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(70:30) gas mixture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and characterized by measuring the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gas gain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,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rate capability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and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discharge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behavior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in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current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mode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36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26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33057" y="97582"/>
            <a:ext cx="8317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The µ-RWELL </a:t>
            </a:r>
            <a:r>
              <a:rPr lang="en-GB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vs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GEM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(Garfield simulation)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rial"/>
              </a:rPr>
              <a:t>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itchFamily="18" charset="-128"/>
              <a:ea typeface="Adobe Ming Std L" pitchFamily="18" charset="-128"/>
              <a:cs typeface="Arial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9" b="17172"/>
          <a:stretch>
            <a:fillRect/>
          </a:stretch>
        </p:blipFill>
        <p:spPr bwMode="auto">
          <a:xfrm>
            <a:off x="251520" y="3937092"/>
            <a:ext cx="2186948" cy="207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2" b="16982"/>
          <a:stretch>
            <a:fillRect/>
          </a:stretch>
        </p:blipFill>
        <p:spPr bwMode="auto">
          <a:xfrm>
            <a:off x="278231" y="1095154"/>
            <a:ext cx="2160237" cy="203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55" y="1095154"/>
            <a:ext cx="2541040" cy="247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86" y="3667152"/>
            <a:ext cx="2541040" cy="234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082707" y="1196752"/>
            <a:ext cx="4083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Signal from a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single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ionization electron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in a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GEM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:</a:t>
            </a:r>
          </a:p>
          <a:p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duration of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signal (purely electronic)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,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about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20 ns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, depends 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induction gap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thickness, drift velocity and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electric field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GB" dirty="0" smtClean="0">
                <a:latin typeface="Times New Roman"/>
                <a:ea typeface="Adobe Ming Std L" pitchFamily="18" charset="-128"/>
                <a:cs typeface="Times New Roman"/>
              </a:rPr>
              <a:t>in </a:t>
            </a:r>
            <a:r>
              <a:rPr lang="en-GB" dirty="0">
                <a:latin typeface="Times New Roman"/>
                <a:ea typeface="Adobe Ming Std L" pitchFamily="18" charset="-128"/>
                <a:cs typeface="Times New Roman"/>
              </a:rPr>
              <a:t>the gap.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106907" y="3501008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S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ignal from a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single ionization electron in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a 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µ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-RWELL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dobe Ming Std L" pitchFamily="18" charset="-128"/>
              <a:cs typeface="Times New Roman"/>
            </a:endParaRPr>
          </a:p>
          <a:p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absence of the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induction gap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is responsible for the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fast initial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spike, about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200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ps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,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induced by the motion and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fast collection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of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the electrons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then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followed by a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~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50 ns 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ion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tail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.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µ-RWELL signal is similar to the MM one.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8321" y="731904"/>
            <a:ext cx="357995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GEM – Ar:CO2 </a:t>
            </a:r>
            <a:r>
              <a:rPr lang="en-US" dirty="0">
                <a:solidFill>
                  <a:schemeClr val="bg1"/>
                </a:solidFill>
              </a:rPr>
              <a:t>70:30 gas mixture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07252" y="6011996"/>
            <a:ext cx="405316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rial"/>
              </a:rPr>
              <a:t>µ-</a:t>
            </a:r>
            <a:r>
              <a:rPr lang="en-US" dirty="0" smtClean="0">
                <a:solidFill>
                  <a:schemeClr val="bg1"/>
                </a:solidFill>
              </a:rPr>
              <a:t>RWELL – Ar:CO2 </a:t>
            </a:r>
            <a:r>
              <a:rPr lang="en-US" dirty="0">
                <a:solidFill>
                  <a:schemeClr val="bg1"/>
                </a:solidFill>
              </a:rPr>
              <a:t>70:30 gas mixture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27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6895" y="118373"/>
            <a:ext cx="6997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µ-RWELL performance (III)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dobe Ming Std L" pitchFamily="18" charset="-128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2" y="1518453"/>
            <a:ext cx="8108414" cy="271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47311" y="4327936"/>
            <a:ext cx="8843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max. </a:t>
            </a:r>
            <a:r>
              <a:rPr lang="el-G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/>
                <a:cs typeface="Times New Roman"/>
              </a:rPr>
              <a:t>Δ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V achieved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for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gain measurement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is correlated with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onset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of the discharge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activity, that,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comes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out to be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substantially different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for the two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devices:</a:t>
            </a:r>
          </a:p>
          <a:p>
            <a:endParaRPr lang="en-US" dirty="0" smtClean="0">
              <a:latin typeface="Adobe Ming Std L" pitchFamily="18" charset="-128"/>
              <a:ea typeface="Adobe Ming Std L" pitchFamily="18" charset="-128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discharges for 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µ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-RWELL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of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the order of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few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tens of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nA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(&lt;100 </a:t>
            </a:r>
            <a:r>
              <a:rPr lang="en-US" dirty="0" err="1">
                <a:latin typeface="Times New Roman"/>
                <a:ea typeface="Adobe Ming Std L" pitchFamily="18" charset="-128"/>
                <a:cs typeface="Times New Roman"/>
              </a:rPr>
              <a:t>nA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@ max gain)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f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or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GEM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discharges the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order of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1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µ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are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observed at high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gas gain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61652" y="888082"/>
            <a:ext cx="7217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Qualitative discharge study: µ-RWELL vs single-GEM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9" name="CasellaDiTesto 8"/>
          <p:cNvSpPr txBox="1"/>
          <p:nvPr/>
        </p:nvSpPr>
        <p:spPr>
          <a:xfrm flipH="1">
            <a:off x="584991" y="6002471"/>
            <a:ext cx="815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latin typeface="Adobe Ming Std L" pitchFamily="18" charset="-128"/>
                <a:ea typeface="Adobe Ming Std L" pitchFamily="18" charset="-128"/>
              </a:rPr>
              <a:t>S</a:t>
            </a:r>
            <a:r>
              <a:rPr lang="en-US" b="1" i="1" u="sng" dirty="0" smtClean="0">
                <a:latin typeface="Adobe Ming Std L" pitchFamily="18" charset="-128"/>
                <a:ea typeface="Adobe Ming Std L" pitchFamily="18" charset="-128"/>
              </a:rPr>
              <a:t>ystematic </a:t>
            </a:r>
            <a:r>
              <a:rPr lang="en-US" b="1" i="1" u="sng" dirty="0">
                <a:latin typeface="Adobe Ming Std L" pitchFamily="18" charset="-128"/>
                <a:ea typeface="Adobe Ming Std L" pitchFamily="18" charset="-128"/>
              </a:rPr>
              <a:t>and more quantitative studies must be clearly </a:t>
            </a:r>
            <a:r>
              <a:rPr lang="en-US" b="1" i="1" u="sng" dirty="0" smtClean="0">
                <a:latin typeface="Adobe Ming Std L" pitchFamily="18" charset="-128"/>
                <a:ea typeface="Adobe Ming Std L" pitchFamily="18" charset="-128"/>
              </a:rPr>
              <a:t>performed</a:t>
            </a:r>
            <a:endParaRPr lang="en-GB" b="1" i="1" u="sng" dirty="0">
              <a:latin typeface="Adobe Ming Std L" pitchFamily="18" charset="-128"/>
              <a:ea typeface="Adobe Ming Std L" pitchFamily="18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051720" y="1400802"/>
            <a:ext cx="151996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rial"/>
              </a:rPr>
              <a:t>Single-GEM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itchFamily="18" charset="-128"/>
              <a:ea typeface="Adobe Ming Std L" pitchFamily="18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228184" y="1420697"/>
            <a:ext cx="128272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Arial"/>
              </a:rPr>
              <a:t>µ-RWELL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28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22587" y="90520"/>
            <a:ext cx="6879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Ohmic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model for the Gain of a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µ-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RWELL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70547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T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he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gain variation of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a µ-RWELL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depends on the radiation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flux and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observed drop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is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 supposed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to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be 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due to the resistive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layer.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The gain of a µ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-RWELL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can be written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as follows:</a:t>
            </a:r>
            <a:endParaRPr lang="en-GB" sz="1600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83768" y="1548081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A gain drop corresponds to a decrease of the voltage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V</a:t>
            </a:r>
            <a:r>
              <a:rPr lang="en-US" sz="1600" baseline="-25000" dirty="0" smtClean="0">
                <a:latin typeface="Times New Roman"/>
                <a:ea typeface="Adobe Ming Std L" pitchFamily="18" charset="-128"/>
                <a:cs typeface="Times New Roman"/>
              </a:rPr>
              <a:t>0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:</a:t>
            </a:r>
            <a:endParaRPr lang="en-GB" sz="1600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3503" y="2420888"/>
            <a:ext cx="2578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Following the Ohm first law:</a:t>
            </a:r>
            <a:endParaRPr lang="en-GB" sz="1600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3528" y="2954420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where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“</a:t>
            </a:r>
            <a:r>
              <a:rPr lang="en-US" sz="1600" i="1" dirty="0">
                <a:latin typeface="Times New Roman"/>
                <a:ea typeface="Adobe Ming Std L" pitchFamily="18" charset="-128"/>
                <a:cs typeface="Times New Roman"/>
              </a:rPr>
              <a:t>i</a:t>
            </a:r>
            <a:r>
              <a:rPr lang="en-US" sz="1600" i="1" dirty="0" smtClean="0">
                <a:latin typeface="Times New Roman"/>
                <a:ea typeface="Adobe Ming Std L" pitchFamily="18" charset="-128"/>
                <a:cs typeface="Times New Roman"/>
              </a:rPr>
              <a:t>”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is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the current measured on the resistive layer and </a:t>
            </a:r>
            <a:r>
              <a:rPr lang="el-GR" sz="1600" dirty="0" smtClean="0">
                <a:latin typeface="Times New Roman"/>
                <a:ea typeface="Adobe Ming Std L" pitchFamily="18" charset="-128"/>
                <a:cs typeface="Times New Roman"/>
              </a:rPr>
              <a:t>Ω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is the average resistance faced by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the charges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to reach the ground frame. The current </a:t>
            </a:r>
            <a:r>
              <a:rPr lang="en-US" sz="1600" i="1" dirty="0" smtClean="0">
                <a:latin typeface="Times New Roman"/>
                <a:ea typeface="Adobe Ming Std L" pitchFamily="18" charset="-128"/>
                <a:cs typeface="Times New Roman"/>
              </a:rPr>
              <a:t>“i”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can be written as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follows:</a:t>
            </a:r>
            <a:endParaRPr lang="en-GB" sz="1600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98" y="1522423"/>
            <a:ext cx="2042890" cy="62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59" y="1340768"/>
            <a:ext cx="2403113" cy="80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80816"/>
            <a:ext cx="1242420" cy="47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5" y="3789040"/>
            <a:ext cx="1652389" cy="46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96683"/>
            <a:ext cx="2496725" cy="46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89040"/>
            <a:ext cx="205575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395536" y="4458598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Times New Roman"/>
                <a:ea typeface="Adobe Ming Std L" pitchFamily="18" charset="-128"/>
                <a:cs typeface="Times New Roman"/>
              </a:rPr>
              <a:t>e</a:t>
            </a:r>
            <a:r>
              <a:rPr lang="it-IT" sz="1600" dirty="0" err="1" smtClean="0">
                <a:latin typeface="Times New Roman"/>
                <a:ea typeface="Adobe Ming Std L" pitchFamily="18" charset="-128"/>
                <a:cs typeface="Times New Roman"/>
              </a:rPr>
              <a:t>xpanding</a:t>
            </a:r>
            <a:r>
              <a:rPr lang="it-IT" sz="1600" dirty="0" smtClean="0">
                <a:latin typeface="Times New Roman"/>
                <a:ea typeface="Adobe Ming Std L" pitchFamily="18" charset="-128"/>
                <a:cs typeface="Times New Roman"/>
              </a:rPr>
              <a:t> the </a:t>
            </a:r>
            <a:r>
              <a:rPr lang="it-IT" sz="1600" dirty="0" err="1" smtClean="0">
                <a:latin typeface="Times New Roman"/>
                <a:ea typeface="Adobe Ming Std L" pitchFamily="18" charset="-128"/>
                <a:cs typeface="Times New Roman"/>
              </a:rPr>
              <a:t>exponential</a:t>
            </a:r>
            <a:r>
              <a:rPr lang="it-IT" sz="1600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it-IT" sz="1600" dirty="0" err="1" smtClean="0">
                <a:latin typeface="Times New Roman"/>
                <a:ea typeface="Adobe Ming Std L" pitchFamily="18" charset="-128"/>
                <a:cs typeface="Times New Roman"/>
              </a:rPr>
              <a:t>using</a:t>
            </a:r>
            <a:r>
              <a:rPr lang="it-IT" sz="1600" dirty="0" smtClean="0">
                <a:latin typeface="Times New Roman"/>
                <a:ea typeface="Adobe Ming Std L" pitchFamily="18" charset="-128"/>
                <a:cs typeface="Times New Roman"/>
              </a:rPr>
              <a:t> the </a:t>
            </a:r>
            <a:r>
              <a:rPr lang="it-IT" sz="1600" dirty="0" err="1" smtClean="0">
                <a:latin typeface="Times New Roman"/>
                <a:ea typeface="Adobe Ming Std L" pitchFamily="18" charset="-128"/>
                <a:cs typeface="Times New Roman"/>
              </a:rPr>
              <a:t>Maclaurin</a:t>
            </a:r>
            <a:r>
              <a:rPr lang="it-IT" sz="1600" dirty="0" smtClean="0">
                <a:latin typeface="Times New Roman"/>
                <a:ea typeface="Adobe Ming Std L" pitchFamily="18" charset="-128"/>
                <a:cs typeface="Times New Roman"/>
              </a:rPr>
              <a:t> serie up to the first </a:t>
            </a:r>
            <a:r>
              <a:rPr lang="it-IT" sz="1600" dirty="0" err="1" smtClean="0">
                <a:latin typeface="Times New Roman"/>
                <a:ea typeface="Adobe Ming Std L" pitchFamily="18" charset="-128"/>
                <a:cs typeface="Times New Roman"/>
              </a:rPr>
              <a:t>order</a:t>
            </a:r>
            <a:r>
              <a:rPr lang="it-IT" sz="1600" dirty="0" smtClean="0">
                <a:latin typeface="Times New Roman"/>
                <a:ea typeface="Adobe Ming Std L" pitchFamily="18" charset="-128"/>
                <a:cs typeface="Times New Roman"/>
              </a:rPr>
              <a:t>  </a:t>
            </a:r>
            <a:r>
              <a:rPr lang="it-IT" sz="1600" dirty="0" err="1" smtClean="0">
                <a:latin typeface="Times New Roman"/>
                <a:ea typeface="Adobe Ming Std L" pitchFamily="18" charset="-128"/>
                <a:cs typeface="Times New Roman"/>
              </a:rPr>
              <a:t>we</a:t>
            </a:r>
            <a:r>
              <a:rPr lang="it-IT" sz="1600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it-IT" sz="1600" dirty="0" err="1" smtClean="0">
                <a:latin typeface="Times New Roman"/>
                <a:ea typeface="Adobe Ming Std L" pitchFamily="18" charset="-128"/>
                <a:cs typeface="Times New Roman"/>
              </a:rPr>
              <a:t>obtain</a:t>
            </a:r>
            <a:r>
              <a:rPr lang="it-IT" sz="1600" dirty="0" smtClean="0">
                <a:latin typeface="Times New Roman"/>
                <a:ea typeface="Adobe Ming Std L" pitchFamily="18" charset="-128"/>
                <a:cs typeface="Times New Roman"/>
              </a:rPr>
              <a:t>:</a:t>
            </a:r>
            <a:endParaRPr lang="en-GB" sz="1600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7" y="4941168"/>
            <a:ext cx="263279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3424711" y="5085184"/>
            <a:ext cx="931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imes New Roman"/>
                <a:ea typeface="Adobe Ming Std L" pitchFamily="18" charset="-128"/>
                <a:cs typeface="Times New Roman"/>
              </a:rPr>
              <a:t>and thus:</a:t>
            </a:r>
            <a:endParaRPr lang="en-GB" sz="1600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50" y="4941168"/>
            <a:ext cx="353832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26027"/>
            <a:ext cx="2637259" cy="62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464867" y="6114782"/>
            <a:ext cx="3218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/>
                <a:ea typeface="Adobe Ming Std L" pitchFamily="18" charset="-128"/>
                <a:cs typeface="Times New Roman"/>
              </a:rPr>
              <a:t>w</a:t>
            </a:r>
            <a:r>
              <a:rPr lang="en-GB" sz="1600" dirty="0" smtClean="0">
                <a:latin typeface="Times New Roman"/>
                <a:ea typeface="Adobe Ming Std L" pitchFamily="18" charset="-128"/>
                <a:cs typeface="Times New Roman"/>
              </a:rPr>
              <a:t>hich admits the following solution:</a:t>
            </a:r>
            <a:endParaRPr lang="en-GB" sz="1600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60208"/>
            <a:ext cx="2088232" cy="49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ight Arrow 2"/>
          <p:cNvSpPr/>
          <p:nvPr/>
        </p:nvSpPr>
        <p:spPr>
          <a:xfrm>
            <a:off x="2339752" y="3894956"/>
            <a:ext cx="720080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5796136" y="3933056"/>
            <a:ext cx="720080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29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5959" y="86474"/>
            <a:ext cx="6999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µ-RWELL performance (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III)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5" y="957504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/>
                <a:ea typeface="Adobe Ming Std L" pitchFamily="18" charset="-128"/>
                <a:cs typeface="Times New Roman"/>
              </a:rPr>
              <a:t>Normalized </a:t>
            </a:r>
            <a:r>
              <a:rPr lang="en-GB" u="sng" dirty="0" smtClean="0">
                <a:latin typeface="Times New Roman"/>
                <a:ea typeface="Adobe Ming Std L" pitchFamily="18" charset="-128"/>
                <a:cs typeface="Times New Roman"/>
              </a:rPr>
              <a:t>gain </a:t>
            </a:r>
            <a:r>
              <a:rPr lang="en-GB" u="sng" dirty="0" err="1" smtClean="0">
                <a:latin typeface="Times New Roman"/>
                <a:ea typeface="Adobe Ming Std L" pitchFamily="18" charset="-128"/>
                <a:cs typeface="Times New Roman"/>
              </a:rPr>
              <a:t>vs</a:t>
            </a:r>
            <a:r>
              <a:rPr lang="en-GB" u="sng" dirty="0" smtClean="0">
                <a:latin typeface="Times New Roman"/>
                <a:ea typeface="Adobe Ming Std L" pitchFamily="18" charset="-128"/>
                <a:cs typeface="Times New Roman"/>
              </a:rPr>
              <a:t> X-ray flux</a:t>
            </a:r>
            <a:r>
              <a:rPr lang="en-GB" dirty="0" smtClean="0">
                <a:latin typeface="Times New Roman"/>
                <a:ea typeface="Adobe Ming Std L" pitchFamily="18" charset="-128"/>
                <a:cs typeface="Times New Roman"/>
              </a:rPr>
              <a:t>  for </a:t>
            </a:r>
            <a:r>
              <a:rPr lang="en-GB" u="sng" dirty="0" smtClean="0">
                <a:latin typeface="Times New Roman"/>
                <a:ea typeface="Adobe Ming Std L" pitchFamily="18" charset="-128"/>
                <a:cs typeface="Times New Roman"/>
              </a:rPr>
              <a:t>GEM</a:t>
            </a:r>
            <a:r>
              <a:rPr lang="en-GB" dirty="0" smtClean="0">
                <a:latin typeface="Times New Roman"/>
                <a:ea typeface="Adobe Ming Std L" pitchFamily="18" charset="-128"/>
                <a:cs typeface="Times New Roman"/>
              </a:rPr>
              <a:t> and </a:t>
            </a:r>
            <a:r>
              <a:rPr lang="en-GB" u="sng" dirty="0">
                <a:latin typeface="Times New Roman"/>
                <a:ea typeface="Adobe Ming Std L" pitchFamily="18" charset="-128"/>
                <a:cs typeface="Times New Roman"/>
              </a:rPr>
              <a:t>µ-RWELL</a:t>
            </a:r>
            <a:r>
              <a:rPr lang="en-GB" dirty="0" smtClean="0">
                <a:latin typeface="Times New Roman"/>
                <a:ea typeface="Adobe Ming Std L" pitchFamily="18" charset="-128"/>
                <a:cs typeface="Times New Roman"/>
              </a:rPr>
              <a:t> for irradiation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at the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center of the active area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, with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three different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collimator diameters: 10 mm, 5 mm and 2.5 </a:t>
            </a:r>
            <a:r>
              <a:rPr lang="en-US" u="sng" dirty="0" smtClean="0">
                <a:latin typeface="Times New Roman"/>
                <a:ea typeface="Adobe Ming Std L" pitchFamily="18" charset="-128"/>
                <a:cs typeface="Times New Roman"/>
              </a:rPr>
              <a:t>mm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.</a:t>
            </a:r>
            <a:endParaRPr lang="en-GB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4788444" y="2761069"/>
            <a:ext cx="3744415" cy="2308324"/>
            <a:chOff x="4788444" y="2761069"/>
            <a:chExt cx="3744415" cy="2308324"/>
          </a:xfrm>
        </p:grpSpPr>
        <p:sp>
          <p:nvSpPr>
            <p:cNvPr id="8" name="CasellaDiTesto 7"/>
            <p:cNvSpPr txBox="1"/>
            <p:nvPr/>
          </p:nvSpPr>
          <p:spPr>
            <a:xfrm>
              <a:off x="4788444" y="2761069"/>
              <a:ext cx="374441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The </a:t>
              </a:r>
              <a:r>
                <a:rPr lang="en-US" sz="1600" dirty="0" smtClean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curves are </a:t>
              </a:r>
              <a:r>
                <a:rPr lang="en-US" sz="1600" dirty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fitted with the </a:t>
              </a:r>
              <a:r>
                <a:rPr lang="en-US" sz="1600" dirty="0" smtClean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function (purely </a:t>
              </a:r>
              <a:r>
                <a:rPr lang="en-US" sz="1600" dirty="0" err="1" smtClean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Ohmic</a:t>
              </a:r>
              <a:r>
                <a:rPr lang="en-US" sz="1600" dirty="0" smtClean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 model):</a:t>
              </a:r>
            </a:p>
            <a:p>
              <a:endParaRPr lang="en-US" sz="1600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endParaRPr>
            </a:p>
            <a:p>
              <a:endParaRPr lang="en-GB" sz="1600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endParaRPr>
            </a:p>
            <a:p>
              <a:endParaRPr lang="en-GB" sz="1600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endParaRPr>
            </a:p>
            <a:p>
              <a:endParaRPr lang="en-GB" sz="1600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endParaRPr>
            </a:p>
            <a:p>
              <a:r>
                <a:rPr lang="en-US" sz="1600" dirty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The </a:t>
              </a:r>
              <a:r>
                <a:rPr lang="en-US" sz="1600" dirty="0" smtClean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function allows the </a:t>
              </a:r>
              <a:r>
                <a:rPr lang="en-US" sz="1600" u="sng" dirty="0" smtClean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evaluation</a:t>
              </a:r>
              <a:r>
                <a:rPr lang="en-US" sz="1600" dirty="0" smtClean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 of the </a:t>
              </a:r>
              <a:r>
                <a:rPr lang="en-US" sz="1600" u="sng" dirty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radiation </a:t>
              </a:r>
              <a:r>
                <a:rPr lang="en-US" sz="1600" u="sng" dirty="0" smtClean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flux for a  given gain </a:t>
              </a:r>
              <a:r>
                <a:rPr lang="en-US" sz="1600" u="sng" dirty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drop of </a:t>
              </a:r>
              <a:r>
                <a:rPr lang="en-US" sz="1600" u="sng" dirty="0" smtClean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 3</a:t>
              </a:r>
              <a:r>
                <a:rPr lang="en-US" sz="1600" u="sng" dirty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%, 5% and 10%</a:t>
              </a:r>
              <a:r>
                <a:rPr lang="en-US" sz="1600" dirty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 for all the </a:t>
              </a:r>
              <a:r>
                <a:rPr lang="en-US" sz="1600" dirty="0" smtClean="0">
                  <a:latin typeface="Times New Roman" panose="02020603050405020304" pitchFamily="18" charset="0"/>
                  <a:ea typeface="Adobe Ming Std L" pitchFamily="18" charset="-128"/>
                  <a:cs typeface="Times New Roman" panose="02020603050405020304" pitchFamily="18" charset="0"/>
                </a:rPr>
                <a:t>collimators.</a:t>
              </a:r>
              <a:endParaRPr lang="en-GB" sz="1600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3407128"/>
              <a:ext cx="2520280" cy="741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92903"/>
            <a:ext cx="3816844" cy="261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611560" y="2276872"/>
            <a:ext cx="361829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Ar</a:t>
            </a:r>
            <a:r>
              <a:rPr lang="en-GB" sz="1600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/CO</a:t>
            </a:r>
            <a:r>
              <a:rPr lang="en-GB" sz="1600" b="1" baseline="-25000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2</a:t>
            </a:r>
            <a:r>
              <a:rPr lang="en-GB" sz="1600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 – G</a:t>
            </a:r>
            <a:r>
              <a:rPr lang="en-GB" sz="1600" b="1" baseline="-25000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R-WELL</a:t>
            </a:r>
            <a:r>
              <a:rPr lang="en-GB" sz="1600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 = 3000, G</a:t>
            </a:r>
            <a:r>
              <a:rPr lang="en-GB" sz="1600" b="1" baseline="-25000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DROP </a:t>
            </a:r>
            <a:r>
              <a:rPr lang="en-GB" sz="1600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&lt;1000</a:t>
            </a:r>
            <a:endParaRPr lang="en-GB" sz="1600" b="1" dirty="0">
              <a:solidFill>
                <a:schemeClr val="bg1"/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843808" y="2687434"/>
            <a:ext cx="11865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Times New Roman"/>
                <a:ea typeface="Adobe Ming Std L" pitchFamily="18" charset="-128"/>
                <a:cs typeface="Times New Roman"/>
              </a:rPr>
              <a:t>100 M</a:t>
            </a:r>
            <a:r>
              <a:rPr lang="en-US" b="1" dirty="0">
                <a:solidFill>
                  <a:schemeClr val="accent4"/>
                </a:solidFill>
                <a:latin typeface="Times New Roman"/>
                <a:ea typeface="Adobe Ming Std L" pitchFamily="18" charset="-128"/>
                <a:cs typeface="Times New Roman"/>
                <a:sym typeface="Symbol"/>
              </a:rPr>
              <a:t></a:t>
            </a:r>
            <a:r>
              <a:rPr lang="en-US" b="1" dirty="0">
                <a:solidFill>
                  <a:schemeClr val="accent4"/>
                </a:solidFill>
                <a:latin typeface="Times New Roman"/>
                <a:ea typeface="Adobe Ming Std L" pitchFamily="18" charset="-128"/>
                <a:cs typeface="Times New Roman"/>
              </a:rPr>
              <a:t>/</a:t>
            </a:r>
            <a:r>
              <a:rPr lang="en-US" b="1" dirty="0">
                <a:solidFill>
                  <a:schemeClr val="accent4"/>
                </a:solidFill>
                <a:latin typeface="Times New Roman"/>
                <a:ea typeface="Adobe Ming Std L" pitchFamily="18" charset="-128"/>
                <a:cs typeface="Times New Roman"/>
                <a:sym typeface="Symbol"/>
              </a:rPr>
              <a:t></a:t>
            </a:r>
            <a:endParaRPr lang="it-IT" dirty="0">
              <a:solidFill>
                <a:schemeClr val="accent4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043608" y="4002261"/>
            <a:ext cx="635639" cy="256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chemeClr val="accent4"/>
                </a:solidFill>
              </a:rPr>
              <a:t>X-</a:t>
            </a:r>
            <a:r>
              <a:rPr lang="it-IT" sz="1200" b="1" dirty="0" err="1" smtClean="0">
                <a:solidFill>
                  <a:schemeClr val="accent4"/>
                </a:solidFill>
              </a:rPr>
              <a:t>Ray</a:t>
            </a:r>
            <a:endParaRPr lang="it-IT" sz="1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3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Titolo 2"/>
          <p:cNvSpPr txBox="1">
            <a:spLocks/>
          </p:cNvSpPr>
          <p:nvPr/>
        </p:nvSpPr>
        <p:spPr bwMode="auto">
          <a:xfrm>
            <a:off x="457200" y="-27384"/>
            <a:ext cx="8229600" cy="78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sz="4400" b="1" dirty="0" smtClean="0">
                <a:solidFill>
                  <a:schemeClr val="tx1"/>
                </a:solidFill>
                <a:latin typeface="Georgia"/>
                <a:ea typeface="Adobe Ming Std L" pitchFamily="18" charset="-128"/>
                <a:cs typeface="Georgia"/>
              </a:rPr>
              <a:t>Introduction</a:t>
            </a:r>
            <a:endParaRPr lang="en-GB" sz="4400" b="1" dirty="0">
              <a:solidFill>
                <a:schemeClr val="tx1"/>
              </a:solidFill>
              <a:latin typeface="Georgia"/>
              <a:ea typeface="Adobe Ming Std L" pitchFamily="18" charset="-128"/>
              <a:cs typeface="Georgia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2065" y="1028183"/>
            <a:ext cx="834193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err="1" smtClean="0">
                <a:latin typeface="Times New Roman"/>
                <a:ea typeface="Adobe Ming Std L" pitchFamily="18" charset="-128"/>
                <a:cs typeface="Times New Roman"/>
              </a:rPr>
              <a:t>MicroPattern</a:t>
            </a:r>
            <a:r>
              <a:rPr lang="en-US" sz="2200" b="1" u="sng" dirty="0" smtClean="0">
                <a:latin typeface="Times New Roman"/>
                <a:ea typeface="Adobe Ming Std L" pitchFamily="18" charset="-128"/>
                <a:cs typeface="Times New Roman"/>
              </a:rPr>
              <a:t> Gas Detectors</a:t>
            </a:r>
            <a:r>
              <a:rPr lang="en-US" sz="2200" b="1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ea typeface="Adobe Ming Std L" pitchFamily="18" charset="-128"/>
                <a:cs typeface="Times New Roman"/>
              </a:rPr>
              <a:t>(MPGD) due to their performance (</a:t>
            </a:r>
            <a:r>
              <a:rPr lang="en-US" sz="2200" b="1" u="sng" dirty="0" smtClean="0">
                <a:latin typeface="Times New Roman"/>
                <a:ea typeface="Adobe Ming Std L" pitchFamily="18" charset="-128"/>
                <a:cs typeface="Times New Roman"/>
              </a:rPr>
              <a:t>high rate capability and fine space resolution</a:t>
            </a:r>
            <a:r>
              <a:rPr lang="en-US" sz="2200" dirty="0" smtClean="0">
                <a:latin typeface="Times New Roman"/>
                <a:ea typeface="Adobe Ming Std L" pitchFamily="18" charset="-128"/>
                <a:cs typeface="Times New Roman"/>
              </a:rPr>
              <a:t>) </a:t>
            </a:r>
            <a:r>
              <a:rPr lang="en-US" sz="2200" b="0" dirty="0" smtClean="0">
                <a:latin typeface="Times New Roman"/>
                <a:ea typeface="Adobe Ming Std L" pitchFamily="18" charset="-128"/>
                <a:cs typeface="Times New Roman"/>
              </a:rPr>
              <a:t>are </a:t>
            </a:r>
            <a:r>
              <a:rPr lang="en-US" sz="2200" b="1" u="sng" dirty="0" smtClean="0">
                <a:latin typeface="Times New Roman"/>
                <a:ea typeface="Adobe Ming Std L" pitchFamily="18" charset="-128"/>
                <a:cs typeface="Times New Roman"/>
              </a:rPr>
              <a:t>ideal tools</a:t>
            </a:r>
            <a:r>
              <a:rPr lang="en-US" sz="2200" b="1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2200" b="0" dirty="0" smtClean="0">
                <a:latin typeface="Times New Roman"/>
                <a:ea typeface="Adobe Ming Std L" pitchFamily="18" charset="-128"/>
                <a:cs typeface="Times New Roman"/>
              </a:rPr>
              <a:t>for :</a:t>
            </a:r>
          </a:p>
          <a:p>
            <a:endParaRPr lang="en-US" b="0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fundamental research </a:t>
            </a:r>
            <a:r>
              <a:rPr lang="en-US" b="1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b="0" dirty="0" smtClean="0">
                <a:latin typeface="Times New Roman"/>
                <a:ea typeface="Adobe Ming Std L" pitchFamily="18" charset="-128"/>
                <a:cs typeface="Times New Roman"/>
              </a:rPr>
              <a:t>(</a:t>
            </a:r>
            <a:r>
              <a:rPr lang="en-US" b="0" i="1" dirty="0" smtClean="0">
                <a:latin typeface="Times New Roman"/>
                <a:ea typeface="Adobe Ming Std L" pitchFamily="18" charset="-128"/>
                <a:cs typeface="Times New Roman"/>
              </a:rPr>
              <a:t>Compass, </a:t>
            </a:r>
            <a:r>
              <a:rPr lang="en-US" b="0" i="1" dirty="0" err="1" smtClean="0">
                <a:latin typeface="Times New Roman"/>
                <a:ea typeface="Adobe Ming Std L" pitchFamily="18" charset="-128"/>
                <a:cs typeface="Times New Roman"/>
              </a:rPr>
              <a:t>LHCb</a:t>
            </a:r>
            <a:r>
              <a:rPr lang="en-US" b="0" i="1" dirty="0" smtClean="0">
                <a:latin typeface="Times New Roman"/>
                <a:ea typeface="Adobe Ming Std L" pitchFamily="18" charset="-128"/>
                <a:cs typeface="Times New Roman"/>
              </a:rPr>
              <a:t>, Totem, KLOE, </a:t>
            </a:r>
            <a:r>
              <a:rPr lang="en-US" b="0" i="1" dirty="0" err="1" smtClean="0">
                <a:latin typeface="Times New Roman"/>
                <a:ea typeface="Adobe Ming Std L" pitchFamily="18" charset="-128"/>
                <a:cs typeface="Times New Roman"/>
              </a:rPr>
              <a:t>Jlab</a:t>
            </a:r>
            <a:r>
              <a:rPr lang="en-US" b="0" i="1" dirty="0" smtClean="0">
                <a:latin typeface="Times New Roman"/>
                <a:ea typeface="Adobe Ming Std L" pitchFamily="18" charset="-128"/>
                <a:cs typeface="Times New Roman"/>
              </a:rPr>
              <a:t>, LHC experiments upgrades</a:t>
            </a:r>
            <a:r>
              <a:rPr lang="en-US" b="0" dirty="0" smtClean="0">
                <a:latin typeface="Times New Roman"/>
                <a:ea typeface="Adobe Ming Std L" pitchFamily="18" charset="-128"/>
                <a:cs typeface="Times New Roman"/>
              </a:rPr>
              <a:t>) </a:t>
            </a:r>
          </a:p>
          <a:p>
            <a:pPr marL="742950" lvl="1" indent="-285750">
              <a:buFont typeface="Arial"/>
              <a:buChar char="•"/>
            </a:pP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applications beyond science </a:t>
            </a:r>
            <a:r>
              <a:rPr lang="en-US" b="1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b="0" dirty="0" smtClean="0">
                <a:latin typeface="Times New Roman"/>
                <a:ea typeface="Adobe Ming Std L" pitchFamily="18" charset="-128"/>
                <a:cs typeface="Times New Roman"/>
              </a:rPr>
              <a:t>(</a:t>
            </a:r>
            <a:r>
              <a:rPr lang="en-US" i="1" dirty="0" smtClean="0">
                <a:latin typeface="Times New Roman"/>
                <a:ea typeface="Adobe Ming Std L" pitchFamily="18" charset="-128"/>
                <a:cs typeface="Times New Roman"/>
              </a:rPr>
              <a:t>medical, industrial, neutron ...</a:t>
            </a:r>
            <a:r>
              <a:rPr lang="en-US" b="0" i="1" dirty="0" smtClean="0">
                <a:latin typeface="Times New Roman"/>
                <a:ea typeface="Adobe Ming Std L" pitchFamily="18" charset="-128"/>
                <a:cs typeface="Times New Roman"/>
              </a:rPr>
              <a:t>)</a:t>
            </a:r>
          </a:p>
          <a:p>
            <a:pPr lvl="1"/>
            <a:endParaRPr lang="en-US" sz="2200" b="0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r>
              <a:rPr lang="en-US" sz="2200" dirty="0" smtClean="0">
                <a:latin typeface="Times New Roman"/>
                <a:ea typeface="Adobe Ming Std L" pitchFamily="18" charset="-128"/>
                <a:cs typeface="Times New Roman"/>
              </a:rPr>
              <a:t>In spite of the </a:t>
            </a:r>
            <a:r>
              <a:rPr lang="en-US" sz="2200" b="1" u="sng" dirty="0">
                <a:latin typeface="Times New Roman"/>
                <a:ea typeface="Adobe Ming Std L" pitchFamily="18" charset="-128"/>
                <a:cs typeface="Times New Roman"/>
              </a:rPr>
              <a:t>recent </a:t>
            </a:r>
            <a:r>
              <a:rPr lang="en-US" sz="2200" b="1" u="sng" dirty="0" smtClean="0">
                <a:latin typeface="Times New Roman"/>
                <a:ea typeface="Adobe Ming Std L" pitchFamily="18" charset="-128"/>
                <a:cs typeface="Times New Roman"/>
              </a:rPr>
              <a:t>relevant progress </a:t>
            </a:r>
            <a:r>
              <a:rPr lang="en-US" sz="2200" dirty="0" smtClean="0">
                <a:latin typeface="Times New Roman"/>
                <a:ea typeface="Adobe Ming Std L" pitchFamily="18" charset="-128"/>
                <a:cs typeface="Times New Roman"/>
              </a:rPr>
              <a:t>in the field, still a long way to go by </a:t>
            </a:r>
            <a:r>
              <a:rPr lang="en-US" sz="2200" b="1" u="sng" dirty="0" smtClean="0">
                <a:latin typeface="Times New Roman"/>
                <a:ea typeface="Adobe Ming Std L" pitchFamily="18" charset="-128"/>
                <a:cs typeface="Times New Roman"/>
              </a:rPr>
              <a:t>dedicated R&amp;D studies</a:t>
            </a:r>
            <a:r>
              <a:rPr lang="en-US" sz="2200" b="1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ea typeface="Adobe Ming Std L" pitchFamily="18" charset="-128"/>
                <a:cs typeface="Times New Roman"/>
              </a:rPr>
              <a:t>towards:</a:t>
            </a:r>
          </a:p>
          <a:p>
            <a:pPr lvl="3"/>
            <a:endParaRPr lang="en-US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stability under heavy irradiation</a:t>
            </a:r>
            <a:r>
              <a:rPr lang="en-US" b="1" dirty="0" smtClean="0">
                <a:latin typeface="Times New Roman"/>
                <a:ea typeface="Adobe Ming Std L" pitchFamily="18" charset="-128"/>
                <a:cs typeface="Times New Roman"/>
              </a:rPr>
              <a:t> 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(discharge containment)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simplified construction</a:t>
            </a:r>
            <a:r>
              <a:rPr lang="en-US" b="1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b="0" dirty="0" smtClean="0">
                <a:latin typeface="Times New Roman"/>
                <a:ea typeface="Adobe Ming Std L" pitchFamily="18" charset="-128"/>
                <a:cs typeface="Times New Roman"/>
              </a:rPr>
              <a:t>technologies, a </a:t>
            </a:r>
            <a:r>
              <a:rPr lang="en-US" b="0" u="sng" dirty="0" smtClean="0">
                <a:latin typeface="Times New Roman"/>
                <a:ea typeface="Adobe Ming Std L" pitchFamily="18" charset="-128"/>
                <a:cs typeface="Times New Roman"/>
              </a:rPr>
              <a:t>MUST</a:t>
            </a:r>
            <a:r>
              <a:rPr lang="en-US" b="0" dirty="0" smtClean="0">
                <a:latin typeface="Times New Roman"/>
                <a:ea typeface="Adobe Ming Std L" pitchFamily="18" charset="-128"/>
                <a:cs typeface="Times New Roman"/>
              </a:rPr>
              <a:t>  for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very large scale applications </a:t>
            </a:r>
            <a:r>
              <a:rPr lang="en-US" b="0" dirty="0" smtClean="0">
                <a:latin typeface="Times New Roman"/>
                <a:ea typeface="Adobe Ming Std L" pitchFamily="18" charset="-128"/>
                <a:cs typeface="Times New Roman"/>
              </a:rPr>
              <a:t>in fundamental research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b="0" dirty="0" smtClean="0">
                <a:latin typeface="Times New Roman"/>
                <a:ea typeface="Adobe Ming Std L" pitchFamily="18" charset="-128"/>
                <a:cs typeface="Times New Roman"/>
              </a:rPr>
              <a:t>technology 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dissemination beyond HEP</a:t>
            </a:r>
          </a:p>
          <a:p>
            <a:pPr lvl="1"/>
            <a:endParaRPr lang="en-US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pPr lvl="1"/>
            <a:endParaRPr lang="en-US" dirty="0">
              <a:latin typeface="Times New Roman"/>
              <a:ea typeface="Adobe Ming Std L" pitchFamily="18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321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30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124347" y="156059"/>
            <a:ext cx="7027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µ-RWELL performance (IV)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95536" y="101841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GB" u="sng" dirty="0" smtClean="0">
                <a:latin typeface="Times New Roman"/>
                <a:ea typeface="Adobe Ming Std L" pitchFamily="18" charset="-128"/>
                <a:cs typeface="Times New Roman"/>
              </a:rPr>
              <a:t>particle </a:t>
            </a:r>
            <a:r>
              <a:rPr lang="en-US" u="sng" dirty="0" smtClean="0">
                <a:latin typeface="Times New Roman"/>
                <a:ea typeface="Adobe Ming Std L" pitchFamily="18" charset="-128"/>
                <a:cs typeface="Times New Roman"/>
              </a:rPr>
              <a:t>flux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that the </a:t>
            </a:r>
            <a:r>
              <a:rPr lang="en-GB" u="sng" dirty="0" smtClean="0">
                <a:latin typeface="Times New Roman"/>
                <a:ea typeface="Adobe Ming Std L" pitchFamily="18" charset="-128"/>
                <a:cs typeface="Times New Roman"/>
              </a:rPr>
              <a:t>µ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-</a:t>
            </a:r>
            <a:r>
              <a:rPr lang="en-US" u="sng" dirty="0" smtClean="0">
                <a:latin typeface="Times New Roman"/>
                <a:ea typeface="Adobe Ming Std L" pitchFamily="18" charset="-128"/>
                <a:cs typeface="Times New Roman"/>
              </a:rPr>
              <a:t>RWELL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is able to stand, in agreement with an </a:t>
            </a:r>
            <a:r>
              <a:rPr lang="en-US" u="sng" dirty="0" err="1">
                <a:latin typeface="Times New Roman"/>
                <a:ea typeface="Adobe Ming Std L" pitchFamily="18" charset="-128"/>
                <a:cs typeface="Times New Roman"/>
              </a:rPr>
              <a:t>Ohmic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 behavior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of the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detector, </a:t>
            </a:r>
            <a:r>
              <a:rPr lang="en-US" u="sng" dirty="0" smtClean="0">
                <a:latin typeface="Times New Roman"/>
                <a:ea typeface="Adobe Ming Std L" pitchFamily="18" charset="-128"/>
                <a:cs typeface="Times New Roman"/>
              </a:rPr>
              <a:t>decreases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with the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increase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of the </a:t>
            </a:r>
            <a:r>
              <a:rPr lang="en-US" u="sng" dirty="0" smtClean="0">
                <a:latin typeface="Times New Roman"/>
                <a:ea typeface="Adobe Ming Std L" pitchFamily="18" charset="-128"/>
                <a:cs typeface="Times New Roman"/>
              </a:rPr>
              <a:t>diameter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of the </a:t>
            </a:r>
            <a:r>
              <a:rPr lang="en-US" u="sng" dirty="0" smtClean="0">
                <a:latin typeface="Times New Roman"/>
                <a:ea typeface="Adobe Ming Std L" pitchFamily="18" charset="-128"/>
                <a:cs typeface="Times New Roman"/>
              </a:rPr>
              <a:t>X-ray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spot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on the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detector.</a:t>
            </a:r>
            <a:endParaRPr lang="en-GB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5225481" y="1790065"/>
            <a:ext cx="3450976" cy="3399026"/>
            <a:chOff x="5225480" y="1844824"/>
            <a:chExt cx="3695889" cy="3665261"/>
          </a:xfrm>
        </p:grpSpPr>
        <p:pic>
          <p:nvPicPr>
            <p:cNvPr id="30" name="Picture 5" descr="F:\DCIM\100OLYMP\P7150428.JPG"/>
            <p:cNvPicPr>
              <a:picLocks noChangeAspect="1" noChangeArrowheads="1"/>
            </p:cNvPicPr>
            <p:nvPr/>
          </p:nvPicPr>
          <p:blipFill rotWithShape="1">
            <a:blip r:embed="rId2"/>
            <a:srcRect l="7380" t="23095" r="6582" b="12903"/>
            <a:stretch/>
          </p:blipFill>
          <p:spPr bwMode="auto">
            <a:xfrm>
              <a:off x="5225480" y="1844824"/>
              <a:ext cx="3695889" cy="3665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ttangolo 30"/>
            <p:cNvSpPr/>
            <p:nvPr/>
          </p:nvSpPr>
          <p:spPr>
            <a:xfrm>
              <a:off x="6084168" y="2666388"/>
              <a:ext cx="1872208" cy="1944216"/>
            </a:xfrm>
            <a:prstGeom prst="rect">
              <a:avLst/>
            </a:prstGeom>
            <a:solidFill>
              <a:srgbClr val="E3F256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Connettore 1 31"/>
            <p:cNvCxnSpPr/>
            <p:nvPr/>
          </p:nvCxnSpPr>
          <p:spPr>
            <a:xfrm>
              <a:off x="6444208" y="2666388"/>
              <a:ext cx="0" cy="19442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>
              <a:off x="6825514" y="2666388"/>
              <a:ext cx="0" cy="19442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7206820" y="2708920"/>
              <a:ext cx="0" cy="19442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7606969" y="2698287"/>
              <a:ext cx="0" cy="19442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>
              <a:off x="6084168" y="3068960"/>
              <a:ext cx="187220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>
              <a:off x="6084168" y="3439633"/>
              <a:ext cx="187220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>
              <a:off x="6084168" y="3820939"/>
              <a:ext cx="187220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>
              <a:off x="6084168" y="4221088"/>
              <a:ext cx="187220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asellaDiTesto 40"/>
          <p:cNvSpPr txBox="1"/>
          <p:nvPr/>
        </p:nvSpPr>
        <p:spPr>
          <a:xfrm>
            <a:off x="5702862" y="1832597"/>
            <a:ext cx="240001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matrix of resistive pads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395536" y="2053861"/>
            <a:ext cx="4706709" cy="2743291"/>
            <a:chOff x="5147642" y="2132856"/>
            <a:chExt cx="4134722" cy="2515369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642" y="2132856"/>
              <a:ext cx="3595759" cy="2515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CasellaDiTesto 41"/>
            <p:cNvSpPr txBox="1"/>
            <p:nvPr/>
          </p:nvSpPr>
          <p:spPr>
            <a:xfrm rot="2339931">
              <a:off x="7677780" y="2308559"/>
              <a:ext cx="1604584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ing Std L" pitchFamily="18" charset="-128"/>
                  <a:ea typeface="Adobe Ming Std L" pitchFamily="18" charset="-128"/>
                </a:rPr>
                <a:t>f</a:t>
              </a:r>
              <a:r>
                <a:rPr lang="en-GB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ing Std L" pitchFamily="18" charset="-128"/>
                  <a:ea typeface="Adobe Ming Std L" pitchFamily="18" charset="-128"/>
                </a:rPr>
                <a:t>or </a:t>
              </a:r>
              <a:r>
                <a:rPr lang="en-GB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ing Std L" pitchFamily="18" charset="-128"/>
                  <a:ea typeface="Adobe Ming Std L" pitchFamily="18" charset="-128"/>
                </a:rPr>
                <a:t>m.i.p</a:t>
              </a:r>
              <a:r>
                <a:rPr lang="en-GB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Ming Std L" pitchFamily="18" charset="-128"/>
                  <a:ea typeface="Adobe Ming Std L" pitchFamily="18" charset="-128"/>
                </a:rPr>
                <a:t>. × 7</a:t>
              </a:r>
              <a:endPara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endParaRPr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1979712" y="4070498"/>
            <a:ext cx="3168352" cy="1075959"/>
            <a:chOff x="6339880" y="3725658"/>
            <a:chExt cx="3168352" cy="1075959"/>
          </a:xfrm>
        </p:grpSpPr>
        <p:sp>
          <p:nvSpPr>
            <p:cNvPr id="44" name="CasellaDiTesto 43"/>
            <p:cNvSpPr txBox="1"/>
            <p:nvPr/>
          </p:nvSpPr>
          <p:spPr>
            <a:xfrm>
              <a:off x="6339880" y="4370730"/>
              <a:ext cx="316835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b="1" dirty="0" smtClean="0">
                  <a:solidFill>
                    <a:schemeClr val="tx2"/>
                  </a:solidFill>
                </a:rPr>
                <a:t>150-200 kHz/cm2 with X-</a:t>
              </a:r>
              <a:r>
                <a:rPr lang="it-IT" sz="1100" b="1" dirty="0" err="1" smtClean="0">
                  <a:solidFill>
                    <a:schemeClr val="tx2"/>
                  </a:solidFill>
                </a:rPr>
                <a:t>Rays</a:t>
              </a:r>
              <a:r>
                <a:rPr lang="it-IT" sz="1100" b="1" dirty="0" smtClean="0">
                  <a:solidFill>
                    <a:schemeClr val="tx2"/>
                  </a:solidFill>
                </a:rPr>
                <a:t> &amp; 10 mm of </a:t>
              </a:r>
              <a:r>
                <a:rPr lang="en-US" sz="1100" b="1" dirty="0">
                  <a:solidFill>
                    <a:schemeClr val="tx2"/>
                  </a:solidFill>
                  <a:latin typeface="Times New Roman"/>
                  <a:ea typeface="Adobe Ming Std L" pitchFamily="18" charset="-128"/>
                  <a:cs typeface="Times New Roman"/>
                </a:rPr>
                <a:t>“</a:t>
              </a:r>
              <a:r>
                <a:rPr lang="it-IT" sz="1100" b="1" dirty="0" err="1" smtClean="0">
                  <a:solidFill>
                    <a:schemeClr val="tx2"/>
                  </a:solidFill>
                </a:rPr>
                <a:t>equivalent</a:t>
              </a:r>
              <a:r>
                <a:rPr lang="en-US" sz="1100" b="1" dirty="0">
                  <a:solidFill>
                    <a:schemeClr val="tx2"/>
                  </a:solidFill>
                  <a:latin typeface="Times New Roman"/>
                  <a:ea typeface="Adobe Ming Std L" pitchFamily="18" charset="-128"/>
                  <a:cs typeface="Times New Roman"/>
                </a:rPr>
                <a:t>“</a:t>
              </a:r>
              <a:r>
                <a:rPr lang="it-IT" sz="1100" b="1" dirty="0" smtClean="0">
                  <a:solidFill>
                    <a:schemeClr val="tx2"/>
                  </a:solidFill>
                </a:rPr>
                <a:t> </a:t>
              </a:r>
              <a:r>
                <a:rPr lang="it-IT" sz="1100" b="1" dirty="0" err="1" smtClean="0">
                  <a:solidFill>
                    <a:schemeClr val="tx2"/>
                  </a:solidFill>
                </a:rPr>
                <a:t>segmentation</a:t>
              </a:r>
              <a:endParaRPr lang="it-IT" sz="1100" b="1" dirty="0">
                <a:solidFill>
                  <a:schemeClr val="tx2"/>
                </a:solidFill>
              </a:endParaRPr>
            </a:p>
          </p:txBody>
        </p:sp>
        <p:cxnSp>
          <p:nvCxnSpPr>
            <p:cNvPr id="45" name="Connettore 2 44"/>
            <p:cNvCxnSpPr/>
            <p:nvPr/>
          </p:nvCxnSpPr>
          <p:spPr>
            <a:xfrm flipH="1" flipV="1">
              <a:off x="8083140" y="3725658"/>
              <a:ext cx="714423" cy="6450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asellaDiTesto 45"/>
          <p:cNvSpPr txBox="1"/>
          <p:nvPr/>
        </p:nvSpPr>
        <p:spPr>
          <a:xfrm>
            <a:off x="65873" y="53453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Taking into account that ionization of a </a:t>
            </a:r>
            <a:r>
              <a:rPr lang="en-US" sz="1600" b="1" dirty="0" err="1" smtClean="0">
                <a:latin typeface="Times New Roman"/>
                <a:ea typeface="Adobe Ming Std L" pitchFamily="18" charset="-128"/>
                <a:cs typeface="Times New Roman"/>
              </a:rPr>
              <a:t>m.i.p</a:t>
            </a:r>
            <a:r>
              <a:rPr lang="en-US" sz="1600" b="1" dirty="0" smtClean="0">
                <a:latin typeface="Times New Roman"/>
                <a:ea typeface="Adobe Ming Std L" pitchFamily="18" charset="-128"/>
                <a:cs typeface="Times New Roman"/>
              </a:rPr>
              <a:t>. is a factor 7 smaller than X-rays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, the </a:t>
            </a:r>
            <a:r>
              <a:rPr lang="en-US" sz="1600" b="1" u="sng" dirty="0" smtClean="0">
                <a:latin typeface="Times New Roman"/>
                <a:ea typeface="Adobe Ming Std L" pitchFamily="18" charset="-128"/>
                <a:cs typeface="Times New Roman"/>
              </a:rPr>
              <a:t>rate capability</a:t>
            </a:r>
            <a:r>
              <a:rPr lang="en-US" sz="1600" b="1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of the detector, for a fixed surface resistivity, can be </a:t>
            </a:r>
            <a:r>
              <a:rPr lang="en-US" sz="1600" b="1" u="sng" dirty="0" smtClean="0">
                <a:latin typeface="Times New Roman"/>
                <a:ea typeface="Adobe Ming Std L" pitchFamily="18" charset="-128"/>
                <a:cs typeface="Times New Roman"/>
              </a:rPr>
              <a:t>tuned</a:t>
            </a:r>
            <a:r>
              <a:rPr lang="en-US" sz="1600" u="sng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with a </a:t>
            </a:r>
            <a:r>
              <a:rPr lang="en-US" sz="1600" b="1" u="sng" dirty="0" smtClean="0">
                <a:latin typeface="Times New Roman"/>
                <a:ea typeface="Adobe Ming Std L" pitchFamily="18" charset="-128"/>
                <a:cs typeface="Times New Roman"/>
              </a:rPr>
              <a:t>suitable </a:t>
            </a:r>
            <a:r>
              <a:rPr lang="en-US" sz="1600" b="1" u="sng" dirty="0" smtClean="0">
                <a:latin typeface="Times New Roman"/>
                <a:ea typeface="Adobe Ming Std L" pitchFamily="18" charset="-128"/>
                <a:cs typeface="Times New Roman"/>
              </a:rPr>
              <a:t>evacuation scheme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of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current: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a sort of  </a:t>
            </a:r>
            <a:r>
              <a:rPr lang="en-US" sz="1600" dirty="0" err="1" smtClean="0">
                <a:latin typeface="Times New Roman"/>
                <a:ea typeface="Adobe Ming Std L" pitchFamily="18" charset="-128"/>
                <a:cs typeface="Times New Roman"/>
              </a:rPr>
              <a:t>a</a:t>
            </a:r>
            <a:r>
              <a:rPr lang="en-US" sz="1600" b="1" dirty="0" err="1" smtClean="0">
                <a:latin typeface="Times New Roman"/>
                <a:ea typeface="Adobe Ming Std L" pitchFamily="18" charset="-128"/>
                <a:cs typeface="Times New Roman"/>
              </a:rPr>
              <a:t>“</a:t>
            </a:r>
            <a:r>
              <a:rPr lang="en-US" sz="1600" b="1" i="1" u="sng" dirty="0" err="1" smtClean="0">
                <a:latin typeface="Times New Roman"/>
                <a:ea typeface="Adobe Ming Std L" pitchFamily="18" charset="-128"/>
                <a:cs typeface="Times New Roman"/>
              </a:rPr>
              <a:t>matrix</a:t>
            </a:r>
            <a:r>
              <a:rPr lang="en-US" sz="1600" b="1" i="1" u="sng" dirty="0" smtClean="0">
                <a:latin typeface="Times New Roman"/>
                <a:ea typeface="Adobe Ming Std L" pitchFamily="18" charset="-128"/>
                <a:cs typeface="Times New Roman"/>
              </a:rPr>
              <a:t> of </a:t>
            </a:r>
            <a:r>
              <a:rPr lang="en-US" sz="1600" b="1" i="1" u="sng" dirty="0" err="1" smtClean="0">
                <a:latin typeface="Times New Roman"/>
                <a:ea typeface="Adobe Ming Std L" pitchFamily="18" charset="-128"/>
                <a:cs typeface="Times New Roman"/>
              </a:rPr>
              <a:t>vias</a:t>
            </a:r>
            <a:r>
              <a:rPr lang="en-US" sz="1600" b="1" i="1" dirty="0" smtClean="0">
                <a:latin typeface="Times New Roman"/>
                <a:ea typeface="Adobe Ming Std L" pitchFamily="18" charset="-128"/>
                <a:cs typeface="Times New Roman"/>
              </a:rPr>
              <a:t>”</a:t>
            </a:r>
            <a:r>
              <a:rPr lang="en-US" sz="1600" i="1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connected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to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ground through the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readout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every</a:t>
            </a:r>
            <a:r>
              <a:rPr lang="en-US" sz="1600" b="1" dirty="0" smtClean="0">
                <a:latin typeface="Times New Roman"/>
                <a:ea typeface="Adobe Ming Std L" pitchFamily="18" charset="-128"/>
                <a:cs typeface="Times New Roman"/>
                <a:sym typeface="Symbol"/>
              </a:rPr>
              <a:t> </a:t>
            </a:r>
            <a:r>
              <a:rPr lang="en-US" sz="1600" b="1" dirty="0">
                <a:latin typeface="Times New Roman"/>
                <a:ea typeface="Adobe Ming Std L" pitchFamily="18" charset="-128"/>
                <a:cs typeface="Times New Roman"/>
                <a:sym typeface="Symbol"/>
              </a:rPr>
              <a:t>1x1 </a:t>
            </a:r>
            <a:r>
              <a:rPr lang="en-US" sz="1600" b="1" dirty="0" smtClean="0">
                <a:latin typeface="Times New Roman"/>
                <a:ea typeface="Adobe Ming Std L" pitchFamily="18" charset="-128"/>
                <a:cs typeface="Times New Roman"/>
                <a:sym typeface="Symbol"/>
              </a:rPr>
              <a:t>cm</a:t>
            </a:r>
            <a:r>
              <a:rPr lang="en-US" sz="1600" b="1" baseline="30000" dirty="0" smtClean="0">
                <a:latin typeface="Times New Roman"/>
                <a:ea typeface="Adobe Ming Std L" pitchFamily="18" charset="-128"/>
                <a:cs typeface="Times New Roman"/>
                <a:sym typeface="Symbol"/>
              </a:rPr>
              <a:t>2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. </a:t>
            </a:r>
            <a:endParaRPr lang="en-US" sz="1600" dirty="0" smtClean="0">
              <a:latin typeface="Times New Roman"/>
              <a:ea typeface="Adobe Ming Std L" pitchFamily="18" charset="-128"/>
              <a:cs typeface="Times New Roman"/>
            </a:endParaRPr>
          </a:p>
          <a:p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With this scheme a </a:t>
            </a:r>
            <a:r>
              <a:rPr lang="en-US" sz="1600" b="1" dirty="0" smtClean="0">
                <a:latin typeface="Times New Roman"/>
                <a:ea typeface="Adobe Ming Std L"/>
                <a:cs typeface="Times New Roman"/>
              </a:rPr>
              <a:t>∼</a:t>
            </a:r>
            <a:r>
              <a:rPr lang="en-US" sz="1600" b="1" dirty="0" smtClean="0">
                <a:latin typeface="Times New Roman"/>
                <a:ea typeface="Adobe Ming Std L" pitchFamily="18" charset="-128"/>
                <a:cs typeface="Times New Roman"/>
              </a:rPr>
              <a:t>1 MHz/cm</a:t>
            </a:r>
            <a:r>
              <a:rPr lang="en-US" sz="1600" b="1" baseline="30000" dirty="0" smtClean="0">
                <a:latin typeface="Times New Roman"/>
                <a:ea typeface="Adobe Ming Std L" pitchFamily="18" charset="-128"/>
                <a:cs typeface="Times New Roman"/>
              </a:rPr>
              <a:t>2</a:t>
            </a:r>
            <a:r>
              <a:rPr lang="en-US" sz="1600" b="1" dirty="0" smtClean="0">
                <a:latin typeface="Times New Roman"/>
                <a:ea typeface="Adobe Ming Std L" pitchFamily="18" charset="-128"/>
                <a:cs typeface="Times New Roman"/>
              </a:rPr>
              <a:t> for </a:t>
            </a:r>
            <a:r>
              <a:rPr lang="en-US" sz="1600" b="1" dirty="0" err="1" smtClean="0">
                <a:latin typeface="Times New Roman"/>
                <a:ea typeface="Adobe Ming Std L" pitchFamily="18" charset="-128"/>
                <a:cs typeface="Times New Roman"/>
              </a:rPr>
              <a:t>m.i.p</a:t>
            </a:r>
            <a:r>
              <a:rPr lang="en-US" sz="1600" b="1" dirty="0" smtClean="0">
                <a:latin typeface="Times New Roman"/>
                <a:ea typeface="Adobe Ming Std L" pitchFamily="18" charset="-128"/>
                <a:cs typeface="Times New Roman"/>
              </a:rPr>
              <a:t>. should be achievable</a:t>
            </a:r>
            <a:endParaRPr lang="en-US" sz="1600" b="1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47" name="CasellaDiTesto 46"/>
          <p:cNvSpPr txBox="1"/>
          <p:nvPr/>
        </p:nvSpPr>
        <p:spPr>
          <a:xfrm rot="19951942">
            <a:off x="7451466" y="4513456"/>
            <a:ext cx="1180131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“HR scheme”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31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32772" y="-27384"/>
            <a:ext cx="6166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µ-RWELL performance (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II)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7959" y="5178458"/>
            <a:ext cx="8598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The  </a:t>
            </a:r>
            <a:r>
              <a:rPr lang="en-US" u="sng" dirty="0" smtClean="0">
                <a:latin typeface="Times New Roman"/>
                <a:ea typeface="Adobe Ming Std L" pitchFamily="18" charset="-128"/>
                <a:cs typeface="Times New Roman"/>
              </a:rPr>
              <a:t>gain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 (</a:t>
            </a:r>
            <a:r>
              <a:rPr lang="en-US" i="1" dirty="0" err="1" smtClean="0">
                <a:latin typeface="Times New Roman"/>
                <a:ea typeface="Adobe Ming Std L" pitchFamily="18" charset="-128"/>
                <a:cs typeface="Times New Roman"/>
              </a:rPr>
              <a:t>vs</a:t>
            </a:r>
            <a:r>
              <a:rPr lang="en-US" i="1" dirty="0" smtClean="0">
                <a:latin typeface="Times New Roman"/>
                <a:ea typeface="Adobe Ming Std L" pitchFamily="18" charset="-128"/>
                <a:cs typeface="Times New Roman"/>
              </a:rPr>
              <a:t> particle flux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) </a:t>
            </a:r>
            <a:r>
              <a:rPr lang="en-US" u="sng" dirty="0" smtClean="0">
                <a:latin typeface="Times New Roman"/>
                <a:ea typeface="Adobe Ming Std L" pitchFamily="18" charset="-128"/>
                <a:cs typeface="Times New Roman"/>
              </a:rPr>
              <a:t>depends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on the </a:t>
            </a:r>
            <a:r>
              <a:rPr lang="en-US" u="sng" dirty="0" smtClean="0">
                <a:latin typeface="Times New Roman"/>
                <a:ea typeface="Adobe Ming Std L" pitchFamily="18" charset="-128"/>
                <a:cs typeface="Times New Roman"/>
              </a:rPr>
              <a:t>beam position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: the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larger is the </a:t>
            </a:r>
            <a:r>
              <a:rPr lang="en-US" u="sng" dirty="0" smtClean="0">
                <a:latin typeface="Times New Roman"/>
                <a:ea typeface="Adobe Ming Std L" pitchFamily="18" charset="-128"/>
                <a:cs typeface="Times New Roman"/>
              </a:rPr>
              <a:t>distance covered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by electrons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 in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the resistive layer (green curve) to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reach the  ground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, the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greater is the average </a:t>
            </a:r>
            <a:r>
              <a:rPr lang="en-US" u="sng" dirty="0" smtClean="0">
                <a:latin typeface="Times New Roman"/>
                <a:ea typeface="Adobe Ming Std L" pitchFamily="18" charset="-128"/>
                <a:cs typeface="Times New Roman"/>
              </a:rPr>
              <a:t>resistance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 and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lower is the </a:t>
            </a:r>
            <a:r>
              <a:rPr lang="en-US" u="sng" dirty="0" smtClean="0">
                <a:latin typeface="Times New Roman"/>
                <a:ea typeface="Adobe Ming Std L" pitchFamily="18" charset="-128"/>
                <a:cs typeface="Times New Roman"/>
              </a:rPr>
              <a:t>rate </a:t>
            </a:r>
            <a:r>
              <a:rPr lang="en-GB" u="sng" dirty="0" smtClean="0">
                <a:latin typeface="Times New Roman"/>
                <a:ea typeface="Adobe Ming Std L" pitchFamily="18" charset="-128"/>
                <a:cs typeface="Times New Roman"/>
              </a:rPr>
              <a:t>capability</a:t>
            </a:r>
            <a:r>
              <a:rPr lang="en-GB" dirty="0">
                <a:latin typeface="Times New Roman"/>
                <a:ea typeface="Adobe Ming Std L" pitchFamily="18" charset="-128"/>
                <a:cs typeface="Times New Roman"/>
              </a:rPr>
              <a:t>.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524360" y="1651336"/>
            <a:ext cx="8231018" cy="3145816"/>
            <a:chOff x="524360" y="1664983"/>
            <a:chExt cx="8231018" cy="314581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0" t="7756" r="4458" b="2874"/>
            <a:stretch/>
          </p:blipFill>
          <p:spPr bwMode="auto">
            <a:xfrm>
              <a:off x="524360" y="1742428"/>
              <a:ext cx="4547370" cy="3068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 descr="F:\DCIM\100OLYMP\P7150428.JPG"/>
            <p:cNvPicPr>
              <a:picLocks noChangeAspect="1" noChangeArrowheads="1"/>
            </p:cNvPicPr>
            <p:nvPr/>
          </p:nvPicPr>
          <p:blipFill rotWithShape="1">
            <a:blip r:embed="rId3"/>
            <a:srcRect l="6111" t="23890" r="7279" b="13121"/>
            <a:stretch/>
          </p:blipFill>
          <p:spPr bwMode="auto">
            <a:xfrm>
              <a:off x="5590745" y="1664983"/>
              <a:ext cx="3164633" cy="3068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e 9"/>
            <p:cNvSpPr/>
            <p:nvPr/>
          </p:nvSpPr>
          <p:spPr>
            <a:xfrm>
              <a:off x="7020272" y="2959266"/>
              <a:ext cx="360040" cy="36004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e 10"/>
            <p:cNvSpPr/>
            <p:nvPr/>
          </p:nvSpPr>
          <p:spPr>
            <a:xfrm>
              <a:off x="6412309" y="2361936"/>
              <a:ext cx="360040" cy="36004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Connettore 2 11"/>
            <p:cNvCxnSpPr>
              <a:stCxn id="11" idx="2"/>
            </p:cNvCxnSpPr>
            <p:nvPr/>
          </p:nvCxnSpPr>
          <p:spPr>
            <a:xfrm flipH="1">
              <a:off x="4067944" y="2541956"/>
              <a:ext cx="2344365" cy="12927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 flipH="1">
              <a:off x="4283968" y="3200661"/>
              <a:ext cx="2736305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sellaDiTesto 13"/>
          <p:cNvSpPr txBox="1"/>
          <p:nvPr/>
        </p:nvSpPr>
        <p:spPr>
          <a:xfrm>
            <a:off x="1122155" y="1527061"/>
            <a:ext cx="294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Gain 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vs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beam position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51520" y="620688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A </a:t>
            </a:r>
            <a:r>
              <a:rPr lang="en-US" u="sng" dirty="0" smtClean="0">
                <a:latin typeface="Times New Roman"/>
                <a:ea typeface="Adobe Ming Std L" pitchFamily="18" charset="-128"/>
                <a:cs typeface="Times New Roman"/>
              </a:rPr>
              <a:t>drawback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correlated with the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implementation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of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a </a:t>
            </a:r>
            <a:r>
              <a:rPr lang="en-US" u="sng" dirty="0" smtClean="0">
                <a:latin typeface="Times New Roman"/>
                <a:ea typeface="Adobe Ming Std L" pitchFamily="18" charset="-128"/>
                <a:cs typeface="Times New Roman"/>
              </a:rPr>
              <a:t>resistive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layer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 is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reduced capability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to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stand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high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particle fluxes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: larger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radiation rate, higher is the current drawn through the resistive layer and, as a consequence,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larger the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drop of the amplifying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voltage.</a:t>
            </a:r>
            <a:endParaRPr lang="en-GB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6300192" y="2276872"/>
            <a:ext cx="17598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6265817" y="4005064"/>
            <a:ext cx="1800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6265818" y="2276872"/>
            <a:ext cx="34374" cy="1728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H="1">
            <a:off x="8060013" y="2276872"/>
            <a:ext cx="3003" cy="17352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25" name="Gruppo 30724"/>
          <p:cNvGrpSpPr/>
          <p:nvPr/>
        </p:nvGrpSpPr>
        <p:grpSpPr>
          <a:xfrm>
            <a:off x="8076947" y="3090789"/>
            <a:ext cx="255394" cy="214870"/>
            <a:chOff x="8388424" y="3090789"/>
            <a:chExt cx="255394" cy="214870"/>
          </a:xfrm>
        </p:grpSpPr>
        <p:cxnSp>
          <p:nvCxnSpPr>
            <p:cNvPr id="24" name="Connettore 1 23"/>
            <p:cNvCxnSpPr/>
            <p:nvPr/>
          </p:nvCxnSpPr>
          <p:spPr>
            <a:xfrm>
              <a:off x="8388424" y="3185521"/>
              <a:ext cx="14401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/>
          </p:nvCxnSpPr>
          <p:spPr>
            <a:xfrm flipV="1">
              <a:off x="8588527" y="3134826"/>
              <a:ext cx="0" cy="1440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V="1">
              <a:off x="8532440" y="3090789"/>
              <a:ext cx="3617" cy="2148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 flipV="1">
              <a:off x="8643817" y="3188682"/>
              <a:ext cx="1" cy="625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26" name="CasellaDiTesto 30725"/>
          <p:cNvSpPr txBox="1"/>
          <p:nvPr/>
        </p:nvSpPr>
        <p:spPr>
          <a:xfrm rot="19951942">
            <a:off x="7444996" y="4050801"/>
            <a:ext cx="1159292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“LR scheme”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32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36680" y="179929"/>
            <a:ext cx="522330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Times New Roman"/>
                <a:ea typeface="Adobe Ming Std L" pitchFamily="18" charset="-128"/>
                <a:cs typeface="Times New Roman"/>
              </a:rPr>
              <a:t>µ-RWELL: </a:t>
            </a:r>
            <a:r>
              <a:rPr lang="it-IT" sz="3200" dirty="0">
                <a:latin typeface="Times New Roman"/>
                <a:ea typeface="Adobe Ming Std L" pitchFamily="18" charset="-128"/>
                <a:cs typeface="Times New Roman"/>
              </a:rPr>
              <a:t>Energy </a:t>
            </a:r>
            <a:r>
              <a:rPr lang="it-IT" sz="3200" dirty="0" err="1">
                <a:latin typeface="Times New Roman"/>
                <a:ea typeface="Adobe Ming Std L" pitchFamily="18" charset="-128"/>
                <a:cs typeface="Times New Roman"/>
              </a:rPr>
              <a:t>Resolution</a:t>
            </a:r>
            <a:endParaRPr lang="en-US" sz="3200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981075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sz="2000" dirty="0">
                <a:latin typeface="Times New Roman"/>
                <a:ea typeface="Adobe Ming Std L" pitchFamily="18" charset="-128"/>
                <a:cs typeface="Times New Roman"/>
              </a:rPr>
              <a:t>The prototype of µ-RWELL (100 M</a:t>
            </a:r>
            <a:r>
              <a:rPr lang="it-IT" sz="2000" dirty="0">
                <a:latin typeface="Times New Roman"/>
                <a:ea typeface="Adobe Ming Std L" pitchFamily="18" charset="-128"/>
                <a:cs typeface="Times New Roman"/>
                <a:sym typeface="Symbol" pitchFamily="18" charset="2"/>
              </a:rPr>
              <a:t>/</a:t>
            </a:r>
            <a:r>
              <a:rPr lang="it-IT" sz="2000" dirty="0">
                <a:latin typeface="Times New Roman"/>
                <a:ea typeface="Adobe Ming Std L" pitchFamily="18" charset="-128"/>
                <a:cs typeface="Times New Roman"/>
              </a:rPr>
              <a:t>□) has been tested with X-rays tube (6keV) (Ar/CO2=70/30) &amp; the signal has been readout</a:t>
            </a:r>
            <a:r>
              <a:rPr lang="it-IT" sz="2000" dirty="0" smtClean="0">
                <a:latin typeface="Times New Roman"/>
                <a:ea typeface="Adobe Ming Std L" pitchFamily="18" charset="-128"/>
                <a:cs typeface="Times New Roman"/>
              </a:rPr>
              <a:t> with an ORTEC </a:t>
            </a:r>
            <a:r>
              <a:rPr lang="it-IT" sz="2000" dirty="0">
                <a:latin typeface="Times New Roman"/>
                <a:ea typeface="Adobe Ming Std L" pitchFamily="18" charset="-128"/>
                <a:cs typeface="Times New Roman"/>
              </a:rPr>
              <a:t>amplifier</a:t>
            </a:r>
            <a:endParaRPr lang="en-US" sz="2000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pic>
        <p:nvPicPr>
          <p:cNvPr id="6" name="Picture 10" descr="energy_re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21" y="2127027"/>
            <a:ext cx="5400675" cy="367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33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95400" y="179929"/>
            <a:ext cx="704551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Times New Roman"/>
                <a:ea typeface="Adobe Ming Std L" pitchFamily="18" charset="-128"/>
                <a:cs typeface="Times New Roman"/>
              </a:rPr>
              <a:t>µ-RWELL: </a:t>
            </a:r>
            <a:r>
              <a:rPr lang="it-IT" sz="3200" dirty="0" err="1" smtClean="0">
                <a:latin typeface="Times New Roman"/>
                <a:ea typeface="Adobe Ming Std L" pitchFamily="18" charset="-128"/>
                <a:cs typeface="Times New Roman"/>
              </a:rPr>
              <a:t>Ion</a:t>
            </a:r>
            <a:r>
              <a:rPr lang="it-IT" sz="3200" dirty="0" smtClean="0">
                <a:latin typeface="Times New Roman"/>
                <a:ea typeface="Adobe Ming Std L" pitchFamily="18" charset="-128"/>
                <a:cs typeface="Times New Roman"/>
              </a:rPr>
              <a:t> Feed-Back</a:t>
            </a:r>
            <a:r>
              <a:rPr lang="en-US" sz="3200" dirty="0" smtClean="0">
                <a:latin typeface="Times New Roman"/>
                <a:ea typeface="Adobe Ming Std L" pitchFamily="18" charset="-128"/>
                <a:cs typeface="Times New Roman"/>
              </a:rPr>
              <a:t> measurement</a:t>
            </a:r>
            <a:endParaRPr lang="en-US" sz="3200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pic>
        <p:nvPicPr>
          <p:cNvPr id="7" name="Immagine 6" descr="ibf1_ne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389" y="1828019"/>
            <a:ext cx="4343400" cy="2956964"/>
          </a:xfrm>
          <a:prstGeom prst="rect">
            <a:avLst/>
          </a:prstGeom>
        </p:spPr>
      </p:pic>
      <p:pic>
        <p:nvPicPr>
          <p:cNvPr id="8" name="Immagine 7" descr="ibf2_ne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44824"/>
            <a:ext cx="4318716" cy="294015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51520" y="5148431"/>
            <a:ext cx="481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MM IBF Measurement NIMA 535 (2004) 2006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34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6375" y="115888"/>
            <a:ext cx="6696075" cy="88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chemeClr val="accent4"/>
                </a:solidFill>
                <a:latin typeface="Times New Roman"/>
                <a:ea typeface="Adobe Ming Std L" pitchFamily="18" charset="-128"/>
                <a:cs typeface="Times New Roman"/>
              </a:rPr>
              <a:t>Gas mixtures properties for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chemeClr val="accent4"/>
                </a:solidFill>
                <a:latin typeface="Times New Roman"/>
                <a:ea typeface="Adobe Ming Std L" pitchFamily="18" charset="-128"/>
                <a:cs typeface="Times New Roman"/>
              </a:rPr>
              <a:t>triggering &amp; tracker detectors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9760" r="23048" b="4428"/>
          <a:stretch>
            <a:fillRect/>
          </a:stretch>
        </p:blipFill>
        <p:spPr bwMode="auto">
          <a:xfrm>
            <a:off x="4140200" y="2349500"/>
            <a:ext cx="4968875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3" r="28958"/>
          <a:stretch>
            <a:fillRect/>
          </a:stretch>
        </p:blipFill>
        <p:spPr bwMode="auto">
          <a:xfrm>
            <a:off x="179388" y="1079500"/>
            <a:ext cx="3783012" cy="28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19700" y="1628775"/>
            <a:ext cx="2881313" cy="46672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Adobe Ming Std L" pitchFamily="18" charset="-128"/>
                <a:ea typeface="Adobe Ming Std L" pitchFamily="18" charset="-128"/>
                <a:sym typeface="Symbol" pitchFamily="18" charset="2"/>
              </a:rPr>
              <a:t></a:t>
            </a:r>
            <a:r>
              <a:rPr lang="en-US" sz="2400" b="1" baseline="-25000" dirty="0">
                <a:solidFill>
                  <a:schemeClr val="accent4"/>
                </a:solidFill>
                <a:latin typeface="Adobe Ming Std L" pitchFamily="18" charset="-128"/>
                <a:ea typeface="Adobe Ming Std L" pitchFamily="18" charset="-128"/>
                <a:sym typeface="Symbol" pitchFamily="18" charset="2"/>
              </a:rPr>
              <a:t>T</a:t>
            </a:r>
            <a:r>
              <a:rPr lang="en-US" sz="2400" b="1" dirty="0">
                <a:solidFill>
                  <a:schemeClr val="accent4"/>
                </a:solidFill>
                <a:latin typeface="Adobe Ming Std L" pitchFamily="18" charset="-128"/>
                <a:ea typeface="Adobe Ming Std L" pitchFamily="18" charset="-128"/>
                <a:sym typeface="Symbol" pitchFamily="18" charset="2"/>
              </a:rPr>
              <a:t>  1 /</a:t>
            </a:r>
            <a:r>
              <a:rPr lang="en-US" sz="2400" b="1" dirty="0" err="1">
                <a:solidFill>
                  <a:schemeClr val="accent4"/>
                </a:solidFill>
                <a:latin typeface="Adobe Ming Std L" pitchFamily="18" charset="-128"/>
                <a:ea typeface="Adobe Ming Std L" pitchFamily="18" charset="-128"/>
                <a:sym typeface="Symbol" pitchFamily="18" charset="2"/>
              </a:rPr>
              <a:t>n</a:t>
            </a:r>
            <a:r>
              <a:rPr lang="en-US" sz="2400" b="1" baseline="-25000" dirty="0" err="1">
                <a:solidFill>
                  <a:schemeClr val="accent4"/>
                </a:solidFill>
                <a:latin typeface="Adobe Ming Std L" pitchFamily="18" charset="-128"/>
                <a:ea typeface="Adobe Ming Std L" pitchFamily="18" charset="-128"/>
                <a:sym typeface="Symbol" pitchFamily="18" charset="2"/>
              </a:rPr>
              <a:t>clu</a:t>
            </a:r>
            <a:r>
              <a:rPr lang="en-US" sz="2400" b="1" dirty="0">
                <a:solidFill>
                  <a:schemeClr val="accent4"/>
                </a:solidFill>
                <a:latin typeface="Adobe Ming Std L" pitchFamily="18" charset="-128"/>
                <a:ea typeface="Adobe Ming Std L" pitchFamily="18" charset="-128"/>
                <a:sym typeface="Symbol" pitchFamily="18" charset="2"/>
              </a:rPr>
              <a:t> * </a:t>
            </a:r>
            <a:r>
              <a:rPr lang="en-US" sz="2400" b="1" dirty="0" err="1">
                <a:solidFill>
                  <a:schemeClr val="accent4"/>
                </a:solidFill>
                <a:latin typeface="Adobe Ming Std L" pitchFamily="18" charset="-128"/>
                <a:ea typeface="Adobe Ming Std L" pitchFamily="18" charset="-128"/>
                <a:sym typeface="Symbol" pitchFamily="18" charset="2"/>
              </a:rPr>
              <a:t>vel</a:t>
            </a:r>
            <a:r>
              <a:rPr lang="en-US" sz="2400" b="1" baseline="-25000" dirty="0" err="1">
                <a:solidFill>
                  <a:schemeClr val="accent4"/>
                </a:solidFill>
                <a:latin typeface="Adobe Ming Std L" pitchFamily="18" charset="-128"/>
                <a:ea typeface="Adobe Ming Std L" pitchFamily="18" charset="-128"/>
                <a:sym typeface="Symbol" pitchFamily="18" charset="2"/>
              </a:rPr>
              <a:t>drift</a:t>
            </a:r>
            <a:endParaRPr lang="en-US" sz="2400" b="1" dirty="0">
              <a:solidFill>
                <a:schemeClr val="accent4"/>
              </a:solidFill>
              <a:latin typeface="Adobe Ming Std L" pitchFamily="18" charset="-128"/>
              <a:ea typeface="Adobe Ming Std L" pitchFamily="18" charset="-128"/>
              <a:sym typeface="Symbol" pitchFamily="18" charset="2"/>
            </a:endParaRPr>
          </a:p>
        </p:txBody>
      </p:sp>
      <p:graphicFrame>
        <p:nvGraphicFramePr>
          <p:cNvPr id="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51775"/>
              </p:ext>
            </p:extLst>
          </p:nvPr>
        </p:nvGraphicFramePr>
        <p:xfrm>
          <a:off x="177800" y="4151313"/>
          <a:ext cx="4249738" cy="2558733"/>
        </p:xfrm>
        <a:graphic>
          <a:graphicData uri="http://schemas.openxmlformats.org/drawingml/2006/table">
            <a:tbl>
              <a:tblPr/>
              <a:tblGrid>
                <a:gridCol w="1944688"/>
                <a:gridCol w="1296987"/>
                <a:gridCol w="1008063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 Mixture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Cluster/cm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ahoma"/>
                          <a:cs typeface="Arial" charset="0"/>
                        </a:rPr>
                        <a:t>µ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 GeV)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Vd @ 2 kV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ahoma"/>
                          <a:cs typeface="Arial" charset="0"/>
                        </a:rPr>
                        <a:t>µ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m/ns)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Ar/ISO = 90/10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42.52±0.06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36 (flat)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AR/CF4/ISO = 65/28/7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52.00±0.07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 (max)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1000"/>
                      </a:srgb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Ar/CO2 = 70/30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37.22±0.06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64 (max)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Ar/CO2/CF4 = 45/15/40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52.85±0.07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74 (rise)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C2H2F4/CO2/SF6/ISO = 70/24/1/5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89.49±0.09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 (rise)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CF4/ISO = 80/20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84.66±0.09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99 (rise)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17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5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35</a:t>
            </a:fld>
            <a:endParaRPr lang="en-US" sz="1200">
              <a:solidFill>
                <a:schemeClr val="tx2"/>
              </a:solidFill>
            </a:endParaRPr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063201"/>
              </p:ext>
            </p:extLst>
          </p:nvPr>
        </p:nvGraphicFramePr>
        <p:xfrm>
          <a:off x="0" y="1546225"/>
          <a:ext cx="9109075" cy="3896172"/>
        </p:xfrm>
        <a:graphic>
          <a:graphicData uri="http://schemas.openxmlformats.org/drawingml/2006/table">
            <a:tbl>
              <a:tblPr/>
              <a:tblGrid>
                <a:gridCol w="1403350"/>
                <a:gridCol w="936625"/>
                <a:gridCol w="719138"/>
                <a:gridCol w="720725"/>
                <a:gridCol w="1008062"/>
                <a:gridCol w="863600"/>
                <a:gridCol w="1008063"/>
                <a:gridCol w="865187"/>
                <a:gridCol w="863600"/>
                <a:gridCol w="720725"/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Gas Mixture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Cluster/cm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(µ 10 GeV)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Vd @ 2 kV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(µm/ns)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  <a:sym typeface="Symbol" pitchFamily="18" charset="2"/>
                        </a:rPr>
                        <a:t>t =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1/nv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(ns) @ 2 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  <a:sym typeface="Symbol" pitchFamily="18" charset="2"/>
                        </a:rPr>
                        <a:t>long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@ 2 kV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(µm/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  <a:sym typeface="Symbol" pitchFamily="18" charset="2"/>
                        </a:rPr>
                        <a:t>cm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  <a:sym typeface="Symbol" pitchFamily="18" charset="2"/>
                        </a:rPr>
                        <a:t>tra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@ 2 kV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(µm/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  <a:sym typeface="Symbol" pitchFamily="18" charset="2"/>
                        </a:rPr>
                        <a:t>cm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ea typeface="SimHei" pitchFamily="49" charset="-122"/>
                          <a:cs typeface="Arial" charset="0"/>
                        </a:rPr>
                        <a:t>Lorentz Angle (degree) @ 2 kV</a:t>
                      </a:r>
                      <a:endParaRPr kumimoji="0" lang="el-G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  <a:ea typeface="SimHei" pitchFamily="49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ea typeface="SimHei" pitchFamily="49" charset="-122"/>
                          <a:cs typeface="Arial" charset="0"/>
                        </a:rPr>
                        <a:t>Town@ 80 kV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ea typeface="SimHei" pitchFamily="49" charset="-122"/>
                          <a:cs typeface="Arial" charset="0"/>
                        </a:rPr>
                        <a:t>(1/cm)</a:t>
                      </a:r>
                      <a:endParaRPr kumimoji="0" lang="el-G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  <a:ea typeface="SimHei" pitchFamily="49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Att @ 80 kV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ea typeface="SimHei" pitchFamily="49" charset="-122"/>
                          <a:cs typeface="Arial" charset="0"/>
                        </a:rPr>
                        <a:t>(1/cm)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  <a:ea typeface="SimHei" pitchFamily="49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e-/clu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MAGNETIC FIELD = 0. T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Ar/ISO = 90/10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42.52±0.06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36 (flat)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163 (flat)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376 (flat)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0.0716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2.073±0.001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AR/CF4/ISO = 65/28/7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52.00±0.07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113 (max)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73.6 (drop)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133.8 (flat)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1565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1.815±0.001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Ar/CO2 =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70/30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37.22±0.06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64 (max)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150 (flat)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228 (rise)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1.966±0.001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Ar/CO2/CF4 = 45/15/40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52.85±0.07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74 (rise)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90.6 (drop)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91.3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1.884±0.003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C2H2F4/CO2/SF6/ISO = 70/24/1/5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89.49±0.09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4.9 (rise)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60.4 (drop)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55.9 (drop)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2.361±0.006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CF4/ISO = 80/20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84.66±0.09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99 (rise)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58.0 (drop)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76.0 (flat)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47.45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2.400±0.005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72"/>
          <p:cNvSpPr>
            <a:spLocks noChangeArrowheads="1"/>
          </p:cNvSpPr>
          <p:nvPr/>
        </p:nvSpPr>
        <p:spPr bwMode="auto">
          <a:xfrm>
            <a:off x="1476375" y="228600"/>
            <a:ext cx="6696075" cy="88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chemeClr val="accent4"/>
                </a:solidFill>
                <a:latin typeface="Times New Roman"/>
                <a:cs typeface="Times New Roman"/>
              </a:rPr>
              <a:t>Gas mixtures properties for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chemeClr val="accent4"/>
                </a:solidFill>
                <a:latin typeface="Times New Roman"/>
                <a:cs typeface="Times New Roman"/>
              </a:rPr>
              <a:t>triggering &amp; tracker detectors</a:t>
            </a:r>
          </a:p>
        </p:txBody>
      </p:sp>
    </p:spTree>
    <p:extLst>
      <p:ext uri="{BB962C8B-B14F-4D97-AF65-F5344CB8AC3E}">
        <p14:creationId xmlns:p14="http://schemas.microsoft.com/office/powerpoint/2010/main" val="12005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tangolo 60"/>
          <p:cNvSpPr>
            <a:spLocks noChangeArrowheads="1"/>
          </p:cNvSpPr>
          <p:nvPr/>
        </p:nvSpPr>
        <p:spPr bwMode="auto">
          <a:xfrm>
            <a:off x="4648200" y="762000"/>
            <a:ext cx="4419600" cy="2438400"/>
          </a:xfrm>
          <a:prstGeom prst="rect">
            <a:avLst/>
          </a:prstGeom>
          <a:gradFill rotWithShape="1">
            <a:gsLst>
              <a:gs pos="0">
                <a:srgbClr val="E0FFAA"/>
              </a:gs>
              <a:gs pos="100000">
                <a:srgbClr val="AACA68"/>
              </a:gs>
            </a:gsLst>
            <a:lin ang="5400000"/>
          </a:gradFill>
          <a:ln w="9525">
            <a:solidFill>
              <a:srgbClr val="A3BD6E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8435" name="Gruppo 67"/>
          <p:cNvGrpSpPr>
            <a:grpSpLocks/>
          </p:cNvGrpSpPr>
          <p:nvPr/>
        </p:nvGrpSpPr>
        <p:grpSpPr bwMode="auto">
          <a:xfrm>
            <a:off x="0" y="609600"/>
            <a:ext cx="4433888" cy="3124200"/>
            <a:chOff x="0" y="609600"/>
            <a:chExt cx="4433147" cy="3124200"/>
          </a:xfrm>
        </p:grpSpPr>
        <p:sp>
          <p:nvSpPr>
            <p:cNvPr id="66" name="Rettangolo 65"/>
            <p:cNvSpPr>
              <a:spLocks noChangeArrowheads="1"/>
            </p:cNvSpPr>
            <p:nvPr/>
          </p:nvSpPr>
          <p:spPr bwMode="auto">
            <a:xfrm>
              <a:off x="14286" y="609600"/>
              <a:ext cx="4418861" cy="3124200"/>
            </a:xfrm>
            <a:prstGeom prst="rect">
              <a:avLst/>
            </a:prstGeom>
            <a:solidFill>
              <a:srgbClr val="C880B8"/>
            </a:solidFill>
            <a:ln w="9525">
              <a:solidFill>
                <a:srgbClr val="A3BD6E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18474" name="Gruppo 48"/>
            <p:cNvGrpSpPr>
              <a:grpSpLocks/>
            </p:cNvGrpSpPr>
            <p:nvPr/>
          </p:nvGrpSpPr>
          <p:grpSpPr bwMode="auto">
            <a:xfrm>
              <a:off x="0" y="685800"/>
              <a:ext cx="4280747" cy="2965703"/>
              <a:chOff x="519853" y="1163998"/>
              <a:chExt cx="7750836" cy="4925905"/>
            </a:xfrm>
          </p:grpSpPr>
          <p:pic>
            <p:nvPicPr>
              <p:cNvPr id="18475" name="Picture 1" descr="ATLAS_single_counting_rates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8945" y="1163998"/>
                <a:ext cx="6971744" cy="4925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476" name="Group 2"/>
              <p:cNvGrpSpPr>
                <a:grpSpLocks/>
              </p:cNvGrpSpPr>
              <p:nvPr/>
            </p:nvGrpSpPr>
            <p:grpSpPr bwMode="auto">
              <a:xfrm>
                <a:off x="1303031" y="1255438"/>
                <a:ext cx="3006305" cy="4524498"/>
                <a:chOff x="1160791" y="1407838"/>
                <a:chExt cx="3006305" cy="4524498"/>
              </a:xfrm>
            </p:grpSpPr>
            <p:sp>
              <p:nvSpPr>
                <p:cNvPr id="58" name="Donut 8"/>
                <p:cNvSpPr>
                  <a:spLocks noChangeArrowheads="1"/>
                </p:cNvSpPr>
                <p:nvPr/>
              </p:nvSpPr>
              <p:spPr bwMode="auto">
                <a:xfrm>
                  <a:off x="3587747" y="4261669"/>
                  <a:ext cx="580526" cy="1666438"/>
                </a:xfrm>
                <a:custGeom>
                  <a:avLst/>
                  <a:gdLst>
                    <a:gd name="T0" fmla="*/ 290263 w 580526"/>
                    <a:gd name="T1" fmla="*/ 0 h 1666438"/>
                    <a:gd name="T2" fmla="*/ 85016 w 580526"/>
                    <a:gd name="T3" fmla="*/ 244044 h 1666438"/>
                    <a:gd name="T4" fmla="*/ 0 w 580526"/>
                    <a:gd name="T5" fmla="*/ 833219 h 1666438"/>
                    <a:gd name="T6" fmla="*/ 85016 w 580526"/>
                    <a:gd name="T7" fmla="*/ 1422394 h 1666438"/>
                    <a:gd name="T8" fmla="*/ 290263 w 580526"/>
                    <a:gd name="T9" fmla="*/ 1666438 h 1666438"/>
                    <a:gd name="T10" fmla="*/ 495510 w 580526"/>
                    <a:gd name="T11" fmla="*/ 1422394 h 1666438"/>
                    <a:gd name="T12" fmla="*/ 580526 w 580526"/>
                    <a:gd name="T13" fmla="*/ 833219 h 1666438"/>
                    <a:gd name="T14" fmla="*/ 495510 w 580526"/>
                    <a:gd name="T15" fmla="*/ 244044 h 1666438"/>
                    <a:gd name="T16" fmla="*/ 3 60000 65536"/>
                    <a:gd name="T17" fmla="*/ 3 60000 65536"/>
                    <a:gd name="T18" fmla="*/ 2 60000 65536"/>
                    <a:gd name="T19" fmla="*/ 1 60000 65536"/>
                    <a:gd name="T20" fmla="*/ 1 60000 65536"/>
                    <a:gd name="T21" fmla="*/ 1 60000 65536"/>
                    <a:gd name="T22" fmla="*/ 0 60000 65536"/>
                    <a:gd name="T23" fmla="*/ 3 60000 65536"/>
                    <a:gd name="T24" fmla="*/ 85016 w 580526"/>
                    <a:gd name="T25" fmla="*/ 244044 h 1666438"/>
                    <a:gd name="T26" fmla="*/ 495510 w 580526"/>
                    <a:gd name="T27" fmla="*/ 1422394 h 16664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0526" h="1666438">
                      <a:moveTo>
                        <a:pt x="0" y="833219"/>
                      </a:moveTo>
                      <a:lnTo>
                        <a:pt x="0" y="833219"/>
                      </a:lnTo>
                      <a:cubicBezTo>
                        <a:pt x="0" y="373044"/>
                        <a:pt x="129955" y="0"/>
                        <a:pt x="290262" y="0"/>
                      </a:cubicBezTo>
                      <a:cubicBezTo>
                        <a:pt x="450570" y="0"/>
                        <a:pt x="580526" y="373044"/>
                        <a:pt x="580526" y="833219"/>
                      </a:cubicBezTo>
                      <a:cubicBezTo>
                        <a:pt x="580526" y="1293393"/>
                        <a:pt x="450570" y="1666438"/>
                        <a:pt x="290263" y="1666438"/>
                      </a:cubicBezTo>
                      <a:cubicBezTo>
                        <a:pt x="129955" y="1666438"/>
                        <a:pt x="0" y="1293393"/>
                        <a:pt x="0" y="833219"/>
                      </a:cubicBezTo>
                      <a:close/>
                      <a:moveTo>
                        <a:pt x="33491" y="833219"/>
                      </a:moveTo>
                      <a:lnTo>
                        <a:pt x="33491" y="833219"/>
                      </a:lnTo>
                      <a:cubicBezTo>
                        <a:pt x="33491" y="1274896"/>
                        <a:pt x="148451" y="1632947"/>
                        <a:pt x="290263" y="1632947"/>
                      </a:cubicBezTo>
                      <a:cubicBezTo>
                        <a:pt x="432074" y="1632947"/>
                        <a:pt x="547035" y="1274896"/>
                        <a:pt x="547035" y="833219"/>
                      </a:cubicBezTo>
                      <a:cubicBezTo>
                        <a:pt x="547035" y="391541"/>
                        <a:pt x="432074" y="33491"/>
                        <a:pt x="290263" y="33491"/>
                      </a:cubicBezTo>
                      <a:lnTo>
                        <a:pt x="290262" y="33491"/>
                      </a:lnTo>
                      <a:cubicBezTo>
                        <a:pt x="148451" y="33491"/>
                        <a:pt x="33491" y="391541"/>
                        <a:pt x="33491" y="833218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9" name="Rectangular Callout 11"/>
                <p:cNvSpPr>
                  <a:spLocks noChangeArrowheads="1"/>
                </p:cNvSpPr>
                <p:nvPr/>
              </p:nvSpPr>
              <p:spPr bwMode="auto">
                <a:xfrm>
                  <a:off x="1162185" y="1408685"/>
                  <a:ext cx="1310493" cy="532627"/>
                </a:xfrm>
                <a:prstGeom prst="wedgeRectCallout">
                  <a:avLst>
                    <a:gd name="adj1" fmla="val 126329"/>
                    <a:gd name="adj2" fmla="val 490963"/>
                  </a:avLst>
                </a:prstGeom>
                <a:noFill/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b="1">
                      <a:solidFill>
                        <a:srgbClr val="800000"/>
                      </a:solidFill>
                      <a:latin typeface="+mn-lt"/>
                      <a:cs typeface="MS PGothic" pitchFamily="34" charset="-128"/>
                    </a:rPr>
                    <a:t>Small Wheel</a:t>
                  </a:r>
                </a:p>
              </p:txBody>
            </p:sp>
          </p:grpSp>
          <p:sp>
            <p:nvSpPr>
              <p:cNvPr id="52" name="TextBox 12"/>
              <p:cNvSpPr txBox="1"/>
              <p:nvPr/>
            </p:nvSpPr>
            <p:spPr>
              <a:xfrm>
                <a:off x="2804596" y="1741451"/>
                <a:ext cx="1830667" cy="7145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FF0000"/>
                    </a:solidFill>
                    <a:latin typeface="Tahoma" charset="0"/>
                    <a:cs typeface="MS PGothic" pitchFamily="34" charset="-128"/>
                  </a:rPr>
                  <a:t>Rates in Hz/cm</a:t>
                </a:r>
                <a:r>
                  <a:rPr lang="en-US" sz="1050" baseline="30000" dirty="0">
                    <a:solidFill>
                      <a:srgbClr val="FF0000"/>
                    </a:solidFill>
                    <a:latin typeface="Tahoma" charset="0"/>
                    <a:cs typeface="MS PGothic" pitchFamily="34" charset="-128"/>
                  </a:rPr>
                  <a:t>2</a:t>
                </a:r>
              </a:p>
            </p:txBody>
          </p:sp>
          <p:sp>
            <p:nvSpPr>
              <p:cNvPr id="53" name="Donut 15"/>
              <p:cNvSpPr>
                <a:spLocks noChangeArrowheads="1"/>
              </p:cNvSpPr>
              <p:nvPr/>
            </p:nvSpPr>
            <p:spPr bwMode="auto">
              <a:xfrm>
                <a:off x="4459957" y="5040049"/>
                <a:ext cx="1002987" cy="638098"/>
              </a:xfrm>
              <a:custGeom>
                <a:avLst/>
                <a:gdLst>
                  <a:gd name="T0" fmla="*/ 501494 w 1002987"/>
                  <a:gd name="T1" fmla="*/ 0 h 638098"/>
                  <a:gd name="T2" fmla="*/ 146884 w 1002987"/>
                  <a:gd name="T3" fmla="*/ 93447 h 638098"/>
                  <a:gd name="T4" fmla="*/ 0 w 1002987"/>
                  <a:gd name="T5" fmla="*/ 319049 h 638098"/>
                  <a:gd name="T6" fmla="*/ 146884 w 1002987"/>
                  <a:gd name="T7" fmla="*/ 544651 h 638098"/>
                  <a:gd name="T8" fmla="*/ 501494 w 1002987"/>
                  <a:gd name="T9" fmla="*/ 638098 h 638098"/>
                  <a:gd name="T10" fmla="*/ 856103 w 1002987"/>
                  <a:gd name="T11" fmla="*/ 544651 h 638098"/>
                  <a:gd name="T12" fmla="*/ 1002987 w 1002987"/>
                  <a:gd name="T13" fmla="*/ 319049 h 638098"/>
                  <a:gd name="T14" fmla="*/ 856103 w 1002987"/>
                  <a:gd name="T15" fmla="*/ 93447 h 638098"/>
                  <a:gd name="T16" fmla="*/ 3 60000 65536"/>
                  <a:gd name="T17" fmla="*/ 3 60000 65536"/>
                  <a:gd name="T18" fmla="*/ 2 60000 65536"/>
                  <a:gd name="T19" fmla="*/ 1 60000 65536"/>
                  <a:gd name="T20" fmla="*/ 1 60000 65536"/>
                  <a:gd name="T21" fmla="*/ 1 60000 65536"/>
                  <a:gd name="T22" fmla="*/ 0 60000 65536"/>
                  <a:gd name="T23" fmla="*/ 3 60000 65536"/>
                  <a:gd name="T24" fmla="*/ 146884 w 1002987"/>
                  <a:gd name="T25" fmla="*/ 93447 h 638098"/>
                  <a:gd name="T26" fmla="*/ 856103 w 1002987"/>
                  <a:gd name="T27" fmla="*/ 544651 h 63809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2987" h="638098">
                    <a:moveTo>
                      <a:pt x="0" y="319049"/>
                    </a:moveTo>
                    <a:lnTo>
                      <a:pt x="0" y="319049"/>
                    </a:lnTo>
                    <a:cubicBezTo>
                      <a:pt x="0" y="142843"/>
                      <a:pt x="224526" y="0"/>
                      <a:pt x="501493" y="0"/>
                    </a:cubicBezTo>
                    <a:cubicBezTo>
                      <a:pt x="778461" y="0"/>
                      <a:pt x="1002988" y="142843"/>
                      <a:pt x="1002988" y="319049"/>
                    </a:cubicBezTo>
                    <a:cubicBezTo>
                      <a:pt x="1002988" y="495254"/>
                      <a:pt x="778461" y="638098"/>
                      <a:pt x="501494" y="638098"/>
                    </a:cubicBezTo>
                    <a:cubicBezTo>
                      <a:pt x="224526" y="638098"/>
                      <a:pt x="0" y="495254"/>
                      <a:pt x="0" y="319049"/>
                    </a:cubicBezTo>
                    <a:close/>
                    <a:moveTo>
                      <a:pt x="20304" y="319049"/>
                    </a:moveTo>
                    <a:lnTo>
                      <a:pt x="20304" y="319049"/>
                    </a:lnTo>
                    <a:cubicBezTo>
                      <a:pt x="20304" y="484041"/>
                      <a:pt x="235739" y="617794"/>
                      <a:pt x="501493" y="617794"/>
                    </a:cubicBezTo>
                    <a:cubicBezTo>
                      <a:pt x="767246" y="617794"/>
                      <a:pt x="982682" y="484041"/>
                      <a:pt x="982682" y="319049"/>
                    </a:cubicBezTo>
                    <a:cubicBezTo>
                      <a:pt x="982682" y="154056"/>
                      <a:pt x="767246" y="20304"/>
                      <a:pt x="501493" y="20304"/>
                    </a:cubicBezTo>
                    <a:lnTo>
                      <a:pt x="501492" y="20304"/>
                    </a:lnTo>
                    <a:cubicBezTo>
                      <a:pt x="235739" y="20304"/>
                      <a:pt x="20304" y="154056"/>
                      <a:pt x="20304" y="319048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grpSp>
            <p:nvGrpSpPr>
              <p:cNvPr id="18479" name="Group 13"/>
              <p:cNvGrpSpPr>
                <a:grpSpLocks/>
              </p:cNvGrpSpPr>
              <p:nvPr/>
            </p:nvGrpSpPr>
            <p:grpSpPr bwMode="auto">
              <a:xfrm>
                <a:off x="519853" y="4611492"/>
                <a:ext cx="3746530" cy="1226889"/>
                <a:chOff x="245533" y="4788463"/>
                <a:chExt cx="3746530" cy="1226889"/>
              </a:xfrm>
            </p:grpSpPr>
            <p:sp>
              <p:nvSpPr>
                <p:cNvPr id="55" name="Donut 14"/>
                <p:cNvSpPr>
                  <a:spLocks noChangeArrowheads="1"/>
                </p:cNvSpPr>
                <p:nvPr/>
              </p:nvSpPr>
              <p:spPr bwMode="auto">
                <a:xfrm>
                  <a:off x="3475786" y="5090455"/>
                  <a:ext cx="517300" cy="791031"/>
                </a:xfrm>
                <a:custGeom>
                  <a:avLst/>
                  <a:gdLst>
                    <a:gd name="T0" fmla="*/ 258650 w 517300"/>
                    <a:gd name="T1" fmla="*/ 0 h 791031"/>
                    <a:gd name="T2" fmla="*/ 75757 w 517300"/>
                    <a:gd name="T3" fmla="*/ 115844 h 791031"/>
                    <a:gd name="T4" fmla="*/ 0 w 517300"/>
                    <a:gd name="T5" fmla="*/ 395516 h 791031"/>
                    <a:gd name="T6" fmla="*/ 75757 w 517300"/>
                    <a:gd name="T7" fmla="*/ 675187 h 791031"/>
                    <a:gd name="T8" fmla="*/ 258650 w 517300"/>
                    <a:gd name="T9" fmla="*/ 791031 h 791031"/>
                    <a:gd name="T10" fmla="*/ 441543 w 517300"/>
                    <a:gd name="T11" fmla="*/ 675187 h 791031"/>
                    <a:gd name="T12" fmla="*/ 517300 w 517300"/>
                    <a:gd name="T13" fmla="*/ 395516 h 791031"/>
                    <a:gd name="T14" fmla="*/ 441543 w 517300"/>
                    <a:gd name="T15" fmla="*/ 115844 h 791031"/>
                    <a:gd name="T16" fmla="*/ 3 60000 65536"/>
                    <a:gd name="T17" fmla="*/ 3 60000 65536"/>
                    <a:gd name="T18" fmla="*/ 2 60000 65536"/>
                    <a:gd name="T19" fmla="*/ 1 60000 65536"/>
                    <a:gd name="T20" fmla="*/ 1 60000 65536"/>
                    <a:gd name="T21" fmla="*/ 1 60000 65536"/>
                    <a:gd name="T22" fmla="*/ 0 60000 65536"/>
                    <a:gd name="T23" fmla="*/ 3 60000 65536"/>
                    <a:gd name="T24" fmla="*/ 75757 w 517300"/>
                    <a:gd name="T25" fmla="*/ 115844 h 791031"/>
                    <a:gd name="T26" fmla="*/ 441543 w 517300"/>
                    <a:gd name="T27" fmla="*/ 675187 h 7910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17300" h="791031">
                      <a:moveTo>
                        <a:pt x="0" y="395516"/>
                      </a:moveTo>
                      <a:lnTo>
                        <a:pt x="0" y="395516"/>
                      </a:lnTo>
                      <a:cubicBezTo>
                        <a:pt x="0" y="177078"/>
                        <a:pt x="115801" y="0"/>
                        <a:pt x="258649" y="0"/>
                      </a:cubicBezTo>
                      <a:cubicBezTo>
                        <a:pt x="401498" y="0"/>
                        <a:pt x="517300" y="177078"/>
                        <a:pt x="517300" y="395516"/>
                      </a:cubicBezTo>
                      <a:cubicBezTo>
                        <a:pt x="517300" y="613953"/>
                        <a:pt x="401498" y="791032"/>
                        <a:pt x="258650" y="791032"/>
                      </a:cubicBezTo>
                      <a:cubicBezTo>
                        <a:pt x="115801" y="791032"/>
                        <a:pt x="0" y="613953"/>
                        <a:pt x="0" y="395516"/>
                      </a:cubicBezTo>
                      <a:close/>
                      <a:moveTo>
                        <a:pt x="33506" y="395516"/>
                      </a:moveTo>
                      <a:lnTo>
                        <a:pt x="33506" y="395516"/>
                      </a:lnTo>
                      <a:cubicBezTo>
                        <a:pt x="33506" y="595448"/>
                        <a:pt x="134306" y="757526"/>
                        <a:pt x="258650" y="757526"/>
                      </a:cubicBezTo>
                      <a:cubicBezTo>
                        <a:pt x="382993" y="757526"/>
                        <a:pt x="483794" y="595448"/>
                        <a:pt x="483794" y="395516"/>
                      </a:cubicBezTo>
                      <a:cubicBezTo>
                        <a:pt x="483794" y="195583"/>
                        <a:pt x="382993" y="33506"/>
                        <a:pt x="258650" y="33506"/>
                      </a:cubicBezTo>
                      <a:lnTo>
                        <a:pt x="258649" y="33506"/>
                      </a:lnTo>
                      <a:cubicBezTo>
                        <a:pt x="134306" y="33506"/>
                        <a:pt x="33506" y="195583"/>
                        <a:pt x="33506" y="395515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cxnSp>
              <p:nvCxnSpPr>
                <p:cNvPr id="56" name="Straight Arrow Connector 9"/>
                <p:cNvCxnSpPr>
                  <a:cxnSpLocks noChangeShapeType="1"/>
                </p:cNvCxnSpPr>
                <p:nvPr/>
              </p:nvCxnSpPr>
              <p:spPr bwMode="auto">
                <a:xfrm>
                  <a:off x="1366350" y="5322491"/>
                  <a:ext cx="2109435" cy="213579"/>
                </a:xfrm>
                <a:prstGeom prst="straightConnector1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7" name="TextBox 10"/>
                <p:cNvSpPr txBox="1"/>
                <p:nvPr/>
              </p:nvSpPr>
              <p:spPr>
                <a:xfrm>
                  <a:off x="245533" y="4787227"/>
                  <a:ext cx="1419702" cy="122873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000">
                      <a:solidFill>
                        <a:srgbClr val="800000"/>
                      </a:solidFill>
                    </a:rPr>
                    <a:t>Rates at inner rim </a:t>
                  </a:r>
                </a:p>
                <a:p>
                  <a:pPr eaLnBrk="1" hangingPunct="1"/>
                  <a:r>
                    <a:rPr lang="en-US" altLang="en-US" sz="1000">
                      <a:solidFill>
                        <a:srgbClr val="800000"/>
                      </a:solidFill>
                    </a:rPr>
                    <a:t>1–2 kHz/cm</a:t>
                  </a:r>
                  <a:r>
                    <a:rPr lang="en-US" altLang="en-US" sz="1000" baseline="30000">
                      <a:solidFill>
                        <a:srgbClr val="800000"/>
                      </a:solidFill>
                    </a:rPr>
                    <a:t>2</a:t>
                  </a:r>
                </a:p>
              </p:txBody>
            </p:sp>
          </p:grpSp>
        </p:grpSp>
      </p:grpSp>
      <p:sp>
        <p:nvSpPr>
          <p:cNvPr id="18436" name="Rectangle 8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18437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65877F2-A7C6-452C-B5A3-8B10C7F70EA1}" type="slidenum">
              <a:rPr lang="en-US" altLang="en-US" sz="1200">
                <a:solidFill>
                  <a:schemeClr val="tx2"/>
                </a:solidFill>
              </a:rPr>
              <a:pPr eaLnBrk="1" hangingPunct="1"/>
              <a:t>4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18438" name="Segnaposto piè di pagina 2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47700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smtClean="0"/>
              <a:t>Achievements and Perspective in Low-Energy QCD with Strangeness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4375" y="-228600"/>
            <a:ext cx="7977188" cy="98425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MPGDs @ LHC (Upgrades)</a:t>
            </a:r>
            <a:endParaRPr lang="en-US" altLang="en-US" sz="3200">
              <a:latin typeface="Constantia" panose="02030602050306030303" pitchFamily="18" charset="0"/>
            </a:endParaRPr>
          </a:p>
        </p:txBody>
      </p:sp>
      <p:pic>
        <p:nvPicPr>
          <p:cNvPr id="18440" name="Picture 4" descr="https://lhcb-doc.web.cern.ch/lhcb-doc/presentations/material/logo-300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1066800"/>
            <a:ext cx="1330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" descr="http://sbhep-nt.physics.sunysb.edu/HEP/AcceleratorGroup/atlas-logo-0803011_05_clea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960438" cy="1152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ella 19"/>
          <p:cNvGraphicFramePr>
            <a:graphicFrameLocks noGrp="1"/>
          </p:cNvGraphicFramePr>
          <p:nvPr/>
        </p:nvGraphicFramePr>
        <p:xfrm>
          <a:off x="4724400" y="1981200"/>
          <a:ext cx="4267200" cy="1017588"/>
        </p:xfrm>
        <a:graphic>
          <a:graphicData uri="http://schemas.openxmlformats.org/drawingml/2006/table">
            <a:tbl>
              <a:tblPr/>
              <a:tblGrid>
                <a:gridCol w="757238"/>
                <a:gridCol w="2214562"/>
                <a:gridCol w="1295400"/>
              </a:tblGrid>
              <a:tr h="43021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# chambers / size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(w/out spares)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Total GEM foil 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03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M2R1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M3R1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8D5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n.48 </a:t>
                      </a: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–&gt;</a:t>
                      </a: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~ </a:t>
                      </a: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30x25 cm</a:t>
                      </a:r>
                      <a:r>
                        <a:rPr kumimoji="0" lang="en-US" alt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n.48 –&gt; </a:t>
                      </a: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~</a:t>
                      </a: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32.x27 cm</a:t>
                      </a:r>
                      <a:r>
                        <a:rPr kumimoji="0" lang="en-US" alt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8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~12 m</a:t>
                      </a:r>
                      <a:r>
                        <a:rPr kumimoji="0" lang="en-US" alt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~13 m</a:t>
                      </a:r>
                      <a:r>
                        <a:rPr kumimoji="0" lang="en-US" alt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8D5"/>
                    </a:solidFill>
                  </a:tcPr>
                </a:tc>
              </a:tr>
            </a:tbl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5410200" y="1519238"/>
            <a:ext cx="2514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MS PGothic" pitchFamily="34" charset="-128"/>
              </a:rPr>
              <a:t>LHCb</a:t>
            </a:r>
            <a:r>
              <a:rPr lang="it-IT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MS PGothic" pitchFamily="34" charset="-128"/>
              </a:rPr>
              <a:t> upgrade</a:t>
            </a:r>
          </a:p>
        </p:txBody>
      </p:sp>
      <p:grpSp>
        <p:nvGrpSpPr>
          <p:cNvPr id="18457" name="Gruppo 62"/>
          <p:cNvGrpSpPr>
            <a:grpSpLocks/>
          </p:cNvGrpSpPr>
          <p:nvPr/>
        </p:nvGrpSpPr>
        <p:grpSpPr bwMode="auto">
          <a:xfrm>
            <a:off x="4038600" y="3581400"/>
            <a:ext cx="5105400" cy="3124200"/>
            <a:chOff x="4038600" y="3581400"/>
            <a:chExt cx="5105400" cy="3124200"/>
          </a:xfrm>
        </p:grpSpPr>
        <p:sp>
          <p:nvSpPr>
            <p:cNvPr id="62" name="Rettangolo 61"/>
            <p:cNvSpPr>
              <a:spLocks noChangeArrowheads="1"/>
            </p:cNvSpPr>
            <p:nvPr/>
          </p:nvSpPr>
          <p:spPr bwMode="auto">
            <a:xfrm>
              <a:off x="4038600" y="3581400"/>
              <a:ext cx="5105400" cy="3124200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A3BD6E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18464" name="Gruppo 59"/>
            <p:cNvGrpSpPr>
              <a:grpSpLocks/>
            </p:cNvGrpSpPr>
            <p:nvPr/>
          </p:nvGrpSpPr>
          <p:grpSpPr bwMode="auto">
            <a:xfrm>
              <a:off x="4093815" y="3657600"/>
              <a:ext cx="5006951" cy="2895600"/>
              <a:chOff x="4114800" y="3733800"/>
              <a:chExt cx="5006951" cy="2895600"/>
            </a:xfrm>
          </p:grpSpPr>
          <p:grpSp>
            <p:nvGrpSpPr>
              <p:cNvPr id="18465" name="Gruppo 43"/>
              <p:cNvGrpSpPr>
                <a:grpSpLocks/>
              </p:cNvGrpSpPr>
              <p:nvPr/>
            </p:nvGrpSpPr>
            <p:grpSpPr bwMode="auto">
              <a:xfrm>
                <a:off x="4114800" y="3733800"/>
                <a:ext cx="5006951" cy="2895600"/>
                <a:chOff x="4419600" y="3886200"/>
                <a:chExt cx="5311751" cy="3185815"/>
              </a:xfrm>
            </p:grpSpPr>
            <p:pic>
              <p:nvPicPr>
                <p:cNvPr id="18467" name="Picture 1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9600" y="3886200"/>
                  <a:ext cx="5311751" cy="3185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7885929" y="5777778"/>
                  <a:ext cx="597869" cy="78597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/>
                </a:extLst>
              </p:spPr>
              <p:txBody>
                <a:bodyPr lIns="75239" tIns="37620" rIns="75239" bIns="3762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Tahoma" charset="0"/>
                    <a:cs typeface="MS PGothic" pitchFamily="34" charset="-128"/>
                  </a:endParaRPr>
                </a:p>
              </p:txBody>
            </p:sp>
            <p:sp>
              <p:nvSpPr>
                <p:cNvPr id="35" name="Rettangolo 17"/>
                <p:cNvSpPr/>
                <p:nvPr/>
              </p:nvSpPr>
              <p:spPr>
                <a:xfrm>
                  <a:off x="7316689" y="5162972"/>
                  <a:ext cx="1574670" cy="1173721"/>
                </a:xfrm>
                <a:prstGeom prst="rect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lIns="82945" tIns="41473" rIns="82945" bIns="41473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36" name="TextBox 16"/>
                <p:cNvSpPr txBox="1"/>
                <p:nvPr/>
              </p:nvSpPr>
              <p:spPr>
                <a:xfrm>
                  <a:off x="7266165" y="5162972"/>
                  <a:ext cx="633237" cy="295176"/>
                </a:xfrm>
                <a:prstGeom prst="rect">
                  <a:avLst/>
                </a:prstGeom>
                <a:solidFill>
                  <a:srgbClr val="F79646">
                    <a:lumMod val="60000"/>
                    <a:lumOff val="40000"/>
                  </a:srgbClr>
                </a:solidFill>
              </p:spPr>
              <p:txBody>
                <a:bodyPr lIns="82945" tIns="41473" rIns="82945" bIns="41473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>
                      <a:solidFill>
                        <a:srgbClr val="FF0000"/>
                      </a:solidFill>
                      <a:latin typeface="Calibri"/>
                      <a:ea typeface="+mn-ea"/>
                      <a:cs typeface="MS PGothic" pitchFamily="34" charset="-128"/>
                    </a:rPr>
                    <a:t>GE1/1</a:t>
                  </a:r>
                </a:p>
              </p:txBody>
            </p:sp>
            <p:sp>
              <p:nvSpPr>
                <p:cNvPr id="37" name="TextBox 17"/>
                <p:cNvSpPr txBox="1"/>
                <p:nvPr/>
              </p:nvSpPr>
              <p:spPr>
                <a:xfrm>
                  <a:off x="8025712" y="4881767"/>
                  <a:ext cx="633237" cy="295177"/>
                </a:xfrm>
                <a:prstGeom prst="rect">
                  <a:avLst/>
                </a:prstGeom>
                <a:solidFill>
                  <a:srgbClr val="F79646">
                    <a:lumMod val="60000"/>
                    <a:lumOff val="40000"/>
                  </a:srgbClr>
                </a:solidFill>
              </p:spPr>
              <p:txBody>
                <a:bodyPr lIns="82945" tIns="41473" rIns="82945" bIns="41473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>
                      <a:solidFill>
                        <a:srgbClr val="FF0000"/>
                      </a:solidFill>
                      <a:latin typeface="Calibri"/>
                      <a:ea typeface="+mn-ea"/>
                      <a:cs typeface="MS PGothic" pitchFamily="34" charset="-128"/>
                    </a:rPr>
                    <a:t>GE2/1</a:t>
                  </a:r>
                </a:p>
              </p:txBody>
            </p:sp>
            <p:sp>
              <p:nvSpPr>
                <p:cNvPr id="40" name="TextBox 20"/>
                <p:cNvSpPr txBox="1"/>
                <p:nvPr/>
              </p:nvSpPr>
              <p:spPr>
                <a:xfrm>
                  <a:off x="6799658" y="5665995"/>
                  <a:ext cx="501874" cy="295176"/>
                </a:xfrm>
                <a:prstGeom prst="rect">
                  <a:avLst/>
                </a:prstGeom>
                <a:solidFill>
                  <a:srgbClr val="F79646">
                    <a:lumMod val="60000"/>
                    <a:lumOff val="40000"/>
                  </a:srgbClr>
                </a:solidFill>
              </p:spPr>
              <p:txBody>
                <a:bodyPr lIns="82945" tIns="41473" rIns="82945" bIns="41473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>
                      <a:solidFill>
                        <a:srgbClr val="FF0000"/>
                      </a:solidFill>
                      <a:latin typeface="Calibri"/>
                      <a:ea typeface="+mn-ea"/>
                      <a:cs typeface="MS PGothic" pitchFamily="34" charset="-128"/>
                    </a:rPr>
                    <a:t>ME0</a:t>
                  </a:r>
                </a:p>
              </p:txBody>
            </p:sp>
          </p:grpSp>
          <p:pic>
            <p:nvPicPr>
              <p:cNvPr id="18466" name="Picture 11" descr="C:\Documents and Settings\Marcello Abbrescia\Desktop\logoCMS-300x300.gif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800" y="3962400"/>
                <a:ext cx="971550" cy="942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458" name="Gruppo 64"/>
          <p:cNvGrpSpPr>
            <a:grpSpLocks/>
          </p:cNvGrpSpPr>
          <p:nvPr/>
        </p:nvGrpSpPr>
        <p:grpSpPr bwMode="auto">
          <a:xfrm>
            <a:off x="0" y="3714750"/>
            <a:ext cx="3200400" cy="3143250"/>
            <a:chOff x="0" y="3714750"/>
            <a:chExt cx="3200400" cy="3143250"/>
          </a:xfrm>
        </p:grpSpPr>
        <p:sp>
          <p:nvSpPr>
            <p:cNvPr id="64" name="Rettangolo 63"/>
            <p:cNvSpPr>
              <a:spLocks noChangeArrowheads="1"/>
            </p:cNvSpPr>
            <p:nvPr/>
          </p:nvSpPr>
          <p:spPr bwMode="auto">
            <a:xfrm>
              <a:off x="0" y="3733800"/>
              <a:ext cx="3200400" cy="3124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3BD6E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8460" name="Immagine 46" descr="GEM-IROC_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" t="3587" r="4866" b="4953"/>
            <a:stretch>
              <a:fillRect/>
            </a:stretch>
          </p:blipFill>
          <p:spPr bwMode="auto">
            <a:xfrm>
              <a:off x="130314" y="3856107"/>
              <a:ext cx="2971800" cy="291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1" name="Immagine 7" descr="acquia_marina_logo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4750"/>
              <a:ext cx="933502" cy="933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2" name="CasellaDiTesto 47"/>
            <p:cNvSpPr txBox="1">
              <a:spLocks noChangeArrowheads="1"/>
            </p:cNvSpPr>
            <p:nvPr/>
          </p:nvSpPr>
          <p:spPr bwMode="auto">
            <a:xfrm>
              <a:off x="93960" y="6400800"/>
              <a:ext cx="1125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800"/>
                <a:t>Alice-TPC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48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5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84984" y="623000"/>
            <a:ext cx="864096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biggest “enemy</a:t>
            </a:r>
            <a:r>
              <a:rPr lang="en-US" b="1" dirty="0" smtClean="0">
                <a:latin typeface="Times New Roman"/>
                <a:ea typeface="Adobe Ming Std L" pitchFamily="18" charset="-128"/>
                <a:cs typeface="Times New Roman"/>
              </a:rPr>
              <a:t>”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of MPGDs are the 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discharges.</a:t>
            </a:r>
          </a:p>
          <a:p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Due to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fine structure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and the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typical micrometric 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distance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of their electrodes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,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MPGDs generally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suffer from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spark occurrence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that can eventually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damage the 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detector and the related FEE</a:t>
            </a:r>
            <a:r>
              <a:rPr lang="en-US" b="1" dirty="0" smtClean="0">
                <a:latin typeface="Times New Roman"/>
                <a:ea typeface="Adobe Ming Std L" pitchFamily="18" charset="-128"/>
                <a:cs typeface="Times New Roman"/>
              </a:rPr>
              <a:t>.</a:t>
            </a:r>
            <a:endParaRPr lang="en-US" b="1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251520" y="1872120"/>
            <a:ext cx="5807391" cy="4869248"/>
            <a:chOff x="251520" y="1885706"/>
            <a:chExt cx="5807391" cy="4869248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3923928" y="6231734"/>
              <a:ext cx="2134983" cy="523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0" dirty="0">
                  <a:effectLst/>
                </a:rPr>
                <a:t>S. Bachmann et </a:t>
              </a:r>
              <a:r>
                <a:rPr lang="en-US" sz="1400" b="0" dirty="0" smtClean="0">
                  <a:effectLst/>
                </a:rPr>
                <a:t>al., </a:t>
              </a:r>
            </a:p>
            <a:p>
              <a:pPr eaLnBrk="0" hangingPunct="0"/>
              <a:r>
                <a:rPr lang="en-US" sz="1400" b="0" dirty="0" smtClean="0">
                  <a:effectLst/>
                </a:rPr>
                <a:t>NIMA  A479(2002) 294</a:t>
              </a:r>
              <a:endParaRPr lang="en-US" sz="1400" b="0" dirty="0">
                <a:effectLst/>
              </a:endParaRPr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251520" y="1885706"/>
              <a:ext cx="3672408" cy="4868401"/>
              <a:chOff x="251520" y="1887304"/>
              <a:chExt cx="3672408" cy="4868401"/>
            </a:xfrm>
          </p:grpSpPr>
          <p:pic>
            <p:nvPicPr>
              <p:cNvPr id="12" name="Picture 2" descr="triple_gem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-1" r="17701"/>
              <a:stretch/>
            </p:blipFill>
            <p:spPr bwMode="auto">
              <a:xfrm>
                <a:off x="1291118" y="1904238"/>
                <a:ext cx="2632810" cy="20288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</p:pic>
          <p:grpSp>
            <p:nvGrpSpPr>
              <p:cNvPr id="14" name="Gruppo 13"/>
              <p:cNvGrpSpPr/>
              <p:nvPr/>
            </p:nvGrpSpPr>
            <p:grpSpPr>
              <a:xfrm>
                <a:off x="350063" y="4009259"/>
                <a:ext cx="3570763" cy="2746446"/>
                <a:chOff x="5328688" y="3629951"/>
                <a:chExt cx="3570763" cy="2746446"/>
              </a:xfrm>
              <a:solidFill>
                <a:schemeClr val="bg1"/>
              </a:solidFill>
            </p:grpSpPr>
            <p:pic>
              <p:nvPicPr>
                <p:cNvPr id="15" name="Picture 3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328688" y="3629951"/>
                  <a:ext cx="3570763" cy="274644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</p:pic>
            <p:sp>
              <p:nvSpPr>
                <p:cNvPr id="16" name="CasellaDiTesto 15"/>
                <p:cNvSpPr txBox="1"/>
                <p:nvPr/>
              </p:nvSpPr>
              <p:spPr>
                <a:xfrm>
                  <a:off x="7107237" y="3877703"/>
                  <a:ext cx="1067921" cy="2616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baseline="30000" dirty="0" smtClean="0">
                      <a:solidFill>
                        <a:srgbClr val="002060"/>
                      </a:solidFill>
                    </a:rPr>
                    <a:t>241</a:t>
                  </a:r>
                  <a:r>
                    <a:rPr lang="it-IT" sz="1100" dirty="0" smtClean="0">
                      <a:solidFill>
                        <a:srgbClr val="002060"/>
                      </a:solidFill>
                    </a:rPr>
                    <a:t> </a:t>
                  </a:r>
                  <a:r>
                    <a:rPr lang="it-IT" sz="1100" dirty="0" err="1" smtClean="0">
                      <a:solidFill>
                        <a:srgbClr val="002060"/>
                      </a:solidFill>
                    </a:rPr>
                    <a:t>Am</a:t>
                  </a:r>
                  <a:r>
                    <a:rPr lang="it-IT" sz="1100" dirty="0" smtClean="0">
                      <a:solidFill>
                        <a:srgbClr val="002060"/>
                      </a:solidFill>
                    </a:rPr>
                    <a:t> </a:t>
                  </a:r>
                  <a:r>
                    <a:rPr lang="it-IT" sz="1100" dirty="0" smtClean="0">
                      <a:solidFill>
                        <a:srgbClr val="002060"/>
                      </a:solidFill>
                      <a:sym typeface="Symbol"/>
                    </a:rPr>
                    <a:t> </a:t>
                  </a:r>
                  <a:r>
                    <a:rPr lang="it-IT" sz="1100" dirty="0" err="1" smtClean="0">
                      <a:solidFill>
                        <a:srgbClr val="002060"/>
                      </a:solidFill>
                      <a:sym typeface="Symbol"/>
                    </a:rPr>
                    <a:t>souce</a:t>
                  </a:r>
                  <a:endParaRPr lang="it-IT" sz="1100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24" name="CasellaDiTesto 23"/>
              <p:cNvSpPr txBox="1"/>
              <p:nvPr/>
            </p:nvSpPr>
            <p:spPr>
              <a:xfrm>
                <a:off x="1112576" y="3660208"/>
                <a:ext cx="2595328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chemeClr val="tx2"/>
                    </a:solidFill>
                    <a:latin typeface="Adobe Ming Std L" pitchFamily="18" charset="-128"/>
                    <a:ea typeface="Adobe Ming Std L" pitchFamily="18" charset="-128"/>
                  </a:rPr>
                  <a:t>Strongly reduced but not completely suppressed</a:t>
                </a:r>
                <a:endParaRPr lang="en-GB" sz="1400" b="1" dirty="0">
                  <a:solidFill>
                    <a:schemeClr val="tx2"/>
                  </a:solidFill>
                  <a:latin typeface="Adobe Ming Std L" pitchFamily="18" charset="-128"/>
                  <a:ea typeface="Adobe Ming Std L" pitchFamily="18" charset="-128"/>
                </a:endParaRPr>
              </a:p>
            </p:txBody>
          </p:sp>
          <p:sp>
            <p:nvSpPr>
              <p:cNvPr id="25" name="Text Box 48"/>
              <p:cNvSpPr txBox="1">
                <a:spLocks noChangeArrowheads="1"/>
              </p:cNvSpPr>
              <p:nvPr/>
            </p:nvSpPr>
            <p:spPr bwMode="auto">
              <a:xfrm>
                <a:off x="251520" y="1887304"/>
                <a:ext cx="1159461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latin typeface="Times New Roman"/>
                    <a:cs typeface="Times New Roman"/>
                  </a:rPr>
                  <a:t>GEM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  <a:endParaRPr lang="en-US" sz="3600" b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29" name="Titolo 2"/>
          <p:cNvSpPr txBox="1">
            <a:spLocks/>
          </p:cNvSpPr>
          <p:nvPr/>
        </p:nvSpPr>
        <p:spPr bwMode="auto">
          <a:xfrm>
            <a:off x="457200" y="-171400"/>
            <a:ext cx="8229600" cy="78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sz="4000" dirty="0" smtClean="0">
                <a:solidFill>
                  <a:schemeClr val="tx1"/>
                </a:solidFill>
                <a:latin typeface="Times New Roman"/>
                <a:ea typeface="Adobe Ming Std L" pitchFamily="18" charset="-128"/>
                <a:cs typeface="Times New Roman"/>
              </a:rPr>
              <a:t>MPGDs: stability</a:t>
            </a:r>
            <a:endParaRPr lang="en-GB" sz="4000" dirty="0">
              <a:solidFill>
                <a:schemeClr val="tx1"/>
              </a:solidFill>
              <a:latin typeface="Times New Roman"/>
              <a:ea typeface="Adobe Ming Std L" pitchFamily="18" charset="-128"/>
              <a:cs typeface="Times New Roman"/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4251854" y="1921932"/>
            <a:ext cx="4844789" cy="4243372"/>
            <a:chOff x="4251854" y="1921932"/>
            <a:chExt cx="4844789" cy="4243372"/>
          </a:xfrm>
        </p:grpSpPr>
        <p:sp>
          <p:nvSpPr>
            <p:cNvPr id="19" name="Rectangle 42"/>
            <p:cNvSpPr>
              <a:spLocks noChangeArrowheads="1"/>
            </p:cNvSpPr>
            <p:nvPr/>
          </p:nvSpPr>
          <p:spPr bwMode="auto">
            <a:xfrm>
              <a:off x="4990427" y="2308670"/>
              <a:ext cx="4106216" cy="332445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9" name="Gruppo 8"/>
            <p:cNvGrpSpPr/>
            <p:nvPr/>
          </p:nvGrpSpPr>
          <p:grpSpPr>
            <a:xfrm>
              <a:off x="4251854" y="1921932"/>
              <a:ext cx="4839860" cy="4243372"/>
              <a:chOff x="4251854" y="1904238"/>
              <a:chExt cx="4839860" cy="4243372"/>
            </a:xfrm>
          </p:grpSpPr>
          <p:sp>
            <p:nvSpPr>
              <p:cNvPr id="20" name="Text Box 57"/>
              <p:cNvSpPr txBox="1">
                <a:spLocks noChangeArrowheads="1"/>
              </p:cNvSpPr>
              <p:nvPr/>
            </p:nvSpPr>
            <p:spPr bwMode="auto">
              <a:xfrm rot="5400000">
                <a:off x="7798417" y="3445137"/>
                <a:ext cx="1976823" cy="36933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654" indent="-342654"/>
                <a:r>
                  <a:rPr lang="en-US" dirty="0">
                    <a:solidFill>
                      <a:schemeClr val="accent4"/>
                    </a:solidFill>
                    <a:latin typeface="Arial Narrow" pitchFamily="34" charset="0"/>
                  </a:rPr>
                  <a:t>discharge probability</a:t>
                </a:r>
                <a:r>
                  <a:rPr lang="en-US" b="1" dirty="0">
                    <a:solidFill>
                      <a:schemeClr val="accent4"/>
                    </a:solidFill>
                    <a:latin typeface="Arial Narrow" pitchFamily="34" charset="0"/>
                  </a:rPr>
                  <a:t> </a:t>
                </a:r>
                <a:endParaRPr lang="en-US" b="1" baseline="30000" dirty="0">
                  <a:solidFill>
                    <a:schemeClr val="accent4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" name="Text Box 59"/>
              <p:cNvSpPr txBox="1">
                <a:spLocks noChangeArrowheads="1"/>
              </p:cNvSpPr>
              <p:nvPr/>
            </p:nvSpPr>
            <p:spPr bwMode="auto">
              <a:xfrm>
                <a:off x="5451566" y="2339588"/>
                <a:ext cx="3614707" cy="36933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654" indent="-342654"/>
                <a:r>
                  <a:rPr lang="en-US" dirty="0" smtClean="0">
                    <a:solidFill>
                      <a:schemeClr val="accent4"/>
                    </a:solidFill>
                  </a:rPr>
                  <a:t>Efficiency </a:t>
                </a:r>
                <a:r>
                  <a:rPr lang="en-US" dirty="0">
                    <a:solidFill>
                      <a:schemeClr val="accent4"/>
                    </a:solidFill>
                  </a:rPr>
                  <a:t>&amp; discharge probability </a:t>
                </a:r>
                <a:endParaRPr lang="en-US" baseline="30000" dirty="0">
                  <a:solidFill>
                    <a:schemeClr val="accent4"/>
                  </a:solidFill>
                </a:endParaRPr>
              </a:p>
            </p:txBody>
          </p:sp>
          <p:pic>
            <p:nvPicPr>
              <p:cNvPr id="23" name="Picture 36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41" r="4618"/>
              <a:stretch/>
            </p:blipFill>
            <p:spPr bwMode="auto">
              <a:xfrm>
                <a:off x="5416133" y="2680792"/>
                <a:ext cx="3240360" cy="28627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Text Box 48"/>
              <p:cNvSpPr txBox="1">
                <a:spLocks noChangeArrowheads="1"/>
              </p:cNvSpPr>
              <p:nvPr/>
            </p:nvSpPr>
            <p:spPr bwMode="auto">
              <a:xfrm>
                <a:off x="4251854" y="1904238"/>
                <a:ext cx="1047082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latin typeface="Times New Roman"/>
                    <a:cs typeface="Times New Roman"/>
                  </a:rPr>
                  <a:t>MM</a:t>
                </a:r>
                <a:endParaRPr lang="en-US" sz="3600" b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7" name="Rettangolo 26"/>
              <p:cNvSpPr/>
              <p:nvPr/>
            </p:nvSpPr>
            <p:spPr>
              <a:xfrm>
                <a:off x="6948264" y="4606287"/>
                <a:ext cx="125547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it-IT" sz="1100" dirty="0" smtClean="0">
                    <a:solidFill>
                      <a:schemeClr val="accent4"/>
                    </a:solidFill>
                  </a:rPr>
                  <a:t> 10 </a:t>
                </a:r>
                <a:r>
                  <a:rPr lang="it-IT" sz="1100" dirty="0" err="1" smtClean="0">
                    <a:solidFill>
                      <a:schemeClr val="accent4"/>
                    </a:solidFill>
                  </a:rPr>
                  <a:t>GeV</a:t>
                </a:r>
                <a:r>
                  <a:rPr lang="it-IT" sz="1100" dirty="0" smtClean="0">
                    <a:solidFill>
                      <a:schemeClr val="accent4"/>
                    </a:solidFill>
                  </a:rPr>
                  <a:t>/c </a:t>
                </a:r>
                <a:r>
                  <a:rPr lang="it-IT" sz="1100" dirty="0" err="1" smtClean="0">
                    <a:solidFill>
                      <a:schemeClr val="accent4"/>
                    </a:solidFill>
                  </a:rPr>
                  <a:t>proton</a:t>
                </a:r>
                <a:endParaRPr lang="it-IT" sz="11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" name="Text Box 7"/>
              <p:cNvSpPr txBox="1">
                <a:spLocks noChangeArrowheads="1"/>
              </p:cNvSpPr>
              <p:nvPr/>
            </p:nvSpPr>
            <p:spPr bwMode="auto">
              <a:xfrm>
                <a:off x="6956731" y="5624390"/>
                <a:ext cx="2134983" cy="5232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it-IT" sz="1400" dirty="0"/>
                  <a:t>A. </a:t>
                </a:r>
                <a:r>
                  <a:rPr lang="it-IT" sz="1400" dirty="0" err="1" smtClean="0"/>
                  <a:t>Bay</a:t>
                </a:r>
                <a:r>
                  <a:rPr lang="it-IT" sz="1400" dirty="0" smtClean="0"/>
                  <a:t> </a:t>
                </a:r>
                <a:r>
                  <a:rPr lang="en-US" sz="1400" b="0" dirty="0" smtClean="0">
                    <a:effectLst/>
                  </a:rPr>
                  <a:t>et al., </a:t>
                </a:r>
              </a:p>
              <a:p>
                <a:pPr eaLnBrk="0" hangingPunct="0"/>
                <a:r>
                  <a:rPr lang="en-US" sz="1400" dirty="0"/>
                  <a:t>NIMA 488 (2002) 162</a:t>
                </a:r>
                <a:endParaRPr lang="en-US" sz="1400" b="0" dirty="0">
                  <a:effectLst/>
                </a:endParaRPr>
              </a:p>
            </p:txBody>
          </p:sp>
          <p:sp>
            <p:nvSpPr>
              <p:cNvPr id="21" name="Text Box 58"/>
              <p:cNvSpPr txBox="1">
                <a:spLocks noChangeArrowheads="1"/>
              </p:cNvSpPr>
              <p:nvPr/>
            </p:nvSpPr>
            <p:spPr bwMode="auto">
              <a:xfrm rot="16200000">
                <a:off x="4728723" y="3255685"/>
                <a:ext cx="1045414" cy="36933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654" indent="-342654"/>
                <a:r>
                  <a:rPr lang="en-US" dirty="0" smtClean="0">
                    <a:solidFill>
                      <a:schemeClr val="accent4"/>
                    </a:solidFill>
                    <a:latin typeface="Arial Narrow" pitchFamily="34" charset="0"/>
                  </a:rPr>
                  <a:t>Efficiency </a:t>
                </a:r>
                <a:endParaRPr lang="en-US" baseline="30000" dirty="0">
                  <a:solidFill>
                    <a:schemeClr val="accent4"/>
                  </a:solidFill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99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6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Titolo 2"/>
          <p:cNvSpPr txBox="1">
            <a:spLocks/>
          </p:cNvSpPr>
          <p:nvPr/>
        </p:nvSpPr>
        <p:spPr bwMode="auto">
          <a:xfrm>
            <a:off x="304800" y="-77624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it-IT" sz="4000" dirty="0" smtClean="0">
                <a:solidFill>
                  <a:schemeClr val="tx1"/>
                </a:solidFill>
                <a:latin typeface="Times New Roman"/>
                <a:ea typeface="Adobe Ming Std L" pitchFamily="18" charset="-128"/>
                <a:cs typeface="Times New Roman"/>
              </a:rPr>
              <a:t>Technology </a:t>
            </a:r>
            <a:r>
              <a:rPr lang="it-IT" sz="4000" dirty="0" err="1" smtClean="0">
                <a:solidFill>
                  <a:schemeClr val="tx1"/>
                </a:solidFill>
                <a:latin typeface="Times New Roman"/>
                <a:ea typeface="Adobe Ming Std L" pitchFamily="18" charset="-128"/>
                <a:cs typeface="Times New Roman"/>
              </a:rPr>
              <a:t>improvements</a:t>
            </a:r>
            <a:r>
              <a:rPr lang="it-IT" sz="4000" dirty="0" smtClean="0">
                <a:solidFill>
                  <a:schemeClr val="tx1"/>
                </a:solidFill>
                <a:latin typeface="Times New Roman"/>
                <a:ea typeface="Adobe Ming Std L" pitchFamily="18" charset="-128"/>
                <a:cs typeface="Times New Roman"/>
              </a:rPr>
              <a:t>: </a:t>
            </a:r>
            <a:r>
              <a:rPr lang="it-IT" sz="3100" dirty="0" smtClean="0">
                <a:solidFill>
                  <a:schemeClr val="tx1"/>
                </a:solidFill>
                <a:latin typeface="Times New Roman"/>
                <a:ea typeface="Adobe Ming Std L" pitchFamily="18" charset="-128"/>
                <a:cs typeface="Times New Roman"/>
              </a:rPr>
              <a:t>resistive </a:t>
            </a:r>
            <a:r>
              <a:rPr lang="it-IT" sz="3100" dirty="0" err="1" smtClean="0">
                <a:solidFill>
                  <a:schemeClr val="tx1"/>
                </a:solidFill>
                <a:latin typeface="Times New Roman"/>
                <a:ea typeface="Adobe Ming Std L" pitchFamily="18" charset="-128"/>
                <a:cs typeface="Times New Roman"/>
              </a:rPr>
              <a:t>Micromegas</a:t>
            </a:r>
            <a:endParaRPr lang="it-IT" dirty="0">
              <a:solidFill>
                <a:schemeClr val="tx1"/>
              </a:solidFill>
              <a:latin typeface="Times New Roman"/>
              <a:ea typeface="Adobe Ming Std L" pitchFamily="18" charset="-128"/>
              <a:cs typeface="Times New Roman"/>
            </a:endParaRPr>
          </a:p>
        </p:txBody>
      </p:sp>
      <p:pic>
        <p:nvPicPr>
          <p:cNvPr id="5" name="Image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947559"/>
            <a:ext cx="7560840" cy="247730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58688" y="3307991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The resistive layer is realized as resistive strips  capacitive  coupled with the  copper  readout strips.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5086181" y="1000824"/>
            <a:ext cx="3948641" cy="2046650"/>
            <a:chOff x="4697288" y="692696"/>
            <a:chExt cx="4267200" cy="2245838"/>
          </a:xfrm>
        </p:grpSpPr>
        <p:pic>
          <p:nvPicPr>
            <p:cNvPr id="8" name="Picture 79" descr="RMM_structure_front.pd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7288" y="692696"/>
              <a:ext cx="4267200" cy="1887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asellaDiTesto 8"/>
            <p:cNvSpPr txBox="1"/>
            <p:nvPr/>
          </p:nvSpPr>
          <p:spPr>
            <a:xfrm>
              <a:off x="4834174" y="2567031"/>
              <a:ext cx="4109206" cy="371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  <a:latin typeface="Times New Roman"/>
                  <a:ea typeface="Adobe Ming Std L" pitchFamily="18" charset="-128"/>
                  <a:cs typeface="Times New Roman"/>
                </a:rPr>
                <a:t>by R.de Oliveira TE MPE CERN Workshop</a:t>
              </a:r>
              <a:endParaRPr lang="en-US" sz="1600" dirty="0">
                <a:solidFill>
                  <a:schemeClr val="tx2"/>
                </a:solidFill>
                <a:latin typeface="Times New Roman"/>
                <a:ea typeface="Adobe Ming Std L" pitchFamily="18" charset="-128"/>
                <a:cs typeface="Times New Roman"/>
              </a:endParaRPr>
            </a:p>
          </p:txBody>
        </p:sp>
      </p:grpSp>
      <p:cxnSp>
        <p:nvCxnSpPr>
          <p:cNvPr id="10" name="Connettore 2 9"/>
          <p:cNvCxnSpPr/>
          <p:nvPr/>
        </p:nvCxnSpPr>
        <p:spPr>
          <a:xfrm rot="10800000" flipV="1">
            <a:off x="3733800" y="3835001"/>
            <a:ext cx="1676400" cy="6927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392781" y="3682383"/>
            <a:ext cx="2923635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voltage drop due to sparking</a:t>
            </a:r>
            <a:endParaRPr lang="en-US" b="1" dirty="0">
              <a:solidFill>
                <a:schemeClr val="bg1"/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7504" y="980728"/>
            <a:ext cx="50905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For </a:t>
            </a:r>
            <a:r>
              <a:rPr lang="en-US" b="1" dirty="0" smtClean="0">
                <a:latin typeface="Times New Roman"/>
                <a:ea typeface="Adobe Ming Std L" pitchFamily="18" charset="-128"/>
                <a:cs typeface="Times New Roman"/>
              </a:rPr>
              <a:t>MM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,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 the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spark occurrence between the metallic mesh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 and </a:t>
            </a:r>
            <a:r>
              <a:rPr lang="en-US" u="sng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u="sng" dirty="0" smtClean="0">
                <a:latin typeface="Times New Roman"/>
                <a:ea typeface="Adobe Ming Std L" pitchFamily="18" charset="-128"/>
                <a:cs typeface="Times New Roman"/>
              </a:rPr>
              <a:t>readout PCB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has been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overcome with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implementation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a </a:t>
            </a:r>
            <a:r>
              <a:rPr lang="en-US" b="1" dirty="0" smtClean="0">
                <a:latin typeface="Times New Roman"/>
                <a:ea typeface="Adobe Ming Std L" pitchFamily="18" charset="-128"/>
                <a:cs typeface="Times New Roman"/>
              </a:rPr>
              <a:t>“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resistive layer</a:t>
            </a:r>
            <a:r>
              <a:rPr lang="en-US" b="1" dirty="0" smtClean="0">
                <a:latin typeface="Times New Roman"/>
                <a:ea typeface="Adobe Ming Std L" pitchFamily="18" charset="-128"/>
                <a:cs typeface="Times New Roman"/>
              </a:rPr>
              <a:t>”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on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top of the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readout itself .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principle </a:t>
            </a:r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is the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same 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as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the resistive electrode used 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in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the RPCs</a:t>
            </a:r>
            <a:r>
              <a:rPr lang="en-US" b="1" dirty="0" smtClean="0">
                <a:latin typeface="Times New Roman"/>
                <a:ea typeface="Adobe Ming Std L" pitchFamily="18" charset="-128"/>
                <a:cs typeface="Times New Roman"/>
              </a:rPr>
              <a:t>:</a:t>
            </a:r>
            <a:r>
              <a:rPr lang="en-GB" b="1" u="sng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b="1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transition from 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 streamer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to spark is strongly 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suppressed by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a local voltage 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drop.</a:t>
            </a:r>
            <a:endParaRPr lang="en-GB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2"/>
                </a:solidFill>
              </a:rPr>
              <a:t>M. Poli Lener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7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" name="Titolo 2"/>
          <p:cNvSpPr txBox="1">
            <a:spLocks/>
          </p:cNvSpPr>
          <p:nvPr/>
        </p:nvSpPr>
        <p:spPr bwMode="auto">
          <a:xfrm>
            <a:off x="457200" y="-93816"/>
            <a:ext cx="8229600" cy="78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  <a:ea typeface="MS PGothic" pitchFamily="34" charset="-128"/>
                <a:cs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sz="4000" dirty="0" smtClean="0">
                <a:solidFill>
                  <a:schemeClr val="tx1"/>
                </a:solidFill>
                <a:latin typeface="Times New Roman"/>
                <a:ea typeface="Adobe Ming Std L" pitchFamily="18" charset="-128"/>
                <a:cs typeface="Times New Roman"/>
              </a:rPr>
              <a:t>MPGDs: the challenge of large area</a:t>
            </a:r>
            <a:endParaRPr lang="en-GB" sz="4000" dirty="0">
              <a:solidFill>
                <a:schemeClr val="tx1"/>
              </a:solidFill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0992" y="895603"/>
            <a:ext cx="664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ea typeface="Adobe Ming Std L" pitchFamily="18" charset="-128"/>
                <a:cs typeface="Times New Roman"/>
              </a:rPr>
              <a:t>A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f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urther challenge for such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MPGDs</a:t>
            </a:r>
            <a:r>
              <a:rPr lang="en-US" b="1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b="1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is the </a:t>
            </a:r>
            <a:r>
              <a:rPr lang="en-US" b="1" u="sng" dirty="0">
                <a:latin typeface="Times New Roman"/>
                <a:ea typeface="Adobe Ming Std L" pitchFamily="18" charset="-128"/>
                <a:cs typeface="Times New Roman"/>
              </a:rPr>
              <a:t>complexity of their assembly 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procedure</a:t>
            </a:r>
            <a:r>
              <a:rPr lang="en-US" dirty="0" smtClean="0">
                <a:latin typeface="Times New Roman"/>
                <a:ea typeface="Adobe Ming Std L" pitchFamily="18" charset="-128"/>
                <a:cs typeface="Times New Roman"/>
              </a:rPr>
              <a:t>, in case of </a:t>
            </a:r>
            <a:r>
              <a:rPr lang="en-US" b="1" u="sng" dirty="0" smtClean="0">
                <a:latin typeface="Times New Roman"/>
                <a:ea typeface="Adobe Ming Std L" pitchFamily="18" charset="-128"/>
                <a:cs typeface="Times New Roman"/>
              </a:rPr>
              <a:t>large area devices</a:t>
            </a:r>
            <a:r>
              <a:rPr lang="en-US" b="1" dirty="0" smtClean="0">
                <a:latin typeface="Times New Roman"/>
                <a:ea typeface="Adobe Ming Std L" pitchFamily="18" charset="-128"/>
                <a:cs typeface="Times New Roman"/>
              </a:rPr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7504" y="1700808"/>
            <a:ext cx="6753506" cy="4371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ea typeface="Adobe Ming Std L" pitchFamily="18" charset="-128"/>
              </a:rPr>
              <a:t>The construction of a </a:t>
            </a:r>
            <a:r>
              <a:rPr lang="en-US" b="1" u="sng" dirty="0">
                <a:latin typeface="Times New Roman"/>
                <a:ea typeface="Adobe Ming Std L" pitchFamily="18" charset="-128"/>
              </a:rPr>
              <a:t>GEM</a:t>
            </a:r>
            <a:r>
              <a:rPr lang="en-US" dirty="0">
                <a:latin typeface="Times New Roman"/>
                <a:ea typeface="Adobe Ming Std L" pitchFamily="18" charset="-128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</a:rPr>
              <a:t>requires </a:t>
            </a:r>
            <a:r>
              <a:rPr lang="en-US" b="1" u="sng" dirty="0" smtClean="0">
                <a:latin typeface="Times New Roman"/>
                <a:ea typeface="Adobe Ming Std L" pitchFamily="18" charset="-128"/>
              </a:rPr>
              <a:t>some time-consuming (complex) assembly steps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</a:rPr>
              <a:t>such </a:t>
            </a:r>
            <a:r>
              <a:rPr lang="en-US" dirty="0">
                <a:latin typeface="Times New Roman"/>
                <a:ea typeface="Adobe Ming Std L" pitchFamily="18" charset="-128"/>
              </a:rPr>
              <a:t>as </a:t>
            </a:r>
            <a:r>
              <a:rPr lang="en-US" dirty="0" smtClean="0">
                <a:latin typeface="Times New Roman"/>
                <a:ea typeface="Adobe Ming Std L" pitchFamily="18" charset="-128"/>
              </a:rPr>
              <a:t>the </a:t>
            </a:r>
            <a:r>
              <a:rPr lang="en-US" b="1" u="sng" dirty="0" smtClean="0">
                <a:latin typeface="Times New Roman"/>
                <a:ea typeface="Adobe Ming Std L" pitchFamily="18" charset="-128"/>
              </a:rPr>
              <a:t>stretching</a:t>
            </a:r>
            <a:r>
              <a:rPr lang="en-US" dirty="0" smtClean="0">
                <a:latin typeface="Times New Roman"/>
                <a:ea typeface="Adobe Ming Std L" pitchFamily="18" charset="-128"/>
              </a:rPr>
              <a:t> (with quite large mechanical tension to cope with, </a:t>
            </a:r>
            <a:r>
              <a:rPr lang="en-US" dirty="0" smtClean="0">
                <a:latin typeface="Times New Roman"/>
                <a:ea typeface="Adobe Ming Std L" pitchFamily="18" charset="-128"/>
                <a:sym typeface="Symbol"/>
              </a:rPr>
              <a:t></a:t>
            </a:r>
            <a:r>
              <a:rPr lang="en-US" dirty="0" smtClean="0">
                <a:latin typeface="Times New Roman"/>
                <a:ea typeface="Adobe Ming Std L" pitchFamily="18" charset="-128"/>
              </a:rPr>
              <a:t>1 kg/cm</a:t>
            </a:r>
            <a:r>
              <a:rPr lang="en-US" dirty="0">
                <a:latin typeface="Times New Roman"/>
                <a:ea typeface="Adobe Ming Std L" pitchFamily="18" charset="-128"/>
              </a:rPr>
              <a:t>) </a:t>
            </a:r>
            <a:r>
              <a:rPr lang="en-US" dirty="0" smtClean="0">
                <a:latin typeface="Times New Roman"/>
                <a:ea typeface="Adobe Ming Std L" pitchFamily="18" charset="-128"/>
              </a:rPr>
              <a:t>of  </a:t>
            </a:r>
            <a:r>
              <a:rPr lang="en-US" b="1" u="sng" dirty="0">
                <a:latin typeface="Times New Roman"/>
                <a:ea typeface="Adobe Ming Std L" pitchFamily="18" charset="-128"/>
              </a:rPr>
              <a:t>GEM </a:t>
            </a:r>
            <a:r>
              <a:rPr lang="en-US" b="1" u="sng" dirty="0" smtClean="0">
                <a:latin typeface="Times New Roman"/>
                <a:ea typeface="Adobe Ming Std L" pitchFamily="18" charset="-128"/>
              </a:rPr>
              <a:t>foils.</a:t>
            </a:r>
            <a:r>
              <a:rPr lang="en-US" b="1" dirty="0" smtClean="0">
                <a:latin typeface="Times New Roman"/>
                <a:ea typeface="Adobe Ming Std L" pitchFamily="18" charset="-128"/>
              </a:rPr>
              <a:t>   </a:t>
            </a:r>
            <a:r>
              <a:rPr lang="en-GB" dirty="0" smtClean="0">
                <a:latin typeface="Times New Roman"/>
                <a:ea typeface="Adobe Ming Std L" pitchFamily="18" charset="-128"/>
              </a:rPr>
              <a:t>The </a:t>
            </a:r>
            <a:r>
              <a:rPr lang="en-GB" b="1" u="sng" dirty="0">
                <a:latin typeface="Times New Roman"/>
                <a:ea typeface="Adobe Ming Std L" pitchFamily="18" charset="-128"/>
              </a:rPr>
              <a:t>splicing/joining of smaller detectors</a:t>
            </a:r>
            <a:r>
              <a:rPr lang="en-GB" b="1" dirty="0">
                <a:latin typeface="Times New Roman"/>
                <a:ea typeface="Adobe Ming Std L" pitchFamily="18" charset="-128"/>
              </a:rPr>
              <a:t> </a:t>
            </a:r>
            <a:r>
              <a:rPr lang="en-GB" dirty="0" smtClean="0">
                <a:latin typeface="Times New Roman"/>
                <a:ea typeface="Adobe Ming Std L" pitchFamily="18" charset="-128"/>
              </a:rPr>
              <a:t>to </a:t>
            </a:r>
            <a:r>
              <a:rPr lang="en-GB" dirty="0">
                <a:latin typeface="Times New Roman"/>
                <a:ea typeface="Adobe Ming Std L" pitchFamily="18" charset="-128"/>
              </a:rPr>
              <a:t>realize large surfaces </a:t>
            </a:r>
            <a:r>
              <a:rPr lang="en-GB" dirty="0" smtClean="0">
                <a:latin typeface="Times New Roman"/>
                <a:ea typeface="Adobe Ming Std L" pitchFamily="18" charset="-128"/>
              </a:rPr>
              <a:t> is </a:t>
            </a:r>
            <a:r>
              <a:rPr lang="en-GB" dirty="0">
                <a:latin typeface="Times New Roman"/>
                <a:ea typeface="Adobe Ming Std L" pitchFamily="18" charset="-128"/>
              </a:rPr>
              <a:t>difficult unless introducing </a:t>
            </a:r>
            <a:r>
              <a:rPr lang="en-GB" b="1" u="sng" dirty="0">
                <a:latin typeface="Times New Roman"/>
                <a:ea typeface="Adobe Ming Std L" pitchFamily="18" charset="-128"/>
              </a:rPr>
              <a:t>not negligible dead </a:t>
            </a:r>
            <a:r>
              <a:rPr lang="en-GB" b="1" u="sng" dirty="0" smtClean="0">
                <a:latin typeface="Times New Roman"/>
                <a:ea typeface="Adobe Ming Std L" pitchFamily="18" charset="-128"/>
              </a:rPr>
              <a:t>zones </a:t>
            </a:r>
            <a:r>
              <a:rPr lang="en-GB" b="1" u="sng" dirty="0">
                <a:latin typeface="Times New Roman"/>
                <a:ea typeface="Adobe Ming Std L" pitchFamily="18" charset="-128"/>
              </a:rPr>
              <a:t>(2÷3 </a:t>
            </a:r>
            <a:r>
              <a:rPr lang="en-GB" b="1" u="sng" dirty="0" smtClean="0">
                <a:latin typeface="Times New Roman"/>
                <a:ea typeface="Adobe Ming Std L" pitchFamily="18" charset="-128"/>
              </a:rPr>
              <a:t>mm)</a:t>
            </a:r>
            <a:r>
              <a:rPr lang="en-GB" b="1" dirty="0" smtClean="0">
                <a:latin typeface="Times New Roman"/>
                <a:ea typeface="Adobe Ming Std L" pitchFamily="18" charset="-128"/>
              </a:rPr>
              <a:t>. </a:t>
            </a:r>
            <a:r>
              <a:rPr lang="en-GB" b="1" dirty="0">
                <a:latin typeface="Times New Roman"/>
                <a:ea typeface="Adobe Ming Std L" pitchFamily="18" charset="-128"/>
              </a:rPr>
              <a:t>T</a:t>
            </a:r>
            <a:r>
              <a:rPr lang="en-GB" b="1" dirty="0" smtClean="0">
                <a:latin typeface="Times New Roman"/>
                <a:ea typeface="Adobe Ming Std L" pitchFamily="18" charset="-128"/>
              </a:rPr>
              <a:t>he </a:t>
            </a:r>
            <a:r>
              <a:rPr lang="en-GB" b="1" u="sng" dirty="0" smtClean="0">
                <a:latin typeface="Times New Roman"/>
                <a:ea typeface="Adobe Ming Std L" pitchFamily="18" charset="-128"/>
              </a:rPr>
              <a:t>width </a:t>
            </a:r>
            <a:r>
              <a:rPr lang="en-GB" b="1" u="sng" dirty="0">
                <a:latin typeface="Times New Roman"/>
                <a:ea typeface="Adobe Ming Std L" pitchFamily="18" charset="-128"/>
              </a:rPr>
              <a:t>of the raw material is  </a:t>
            </a:r>
            <a:r>
              <a:rPr lang="en-GB" b="1" u="sng" dirty="0" smtClean="0">
                <a:latin typeface="Times New Roman"/>
                <a:ea typeface="Adobe Ming Std L" pitchFamily="18" charset="-128"/>
              </a:rPr>
              <a:t>limited to </a:t>
            </a:r>
            <a:r>
              <a:rPr lang="en-GB" b="1" u="sng" dirty="0">
                <a:latin typeface="Times New Roman"/>
                <a:ea typeface="Adobe Ming Std L" pitchFamily="18" charset="-128"/>
              </a:rPr>
              <a:t>60 cm</a:t>
            </a:r>
            <a:r>
              <a:rPr lang="en-GB" dirty="0">
                <a:latin typeface="Times New Roman"/>
                <a:ea typeface="Adobe Ming Std L" pitchFamily="18" charset="-128"/>
              </a:rPr>
              <a:t>.</a:t>
            </a:r>
          </a:p>
          <a:p>
            <a:pPr marL="571500" indent="-571500">
              <a:buFont typeface="Arial"/>
              <a:buChar char="•"/>
            </a:pPr>
            <a:endParaRPr lang="en-US" sz="4000" dirty="0">
              <a:latin typeface="Times New Roman"/>
              <a:ea typeface="Adobe Ming Std L" pitchFamily="18" charset="-128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ea typeface="Adobe Ming Std L" pitchFamily="18" charset="-128"/>
              </a:rPr>
              <a:t>Similar considerations hold for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</a:rPr>
              <a:t> </a:t>
            </a:r>
            <a:r>
              <a:rPr lang="en-US" b="1" u="sng" dirty="0" smtClean="0">
                <a:latin typeface="Times New Roman"/>
                <a:ea typeface="Adobe Ming Std L" pitchFamily="18" charset="-128"/>
              </a:rPr>
              <a:t>MM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</a:rPr>
              <a:t>:  </a:t>
            </a:r>
            <a:r>
              <a:rPr lang="en-US" dirty="0" smtClean="0">
                <a:latin typeface="Times New Roman"/>
                <a:ea typeface="Adobe Ming Std L" pitchFamily="18" charset="-128"/>
              </a:rPr>
              <a:t>the </a:t>
            </a:r>
            <a:r>
              <a:rPr lang="en-US" b="1" u="sng" dirty="0">
                <a:latin typeface="Times New Roman"/>
                <a:ea typeface="Adobe Ming Std L" pitchFamily="18" charset="-128"/>
              </a:rPr>
              <a:t>splicing /joining </a:t>
            </a:r>
            <a:r>
              <a:rPr lang="en-US" dirty="0">
                <a:latin typeface="Times New Roman"/>
                <a:ea typeface="Adobe Ming Std L" pitchFamily="18" charset="-128"/>
              </a:rPr>
              <a:t>of  smaller PCBs is </a:t>
            </a:r>
            <a:r>
              <a:rPr lang="en-US" dirty="0" smtClean="0">
                <a:latin typeface="Times New Roman"/>
                <a:ea typeface="Adobe Ming Std L" pitchFamily="18" charset="-128"/>
              </a:rPr>
              <a:t>possible</a:t>
            </a:r>
            <a:r>
              <a:rPr lang="en-US" dirty="0">
                <a:latin typeface="Times New Roman"/>
                <a:ea typeface="Adobe Ming Std L" pitchFamily="18" charset="-128"/>
              </a:rPr>
              <a:t>, opening the way towards the </a:t>
            </a:r>
            <a:r>
              <a:rPr lang="en-US" b="1" u="sng" dirty="0">
                <a:latin typeface="Times New Roman"/>
                <a:ea typeface="Adobe Ming Std L" pitchFamily="18" charset="-128"/>
              </a:rPr>
              <a:t>large area</a:t>
            </a:r>
            <a:r>
              <a:rPr lang="en-US" b="1" dirty="0">
                <a:latin typeface="Times New Roman"/>
                <a:ea typeface="Adobe Ming Std L" pitchFamily="18" charset="-128"/>
              </a:rPr>
              <a:t> </a:t>
            </a:r>
            <a:r>
              <a:rPr lang="en-US" dirty="0">
                <a:latin typeface="Times New Roman"/>
                <a:ea typeface="Adobe Ming Std L" pitchFamily="18" charset="-128"/>
              </a:rPr>
              <a:t>covering (dead zone of the order 0.2÷0.3 </a:t>
            </a:r>
            <a:r>
              <a:rPr lang="en-US" dirty="0" smtClean="0">
                <a:latin typeface="Times New Roman"/>
                <a:ea typeface="Adobe Ming Std L" pitchFamily="18" charset="-128"/>
              </a:rPr>
              <a:t>mm</a:t>
            </a:r>
            <a:r>
              <a:rPr lang="en-US" dirty="0" smtClean="0">
                <a:latin typeface="Times New Roman"/>
                <a:ea typeface="Adobe Ming Std L" pitchFamily="18" charset="-128"/>
                <a:cs typeface="Arial"/>
              </a:rPr>
              <a:t>).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</a:rPr>
              <a:t>  </a:t>
            </a:r>
          </a:p>
          <a:p>
            <a:r>
              <a:rPr lang="en-US" dirty="0">
                <a:latin typeface="Times New Roman"/>
                <a:ea typeface="Adobe Ming Std L" pitchFamily="18" charset="-128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</a:rPr>
              <a:t>     The </a:t>
            </a:r>
            <a:r>
              <a:rPr lang="en-US" dirty="0">
                <a:latin typeface="Times New Roman"/>
                <a:ea typeface="Adobe Ming Std L" pitchFamily="18" charset="-128"/>
              </a:rPr>
              <a:t>fine </a:t>
            </a:r>
            <a:r>
              <a:rPr lang="en-US" b="1" u="sng" dirty="0">
                <a:latin typeface="Times New Roman"/>
                <a:ea typeface="Adobe Ming Std L" pitchFamily="18" charset="-128"/>
              </a:rPr>
              <a:t>metallic mesh</a:t>
            </a:r>
            <a:r>
              <a:rPr lang="en-US" dirty="0">
                <a:latin typeface="Times New Roman"/>
                <a:ea typeface="Adobe Ming Std L" pitchFamily="18" charset="-128"/>
              </a:rPr>
              <a:t>, </a:t>
            </a:r>
            <a:r>
              <a:rPr lang="en-US" dirty="0" smtClean="0">
                <a:latin typeface="Times New Roman"/>
                <a:ea typeface="Adobe Ming Std L" pitchFamily="18" charset="-128"/>
              </a:rPr>
              <a:t>defining the </a:t>
            </a:r>
            <a:r>
              <a:rPr lang="en-US" dirty="0">
                <a:latin typeface="Times New Roman"/>
                <a:ea typeface="Adobe Ming Std L" pitchFamily="18" charset="-128"/>
              </a:rPr>
              <a:t>amplification gap, is a </a:t>
            </a:r>
            <a:r>
              <a:rPr lang="en-US" dirty="0" smtClean="0">
                <a:latin typeface="Times New Roman"/>
                <a:ea typeface="Adobe Ming Std L" pitchFamily="18" charset="-128"/>
              </a:rPr>
              <a:t>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dobe Ming Std L" pitchFamily="18" charset="-128"/>
              </a:rPr>
              <a:t>     </a:t>
            </a:r>
            <a:r>
              <a:rPr lang="en-US" b="1" dirty="0" smtClean="0">
                <a:latin typeface="Times New Roman"/>
                <a:ea typeface="Adobe Ming Std L" pitchFamily="18" charset="-128"/>
              </a:rPr>
              <a:t>“</a:t>
            </a:r>
            <a:r>
              <a:rPr lang="en-US" b="1" i="1" dirty="0">
                <a:latin typeface="Times New Roman"/>
                <a:ea typeface="Adobe Ming Std L" pitchFamily="18" charset="-128"/>
              </a:rPr>
              <a:t>f</a:t>
            </a:r>
            <a:r>
              <a:rPr lang="en-US" b="1" i="1" u="sng" dirty="0">
                <a:latin typeface="Times New Roman"/>
                <a:ea typeface="Adobe Ming Std L" pitchFamily="18" charset="-128"/>
              </a:rPr>
              <a:t>loating component</a:t>
            </a:r>
            <a:r>
              <a:rPr lang="en-US" b="1" i="1" dirty="0">
                <a:latin typeface="Times New Roman"/>
                <a:ea typeface="Adobe Ming Std L" pitchFamily="18" charset="-128"/>
              </a:rPr>
              <a:t>”</a:t>
            </a:r>
            <a:r>
              <a:rPr lang="en-US" b="1" dirty="0">
                <a:latin typeface="Times New Roman"/>
                <a:ea typeface="Adobe Ming Std L" pitchFamily="18" charset="-128"/>
              </a:rPr>
              <a:t>, </a:t>
            </a:r>
            <a:r>
              <a:rPr lang="en-US" dirty="0">
                <a:latin typeface="Times New Roman"/>
                <a:ea typeface="Adobe Ming Std L" pitchFamily="18" charset="-128"/>
              </a:rPr>
              <a:t>because </a:t>
            </a:r>
            <a:r>
              <a:rPr lang="en-US" dirty="0" smtClean="0">
                <a:latin typeface="Times New Roman"/>
                <a:ea typeface="Adobe Ming Std L" pitchFamily="18" charset="-128"/>
              </a:rPr>
              <a:t>it </a:t>
            </a:r>
            <a:r>
              <a:rPr lang="en-US" dirty="0">
                <a:latin typeface="Times New Roman"/>
                <a:ea typeface="Adobe Ming Std L" pitchFamily="18" charset="-128"/>
              </a:rPr>
              <a:t>is stretched on the </a:t>
            </a:r>
            <a:r>
              <a:rPr lang="en-US" dirty="0" smtClean="0">
                <a:latin typeface="Times New Roman"/>
                <a:ea typeface="Adobe Ming Std L" pitchFamily="18" charset="-128"/>
              </a:rPr>
              <a:t>cathode       </a:t>
            </a:r>
          </a:p>
          <a:p>
            <a:r>
              <a:rPr lang="en-US" dirty="0">
                <a:latin typeface="Times New Roman"/>
                <a:ea typeface="Adobe Ming Std L" pitchFamily="18" charset="-128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</a:rPr>
              <a:t>     (</a:t>
            </a:r>
            <a:r>
              <a:rPr lang="en-US" b="1" dirty="0" smtClean="0">
                <a:latin typeface="Times New Roman"/>
                <a:ea typeface="Adobe Ming Std L" pitchFamily="18" charset="-128"/>
                <a:sym typeface="Symbol"/>
              </a:rPr>
              <a:t></a:t>
            </a:r>
            <a:r>
              <a:rPr lang="it-IT" b="1" u="sng" dirty="0" smtClean="0">
                <a:latin typeface="Times New Roman"/>
                <a:ea typeface="Adobe Ming Std L" pitchFamily="18" charset="-128"/>
              </a:rPr>
              <a:t>1 </a:t>
            </a:r>
            <a:r>
              <a:rPr lang="it-IT" b="1" u="sng" dirty="0">
                <a:latin typeface="Times New Roman"/>
                <a:ea typeface="Adobe Ming Std L" pitchFamily="18" charset="-128"/>
              </a:rPr>
              <a:t>kg/cm</a:t>
            </a:r>
            <a:r>
              <a:rPr lang="it-IT" dirty="0">
                <a:latin typeface="Times New Roman"/>
                <a:ea typeface="Adobe Ming Std L" pitchFamily="18" charset="-128"/>
              </a:rPr>
              <a:t>)</a:t>
            </a:r>
            <a:r>
              <a:rPr lang="en-US" dirty="0">
                <a:latin typeface="Times New Roman"/>
                <a:ea typeface="Adobe Ming Std L" pitchFamily="18" charset="-128"/>
              </a:rPr>
              <a:t>  and electrostatically attracted toward the PCB </a:t>
            </a:r>
            <a:endParaRPr lang="en-US" dirty="0" smtClean="0">
              <a:latin typeface="Times New Roman"/>
              <a:ea typeface="Adobe Ming Std L" pitchFamily="18" charset="-128"/>
            </a:endParaRPr>
          </a:p>
          <a:p>
            <a:r>
              <a:rPr lang="en-US" dirty="0">
                <a:latin typeface="Times New Roman"/>
                <a:ea typeface="Adobe Ming Std L" pitchFamily="18" charset="-128"/>
              </a:rPr>
              <a:t> </a:t>
            </a:r>
            <a:r>
              <a:rPr lang="en-US" dirty="0" smtClean="0">
                <a:latin typeface="Times New Roman"/>
                <a:ea typeface="Adobe Ming Std L" pitchFamily="18" charset="-128"/>
              </a:rPr>
              <a:t>   </a:t>
            </a:r>
            <a:r>
              <a:rPr lang="en-GB" dirty="0" smtClean="0">
                <a:latin typeface="Times New Roman"/>
                <a:ea typeface="Adobe Ming Std L" pitchFamily="18" charset="-128"/>
              </a:rPr>
              <a:t>           </a:t>
            </a:r>
            <a:r>
              <a:rPr lang="en-GB" dirty="0" smtClean="0">
                <a:latin typeface="Times New Roman"/>
                <a:ea typeface="Adobe Ming Std L" pitchFamily="18" charset="-128"/>
                <a:sym typeface="Wingdings" pitchFamily="2" charset="2"/>
              </a:rPr>
              <a:t> </a:t>
            </a:r>
            <a:r>
              <a:rPr lang="en-GB" dirty="0" smtClean="0">
                <a:latin typeface="Times New Roman"/>
                <a:ea typeface="Adobe Ming Std L" pitchFamily="18" charset="-128"/>
              </a:rPr>
              <a:t>Possible source of </a:t>
            </a:r>
            <a:r>
              <a:rPr lang="en-GB" b="1" u="sng" dirty="0" smtClean="0">
                <a:latin typeface="Times New Roman"/>
                <a:ea typeface="Adobe Ming Std L" pitchFamily="18" charset="-128"/>
              </a:rPr>
              <a:t>gain non-uniformity</a:t>
            </a:r>
            <a:r>
              <a:rPr lang="en-GB" b="1" dirty="0" smtClean="0">
                <a:latin typeface="Times New Roman"/>
                <a:ea typeface="Adobe Ming Std L" pitchFamily="18" charset="-128"/>
              </a:rPr>
              <a:t>.  </a:t>
            </a:r>
            <a:endParaRPr lang="en-GB" b="1" i="1" u="sng" dirty="0">
              <a:latin typeface="Times New Roman"/>
              <a:ea typeface="Adobe Ming Std L" pitchFamily="18" charset="-128"/>
              <a:sym typeface="Wingdings" pitchFamily="2" charset="2"/>
            </a:endParaRPr>
          </a:p>
        </p:txBody>
      </p:sp>
      <p:pic>
        <p:nvPicPr>
          <p:cNvPr id="8" name="Picture 15" descr="Macintosh HD:Users:zhouyi:Pictures:iPhoto Library:Modified:2012:May 29, 2012:IMG_04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40769"/>
            <a:ext cx="1800200" cy="25564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6789002" y="1260049"/>
            <a:ext cx="2507398" cy="58477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NS2(CERN): no gluing but still stretching …</a:t>
            </a:r>
            <a:endParaRPr lang="en-GB" sz="1600" b="1" i="1" dirty="0">
              <a:solidFill>
                <a:schemeClr val="bg1"/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  <p:pic>
        <p:nvPicPr>
          <p:cNvPr id="10" name="Immagine 9" descr="WP_20140311_052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" r="2809" b="11012"/>
          <a:stretch/>
        </p:blipFill>
        <p:spPr>
          <a:xfrm>
            <a:off x="6588224" y="4573494"/>
            <a:ext cx="2644746" cy="172174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/>
          <p:cNvSpPr txBox="1"/>
          <p:nvPr/>
        </p:nvSpPr>
        <p:spPr>
          <a:xfrm>
            <a:off x="6703505" y="4005064"/>
            <a:ext cx="244049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Handling of a stretched </a:t>
            </a:r>
          </a:p>
          <a:p>
            <a:r>
              <a:rPr lang="en-GB" sz="1600" b="1" i="1" dirty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m</a:t>
            </a:r>
            <a:r>
              <a:rPr lang="en-GB" sz="1600" b="1" i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esh </a:t>
            </a:r>
            <a:endParaRPr lang="en-GB" sz="1600" b="1" i="1" dirty="0">
              <a:solidFill>
                <a:schemeClr val="bg1"/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71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/>
          <p:cNvGrpSpPr/>
          <p:nvPr/>
        </p:nvGrpSpPr>
        <p:grpSpPr>
          <a:xfrm>
            <a:off x="2627313" y="1916832"/>
            <a:ext cx="4105275" cy="4321175"/>
            <a:chOff x="2627313" y="2420938"/>
            <a:chExt cx="4105275" cy="4321175"/>
          </a:xfrm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2627313" y="2420938"/>
              <a:ext cx="4105275" cy="4321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79" b="13757"/>
            <a:stretch>
              <a:fillRect/>
            </a:stretch>
          </p:blipFill>
          <p:spPr bwMode="auto">
            <a:xfrm>
              <a:off x="2627313" y="2708275"/>
              <a:ext cx="4105275" cy="3767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808538" y="3678238"/>
              <a:ext cx="143668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solidFill>
                    <a:schemeClr val="tx1"/>
                  </a:solidFill>
                  <a:latin typeface="Comic Sans MS" panose="030F0702030302020204" pitchFamily="66" charset="0"/>
                </a:rPr>
                <a:t>Muon Track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203575" y="6019800"/>
              <a:ext cx="2887663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3203575" y="3094038"/>
              <a:ext cx="2887663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048789" y="2688916"/>
              <a:ext cx="1060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Cathode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969963" y="6084004"/>
              <a:ext cx="15167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RWELL_PCB</a:t>
              </a:r>
              <a:endParaRPr lang="en-US" altLang="it-IT" sz="1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4614863" y="4003675"/>
              <a:ext cx="514350" cy="455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5449888" y="5759450"/>
              <a:ext cx="384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5380038" y="5537200"/>
              <a:ext cx="6159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2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200">
                  <a:solidFill>
                    <a:schemeClr val="tx1"/>
                  </a:solidFill>
                  <a:latin typeface="Comic Sans MS" panose="030F0702030302020204" pitchFamily="66" charset="0"/>
                </a:rPr>
                <a:t>50 µm</a:t>
              </a:r>
            </a:p>
          </p:txBody>
        </p:sp>
      </p:grpSp>
      <p:sp>
        <p:nvSpPr>
          <p:cNvPr id="23" name="CasellaDiTesto 22"/>
          <p:cNvSpPr txBox="1"/>
          <p:nvPr/>
        </p:nvSpPr>
        <p:spPr>
          <a:xfrm>
            <a:off x="444134" y="206556"/>
            <a:ext cx="8333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GB" sz="4000" b="1" dirty="0" smtClean="0">
                <a:latin typeface="Times New Roman"/>
                <a:ea typeface="Adobe Ming Std L" pitchFamily="18" charset="-128"/>
                <a:cs typeface="Times New Roman"/>
              </a:rPr>
              <a:t>µ-RWELL: </a:t>
            </a:r>
            <a:r>
              <a:rPr lang="en-GB" sz="3600" b="1" dirty="0" smtClean="0">
                <a:latin typeface="Times New Roman"/>
                <a:ea typeface="Adobe Ming Std L" pitchFamily="18" charset="-128"/>
                <a:cs typeface="Times New Roman"/>
              </a:rPr>
              <a:t>a novel architecture (I)</a:t>
            </a:r>
            <a:endParaRPr lang="en-GB" sz="3600" b="1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63882" y="94857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goal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of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this study is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sz="1600" b="1" u="sng" dirty="0">
                <a:latin typeface="Times New Roman"/>
                <a:ea typeface="Adobe Ming Std L" pitchFamily="18" charset="-128"/>
                <a:cs typeface="Times New Roman"/>
              </a:rPr>
              <a:t>development of a novel MPGD</a:t>
            </a:r>
            <a:r>
              <a:rPr lang="en-US" sz="1600" b="1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by </a:t>
            </a:r>
            <a:r>
              <a:rPr lang="en-US" sz="1600" b="1" u="sng" dirty="0">
                <a:latin typeface="Times New Roman"/>
                <a:ea typeface="Adobe Ming Std L" pitchFamily="18" charset="-128"/>
                <a:cs typeface="Times New Roman"/>
              </a:rPr>
              <a:t>combining in a unique </a:t>
            </a:r>
            <a:r>
              <a:rPr lang="en-US" sz="1600" b="1" u="sng" dirty="0" smtClean="0">
                <a:latin typeface="Times New Roman"/>
                <a:ea typeface="Adobe Ming Std L" pitchFamily="18" charset="-128"/>
                <a:cs typeface="Times New Roman"/>
              </a:rPr>
              <a:t>approach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 the </a:t>
            </a:r>
            <a:r>
              <a:rPr lang="en-US" sz="1600" b="1" u="sng" dirty="0">
                <a:latin typeface="Times New Roman"/>
                <a:ea typeface="Adobe Ming Std L" pitchFamily="18" charset="-128"/>
                <a:cs typeface="Times New Roman"/>
              </a:rPr>
              <a:t>solutions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and </a:t>
            </a:r>
            <a:r>
              <a:rPr lang="en-US" sz="1600" b="1" u="sng" dirty="0">
                <a:latin typeface="Times New Roman"/>
                <a:ea typeface="Adobe Ming Std L" pitchFamily="18" charset="-128"/>
                <a:cs typeface="Times New Roman"/>
              </a:rPr>
              <a:t>improvements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 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proposed </a:t>
            </a:r>
            <a:r>
              <a:rPr lang="en-US" sz="1600" b="1" dirty="0" smtClean="0">
                <a:latin typeface="Times New Roman"/>
                <a:ea typeface="Adobe Ming Std L" pitchFamily="18" charset="-128"/>
                <a:cs typeface="Times New Roman"/>
              </a:rPr>
              <a:t>in </a:t>
            </a:r>
            <a:r>
              <a:rPr lang="en-US" sz="1600" b="1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sz="1600" b="1" u="sng" dirty="0">
                <a:latin typeface="Times New Roman"/>
                <a:ea typeface="Adobe Ming Std L" pitchFamily="18" charset="-128"/>
                <a:cs typeface="Times New Roman"/>
              </a:rPr>
              <a:t>last years in the MPGD </a:t>
            </a:r>
            <a:r>
              <a:rPr lang="en-US" sz="1600" b="1" u="sng" dirty="0" smtClean="0">
                <a:latin typeface="Times New Roman"/>
                <a:ea typeface="Adobe Ming Std L" pitchFamily="18" charset="-128"/>
                <a:cs typeface="Times New Roman"/>
              </a:rPr>
              <a:t>field</a:t>
            </a:r>
            <a:r>
              <a:rPr lang="en-US" sz="1600" b="1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ea typeface="Adobe Ming Std L" pitchFamily="18" charset="-128"/>
                <a:cs typeface="Times New Roman"/>
              </a:rPr>
              <a:t>(RD51).</a:t>
            </a:r>
            <a:endParaRPr lang="en-US" sz="1600" b="1" i="1" dirty="0" smtClean="0"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2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-76200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2"/>
                </a:solidFill>
              </a:rPr>
              <a:t>M. </a:t>
            </a:r>
            <a:r>
              <a:rPr lang="en-US" sz="1200" dirty="0" err="1" smtClean="0">
                <a:solidFill>
                  <a:schemeClr val="tx2"/>
                </a:solidFill>
              </a:rPr>
              <a:t>Poli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Lener</a:t>
            </a:r>
            <a:endParaRPr lang="en-US" sz="1200" dirty="0" smtClean="0">
              <a:solidFill>
                <a:schemeClr val="tx2"/>
              </a:solidFill>
            </a:endParaRPr>
          </a:p>
        </p:txBody>
      </p:sp>
      <p:sp>
        <p:nvSpPr>
          <p:cNvPr id="2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2"/>
                </a:solidFill>
              </a:rPr>
              <a:t>8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5259823" y="1778426"/>
            <a:ext cx="3617794" cy="1952842"/>
            <a:chOff x="7010399" y="2652333"/>
            <a:chExt cx="4406538" cy="2381879"/>
          </a:xfrm>
        </p:grpSpPr>
        <p:grpSp>
          <p:nvGrpSpPr>
            <p:cNvPr id="14" name="Gruppo 13"/>
            <p:cNvGrpSpPr/>
            <p:nvPr/>
          </p:nvGrpSpPr>
          <p:grpSpPr>
            <a:xfrm>
              <a:off x="7010399" y="2652333"/>
              <a:ext cx="4406538" cy="2381879"/>
              <a:chOff x="6871063" y="1396139"/>
              <a:chExt cx="4406538" cy="238187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" t="12661" r="48455" b="766"/>
              <a:stretch/>
            </p:blipFill>
            <p:spPr bwMode="auto">
              <a:xfrm>
                <a:off x="6871063" y="1396139"/>
                <a:ext cx="4406538" cy="2287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CasellaDiTesto 19"/>
              <p:cNvSpPr txBox="1"/>
              <p:nvPr/>
            </p:nvSpPr>
            <p:spPr>
              <a:xfrm>
                <a:off x="8077289" y="3470242"/>
                <a:ext cx="2962777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/>
                  <a:t>The simplest scheme of µ-RWELL detector </a:t>
                </a:r>
              </a:p>
            </p:txBody>
          </p:sp>
        </p:grpSp>
        <p:sp>
          <p:nvSpPr>
            <p:cNvPr id="15" name="Ovale 14"/>
            <p:cNvSpPr/>
            <p:nvPr/>
          </p:nvSpPr>
          <p:spPr>
            <a:xfrm>
              <a:off x="8438607" y="3491822"/>
              <a:ext cx="330926" cy="339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1" dirty="0"/>
                <a:t>1</a:t>
              </a:r>
            </a:p>
          </p:txBody>
        </p:sp>
        <p:sp>
          <p:nvSpPr>
            <p:cNvPr id="16" name="Ovale 15"/>
            <p:cNvSpPr/>
            <p:nvPr/>
          </p:nvSpPr>
          <p:spPr>
            <a:xfrm>
              <a:off x="9987740" y="3919390"/>
              <a:ext cx="178441" cy="1831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1" dirty="0"/>
                <a:t>2</a:t>
              </a:r>
            </a:p>
          </p:txBody>
        </p:sp>
        <p:sp>
          <p:nvSpPr>
            <p:cNvPr id="17" name="Ovale 16"/>
            <p:cNvSpPr/>
            <p:nvPr/>
          </p:nvSpPr>
          <p:spPr>
            <a:xfrm>
              <a:off x="10778606" y="4127868"/>
              <a:ext cx="330926" cy="3396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1" dirty="0"/>
                <a:t>3</a:t>
              </a: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7343192" y="3638939"/>
              <a:ext cx="709126" cy="1212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</p:grpSp>
      <p:sp>
        <p:nvSpPr>
          <p:cNvPr id="30722" name="Rectangle 8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2"/>
                </a:solidFill>
              </a:rPr>
              <a:t>M. </a:t>
            </a:r>
            <a:r>
              <a:rPr lang="en-US" sz="1200" dirty="0" err="1" smtClean="0">
                <a:solidFill>
                  <a:schemeClr val="tx2"/>
                </a:solidFill>
              </a:rPr>
              <a:t>Poli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Lener</a:t>
            </a:r>
            <a:endParaRPr lang="en-US" sz="1200" dirty="0" smtClean="0">
              <a:solidFill>
                <a:schemeClr val="tx2"/>
              </a:solidFill>
            </a:endParaRP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1" hangingPunct="1"/>
            <a:fld id="{2C09DA5F-EFC9-446D-8ACE-D8C6085C86E8}" type="slidenum">
              <a:rPr lang="en-US" sz="1200">
                <a:solidFill>
                  <a:schemeClr val="tx2"/>
                </a:solidFill>
              </a:rPr>
              <a:pPr eaLnBrk="1" hangingPunct="1"/>
              <a:t>9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44134" y="206556"/>
            <a:ext cx="8333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GB" sz="4000" b="1" dirty="0" smtClean="0">
                <a:latin typeface="Times New Roman"/>
                <a:ea typeface="Adobe Ming Std L" pitchFamily="18" charset="-128"/>
                <a:cs typeface="Times New Roman"/>
              </a:rPr>
              <a:t>µ-RWELL: </a:t>
            </a:r>
            <a:r>
              <a:rPr lang="en-GB" sz="3600" b="1" dirty="0" smtClean="0">
                <a:latin typeface="Times New Roman"/>
                <a:ea typeface="Adobe Ming Std L" pitchFamily="18" charset="-128"/>
                <a:cs typeface="Times New Roman"/>
              </a:rPr>
              <a:t>a novel architecture (I)</a:t>
            </a:r>
            <a:endParaRPr lang="en-GB" sz="3600" b="1" dirty="0"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3882" y="94857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goal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of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this study is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sz="1600" b="1" u="sng" dirty="0">
                <a:latin typeface="Times New Roman"/>
                <a:ea typeface="Adobe Ming Std L" pitchFamily="18" charset="-128"/>
                <a:cs typeface="Times New Roman"/>
              </a:rPr>
              <a:t>development of a novel MPGD</a:t>
            </a:r>
            <a:r>
              <a:rPr lang="en-US" sz="1600" b="1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by </a:t>
            </a:r>
            <a:r>
              <a:rPr lang="en-US" sz="1600" b="1" u="sng" dirty="0">
                <a:latin typeface="Times New Roman"/>
                <a:ea typeface="Adobe Ming Std L" pitchFamily="18" charset="-128"/>
                <a:cs typeface="Times New Roman"/>
              </a:rPr>
              <a:t>combining in a unique </a:t>
            </a:r>
            <a:r>
              <a:rPr lang="en-US" sz="1600" b="1" u="sng" dirty="0" smtClean="0">
                <a:latin typeface="Times New Roman"/>
                <a:ea typeface="Adobe Ming Std L" pitchFamily="18" charset="-128"/>
                <a:cs typeface="Times New Roman"/>
              </a:rPr>
              <a:t>approach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 the </a:t>
            </a:r>
            <a:r>
              <a:rPr lang="en-US" sz="1600" b="1" u="sng" dirty="0">
                <a:latin typeface="Times New Roman"/>
                <a:ea typeface="Adobe Ming Std L" pitchFamily="18" charset="-128"/>
                <a:cs typeface="Times New Roman"/>
              </a:rPr>
              <a:t>solutions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and </a:t>
            </a:r>
            <a:r>
              <a:rPr lang="en-US" sz="1600" b="1" u="sng" dirty="0">
                <a:latin typeface="Times New Roman"/>
                <a:ea typeface="Adobe Ming Std L" pitchFamily="18" charset="-128"/>
                <a:cs typeface="Times New Roman"/>
              </a:rPr>
              <a:t>improvements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 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proposed </a:t>
            </a:r>
            <a:r>
              <a:rPr lang="en-US" sz="1600" b="1" dirty="0" smtClean="0">
                <a:latin typeface="Times New Roman"/>
                <a:ea typeface="Adobe Ming Std L" pitchFamily="18" charset="-128"/>
                <a:cs typeface="Times New Roman"/>
              </a:rPr>
              <a:t>in </a:t>
            </a:r>
            <a:r>
              <a:rPr lang="en-US" sz="1600" b="1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US" sz="1600" b="1" u="sng" dirty="0">
                <a:latin typeface="Times New Roman"/>
                <a:ea typeface="Adobe Ming Std L" pitchFamily="18" charset="-128"/>
                <a:cs typeface="Times New Roman"/>
              </a:rPr>
              <a:t>last years in the MPGD </a:t>
            </a:r>
            <a:r>
              <a:rPr lang="en-US" sz="1600" b="1" u="sng" dirty="0" smtClean="0">
                <a:latin typeface="Times New Roman"/>
                <a:ea typeface="Adobe Ming Std L" pitchFamily="18" charset="-128"/>
                <a:cs typeface="Times New Roman"/>
              </a:rPr>
              <a:t>field</a:t>
            </a:r>
            <a:r>
              <a:rPr lang="en-US" sz="1600" b="1" dirty="0">
                <a:latin typeface="Times New Roman"/>
                <a:ea typeface="Adobe Ming Std L" pitchFamily="18" charset="-128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ea typeface="Adobe Ming Std L" pitchFamily="18" charset="-128"/>
                <a:cs typeface="Times New Roman"/>
              </a:rPr>
              <a:t>(RD51).</a:t>
            </a:r>
            <a:endParaRPr lang="en-US" sz="1600" b="1" i="1" dirty="0" smtClean="0">
              <a:latin typeface="Times New Roman"/>
              <a:ea typeface="Adobe Ming Std L" pitchFamily="18" charset="-128"/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3" y="3717032"/>
            <a:ext cx="8246039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detector is</a:t>
            </a:r>
            <a:r>
              <a:rPr lang="en-US" b="1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compact, simple </a:t>
            </a:r>
            <a:r>
              <a:rPr lang="en-US" b="1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to </a:t>
            </a:r>
            <a:r>
              <a:rPr lang="en-US" b="1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build </a:t>
            </a:r>
            <a:r>
              <a:rPr lang="en-US" b="1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&amp; cost </a:t>
            </a:r>
            <a:r>
              <a:rPr lang="en-US" b="1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effective : </a:t>
            </a:r>
            <a:endParaRPr lang="en-US" b="1" dirty="0">
              <a:latin typeface="Times New Roman" panose="02020603050405020304" pitchFamily="18" charset="0"/>
              <a:ea typeface="Adobe Ming Std L" pitchFamily="18" charset="-128"/>
              <a:cs typeface="Times New Roman" panose="02020603050405020304" pitchFamily="18" charset="0"/>
            </a:endParaRPr>
          </a:p>
          <a:p>
            <a:endParaRPr lang="en-US" sz="1100" b="1" dirty="0">
              <a:latin typeface="Times New Roman" panose="02020603050405020304" pitchFamily="18" charset="0"/>
              <a:ea typeface="Adobe Ming Std L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only two mechanical components: </a:t>
            </a:r>
            <a:r>
              <a:rPr lang="en-GB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µ</a:t>
            </a:r>
            <a:r>
              <a:rPr lang="en-US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-RWELL_PCB </a:t>
            </a:r>
            <a:r>
              <a:rPr lang="en-US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+ cathode  </a:t>
            </a:r>
            <a:endParaRPr lang="en-US" dirty="0">
              <a:latin typeface="Times New Roman" panose="02020603050405020304" pitchFamily="18" charset="0"/>
              <a:ea typeface="Adobe Ming Std L" pitchFamily="18" charset="-128"/>
              <a:cs typeface="Times New Roman" panose="02020603050405020304" pitchFamily="18" charset="0"/>
            </a:endParaRPr>
          </a:p>
          <a:p>
            <a:pPr marL="257168" indent="-257168"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no critical &amp; time consuming assembly steps</a:t>
            </a:r>
            <a:r>
              <a:rPr lang="en-US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: no gluing, no stretching, easy </a:t>
            </a:r>
            <a:r>
              <a:rPr lang="en-US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handling</a:t>
            </a:r>
          </a:p>
          <a:p>
            <a:pPr marL="257168" indent="-257168"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no stiff &amp; large frames</a:t>
            </a:r>
          </a:p>
          <a:p>
            <a:pPr marL="257168" indent="-257168"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large area with PCB splicing technique </a:t>
            </a:r>
            <a:endParaRPr lang="en-US" dirty="0" smtClean="0">
              <a:latin typeface="Times New Roman" panose="02020603050405020304" pitchFamily="18" charset="0"/>
              <a:ea typeface="Adobe Ming Std L" pitchFamily="18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57168" indent="-257168">
              <a:buFont typeface="Arial"/>
              <a:buChar char="•"/>
            </a:pPr>
            <a:endParaRPr lang="en-US" dirty="0" smtClean="0">
              <a:latin typeface="Times New Roman" panose="02020603050405020304" pitchFamily="18" charset="0"/>
              <a:ea typeface="Adobe Ming Std L" pitchFamily="18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The </a:t>
            </a:r>
            <a:r>
              <a:rPr lang="en-GB" b="1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µ</a:t>
            </a:r>
            <a:r>
              <a:rPr lang="en-US" b="1" dirty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-RWELL is easy to operate: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simple HV supply: 2 independent channels or a trivial passive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divider</a:t>
            </a:r>
            <a:endParaRPr lang="en-US" dirty="0">
              <a:latin typeface="Times New Roman" panose="02020603050405020304" pitchFamily="18" charset="0"/>
              <a:ea typeface="Adobe Ming Std L" pitchFamily="18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4684" y="1844824"/>
            <a:ext cx="5279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The </a:t>
            </a:r>
            <a:r>
              <a:rPr lang="en-GB" sz="1600" b="1" dirty="0">
                <a:latin typeface="Times New Roman"/>
                <a:ea typeface="Adobe Ming Std L" pitchFamily="18" charset="-128"/>
                <a:cs typeface="Times New Roman"/>
              </a:rPr>
              <a:t>µ</a:t>
            </a:r>
            <a:r>
              <a:rPr lang="en-US" sz="1600" b="1" dirty="0">
                <a:latin typeface="Times New Roman"/>
                <a:ea typeface="Adobe Ming Std L" pitchFamily="18" charset="-128"/>
                <a:cs typeface="Times New Roman"/>
              </a:rPr>
              <a:t>-RWELL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is realized by coupling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:</a:t>
            </a:r>
            <a:endParaRPr lang="en-US" sz="1600" dirty="0">
              <a:latin typeface="Times New Roman"/>
              <a:ea typeface="Adobe Ming Std L" pitchFamily="18" charset="-128"/>
              <a:cs typeface="Times New Roman"/>
            </a:endParaRPr>
          </a:p>
          <a:p>
            <a:pPr marL="257168" indent="-257168">
              <a:buAutoNum type="arabicPeriod"/>
            </a:pP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a “</a:t>
            </a:r>
            <a:r>
              <a:rPr lang="en-US" sz="1600" b="1" dirty="0">
                <a:latin typeface="Times New Roman"/>
                <a:ea typeface="Adobe Ming Std L" pitchFamily="18" charset="-128"/>
                <a:cs typeface="Times New Roman"/>
              </a:rPr>
              <a:t>suitable patterned GEM foil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” for the “amplification stage”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  <a:sym typeface="Wingdings" panose="05000000000000000000" pitchFamily="2" charset="2"/>
              </a:rPr>
              <a:t> OK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;</a:t>
            </a:r>
            <a:endParaRPr lang="en-US" sz="1600" dirty="0">
              <a:latin typeface="Times New Roman"/>
              <a:ea typeface="Adobe Ming Std L" pitchFamily="18" charset="-128"/>
              <a:cs typeface="Times New Roman"/>
            </a:endParaRPr>
          </a:p>
          <a:p>
            <a:pPr marL="257168" indent="-257168">
              <a:buAutoNum type="arabicPeriod"/>
            </a:pP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a </a:t>
            </a:r>
            <a:r>
              <a:rPr lang="en-US" sz="1600" b="1" dirty="0">
                <a:latin typeface="Times New Roman"/>
                <a:ea typeface="Adobe Ming Std L" pitchFamily="18" charset="-128"/>
                <a:cs typeface="Times New Roman"/>
              </a:rPr>
              <a:t>“resistive stage” 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for the discharge suppression &amp; current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evacuation</a:t>
            </a:r>
            <a:endParaRPr lang="en-US" sz="1600" dirty="0">
              <a:latin typeface="Times New Roman"/>
              <a:ea typeface="Adobe Ming Std L" pitchFamily="18" charset="-128"/>
              <a:cs typeface="Times New Roman"/>
            </a:endParaRPr>
          </a:p>
          <a:p>
            <a:pPr marL="257168" indent="-257168">
              <a:buAutoNum type="arabicPeriod"/>
            </a:pP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a </a:t>
            </a:r>
            <a:r>
              <a:rPr lang="en-US" sz="1600" b="1" dirty="0">
                <a:latin typeface="Times New Roman"/>
                <a:ea typeface="Adobe Ming Std L" pitchFamily="18" charset="-128"/>
                <a:cs typeface="Times New Roman"/>
              </a:rPr>
              <a:t>simple readout PCB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</a:rPr>
              <a:t>board 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</a:rPr>
              <a:t>(rigid or flexible)</a:t>
            </a:r>
            <a:r>
              <a:rPr lang="en-US" sz="1600" dirty="0" smtClean="0">
                <a:latin typeface="Times New Roman"/>
                <a:ea typeface="Adobe Ming Std L" pitchFamily="18" charset="-128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Times New Roman"/>
                <a:ea typeface="Adobe Ming Std L" pitchFamily="18" charset="-128"/>
                <a:cs typeface="Times New Roman"/>
                <a:sym typeface="Wingdings" panose="05000000000000000000" pitchFamily="2" charset="2"/>
              </a:rPr>
              <a:t>OK</a:t>
            </a:r>
            <a:endParaRPr lang="en-US" sz="1600" dirty="0">
              <a:latin typeface="Times New Roman"/>
              <a:ea typeface="Adobe Ming Std L" pitchFamily="18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11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1">
  <a:themeElements>
    <a:clrScheme name="Default Design 13">
      <a:dk1>
        <a:srgbClr val="003300"/>
      </a:dk1>
      <a:lt1>
        <a:srgbClr val="FFFFFF"/>
      </a:lt1>
      <a:dk2>
        <a:srgbClr val="3A566E"/>
      </a:dk2>
      <a:lt2>
        <a:srgbClr val="808080"/>
      </a:lt2>
      <a:accent1>
        <a:srgbClr val="A6BF73"/>
      </a:accent1>
      <a:accent2>
        <a:srgbClr val="FFFFCC"/>
      </a:accent2>
      <a:accent3>
        <a:srgbClr val="FFFFFF"/>
      </a:accent3>
      <a:accent4>
        <a:srgbClr val="002A00"/>
      </a:accent4>
      <a:accent5>
        <a:srgbClr val="D0DCBC"/>
      </a:accent5>
      <a:accent6>
        <a:srgbClr val="E7E7B9"/>
      </a:accent6>
      <a:hlink>
        <a:srgbClr val="7EA0BC"/>
      </a:hlink>
      <a:folHlink>
        <a:srgbClr val="BF848A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00"/>
        </a:dk1>
        <a:lt1>
          <a:srgbClr val="FFFFFF"/>
        </a:lt1>
        <a:dk2>
          <a:srgbClr val="3A566E"/>
        </a:dk2>
        <a:lt2>
          <a:srgbClr val="808080"/>
        </a:lt2>
        <a:accent1>
          <a:srgbClr val="A6BF73"/>
        </a:accent1>
        <a:accent2>
          <a:srgbClr val="FFFFCC"/>
        </a:accent2>
        <a:accent3>
          <a:srgbClr val="FFFFFF"/>
        </a:accent3>
        <a:accent4>
          <a:srgbClr val="002A00"/>
        </a:accent4>
        <a:accent5>
          <a:srgbClr val="D0DCBC"/>
        </a:accent5>
        <a:accent6>
          <a:srgbClr val="E7E7B9"/>
        </a:accent6>
        <a:hlink>
          <a:srgbClr val="7EA0BC"/>
        </a:hlink>
        <a:folHlink>
          <a:srgbClr val="BF84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23724</TotalTime>
  <Words>3091</Words>
  <Application>Microsoft Office PowerPoint</Application>
  <PresentationFormat>Presentazione su schermo (4:3)</PresentationFormat>
  <Paragraphs>514</Paragraphs>
  <Slides>35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57" baseType="lpstr">
      <vt:lpstr>MS PGothic</vt:lpstr>
      <vt:lpstr>MS PGothic</vt:lpstr>
      <vt:lpstr>SimHei</vt:lpstr>
      <vt:lpstr>Adobe Arabic</vt:lpstr>
      <vt:lpstr>Adobe Ming Std L</vt:lpstr>
      <vt:lpstr>Arial</vt:lpstr>
      <vt:lpstr>Arial Narrow</vt:lpstr>
      <vt:lpstr>Calibri</vt:lpstr>
      <vt:lpstr>Comic Sans MS</vt:lpstr>
      <vt:lpstr>Constantia</vt:lpstr>
      <vt:lpstr>DejaVu Sans</vt:lpstr>
      <vt:lpstr>Georgia</vt:lpstr>
      <vt:lpstr>Helvetica</vt:lpstr>
      <vt:lpstr>Helvetica-Narrow</vt:lpstr>
      <vt:lpstr>Symbol</vt:lpstr>
      <vt:lpstr>Tahoma</vt:lpstr>
      <vt:lpstr>Times New Roman</vt:lpstr>
      <vt:lpstr>Wingdings</vt:lpstr>
      <vt:lpstr>Wingdings 2</vt:lpstr>
      <vt:lpstr>Tema1</vt:lpstr>
      <vt:lpstr>Picture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MPL</dc:creator>
  <cp:lastModifiedBy>MPL</cp:lastModifiedBy>
  <cp:revision>185</cp:revision>
  <dcterms:created xsi:type="dcterms:W3CDTF">2015-05-26T09:43:09Z</dcterms:created>
  <dcterms:modified xsi:type="dcterms:W3CDTF">2015-11-17T07:58:05Z</dcterms:modified>
</cp:coreProperties>
</file>