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6" r:id="rId4"/>
    <p:sldId id="267" r:id="rId5"/>
    <p:sldId id="268" r:id="rId6"/>
    <p:sldId id="269" r:id="rId7"/>
    <p:sldId id="263" r:id="rId8"/>
    <p:sldId id="264" r:id="rId9"/>
    <p:sldId id="259" r:id="rId10"/>
    <p:sldId id="270" r:id="rId11"/>
    <p:sldId id="275" r:id="rId12"/>
    <p:sldId id="297" r:id="rId13"/>
    <p:sldId id="298" r:id="rId14"/>
    <p:sldId id="299" r:id="rId15"/>
    <p:sldId id="272" r:id="rId16"/>
    <p:sldId id="271" r:id="rId17"/>
    <p:sldId id="276" r:id="rId18"/>
    <p:sldId id="260" r:id="rId19"/>
    <p:sldId id="281" r:id="rId20"/>
    <p:sldId id="277" r:id="rId21"/>
    <p:sldId id="313" r:id="rId22"/>
    <p:sldId id="312" r:id="rId23"/>
    <p:sldId id="314" r:id="rId24"/>
    <p:sldId id="306" r:id="rId25"/>
    <p:sldId id="307" r:id="rId26"/>
    <p:sldId id="308" r:id="rId27"/>
    <p:sldId id="310" r:id="rId28"/>
    <p:sldId id="309" r:id="rId29"/>
    <p:sldId id="279" r:id="rId30"/>
    <p:sldId id="261" r:id="rId31"/>
    <p:sldId id="283" r:id="rId32"/>
    <p:sldId id="284" r:id="rId33"/>
    <p:sldId id="285" r:id="rId34"/>
    <p:sldId id="286" r:id="rId35"/>
    <p:sldId id="287" r:id="rId36"/>
    <p:sldId id="324" r:id="rId37"/>
    <p:sldId id="325" r:id="rId38"/>
    <p:sldId id="288" r:id="rId39"/>
    <p:sldId id="289" r:id="rId40"/>
    <p:sldId id="294" r:id="rId41"/>
    <p:sldId id="290" r:id="rId42"/>
    <p:sldId id="291" r:id="rId43"/>
    <p:sldId id="320" r:id="rId44"/>
    <p:sldId id="321" r:id="rId45"/>
    <p:sldId id="322" r:id="rId46"/>
    <p:sldId id="323" r:id="rId47"/>
    <p:sldId id="295" r:id="rId48"/>
    <p:sldId id="317" r:id="rId49"/>
    <p:sldId id="318" r:id="rId50"/>
    <p:sldId id="319" r:id="rId51"/>
    <p:sldId id="296" r:id="rId52"/>
    <p:sldId id="293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A557-1C77-4D86-95C4-A81C0B7C897F}" type="datetimeFigureOut">
              <a:rPr lang="fr-FR" smtClean="0"/>
              <a:pPr/>
              <a:t>17/11/2015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9E9C-7C0C-443E-BEE5-36D2CF36F2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29/11/2012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0F34-1251-4B2C-B3A3-993013E67A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New MPGDs at CERN PCB Workshop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Rui</a:t>
            </a:r>
            <a:r>
              <a:rPr lang="en-US" dirty="0" smtClean="0">
                <a:latin typeface="Comic Sans MS" pitchFamily="66" charset="0"/>
              </a:rPr>
              <a:t> De Oliveira</a:t>
            </a:r>
          </a:p>
          <a:p>
            <a:r>
              <a:rPr lang="en-US" dirty="0" smtClean="0">
                <a:latin typeface="Comic Sans MS" pitchFamily="66" charset="0"/>
              </a:rPr>
              <a:t>17-11-2015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Pad PCB for LAPP tests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8" t="3497" r="21313"/>
          <a:stretch/>
        </p:blipFill>
        <p:spPr bwMode="auto">
          <a:xfrm>
            <a:off x="2267744" y="1628800"/>
            <a:ext cx="4104456" cy="418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Production steps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imag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426528" cy="33123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2132856"/>
            <a:ext cx="2860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Bare PCB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Inner resistor printing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r>
              <a:rPr lang="en-US" dirty="0" smtClean="0">
                <a:latin typeface="Comic Sans MS" pitchFamily="66" charset="0"/>
              </a:rPr>
              <a:t>+top resistive layer print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708920"/>
            <a:ext cx="8568952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Production steps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imag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426528" cy="33123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2132856"/>
            <a:ext cx="2860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Bare PCB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Inner resistor printing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r>
              <a:rPr lang="en-US" dirty="0" smtClean="0">
                <a:latin typeface="Comic Sans MS" pitchFamily="66" charset="0"/>
              </a:rPr>
              <a:t>+top resistive layer print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645024"/>
            <a:ext cx="849694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Production steps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imag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426528" cy="33123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2132856"/>
            <a:ext cx="2860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Bare PCB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Inner resistor printing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r>
              <a:rPr lang="en-US" dirty="0" smtClean="0">
                <a:latin typeface="Comic Sans MS" pitchFamily="66" charset="0"/>
              </a:rPr>
              <a:t>+top resistive layer print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581128"/>
            <a:ext cx="856895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Production steps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imag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426528" cy="331236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96136" y="2132856"/>
            <a:ext cx="2860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Bare PCB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Inner resistor printing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gluing + via fill</a:t>
            </a:r>
          </a:p>
          <a:p>
            <a:r>
              <a:rPr lang="en-US" dirty="0" smtClean="0">
                <a:latin typeface="Comic Sans MS" pitchFamily="66" charset="0"/>
              </a:rPr>
              <a:t>+top resistive layer print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760"/>
            <a:ext cx="7776864" cy="129614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itchFamily="66" charset="0"/>
              </a:rPr>
              <a:t>Shapes and values for embedded resistor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R1 Detectors for the LAPP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03F4-4A17-4B31-8D86-5D7A8B1CEF06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3992"/>
            <a:ext cx="6408712" cy="28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05" t="21387"/>
          <a:stretch>
            <a:fillRect/>
          </a:stretch>
        </p:blipFill>
        <p:spPr bwMode="auto">
          <a:xfrm>
            <a:off x="5820727" y="3882184"/>
            <a:ext cx="1919625" cy="167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0" t="54054" r="32307"/>
          <a:stretch>
            <a:fillRect/>
          </a:stretch>
        </p:blipFill>
        <p:spPr bwMode="auto">
          <a:xfrm>
            <a:off x="878781" y="3882184"/>
            <a:ext cx="2253059" cy="167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21" b="49088"/>
          <a:stretch>
            <a:fillRect/>
          </a:stretch>
        </p:blipFill>
        <p:spPr bwMode="auto">
          <a:xfrm rot="5400000">
            <a:off x="3588148" y="3641900"/>
            <a:ext cx="16796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34311" y="5588523"/>
            <a:ext cx="27664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Real values: </a:t>
            </a:r>
          </a:p>
          <a:p>
            <a:r>
              <a:rPr lang="fr-FR" sz="1400" dirty="0" smtClean="0"/>
              <a:t>40 to 60 KOhms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 smtClean="0"/>
          </a:p>
          <a:p>
            <a:r>
              <a:rPr lang="fr-FR" sz="1400" dirty="0" smtClean="0"/>
              <a:t>400 to 750 KOhms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19872" y="5589240"/>
            <a:ext cx="2094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Real values: </a:t>
            </a:r>
          </a:p>
          <a:p>
            <a:r>
              <a:rPr lang="fr-FR" sz="1400" dirty="0" smtClean="0"/>
              <a:t>400 KOhms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 smtClean="0"/>
          </a:p>
          <a:p>
            <a:r>
              <a:rPr lang="fr-FR" sz="1400" dirty="0" smtClean="0"/>
              <a:t>4 </a:t>
            </a:r>
            <a:r>
              <a:rPr lang="fr-FR" sz="1400" dirty="0" err="1" smtClean="0"/>
              <a:t>MOhms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868144" y="5589240"/>
            <a:ext cx="2143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Real values: </a:t>
            </a:r>
          </a:p>
          <a:p>
            <a:r>
              <a:rPr lang="fr-FR" sz="1400" dirty="0" smtClean="0"/>
              <a:t>4 </a:t>
            </a:r>
            <a:r>
              <a:rPr lang="fr-FR" sz="1400" dirty="0" err="1" smtClean="0"/>
              <a:t>MOhms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 smtClean="0"/>
          </a:p>
          <a:p>
            <a:r>
              <a:rPr lang="fr-FR" sz="1400" dirty="0" smtClean="0"/>
              <a:t>40 </a:t>
            </a:r>
            <a:r>
              <a:rPr lang="fr-FR" sz="1400" dirty="0" err="1" smtClean="0"/>
              <a:t>MOhms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100K</a:t>
            </a:r>
            <a:r>
              <a:rPr lang="el-GR" sz="1400" dirty="0" smtClean="0"/>
              <a:t>Ω</a:t>
            </a:r>
            <a:r>
              <a:rPr lang="fr-FR" sz="1400" dirty="0" smtClean="0"/>
              <a:t>/</a:t>
            </a:r>
            <a:r>
              <a:rPr lang="fr-FR" sz="1400" dirty="0" err="1" smtClean="0"/>
              <a:t>Sq</a:t>
            </a:r>
            <a:endParaRPr lang="fr-FR" sz="1400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635500" cy="30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6030" t="4841" r="9022" b="6892"/>
          <a:stretch/>
        </p:blipFill>
        <p:spPr>
          <a:xfrm>
            <a:off x="925610" y="548680"/>
            <a:ext cx="3082203" cy="318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387" y="3745797"/>
            <a:ext cx="2809573" cy="2878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3649" y="5203765"/>
            <a:ext cx="2808311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64306" y="1715997"/>
            <a:ext cx="2924795" cy="887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7658" y="404664"/>
            <a:ext cx="220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1                 2               3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5616" y="3763605"/>
            <a:ext cx="214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13176"/>
            <a:ext cx="3168352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Region 3 in buried and 1 in surface</a:t>
            </a:r>
          </a:p>
          <a:p>
            <a:r>
              <a:rPr lang="en-US" sz="1400" dirty="0" smtClean="0"/>
              <a:t>(we call it 31) gives the best linearity </a:t>
            </a:r>
          </a:p>
          <a:p>
            <a:r>
              <a:rPr lang="en-US" sz="1400" dirty="0" smtClean="0"/>
              <a:t>in response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708920"/>
            <a:ext cx="918639" cy="672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76056" y="3356992"/>
            <a:ext cx="520219" cy="998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4293096"/>
            <a:ext cx="12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region</a:t>
            </a:r>
            <a:endParaRPr lang="en-US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5464" y="6487405"/>
            <a:ext cx="2133600" cy="365125"/>
          </a:xfrm>
        </p:spPr>
        <p:txBody>
          <a:bodyPr/>
          <a:lstStyle/>
          <a:p>
            <a:fld id="{ED4D03F4-4A17-4B31-8D86-5D7A8B1CEF0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20641"/>
            <a:ext cx="92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Surface resistors</a:t>
            </a:r>
            <a:endParaRPr lang="fr-F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892698"/>
            <a:ext cx="112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Embedded resistors</a:t>
            </a:r>
            <a:endParaRPr lang="fr-FR" sz="1600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47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Results with embedded resistors in </a:t>
            </a:r>
            <a:r>
              <a:rPr lang="en-US" sz="3600" dirty="0" err="1">
                <a:latin typeface="Comic Sans MS" pitchFamily="66" charset="0"/>
              </a:rPr>
              <a:t>M</a:t>
            </a:r>
            <a:r>
              <a:rPr lang="en-US" sz="3600" dirty="0" err="1" smtClean="0">
                <a:latin typeface="Comic Sans MS" pitchFamily="66" charset="0"/>
              </a:rPr>
              <a:t>icromegas</a:t>
            </a:r>
            <a:endParaRPr lang="fr-FR" sz="36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Results are corresponding to expectations</a:t>
            </a:r>
          </a:p>
          <a:p>
            <a:r>
              <a:rPr lang="en-US" dirty="0" smtClean="0">
                <a:latin typeface="Comic Sans MS" pitchFamily="66" charset="0"/>
              </a:rPr>
              <a:t>Up to 11 mega events per cm2 with good linearity (rate VS current) have been measured</a:t>
            </a:r>
          </a:p>
          <a:p>
            <a:r>
              <a:rPr lang="en-US" dirty="0" smtClean="0">
                <a:latin typeface="Comic Sans MS" pitchFamily="66" charset="0"/>
              </a:rPr>
              <a:t>For </a:t>
            </a:r>
            <a:r>
              <a:rPr lang="en-US" dirty="0" smtClean="0">
                <a:latin typeface="Comic Sans MS" pitchFamily="66" charset="0"/>
              </a:rPr>
              <a:t>deeper details please contact </a:t>
            </a:r>
            <a:r>
              <a:rPr lang="en-US" dirty="0" err="1" smtClean="0">
                <a:latin typeface="Comic Sans MS" pitchFamily="66" charset="0"/>
              </a:rPr>
              <a:t>Maxime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Chefdeville</a:t>
            </a:r>
            <a:r>
              <a:rPr lang="en-US" dirty="0" smtClean="0">
                <a:latin typeface="Comic Sans MS" pitchFamily="66" charset="0"/>
              </a:rPr>
              <a:t> at LAPP.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outline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 to sparks protection</a:t>
            </a:r>
          </a:p>
          <a:p>
            <a:r>
              <a:rPr lang="en-US" dirty="0" smtClean="0">
                <a:latin typeface="Comic Sans MS" pitchFamily="66" charset="0"/>
              </a:rPr>
              <a:t>Embedded resistors in </a:t>
            </a:r>
            <a:r>
              <a:rPr lang="en-US" dirty="0" err="1" smtClean="0">
                <a:latin typeface="Comic Sans MS" pitchFamily="66" charset="0"/>
              </a:rPr>
              <a:t>Micromegas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Embedded resistors with Well detectors</a:t>
            </a:r>
          </a:p>
          <a:p>
            <a:r>
              <a:rPr lang="en-US" dirty="0" smtClean="0">
                <a:latin typeface="Comic Sans MS" pitchFamily="66" charset="0"/>
              </a:rPr>
              <a:t>MSGC development status</a:t>
            </a:r>
          </a:p>
          <a:p>
            <a:r>
              <a:rPr lang="en-US" dirty="0" smtClean="0">
                <a:latin typeface="Comic Sans MS" pitchFamily="66" charset="0"/>
              </a:rPr>
              <a:t>Future</a:t>
            </a:r>
          </a:p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Well detectors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Introduced by </a:t>
            </a:r>
            <a:r>
              <a:rPr lang="en-US" sz="2000" dirty="0" err="1" smtClean="0">
                <a:latin typeface="Comic Sans MS" pitchFamily="66" charset="0"/>
              </a:rPr>
              <a:t>Ronaldo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Bellazini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1997 </a:t>
            </a:r>
          </a:p>
          <a:p>
            <a:r>
              <a:rPr lang="en-US" sz="2000" dirty="0" smtClean="0">
                <a:latin typeface="Comic Sans MS" pitchFamily="66" charset="0"/>
              </a:rPr>
              <a:t>Simple and accurate structure</a:t>
            </a:r>
          </a:p>
          <a:p>
            <a:r>
              <a:rPr lang="en-US" sz="2000" dirty="0" smtClean="0">
                <a:latin typeface="Comic Sans MS" pitchFamily="66" charset="0"/>
              </a:rPr>
              <a:t>Single stage amplification</a:t>
            </a:r>
          </a:p>
          <a:p>
            <a:r>
              <a:rPr lang="en-US" sz="2000" dirty="0" smtClean="0">
                <a:latin typeface="Comic Sans MS" pitchFamily="66" charset="0"/>
              </a:rPr>
              <a:t>More robust than MSGC</a:t>
            </a:r>
          </a:p>
          <a:p>
            <a:r>
              <a:rPr lang="en-US" sz="2000" dirty="0" smtClean="0">
                <a:latin typeface="Comic Sans MS" pitchFamily="66" charset="0"/>
              </a:rPr>
              <a:t>But suffering anyway from spark 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4" name="Picture 9" descr="DSCN0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3534544" cy="25392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11" descr="close-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264362" cy="244827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16" descr="microw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429000" cy="12271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187429" y="2984525"/>
            <a:ext cx="1301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Bottom lines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168629" y="2984525"/>
            <a:ext cx="14255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Top electrode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6041504" y="2771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6117704" y="27718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V="1">
            <a:off x="8327504" y="2162200"/>
            <a:ext cx="228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outline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Introduction to sparks protection</a:t>
            </a:r>
          </a:p>
          <a:p>
            <a:r>
              <a:rPr lang="en-US" dirty="0" smtClean="0">
                <a:latin typeface="Comic Sans MS" pitchFamily="66" charset="0"/>
              </a:rPr>
              <a:t>Embedded resistors in </a:t>
            </a:r>
            <a:r>
              <a:rPr lang="en-US" dirty="0" err="1" smtClean="0">
                <a:latin typeface="Comic Sans MS" pitchFamily="66" charset="0"/>
              </a:rPr>
              <a:t>Micromegas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Embedded resistors with well detectors</a:t>
            </a:r>
          </a:p>
          <a:p>
            <a:r>
              <a:rPr lang="en-US" dirty="0" smtClean="0">
                <a:latin typeface="Comic Sans MS" pitchFamily="66" charset="0"/>
              </a:rPr>
              <a:t>MSGC development status</a:t>
            </a:r>
          </a:p>
          <a:p>
            <a:r>
              <a:rPr lang="en-US" dirty="0" smtClean="0">
                <a:latin typeface="Comic Sans MS" pitchFamily="66" charset="0"/>
              </a:rPr>
              <a:t>Future</a:t>
            </a:r>
          </a:p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Embedded resistors </a:t>
            </a:r>
            <a:r>
              <a:rPr lang="en-US" sz="3200" dirty="0" smtClean="0">
                <a:latin typeface="Comic Sans MS" pitchFamily="66" charset="0"/>
              </a:rPr>
              <a:t>in well structure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7308304" y="4653136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High rate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pic>
        <p:nvPicPr>
          <p:cNvPr id="17" name="Image 16" descr="Image 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149080"/>
            <a:ext cx="5760640" cy="1316435"/>
          </a:xfrm>
          <a:prstGeom prst="rect">
            <a:avLst/>
          </a:prstGeom>
        </p:spPr>
      </p:pic>
      <p:pic>
        <p:nvPicPr>
          <p:cNvPr id="30" name="Image 29" descr="Image 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5616624" cy="128352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7020272" y="234888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Medium rate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medium rate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1979712" y="5445224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Bottom resistive DLC deposition on 50um </a:t>
            </a:r>
            <a:r>
              <a:rPr lang="en-US" dirty="0" err="1" smtClean="0">
                <a:latin typeface="Comic Sans MS" pitchFamily="66" charset="0"/>
              </a:rPr>
              <a:t>Kapton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4437112"/>
            <a:ext cx="355476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7158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8755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27984" y="4437112"/>
            <a:ext cx="360040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7360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8957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3131840" y="5445224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Glue to read-out board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medium rate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4437112"/>
            <a:ext cx="355476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7158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8755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27984" y="4437112"/>
            <a:ext cx="360040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7360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8957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7160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7160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54766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54766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123728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123728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699792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699792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275856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275856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85192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85192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42798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42798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004048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004048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580112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580112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156176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156176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73224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73224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30830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0830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884368" y="2924944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884368" y="2996952"/>
            <a:ext cx="14401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2555776" y="5445224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layer patterning + </a:t>
            </a:r>
            <a:r>
              <a:rPr lang="en-US" dirty="0" err="1" smtClean="0">
                <a:latin typeface="Comic Sans MS" pitchFamily="66" charset="0"/>
              </a:rPr>
              <a:t>kapton</a:t>
            </a:r>
            <a:r>
              <a:rPr lang="en-US" dirty="0" smtClean="0">
                <a:latin typeface="Comic Sans MS" pitchFamily="66" charset="0"/>
              </a:rPr>
              <a:t> etching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medium rate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high rate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987824" y="544522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Bottom resistive deposition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05598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469694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49414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813510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77206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41302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21022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285118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1547664" y="5445224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Bottom </a:t>
            </a:r>
            <a:r>
              <a:rPr lang="en-US" dirty="0" err="1" smtClean="0">
                <a:latin typeface="Comic Sans MS" pitchFamily="66" charset="0"/>
              </a:rPr>
              <a:t>coverlay</a:t>
            </a:r>
            <a:r>
              <a:rPr lang="en-US" dirty="0" smtClean="0">
                <a:latin typeface="Comic Sans MS" pitchFamily="66" charset="0"/>
              </a:rPr>
              <a:t> + via fill + second resistive layer print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high rate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7158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8755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7360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8957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05598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469694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605598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49414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813510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949414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77206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41302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077206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21022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285118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421022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2627784" y="5445224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Strip or pad flex gluing + via fill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high rate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4437112"/>
            <a:ext cx="355476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7158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8755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27984" y="4437112"/>
            <a:ext cx="360040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7360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8957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05598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469694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605598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49414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813510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949414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77206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41302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077206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21022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285118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421022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971600" y="2924944"/>
            <a:ext cx="70567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971600" y="2996952"/>
            <a:ext cx="705678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203848" y="5445224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Rigidizer</a:t>
            </a:r>
            <a:r>
              <a:rPr lang="en-US" dirty="0" smtClean="0">
                <a:latin typeface="Comic Sans MS" pitchFamily="66" charset="0"/>
              </a:rPr>
              <a:t> gluing if needed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high rate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1600" y="3356992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71600" y="4437112"/>
            <a:ext cx="355476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7158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8755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427984" y="4437112"/>
            <a:ext cx="360040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7360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89574" y="371703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605598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469694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605598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949414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813510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949414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077206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941302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077206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21022" y="357301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285118" y="3429000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421022" y="3573016"/>
            <a:ext cx="12664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7160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7160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54766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54766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123728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123728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699792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699792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275856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275856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85192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85192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42798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42798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004048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004048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580112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580112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156176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156176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732240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732240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308304" y="2924944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08304" y="2996952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884368" y="2924944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884368" y="2996952"/>
            <a:ext cx="144016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971600" y="335699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2771800" y="5445224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layer patterning + </a:t>
            </a:r>
            <a:r>
              <a:rPr lang="en-US" dirty="0" err="1" smtClean="0">
                <a:latin typeface="Comic Sans MS" pitchFamily="66" charset="0"/>
              </a:rPr>
              <a:t>kapton</a:t>
            </a:r>
            <a:r>
              <a:rPr lang="en-US" dirty="0" smtClean="0">
                <a:latin typeface="Comic Sans MS" pitchFamily="66" charset="0"/>
              </a:rPr>
              <a:t> etching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Process high rate</a:t>
            </a:r>
            <a:endParaRPr lang="fr-FR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Problems in first </a:t>
            </a:r>
            <a:r>
              <a:rPr lang="en-US" dirty="0" smtClean="0">
                <a:latin typeface="Comic Sans MS" pitchFamily="66" charset="0"/>
              </a:rPr>
              <a:t>high rate production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284984"/>
            <a:ext cx="8273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-due to the multiple gluing steps and the high value targeted </a:t>
            </a: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(80Mohm/square) the first resistive layer value increased in </a:t>
            </a: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a non controllable way</a:t>
            </a:r>
          </a:p>
          <a:p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-after many test we have discover that the 1MOHMS/square paste </a:t>
            </a:r>
            <a:endParaRPr lang="en-US" dirty="0">
              <a:latin typeface="Comic Sans MS" pitchFamily="66" charset="0"/>
              <a:sym typeface="Wingdings" pitchFamily="2" charset="2"/>
            </a:endParaRPr>
          </a:p>
          <a:p>
            <a:r>
              <a:rPr lang="en-US" dirty="0">
                <a:latin typeface="Comic Sans MS" pitchFamily="66" charset="0"/>
                <a:sym typeface="Wingdings" pitchFamily="2" charset="2"/>
              </a:rPr>
              <a:t>i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s polluted by the glue</a:t>
            </a:r>
          </a:p>
          <a:p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-new samples are planned , we will use DLC resistor for the fist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layer.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The </a:t>
            </a: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Second one will be screen printed with 100Kohms paste</a:t>
            </a:r>
          </a:p>
          <a:p>
            <a:endParaRPr lang="en-US" dirty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-For preliminary results please contact Giovanni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Bencivenni</a:t>
            </a:r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endParaRPr lang="en-US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344" y="177281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Layer 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68344" y="227687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Layer 2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7" idx="1"/>
          </p:cNvCxnSpPr>
          <p:nvPr/>
        </p:nvCxnSpPr>
        <p:spPr>
          <a:xfrm flipH="1">
            <a:off x="7020272" y="1957482"/>
            <a:ext cx="648072" cy="175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pic>
        <p:nvPicPr>
          <p:cNvPr id="12" name="Image 11" descr="Image 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256584" cy="1201247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 flipV="1">
            <a:off x="6732240" y="2276872"/>
            <a:ext cx="936104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Spark protection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19-572D-4C1D-8AF1-1DB1F205E12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39552" y="4725144"/>
            <a:ext cx="3600400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85172" y="4725144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501142" y="4725144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val 10"/>
          <p:cNvSpPr/>
          <p:nvPr/>
        </p:nvSpPr>
        <p:spPr>
          <a:xfrm>
            <a:off x="698340" y="374444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11"/>
          <p:cNvSpPr/>
          <p:nvPr/>
        </p:nvSpPr>
        <p:spPr>
          <a:xfrm>
            <a:off x="1274404" y="374077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16"/>
          <p:cNvSpPr/>
          <p:nvPr/>
        </p:nvSpPr>
        <p:spPr>
          <a:xfrm>
            <a:off x="1891703" y="37501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17"/>
          <p:cNvSpPr/>
          <p:nvPr/>
        </p:nvSpPr>
        <p:spPr>
          <a:xfrm>
            <a:off x="2467767" y="37472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22"/>
          <p:cNvSpPr/>
          <p:nvPr/>
        </p:nvSpPr>
        <p:spPr>
          <a:xfrm>
            <a:off x="3079835" y="374142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23"/>
          <p:cNvSpPr/>
          <p:nvPr/>
        </p:nvSpPr>
        <p:spPr>
          <a:xfrm>
            <a:off x="3655899" y="373707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avec flèche 52"/>
          <p:cNvCxnSpPr/>
          <p:nvPr/>
        </p:nvCxnSpPr>
        <p:spPr>
          <a:xfrm flipV="1">
            <a:off x="3779912" y="3933056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716016" y="1772816"/>
            <a:ext cx="34563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After looking in bibliography we found that the Voltage V during a spark is in the range of 15 to 30 V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It can change a little bit depending on the metals and the available energy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Since this value is low compared to the 600V needed  we usually consider a spark as a short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The protection test on a read out structure becomes simple : apply the mesh voltage  directly to the pads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275856" y="4077072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endParaRPr lang="fr-FR" sz="2800" b="1" dirty="0"/>
          </a:p>
        </p:txBody>
      </p:sp>
      <p:pic>
        <p:nvPicPr>
          <p:cNvPr id="60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2"/>
            <a:ext cx="1224136" cy="948706"/>
          </a:xfrm>
          <a:prstGeom prst="rect">
            <a:avLst/>
          </a:prstGeom>
        </p:spPr>
      </p:pic>
      <p:pic>
        <p:nvPicPr>
          <p:cNvPr id="61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1584176" cy="966548"/>
          </a:xfrm>
        </p:spPr>
      </p:pic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822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outline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 to sparks protection</a:t>
            </a:r>
          </a:p>
          <a:p>
            <a:r>
              <a:rPr lang="en-US" dirty="0" smtClean="0">
                <a:latin typeface="Comic Sans MS" pitchFamily="66" charset="0"/>
              </a:rPr>
              <a:t>Embedded resistors in </a:t>
            </a:r>
            <a:r>
              <a:rPr lang="en-US" dirty="0" err="1" smtClean="0">
                <a:latin typeface="Comic Sans MS" pitchFamily="66" charset="0"/>
              </a:rPr>
              <a:t>Micromegas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Embedded resistors with well detectors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MSGC development status</a:t>
            </a:r>
          </a:p>
          <a:p>
            <a:r>
              <a:rPr lang="en-US" dirty="0" smtClean="0">
                <a:latin typeface="Comic Sans MS" pitchFamily="66" charset="0"/>
              </a:rPr>
              <a:t>Future</a:t>
            </a:r>
          </a:p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MSGC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4381" t="19741" r="2336" b="31453"/>
          <a:stretch/>
        </p:blipFill>
        <p:spPr bwMode="auto">
          <a:xfrm>
            <a:off x="2771800" y="2132856"/>
            <a:ext cx="3423802" cy="21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6022" y="4365104"/>
            <a:ext cx="77636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No introduction needed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We are still investigating this device 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ecause it is still the simplest existing MPGD</a:t>
            </a:r>
          </a:p>
          <a:p>
            <a:pPr algn="ctr"/>
            <a:endParaRPr lang="fr-FR" sz="28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MSGC production with PCB technologies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We have produced many samples with PCB </a:t>
            </a:r>
            <a:r>
              <a:rPr lang="en-US" dirty="0" smtClean="0">
                <a:latin typeface="Comic Sans MS" pitchFamily="66" charset="0"/>
              </a:rPr>
              <a:t>technologies and materials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work as expected: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Good gain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Good energy resolution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They suffer from spark damages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They charge up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They show polarizing effects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			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First improvement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4381" t="19741" r="2336" b="31453"/>
          <a:stretch/>
        </p:blipFill>
        <p:spPr bwMode="auto">
          <a:xfrm>
            <a:off x="1619672" y="1124744"/>
            <a:ext cx="5832648" cy="2160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2204864"/>
            <a:ext cx="1152128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00192" y="2204864"/>
            <a:ext cx="1152128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79912" y="2204864"/>
            <a:ext cx="144016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664" y="3573016"/>
            <a:ext cx="63514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-We have change the material of the cathode electrode. </a:t>
            </a:r>
          </a:p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From metal we went to 100Kohms/square paste</a:t>
            </a:r>
          </a:p>
          <a:p>
            <a:endParaRPr lang="en-US" sz="16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-This modification solved the spark problem</a:t>
            </a:r>
          </a:p>
          <a:p>
            <a:endParaRPr lang="en-US" sz="16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-But we were still suffering from charging up and polarization</a:t>
            </a:r>
          </a:p>
          <a:p>
            <a:endParaRPr 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Looking in literature we have found a lot of papers dealing with </a:t>
            </a:r>
          </a:p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this problem and giving solutions ,one of them was to deposit a </a:t>
            </a:r>
          </a:p>
          <a:p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thin resistive high value layer over the full structure</a:t>
            </a:r>
          </a:p>
          <a:p>
            <a:endParaRPr lang="en-US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Rui</a:t>
            </a:r>
            <a:r>
              <a:rPr lang="fr-FR" dirty="0" smtClean="0"/>
              <a:t> De Oliveira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After resistive deposition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4381" t="19741" r="2336" b="31453"/>
          <a:stretch/>
        </p:blipFill>
        <p:spPr bwMode="auto">
          <a:xfrm>
            <a:off x="1619672" y="1052736"/>
            <a:ext cx="5800066" cy="2188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2132856"/>
            <a:ext cx="1152128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00192" y="2132856"/>
            <a:ext cx="1152128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79912" y="2132856"/>
            <a:ext cx="144016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6" y="3501008"/>
            <a:ext cx="75119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-We have subcontracted resistive Vacuum deposition in 2 institutes .</a:t>
            </a:r>
          </a:p>
          <a:p>
            <a:endParaRPr lang="en-US" sz="12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-We have discovered that one of them already did in the past the deposition on Glass </a:t>
            </a: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MSCG mentioned in literature</a:t>
            </a:r>
          </a:p>
          <a:p>
            <a:endParaRPr lang="en-US" sz="12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-We have asked for 4 different resistive value depositions  on 20 small pieces from</a:t>
            </a: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 10^12 to 10^15 ohms/square</a:t>
            </a:r>
          </a:p>
          <a:p>
            <a:endParaRPr lang="en-US" sz="12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-After this coating 2 situations appeared : high values do not improve the behavior</a:t>
            </a:r>
          </a:p>
          <a:p>
            <a:r>
              <a:rPr lang="en-US" sz="1200" dirty="0"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	          	       low values are showing the expected effect</a:t>
            </a: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		                           but totally degrading the device at the same time</a:t>
            </a: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-None of the suppliers were ready to guaranty their resistive value</a:t>
            </a:r>
          </a:p>
          <a:p>
            <a:endParaRPr lang="en-US" sz="1200" dirty="0">
              <a:latin typeface="Comic Sans MS" pitchFamily="66" charset="0"/>
              <a:sym typeface="Wingdings" pitchFamily="2" charset="2"/>
            </a:endParaRP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-Due to the last statement this direction is abandoned (still ALD deposition could be investigated but </a:t>
            </a:r>
          </a:p>
          <a:p>
            <a:r>
              <a:rPr lang="en-US" sz="1200" dirty="0" smtClean="0">
                <a:latin typeface="Comic Sans MS" pitchFamily="66" charset="0"/>
                <a:sym typeface="Wingdings" pitchFamily="2" charset="2"/>
              </a:rPr>
              <a:t>completely out of our budget)</a:t>
            </a:r>
            <a:endParaRPr lang="en-US" sz="12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Rui</a:t>
            </a:r>
            <a:r>
              <a:rPr lang="fr-FR" dirty="0" smtClean="0"/>
              <a:t> De Oliveira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New direction: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remove material between electrodes where charges are attaching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2" cstate="print"/>
          <a:srcRect l="53512" t="16249" r="1285" b="32343"/>
          <a:stretch/>
        </p:blipFill>
        <p:spPr bwMode="auto">
          <a:xfrm>
            <a:off x="827584" y="2132856"/>
            <a:ext cx="2465173" cy="1490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7"/>
          <p:cNvPicPr/>
          <p:nvPr/>
        </p:nvPicPr>
        <p:blipFill rotWithShape="1">
          <a:blip r:embed="rId3" cstate="print"/>
          <a:srcRect l="55174" t="16546" r="3113" b="37659"/>
          <a:stretch/>
        </p:blipFill>
        <p:spPr bwMode="auto">
          <a:xfrm>
            <a:off x="827584" y="3717032"/>
            <a:ext cx="2465173" cy="1238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4343" t="19500" r="4110" b="37364"/>
          <a:stretch/>
        </p:blipFill>
        <p:spPr bwMode="auto">
          <a:xfrm>
            <a:off x="899592" y="5229200"/>
            <a:ext cx="2381250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4"/>
          <p:cNvPicPr/>
          <p:nvPr/>
        </p:nvPicPr>
        <p:blipFill rotWithShape="1">
          <a:blip r:embed="rId5" cstate="print"/>
          <a:srcRect l="50354" t="13000" r="1784" b="25251"/>
          <a:stretch/>
        </p:blipFill>
        <p:spPr bwMode="auto">
          <a:xfrm>
            <a:off x="3995936" y="2204864"/>
            <a:ext cx="2304256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5"/>
          <p:cNvPicPr/>
          <p:nvPr/>
        </p:nvPicPr>
        <p:blipFill rotWithShape="1">
          <a:blip r:embed="rId6" cstate="print"/>
          <a:srcRect l="50354" t="13887" r="2449" b="24955"/>
          <a:stretch/>
        </p:blipFill>
        <p:spPr bwMode="auto">
          <a:xfrm>
            <a:off x="4067944" y="3789040"/>
            <a:ext cx="2232248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6"/>
          <p:cNvPicPr/>
          <p:nvPr/>
        </p:nvPicPr>
        <p:blipFill rotWithShape="1">
          <a:blip r:embed="rId7" cstate="print"/>
          <a:srcRect l="50353" t="13295" r="1452" b="24956"/>
          <a:stretch/>
        </p:blipFill>
        <p:spPr bwMode="auto">
          <a:xfrm>
            <a:off x="3995936" y="5301208"/>
            <a:ext cx="2376264" cy="1233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44208" y="2348880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1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3861048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2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</a:p>
          <a:p>
            <a:r>
              <a:rPr lang="en-US" dirty="0" smtClean="0">
                <a:latin typeface="Comic Sans MS" pitchFamily="66" charset="0"/>
              </a:rPr>
              <a:t>Adding an electrode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37810" y="5517232"/>
            <a:ext cx="27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3</a:t>
            </a:r>
          </a:p>
          <a:p>
            <a:r>
              <a:rPr lang="en-US" dirty="0" smtClean="0">
                <a:latin typeface="Comic Sans MS" pitchFamily="66" charset="0"/>
              </a:rPr>
              <a:t>Removing top electrode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67544" y="3429000"/>
            <a:ext cx="8676456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New direction: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remove material between electrodes where charges are attaching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2" cstate="print"/>
          <a:srcRect l="53512" t="16249" r="1285" b="32343"/>
          <a:stretch/>
        </p:blipFill>
        <p:spPr bwMode="auto">
          <a:xfrm>
            <a:off x="827584" y="2132856"/>
            <a:ext cx="2465173" cy="1490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7"/>
          <p:cNvPicPr/>
          <p:nvPr/>
        </p:nvPicPr>
        <p:blipFill rotWithShape="1">
          <a:blip r:embed="rId3" cstate="print"/>
          <a:srcRect l="55174" t="16546" r="3113" b="37659"/>
          <a:stretch/>
        </p:blipFill>
        <p:spPr bwMode="auto">
          <a:xfrm>
            <a:off x="827584" y="3717032"/>
            <a:ext cx="2465173" cy="1238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4343" t="19500" r="4110" b="37364"/>
          <a:stretch/>
        </p:blipFill>
        <p:spPr bwMode="auto">
          <a:xfrm>
            <a:off x="899592" y="5229200"/>
            <a:ext cx="2381250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4"/>
          <p:cNvPicPr/>
          <p:nvPr/>
        </p:nvPicPr>
        <p:blipFill rotWithShape="1">
          <a:blip r:embed="rId5" cstate="print"/>
          <a:srcRect l="50354" t="13000" r="1784" b="25251"/>
          <a:stretch/>
        </p:blipFill>
        <p:spPr bwMode="auto">
          <a:xfrm>
            <a:off x="3995936" y="2204864"/>
            <a:ext cx="2304256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5"/>
          <p:cNvPicPr/>
          <p:nvPr/>
        </p:nvPicPr>
        <p:blipFill rotWithShape="1">
          <a:blip r:embed="rId6" cstate="print"/>
          <a:srcRect l="50354" t="13887" r="2449" b="24955"/>
          <a:stretch/>
        </p:blipFill>
        <p:spPr bwMode="auto">
          <a:xfrm>
            <a:off x="4067944" y="3789040"/>
            <a:ext cx="2232248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6"/>
          <p:cNvPicPr/>
          <p:nvPr/>
        </p:nvPicPr>
        <p:blipFill rotWithShape="1">
          <a:blip r:embed="rId7" cstate="print"/>
          <a:srcRect l="50353" t="13295" r="1452" b="24956"/>
          <a:stretch/>
        </p:blipFill>
        <p:spPr bwMode="auto">
          <a:xfrm>
            <a:off x="3995936" y="5301208"/>
            <a:ext cx="2376264" cy="1233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44208" y="2348880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1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3861048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2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</a:p>
          <a:p>
            <a:r>
              <a:rPr lang="en-US" dirty="0" smtClean="0">
                <a:latin typeface="Comic Sans MS" pitchFamily="66" charset="0"/>
              </a:rPr>
              <a:t>Adding an electrode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37810" y="5517232"/>
            <a:ext cx="27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3</a:t>
            </a:r>
          </a:p>
          <a:p>
            <a:r>
              <a:rPr lang="en-US" dirty="0" smtClean="0">
                <a:latin typeface="Comic Sans MS" pitchFamily="66" charset="0"/>
              </a:rPr>
              <a:t>Removing top electrode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67544" y="5229200"/>
            <a:ext cx="8676456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New direction: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remove material between electrodes where charges are attaching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2" cstate="print"/>
          <a:srcRect l="53512" t="16249" r="1285" b="32343"/>
          <a:stretch/>
        </p:blipFill>
        <p:spPr bwMode="auto">
          <a:xfrm>
            <a:off x="827584" y="2132856"/>
            <a:ext cx="2465173" cy="1490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7"/>
          <p:cNvPicPr/>
          <p:nvPr/>
        </p:nvPicPr>
        <p:blipFill rotWithShape="1">
          <a:blip r:embed="rId3" cstate="print"/>
          <a:srcRect l="55174" t="16546" r="3113" b="37659"/>
          <a:stretch/>
        </p:blipFill>
        <p:spPr bwMode="auto">
          <a:xfrm>
            <a:off x="827584" y="3717032"/>
            <a:ext cx="2465173" cy="1238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4343" t="19500" r="4110" b="37364"/>
          <a:stretch/>
        </p:blipFill>
        <p:spPr bwMode="auto">
          <a:xfrm>
            <a:off x="899592" y="5229200"/>
            <a:ext cx="2381250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4"/>
          <p:cNvPicPr/>
          <p:nvPr/>
        </p:nvPicPr>
        <p:blipFill rotWithShape="1">
          <a:blip r:embed="rId5" cstate="print"/>
          <a:srcRect l="50354" t="13000" r="1784" b="25251"/>
          <a:stretch/>
        </p:blipFill>
        <p:spPr bwMode="auto">
          <a:xfrm>
            <a:off x="3995936" y="2204864"/>
            <a:ext cx="2304256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5"/>
          <p:cNvPicPr/>
          <p:nvPr/>
        </p:nvPicPr>
        <p:blipFill rotWithShape="1">
          <a:blip r:embed="rId6" cstate="print"/>
          <a:srcRect l="50354" t="13887" r="2449" b="24955"/>
          <a:stretch/>
        </p:blipFill>
        <p:spPr bwMode="auto">
          <a:xfrm>
            <a:off x="4067944" y="3789040"/>
            <a:ext cx="2232248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6"/>
          <p:cNvPicPr/>
          <p:nvPr/>
        </p:nvPicPr>
        <p:blipFill rotWithShape="1">
          <a:blip r:embed="rId7" cstate="print"/>
          <a:srcRect l="50353" t="13295" r="1452" b="24956"/>
          <a:stretch/>
        </p:blipFill>
        <p:spPr bwMode="auto">
          <a:xfrm>
            <a:off x="3995936" y="5301208"/>
            <a:ext cx="2376264" cy="1233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44208" y="2348880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1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3861048"/>
            <a:ext cx="2539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2 </a:t>
            </a:r>
          </a:p>
          <a:p>
            <a:r>
              <a:rPr lang="en-US" dirty="0" smtClean="0">
                <a:latin typeface="Comic Sans MS" pitchFamily="66" charset="0"/>
              </a:rPr>
              <a:t>etching the substrate</a:t>
            </a:r>
          </a:p>
          <a:p>
            <a:r>
              <a:rPr lang="en-US" dirty="0" smtClean="0">
                <a:latin typeface="Comic Sans MS" pitchFamily="66" charset="0"/>
              </a:rPr>
              <a:t>Adding an electrode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37810" y="5517232"/>
            <a:ext cx="27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Type 3</a:t>
            </a:r>
          </a:p>
          <a:p>
            <a:r>
              <a:rPr lang="en-US" dirty="0" smtClean="0">
                <a:latin typeface="Comic Sans MS" pitchFamily="66" charset="0"/>
              </a:rPr>
              <a:t>Removing top electrode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 Micro gap</a:t>
            </a:r>
            <a:endParaRPr lang="fr-FR" sz="36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Even more simple than MSGC</a:t>
            </a:r>
          </a:p>
          <a:p>
            <a:r>
              <a:rPr lang="en-US" dirty="0" smtClean="0">
                <a:latin typeface="Comic Sans MS" pitchFamily="66" charset="0"/>
              </a:rPr>
              <a:t>We are now producing a few micro-gap structures</a:t>
            </a:r>
          </a:p>
          <a:p>
            <a:r>
              <a:rPr lang="en-US" dirty="0" smtClean="0">
                <a:latin typeface="Comic Sans MS" pitchFamily="66" charset="0"/>
              </a:rPr>
              <a:t>This time </a:t>
            </a:r>
            <a:r>
              <a:rPr lang="en-US" dirty="0" smtClean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e </a:t>
            </a:r>
            <a:r>
              <a:rPr lang="en-US" dirty="0" smtClean="0">
                <a:latin typeface="Comic Sans MS" pitchFamily="66" charset="0"/>
              </a:rPr>
              <a:t>will study first that the charging up and polarization effects are as expected negligible by construction .</a:t>
            </a:r>
          </a:p>
          <a:p>
            <a:r>
              <a:rPr lang="en-US" dirty="0" smtClean="0">
                <a:latin typeface="Comic Sans MS" pitchFamily="66" charset="0"/>
              </a:rPr>
              <a:t>We will then introduce the resistive layer for spark protection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Micro gap pad prototype layout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Picture 6"/>
          <p:cNvPicPr/>
          <p:nvPr/>
        </p:nvPicPr>
        <p:blipFill rotWithShape="1">
          <a:blip r:embed="rId2" cstate="print"/>
          <a:srcRect l="32739" t="21863" r="31198" b="16388"/>
          <a:stretch/>
        </p:blipFill>
        <p:spPr bwMode="auto">
          <a:xfrm>
            <a:off x="1187624" y="3284984"/>
            <a:ext cx="3208252" cy="290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8"/>
          <p:cNvPicPr/>
          <p:nvPr/>
        </p:nvPicPr>
        <p:blipFill rotWithShape="1">
          <a:blip r:embed="rId3" cstate="print"/>
          <a:srcRect l="23432" t="19795" r="40671" b="17865"/>
          <a:stretch/>
        </p:blipFill>
        <p:spPr bwMode="auto">
          <a:xfrm>
            <a:off x="5076056" y="3284984"/>
            <a:ext cx="2948116" cy="2904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4343" t="19500" r="4110" b="37364"/>
          <a:stretch/>
        </p:blipFill>
        <p:spPr bwMode="auto">
          <a:xfrm>
            <a:off x="3563888" y="1484784"/>
            <a:ext cx="2381250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75656" y="2780928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1cm x 1cm pad structure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08104" y="2780928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 pads structure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First idea for spark protection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19-572D-4C1D-8AF1-1DB1F205E1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9552" y="3933056"/>
            <a:ext cx="3600400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85172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501142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val 10"/>
          <p:cNvSpPr/>
          <p:nvPr/>
        </p:nvSpPr>
        <p:spPr>
          <a:xfrm>
            <a:off x="698340" y="295235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11"/>
          <p:cNvSpPr/>
          <p:nvPr/>
        </p:nvSpPr>
        <p:spPr>
          <a:xfrm>
            <a:off x="1274404" y="294868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16"/>
          <p:cNvSpPr/>
          <p:nvPr/>
        </p:nvSpPr>
        <p:spPr>
          <a:xfrm>
            <a:off x="1891703" y="2958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17"/>
          <p:cNvSpPr/>
          <p:nvPr/>
        </p:nvSpPr>
        <p:spPr>
          <a:xfrm>
            <a:off x="2467767" y="29551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22"/>
          <p:cNvSpPr/>
          <p:nvPr/>
        </p:nvSpPr>
        <p:spPr>
          <a:xfrm>
            <a:off x="3079835" y="2949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23"/>
          <p:cNvSpPr/>
          <p:nvPr/>
        </p:nvSpPr>
        <p:spPr>
          <a:xfrm>
            <a:off x="3655899" y="29449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4716016" y="1988840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-Cover the pads with resistive material 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-We have easily found resistive paste and produced samples</a:t>
            </a:r>
            <a:endParaRPr lang="en-US" sz="1600" dirty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-After applying directly the voltage to the pads , we have clearly seen a problem of breakdown voltage through the resistive layer , 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-up to now we never found any resistive  material able to do a long term protection with this configuration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3789040"/>
            <a:ext cx="136815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55576" y="3789040"/>
            <a:ext cx="136815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39552" y="3789040"/>
            <a:ext cx="21602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123728" y="3789040"/>
            <a:ext cx="360040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920" y="3789040"/>
            <a:ext cx="288032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8228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Micro gap production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We expect some samples in the coming weeks</a:t>
            </a:r>
          </a:p>
          <a:p>
            <a:r>
              <a:rPr lang="en-US" dirty="0" smtClean="0">
                <a:latin typeface="Comic Sans MS" pitchFamily="66" charset="0"/>
              </a:rPr>
              <a:t>STD qualification test will be then performed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Gain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Energy resolution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Rate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Stability in time and rate</a:t>
            </a:r>
          </a:p>
          <a:p>
            <a:r>
              <a:rPr lang="en-US" dirty="0" smtClean="0">
                <a:latin typeface="Comic Sans MS" pitchFamily="66" charset="0"/>
              </a:rPr>
              <a:t>If OK we will produce a resistive version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outline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 to sparks protection</a:t>
            </a:r>
          </a:p>
          <a:p>
            <a:r>
              <a:rPr lang="en-US" dirty="0" smtClean="0">
                <a:latin typeface="Comic Sans MS" pitchFamily="66" charset="0"/>
              </a:rPr>
              <a:t>Embedded resistors in </a:t>
            </a:r>
            <a:r>
              <a:rPr lang="en-US" dirty="0" err="1" smtClean="0">
                <a:latin typeface="Comic Sans MS" pitchFamily="66" charset="0"/>
              </a:rPr>
              <a:t>Micromegas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Embedded resistors with well detectors</a:t>
            </a:r>
          </a:p>
          <a:p>
            <a:r>
              <a:rPr lang="en-US" dirty="0" smtClean="0">
                <a:latin typeface="Comic Sans MS" pitchFamily="66" charset="0"/>
              </a:rPr>
              <a:t>MSGC development status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Future</a:t>
            </a:r>
          </a:p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Embedded FE electronics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516216" y="378904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Multilayer PCB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97763" y="4221088"/>
            <a:ext cx="2642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FE Chip in glob top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444208" y="3356992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Detecting skin 0.2mm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50" name="Image 49" descr="Image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5670474" cy="20383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444208" y="278092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Drift volume 3mm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156176" y="299695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156176" y="3573016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156176" y="4005064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56176" y="443711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23728" y="5445224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Full detector Thickness :  4.8mm</a:t>
            </a:r>
          </a:p>
          <a:p>
            <a:r>
              <a:rPr lang="en-US" sz="2400" dirty="0" smtClean="0">
                <a:latin typeface="Comic Sans MS" pitchFamily="66" charset="0"/>
              </a:rPr>
              <a:t>Single board structure </a:t>
            </a:r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3528" y="2276872"/>
            <a:ext cx="84249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3789040"/>
            <a:ext cx="896448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5229200"/>
            <a:ext cx="58326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Embedded FE electronics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516216" y="378904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Multilayer PCB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97763" y="4221088"/>
            <a:ext cx="2642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FE Chip in glob top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444208" y="3356992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Detecting skin 0.2mm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50" name="Image 49" descr="Image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5670474" cy="20383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444208" y="278092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Drift volume 3mm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156176" y="299695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156176" y="3573016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156176" y="4005064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56176" y="443711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23728" y="5445224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Full detector Thickness :  4.8mm</a:t>
            </a:r>
          </a:p>
          <a:p>
            <a:r>
              <a:rPr lang="en-US" sz="2400" dirty="0" smtClean="0">
                <a:latin typeface="Comic Sans MS" pitchFamily="66" charset="0"/>
              </a:rPr>
              <a:t>Single board structure </a:t>
            </a:r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3528" y="2276872"/>
            <a:ext cx="84249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21088"/>
            <a:ext cx="896448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5229200"/>
            <a:ext cx="58326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Embedded FE electronics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516216" y="378904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Multilayer PCB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97763" y="4221088"/>
            <a:ext cx="2642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FE Chip in glob top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444208" y="3356992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Detecting skin 0.2mm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50" name="Image 49" descr="Image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5670474" cy="20383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444208" y="278092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Drift volume 3mm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156176" y="299695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156176" y="3573016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156176" y="4005064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56176" y="443711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23728" y="5445224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Full detector Thickness :  4.8mm</a:t>
            </a:r>
          </a:p>
          <a:p>
            <a:r>
              <a:rPr lang="en-US" sz="2400" dirty="0" smtClean="0">
                <a:latin typeface="Comic Sans MS" pitchFamily="66" charset="0"/>
              </a:rPr>
              <a:t>Single board structure </a:t>
            </a:r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3528" y="2276872"/>
            <a:ext cx="84249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5229200"/>
            <a:ext cx="58326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Embedded FE electronics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516216" y="378904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Multilayer PCB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97763" y="4221088"/>
            <a:ext cx="2642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FE Chip in glob top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444208" y="3356992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Detecting skin 0.2mm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50" name="Image 49" descr="Image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5670474" cy="20383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444208" y="278092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Drift volume 3mm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156176" y="299695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156176" y="3573016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156176" y="4005064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56176" y="443711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23728" y="5445224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Full detector Thickness :  4.8mm</a:t>
            </a:r>
          </a:p>
          <a:p>
            <a:r>
              <a:rPr lang="en-US" sz="2400" dirty="0" smtClean="0">
                <a:latin typeface="Comic Sans MS" pitchFamily="66" charset="0"/>
              </a:rPr>
              <a:t>Single board structure </a:t>
            </a:r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9672" y="5229200"/>
            <a:ext cx="58326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Embedded FE electronics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516216" y="378904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Multilayer PCB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97763" y="4221088"/>
            <a:ext cx="2642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FE Chip in glob top 0.8mm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444208" y="3356992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Detecting skin 0.2mm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50" name="Image 49" descr="Image 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5670474" cy="203834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444208" y="2780928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Drift volume 3mm</a:t>
            </a:r>
            <a:endParaRPr lang="fr-FR" sz="1600" dirty="0">
              <a:latin typeface="Comic Sans MS" pitchFamily="66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6156176" y="299695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156176" y="3573016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156176" y="4005064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56176" y="4437112"/>
            <a:ext cx="36004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23728" y="5445224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Full detector Thickness :  4.8mm</a:t>
            </a:r>
          </a:p>
          <a:p>
            <a:r>
              <a:rPr lang="en-US" sz="2400" dirty="0" smtClean="0">
                <a:latin typeface="Comic Sans MS" pitchFamily="66" charset="0"/>
              </a:rPr>
              <a:t>Single board structure </a:t>
            </a:r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65" name="Espace réservé du pied de page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Future sub ns proportional high rate MPGD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90" name="Image 89" descr="Image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5419788" cy="3672408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6335218" y="1916832"/>
            <a:ext cx="28087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read-out electrode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First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Second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Third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Bottom electrode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916832"/>
            <a:ext cx="84249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3573016"/>
            <a:ext cx="828092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Future sub ns proportional high rate MPGD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90" name="Image 89" descr="Image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5419788" cy="3672408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6335218" y="1916832"/>
            <a:ext cx="28087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read-out electrode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First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Second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Third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Bottom electrode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916832"/>
            <a:ext cx="84249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1560" y="4725144"/>
            <a:ext cx="828092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Future sub ns proportional high rate MPGD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90" name="Image 89" descr="Image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5419788" cy="3672408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6335218" y="1916832"/>
            <a:ext cx="28087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read-out electrode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First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Second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Third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Bottom electrode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916832"/>
            <a:ext cx="84249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Second idea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19-572D-4C1D-8AF1-1DB1F205E1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39552" y="3717032"/>
            <a:ext cx="3600400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85172" y="3861048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501142" y="3861048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val 10"/>
          <p:cNvSpPr/>
          <p:nvPr/>
        </p:nvSpPr>
        <p:spPr>
          <a:xfrm>
            <a:off x="698340" y="288034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11"/>
          <p:cNvSpPr/>
          <p:nvPr/>
        </p:nvSpPr>
        <p:spPr>
          <a:xfrm>
            <a:off x="1274404" y="287668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16"/>
          <p:cNvSpPr/>
          <p:nvPr/>
        </p:nvSpPr>
        <p:spPr>
          <a:xfrm>
            <a:off x="1891703" y="28860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Oval 17"/>
          <p:cNvSpPr/>
          <p:nvPr/>
        </p:nvSpPr>
        <p:spPr>
          <a:xfrm>
            <a:off x="2467767" y="28831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Oval 22"/>
          <p:cNvSpPr/>
          <p:nvPr/>
        </p:nvSpPr>
        <p:spPr>
          <a:xfrm>
            <a:off x="3079835" y="287732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23"/>
          <p:cNvSpPr/>
          <p:nvPr/>
        </p:nvSpPr>
        <p:spPr>
          <a:xfrm>
            <a:off x="3655899" y="287297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4716016" y="1556792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-the resistive material is not in contact with the read-out pads, a high breakdown voltage material is inserted in between.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-The signal is correctly transmitted by capacitive coupling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-in this configuration the protection is optimum. We have not seen up to now any damages </a:t>
            </a:r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-The current flowing in the resistive layer can at one point be a problem in High rate applications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3501008"/>
            <a:ext cx="360040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8228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2016 R&amp;D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Future sub ns proportional high rate MPGD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90" name="Image 89" descr="Image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5419788" cy="3672408"/>
          </a:xfrm>
          <a:prstGeom prst="rect">
            <a:avLst/>
          </a:prstGeom>
        </p:spPr>
      </p:pic>
      <p:sp>
        <p:nvSpPr>
          <p:cNvPr id="91" name="ZoneTexte 90"/>
          <p:cNvSpPr txBox="1"/>
          <p:nvPr/>
        </p:nvSpPr>
        <p:spPr>
          <a:xfrm>
            <a:off x="6335218" y="1916832"/>
            <a:ext cx="28087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Top read-out electrode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First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Second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Thin  drift gap 250um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Third resistive well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Bottom electrode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Sub ns detector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Time resolution well below 500ps are expected</a:t>
            </a:r>
          </a:p>
          <a:p>
            <a:r>
              <a:rPr lang="en-US" dirty="0" smtClean="0">
                <a:latin typeface="Comic Sans MS" pitchFamily="66" charset="0"/>
              </a:rPr>
              <a:t>No high voltage, each cell is independent</a:t>
            </a:r>
          </a:p>
          <a:p>
            <a:r>
              <a:rPr lang="en-US" dirty="0" smtClean="0">
                <a:latin typeface="Comic Sans MS" pitchFamily="66" charset="0"/>
              </a:rPr>
              <a:t>First test beams are confirming the principle with 2 stacked </a:t>
            </a:r>
            <a:r>
              <a:rPr lang="en-US" dirty="0" smtClean="0">
                <a:latin typeface="Comic Sans MS" pitchFamily="66" charset="0"/>
              </a:rPr>
              <a:t>well structures 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Differential read-out possible </a:t>
            </a:r>
          </a:p>
          <a:p>
            <a:r>
              <a:rPr lang="en-US" dirty="0" smtClean="0">
                <a:latin typeface="Comic Sans MS" pitchFamily="66" charset="0"/>
              </a:rPr>
              <a:t>Resistivity in the range of 10Mohms/square. High rate compatible and spark protected.</a:t>
            </a:r>
          </a:p>
          <a:p>
            <a:r>
              <a:rPr lang="en-US" dirty="0" smtClean="0">
                <a:latin typeface="Comic Sans MS" pitchFamily="66" charset="0"/>
              </a:rPr>
              <a:t>We are going to build a 4 gap soon.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We are working on 3 single board detectors principles: </a:t>
            </a:r>
            <a:r>
              <a:rPr lang="en-US" dirty="0" err="1" smtClean="0">
                <a:latin typeface="Comic Sans MS" pitchFamily="66" charset="0"/>
              </a:rPr>
              <a:t>Micromegas</a:t>
            </a:r>
            <a:r>
              <a:rPr lang="en-US" dirty="0" smtClean="0">
                <a:latin typeface="Comic Sans MS" pitchFamily="66" charset="0"/>
              </a:rPr>
              <a:t> , Well , Micro gap</a:t>
            </a:r>
          </a:p>
          <a:p>
            <a:r>
              <a:rPr lang="en-US" dirty="0" smtClean="0">
                <a:latin typeface="Comic Sans MS" pitchFamily="66" charset="0"/>
              </a:rPr>
              <a:t>2 of them are already showing good results . Micro gap still to be proven</a:t>
            </a:r>
          </a:p>
          <a:p>
            <a:r>
              <a:rPr lang="en-US" dirty="0" smtClean="0">
                <a:latin typeface="Comic Sans MS" pitchFamily="66" charset="0"/>
              </a:rPr>
              <a:t>Embedding the FE electronic will make an extra thin structure for calorimeter applications</a:t>
            </a:r>
          </a:p>
          <a:p>
            <a:r>
              <a:rPr lang="en-US" dirty="0" smtClean="0">
                <a:latin typeface="Comic Sans MS" pitchFamily="66" charset="0"/>
              </a:rPr>
              <a:t>Large areas can be easily covered by patching small size modules without dead zones.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220072" y="2924944"/>
            <a:ext cx="187220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Introducing an embedded resistor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for High rate applications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3284984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24128" y="3140968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220072" y="2924945"/>
            <a:ext cx="1872208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588224" y="2996952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724128" y="3140968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672" y="3140968"/>
            <a:ext cx="1872208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853070" y="3284984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19672" y="2924944"/>
            <a:ext cx="187220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499992" y="2204864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 layers with one embedded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47664" y="220486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Surface resistor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87624" y="4797152"/>
            <a:ext cx="6492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-The thickness above the pad is similar in both structures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-Around 50 to 75um  to minimize the signal loss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Rate limitation due to surface evacuation of charges with single resistive layer protection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19-572D-4C1D-8AF1-1DB1F205E12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0344" y="3933056"/>
            <a:ext cx="3600400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5964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41934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10"/>
          <p:cNvSpPr/>
          <p:nvPr/>
        </p:nvSpPr>
        <p:spPr>
          <a:xfrm>
            <a:off x="839132" y="295235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1"/>
          <p:cNvSpPr/>
          <p:nvPr/>
        </p:nvSpPr>
        <p:spPr>
          <a:xfrm>
            <a:off x="1415196" y="294868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6"/>
          <p:cNvSpPr/>
          <p:nvPr/>
        </p:nvSpPr>
        <p:spPr>
          <a:xfrm>
            <a:off x="2032495" y="2958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7"/>
          <p:cNvSpPr/>
          <p:nvPr/>
        </p:nvSpPr>
        <p:spPr>
          <a:xfrm>
            <a:off x="2608559" y="29551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22"/>
          <p:cNvSpPr/>
          <p:nvPr/>
        </p:nvSpPr>
        <p:spPr>
          <a:xfrm>
            <a:off x="3220627" y="2949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23"/>
          <p:cNvSpPr/>
          <p:nvPr/>
        </p:nvSpPr>
        <p:spPr>
          <a:xfrm>
            <a:off x="3796691" y="29449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0344" y="3802803"/>
            <a:ext cx="3600400" cy="1302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80344" y="3730795"/>
            <a:ext cx="360040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82364" y="3933056"/>
            <a:ext cx="3600400" cy="7200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427984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143954" y="3933056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10"/>
          <p:cNvSpPr/>
          <p:nvPr/>
        </p:nvSpPr>
        <p:spPr>
          <a:xfrm>
            <a:off x="4341152" y="295235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11"/>
          <p:cNvSpPr/>
          <p:nvPr/>
        </p:nvSpPr>
        <p:spPr>
          <a:xfrm>
            <a:off x="4917216" y="294868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16"/>
          <p:cNvSpPr/>
          <p:nvPr/>
        </p:nvSpPr>
        <p:spPr>
          <a:xfrm>
            <a:off x="5534515" y="2958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17"/>
          <p:cNvSpPr/>
          <p:nvPr/>
        </p:nvSpPr>
        <p:spPr>
          <a:xfrm>
            <a:off x="6110579" y="29551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2"/>
          <p:cNvSpPr/>
          <p:nvPr/>
        </p:nvSpPr>
        <p:spPr>
          <a:xfrm>
            <a:off x="6722647" y="294933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3"/>
          <p:cNvSpPr/>
          <p:nvPr/>
        </p:nvSpPr>
        <p:spPr>
          <a:xfrm>
            <a:off x="7298711" y="29449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182364" y="3802803"/>
            <a:ext cx="3600400" cy="1302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182364" y="3730795"/>
            <a:ext cx="360040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2915816" y="321297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915816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>
            <a:off x="1691680" y="321297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691680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>
            <a:off x="4139952" y="321297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139952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>
            <a:off x="5292080" y="321297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292080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Chevron 37"/>
          <p:cNvSpPr/>
          <p:nvPr/>
        </p:nvSpPr>
        <p:spPr>
          <a:xfrm>
            <a:off x="3491880" y="3573016"/>
            <a:ext cx="288032" cy="28803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2195736" y="3573016"/>
            <a:ext cx="288032" cy="28803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4644008" y="3573016"/>
            <a:ext cx="288032" cy="28803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868144" y="3573016"/>
            <a:ext cx="288032" cy="28803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71600" y="4797152"/>
            <a:ext cx="74703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-If the layer resistivity is too large the voltage drops will affect the amplification field</a:t>
            </a:r>
          </a:p>
          <a:p>
            <a:endParaRPr lang="en-US" sz="1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- Resistivity should be chosen taking in account the current flow : (rate) x (charges )</a:t>
            </a:r>
          </a:p>
          <a:p>
            <a:endParaRPr lang="en-US" sz="1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-This mode of evacuation spreads the signal 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 if low resistivity  is used.</a:t>
            </a:r>
            <a:endParaRPr lang="en-US" sz="1400" dirty="0" smtClean="0">
              <a:latin typeface="Comic Sans MS" pitchFamily="66" charset="0"/>
              <a:sym typeface="Wingdings" pitchFamily="2" charset="2"/>
            </a:endParaRPr>
          </a:p>
          <a:p>
            <a:endParaRPr lang="en-US" sz="1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-A local measurement of the max rate can’t be extrapolated to large sizes.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123728" y="2204864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</a:p>
          <a:p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275856" y="22048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</a:p>
          <a:p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123728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I1</a:t>
            </a:r>
          </a:p>
          <a:p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419872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I2</a:t>
            </a:r>
          </a:p>
          <a:p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499992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I3</a:t>
            </a:r>
          </a:p>
          <a:p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5724128" y="32129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I4</a:t>
            </a:r>
          </a:p>
          <a:p>
            <a:endParaRPr lang="fr-FR" dirty="0"/>
          </a:p>
        </p:txBody>
      </p:sp>
      <p:cxnSp>
        <p:nvCxnSpPr>
          <p:cNvPr id="51" name="Connecteur droit avec flèche 50"/>
          <p:cNvCxnSpPr/>
          <p:nvPr/>
        </p:nvCxnSpPr>
        <p:spPr>
          <a:xfrm flipH="1">
            <a:off x="5364088" y="2708920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4283968" y="27089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3131840" y="27089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1907704" y="27089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4572000" y="22048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</a:p>
          <a:p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6300192" y="22048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</a:p>
          <a:p>
            <a:endParaRPr lang="fr-FR" dirty="0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  <p:cxnSp>
        <p:nvCxnSpPr>
          <p:cNvPr id="59" name="Connecteur droit 58"/>
          <p:cNvCxnSpPr/>
          <p:nvPr/>
        </p:nvCxnSpPr>
        <p:spPr>
          <a:xfrm>
            <a:off x="7812360" y="378904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532440" y="37890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831641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8388424" y="42930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8460432" y="436510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Embedded resistor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19-572D-4C1D-8AF1-1DB1F205E12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81948" y="2708920"/>
            <a:ext cx="3600400" cy="1008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7568" y="299695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538" y="299695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10"/>
          <p:cNvSpPr/>
          <p:nvPr/>
        </p:nvSpPr>
        <p:spPr>
          <a:xfrm>
            <a:off x="928514" y="18722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1"/>
          <p:cNvSpPr/>
          <p:nvPr/>
        </p:nvSpPr>
        <p:spPr>
          <a:xfrm>
            <a:off x="1504578" y="18685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6"/>
          <p:cNvSpPr/>
          <p:nvPr/>
        </p:nvSpPr>
        <p:spPr>
          <a:xfrm>
            <a:off x="2121877" y="1877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7"/>
          <p:cNvSpPr/>
          <p:nvPr/>
        </p:nvSpPr>
        <p:spPr>
          <a:xfrm>
            <a:off x="2697941" y="18750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22"/>
          <p:cNvSpPr/>
          <p:nvPr/>
        </p:nvSpPr>
        <p:spPr>
          <a:xfrm>
            <a:off x="3310009" y="18692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23"/>
          <p:cNvSpPr/>
          <p:nvPr/>
        </p:nvSpPr>
        <p:spPr>
          <a:xfrm>
            <a:off x="3886073" y="186486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83968" y="2708920"/>
            <a:ext cx="3600400" cy="10081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529588" y="299695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245558" y="2996952"/>
            <a:ext cx="136815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10"/>
          <p:cNvSpPr/>
          <p:nvPr/>
        </p:nvSpPr>
        <p:spPr>
          <a:xfrm>
            <a:off x="4430534" y="18722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11"/>
          <p:cNvSpPr/>
          <p:nvPr/>
        </p:nvSpPr>
        <p:spPr>
          <a:xfrm>
            <a:off x="5006598" y="186856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16"/>
          <p:cNvSpPr/>
          <p:nvPr/>
        </p:nvSpPr>
        <p:spPr>
          <a:xfrm>
            <a:off x="5623897" y="1877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17"/>
          <p:cNvSpPr/>
          <p:nvPr/>
        </p:nvSpPr>
        <p:spPr>
          <a:xfrm>
            <a:off x="6199961" y="18750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2"/>
          <p:cNvSpPr/>
          <p:nvPr/>
        </p:nvSpPr>
        <p:spPr>
          <a:xfrm>
            <a:off x="6812029" y="18692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3"/>
          <p:cNvSpPr/>
          <p:nvPr/>
        </p:nvSpPr>
        <p:spPr>
          <a:xfrm>
            <a:off x="7388093" y="186486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517366" y="2636912"/>
            <a:ext cx="1469756" cy="85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/>
          <p:cNvSpPr/>
          <p:nvPr/>
        </p:nvSpPr>
        <p:spPr>
          <a:xfrm>
            <a:off x="3437246" y="213285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437246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/>
          <p:cNvSpPr/>
          <p:nvPr/>
        </p:nvSpPr>
        <p:spPr>
          <a:xfrm>
            <a:off x="1781062" y="213285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781062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>
            <a:off x="5237446" y="213285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5237446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>
            <a:off x="6893630" y="2132856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893630" y="23488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461582" y="285293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173550" y="2636912"/>
            <a:ext cx="1469756" cy="85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717166" y="2636912"/>
            <a:ext cx="1469756" cy="85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88974" y="2636912"/>
            <a:ext cx="1469756" cy="85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325678" y="270892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6461582" y="2852936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4805398" y="285293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669494" y="270892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805398" y="2852936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933190" y="285293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797286" y="270892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933190" y="2852936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277006" y="2852936"/>
            <a:ext cx="10081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2141102" y="2708920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1277006" y="2852936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899592" y="4005064"/>
            <a:ext cx="7487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-One resistive pad will not see any current coming from neighbors </a:t>
            </a:r>
          </a:p>
          <a:p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-For a given resistive value the maximum rate is increased</a:t>
            </a:r>
          </a:p>
          <a:p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-A local measurement can be extrapolated to the full  size detector</a:t>
            </a:r>
          </a:p>
          <a:p>
            <a:endParaRPr lang="en-US" dirty="0">
              <a:latin typeface="Comic Sans MS" pitchFamily="66" charset="0"/>
              <a:sym typeface="Wingdings" pitchFamily="2" charset="2"/>
            </a:endParaRP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-The length of the embedded resistor should be designed taking in</a:t>
            </a:r>
          </a:p>
          <a:p>
            <a:r>
              <a:rPr lang="en-US" dirty="0" smtClean="0">
                <a:latin typeface="Comic Sans MS" pitchFamily="66" charset="0"/>
                <a:sym typeface="Wingdings" pitchFamily="2" charset="2"/>
              </a:rPr>
              <a:t> account the max mesh voltage to avoid any voltage breakdown</a:t>
            </a:r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outline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 to sparks protection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Embedded resistors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Micromegas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Embedded resistors with well detectors</a:t>
            </a:r>
          </a:p>
          <a:p>
            <a:r>
              <a:rPr lang="en-US" dirty="0" smtClean="0">
                <a:latin typeface="Comic Sans MS" pitchFamily="66" charset="0"/>
              </a:rPr>
              <a:t>MSGC development status</a:t>
            </a:r>
          </a:p>
          <a:p>
            <a:r>
              <a:rPr lang="en-US" dirty="0" smtClean="0">
                <a:latin typeface="Comic Sans MS" pitchFamily="66" charset="0"/>
              </a:rPr>
              <a:t>Future</a:t>
            </a:r>
          </a:p>
          <a:p>
            <a:r>
              <a:rPr lang="en-US" dirty="0" smtClean="0">
                <a:latin typeface="Comic Sans MS" pitchFamily="66" charset="0"/>
              </a:rPr>
              <a:t>Conclusion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Rui De Oliveira</a:t>
            </a: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1832</Words>
  <Application>Microsoft Office PowerPoint</Application>
  <PresentationFormat>Affichage à l'écran (4:3)</PresentationFormat>
  <Paragraphs>515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New MPGDs at CERN PCB Workshop</vt:lpstr>
      <vt:lpstr>outline</vt:lpstr>
      <vt:lpstr>Spark protection</vt:lpstr>
      <vt:lpstr>First idea for spark protection</vt:lpstr>
      <vt:lpstr>Second idea</vt:lpstr>
      <vt:lpstr>Introducing an embedded resistor for High rate applications</vt:lpstr>
      <vt:lpstr>Rate limitation due to surface evacuation of charges with single resistive layer protection</vt:lpstr>
      <vt:lpstr>Embedded resistor</vt:lpstr>
      <vt:lpstr>outline</vt:lpstr>
      <vt:lpstr>Pad PCB for LAPP tests</vt:lpstr>
      <vt:lpstr>Production steps</vt:lpstr>
      <vt:lpstr>Production steps</vt:lpstr>
      <vt:lpstr>Production steps</vt:lpstr>
      <vt:lpstr>Production steps</vt:lpstr>
      <vt:lpstr>Shapes and values for embedded resistor R1 Detectors for the LAPP </vt:lpstr>
      <vt:lpstr>Diapositive 16</vt:lpstr>
      <vt:lpstr>Results with embedded resistors in Micromegas</vt:lpstr>
      <vt:lpstr>outline</vt:lpstr>
      <vt:lpstr>Well detectors</vt:lpstr>
      <vt:lpstr>Embedded resistors in well structure</vt:lpstr>
      <vt:lpstr>Process medium rate</vt:lpstr>
      <vt:lpstr>Process medium rate</vt:lpstr>
      <vt:lpstr>Process medium rate</vt:lpstr>
      <vt:lpstr>Process high rate</vt:lpstr>
      <vt:lpstr>Process high rate</vt:lpstr>
      <vt:lpstr>Process high rate</vt:lpstr>
      <vt:lpstr>Process high rate</vt:lpstr>
      <vt:lpstr>Process high rate</vt:lpstr>
      <vt:lpstr>Problems in first high rate production</vt:lpstr>
      <vt:lpstr>outline</vt:lpstr>
      <vt:lpstr>MSGC</vt:lpstr>
      <vt:lpstr>MSGC production with PCB technologies</vt:lpstr>
      <vt:lpstr>First improvement</vt:lpstr>
      <vt:lpstr>After resistive deposition</vt:lpstr>
      <vt:lpstr>New direction: remove material between electrodes where charges are attaching</vt:lpstr>
      <vt:lpstr>New direction: remove material between electrodes where charges are attaching</vt:lpstr>
      <vt:lpstr>New direction: remove material between electrodes where charges are attaching</vt:lpstr>
      <vt:lpstr> Micro gap</vt:lpstr>
      <vt:lpstr>Micro gap pad prototype layout</vt:lpstr>
      <vt:lpstr>Micro gap production</vt:lpstr>
      <vt:lpstr>outline</vt:lpstr>
      <vt:lpstr>2016 R&amp;D: Embedded FE electronics</vt:lpstr>
      <vt:lpstr>2016 R&amp;D: Embedded FE electronics</vt:lpstr>
      <vt:lpstr>2016 R&amp;D: Embedded FE electronics</vt:lpstr>
      <vt:lpstr>2016 R&amp;D: Embedded FE electronics</vt:lpstr>
      <vt:lpstr>2016 R&amp;D: Embedded FE electronics</vt:lpstr>
      <vt:lpstr>2016 R&amp;D Future sub ns proportional high rate MPGD</vt:lpstr>
      <vt:lpstr>2016 R&amp;D Future sub ns proportional high rate MPGD</vt:lpstr>
      <vt:lpstr>2016 R&amp;D Future sub ns proportional high rate MPGD</vt:lpstr>
      <vt:lpstr>2016 R&amp;D Future sub ns proportional high rate MPGD</vt:lpstr>
      <vt:lpstr>Sub ns detector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MPGDs at CERN PCB Workshop</dc:title>
  <dc:creator>mon pc</dc:creator>
  <cp:lastModifiedBy>mon pc</cp:lastModifiedBy>
  <cp:revision>36</cp:revision>
  <dcterms:created xsi:type="dcterms:W3CDTF">2015-11-15T09:25:10Z</dcterms:created>
  <dcterms:modified xsi:type="dcterms:W3CDTF">2015-11-17T06:54:16Z</dcterms:modified>
</cp:coreProperties>
</file>