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345" r:id="rId2"/>
    <p:sldId id="350" r:id="rId3"/>
    <p:sldId id="329" r:id="rId4"/>
    <p:sldId id="331" r:id="rId5"/>
    <p:sldId id="335" r:id="rId6"/>
    <p:sldId id="351" r:id="rId7"/>
    <p:sldId id="361" r:id="rId8"/>
    <p:sldId id="352" r:id="rId9"/>
    <p:sldId id="353" r:id="rId10"/>
    <p:sldId id="354" r:id="rId11"/>
    <p:sldId id="355" r:id="rId12"/>
    <p:sldId id="362" r:id="rId13"/>
    <p:sldId id="364" r:id="rId14"/>
    <p:sldId id="369" r:id="rId15"/>
    <p:sldId id="366" r:id="rId16"/>
    <p:sldId id="363" r:id="rId17"/>
    <p:sldId id="367" r:id="rId18"/>
    <p:sldId id="295" r:id="rId19"/>
    <p:sldId id="370" r:id="rId20"/>
    <p:sldId id="300" r:id="rId21"/>
    <p:sldId id="34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B43"/>
    <a:srgbClr val="100D43"/>
    <a:srgbClr val="16125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86146" autoAdjust="0"/>
  </p:normalViewPr>
  <p:slideViewPr>
    <p:cSldViewPr>
      <p:cViewPr varScale="1">
        <p:scale>
          <a:sx n="79" d="100"/>
          <a:sy n="79" d="100"/>
        </p:scale>
        <p:origin x="84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8C71D-80A6-4C85-B475-CF24F011831A}" type="datetimeFigureOut">
              <a:rPr lang="it-IT" smtClean="0"/>
              <a:pPr/>
              <a:t>17/11/2015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C33EE-BEE9-419B-944D-0E1073F6001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31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That is the upgraded continuation of the KLOE experiment at the Dafne phi factory, wich has been recently upgraded itself as</a:t>
            </a:r>
            <a:r>
              <a:rPr lang="it-IT" baseline="0" dirty="0" smtClean="0"/>
              <a:t> well.</a:t>
            </a:r>
          </a:p>
          <a:p>
            <a:r>
              <a:rPr lang="it-IT" baseline="0" dirty="0" smtClean="0"/>
              <a:t>The apparatus is composed of 2 main subsystems: a Calo system, with a main structure of barrel and endcaps (one is seen here), 2 QCAL instrumenting the focusing quadrupoles of Dafne and a 2 small angle LYSO crystal calorimeters.</a:t>
            </a:r>
          </a:p>
          <a:p>
            <a:r>
              <a:rPr lang="it-IT" baseline="0" dirty="0" smtClean="0"/>
              <a:t>The tracking system is made of the central helium drift chamber, very large, with more than 52k wires is seen here, and a new gaseous IT realized with 4 layers of cylindrical GEM which is the subject of this talk.</a:t>
            </a:r>
          </a:p>
          <a:p>
            <a:r>
              <a:rPr lang="it-IT" baseline="0" dirty="0" smtClean="0"/>
              <a:t>Everything is immersed in a 0.5 T solenoidal field, while dafne is planed to deliver 5-10 fb-1 in 3 years of data taking.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33EE-BEE9-419B-944D-0E1073F6001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80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That is the upgraded continuation of the KLOE experiment at the Dafne phi factory, wich has been recently upgraded itself as</a:t>
            </a:r>
            <a:r>
              <a:rPr lang="it-IT" baseline="0" dirty="0" smtClean="0"/>
              <a:t> well.</a:t>
            </a:r>
          </a:p>
          <a:p>
            <a:r>
              <a:rPr lang="it-IT" baseline="0" dirty="0" smtClean="0"/>
              <a:t>The apparatus is composed of 2 main subsystems: a Calo system, with a main structure of barrel and endcaps (one is seen here), 2 QCAL instrumenting the focusing quadrupoles of Dafne and a 2 small angle LYSO crystal calorimeters.</a:t>
            </a:r>
          </a:p>
          <a:p>
            <a:r>
              <a:rPr lang="it-IT" baseline="0" dirty="0" smtClean="0"/>
              <a:t>The tracking system is made of the central helium drift chamber, very large, with more than 52k wires is seen here, and a new gaseous IT realized with 4 layers of cylindrical GEM which is the subject of this talk.</a:t>
            </a:r>
          </a:p>
          <a:p>
            <a:r>
              <a:rPr lang="it-IT" baseline="0" dirty="0" smtClean="0"/>
              <a:t>Everything is immersed in a 0.5 T solenoidal field, while dafne is planed to deliver 5-10 fb-1 in 3 years of data taking.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33EE-BEE9-419B-944D-0E1073F6001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804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IT is composed of 4 cylindrical detecting layers, photographed here before thay have been inserted one into other. These are their</a:t>
            </a:r>
            <a:r>
              <a:rPr lang="it-IT" baseline="0" dirty="0" smtClean="0"/>
              <a:t> diameters, chosen to fit the available space between the baeampipe and the dc.</a:t>
            </a:r>
          </a:p>
          <a:p>
            <a:r>
              <a:rPr lang="it-IT" baseline="0" dirty="0" smtClean="0"/>
              <a:t>Usually GEMs and in general MPGD are used in harsh environments beacouse of their outstanding rate capability. Here we rather exploited the intrinsic flexibility of the GEM to obtain a cylindrical geometry and its lightness to achieve a material budget of only 2% a radiation length, a mandatory requirement for KLOE, where all the tracks have a low momentum.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33EE-BEE9-419B-944D-0E1073F6001B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77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This how a cosmic muon passing through KLOE appears, triggered</a:t>
            </a:r>
            <a:r>
              <a:rPr lang="it-IT" baseline="0" dirty="0" smtClean="0"/>
              <a:t> by the calorimeter, and reconstructed both by th dc and the IT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33EE-BEE9-419B-944D-0E1073F6001B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13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Maiandra GD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Maiandra GD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  <a:latin typeface="Maiandra GD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iandra GD" pitchFamily="34" charset="0"/>
              </a:defRPr>
            </a:lvl1pPr>
          </a:lstStyle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iandra GD" pitchFamily="34" charset="0"/>
              </a:defRPr>
            </a:lvl1pPr>
          </a:lstStyle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iandra GD" pitchFamily="34" charset="0"/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D. Domenici – LNF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D. Domenici – LNF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08912" cy="778098"/>
          </a:xfrm>
        </p:spPr>
        <p:txBody>
          <a:bodyPr>
            <a:normAutofit/>
          </a:bodyPr>
          <a:lstStyle>
            <a:lvl1pPr algn="ctr">
              <a:defRPr kumimoji="0" lang="en-US" sz="4400" b="1" kern="1200" cap="none" baseline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Maiandra GD" pitchFamily="34" charset="0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4525963"/>
          </a:xfrm>
        </p:spPr>
        <p:txBody>
          <a:bodyPr/>
          <a:lstStyle>
            <a:lvl1pPr>
              <a:defRPr>
                <a:latin typeface="Maiandra GD" pitchFamily="34" charset="0"/>
              </a:defRPr>
            </a:lvl1pPr>
            <a:lvl2pPr>
              <a:defRPr>
                <a:latin typeface="Maiandra GD" pitchFamily="34" charset="0"/>
              </a:defRPr>
            </a:lvl2pPr>
            <a:lvl3pPr>
              <a:defRPr>
                <a:latin typeface="Maiandra GD" pitchFamily="34" charset="0"/>
              </a:defRPr>
            </a:lvl3pPr>
            <a:lvl4pPr>
              <a:defRPr>
                <a:latin typeface="Maiandra GD" pitchFamily="34" charset="0"/>
              </a:defRPr>
            </a:lvl4pPr>
            <a:lvl5pPr>
              <a:defRPr>
                <a:latin typeface="Maiandra GD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3322712" cy="365125"/>
          </a:xfrm>
        </p:spPr>
        <p:txBody>
          <a:bodyPr/>
          <a:lstStyle>
            <a:lvl1pPr>
              <a:defRPr sz="1100">
                <a:latin typeface="Maiandra GD" pitchFamily="34" charset="0"/>
              </a:defRPr>
            </a:lvl1pPr>
          </a:lstStyle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0152" y="6448251"/>
            <a:ext cx="2895600" cy="365125"/>
          </a:xfrm>
        </p:spPr>
        <p:txBody>
          <a:bodyPr/>
          <a:lstStyle>
            <a:lvl1pPr algn="r">
              <a:defRPr sz="1100">
                <a:latin typeface="Maiandra GD" pitchFamily="34" charset="0"/>
              </a:defRPr>
            </a:lvl1pPr>
          </a:lstStyle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42048" y="6422064"/>
            <a:ext cx="762000" cy="365125"/>
          </a:xfrm>
        </p:spPr>
        <p:txBody>
          <a:bodyPr/>
          <a:lstStyle>
            <a:lvl1pPr algn="ctr">
              <a:defRPr sz="1100">
                <a:latin typeface="Maiandra GD" pitchFamily="34" charset="0"/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Maiandra GD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7054552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Maiandra GD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7054552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  <a:latin typeface="Maiandra GD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iandra GD" pitchFamily="34" charset="0"/>
              </a:defRPr>
            </a:lvl1pPr>
          </a:lstStyle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iandra GD" pitchFamily="34" charset="0"/>
              </a:defRPr>
            </a:lvl1pPr>
          </a:lstStyle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iandra GD" pitchFamily="34" charset="0"/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D. Domenici – LNF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D. Domenici – LNF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 smtClean="0"/>
              <a:t>D. Domenici – LNF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D. Domenici – LNF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D. Domenici – LNF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D. Domenici – LNF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4th LNF Workshop on Cylindrical GEM Detectors</a:t>
            </a:r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 smtClean="0">
                <a:solidFill>
                  <a:schemeClr val="tx2">
                    <a:shade val="50000"/>
                  </a:schemeClr>
                </a:solidFill>
              </a:rPr>
              <a:t>D. Domenici – LNF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3769608"/>
            <a:ext cx="6192688" cy="2179672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/>
              </a:rPr>
              <a:t>KLOE</a:t>
            </a:r>
            <a:r>
              <a:rPr lang="it-IT" sz="3600" dirty="0" smtClean="0">
                <a:effectLst/>
              </a:rPr>
              <a:t>-2</a:t>
            </a:r>
            <a:br>
              <a:rPr lang="it-IT" sz="3600" dirty="0" smtClean="0">
                <a:effectLst/>
              </a:rPr>
            </a:br>
            <a:r>
              <a:rPr lang="it-IT" sz="3600" dirty="0" smtClean="0">
                <a:effectLst/>
              </a:rPr>
              <a:t>performance</a:t>
            </a:r>
            <a:br>
              <a:rPr lang="it-IT" sz="3600" dirty="0" smtClean="0">
                <a:effectLst/>
              </a:rPr>
            </a:br>
            <a:r>
              <a:rPr lang="it-IT" sz="3600" dirty="0" smtClean="0">
                <a:effectLst/>
              </a:rPr>
              <a:t>at dafne</a:t>
            </a:r>
            <a:endParaRPr lang="it-IT" sz="3600" dirty="0">
              <a:latin typeface="Candara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785064"/>
            <a:ext cx="6731238" cy="787952"/>
          </a:xfrm>
        </p:spPr>
        <p:txBody>
          <a:bodyPr/>
          <a:lstStyle/>
          <a:p>
            <a:r>
              <a:rPr lang="it-IT" b="1" dirty="0" smtClean="0"/>
              <a:t>Danilo Domenici</a:t>
            </a:r>
          </a:p>
          <a:p>
            <a:r>
              <a:rPr lang="it-IT" dirty="0" smtClean="0"/>
              <a:t>on </a:t>
            </a:r>
            <a:r>
              <a:rPr lang="it-IT" dirty="0" err="1" smtClean="0"/>
              <a:t>behalf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KLOE-2 </a:t>
            </a:r>
            <a:r>
              <a:rPr lang="it-IT" dirty="0" err="1" smtClean="0"/>
              <a:t>Collaboration</a:t>
            </a:r>
            <a:endParaRPr lang="it-IT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1296144" y="5661248"/>
            <a:ext cx="6300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latin typeface="Maiandra GD" pitchFamily="34" charset="0"/>
              </a:rPr>
              <a:t>4th LNF Workshop on </a:t>
            </a:r>
            <a:r>
              <a:rPr lang="it-IT" sz="2000" dirty="0" err="1" smtClean="0">
                <a:latin typeface="Maiandra GD" pitchFamily="34" charset="0"/>
              </a:rPr>
              <a:t>Cylindrical</a:t>
            </a:r>
            <a:r>
              <a:rPr lang="it-IT" sz="2000" dirty="0" smtClean="0">
                <a:latin typeface="Maiandra GD" pitchFamily="34" charset="0"/>
              </a:rPr>
              <a:t> GEM </a:t>
            </a:r>
            <a:r>
              <a:rPr lang="it-IT" sz="2000" dirty="0" err="1" smtClean="0">
                <a:latin typeface="Maiandra GD" pitchFamily="34" charset="0"/>
              </a:rPr>
              <a:t>Detectors</a:t>
            </a:r>
            <a:endParaRPr lang="en-US" sz="2000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78098"/>
          </a:xfrm>
        </p:spPr>
        <p:txBody>
          <a:bodyPr/>
          <a:lstStyle/>
          <a:p>
            <a:r>
              <a:rPr lang="it-IT" dirty="0" smtClean="0"/>
              <a:t>Background and Data Quality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4"/>
          <p:cNvSpPr txBox="1"/>
          <p:nvPr/>
        </p:nvSpPr>
        <p:spPr>
          <a:xfrm>
            <a:off x="457200" y="910461"/>
            <a:ext cx="469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Maiandra GD" pitchFamily="34" charset="0"/>
              </a:rPr>
              <a:t>Trigger Rate</a:t>
            </a:r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: 	</a:t>
            </a:r>
            <a:r>
              <a:rPr lang="it-IT" dirty="0" smtClean="0">
                <a:latin typeface="Maiandra GD" pitchFamily="34" charset="0"/>
              </a:rPr>
              <a:t>4kHz	   → 12kHz </a:t>
            </a:r>
          </a:p>
          <a:p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Event Size: 	</a:t>
            </a:r>
            <a:r>
              <a:rPr lang="it-IT" dirty="0" smtClean="0">
                <a:latin typeface="Maiandra GD" pitchFamily="34" charset="0"/>
              </a:rPr>
              <a:t>4kB	   → 8kB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95" y="1988840"/>
            <a:ext cx="37117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Maiandra GD" panose="020E0502030308020204" pitchFamily="34" charset="0"/>
              </a:rPr>
              <a:t>Touschek background is mostly out of time wrt the bunch with physics </a:t>
            </a:r>
          </a:p>
          <a:p>
            <a:pPr algn="ctr"/>
            <a:endParaRPr lang="it-IT" dirty="0">
              <a:latin typeface="Maiandra GD" panose="020E0502030308020204" pitchFamily="34" charset="0"/>
            </a:endParaRPr>
          </a:p>
          <a:p>
            <a:pPr algn="ctr"/>
            <a:r>
              <a:rPr lang="it-IT" dirty="0" smtClean="0">
                <a:solidFill>
                  <a:srgbClr val="92D050"/>
                </a:solidFill>
                <a:latin typeface="Maiandra GD" panose="020E0502030308020204" pitchFamily="34" charset="0"/>
              </a:rPr>
              <a:t>can be reduced offline associating energy to bunch crossing</a:t>
            </a:r>
          </a:p>
          <a:p>
            <a:pPr algn="ctr"/>
            <a:r>
              <a:rPr lang="it-IT" dirty="0" smtClean="0">
                <a:solidFill>
                  <a:srgbClr val="92D050"/>
                </a:solidFill>
                <a:latin typeface="Maiandra GD" panose="020E0502030308020204" pitchFamily="34" charset="0"/>
              </a:rPr>
              <a:t>exploiting 53ps/√E(GeV)         EMC time resolution</a:t>
            </a:r>
            <a:endParaRPr lang="en-US" dirty="0">
              <a:solidFill>
                <a:srgbClr val="92D050"/>
              </a:solidFill>
              <a:latin typeface="Maiandra GD" panose="020E0502030308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51920" y="1772816"/>
            <a:ext cx="5292080" cy="2232248"/>
            <a:chOff x="3747259" y="1916832"/>
            <a:chExt cx="5396741" cy="235411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259" y="1916832"/>
              <a:ext cx="5396741" cy="2354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047766" y="2137350"/>
              <a:ext cx="787418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2005</a:t>
              </a:r>
              <a:endParaRPr lang="en-US" sz="14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3184" y="2137350"/>
              <a:ext cx="762000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2015</a:t>
              </a:r>
              <a:endParaRPr lang="en-US" sz="1400" dirty="0">
                <a:solidFill>
                  <a:srgbClr val="FF0000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52120" y="904022"/>
            <a:ext cx="25922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Maiandra GD" panose="020E0502030308020204" pitchFamily="34" charset="0"/>
              </a:rPr>
              <a:t>Factor of </a:t>
            </a:r>
            <a:r>
              <a:rPr lang="it-IT" dirty="0">
                <a:latin typeface="Maiandra GD" panose="020E0502030308020204" pitchFamily="34" charset="0"/>
              </a:rPr>
              <a:t>6</a:t>
            </a:r>
            <a:r>
              <a:rPr lang="it-IT" dirty="0" smtClean="0">
                <a:latin typeface="Maiandra GD" panose="020E0502030308020204" pitchFamily="34" charset="0"/>
              </a:rPr>
              <a:t> increase data throughput</a:t>
            </a:r>
            <a:endParaRPr lang="en-US" dirty="0">
              <a:latin typeface="Maiandra GD" panose="020E0502030308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31640" y="4045336"/>
            <a:ext cx="3342452" cy="2583188"/>
            <a:chOff x="251520" y="3807121"/>
            <a:chExt cx="3342452" cy="285744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4138296"/>
              <a:ext cx="3342452" cy="252626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13520" y="4236344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event</a:t>
              </a:r>
            </a:p>
            <a:p>
              <a:r>
                <a:rPr lang="it-IT" sz="1400" dirty="0" smtClean="0">
                  <a:solidFill>
                    <a:srgbClr val="00B050"/>
                  </a:solidFill>
                  <a:latin typeface="Candara" panose="020E0502030303020204" pitchFamily="34" charset="0"/>
                </a:rPr>
                <a:t>bunch</a:t>
              </a:r>
              <a:endParaRPr lang="en-US" sz="1400" dirty="0">
                <a:solidFill>
                  <a:srgbClr val="00B05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1520" y="3807121"/>
              <a:ext cx="3342452" cy="37449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EMC cluster multiplicity</a:t>
              </a:r>
              <a:endParaRPr lang="en-US" sz="16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26732" y="4049548"/>
            <a:ext cx="3342455" cy="2567311"/>
            <a:chOff x="696148" y="1349900"/>
            <a:chExt cx="3342455" cy="28411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148" y="1676400"/>
              <a:ext cx="3342455" cy="25146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29548" y="17526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event</a:t>
              </a:r>
            </a:p>
            <a:p>
              <a:r>
                <a:rPr lang="it-IT" sz="1400" dirty="0" smtClean="0">
                  <a:solidFill>
                    <a:srgbClr val="00B050"/>
                  </a:solidFill>
                  <a:latin typeface="Candara" panose="020E0502030303020204" pitchFamily="34" charset="0"/>
                </a:rPr>
                <a:t>bunch</a:t>
              </a:r>
              <a:endParaRPr lang="en-US" sz="1400" dirty="0">
                <a:solidFill>
                  <a:srgbClr val="00B05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6149" y="1349900"/>
              <a:ext cx="3342452" cy="37465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Total EMC Bhabha energy (MeV)</a:t>
              </a:r>
              <a:endParaRPr lang="en-US" sz="16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1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78098"/>
          </a:xfrm>
        </p:spPr>
        <p:txBody>
          <a:bodyPr/>
          <a:lstStyle/>
          <a:p>
            <a:r>
              <a:rPr lang="it-IT" dirty="0" smtClean="0"/>
              <a:t>Calorimeter Performance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1001" y="836712"/>
            <a:ext cx="4943912" cy="304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796" y="1045211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92D050"/>
                </a:solidFill>
                <a:latin typeface="Maiandra GD" panose="020E0502030308020204" pitchFamily="34" charset="0"/>
              </a:rPr>
              <a:t>Time Calibration</a:t>
            </a:r>
          </a:p>
          <a:p>
            <a:pPr algn="ctr"/>
            <a:r>
              <a:rPr lang="it-IT" dirty="0" smtClean="0">
                <a:latin typeface="Maiandra GD" panose="020E0502030308020204" pitchFamily="34" charset="0"/>
              </a:rPr>
              <a:t>Evaluated every run by fixing T–R/c=0 for </a:t>
            </a:r>
            <a:r>
              <a:rPr lang="el-GR" dirty="0" smtClean="0">
                <a:latin typeface="Candara"/>
              </a:rPr>
              <a:t>γγ</a:t>
            </a:r>
            <a:r>
              <a:rPr lang="it-IT" dirty="0" smtClean="0">
                <a:latin typeface="Candara"/>
              </a:rPr>
              <a:t> events</a:t>
            </a:r>
          </a:p>
          <a:p>
            <a:pPr algn="ctr"/>
            <a:endParaRPr lang="it-IT" dirty="0" smtClean="0">
              <a:latin typeface="Candara"/>
            </a:endParaRPr>
          </a:p>
          <a:p>
            <a:pPr algn="ctr"/>
            <a:r>
              <a:rPr lang="it-IT" dirty="0" smtClean="0">
                <a:solidFill>
                  <a:srgbClr val="92D050"/>
                </a:solidFill>
                <a:latin typeface="Candara"/>
              </a:rPr>
              <a:t>Time Resolutions</a:t>
            </a:r>
            <a:endParaRPr lang="it-IT" dirty="0">
              <a:solidFill>
                <a:srgbClr val="92D050"/>
              </a:solidFill>
              <a:latin typeface="Candara"/>
            </a:endParaRP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Candara"/>
              </a:rPr>
              <a:t>Barrel: 85 ps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Candara"/>
              </a:rPr>
              <a:t>Endcaps: 100 ps </a:t>
            </a:r>
            <a:endParaRPr lang="en-US" dirty="0">
              <a:solidFill>
                <a:srgbClr val="FFC00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934200" y="1582970"/>
            <a:ext cx="7620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62800" y="3106970"/>
            <a:ext cx="609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393624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92D050"/>
                </a:solidFill>
                <a:latin typeface="Maiandra GD" panose="020E0502030308020204" pitchFamily="34" charset="0"/>
              </a:rPr>
              <a:t>Energy Calibration</a:t>
            </a:r>
          </a:p>
          <a:p>
            <a:pPr algn="ctr"/>
            <a:r>
              <a:rPr lang="it-IT" dirty="0" smtClean="0">
                <a:latin typeface="Maiandra GD" panose="020E0502030308020204" pitchFamily="34" charset="0"/>
              </a:rPr>
              <a:t>Evaluated every run by fixing the </a:t>
            </a:r>
            <a:r>
              <a:rPr lang="el-GR" dirty="0" smtClean="0">
                <a:latin typeface="Candara"/>
              </a:rPr>
              <a:t>γγ</a:t>
            </a:r>
            <a:r>
              <a:rPr lang="it-IT" dirty="0" smtClean="0">
                <a:latin typeface="Candara"/>
              </a:rPr>
              <a:t> peak to 510 MeV</a:t>
            </a:r>
            <a:endParaRPr lang="en-US" dirty="0">
              <a:solidFill>
                <a:srgbClr val="FFC000"/>
              </a:solidFill>
              <a:latin typeface="Maiandra GD" panose="020E0502030308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91001" y="4074817"/>
            <a:ext cx="4952999" cy="2450527"/>
            <a:chOff x="2590800" y="4264050"/>
            <a:chExt cx="4495800" cy="230651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90800" y="4404230"/>
              <a:ext cx="4495800" cy="216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590800" y="4264050"/>
              <a:ext cx="4495800" cy="31865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          Endcap                                     Barrell</a:t>
              </a:r>
              <a:endParaRPr lang="en-US" sz="16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07632" y="4857844"/>
            <a:ext cx="4004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latin typeface="Candara"/>
              </a:rPr>
              <a:t>γγ</a:t>
            </a:r>
            <a:r>
              <a:rPr lang="it-IT" dirty="0" smtClean="0">
                <a:latin typeface="Candara"/>
              </a:rPr>
              <a:t> peak-finding influenced by </a:t>
            </a:r>
          </a:p>
          <a:p>
            <a:pPr algn="ctr"/>
            <a:r>
              <a:rPr lang="it-IT" dirty="0" smtClean="0">
                <a:latin typeface="Candara"/>
              </a:rPr>
              <a:t>low-energy tail due to background</a:t>
            </a:r>
          </a:p>
          <a:p>
            <a:pPr algn="ctr"/>
            <a:endParaRPr lang="it-IT" dirty="0" smtClean="0">
              <a:latin typeface="Candara"/>
            </a:endParaRPr>
          </a:p>
          <a:p>
            <a:pPr algn="ctr"/>
            <a:r>
              <a:rPr lang="it-IT" dirty="0" smtClean="0">
                <a:solidFill>
                  <a:srgbClr val="92D050"/>
                </a:solidFill>
                <a:latin typeface="Candara"/>
              </a:rPr>
              <a:t>Energy Resolutions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  <a:latin typeface="Candara"/>
              </a:rPr>
              <a:t>~</a:t>
            </a:r>
            <a:r>
              <a:rPr lang="it-IT" dirty="0" smtClean="0">
                <a:solidFill>
                  <a:srgbClr val="FFC000"/>
                </a:solidFill>
                <a:latin typeface="Candara"/>
              </a:rPr>
              <a:t>5%/√E</a:t>
            </a:r>
            <a:endParaRPr lang="it-IT" dirty="0">
              <a:solidFill>
                <a:srgbClr val="FFC000"/>
              </a:solidFill>
              <a:latin typeface="Candar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1771" y="6240768"/>
            <a:ext cx="501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MeV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6240767"/>
            <a:ext cx="501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MeV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1" y="1017891"/>
            <a:ext cx="4192394" cy="2411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78098"/>
          </a:xfrm>
        </p:spPr>
        <p:txBody>
          <a:bodyPr/>
          <a:lstStyle/>
          <a:p>
            <a:r>
              <a:rPr lang="it-IT" dirty="0" smtClean="0"/>
              <a:t>Drift Chamber Performance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5590" y="764704"/>
            <a:ext cx="4192394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DC Efficiency vs Layer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26355"/>
            <a:ext cx="3657600" cy="288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67744" y="4955120"/>
            <a:ext cx="164137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20</a:t>
            </a:r>
            <a:r>
              <a:rPr lang="en-US" sz="12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15: </a:t>
            </a:r>
            <a:r>
              <a:rPr lang="el-GR" sz="12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σ</a:t>
            </a:r>
            <a:r>
              <a:rPr lang="it-IT" sz="12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 = 2.38 MeV/c</a:t>
            </a:r>
            <a:r>
              <a:rPr lang="it-IT" sz="1200" baseline="30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2</a:t>
            </a:r>
            <a:r>
              <a:rPr lang="it-IT" sz="12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 </a:t>
            </a:r>
          </a:p>
          <a:p>
            <a:r>
              <a:rPr lang="it-IT" sz="12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2005: </a:t>
            </a:r>
            <a:r>
              <a:rPr lang="el-GR" sz="12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σ</a:t>
            </a:r>
            <a:r>
              <a:rPr lang="it-IT" sz="12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>
                <a:solidFill>
                  <a:srgbClr val="FF0000"/>
                </a:solidFill>
                <a:latin typeface="Candara" panose="020E0502030303020204" pitchFamily="34" charset="0"/>
              </a:rPr>
              <a:t>= </a:t>
            </a:r>
            <a:r>
              <a:rPr lang="it-IT" sz="12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2.49 </a:t>
            </a:r>
            <a:r>
              <a:rPr lang="it-IT" sz="1200" dirty="0">
                <a:solidFill>
                  <a:srgbClr val="FF0000"/>
                </a:solidFill>
                <a:latin typeface="Candara" panose="020E0502030303020204" pitchFamily="34" charset="0"/>
              </a:rPr>
              <a:t>MeV/c</a:t>
            </a:r>
            <a:r>
              <a:rPr lang="it-IT" sz="1200" baseline="30000" dirty="0">
                <a:solidFill>
                  <a:srgbClr val="FF0000"/>
                </a:solidFill>
                <a:latin typeface="Candara" panose="020E0502030303020204" pitchFamily="34" charset="0"/>
              </a:rPr>
              <a:t>2</a:t>
            </a:r>
            <a:endParaRPr lang="en-US" sz="1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92" y="2567474"/>
            <a:ext cx="346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Maiandra GD" pitchFamily="34" charset="0"/>
              </a:rPr>
              <a:t>Inner cells at a lower voltage to cope with machine background</a:t>
            </a:r>
            <a:endParaRPr lang="it-IT" sz="1600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3449455"/>
            <a:ext cx="4165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Ks mass affected by IT material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Expected to improve with IT tracking</a:t>
            </a:r>
            <a:endParaRPr lang="it-IT" dirty="0">
              <a:solidFill>
                <a:schemeClr val="accent2"/>
              </a:solidFill>
              <a:latin typeface="Maiandra G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048" y="764704"/>
            <a:ext cx="4366642" cy="26642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623047" y="764704"/>
            <a:ext cx="4366643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DC Residuals vs Impact Parameter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034092"/>
            <a:ext cx="3747692" cy="259228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62872" y="4480092"/>
            <a:ext cx="14253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20</a:t>
            </a:r>
            <a:r>
              <a:rPr lang="en-US" sz="12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15: </a:t>
            </a:r>
            <a:r>
              <a:rPr lang="el-GR" sz="12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σ</a:t>
            </a:r>
            <a:r>
              <a:rPr lang="it-IT" sz="12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 = 1.58 MeV</a:t>
            </a:r>
          </a:p>
          <a:p>
            <a:r>
              <a:rPr lang="it-IT" sz="12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2005: </a:t>
            </a:r>
            <a:r>
              <a:rPr lang="el-GR" sz="12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σ</a:t>
            </a:r>
            <a:r>
              <a:rPr lang="it-IT" sz="12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>
                <a:solidFill>
                  <a:srgbClr val="FF0000"/>
                </a:solidFill>
                <a:latin typeface="Candara" panose="020E0502030303020204" pitchFamily="34" charset="0"/>
              </a:rPr>
              <a:t>= </a:t>
            </a:r>
            <a:r>
              <a:rPr lang="it-IT" sz="12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0.93 MeV</a:t>
            </a:r>
            <a:endParaRPr lang="en-US" sz="1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552" y="3802992"/>
            <a:ext cx="143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Maiandra GD" pitchFamily="34" charset="0"/>
              </a:rPr>
              <a:t>Only decays inside DC</a:t>
            </a:r>
            <a:endParaRPr lang="it-IT" sz="1600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80838" y="4552100"/>
            <a:ext cx="143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Maiandra GD" pitchFamily="34" charset="0"/>
              </a:rPr>
              <a:t>DC tracking only</a:t>
            </a:r>
            <a:endParaRPr lang="it-IT" sz="1600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758"/>
            <a:ext cx="8856984" cy="778098"/>
          </a:xfrm>
        </p:spPr>
        <p:txBody>
          <a:bodyPr/>
          <a:lstStyle/>
          <a:p>
            <a:r>
              <a:rPr lang="it-IT" dirty="0" smtClean="0"/>
              <a:t>Beam Injections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160"/>
          <a:stretch/>
        </p:blipFill>
        <p:spPr>
          <a:xfrm>
            <a:off x="971600" y="1346892"/>
            <a:ext cx="7416824" cy="1506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604" y="6926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Maiandra GD" panose="020E0502030308020204" pitchFamily="34" charset="0"/>
              </a:rPr>
              <a:t>Both beams are injected with a period of </a:t>
            </a:r>
            <a:r>
              <a:rPr lang="en-US" dirty="0" smtClean="0">
                <a:latin typeface="Maiandra GD" panose="020E0502030308020204" pitchFamily="34" charset="0"/>
              </a:rPr>
              <a:t>~10 minutes</a:t>
            </a:r>
          </a:p>
          <a:p>
            <a:pPr algn="ctr"/>
            <a:r>
              <a:rPr lang="en-US" dirty="0" smtClean="0">
                <a:latin typeface="Maiandra GD" panose="020E0502030308020204" pitchFamily="34" charset="0"/>
              </a:rPr>
              <a:t>Injection time is 40% of total time 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1788" y="3356992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aiandra GD" panose="020E0502030308020204" pitchFamily="34" charset="0"/>
              </a:rPr>
              <a:t>High radiation produced in injection is an issue for gaseous detectors (DC</a:t>
            </a:r>
            <a:r>
              <a:rPr lang="it-IT" dirty="0" smtClean="0">
                <a:solidFill>
                  <a:schemeClr val="accent2"/>
                </a:solidFill>
                <a:latin typeface="Maiandra GD" panose="020E0502030308020204" pitchFamily="34" charset="0"/>
              </a:rPr>
              <a:t>+IT)</a:t>
            </a:r>
          </a:p>
          <a:p>
            <a:pPr algn="ctr"/>
            <a:endParaRPr lang="it-IT" dirty="0" smtClean="0">
              <a:latin typeface="Maiandra GD" panose="020E0502030308020204" pitchFamily="34" charset="0"/>
            </a:endParaRPr>
          </a:p>
          <a:p>
            <a:pPr algn="ctr"/>
            <a:r>
              <a:rPr lang="it-IT" dirty="0" smtClean="0">
                <a:latin typeface="Maiandra GD" panose="020E0502030308020204" pitchFamily="34" charset="0"/>
              </a:rPr>
              <a:t>DC current is 2÷6 times higher during injections</a:t>
            </a:r>
          </a:p>
          <a:p>
            <a:pPr algn="ctr"/>
            <a:endParaRPr lang="it-IT" dirty="0">
              <a:latin typeface="Maiandra GD" panose="020E0502030308020204" pitchFamily="34" charset="0"/>
            </a:endParaRPr>
          </a:p>
          <a:p>
            <a:pPr algn="ctr"/>
            <a:r>
              <a:rPr lang="it-IT" dirty="0" smtClean="0">
                <a:solidFill>
                  <a:srgbClr val="92D050"/>
                </a:solidFill>
                <a:latin typeface="Maiandra GD" panose="020E0502030308020204" pitchFamily="34" charset="0"/>
              </a:rPr>
              <a:t>IT currents (GEM3) are 8÷10 times higher during electrons injections</a:t>
            </a:r>
            <a:endParaRPr lang="en-US" dirty="0">
              <a:solidFill>
                <a:srgbClr val="92D050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90"/>
          <a:stretch/>
        </p:blipFill>
        <p:spPr>
          <a:xfrm>
            <a:off x="212116" y="2935242"/>
            <a:ext cx="5512012" cy="1435777"/>
          </a:xfrm>
          <a:prstGeom prst="rect">
            <a:avLst/>
          </a:prstGeom>
        </p:spPr>
      </p:pic>
      <p:pic>
        <p:nvPicPr>
          <p:cNvPr id="10" name="Picture 9" descr="electrons_positrons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4442398"/>
            <a:ext cx="4935991" cy="20750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44097" y="465313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</a:rPr>
              <a:t>e</a:t>
            </a:r>
            <a:r>
              <a:rPr lang="it-IT" sz="1200" dirty="0" smtClean="0">
                <a:latin typeface="Calibri" panose="020F0502020204030204" pitchFamily="34" charset="0"/>
              </a:rPr>
              <a:t>lectron injection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544522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anose="020F0502020204030204" pitchFamily="34" charset="0"/>
              </a:rPr>
              <a:t>positron injection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365127" y="3512484"/>
            <a:ext cx="1431486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DC Current (</a:t>
            </a:r>
            <a:r>
              <a:rPr lang="it-IT" sz="1200" b="1" dirty="0" smtClean="0">
                <a:solidFill>
                  <a:schemeClr val="bg1"/>
                </a:solidFill>
                <a:latin typeface="Candara" panose="020E0502030303020204" pitchFamily="34" charset="0"/>
                <a:sym typeface="Symbol" panose="05050102010706020507" pitchFamily="18" charset="2"/>
              </a:rPr>
              <a:t>A</a:t>
            </a:r>
            <a:r>
              <a:rPr lang="it-IT" sz="1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365815" y="1951007"/>
            <a:ext cx="1500960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Beam Current (</a:t>
            </a:r>
            <a:r>
              <a:rPr lang="it-IT" sz="1200" b="1" dirty="0">
                <a:solidFill>
                  <a:schemeClr val="bg1"/>
                </a:solidFill>
                <a:latin typeface="Candara" panose="020E0502030303020204" pitchFamily="34" charset="0"/>
                <a:sym typeface="Symbol" panose="05050102010706020507" pitchFamily="18" charset="2"/>
              </a:rPr>
              <a:t>m</a:t>
            </a:r>
            <a:r>
              <a:rPr lang="it-IT" sz="1200" b="1" dirty="0" smtClean="0">
                <a:solidFill>
                  <a:schemeClr val="bg1"/>
                </a:solidFill>
                <a:latin typeface="Candara" panose="020E0502030303020204" pitchFamily="34" charset="0"/>
                <a:sym typeface="Symbol" panose="05050102010706020507" pitchFamily="18" charset="2"/>
              </a:rPr>
              <a:t>A</a:t>
            </a:r>
            <a:r>
              <a:rPr lang="it-IT" sz="1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994" y="1366451"/>
            <a:ext cx="5940108" cy="421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78098"/>
          </a:xfrm>
        </p:spPr>
        <p:txBody>
          <a:bodyPr/>
          <a:lstStyle/>
          <a:p>
            <a:r>
              <a:rPr lang="it-IT" dirty="0" smtClean="0"/>
              <a:t>Beam Losses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92696"/>
            <a:ext cx="859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Maiandra GD" panose="020E0502030308020204" pitchFamily="34" charset="0"/>
              </a:rPr>
              <a:t>DAFNE has no beam dump system</a:t>
            </a:r>
          </a:p>
          <a:p>
            <a:pPr algn="ctr"/>
            <a:r>
              <a:rPr lang="it-IT" dirty="0">
                <a:latin typeface="Maiandra GD" panose="020E0502030308020204" pitchFamily="34" charset="0"/>
              </a:rPr>
              <a:t>O</a:t>
            </a:r>
            <a:r>
              <a:rPr lang="it-IT" dirty="0" smtClean="0">
                <a:latin typeface="Maiandra GD" panose="020E0502030308020204" pitchFamily="34" charset="0"/>
              </a:rPr>
              <a:t>ccasionally beams can be partially (blow-up) or completely lost in the detector 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1018505" y="1998621"/>
            <a:ext cx="1541341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DC Voltage (V)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1112494" y="3444257"/>
            <a:ext cx="1370489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L1 Current (</a:t>
            </a:r>
            <a:r>
              <a:rPr lang="el-GR" sz="1200" b="1" dirty="0" smtClean="0">
                <a:solidFill>
                  <a:schemeClr val="bg1"/>
                </a:solidFill>
                <a:latin typeface="Candara"/>
              </a:rPr>
              <a:t>μ</a:t>
            </a:r>
            <a:r>
              <a:rPr lang="it-IT" sz="1200" b="1" dirty="0" smtClean="0">
                <a:solidFill>
                  <a:schemeClr val="bg1"/>
                </a:solidFill>
                <a:latin typeface="Candara"/>
              </a:rPr>
              <a:t>A</a:t>
            </a:r>
            <a:r>
              <a:rPr lang="it-IT" sz="1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589240"/>
            <a:ext cx="859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Maiandra GD" panose="020E0502030308020204" pitchFamily="34" charset="0"/>
              </a:rPr>
              <a:t>15 beam losses giving a DC global Trip in 4 days</a:t>
            </a:r>
          </a:p>
          <a:p>
            <a:pPr algn="ctr"/>
            <a:r>
              <a:rPr lang="it-IT" dirty="0" smtClean="0">
                <a:latin typeface="Maiandra GD" panose="020E0502030308020204" pitchFamily="34" charset="0"/>
              </a:rPr>
              <a:t>Few less spikes seen by EMC EndCaps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anose="020E0502030308020204" pitchFamily="34" charset="0"/>
              </a:rPr>
              <a:t>Tens of spikes in IT Layer1 current (most sensitive detector)</a:t>
            </a:r>
            <a:endParaRPr lang="en-US" dirty="0">
              <a:solidFill>
                <a:schemeClr val="accent2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1104002" y="4757496"/>
            <a:ext cx="1370489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ECap Rate (kHz)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78098"/>
          </a:xfrm>
        </p:spPr>
        <p:txBody>
          <a:bodyPr>
            <a:normAutofit/>
          </a:bodyPr>
          <a:lstStyle/>
          <a:p>
            <a:r>
              <a:rPr lang="it-IT" dirty="0" smtClean="0"/>
              <a:t>Inner Tracker Performance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490161"/>
            <a:ext cx="5409306" cy="223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716503"/>
            <a:ext cx="8166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92D050"/>
                </a:solidFill>
                <a:latin typeface="Maiandra GD" panose="020E0502030308020204" pitchFamily="34" charset="0"/>
              </a:rPr>
              <a:t>Given the harsh environment we realized that the design gain (12000) was too high to guarantee the safety operation of the C-GEM</a:t>
            </a:r>
          </a:p>
          <a:p>
            <a:pPr algn="ctr"/>
            <a:endParaRPr lang="it-IT" dirty="0" smtClean="0">
              <a:latin typeface="Maiandra GD" panose="020E0502030308020204" pitchFamily="34" charset="0"/>
            </a:endParaRPr>
          </a:p>
          <a:p>
            <a:pPr algn="ctr"/>
            <a:r>
              <a:rPr lang="it-IT" dirty="0" smtClean="0">
                <a:latin typeface="Maiandra GD" panose="020E0502030308020204" pitchFamily="34" charset="0"/>
              </a:rPr>
              <a:t>It has been decreased to 10000 that is still compatible with the GASTONE amplifier without dramatic efficiency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5025950"/>
            <a:ext cx="816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Maiandra GD" panose="020E0502030308020204" pitchFamily="34" charset="0"/>
              </a:rPr>
              <a:t>A lot of work done by DAFNE crew to optimize injections</a:t>
            </a:r>
          </a:p>
          <a:p>
            <a:pPr algn="ctr"/>
            <a:endParaRPr lang="it-IT" dirty="0">
              <a:latin typeface="Maiandra GD" panose="020E0502030308020204" pitchFamily="34" charset="0"/>
            </a:endParaRP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anose="020E0502030308020204" pitchFamily="34" charset="0"/>
              </a:rPr>
              <a:t>Anyway an unexpected rate of HV sectors with leakeage current occurred</a:t>
            </a:r>
          </a:p>
        </p:txBody>
      </p:sp>
    </p:spTree>
    <p:extLst>
      <p:ext uri="{BB962C8B-B14F-4D97-AF65-F5344CB8AC3E}">
        <p14:creationId xmlns:p14="http://schemas.microsoft.com/office/powerpoint/2010/main" val="35834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78098"/>
          </a:xfrm>
        </p:spPr>
        <p:txBody>
          <a:bodyPr/>
          <a:lstStyle/>
          <a:p>
            <a:r>
              <a:rPr lang="it-IT" dirty="0" smtClean="0"/>
              <a:t>Inner Tracker HV System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18" name="Picture 3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7176" y="656920"/>
            <a:ext cx="4206824" cy="1967408"/>
          </a:xfrm>
          <a:prstGeom prst="rect">
            <a:avLst/>
          </a:prstGeom>
        </p:spPr>
      </p:pic>
      <p:sp>
        <p:nvSpPr>
          <p:cNvPr id="319" name="TextBox 318"/>
          <p:cNvSpPr txBox="1"/>
          <p:nvPr/>
        </p:nvSpPr>
        <p:spPr>
          <a:xfrm>
            <a:off x="107504" y="76470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anose="020E0502030308020204" pitchFamily="34" charset="0"/>
              </a:rPr>
              <a:t>Run I HV scheme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dirty="0" smtClean="0">
                <a:latin typeface="Maiandra GD" panose="020E0502030308020204" pitchFamily="34" charset="0"/>
              </a:rPr>
              <a:t>7 independent channels referred to ground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dirty="0" smtClean="0">
                <a:latin typeface="Maiandra GD" panose="020E0502030308020204" pitchFamily="34" charset="0"/>
              </a:rPr>
              <a:t>Current limit only to top GEM faces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dirty="0" smtClean="0">
                <a:latin typeface="Maiandra GD" panose="020E0502030308020204" pitchFamily="34" charset="0"/>
              </a:rPr>
              <a:t>Software common trip  </a:t>
            </a:r>
            <a:endParaRPr lang="en-US" dirty="0">
              <a:latin typeface="Maiandra GD" panose="020E0502030308020204" pitchFamily="34" charset="0"/>
            </a:endParaRPr>
          </a:p>
        </p:txBody>
      </p:sp>
      <p:grpSp>
        <p:nvGrpSpPr>
          <p:cNvPr id="333" name="Group 332"/>
          <p:cNvGrpSpPr/>
          <p:nvPr/>
        </p:nvGrpSpPr>
        <p:grpSpPr>
          <a:xfrm>
            <a:off x="227953" y="1988840"/>
            <a:ext cx="4511629" cy="1944216"/>
            <a:chOff x="461508" y="2354320"/>
            <a:chExt cx="4511629" cy="1944216"/>
          </a:xfrm>
        </p:grpSpPr>
        <p:pic>
          <p:nvPicPr>
            <p:cNvPr id="325" name="Picture 324" descr="positrons_electrons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508" y="2354320"/>
              <a:ext cx="4511629" cy="1944216"/>
            </a:xfrm>
            <a:prstGeom prst="rect">
              <a:avLst/>
            </a:prstGeom>
          </p:spPr>
        </p:pic>
        <p:sp>
          <p:nvSpPr>
            <p:cNvPr id="331" name="TextBox 330"/>
            <p:cNvSpPr txBox="1"/>
            <p:nvPr/>
          </p:nvSpPr>
          <p:spPr>
            <a:xfrm>
              <a:off x="2285275" y="2664379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200" dirty="0" smtClean="0">
                  <a:latin typeface="Calibri" panose="020F0502020204030204" pitchFamily="34" charset="0"/>
                </a:rPr>
                <a:t>bad</a:t>
              </a:r>
            </a:p>
            <a:p>
              <a:pPr algn="r"/>
              <a:r>
                <a:rPr lang="it-IT" sz="1200" dirty="0" smtClean="0">
                  <a:latin typeface="Calibri" panose="020F0502020204030204" pitchFamily="34" charset="0"/>
                </a:rPr>
                <a:t>electron injection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1035207" y="3069298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>
                  <a:latin typeface="Calibri" panose="020F0502020204030204" pitchFamily="34" charset="0"/>
                </a:rPr>
                <a:t>positron injection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334" name="Rectangle 333"/>
          <p:cNvSpPr/>
          <p:nvPr/>
        </p:nvSpPr>
        <p:spPr>
          <a:xfrm>
            <a:off x="4841744" y="2723583"/>
            <a:ext cx="388843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anose="020E0502030308020204" pitchFamily="34" charset="0"/>
              </a:rPr>
              <a:t>current saturation during e- injection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anose="020E0502030308020204" pitchFamily="34" charset="0"/>
              </a:rPr>
              <a:t>decrese of Vup and increase of fields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anose="020E0502030308020204" pitchFamily="34" charset="0"/>
              </a:rPr>
              <a:t>possible propagation of discharge between GEM stages</a:t>
            </a:r>
          </a:p>
        </p:txBody>
      </p:sp>
      <p:pic>
        <p:nvPicPr>
          <p:cNvPr id="820" name="Picture 8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4077072"/>
            <a:ext cx="4272861" cy="2476147"/>
          </a:xfrm>
          <a:prstGeom prst="rect">
            <a:avLst/>
          </a:prstGeom>
        </p:spPr>
      </p:pic>
      <p:sp>
        <p:nvSpPr>
          <p:cNvPr id="1306" name="TextBox 1305"/>
          <p:cNvSpPr txBox="1"/>
          <p:nvPr/>
        </p:nvSpPr>
        <p:spPr>
          <a:xfrm>
            <a:off x="107504" y="4093329"/>
            <a:ext cx="47525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anose="020E0502030308020204" pitchFamily="34" charset="0"/>
              </a:rPr>
              <a:t>Run II HV scheme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dirty="0" smtClean="0">
                <a:latin typeface="Maiandra GD" panose="020E0502030308020204" pitchFamily="34" charset="0"/>
              </a:rPr>
              <a:t>single current generator channel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dirty="0" smtClean="0">
                <a:latin typeface="Maiandra GD" panose="020E0502030308020204" pitchFamily="34" charset="0"/>
              </a:rPr>
              <a:t>passive voltage divider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 smtClean="0">
              <a:latin typeface="Maiandra GD" panose="020E0502030308020204" pitchFamily="34" charset="0"/>
            </a:endParaRP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anose="020E0502030308020204" pitchFamily="34" charset="0"/>
              </a:rPr>
              <a:t>Future planned </a:t>
            </a:r>
            <a:r>
              <a:rPr lang="it-IT" dirty="0">
                <a:solidFill>
                  <a:schemeClr val="accent2"/>
                </a:solidFill>
                <a:latin typeface="Maiandra GD" panose="020E0502030308020204" pitchFamily="34" charset="0"/>
              </a:rPr>
              <a:t>HV scheme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dirty="0" smtClean="0">
                <a:latin typeface="Maiandra GD" panose="020E0502030308020204" pitchFamily="34" charset="0"/>
              </a:rPr>
              <a:t>dedicated CAEN board with common floating return channels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dirty="0" smtClean="0">
                <a:latin typeface="Maiandra GD" panose="020E0502030308020204" pitchFamily="34" charset="0"/>
              </a:rPr>
              <a:t>advantages of both schemes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1308" name="Picture 4" descr="http://www.caen.it/documents/work_EcommerceProduct/926/A1560H_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861677" y="5303579"/>
            <a:ext cx="608142" cy="15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3801" y="2544692"/>
            <a:ext cx="429092" cy="3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78098"/>
          </a:xfrm>
        </p:spPr>
        <p:txBody>
          <a:bodyPr/>
          <a:lstStyle/>
          <a:p>
            <a:r>
              <a:rPr lang="it-IT" dirty="0" smtClean="0"/>
              <a:t>Inner Tracker Current Leaks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537" y="2420888"/>
            <a:ext cx="4476750" cy="24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537" y="76470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50000"/>
              <a:buFont typeface="Arial" pitchFamily="34" charset="0"/>
              <a:buChar char="•"/>
            </a:pPr>
            <a:r>
              <a:rPr lang="it-IT" dirty="0" smtClean="0">
                <a:solidFill>
                  <a:srgbClr val="92D050"/>
                </a:solidFill>
                <a:latin typeface="Maiandra GD" pitchFamily="34" charset="0"/>
              </a:rPr>
              <a:t>Current leaks are mainly (but not only) triggered by heavy irradiation during anomalous injections or beam losses</a:t>
            </a:r>
            <a:endParaRPr lang="it-IT" dirty="0">
              <a:solidFill>
                <a:srgbClr val="92D050"/>
              </a:solidFill>
              <a:latin typeface="Maiandra GD" pitchFamily="34" charset="0"/>
            </a:endParaRPr>
          </a:p>
          <a:p>
            <a:pPr marL="285750" indent="-285750">
              <a:buClr>
                <a:schemeClr val="accent1"/>
              </a:buClr>
              <a:buSzPct val="150000"/>
              <a:buFont typeface="Arial" pitchFamily="34" charset="0"/>
              <a:buChar char="•"/>
            </a:pPr>
            <a:r>
              <a:rPr lang="it-IT" dirty="0" smtClean="0">
                <a:latin typeface="Maiandra GD" pitchFamily="34" charset="0"/>
              </a:rPr>
              <a:t>Effect enhanced by relatively high gain of operation (discharge probability is exponential with gain)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61 leaks uniquely concentrated on edge GEM sectors</a:t>
            </a:r>
            <a:endParaRPr lang="it-IT" dirty="0">
              <a:solidFill>
                <a:schemeClr val="accent2"/>
              </a:solidFill>
              <a:latin typeface="Maiandra G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7268" y="3838480"/>
            <a:ext cx="2898459" cy="109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Z:\user\d\domenici\private\fisica\DSCN028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7521" y="2060848"/>
            <a:ext cx="2697954" cy="17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8172400" y="3068960"/>
            <a:ext cx="288032" cy="144016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537" y="4913736"/>
            <a:ext cx="5049543" cy="171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10791" y="4930238"/>
            <a:ext cx="302433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Maiandra GD" pitchFamily="34" charset="0"/>
              </a:rPr>
              <a:t>X-strips occupancy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5007367"/>
            <a:ext cx="3288432" cy="16619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Sectorization creates distortion of electric field resulting in higher effective gain</a:t>
            </a:r>
          </a:p>
          <a:p>
            <a:pPr algn="ctr"/>
            <a:r>
              <a:rPr lang="it-IT" sz="1200" dirty="0" smtClean="0">
                <a:solidFill>
                  <a:schemeClr val="accent2"/>
                </a:solidFill>
                <a:latin typeface="Maiandra GD" pitchFamily="34" charset="0"/>
              </a:rPr>
              <a:t> 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Sectors can be seen in 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X-strips occupancy</a:t>
            </a:r>
            <a:endParaRPr lang="it-IT" dirty="0">
              <a:solidFill>
                <a:schemeClr val="accent2"/>
              </a:solidFill>
              <a:latin typeface="Maiandra G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2941799"/>
            <a:ext cx="10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 8 GEM1</a:t>
            </a:r>
          </a:p>
          <a:p>
            <a:r>
              <a:rPr lang="it-IT" sz="14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28 GEM2</a:t>
            </a:r>
          </a:p>
          <a:p>
            <a:r>
              <a:rPr lang="it-IT" sz="14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25 GEM3</a:t>
            </a:r>
            <a:endParaRPr lang="it-IT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dirty="0" smtClean="0"/>
              <a:t>Conclusions</a:t>
            </a:r>
            <a:endParaRPr lang="it-IT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CasellaDiTesto 3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891175"/>
            <a:ext cx="8496944" cy="57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en-US" sz="2000" dirty="0" smtClean="0"/>
              <a:t>KLOE-2 data-taking is ongoing (Run I + Run II) with </a:t>
            </a:r>
            <a:r>
              <a:rPr lang="en-US" sz="2000" dirty="0" smtClean="0">
                <a:solidFill>
                  <a:schemeClr val="accent2"/>
                </a:solidFill>
              </a:rPr>
              <a:t>~ 1.4 fb</a:t>
            </a:r>
            <a:r>
              <a:rPr lang="en-US" sz="2000" baseline="30000" dirty="0" smtClean="0">
                <a:solidFill>
                  <a:schemeClr val="accent2"/>
                </a:solidFill>
              </a:rPr>
              <a:t>-1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of integrated luminosity </a:t>
            </a:r>
            <a:r>
              <a:rPr lang="en-US" sz="2000" dirty="0" smtClean="0"/>
              <a:t>delivered by DAFNE up to now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285750" indent="-285750">
              <a:defRPr/>
            </a:pPr>
            <a:endParaRPr lang="en-US" sz="1400" dirty="0" smtClean="0"/>
          </a:p>
          <a:p>
            <a:pPr marL="285750" indent="-285750">
              <a:defRPr/>
            </a:pPr>
            <a:r>
              <a:rPr lang="en-US" sz="2000" dirty="0" smtClean="0"/>
              <a:t>A lot of efforts have been focused to cope with a </a:t>
            </a:r>
            <a:r>
              <a:rPr lang="en-US" sz="2000" dirty="0" smtClean="0">
                <a:solidFill>
                  <a:schemeClr val="accent2"/>
                </a:solidFill>
              </a:rPr>
              <a:t>high background environment</a:t>
            </a:r>
            <a:r>
              <a:rPr lang="en-US" sz="2000" dirty="0" smtClean="0"/>
              <a:t> given by the new Crab-waist interaction scheme</a:t>
            </a:r>
          </a:p>
          <a:p>
            <a:pPr marL="285750" indent="-285750">
              <a:defRPr/>
            </a:pPr>
            <a:endParaRPr lang="en-US" sz="2000" dirty="0"/>
          </a:p>
          <a:p>
            <a:pPr marL="285750" indent="-285750">
              <a:defRPr/>
            </a:pPr>
            <a:r>
              <a:rPr lang="en-US" sz="2000" dirty="0" smtClean="0"/>
              <a:t>Besides the increase of data throughput and the polluting of the data,    a serious concern is the </a:t>
            </a:r>
            <a:r>
              <a:rPr lang="en-US" sz="2000" dirty="0" smtClean="0">
                <a:solidFill>
                  <a:schemeClr val="accent2"/>
                </a:solidFill>
              </a:rPr>
              <a:t>safety operation of the gaseous central detectors</a:t>
            </a:r>
          </a:p>
          <a:p>
            <a:pPr marL="285750" indent="-285750">
              <a:defRPr/>
            </a:pPr>
            <a:endParaRPr lang="en-US" sz="2000" dirty="0"/>
          </a:p>
          <a:p>
            <a:pPr marL="285750" indent="-285750">
              <a:defRPr/>
            </a:pPr>
            <a:r>
              <a:rPr lang="en-US" sz="2000" dirty="0" smtClean="0"/>
              <a:t>The major issue for the </a:t>
            </a:r>
            <a:r>
              <a:rPr lang="en-US" sz="2000" dirty="0" smtClean="0">
                <a:solidFill>
                  <a:schemeClr val="accent2"/>
                </a:solidFill>
              </a:rPr>
              <a:t>Inner Tracker </a:t>
            </a:r>
            <a:r>
              <a:rPr lang="en-US" sz="2000" dirty="0" smtClean="0"/>
              <a:t>is the occurrence of </a:t>
            </a:r>
            <a:r>
              <a:rPr lang="en-US" sz="2000" dirty="0" smtClean="0">
                <a:solidFill>
                  <a:schemeClr val="accent2"/>
                </a:solidFill>
              </a:rPr>
              <a:t>current leaks </a:t>
            </a:r>
            <a:r>
              <a:rPr lang="en-US" sz="2000" dirty="0" smtClean="0"/>
              <a:t>mostly due to bad injections or beam losses and enhanced by the relatively high operating gain</a:t>
            </a:r>
          </a:p>
          <a:p>
            <a:pPr marL="285750" indent="-285750">
              <a:defRPr/>
            </a:pPr>
            <a:endParaRPr lang="en-US" sz="2000" dirty="0" smtClean="0"/>
          </a:p>
          <a:p>
            <a:pPr marL="285750" indent="-285750">
              <a:defRPr/>
            </a:pPr>
            <a:r>
              <a:rPr lang="en-US" sz="2000" dirty="0" smtClean="0"/>
              <a:t>Changing the HV supply scheme and decreasing the gain have been    the adopted countermoves so far, in addition </a:t>
            </a:r>
            <a:r>
              <a:rPr lang="en-US" sz="2000" dirty="0"/>
              <a:t>to the optimization </a:t>
            </a:r>
            <a:r>
              <a:rPr lang="en-US" sz="2000" dirty="0" smtClean="0"/>
              <a:t>       of </a:t>
            </a:r>
            <a:r>
              <a:rPr lang="en-US" sz="2000" dirty="0"/>
              <a:t>the beam injections with proper </a:t>
            </a:r>
            <a:r>
              <a:rPr lang="en-US" sz="2000" dirty="0">
                <a:solidFill>
                  <a:schemeClr val="accent2"/>
                </a:solidFill>
              </a:rPr>
              <a:t>online feedback information </a:t>
            </a:r>
            <a:r>
              <a:rPr lang="en-US" sz="2000" dirty="0" smtClean="0">
                <a:solidFill>
                  <a:schemeClr val="accent2"/>
                </a:solidFill>
              </a:rPr>
              <a:t>        (</a:t>
            </a:r>
            <a:r>
              <a:rPr lang="en-US" sz="2000" dirty="0">
                <a:solidFill>
                  <a:schemeClr val="accent2"/>
                </a:solidFill>
              </a:rPr>
              <a:t>IT and DC currents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55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SPARES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050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txBody>
          <a:bodyPr>
            <a:noAutofit/>
          </a:bodyPr>
          <a:lstStyle/>
          <a:p>
            <a:r>
              <a:rPr lang="it-IT" dirty="0" smtClean="0"/>
              <a:t>Introduction of KLOE-2 at DAFNE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4th LNF Workshop on </a:t>
            </a:r>
            <a:r>
              <a:rPr lang="it-IT" dirty="0" err="1" smtClean="0"/>
              <a:t>Cylindrical</a:t>
            </a:r>
            <a:r>
              <a:rPr lang="it-IT" dirty="0" smtClean="0"/>
              <a:t> GEM </a:t>
            </a:r>
            <a:r>
              <a:rPr lang="it-IT" dirty="0" err="1" smtClean="0"/>
              <a:t>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908720"/>
            <a:ext cx="8570005" cy="5544616"/>
          </a:xfrm>
          <a:prstGeom prst="rect">
            <a:avLst/>
          </a:prstGeom>
        </p:spPr>
        <p:txBody>
          <a:bodyPr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it-IT" sz="2200" dirty="0" smtClean="0">
                <a:solidFill>
                  <a:schemeClr val="accent2"/>
                </a:solidFill>
                <a:latin typeface="Maiandra GD" pitchFamily="34" charset="0"/>
              </a:rPr>
              <a:t>DAFNE </a:t>
            </a:r>
            <a:r>
              <a:rPr lang="el-GR" sz="2200" dirty="0" smtClean="0">
                <a:solidFill>
                  <a:schemeClr val="accent2"/>
                </a:solidFill>
                <a:latin typeface="Candara" pitchFamily="34" charset="0"/>
              </a:rPr>
              <a:t>φ</a:t>
            </a:r>
            <a:r>
              <a:rPr lang="it-IT" sz="2200" dirty="0" err="1" smtClean="0">
                <a:solidFill>
                  <a:schemeClr val="accent2"/>
                </a:solidFill>
                <a:latin typeface="Maiandra GD" pitchFamily="34" charset="0"/>
              </a:rPr>
              <a:t>-factory</a:t>
            </a:r>
            <a:endParaRPr lang="it-IT" sz="2200" dirty="0" smtClean="0">
              <a:solidFill>
                <a:schemeClr val="accent2"/>
              </a:solidFill>
              <a:latin typeface="Maiandra GD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it-IT" sz="1800" dirty="0" err="1" smtClean="0">
                <a:latin typeface="Maiandra GD" pitchFamily="34" charset="0"/>
              </a:rPr>
              <a:t>e</a:t>
            </a:r>
            <a:r>
              <a:rPr lang="it-IT" sz="1800" baseline="30000" dirty="0" err="1" smtClean="0">
                <a:latin typeface="Maiandra GD" pitchFamily="34" charset="0"/>
              </a:rPr>
              <a:t>+</a:t>
            </a:r>
            <a:r>
              <a:rPr lang="it-IT" sz="1800" dirty="0" smtClean="0">
                <a:latin typeface="Maiandra GD" pitchFamily="34" charset="0"/>
              </a:rPr>
              <a:t> e</a:t>
            </a:r>
            <a:r>
              <a:rPr lang="it-IT" sz="1800" baseline="30000" dirty="0" smtClean="0">
                <a:latin typeface="Maiandra GD" pitchFamily="34" charset="0"/>
              </a:rPr>
              <a:t>–</a:t>
            </a:r>
            <a:r>
              <a:rPr lang="it-IT" sz="1800" dirty="0" smtClean="0">
                <a:latin typeface="Maiandra GD" pitchFamily="34" charset="0"/>
              </a:rPr>
              <a:t> at 1020 </a:t>
            </a:r>
            <a:r>
              <a:rPr lang="it-IT" sz="1800" dirty="0" err="1" smtClean="0">
                <a:latin typeface="Maiandra GD" pitchFamily="34" charset="0"/>
              </a:rPr>
              <a:t>MeV</a:t>
            </a:r>
            <a:endParaRPr lang="it-IT" sz="1800" dirty="0" smtClean="0">
              <a:latin typeface="Maiandra GD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it-IT" sz="1800" dirty="0" smtClean="0">
                <a:latin typeface="Maiandra GD" pitchFamily="34" charset="0"/>
              </a:rPr>
              <a:t>First time of crab-waist IP with</a:t>
            </a:r>
          </a:p>
          <a:p>
            <a:pPr marL="448056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it-IT" sz="1800" dirty="0" smtClean="0">
                <a:latin typeface="Maiandra GD" pitchFamily="34" charset="0"/>
              </a:rPr>
              <a:t>	detector solenoid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it-IT" sz="1800" dirty="0" smtClean="0">
                <a:latin typeface="Maiandra GD" pitchFamily="34" charset="0"/>
              </a:rPr>
              <a:t>Run I: </a:t>
            </a:r>
            <a:r>
              <a:rPr lang="it-IT" sz="1800" dirty="0" smtClean="0">
                <a:latin typeface="Maiandra GD" pitchFamily="34" charset="0"/>
              </a:rPr>
              <a:t>November 2014 </a:t>
            </a:r>
            <a:r>
              <a:rPr lang="it-IT" sz="1800" dirty="0" smtClean="0">
                <a:latin typeface="Maiandra GD" pitchFamily="34" charset="0"/>
              </a:rPr>
              <a:t>– July 2015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it-IT" sz="1800" dirty="0" smtClean="0">
                <a:latin typeface="Maiandra GD" pitchFamily="34" charset="0"/>
              </a:rPr>
              <a:t>Run II: started at September 2015</a:t>
            </a:r>
          </a:p>
          <a:p>
            <a:pPr marL="448056" lvl="1" indent="0">
              <a:buClr>
                <a:schemeClr val="accent1">
                  <a:lumMod val="75000"/>
                </a:schemeClr>
              </a:buClr>
              <a:buNone/>
            </a:pPr>
            <a:endParaRPr lang="it-IT" sz="2000" dirty="0" smtClean="0">
              <a:latin typeface="Maiandra GD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90000"/>
            </a:pPr>
            <a:r>
              <a:rPr lang="it-IT" sz="2000" dirty="0" err="1" smtClean="0">
                <a:solidFill>
                  <a:schemeClr val="accent2"/>
                </a:solidFill>
                <a:latin typeface="Maiandra GD" pitchFamily="34" charset="0"/>
              </a:rPr>
              <a:t>Physics</a:t>
            </a:r>
            <a:r>
              <a:rPr lang="it-IT" sz="2000" dirty="0" smtClean="0">
                <a:solidFill>
                  <a:schemeClr val="accent2"/>
                </a:solidFill>
                <a:latin typeface="Maiandra GD" pitchFamily="34" charset="0"/>
              </a:rPr>
              <a:t> </a:t>
            </a:r>
            <a:r>
              <a:rPr lang="it-IT" sz="2000" dirty="0" err="1" smtClean="0">
                <a:solidFill>
                  <a:schemeClr val="accent2"/>
                </a:solidFill>
                <a:latin typeface="Maiandra GD" pitchFamily="34" charset="0"/>
              </a:rPr>
              <a:t>program</a:t>
            </a:r>
            <a:r>
              <a:rPr lang="it-IT" sz="2000" dirty="0" smtClean="0">
                <a:solidFill>
                  <a:schemeClr val="accent2"/>
                </a:solidFill>
                <a:latin typeface="Maiandra GD" pitchFamily="34" charset="0"/>
              </a:rPr>
              <a:t> (EPJ C68, 619)		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l-GR" sz="1800" dirty="0" smtClean="0">
                <a:latin typeface="Candara"/>
              </a:rPr>
              <a:t>γγ</a:t>
            </a:r>
            <a:r>
              <a:rPr lang="it-IT" sz="1800" dirty="0" smtClean="0">
                <a:latin typeface="Candara"/>
              </a:rPr>
              <a:t> </a:t>
            </a:r>
            <a:r>
              <a:rPr lang="it-IT" sz="1800" dirty="0" err="1" smtClean="0">
                <a:latin typeface="Candara"/>
              </a:rPr>
              <a:t>physics</a:t>
            </a:r>
            <a:endParaRPr lang="it-IT" sz="1800" dirty="0" smtClean="0">
              <a:latin typeface="Maiandra GD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it-IT" sz="1800" dirty="0" err="1" smtClean="0">
                <a:latin typeface="Maiandra GD" pitchFamily="34" charset="0"/>
              </a:rPr>
              <a:t>Ks</a:t>
            </a:r>
            <a:r>
              <a:rPr lang="it-IT" sz="1800" dirty="0" smtClean="0">
                <a:latin typeface="Maiandra GD" pitchFamily="34" charset="0"/>
              </a:rPr>
              <a:t>, </a:t>
            </a:r>
            <a:r>
              <a:rPr lang="el-GR" sz="1800" dirty="0" smtClean="0">
                <a:latin typeface="Candara" pitchFamily="34" charset="0"/>
              </a:rPr>
              <a:t>η</a:t>
            </a:r>
            <a:r>
              <a:rPr lang="it-IT" sz="1800" dirty="0" smtClean="0">
                <a:latin typeface="Maiandra GD" pitchFamily="34" charset="0"/>
              </a:rPr>
              <a:t>, </a:t>
            </a:r>
            <a:r>
              <a:rPr lang="el-GR" sz="1800" dirty="0" smtClean="0">
                <a:latin typeface="Candara" pitchFamily="34" charset="0"/>
              </a:rPr>
              <a:t>η</a:t>
            </a:r>
            <a:r>
              <a:rPr lang="it-IT" sz="1800" baseline="-25000" dirty="0" smtClean="0">
                <a:latin typeface="Maiandra GD" pitchFamily="34" charset="0"/>
              </a:rPr>
              <a:t>S</a:t>
            </a:r>
            <a:r>
              <a:rPr lang="it-IT" sz="1800" dirty="0" smtClean="0">
                <a:latin typeface="Maiandra GD" pitchFamily="34" charset="0"/>
              </a:rPr>
              <a:t> rare </a:t>
            </a:r>
            <a:r>
              <a:rPr lang="it-IT" sz="1800" dirty="0" err="1" smtClean="0">
                <a:latin typeface="Maiandra GD" pitchFamily="34" charset="0"/>
              </a:rPr>
              <a:t>decays</a:t>
            </a:r>
            <a:endParaRPr lang="it-IT" sz="1800" dirty="0" smtClean="0">
              <a:latin typeface="Maiandra GD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it-IT" sz="1800" dirty="0" smtClean="0">
                <a:latin typeface="Maiandra GD" pitchFamily="34" charset="0"/>
              </a:rPr>
              <a:t>CPT test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it-IT" sz="1800" dirty="0" smtClean="0">
                <a:latin typeface="Maiandra GD" pitchFamily="34" charset="0"/>
              </a:rPr>
              <a:t>Dark photon search</a:t>
            </a:r>
          </a:p>
          <a:p>
            <a:pPr marL="448056" lvl="1" indent="0">
              <a:buClr>
                <a:schemeClr val="accent1">
                  <a:lumMod val="75000"/>
                </a:schemeClr>
              </a:buClr>
              <a:buNone/>
            </a:pPr>
            <a:endParaRPr lang="it-IT" sz="2000" dirty="0" smtClean="0">
              <a:solidFill>
                <a:schemeClr val="accent2"/>
              </a:solidFill>
              <a:latin typeface="Maiandra GD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it-IT" sz="2000" dirty="0" smtClean="0">
                <a:solidFill>
                  <a:schemeClr val="accent2"/>
                </a:solidFill>
                <a:latin typeface="Maiandra GD" pitchFamily="34" charset="0"/>
              </a:rPr>
              <a:t>Gamma Taggers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it-IT" sz="1800" dirty="0" smtClean="0">
                <a:latin typeface="Maiandra GD" pitchFamily="34" charset="0"/>
              </a:rPr>
              <a:t>LET – LYSO Crystal / SiPM at 1m from IP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it-IT" sz="1800" dirty="0" smtClean="0">
                <a:latin typeface="Maiandra GD" pitchFamily="34" charset="0"/>
              </a:rPr>
              <a:t>HET – Scintillator hodoscope at 11m from IP</a:t>
            </a:r>
          </a:p>
          <a:p>
            <a:pPr>
              <a:buClr>
                <a:schemeClr val="accent1">
                  <a:lumMod val="75000"/>
                </a:schemeClr>
              </a:buClr>
              <a:buSzPct val="90000"/>
            </a:pPr>
            <a:endParaRPr lang="it-IT" sz="1800" dirty="0" smtClean="0">
              <a:latin typeface="Maiandra GD" pitchFamily="34" charset="0"/>
            </a:endParaRPr>
          </a:p>
        </p:txBody>
      </p:sp>
      <p:pic>
        <p:nvPicPr>
          <p:cNvPr id="9" name="Picture 4" descr="C:\Users\danilo\Dropbox\LNF\gruppo1\giu13\foto\IMG0287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7376" y="3831574"/>
            <a:ext cx="5043567" cy="190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3.bp.blogspot.com/-N4ITmYJs80w/U3TYcLX9u-I/AAAAAAAAAQk/xKidXB2uBMs/s1600/Edificio+Dafne+3+(58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59" y="692697"/>
            <a:ext cx="4490984" cy="30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IT </a:t>
            </a:r>
            <a:r>
              <a:rPr lang="it-IT" dirty="0" smtClean="0"/>
              <a:t>cabling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 descr="C:\Users\danilo\Dropbox\Camera Uploads\2013-06-17 16.34.2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717032"/>
            <a:ext cx="4978962" cy="281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9632" y="6165304"/>
            <a:ext cx="2952328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/>
                </a:solidFill>
                <a:latin typeface="Maiandra GD" pitchFamily="34" charset="0"/>
              </a:defRPr>
            </a:lvl1pPr>
          </a:lstStyle>
          <a:p>
            <a:r>
              <a:rPr lang="it-IT"/>
              <a:t>IT cabled and shielded</a:t>
            </a:r>
            <a:endParaRPr lang="it-IT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79512" y="1052736"/>
            <a:ext cx="3240360" cy="2304255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dirty="0" smtClean="0"/>
              <a:t>Each IT side has:</a:t>
            </a:r>
          </a:p>
          <a:p>
            <a:pPr marL="457200" indent="-457200">
              <a:defRPr/>
            </a:pPr>
            <a:r>
              <a:rPr lang="en-US" sz="2000" dirty="0" smtClean="0"/>
              <a:t>90 readout cables</a:t>
            </a:r>
          </a:p>
          <a:p>
            <a:pPr marL="457200" indent="-457200">
              <a:defRPr/>
            </a:pPr>
            <a:r>
              <a:rPr lang="en-US" sz="2000" dirty="0" smtClean="0"/>
              <a:t>69 HV cables</a:t>
            </a:r>
          </a:p>
          <a:p>
            <a:pPr marL="457200" indent="-457200">
              <a:defRPr/>
            </a:pPr>
            <a:r>
              <a:rPr lang="en-US" sz="2000" dirty="0" smtClean="0"/>
              <a:t>36 gas tubes</a:t>
            </a:r>
          </a:p>
          <a:p>
            <a:pPr marL="457200" indent="-457200">
              <a:defRPr/>
            </a:pPr>
            <a:r>
              <a:rPr lang="en-US" sz="2000" dirty="0" smtClean="0"/>
              <a:t>8 cooling tubes</a:t>
            </a:r>
          </a:p>
          <a:p>
            <a:pPr marL="457200" indent="-457200">
              <a:defRPr/>
            </a:pPr>
            <a:r>
              <a:rPr lang="en-US" sz="2000" dirty="0" smtClean="0"/>
              <a:t>6 temp. probes cables</a:t>
            </a:r>
          </a:p>
        </p:txBody>
      </p:sp>
      <p:pic>
        <p:nvPicPr>
          <p:cNvPr id="16" name="Picture 3" descr="C:\Users\danilo\Dropbox\Camera Uploads\2013-06-11 16.10.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247800"/>
            <a:ext cx="3220586" cy="429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anilo\Dropbox\Camera Uploads\2013-06-03 10.37.2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7550" y="973542"/>
            <a:ext cx="2230554" cy="252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80112" y="971436"/>
            <a:ext cx="2952328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Detail of connectors zone</a:t>
            </a:r>
            <a:endParaRPr lang="it-IT" dirty="0">
              <a:solidFill>
                <a:schemeClr val="accent2"/>
              </a:solidFill>
              <a:latin typeface="Maiandra G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1844824"/>
            <a:ext cx="2376264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/>
                </a:solidFill>
                <a:latin typeface="Maiandra GD" pitchFamily="34" charset="0"/>
              </a:defRPr>
            </a:lvl1pPr>
          </a:lstStyle>
          <a:p>
            <a:r>
              <a:rPr lang="it-IT" dirty="0"/>
              <a:t>One side fully cabled</a:t>
            </a:r>
          </a:p>
        </p:txBody>
      </p:sp>
    </p:spTree>
    <p:extLst>
      <p:ext uri="{BB962C8B-B14F-4D97-AF65-F5344CB8AC3E}">
        <p14:creationId xmlns:p14="http://schemas.microsoft.com/office/powerpoint/2010/main" val="34230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31657"/>
            <a:ext cx="8390596" cy="53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Cosmic rays events</a:t>
            </a:r>
            <a:endParaRPr lang="it-IT" dirty="0"/>
          </a:p>
        </p:txBody>
      </p:sp>
      <p:sp>
        <p:nvSpPr>
          <p:cNvPr id="8" name="Rettangolo 6"/>
          <p:cNvSpPr/>
          <p:nvPr/>
        </p:nvSpPr>
        <p:spPr>
          <a:xfrm>
            <a:off x="6334929" y="1198112"/>
            <a:ext cx="2324131" cy="1434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89400" y="1124744"/>
            <a:ext cx="1357498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7030A0"/>
                </a:solidFill>
                <a:latin typeface="Maiandra GD" pitchFamily="34" charset="0"/>
              </a:rPr>
              <a:t>EMC + DC</a:t>
            </a:r>
            <a:endParaRPr lang="it-IT" dirty="0">
              <a:solidFill>
                <a:srgbClr val="7030A0"/>
              </a:solidFill>
              <a:latin typeface="Maiandra G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2204864"/>
            <a:ext cx="802742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7030A0"/>
                </a:solidFill>
                <a:latin typeface="Maiandra GD" pitchFamily="34" charset="0"/>
              </a:rPr>
              <a:t>IT</a:t>
            </a:r>
            <a:endParaRPr lang="it-IT" dirty="0">
              <a:solidFill>
                <a:srgbClr val="7030A0"/>
              </a:solidFill>
              <a:latin typeface="Maiandra GD" pitchFamily="34" charset="0"/>
            </a:endParaRPr>
          </a:p>
        </p:txBody>
      </p:sp>
      <p:pic>
        <p:nvPicPr>
          <p:cNvPr id="11" name="Picture 2" descr="C:\Users\danilo\Dropbox\Conferences\instr14\danilo_it_pictures.tar\danilo_it_pictures\IT_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004048" y="2634120"/>
            <a:ext cx="3686206" cy="368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1124728" y="263411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6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>
            <a:noAutofit/>
          </a:bodyPr>
          <a:lstStyle/>
          <a:p>
            <a:r>
              <a:rPr lang="it-IT" dirty="0" smtClean="0"/>
              <a:t>Introduction of KLOE-2 at DAFNE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4th LNF Workshop on </a:t>
            </a:r>
            <a:r>
              <a:rPr lang="it-IT" dirty="0" err="1" smtClean="0"/>
              <a:t>Cylindrical</a:t>
            </a:r>
            <a:r>
              <a:rPr lang="it-IT" dirty="0" smtClean="0"/>
              <a:t> GEM </a:t>
            </a:r>
            <a:r>
              <a:rPr lang="it-IT" dirty="0" err="1" smtClean="0"/>
              <a:t>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764704"/>
            <a:ext cx="8570005" cy="5544616"/>
          </a:xfrm>
          <a:prstGeom prst="rect">
            <a:avLst/>
          </a:prstGeom>
        </p:spPr>
        <p:txBody>
          <a:bodyPr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  <a:buSzPct val="90000"/>
            </a:pPr>
            <a:r>
              <a:rPr lang="it-IT" sz="2000" dirty="0" err="1" smtClean="0">
                <a:solidFill>
                  <a:schemeClr val="accent2"/>
                </a:solidFill>
                <a:latin typeface="Maiandra GD" pitchFamily="34" charset="0"/>
              </a:rPr>
              <a:t>Superconductive</a:t>
            </a:r>
            <a:r>
              <a:rPr lang="it-IT" sz="2000" dirty="0" smtClean="0">
                <a:solidFill>
                  <a:schemeClr val="accent2"/>
                </a:solidFill>
                <a:latin typeface="Maiandra GD" pitchFamily="34" charset="0"/>
              </a:rPr>
              <a:t> </a:t>
            </a:r>
            <a:r>
              <a:rPr lang="it-IT" sz="2000" dirty="0" err="1" smtClean="0">
                <a:solidFill>
                  <a:schemeClr val="accent2"/>
                </a:solidFill>
                <a:latin typeface="Maiandra GD" pitchFamily="34" charset="0"/>
              </a:rPr>
              <a:t>Magnet</a:t>
            </a:r>
            <a:endParaRPr lang="it-IT" sz="2000" dirty="0" smtClean="0">
              <a:solidFill>
                <a:schemeClr val="accent2"/>
              </a:solidFill>
              <a:latin typeface="Maiandra GD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it-IT" sz="1800" dirty="0" smtClean="0">
                <a:latin typeface="Maiandra GD" pitchFamily="34" charset="0"/>
              </a:rPr>
              <a:t>0.52 T </a:t>
            </a:r>
            <a:r>
              <a:rPr lang="it-IT" sz="1800" dirty="0" err="1" smtClean="0">
                <a:latin typeface="Maiandra GD" pitchFamily="34" charset="0"/>
              </a:rPr>
              <a:t>solenoidal</a:t>
            </a:r>
            <a:r>
              <a:rPr lang="it-IT" sz="1800" dirty="0" smtClean="0">
                <a:latin typeface="Maiandra GD" pitchFamily="34" charset="0"/>
              </a:rPr>
              <a:t> </a:t>
            </a:r>
            <a:r>
              <a:rPr lang="it-IT" sz="1800" dirty="0" err="1" smtClean="0">
                <a:latin typeface="Maiandra GD" pitchFamily="34" charset="0"/>
              </a:rPr>
              <a:t>field</a:t>
            </a:r>
            <a:endParaRPr lang="it-IT" sz="2000" dirty="0" smtClean="0">
              <a:solidFill>
                <a:schemeClr val="accent2"/>
              </a:solidFill>
              <a:latin typeface="Maiandra GD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90000"/>
            </a:pPr>
            <a:r>
              <a:rPr lang="it-IT" sz="2000" dirty="0">
                <a:solidFill>
                  <a:schemeClr val="accent2"/>
                </a:solidFill>
                <a:latin typeface="Maiandra GD" pitchFamily="34" charset="0"/>
              </a:rPr>
              <a:t>Calorimeter System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it-IT" sz="1800" dirty="0">
                <a:latin typeface="Maiandra GD" pitchFamily="34" charset="0"/>
              </a:rPr>
              <a:t>EMC – Lead / Scintillating  Fibers / PMT Barrel and Endcaps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it-IT" sz="1800" dirty="0">
                <a:latin typeface="Maiandra GD" pitchFamily="34" charset="0"/>
              </a:rPr>
              <a:t>QCAL – Tungsten / Scintillating Tiles / SiPM Quadrupole Instrumentation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it-IT" sz="1800" dirty="0">
                <a:latin typeface="Maiandra GD" pitchFamily="34" charset="0"/>
              </a:rPr>
              <a:t>CCAL – LYSO Crystal / SiPM Low </a:t>
            </a:r>
            <a:r>
              <a:rPr lang="it-IT" sz="1800" dirty="0" smtClean="0">
                <a:latin typeface="Maiandra GD" pitchFamily="34" charset="0"/>
              </a:rPr>
              <a:t>angle</a:t>
            </a:r>
            <a:endParaRPr lang="it-IT" sz="2000" dirty="0" smtClean="0">
              <a:solidFill>
                <a:schemeClr val="accent2"/>
              </a:solidFill>
              <a:latin typeface="Maiandra GD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90000"/>
            </a:pPr>
            <a:r>
              <a:rPr lang="it-IT" sz="2000" dirty="0" smtClean="0">
                <a:solidFill>
                  <a:schemeClr val="accent2"/>
                </a:solidFill>
                <a:latin typeface="Maiandra GD" pitchFamily="34" charset="0"/>
              </a:rPr>
              <a:t>Tracking System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it-IT" sz="1800" dirty="0" smtClean="0">
                <a:latin typeface="Maiandra GD" pitchFamily="34" charset="0"/>
              </a:rPr>
              <a:t>DC </a:t>
            </a:r>
            <a:r>
              <a:rPr lang="it-IT" sz="1800" dirty="0">
                <a:latin typeface="Maiandra GD" pitchFamily="34" charset="0"/>
              </a:rPr>
              <a:t>–</a:t>
            </a:r>
            <a:r>
              <a:rPr lang="it-IT" sz="1800" dirty="0" smtClean="0">
                <a:latin typeface="Maiandra GD" pitchFamily="34" charset="0"/>
              </a:rPr>
              <a:t> Helium 3.7m x 4m Drift Chamber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it-IT" sz="1800" dirty="0" smtClean="0">
                <a:latin typeface="Maiandra GD" pitchFamily="34" charset="0"/>
              </a:rPr>
              <a:t>IT – 4 Layers Cylindrical GEM Inner Tracker</a:t>
            </a:r>
          </a:p>
          <a:p>
            <a:pPr>
              <a:buClr>
                <a:schemeClr val="accent1">
                  <a:lumMod val="75000"/>
                </a:schemeClr>
              </a:buClr>
              <a:buSzPct val="90000"/>
              <a:buNone/>
            </a:pPr>
            <a:endParaRPr lang="it-IT" sz="2000" dirty="0" smtClean="0">
              <a:latin typeface="Maiandra G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8"/>
          <a:stretch/>
        </p:blipFill>
        <p:spPr bwMode="auto">
          <a:xfrm>
            <a:off x="1403648" y="4042712"/>
            <a:ext cx="6512396" cy="281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951870"/>
            <a:ext cx="4616152" cy="290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danilo\Pictures\IT\P106061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4867496"/>
            <a:ext cx="1074878" cy="10748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750206" cy="648072"/>
          </a:xfrm>
        </p:spPr>
        <p:txBody>
          <a:bodyPr>
            <a:noAutofit/>
          </a:bodyPr>
          <a:lstStyle/>
          <a:p>
            <a:r>
              <a:rPr lang="it-IT" dirty="0" smtClean="0"/>
              <a:t>The Cylindrical-GEM </a:t>
            </a:r>
            <a:r>
              <a:rPr lang="it-IT" dirty="0"/>
              <a:t>Inner Tracker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1519" y="3645024"/>
            <a:ext cx="4356485" cy="26843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  <a:latin typeface="Maiandra GD" pitchFamily="34" charset="0"/>
              </a:rPr>
              <a:t>70 cm </a:t>
            </a:r>
            <a:r>
              <a:rPr lang="en-US" sz="2000" dirty="0">
                <a:latin typeface="Maiandra GD" pitchFamily="34" charset="0"/>
              </a:rPr>
              <a:t>active </a:t>
            </a:r>
            <a:r>
              <a:rPr lang="en-US" sz="2000" dirty="0" smtClean="0">
                <a:latin typeface="Maiandra GD" pitchFamily="34" charset="0"/>
              </a:rPr>
              <a:t>length</a:t>
            </a:r>
          </a:p>
          <a:p>
            <a:r>
              <a:rPr lang="en-US" sz="2000" dirty="0" smtClean="0">
                <a:solidFill>
                  <a:schemeClr val="accent3"/>
                </a:solidFill>
                <a:latin typeface="Maiandra GD" pitchFamily="34" charset="0"/>
              </a:rPr>
              <a:t>650 </a:t>
            </a:r>
            <a:r>
              <a:rPr lang="el-GR" sz="2000" dirty="0" smtClean="0">
                <a:solidFill>
                  <a:schemeClr val="accent3"/>
                </a:solidFill>
                <a:latin typeface="Candara" pitchFamily="34" charset="0"/>
              </a:rPr>
              <a:t>μ</a:t>
            </a:r>
            <a:r>
              <a:rPr lang="it-IT" sz="2000" dirty="0" smtClean="0">
                <a:solidFill>
                  <a:schemeClr val="accent3"/>
                </a:solidFill>
                <a:latin typeface="Maiandra GD" pitchFamily="34" charset="0"/>
              </a:rPr>
              <a:t>m</a:t>
            </a:r>
            <a:r>
              <a:rPr lang="it-IT" sz="2000" dirty="0" smtClean="0">
                <a:latin typeface="Maiandra GD" pitchFamily="34" charset="0"/>
              </a:rPr>
              <a:t> pitch strip readout</a:t>
            </a:r>
            <a:endParaRPr lang="en-US" sz="2000" dirty="0" smtClean="0">
              <a:latin typeface="Maiandra GD" pitchFamily="34" charset="0"/>
            </a:endParaRPr>
          </a:p>
          <a:p>
            <a:r>
              <a:rPr lang="en-US" sz="2000" dirty="0" smtClean="0">
                <a:solidFill>
                  <a:schemeClr val="accent3"/>
                </a:solidFill>
                <a:latin typeface="Maiandra GD" pitchFamily="34" charset="0"/>
              </a:rPr>
              <a:t>20k</a:t>
            </a:r>
            <a:r>
              <a:rPr lang="en-US" sz="2000" dirty="0" smtClean="0">
                <a:latin typeface="Maiandra GD" pitchFamily="34" charset="0"/>
              </a:rPr>
              <a:t> GASTONE FEE channels</a:t>
            </a:r>
          </a:p>
          <a:p>
            <a:r>
              <a:rPr lang="en-US" sz="2000" dirty="0" smtClean="0">
                <a:solidFill>
                  <a:schemeClr val="accent3"/>
                </a:solidFill>
                <a:latin typeface="Maiandra GD" pitchFamily="34" charset="0"/>
              </a:rPr>
              <a:t>1300</a:t>
            </a:r>
            <a:r>
              <a:rPr lang="en-US" sz="2000" dirty="0" smtClean="0">
                <a:latin typeface="Maiandra GD" pitchFamily="34" charset="0"/>
              </a:rPr>
              <a:t> HV channels</a:t>
            </a:r>
          </a:p>
          <a:p>
            <a:r>
              <a:rPr lang="en-US" sz="2000" dirty="0" smtClean="0">
                <a:solidFill>
                  <a:schemeClr val="accent3"/>
                </a:solidFill>
                <a:latin typeface="Maiandra GD" pitchFamily="34" charset="0"/>
              </a:rPr>
              <a:t>Ar/Iso:90/10</a:t>
            </a:r>
            <a:r>
              <a:rPr lang="en-US" sz="2000" dirty="0" smtClean="0">
                <a:latin typeface="Maiandra GD" pitchFamily="34" charset="0"/>
              </a:rPr>
              <a:t> gas mixture</a:t>
            </a:r>
          </a:p>
          <a:p>
            <a:r>
              <a:rPr lang="en-US" sz="2000" dirty="0" smtClean="0">
                <a:solidFill>
                  <a:schemeClr val="accent3"/>
                </a:solidFill>
                <a:latin typeface="Maiandra GD" pitchFamily="34" charset="0"/>
              </a:rPr>
              <a:t>12000</a:t>
            </a:r>
            <a:r>
              <a:rPr lang="en-US" sz="2000" dirty="0" smtClean="0">
                <a:latin typeface="Maiandra GD" pitchFamily="34" charset="0"/>
              </a:rPr>
              <a:t> gas gain</a:t>
            </a:r>
          </a:p>
          <a:p>
            <a:r>
              <a:rPr lang="en-US" sz="2000" dirty="0" smtClean="0">
                <a:solidFill>
                  <a:schemeClr val="accent3"/>
                </a:solidFill>
                <a:latin typeface="Maiandra GD" pitchFamily="34" charset="0"/>
              </a:rPr>
              <a:t>3/2/2/2 </a:t>
            </a:r>
            <a:r>
              <a:rPr lang="en-US" sz="2000" dirty="0">
                <a:solidFill>
                  <a:schemeClr val="accent3"/>
                </a:solidFill>
                <a:latin typeface="Maiandra GD" pitchFamily="34" charset="0"/>
              </a:rPr>
              <a:t>mm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smtClean="0">
                <a:latin typeface="Maiandra GD" pitchFamily="34" charset="0"/>
              </a:rPr>
              <a:t>triple-GEM layout</a:t>
            </a:r>
          </a:p>
          <a:p>
            <a:r>
              <a:rPr lang="en-US" sz="2000" dirty="0">
                <a:solidFill>
                  <a:schemeClr val="accent3"/>
                </a:solidFill>
                <a:latin typeface="Maiandra GD" pitchFamily="34" charset="0"/>
              </a:rPr>
              <a:t>2% X</a:t>
            </a:r>
            <a:r>
              <a:rPr lang="en-US" sz="2000" baseline="-25000" dirty="0">
                <a:solidFill>
                  <a:schemeClr val="accent3"/>
                </a:solidFill>
                <a:latin typeface="Maiandra GD" pitchFamily="34" charset="0"/>
              </a:rPr>
              <a:t>0</a:t>
            </a:r>
            <a:r>
              <a:rPr lang="en-US" sz="2000" dirty="0">
                <a:solidFill>
                  <a:schemeClr val="accent3"/>
                </a:solidFill>
                <a:latin typeface="Maiandra GD" pitchFamily="34" charset="0"/>
              </a:rPr>
              <a:t> </a:t>
            </a:r>
            <a:r>
              <a:rPr lang="en-US" sz="2000" dirty="0">
                <a:latin typeface="Maiandra GD" pitchFamily="34" charset="0"/>
              </a:rPr>
              <a:t>material </a:t>
            </a:r>
            <a:r>
              <a:rPr lang="en-US" sz="2000" dirty="0" smtClean="0">
                <a:latin typeface="Maiandra GD" pitchFamily="34" charset="0"/>
              </a:rPr>
              <a:t>budget</a:t>
            </a:r>
            <a:endParaRPr lang="en-US" sz="2000" dirty="0">
              <a:latin typeface="Maiandra GD" pitchFamily="34" charset="0"/>
            </a:endParaRPr>
          </a:p>
        </p:txBody>
      </p:sp>
      <p:pic>
        <p:nvPicPr>
          <p:cNvPr id="1027" name="Picture 3" descr="C:\Users\danilo\Dropbox\Conferences\eps13\cgemLayou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9" r="5084" b="3935"/>
          <a:stretch/>
        </p:blipFill>
        <p:spPr bwMode="auto">
          <a:xfrm>
            <a:off x="4717026" y="4142777"/>
            <a:ext cx="4174392" cy="20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691681" y="764704"/>
            <a:ext cx="5832648" cy="2877671"/>
            <a:chOff x="1691681" y="836712"/>
            <a:chExt cx="5832648" cy="2877671"/>
          </a:xfrm>
        </p:grpSpPr>
        <p:pic>
          <p:nvPicPr>
            <p:cNvPr id="72" name="Picture 2" descr="C:\Users\danilo\Pictures\IT\P106049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91681" y="940609"/>
              <a:ext cx="5832648" cy="277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460894" y="836712"/>
              <a:ext cx="39167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6576" indent="0" algn="ctr">
                <a:buNone/>
              </a:pPr>
              <a:r>
                <a:rPr lang="en-US" sz="2400" b="1" dirty="0">
                  <a:solidFill>
                    <a:schemeClr val="accent2"/>
                  </a:solidFill>
                  <a:latin typeface="Maiandra GD" pitchFamily="34" charset="0"/>
                </a:rPr>
                <a:t>4 cylindrical-GEM detectors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86129" y="3131676"/>
              <a:ext cx="769763" cy="369332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kern="0" dirty="0" smtClean="0">
                  <a:solidFill>
                    <a:schemeClr val="accent2"/>
                  </a:solidFill>
                  <a:latin typeface="Maiandra GD" pitchFamily="34" charset="0"/>
                </a:rPr>
                <a:t>41 cm</a:t>
              </a:r>
              <a:endParaRPr lang="it-IT" b="1" dirty="0">
                <a:solidFill>
                  <a:schemeClr val="accent2"/>
                </a:solidFill>
                <a:latin typeface="Maiandra GD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91880" y="3131676"/>
              <a:ext cx="809837" cy="369332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kern="0" dirty="0" smtClean="0">
                  <a:solidFill>
                    <a:schemeClr val="accent2"/>
                  </a:solidFill>
                  <a:latin typeface="Maiandra GD" pitchFamily="34" charset="0"/>
                </a:rPr>
                <a:t>36 cm</a:t>
              </a:r>
              <a:endParaRPr lang="it-IT" b="1" dirty="0">
                <a:solidFill>
                  <a:schemeClr val="accent2"/>
                </a:solidFill>
                <a:latin typeface="Maiandra GD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76056" y="3140968"/>
              <a:ext cx="769763" cy="369332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kern="0" dirty="0">
                  <a:solidFill>
                    <a:schemeClr val="accent2"/>
                  </a:solidFill>
                  <a:latin typeface="Maiandra GD" pitchFamily="34" charset="0"/>
                </a:rPr>
                <a:t>3</a:t>
              </a:r>
              <a:r>
                <a:rPr lang="en-US" b="1" kern="0" dirty="0" smtClean="0">
                  <a:solidFill>
                    <a:schemeClr val="accent2"/>
                  </a:solidFill>
                  <a:latin typeface="Maiandra GD" pitchFamily="34" charset="0"/>
                </a:rPr>
                <a:t>1 cm</a:t>
              </a:r>
              <a:endParaRPr lang="it-IT" b="1" dirty="0">
                <a:solidFill>
                  <a:schemeClr val="accent2"/>
                </a:solidFill>
                <a:latin typeface="Maiandra GD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78617" y="3140968"/>
              <a:ext cx="809837" cy="369332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kern="0" dirty="0" smtClean="0">
                  <a:solidFill>
                    <a:schemeClr val="accent2"/>
                  </a:solidFill>
                  <a:latin typeface="Maiandra GD" pitchFamily="34" charset="0"/>
                </a:rPr>
                <a:t>26 cm</a:t>
              </a:r>
              <a:endParaRPr lang="it-IT" b="1" dirty="0">
                <a:solidFill>
                  <a:schemeClr val="accent2"/>
                </a:solidFill>
                <a:latin typeface="Maiandra GD" pitchFamily="34" charset="0"/>
              </a:endParaRPr>
            </a:p>
          </p:txBody>
        </p:sp>
      </p:grpSp>
      <p:pic>
        <p:nvPicPr>
          <p:cNvPr id="16" name="Picture 2" descr="C:\Users\danilo\Dropbox\LNF\gruppo1\giu13\foto\i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026" y="3669010"/>
            <a:ext cx="4174392" cy="31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78098"/>
          </a:xfrm>
        </p:spPr>
        <p:txBody>
          <a:bodyPr/>
          <a:lstStyle/>
          <a:p>
            <a:r>
              <a:rPr lang="it-IT" dirty="0" smtClean="0"/>
              <a:t>Run I Luminosity Summary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9" name="Rettangolo 38"/>
          <p:cNvSpPr/>
          <p:nvPr/>
        </p:nvSpPr>
        <p:spPr>
          <a:xfrm>
            <a:off x="611560" y="90872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DAFNE delivered: 1030 </a:t>
            </a:r>
            <a:r>
              <a:rPr lang="it-IT" dirty="0">
                <a:solidFill>
                  <a:schemeClr val="accent2"/>
                </a:solidFill>
                <a:latin typeface="Maiandra GD" pitchFamily="34" charset="0"/>
              </a:rPr>
              <a:t>p</a:t>
            </a:r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b</a:t>
            </a:r>
            <a:r>
              <a:rPr lang="it-IT" baseline="30000" dirty="0" smtClean="0">
                <a:solidFill>
                  <a:schemeClr val="accent2"/>
                </a:solidFill>
                <a:latin typeface="Maiandra GD" pitchFamily="34" charset="0"/>
              </a:rPr>
              <a:t>-1</a:t>
            </a:r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 </a:t>
            </a:r>
            <a:r>
              <a:rPr lang="it-IT" dirty="0" smtClean="0">
                <a:solidFill>
                  <a:schemeClr val="accent1"/>
                </a:solidFill>
                <a:latin typeface="Maiandra GD" pitchFamily="34" charset="0"/>
              </a:rPr>
              <a:t>KLOE recorded</a:t>
            </a:r>
            <a:r>
              <a:rPr lang="it-IT" dirty="0">
                <a:solidFill>
                  <a:schemeClr val="accent1"/>
                </a:solidFill>
                <a:latin typeface="Maiandra GD" pitchFamily="34" charset="0"/>
              </a:rPr>
              <a:t>: 790 pb</a:t>
            </a:r>
            <a:r>
              <a:rPr lang="it-IT" baseline="30000" dirty="0">
                <a:solidFill>
                  <a:schemeClr val="accent1"/>
                </a:solidFill>
                <a:latin typeface="Maiandra GD" pitchFamily="34" charset="0"/>
              </a:rPr>
              <a:t>-1</a:t>
            </a:r>
            <a:r>
              <a:rPr lang="it-IT" dirty="0">
                <a:solidFill>
                  <a:schemeClr val="accent1"/>
                </a:solidFill>
                <a:latin typeface="Maiandra GD" pitchFamily="34" charset="0"/>
              </a:rPr>
              <a:t> </a:t>
            </a:r>
            <a:endParaRPr lang="it-IT" dirty="0" smtClean="0">
              <a:solidFill>
                <a:schemeClr val="accent1"/>
              </a:solidFill>
              <a:latin typeface="Maiandra GD" pitchFamily="34" charset="0"/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77% data-taking efficiency</a:t>
            </a:r>
            <a:endParaRPr lang="it-IT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5220072" y="850647"/>
            <a:ext cx="32403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Maiandra GD" pitchFamily="34" charset="0"/>
              </a:rPr>
              <a:t>DAFNE best performance achieved in April May</a:t>
            </a:r>
          </a:p>
          <a:p>
            <a:pPr algn="ctr"/>
            <a:endParaRPr lang="en-US" sz="1000" dirty="0" smtClean="0">
              <a:latin typeface="Maiandra GD" pitchFamily="34" charset="0"/>
            </a:endParaRPr>
          </a:p>
          <a:p>
            <a:pPr algn="ctr"/>
            <a:r>
              <a:rPr lang="en-US" dirty="0">
                <a:latin typeface="Maiandra GD" pitchFamily="34" charset="0"/>
              </a:rPr>
              <a:t>U</a:t>
            </a:r>
            <a:r>
              <a:rPr lang="en-US" dirty="0" smtClean="0">
                <a:latin typeface="Maiandra GD" pitchFamily="34" charset="0"/>
              </a:rPr>
              <a:t>ptime reduced by few planned or unforeseen stops </a:t>
            </a:r>
            <a:endParaRPr lang="it-IT" dirty="0">
              <a:latin typeface="Maiandra G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93" y="2249383"/>
            <a:ext cx="4507224" cy="4131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49383"/>
            <a:ext cx="4672448" cy="41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78098"/>
          </a:xfrm>
        </p:spPr>
        <p:txBody>
          <a:bodyPr/>
          <a:lstStyle/>
          <a:p>
            <a:r>
              <a:rPr lang="it-IT" dirty="0"/>
              <a:t>Run I Luminosity 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9" name="Rettangolo 38"/>
          <p:cNvSpPr/>
          <p:nvPr/>
        </p:nvSpPr>
        <p:spPr>
          <a:xfrm>
            <a:off x="611560" y="90872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accent2"/>
                </a:solidFill>
                <a:latin typeface="Maiandra GD" pitchFamily="34" charset="0"/>
              </a:rPr>
              <a:t>w</a:t>
            </a:r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eek 24: 27 April – 3 May</a:t>
            </a:r>
          </a:p>
          <a:p>
            <a:pPr algn="ctr"/>
            <a:r>
              <a:rPr lang="it-IT" dirty="0" smtClean="0">
                <a:latin typeface="Maiandra GD" pitchFamily="34" charset="0"/>
              </a:rPr>
              <a:t>71 </a:t>
            </a:r>
            <a:r>
              <a:rPr lang="it-IT" dirty="0">
                <a:latin typeface="Maiandra GD" pitchFamily="34" charset="0"/>
              </a:rPr>
              <a:t>pb</a:t>
            </a:r>
            <a:r>
              <a:rPr lang="it-IT" baseline="30000" dirty="0">
                <a:latin typeface="Maiandra GD" pitchFamily="34" charset="0"/>
              </a:rPr>
              <a:t>-1</a:t>
            </a:r>
            <a:r>
              <a:rPr lang="it-IT" dirty="0">
                <a:latin typeface="Maiandra GD" pitchFamily="34" charset="0"/>
              </a:rPr>
              <a:t> </a:t>
            </a:r>
            <a:r>
              <a:rPr lang="it-IT" dirty="0" smtClean="0">
                <a:latin typeface="Maiandra GD" pitchFamily="34" charset="0"/>
              </a:rPr>
              <a:t>delivered</a:t>
            </a:r>
            <a:endParaRPr lang="it-IT" dirty="0">
              <a:latin typeface="Maiandra GD" pitchFamily="34" charset="0"/>
            </a:endParaRPr>
          </a:p>
          <a:p>
            <a:pPr algn="ctr"/>
            <a:r>
              <a:rPr lang="it-IT" dirty="0" smtClean="0">
                <a:latin typeface="Maiandra GD" pitchFamily="34" charset="0"/>
              </a:rPr>
              <a:t>55 </a:t>
            </a:r>
            <a:r>
              <a:rPr lang="it-IT" dirty="0">
                <a:latin typeface="Maiandra GD" pitchFamily="34" charset="0"/>
              </a:rPr>
              <a:t>pb</a:t>
            </a:r>
            <a:r>
              <a:rPr lang="it-IT" baseline="30000" dirty="0">
                <a:latin typeface="Maiandra GD" pitchFamily="34" charset="0"/>
              </a:rPr>
              <a:t>-1</a:t>
            </a:r>
            <a:r>
              <a:rPr lang="it-IT" dirty="0">
                <a:latin typeface="Maiandra GD" pitchFamily="34" charset="0"/>
              </a:rPr>
              <a:t> </a:t>
            </a:r>
            <a:r>
              <a:rPr lang="it-IT" dirty="0" smtClean="0">
                <a:latin typeface="Maiandra GD" pitchFamily="34" charset="0"/>
              </a:rPr>
              <a:t>recordered</a:t>
            </a:r>
            <a:endParaRPr lang="it-IT" dirty="0">
              <a:latin typeface="Maiandra G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0848"/>
            <a:ext cx="9144000" cy="3760464"/>
          </a:xfrm>
          <a:prstGeom prst="rect">
            <a:avLst/>
          </a:prstGeom>
        </p:spPr>
      </p:pic>
      <p:sp>
        <p:nvSpPr>
          <p:cNvPr id="12" name="Rettangolo 38"/>
          <p:cNvSpPr/>
          <p:nvPr/>
        </p:nvSpPr>
        <p:spPr>
          <a:xfrm>
            <a:off x="5220072" y="90872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accent2"/>
                </a:solidFill>
                <a:latin typeface="Maiandra GD" pitchFamily="34" charset="0"/>
              </a:rPr>
              <a:t>w</a:t>
            </a:r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eek 25: 4 May – 10 May</a:t>
            </a:r>
          </a:p>
          <a:p>
            <a:pPr algn="ctr"/>
            <a:r>
              <a:rPr lang="it-IT" dirty="0" smtClean="0">
                <a:latin typeface="Maiandra GD" pitchFamily="34" charset="0"/>
              </a:rPr>
              <a:t>69 </a:t>
            </a:r>
            <a:r>
              <a:rPr lang="it-IT" dirty="0">
                <a:latin typeface="Maiandra GD" pitchFamily="34" charset="0"/>
              </a:rPr>
              <a:t>pb</a:t>
            </a:r>
            <a:r>
              <a:rPr lang="it-IT" baseline="30000" dirty="0">
                <a:latin typeface="Maiandra GD" pitchFamily="34" charset="0"/>
              </a:rPr>
              <a:t>-1</a:t>
            </a:r>
            <a:r>
              <a:rPr lang="it-IT" dirty="0">
                <a:latin typeface="Maiandra GD" pitchFamily="34" charset="0"/>
              </a:rPr>
              <a:t> </a:t>
            </a:r>
            <a:r>
              <a:rPr lang="it-IT" dirty="0" smtClean="0">
                <a:latin typeface="Maiandra GD" pitchFamily="34" charset="0"/>
              </a:rPr>
              <a:t>delivered</a:t>
            </a:r>
            <a:endParaRPr lang="it-IT" dirty="0">
              <a:latin typeface="Maiandra GD" pitchFamily="34" charset="0"/>
            </a:endParaRPr>
          </a:p>
          <a:p>
            <a:pPr algn="ctr"/>
            <a:r>
              <a:rPr lang="it-IT" dirty="0" smtClean="0">
                <a:latin typeface="Maiandra GD" pitchFamily="34" charset="0"/>
              </a:rPr>
              <a:t>56 </a:t>
            </a:r>
            <a:r>
              <a:rPr lang="it-IT" dirty="0">
                <a:latin typeface="Maiandra GD" pitchFamily="34" charset="0"/>
              </a:rPr>
              <a:t>pb</a:t>
            </a:r>
            <a:r>
              <a:rPr lang="it-IT" baseline="30000" dirty="0">
                <a:latin typeface="Maiandra GD" pitchFamily="34" charset="0"/>
              </a:rPr>
              <a:t>-1</a:t>
            </a:r>
            <a:r>
              <a:rPr lang="it-IT" dirty="0">
                <a:latin typeface="Maiandra GD" pitchFamily="34" charset="0"/>
              </a:rPr>
              <a:t> </a:t>
            </a:r>
            <a:r>
              <a:rPr lang="it-IT" dirty="0" smtClean="0">
                <a:latin typeface="Maiandra GD" pitchFamily="34" charset="0"/>
              </a:rPr>
              <a:t>recordered</a:t>
            </a:r>
            <a:endParaRPr lang="it-IT" dirty="0">
              <a:latin typeface="Maiandra GD" pitchFamily="34" charset="0"/>
            </a:endParaRPr>
          </a:p>
        </p:txBody>
      </p:sp>
      <p:sp>
        <p:nvSpPr>
          <p:cNvPr id="13" name="Rettangolo 38"/>
          <p:cNvSpPr/>
          <p:nvPr/>
        </p:nvSpPr>
        <p:spPr>
          <a:xfrm>
            <a:off x="1475656" y="5902276"/>
            <a:ext cx="5832648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accent2"/>
                </a:solidFill>
                <a:latin typeface="Maiandra GD" pitchFamily="34" charset="0"/>
              </a:rPr>
              <a:t>DAFNE luminosity records</a:t>
            </a:r>
            <a:endParaRPr lang="it-IT" dirty="0" smtClean="0">
              <a:solidFill>
                <a:schemeClr val="accent2"/>
              </a:solidFill>
              <a:latin typeface="Maiandra GD" pitchFamily="34" charset="0"/>
            </a:endParaRP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2 x 10</a:t>
            </a:r>
            <a:r>
              <a:rPr lang="it-IT" baseline="30000" dirty="0" smtClean="0">
                <a:solidFill>
                  <a:schemeClr val="accent2"/>
                </a:solidFill>
                <a:latin typeface="Maiandra GD" pitchFamily="34" charset="0"/>
              </a:rPr>
              <a:t>32</a:t>
            </a:r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 peak        -        12 pb</a:t>
            </a:r>
            <a:r>
              <a:rPr lang="it-IT" baseline="30000" dirty="0" smtClean="0">
                <a:solidFill>
                  <a:schemeClr val="accent2"/>
                </a:solidFill>
                <a:latin typeface="Maiandra GD" pitchFamily="34" charset="0"/>
              </a:rPr>
              <a:t>-1</a:t>
            </a:r>
            <a:r>
              <a:rPr lang="it-IT" dirty="0">
                <a:solidFill>
                  <a:schemeClr val="accent2"/>
                </a:solidFill>
                <a:latin typeface="Maiandra GD" pitchFamily="34" charset="0"/>
              </a:rPr>
              <a:t> </a:t>
            </a:r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daily integrated </a:t>
            </a:r>
            <a:endParaRPr lang="it-IT" dirty="0">
              <a:solidFill>
                <a:schemeClr val="accent2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78098"/>
          </a:xfrm>
        </p:spPr>
        <p:txBody>
          <a:bodyPr>
            <a:normAutofit/>
          </a:bodyPr>
          <a:lstStyle/>
          <a:p>
            <a:r>
              <a:rPr lang="it-IT" dirty="0" smtClean="0"/>
              <a:t>Run II </a:t>
            </a:r>
            <a:r>
              <a:rPr lang="it-IT" dirty="0"/>
              <a:t>Luminosity </a:t>
            </a:r>
            <a:r>
              <a:rPr lang="it-IT" dirty="0" smtClean="0"/>
              <a:t>Summary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5309574" y="1013818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Maiandra GD" pitchFamily="34" charset="0"/>
              </a:rPr>
              <a:t>Best week</a:t>
            </a:r>
          </a:p>
          <a:p>
            <a:pPr algn="ctr"/>
            <a:r>
              <a:rPr lang="en-US" dirty="0" smtClean="0">
                <a:latin typeface="Maiandra GD" pitchFamily="34" charset="0"/>
              </a:rPr>
              <a:t>86% DAFNE uptime</a:t>
            </a:r>
          </a:p>
          <a:p>
            <a:pPr algn="ctr"/>
            <a:r>
              <a:rPr lang="en-US" dirty="0" smtClean="0">
                <a:latin typeface="Maiandra GD" pitchFamily="34" charset="0"/>
              </a:rPr>
              <a:t>66</a:t>
            </a:r>
            <a:r>
              <a:rPr lang="it-IT" dirty="0">
                <a:latin typeface="Maiandra GD" pitchFamily="34" charset="0"/>
              </a:rPr>
              <a:t> </a:t>
            </a:r>
            <a:r>
              <a:rPr lang="it-IT" dirty="0" smtClean="0">
                <a:latin typeface="Maiandra GD" pitchFamily="34" charset="0"/>
              </a:rPr>
              <a:t>pb</a:t>
            </a:r>
            <a:r>
              <a:rPr lang="it-IT" baseline="30000" dirty="0" smtClean="0">
                <a:latin typeface="Maiandra GD" pitchFamily="34" charset="0"/>
              </a:rPr>
              <a:t>-1</a:t>
            </a:r>
            <a:r>
              <a:rPr lang="en-US" dirty="0" smtClean="0">
                <a:latin typeface="Maiandra GD" pitchFamily="34" charset="0"/>
              </a:rPr>
              <a:t> delivered</a:t>
            </a:r>
          </a:p>
          <a:p>
            <a:pPr algn="ctr"/>
            <a:r>
              <a:rPr lang="it-IT" dirty="0" smtClean="0">
                <a:latin typeface="Maiandra GD" pitchFamily="34" charset="0"/>
              </a:rPr>
              <a:t>51 </a:t>
            </a:r>
            <a:r>
              <a:rPr lang="it-IT" dirty="0">
                <a:latin typeface="Maiandra GD" pitchFamily="34" charset="0"/>
              </a:rPr>
              <a:t>pb</a:t>
            </a:r>
            <a:r>
              <a:rPr lang="it-IT" baseline="30000" dirty="0">
                <a:latin typeface="Maiandra GD" pitchFamily="34" charset="0"/>
              </a:rPr>
              <a:t>-1</a:t>
            </a:r>
            <a:r>
              <a:rPr lang="en-US" dirty="0" smtClean="0">
                <a:latin typeface="Maiandra GD" pitchFamily="34" charset="0"/>
              </a:rPr>
              <a:t> recorded</a:t>
            </a:r>
            <a:endParaRPr lang="it-IT" dirty="0">
              <a:latin typeface="Maiandra GD" pitchFamily="34" charset="0"/>
            </a:endParaRPr>
          </a:p>
        </p:txBody>
      </p:sp>
      <p:pic>
        <p:nvPicPr>
          <p:cNvPr id="3074" name="Picture 2" descr="http://www.lnf.infn.it/kloe2/plot/intlumrun2.ph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692834" cy="3284984"/>
          </a:xfrm>
          <a:prstGeom prst="rect">
            <a:avLst/>
          </a:prstGeom>
          <a:noFill/>
        </p:spPr>
      </p:pic>
      <p:pic>
        <p:nvPicPr>
          <p:cNvPr id="3076" name="Picture 4" descr="http://www.lnf.infn.it/kloe2/plot/weekly.ph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508" y="2348880"/>
            <a:ext cx="4428492" cy="2952328"/>
          </a:xfrm>
          <a:prstGeom prst="rect">
            <a:avLst/>
          </a:prstGeom>
          <a:noFill/>
        </p:spPr>
      </p:pic>
      <p:sp>
        <p:nvSpPr>
          <p:cNvPr id="10" name="Rettangolo 38"/>
          <p:cNvSpPr/>
          <p:nvPr/>
        </p:nvSpPr>
        <p:spPr>
          <a:xfrm>
            <a:off x="611560" y="90872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DAFNE delivered: 340 </a:t>
            </a:r>
            <a:r>
              <a:rPr lang="it-IT" dirty="0">
                <a:solidFill>
                  <a:schemeClr val="accent2"/>
                </a:solidFill>
                <a:latin typeface="Maiandra GD" pitchFamily="34" charset="0"/>
              </a:rPr>
              <a:t>p</a:t>
            </a:r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b</a:t>
            </a:r>
            <a:r>
              <a:rPr lang="it-IT" baseline="30000" dirty="0" smtClean="0">
                <a:solidFill>
                  <a:schemeClr val="accent2"/>
                </a:solidFill>
                <a:latin typeface="Maiandra GD" pitchFamily="34" charset="0"/>
              </a:rPr>
              <a:t>-1</a:t>
            </a:r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 </a:t>
            </a:r>
            <a:r>
              <a:rPr lang="it-IT" dirty="0" smtClean="0">
                <a:solidFill>
                  <a:schemeClr val="accent1"/>
                </a:solidFill>
                <a:latin typeface="Maiandra GD" pitchFamily="34" charset="0"/>
              </a:rPr>
              <a:t>KLOE recorded</a:t>
            </a:r>
            <a:r>
              <a:rPr lang="it-IT" dirty="0">
                <a:solidFill>
                  <a:schemeClr val="accent1"/>
                </a:solidFill>
                <a:latin typeface="Maiandra GD" pitchFamily="34" charset="0"/>
              </a:rPr>
              <a:t>: </a:t>
            </a:r>
            <a:r>
              <a:rPr lang="it-IT" dirty="0" smtClean="0">
                <a:solidFill>
                  <a:schemeClr val="accent1"/>
                </a:solidFill>
                <a:latin typeface="Maiandra GD" pitchFamily="34" charset="0"/>
              </a:rPr>
              <a:t>260 </a:t>
            </a:r>
            <a:r>
              <a:rPr lang="it-IT" dirty="0">
                <a:solidFill>
                  <a:schemeClr val="accent1"/>
                </a:solidFill>
                <a:latin typeface="Maiandra GD" pitchFamily="34" charset="0"/>
              </a:rPr>
              <a:t>pb</a:t>
            </a:r>
            <a:r>
              <a:rPr lang="it-IT" baseline="30000" dirty="0">
                <a:solidFill>
                  <a:schemeClr val="accent1"/>
                </a:solidFill>
                <a:latin typeface="Maiandra GD" pitchFamily="34" charset="0"/>
              </a:rPr>
              <a:t>-1</a:t>
            </a:r>
            <a:r>
              <a:rPr lang="it-IT" dirty="0">
                <a:solidFill>
                  <a:schemeClr val="accent1"/>
                </a:solidFill>
                <a:latin typeface="Maiandra GD" pitchFamily="34" charset="0"/>
              </a:rPr>
              <a:t> </a:t>
            </a:r>
            <a:endParaRPr lang="it-IT" dirty="0" smtClean="0">
              <a:solidFill>
                <a:schemeClr val="accent1"/>
              </a:solidFill>
              <a:latin typeface="Maiandra GD" pitchFamily="34" charset="0"/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77% data-taking efficiency</a:t>
            </a:r>
            <a:endParaRPr lang="it-IT" dirty="0">
              <a:solidFill>
                <a:schemeClr val="accent1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78098"/>
          </a:xfrm>
        </p:spPr>
        <p:txBody>
          <a:bodyPr/>
          <a:lstStyle/>
          <a:p>
            <a:r>
              <a:rPr lang="it-IT" dirty="0" smtClean="0"/>
              <a:t>KLOE 2005 Data Taking Conditions 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4"/>
          <p:cNvSpPr txBox="1"/>
          <p:nvPr/>
        </p:nvSpPr>
        <p:spPr>
          <a:xfrm>
            <a:off x="6300192" y="1436583"/>
            <a:ext cx="2818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Maiandra GD" pitchFamily="34" charset="0"/>
              </a:rPr>
              <a:t>Typical conditions 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Level2 Trigger </a:t>
            </a:r>
            <a:r>
              <a:rPr lang="en-US" dirty="0" smtClean="0">
                <a:solidFill>
                  <a:schemeClr val="accent2"/>
                </a:solidFill>
                <a:latin typeface="Maiandra GD" pitchFamily="34" charset="0"/>
              </a:rPr>
              <a:t>~ </a:t>
            </a:r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4 kHz 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Avg Lumi ~ 10</a:t>
            </a:r>
            <a:r>
              <a:rPr lang="it-IT" baseline="30000" dirty="0" smtClean="0">
                <a:solidFill>
                  <a:schemeClr val="accent2"/>
                </a:solidFill>
                <a:latin typeface="Maiandra GD" pitchFamily="34" charset="0"/>
              </a:rPr>
              <a:t>32</a:t>
            </a:r>
            <a:endParaRPr lang="it-IT" dirty="0">
              <a:solidFill>
                <a:schemeClr val="accent2"/>
              </a:solidFill>
              <a:latin typeface="Maiandra GD" pitchFamily="34" charset="0"/>
            </a:endParaRP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EndCap rates &lt; 100 kHz</a:t>
            </a:r>
            <a:endParaRPr lang="en-US" dirty="0">
              <a:solidFill>
                <a:schemeClr val="accent2"/>
              </a:solidFill>
              <a:latin typeface="Maiandra GD" pitchFamily="34" charset="0"/>
            </a:endParaRPr>
          </a:p>
        </p:txBody>
      </p:sp>
      <p:pic>
        <p:nvPicPr>
          <p:cNvPr id="12" name="Picture 4" descr="C:\Users\danilo\Copy\LNF\gruppo1\giu14\2005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7" t="1724" r="2067" b="7659"/>
          <a:stretch/>
        </p:blipFill>
        <p:spPr bwMode="auto">
          <a:xfrm>
            <a:off x="0" y="1412776"/>
            <a:ext cx="6320938" cy="42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loerecol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037" y="2852936"/>
            <a:ext cx="2568966" cy="284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660232" y="3384966"/>
            <a:ext cx="504056" cy="83612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60232" y="4221088"/>
            <a:ext cx="504056" cy="83612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72400" y="3383913"/>
            <a:ext cx="504056" cy="83612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72400" y="4220035"/>
            <a:ext cx="504056" cy="83612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5716" y="5818765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Maiandra GD" panose="020E0502030308020204" pitchFamily="34" charset="0"/>
              </a:rPr>
              <a:t>Calorimeter EndCap rates used as standard measurement of machine induced background</a:t>
            </a:r>
            <a:endParaRPr lang="en-US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78098"/>
          </a:xfrm>
        </p:spPr>
        <p:txBody>
          <a:bodyPr/>
          <a:lstStyle/>
          <a:p>
            <a:r>
              <a:rPr lang="it-IT" dirty="0" smtClean="0"/>
              <a:t>KLOE 2015 Data Taking Conditions 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4th LNF Workshop on Cylindrical GEM Detectors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Domenici –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25" y="1700809"/>
            <a:ext cx="5997143" cy="41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/>
          <p:nvPr/>
        </p:nvSpPr>
        <p:spPr>
          <a:xfrm>
            <a:off x="6084168" y="1988840"/>
            <a:ext cx="3059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Maiandra GD" pitchFamily="34" charset="0"/>
              </a:rPr>
              <a:t>Typical conditions 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Level2 Trigger </a:t>
            </a:r>
            <a:r>
              <a:rPr lang="en-US" dirty="0" smtClean="0">
                <a:solidFill>
                  <a:schemeClr val="accent2"/>
                </a:solidFill>
                <a:latin typeface="Maiandra GD" pitchFamily="34" charset="0"/>
              </a:rPr>
              <a:t>~ </a:t>
            </a:r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12 kHz 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Avg Lumi ~ 1.2 x 10</a:t>
            </a:r>
            <a:r>
              <a:rPr lang="it-IT" baseline="30000" dirty="0" smtClean="0">
                <a:solidFill>
                  <a:schemeClr val="accent2"/>
                </a:solidFill>
                <a:latin typeface="Maiandra GD" pitchFamily="34" charset="0"/>
              </a:rPr>
              <a:t>32</a:t>
            </a:r>
            <a:endParaRPr lang="it-IT" dirty="0">
              <a:solidFill>
                <a:schemeClr val="accent2"/>
              </a:solidFill>
              <a:latin typeface="Maiandra GD" pitchFamily="34" charset="0"/>
            </a:endParaRP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Maiandra GD" pitchFamily="34" charset="0"/>
              </a:rPr>
              <a:t>EndCap rates &lt; 600 kHz</a:t>
            </a:r>
          </a:p>
          <a:p>
            <a:pPr algn="ctr"/>
            <a:endParaRPr lang="it-IT" dirty="0">
              <a:solidFill>
                <a:schemeClr val="accent2"/>
              </a:solidFill>
              <a:latin typeface="Maiandra GD" pitchFamily="34" charset="0"/>
            </a:endParaRPr>
          </a:p>
          <a:p>
            <a:pPr algn="ctr"/>
            <a:endParaRPr lang="it-IT" dirty="0" smtClean="0">
              <a:latin typeface="Maiandra GD" pitchFamily="34" charset="0"/>
            </a:endParaRPr>
          </a:p>
          <a:p>
            <a:pPr algn="ctr"/>
            <a:r>
              <a:rPr lang="it-IT" dirty="0" smtClean="0">
                <a:latin typeface="Maiandra GD" pitchFamily="34" charset="0"/>
              </a:rPr>
              <a:t>Factor of 5 increase of background due to higher Touschek effect typical of Crab Waist scheme</a:t>
            </a:r>
          </a:p>
          <a:p>
            <a:pPr algn="ctr"/>
            <a:endParaRPr lang="it-IT" dirty="0">
              <a:solidFill>
                <a:schemeClr val="accent2"/>
              </a:solidFill>
              <a:latin typeface="Maiandra GD" pitchFamily="34" charset="0"/>
            </a:endParaRPr>
          </a:p>
          <a:p>
            <a:pPr algn="ctr"/>
            <a:endParaRPr lang="en-US" dirty="0">
              <a:solidFill>
                <a:schemeClr val="accent2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iDomenici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vciDomenici</Template>
  <TotalTime>20876</TotalTime>
  <Words>1696</Words>
  <Application>Microsoft Office PowerPoint</Application>
  <PresentationFormat>On-screen Show (4:3)</PresentationFormat>
  <Paragraphs>280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Candara</vt:lpstr>
      <vt:lpstr>Franklin Gothic Book</vt:lpstr>
      <vt:lpstr>Maiandra GD</vt:lpstr>
      <vt:lpstr>Symbol</vt:lpstr>
      <vt:lpstr>Wingdings 2</vt:lpstr>
      <vt:lpstr>vciDomenici</vt:lpstr>
      <vt:lpstr>KLOE-2 performance at dafne</vt:lpstr>
      <vt:lpstr>Introduction of KLOE-2 at DAFNE</vt:lpstr>
      <vt:lpstr>Introduction of KLOE-2 at DAFNE</vt:lpstr>
      <vt:lpstr>The Cylindrical-GEM Inner Tracker</vt:lpstr>
      <vt:lpstr>Run I Luminosity Summary</vt:lpstr>
      <vt:lpstr>Run I Luminosity Summary</vt:lpstr>
      <vt:lpstr>Run II Luminosity Summary</vt:lpstr>
      <vt:lpstr>KLOE 2005 Data Taking Conditions </vt:lpstr>
      <vt:lpstr>KLOE 2015 Data Taking Conditions </vt:lpstr>
      <vt:lpstr>Background and Data Quality</vt:lpstr>
      <vt:lpstr>Calorimeter Performance</vt:lpstr>
      <vt:lpstr>Drift Chamber Performance</vt:lpstr>
      <vt:lpstr>Beam Injections</vt:lpstr>
      <vt:lpstr>Beam Losses</vt:lpstr>
      <vt:lpstr>Inner Tracker Performance</vt:lpstr>
      <vt:lpstr>Inner Tracker HV System</vt:lpstr>
      <vt:lpstr>Inner Tracker Current Leaks</vt:lpstr>
      <vt:lpstr>Conclusions</vt:lpstr>
      <vt:lpstr>SPARES</vt:lpstr>
      <vt:lpstr>IT cabling</vt:lpstr>
      <vt:lpstr>Cosmic rays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detectors of the kloe-2 experiment</dc:title>
  <dc:creator>danilo</dc:creator>
  <cp:lastModifiedBy>Danilo Domenici</cp:lastModifiedBy>
  <cp:revision>253</cp:revision>
  <dcterms:created xsi:type="dcterms:W3CDTF">2013-06-25T11:00:12Z</dcterms:created>
  <dcterms:modified xsi:type="dcterms:W3CDTF">2015-11-17T09:38:10Z</dcterms:modified>
</cp:coreProperties>
</file>