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7" r:id="rId5"/>
    <p:sldId id="259" r:id="rId6"/>
    <p:sldId id="260" r:id="rId7"/>
    <p:sldId id="265" r:id="rId8"/>
    <p:sldId id="266" r:id="rId9"/>
    <p:sldId id="261" r:id="rId10"/>
    <p:sldId id="262" r:id="rId11"/>
    <p:sldId id="274" r:id="rId12"/>
    <p:sldId id="263" r:id="rId13"/>
    <p:sldId id="264" r:id="rId14"/>
    <p:sldId id="270" r:id="rId15"/>
    <p:sldId id="269" r:id="rId16"/>
    <p:sldId id="271" r:id="rId17"/>
    <p:sldId id="276" r:id="rId18"/>
    <p:sldId id="272" r:id="rId19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0FEF21A-EC18-3548-BD27-369CF0017D70}">
          <p14:sldIdLst>
            <p14:sldId id="256"/>
            <p14:sldId id="257"/>
            <p14:sldId id="258"/>
            <p14:sldId id="267"/>
            <p14:sldId id="259"/>
            <p14:sldId id="260"/>
            <p14:sldId id="265"/>
            <p14:sldId id="266"/>
            <p14:sldId id="261"/>
            <p14:sldId id="262"/>
            <p14:sldId id="274"/>
            <p14:sldId id="263"/>
            <p14:sldId id="264"/>
            <p14:sldId id="270"/>
            <p14:sldId id="269"/>
            <p14:sldId id="271"/>
            <p14:sldId id="276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16F74-5300-9541-B362-4214F31378FA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F831-0E32-1949-829B-8F4644E713C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4596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95D5A-29FD-6A41-ACC0-462944EB17A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4E7D0-7F9D-7E46-8EBE-F5BD70C4F2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0375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E7D0-7F9D-7E46-8EBE-F5BD70C4F245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902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5DD8-9EAC-3A41-85C3-1B0F8E75F1E0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4th LNF Workshop on Cylindrical GEM Detectors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844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3380-459D-D345-9E39-9A70242B6824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4th LNF Workshop on Cylindrical GEM Detectors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555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54D6-C33F-474E-B659-BE5071FD24F4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4th LNF Workshop on Cylindrical GEM Detectors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600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676F-E27E-6942-A8EC-4BD3FC22AAE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4th LNF Workshop on Cylindrical GEM Detectors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205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6B37-804B-DC44-9499-ED9741CFAB92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4th LNF Workshop on Cylindrical GEM Detectors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679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3B5E-8BB5-5C45-961D-77FE0C7195B7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4th LNF Workshop on Cylindrical GEM Detectors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12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C166-B2F8-F848-89EF-802E6D28A862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4th LNF Workshop on Cylindrical GEM Detectors</a:t>
            </a:r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407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ED23-F63E-6644-84EE-B59A8206CB75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4th LNF Workshop on Cylindrical GEM Detectors</a:t>
            </a:r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403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F572B-4256-5C43-8349-D91B2E97D1A6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4th LNF Workshop on Cylindrical GEM Detectors</a:t>
            </a:r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423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6AE7-29B9-FD42-A63F-170D57F5A491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4th LNF Workshop on Cylindrical GEM Detectors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789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将图片拖动到占位符，或单击添加图标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C418-52FE-B84F-865C-54A1724AD525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4th LNF Workshop on Cylindrical GEM Detectors</a:t>
            </a:r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071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C3A5F-9389-3C4B-AD07-1B50EF588CD9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 smtClean="0"/>
              <a:t>4th LNF Workshop on Cylindrical GEM Detectors</a:t>
            </a:r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D9C05-3FB5-F146-ADD0-CB5A032703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999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hyperlink" Target="mailto:%CE%94V=192.3uV@typical" TargetMode="External"/><Relationship Id="rId8" Type="http://schemas.openxmlformats.org/officeDocument/2006/relationships/hyperlink" Target="mailto:PSR=60.1dB@100Hz" TargetMode="External"/><Relationship Id="rId9" Type="http://schemas.openxmlformats.org/officeDocument/2006/relationships/hyperlink" Target="mailto:PSR=57.1dB@100KHz" TargetMode="External"/><Relationship Id="rId10" Type="http://schemas.openxmlformats.org/officeDocument/2006/relationships/hyperlink" Target="mailto:PSR=36.8dB@1MHz" TargetMode="External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1426893"/>
            <a:ext cx="9144000" cy="2782439"/>
          </a:xfrm>
        </p:spPr>
        <p:txBody>
          <a:bodyPr/>
          <a:lstStyle/>
          <a:p>
            <a:endParaRPr kumimoji="1" lang="en-US" altLang="zh-CN" dirty="0"/>
          </a:p>
          <a:p>
            <a:endParaRPr kumimoji="1" lang="en-US" altLang="zh-CN" b="1" dirty="0" smtClean="0"/>
          </a:p>
          <a:p>
            <a:r>
              <a:rPr kumimoji="1" lang="en-US" altLang="zh-CN" b="1" dirty="0" smtClean="0"/>
              <a:t>Front </a:t>
            </a:r>
            <a:r>
              <a:rPr kumimoji="1" lang="en-US" altLang="zh-CN" b="1" dirty="0"/>
              <a:t>End Amplifier for the BES CGEM detector</a:t>
            </a:r>
            <a:endParaRPr kumimoji="1" lang="zh-CN" alt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15281" cy="10197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0831" y="4580324"/>
            <a:ext cx="81058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dirty="0" err="1" smtClean="0"/>
              <a:t>Chongyang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Leng</a:t>
            </a:r>
          </a:p>
          <a:p>
            <a:pPr algn="ctr"/>
            <a:endParaRPr kumimoji="1" lang="en-US" altLang="zh-CN" sz="2400" dirty="0" smtClean="0"/>
          </a:p>
          <a:p>
            <a:pPr algn="ctr"/>
            <a:r>
              <a:rPr kumimoji="1" lang="en-US" altLang="zh-CN" dirty="0"/>
              <a:t>	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INFN-Torino</a:t>
            </a:r>
            <a:r>
              <a:rPr kumimoji="1" lang="en-US" altLang="zh-CN" dirty="0"/>
              <a:t>, </a:t>
            </a:r>
            <a:r>
              <a:rPr kumimoji="1" lang="en-US" altLang="zh-CN" dirty="0" smtClean="0"/>
              <a:t>Italy</a:t>
            </a:r>
          </a:p>
          <a:p>
            <a:pPr algn="ctr"/>
            <a:r>
              <a:rPr kumimoji="1" lang="en-US" altLang="zh-CN" dirty="0" smtClean="0"/>
              <a:t>IHEP,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China</a:t>
            </a:r>
          </a:p>
          <a:p>
            <a:pPr algn="ctr"/>
            <a:r>
              <a:rPr kumimoji="1" lang="en-US" altLang="zh-CN" dirty="0" smtClean="0"/>
              <a:t>Politecnico di Torino, Italy</a:t>
            </a:r>
            <a:endParaRPr kumimoji="1" lang="zh-CN" altLang="en-US" dirty="0"/>
          </a:p>
        </p:txBody>
      </p:sp>
      <p:pic>
        <p:nvPicPr>
          <p:cNvPr id="9" name="图片 8" descr="屏幕快照 2015-11-13 上午7.27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672" y="0"/>
            <a:ext cx="1624328" cy="10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8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3D69B"/>
          </a:solidFill>
        </p:spPr>
        <p:txBody>
          <a:bodyPr>
            <a:normAutofit/>
          </a:bodyPr>
          <a:lstStyle/>
          <a:p>
            <a:r>
              <a:rPr kumimoji="1" lang="en-US" altLang="zh-CN" dirty="0"/>
              <a:t>Performance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676F-E27E-6942-A8EC-4BD3FC22AAE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367589" y="6356350"/>
            <a:ext cx="6600704" cy="365125"/>
          </a:xfrm>
        </p:spPr>
        <p:txBody>
          <a:bodyPr/>
          <a:lstStyle/>
          <a:p>
            <a:r>
              <a:rPr kumimoji="1" lang="en-US" altLang="zh-CN" dirty="0" smtClean="0"/>
              <a:t>4th LNF Workshop on Cylindrical GEM Detectors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10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477" cy="1143000"/>
          </a:xfrm>
          <a:prstGeom prst="rect">
            <a:avLst/>
          </a:prstGeom>
        </p:spPr>
      </p:pic>
      <p:pic>
        <p:nvPicPr>
          <p:cNvPr id="9" name="图片 8" descr="屏幕快照 2015-11-13 上午7.2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1820708" cy="1143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0" y="1284203"/>
            <a:ext cx="8156716" cy="452507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37271" y="1784445"/>
            <a:ext cx="279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720 electrons @150 pF</a:t>
            </a:r>
            <a:endParaRPr kumimoji="1" lang="zh-CN" altLang="en-US" dirty="0"/>
          </a:p>
        </p:txBody>
      </p:sp>
      <p:cxnSp>
        <p:nvCxnSpPr>
          <p:cNvPr id="11" name="直线箭头连接符 10"/>
          <p:cNvCxnSpPr/>
          <p:nvPr/>
        </p:nvCxnSpPr>
        <p:spPr>
          <a:xfrm>
            <a:off x="7734761" y="2011918"/>
            <a:ext cx="233532" cy="1418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009356" y="3940712"/>
            <a:ext cx="308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560 electrons @100 pF</a:t>
            </a:r>
            <a:endParaRPr kumimoji="1" lang="zh-CN" altLang="en-US" dirty="0"/>
          </a:p>
        </p:txBody>
      </p:sp>
      <p:cxnSp>
        <p:nvCxnSpPr>
          <p:cNvPr id="14" name="直线箭头连接符 13"/>
          <p:cNvCxnSpPr/>
          <p:nvPr/>
        </p:nvCxnSpPr>
        <p:spPr>
          <a:xfrm flipV="1">
            <a:off x="5922372" y="3538691"/>
            <a:ext cx="0" cy="399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63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3D69B"/>
          </a:solidFill>
        </p:spPr>
        <p:txBody>
          <a:bodyPr>
            <a:normAutofit/>
          </a:bodyPr>
          <a:lstStyle/>
          <a:p>
            <a:r>
              <a:rPr kumimoji="1" lang="en-US" altLang="zh-CN" dirty="0"/>
              <a:t>Performance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676F-E27E-6942-A8EC-4BD3FC22AAE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367589" y="6356350"/>
            <a:ext cx="6600704" cy="365125"/>
          </a:xfrm>
        </p:spPr>
        <p:txBody>
          <a:bodyPr/>
          <a:lstStyle/>
          <a:p>
            <a:r>
              <a:rPr kumimoji="1" lang="en-US" altLang="zh-CN" dirty="0" smtClean="0"/>
              <a:t>4th LNF Workshop on Cylindrical GEM Detectors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11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477" cy="1143000"/>
          </a:xfrm>
          <a:prstGeom prst="rect">
            <a:avLst/>
          </a:prstGeom>
        </p:spPr>
      </p:pic>
      <p:pic>
        <p:nvPicPr>
          <p:cNvPr id="9" name="图片 8" descr="屏幕快照 2015-11-13 上午7.2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1820708" cy="1143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83931" y="1729840"/>
            <a:ext cx="824803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charset="2"/>
              <a:buChar char="l"/>
            </a:pPr>
            <a:r>
              <a:rPr kumimoji="1" lang="en-US" altLang="zh-CN" sz="3200" dirty="0">
                <a:solidFill>
                  <a:srgbClr val="000000"/>
                </a:solidFill>
              </a:rPr>
              <a:t>Detector</a:t>
            </a:r>
            <a:r>
              <a:rPr kumimoji="1" lang="zh-CN" altLang="en-US" sz="3200" dirty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>
                <a:solidFill>
                  <a:srgbClr val="000000"/>
                </a:solidFill>
              </a:rPr>
              <a:t>capacitance</a:t>
            </a:r>
            <a:r>
              <a:rPr kumimoji="1" lang="zh-CN" altLang="en-US" sz="3200" dirty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>
                <a:solidFill>
                  <a:srgbClr val="000000"/>
                </a:solidFill>
              </a:rPr>
              <a:t>150pF</a:t>
            </a:r>
          </a:p>
          <a:p>
            <a:pPr marL="342900" indent="-342900">
              <a:buClr>
                <a:schemeClr val="tx1"/>
              </a:buClr>
              <a:buFont typeface="Wingdings" charset="2"/>
              <a:buChar char="l"/>
            </a:pPr>
            <a:r>
              <a:rPr kumimoji="1" lang="en-US" altLang="zh-CN" sz="3200" dirty="0" smtClean="0">
                <a:solidFill>
                  <a:srgbClr val="000000"/>
                </a:solidFill>
              </a:rPr>
              <a:t>ENC:</a:t>
            </a:r>
            <a:r>
              <a:rPr kumimoji="1" lang="zh-CN" altLang="en-US" sz="32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000000"/>
                </a:solidFill>
              </a:rPr>
              <a:t>&lt;800</a:t>
            </a:r>
            <a:r>
              <a:rPr kumimoji="1" lang="zh-CN" altLang="it-IT" sz="32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>
                <a:solidFill>
                  <a:srgbClr val="000000"/>
                </a:solidFill>
              </a:rPr>
              <a:t>e</a:t>
            </a:r>
            <a:r>
              <a:rPr kumimoji="1" lang="zh-CN" altLang="en-US" sz="3200" dirty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000000"/>
                </a:solidFill>
              </a:rPr>
              <a:t>@peaking</a:t>
            </a:r>
            <a:r>
              <a:rPr kumimoji="1" lang="zh-CN" altLang="en-US" sz="32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000000"/>
                </a:solidFill>
              </a:rPr>
              <a:t>time</a:t>
            </a:r>
            <a:r>
              <a:rPr kumimoji="1" lang="zh-CN" altLang="en-US" sz="3200" dirty="0" smtClean="0">
                <a:solidFill>
                  <a:srgbClr val="000000"/>
                </a:solidFill>
              </a:rPr>
              <a:t> </a:t>
            </a:r>
            <a:r>
              <a:rPr kumimoji="1" lang="zh-CN" altLang="zh-CN" sz="3200" dirty="0">
                <a:solidFill>
                  <a:srgbClr val="000000"/>
                </a:solidFill>
              </a:rPr>
              <a:t>=</a:t>
            </a:r>
            <a:r>
              <a:rPr kumimoji="1" lang="en-US" altLang="zh-CN" sz="3200" dirty="0" smtClean="0">
                <a:solidFill>
                  <a:srgbClr val="000000"/>
                </a:solidFill>
              </a:rPr>
              <a:t>250ns,</a:t>
            </a:r>
          </a:p>
          <a:p>
            <a:pPr marL="342900" indent="-342900">
              <a:buClr>
                <a:schemeClr val="tx1"/>
              </a:buClr>
              <a:buFont typeface="Wingdings" charset="2"/>
              <a:buChar char="l"/>
            </a:pPr>
            <a:r>
              <a:rPr kumimoji="1" lang="en-US" altLang="zh-CN" sz="3200" dirty="0" smtClean="0">
                <a:solidFill>
                  <a:srgbClr val="000000"/>
                </a:solidFill>
              </a:rPr>
              <a:t>Power</a:t>
            </a:r>
            <a:r>
              <a:rPr kumimoji="1" lang="zh-CN" altLang="en-US" sz="32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>
                <a:solidFill>
                  <a:srgbClr val="000000"/>
                </a:solidFill>
              </a:rPr>
              <a:t>consumption</a:t>
            </a:r>
            <a:r>
              <a:rPr kumimoji="1" lang="zh-CN" altLang="en-US" sz="3200" dirty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>
                <a:solidFill>
                  <a:srgbClr val="000000"/>
                </a:solidFill>
              </a:rPr>
              <a:t>≈</a:t>
            </a:r>
            <a:r>
              <a:rPr kumimoji="1" lang="zh-CN" altLang="en-US" sz="3200" dirty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>
                <a:solidFill>
                  <a:srgbClr val="000000"/>
                </a:solidFill>
              </a:rPr>
              <a:t>5mW</a:t>
            </a:r>
            <a:r>
              <a:rPr kumimoji="1" lang="zh-CN" altLang="en-US" sz="3200" dirty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000000"/>
                </a:solidFill>
              </a:rPr>
              <a:t>						</a:t>
            </a:r>
          </a:p>
          <a:p>
            <a:pPr marL="342900" indent="-342900">
              <a:buClr>
                <a:schemeClr val="tx1"/>
              </a:buClr>
              <a:buFont typeface="Wingdings" charset="2"/>
              <a:buChar char="l"/>
            </a:pPr>
            <a:r>
              <a:rPr kumimoji="1" lang="en-US" altLang="zh-CN" sz="3200" dirty="0" smtClean="0">
                <a:solidFill>
                  <a:srgbClr val="000000"/>
                </a:solidFill>
              </a:rPr>
              <a:t>Full</a:t>
            </a:r>
            <a:r>
              <a:rPr kumimoji="1" lang="zh-CN" altLang="en-US" sz="32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000000"/>
                </a:solidFill>
              </a:rPr>
              <a:t>signal</a:t>
            </a:r>
            <a:r>
              <a:rPr kumimoji="1" lang="zh-CN" altLang="en-US" sz="32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000000"/>
                </a:solidFill>
              </a:rPr>
              <a:t>pulse</a:t>
            </a:r>
            <a:r>
              <a:rPr kumimoji="1" lang="zh-CN" altLang="en-US" sz="32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000000"/>
                </a:solidFill>
              </a:rPr>
              <a:t>width</a:t>
            </a:r>
            <a:r>
              <a:rPr kumimoji="1" lang="zh-CN" altLang="en-US" sz="32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000000"/>
                </a:solidFill>
              </a:rPr>
              <a:t>&lt;</a:t>
            </a:r>
            <a:r>
              <a:rPr kumimoji="1" lang="zh-CN" altLang="en-US" sz="32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000000"/>
                </a:solidFill>
              </a:rPr>
              <a:t>1us </a:t>
            </a:r>
          </a:p>
          <a:p>
            <a:pPr marL="342900" indent="-342900">
              <a:buClr>
                <a:schemeClr val="tx1"/>
              </a:buClr>
              <a:buFont typeface="Wingdings" charset="2"/>
              <a:buChar char="l"/>
            </a:pPr>
            <a:r>
              <a:rPr kumimoji="1" lang="en-US" altLang="zh-CN" sz="3200" dirty="0" smtClean="0">
                <a:solidFill>
                  <a:srgbClr val="000000"/>
                </a:solidFill>
              </a:rPr>
              <a:t>Non</a:t>
            </a:r>
            <a:r>
              <a:rPr kumimoji="1" lang="en-US" altLang="zh-CN" sz="3200" dirty="0">
                <a:solidFill>
                  <a:srgbClr val="000000"/>
                </a:solidFill>
              </a:rPr>
              <a:t>-linearity</a:t>
            </a:r>
            <a:r>
              <a:rPr kumimoji="1" lang="zh-CN" altLang="en-US" sz="3200" dirty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>
                <a:solidFill>
                  <a:srgbClr val="000000"/>
                </a:solidFill>
              </a:rPr>
              <a:t>=</a:t>
            </a:r>
            <a:r>
              <a:rPr kumimoji="1" lang="zh-CN" altLang="en-US" sz="3200" dirty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000000"/>
                </a:solidFill>
              </a:rPr>
              <a:t>0.3% </a:t>
            </a:r>
            <a:r>
              <a:rPr kumimoji="1" lang="en-US" altLang="zh-CN" sz="3200" dirty="0">
                <a:solidFill>
                  <a:srgbClr val="000000"/>
                </a:solidFill>
              </a:rPr>
              <a:t>(1fC to 60fC) </a:t>
            </a:r>
            <a:endParaRPr kumimoji="1" lang="en-US" altLang="zh-CN" sz="3200" dirty="0" smtClean="0">
              <a:solidFill>
                <a:srgbClr val="000000"/>
              </a:solidFill>
            </a:endParaRPr>
          </a:p>
          <a:p>
            <a:pPr marL="342900" indent="-342900">
              <a:buClr>
                <a:schemeClr val="tx1"/>
              </a:buClr>
              <a:buFont typeface="Wingdings" charset="2"/>
              <a:buChar char="l"/>
            </a:pPr>
            <a:r>
              <a:rPr kumimoji="1" lang="en-US" altLang="zh-CN" sz="3200" dirty="0" smtClean="0">
                <a:solidFill>
                  <a:srgbClr val="000000"/>
                </a:solidFill>
              </a:rPr>
              <a:t>Noise </a:t>
            </a:r>
            <a:r>
              <a:rPr kumimoji="1" lang="en-US" altLang="zh-CN" sz="3200" dirty="0">
                <a:solidFill>
                  <a:srgbClr val="000000"/>
                </a:solidFill>
              </a:rPr>
              <a:t>ratio </a:t>
            </a:r>
            <a:r>
              <a:rPr kumimoji="1" lang="en-US" altLang="en-US" sz="3200" dirty="0">
                <a:solidFill>
                  <a:srgbClr val="000000"/>
                </a:solidFill>
              </a:rPr>
              <a:t>≈ </a:t>
            </a:r>
            <a:r>
              <a:rPr kumimoji="1" lang="en-US" altLang="en-US" sz="3200" dirty="0" smtClean="0">
                <a:solidFill>
                  <a:srgbClr val="000000"/>
                </a:solidFill>
              </a:rPr>
              <a:t>3.2 e</a:t>
            </a:r>
            <a:r>
              <a:rPr kumimoji="1" lang="en-US" altLang="en-US" sz="3200" dirty="0">
                <a:solidFill>
                  <a:srgbClr val="000000"/>
                </a:solidFill>
              </a:rPr>
              <a:t>/pF </a:t>
            </a:r>
            <a:endParaRPr kumimoji="1" lang="en-US" altLang="en-US" sz="3200" dirty="0" smtClean="0">
              <a:solidFill>
                <a:srgbClr val="000000"/>
              </a:solidFill>
            </a:endParaRPr>
          </a:p>
          <a:p>
            <a:pPr marL="342900" indent="-342900">
              <a:buClr>
                <a:schemeClr val="tx1"/>
              </a:buClr>
              <a:buFont typeface="Wingdings" charset="2"/>
              <a:buChar char="l"/>
            </a:pPr>
            <a:r>
              <a:rPr kumimoji="1" lang="en-US" altLang="zh-CN" sz="3200" dirty="0">
                <a:solidFill>
                  <a:srgbClr val="000000"/>
                </a:solidFill>
              </a:rPr>
              <a:t>G</a:t>
            </a:r>
            <a:r>
              <a:rPr kumimoji="1" lang="en-US" altLang="zh-CN" sz="3200" dirty="0" smtClean="0">
                <a:solidFill>
                  <a:srgbClr val="000000"/>
                </a:solidFill>
              </a:rPr>
              <a:t>ain </a:t>
            </a:r>
            <a:r>
              <a:rPr kumimoji="1" lang="en-US" altLang="zh-CN" sz="3200" dirty="0">
                <a:solidFill>
                  <a:srgbClr val="000000"/>
                </a:solidFill>
              </a:rPr>
              <a:t>≈ </a:t>
            </a:r>
            <a:r>
              <a:rPr kumimoji="1" lang="en-US" altLang="zh-CN" sz="3200" dirty="0" smtClean="0">
                <a:solidFill>
                  <a:srgbClr val="000000"/>
                </a:solidFill>
              </a:rPr>
              <a:t>10mV</a:t>
            </a:r>
            <a:r>
              <a:rPr kumimoji="1" lang="en-US" altLang="zh-CN" sz="3200" dirty="0">
                <a:solidFill>
                  <a:srgbClr val="000000"/>
                </a:solidFill>
              </a:rPr>
              <a:t>/</a:t>
            </a:r>
            <a:r>
              <a:rPr kumimoji="1" lang="en-US" altLang="zh-CN" sz="3200" dirty="0" err="1">
                <a:solidFill>
                  <a:srgbClr val="000000"/>
                </a:solidFill>
              </a:rPr>
              <a:t>fC</a:t>
            </a:r>
            <a:endParaRPr kumimoji="1" lang="en-US" altLang="zh-CN" sz="3200" dirty="0">
              <a:solidFill>
                <a:srgbClr val="000000"/>
              </a:solidFill>
            </a:endParaRPr>
          </a:p>
          <a:p>
            <a:endParaRPr kumimoji="1" lang="zh-CN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8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3D69B"/>
          </a:solidFill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Effort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on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improving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the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time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resolution</a:t>
            </a:r>
            <a:endParaRPr kumimoji="1"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676F-E27E-6942-A8EC-4BD3FC22AAE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367589" y="6356350"/>
            <a:ext cx="6600704" cy="365125"/>
          </a:xfrm>
        </p:spPr>
        <p:txBody>
          <a:bodyPr/>
          <a:lstStyle/>
          <a:p>
            <a:r>
              <a:rPr kumimoji="1" lang="en-US" altLang="zh-CN" dirty="0" smtClean="0"/>
              <a:t>4th LNF Workshop on Cylindrical GEM Detectors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12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477" cy="1143000"/>
          </a:xfrm>
          <a:prstGeom prst="rect">
            <a:avLst/>
          </a:prstGeom>
        </p:spPr>
      </p:pic>
      <p:pic>
        <p:nvPicPr>
          <p:cNvPr id="9" name="图片 8" descr="屏幕快照 2015-11-13 上午7.2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1820708" cy="1143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27705" y="1171711"/>
            <a:ext cx="7937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000000"/>
                </a:solidFill>
              </a:rPr>
              <a:t>Another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structure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of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preamplifier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studied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to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further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enhance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the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time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resolution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,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by</a:t>
            </a:r>
            <a:r>
              <a:rPr kumimoji="1" lang="zh-CN" altLang="en-US" sz="2000" dirty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speeding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up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the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response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and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take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the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very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fast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preamplifier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signal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for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measurement</a:t>
            </a:r>
            <a:r>
              <a:rPr kumimoji="1" lang="zh-CN" altLang="en-US" sz="2000" dirty="0" smtClean="0">
                <a:solidFill>
                  <a:srgbClr val="000000"/>
                </a:solidFill>
              </a:rPr>
              <a:t> 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7705" y="5413955"/>
            <a:ext cx="395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Transimpedance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amplifier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split current and 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buffer</a:t>
            </a:r>
            <a:endParaRPr kumimoji="1" lang="zh-CN" altLang="en-US" dirty="0"/>
          </a:p>
        </p:txBody>
      </p:sp>
      <p:pic>
        <p:nvPicPr>
          <p:cNvPr id="12" name="图片 11" descr="333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95" y="2187374"/>
            <a:ext cx="4226951" cy="2984459"/>
          </a:xfrm>
          <a:prstGeom prst="rect">
            <a:avLst/>
          </a:prstGeom>
        </p:spPr>
      </p:pic>
      <p:pic>
        <p:nvPicPr>
          <p:cNvPr id="13" name="图片 12" descr="屏幕快照 2015-11-17 上午8.07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02" y="2743449"/>
            <a:ext cx="3082775" cy="160893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56853" y="4802501"/>
            <a:ext cx="448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Same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discriminator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backend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structure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65285" y="3441073"/>
            <a:ext cx="2053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Feedback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resistor</a:t>
            </a:r>
            <a:endParaRPr kumimoji="1" lang="zh-CN" altLang="en-US" sz="1600" dirty="0"/>
          </a:p>
        </p:txBody>
      </p:sp>
      <p:cxnSp>
        <p:nvCxnSpPr>
          <p:cNvPr id="17" name="直线箭头连接符 16"/>
          <p:cNvCxnSpPr/>
          <p:nvPr/>
        </p:nvCxnSpPr>
        <p:spPr>
          <a:xfrm>
            <a:off x="1533246" y="3779627"/>
            <a:ext cx="165231" cy="191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90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3D69B"/>
          </a:solidFill>
        </p:spPr>
        <p:txBody>
          <a:bodyPr/>
          <a:lstStyle/>
          <a:p>
            <a:r>
              <a:rPr kumimoji="1" lang="en-US" altLang="zh-CN" dirty="0"/>
              <a:t>Quick timing results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676F-E27E-6942-A8EC-4BD3FC22AAE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367589" y="6356350"/>
            <a:ext cx="6600704" cy="365125"/>
          </a:xfrm>
        </p:spPr>
        <p:txBody>
          <a:bodyPr/>
          <a:lstStyle/>
          <a:p>
            <a:r>
              <a:rPr kumimoji="1" lang="en-US" altLang="zh-CN" dirty="0" smtClean="0"/>
              <a:t>4th LNF Workshop on Cylindrical GEM Detectors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13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477" cy="1143000"/>
          </a:xfrm>
          <a:prstGeom prst="rect">
            <a:avLst/>
          </a:prstGeom>
        </p:spPr>
      </p:pic>
      <p:pic>
        <p:nvPicPr>
          <p:cNvPr id="9" name="图片 8" descr="屏幕快照 2015-11-13 上午7.2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1820708" cy="1143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7200" y="1171711"/>
            <a:ext cx="7937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00000"/>
                </a:solidFill>
              </a:rPr>
              <a:t>Faster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rising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edge: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~6ns</a:t>
            </a:r>
          </a:p>
          <a:p>
            <a:r>
              <a:rPr kumimoji="1" lang="en-US" altLang="zh-CN" sz="2400" dirty="0" smtClean="0">
                <a:solidFill>
                  <a:srgbClr val="000000"/>
                </a:solidFill>
              </a:rPr>
              <a:t>Time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jitter: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~3ns</a:t>
            </a:r>
          </a:p>
          <a:p>
            <a:r>
              <a:rPr kumimoji="1" lang="en-US" altLang="zh-CN" sz="2400" dirty="0" smtClean="0">
                <a:solidFill>
                  <a:srgbClr val="000000"/>
                </a:solidFill>
              </a:rPr>
              <a:t>Minimum	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signal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detected: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1fC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(with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target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SNR=</a:t>
            </a:r>
            <a:r>
              <a:rPr kumimoji="1" lang="en-US" altLang="zh-CN" sz="2400" dirty="0">
                <a:solidFill>
                  <a:srgbClr val="000000"/>
                </a:solidFill>
              </a:rPr>
              <a:t>2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)</a:t>
            </a:r>
          </a:p>
          <a:p>
            <a:r>
              <a:rPr kumimoji="1" lang="en-US" altLang="zh-CN" sz="2400" dirty="0" smtClean="0">
                <a:solidFill>
                  <a:srgbClr val="000000"/>
                </a:solidFill>
              </a:rPr>
              <a:t>Compromise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must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be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made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between: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ENC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noise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in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charge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measurement,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time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resolution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and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power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consumption</a:t>
            </a:r>
          </a:p>
        </p:txBody>
      </p:sp>
      <p:pic>
        <p:nvPicPr>
          <p:cNvPr id="11" name="图片 10" descr="屏幕快照 2015-11-17 上午8.18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86" y="3065844"/>
            <a:ext cx="3920369" cy="309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2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3D69B"/>
          </a:solidFill>
        </p:spPr>
        <p:txBody>
          <a:bodyPr/>
          <a:lstStyle/>
          <a:p>
            <a:r>
              <a:rPr kumimoji="1" lang="en-US" altLang="zh-CN" dirty="0" smtClean="0"/>
              <a:t>Design blocks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676F-E27E-6942-A8EC-4BD3FC22AAE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367589" y="6356350"/>
            <a:ext cx="6600704" cy="365125"/>
          </a:xfrm>
        </p:spPr>
        <p:txBody>
          <a:bodyPr/>
          <a:lstStyle/>
          <a:p>
            <a:r>
              <a:rPr kumimoji="1" lang="en-US" altLang="zh-CN" dirty="0" smtClean="0"/>
              <a:t>4th LNF Workshop on Cylindrical GEM Detectors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14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477" cy="1143000"/>
          </a:xfrm>
          <a:prstGeom prst="rect">
            <a:avLst/>
          </a:prstGeom>
        </p:spPr>
      </p:pic>
      <p:pic>
        <p:nvPicPr>
          <p:cNvPr id="9" name="图片 8" descr="屏幕快照 2015-11-13 上午7.2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1820708" cy="1143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7200" y="1171711"/>
            <a:ext cx="7937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 smtClean="0">
                <a:solidFill>
                  <a:srgbClr val="000000"/>
                </a:solidFill>
              </a:rPr>
              <a:t>Structure</a:t>
            </a:r>
            <a:r>
              <a:rPr kumimoji="1" lang="zh-CN" altLang="en-US" sz="32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000000"/>
                </a:solidFill>
              </a:rPr>
              <a:t>of</a:t>
            </a:r>
            <a:r>
              <a:rPr kumimoji="1" lang="zh-CN" altLang="en-US" sz="32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000000"/>
                </a:solidFill>
              </a:rPr>
              <a:t>the</a:t>
            </a:r>
            <a:r>
              <a:rPr kumimoji="1" lang="zh-CN" altLang="en-US" sz="32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000000"/>
                </a:solidFill>
              </a:rPr>
              <a:t>6-bits</a:t>
            </a:r>
            <a:r>
              <a:rPr kumimoji="1" lang="zh-CN" altLang="en-US" sz="32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000000"/>
                </a:solidFill>
              </a:rPr>
              <a:t>DAC</a:t>
            </a:r>
          </a:p>
          <a:p>
            <a:endParaRPr kumimoji="1" lang="en-US" altLang="zh-CN" sz="3200" dirty="0" smtClean="0">
              <a:solidFill>
                <a:srgbClr val="000000"/>
              </a:solidFill>
            </a:endParaRP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4" y="2108320"/>
            <a:ext cx="4797425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6207788" y="3073047"/>
            <a:ext cx="2768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Used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bias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cell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frontend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threshold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discriminator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521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3D69B"/>
          </a:solidFill>
        </p:spPr>
        <p:txBody>
          <a:bodyPr/>
          <a:lstStyle/>
          <a:p>
            <a:r>
              <a:rPr kumimoji="1" lang="en-US" altLang="zh-CN" dirty="0" smtClean="0"/>
              <a:t>DAC implementation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676F-E27E-6942-A8EC-4BD3FC22AAE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367589" y="6356350"/>
            <a:ext cx="6600704" cy="365125"/>
          </a:xfrm>
        </p:spPr>
        <p:txBody>
          <a:bodyPr/>
          <a:lstStyle/>
          <a:p>
            <a:r>
              <a:rPr kumimoji="1" lang="en-US" altLang="zh-CN" dirty="0" smtClean="0"/>
              <a:t>4th LNF Workshop on Cylindrical GEM Detectors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477" cy="1143000"/>
          </a:xfrm>
          <a:prstGeom prst="rect">
            <a:avLst/>
          </a:prstGeom>
        </p:spPr>
      </p:pic>
      <p:pic>
        <p:nvPicPr>
          <p:cNvPr id="9" name="图片 8" descr="屏幕快照 2015-11-13 上午7.2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1820708" cy="1143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7200" y="1171711"/>
            <a:ext cx="7937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LSB=3.6uA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Output: 0V→0.7V</a:t>
            </a:r>
            <a:r>
              <a:rPr lang="zh-CN" altLang="en-US" sz="2400" dirty="0">
                <a:latin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</a:rPr>
              <a:t>64LSB@3kΩ</a:t>
            </a:r>
            <a:r>
              <a:rPr lang="zh-CN" altLang="en-US" sz="2400" dirty="0">
                <a:latin typeface="Times New Roman" panose="02020603050405020304" pitchFamily="18" charset="0"/>
              </a:rPr>
              <a:t>）</a:t>
            </a: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Area: 140um x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70um</a:t>
            </a: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INL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(all </a:t>
            </a:r>
            <a:r>
              <a:rPr lang="en-US" altLang="zh-CN" sz="2400" dirty="0">
                <a:latin typeface="Times New Roman" panose="02020603050405020304" pitchFamily="18" charset="0"/>
              </a:rPr>
              <a:t>corner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simulated) is less </a:t>
            </a:r>
            <a:r>
              <a:rPr lang="en-US" altLang="zh-CN" sz="2400" dirty="0">
                <a:latin typeface="Times New Roman" panose="02020603050405020304" pitchFamily="18" charset="0"/>
              </a:rPr>
              <a:t>than 0.2%</a:t>
            </a:r>
          </a:p>
          <a:p>
            <a:endParaRPr lang="en-US" altLang="zh-CN" sz="2400" dirty="0">
              <a:latin typeface="Times New Roman" panose="02020603050405020304" pitchFamily="18" charset="0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2" y="3110703"/>
            <a:ext cx="4478338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227287" y="5536341"/>
            <a:ext cx="626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Layout arrangement of the DAC</a:t>
            </a:r>
          </a:p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961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3D69B"/>
          </a:solidFill>
        </p:spPr>
        <p:txBody>
          <a:bodyPr>
            <a:normAutofit/>
          </a:bodyPr>
          <a:lstStyle/>
          <a:p>
            <a:r>
              <a:rPr kumimoji="1" lang="en-US" altLang="zh-CN" sz="3600" dirty="0" err="1" smtClean="0"/>
              <a:t>Bandgap</a:t>
            </a:r>
            <a:r>
              <a:rPr kumimoji="1" lang="en-US" altLang="zh-CN" sz="3600" dirty="0" smtClean="0"/>
              <a:t> implementation</a:t>
            </a:r>
            <a:endParaRPr kumimoji="1"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676F-E27E-6942-A8EC-4BD3FC22AAE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367589" y="6356350"/>
            <a:ext cx="6600704" cy="365125"/>
          </a:xfrm>
        </p:spPr>
        <p:txBody>
          <a:bodyPr/>
          <a:lstStyle/>
          <a:p>
            <a:r>
              <a:rPr kumimoji="1" lang="en-US" altLang="zh-CN" dirty="0" smtClean="0"/>
              <a:t>4th LNF Workshop on Cylindrical GEM Detectors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16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477" cy="1143000"/>
          </a:xfrm>
          <a:prstGeom prst="rect">
            <a:avLst/>
          </a:prstGeom>
        </p:spPr>
      </p:pic>
      <p:pic>
        <p:nvPicPr>
          <p:cNvPr id="9" name="图片 8" descr="屏幕快照 2015-11-13 上午7.2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1820708" cy="1143000"/>
          </a:xfrm>
          <a:prstGeom prst="rect">
            <a:avLst/>
          </a:prstGeom>
        </p:spPr>
      </p:pic>
      <p:pic>
        <p:nvPicPr>
          <p:cNvPr id="14" name="图片 13" descr="屏幕快照 2015-11-13 上午11.48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98" y="1143000"/>
            <a:ext cx="7213600" cy="3086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3708" y="5111334"/>
            <a:ext cx="7913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bandgap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reference </a:t>
            </a:r>
            <a:r>
              <a:rPr kumimoji="1" lang="en-US" altLang="zh-CN" dirty="0"/>
              <a:t>is a temperature independent voltage reference </a:t>
            </a:r>
            <a:r>
              <a:rPr kumimoji="1" lang="en-US" altLang="zh-CN" dirty="0" smtClean="0"/>
              <a:t>circuit. </a:t>
            </a:r>
          </a:p>
          <a:p>
            <a:r>
              <a:rPr kumimoji="1" lang="en-US" altLang="zh-CN" dirty="0" smtClean="0"/>
              <a:t>It will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produces </a:t>
            </a:r>
            <a:r>
              <a:rPr kumimoji="1" lang="en-US" altLang="zh-CN" dirty="0"/>
              <a:t>a fixed </a:t>
            </a:r>
            <a:r>
              <a:rPr kumimoji="1" lang="en-US" altLang="zh-CN" dirty="0" smtClean="0"/>
              <a:t>voltage </a:t>
            </a:r>
            <a:r>
              <a:rPr kumimoji="1" lang="en-US" altLang="zh-CN" dirty="0"/>
              <a:t>regardless of power supply variations, temperature changes and circuit loading from a </a:t>
            </a:r>
            <a:r>
              <a:rPr kumimoji="1" lang="en-US" altLang="zh-CN" dirty="0" smtClean="0"/>
              <a:t>device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generate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precise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references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chip.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912598" y="4423574"/>
            <a:ext cx="721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Hironori</a:t>
            </a:r>
            <a:r>
              <a:rPr kumimoji="1" lang="zh-CN" altLang="en-US" sz="1600" dirty="0"/>
              <a:t> </a:t>
            </a:r>
            <a:r>
              <a:rPr kumimoji="1" lang="en-US" altLang="zh-CN" sz="1600" dirty="0" err="1"/>
              <a:t>Banba</a:t>
            </a:r>
            <a:r>
              <a:rPr kumimoji="1" lang="en-US" altLang="zh-CN" sz="1600" dirty="0"/>
              <a:t>,</a:t>
            </a:r>
            <a:r>
              <a:rPr kumimoji="1" lang="zh-CN" altLang="en-US" sz="1600" dirty="0"/>
              <a:t> </a:t>
            </a:r>
            <a:r>
              <a:rPr kumimoji="1" lang="en-US" altLang="zh-CN" sz="1600" dirty="0" smtClean="0"/>
              <a:t>IEEE JOURNAL OF SOLID-STATE CIRCUITS, VOL. 34, NO. 5, MAY 1999</a:t>
            </a:r>
          </a:p>
        </p:txBody>
      </p:sp>
    </p:spTree>
    <p:extLst>
      <p:ext uri="{BB962C8B-B14F-4D97-AF65-F5344CB8AC3E}">
        <p14:creationId xmlns:p14="http://schemas.microsoft.com/office/powerpoint/2010/main" val="204179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3D69B"/>
          </a:solidFill>
        </p:spPr>
        <p:txBody>
          <a:bodyPr>
            <a:normAutofit/>
          </a:bodyPr>
          <a:lstStyle/>
          <a:p>
            <a:r>
              <a:rPr kumimoji="1" lang="en-US" altLang="zh-CN" sz="3600" dirty="0" err="1" smtClean="0"/>
              <a:t>Bandgap</a:t>
            </a:r>
            <a:r>
              <a:rPr kumimoji="1" lang="en-US" altLang="zh-CN" sz="3600" dirty="0" smtClean="0"/>
              <a:t> implementation</a:t>
            </a:r>
            <a:endParaRPr kumimoji="1"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676F-E27E-6942-A8EC-4BD3FC22AAE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367589" y="6356350"/>
            <a:ext cx="6600704" cy="365125"/>
          </a:xfrm>
        </p:spPr>
        <p:txBody>
          <a:bodyPr/>
          <a:lstStyle/>
          <a:p>
            <a:r>
              <a:rPr kumimoji="1" lang="en-US" altLang="zh-CN" dirty="0" smtClean="0"/>
              <a:t>4th LNF Workshop on Cylindrical GEM Detectors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17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477" cy="1143000"/>
          </a:xfrm>
          <a:prstGeom prst="rect">
            <a:avLst/>
          </a:prstGeom>
        </p:spPr>
      </p:pic>
      <p:pic>
        <p:nvPicPr>
          <p:cNvPr id="9" name="图片 8" descr="屏幕快照 2015-11-13 上午7.2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1820708" cy="1143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3685491"/>
            <a:ext cx="3666781" cy="26492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632" y="1087485"/>
            <a:ext cx="3924718" cy="28219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49" y="1143000"/>
            <a:ext cx="3527920" cy="254249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87236" y="2530165"/>
            <a:ext cx="1886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Vref</a:t>
            </a:r>
            <a:r>
              <a:rPr lang="en-US" altLang="zh-CN" dirty="0" smtClean="0"/>
              <a:t> VS </a:t>
            </a:r>
            <a:r>
              <a:rPr lang="en-US" altLang="zh-CN" dirty="0" err="1" smtClean="0"/>
              <a:t>Vdd</a:t>
            </a:r>
            <a:endParaRPr lang="en-US" altLang="zh-CN" dirty="0" smtClean="0"/>
          </a:p>
          <a:p>
            <a:r>
              <a:rPr lang="en-US" altLang="zh-CN" dirty="0" err="1" smtClean="0"/>
              <a:t>Vsupply</a:t>
            </a:r>
            <a:r>
              <a:rPr lang="en-US" altLang="zh-CN" dirty="0" smtClean="0"/>
              <a:t>-min=1.0V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515996" y="2412487"/>
            <a:ext cx="29703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Vref</a:t>
            </a:r>
            <a:r>
              <a:rPr lang="en-US" altLang="zh-CN" dirty="0" smtClean="0"/>
              <a:t> VS temp</a:t>
            </a:r>
          </a:p>
          <a:p>
            <a:r>
              <a:rPr lang="en-US" altLang="zh-CN" dirty="0" smtClean="0">
                <a:hlinkClick r:id="rId7"/>
              </a:rPr>
              <a:t>ΔV=192.3uV@typical</a:t>
            </a:r>
            <a:r>
              <a:rPr lang="en-US" altLang="zh-CN" dirty="0" smtClean="0"/>
              <a:t>, 0~85</a:t>
            </a:r>
            <a:r>
              <a:rPr lang="zh-CN" altLang="en-US" dirty="0" smtClean="0"/>
              <a:t>℃</a:t>
            </a:r>
            <a:endParaRPr lang="en-US" altLang="zh-CN" dirty="0" smtClean="0"/>
          </a:p>
          <a:p>
            <a:r>
              <a:rPr lang="en-US" altLang="zh-CN" dirty="0" smtClean="0"/>
              <a:t>The best corner is: </a:t>
            </a:r>
            <a:r>
              <a:rPr lang="en-US" altLang="zh-CN" dirty="0" smtClean="0">
                <a:solidFill>
                  <a:srgbClr val="FF0000"/>
                </a:solidFill>
              </a:rPr>
              <a:t>3.7ppm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39751" y="4102886"/>
            <a:ext cx="170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Area: 300um*300um, </a:t>
            </a:r>
          </a:p>
          <a:p>
            <a:r>
              <a:rPr lang="en-US" altLang="zh-CN" sz="1600" dirty="0" smtClean="0"/>
              <a:t>Power: 250uA</a:t>
            </a:r>
            <a:endParaRPr lang="zh-CN" altLang="en-US" sz="1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1145016" y="4441441"/>
            <a:ext cx="2218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hlinkClick r:id="rId8"/>
              </a:rPr>
              <a:t>PSR=60.1dB@100Hz</a:t>
            </a:r>
            <a:endParaRPr lang="en-US" altLang="zh-CN" dirty="0" smtClean="0"/>
          </a:p>
          <a:p>
            <a:r>
              <a:rPr lang="en-US" altLang="zh-CN" dirty="0" smtClean="0">
                <a:hlinkClick r:id="rId9"/>
              </a:rPr>
              <a:t>PSR=57.1dB@100KHz</a:t>
            </a:r>
            <a:endParaRPr lang="en-US" altLang="zh-CN" dirty="0" smtClean="0"/>
          </a:p>
          <a:p>
            <a:r>
              <a:rPr lang="en-US" altLang="zh-CN" dirty="0" smtClean="0">
                <a:hlinkClick r:id="rId10"/>
              </a:rPr>
              <a:t>PSR=36.8dB@1MHz</a:t>
            </a:r>
            <a:endParaRPr lang="en-US" altLang="zh-CN" dirty="0" smtClean="0"/>
          </a:p>
        </p:txBody>
      </p:sp>
      <p:sp>
        <p:nvSpPr>
          <p:cNvPr id="21" name="灯片编号占位符 10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AA851E-2FDA-4459-AEAE-2A731FFCFBF5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0904" y="3909390"/>
            <a:ext cx="2482388" cy="24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6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3D69B"/>
          </a:solidFill>
        </p:spPr>
        <p:txBody>
          <a:bodyPr>
            <a:normAutofit/>
          </a:bodyPr>
          <a:lstStyle/>
          <a:p>
            <a:r>
              <a:rPr kumimoji="1" lang="en-US" altLang="zh-CN" sz="3600" dirty="0" smtClean="0"/>
              <a:t>Conclusions</a:t>
            </a:r>
            <a:endParaRPr kumimoji="1"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676F-E27E-6942-A8EC-4BD3FC22AAE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367589" y="6356350"/>
            <a:ext cx="6600704" cy="365125"/>
          </a:xfrm>
        </p:spPr>
        <p:txBody>
          <a:bodyPr/>
          <a:lstStyle/>
          <a:p>
            <a:r>
              <a:rPr kumimoji="1" lang="en-US" altLang="zh-CN" dirty="0" smtClean="0"/>
              <a:t>4th LNF Workshop on Cylindrical GEM Detectors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18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477" cy="1143000"/>
          </a:xfrm>
          <a:prstGeom prst="rect">
            <a:avLst/>
          </a:prstGeom>
        </p:spPr>
      </p:pic>
      <p:pic>
        <p:nvPicPr>
          <p:cNvPr id="9" name="图片 8" descr="屏幕快照 2015-11-13 上午7.2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1820708" cy="1143000"/>
          </a:xfrm>
          <a:prstGeom prst="rect">
            <a:avLst/>
          </a:prstGeom>
        </p:spPr>
      </p:pic>
      <p:sp>
        <p:nvSpPr>
          <p:cNvPr id="21" name="灯片编号占位符 10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AA851E-2FDA-4459-AEAE-2A731FFCFBF5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56142" y="1412623"/>
            <a:ext cx="7235284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kumimoji="1" lang="en-US" altLang="zh-CN" sz="2800" dirty="0" smtClean="0"/>
              <a:t>Satisfactory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charge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time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resolution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separately,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but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compromise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needed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between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them.</a:t>
            </a:r>
          </a:p>
          <a:p>
            <a:pPr marL="285750" indent="-285750">
              <a:buFont typeface="Wingdings" charset="2"/>
              <a:buChar char="u"/>
            </a:pPr>
            <a:r>
              <a:rPr kumimoji="1" lang="en-US" altLang="zh-CN" sz="2800" dirty="0" smtClean="0"/>
              <a:t>Limited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power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consumption</a:t>
            </a:r>
          </a:p>
          <a:p>
            <a:pPr marL="285750" indent="-285750">
              <a:buFont typeface="Wingdings" charset="2"/>
              <a:buChar char="u"/>
            </a:pPr>
            <a:r>
              <a:rPr kumimoji="1" lang="en-US" altLang="zh-CN" sz="2800" dirty="0" smtClean="0"/>
              <a:t>Good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invariance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among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processes</a:t>
            </a:r>
            <a:r>
              <a:rPr kumimoji="1" lang="zh-CN" altLang="en-US" sz="2800" dirty="0"/>
              <a:t>,</a:t>
            </a:r>
            <a:r>
              <a:rPr kumimoji="1" lang="en-US" altLang="zh-CN" sz="2800" dirty="0" smtClean="0"/>
              <a:t>design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parameters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other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conditions</a:t>
            </a:r>
          </a:p>
          <a:p>
            <a:pPr marL="285750" indent="-285750">
              <a:buFont typeface="Wingdings" charset="2"/>
              <a:buChar char="u"/>
            </a:pPr>
            <a:r>
              <a:rPr kumimoji="1" lang="en-US" altLang="zh-CN" sz="2800" dirty="0" smtClean="0"/>
              <a:t>Simulation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of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the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schematic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almost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finished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remaining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layout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work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will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start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soon</a:t>
            </a:r>
          </a:p>
          <a:p>
            <a:pPr marL="285750" indent="-285750">
              <a:buFont typeface="Wingdings" charset="2"/>
              <a:buChar char="u"/>
            </a:pPr>
            <a:r>
              <a:rPr kumimoji="1" lang="en-US" altLang="zh-CN" sz="2800" dirty="0" smtClean="0"/>
              <a:t>Supposed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be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submitted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at the beginning of 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March, 2016</a:t>
            </a:r>
          </a:p>
          <a:p>
            <a:pPr marL="285750" indent="-285750">
              <a:buFont typeface="Wingdings" charset="2"/>
              <a:buChar char="u"/>
            </a:pPr>
            <a:endParaRPr kumimoji="1"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359618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3D69B"/>
          </a:solidFill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zh-CN" dirty="0" smtClean="0"/>
              <a:t>Designers:</a:t>
            </a:r>
          </a:p>
          <a:p>
            <a:pPr marL="0" indent="0">
              <a:buNone/>
            </a:pPr>
            <a:r>
              <a:rPr kumimoji="1" lang="en-US" altLang="zh-CN" dirty="0" smtClean="0"/>
              <a:t>C.Y.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(INFN,IHEP, Politecnico di Torino)</a:t>
            </a:r>
          </a:p>
          <a:p>
            <a:pPr marL="0" indent="0">
              <a:buNone/>
            </a:pPr>
            <a:r>
              <a:rPr kumimoji="1" lang="en-US" altLang="zh-CN" dirty="0"/>
              <a:t>H</a:t>
            </a:r>
            <a:r>
              <a:rPr kumimoji="1" lang="en-US" altLang="zh-CN" dirty="0" smtClean="0"/>
              <a:t>.S.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(IHEP</a:t>
            </a:r>
            <a:r>
              <a:rPr kumimoji="1" lang="en-US" altLang="zh-CN" dirty="0" smtClean="0"/>
              <a:t>)</a:t>
            </a:r>
          </a:p>
          <a:p>
            <a:pPr marL="0" indent="0">
              <a:buNone/>
            </a:pPr>
            <a:r>
              <a:rPr kumimoji="1" lang="en-US" altLang="zh-CN" dirty="0" smtClean="0"/>
              <a:t>J.Y.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Chai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(</a:t>
            </a:r>
            <a:r>
              <a:rPr kumimoji="1" lang="en-US" altLang="zh-CN" dirty="0"/>
              <a:t>INFN,IHEP, </a:t>
            </a:r>
            <a:r>
              <a:rPr kumimoji="1" lang="en-US" altLang="zh-CN" dirty="0" smtClean="0"/>
              <a:t>Politecnico</a:t>
            </a:r>
            <a:r>
              <a:rPr kumimoji="1" lang="en-US" altLang="zh-CN" dirty="0"/>
              <a:t> di Torino)</a:t>
            </a: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dirty="0" smtClean="0"/>
              <a:t>Technical </a:t>
            </a:r>
            <a:r>
              <a:rPr kumimoji="1" lang="en-US" altLang="zh-CN" dirty="0"/>
              <a:t>Advisors:</a:t>
            </a:r>
          </a:p>
          <a:p>
            <a:pPr marL="514350" indent="-514350">
              <a:buAutoNum type="alphaUcPeriod"/>
            </a:pPr>
            <a:r>
              <a:rPr kumimoji="1" lang="en-US" altLang="zh-CN" dirty="0" err="1" smtClean="0"/>
              <a:t>Rivetti</a:t>
            </a:r>
            <a:r>
              <a:rPr kumimoji="1" lang="zh-CN" altLang="zh-CN" dirty="0"/>
              <a:t> </a:t>
            </a:r>
            <a:r>
              <a:rPr kumimoji="1" lang="en-US" altLang="zh-CN" dirty="0" smtClean="0"/>
              <a:t>(INFN)</a:t>
            </a:r>
          </a:p>
          <a:p>
            <a:pPr marL="0" indent="0">
              <a:buNone/>
            </a:pPr>
            <a:r>
              <a:rPr kumimoji="1" lang="en-US" altLang="zh-CN" dirty="0" smtClean="0"/>
              <a:t>M</a:t>
            </a:r>
            <a:r>
              <a:rPr kumimoji="1" lang="en-US" altLang="zh-CN" dirty="0"/>
              <a:t>. </a:t>
            </a:r>
            <a:r>
              <a:rPr kumimoji="1" lang="en-US" altLang="zh-CN" dirty="0" err="1"/>
              <a:t>Rolo</a:t>
            </a:r>
            <a:r>
              <a:rPr kumimoji="1" lang="en-US" altLang="zh-CN" dirty="0"/>
              <a:t> (INFN)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676F-E27E-6942-A8EC-4BD3FC22AAE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367589" y="6356350"/>
            <a:ext cx="6600704" cy="365125"/>
          </a:xfrm>
        </p:spPr>
        <p:txBody>
          <a:bodyPr/>
          <a:lstStyle/>
          <a:p>
            <a:r>
              <a:rPr kumimoji="1" lang="en-US" altLang="zh-CN" dirty="0" smtClean="0"/>
              <a:t>4th LNF Workshop on Cylindrical GEM Detectors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477" cy="1143000"/>
          </a:xfrm>
          <a:prstGeom prst="rect">
            <a:avLst/>
          </a:prstGeom>
        </p:spPr>
      </p:pic>
      <p:pic>
        <p:nvPicPr>
          <p:cNvPr id="9" name="图片 8" descr="屏幕快照 2015-11-13 上午7.2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182070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3D69B"/>
          </a:solidFill>
        </p:spPr>
        <p:txBody>
          <a:bodyPr/>
          <a:lstStyle/>
          <a:p>
            <a:r>
              <a:rPr kumimoji="1" lang="en-US" altLang="zh-CN" dirty="0" smtClean="0"/>
              <a:t>Design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constraints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800" dirty="0" smtClean="0"/>
              <a:t>Channel Per Chip:</a:t>
            </a:r>
            <a:r>
              <a:rPr kumimoji="1" lang="zh-CN" altLang="en-US" sz="2800" dirty="0" smtClean="0"/>
              <a:t> </a:t>
            </a:r>
            <a:r>
              <a:rPr kumimoji="1" lang="en-US" altLang="zh-CN" sz="2800" b="1" dirty="0" smtClean="0"/>
              <a:t>64</a:t>
            </a:r>
          </a:p>
          <a:p>
            <a:pPr marL="0" indent="0">
              <a:buNone/>
            </a:pPr>
            <a:r>
              <a:rPr kumimoji="1" lang="en-US" altLang="zh-CN" sz="2800" dirty="0" smtClean="0"/>
              <a:t>Data Rate Per Channel</a:t>
            </a:r>
            <a:r>
              <a:rPr kumimoji="1" lang="en-US" altLang="zh-CN" sz="2800" b="1" dirty="0" smtClean="0"/>
              <a:t>: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60kHz</a:t>
            </a:r>
          </a:p>
          <a:p>
            <a:pPr marL="0" indent="0">
              <a:buNone/>
            </a:pPr>
            <a:r>
              <a:rPr kumimoji="1" lang="en-US" altLang="zh-CN" sz="2800" dirty="0" smtClean="0"/>
              <a:t>Detector Capacitance: </a:t>
            </a:r>
            <a:r>
              <a:rPr kumimoji="1" lang="en-US" altLang="zh-CN" sz="2800" b="1" dirty="0" smtClean="0"/>
              <a:t>100pF ~ 150pF</a:t>
            </a:r>
          </a:p>
          <a:p>
            <a:pPr marL="0" indent="0">
              <a:buNone/>
            </a:pPr>
            <a:r>
              <a:rPr kumimoji="1" lang="en-US" altLang="zh-CN" sz="2800" dirty="0"/>
              <a:t>Time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Resolution:</a:t>
            </a:r>
            <a:r>
              <a:rPr kumimoji="1" lang="zh-CN" altLang="en-US" sz="2800" dirty="0"/>
              <a:t> </a:t>
            </a:r>
            <a:r>
              <a:rPr kumimoji="1" lang="en-US" altLang="zh-CN" sz="2800" b="1" dirty="0"/>
              <a:t>3ns</a:t>
            </a:r>
          </a:p>
          <a:p>
            <a:pPr marL="0" indent="0">
              <a:buNone/>
            </a:pPr>
            <a:r>
              <a:rPr kumimoji="1" lang="en-US" altLang="zh-CN" sz="2800" dirty="0" smtClean="0"/>
              <a:t>Charge Measurement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Range: </a:t>
            </a:r>
            <a:r>
              <a:rPr kumimoji="1" lang="en-US" altLang="zh-CN" sz="2800" b="1" dirty="0" smtClean="0"/>
              <a:t>1fC ~ 60fC</a:t>
            </a:r>
          </a:p>
          <a:p>
            <a:pPr marL="0" indent="0">
              <a:buNone/>
            </a:pPr>
            <a:r>
              <a:rPr kumimoji="1" lang="en-US" altLang="zh-CN" sz="2800" dirty="0" smtClean="0"/>
              <a:t>Power </a:t>
            </a:r>
            <a:r>
              <a:rPr kumimoji="1" lang="en-US" altLang="zh-CN" sz="2800" dirty="0"/>
              <a:t>Consumption Per Channel(FE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part):</a:t>
            </a:r>
            <a:r>
              <a:rPr kumimoji="1" lang="zh-CN" altLang="en-US" sz="2800" dirty="0"/>
              <a:t> </a:t>
            </a:r>
            <a:r>
              <a:rPr kumimoji="1" lang="en-US" altLang="zh-CN" sz="2800" b="1" dirty="0" smtClean="0"/>
              <a:t>5mW</a:t>
            </a:r>
          </a:p>
          <a:p>
            <a:pPr marL="0" indent="0">
              <a:buNone/>
            </a:pPr>
            <a:r>
              <a:rPr kumimoji="1" lang="en-US" altLang="zh-CN" sz="2800" dirty="0" smtClean="0"/>
              <a:t>Layout Size: </a:t>
            </a:r>
            <a:r>
              <a:rPr kumimoji="1" lang="en-US" altLang="zh-CN" sz="2800" b="1" dirty="0" smtClean="0"/>
              <a:t>5mm x 5mm</a:t>
            </a:r>
          </a:p>
          <a:p>
            <a:pPr marL="0" indent="0">
              <a:buNone/>
            </a:pPr>
            <a:r>
              <a:rPr kumimoji="1" lang="en-US" altLang="zh-CN" sz="2800" dirty="0" smtClean="0"/>
              <a:t>Process: </a:t>
            </a:r>
            <a:r>
              <a:rPr kumimoji="1" lang="en-US" altLang="zh-CN" sz="2800" b="1" dirty="0" smtClean="0"/>
              <a:t>UMC 110nm</a:t>
            </a:r>
            <a:r>
              <a:rPr kumimoji="1" lang="zh-CN" altLang="en-US" sz="2800" b="1" dirty="0" smtClean="0"/>
              <a:t>  </a:t>
            </a:r>
            <a:r>
              <a:rPr kumimoji="1" lang="en-US" altLang="zh-CN" sz="2800" dirty="0" smtClean="0"/>
              <a:t>1P8M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CMOS</a:t>
            </a:r>
            <a:endParaRPr kumimoji="1" lang="zh-CN" alt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676F-E27E-6942-A8EC-4BD3FC22AAE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367589" y="6356350"/>
            <a:ext cx="6600704" cy="365125"/>
          </a:xfrm>
        </p:spPr>
        <p:txBody>
          <a:bodyPr/>
          <a:lstStyle/>
          <a:p>
            <a:r>
              <a:rPr kumimoji="1" lang="en-US" altLang="zh-CN" dirty="0" smtClean="0"/>
              <a:t>4th LNF Workshop on Cylindrical GEM Detectors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477" cy="1143000"/>
          </a:xfrm>
          <a:prstGeom prst="rect">
            <a:avLst/>
          </a:prstGeom>
        </p:spPr>
      </p:pic>
      <p:pic>
        <p:nvPicPr>
          <p:cNvPr id="9" name="图片 8" descr="屏幕快照 2015-11-13 上午7.2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182070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8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3D69B"/>
          </a:solidFill>
        </p:spPr>
        <p:txBody>
          <a:bodyPr>
            <a:normAutofit/>
          </a:bodyPr>
          <a:lstStyle/>
          <a:p>
            <a:r>
              <a:rPr kumimoji="1" lang="en-US" altLang="zh-CN" sz="3600" dirty="0" smtClean="0"/>
              <a:t>Brief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theoretical </a:t>
            </a:r>
            <a:r>
              <a:rPr kumimoji="1" lang="en-US" altLang="zh-CN" sz="3600" dirty="0"/>
              <a:t>calculation</a:t>
            </a:r>
            <a:endParaRPr kumimoji="1"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68518"/>
            <a:ext cx="8686800" cy="4757645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Poisson distribution</a:t>
            </a:r>
            <a:r>
              <a:rPr lang="el-GR" altLang="zh-CN" sz="2000" dirty="0"/>
              <a:t> </a:t>
            </a:r>
            <a:r>
              <a:rPr lang="zh-CN" altLang="en-US" sz="2000" dirty="0" smtClean="0"/>
              <a:t> 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/>
              <a:t>	</a:t>
            </a:r>
            <a:r>
              <a:rPr lang="en-US" altLang="zh-CN" sz="2000" dirty="0" smtClean="0"/>
              <a:t>=&gt;data </a:t>
            </a:r>
            <a:r>
              <a:rPr lang="en-US" altLang="zh-CN" sz="2000" dirty="0"/>
              <a:t>rate </a:t>
            </a:r>
            <a:r>
              <a:rPr lang="en-US" altLang="zh-CN" sz="2000" dirty="0" smtClean="0"/>
              <a:t>60kHz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(</a:t>
            </a:r>
            <a:r>
              <a:rPr lang="en-US" altLang="zh-CN" sz="2000" dirty="0"/>
              <a:t>time </a:t>
            </a:r>
            <a:r>
              <a:rPr lang="en-US" altLang="zh-CN" sz="2000" dirty="0" smtClean="0"/>
              <a:t>interval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16us)  </a:t>
            </a:r>
          </a:p>
          <a:p>
            <a:pPr marL="0" indent="0">
              <a:buNone/>
            </a:pPr>
            <a:r>
              <a:rPr lang="en-US" altLang="zh-CN" sz="2000" dirty="0"/>
              <a:t>	</a:t>
            </a:r>
            <a:r>
              <a:rPr lang="en-US" altLang="zh-CN" sz="2000" dirty="0" smtClean="0"/>
              <a:t>=&gt; full pulse width less than 1.6us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(assuming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piled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up&lt;10%) </a:t>
            </a:r>
          </a:p>
          <a:p>
            <a:pPr marL="0" indent="0">
              <a:buNone/>
            </a:pPr>
            <a:r>
              <a:rPr lang="en-US" altLang="zh-CN" sz="2000" dirty="0"/>
              <a:t>	</a:t>
            </a:r>
            <a:r>
              <a:rPr lang="en-US" altLang="zh-CN" sz="2000" dirty="0" smtClean="0"/>
              <a:t>=&gt; 1us pulse width for FE part.</a:t>
            </a:r>
          </a:p>
          <a:p>
            <a:pPr>
              <a:buSzPct val="50000"/>
              <a:buFont typeface="Wingdings" charset="2"/>
              <a:buChar char="l"/>
            </a:pPr>
            <a:r>
              <a:rPr lang="en-US" altLang="zh-CN" sz="2000" dirty="0" smtClean="0"/>
              <a:t>Minimum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input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signal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1fC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with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good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SNR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about</a:t>
            </a:r>
            <a:r>
              <a:rPr lang="zh-CN" altLang="en-US" sz="2000" dirty="0" smtClean="0"/>
              <a:t>  </a:t>
            </a:r>
            <a:r>
              <a:rPr lang="en-US" altLang="zh-CN" sz="2000" dirty="0" smtClean="0"/>
              <a:t>5~6</a:t>
            </a:r>
          </a:p>
          <a:p>
            <a:pPr marL="0" indent="0">
              <a:buSzPct val="50000"/>
              <a:buNone/>
            </a:pPr>
            <a:r>
              <a:rPr lang="en-US" altLang="zh-CN" sz="2000" dirty="0" smtClean="0"/>
              <a:t>	</a:t>
            </a:r>
            <a:r>
              <a:rPr lang="zh-CN" altLang="zh-CN" sz="2000" dirty="0" smtClean="0"/>
              <a:t>=</a:t>
            </a:r>
            <a:r>
              <a:rPr lang="en-US" altLang="zh-CN" sz="2000" dirty="0" smtClean="0"/>
              <a:t>&gt;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Equivalent Noise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Charge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about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0.2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fC</a:t>
            </a:r>
            <a:endParaRPr lang="en-US" altLang="zh-CN" sz="2000" dirty="0" smtClean="0"/>
          </a:p>
          <a:p>
            <a:pPr>
              <a:buSzPct val="50000"/>
              <a:buFont typeface="Wingdings" charset="2"/>
              <a:buChar char="l"/>
            </a:pPr>
            <a:r>
              <a:rPr lang="en-US" altLang="zh-CN" sz="2000" dirty="0" smtClean="0"/>
              <a:t>Approximate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equation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MOS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transistors</a:t>
            </a:r>
            <a:r>
              <a:rPr lang="zh-CN" altLang="en-US" sz="2000" dirty="0" smtClean="0"/>
              <a:t> </a:t>
            </a:r>
            <a:endParaRPr lang="en-US" altLang="zh-CN" sz="2000" dirty="0" smtClean="0"/>
          </a:p>
          <a:p>
            <a:pPr marL="0" indent="0">
              <a:buSzPct val="50000"/>
              <a:buNone/>
            </a:pPr>
            <a:r>
              <a:rPr lang="en-US" altLang="zh-CN" sz="2000" dirty="0"/>
              <a:t>	</a:t>
            </a:r>
            <a:endParaRPr lang="en-US" altLang="zh-CN" sz="2000" dirty="0" smtClean="0"/>
          </a:p>
          <a:p>
            <a:pPr marL="0" indent="0">
              <a:buSzPct val="50000"/>
              <a:buNone/>
            </a:pPr>
            <a:r>
              <a:rPr lang="en-US" altLang="zh-CN" sz="2000" dirty="0"/>
              <a:t>	</a:t>
            </a:r>
            <a:r>
              <a:rPr lang="en-US" altLang="zh-CN" sz="2000" dirty="0" smtClean="0"/>
              <a:t>=&gt;considering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normal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gain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10mV/</a:t>
            </a:r>
            <a:r>
              <a:rPr lang="en-US" altLang="zh-CN" sz="2000" dirty="0" err="1" smtClean="0"/>
              <a:t>fC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g</a:t>
            </a:r>
            <a:r>
              <a:rPr lang="en-US" altLang="zh-CN" sz="2000" baseline="-25000" dirty="0" smtClean="0"/>
              <a:t>m</a:t>
            </a:r>
            <a:r>
              <a:rPr lang="en-US" altLang="zh-CN" sz="2000" dirty="0" smtClean="0"/>
              <a:t>=50mS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required</a:t>
            </a:r>
          </a:p>
          <a:p>
            <a:pPr marL="0" indent="0">
              <a:buSzPct val="50000"/>
              <a:buNone/>
            </a:pPr>
            <a:r>
              <a:rPr lang="en-US" altLang="zh-CN" sz="2000" dirty="0"/>
              <a:t>	</a:t>
            </a:r>
            <a:r>
              <a:rPr lang="en-US" altLang="zh-CN" sz="2000" dirty="0" smtClean="0"/>
              <a:t>=&gt;current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about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4mA</a:t>
            </a:r>
          </a:p>
          <a:p>
            <a:pPr marL="0" indent="0">
              <a:buSzPct val="50000"/>
              <a:buNone/>
            </a:pPr>
            <a:r>
              <a:rPr lang="en-US" altLang="zh-CN" sz="2000" dirty="0"/>
              <a:t>	</a:t>
            </a:r>
            <a:r>
              <a:rPr lang="en-US" altLang="zh-CN" sz="2000" dirty="0" smtClean="0"/>
              <a:t>=&gt;power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consumption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about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5mV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channel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(FE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part)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676F-E27E-6942-A8EC-4BD3FC22AAE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367589" y="6356350"/>
            <a:ext cx="6600704" cy="365125"/>
          </a:xfrm>
        </p:spPr>
        <p:txBody>
          <a:bodyPr/>
          <a:lstStyle/>
          <a:p>
            <a:r>
              <a:rPr kumimoji="1" lang="en-US" altLang="zh-CN" dirty="0" smtClean="0"/>
              <a:t>4th LNF Workshop on Cylindrical GEM Detectors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477" cy="1143000"/>
          </a:xfrm>
          <a:prstGeom prst="rect">
            <a:avLst/>
          </a:prstGeom>
        </p:spPr>
      </p:pic>
      <p:pic>
        <p:nvPicPr>
          <p:cNvPr id="9" name="图片 8" descr="屏幕快照 2015-11-13 上午7.2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1820708" cy="1143000"/>
          </a:xfrm>
          <a:prstGeom prst="rect">
            <a:avLst/>
          </a:prstGeom>
        </p:spPr>
      </p:pic>
      <p:pic>
        <p:nvPicPr>
          <p:cNvPr id="10" name="图片 9" descr="屏幕快照 2015-11-17 上午8.49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63" y="1245195"/>
            <a:ext cx="1331351" cy="648430"/>
          </a:xfrm>
          <a:prstGeom prst="rect">
            <a:avLst/>
          </a:prstGeom>
        </p:spPr>
      </p:pic>
      <p:pic>
        <p:nvPicPr>
          <p:cNvPr id="12" name="图片 11" descr="屏幕快照 2015-11-17 上午10.34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07" y="3536382"/>
            <a:ext cx="1522019" cy="6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7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ull-stru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614269"/>
            <a:ext cx="8231610" cy="2333227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4686758" y="1976607"/>
            <a:ext cx="1757689" cy="92747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3D69B"/>
          </a:solidFill>
        </p:spPr>
        <p:txBody>
          <a:bodyPr/>
          <a:lstStyle/>
          <a:p>
            <a:r>
              <a:rPr kumimoji="1" lang="en-US" altLang="zh-CN" dirty="0" smtClean="0"/>
              <a:t>Channel Structure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676F-E27E-6942-A8EC-4BD3FC22AAE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367589" y="6356350"/>
            <a:ext cx="6600704" cy="365125"/>
          </a:xfrm>
        </p:spPr>
        <p:txBody>
          <a:bodyPr/>
          <a:lstStyle/>
          <a:p>
            <a:r>
              <a:rPr kumimoji="1" lang="en-US" altLang="zh-CN" dirty="0" smtClean="0"/>
              <a:t>4th LNF Workshop on Cylindrical GEM Detectors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477" cy="1143000"/>
          </a:xfrm>
          <a:prstGeom prst="rect">
            <a:avLst/>
          </a:prstGeom>
        </p:spPr>
      </p:pic>
      <p:pic>
        <p:nvPicPr>
          <p:cNvPr id="9" name="图片 8" descr="屏幕快照 2015-11-13 上午7.27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1820708" cy="1143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212124" y="1468790"/>
            <a:ext cx="316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8EB4E3"/>
                </a:solidFill>
              </a:rPr>
              <a:t>High</a:t>
            </a:r>
            <a:r>
              <a:rPr kumimoji="1" lang="zh-CN" altLang="en-US" dirty="0" smtClean="0">
                <a:solidFill>
                  <a:srgbClr val="8EB4E3"/>
                </a:solidFill>
              </a:rPr>
              <a:t> </a:t>
            </a:r>
            <a:r>
              <a:rPr kumimoji="1" lang="en-US" altLang="zh-CN" dirty="0" smtClean="0">
                <a:solidFill>
                  <a:srgbClr val="8EB4E3"/>
                </a:solidFill>
              </a:rPr>
              <a:t>bandwidth</a:t>
            </a:r>
            <a:r>
              <a:rPr kumimoji="1" lang="zh-CN" altLang="en-US" dirty="0" smtClean="0">
                <a:solidFill>
                  <a:srgbClr val="8EB4E3"/>
                </a:solidFill>
              </a:rPr>
              <a:t> </a:t>
            </a:r>
            <a:r>
              <a:rPr kumimoji="1" lang="en-US" altLang="zh-CN" dirty="0" smtClean="0">
                <a:solidFill>
                  <a:srgbClr val="8EB4E3"/>
                </a:solidFill>
              </a:rPr>
              <a:t>comparator</a:t>
            </a:r>
            <a:r>
              <a:rPr kumimoji="1" lang="zh-CN" altLang="en-US" dirty="0" smtClean="0">
                <a:solidFill>
                  <a:srgbClr val="8EB4E3"/>
                </a:solidFill>
              </a:rPr>
              <a:t> </a:t>
            </a:r>
            <a:endParaRPr kumimoji="1" lang="zh-CN" altLang="en-US" dirty="0">
              <a:solidFill>
                <a:srgbClr val="8EB4E3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539153" y="2906629"/>
            <a:ext cx="2169158" cy="134127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105850" y="4234470"/>
            <a:ext cx="40381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8EB4E3"/>
                </a:solidFill>
              </a:rPr>
              <a:t>CR-RC</a:t>
            </a:r>
            <a:r>
              <a:rPr kumimoji="1" lang="en-US" altLang="zh-CN" baseline="30000" dirty="0" smtClean="0">
                <a:solidFill>
                  <a:srgbClr val="8EB4E3"/>
                </a:solidFill>
              </a:rPr>
              <a:t>4</a:t>
            </a:r>
            <a:r>
              <a:rPr kumimoji="1" lang="en-US" altLang="zh-CN" dirty="0" smtClean="0">
                <a:solidFill>
                  <a:srgbClr val="8EB4E3"/>
                </a:solidFill>
              </a:rPr>
              <a:t> shapers</a:t>
            </a:r>
            <a:r>
              <a:rPr kumimoji="1" lang="zh-CN" altLang="en-US" dirty="0" smtClean="0">
                <a:solidFill>
                  <a:srgbClr val="8EB4E3"/>
                </a:solidFill>
              </a:rPr>
              <a:t> </a:t>
            </a:r>
            <a:r>
              <a:rPr kumimoji="1" lang="en-US" altLang="zh-CN" dirty="0" smtClean="0">
                <a:solidFill>
                  <a:srgbClr val="8EB4E3"/>
                </a:solidFill>
              </a:rPr>
              <a:t>with</a:t>
            </a:r>
            <a:r>
              <a:rPr kumimoji="1" lang="zh-CN" altLang="en-US" dirty="0" smtClean="0">
                <a:solidFill>
                  <a:srgbClr val="8EB4E3"/>
                </a:solidFill>
              </a:rPr>
              <a:t> </a:t>
            </a:r>
            <a:r>
              <a:rPr kumimoji="1" lang="en-US" altLang="zh-CN" dirty="0" smtClean="0">
                <a:solidFill>
                  <a:srgbClr val="8EB4E3"/>
                </a:solidFill>
              </a:rPr>
              <a:t>conjugated</a:t>
            </a:r>
            <a:r>
              <a:rPr kumimoji="1" lang="zh-CN" altLang="en-US" dirty="0" smtClean="0">
                <a:solidFill>
                  <a:srgbClr val="8EB4E3"/>
                </a:solidFill>
              </a:rPr>
              <a:t> </a:t>
            </a:r>
            <a:r>
              <a:rPr kumimoji="1" lang="en-US" altLang="zh-CN" dirty="0" smtClean="0">
                <a:solidFill>
                  <a:srgbClr val="8EB4E3"/>
                </a:solidFill>
              </a:rPr>
              <a:t>poles</a:t>
            </a:r>
            <a:endParaRPr kumimoji="1" lang="zh-CN" altLang="en-US" dirty="0">
              <a:solidFill>
                <a:srgbClr val="8EB4E3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4500" y="5050908"/>
            <a:ext cx="2425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/>
              <a:t>Other functional blocks</a:t>
            </a:r>
            <a:endParaRPr kumimoji="1" lang="zh-CN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856247" y="5507803"/>
            <a:ext cx="1284369" cy="670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BANDGAP</a:t>
            </a:r>
            <a:endParaRPr kumimoji="1"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4904569" y="5503245"/>
            <a:ext cx="1284369" cy="670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LDO</a:t>
            </a:r>
            <a:endParaRPr kumimoji="1"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896968" y="5507803"/>
            <a:ext cx="1284369" cy="670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DAC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553200" y="5607686"/>
            <a:ext cx="18270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/>
              <a:t>…</a:t>
            </a:r>
            <a:endParaRPr kumimoji="1"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4318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3D69B"/>
          </a:solidFill>
        </p:spPr>
        <p:txBody>
          <a:bodyPr/>
          <a:lstStyle/>
          <a:p>
            <a:r>
              <a:rPr kumimoji="1" lang="en-US" altLang="zh-CN" dirty="0" smtClean="0"/>
              <a:t>Preamplifier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implement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676F-E27E-6942-A8EC-4BD3FC22AAE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367589" y="6356350"/>
            <a:ext cx="6600704" cy="365125"/>
          </a:xfrm>
        </p:spPr>
        <p:txBody>
          <a:bodyPr/>
          <a:lstStyle/>
          <a:p>
            <a:r>
              <a:rPr kumimoji="1" lang="en-US" altLang="zh-CN" dirty="0" smtClean="0"/>
              <a:t>4th LNF Workshop on Cylindrical GEM Detectors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477" cy="1143000"/>
          </a:xfrm>
          <a:prstGeom prst="rect">
            <a:avLst/>
          </a:prstGeom>
        </p:spPr>
      </p:pic>
      <p:pic>
        <p:nvPicPr>
          <p:cNvPr id="9" name="图片 8" descr="屏幕快照 2015-11-13 上午7.2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1820708" cy="1143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7200" y="1171711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 smtClean="0"/>
              <a:t>A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low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noise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charge sensitive amplifier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strategy</a:t>
            </a:r>
            <a:endParaRPr kumimoji="1" lang="zh-CN" altLang="en-US" sz="3200" dirty="0"/>
          </a:p>
        </p:txBody>
      </p:sp>
      <p:pic>
        <p:nvPicPr>
          <p:cNvPr id="8" name="图片 7" descr="Screensh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9" y="2178228"/>
            <a:ext cx="4206503" cy="24607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46685" y="2605528"/>
            <a:ext cx="3697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8EB4E3"/>
                </a:solidFill>
              </a:rPr>
              <a:t>Current mode</a:t>
            </a:r>
            <a:r>
              <a:rPr kumimoji="1" lang="zh-CN" altLang="en-US" dirty="0" smtClean="0">
                <a:solidFill>
                  <a:srgbClr val="8EB4E3"/>
                </a:solidFill>
              </a:rPr>
              <a:t> </a:t>
            </a:r>
            <a:r>
              <a:rPr kumimoji="1" lang="en-US" altLang="zh-CN" dirty="0" smtClean="0">
                <a:solidFill>
                  <a:srgbClr val="8EB4E3"/>
                </a:solidFill>
              </a:rPr>
              <a:t>feedback structure,</a:t>
            </a:r>
          </a:p>
          <a:p>
            <a:r>
              <a:rPr kumimoji="1" lang="en-US" altLang="zh-CN" dirty="0" smtClean="0">
                <a:solidFill>
                  <a:srgbClr val="8EB4E3"/>
                </a:solidFill>
              </a:rPr>
              <a:t>to get precise duplicated input signals </a:t>
            </a:r>
          </a:p>
          <a:p>
            <a:r>
              <a:rPr kumimoji="1" lang="en-US" altLang="zh-CN" dirty="0">
                <a:solidFill>
                  <a:srgbClr val="8EB4E3"/>
                </a:solidFill>
              </a:rPr>
              <a:t>f</a:t>
            </a:r>
            <a:r>
              <a:rPr kumimoji="1" lang="en-US" altLang="zh-CN" dirty="0" smtClean="0">
                <a:solidFill>
                  <a:srgbClr val="8EB4E3"/>
                </a:solidFill>
              </a:rPr>
              <a:t>or both branches</a:t>
            </a:r>
            <a:endParaRPr kumimoji="1" lang="zh-CN" altLang="en-US" dirty="0">
              <a:solidFill>
                <a:srgbClr val="8EB4E3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71250" y="1756487"/>
            <a:ext cx="5208834" cy="303870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71250" y="4795188"/>
            <a:ext cx="5208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8EB4E3"/>
                </a:solidFill>
              </a:rPr>
              <a:t>Charge</a:t>
            </a:r>
            <a:r>
              <a:rPr kumimoji="1" lang="zh-CN" altLang="en-US" dirty="0" smtClean="0">
                <a:solidFill>
                  <a:srgbClr val="8EB4E3"/>
                </a:solidFill>
              </a:rPr>
              <a:t> </a:t>
            </a:r>
            <a:r>
              <a:rPr kumimoji="1" lang="en-US" altLang="zh-CN" dirty="0" smtClean="0">
                <a:solidFill>
                  <a:srgbClr val="8EB4E3"/>
                </a:solidFill>
              </a:rPr>
              <a:t>Sensitive</a:t>
            </a:r>
            <a:r>
              <a:rPr kumimoji="1" lang="zh-CN" altLang="en-US" dirty="0" smtClean="0">
                <a:solidFill>
                  <a:srgbClr val="8EB4E3"/>
                </a:solidFill>
              </a:rPr>
              <a:t> </a:t>
            </a:r>
            <a:r>
              <a:rPr kumimoji="1" lang="en-US" altLang="zh-CN" dirty="0" smtClean="0">
                <a:solidFill>
                  <a:srgbClr val="8EB4E3"/>
                </a:solidFill>
              </a:rPr>
              <a:t>Amplifier,</a:t>
            </a:r>
            <a:r>
              <a:rPr kumimoji="1" lang="en-US" altLang="zh-CN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originally proposed by </a:t>
            </a:r>
            <a:r>
              <a:rPr kumimoji="1" lang="en-US" altLang="zh-CN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Gianluigi</a:t>
            </a:r>
            <a:r>
              <a:rPr kumimoji="1" lang="en-US" altLang="zh-CN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De Geronimo</a:t>
            </a:r>
            <a:endParaRPr kumimoji="1" lang="zh-CN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kumimoji="1" lang="zh-CN" altLang="en-US" dirty="0">
              <a:solidFill>
                <a:srgbClr val="8EB4E3"/>
              </a:solidFill>
            </a:endParaRPr>
          </a:p>
        </p:txBody>
      </p:sp>
      <p:pic>
        <p:nvPicPr>
          <p:cNvPr id="15" name="图片 14" descr="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84" y="3724188"/>
            <a:ext cx="3644418" cy="23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3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3D69B"/>
          </a:solidFill>
        </p:spPr>
        <p:txBody>
          <a:bodyPr/>
          <a:lstStyle/>
          <a:p>
            <a:r>
              <a:rPr kumimoji="1" lang="en-US" altLang="zh-CN" dirty="0" smtClean="0"/>
              <a:t>Shaper Structure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676F-E27E-6942-A8EC-4BD3FC22AAE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98477" y="6340422"/>
            <a:ext cx="6600704" cy="365125"/>
          </a:xfrm>
        </p:spPr>
        <p:txBody>
          <a:bodyPr/>
          <a:lstStyle/>
          <a:p>
            <a:r>
              <a:rPr kumimoji="1" lang="en-US" altLang="zh-CN" dirty="0" smtClean="0"/>
              <a:t>4th LNF Workshop on Cylindrical GEM Detectors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477" cy="1143000"/>
          </a:xfrm>
          <a:prstGeom prst="rect">
            <a:avLst/>
          </a:prstGeom>
        </p:spPr>
      </p:pic>
      <p:pic>
        <p:nvPicPr>
          <p:cNvPr id="9" name="图片 8" descr="屏幕快照 2015-11-13 上午7.2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1820708" cy="1143000"/>
          </a:xfrm>
          <a:prstGeom prst="rect">
            <a:avLst/>
          </a:prstGeom>
        </p:spPr>
      </p:pic>
      <p:pic>
        <p:nvPicPr>
          <p:cNvPr id="17" name="图片 16" descr="shap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6" y="1409469"/>
            <a:ext cx="6606847" cy="4613179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2254783" y="1143000"/>
            <a:ext cx="2269053" cy="161090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14062" y="1409469"/>
            <a:ext cx="192655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</a:t>
            </a:r>
            <a:r>
              <a:rPr kumimoji="1" lang="en-US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-bridge</a:t>
            </a:r>
            <a:r>
              <a:rPr kumimoji="1" lang="zh-CN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network</a:t>
            </a:r>
            <a:r>
              <a:rPr kumimoji="1" lang="zh-CN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kumimoji="1" lang="zh-CN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get</a:t>
            </a:r>
            <a:r>
              <a:rPr kumimoji="1" lang="zh-CN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semi</a:t>
            </a:r>
            <a:r>
              <a:rPr kumimoji="1" lang="zh-CN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Gaussian waveform</a:t>
            </a:r>
            <a:r>
              <a:rPr kumimoji="1" lang="zh-CN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and</a:t>
            </a:r>
            <a:r>
              <a:rPr kumimoji="1" lang="zh-CN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set</a:t>
            </a:r>
            <a:r>
              <a:rPr kumimoji="1" lang="zh-CN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the</a:t>
            </a:r>
            <a:r>
              <a:rPr kumimoji="1" lang="zh-CN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peaking</a:t>
            </a:r>
            <a:r>
              <a:rPr kumimoji="1" lang="zh-CN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time</a:t>
            </a:r>
            <a:r>
              <a:rPr kumimoji="1" lang="zh-CN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kumimoji="1" lang="zh-CN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~</a:t>
            </a:r>
            <a:r>
              <a:rPr kumimoji="1" lang="zh-CN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kumimoji="1" lang="en-US" altLang="zh-CN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300ns</a:t>
            </a:r>
            <a:endParaRPr kumimoji="1" lang="zh-CN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124978" y="3696480"/>
            <a:ext cx="25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8EB4E3"/>
                </a:solidFill>
              </a:rPr>
              <a:t>Shapers</a:t>
            </a:r>
            <a:r>
              <a:rPr kumimoji="1" lang="zh-CN" altLang="en-US" dirty="0" smtClean="0">
                <a:solidFill>
                  <a:srgbClr val="8EB4E3"/>
                </a:solidFill>
              </a:rPr>
              <a:t> </a:t>
            </a:r>
            <a:r>
              <a:rPr kumimoji="1" lang="en-US" altLang="zh-CN" dirty="0" smtClean="0">
                <a:solidFill>
                  <a:srgbClr val="8EB4E3"/>
                </a:solidFill>
              </a:rPr>
              <a:t>with</a:t>
            </a:r>
            <a:r>
              <a:rPr kumimoji="1" lang="zh-CN" altLang="en-US" dirty="0" smtClean="0">
                <a:solidFill>
                  <a:srgbClr val="8EB4E3"/>
                </a:solidFill>
              </a:rPr>
              <a:t> </a:t>
            </a:r>
            <a:r>
              <a:rPr kumimoji="1" lang="en-US" altLang="zh-CN" dirty="0" smtClean="0">
                <a:solidFill>
                  <a:srgbClr val="8EB4E3"/>
                </a:solidFill>
              </a:rPr>
              <a:t>two</a:t>
            </a:r>
            <a:r>
              <a:rPr kumimoji="1" lang="zh-CN" altLang="en-US" dirty="0" smtClean="0">
                <a:solidFill>
                  <a:srgbClr val="8EB4E3"/>
                </a:solidFill>
              </a:rPr>
              <a:t> </a:t>
            </a:r>
            <a:r>
              <a:rPr kumimoji="1" lang="en-US" altLang="zh-CN" dirty="0" smtClean="0">
                <a:solidFill>
                  <a:srgbClr val="8EB4E3"/>
                </a:solidFill>
              </a:rPr>
              <a:t>stages</a:t>
            </a:r>
            <a:endParaRPr kumimoji="1" lang="zh-CN" altLang="en-US" dirty="0">
              <a:solidFill>
                <a:srgbClr val="8EB4E3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4673" y="5835989"/>
            <a:ext cx="496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8EB4E3"/>
                </a:solidFill>
              </a:rPr>
              <a:t>Baseline</a:t>
            </a:r>
            <a:r>
              <a:rPr kumimoji="1" lang="zh-CN" altLang="en-US" dirty="0" smtClean="0">
                <a:solidFill>
                  <a:srgbClr val="8EB4E3"/>
                </a:solidFill>
              </a:rPr>
              <a:t> </a:t>
            </a:r>
            <a:r>
              <a:rPr kumimoji="1" lang="en-US" altLang="zh-CN" dirty="0" smtClean="0">
                <a:solidFill>
                  <a:srgbClr val="8EB4E3"/>
                </a:solidFill>
              </a:rPr>
              <a:t>holder:</a:t>
            </a:r>
            <a:r>
              <a:rPr kumimoji="1" lang="zh-CN" altLang="en-US" dirty="0" smtClean="0">
                <a:solidFill>
                  <a:srgbClr val="8EB4E3"/>
                </a:solidFill>
              </a:rPr>
              <a:t> </a:t>
            </a:r>
            <a:r>
              <a:rPr kumimoji="1" lang="en-US" altLang="zh-CN" dirty="0" smtClean="0">
                <a:solidFill>
                  <a:srgbClr val="8EB4E3"/>
                </a:solidFill>
              </a:rPr>
              <a:t>setting</a:t>
            </a:r>
            <a:r>
              <a:rPr kumimoji="1" lang="zh-CN" altLang="en-US" dirty="0" smtClean="0">
                <a:solidFill>
                  <a:srgbClr val="8EB4E3"/>
                </a:solidFill>
              </a:rPr>
              <a:t> </a:t>
            </a:r>
            <a:r>
              <a:rPr kumimoji="1" lang="en-US" altLang="zh-CN" dirty="0" smtClean="0">
                <a:solidFill>
                  <a:srgbClr val="8EB4E3"/>
                </a:solidFill>
              </a:rPr>
              <a:t>the</a:t>
            </a:r>
            <a:r>
              <a:rPr kumimoji="1" lang="zh-CN" altLang="en-US" dirty="0" smtClean="0">
                <a:solidFill>
                  <a:srgbClr val="8EB4E3"/>
                </a:solidFill>
              </a:rPr>
              <a:t>  </a:t>
            </a:r>
            <a:r>
              <a:rPr kumimoji="1" lang="en-US" altLang="zh-CN" dirty="0" smtClean="0">
                <a:solidFill>
                  <a:srgbClr val="8EB4E3"/>
                </a:solidFill>
              </a:rPr>
              <a:t>quiescent</a:t>
            </a:r>
            <a:r>
              <a:rPr kumimoji="1" lang="zh-CN" altLang="en-US" dirty="0" smtClean="0">
                <a:solidFill>
                  <a:srgbClr val="8EB4E3"/>
                </a:solidFill>
              </a:rPr>
              <a:t> </a:t>
            </a:r>
            <a:r>
              <a:rPr kumimoji="1" lang="en-US" altLang="zh-CN" dirty="0" smtClean="0">
                <a:solidFill>
                  <a:srgbClr val="8EB4E3"/>
                </a:solidFill>
              </a:rPr>
              <a:t>point</a:t>
            </a:r>
            <a:r>
              <a:rPr kumimoji="1" lang="zh-CN" altLang="en-US" dirty="0" smtClean="0">
                <a:solidFill>
                  <a:srgbClr val="8EB4E3"/>
                </a:solidFill>
              </a:rPr>
              <a:t> </a:t>
            </a:r>
            <a:endParaRPr kumimoji="1" lang="zh-CN" altLang="en-US" dirty="0">
              <a:solidFill>
                <a:srgbClr val="8EB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1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3D69B"/>
          </a:solidFill>
        </p:spPr>
        <p:txBody>
          <a:bodyPr/>
          <a:lstStyle/>
          <a:p>
            <a:r>
              <a:rPr kumimoji="1" lang="en-US" altLang="zh-CN" dirty="0"/>
              <a:t>Performance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676F-E27E-6942-A8EC-4BD3FC22AAE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98477" y="6340422"/>
            <a:ext cx="6600704" cy="365125"/>
          </a:xfrm>
        </p:spPr>
        <p:txBody>
          <a:bodyPr/>
          <a:lstStyle/>
          <a:p>
            <a:r>
              <a:rPr kumimoji="1" lang="en-US" altLang="zh-CN" dirty="0" smtClean="0"/>
              <a:t>4th LNF Workshop on Cylindrical GEM Detectors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477" cy="1143000"/>
          </a:xfrm>
          <a:prstGeom prst="rect">
            <a:avLst/>
          </a:prstGeom>
        </p:spPr>
      </p:pic>
      <p:pic>
        <p:nvPicPr>
          <p:cNvPr id="9" name="图片 8" descr="屏幕快照 2015-11-13 上午7.2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1820708" cy="1143000"/>
          </a:xfrm>
          <a:prstGeom prst="rect">
            <a:avLst/>
          </a:prstGeom>
        </p:spPr>
      </p:pic>
      <p:pic>
        <p:nvPicPr>
          <p:cNvPr id="3" name="图片 2" descr="waveform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134343" cy="451266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38210" y="2154607"/>
            <a:ext cx="4481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Peaking</a:t>
            </a:r>
            <a:r>
              <a:rPr kumimoji="1" lang="zh-CN" altLang="en-US" sz="2800" dirty="0"/>
              <a:t> </a:t>
            </a:r>
            <a:r>
              <a:rPr kumimoji="1" lang="en-US" altLang="zh-CN" sz="2800" dirty="0" smtClean="0"/>
              <a:t>time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250ns</a:t>
            </a:r>
          </a:p>
          <a:p>
            <a:r>
              <a:rPr kumimoji="1" lang="en-US" altLang="zh-CN" sz="2800" dirty="0" smtClean="0"/>
              <a:t>pulse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width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900ns~1us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875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3D69B"/>
          </a:solidFill>
        </p:spPr>
        <p:txBody>
          <a:bodyPr>
            <a:normAutofit/>
          </a:bodyPr>
          <a:lstStyle/>
          <a:p>
            <a:r>
              <a:rPr kumimoji="1" lang="en-US" altLang="zh-CN" dirty="0"/>
              <a:t>Performance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676F-E27E-6942-A8EC-4BD3FC22AAEF}" type="datetime1">
              <a:rPr kumimoji="1" lang="zh-CN" altLang="en-US" smtClean="0"/>
              <a:t>15/11/17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367589" y="6356350"/>
            <a:ext cx="6600704" cy="365125"/>
          </a:xfrm>
        </p:spPr>
        <p:txBody>
          <a:bodyPr/>
          <a:lstStyle/>
          <a:p>
            <a:r>
              <a:rPr kumimoji="1" lang="en-US" altLang="zh-CN" dirty="0" smtClean="0"/>
              <a:t>4th LNF Workshop on Cylindrical GEM Detectors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9C05-3FB5-F146-ADD0-CB5A03270389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477" cy="1143000"/>
          </a:xfrm>
          <a:prstGeom prst="rect">
            <a:avLst/>
          </a:prstGeom>
        </p:spPr>
      </p:pic>
      <p:pic>
        <p:nvPicPr>
          <p:cNvPr id="9" name="图片 8" descr="屏幕快照 2015-11-13 上午7.27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1820708" cy="1143000"/>
          </a:xfrm>
          <a:prstGeom prst="rect">
            <a:avLst/>
          </a:prstGeom>
        </p:spPr>
      </p:pic>
      <p:pic>
        <p:nvPicPr>
          <p:cNvPr id="8" name="图片 7" descr="Linear Fit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0" y="1143000"/>
            <a:ext cx="7445523" cy="520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5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113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1113.potx</Template>
  <TotalTime>773</TotalTime>
  <Words>684</Words>
  <Application>Microsoft Macintosh PowerPoint</Application>
  <PresentationFormat>全屏显示(4:3)</PresentationFormat>
  <Paragraphs>164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1113</vt:lpstr>
      <vt:lpstr>PowerPoint 演示文稿</vt:lpstr>
      <vt:lpstr>PowerPoint 演示文稿</vt:lpstr>
      <vt:lpstr>Design constraints</vt:lpstr>
      <vt:lpstr>Brief theoretical calculation</vt:lpstr>
      <vt:lpstr>Channel Structure</vt:lpstr>
      <vt:lpstr>Preamplifier implement</vt:lpstr>
      <vt:lpstr>Shaper Structure</vt:lpstr>
      <vt:lpstr>Performance and result</vt:lpstr>
      <vt:lpstr>Performance and result</vt:lpstr>
      <vt:lpstr>Performance and result</vt:lpstr>
      <vt:lpstr>Performance and result</vt:lpstr>
      <vt:lpstr>Effort on improving the time resolution</vt:lpstr>
      <vt:lpstr>Quick timing results</vt:lpstr>
      <vt:lpstr>Design blocks</vt:lpstr>
      <vt:lpstr>DAC implementation</vt:lpstr>
      <vt:lpstr>Bandgap implementation</vt:lpstr>
      <vt:lpstr>Bandgap implementation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leng</dc:creator>
  <cp:lastModifiedBy>leng</cp:lastModifiedBy>
  <cp:revision>55</cp:revision>
  <dcterms:created xsi:type="dcterms:W3CDTF">2015-11-13T04:54:37Z</dcterms:created>
  <dcterms:modified xsi:type="dcterms:W3CDTF">2015-11-17T12:05:30Z</dcterms:modified>
</cp:coreProperties>
</file>