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8" r:id="rId2"/>
    <p:sldId id="330" r:id="rId3"/>
    <p:sldId id="334" r:id="rId4"/>
    <p:sldId id="331" r:id="rId5"/>
    <p:sldId id="332" r:id="rId6"/>
    <p:sldId id="333" r:id="rId7"/>
    <p:sldId id="347" r:id="rId8"/>
    <p:sldId id="335" r:id="rId9"/>
    <p:sldId id="336" r:id="rId10"/>
    <p:sldId id="337" r:id="rId11"/>
    <p:sldId id="341" r:id="rId12"/>
    <p:sldId id="338" r:id="rId13"/>
    <p:sldId id="339" r:id="rId14"/>
    <p:sldId id="340" r:id="rId15"/>
    <p:sldId id="329" r:id="rId16"/>
    <p:sldId id="349" r:id="rId17"/>
    <p:sldId id="342" r:id="rId18"/>
    <p:sldId id="346" r:id="rId19"/>
    <p:sldId id="343" r:id="rId20"/>
    <p:sldId id="344" r:id="rId21"/>
    <p:sldId id="345" r:id="rId22"/>
    <p:sldId id="348" r:id="rId23"/>
  </p:sldIdLst>
  <p:sldSz cx="9144000" cy="6858000" type="screen4x3"/>
  <p:notesSz cx="6642100" cy="9779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5pPr>
    <a:lvl6pPr marL="22860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6pPr>
    <a:lvl7pPr marL="27432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7pPr>
    <a:lvl8pPr marL="32004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8pPr>
    <a:lvl9pPr marL="36576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vanni Darb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02FF"/>
    <a:srgbClr val="BAB6BA"/>
    <a:srgbClr val="23FF05"/>
    <a:srgbClr val="C000C3"/>
    <a:srgbClr val="828482"/>
    <a:srgbClr val="006699"/>
    <a:srgbClr val="FF6666"/>
    <a:srgbClr val="FF8000"/>
    <a:srgbClr val="FF9A6D"/>
    <a:srgbClr val="FF8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8397" autoAdjust="0"/>
  </p:normalViewPr>
  <p:slideViewPr>
    <p:cSldViewPr>
      <p:cViewPr varScale="1">
        <p:scale>
          <a:sx n="97" d="100"/>
          <a:sy n="97" d="100"/>
        </p:scale>
        <p:origin x="-856" y="-104"/>
      </p:cViewPr>
      <p:guideLst>
        <p:guide orient="horz" pos="255"/>
        <p:guide pos="2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tore\Desktop\Capacitors\DielettricoDiverso\DielectricThickn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Foglio3!$A$2</c:f>
              <c:strCache>
                <c:ptCount val="1"/>
                <c:pt idx="0">
                  <c:v>C(1,2)</c:v>
                </c:pt>
              </c:strCache>
            </c:strRef>
          </c:tx>
          <c:xVal>
            <c:numRef>
              <c:f>Foglio3!$B$1:$G$1</c:f>
              <c:numCache>
                <c:formatCode>General</c:formatCode>
                <c:ptCount val="6"/>
                <c:pt idx="0">
                  <c:v>2.5</c:v>
                </c:pt>
                <c:pt idx="1">
                  <c:v>3.0</c:v>
                </c:pt>
                <c:pt idx="2">
                  <c:v>3.75</c:v>
                </c:pt>
                <c:pt idx="3">
                  <c:v>5.0</c:v>
                </c:pt>
                <c:pt idx="4">
                  <c:v>7.5</c:v>
                </c:pt>
                <c:pt idx="5">
                  <c:v>15.0</c:v>
                </c:pt>
              </c:numCache>
            </c:numRef>
          </c:xVal>
          <c:yVal>
            <c:numRef>
              <c:f>Foglio3!$B$2:$G$2</c:f>
              <c:numCache>
                <c:formatCode>General</c:formatCode>
                <c:ptCount val="6"/>
                <c:pt idx="0">
                  <c:v>6.7485</c:v>
                </c:pt>
                <c:pt idx="1">
                  <c:v>5.612499999999994</c:v>
                </c:pt>
                <c:pt idx="2">
                  <c:v>4.4937</c:v>
                </c:pt>
                <c:pt idx="3">
                  <c:v>3.382899999999998</c:v>
                </c:pt>
                <c:pt idx="4">
                  <c:v>2.2878</c:v>
                </c:pt>
                <c:pt idx="5">
                  <c:v>1.1613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Foglio3!$A$3</c:f>
              <c:strCache>
                <c:ptCount val="1"/>
                <c:pt idx="0">
                  <c:v>C(3,4)</c:v>
                </c:pt>
              </c:strCache>
            </c:strRef>
          </c:tx>
          <c:xVal>
            <c:numRef>
              <c:f>Foglio3!$B$1:$G$1</c:f>
              <c:numCache>
                <c:formatCode>General</c:formatCode>
                <c:ptCount val="6"/>
                <c:pt idx="0">
                  <c:v>2.5</c:v>
                </c:pt>
                <c:pt idx="1">
                  <c:v>3.0</c:v>
                </c:pt>
                <c:pt idx="2">
                  <c:v>3.75</c:v>
                </c:pt>
                <c:pt idx="3">
                  <c:v>5.0</c:v>
                </c:pt>
                <c:pt idx="4">
                  <c:v>7.5</c:v>
                </c:pt>
                <c:pt idx="5">
                  <c:v>15.0</c:v>
                </c:pt>
              </c:numCache>
            </c:numRef>
          </c:xVal>
          <c:yVal>
            <c:numRef>
              <c:f>Foglio3!$B$3:$G$3</c:f>
              <c:numCache>
                <c:formatCode>General</c:formatCode>
                <c:ptCount val="6"/>
                <c:pt idx="0">
                  <c:v>6.7267</c:v>
                </c:pt>
                <c:pt idx="1">
                  <c:v>5.5912</c:v>
                </c:pt>
                <c:pt idx="2">
                  <c:v>4.4731</c:v>
                </c:pt>
                <c:pt idx="3">
                  <c:v>3.363</c:v>
                </c:pt>
                <c:pt idx="4">
                  <c:v>2.268</c:v>
                </c:pt>
                <c:pt idx="5">
                  <c:v>1.1436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Foglio3!$A$4</c:f>
              <c:strCache>
                <c:ptCount val="1"/>
                <c:pt idx="0">
                  <c:v>C(5,6)</c:v>
                </c:pt>
              </c:strCache>
            </c:strRef>
          </c:tx>
          <c:xVal>
            <c:numRef>
              <c:f>Foglio3!$B$1:$G$1</c:f>
              <c:numCache>
                <c:formatCode>General</c:formatCode>
                <c:ptCount val="6"/>
                <c:pt idx="0">
                  <c:v>2.5</c:v>
                </c:pt>
                <c:pt idx="1">
                  <c:v>3.0</c:v>
                </c:pt>
                <c:pt idx="2">
                  <c:v>3.75</c:v>
                </c:pt>
                <c:pt idx="3">
                  <c:v>5.0</c:v>
                </c:pt>
                <c:pt idx="4">
                  <c:v>7.5</c:v>
                </c:pt>
                <c:pt idx="5">
                  <c:v>15.0</c:v>
                </c:pt>
              </c:numCache>
            </c:numRef>
          </c:xVal>
          <c:yVal>
            <c:numRef>
              <c:f>Foglio3!$B$4:$G$4</c:f>
              <c:numCache>
                <c:formatCode>General</c:formatCode>
                <c:ptCount val="6"/>
                <c:pt idx="0">
                  <c:v>6.8096</c:v>
                </c:pt>
                <c:pt idx="1">
                  <c:v>5.6761</c:v>
                </c:pt>
                <c:pt idx="2">
                  <c:v>4.5565</c:v>
                </c:pt>
                <c:pt idx="3">
                  <c:v>3.4424</c:v>
                </c:pt>
                <c:pt idx="4">
                  <c:v>2.3444</c:v>
                </c:pt>
                <c:pt idx="5">
                  <c:v>1.2124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Foglio3!$A$5</c:f>
              <c:strCache>
                <c:ptCount val="1"/>
                <c:pt idx="0">
                  <c:v>C(7,8)</c:v>
                </c:pt>
              </c:strCache>
            </c:strRef>
          </c:tx>
          <c:xVal>
            <c:numRef>
              <c:f>Foglio3!$B$1:$G$1</c:f>
              <c:numCache>
                <c:formatCode>General</c:formatCode>
                <c:ptCount val="6"/>
                <c:pt idx="0">
                  <c:v>2.5</c:v>
                </c:pt>
                <c:pt idx="1">
                  <c:v>3.0</c:v>
                </c:pt>
                <c:pt idx="2">
                  <c:v>3.75</c:v>
                </c:pt>
                <c:pt idx="3">
                  <c:v>5.0</c:v>
                </c:pt>
                <c:pt idx="4">
                  <c:v>7.5</c:v>
                </c:pt>
                <c:pt idx="5">
                  <c:v>15.0</c:v>
                </c:pt>
              </c:numCache>
            </c:numRef>
          </c:xVal>
          <c:yVal>
            <c:numRef>
              <c:f>Foglio3!$B$5:$G$5</c:f>
              <c:numCache>
                <c:formatCode>General</c:formatCode>
                <c:ptCount val="6"/>
                <c:pt idx="0">
                  <c:v>6.7485</c:v>
                </c:pt>
                <c:pt idx="1">
                  <c:v>5.612499999999994</c:v>
                </c:pt>
                <c:pt idx="2">
                  <c:v>4.4937</c:v>
                </c:pt>
                <c:pt idx="3">
                  <c:v>3.382899999999998</c:v>
                </c:pt>
                <c:pt idx="4">
                  <c:v>2.2878</c:v>
                </c:pt>
                <c:pt idx="5">
                  <c:v>1.1613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Foglio3!$A$6</c:f>
              <c:strCache>
                <c:ptCount val="1"/>
                <c:pt idx="0">
                  <c:v>C(9,10)</c:v>
                </c:pt>
              </c:strCache>
            </c:strRef>
          </c:tx>
          <c:xVal>
            <c:numRef>
              <c:f>Foglio3!$B$1:$G$1</c:f>
              <c:numCache>
                <c:formatCode>General</c:formatCode>
                <c:ptCount val="6"/>
                <c:pt idx="0">
                  <c:v>2.5</c:v>
                </c:pt>
                <c:pt idx="1">
                  <c:v>3.0</c:v>
                </c:pt>
                <c:pt idx="2">
                  <c:v>3.75</c:v>
                </c:pt>
                <c:pt idx="3">
                  <c:v>5.0</c:v>
                </c:pt>
                <c:pt idx="4">
                  <c:v>7.5</c:v>
                </c:pt>
                <c:pt idx="5">
                  <c:v>15.0</c:v>
                </c:pt>
              </c:numCache>
            </c:numRef>
          </c:xVal>
          <c:yVal>
            <c:numRef>
              <c:f>Foglio3!$B$6:$G$6</c:f>
              <c:numCache>
                <c:formatCode>General</c:formatCode>
                <c:ptCount val="6"/>
                <c:pt idx="0">
                  <c:v>6.7267</c:v>
                </c:pt>
                <c:pt idx="1">
                  <c:v>5.5912</c:v>
                </c:pt>
                <c:pt idx="2">
                  <c:v>4.4731</c:v>
                </c:pt>
                <c:pt idx="3">
                  <c:v>3.363</c:v>
                </c:pt>
                <c:pt idx="4">
                  <c:v>2.268</c:v>
                </c:pt>
                <c:pt idx="5">
                  <c:v>1.1436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Foglio3!$A$7</c:f>
              <c:strCache>
                <c:ptCount val="1"/>
                <c:pt idx="0">
                  <c:v>C(11,12)</c:v>
                </c:pt>
              </c:strCache>
            </c:strRef>
          </c:tx>
          <c:xVal>
            <c:numRef>
              <c:f>Foglio3!$B$1:$G$1</c:f>
              <c:numCache>
                <c:formatCode>General</c:formatCode>
                <c:ptCount val="6"/>
                <c:pt idx="0">
                  <c:v>2.5</c:v>
                </c:pt>
                <c:pt idx="1">
                  <c:v>3.0</c:v>
                </c:pt>
                <c:pt idx="2">
                  <c:v>3.75</c:v>
                </c:pt>
                <c:pt idx="3">
                  <c:v>5.0</c:v>
                </c:pt>
                <c:pt idx="4">
                  <c:v>7.5</c:v>
                </c:pt>
                <c:pt idx="5">
                  <c:v>15.0</c:v>
                </c:pt>
              </c:numCache>
            </c:numRef>
          </c:xVal>
          <c:yVal>
            <c:numRef>
              <c:f>Foglio3!$B$7:$G$7</c:f>
              <c:numCache>
                <c:formatCode>General</c:formatCode>
                <c:ptCount val="6"/>
                <c:pt idx="0">
                  <c:v>6.8096</c:v>
                </c:pt>
                <c:pt idx="1">
                  <c:v>5.6761</c:v>
                </c:pt>
                <c:pt idx="2">
                  <c:v>4.5565</c:v>
                </c:pt>
                <c:pt idx="3">
                  <c:v>3.4424</c:v>
                </c:pt>
                <c:pt idx="4">
                  <c:v>2.3444</c:v>
                </c:pt>
                <c:pt idx="5">
                  <c:v>1.2124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8203512"/>
        <c:axId val="2089709560"/>
      </c:scatterChart>
      <c:valAx>
        <c:axId val="-2118203512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2089709560"/>
        <c:crosses val="autoZero"/>
        <c:crossBetween val="midCat"/>
      </c:valAx>
      <c:valAx>
        <c:axId val="2089709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82035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43225" y="9318625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GB" sz="1200" b="0">
                <a:latin typeface="Arial" pitchFamily="-112" charset="0"/>
              </a:rPr>
              <a:t>Page </a:t>
            </a:r>
            <a:fld id="{F306205C-AABA-784B-B4BE-E8C10EBEE3EE}" type="slidenum">
              <a:rPr lang="en-GB" sz="1200" b="0">
                <a:latin typeface="Arial" pitchFamily="-112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GB" sz="1200" b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63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43225" y="9318625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GB" sz="1200" b="0">
                <a:latin typeface="Arial" pitchFamily="-112" charset="0"/>
              </a:rPr>
              <a:t>Page </a:t>
            </a:r>
            <a:fld id="{14CFEEA8-0008-B147-8886-B11C2F4B1E73}" type="slidenum">
              <a:rPr lang="en-GB" sz="1200" b="0">
                <a:latin typeface="Arial" pitchFamily="-112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GB" sz="1200" b="0">
              <a:latin typeface="Arial" pitchFamily="-112" charset="0"/>
            </a:endParaRP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28663"/>
            <a:ext cx="4891088" cy="3667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44575" y="4641850"/>
            <a:ext cx="4552950" cy="453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Body Text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353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95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2267744" y="1700808"/>
            <a:ext cx="4608512" cy="45719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601585"/>
            <a:ext cx="9180000" cy="261938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122238" y="6511925"/>
            <a:ext cx="246063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1"/>
                </a:solidFill>
                <a:latin typeface="Arial" pitchFamily="-112" charset="0"/>
              </a:rPr>
              <a:t>o</a:t>
            </a: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36675" y="2133600"/>
            <a:ext cx="63325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246938" cy="838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3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2699792" y="6615311"/>
            <a:ext cx="38884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0" kern="120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Pixel R&amp;D Projects Meeting – HVR_CCPD:</a:t>
            </a:r>
            <a:r>
              <a:rPr lang="en-US" sz="900" b="0" kern="1200" baseline="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 Hybridization</a:t>
            </a:r>
            <a:endParaRPr lang="en-GB" b="0" dirty="0">
              <a:latin typeface="Arial" pitchFamily="-112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6615311"/>
            <a:ext cx="16190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G. Darbo – INFN / </a:t>
            </a:r>
            <a:r>
              <a:rPr lang="en-GB" b="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Genova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1" name="Rectangle 9"/>
          <p:cNvSpPr>
            <a:spLocks noChangeArrowheads="1"/>
          </p:cNvSpPr>
          <p:nvPr userDrawn="1"/>
        </p:nvSpPr>
        <p:spPr bwMode="auto">
          <a:xfrm>
            <a:off x="6516216" y="6602735"/>
            <a:ext cx="22129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GB" b="0" baseline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Milano, 8  June 2015 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25400"/>
            <a:ext cx="2171700" cy="6472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25400"/>
            <a:ext cx="6362700" cy="6472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-25400"/>
            <a:ext cx="8129588" cy="53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79424"/>
            <a:ext cx="9144000" cy="36000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600296"/>
            <a:ext cx="9180000" cy="261937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764704"/>
            <a:ext cx="8686800" cy="568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Blip>
                <a:blip r:embed="rId13"/>
              </a:buBlip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y"/>
                <a:ea typeface="ＭＳ Ｐゴシック" charset="-128"/>
                <a:cs typeface="Calibry"/>
              </a:rPr>
              <a:t>Click to edit Master text styles</a:t>
            </a:r>
          </a:p>
          <a:p>
            <a:pPr marL="446088" marR="0" lvl="1" indent="-1793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Second level</a:t>
            </a:r>
          </a:p>
          <a:p>
            <a:pPr marL="630238" marR="0" lvl="2" indent="-18573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Third level</a:t>
            </a:r>
          </a:p>
          <a:p>
            <a:pPr marL="896938" marR="0" lvl="3" indent="-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Fourth level</a:t>
            </a:r>
          </a:p>
          <a:p>
            <a:pPr marL="896938" marR="0" lvl="4" indent="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Fifth level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3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2699792" y="6623591"/>
            <a:ext cx="38884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0" kern="120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Pixel R&amp;D Projects Meeting – HVR_CCPD:</a:t>
            </a:r>
            <a:r>
              <a:rPr lang="en-US" sz="900" b="0" kern="1200" baseline="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 Hybridization</a:t>
            </a:r>
            <a:endParaRPr lang="en-GB" b="0" dirty="0">
              <a:latin typeface="Arial" pitchFamily="-112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6623591"/>
            <a:ext cx="16190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G. Darbo – INFN / </a:t>
            </a:r>
            <a:r>
              <a:rPr lang="en-GB" b="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Genova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6516216" y="6611015"/>
            <a:ext cx="22129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GB" b="0" baseline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Milano, 8  June 2015 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8748464" y="6597352"/>
            <a:ext cx="36671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C45F2957-051E-A24C-B871-D43C56CACA10}" type="slidenum">
              <a:rPr lang="en-GB" sz="1200">
                <a:solidFill>
                  <a:schemeClr val="bg1"/>
                </a:solidFill>
                <a:latin typeface="Arial" pitchFamily="-112" charset="0"/>
              </a:rPr>
              <a:pPr>
                <a:defRPr/>
              </a:pPr>
              <a:t>‹#›</a:t>
            </a:fld>
            <a:endParaRPr lang="en-GB" sz="1200" dirty="0">
              <a:solidFill>
                <a:schemeClr val="bg1"/>
              </a:solidFill>
              <a:latin typeface="Arial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hf sldNum="0"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9pPr>
    </p:titleStyle>
    <p:bodyStyle>
      <a:lvl1pPr marL="285750" marR="0" indent="-28575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Tx/>
        <a:buFontTx/>
        <a:buBlip>
          <a:blip r:embed="rId13"/>
        </a:buBlip>
        <a:tabLst/>
        <a:defRPr sz="2000" 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46088" marR="0" indent="-179388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100000"/>
        <a:buFontTx/>
        <a:buChar char="•"/>
        <a:tabLst/>
        <a:defRPr>
          <a:solidFill>
            <a:schemeClr val="tx1"/>
          </a:solidFill>
          <a:latin typeface="Arial" charset="0"/>
          <a:ea typeface="ＭＳ Ｐゴシック" charset="-128"/>
        </a:defRPr>
      </a:lvl2pPr>
      <a:lvl3pPr marL="630238" marR="0" indent="-185738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Tx/>
        <a:buSzPct val="100000"/>
        <a:buFont typeface="Times" charset="0"/>
        <a:buChar char="•"/>
        <a:tabLst/>
        <a:defRPr>
          <a:solidFill>
            <a:schemeClr val="tx1"/>
          </a:solidFill>
          <a:latin typeface="Arial" charset="0"/>
          <a:ea typeface="ＭＳ Ｐゴシック" charset="-128"/>
        </a:defRPr>
      </a:lvl3pPr>
      <a:lvl4pPr marL="896938" marR="0" indent="-2667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Tx/>
        <a:buSzPct val="100000"/>
        <a:buFont typeface="Lucida Grande"/>
        <a:buChar char="-"/>
        <a:tabLst/>
        <a:defRPr>
          <a:solidFill>
            <a:schemeClr val="tx1"/>
          </a:solidFill>
          <a:latin typeface="Arial" charset="0"/>
          <a:ea typeface="ＭＳ Ｐゴシック" charset="-128"/>
        </a:defRPr>
      </a:lvl4pPr>
      <a:lvl5pPr marL="896938" marR="0" indent="2667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Tx/>
        <a:buSzPct val="100000"/>
        <a:buFont typeface="Lucida Grande"/>
        <a:buChar char="-"/>
        <a:tabLst/>
        <a:defRPr>
          <a:solidFill>
            <a:schemeClr val="tx1"/>
          </a:solidFill>
          <a:latin typeface="Arial" charset="0"/>
          <a:ea typeface="ＭＳ Ｐゴシック" charset="-128"/>
        </a:defRPr>
      </a:lvl5pPr>
      <a:lvl6pPr marL="20383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6pPr>
      <a:lvl7pPr marL="24955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7pPr>
      <a:lvl8pPr marL="2952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8pPr>
      <a:lvl9pPr marL="34099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conferenceDisplay.py?confId=9770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ta-grenoble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ida2020.web.cern.ch" TargetMode="External"/><Relationship Id="rId3" Type="http://schemas.openxmlformats.org/officeDocument/2006/relationships/hyperlink" Target="https://indico.cern.ch/event/382133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8"/>
          <p:cNvSpPr>
            <a:spLocks noChangeArrowheads="1"/>
          </p:cNvSpPr>
          <p:nvPr/>
        </p:nvSpPr>
        <p:spPr bwMode="auto">
          <a:xfrm>
            <a:off x="1835696" y="304800"/>
            <a:ext cx="5616624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0842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827584" y="506760"/>
            <a:ext cx="8064896" cy="762000"/>
          </a:xfrm>
        </p:spPr>
        <p:txBody>
          <a:bodyPr/>
          <a:lstStyle/>
          <a:p>
            <a:r>
              <a:rPr lang="en-GB" sz="4000" dirty="0" smtClean="0"/>
              <a:t>HVR_CCPD: Hybridization</a:t>
            </a:r>
            <a:endParaRPr lang="en-GB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364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96752"/>
            <a:ext cx="8424936" cy="5256584"/>
          </a:xfrm>
        </p:spPr>
        <p:txBody>
          <a:bodyPr/>
          <a:lstStyle/>
          <a:p>
            <a:pPr>
              <a:tabLst>
                <a:tab pos="379413" algn="l"/>
              </a:tabLst>
              <a:defRPr/>
            </a:pPr>
            <a:endParaRPr lang="en-GB" dirty="0">
              <a:latin typeface="Calibri"/>
              <a:ea typeface="ＭＳ Ｐゴシック" pitchFamily="-112" charset="-128"/>
              <a:cs typeface="Calibri"/>
            </a:endParaRPr>
          </a:p>
          <a:p>
            <a:pPr>
              <a:tabLst>
                <a:tab pos="379413" algn="l"/>
              </a:tabLst>
              <a:defRPr/>
            </a:pPr>
            <a:endParaRPr lang="en-GB" sz="1800" dirty="0" smtClean="0">
              <a:solidFill>
                <a:schemeClr val="hlink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>
              <a:tabLst>
                <a:tab pos="379413" algn="l"/>
              </a:tabLst>
              <a:defRPr/>
            </a:pPr>
            <a:r>
              <a:rPr lang="en-GB" dirty="0">
                <a:latin typeface="Calibri"/>
                <a:cs typeface="Calibri"/>
              </a:rPr>
              <a:t>Pixel R&amp;D Projects Meeting</a:t>
            </a:r>
          </a:p>
          <a:p>
            <a:pPr>
              <a:tabLst>
                <a:tab pos="379413" algn="l"/>
              </a:tabLst>
              <a:defRPr/>
            </a:pPr>
            <a:r>
              <a:rPr lang="en-GB" i="0" dirty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Milano, 8 June </a:t>
            </a:r>
            <a:r>
              <a:rPr lang="en-GB" i="0" dirty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2015</a:t>
            </a:r>
            <a:endParaRPr lang="en-GB" i="0" dirty="0">
              <a:solidFill>
                <a:schemeClr val="bg2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>
              <a:tabLst>
                <a:tab pos="379413" algn="l"/>
              </a:tabLst>
              <a:defRPr/>
            </a:pPr>
            <a:r>
              <a:rPr lang="en-GB" i="0" dirty="0" smtClean="0">
                <a:solidFill>
                  <a:srgbClr val="006699"/>
                </a:solidFill>
                <a:latin typeface="Calibri"/>
                <a:ea typeface="ＭＳ Ｐゴシック" pitchFamily="-112" charset="-128"/>
                <a:cs typeface="Calibri"/>
              </a:rPr>
              <a:t>G. Darbo / INFN – Genova </a:t>
            </a:r>
          </a:p>
          <a:p>
            <a:pPr>
              <a:tabLst>
                <a:tab pos="379413" algn="l"/>
              </a:tabLst>
              <a:defRPr/>
            </a:pPr>
            <a:r>
              <a:rPr lang="en-GB" i="0" dirty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On behalf of HVR_CCPD Genova:</a:t>
            </a:r>
          </a:p>
          <a:p>
            <a:pPr>
              <a:tabLst>
                <a:tab pos="379413" algn="l"/>
              </a:tabLst>
              <a:defRPr/>
            </a:pPr>
            <a:r>
              <a:rPr lang="en-GB" i="0" dirty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M. </a:t>
            </a:r>
            <a:r>
              <a:rPr lang="en-GB" i="0" dirty="0" err="1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Biasotti</a:t>
            </a:r>
            <a:r>
              <a:rPr lang="en-GB" i="0" dirty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, V</a:t>
            </a:r>
            <a:r>
              <a:rPr lang="en-GB" i="0" dirty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. </a:t>
            </a:r>
            <a:r>
              <a:rPr lang="en-GB" i="0" dirty="0" err="1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Ceriale</a:t>
            </a:r>
            <a:r>
              <a:rPr lang="en-GB" i="0" dirty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, G. Darbo, G. </a:t>
            </a:r>
            <a:r>
              <a:rPr lang="en-GB" i="0" dirty="0" err="1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Gariano</a:t>
            </a:r>
            <a:r>
              <a:rPr lang="en-GB" i="0" dirty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, F. </a:t>
            </a:r>
            <a:r>
              <a:rPr lang="en-GB" i="0" dirty="0" err="1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Gatti</a:t>
            </a:r>
            <a:r>
              <a:rPr lang="en-GB" i="0" dirty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, C. </a:t>
            </a:r>
            <a:r>
              <a:rPr lang="en-GB" i="0" dirty="0" err="1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Gemme</a:t>
            </a:r>
            <a:r>
              <a:rPr lang="en-GB" i="0" dirty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, P. </a:t>
            </a:r>
            <a:r>
              <a:rPr lang="en-GB" i="0" dirty="0" err="1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Morettini</a:t>
            </a:r>
            <a:r>
              <a:rPr lang="en-GB" i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, </a:t>
            </a:r>
            <a:r>
              <a:rPr lang="en-GB" i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/>
            </a:r>
            <a:br>
              <a:rPr lang="en-GB" i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</a:br>
            <a:r>
              <a:rPr lang="en-GB" i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L</a:t>
            </a:r>
            <a:r>
              <a:rPr lang="en-GB" i="0" dirty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. Rossi, A. </a:t>
            </a:r>
            <a:r>
              <a:rPr lang="en-GB" i="0" dirty="0" err="1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Rovani</a:t>
            </a:r>
            <a:r>
              <a:rPr lang="en-GB" i="0" dirty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, E. </a:t>
            </a:r>
            <a:r>
              <a:rPr lang="en-GB" i="0" dirty="0" err="1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Ruscino</a:t>
            </a:r>
            <a:r>
              <a:rPr lang="en-GB" i="0" dirty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, M. </a:t>
            </a:r>
            <a:r>
              <a:rPr lang="en-GB" i="0" dirty="0" err="1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Sannino</a:t>
            </a:r>
            <a:r>
              <a:rPr lang="en-GB" i="0" dirty="0" smtClean="0">
                <a:solidFill>
                  <a:schemeClr val="bg2"/>
                </a:solidFill>
                <a:latin typeface="Calibri"/>
                <a:ea typeface="ＭＳ Ｐゴシック" pitchFamily="-112" charset="-128"/>
                <a:cs typeface="Calibri"/>
              </a:rPr>
              <a:t>.</a:t>
            </a:r>
            <a:endParaRPr lang="en-GB" i="0" dirty="0">
              <a:solidFill>
                <a:schemeClr val="bg2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 algn="l">
              <a:tabLst>
                <a:tab pos="379413" algn="l"/>
              </a:tabLst>
              <a:defRPr/>
            </a:pPr>
            <a:endParaRPr lang="en-GB" dirty="0">
              <a:solidFill>
                <a:schemeClr val="bg2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 algn="l">
              <a:tabLst>
                <a:tab pos="379413" algn="l"/>
              </a:tabLst>
              <a:defRPr/>
            </a:pPr>
            <a:endParaRPr lang="en-GB" dirty="0" smtClean="0">
              <a:latin typeface="Calibri"/>
              <a:ea typeface="ＭＳ Ｐゴシック" pitchFamily="-112" charset="-128"/>
              <a:cs typeface="Calibri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800" dirty="0" smtClean="0">
              <a:latin typeface="Calibri"/>
              <a:ea typeface="ＭＳ Ｐゴシック" pitchFamily="-112" charset="-128"/>
              <a:cs typeface="Calibri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600" dirty="0" smtClean="0">
              <a:latin typeface="Calibri"/>
              <a:ea typeface="ＭＳ Ｐゴシック" pitchFamily="-112" charset="-128"/>
              <a:cs typeface="Calibri"/>
            </a:endParaRPr>
          </a:p>
          <a:p>
            <a:pPr algn="l">
              <a:tabLst>
                <a:tab pos="379413" algn="l"/>
              </a:tabLst>
              <a:defRPr/>
            </a:pPr>
            <a:endParaRPr lang="en-US" sz="1200" u="sng" dirty="0">
              <a:latin typeface="Calibri"/>
              <a:cs typeface="Calibri"/>
            </a:endParaRPr>
          </a:p>
          <a:p>
            <a:pPr algn="l">
              <a:tabLst>
                <a:tab pos="379413" algn="l"/>
              </a:tabLst>
              <a:defRPr/>
            </a:pPr>
            <a:endParaRPr lang="en-US" sz="1200" u="sng" dirty="0" smtClean="0">
              <a:latin typeface="Calibri"/>
              <a:cs typeface="Calibri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200" dirty="0" smtClean="0">
              <a:latin typeface="Calibri"/>
              <a:ea typeface="ＭＳ Ｐゴシック" pitchFamily="-112" charset="-128"/>
              <a:cs typeface="Calibri"/>
            </a:endParaRPr>
          </a:p>
          <a:p>
            <a:pPr algn="l">
              <a:tabLst>
                <a:tab pos="379413" algn="l"/>
              </a:tabLst>
              <a:defRPr/>
            </a:pPr>
            <a:r>
              <a:rPr lang="en-GB" sz="1600" dirty="0" err="1" smtClean="0">
                <a:latin typeface="Calibri"/>
                <a:ea typeface="ＭＳ Ｐゴシック" pitchFamily="-112" charset="-128"/>
                <a:cs typeface="Calibri"/>
              </a:rPr>
              <a:t>Indico</a:t>
            </a:r>
            <a:r>
              <a:rPr lang="en-GB" sz="1600" dirty="0">
                <a:latin typeface="Calibri"/>
                <a:ea typeface="ＭＳ Ｐゴシック" pitchFamily="-112" charset="-128"/>
                <a:cs typeface="Calibri"/>
              </a:rPr>
              <a:t>:</a:t>
            </a:r>
          </a:p>
          <a:p>
            <a:pPr algn="l">
              <a:tabLst>
                <a:tab pos="379413" algn="l"/>
              </a:tabLst>
              <a:defRPr/>
            </a:pPr>
            <a:r>
              <a:rPr lang="en-GB" sz="1600" dirty="0">
                <a:latin typeface="Calibri"/>
                <a:ea typeface="ＭＳ Ｐゴシック" pitchFamily="-112" charset="-128"/>
                <a:cs typeface="Calibri"/>
                <a:hlinkClick r:id="rId3"/>
              </a:rPr>
              <a:t>https://agenda.infn.it/conferenceDisplay.py?confId=9770</a:t>
            </a:r>
            <a:endParaRPr lang="en-GB" sz="1600" dirty="0">
              <a:latin typeface="Calibri"/>
              <a:ea typeface="ＭＳ Ｐゴシック" pitchFamily="-112" charset="-128"/>
              <a:cs typeface="Calibri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600" dirty="0">
              <a:latin typeface="Calibri"/>
              <a:ea typeface="ＭＳ Ｐゴシック" pitchFamily="-112" charset="-128"/>
              <a:cs typeface="Calibri"/>
            </a:endParaRPr>
          </a:p>
        </p:txBody>
      </p:sp>
      <p:pic>
        <p:nvPicPr>
          <p:cNvPr id="6" name="Picture 5" descr="HVR-CCPD_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72068"/>
            <a:ext cx="2011358" cy="1017172"/>
          </a:xfrm>
          <a:prstGeom prst="rect">
            <a:avLst/>
          </a:prstGeom>
          <a:ln>
            <a:solidFill>
              <a:srgbClr val="7F7F7F"/>
            </a:solidFill>
          </a:ln>
          <a:effectLst>
            <a:outerShdw blurRad="69850" dist="508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35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 descr="armature singole e colon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r="2216"/>
          <a:stretch/>
        </p:blipFill>
        <p:spPr>
          <a:xfrm>
            <a:off x="0" y="1101746"/>
            <a:ext cx="9143999" cy="42537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59632" y="-27384"/>
            <a:ext cx="6480720" cy="6524765"/>
            <a:chOff x="1259632" y="-27384"/>
            <a:chExt cx="6480720" cy="6524765"/>
          </a:xfrm>
        </p:grpSpPr>
        <p:pic>
          <p:nvPicPr>
            <p:cNvPr id="6" name="Picture 5" descr="armature sovrapposte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0" t="10280" r="34397" b="19060"/>
            <a:stretch/>
          </p:blipFill>
          <p:spPr>
            <a:xfrm>
              <a:off x="1259632" y="0"/>
              <a:ext cx="6480720" cy="6497381"/>
            </a:xfrm>
            <a:prstGeom prst="rect">
              <a:avLst/>
            </a:prstGeom>
            <a:solidFill>
              <a:schemeClr val="accent1"/>
            </a:solidFill>
            <a:effectLst>
              <a:outerShdw blurRad="69850" dist="508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475656" y="-27384"/>
              <a:ext cx="49930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0" dirty="0" smtClean="0">
                  <a:solidFill>
                    <a:srgbClr val="FFFF39"/>
                  </a:solidFill>
                  <a:latin typeface="Calibri"/>
                  <a:cs typeface="Calibri"/>
                </a:rPr>
                <a:t>Overlaid – Bottom metal + SU8 </a:t>
              </a:r>
              <a:r>
                <a:rPr lang="en-GB" sz="1800" b="0" dirty="0" err="1" smtClean="0">
                  <a:solidFill>
                    <a:srgbClr val="FFFF39"/>
                  </a:solidFill>
                  <a:latin typeface="Calibri"/>
                  <a:cs typeface="Calibri"/>
                </a:rPr>
                <a:t>pillard</a:t>
              </a:r>
              <a:r>
                <a:rPr lang="en-GB" sz="1800" b="0" dirty="0" smtClean="0">
                  <a:solidFill>
                    <a:srgbClr val="FFFF39"/>
                  </a:solidFill>
                  <a:latin typeface="Calibri"/>
                  <a:cs typeface="Calibri"/>
                </a:rPr>
                <a:t> + Top metal</a:t>
              </a:r>
              <a:endParaRPr lang="en-GB" sz="1800" b="0" dirty="0">
                <a:solidFill>
                  <a:srgbClr val="FFFF39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9512" y="6217567"/>
            <a:ext cx="339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latin typeface="Calibri"/>
                <a:cs typeface="Calibri"/>
              </a:rPr>
              <a:t>Credit</a:t>
            </a:r>
            <a:r>
              <a:rPr lang="en-GB" sz="1400" b="0" i="1" dirty="0">
                <a:latin typeface="Calibri"/>
                <a:cs typeface="Calibri"/>
              </a:rPr>
              <a:t>s</a:t>
            </a:r>
            <a:r>
              <a:rPr lang="en-GB" sz="1400" b="0" i="1" dirty="0" smtClean="0">
                <a:latin typeface="Calibri"/>
                <a:cs typeface="Calibri"/>
              </a:rPr>
              <a:t>: Alessandro </a:t>
            </a:r>
            <a:r>
              <a:rPr lang="en-GB" sz="1400" b="0" i="1" dirty="0" err="1" smtClean="0">
                <a:latin typeface="Calibri"/>
                <a:cs typeface="Calibri"/>
              </a:rPr>
              <a:t>Rovani</a:t>
            </a:r>
            <a:r>
              <a:rPr lang="en-GB" sz="1400" b="0" i="1" dirty="0" smtClean="0">
                <a:latin typeface="Calibri"/>
                <a:cs typeface="Calibri"/>
              </a:rPr>
              <a:t> – INFN / Genova</a:t>
            </a:r>
            <a:endParaRPr lang="en-GB" sz="1400" b="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76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Mask</a:t>
            </a:r>
            <a:r>
              <a:rPr lang="it-IT" dirty="0" smtClean="0"/>
              <a:t> Layout (</a:t>
            </a:r>
            <a:r>
              <a:rPr lang="it-IT" dirty="0" err="1" smtClean="0"/>
              <a:t>draft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4" name="Picture 3" descr="panoramica wafer colonne e armatu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/>
          <a:stretch/>
        </p:blipFill>
        <p:spPr>
          <a:xfrm>
            <a:off x="14588" y="1397000"/>
            <a:ext cx="9129411" cy="4264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1484784"/>
            <a:ext cx="933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>
                <a:solidFill>
                  <a:schemeClr val="accent3"/>
                </a:solidFill>
                <a:latin typeface="Calibri"/>
                <a:cs typeface="Calibri"/>
              </a:rPr>
              <a:t>p</a:t>
            </a:r>
            <a:r>
              <a:rPr lang="en-GB" sz="2400" b="0" dirty="0" smtClean="0">
                <a:solidFill>
                  <a:schemeClr val="accent3"/>
                </a:solidFill>
                <a:latin typeface="Calibri"/>
                <a:cs typeface="Calibri"/>
              </a:rPr>
              <a:t>illars</a:t>
            </a:r>
            <a:endParaRPr lang="en-GB" sz="2400" b="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484784"/>
            <a:ext cx="904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chemeClr val="accent3"/>
                </a:solidFill>
                <a:latin typeface="Calibri"/>
                <a:cs typeface="Calibri"/>
              </a:rPr>
              <a:t>metal</a:t>
            </a:r>
            <a:endParaRPr lang="en-GB" sz="2400" b="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dettaglio mascher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9" t="19185" r="43091"/>
          <a:stretch/>
        </p:blipFill>
        <p:spPr>
          <a:xfrm>
            <a:off x="1043608" y="27793"/>
            <a:ext cx="6905042" cy="6523677"/>
          </a:xfrm>
          <a:prstGeom prst="rect">
            <a:avLst/>
          </a:prstGeom>
          <a:effectLst>
            <a:outerShdw blurRad="69850" dist="508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9512" y="6237312"/>
            <a:ext cx="1584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latin typeface="Calibri"/>
                <a:cs typeface="Calibri"/>
              </a:rPr>
              <a:t>Ref.: Alessandro R.</a:t>
            </a:r>
            <a:endParaRPr lang="en-GB" sz="1400" b="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13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88843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464496" cy="297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16832"/>
            <a:ext cx="4968551" cy="145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 rot="10800000" flipV="1">
            <a:off x="3995936" y="16288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Stack-up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76672"/>
            <a:ext cx="1323975" cy="11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ccia circolare in su 13"/>
          <p:cNvSpPr/>
          <p:nvPr/>
        </p:nvSpPr>
        <p:spPr>
          <a:xfrm rot="16200000">
            <a:off x="6033785" y="671071"/>
            <a:ext cx="25622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491969" y="874637"/>
            <a:ext cx="2702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0" dirty="0" smtClean="0">
                <a:latin typeface="Calibri"/>
                <a:cs typeface="Calibri"/>
              </a:rPr>
              <a:t>5µm </a:t>
            </a:r>
            <a:r>
              <a:rPr lang="it-IT" sz="2000" b="0" dirty="0" err="1" smtClean="0">
                <a:latin typeface="Calibri"/>
                <a:cs typeface="Calibri"/>
              </a:rPr>
              <a:t>dielectric</a:t>
            </a:r>
            <a:r>
              <a:rPr lang="it-IT" sz="2000" b="0" dirty="0" smtClean="0">
                <a:latin typeface="Calibri"/>
                <a:cs typeface="Calibri"/>
              </a:rPr>
              <a:t> </a:t>
            </a:r>
            <a:r>
              <a:rPr lang="it-IT" sz="2000" b="0" dirty="0" err="1" smtClean="0">
                <a:latin typeface="Calibri"/>
                <a:cs typeface="Calibri"/>
              </a:rPr>
              <a:t>thickness</a:t>
            </a:r>
            <a:endParaRPr lang="it-IT" sz="2000" b="0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-55141"/>
            <a:ext cx="8129588" cy="531813"/>
          </a:xfrm>
        </p:spPr>
        <p:txBody>
          <a:bodyPr/>
          <a:lstStyle/>
          <a:p>
            <a:r>
              <a:rPr lang="en-GB" dirty="0" smtClean="0"/>
              <a:t>3D Simulation - </a:t>
            </a:r>
            <a:r>
              <a:rPr lang="en-GB" dirty="0" err="1"/>
              <a:t>HyperLynx</a:t>
            </a:r>
            <a:r>
              <a:rPr lang="en-GB" baseline="30000" dirty="0"/>
              <a:t>®</a:t>
            </a:r>
            <a:r>
              <a:rPr lang="en-GB" dirty="0"/>
              <a:t> 3D </a:t>
            </a:r>
            <a:r>
              <a:rPr lang="en-GB" dirty="0" smtClean="0"/>
              <a:t>EM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6217567"/>
            <a:ext cx="3099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latin typeface="Calibri"/>
                <a:cs typeface="Calibri"/>
              </a:rPr>
              <a:t>Credit</a:t>
            </a:r>
            <a:r>
              <a:rPr lang="en-GB" sz="1400" b="0" i="1" dirty="0">
                <a:latin typeface="Calibri"/>
                <a:cs typeface="Calibri"/>
              </a:rPr>
              <a:t>s</a:t>
            </a:r>
            <a:r>
              <a:rPr lang="en-GB" sz="1400" b="0" i="1" dirty="0" smtClean="0">
                <a:latin typeface="Calibri"/>
                <a:cs typeface="Calibri"/>
              </a:rPr>
              <a:t>: </a:t>
            </a:r>
            <a:r>
              <a:rPr lang="en-GB" sz="1400" b="0" i="1" dirty="0" err="1" smtClean="0">
                <a:latin typeface="Calibri"/>
                <a:cs typeface="Calibri"/>
              </a:rPr>
              <a:t>Ettore</a:t>
            </a:r>
            <a:r>
              <a:rPr lang="en-GB" sz="1400" b="0" i="1" dirty="0" smtClean="0">
                <a:latin typeface="Calibri"/>
                <a:cs typeface="Calibri"/>
              </a:rPr>
              <a:t> </a:t>
            </a:r>
            <a:r>
              <a:rPr lang="en-GB" sz="1400" b="0" i="1" dirty="0" err="1" smtClean="0">
                <a:latin typeface="Calibri"/>
                <a:cs typeface="Calibri"/>
              </a:rPr>
              <a:t>Ruscino</a:t>
            </a:r>
            <a:r>
              <a:rPr lang="en-GB" sz="1400" b="0" i="1" dirty="0" smtClean="0">
                <a:latin typeface="Calibri"/>
                <a:cs typeface="Calibri"/>
              </a:rPr>
              <a:t> – INFN / Genova</a:t>
            </a:r>
            <a:endParaRPr lang="en-GB" sz="1400" b="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99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4664"/>
            <a:ext cx="31683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07504" y="764704"/>
          <a:ext cx="4445000" cy="2269603"/>
        </p:xfrm>
        <a:graphic>
          <a:graphicData uri="http://schemas.openxmlformats.org/drawingml/2006/table">
            <a:tbl>
              <a:tblPr/>
              <a:tblGrid>
                <a:gridCol w="698500"/>
                <a:gridCol w="546100"/>
                <a:gridCol w="546100"/>
                <a:gridCol w="546100"/>
                <a:gridCol w="635000"/>
                <a:gridCol w="736600"/>
                <a:gridCol w="736600"/>
              </a:tblGrid>
              <a:tr h="3242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Dielectric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2.5um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3.75um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7.5um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15um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2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C(1,2)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6,7485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4,4937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2,2878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2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C(3,4)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6,7267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5,5912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4,4731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1,1436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2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C(5,6)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6,8096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5,6761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4,5565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3,4424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2,3444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2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C(7,8)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6,7485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4,4937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2,2878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2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C(9,10)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6,7267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5,5912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4,4731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1,1436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2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C(11,12)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6,8096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5,6761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4,5565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3,4424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2,3444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 rot="1511114">
            <a:off x="6720921" y="4445197"/>
            <a:ext cx="518091" cy="3077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1/X  </a:t>
            </a:r>
            <a:endParaRPr lang="it-IT" sz="1400" dirty="0">
              <a:solidFill>
                <a:srgbClr val="FF0000"/>
              </a:solidFill>
            </a:endParaRPr>
          </a:p>
        </p:txBody>
      </p:sp>
      <p:cxnSp>
        <p:nvCxnSpPr>
          <p:cNvPr id="126" name="Connettore 1 125"/>
          <p:cNvCxnSpPr/>
          <p:nvPr/>
        </p:nvCxnSpPr>
        <p:spPr>
          <a:xfrm>
            <a:off x="5076056" y="2996952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1 126"/>
          <p:cNvCxnSpPr/>
          <p:nvPr/>
        </p:nvCxnSpPr>
        <p:spPr>
          <a:xfrm>
            <a:off x="5652120" y="3717032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1 127"/>
          <p:cNvCxnSpPr/>
          <p:nvPr/>
        </p:nvCxnSpPr>
        <p:spPr>
          <a:xfrm>
            <a:off x="5724128" y="3717032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1 128"/>
          <p:cNvCxnSpPr/>
          <p:nvPr/>
        </p:nvCxnSpPr>
        <p:spPr>
          <a:xfrm>
            <a:off x="5076056" y="3789040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1 129"/>
          <p:cNvCxnSpPr/>
          <p:nvPr/>
        </p:nvCxnSpPr>
        <p:spPr>
          <a:xfrm flipH="1">
            <a:off x="5724128" y="3789040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1 130"/>
          <p:cNvCxnSpPr/>
          <p:nvPr/>
        </p:nvCxnSpPr>
        <p:spPr>
          <a:xfrm>
            <a:off x="6300192" y="2996952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1 131"/>
          <p:cNvCxnSpPr/>
          <p:nvPr/>
        </p:nvCxnSpPr>
        <p:spPr>
          <a:xfrm>
            <a:off x="6588224" y="2996952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1 132"/>
          <p:cNvCxnSpPr/>
          <p:nvPr/>
        </p:nvCxnSpPr>
        <p:spPr>
          <a:xfrm>
            <a:off x="7164288" y="3717032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1 133"/>
          <p:cNvCxnSpPr/>
          <p:nvPr/>
        </p:nvCxnSpPr>
        <p:spPr>
          <a:xfrm>
            <a:off x="7236296" y="3717032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1 134"/>
          <p:cNvCxnSpPr/>
          <p:nvPr/>
        </p:nvCxnSpPr>
        <p:spPr>
          <a:xfrm>
            <a:off x="6588224" y="3789040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1 135"/>
          <p:cNvCxnSpPr/>
          <p:nvPr/>
        </p:nvCxnSpPr>
        <p:spPr>
          <a:xfrm flipH="1">
            <a:off x="7236296" y="3789040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1 136"/>
          <p:cNvCxnSpPr/>
          <p:nvPr/>
        </p:nvCxnSpPr>
        <p:spPr>
          <a:xfrm>
            <a:off x="7812360" y="2996952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1 137"/>
          <p:cNvCxnSpPr/>
          <p:nvPr/>
        </p:nvCxnSpPr>
        <p:spPr>
          <a:xfrm>
            <a:off x="5292080" y="2996952"/>
            <a:ext cx="8384" cy="512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1 138"/>
          <p:cNvCxnSpPr/>
          <p:nvPr/>
        </p:nvCxnSpPr>
        <p:spPr>
          <a:xfrm>
            <a:off x="5652120" y="3429000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1 139"/>
          <p:cNvCxnSpPr/>
          <p:nvPr/>
        </p:nvCxnSpPr>
        <p:spPr>
          <a:xfrm>
            <a:off x="5724128" y="3429000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1 140"/>
          <p:cNvCxnSpPr/>
          <p:nvPr/>
        </p:nvCxnSpPr>
        <p:spPr>
          <a:xfrm>
            <a:off x="5292080" y="3501008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1 141"/>
          <p:cNvCxnSpPr/>
          <p:nvPr/>
        </p:nvCxnSpPr>
        <p:spPr>
          <a:xfrm flipH="1">
            <a:off x="5724128" y="3501008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1 142"/>
          <p:cNvCxnSpPr/>
          <p:nvPr/>
        </p:nvCxnSpPr>
        <p:spPr>
          <a:xfrm>
            <a:off x="6075784" y="2988568"/>
            <a:ext cx="8384" cy="512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1 143"/>
          <p:cNvCxnSpPr/>
          <p:nvPr/>
        </p:nvCxnSpPr>
        <p:spPr>
          <a:xfrm>
            <a:off x="6804248" y="2996952"/>
            <a:ext cx="8384" cy="512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1 144"/>
          <p:cNvCxnSpPr/>
          <p:nvPr/>
        </p:nvCxnSpPr>
        <p:spPr>
          <a:xfrm>
            <a:off x="7164288" y="3429000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1 145"/>
          <p:cNvCxnSpPr/>
          <p:nvPr/>
        </p:nvCxnSpPr>
        <p:spPr>
          <a:xfrm>
            <a:off x="7236296" y="3429000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1 146"/>
          <p:cNvCxnSpPr/>
          <p:nvPr/>
        </p:nvCxnSpPr>
        <p:spPr>
          <a:xfrm>
            <a:off x="6804248" y="3501008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1 147"/>
          <p:cNvCxnSpPr/>
          <p:nvPr/>
        </p:nvCxnSpPr>
        <p:spPr>
          <a:xfrm flipH="1">
            <a:off x="7236296" y="3501008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1 148"/>
          <p:cNvCxnSpPr/>
          <p:nvPr/>
        </p:nvCxnSpPr>
        <p:spPr>
          <a:xfrm>
            <a:off x="7587952" y="2988568"/>
            <a:ext cx="8384" cy="512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1 149"/>
          <p:cNvCxnSpPr/>
          <p:nvPr/>
        </p:nvCxnSpPr>
        <p:spPr>
          <a:xfrm>
            <a:off x="7020272" y="2996952"/>
            <a:ext cx="8384" cy="2244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1 150"/>
          <p:cNvCxnSpPr/>
          <p:nvPr/>
        </p:nvCxnSpPr>
        <p:spPr>
          <a:xfrm>
            <a:off x="7164288" y="314096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1 151"/>
          <p:cNvCxnSpPr/>
          <p:nvPr/>
        </p:nvCxnSpPr>
        <p:spPr>
          <a:xfrm>
            <a:off x="7236296" y="314096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1 152"/>
          <p:cNvCxnSpPr/>
          <p:nvPr/>
        </p:nvCxnSpPr>
        <p:spPr>
          <a:xfrm>
            <a:off x="7020272" y="3212976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1 153"/>
          <p:cNvCxnSpPr/>
          <p:nvPr/>
        </p:nvCxnSpPr>
        <p:spPr>
          <a:xfrm flipH="1">
            <a:off x="7236296" y="3212976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1 154"/>
          <p:cNvCxnSpPr/>
          <p:nvPr/>
        </p:nvCxnSpPr>
        <p:spPr>
          <a:xfrm>
            <a:off x="7380312" y="299695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1 155"/>
          <p:cNvCxnSpPr/>
          <p:nvPr/>
        </p:nvCxnSpPr>
        <p:spPr>
          <a:xfrm>
            <a:off x="5508104" y="2996952"/>
            <a:ext cx="8384" cy="2244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1 156"/>
          <p:cNvCxnSpPr/>
          <p:nvPr/>
        </p:nvCxnSpPr>
        <p:spPr>
          <a:xfrm>
            <a:off x="5652120" y="314096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ttore 1 157"/>
          <p:cNvCxnSpPr/>
          <p:nvPr/>
        </p:nvCxnSpPr>
        <p:spPr>
          <a:xfrm>
            <a:off x="5724128" y="314096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1 158"/>
          <p:cNvCxnSpPr/>
          <p:nvPr/>
        </p:nvCxnSpPr>
        <p:spPr>
          <a:xfrm>
            <a:off x="5508104" y="3212976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1 159"/>
          <p:cNvCxnSpPr/>
          <p:nvPr/>
        </p:nvCxnSpPr>
        <p:spPr>
          <a:xfrm flipH="1">
            <a:off x="5724128" y="3212976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ttore 1 160"/>
          <p:cNvCxnSpPr/>
          <p:nvPr/>
        </p:nvCxnSpPr>
        <p:spPr>
          <a:xfrm>
            <a:off x="5868144" y="299695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CasellaDiTesto 161"/>
          <p:cNvSpPr txBox="1"/>
          <p:nvPr/>
        </p:nvSpPr>
        <p:spPr>
          <a:xfrm>
            <a:off x="5508104" y="3501008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C3,4</a:t>
            </a:r>
            <a:endParaRPr lang="it-IT" sz="900" dirty="0"/>
          </a:p>
        </p:txBody>
      </p:sp>
      <p:sp>
        <p:nvSpPr>
          <p:cNvPr id="163" name="CasellaDiTesto 162"/>
          <p:cNvSpPr txBox="1"/>
          <p:nvPr/>
        </p:nvSpPr>
        <p:spPr>
          <a:xfrm>
            <a:off x="5508104" y="3212976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C5,6</a:t>
            </a:r>
            <a:endParaRPr lang="it-IT" sz="900" dirty="0"/>
          </a:p>
        </p:txBody>
      </p:sp>
      <p:sp>
        <p:nvSpPr>
          <p:cNvPr id="164" name="CasellaDiTesto 163"/>
          <p:cNvSpPr txBox="1"/>
          <p:nvPr/>
        </p:nvSpPr>
        <p:spPr>
          <a:xfrm>
            <a:off x="7020272" y="3501008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C9,10</a:t>
            </a:r>
            <a:endParaRPr lang="it-IT" sz="900" dirty="0"/>
          </a:p>
        </p:txBody>
      </p:sp>
      <p:sp>
        <p:nvSpPr>
          <p:cNvPr id="165" name="CasellaDiTesto 164"/>
          <p:cNvSpPr txBox="1"/>
          <p:nvPr/>
        </p:nvSpPr>
        <p:spPr>
          <a:xfrm>
            <a:off x="7020272" y="3212976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C11,12</a:t>
            </a:r>
            <a:endParaRPr lang="it-IT" sz="900" dirty="0"/>
          </a:p>
        </p:txBody>
      </p:sp>
      <p:sp>
        <p:nvSpPr>
          <p:cNvPr id="166" name="CasellaDiTesto 165"/>
          <p:cNvSpPr txBox="1"/>
          <p:nvPr/>
        </p:nvSpPr>
        <p:spPr>
          <a:xfrm>
            <a:off x="5508104" y="3789040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C1,2</a:t>
            </a:r>
            <a:endParaRPr lang="it-IT" sz="900" dirty="0"/>
          </a:p>
        </p:txBody>
      </p:sp>
      <p:sp>
        <p:nvSpPr>
          <p:cNvPr id="167" name="CasellaDiTesto 166"/>
          <p:cNvSpPr txBox="1"/>
          <p:nvPr/>
        </p:nvSpPr>
        <p:spPr>
          <a:xfrm>
            <a:off x="7020272" y="3789040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C7,8</a:t>
            </a:r>
            <a:endParaRPr lang="it-IT" sz="900" dirty="0"/>
          </a:p>
        </p:txBody>
      </p:sp>
      <p:cxnSp>
        <p:nvCxnSpPr>
          <p:cNvPr id="169" name="Connettore 2 168"/>
          <p:cNvCxnSpPr/>
          <p:nvPr/>
        </p:nvCxnSpPr>
        <p:spPr>
          <a:xfrm>
            <a:off x="611560" y="6453336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2 170"/>
          <p:cNvCxnSpPr/>
          <p:nvPr/>
        </p:nvCxnSpPr>
        <p:spPr>
          <a:xfrm flipV="1">
            <a:off x="395536" y="4221088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CasellaDiTesto 172"/>
          <p:cNvSpPr txBox="1"/>
          <p:nvPr/>
        </p:nvSpPr>
        <p:spPr>
          <a:xfrm>
            <a:off x="611560" y="6381328"/>
            <a:ext cx="1462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 smtClean="0">
                <a:solidFill>
                  <a:srgbClr val="FF0000"/>
                </a:solidFill>
              </a:rPr>
              <a:t>Dielectric</a:t>
            </a:r>
            <a:r>
              <a:rPr lang="it-IT" sz="1000" dirty="0" smtClean="0">
                <a:solidFill>
                  <a:srgbClr val="FF0000"/>
                </a:solidFill>
              </a:rPr>
              <a:t> </a:t>
            </a:r>
            <a:r>
              <a:rPr lang="it-IT" sz="1000" dirty="0" err="1" smtClean="0">
                <a:solidFill>
                  <a:srgbClr val="FF0000"/>
                </a:solidFill>
              </a:rPr>
              <a:t>thickness</a:t>
            </a:r>
            <a:r>
              <a:rPr lang="it-IT" sz="1000" dirty="0" smtClean="0">
                <a:solidFill>
                  <a:srgbClr val="FF0000"/>
                </a:solidFill>
              </a:rPr>
              <a:t> (</a:t>
            </a:r>
            <a:r>
              <a:rPr lang="it-IT" sz="1000" dirty="0" err="1" smtClean="0">
                <a:solidFill>
                  <a:srgbClr val="FF0000"/>
                </a:solidFill>
              </a:rPr>
              <a:t>um</a:t>
            </a:r>
            <a:r>
              <a:rPr lang="it-IT" sz="1000" dirty="0" smtClean="0">
                <a:solidFill>
                  <a:srgbClr val="FF0000"/>
                </a:solidFill>
              </a:rPr>
              <a:t>)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174" name="CasellaDiTesto 173"/>
          <p:cNvSpPr txBox="1"/>
          <p:nvPr/>
        </p:nvSpPr>
        <p:spPr>
          <a:xfrm rot="16200000">
            <a:off x="-221720" y="4982360"/>
            <a:ext cx="1048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 smtClean="0">
                <a:solidFill>
                  <a:srgbClr val="FF0000"/>
                </a:solidFill>
              </a:rPr>
              <a:t>Capacitance</a:t>
            </a:r>
            <a:r>
              <a:rPr lang="it-IT" sz="1000" dirty="0" smtClean="0">
                <a:solidFill>
                  <a:srgbClr val="FF0000"/>
                </a:solidFill>
              </a:rPr>
              <a:t> (</a:t>
            </a:r>
            <a:r>
              <a:rPr lang="it-IT" sz="1000" dirty="0" err="1" smtClean="0">
                <a:solidFill>
                  <a:srgbClr val="FF0000"/>
                </a:solidFill>
              </a:rPr>
              <a:t>pF</a:t>
            </a:r>
            <a:r>
              <a:rPr lang="it-IT" sz="1000" dirty="0" smtClean="0">
                <a:solidFill>
                  <a:srgbClr val="FF0000"/>
                </a:solidFill>
              </a:rPr>
              <a:t>)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175" name="CasellaDiTesto 174"/>
          <p:cNvSpPr txBox="1"/>
          <p:nvPr/>
        </p:nvSpPr>
        <p:spPr>
          <a:xfrm rot="20393621">
            <a:off x="326718" y="569983"/>
            <a:ext cx="825867" cy="3077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10 MHz</a:t>
            </a:r>
            <a:endParaRPr lang="it-IT" sz="1400" dirty="0">
              <a:solidFill>
                <a:srgbClr val="FF0000"/>
              </a:solidFill>
            </a:endParaRPr>
          </a:p>
        </p:txBody>
      </p:sp>
      <p:graphicFrame>
        <p:nvGraphicFramePr>
          <p:cNvPr id="55" name="Grafico 54"/>
          <p:cNvGraphicFramePr/>
          <p:nvPr/>
        </p:nvGraphicFramePr>
        <p:xfrm>
          <a:off x="467544" y="3861048"/>
          <a:ext cx="8280919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44823"/>
            <a:ext cx="8748166" cy="3744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1403648" y="476672"/>
            <a:ext cx="3099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latin typeface="Calibri"/>
                <a:cs typeface="Calibri"/>
              </a:rPr>
              <a:t>Credit</a:t>
            </a:r>
            <a:r>
              <a:rPr lang="en-GB" sz="1400" b="0" i="1" dirty="0">
                <a:latin typeface="Calibri"/>
                <a:cs typeface="Calibri"/>
              </a:rPr>
              <a:t>s</a:t>
            </a:r>
            <a:r>
              <a:rPr lang="en-GB" sz="1400" b="0" i="1" dirty="0" smtClean="0">
                <a:latin typeface="Calibri"/>
                <a:cs typeface="Calibri"/>
              </a:rPr>
              <a:t>: </a:t>
            </a:r>
            <a:r>
              <a:rPr lang="en-GB" sz="1400" b="0" i="1" dirty="0" err="1" smtClean="0">
                <a:latin typeface="Calibri"/>
                <a:cs typeface="Calibri"/>
              </a:rPr>
              <a:t>Ettore</a:t>
            </a:r>
            <a:r>
              <a:rPr lang="en-GB" sz="1400" b="0" i="1" dirty="0" smtClean="0">
                <a:latin typeface="Calibri"/>
                <a:cs typeface="Calibri"/>
              </a:rPr>
              <a:t> </a:t>
            </a:r>
            <a:r>
              <a:rPr lang="en-GB" sz="1400" b="0" i="1" dirty="0" err="1" smtClean="0">
                <a:latin typeface="Calibri"/>
                <a:cs typeface="Calibri"/>
              </a:rPr>
              <a:t>Ruscino</a:t>
            </a:r>
            <a:r>
              <a:rPr lang="en-GB" sz="1400" b="0" i="1" dirty="0" smtClean="0">
                <a:latin typeface="Calibri"/>
                <a:cs typeface="Calibri"/>
              </a:rPr>
              <a:t> – INFN / Genova</a:t>
            </a:r>
            <a:endParaRPr lang="en-GB" sz="1400" b="0" i="1" dirty="0">
              <a:latin typeface="Calibri"/>
              <a:cs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504" y="-25400"/>
            <a:ext cx="8928992" cy="531813"/>
          </a:xfrm>
        </p:spPr>
        <p:txBody>
          <a:bodyPr/>
          <a:lstStyle/>
          <a:p>
            <a:r>
              <a:rPr lang="en-GB" sz="2800" dirty="0"/>
              <a:t>Dielectric thickness </a:t>
            </a:r>
            <a:r>
              <a:rPr lang="en-GB" sz="2800" dirty="0" smtClean="0"/>
              <a:t>(µm</a:t>
            </a:r>
            <a:r>
              <a:rPr lang="en-GB" sz="2800" dirty="0"/>
              <a:t>) </a:t>
            </a:r>
            <a:r>
              <a:rPr lang="en-GB" sz="2800" dirty="0">
                <a:latin typeface="Calibri"/>
                <a:cs typeface="Calibri"/>
                <a:sym typeface="Symbol" charset="2"/>
              </a:rPr>
              <a:t> </a:t>
            </a:r>
            <a:r>
              <a:rPr lang="en-GB" sz="2800" dirty="0" smtClean="0"/>
              <a:t>Capacitance </a:t>
            </a:r>
            <a:r>
              <a:rPr lang="en-GB" sz="2800" dirty="0"/>
              <a:t>(pF</a:t>
            </a:r>
            <a:r>
              <a:rPr lang="en-GB" sz="2800" dirty="0" smtClean="0"/>
              <a:t>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6353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Dummy Wafers &amp; Process Plan…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964488" cy="5684838"/>
          </a:xfrm>
        </p:spPr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Dummy wafer layout completed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6-inch wafer will be produced by FBK – standard thickness, one metal layer on top of passivation (oxide)</a:t>
            </a:r>
          </a:p>
          <a:p>
            <a:pPr lvl="1"/>
            <a:endParaRPr lang="en-GB" sz="1050" dirty="0" smtClean="0">
              <a:latin typeface="Calibri"/>
              <a:cs typeface="Calibri"/>
            </a:endParaRPr>
          </a:p>
          <a:p>
            <a:r>
              <a:rPr lang="en-GB" dirty="0">
                <a:latin typeface="Calibri"/>
                <a:cs typeface="Calibri"/>
              </a:rPr>
              <a:t>Spinning of SU8 – two options:</a:t>
            </a:r>
          </a:p>
          <a:p>
            <a:pPr lvl="2"/>
            <a:r>
              <a:rPr lang="en-GB" b="1" dirty="0" err="1">
                <a:latin typeface="Calibri"/>
                <a:cs typeface="Calibri"/>
              </a:rPr>
              <a:t>Selex</a:t>
            </a:r>
            <a:r>
              <a:rPr lang="en-GB" dirty="0">
                <a:latin typeface="Calibri"/>
                <a:cs typeface="Calibri"/>
              </a:rPr>
              <a:t> – they have experience with SU8 and they can do – we do not have a quote of the cost.</a:t>
            </a:r>
          </a:p>
          <a:p>
            <a:pPr lvl="2"/>
            <a:r>
              <a:rPr lang="en-GB" b="1" dirty="0">
                <a:latin typeface="Calibri"/>
                <a:cs typeface="Calibri"/>
              </a:rPr>
              <a:t>PTA</a:t>
            </a:r>
            <a:r>
              <a:rPr lang="en-GB" dirty="0">
                <a:latin typeface="Calibri"/>
                <a:cs typeface="Calibri"/>
              </a:rPr>
              <a:t> - </a:t>
            </a:r>
            <a:r>
              <a:rPr lang="en-GB" u="sng" dirty="0">
                <a:latin typeface="Calibri"/>
                <a:cs typeface="Calibri"/>
                <a:hlinkClick r:id="rId2"/>
              </a:rPr>
              <a:t>http://www.pta-grenoble.com</a:t>
            </a:r>
            <a:r>
              <a:rPr lang="en-GB" dirty="0">
                <a:latin typeface="Calibri"/>
                <a:cs typeface="Calibri"/>
                <a:hlinkClick r:id="rId2"/>
              </a:rPr>
              <a:t>/</a:t>
            </a:r>
            <a:r>
              <a:rPr lang="en-GB" dirty="0">
                <a:latin typeface="Calibri"/>
                <a:cs typeface="Calibri"/>
              </a:rPr>
              <a:t>  - near Grenoble – Clean room and equipment available at hour cost to users (after training). </a:t>
            </a:r>
          </a:p>
          <a:p>
            <a:pPr lvl="1"/>
            <a:endParaRPr lang="en-GB" sz="1000" dirty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Flip chip at Genova or at other sites (Barcelona and Geneva)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Modified the flip-chip machine for UV curing </a:t>
            </a:r>
          </a:p>
          <a:p>
            <a:pPr lvl="2"/>
            <a:endParaRPr lang="en-GB" sz="1000" dirty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After qualification, process a full FE-I4 wafer.</a:t>
            </a:r>
          </a:p>
          <a:p>
            <a:endParaRPr lang="en-GB" sz="1050" dirty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We are also looking at full simulation of HV/HR-CMOS – FE chip coupling for optimal signal transfer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Configuration data from R/O chip to HV/HR-CMOS can be transmitted </a:t>
            </a:r>
            <a:r>
              <a:rPr lang="en-GB" dirty="0" err="1" smtClean="0">
                <a:latin typeface="Calibri"/>
                <a:cs typeface="Calibri"/>
              </a:rPr>
              <a:t>capacitively</a:t>
            </a:r>
            <a:r>
              <a:rPr lang="en-GB" dirty="0" smtClean="0">
                <a:latin typeface="Calibri"/>
                <a:cs typeface="Calibri"/>
              </a:rPr>
              <a:t>… only power/ground need DC connection (laser soldering to flex hybrid as in ALICE proposal?)</a:t>
            </a:r>
          </a:p>
        </p:txBody>
      </p:sp>
    </p:spTree>
    <p:extLst>
      <p:ext uri="{BB962C8B-B14F-4D97-AF65-F5344CB8AC3E}">
        <p14:creationId xmlns:p14="http://schemas.microsoft.com/office/powerpoint/2010/main" val="161072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AIDA-2020 – WP6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/>
                <a:cs typeface="Calibri"/>
              </a:rPr>
              <a:t>Task 6.4 </a:t>
            </a:r>
            <a:r>
              <a:rPr lang="en-US" b="1" dirty="0" err="1">
                <a:latin typeface="Calibri"/>
                <a:cs typeface="Calibri"/>
              </a:rPr>
              <a:t>Hybridisation</a:t>
            </a:r>
            <a:r>
              <a:rPr lang="en-US" b="1" dirty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Perform basic R&amp;D on capacitive interconnection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Setup production facilities for full-prototype assemblies (chips on test boards)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Deliver full assemblies to all participating projects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Investigate options for future </a:t>
            </a:r>
            <a:r>
              <a:rPr lang="en-US" dirty="0" err="1">
                <a:latin typeface="Calibri"/>
                <a:cs typeface="Calibri"/>
              </a:rPr>
              <a:t>industrialisation</a:t>
            </a:r>
            <a:r>
              <a:rPr lang="en-US" dirty="0">
                <a:latin typeface="Calibri"/>
                <a:cs typeface="Calibri"/>
              </a:rPr>
              <a:t> of the interconnection process </a:t>
            </a:r>
          </a:p>
          <a:p>
            <a:pPr marL="0" indent="0">
              <a:buNone/>
            </a:pPr>
            <a:endParaRPr lang="en-US" sz="1000" b="1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b="1" dirty="0" smtClean="0">
                <a:latin typeface="Calibri"/>
                <a:cs typeface="Calibri"/>
              </a:rPr>
              <a:t>Task 6.4 </a:t>
            </a:r>
            <a:r>
              <a:rPr lang="en-US" b="1" dirty="0">
                <a:latin typeface="Calibri"/>
                <a:cs typeface="Calibri"/>
              </a:rPr>
              <a:t>Beneficiaries and (INFN) interested groups</a:t>
            </a:r>
            <a:r>
              <a:rPr lang="en-US" dirty="0">
                <a:latin typeface="Calibri"/>
                <a:cs typeface="Calibri"/>
              </a:rPr>
              <a:t>: </a:t>
            </a:r>
          </a:p>
          <a:p>
            <a:pPr marL="261938" lvl="1" indent="-261938"/>
            <a:r>
              <a:rPr lang="en-US" b="1" dirty="0">
                <a:latin typeface="Calibri"/>
                <a:cs typeface="Calibri"/>
              </a:rPr>
              <a:t>INFN-GE</a:t>
            </a:r>
            <a:r>
              <a:rPr lang="en-US" dirty="0">
                <a:latin typeface="Calibri"/>
                <a:cs typeface="Calibri"/>
              </a:rPr>
              <a:t>, IFAE, UNILIV 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  <a:sym typeface="Symbol" charset="2"/>
              </a:rPr>
              <a:t> </a:t>
            </a:r>
            <a:r>
              <a:rPr lang="en-GB" dirty="0" smtClean="0">
                <a:latin typeface="Calibri"/>
                <a:cs typeface="Calibri"/>
                <a:sym typeface="Symbol" charset="2"/>
              </a:rPr>
              <a:t> HVR_CCPD will be carried on in collaboration with AIDA-2020</a:t>
            </a:r>
            <a:endParaRPr lang="en-US" dirty="0">
              <a:latin typeface="Calibri"/>
              <a:cs typeface="Calibri"/>
            </a:endParaRPr>
          </a:p>
          <a:p>
            <a:pPr marL="261938" lvl="1" indent="-261938"/>
            <a:r>
              <a:rPr lang="en-US" dirty="0" smtClean="0">
                <a:latin typeface="Calibri"/>
                <a:cs typeface="Calibri"/>
              </a:rPr>
              <a:t>Additional </a:t>
            </a:r>
            <a:r>
              <a:rPr lang="en-US" dirty="0">
                <a:latin typeface="Calibri"/>
                <a:cs typeface="Calibri"/>
              </a:rPr>
              <a:t>INFN groups involved: </a:t>
            </a:r>
            <a:r>
              <a:rPr lang="en-US" dirty="0" smtClean="0">
                <a:latin typeface="Calibri"/>
                <a:cs typeface="Calibri"/>
              </a:rPr>
              <a:t>Milano.</a:t>
            </a:r>
            <a:endParaRPr lang="en-US" dirty="0">
              <a:latin typeface="Calibri"/>
              <a:cs typeface="Calibri"/>
            </a:endParaRPr>
          </a:p>
          <a:p>
            <a:endParaRPr lang="en-GB" sz="10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dirty="0" smtClean="0">
                <a:latin typeface="Calibri"/>
                <a:cs typeface="Calibri"/>
              </a:rPr>
              <a:t>Activities on HV/HR-CMOS hybridization funded by 3 year INFN project:</a:t>
            </a:r>
          </a:p>
          <a:p>
            <a:pPr lvl="1"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AIDA 2020: 1/5/2015 – 30/4/2019</a:t>
            </a:r>
          </a:p>
          <a:p>
            <a:pPr lvl="1"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HVR_CCPD: 2015 – 2017 </a:t>
            </a:r>
          </a:p>
          <a:p>
            <a:pPr lvl="1"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Matching funds to AIDA-2020 WP6 Task 4 comes from INFN – HVR_CCPD will cover it partially.</a:t>
            </a:r>
          </a:p>
          <a:p>
            <a:pPr marL="0" indent="0">
              <a:buNone/>
            </a:pPr>
            <a:r>
              <a:rPr lang="en-GB" dirty="0" smtClean="0">
                <a:latin typeface="Calibri"/>
                <a:cs typeface="Calibri"/>
              </a:rPr>
              <a:t>More INFO on AIDA-2020:</a:t>
            </a:r>
          </a:p>
          <a:p>
            <a:pPr lvl="1" indent="-285750"/>
            <a:r>
              <a:rPr lang="en-GB" dirty="0">
                <a:latin typeface="Calibri"/>
                <a:cs typeface="Calibri"/>
              </a:rPr>
              <a:t>WEB Site: </a:t>
            </a:r>
            <a:r>
              <a:rPr lang="en-GB" dirty="0">
                <a:latin typeface="Calibri"/>
                <a:cs typeface="Calibri"/>
                <a:hlinkClick r:id="rId2"/>
              </a:rPr>
              <a:t>http://aida2020.</a:t>
            </a:r>
            <a:r>
              <a:rPr lang="en-GB" dirty="0" smtClean="0">
                <a:latin typeface="Calibri"/>
                <a:cs typeface="Calibri"/>
                <a:hlinkClick r:id="rId2"/>
              </a:rPr>
              <a:t>web.cern.ch</a:t>
            </a:r>
            <a:endParaRPr lang="en-GB" dirty="0" smtClean="0">
              <a:latin typeface="Calibri"/>
              <a:cs typeface="Calibri"/>
            </a:endParaRPr>
          </a:p>
          <a:p>
            <a:pPr lvl="1" indent="-285750"/>
            <a:r>
              <a:rPr lang="en-GB" dirty="0" smtClean="0">
                <a:latin typeface="Calibri"/>
                <a:cs typeface="Calibri"/>
              </a:rPr>
              <a:t>AIDA-2020 kick-off meeting (3-5/6/2015)</a:t>
            </a:r>
            <a:r>
              <a:rPr lang="en-GB" dirty="0">
                <a:latin typeface="Calibri"/>
                <a:cs typeface="Calibri"/>
              </a:rPr>
              <a:t>: </a:t>
            </a:r>
            <a:r>
              <a:rPr lang="en-GB" dirty="0">
                <a:latin typeface="Calibri"/>
                <a:cs typeface="Calibri"/>
                <a:hlinkClick r:id="rId3"/>
              </a:rPr>
              <a:t>https://indico.cern.ch/event/382133</a:t>
            </a:r>
            <a:r>
              <a:rPr lang="en-GB" dirty="0" smtClean="0">
                <a:latin typeface="Calibri"/>
                <a:cs typeface="Calibri"/>
                <a:hlinkClick r:id="rId3"/>
              </a:rPr>
              <a:t>/</a:t>
            </a:r>
            <a:endParaRPr lang="en-GB" dirty="0" smtClean="0">
              <a:latin typeface="Calibri"/>
              <a:cs typeface="Calibri"/>
            </a:endParaRPr>
          </a:p>
          <a:p>
            <a:pPr lvl="1" indent="-285750"/>
            <a:endParaRPr lang="en-GB" dirty="0">
              <a:latin typeface="Calibri"/>
              <a:cs typeface="Calibri"/>
            </a:endParaRPr>
          </a:p>
          <a:p>
            <a:pPr lvl="1">
              <a:buFont typeface="Arial"/>
              <a:buChar char="•"/>
            </a:pPr>
            <a:endParaRPr lang="en-GB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GB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130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Calibri"/>
              <a:cs typeface="Calibri"/>
            </a:endParaRPr>
          </a:p>
          <a:p>
            <a:endParaRPr lang="en-GB" dirty="0" smtClean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Hybridization activities started with funds from CSN1 in 2014 and followed by CSN5 (HVR_CCPD)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Most of the work done at home using ATLAS and LTD (Low Temperature Detector) laboratories at INFN – Genova</a:t>
            </a:r>
          </a:p>
          <a:p>
            <a:pPr lvl="1"/>
            <a:endParaRPr lang="en-GB" dirty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Start to involve Industries for more systematic studies on dummies: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FBK and </a:t>
            </a:r>
            <a:r>
              <a:rPr lang="en-GB" dirty="0" err="1" smtClean="0">
                <a:latin typeface="Calibri"/>
                <a:cs typeface="Calibri"/>
              </a:rPr>
              <a:t>Selex</a:t>
            </a:r>
            <a:r>
              <a:rPr lang="en-GB" dirty="0" smtClean="0">
                <a:latin typeface="Calibri"/>
                <a:cs typeface="Calibri"/>
              </a:rPr>
              <a:t> (contracts in preparations)</a:t>
            </a:r>
          </a:p>
          <a:p>
            <a:pPr lvl="1"/>
            <a:endParaRPr lang="en-GB" dirty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The AIDA-2020 approval shall provide an international collaboration framework: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Collaboration with the other beneficiaries: Liverpool and Barcelona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69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3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UV/Thermal Curing Glue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latin typeface="Calibri"/>
                <a:cs typeface="Calibri"/>
              </a:rPr>
              <a:t>Valentina</a:t>
            </a:r>
            <a:r>
              <a:rPr lang="en-GB" dirty="0" smtClean="0">
                <a:latin typeface="Calibri"/>
                <a:cs typeface="Calibri"/>
              </a:rPr>
              <a:t> contacted Master Bond. They propose two epoxy glues.</a:t>
            </a:r>
          </a:p>
          <a:p>
            <a:pPr lvl="1"/>
            <a:r>
              <a:rPr lang="en-GB" b="1" dirty="0" smtClean="0">
                <a:latin typeface="Calibri"/>
                <a:cs typeface="Calibri"/>
              </a:rPr>
              <a:t>UV15DC80LV  </a:t>
            </a:r>
            <a:r>
              <a:rPr lang="en-GB" dirty="0" smtClean="0">
                <a:latin typeface="Calibri"/>
                <a:cs typeface="Calibri"/>
              </a:rPr>
              <a:t>-&gt; 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looks interesting, </a:t>
            </a:r>
            <a:r>
              <a:rPr lang="en-GB" dirty="0" smtClean="0">
                <a:latin typeface="Calibri"/>
                <a:cs typeface="Calibri"/>
              </a:rPr>
              <a:t>do we have questions to Master Bond?</a:t>
            </a:r>
            <a:endParaRPr lang="en-GB" dirty="0">
              <a:latin typeface="Calibri"/>
              <a:cs typeface="Calibri"/>
            </a:endParaRPr>
          </a:p>
          <a:p>
            <a:pPr lvl="1"/>
            <a:r>
              <a:rPr lang="en-GB" dirty="0" smtClean="0">
                <a:latin typeface="Calibri"/>
                <a:cs typeface="Calibri"/>
              </a:rPr>
              <a:t>UV15</a:t>
            </a:r>
            <a:r>
              <a:rPr lang="en-GB" dirty="0">
                <a:latin typeface="Calibri"/>
                <a:cs typeface="Calibri"/>
              </a:rPr>
              <a:t>-7DC </a:t>
            </a:r>
            <a:r>
              <a:rPr lang="en-GB" dirty="0" smtClean="0">
                <a:latin typeface="Calibri"/>
                <a:cs typeface="Calibri"/>
              </a:rPr>
              <a:t> -&gt; viscosity too high!</a:t>
            </a:r>
          </a:p>
          <a:p>
            <a:pPr lvl="1"/>
            <a:endParaRPr lang="en-GB" dirty="0">
              <a:latin typeface="Calibri"/>
              <a:cs typeface="Calibri"/>
            </a:endParaRPr>
          </a:p>
          <a:p>
            <a:pPr lvl="1"/>
            <a:endParaRPr lang="en-GB" dirty="0" smtClean="0">
              <a:latin typeface="Calibri"/>
              <a:cs typeface="Calibri"/>
            </a:endParaRPr>
          </a:p>
          <a:p>
            <a:pPr lvl="1"/>
            <a:endParaRPr lang="en-GB" dirty="0">
              <a:latin typeface="Calibri"/>
              <a:cs typeface="Calibri"/>
            </a:endParaRPr>
          </a:p>
          <a:p>
            <a:pPr lvl="1"/>
            <a:endParaRPr lang="en-GB" dirty="0" smtClean="0">
              <a:latin typeface="Calibri"/>
              <a:cs typeface="Calibri"/>
            </a:endParaRPr>
          </a:p>
          <a:p>
            <a:pPr lvl="1"/>
            <a:endParaRPr lang="en-GB" dirty="0">
              <a:latin typeface="Calibri"/>
              <a:cs typeface="Calibri"/>
            </a:endParaRPr>
          </a:p>
          <a:p>
            <a:pPr lvl="1"/>
            <a:endParaRPr lang="en-GB" dirty="0" smtClean="0">
              <a:latin typeface="Calibri"/>
              <a:cs typeface="Calibri"/>
            </a:endParaRPr>
          </a:p>
          <a:p>
            <a:pPr lvl="1"/>
            <a:endParaRPr lang="en-GB" dirty="0">
              <a:latin typeface="Calibri"/>
              <a:cs typeface="Calibri"/>
            </a:endParaRPr>
          </a:p>
          <a:p>
            <a:pPr lvl="1"/>
            <a:endParaRPr lang="en-GB" dirty="0" smtClean="0">
              <a:latin typeface="Calibri"/>
              <a:cs typeface="Calibri"/>
            </a:endParaRPr>
          </a:p>
          <a:p>
            <a:pPr lvl="1"/>
            <a:endParaRPr lang="en-GB" dirty="0">
              <a:latin typeface="Calibri"/>
              <a:cs typeface="Calibri"/>
            </a:endParaRPr>
          </a:p>
          <a:p>
            <a:pPr lvl="1"/>
            <a:endParaRPr lang="en-GB" dirty="0" smtClean="0">
              <a:latin typeface="Calibri"/>
              <a:cs typeface="Calibri"/>
            </a:endParaRPr>
          </a:p>
          <a:p>
            <a:pPr lvl="1"/>
            <a:endParaRPr lang="en-GB" dirty="0">
              <a:latin typeface="Calibri"/>
              <a:cs typeface="Calibri"/>
            </a:endParaRPr>
          </a:p>
          <a:p>
            <a:pPr lvl="1"/>
            <a:endParaRPr lang="en-GB" dirty="0" smtClean="0">
              <a:latin typeface="Calibri"/>
              <a:cs typeface="Calibri"/>
            </a:endParaRPr>
          </a:p>
          <a:p>
            <a:pPr lvl="1"/>
            <a:endParaRPr lang="en-GB" dirty="0">
              <a:latin typeface="Calibri"/>
              <a:cs typeface="Calibri"/>
            </a:endParaRPr>
          </a:p>
          <a:p>
            <a:pPr lvl="1"/>
            <a:r>
              <a:rPr lang="en-GB" dirty="0"/>
              <a:t>The price to purchase the products in the ½ pint size is </a:t>
            </a:r>
            <a:r>
              <a:rPr lang="en-GB" dirty="0" smtClean="0"/>
              <a:t>$ 800</a:t>
            </a:r>
            <a:r>
              <a:rPr lang="en-GB" dirty="0"/>
              <a:t>/each </a:t>
            </a:r>
            <a:endParaRPr lang="en-GB" dirty="0">
              <a:latin typeface="Calibri"/>
              <a:cs typeface="Calibri"/>
            </a:endParaRPr>
          </a:p>
          <a:p>
            <a:pPr lvl="1"/>
            <a:endParaRPr lang="en-GB" dirty="0">
              <a:latin typeface="Calibri"/>
              <a:cs typeface="Calibri"/>
            </a:endParaRPr>
          </a:p>
        </p:txBody>
      </p:sp>
      <p:pic>
        <p:nvPicPr>
          <p:cNvPr id="4" name="Picture 3" descr="UV15DC80LV_tabl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4802" r="3580" b="6048"/>
          <a:stretch/>
        </p:blipFill>
        <p:spPr>
          <a:xfrm>
            <a:off x="179512" y="1844824"/>
            <a:ext cx="8712968" cy="4273595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 bwMode="auto">
          <a:xfrm>
            <a:off x="6588224" y="1919446"/>
            <a:ext cx="2160240" cy="864096"/>
          </a:xfrm>
          <a:prstGeom prst="borderCallout1">
            <a:avLst>
              <a:gd name="adj1" fmla="val 18750"/>
              <a:gd name="adj2" fmla="val -8333"/>
              <a:gd name="adj3" fmla="val 55975"/>
              <a:gd name="adj4" fmla="val -37785"/>
            </a:avLst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Similar to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EpoTEK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301-2 and Araldite 2020.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0" dirty="0" smtClean="0">
                <a:latin typeface="Calibri"/>
                <a:cs typeface="Calibri"/>
              </a:rPr>
              <a:t>1000 cps = 1 Pas 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89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PTA Quote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i="0" u="sng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Regarding the use of MA8:</a:t>
            </a:r>
            <a:endParaRPr lang="en-GB" sz="1600" i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        Mask dimen</a:t>
            </a:r>
            <a:r>
              <a:rPr lang="en-GB" sz="1600" i="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sion 7x7</a:t>
            </a: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” for 6” wafers (available)</a:t>
            </a:r>
          </a:p>
          <a:p>
            <a:pPr marL="0" indent="0">
              <a:buNone/>
            </a:pP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        Mask dimension 9x9” for 8” wafers (</a:t>
            </a:r>
            <a:r>
              <a:rPr lang="en-GB" sz="1600" i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availabl</a:t>
            </a: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e)</a:t>
            </a:r>
          </a:p>
          <a:p>
            <a:pPr marL="0" indent="0">
              <a:buNone/>
            </a:pP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        Photoresist available : SU8-2005 (negative, 5 microns thick)</a:t>
            </a:r>
            <a:r>
              <a:rPr lang="en-GB" sz="1600" i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SU8-20</a:t>
            </a: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25 (negative, 25 microns thick) ; AZ4562 (positive, 5 to 10 microns thick)</a:t>
            </a:r>
          </a:p>
          <a:p>
            <a:pPr marL="0" indent="0">
              <a:buNone/>
            </a:pP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Regarding the PTA access:</a:t>
            </a:r>
          </a:p>
          <a:p>
            <a:pPr marL="0" indent="0">
              <a:buNone/>
            </a:pP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Project submission in line</a:t>
            </a:r>
          </a:p>
          <a:p>
            <a:pPr marL="0" indent="0">
              <a:buNone/>
            </a:pP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 flow definitio</a:t>
            </a:r>
            <a:r>
              <a:rPr lang="en-GB" sz="1600" i="0" u="sng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</a:t>
            </a:r>
          </a:p>
          <a:p>
            <a:pPr marL="0" indent="0">
              <a:buNone/>
            </a:pPr>
            <a:r>
              <a:rPr lang="en-GB" sz="1600" i="0" u="sng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If work done by the tea</a:t>
            </a: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 of the project</a:t>
            </a:r>
          </a:p>
          <a:p>
            <a:pPr marL="0" indent="0">
              <a:buNone/>
            </a:pP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Safety training for cleanroom access (thanks to a badge)</a:t>
            </a:r>
          </a:p>
          <a:p>
            <a:pPr marL="0" indent="0">
              <a:buNone/>
            </a:pP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Equipment training</a:t>
            </a:r>
          </a:p>
          <a:p>
            <a:pPr marL="0" indent="0">
              <a:buNone/>
            </a:pP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Use the equipment to do the work</a:t>
            </a:r>
          </a:p>
          <a:p>
            <a:pPr marL="0" indent="0">
              <a:buNone/>
            </a:pP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Billing based on the using machine time (210 euros/hours)</a:t>
            </a:r>
          </a:p>
          <a:p>
            <a:pPr marL="0" indent="0">
              <a:buNone/>
            </a:pP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If work done by the PTA technical team</a:t>
            </a:r>
          </a:p>
          <a:p>
            <a:pPr marL="0" indent="0">
              <a:buNone/>
            </a:pP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           Work definition by both technical team and project team</a:t>
            </a:r>
          </a:p>
          <a:p>
            <a:pPr marL="0" indent="0">
              <a:buNone/>
            </a:pP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           Work done by the technical team</a:t>
            </a:r>
          </a:p>
          <a:p>
            <a:pPr marL="0" indent="0">
              <a:buNone/>
            </a:pPr>
            <a:r>
              <a:rPr lang="en-GB" sz="16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           Billing based on the attendance time (120euros/hours) and the using machine time (210 euros/hours)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3845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3779912" y="2636912"/>
            <a:ext cx="5040560" cy="3888432"/>
            <a:chOff x="3779912" y="2636912"/>
            <a:chExt cx="5040560" cy="3888432"/>
          </a:xfrm>
        </p:grpSpPr>
        <p:sp>
          <p:nvSpPr>
            <p:cNvPr id="58" name="Rectangle 57"/>
            <p:cNvSpPr/>
            <p:nvPr/>
          </p:nvSpPr>
          <p:spPr bwMode="auto">
            <a:xfrm>
              <a:off x="3779912" y="2636912"/>
              <a:ext cx="5040560" cy="38884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charset="0"/>
              </a:endParaRPr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6230"/>
            <a:stretch/>
          </p:blipFill>
          <p:spPr bwMode="auto">
            <a:xfrm>
              <a:off x="5527476" y="2708920"/>
              <a:ext cx="2931916" cy="1986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9"/>
            <a:stretch/>
          </p:blipFill>
          <p:spPr>
            <a:xfrm>
              <a:off x="5527476" y="4716185"/>
              <a:ext cx="3292996" cy="1809159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 bwMode="auto">
            <a:xfrm>
              <a:off x="6303917" y="4686330"/>
              <a:ext cx="608184" cy="110822"/>
            </a:xfrm>
            <a:prstGeom prst="rect">
              <a:avLst/>
            </a:prstGeom>
            <a:solidFill>
              <a:srgbClr val="363073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23928" y="3356992"/>
              <a:ext cx="1773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0" dirty="0" smtClean="0">
                  <a:latin typeface="Calibri"/>
                  <a:cs typeface="Calibri"/>
                </a:rPr>
                <a:t>Thin FE chip</a:t>
              </a:r>
            </a:p>
            <a:p>
              <a:r>
                <a:rPr lang="en-GB" sz="1800" b="0" dirty="0" smtClean="0">
                  <a:latin typeface="Calibri"/>
                  <a:cs typeface="Calibri"/>
                </a:rPr>
                <a:t>R/O Architecture</a:t>
              </a:r>
              <a:endParaRPr lang="en-GB" sz="1800" b="0" dirty="0">
                <a:latin typeface="Calibri"/>
                <a:cs typeface="Calibri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flipH="1">
              <a:off x="3851920" y="2822848"/>
              <a:ext cx="1800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3851920" y="4320856"/>
              <a:ext cx="1800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H="1">
              <a:off x="3851920" y="4797152"/>
              <a:ext cx="1800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H="1">
              <a:off x="5292080" y="5229200"/>
              <a:ext cx="36004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3779912" y="6309320"/>
              <a:ext cx="18002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3923928" y="4293096"/>
              <a:ext cx="2051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0" dirty="0" smtClean="0">
                  <a:latin typeface="Calibri"/>
                  <a:cs typeface="Calibri"/>
                </a:rPr>
                <a:t>Electrical Interconnection</a:t>
              </a:r>
            </a:p>
            <a:p>
              <a:r>
                <a:rPr lang="en-GB" sz="1400" b="0" dirty="0" smtClean="0">
                  <a:latin typeface="Calibri"/>
                  <a:cs typeface="Calibri"/>
                </a:rPr>
                <a:t>Bump-bond</a:t>
              </a:r>
              <a:endParaRPr lang="en-GB" sz="1400" b="0" dirty="0">
                <a:latin typeface="Calibri"/>
                <a:cs typeface="Calibri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23928" y="5013176"/>
              <a:ext cx="1467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0" dirty="0" smtClean="0">
                  <a:latin typeface="Calibri"/>
                  <a:cs typeface="Calibri"/>
                </a:rPr>
                <a:t>HV/HR-CMOS </a:t>
              </a:r>
              <a:endParaRPr lang="en-GB" sz="1800" b="0" dirty="0">
                <a:latin typeface="Calibri"/>
                <a:cs typeface="Calibri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23928" y="4787860"/>
              <a:ext cx="14529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0" dirty="0" smtClean="0">
                  <a:latin typeface="Calibri"/>
                  <a:cs typeface="Calibri"/>
                </a:rPr>
                <a:t>Amp/Disc layer</a:t>
              </a:r>
              <a:endParaRPr lang="en-GB" sz="1600" b="0" dirty="0">
                <a:latin typeface="Calibri"/>
                <a:cs typeface="Calibri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23928" y="5589240"/>
              <a:ext cx="10141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0" dirty="0" smtClean="0">
                  <a:latin typeface="Calibri"/>
                  <a:cs typeface="Calibri"/>
                </a:rPr>
                <a:t>Drift layer</a:t>
              </a:r>
              <a:endParaRPr lang="en-GB" sz="1600" b="0" dirty="0">
                <a:latin typeface="Calibri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5400"/>
            <a:ext cx="9144000" cy="531813"/>
          </a:xfrm>
        </p:spPr>
        <p:txBody>
          <a:bodyPr/>
          <a:lstStyle/>
          <a:p>
            <a:r>
              <a:rPr lang="en-GB" sz="3200" dirty="0" smtClean="0"/>
              <a:t>CCPD – </a:t>
            </a:r>
            <a:r>
              <a:rPr lang="en-GB" sz="3200" dirty="0" err="1" smtClean="0"/>
              <a:t>Capacitively</a:t>
            </a:r>
            <a:r>
              <a:rPr lang="en-GB" sz="3200" dirty="0" smtClean="0"/>
              <a:t> Coupled Pixel Detectors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620688"/>
            <a:ext cx="8568952" cy="165618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alibri"/>
                <a:cs typeface="Calibri"/>
              </a:rPr>
              <a:t>New generation of Pixel detectors under development for the ATLAS Pixel detector at the HL-LHC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Passive hybrid detectors use “resistive” coupling between sensor and R/O chip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HV-CMOS detector use a High Voltage chip technology to make sensor and amplifier which is then coupled to the “usual” front-end chip…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56" name="Content Placeholder 4"/>
          <p:cNvSpPr txBox="1">
            <a:spLocks/>
          </p:cNvSpPr>
          <p:nvPr/>
        </p:nvSpPr>
        <p:spPr bwMode="auto">
          <a:xfrm>
            <a:off x="107504" y="2708920"/>
            <a:ext cx="3456384" cy="36724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 sz="2800" i="1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536575" marR="0" indent="-3571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tabLst/>
              <a:defRPr sz="240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defRPr>
            </a:lvl2pPr>
            <a:lvl3pPr marL="536575" marR="0" indent="-1793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 sz="200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defRPr>
            </a:lvl3pPr>
            <a:lvl4pPr marL="896938" marR="0" indent="-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 sz="200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defRPr>
            </a:lvl4pPr>
            <a:lvl5pPr marL="896938" marR="0" indent="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 sz="200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defRPr>
            </a:lvl5pPr>
            <a:lvl6pPr marL="20383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4955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952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4099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628650" lvl="1" indent="-360363"/>
            <a:r>
              <a:rPr lang="en-GB" sz="1800" b="0" dirty="0">
                <a:solidFill>
                  <a:srgbClr val="006699"/>
                </a:solidFill>
              </a:rPr>
              <a:t>t</a:t>
            </a:r>
            <a:r>
              <a:rPr lang="en-GB" sz="1800" b="0" dirty="0" smtClean="0">
                <a:solidFill>
                  <a:srgbClr val="006699"/>
                </a:solidFill>
              </a:rPr>
              <a:t>hrough a dielectric…</a:t>
            </a:r>
          </a:p>
          <a:p>
            <a:pPr marL="92075" indent="-360363"/>
            <a:r>
              <a:rPr lang="en-GB" sz="2200" b="0" dirty="0" smtClean="0"/>
              <a:t>Why capacitive?</a:t>
            </a:r>
          </a:p>
          <a:p>
            <a:pPr marL="628650" lvl="1" indent="-360363"/>
            <a:r>
              <a:rPr lang="en-GB" sz="1800" b="0" dirty="0" smtClean="0">
                <a:solidFill>
                  <a:srgbClr val="006699"/>
                </a:solidFill>
              </a:rPr>
              <a:t>Passive sensors need diode biasing from amplifier other than for collecting charge: AC coupling is (almost) not an option.</a:t>
            </a:r>
          </a:p>
          <a:p>
            <a:pPr marL="628650" lvl="1" indent="-360363"/>
            <a:r>
              <a:rPr lang="en-GB" sz="1800" dirty="0" smtClean="0"/>
              <a:t>Capacitive coupling it might be cheaper</a:t>
            </a:r>
            <a:r>
              <a:rPr lang="en-GB" sz="1800" b="0" dirty="0" smtClean="0">
                <a:solidFill>
                  <a:srgbClr val="006699"/>
                </a:solidFill>
              </a:rPr>
              <a:t>: glue and alignment looks easier.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707904" y="2708920"/>
            <a:ext cx="5184576" cy="3816424"/>
            <a:chOff x="3635896" y="2708920"/>
            <a:chExt cx="5184576" cy="381642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3635896" y="2708920"/>
              <a:ext cx="5184576" cy="381642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707904" y="2822959"/>
              <a:ext cx="5040560" cy="3702385"/>
              <a:chOff x="3419872" y="2894967"/>
              <a:chExt cx="5040560" cy="3702385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167436" y="2894967"/>
                <a:ext cx="3292996" cy="3702385"/>
                <a:chOff x="4572000" y="2894967"/>
                <a:chExt cx="3292996" cy="3702385"/>
              </a:xfrm>
            </p:grpSpPr>
            <p:pic>
              <p:nvPicPr>
                <p:cNvPr id="5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882"/>
                <a:stretch/>
              </p:blipFill>
              <p:spPr bwMode="auto">
                <a:xfrm>
                  <a:off x="4572000" y="2894967"/>
                  <a:ext cx="2931916" cy="17034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09"/>
                <a:stretch/>
              </p:blipFill>
              <p:spPr>
                <a:xfrm>
                  <a:off x="4572000" y="4788193"/>
                  <a:ext cx="3292996" cy="1809159"/>
                </a:xfrm>
                <a:prstGeom prst="rect">
                  <a:avLst/>
                </a:prstGeom>
              </p:spPr>
            </p:pic>
            <p:sp>
              <p:nvSpPr>
                <p:cNvPr id="53" name="Rectangle 52"/>
                <p:cNvSpPr/>
                <p:nvPr/>
              </p:nvSpPr>
              <p:spPr bwMode="auto">
                <a:xfrm>
                  <a:off x="5348441" y="4758338"/>
                  <a:ext cx="608184" cy="110822"/>
                </a:xfrm>
                <a:prstGeom prst="rect">
                  <a:avLst/>
                </a:prstGeom>
                <a:solidFill>
                  <a:srgbClr val="363073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Rounded MT Bold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4668706" y="4509120"/>
                  <a:ext cx="2657486" cy="356549"/>
                </a:xfrm>
                <a:prstGeom prst="rect">
                  <a:avLst/>
                </a:prstGeom>
                <a:solidFill>
                  <a:srgbClr val="FF9A6D">
                    <a:alpha val="41000"/>
                  </a:srgbClr>
                </a:solidFill>
                <a:ln w="12700" cap="flat" cmpd="sng" algn="ctr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Rounded MT Bold" charset="0"/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3635896" y="3491716"/>
                <a:ext cx="1308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 dirty="0" smtClean="0">
                    <a:latin typeface="Calibri"/>
                    <a:cs typeface="Calibri"/>
                  </a:rPr>
                  <a:t>Thin FE chip</a:t>
                </a:r>
                <a:endParaRPr lang="en-GB" sz="1800" b="0" dirty="0">
                  <a:latin typeface="Calibri"/>
                  <a:cs typeface="Calibri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 flipH="1">
                <a:off x="3491880" y="3005896"/>
                <a:ext cx="18002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H="1">
                <a:off x="3491880" y="4509120"/>
                <a:ext cx="18002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H="1">
                <a:off x="3491880" y="4869160"/>
                <a:ext cx="18002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flipH="1">
                <a:off x="4932040" y="5301208"/>
                <a:ext cx="36004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H="1">
                <a:off x="3419872" y="6381328"/>
                <a:ext cx="18002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" name="TextBox 46"/>
              <p:cNvSpPr txBox="1"/>
              <p:nvPr/>
            </p:nvSpPr>
            <p:spPr>
              <a:xfrm>
                <a:off x="3563888" y="4509120"/>
                <a:ext cx="1658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 dirty="0" smtClean="0">
                    <a:latin typeface="Calibri"/>
                    <a:cs typeface="Calibri"/>
                  </a:rPr>
                  <a:t>Dielectric (glue)</a:t>
                </a:r>
                <a:endParaRPr lang="en-GB" sz="1800" b="0" dirty="0">
                  <a:latin typeface="Calibri"/>
                  <a:cs typeface="Calibri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563888" y="5085184"/>
                <a:ext cx="1467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 dirty="0" smtClean="0">
                    <a:latin typeface="Calibri"/>
                    <a:cs typeface="Calibri"/>
                  </a:rPr>
                  <a:t>HV/HR-CMOS </a:t>
                </a:r>
                <a:endParaRPr lang="en-GB" sz="1800" b="0" dirty="0">
                  <a:latin typeface="Calibri"/>
                  <a:cs typeface="Calibri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563888" y="4859868"/>
                <a:ext cx="14529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0" dirty="0" smtClean="0">
                    <a:latin typeface="Calibri"/>
                    <a:cs typeface="Calibri"/>
                  </a:rPr>
                  <a:t>Amp/Disc layer</a:t>
                </a:r>
                <a:endParaRPr lang="en-GB" sz="1600" b="0" dirty="0">
                  <a:latin typeface="Calibri"/>
                  <a:cs typeface="Calibri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635896" y="5682734"/>
                <a:ext cx="1014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0" dirty="0" smtClean="0">
                    <a:latin typeface="Calibri"/>
                    <a:cs typeface="Calibri"/>
                  </a:rPr>
                  <a:t>Drift layer</a:t>
                </a:r>
                <a:endParaRPr lang="en-GB" sz="1600" b="0" dirty="0"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6804248" y="6335742"/>
            <a:ext cx="1674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latin typeface="Calibri"/>
                <a:cs typeface="Calibri"/>
              </a:rPr>
              <a:t>© T. </a:t>
            </a:r>
            <a:r>
              <a:rPr lang="en-GB" sz="1100" b="0" i="1" dirty="0" err="1" smtClean="0">
                <a:latin typeface="Calibri"/>
                <a:cs typeface="Calibri"/>
              </a:rPr>
              <a:t>Hemperek</a:t>
            </a:r>
            <a:r>
              <a:rPr lang="en-GB" sz="1100" b="0" i="1" dirty="0" smtClean="0">
                <a:latin typeface="Calibri"/>
                <a:cs typeface="Calibri"/>
              </a:rPr>
              <a:t>, Bonn, DE</a:t>
            </a:r>
            <a:endParaRPr lang="en-GB" sz="1100" b="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Plateforme</a:t>
            </a:r>
            <a:r>
              <a:rPr lang="en-GB" dirty="0" smtClean="0"/>
              <a:t> </a:t>
            </a:r>
            <a:r>
              <a:rPr lang="en-GB" dirty="0" err="1" smtClean="0"/>
              <a:t>Technologique</a:t>
            </a:r>
            <a:r>
              <a:rPr lang="en-GB" dirty="0" smtClean="0"/>
              <a:t> </a:t>
            </a:r>
            <a:r>
              <a:rPr lang="en-GB" dirty="0" err="1" smtClean="0"/>
              <a:t>Amont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82771"/>
            <a:ext cx="7082522" cy="60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1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Mask/Wafers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149080"/>
            <a:ext cx="8686800" cy="2300462"/>
          </a:xfrm>
        </p:spPr>
        <p:txBody>
          <a:bodyPr/>
          <a:lstStyle/>
          <a:p>
            <a:r>
              <a:rPr lang="en-GB" dirty="0" smtClean="0"/>
              <a:t>This activity will be supported by AIDA-2020 (1/5/2015 – 30/4/2019)</a:t>
            </a:r>
          </a:p>
          <a:p>
            <a:pPr lvl="1"/>
            <a:r>
              <a:rPr lang="en-GB" dirty="0" smtClean="0"/>
              <a:t>2 x 2 years “</a:t>
            </a:r>
            <a:r>
              <a:rPr lang="en-GB" dirty="0" err="1" smtClean="0"/>
              <a:t>assegno</a:t>
            </a:r>
            <a:r>
              <a:rPr lang="en-GB" dirty="0" smtClean="0"/>
              <a:t> di </a:t>
            </a:r>
            <a:r>
              <a:rPr lang="en-GB" dirty="0" err="1" smtClean="0"/>
              <a:t>ricerca</a:t>
            </a:r>
            <a:r>
              <a:rPr lang="en-GB" dirty="0" smtClean="0"/>
              <a:t>”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And funded by INFN (2015 – 2017)</a:t>
            </a:r>
          </a:p>
          <a:p>
            <a:pPr lvl="1"/>
            <a:r>
              <a:rPr lang="en-GB" dirty="0" smtClean="0"/>
              <a:t>RD_FASE2 (BB)</a:t>
            </a:r>
          </a:p>
          <a:p>
            <a:pPr lvl="1"/>
            <a:r>
              <a:rPr lang="en-GB" dirty="0" smtClean="0"/>
              <a:t>HVR_CCPD (HV-CMOS)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35029"/>
              </p:ext>
            </p:extLst>
          </p:nvPr>
        </p:nvGraphicFramePr>
        <p:xfrm>
          <a:off x="251520" y="620688"/>
          <a:ext cx="8784976" cy="33375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808312"/>
                <a:gridCol w="864096"/>
                <a:gridCol w="2448272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/>
                          <a:cs typeface="Calibri"/>
                        </a:rPr>
                        <a:t>Description</a:t>
                      </a:r>
                      <a:endParaRPr lang="en-GB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alibri"/>
                          <a:cs typeface="Calibri"/>
                        </a:rPr>
                        <a:t>Use</a:t>
                      </a:r>
                      <a:endParaRPr lang="it-IT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/>
                          <a:cs typeface="Calibri"/>
                        </a:rPr>
                        <a:t>Mask / Wafer</a:t>
                      </a:r>
                      <a:endParaRPr lang="en-GB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Calibri"/>
                          <a:cs typeface="Calibri"/>
                        </a:rPr>
                        <a:t>Qty</a:t>
                      </a:r>
                      <a:endParaRPr lang="en-GB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Resistive</a:t>
                      </a:r>
                      <a:r>
                        <a:rPr lang="en-GB" sz="1600" baseline="0" dirty="0" smtClean="0">
                          <a:latin typeface="Calibri"/>
                          <a:cs typeface="Calibri"/>
                        </a:rPr>
                        <a:t> chain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BB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Mask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lang="en-GB" sz="1600" baseline="0" dirty="0" smtClean="0">
                          <a:latin typeface="Calibri"/>
                          <a:cs typeface="Calibri"/>
                        </a:rPr>
                        <a:t> (metal, bump opening)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Dummy chip</a:t>
                      </a:r>
                      <a:r>
                        <a:rPr lang="en-GB" sz="1600" baseline="0" dirty="0" smtClean="0">
                          <a:latin typeface="Calibri"/>
                          <a:cs typeface="Calibri"/>
                        </a:rPr>
                        <a:t> with chains 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BB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Wafer @ FBK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8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Bump deposition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BB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Mask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12” wafers for deposition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BB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wafers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9 (few used by </a:t>
                      </a:r>
                      <a:r>
                        <a:rPr lang="en-GB" sz="1600" dirty="0" err="1" smtClean="0">
                          <a:latin typeface="Calibri"/>
                          <a:cs typeface="Calibri"/>
                        </a:rPr>
                        <a:t>Selex</a:t>
                      </a:r>
                      <a:r>
                        <a:rPr lang="en-GB" sz="1600" dirty="0" smtClean="0">
                          <a:latin typeface="Calibri"/>
                          <a:cs typeface="Calibri"/>
                        </a:rPr>
                        <a:t>)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12” wafer bumps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BB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Mask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Dummy chip for glue</a:t>
                      </a:r>
                      <a:r>
                        <a:rPr lang="en-GB" sz="1600" baseline="0" dirty="0" smtClean="0">
                          <a:latin typeface="Calibri"/>
                          <a:cs typeface="Calibri"/>
                        </a:rPr>
                        <a:t> 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HV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Mask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1 (metal)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Dummy chip for glue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HV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Mask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Dummy chip for glue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HV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Wafer @ FBK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16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6632"/>
            <a:ext cx="31683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1 5"/>
          <p:cNvCxnSpPr/>
          <p:nvPr/>
        </p:nvCxnSpPr>
        <p:spPr>
          <a:xfrm>
            <a:off x="5580112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5796136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652120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724128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5580112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5724128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5796136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6012160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5868144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5940152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5796136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5940152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6084168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6300192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6156176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6228184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6084168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228184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6372200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6588224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6444208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6516216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6372200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6516216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>
            <a:off x="6588224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6804248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6660232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6732240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6588224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6732240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>
            <a:off x="6876256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7092280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>
            <a:off x="6948264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>
            <a:off x="7020272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>
            <a:off x="6876256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>
            <a:off x="7020272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/>
          <p:nvPr/>
        </p:nvCxnSpPr>
        <p:spPr>
          <a:xfrm>
            <a:off x="7092280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/>
          <p:nvPr/>
        </p:nvCxnSpPr>
        <p:spPr>
          <a:xfrm>
            <a:off x="7308304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/>
          <p:nvPr/>
        </p:nvCxnSpPr>
        <p:spPr>
          <a:xfrm>
            <a:off x="7164288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>
            <a:off x="7236296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7092280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>
            <a:off x="7236296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>
            <a:off x="7308304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7524328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/>
          <p:nvPr/>
        </p:nvCxnSpPr>
        <p:spPr>
          <a:xfrm>
            <a:off x="7380312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>
            <a:off x="7452320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>
            <a:off x="7308304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/>
          <p:nvPr/>
        </p:nvCxnSpPr>
        <p:spPr>
          <a:xfrm>
            <a:off x="7452320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>
            <a:off x="7596336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/>
          <p:nvPr/>
        </p:nvCxnSpPr>
        <p:spPr>
          <a:xfrm>
            <a:off x="7812360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/>
          <p:nvPr/>
        </p:nvCxnSpPr>
        <p:spPr>
          <a:xfrm>
            <a:off x="7668344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/>
          <p:nvPr/>
        </p:nvCxnSpPr>
        <p:spPr>
          <a:xfrm>
            <a:off x="7740352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>
            <a:off x="7596336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/>
          <p:nvPr/>
        </p:nvCxnSpPr>
        <p:spPr>
          <a:xfrm>
            <a:off x="7740352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/>
          <p:nvPr/>
        </p:nvCxnSpPr>
        <p:spPr>
          <a:xfrm>
            <a:off x="7812360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1 92"/>
          <p:cNvCxnSpPr/>
          <p:nvPr/>
        </p:nvCxnSpPr>
        <p:spPr>
          <a:xfrm>
            <a:off x="8028384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>
            <a:off x="7884368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1 94"/>
          <p:cNvCxnSpPr/>
          <p:nvPr/>
        </p:nvCxnSpPr>
        <p:spPr>
          <a:xfrm>
            <a:off x="7956376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>
            <a:off x="7812360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96"/>
          <p:cNvCxnSpPr/>
          <p:nvPr/>
        </p:nvCxnSpPr>
        <p:spPr>
          <a:xfrm>
            <a:off x="7956376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97"/>
          <p:cNvCxnSpPr/>
          <p:nvPr/>
        </p:nvCxnSpPr>
        <p:spPr>
          <a:xfrm>
            <a:off x="8100392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1 98"/>
          <p:cNvCxnSpPr/>
          <p:nvPr/>
        </p:nvCxnSpPr>
        <p:spPr>
          <a:xfrm>
            <a:off x="8316416" y="5517232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/>
          <p:nvPr/>
        </p:nvCxnSpPr>
        <p:spPr>
          <a:xfrm>
            <a:off x="8172400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00"/>
          <p:cNvCxnSpPr/>
          <p:nvPr/>
        </p:nvCxnSpPr>
        <p:spPr>
          <a:xfrm>
            <a:off x="8244408" y="566124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101"/>
          <p:cNvCxnSpPr/>
          <p:nvPr/>
        </p:nvCxnSpPr>
        <p:spPr>
          <a:xfrm>
            <a:off x="8100392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/>
          <p:nvPr/>
        </p:nvCxnSpPr>
        <p:spPr>
          <a:xfrm>
            <a:off x="8244408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105"/>
          <p:cNvSpPr txBox="1"/>
          <p:nvPr/>
        </p:nvSpPr>
        <p:spPr>
          <a:xfrm>
            <a:off x="3923928" y="459761"/>
            <a:ext cx="129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0" dirty="0" err="1" smtClean="0">
                <a:latin typeface="Calibri"/>
                <a:cs typeface="Calibri"/>
              </a:rPr>
              <a:t>Units</a:t>
            </a:r>
            <a:r>
              <a:rPr lang="it-IT" sz="2000" b="0" dirty="0" smtClean="0">
                <a:latin typeface="Calibri"/>
                <a:cs typeface="Calibri"/>
              </a:rPr>
              <a:t> in </a:t>
            </a:r>
            <a:r>
              <a:rPr lang="it-IT" sz="2000" b="0" dirty="0" err="1" smtClean="0">
                <a:latin typeface="Calibri"/>
                <a:cs typeface="Calibri"/>
              </a:rPr>
              <a:t>pF</a:t>
            </a:r>
            <a:endParaRPr lang="it-IT" sz="2000" b="0" dirty="0">
              <a:latin typeface="Calibri"/>
              <a:cs typeface="Calibri"/>
            </a:endParaRPr>
          </a:p>
        </p:txBody>
      </p:sp>
      <p:cxnSp>
        <p:nvCxnSpPr>
          <p:cNvPr id="107" name="Connettore 1 106"/>
          <p:cNvCxnSpPr/>
          <p:nvPr/>
        </p:nvCxnSpPr>
        <p:spPr>
          <a:xfrm>
            <a:off x="5580112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1 107"/>
          <p:cNvCxnSpPr/>
          <p:nvPr/>
        </p:nvCxnSpPr>
        <p:spPr>
          <a:xfrm>
            <a:off x="5724128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/>
          <p:nvPr/>
        </p:nvCxnSpPr>
        <p:spPr>
          <a:xfrm>
            <a:off x="5796136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1 110"/>
          <p:cNvCxnSpPr/>
          <p:nvPr/>
        </p:nvCxnSpPr>
        <p:spPr>
          <a:xfrm>
            <a:off x="5940152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1 112"/>
          <p:cNvCxnSpPr/>
          <p:nvPr/>
        </p:nvCxnSpPr>
        <p:spPr>
          <a:xfrm>
            <a:off x="6084168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/>
          <p:nvPr/>
        </p:nvCxnSpPr>
        <p:spPr>
          <a:xfrm>
            <a:off x="6228184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1 118"/>
          <p:cNvCxnSpPr/>
          <p:nvPr/>
        </p:nvCxnSpPr>
        <p:spPr>
          <a:xfrm>
            <a:off x="6372200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1 120"/>
          <p:cNvCxnSpPr/>
          <p:nvPr/>
        </p:nvCxnSpPr>
        <p:spPr>
          <a:xfrm>
            <a:off x="6516216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1 121"/>
          <p:cNvCxnSpPr/>
          <p:nvPr/>
        </p:nvCxnSpPr>
        <p:spPr>
          <a:xfrm>
            <a:off x="6588224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1 122"/>
          <p:cNvCxnSpPr/>
          <p:nvPr/>
        </p:nvCxnSpPr>
        <p:spPr>
          <a:xfrm>
            <a:off x="6732240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1 123"/>
          <p:cNvCxnSpPr/>
          <p:nvPr/>
        </p:nvCxnSpPr>
        <p:spPr>
          <a:xfrm>
            <a:off x="6876256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1 124"/>
          <p:cNvCxnSpPr/>
          <p:nvPr/>
        </p:nvCxnSpPr>
        <p:spPr>
          <a:xfrm>
            <a:off x="7020272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1 125"/>
          <p:cNvCxnSpPr/>
          <p:nvPr/>
        </p:nvCxnSpPr>
        <p:spPr>
          <a:xfrm>
            <a:off x="7092280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1 126"/>
          <p:cNvCxnSpPr/>
          <p:nvPr/>
        </p:nvCxnSpPr>
        <p:spPr>
          <a:xfrm>
            <a:off x="7236296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1 127"/>
          <p:cNvCxnSpPr/>
          <p:nvPr/>
        </p:nvCxnSpPr>
        <p:spPr>
          <a:xfrm>
            <a:off x="7308304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1 128"/>
          <p:cNvCxnSpPr/>
          <p:nvPr/>
        </p:nvCxnSpPr>
        <p:spPr>
          <a:xfrm>
            <a:off x="7452320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1 129"/>
          <p:cNvCxnSpPr/>
          <p:nvPr/>
        </p:nvCxnSpPr>
        <p:spPr>
          <a:xfrm>
            <a:off x="7596336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1 130"/>
          <p:cNvCxnSpPr/>
          <p:nvPr/>
        </p:nvCxnSpPr>
        <p:spPr>
          <a:xfrm>
            <a:off x="7740352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1 131"/>
          <p:cNvCxnSpPr/>
          <p:nvPr/>
        </p:nvCxnSpPr>
        <p:spPr>
          <a:xfrm>
            <a:off x="7812360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1 144"/>
          <p:cNvCxnSpPr/>
          <p:nvPr/>
        </p:nvCxnSpPr>
        <p:spPr>
          <a:xfrm>
            <a:off x="7956376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1 145"/>
          <p:cNvCxnSpPr/>
          <p:nvPr/>
        </p:nvCxnSpPr>
        <p:spPr>
          <a:xfrm>
            <a:off x="8100392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1 146"/>
          <p:cNvCxnSpPr/>
          <p:nvPr/>
        </p:nvCxnSpPr>
        <p:spPr>
          <a:xfrm>
            <a:off x="8244408" y="5733256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asellaDiTesto 147"/>
          <p:cNvSpPr txBox="1"/>
          <p:nvPr/>
        </p:nvSpPr>
        <p:spPr>
          <a:xfrm rot="5400000">
            <a:off x="5426538" y="5891766"/>
            <a:ext cx="52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dirty="0" smtClean="0">
                <a:latin typeface="Calibri"/>
                <a:cs typeface="Calibri"/>
              </a:rPr>
              <a:t>0.43</a:t>
            </a:r>
            <a:endParaRPr lang="it-IT" sz="1400" b="0" dirty="0">
              <a:latin typeface="Calibri"/>
              <a:cs typeface="Calibri"/>
            </a:endParaRPr>
          </a:p>
        </p:txBody>
      </p:sp>
      <p:sp>
        <p:nvSpPr>
          <p:cNvPr id="149" name="CasellaDiTesto 148"/>
          <p:cNvSpPr txBox="1"/>
          <p:nvPr/>
        </p:nvSpPr>
        <p:spPr>
          <a:xfrm rot="5400000">
            <a:off x="5606558" y="5927770"/>
            <a:ext cx="599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dirty="0" smtClean="0">
                <a:latin typeface="Calibri"/>
                <a:cs typeface="Calibri"/>
              </a:rPr>
              <a:t>0.25</a:t>
            </a:r>
            <a:endParaRPr lang="it-IT" sz="1400" b="0" dirty="0">
              <a:latin typeface="Calibri"/>
              <a:cs typeface="Calibri"/>
            </a:endParaRPr>
          </a:p>
        </p:txBody>
      </p:sp>
      <p:sp>
        <p:nvSpPr>
          <p:cNvPr id="150" name="CasellaDiTesto 149"/>
          <p:cNvSpPr txBox="1"/>
          <p:nvPr/>
        </p:nvSpPr>
        <p:spPr>
          <a:xfrm rot="5400000">
            <a:off x="5932691" y="5889669"/>
            <a:ext cx="53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alibri"/>
                <a:cs typeface="Calibri"/>
              </a:rPr>
              <a:t>3.61</a:t>
            </a:r>
            <a:endParaRPr lang="it-IT" sz="1400" dirty="0">
              <a:latin typeface="Calibri"/>
              <a:cs typeface="Calibri"/>
            </a:endParaRPr>
          </a:p>
        </p:txBody>
      </p:sp>
      <p:sp>
        <p:nvSpPr>
          <p:cNvPr id="151" name="CasellaDiTesto 150"/>
          <p:cNvSpPr txBox="1"/>
          <p:nvPr/>
        </p:nvSpPr>
        <p:spPr>
          <a:xfrm rot="5400000">
            <a:off x="6182622" y="5927770"/>
            <a:ext cx="599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dirty="0" smtClean="0">
                <a:latin typeface="Calibri"/>
                <a:cs typeface="Calibri"/>
              </a:rPr>
              <a:t>0.24</a:t>
            </a:r>
            <a:endParaRPr lang="it-IT" sz="1400" b="0" dirty="0">
              <a:latin typeface="Calibri"/>
              <a:cs typeface="Calibri"/>
            </a:endParaRPr>
          </a:p>
        </p:txBody>
      </p:sp>
      <p:sp>
        <p:nvSpPr>
          <p:cNvPr id="152" name="CasellaDiTesto 151"/>
          <p:cNvSpPr txBox="1"/>
          <p:nvPr/>
        </p:nvSpPr>
        <p:spPr>
          <a:xfrm rot="5400000">
            <a:off x="6434650" y="5891766"/>
            <a:ext cx="52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dirty="0" smtClean="0">
                <a:latin typeface="Calibri"/>
                <a:cs typeface="Calibri"/>
              </a:rPr>
              <a:t>0.39</a:t>
            </a:r>
            <a:endParaRPr lang="it-IT" sz="1400" b="0" dirty="0">
              <a:latin typeface="Calibri"/>
              <a:cs typeface="Calibri"/>
            </a:endParaRPr>
          </a:p>
        </p:txBody>
      </p:sp>
      <p:sp>
        <p:nvSpPr>
          <p:cNvPr id="153" name="CasellaDiTesto 152"/>
          <p:cNvSpPr txBox="1"/>
          <p:nvPr/>
        </p:nvSpPr>
        <p:spPr>
          <a:xfrm rot="5400000">
            <a:off x="6686678" y="5927770"/>
            <a:ext cx="599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dirty="0" smtClean="0">
                <a:latin typeface="Calibri"/>
                <a:cs typeface="Calibri"/>
              </a:rPr>
              <a:t>0.32</a:t>
            </a:r>
            <a:endParaRPr lang="it-IT" sz="1400" b="0" dirty="0">
              <a:latin typeface="Calibri"/>
              <a:cs typeface="Calibri"/>
            </a:endParaRPr>
          </a:p>
        </p:txBody>
      </p:sp>
      <p:sp>
        <p:nvSpPr>
          <p:cNvPr id="154" name="CasellaDiTesto 153"/>
          <p:cNvSpPr txBox="1"/>
          <p:nvPr/>
        </p:nvSpPr>
        <p:spPr>
          <a:xfrm rot="5400000">
            <a:off x="6902702" y="5927770"/>
            <a:ext cx="599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dirty="0" smtClean="0">
                <a:latin typeface="Calibri"/>
                <a:cs typeface="Calibri"/>
              </a:rPr>
              <a:t>0.39</a:t>
            </a:r>
            <a:endParaRPr lang="it-IT" sz="1400" b="0" dirty="0">
              <a:latin typeface="Calibri"/>
              <a:cs typeface="Calibri"/>
            </a:endParaRPr>
          </a:p>
        </p:txBody>
      </p:sp>
      <p:sp>
        <p:nvSpPr>
          <p:cNvPr id="155" name="CasellaDiTesto 154"/>
          <p:cNvSpPr txBox="1"/>
          <p:nvPr/>
        </p:nvSpPr>
        <p:spPr>
          <a:xfrm rot="5400000">
            <a:off x="7118727" y="5927769"/>
            <a:ext cx="59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dirty="0" smtClean="0">
                <a:latin typeface="Calibri"/>
                <a:cs typeface="Calibri"/>
              </a:rPr>
              <a:t>0.24</a:t>
            </a:r>
            <a:endParaRPr lang="it-IT" sz="1400" b="0" dirty="0">
              <a:latin typeface="Calibri"/>
              <a:cs typeface="Calibri"/>
            </a:endParaRPr>
          </a:p>
        </p:txBody>
      </p:sp>
      <p:sp>
        <p:nvSpPr>
          <p:cNvPr id="156" name="CasellaDiTesto 155"/>
          <p:cNvSpPr txBox="1"/>
          <p:nvPr/>
        </p:nvSpPr>
        <p:spPr>
          <a:xfrm rot="5400000">
            <a:off x="7452924" y="5904880"/>
            <a:ext cx="50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alibri"/>
                <a:cs typeface="Calibri"/>
              </a:rPr>
              <a:t>3.61</a:t>
            </a:r>
          </a:p>
        </p:txBody>
      </p:sp>
      <p:sp>
        <p:nvSpPr>
          <p:cNvPr id="157" name="CasellaDiTesto 156"/>
          <p:cNvSpPr txBox="1"/>
          <p:nvPr/>
        </p:nvSpPr>
        <p:spPr>
          <a:xfrm rot="5400000">
            <a:off x="7622782" y="5927770"/>
            <a:ext cx="599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dirty="0" smtClean="0">
                <a:latin typeface="Calibri"/>
                <a:cs typeface="Calibri"/>
              </a:rPr>
              <a:t>0.25</a:t>
            </a:r>
            <a:endParaRPr lang="it-IT" sz="1400" b="0" dirty="0">
              <a:latin typeface="Calibri"/>
              <a:cs typeface="Calibri"/>
            </a:endParaRPr>
          </a:p>
        </p:txBody>
      </p:sp>
      <p:sp>
        <p:nvSpPr>
          <p:cNvPr id="196" name="CasellaDiTesto 195"/>
          <p:cNvSpPr txBox="1"/>
          <p:nvPr/>
        </p:nvSpPr>
        <p:spPr>
          <a:xfrm rot="5400000">
            <a:off x="7874810" y="5963774"/>
            <a:ext cx="671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dirty="0" smtClean="0">
                <a:latin typeface="Calibri"/>
                <a:cs typeface="Calibri"/>
              </a:rPr>
              <a:t>0.43</a:t>
            </a:r>
            <a:endParaRPr lang="it-IT" sz="1400" b="0" dirty="0">
              <a:latin typeface="Calibri"/>
              <a:cs typeface="Calibri"/>
            </a:endParaRPr>
          </a:p>
        </p:txBody>
      </p:sp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31683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8" name="Connettore 1 197"/>
          <p:cNvCxnSpPr/>
          <p:nvPr/>
        </p:nvCxnSpPr>
        <p:spPr>
          <a:xfrm>
            <a:off x="683568" y="5589240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ttore 1 198"/>
          <p:cNvCxnSpPr/>
          <p:nvPr/>
        </p:nvCxnSpPr>
        <p:spPr>
          <a:xfrm>
            <a:off x="1259632" y="6309320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1 199"/>
          <p:cNvCxnSpPr/>
          <p:nvPr/>
        </p:nvCxnSpPr>
        <p:spPr>
          <a:xfrm>
            <a:off x="1331640" y="6309320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ttore 1 206"/>
          <p:cNvCxnSpPr/>
          <p:nvPr/>
        </p:nvCxnSpPr>
        <p:spPr>
          <a:xfrm>
            <a:off x="683568" y="6381328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ttore 1 207"/>
          <p:cNvCxnSpPr/>
          <p:nvPr/>
        </p:nvCxnSpPr>
        <p:spPr>
          <a:xfrm flipH="1">
            <a:off x="1331640" y="6381328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1 208"/>
          <p:cNvCxnSpPr/>
          <p:nvPr/>
        </p:nvCxnSpPr>
        <p:spPr>
          <a:xfrm>
            <a:off x="1907704" y="5589240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ttore 1 215"/>
          <p:cNvCxnSpPr/>
          <p:nvPr/>
        </p:nvCxnSpPr>
        <p:spPr>
          <a:xfrm>
            <a:off x="2195736" y="5589240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1 216"/>
          <p:cNvCxnSpPr/>
          <p:nvPr/>
        </p:nvCxnSpPr>
        <p:spPr>
          <a:xfrm>
            <a:off x="2771800" y="6309320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ttore 1 217"/>
          <p:cNvCxnSpPr/>
          <p:nvPr/>
        </p:nvCxnSpPr>
        <p:spPr>
          <a:xfrm>
            <a:off x="2843808" y="6309320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ttore 1 218"/>
          <p:cNvCxnSpPr/>
          <p:nvPr/>
        </p:nvCxnSpPr>
        <p:spPr>
          <a:xfrm>
            <a:off x="2195736" y="6381328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ttore 1 219"/>
          <p:cNvCxnSpPr/>
          <p:nvPr/>
        </p:nvCxnSpPr>
        <p:spPr>
          <a:xfrm flipH="1">
            <a:off x="2843808" y="6381328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ttore 1 220"/>
          <p:cNvCxnSpPr/>
          <p:nvPr/>
        </p:nvCxnSpPr>
        <p:spPr>
          <a:xfrm>
            <a:off x="3419872" y="5589240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ttore 1 221"/>
          <p:cNvCxnSpPr/>
          <p:nvPr/>
        </p:nvCxnSpPr>
        <p:spPr>
          <a:xfrm>
            <a:off x="899592" y="5589240"/>
            <a:ext cx="8384" cy="512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ttore 1 222"/>
          <p:cNvCxnSpPr/>
          <p:nvPr/>
        </p:nvCxnSpPr>
        <p:spPr>
          <a:xfrm>
            <a:off x="1259632" y="602128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ttore 1 223"/>
          <p:cNvCxnSpPr/>
          <p:nvPr/>
        </p:nvCxnSpPr>
        <p:spPr>
          <a:xfrm>
            <a:off x="1331640" y="602128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ttore 1 224"/>
          <p:cNvCxnSpPr/>
          <p:nvPr/>
        </p:nvCxnSpPr>
        <p:spPr>
          <a:xfrm>
            <a:off x="899592" y="6093296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ttore 1 225"/>
          <p:cNvCxnSpPr/>
          <p:nvPr/>
        </p:nvCxnSpPr>
        <p:spPr>
          <a:xfrm flipH="1">
            <a:off x="1331640" y="6093296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ttore 1 226"/>
          <p:cNvCxnSpPr/>
          <p:nvPr/>
        </p:nvCxnSpPr>
        <p:spPr>
          <a:xfrm>
            <a:off x="1683296" y="5580856"/>
            <a:ext cx="8384" cy="512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ttore 1 227"/>
          <p:cNvCxnSpPr/>
          <p:nvPr/>
        </p:nvCxnSpPr>
        <p:spPr>
          <a:xfrm>
            <a:off x="2411760" y="5589240"/>
            <a:ext cx="8384" cy="512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ttore 1 228"/>
          <p:cNvCxnSpPr/>
          <p:nvPr/>
        </p:nvCxnSpPr>
        <p:spPr>
          <a:xfrm>
            <a:off x="2771800" y="602128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ttore 1 229"/>
          <p:cNvCxnSpPr/>
          <p:nvPr/>
        </p:nvCxnSpPr>
        <p:spPr>
          <a:xfrm>
            <a:off x="2843808" y="6021288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ttore 1 230"/>
          <p:cNvCxnSpPr/>
          <p:nvPr/>
        </p:nvCxnSpPr>
        <p:spPr>
          <a:xfrm>
            <a:off x="2411760" y="6093296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ttore 1 231"/>
          <p:cNvCxnSpPr/>
          <p:nvPr/>
        </p:nvCxnSpPr>
        <p:spPr>
          <a:xfrm flipH="1">
            <a:off x="2843808" y="6093296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ttore 1 232"/>
          <p:cNvCxnSpPr/>
          <p:nvPr/>
        </p:nvCxnSpPr>
        <p:spPr>
          <a:xfrm>
            <a:off x="3195464" y="5580856"/>
            <a:ext cx="8384" cy="512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ttore 1 233"/>
          <p:cNvCxnSpPr/>
          <p:nvPr/>
        </p:nvCxnSpPr>
        <p:spPr>
          <a:xfrm>
            <a:off x="2627784" y="5589240"/>
            <a:ext cx="8384" cy="2244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ttore 1 234"/>
          <p:cNvCxnSpPr/>
          <p:nvPr/>
        </p:nvCxnSpPr>
        <p:spPr>
          <a:xfrm>
            <a:off x="2771800" y="5733256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ttore 1 235"/>
          <p:cNvCxnSpPr/>
          <p:nvPr/>
        </p:nvCxnSpPr>
        <p:spPr>
          <a:xfrm>
            <a:off x="2843808" y="5733256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ttore 1 236"/>
          <p:cNvCxnSpPr/>
          <p:nvPr/>
        </p:nvCxnSpPr>
        <p:spPr>
          <a:xfrm>
            <a:off x="2627784" y="5805264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ttore 1 237"/>
          <p:cNvCxnSpPr/>
          <p:nvPr/>
        </p:nvCxnSpPr>
        <p:spPr>
          <a:xfrm flipH="1">
            <a:off x="2843808" y="5805264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ttore 1 238"/>
          <p:cNvCxnSpPr/>
          <p:nvPr/>
        </p:nvCxnSpPr>
        <p:spPr>
          <a:xfrm>
            <a:off x="2987824" y="5589240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ttore 1 239"/>
          <p:cNvCxnSpPr/>
          <p:nvPr/>
        </p:nvCxnSpPr>
        <p:spPr>
          <a:xfrm>
            <a:off x="1115616" y="5589240"/>
            <a:ext cx="8384" cy="2244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ttore 1 240"/>
          <p:cNvCxnSpPr/>
          <p:nvPr/>
        </p:nvCxnSpPr>
        <p:spPr>
          <a:xfrm>
            <a:off x="1259632" y="5733256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ttore 1 241"/>
          <p:cNvCxnSpPr/>
          <p:nvPr/>
        </p:nvCxnSpPr>
        <p:spPr>
          <a:xfrm>
            <a:off x="1331640" y="5733256"/>
            <a:ext cx="838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ttore 1 242"/>
          <p:cNvCxnSpPr/>
          <p:nvPr/>
        </p:nvCxnSpPr>
        <p:spPr>
          <a:xfrm>
            <a:off x="1115616" y="5805264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ttore 1 243"/>
          <p:cNvCxnSpPr/>
          <p:nvPr/>
        </p:nvCxnSpPr>
        <p:spPr>
          <a:xfrm flipH="1">
            <a:off x="1331640" y="5805264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ttore 1 244"/>
          <p:cNvCxnSpPr/>
          <p:nvPr/>
        </p:nvCxnSpPr>
        <p:spPr>
          <a:xfrm>
            <a:off x="1475656" y="5589240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CasellaDiTesto 245"/>
          <p:cNvSpPr txBox="1"/>
          <p:nvPr/>
        </p:nvSpPr>
        <p:spPr>
          <a:xfrm>
            <a:off x="1043608" y="609329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dirty="0" smtClean="0">
                <a:latin typeface="Calibri"/>
                <a:cs typeface="Calibri"/>
              </a:rPr>
              <a:t>3.47</a:t>
            </a:r>
            <a:endParaRPr lang="it-IT" sz="1400" b="0" dirty="0">
              <a:latin typeface="Calibri"/>
              <a:cs typeface="Calibri"/>
            </a:endParaRPr>
          </a:p>
        </p:txBody>
      </p:sp>
      <p:sp>
        <p:nvSpPr>
          <p:cNvPr id="247" name="CasellaDiTesto 246"/>
          <p:cNvSpPr txBox="1"/>
          <p:nvPr/>
        </p:nvSpPr>
        <p:spPr>
          <a:xfrm>
            <a:off x="1043608" y="580526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dirty="0" smtClean="0">
                <a:latin typeface="Calibri"/>
                <a:cs typeface="Calibri"/>
              </a:rPr>
              <a:t>3.61</a:t>
            </a:r>
            <a:endParaRPr lang="it-IT" sz="1400" b="0" dirty="0">
              <a:latin typeface="Calibri"/>
              <a:cs typeface="Calibri"/>
            </a:endParaRPr>
          </a:p>
        </p:txBody>
      </p:sp>
      <p:sp>
        <p:nvSpPr>
          <p:cNvPr id="248" name="CasellaDiTesto 247"/>
          <p:cNvSpPr txBox="1"/>
          <p:nvPr/>
        </p:nvSpPr>
        <p:spPr>
          <a:xfrm>
            <a:off x="2555776" y="607355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dirty="0" smtClean="0">
                <a:latin typeface="Calibri"/>
                <a:cs typeface="Calibri"/>
              </a:rPr>
              <a:t>3.47</a:t>
            </a:r>
            <a:endParaRPr lang="it-IT" sz="1400" b="0" dirty="0">
              <a:latin typeface="Calibri"/>
              <a:cs typeface="Calibri"/>
            </a:endParaRPr>
          </a:p>
        </p:txBody>
      </p:sp>
      <p:sp>
        <p:nvSpPr>
          <p:cNvPr id="249" name="CasellaDiTesto 248"/>
          <p:cNvSpPr txBox="1"/>
          <p:nvPr/>
        </p:nvSpPr>
        <p:spPr>
          <a:xfrm>
            <a:off x="2555776" y="578551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dirty="0" smtClean="0">
                <a:latin typeface="Calibri"/>
                <a:cs typeface="Calibri"/>
              </a:rPr>
              <a:t>3.61</a:t>
            </a:r>
            <a:endParaRPr lang="it-IT" sz="1400" b="0" dirty="0">
              <a:latin typeface="Calibri"/>
              <a:cs typeface="Calibri"/>
            </a:endParaRPr>
          </a:p>
        </p:txBody>
      </p:sp>
      <p:sp>
        <p:nvSpPr>
          <p:cNvPr id="250" name="CasellaDiTesto 249"/>
          <p:cNvSpPr txBox="1"/>
          <p:nvPr/>
        </p:nvSpPr>
        <p:spPr>
          <a:xfrm>
            <a:off x="1043608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dirty="0" smtClean="0">
                <a:latin typeface="Calibri"/>
                <a:cs typeface="Calibri"/>
              </a:rPr>
              <a:t>3.49</a:t>
            </a:r>
            <a:endParaRPr lang="it-IT" sz="1400" b="0" dirty="0">
              <a:latin typeface="Calibri"/>
              <a:cs typeface="Calibri"/>
            </a:endParaRPr>
          </a:p>
        </p:txBody>
      </p:sp>
      <p:sp>
        <p:nvSpPr>
          <p:cNvPr id="251" name="CasellaDiTesto 250"/>
          <p:cNvSpPr txBox="1"/>
          <p:nvPr/>
        </p:nvSpPr>
        <p:spPr>
          <a:xfrm>
            <a:off x="255577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dirty="0" smtClean="0">
                <a:latin typeface="Calibri"/>
                <a:cs typeface="Calibri"/>
              </a:rPr>
              <a:t>3.49</a:t>
            </a:r>
            <a:endParaRPr lang="it-IT" sz="1400" b="0" dirty="0">
              <a:latin typeface="Calibri"/>
              <a:cs typeface="Calibri"/>
            </a:endParaRPr>
          </a:p>
        </p:txBody>
      </p:sp>
      <p:sp>
        <p:nvSpPr>
          <p:cNvPr id="252" name="CasellaDiTesto 251"/>
          <p:cNvSpPr txBox="1"/>
          <p:nvPr/>
        </p:nvSpPr>
        <p:spPr>
          <a:xfrm>
            <a:off x="3491880" y="66259"/>
            <a:ext cx="2020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dirty="0" smtClean="0">
                <a:solidFill>
                  <a:srgbClr val="00B0F0"/>
                </a:solidFill>
                <a:latin typeface="Calibri"/>
                <a:cs typeface="Calibri"/>
              </a:rPr>
              <a:t>2µm metal </a:t>
            </a:r>
            <a:r>
              <a:rPr lang="it-IT" sz="1600" b="0" dirty="0" err="1" smtClean="0">
                <a:solidFill>
                  <a:srgbClr val="00B0F0"/>
                </a:solidFill>
                <a:latin typeface="Calibri"/>
                <a:cs typeface="Calibri"/>
              </a:rPr>
              <a:t>thickness</a:t>
            </a:r>
            <a:r>
              <a:rPr lang="it-IT" sz="1600" b="0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endParaRPr lang="it-IT" sz="1600" b="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255" name="CasellaDiTesto 254"/>
          <p:cNvSpPr txBox="1"/>
          <p:nvPr/>
        </p:nvSpPr>
        <p:spPr>
          <a:xfrm>
            <a:off x="3923928" y="796642"/>
            <a:ext cx="1386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0" dirty="0" smtClean="0">
                <a:latin typeface="Calibri"/>
                <a:cs typeface="Calibri"/>
              </a:rPr>
              <a:t>(@ 10MHZ)</a:t>
            </a:r>
            <a:endParaRPr lang="it-IT" sz="2000" b="0" dirty="0">
              <a:latin typeface="Calibri"/>
              <a:cs typeface="Calibri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036153" y="6309320"/>
            <a:ext cx="3099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latin typeface="Calibri"/>
                <a:cs typeface="Calibri"/>
              </a:rPr>
              <a:t>Credit</a:t>
            </a:r>
            <a:r>
              <a:rPr lang="en-GB" sz="1400" b="0" i="1" dirty="0">
                <a:latin typeface="Calibri"/>
                <a:cs typeface="Calibri"/>
              </a:rPr>
              <a:t>s</a:t>
            </a:r>
            <a:r>
              <a:rPr lang="en-GB" sz="1400" b="0" i="1" dirty="0" smtClean="0">
                <a:latin typeface="Calibri"/>
                <a:cs typeface="Calibri"/>
              </a:rPr>
              <a:t>: </a:t>
            </a:r>
            <a:r>
              <a:rPr lang="en-GB" sz="1400" b="0" i="1" dirty="0" err="1" smtClean="0">
                <a:latin typeface="Calibri"/>
                <a:cs typeface="Calibri"/>
              </a:rPr>
              <a:t>Ettore</a:t>
            </a:r>
            <a:r>
              <a:rPr lang="en-GB" sz="1400" b="0" i="1" dirty="0" smtClean="0">
                <a:latin typeface="Calibri"/>
                <a:cs typeface="Calibri"/>
              </a:rPr>
              <a:t> </a:t>
            </a:r>
            <a:r>
              <a:rPr lang="en-GB" sz="1400" b="0" i="1" dirty="0" err="1" smtClean="0">
                <a:latin typeface="Calibri"/>
                <a:cs typeface="Calibri"/>
              </a:rPr>
              <a:t>Ruscino</a:t>
            </a:r>
            <a:r>
              <a:rPr lang="en-GB" sz="1400" b="0" i="1" dirty="0" smtClean="0">
                <a:latin typeface="Calibri"/>
                <a:cs typeface="Calibri"/>
              </a:rPr>
              <a:t> – INFN / Genova</a:t>
            </a:r>
            <a:endParaRPr lang="en-GB" sz="1400" b="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80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(Some)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892480" cy="5684838"/>
          </a:xfrm>
        </p:spPr>
        <p:txBody>
          <a:bodyPr/>
          <a:lstStyle/>
          <a:p>
            <a:r>
              <a:rPr lang="en-GB" dirty="0" smtClean="0"/>
              <a:t>Capacitance uniformity </a:t>
            </a:r>
          </a:p>
          <a:p>
            <a:pPr lvl="1"/>
            <a:r>
              <a:rPr lang="en-GB" dirty="0" smtClean="0"/>
              <a:t>Between pixels, from an assembly to another: ~10 % </a:t>
            </a:r>
            <a:r>
              <a:rPr lang="en-GB" dirty="0">
                <a:latin typeface="Calibri"/>
                <a:cs typeface="Calibri"/>
                <a:sym typeface="Symbol" charset="2"/>
              </a:rPr>
              <a:t> </a:t>
            </a:r>
            <a:r>
              <a:rPr lang="en-GB" dirty="0" smtClean="0">
                <a:latin typeface="Calibri"/>
                <a:cs typeface="Calibri"/>
                <a:sym typeface="Symbol" charset="2"/>
              </a:rPr>
              <a:t>thickness uniformity</a:t>
            </a:r>
          </a:p>
          <a:p>
            <a:pPr lvl="1"/>
            <a:r>
              <a:rPr lang="en-GB" dirty="0" smtClean="0">
                <a:latin typeface="Calibri"/>
                <a:cs typeface="Calibri"/>
                <a:sym typeface="Symbol" charset="2"/>
              </a:rPr>
              <a:t>Most critical for </a:t>
            </a:r>
            <a:r>
              <a:rPr lang="en-GB" dirty="0" err="1" smtClean="0">
                <a:latin typeface="Calibri"/>
                <a:cs typeface="Calibri"/>
                <a:sym typeface="Symbol" charset="2"/>
              </a:rPr>
              <a:t>analog</a:t>
            </a:r>
            <a:r>
              <a:rPr lang="en-GB" dirty="0" smtClean="0">
                <a:latin typeface="Calibri"/>
                <a:cs typeface="Calibri"/>
                <a:sym typeface="Symbol" charset="2"/>
              </a:rPr>
              <a:t> coupling (no discriminator in the HV/HR-CMOS)</a:t>
            </a:r>
          </a:p>
          <a:p>
            <a:pPr lvl="1"/>
            <a:r>
              <a:rPr lang="en-GB" dirty="0" smtClean="0">
                <a:latin typeface="Calibri"/>
                <a:cs typeface="Calibri"/>
                <a:sym typeface="Symbol" charset="2"/>
              </a:rPr>
              <a:t>RD-53 chips will have 50µm pitch, but also versions for very small pixels: 25µm pitches are considered</a:t>
            </a:r>
          </a:p>
          <a:p>
            <a:pPr lvl="1"/>
            <a:r>
              <a:rPr lang="en-GB" dirty="0" smtClean="0">
                <a:latin typeface="Calibri"/>
                <a:cs typeface="Calibri"/>
                <a:sym typeface="Symbol" charset="2"/>
              </a:rPr>
              <a:t>X-Y alignment: better than few µm (cross talk / signal loss)</a:t>
            </a:r>
          </a:p>
          <a:p>
            <a:pPr lvl="1"/>
            <a:endParaRPr lang="en-GB" dirty="0">
              <a:latin typeface="Calibri"/>
              <a:cs typeface="Calibri"/>
              <a:sym typeface="Symbol" charset="2"/>
            </a:endParaRPr>
          </a:p>
          <a:p>
            <a:r>
              <a:rPr lang="en-GB" dirty="0" smtClean="0">
                <a:latin typeface="Calibri"/>
                <a:cs typeface="Calibri"/>
                <a:sym typeface="Symbol" charset="2"/>
              </a:rPr>
              <a:t>Glue requirements</a:t>
            </a:r>
          </a:p>
          <a:p>
            <a:pPr lvl="1"/>
            <a:r>
              <a:rPr lang="en-GB" dirty="0" smtClean="0">
                <a:latin typeface="Calibri"/>
                <a:cs typeface="Calibri"/>
                <a:sym typeface="Symbol" charset="2"/>
              </a:rPr>
              <a:t>Low viscosity:  0.1 ÷ 0.5 Pas</a:t>
            </a:r>
          </a:p>
          <a:p>
            <a:pPr lvl="1"/>
            <a:r>
              <a:rPr lang="en-GB" dirty="0" smtClean="0">
                <a:latin typeface="Calibri"/>
                <a:cs typeface="Calibri"/>
                <a:sym typeface="Symbol" charset="2"/>
              </a:rPr>
              <a:t>Radiation hard: epoxy</a:t>
            </a:r>
          </a:p>
          <a:p>
            <a:pPr lvl="1"/>
            <a:r>
              <a:rPr lang="en-GB" dirty="0" smtClean="0">
                <a:latin typeface="Calibri"/>
                <a:cs typeface="Calibri"/>
                <a:sym typeface="Symbol" charset="2"/>
              </a:rPr>
              <a:t>Not degassing</a:t>
            </a:r>
          </a:p>
          <a:p>
            <a:pPr lvl="1"/>
            <a:r>
              <a:rPr lang="en-GB" dirty="0" smtClean="0">
                <a:latin typeface="Calibri"/>
                <a:cs typeface="Calibri"/>
                <a:sym typeface="Symbol" charset="2"/>
              </a:rPr>
              <a:t>Low temperature curing, investigating UV/Temp curing glues</a:t>
            </a:r>
          </a:p>
          <a:p>
            <a:pPr lvl="1"/>
            <a:r>
              <a:rPr lang="en-GB" dirty="0" smtClean="0">
                <a:latin typeface="Calibri"/>
                <a:cs typeface="Calibri"/>
                <a:sym typeface="Symbol" charset="2"/>
              </a:rPr>
              <a:t>Minimum thickness of glue to give for full adhesion (usual specs are 1-2 mil, but we want less!)</a:t>
            </a:r>
          </a:p>
          <a:p>
            <a:pPr lvl="1"/>
            <a:endParaRPr lang="en-GB" dirty="0">
              <a:latin typeface="Calibri"/>
              <a:cs typeface="Calibri"/>
              <a:sym typeface="Symbol" charset="2"/>
            </a:endParaRPr>
          </a:p>
          <a:p>
            <a:r>
              <a:rPr lang="en-GB" dirty="0" smtClean="0">
                <a:latin typeface="Calibri"/>
                <a:cs typeface="Calibri"/>
                <a:sym typeface="Symbol" charset="2"/>
              </a:rPr>
              <a:t>For chip-to-wafer and wafer to wafer TVS are needed on one or both facing chips</a:t>
            </a:r>
          </a:p>
          <a:p>
            <a:pPr lvl="1"/>
            <a:r>
              <a:rPr lang="en-GB" dirty="0" smtClean="0">
                <a:latin typeface="Calibri"/>
                <a:cs typeface="Calibri"/>
                <a:sym typeface="Symbol" charset="2"/>
              </a:rPr>
              <a:t>For the moment we are looking at chip-to-chip processes</a:t>
            </a:r>
          </a:p>
          <a:p>
            <a:pPr lvl="1"/>
            <a:endParaRPr lang="en-GB" dirty="0">
              <a:latin typeface="Calibri"/>
              <a:cs typeface="Calibri"/>
              <a:sym typeface="Symbol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43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Controlled Glue Thickness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5688632" cy="56848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alibri"/>
                <a:cs typeface="Calibri"/>
              </a:rPr>
              <a:t>Procedure for Controlled </a:t>
            </a:r>
            <a:r>
              <a:rPr lang="en-GB" sz="2000" dirty="0" smtClean="0">
                <a:latin typeface="Calibri"/>
                <a:cs typeface="Calibri"/>
              </a:rPr>
              <a:t>Glue Thickness</a:t>
            </a:r>
          </a:p>
          <a:p>
            <a:pPr marL="355600" lvl="1" indent="-266700"/>
            <a:r>
              <a:rPr lang="en-GB" sz="1800" dirty="0" smtClean="0">
                <a:latin typeface="Calibri"/>
                <a:cs typeface="Calibri"/>
              </a:rPr>
              <a:t>Deposit uniform layer of SU8 photoresist on R/O chip wafer (or single chip) by spinning – tune for 5 µm layer by controlling RPM speed</a:t>
            </a:r>
          </a:p>
          <a:p>
            <a:pPr marL="355600" lvl="1" indent="-266700"/>
            <a:r>
              <a:rPr lang="en-GB" sz="1800" dirty="0" smtClean="0">
                <a:latin typeface="Calibri"/>
                <a:cs typeface="Calibri"/>
              </a:rPr>
              <a:t>Pattern </a:t>
            </a:r>
            <a:r>
              <a:rPr lang="en-GB" sz="1800" dirty="0">
                <a:latin typeface="Calibri"/>
                <a:cs typeface="Calibri"/>
              </a:rPr>
              <a:t>pillars using </a:t>
            </a:r>
            <a:r>
              <a:rPr lang="en-GB" sz="1800" dirty="0" smtClean="0">
                <a:latin typeface="Calibri"/>
                <a:cs typeface="Calibri"/>
              </a:rPr>
              <a:t>lithographic </a:t>
            </a:r>
            <a:r>
              <a:rPr lang="en-GB" sz="1800" dirty="0">
                <a:latin typeface="Calibri"/>
                <a:cs typeface="Calibri"/>
              </a:rPr>
              <a:t>process . </a:t>
            </a:r>
            <a:endParaRPr lang="en-GB" sz="1800" dirty="0" smtClean="0">
              <a:latin typeface="Calibri"/>
              <a:cs typeface="Calibri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560249" y="2239078"/>
            <a:ext cx="1854189" cy="185414"/>
          </a:xfrm>
          <a:custGeom>
            <a:avLst/>
            <a:gdLst>
              <a:gd name="connsiteX0" fmla="*/ 64892 w 1854189"/>
              <a:gd name="connsiteY0" fmla="*/ 166872 h 185414"/>
              <a:gd name="connsiteX1" fmla="*/ 18541 w 1854189"/>
              <a:gd name="connsiteY1" fmla="*/ 157601 h 185414"/>
              <a:gd name="connsiteX2" fmla="*/ 0 w 1854189"/>
              <a:gd name="connsiteY2" fmla="*/ 101977 h 185414"/>
              <a:gd name="connsiteX3" fmla="*/ 27811 w 1854189"/>
              <a:gd name="connsiteY3" fmla="*/ 83436 h 185414"/>
              <a:gd name="connsiteX4" fmla="*/ 46352 w 1854189"/>
              <a:gd name="connsiteY4" fmla="*/ 64894 h 185414"/>
              <a:gd name="connsiteX5" fmla="*/ 83433 w 1854189"/>
              <a:gd name="connsiteY5" fmla="*/ 55624 h 185414"/>
              <a:gd name="connsiteX6" fmla="*/ 111244 w 1854189"/>
              <a:gd name="connsiteY6" fmla="*/ 46353 h 185414"/>
              <a:gd name="connsiteX7" fmla="*/ 250298 w 1854189"/>
              <a:gd name="connsiteY7" fmla="*/ 18541 h 185414"/>
              <a:gd name="connsiteX8" fmla="*/ 370812 w 1854189"/>
              <a:gd name="connsiteY8" fmla="*/ 0 h 185414"/>
              <a:gd name="connsiteX9" fmla="*/ 741625 w 1854189"/>
              <a:gd name="connsiteY9" fmla="*/ 9270 h 185414"/>
              <a:gd name="connsiteX10" fmla="*/ 834328 w 1854189"/>
              <a:gd name="connsiteY10" fmla="*/ 18541 h 185414"/>
              <a:gd name="connsiteX11" fmla="*/ 889950 w 1854189"/>
              <a:gd name="connsiteY11" fmla="*/ 27812 h 185414"/>
              <a:gd name="connsiteX12" fmla="*/ 1687196 w 1854189"/>
              <a:gd name="connsiteY12" fmla="*/ 37082 h 185414"/>
              <a:gd name="connsiteX13" fmla="*/ 1752088 w 1854189"/>
              <a:gd name="connsiteY13" fmla="*/ 55624 h 185414"/>
              <a:gd name="connsiteX14" fmla="*/ 1816980 w 1854189"/>
              <a:gd name="connsiteY14" fmla="*/ 74165 h 185414"/>
              <a:gd name="connsiteX15" fmla="*/ 1844791 w 1854189"/>
              <a:gd name="connsiteY15" fmla="*/ 92707 h 185414"/>
              <a:gd name="connsiteX16" fmla="*/ 1844791 w 1854189"/>
              <a:gd name="connsiteY16" fmla="*/ 166872 h 185414"/>
              <a:gd name="connsiteX17" fmla="*/ 1770629 w 1854189"/>
              <a:gd name="connsiteY17" fmla="*/ 176143 h 185414"/>
              <a:gd name="connsiteX18" fmla="*/ 1742818 w 1854189"/>
              <a:gd name="connsiteY18" fmla="*/ 185414 h 18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54189" h="185414">
                <a:moveTo>
                  <a:pt x="64892" y="166872"/>
                </a:moveTo>
                <a:cubicBezTo>
                  <a:pt x="49442" y="163782"/>
                  <a:pt x="29682" y="168743"/>
                  <a:pt x="18541" y="157601"/>
                </a:cubicBezTo>
                <a:cubicBezTo>
                  <a:pt x="4721" y="143781"/>
                  <a:pt x="0" y="101977"/>
                  <a:pt x="0" y="101977"/>
                </a:cubicBezTo>
                <a:cubicBezTo>
                  <a:pt x="9270" y="95797"/>
                  <a:pt x="19111" y="90396"/>
                  <a:pt x="27811" y="83436"/>
                </a:cubicBezTo>
                <a:cubicBezTo>
                  <a:pt x="34636" y="77976"/>
                  <a:pt x="38534" y="68803"/>
                  <a:pt x="46352" y="64894"/>
                </a:cubicBezTo>
                <a:cubicBezTo>
                  <a:pt x="57748" y="59196"/>
                  <a:pt x="71183" y="59124"/>
                  <a:pt x="83433" y="55624"/>
                </a:cubicBezTo>
                <a:cubicBezTo>
                  <a:pt x="92829" y="52939"/>
                  <a:pt x="101816" y="48924"/>
                  <a:pt x="111244" y="46353"/>
                </a:cubicBezTo>
                <a:cubicBezTo>
                  <a:pt x="209759" y="19484"/>
                  <a:pt x="157475" y="34013"/>
                  <a:pt x="250298" y="18541"/>
                </a:cubicBezTo>
                <a:cubicBezTo>
                  <a:pt x="377685" y="-2692"/>
                  <a:pt x="191515" y="22411"/>
                  <a:pt x="370812" y="0"/>
                </a:cubicBezTo>
                <a:lnTo>
                  <a:pt x="741625" y="9270"/>
                </a:lnTo>
                <a:cubicBezTo>
                  <a:pt x="772655" y="10511"/>
                  <a:pt x="803513" y="14689"/>
                  <a:pt x="834328" y="18541"/>
                </a:cubicBezTo>
                <a:cubicBezTo>
                  <a:pt x="852979" y="20873"/>
                  <a:pt x="871158" y="27403"/>
                  <a:pt x="889950" y="27812"/>
                </a:cubicBezTo>
                <a:cubicBezTo>
                  <a:pt x="1155654" y="33588"/>
                  <a:pt x="1421447" y="33992"/>
                  <a:pt x="1687196" y="37082"/>
                </a:cubicBezTo>
                <a:cubicBezTo>
                  <a:pt x="1803184" y="66081"/>
                  <a:pt x="1658942" y="29011"/>
                  <a:pt x="1752088" y="55624"/>
                </a:cubicBezTo>
                <a:cubicBezTo>
                  <a:pt x="1765957" y="59587"/>
                  <a:pt x="1802156" y="66753"/>
                  <a:pt x="1816980" y="74165"/>
                </a:cubicBezTo>
                <a:cubicBezTo>
                  <a:pt x="1826945" y="79148"/>
                  <a:pt x="1835521" y="86526"/>
                  <a:pt x="1844791" y="92707"/>
                </a:cubicBezTo>
                <a:cubicBezTo>
                  <a:pt x="1845190" y="94704"/>
                  <a:pt x="1865736" y="157563"/>
                  <a:pt x="1844791" y="166872"/>
                </a:cubicBezTo>
                <a:cubicBezTo>
                  <a:pt x="1822025" y="176991"/>
                  <a:pt x="1795350" y="173053"/>
                  <a:pt x="1770629" y="176143"/>
                </a:cubicBezTo>
                <a:lnTo>
                  <a:pt x="1742818" y="185414"/>
                </a:lnTo>
              </a:path>
            </a:pathLst>
          </a:cu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609768" y="1447800"/>
            <a:ext cx="1752600" cy="304800"/>
            <a:chOff x="6705600" y="1600200"/>
            <a:chExt cx="1752600" cy="304800"/>
          </a:xfrm>
        </p:grpSpPr>
        <p:sp>
          <p:nvSpPr>
            <p:cNvPr id="24" name="Rectangle 23"/>
            <p:cNvSpPr/>
            <p:nvPr/>
          </p:nvSpPr>
          <p:spPr>
            <a:xfrm>
              <a:off x="6705600" y="1676400"/>
              <a:ext cx="1752600" cy="2286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R/O CHIP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10400" y="1600200"/>
              <a:ext cx="76200" cy="76200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91400" y="1600200"/>
              <a:ext cx="76200" cy="76200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772400" y="1600200"/>
              <a:ext cx="76200" cy="76200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153400" y="1600200"/>
              <a:ext cx="76200" cy="76200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09768" y="2350532"/>
            <a:ext cx="1752600" cy="304800"/>
            <a:chOff x="6705600" y="1600200"/>
            <a:chExt cx="1752600" cy="304800"/>
          </a:xfrm>
        </p:grpSpPr>
        <p:sp>
          <p:nvSpPr>
            <p:cNvPr id="30" name="Rectangle 29"/>
            <p:cNvSpPr/>
            <p:nvPr/>
          </p:nvSpPr>
          <p:spPr>
            <a:xfrm>
              <a:off x="6705600" y="1676400"/>
              <a:ext cx="1752600" cy="2286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R/O CHIP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10400" y="1600200"/>
              <a:ext cx="76200" cy="76200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91400" y="1600200"/>
              <a:ext cx="76200" cy="76200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72400" y="1600200"/>
              <a:ext cx="76200" cy="76200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153400" y="1600200"/>
              <a:ext cx="76200" cy="76200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304968" y="685800"/>
            <a:ext cx="2371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Spin SU-8 photoresist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attern pillars by mask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09768" y="1905000"/>
            <a:ext cx="170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Glue deposition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533568" y="3188732"/>
            <a:ext cx="1854189" cy="533400"/>
            <a:chOff x="6629400" y="3505200"/>
            <a:chExt cx="1854189" cy="533400"/>
          </a:xfrm>
        </p:grpSpPr>
        <p:sp>
          <p:nvSpPr>
            <p:cNvPr id="38" name="Freeform 37"/>
            <p:cNvSpPr/>
            <p:nvPr/>
          </p:nvSpPr>
          <p:spPr>
            <a:xfrm>
              <a:off x="6629400" y="3622346"/>
              <a:ext cx="1854189" cy="185414"/>
            </a:xfrm>
            <a:custGeom>
              <a:avLst/>
              <a:gdLst>
                <a:gd name="connsiteX0" fmla="*/ 64892 w 1854189"/>
                <a:gd name="connsiteY0" fmla="*/ 166872 h 185414"/>
                <a:gd name="connsiteX1" fmla="*/ 18541 w 1854189"/>
                <a:gd name="connsiteY1" fmla="*/ 157601 h 185414"/>
                <a:gd name="connsiteX2" fmla="*/ 0 w 1854189"/>
                <a:gd name="connsiteY2" fmla="*/ 101977 h 185414"/>
                <a:gd name="connsiteX3" fmla="*/ 27811 w 1854189"/>
                <a:gd name="connsiteY3" fmla="*/ 83436 h 185414"/>
                <a:gd name="connsiteX4" fmla="*/ 46352 w 1854189"/>
                <a:gd name="connsiteY4" fmla="*/ 64894 h 185414"/>
                <a:gd name="connsiteX5" fmla="*/ 83433 w 1854189"/>
                <a:gd name="connsiteY5" fmla="*/ 55624 h 185414"/>
                <a:gd name="connsiteX6" fmla="*/ 111244 w 1854189"/>
                <a:gd name="connsiteY6" fmla="*/ 46353 h 185414"/>
                <a:gd name="connsiteX7" fmla="*/ 250298 w 1854189"/>
                <a:gd name="connsiteY7" fmla="*/ 18541 h 185414"/>
                <a:gd name="connsiteX8" fmla="*/ 370812 w 1854189"/>
                <a:gd name="connsiteY8" fmla="*/ 0 h 185414"/>
                <a:gd name="connsiteX9" fmla="*/ 741625 w 1854189"/>
                <a:gd name="connsiteY9" fmla="*/ 9270 h 185414"/>
                <a:gd name="connsiteX10" fmla="*/ 834328 w 1854189"/>
                <a:gd name="connsiteY10" fmla="*/ 18541 h 185414"/>
                <a:gd name="connsiteX11" fmla="*/ 889950 w 1854189"/>
                <a:gd name="connsiteY11" fmla="*/ 27812 h 185414"/>
                <a:gd name="connsiteX12" fmla="*/ 1687196 w 1854189"/>
                <a:gd name="connsiteY12" fmla="*/ 37082 h 185414"/>
                <a:gd name="connsiteX13" fmla="*/ 1752088 w 1854189"/>
                <a:gd name="connsiteY13" fmla="*/ 55624 h 185414"/>
                <a:gd name="connsiteX14" fmla="*/ 1816980 w 1854189"/>
                <a:gd name="connsiteY14" fmla="*/ 74165 h 185414"/>
                <a:gd name="connsiteX15" fmla="*/ 1844791 w 1854189"/>
                <a:gd name="connsiteY15" fmla="*/ 92707 h 185414"/>
                <a:gd name="connsiteX16" fmla="*/ 1844791 w 1854189"/>
                <a:gd name="connsiteY16" fmla="*/ 166872 h 185414"/>
                <a:gd name="connsiteX17" fmla="*/ 1770629 w 1854189"/>
                <a:gd name="connsiteY17" fmla="*/ 176143 h 185414"/>
                <a:gd name="connsiteX18" fmla="*/ 1742818 w 1854189"/>
                <a:gd name="connsiteY18" fmla="*/ 185414 h 18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54189" h="185414">
                  <a:moveTo>
                    <a:pt x="64892" y="166872"/>
                  </a:moveTo>
                  <a:cubicBezTo>
                    <a:pt x="49442" y="163782"/>
                    <a:pt x="29682" y="168743"/>
                    <a:pt x="18541" y="157601"/>
                  </a:cubicBezTo>
                  <a:cubicBezTo>
                    <a:pt x="4721" y="143781"/>
                    <a:pt x="0" y="101977"/>
                    <a:pt x="0" y="101977"/>
                  </a:cubicBezTo>
                  <a:cubicBezTo>
                    <a:pt x="9270" y="95797"/>
                    <a:pt x="19111" y="90396"/>
                    <a:pt x="27811" y="83436"/>
                  </a:cubicBezTo>
                  <a:cubicBezTo>
                    <a:pt x="34636" y="77976"/>
                    <a:pt x="38534" y="68803"/>
                    <a:pt x="46352" y="64894"/>
                  </a:cubicBezTo>
                  <a:cubicBezTo>
                    <a:pt x="57748" y="59196"/>
                    <a:pt x="71183" y="59124"/>
                    <a:pt x="83433" y="55624"/>
                  </a:cubicBezTo>
                  <a:cubicBezTo>
                    <a:pt x="92829" y="52939"/>
                    <a:pt x="101816" y="48924"/>
                    <a:pt x="111244" y="46353"/>
                  </a:cubicBezTo>
                  <a:cubicBezTo>
                    <a:pt x="209759" y="19484"/>
                    <a:pt x="157475" y="34013"/>
                    <a:pt x="250298" y="18541"/>
                  </a:cubicBezTo>
                  <a:cubicBezTo>
                    <a:pt x="377685" y="-2692"/>
                    <a:pt x="191515" y="22411"/>
                    <a:pt x="370812" y="0"/>
                  </a:cubicBezTo>
                  <a:lnTo>
                    <a:pt x="741625" y="9270"/>
                  </a:lnTo>
                  <a:cubicBezTo>
                    <a:pt x="772655" y="10511"/>
                    <a:pt x="803513" y="14689"/>
                    <a:pt x="834328" y="18541"/>
                  </a:cubicBezTo>
                  <a:cubicBezTo>
                    <a:pt x="852979" y="20873"/>
                    <a:pt x="871158" y="27403"/>
                    <a:pt x="889950" y="27812"/>
                  </a:cubicBezTo>
                  <a:cubicBezTo>
                    <a:pt x="1155654" y="33588"/>
                    <a:pt x="1421447" y="33992"/>
                    <a:pt x="1687196" y="37082"/>
                  </a:cubicBezTo>
                  <a:cubicBezTo>
                    <a:pt x="1803184" y="66081"/>
                    <a:pt x="1658942" y="29011"/>
                    <a:pt x="1752088" y="55624"/>
                  </a:cubicBezTo>
                  <a:cubicBezTo>
                    <a:pt x="1765957" y="59587"/>
                    <a:pt x="1802156" y="66753"/>
                    <a:pt x="1816980" y="74165"/>
                  </a:cubicBezTo>
                  <a:cubicBezTo>
                    <a:pt x="1826945" y="79148"/>
                    <a:pt x="1835521" y="86526"/>
                    <a:pt x="1844791" y="92707"/>
                  </a:cubicBezTo>
                  <a:cubicBezTo>
                    <a:pt x="1845190" y="94704"/>
                    <a:pt x="1865736" y="157563"/>
                    <a:pt x="1844791" y="166872"/>
                  </a:cubicBezTo>
                  <a:cubicBezTo>
                    <a:pt x="1822025" y="176991"/>
                    <a:pt x="1795350" y="173053"/>
                    <a:pt x="1770629" y="176143"/>
                  </a:cubicBezTo>
                  <a:lnTo>
                    <a:pt x="1742818" y="185414"/>
                  </a:lnTo>
                </a:path>
              </a:pathLst>
            </a:custGeom>
            <a:solidFill>
              <a:srgbClr val="EEECE1">
                <a:lumMod val="75000"/>
              </a:srgbClr>
            </a:solidFill>
            <a:ln w="254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678919" y="3733800"/>
              <a:ext cx="1752600" cy="304800"/>
              <a:chOff x="6705600" y="1600200"/>
              <a:chExt cx="1752600" cy="3048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705600" y="1676400"/>
                <a:ext cx="1752600" cy="228600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R/O CHIP</a:t>
                </a: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010400" y="1600200"/>
                <a:ext cx="76200" cy="76200"/>
              </a:xfrm>
              <a:prstGeom prst="rect">
                <a:avLst/>
              </a:prstGeom>
              <a:solidFill>
                <a:srgbClr val="F79646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391400" y="1600200"/>
                <a:ext cx="76200" cy="76200"/>
              </a:xfrm>
              <a:prstGeom prst="rect">
                <a:avLst/>
              </a:prstGeom>
              <a:solidFill>
                <a:srgbClr val="F79646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772400" y="1600200"/>
                <a:ext cx="76200" cy="76200"/>
              </a:xfrm>
              <a:prstGeom prst="rect">
                <a:avLst/>
              </a:prstGeom>
              <a:solidFill>
                <a:srgbClr val="F79646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153400" y="1600200"/>
                <a:ext cx="76200" cy="76200"/>
              </a:xfrm>
              <a:prstGeom prst="rect">
                <a:avLst/>
              </a:prstGeom>
              <a:solidFill>
                <a:srgbClr val="F79646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6666480" y="3505200"/>
              <a:ext cx="1752600" cy="2286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DETECTOR CHIP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09768" y="2819400"/>
            <a:ext cx="176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Align &amp; pressure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09090"/>
            <a:ext cx="5400600" cy="3763099"/>
          </a:xfrm>
          <a:prstGeom prst="rect">
            <a:avLst/>
          </a:prstGeom>
        </p:spPr>
      </p:pic>
      <p:pic>
        <p:nvPicPr>
          <p:cNvPr id="47" name="Picture 46" descr="interpolazione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9246" r="10897" b="5201"/>
          <a:stretch/>
        </p:blipFill>
        <p:spPr>
          <a:xfrm>
            <a:off x="5580112" y="3933056"/>
            <a:ext cx="3386792" cy="2520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8172400" y="3861048"/>
            <a:ext cx="971600" cy="216024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89460" y="4077072"/>
            <a:ext cx="2131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dirty="0" smtClean="0">
                <a:latin typeface="Calibri"/>
                <a:cs typeface="Calibri"/>
              </a:rPr>
              <a:t>Deposition of SU8 </a:t>
            </a:r>
            <a:br>
              <a:rPr lang="en-GB" sz="1600" b="0" dirty="0" smtClean="0">
                <a:latin typeface="Calibri"/>
                <a:cs typeface="Calibri"/>
              </a:rPr>
            </a:br>
            <a:r>
              <a:rPr lang="en-GB" sz="1600" b="0" dirty="0" smtClean="0">
                <a:latin typeface="Calibri"/>
                <a:cs typeface="Calibri"/>
              </a:rPr>
              <a:t>photoresist by spinning</a:t>
            </a:r>
            <a:endParaRPr lang="en-GB" sz="1600" b="0" dirty="0">
              <a:latin typeface="Calibri"/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75656" y="2420888"/>
            <a:ext cx="369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latin typeface="Calibri"/>
                <a:cs typeface="Calibri"/>
              </a:rPr>
              <a:t>Profile of pillars on top of a FE-I4 chip</a:t>
            </a:r>
            <a:endParaRPr lang="en-GB" sz="1800" b="0" dirty="0">
              <a:latin typeface="Calibri"/>
              <a:cs typeface="Calibri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691680" y="3573016"/>
            <a:ext cx="576064" cy="216024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3059832" y="3573016"/>
            <a:ext cx="576064" cy="216024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267744" y="3717032"/>
            <a:ext cx="360040" cy="216024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2771800" y="3717032"/>
            <a:ext cx="288032" cy="216024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2339653" y="3861048"/>
            <a:ext cx="100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rgbClr val="0000FF"/>
                </a:solidFill>
                <a:latin typeface="Calibri"/>
                <a:cs typeface="Calibri"/>
              </a:rPr>
              <a:t>Pillars</a:t>
            </a:r>
            <a:endParaRPr lang="en-GB" sz="18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347864" y="4149080"/>
            <a:ext cx="1440160" cy="639688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 flipH="1">
            <a:off x="3563888" y="4725144"/>
            <a:ext cx="216024" cy="216024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699792" y="48691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dirty="0" smtClean="0">
                <a:solidFill>
                  <a:srgbClr val="0000FF"/>
                </a:solidFill>
                <a:latin typeface="Calibri"/>
                <a:cs typeface="Calibri"/>
              </a:rPr>
              <a:t>FE-I4 topography</a:t>
            </a:r>
            <a:endParaRPr lang="en-GB" sz="18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12160" y="6381328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0" i="1" dirty="0" smtClean="0">
                <a:solidFill>
                  <a:srgbClr val="000000"/>
                </a:solidFill>
                <a:latin typeface="Calibri"/>
                <a:cs typeface="Calibri"/>
              </a:rPr>
              <a:t>© V. </a:t>
            </a:r>
            <a:r>
              <a:rPr lang="en-GB" sz="1100" b="0" i="1" dirty="0" err="1" smtClean="0">
                <a:solidFill>
                  <a:srgbClr val="000000"/>
                </a:solidFill>
                <a:latin typeface="Calibri"/>
                <a:cs typeface="Calibri"/>
              </a:rPr>
              <a:t>Ceriale</a:t>
            </a:r>
            <a:r>
              <a:rPr lang="en-GB" sz="1100" b="0" i="1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GB" sz="1100" b="0" i="1" dirty="0">
                <a:solidFill>
                  <a:srgbClr val="000000"/>
                </a:solidFill>
                <a:latin typeface="Calibri"/>
                <a:cs typeface="Calibri"/>
              </a:rPr>
              <a:t>A. </a:t>
            </a:r>
            <a:r>
              <a:rPr lang="en-GB" sz="1100" b="0" i="1" dirty="0" err="1" smtClean="0">
                <a:solidFill>
                  <a:srgbClr val="000000"/>
                </a:solidFill>
                <a:latin typeface="Calibri"/>
                <a:cs typeface="Calibri"/>
              </a:rPr>
              <a:t>Rovani</a:t>
            </a:r>
            <a:r>
              <a:rPr lang="en-GB" sz="1100" b="0" i="1" dirty="0" smtClean="0">
                <a:solidFill>
                  <a:srgbClr val="000000"/>
                </a:solidFill>
                <a:latin typeface="Calibri"/>
                <a:cs typeface="Calibri"/>
              </a:rPr>
              <a:t>, Genova, IT</a:t>
            </a:r>
            <a:endParaRPr lang="en-GB" sz="1100" b="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81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sd</a:t>
            </a:r>
            <a:endParaRPr lang="en-GB" dirty="0"/>
          </a:p>
        </p:txBody>
      </p:sp>
      <p:pic>
        <p:nvPicPr>
          <p:cNvPr id="4" name="Picture 3" descr="Pic3_5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084168" y="188640"/>
            <a:ext cx="0" cy="6408712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004048" y="188640"/>
            <a:ext cx="72008" cy="648072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590909" y="188640"/>
            <a:ext cx="72008" cy="648072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67744" y="188640"/>
            <a:ext cx="72008" cy="648072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1547664" y="188640"/>
            <a:ext cx="72008" cy="648072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20" name="TextBox 19"/>
          <p:cNvSpPr txBox="1"/>
          <p:nvPr/>
        </p:nvSpPr>
        <p:spPr>
          <a:xfrm rot="5400000">
            <a:off x="5855948" y="2865132"/>
            <a:ext cx="85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FFFF39"/>
                </a:solidFill>
                <a:latin typeface="Calibri"/>
                <a:cs typeface="Calibri"/>
              </a:rPr>
              <a:t>Scan 1</a:t>
            </a:r>
            <a:endParaRPr lang="en-GB" sz="2000" b="0" dirty="0">
              <a:solidFill>
                <a:srgbClr val="FFFF39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4807766" y="2865132"/>
            <a:ext cx="85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FFFF39"/>
                </a:solidFill>
                <a:latin typeface="Calibri"/>
                <a:cs typeface="Calibri"/>
              </a:rPr>
              <a:t>Scan 2</a:t>
            </a:r>
            <a:endParaRPr lang="en-GB" sz="2000" b="0" dirty="0">
              <a:solidFill>
                <a:srgbClr val="FFFF39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3407676" y="2865132"/>
            <a:ext cx="85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FFFF39"/>
                </a:solidFill>
                <a:latin typeface="Calibri"/>
                <a:cs typeface="Calibri"/>
              </a:rPr>
              <a:t>Scan 3</a:t>
            </a:r>
            <a:endParaRPr lang="en-GB" sz="2000" b="0" dirty="0">
              <a:solidFill>
                <a:srgbClr val="FFFF39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2071462" y="2872678"/>
            <a:ext cx="85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FFFF39"/>
                </a:solidFill>
                <a:latin typeface="Calibri"/>
                <a:cs typeface="Calibri"/>
              </a:rPr>
              <a:t>Scan 4</a:t>
            </a:r>
            <a:endParaRPr lang="en-GB" sz="2000" b="0" dirty="0">
              <a:solidFill>
                <a:srgbClr val="FFFF39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1351382" y="2865132"/>
            <a:ext cx="85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FFFF39"/>
                </a:solidFill>
                <a:latin typeface="Calibri"/>
                <a:cs typeface="Calibri"/>
              </a:rPr>
              <a:t>Scan 5</a:t>
            </a:r>
            <a:endParaRPr lang="en-GB" sz="2000" b="0" dirty="0">
              <a:solidFill>
                <a:srgbClr val="FFFF39"/>
              </a:solidFill>
              <a:latin typeface="Calibri"/>
              <a:cs typeface="Calibri"/>
            </a:endParaRPr>
          </a:p>
        </p:txBody>
      </p:sp>
      <p:graphicFrame>
        <p:nvGraphicFramePr>
          <p:cNvPr id="25" name="Content Placeholder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022033"/>
              </p:ext>
            </p:extLst>
          </p:nvPr>
        </p:nvGraphicFramePr>
        <p:xfrm>
          <a:off x="6695729" y="1052736"/>
          <a:ext cx="2268761" cy="2433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4011"/>
                <a:gridCol w="778496"/>
                <a:gridCol w="756254"/>
              </a:tblGrid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cs typeface="Calibri"/>
                        </a:rPr>
                        <a:t>Side A [µm]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cs typeface="Calibri"/>
                        </a:rPr>
                        <a:t>Side B [µm]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/>
                          <a:cs typeface="Calibri"/>
                        </a:rPr>
                        <a:t>Scan</a:t>
                      </a:r>
                      <a:r>
                        <a:rPr lang="en-GB" sz="1400" baseline="0" dirty="0" smtClean="0">
                          <a:latin typeface="Calibri"/>
                          <a:cs typeface="Calibri"/>
                        </a:rPr>
                        <a:t> 1</a:t>
                      </a:r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254.40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257.04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/>
                          <a:cs typeface="Calibri"/>
                        </a:rPr>
                        <a:t>Scan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257.91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/>
                          <a:cs typeface="Calibri"/>
                        </a:rPr>
                        <a:t>Scan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256.77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257.83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/>
                          <a:cs typeface="Calibri"/>
                        </a:rPr>
                        <a:t>Scan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256.55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257.55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/>
                          <a:cs typeface="Calibri"/>
                        </a:rPr>
                        <a:t>Scan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255.97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257.23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923928" y="162880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FFFF39"/>
                </a:solidFill>
                <a:latin typeface="Calibri"/>
                <a:cs typeface="Calibri"/>
              </a:rPr>
              <a:t>Side A</a:t>
            </a:r>
            <a:endParaRPr lang="en-GB" sz="2000" b="0" dirty="0">
              <a:solidFill>
                <a:srgbClr val="FFFF39"/>
              </a:solidFill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9333" y="4365104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FFFF39"/>
                </a:solidFill>
                <a:latin typeface="Calibri"/>
                <a:cs typeface="Calibri"/>
              </a:rPr>
              <a:t>Side B</a:t>
            </a:r>
            <a:endParaRPr lang="en-GB" sz="2000" b="0" dirty="0">
              <a:solidFill>
                <a:srgbClr val="FFFF39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36512" y="6577607"/>
            <a:ext cx="268886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solidFill>
                  <a:srgbClr val="FFFF00"/>
                </a:solidFill>
                <a:latin typeface="Calibri"/>
                <a:cs typeface="Calibri"/>
              </a:rPr>
              <a:t>© A. </a:t>
            </a:r>
            <a:r>
              <a:rPr lang="en-GB" sz="1400" b="0" i="1" dirty="0" err="1" smtClean="0">
                <a:solidFill>
                  <a:srgbClr val="FFFF00"/>
                </a:solidFill>
                <a:latin typeface="Calibri"/>
                <a:cs typeface="Calibri"/>
              </a:rPr>
              <a:t>Rovani</a:t>
            </a:r>
            <a:r>
              <a:rPr lang="en-GB" sz="1400" b="0" i="1" dirty="0" smtClean="0">
                <a:solidFill>
                  <a:srgbClr val="FFFF00"/>
                </a:solidFill>
                <a:latin typeface="Calibri"/>
                <a:cs typeface="Calibri"/>
              </a:rPr>
              <a:t> &amp; V. </a:t>
            </a:r>
            <a:r>
              <a:rPr lang="en-GB" sz="1400" b="0" i="1" dirty="0" err="1" smtClean="0">
                <a:solidFill>
                  <a:srgbClr val="FFFF00"/>
                </a:solidFill>
                <a:latin typeface="Calibri"/>
                <a:cs typeface="Calibri"/>
              </a:rPr>
              <a:t>Ceriale</a:t>
            </a:r>
            <a:r>
              <a:rPr lang="en-GB" sz="1400" b="0" i="1" dirty="0" smtClean="0">
                <a:solidFill>
                  <a:srgbClr val="FFFF00"/>
                </a:solidFill>
                <a:latin typeface="Calibri"/>
                <a:cs typeface="Calibri"/>
              </a:rPr>
              <a:t> - Genova</a:t>
            </a:r>
            <a:endParaRPr lang="en-GB" sz="1400" b="0" i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5724128" y="5373216"/>
            <a:ext cx="1368152" cy="21602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5292080" y="6021288"/>
            <a:ext cx="1368152" cy="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31" name="TextBox 30"/>
          <p:cNvSpPr txBox="1"/>
          <p:nvPr/>
        </p:nvSpPr>
        <p:spPr>
          <a:xfrm>
            <a:off x="7092280" y="5085184"/>
            <a:ext cx="1397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Calibri"/>
              </a:rPr>
              <a:t>FE-I4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Calibri"/>
              </a:rPr>
              <a:t> chip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2240" y="5805264"/>
            <a:ext cx="137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Calibri"/>
              </a:rPr>
              <a:t>SU8 pillar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464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64" y="-25400"/>
            <a:ext cx="9123164" cy="531813"/>
          </a:xfrm>
        </p:spPr>
        <p:txBody>
          <a:bodyPr/>
          <a:lstStyle/>
          <a:p>
            <a:pPr>
              <a:tabLst>
                <a:tab pos="5292725" algn="l"/>
              </a:tabLst>
            </a:pPr>
            <a:r>
              <a:rPr lang="en-GB" sz="2800" dirty="0" smtClean="0"/>
              <a:t>Basic CCPD Process under Study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dirty="0" smtClean="0">
                <a:latin typeface="Calibri"/>
                <a:cs typeface="Calibri"/>
              </a:rPr>
              <a:t>Pillars can be produced by standard lithographic processes:</a:t>
            </a:r>
          </a:p>
          <a:p>
            <a:pPr lvl="1">
              <a:lnSpc>
                <a:spcPct val="120000"/>
              </a:lnSpc>
            </a:pPr>
            <a:r>
              <a:rPr lang="en-GB" sz="2000" dirty="0" smtClean="0">
                <a:latin typeface="Calibri"/>
                <a:cs typeface="Calibri"/>
              </a:rPr>
              <a:t>SU8 photoresist deposition (3 – 5 µm thickness) by spinning on 8 – 12-inch wafers (for testing we could use 6-inch wafers)</a:t>
            </a:r>
          </a:p>
          <a:p>
            <a:pPr lvl="1">
              <a:lnSpc>
                <a:spcPct val="120000"/>
              </a:lnSpc>
            </a:pPr>
            <a:r>
              <a:rPr lang="en-GB" sz="2000" dirty="0" smtClean="0">
                <a:latin typeface="Calibri"/>
                <a:cs typeface="Calibri"/>
              </a:rPr>
              <a:t>Pillars are made by mask as for bump-bonding openings in the photoresist</a:t>
            </a:r>
          </a:p>
          <a:p>
            <a:pPr lvl="1">
              <a:lnSpc>
                <a:spcPct val="120000"/>
              </a:lnSpc>
            </a:pPr>
            <a:r>
              <a:rPr lang="en-GB" sz="2000" dirty="0" smtClean="0">
                <a:latin typeface="Calibri"/>
                <a:cs typeface="Calibri"/>
              </a:rPr>
              <a:t>Chips need alignment after a glue is deposited (flip-chip machine)</a:t>
            </a:r>
          </a:p>
          <a:p>
            <a:pPr lvl="1">
              <a:lnSpc>
                <a:spcPct val="120000"/>
              </a:lnSpc>
            </a:pPr>
            <a:endParaRPr lang="en-GB" sz="2000" dirty="0">
              <a:latin typeface="Calibri"/>
              <a:cs typeface="Calibri"/>
            </a:endParaRPr>
          </a:p>
          <a:p>
            <a:pPr lvl="1">
              <a:lnSpc>
                <a:spcPct val="120000"/>
              </a:lnSpc>
            </a:pPr>
            <a:endParaRPr lang="en-GB" sz="2000" dirty="0" smtClean="0">
              <a:latin typeface="Calibri"/>
              <a:cs typeface="Calibri"/>
            </a:endParaRPr>
          </a:p>
          <a:p>
            <a:pPr lvl="1">
              <a:lnSpc>
                <a:spcPct val="120000"/>
              </a:lnSpc>
            </a:pPr>
            <a:endParaRPr lang="en-GB" sz="2000" dirty="0">
              <a:latin typeface="Calibri"/>
              <a:cs typeface="Calibri"/>
            </a:endParaRPr>
          </a:p>
          <a:p>
            <a:pPr lvl="1">
              <a:lnSpc>
                <a:spcPct val="120000"/>
              </a:lnSpc>
            </a:pPr>
            <a:r>
              <a:rPr lang="en-GB" sz="2000" dirty="0" smtClean="0">
                <a:latin typeface="Calibri"/>
                <a:cs typeface="Calibri"/>
              </a:rPr>
              <a:t>SU8 deposition </a:t>
            </a:r>
            <a:br>
              <a:rPr lang="en-GB" sz="2000" dirty="0" smtClean="0">
                <a:latin typeface="Calibri"/>
                <a:cs typeface="Calibri"/>
              </a:rPr>
            </a:br>
            <a:r>
              <a:rPr lang="en-GB" sz="2000" dirty="0" smtClean="0">
                <a:latin typeface="Calibri"/>
                <a:cs typeface="Calibri"/>
              </a:rPr>
              <a:t>by spinning</a:t>
            </a:r>
            <a:endParaRPr lang="en-GB" sz="2000" dirty="0">
              <a:latin typeface="Calibri"/>
              <a:cs typeface="Calibri"/>
            </a:endParaRPr>
          </a:p>
        </p:txBody>
      </p:sp>
      <p:pic>
        <p:nvPicPr>
          <p:cNvPr id="4" name="Picture 3" descr="Pages from SU-82000DataSheet2000_5thru2015Ver4-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74990" r="51084" b="2998"/>
          <a:stretch/>
        </p:blipFill>
        <p:spPr>
          <a:xfrm>
            <a:off x="2779010" y="3356992"/>
            <a:ext cx="5321382" cy="33843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2483768" y="4725144"/>
            <a:ext cx="288032" cy="216024"/>
          </a:xfrm>
          <a:prstGeom prst="rightArrow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7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for Hybridization - Glues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Calibri"/>
                <a:cs typeface="Calibri"/>
              </a:rPr>
              <a:t>Look for UV/Temp curing glues</a:t>
            </a:r>
          </a:p>
          <a:p>
            <a:pPr lvl="1" indent="-355600"/>
            <a:r>
              <a:rPr lang="en-GB" sz="2000" dirty="0" smtClean="0">
                <a:latin typeface="Calibri"/>
                <a:cs typeface="Calibri"/>
              </a:rPr>
              <a:t>Reason: tacking of glued chips and the final cure in the oven – this reduces the flip-chip machine time from several hours to few minutes!</a:t>
            </a:r>
          </a:p>
          <a:p>
            <a:pPr lvl="1" indent="-355600"/>
            <a:endParaRPr lang="en-GB" sz="2000" dirty="0" smtClean="0">
              <a:latin typeface="Calibri"/>
              <a:cs typeface="Calibri"/>
            </a:endParaRPr>
          </a:p>
          <a:p>
            <a:pPr lvl="1" indent="-355600"/>
            <a:r>
              <a:rPr lang="en-GB" sz="2000" b="1" dirty="0" err="1">
                <a:latin typeface="Calibri"/>
                <a:cs typeface="Calibri"/>
              </a:rPr>
              <a:t>Fineplace</a:t>
            </a:r>
            <a:r>
              <a:rPr lang="en-GB" sz="2000" b="1" dirty="0">
                <a:latin typeface="Calibri"/>
                <a:cs typeface="Calibri"/>
              </a:rPr>
              <a:t> modified by </a:t>
            </a:r>
            <a:r>
              <a:rPr lang="en-GB" sz="2000" b="1" dirty="0" err="1">
                <a:solidFill>
                  <a:srgbClr val="000000"/>
                </a:solidFill>
                <a:latin typeface="Calibri"/>
                <a:cs typeface="Calibri"/>
              </a:rPr>
              <a:t>Alessando</a:t>
            </a:r>
            <a:r>
              <a:rPr lang="en-GB" sz="2000" b="1" dirty="0">
                <a:solidFill>
                  <a:srgbClr val="000000"/>
                </a:solidFill>
                <a:latin typeface="Calibri"/>
                <a:cs typeface="Calibri"/>
              </a:rPr>
              <a:t> R. </a:t>
            </a:r>
            <a:r>
              <a:rPr lang="en-GB" sz="2000" dirty="0">
                <a:latin typeface="Calibri"/>
                <a:cs typeface="Calibri"/>
              </a:rPr>
              <a:t>by adding UV LEDs. – tested on glasses with bump pads and available glue samples (</a:t>
            </a:r>
            <a:r>
              <a:rPr lang="en-GB" sz="2000" dirty="0" err="1">
                <a:latin typeface="Calibri"/>
                <a:cs typeface="Calibri"/>
              </a:rPr>
              <a:t>wirebond</a:t>
            </a:r>
            <a:r>
              <a:rPr lang="en-GB" sz="2000" dirty="0">
                <a:latin typeface="Calibri"/>
                <a:cs typeface="Calibri"/>
              </a:rPr>
              <a:t> potting glue) – looks promising!</a:t>
            </a:r>
          </a:p>
          <a:p>
            <a:pPr lvl="1" indent="-355600"/>
            <a:endParaRPr lang="en-GB" sz="2000" dirty="0">
              <a:latin typeface="Calibri"/>
              <a:cs typeface="Calibri"/>
            </a:endParaRPr>
          </a:p>
          <a:p>
            <a:pPr lvl="1" indent="-355600"/>
            <a:r>
              <a:rPr lang="en-GB" sz="2000" b="1" dirty="0" err="1">
                <a:latin typeface="Calibri"/>
                <a:cs typeface="Calibri"/>
              </a:rPr>
              <a:t>Valentina</a:t>
            </a:r>
            <a:r>
              <a:rPr lang="en-GB" sz="2000" b="1" dirty="0">
                <a:latin typeface="Calibri"/>
                <a:cs typeface="Calibri"/>
              </a:rPr>
              <a:t> C</a:t>
            </a:r>
            <a:r>
              <a:rPr lang="en-GB" sz="2000" b="1" dirty="0">
                <a:solidFill>
                  <a:srgbClr val="FF0000"/>
                </a:solidFill>
                <a:latin typeface="Calibri"/>
                <a:cs typeface="Calibri"/>
              </a:rPr>
              <a:t>.  </a:t>
            </a:r>
            <a:r>
              <a:rPr lang="en-GB" sz="2000" b="1" dirty="0">
                <a:latin typeface="Calibri"/>
                <a:cs typeface="Calibri"/>
              </a:rPr>
              <a:t>has searched for glue candidates </a:t>
            </a:r>
            <a:r>
              <a:rPr lang="en-GB" sz="2000" dirty="0">
                <a:latin typeface="Calibri"/>
                <a:cs typeface="Calibri"/>
              </a:rPr>
              <a:t>– Individuated suitable candidate we are going to order.</a:t>
            </a:r>
          </a:p>
          <a:p>
            <a:pPr lvl="1" indent="-355600"/>
            <a:endParaRPr lang="en-GB" sz="2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95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5400"/>
            <a:ext cx="8856984" cy="531813"/>
          </a:xfrm>
        </p:spPr>
        <p:txBody>
          <a:bodyPr/>
          <a:lstStyle/>
          <a:p>
            <a:r>
              <a:rPr lang="en-GB" dirty="0"/>
              <a:t>Plan for Hybridization </a:t>
            </a:r>
            <a:r>
              <a:rPr lang="en-GB" dirty="0" smtClean="0"/>
              <a:t>– Dummy wafers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Test pillar and glue process on dummy wafers/chips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Design a 6-inch wafer with FE-I4 size dummies</a:t>
            </a:r>
          </a:p>
          <a:p>
            <a:pPr lvl="2"/>
            <a:r>
              <a:rPr lang="en-GB" dirty="0" smtClean="0">
                <a:latin typeface="Calibri"/>
                <a:cs typeface="Calibri"/>
              </a:rPr>
              <a:t>Place 48 capacitors of 1 mm</a:t>
            </a:r>
            <a:r>
              <a:rPr lang="en-GB" baseline="30000" dirty="0" smtClean="0">
                <a:latin typeface="Calibri"/>
                <a:cs typeface="Calibri"/>
              </a:rPr>
              <a:t>2</a:t>
            </a:r>
            <a:r>
              <a:rPr lang="en-GB" dirty="0" smtClean="0">
                <a:latin typeface="Calibri"/>
                <a:cs typeface="Calibri"/>
              </a:rPr>
              <a:t> each on every dummy chip.</a:t>
            </a:r>
          </a:p>
          <a:p>
            <a:pPr lvl="2"/>
            <a:r>
              <a:rPr lang="en-GB" dirty="0" smtClean="0">
                <a:latin typeface="Calibri"/>
                <a:cs typeface="Calibri"/>
              </a:rPr>
              <a:t>Capacitance gives information of glue thickness uniformity</a:t>
            </a:r>
          </a:p>
          <a:p>
            <a:pPr lvl="2"/>
            <a:endParaRPr lang="en-GB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11560" y="3501008"/>
            <a:ext cx="216024" cy="648072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43608" y="3501008"/>
            <a:ext cx="216024" cy="648072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1600" y="5733256"/>
            <a:ext cx="72008" cy="216024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5576" y="5733256"/>
            <a:ext cx="72008" cy="216024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-36512" y="4905164"/>
            <a:ext cx="1584176" cy="72008"/>
          </a:xfrm>
          <a:prstGeom prst="bentConnector3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Elbow Connector 12"/>
          <p:cNvCxnSpPr>
            <a:stCxn id="5" idx="2"/>
            <a:endCxn id="7" idx="0"/>
          </p:cNvCxnSpPr>
          <p:nvPr/>
        </p:nvCxnSpPr>
        <p:spPr bwMode="auto">
          <a:xfrm rot="5400000">
            <a:off x="287524" y="4869160"/>
            <a:ext cx="1584176" cy="144016"/>
          </a:xfrm>
          <a:prstGeom prst="bentConnector3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3059832" y="3501008"/>
            <a:ext cx="216024" cy="648072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91880" y="3501008"/>
            <a:ext cx="216024" cy="648072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19872" y="5733256"/>
            <a:ext cx="72008" cy="216024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203848" y="5733256"/>
            <a:ext cx="72008" cy="216024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20" name="Elbow Connector 19"/>
          <p:cNvCxnSpPr>
            <a:stCxn id="16" idx="2"/>
            <a:endCxn id="19" idx="0"/>
          </p:cNvCxnSpPr>
          <p:nvPr/>
        </p:nvCxnSpPr>
        <p:spPr bwMode="auto">
          <a:xfrm rot="16200000" flipH="1">
            <a:off x="2411760" y="4905164"/>
            <a:ext cx="1584176" cy="72008"/>
          </a:xfrm>
          <a:prstGeom prst="bentConnector3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Elbow Connector 20"/>
          <p:cNvCxnSpPr>
            <a:stCxn id="17" idx="2"/>
            <a:endCxn id="18" idx="0"/>
          </p:cNvCxnSpPr>
          <p:nvPr/>
        </p:nvCxnSpPr>
        <p:spPr bwMode="auto">
          <a:xfrm rot="5400000">
            <a:off x="2735796" y="4869160"/>
            <a:ext cx="1584176" cy="144016"/>
          </a:xfrm>
          <a:prstGeom prst="bentConnector3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39552" y="2276872"/>
            <a:ext cx="3240360" cy="2952328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004048" y="3501008"/>
            <a:ext cx="216024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436096" y="3501008"/>
            <a:ext cx="216024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452320" y="3501008"/>
            <a:ext cx="216024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84368" y="3501008"/>
            <a:ext cx="216024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932040" y="2276872"/>
            <a:ext cx="3240360" cy="2952328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29" name="Straight Connector 28"/>
          <p:cNvCxnSpPr>
            <a:stCxn id="23" idx="3"/>
            <a:endCxn id="24" idx="1"/>
          </p:cNvCxnSpPr>
          <p:nvPr/>
        </p:nvCxnSpPr>
        <p:spPr bwMode="auto">
          <a:xfrm>
            <a:off x="5220072" y="3825044"/>
            <a:ext cx="216024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668344" y="3789040"/>
            <a:ext cx="216024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Curved Down Arrow 30"/>
          <p:cNvSpPr/>
          <p:nvPr/>
        </p:nvSpPr>
        <p:spPr bwMode="auto">
          <a:xfrm flipH="1">
            <a:off x="2987824" y="2204864"/>
            <a:ext cx="2592288" cy="1008112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33" name="Straight Arrow Connector 32"/>
          <p:cNvCxnSpPr>
            <a:stCxn id="8" idx="3"/>
          </p:cNvCxnSpPr>
          <p:nvPr/>
        </p:nvCxnSpPr>
        <p:spPr bwMode="auto">
          <a:xfrm flipV="1">
            <a:off x="827584" y="5445224"/>
            <a:ext cx="648072" cy="396044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34" name="Straight Arrow Connector 33"/>
          <p:cNvCxnSpPr>
            <a:stCxn id="7" idx="3"/>
          </p:cNvCxnSpPr>
          <p:nvPr/>
        </p:nvCxnSpPr>
        <p:spPr bwMode="auto">
          <a:xfrm flipV="1">
            <a:off x="1043608" y="5445224"/>
            <a:ext cx="648072" cy="396044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187624" y="5085184"/>
            <a:ext cx="14547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0" dirty="0" smtClean="0">
                <a:latin typeface="Calibri"/>
                <a:cs typeface="Calibri"/>
              </a:rPr>
              <a:t>PROBING PADS</a:t>
            </a:r>
            <a:endParaRPr lang="en-GB" sz="1600" b="0" dirty="0">
              <a:latin typeface="Calibri"/>
              <a:cs typeface="Calibri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5724128" y="5589240"/>
            <a:ext cx="0" cy="288032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5796136" y="5589240"/>
            <a:ext cx="0" cy="288032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6228184" y="5589240"/>
            <a:ext cx="0" cy="288032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6300192" y="5589240"/>
            <a:ext cx="0" cy="288032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5796136" y="5733256"/>
            <a:ext cx="43204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5436096" y="5733256"/>
            <a:ext cx="288032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6300192" y="5733256"/>
            <a:ext cx="288032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5436096" y="5733256"/>
            <a:ext cx="0" cy="3600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6588224" y="5733256"/>
            <a:ext cx="0" cy="3600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6554204" y="6093296"/>
            <a:ext cx="72008" cy="216024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398108" y="6093296"/>
            <a:ext cx="72008" cy="216024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21108" y="2452826"/>
            <a:ext cx="6078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Calibri"/>
                <a:cs typeface="Calibri"/>
              </a:rPr>
              <a:t>FLIP</a:t>
            </a:r>
            <a:endParaRPr lang="en-GB" sz="2000" b="0" dirty="0">
              <a:latin typeface="Calibri"/>
              <a:cs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76256" y="5589240"/>
            <a:ext cx="20799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Calibri"/>
                <a:cs typeface="Calibri"/>
              </a:rPr>
              <a:t>Equivalent circuit </a:t>
            </a:r>
          </a:p>
          <a:p>
            <a:r>
              <a:rPr lang="en-GB" sz="2000" b="0" dirty="0" smtClean="0">
                <a:latin typeface="Calibri"/>
                <a:cs typeface="Calibri"/>
              </a:rPr>
              <a:t>after flip </a:t>
            </a:r>
            <a:r>
              <a:rPr lang="en-GB" sz="2000" b="0" dirty="0" err="1" smtClean="0">
                <a:latin typeface="Calibri"/>
                <a:cs typeface="Calibri"/>
              </a:rPr>
              <a:t>C</a:t>
            </a:r>
            <a:r>
              <a:rPr lang="en-GB" sz="2000" b="0" baseline="-25000" dirty="0" err="1" smtClean="0">
                <a:latin typeface="Calibri"/>
                <a:cs typeface="Calibri"/>
              </a:rPr>
              <a:t>tot</a:t>
            </a:r>
            <a:r>
              <a:rPr lang="en-GB" sz="2000" b="0" dirty="0" smtClean="0">
                <a:latin typeface="Calibri"/>
                <a:cs typeface="Calibri"/>
              </a:rPr>
              <a:t> = ½ C</a:t>
            </a:r>
            <a:endParaRPr lang="en-GB" sz="20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83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Dummy</a:t>
            </a:r>
            <a:r>
              <a:rPr lang="it-IT" dirty="0" smtClean="0"/>
              <a:t> Assembly</a:t>
            </a:r>
            <a:endParaRPr lang="it-IT" dirty="0"/>
          </a:p>
        </p:txBody>
      </p:sp>
      <p:pic>
        <p:nvPicPr>
          <p:cNvPr id="5" name="Picture 4" descr="armature 3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r="5830"/>
          <a:stretch/>
        </p:blipFill>
        <p:spPr>
          <a:xfrm>
            <a:off x="0" y="1124744"/>
            <a:ext cx="9144000" cy="4412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217567"/>
            <a:ext cx="339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latin typeface="Calibri"/>
                <a:cs typeface="Calibri"/>
              </a:rPr>
              <a:t>Credit</a:t>
            </a:r>
            <a:r>
              <a:rPr lang="en-GB" sz="1400" b="0" i="1" dirty="0">
                <a:latin typeface="Calibri"/>
                <a:cs typeface="Calibri"/>
              </a:rPr>
              <a:t>s</a:t>
            </a:r>
            <a:r>
              <a:rPr lang="en-GB" sz="1400" b="0" i="1" dirty="0" smtClean="0">
                <a:latin typeface="Calibri"/>
                <a:cs typeface="Calibri"/>
              </a:rPr>
              <a:t>: Alessandro </a:t>
            </a:r>
            <a:r>
              <a:rPr lang="en-GB" sz="1400" b="0" i="1" dirty="0" err="1" smtClean="0">
                <a:latin typeface="Calibri"/>
                <a:cs typeface="Calibri"/>
              </a:rPr>
              <a:t>Rovani</a:t>
            </a:r>
            <a:r>
              <a:rPr lang="en-GB" sz="1400" b="0" i="1" dirty="0" smtClean="0">
                <a:latin typeface="Calibri"/>
                <a:cs typeface="Calibri"/>
              </a:rPr>
              <a:t> – INFN / Genova</a:t>
            </a:r>
            <a:endParaRPr lang="en-GB" sz="1400" b="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150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FF0000"/>
      </a:dk2>
      <a:lt2>
        <a:srgbClr val="777777"/>
      </a:lt2>
      <a:accent1>
        <a:srgbClr val="FFFF39"/>
      </a:accent1>
      <a:accent2>
        <a:srgbClr val="800000"/>
      </a:accent2>
      <a:accent3>
        <a:srgbClr val="FFFFFF"/>
      </a:accent3>
      <a:accent4>
        <a:srgbClr val="000000"/>
      </a:accent4>
      <a:accent5>
        <a:srgbClr val="FFFFAE"/>
      </a:accent5>
      <a:accent6>
        <a:srgbClr val="730000"/>
      </a:accent6>
      <a:hlink>
        <a:srgbClr val="1900B2"/>
      </a:hlink>
      <a:folHlink>
        <a:srgbClr val="AE00A2"/>
      </a:folHlink>
    </a:clrScheme>
    <a:fontScheme name="Blank Presentation">
      <a:majorFont>
        <a:latin typeface="Arial Rounded MT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FF0000"/>
        </a:dk2>
        <a:lt2>
          <a:srgbClr val="777777"/>
        </a:lt2>
        <a:accent1>
          <a:srgbClr val="FFFF39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FFFFAE"/>
        </a:accent5>
        <a:accent6>
          <a:srgbClr val="730000"/>
        </a:accent6>
        <a:hlink>
          <a:srgbClr val="1900B2"/>
        </a:hlink>
        <a:folHlink>
          <a:srgbClr val="AE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120789</TotalTime>
  <Words>1779</Words>
  <Application>Microsoft Macintosh PowerPoint</Application>
  <PresentationFormat>On-screen Show (4:3)</PresentationFormat>
  <Paragraphs>347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HVR_CCPD: Hybridization</vt:lpstr>
      <vt:lpstr>CCPD – Capacitively Coupled Pixel Detectors</vt:lpstr>
      <vt:lpstr>(Some) Requirements</vt:lpstr>
      <vt:lpstr>Controlled Glue Thickness</vt:lpstr>
      <vt:lpstr>PowerPoint Presentation</vt:lpstr>
      <vt:lpstr>Basic CCPD Process under Study</vt:lpstr>
      <vt:lpstr>Plan for Hybridization - Glues</vt:lpstr>
      <vt:lpstr>Plan for Hybridization – Dummy wafers</vt:lpstr>
      <vt:lpstr>Dummy Assembly</vt:lpstr>
      <vt:lpstr>PowerPoint Presentation</vt:lpstr>
      <vt:lpstr>Mask Layout (draft)</vt:lpstr>
      <vt:lpstr>3D Simulation - HyperLynx® 3D EM </vt:lpstr>
      <vt:lpstr>Dielectric thickness (µm)  Capacitance (pF)</vt:lpstr>
      <vt:lpstr>Dummy Wafers &amp; Process Plan…</vt:lpstr>
      <vt:lpstr>AIDA-2020 – WP6</vt:lpstr>
      <vt:lpstr>Conclusions</vt:lpstr>
      <vt:lpstr>Backup slides</vt:lpstr>
      <vt:lpstr>UV/Thermal Curing Glue 1/2</vt:lpstr>
      <vt:lpstr>PTA Quote</vt:lpstr>
      <vt:lpstr>Plateforme Technologique Amont</vt:lpstr>
      <vt:lpstr>Summary of Mask/Wafers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Status of All Loaded Staves</dc:title>
  <cp:lastModifiedBy>Giovanni Darbo</cp:lastModifiedBy>
  <cp:revision>2300</cp:revision>
  <cp:lastPrinted>2014-09-08T12:58:39Z</cp:lastPrinted>
  <dcterms:created xsi:type="dcterms:W3CDTF">2010-10-29T09:34:03Z</dcterms:created>
  <dcterms:modified xsi:type="dcterms:W3CDTF">2015-06-07T21:01:02Z</dcterms:modified>
</cp:coreProperties>
</file>