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08" r:id="rId1"/>
    <p:sldMasterId id="2147483648" r:id="rId2"/>
  </p:sldMasterIdLst>
  <p:notesMasterIdLst>
    <p:notesMasterId r:id="rId12"/>
  </p:notesMasterIdLst>
  <p:handoutMasterIdLst>
    <p:handoutMasterId r:id="rId13"/>
  </p:handoutMasterIdLst>
  <p:sldIdLst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906000" cy="6858000" type="A4"/>
  <p:notesSz cx="6780213" cy="99107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30213" indent="20638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865188" indent="42863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00163" indent="65088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733550" indent="889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8FFFF"/>
    <a:srgbClr val="E6FFFF"/>
    <a:srgbClr val="00A2C4"/>
    <a:srgbClr val="272C6B"/>
    <a:srgbClr val="000099"/>
    <a:srgbClr val="008000"/>
    <a:srgbClr val="A5002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02" y="-31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0163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3875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0163" y="9413875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8D5468E-F4A0-EF49-B682-C324F520B52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83742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0163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6438" y="742950"/>
            <a:ext cx="5367337" cy="3716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5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06938"/>
            <a:ext cx="5424487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5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3875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0163" y="9413875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026D4E-AB72-BC4F-8903-854EBFB0645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507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302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8651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001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7335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171771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06126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0479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74834" algn="l" defTabSz="86870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60" y="2129984"/>
            <a:ext cx="8420880" cy="1470394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6681" y="3885528"/>
            <a:ext cx="6934200" cy="1752664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000090"/>
                </a:solidFill>
              </a:defRPr>
            </a:lvl1pPr>
            <a:lvl2pPr marL="434354" indent="0" algn="ctr">
              <a:buNone/>
              <a:defRPr/>
            </a:lvl2pPr>
            <a:lvl3pPr marL="868708" indent="0" algn="ctr">
              <a:buNone/>
              <a:defRPr/>
            </a:lvl3pPr>
            <a:lvl4pPr marL="1303062" indent="0" algn="ctr">
              <a:buNone/>
              <a:defRPr/>
            </a:lvl4pPr>
            <a:lvl5pPr marL="1737417" indent="0" algn="ctr">
              <a:buNone/>
              <a:defRPr/>
            </a:lvl5pPr>
            <a:lvl6pPr marL="2171771" indent="0" algn="ctr">
              <a:buNone/>
              <a:defRPr/>
            </a:lvl6pPr>
            <a:lvl7pPr marL="2606126" indent="0" algn="ctr">
              <a:buNone/>
              <a:defRPr/>
            </a:lvl7pPr>
            <a:lvl8pPr marL="3040479" indent="0" algn="ctr">
              <a:buNone/>
              <a:defRPr/>
            </a:lvl8pPr>
            <a:lvl9pPr marL="3474834" indent="0" algn="ctr">
              <a:buNone/>
              <a:defRPr/>
            </a:lvl9pPr>
          </a:lstStyle>
          <a:p>
            <a:r>
              <a:rPr lang="x-none" smtClean="0"/>
              <a:t>Click to edit Master subtitle style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964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09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9001" y="609188"/>
            <a:ext cx="2104440" cy="5486976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560" y="609188"/>
            <a:ext cx="6166680" cy="5486976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376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204" y="0"/>
            <a:ext cx="8949795" cy="554039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908053"/>
            <a:ext cx="8420100" cy="2517775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950" y="3578228"/>
            <a:ext cx="8420100" cy="2517775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1283D-7395-0E49-ACBF-08E119ACF2C2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120" y="4406866"/>
            <a:ext cx="8419320" cy="1362383"/>
          </a:xfrm>
          <a:noFill/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3120" y="2906225"/>
            <a:ext cx="8419320" cy="1500638"/>
          </a:xfrm>
        </p:spPr>
        <p:txBody>
          <a:bodyPr anchor="b"/>
          <a:lstStyle>
            <a:lvl1pPr marL="0" indent="0">
              <a:buNone/>
              <a:defRPr sz="1900" b="1">
                <a:solidFill>
                  <a:srgbClr val="000090"/>
                </a:solidFill>
              </a:defRPr>
            </a:lvl1pPr>
            <a:lvl2pPr marL="434354" indent="0">
              <a:buNone/>
              <a:defRPr sz="1700"/>
            </a:lvl2pPr>
            <a:lvl3pPr marL="868708" indent="0">
              <a:buNone/>
              <a:defRPr sz="1500"/>
            </a:lvl3pPr>
            <a:lvl4pPr marL="1303062" indent="0">
              <a:buNone/>
              <a:defRPr sz="1300"/>
            </a:lvl4pPr>
            <a:lvl5pPr marL="1737417" indent="0">
              <a:buNone/>
              <a:defRPr sz="1300"/>
            </a:lvl5pPr>
            <a:lvl6pPr marL="2171771" indent="0">
              <a:buNone/>
              <a:defRPr sz="1300"/>
            </a:lvl6pPr>
            <a:lvl7pPr marL="2606126" indent="0">
              <a:buNone/>
              <a:defRPr sz="1300"/>
            </a:lvl7pPr>
            <a:lvl8pPr marL="3040479" indent="0">
              <a:buNone/>
              <a:defRPr sz="1300"/>
            </a:lvl8pPr>
            <a:lvl9pPr marL="3474834" indent="0">
              <a:buNone/>
              <a:defRPr sz="13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672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4B0E7-B6AD-C241-90FE-C243627E88D3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1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564" y="1981648"/>
            <a:ext cx="4135560" cy="411451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880" y="1981648"/>
            <a:ext cx="4135560" cy="411451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3CAD5-DAF5-2A4B-801A-A5B52B6CB26F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47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42564" y="642918"/>
            <a:ext cx="4135560" cy="564360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it-IT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00DA2-A840-3844-A4B6-8997F6F11074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66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42564" y="642918"/>
            <a:ext cx="4135560" cy="564360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5310193" y="785794"/>
            <a:ext cx="4135560" cy="250033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5310193" y="3500441"/>
            <a:ext cx="4135560" cy="250033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9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11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46CC-538D-0E4F-A0AA-C56D0D886D0F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084" y="275073"/>
            <a:ext cx="89154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080" y="1535201"/>
            <a:ext cx="4375800" cy="63942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4354" indent="0">
              <a:buNone/>
              <a:defRPr sz="1900" b="1"/>
            </a:lvl2pPr>
            <a:lvl3pPr marL="868708" indent="0">
              <a:buNone/>
              <a:defRPr sz="1700" b="1"/>
            </a:lvl3pPr>
            <a:lvl4pPr marL="1303062" indent="0">
              <a:buNone/>
              <a:defRPr sz="1500" b="1"/>
            </a:lvl4pPr>
            <a:lvl5pPr marL="1737417" indent="0">
              <a:buNone/>
              <a:defRPr sz="1500" b="1"/>
            </a:lvl5pPr>
            <a:lvl6pPr marL="2171771" indent="0">
              <a:buNone/>
              <a:defRPr sz="1500" b="1"/>
            </a:lvl6pPr>
            <a:lvl7pPr marL="2606126" indent="0">
              <a:buNone/>
              <a:defRPr sz="1500" b="1"/>
            </a:lvl7pPr>
            <a:lvl8pPr marL="3040479" indent="0">
              <a:buNone/>
              <a:defRPr sz="1500" b="1"/>
            </a:lvl8pPr>
            <a:lvl9pPr marL="3474834" indent="0">
              <a:buNone/>
              <a:defRPr sz="15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080" y="2174628"/>
            <a:ext cx="4375800" cy="3951775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564" y="1535201"/>
            <a:ext cx="4378920" cy="63942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4354" indent="0">
              <a:buNone/>
              <a:defRPr sz="1900" b="1"/>
            </a:lvl2pPr>
            <a:lvl3pPr marL="868708" indent="0">
              <a:buNone/>
              <a:defRPr sz="1700" b="1"/>
            </a:lvl3pPr>
            <a:lvl4pPr marL="1303062" indent="0">
              <a:buNone/>
              <a:defRPr sz="1500" b="1"/>
            </a:lvl4pPr>
            <a:lvl5pPr marL="1737417" indent="0">
              <a:buNone/>
              <a:defRPr sz="1500" b="1"/>
            </a:lvl5pPr>
            <a:lvl6pPr marL="2171771" indent="0">
              <a:buNone/>
              <a:defRPr sz="1500" b="1"/>
            </a:lvl6pPr>
            <a:lvl7pPr marL="2606126" indent="0">
              <a:buNone/>
              <a:defRPr sz="1500" b="1"/>
            </a:lvl7pPr>
            <a:lvl8pPr marL="3040479" indent="0">
              <a:buNone/>
              <a:defRPr sz="1500" b="1"/>
            </a:lvl8pPr>
            <a:lvl9pPr marL="3474834" indent="0">
              <a:buNone/>
              <a:defRPr sz="15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564" y="2174628"/>
            <a:ext cx="4378920" cy="3951775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it-IT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185A3-1893-B046-9991-76671F410EC4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65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D9F5F-CEE8-1E43-9303-3B19EF44B24F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59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204" y="4800026"/>
            <a:ext cx="5943600" cy="56742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x-none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2204" y="612065"/>
            <a:ext cx="5943600" cy="4115952"/>
          </a:xfrm>
        </p:spPr>
        <p:txBody>
          <a:bodyPr/>
          <a:lstStyle>
            <a:lvl1pPr marL="0" indent="0">
              <a:buNone/>
              <a:defRPr sz="3000"/>
            </a:lvl1pPr>
            <a:lvl2pPr marL="434354" indent="0">
              <a:buNone/>
              <a:defRPr sz="2700"/>
            </a:lvl2pPr>
            <a:lvl3pPr marL="868708" indent="0">
              <a:buNone/>
              <a:defRPr sz="2300"/>
            </a:lvl3pPr>
            <a:lvl4pPr marL="1303062" indent="0">
              <a:buNone/>
              <a:defRPr sz="1900"/>
            </a:lvl4pPr>
            <a:lvl5pPr marL="1737417" indent="0">
              <a:buNone/>
              <a:defRPr sz="1900"/>
            </a:lvl5pPr>
            <a:lvl6pPr marL="2171771" indent="0">
              <a:buNone/>
              <a:defRPr sz="1900"/>
            </a:lvl6pPr>
            <a:lvl7pPr marL="2606126" indent="0">
              <a:buNone/>
              <a:defRPr sz="1900"/>
            </a:lvl7pPr>
            <a:lvl8pPr marL="3040479" indent="0">
              <a:buNone/>
              <a:defRPr sz="1900"/>
            </a:lvl8pPr>
            <a:lvl9pPr marL="3474834" indent="0">
              <a:buNone/>
              <a:defRPr sz="19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204" y="5367444"/>
            <a:ext cx="59436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34354" indent="0">
              <a:buNone/>
              <a:defRPr sz="1100"/>
            </a:lvl2pPr>
            <a:lvl3pPr marL="868708" indent="0">
              <a:buNone/>
              <a:defRPr sz="1000"/>
            </a:lvl3pPr>
            <a:lvl4pPr marL="1303062" indent="0">
              <a:buNone/>
              <a:defRPr sz="900"/>
            </a:lvl4pPr>
            <a:lvl5pPr marL="1737417" indent="0">
              <a:buNone/>
              <a:defRPr sz="900"/>
            </a:lvl5pPr>
            <a:lvl6pPr marL="2171771" indent="0">
              <a:buNone/>
              <a:defRPr sz="900"/>
            </a:lvl6pPr>
            <a:lvl7pPr marL="2606126" indent="0">
              <a:buNone/>
              <a:defRPr sz="900"/>
            </a:lvl7pPr>
            <a:lvl8pPr marL="3040479" indent="0">
              <a:buNone/>
              <a:defRPr sz="900"/>
            </a:lvl8pPr>
            <a:lvl9pPr marL="3474834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307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weblogo1b.gif"/>
          <p:cNvPicPr>
            <a:picLocks noChangeAspect="1"/>
          </p:cNvPicPr>
          <p:nvPr/>
        </p:nvPicPr>
        <p:blipFill>
          <a:blip r:embed="rId4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8" y="1588"/>
            <a:ext cx="691515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13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52550" y="-34925"/>
            <a:ext cx="85534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x-none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577850"/>
            <a:ext cx="8420100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5" r:id="rId1"/>
    <p:sldLayoutId id="2147484716" r:id="rId2"/>
  </p:sldLayoutIdLst>
  <p:timing>
    <p:tnLst>
      <p:par>
        <p:cTn id="1" dur="indefinite" restart="never" nodeType="tmRoot"/>
      </p:par>
    </p:tnLst>
  </p:timing>
  <p:hf hdr="0"/>
  <p:txStyles>
    <p:titleStyle>
      <a:lvl1pPr algn="ctr" defTabSz="909638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90"/>
          </a:solidFill>
          <a:latin typeface="Calibri"/>
          <a:ea typeface="ＭＳ Ｐゴシック" charset="0"/>
          <a:cs typeface="Calibri"/>
        </a:defRPr>
      </a:lvl1pPr>
      <a:lvl2pPr algn="ctr" defTabSz="909638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90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defTabSz="909638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90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defTabSz="909638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90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defTabSz="909638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90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34354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6pPr>
      <a:lvl7pPr marL="868708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7pPr>
      <a:lvl8pPr marL="1303062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8pPr>
      <a:lvl9pPr marL="1737417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9pPr>
    </p:titleStyle>
    <p:bodyStyle>
      <a:lvl1pPr marL="338138" indent="-338138" algn="l" defTabSz="909638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90"/>
          </a:solidFill>
          <a:latin typeface="Calibri"/>
          <a:ea typeface="ＭＳ Ｐゴシック" charset="0"/>
          <a:cs typeface="Calibri"/>
        </a:defRPr>
      </a:lvl1pPr>
      <a:lvl2pPr marL="738188" indent="-280988" algn="l" defTabSz="909638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90"/>
          </a:solidFill>
          <a:latin typeface="Calibri"/>
          <a:ea typeface="ＭＳ Ｐゴシック" charset="0"/>
          <a:cs typeface="Calibri"/>
        </a:defRPr>
      </a:lvl2pPr>
      <a:lvl3pPr marL="1139825" indent="-225425" algn="l" defTabSz="909638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90"/>
          </a:solidFill>
          <a:latin typeface="Calibri"/>
          <a:ea typeface="ＭＳ Ｐゴシック" charset="0"/>
          <a:cs typeface="Calibri"/>
        </a:defRPr>
      </a:lvl3pPr>
      <a:lvl4pPr marL="1597025" indent="-225425" algn="l" defTabSz="909638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90"/>
          </a:solidFill>
          <a:latin typeface="Calibri"/>
          <a:ea typeface="ＭＳ Ｐゴシック" charset="0"/>
          <a:cs typeface="Calibri"/>
        </a:defRPr>
      </a:lvl4pPr>
      <a:lvl5pPr marL="2054225" indent="-225425" algn="l" defTabSz="90963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90"/>
          </a:solidFill>
          <a:latin typeface="Calibri"/>
          <a:ea typeface="ＭＳ Ｐゴシック" charset="0"/>
          <a:cs typeface="Calibri"/>
        </a:defRPr>
      </a:lvl5pPr>
      <a:lvl6pPr marL="2491504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25858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60213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794566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4354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8708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3062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7417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1771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6126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0479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74834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52550" y="-34925"/>
            <a:ext cx="8553450" cy="511175"/>
          </a:xfrm>
          <a:prstGeom prst="rect">
            <a:avLst/>
          </a:prstGeom>
          <a:solidFill>
            <a:srgbClr val="272C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577850"/>
            <a:ext cx="8420100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06" tIns="45703" rIns="91406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052" name="Picture 15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33338"/>
            <a:ext cx="11953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445250"/>
            <a:ext cx="3081338" cy="412750"/>
          </a:xfrm>
          <a:prstGeom prst="rect">
            <a:avLst/>
          </a:prstGeom>
          <a:solidFill>
            <a:srgbClr val="272C6B"/>
          </a:solidFill>
        </p:spPr>
        <p:txBody>
          <a:bodyPr vert="horz" lIns="91414" tIns="45707" rIns="91414" bIns="45707" rtlCol="0" anchor="ctr"/>
          <a:lstStyle>
            <a:lvl1pPr algn="l">
              <a:defRPr sz="1400" b="1" smtClean="0">
                <a:solidFill>
                  <a:srgbClr val="EEF9F4"/>
                </a:solidFill>
                <a:latin typeface="Calibri"/>
                <a:ea typeface="+mn-ea"/>
                <a:cs typeface="Calibri"/>
              </a:defRPr>
            </a:lvl1pPr>
          </a:lstStyle>
          <a:p>
            <a:pPr>
              <a:defRPr/>
            </a:pPr>
            <a:r>
              <a:rPr lang="x-none" smtClean="0"/>
              <a:t>Milano, 8 giugno 2015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720975" y="6453188"/>
            <a:ext cx="6624638" cy="404812"/>
          </a:xfrm>
          <a:prstGeom prst="rect">
            <a:avLst/>
          </a:prstGeom>
          <a:solidFill>
            <a:srgbClr val="272C6B"/>
          </a:solidFill>
        </p:spPr>
        <p:txBody>
          <a:bodyPr vert="horz" lIns="91414" tIns="45707" rIns="91414" bIns="45707" rtlCol="0" anchor="ctr"/>
          <a:lstStyle>
            <a:lvl1pPr algn="ctr">
              <a:defRPr sz="1600" b="1" smtClean="0">
                <a:solidFill>
                  <a:srgbClr val="EEF9F4"/>
                </a:solidFill>
                <a:latin typeface="Calibri"/>
                <a:ea typeface="+mn-ea"/>
                <a:cs typeface="Calibri"/>
              </a:defRPr>
            </a:lvl1pPr>
          </a:lstStyle>
          <a:p>
            <a:pPr>
              <a:defRPr/>
            </a:pPr>
            <a:r>
              <a:rPr lang="en-US" smtClean="0"/>
              <a:t>Coelli - RD_FASE2: Mechanics and Cooling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9345613" y="6448425"/>
            <a:ext cx="560387" cy="409575"/>
          </a:xfrm>
          <a:prstGeom prst="rect">
            <a:avLst/>
          </a:prstGeom>
          <a:solidFill>
            <a:srgbClr val="272C6B"/>
          </a:solidFill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EEF9F4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017DAC87-37D8-6147-9B0B-6E3E1D4755D0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7" r:id="rId1"/>
    <p:sldLayoutId id="2147484718" r:id="rId2"/>
    <p:sldLayoutId id="2147484719" r:id="rId3"/>
    <p:sldLayoutId id="2147484720" r:id="rId4"/>
    <p:sldLayoutId id="2147484721" r:id="rId5"/>
    <p:sldLayoutId id="2147484722" r:id="rId6"/>
    <p:sldLayoutId id="2147484724" r:id="rId7"/>
    <p:sldLayoutId id="2147484725" r:id="rId8"/>
    <p:sldLayoutId id="2147484726" r:id="rId9"/>
    <p:sldLayoutId id="2147484723" r:id="rId10"/>
  </p:sldLayoutIdLst>
  <p:timing>
    <p:tnLst>
      <p:par>
        <p:cTn id="1" dur="indefinite" restart="never" nodeType="tmRoot"/>
      </p:par>
    </p:tnLst>
  </p:timing>
  <p:hf hdr="0"/>
  <p:txStyles>
    <p:titleStyle>
      <a:lvl1pPr algn="ctr" defTabSz="909638" rtl="0" fontAlgn="base">
        <a:spcBef>
          <a:spcPct val="0"/>
        </a:spcBef>
        <a:spcAft>
          <a:spcPct val="0"/>
        </a:spcAft>
        <a:defRPr sz="3600" b="1">
          <a:solidFill>
            <a:schemeClr val="accent5">
              <a:lumMod val="20000"/>
              <a:lumOff val="80000"/>
            </a:schemeClr>
          </a:solidFill>
          <a:latin typeface="Calibri"/>
          <a:ea typeface="ＭＳ Ｐゴシック" charset="0"/>
          <a:cs typeface="Calibri"/>
        </a:defRPr>
      </a:lvl1pPr>
      <a:lvl2pPr algn="ctr" defTabSz="909638" rtl="0" fontAlgn="base">
        <a:spcBef>
          <a:spcPct val="0"/>
        </a:spcBef>
        <a:spcAft>
          <a:spcPct val="0"/>
        </a:spcAft>
        <a:defRPr sz="3800" b="1">
          <a:solidFill>
            <a:srgbClr val="C8FFFF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defTabSz="909638" rtl="0" fontAlgn="base">
        <a:spcBef>
          <a:spcPct val="0"/>
        </a:spcBef>
        <a:spcAft>
          <a:spcPct val="0"/>
        </a:spcAft>
        <a:defRPr sz="3800" b="1">
          <a:solidFill>
            <a:srgbClr val="C8FFFF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defTabSz="909638" rtl="0" fontAlgn="base">
        <a:spcBef>
          <a:spcPct val="0"/>
        </a:spcBef>
        <a:spcAft>
          <a:spcPct val="0"/>
        </a:spcAft>
        <a:defRPr sz="3800" b="1">
          <a:solidFill>
            <a:srgbClr val="C8FFFF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defTabSz="909638" rtl="0" fontAlgn="base">
        <a:spcBef>
          <a:spcPct val="0"/>
        </a:spcBef>
        <a:spcAft>
          <a:spcPct val="0"/>
        </a:spcAft>
        <a:defRPr sz="3800" b="1">
          <a:solidFill>
            <a:srgbClr val="C8FFFF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34354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6pPr>
      <a:lvl7pPr marL="868708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7pPr>
      <a:lvl8pPr marL="1303062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8pPr>
      <a:lvl9pPr marL="1737417" algn="ctr" defTabSz="913953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A50021"/>
          </a:solidFill>
          <a:latin typeface="Times New Roman" pitchFamily="18" charset="0"/>
        </a:defRPr>
      </a:lvl9pPr>
    </p:titleStyle>
    <p:bodyStyle>
      <a:lvl1pPr marL="338138" indent="-338138" algn="l" defTabSz="909638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272C6B"/>
          </a:solidFill>
          <a:latin typeface="Calibri"/>
          <a:ea typeface="ＭＳ Ｐゴシック" charset="0"/>
          <a:cs typeface="Calibri"/>
        </a:defRPr>
      </a:lvl1pPr>
      <a:lvl2pPr marL="738188" indent="-280988" algn="l" defTabSz="909638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ＭＳ Ｐゴシック" charset="0"/>
          <a:cs typeface="Calibri"/>
        </a:defRPr>
      </a:lvl2pPr>
      <a:lvl3pPr marL="1139825" indent="-225425" algn="l" defTabSz="909638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0"/>
          <a:cs typeface="Calibri"/>
        </a:defRPr>
      </a:lvl3pPr>
      <a:lvl4pPr marL="1597025" indent="-225425" algn="l" defTabSz="909638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0"/>
          <a:cs typeface="Calibri"/>
        </a:defRPr>
      </a:lvl4pPr>
      <a:lvl5pPr marL="2054225" indent="-225425" algn="l" defTabSz="9096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ＭＳ Ｐゴシック" charset="0"/>
          <a:cs typeface="Calibri"/>
        </a:defRPr>
      </a:lvl5pPr>
      <a:lvl6pPr marL="2491504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25858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60213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794566" indent="-229244" algn="l" defTabSz="913953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4354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8708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3062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7417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1771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6126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0479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74834" algn="l" defTabSz="8687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60" y="809350"/>
            <a:ext cx="8420880" cy="2763666"/>
          </a:xfrm>
        </p:spPr>
        <p:txBody>
          <a:bodyPr/>
          <a:lstStyle/>
          <a:p>
            <a:r>
              <a:rPr lang="it-IT" sz="6600" dirty="0"/>
              <a:t>RD_FASE2: </a:t>
            </a:r>
            <a:r>
              <a:rPr lang="it-IT" sz="6600" dirty="0" smtClean="0"/>
              <a:t/>
            </a:r>
            <a:br>
              <a:rPr lang="it-IT" sz="6600" dirty="0" smtClean="0"/>
            </a:br>
            <a:r>
              <a:rPr lang="it-IT" sz="6600" dirty="0" err="1" smtClean="0"/>
              <a:t>Mechanics</a:t>
            </a:r>
            <a:r>
              <a:rPr lang="it-IT" sz="6600" dirty="0" smtClean="0"/>
              <a:t> </a:t>
            </a:r>
            <a:r>
              <a:rPr lang="it-IT" sz="6600" dirty="0"/>
              <a:t>and </a:t>
            </a:r>
            <a:r>
              <a:rPr lang="it-IT" sz="6600" dirty="0" err="1"/>
              <a:t>Cooling</a:t>
            </a:r>
            <a:r>
              <a:rPr lang="it-IT" sz="6600" dirty="0"/>
              <a:t> </a:t>
            </a:r>
            <a:r>
              <a:rPr lang="en-GB" sz="9600" dirty="0" smtClean="0"/>
              <a:t/>
            </a:r>
            <a:br>
              <a:rPr lang="en-GB" sz="9600" dirty="0" smtClean="0"/>
            </a:br>
            <a:r>
              <a:rPr lang="en-GB" dirty="0" smtClean="0"/>
              <a:t>Pixel R&amp;D Projects Meeting</a:t>
            </a:r>
            <a:br>
              <a:rPr lang="en-GB" dirty="0" smtClean="0"/>
            </a:br>
            <a:r>
              <a:rPr lang="en-GB" dirty="0" smtClean="0"/>
              <a:t>Milano, </a:t>
            </a:r>
            <a:r>
              <a:rPr lang="en-GB" dirty="0"/>
              <a:t>8</a:t>
            </a:r>
            <a:r>
              <a:rPr lang="en-GB" dirty="0" smtClean="0"/>
              <a:t> </a:t>
            </a:r>
            <a:r>
              <a:rPr lang="en-GB" dirty="0" err="1" smtClean="0"/>
              <a:t>giugno</a:t>
            </a:r>
            <a:r>
              <a:rPr lang="en-GB" dirty="0" smtClean="0"/>
              <a:t> 2015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528" y="4437112"/>
            <a:ext cx="8640960" cy="1728192"/>
          </a:xfrm>
        </p:spPr>
        <p:txBody>
          <a:bodyPr/>
          <a:lstStyle/>
          <a:p>
            <a:r>
              <a:rPr lang="en-GB" sz="2800" b="0" u="sng" dirty="0" smtClean="0"/>
              <a:t>Simone Coelli</a:t>
            </a:r>
            <a:r>
              <a:rPr lang="en-GB" sz="2800" b="0" dirty="0" smtClean="0"/>
              <a:t>, Andrea Capsoni, Carlo Gesmundo, Mauro </a:t>
            </a:r>
            <a:r>
              <a:rPr lang="en-GB" sz="2800" b="0" dirty="0" err="1" smtClean="0"/>
              <a:t>Monti</a:t>
            </a:r>
            <a:r>
              <a:rPr lang="en-GB" sz="2800" b="0" dirty="0" smtClean="0"/>
              <a:t>, </a:t>
            </a:r>
            <a:r>
              <a:rPr lang="en-GB" sz="2800" b="0" dirty="0" err="1" smtClean="0"/>
              <a:t>Ennio</a:t>
            </a:r>
            <a:r>
              <a:rPr lang="en-GB" sz="2800" b="0" dirty="0" smtClean="0"/>
              <a:t> </a:t>
            </a:r>
            <a:r>
              <a:rPr lang="en-GB" sz="2800" b="0" dirty="0" err="1" smtClean="0"/>
              <a:t>Viscione</a:t>
            </a:r>
            <a:r>
              <a:rPr lang="en-GB" sz="2800" b="0" dirty="0" smtClean="0"/>
              <a:t> </a:t>
            </a:r>
          </a:p>
          <a:p>
            <a:r>
              <a:rPr lang="en-GB" sz="2800" b="0" dirty="0" smtClean="0"/>
              <a:t>INFN-MILANO</a:t>
            </a:r>
          </a:p>
        </p:txBody>
      </p:sp>
    </p:spTree>
    <p:extLst>
      <p:ext uri="{BB962C8B-B14F-4D97-AF65-F5344CB8AC3E}">
        <p14:creationId xmlns:p14="http://schemas.microsoft.com/office/powerpoint/2010/main" val="367925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Times New Roman" charset="0"/>
              </a:rPr>
              <a:t>Sommario</a:t>
            </a:r>
            <a:endParaRPr lang="it-IT" dirty="0">
              <a:latin typeface="Times New Roman" charset="0"/>
            </a:endParaRPr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742950" y="719138"/>
            <a:ext cx="8818563" cy="5518150"/>
          </a:xfrm>
        </p:spPr>
        <p:txBody>
          <a:bodyPr/>
          <a:lstStyle/>
          <a:p>
            <a:r>
              <a:rPr lang="en-US" dirty="0" err="1"/>
              <a:t>Breve</a:t>
            </a:r>
            <a:r>
              <a:rPr lang="en-US" dirty="0"/>
              <a:t> </a:t>
            </a:r>
            <a:r>
              <a:rPr lang="en-US" dirty="0" err="1"/>
              <a:t>sintesi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competenze</a:t>
            </a:r>
            <a:r>
              <a:rPr lang="en-US" dirty="0"/>
              <a:t> e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lavori</a:t>
            </a:r>
            <a:r>
              <a:rPr lang="en-US" dirty="0"/>
              <a:t> in </a:t>
            </a:r>
            <a:r>
              <a:rPr lang="en-US" dirty="0" err="1"/>
              <a:t>corso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evolvere</a:t>
            </a:r>
            <a:r>
              <a:rPr lang="en-US" dirty="0"/>
              <a:t> in </a:t>
            </a:r>
            <a:r>
              <a:rPr lang="en-US" dirty="0" err="1"/>
              <a:t>attività</a:t>
            </a:r>
            <a:r>
              <a:rPr lang="en-US" dirty="0"/>
              <a:t> per upgrade del </a:t>
            </a:r>
            <a:r>
              <a:rPr lang="en-US" dirty="0" err="1"/>
              <a:t>rivelatore</a:t>
            </a:r>
            <a:r>
              <a:rPr lang="en-US" dirty="0"/>
              <a:t> </a:t>
            </a:r>
            <a:r>
              <a:rPr lang="en-US" dirty="0" smtClean="0"/>
              <a:t>ATLAS:</a:t>
            </a:r>
          </a:p>
          <a:p>
            <a:endParaRPr lang="en-US" dirty="0"/>
          </a:p>
          <a:p>
            <a:pPr lvl="1">
              <a:buFont typeface="Arial" charset="0"/>
              <a:buChar char="•"/>
            </a:pPr>
            <a:r>
              <a:rPr lang="en-US" sz="2400" dirty="0"/>
              <a:t>ANALISI F.E.M. STRUTTURE </a:t>
            </a:r>
            <a:r>
              <a:rPr lang="en-US" sz="2400" dirty="0" smtClean="0"/>
              <a:t>RIVELATORE</a:t>
            </a:r>
            <a:endParaRPr lang="en-US" sz="2400" dirty="0"/>
          </a:p>
          <a:p>
            <a:pPr lvl="1">
              <a:buFont typeface="Arial" charset="0"/>
              <a:buChar char="•"/>
            </a:pPr>
            <a:endParaRPr lang="en-US" sz="2400" dirty="0" smtClean="0"/>
          </a:p>
          <a:p>
            <a:pPr lvl="1">
              <a:buFont typeface="Arial" charset="0"/>
              <a:buChar char="•"/>
            </a:pPr>
            <a:r>
              <a:rPr lang="en-US" sz="2400" dirty="0" smtClean="0"/>
              <a:t>MISURE </a:t>
            </a:r>
            <a:r>
              <a:rPr lang="en-US" sz="2400" dirty="0"/>
              <a:t>CON SISTEMA CO2 EVAPORANTE</a:t>
            </a:r>
            <a:endParaRPr lang="it-IT" sz="2400" dirty="0"/>
          </a:p>
          <a:p>
            <a:endParaRPr lang="en-GB" sz="2800" b="1" dirty="0">
              <a:latin typeface="Times New Roman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223FAB-A963-164D-B8A2-EBA87659972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Analisi</a:t>
            </a:r>
            <a:r>
              <a:rPr lang="en-GB" dirty="0" smtClean="0"/>
              <a:t> ad </a:t>
            </a:r>
            <a:r>
              <a:rPr lang="en-GB" dirty="0" err="1" smtClean="0"/>
              <a:t>elementi</a:t>
            </a:r>
            <a:r>
              <a:rPr lang="en-GB" dirty="0" smtClean="0"/>
              <a:t> </a:t>
            </a:r>
            <a:r>
              <a:rPr lang="en-GB" dirty="0" err="1" smtClean="0"/>
              <a:t>finiti</a:t>
            </a:r>
            <a:r>
              <a:rPr lang="en-GB" dirty="0" smtClean="0"/>
              <a:t>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577850"/>
            <a:ext cx="8962578" cy="5518150"/>
          </a:xfrm>
        </p:spPr>
        <p:txBody>
          <a:bodyPr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0090"/>
                </a:solidFill>
              </a:rPr>
              <a:t>Finite Element Analysis con ANSYS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0090"/>
                </a:solidFill>
              </a:rPr>
              <a:t>unlimited nodes research license </a:t>
            </a:r>
            <a:r>
              <a:rPr lang="en-US" sz="2800" b="1" dirty="0" err="1">
                <a:solidFill>
                  <a:srgbClr val="000090"/>
                </a:solidFill>
              </a:rPr>
              <a:t>disponibile</a:t>
            </a:r>
            <a:endParaRPr lang="en-US" sz="2800" b="1" dirty="0">
              <a:solidFill>
                <a:srgbClr val="000090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>
                <a:solidFill>
                  <a:srgbClr val="000090"/>
                </a:solidFill>
              </a:rPr>
              <a:t>ESAComp</a:t>
            </a:r>
            <a:r>
              <a:rPr lang="en-US" sz="2800" b="1" dirty="0">
                <a:solidFill>
                  <a:srgbClr val="000090"/>
                </a:solidFill>
              </a:rPr>
              <a:t>, with composite materials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>
                <a:solidFill>
                  <a:srgbClr val="000090"/>
                </a:solidFill>
              </a:rPr>
              <a:t>Analisi</a:t>
            </a:r>
            <a:r>
              <a:rPr lang="en-US" sz="2800" b="1" dirty="0">
                <a:solidFill>
                  <a:srgbClr val="000090"/>
                </a:solidFill>
              </a:rPr>
              <a:t> </a:t>
            </a:r>
            <a:r>
              <a:rPr lang="en-US" sz="2800" b="1" dirty="0" err="1">
                <a:solidFill>
                  <a:srgbClr val="000090"/>
                </a:solidFill>
              </a:rPr>
              <a:t>meccanica</a:t>
            </a:r>
            <a:r>
              <a:rPr lang="en-US" sz="2800" b="1" dirty="0">
                <a:solidFill>
                  <a:srgbClr val="000090"/>
                </a:solidFill>
              </a:rPr>
              <a:t> </a:t>
            </a:r>
            <a:r>
              <a:rPr lang="en-US" sz="2800" b="1" dirty="0" err="1">
                <a:solidFill>
                  <a:srgbClr val="000090"/>
                </a:solidFill>
              </a:rPr>
              <a:t>strutture</a:t>
            </a:r>
            <a:r>
              <a:rPr lang="en-US" sz="2800" b="1" dirty="0">
                <a:solidFill>
                  <a:srgbClr val="000090"/>
                </a:solidFill>
              </a:rPr>
              <a:t>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0090"/>
                </a:solidFill>
              </a:rPr>
              <a:t>Studio </a:t>
            </a:r>
            <a:r>
              <a:rPr lang="en-US" sz="2800" b="1" dirty="0" err="1">
                <a:solidFill>
                  <a:srgbClr val="000090"/>
                </a:solidFill>
              </a:rPr>
              <a:t>ottimizzazione</a:t>
            </a:r>
            <a:r>
              <a:rPr lang="en-US" sz="2800" b="1" dirty="0">
                <a:solidFill>
                  <a:srgbClr val="000090"/>
                </a:solidFill>
              </a:rPr>
              <a:t> del </a:t>
            </a:r>
            <a:r>
              <a:rPr lang="en-US" sz="2800" b="1" dirty="0" err="1" smtClean="0">
                <a:solidFill>
                  <a:srgbClr val="000090"/>
                </a:solidFill>
              </a:rPr>
              <a:t>supporto</a:t>
            </a:r>
            <a:r>
              <a:rPr lang="en-US" sz="2800" b="1" dirty="0" smtClean="0">
                <a:solidFill>
                  <a:srgbClr val="000090"/>
                </a:solidFill>
              </a:rPr>
              <a:t> </a:t>
            </a:r>
            <a:br>
              <a:rPr lang="en-US" sz="2800" b="1" dirty="0" smtClean="0">
                <a:solidFill>
                  <a:srgbClr val="000090"/>
                </a:solidFill>
              </a:rPr>
            </a:br>
            <a:r>
              <a:rPr lang="en-US" sz="2800" b="1" dirty="0" smtClean="0">
                <a:solidFill>
                  <a:srgbClr val="000090"/>
                </a:solidFill>
              </a:rPr>
              <a:t>e </a:t>
            </a:r>
            <a:r>
              <a:rPr lang="en-US" sz="2800" b="1" dirty="0" err="1" smtClean="0">
                <a:solidFill>
                  <a:srgbClr val="000090"/>
                </a:solidFill>
              </a:rPr>
              <a:t>raffreddamento</a:t>
            </a:r>
            <a:r>
              <a:rPr lang="en-US" sz="2800" b="1" dirty="0" smtClean="0">
                <a:solidFill>
                  <a:srgbClr val="000090"/>
                </a:solidFill>
              </a:rPr>
              <a:t> </a:t>
            </a:r>
            <a:r>
              <a:rPr lang="en-US" sz="2800" b="1" dirty="0" err="1">
                <a:solidFill>
                  <a:srgbClr val="000090"/>
                </a:solidFill>
              </a:rPr>
              <a:t>dei</a:t>
            </a:r>
            <a:r>
              <a:rPr lang="en-US" sz="2800" b="1" dirty="0">
                <a:solidFill>
                  <a:srgbClr val="000090"/>
                </a:solidFill>
              </a:rPr>
              <a:t> </a:t>
            </a:r>
            <a:r>
              <a:rPr lang="en-US" sz="2800" b="1" dirty="0" err="1">
                <a:solidFill>
                  <a:srgbClr val="000090"/>
                </a:solidFill>
              </a:rPr>
              <a:t>sensori</a:t>
            </a:r>
            <a:r>
              <a:rPr lang="en-US" sz="2800" b="1" dirty="0">
                <a:solidFill>
                  <a:srgbClr val="000090"/>
                </a:solidFill>
              </a:rPr>
              <a:t> (stave)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>
              <a:solidFill>
                <a:srgbClr val="00009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90"/>
                </a:solidFill>
              </a:rPr>
              <a:t>ANALISI</a:t>
            </a:r>
          </a:p>
          <a:p>
            <a:pPr marL="685800" lvl="1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</a:rPr>
              <a:t>Thermal</a:t>
            </a:r>
          </a:p>
          <a:p>
            <a:pPr marL="685800" lvl="1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</a:rPr>
              <a:t>Structural</a:t>
            </a:r>
          </a:p>
          <a:p>
            <a:pPr marL="685800" lvl="1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</a:rPr>
              <a:t>thermo-mechanical</a:t>
            </a:r>
          </a:p>
          <a:p>
            <a:pPr marL="685800" lvl="1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</a:rPr>
              <a:t>Dynamic</a:t>
            </a:r>
          </a:p>
          <a:p>
            <a:pPr marL="685800" lvl="1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</a:rPr>
              <a:t>multi-</a:t>
            </a:r>
            <a:r>
              <a:rPr lang="en-US" sz="2400" b="1" dirty="0" err="1">
                <a:solidFill>
                  <a:prstClr val="black"/>
                </a:solidFill>
              </a:rPr>
              <a:t>fisica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</a:rPr>
              <a:t/>
            </a:r>
            <a:br>
              <a:rPr lang="en-US" sz="2400" b="1" dirty="0" smtClean="0">
                <a:solidFill>
                  <a:prstClr val="black"/>
                </a:solidFill>
              </a:rPr>
            </a:br>
            <a:r>
              <a:rPr lang="en-US" sz="2400" b="1" dirty="0" smtClean="0">
                <a:solidFill>
                  <a:prstClr val="black"/>
                </a:solidFill>
              </a:rPr>
              <a:t>(</a:t>
            </a:r>
            <a:r>
              <a:rPr lang="en-US" sz="2400" b="1" dirty="0" err="1">
                <a:solidFill>
                  <a:prstClr val="black"/>
                </a:solidFill>
              </a:rPr>
              <a:t>termica-meccanica</a:t>
            </a:r>
            <a:r>
              <a:rPr lang="en-US" sz="2400" b="1" dirty="0">
                <a:solidFill>
                  <a:prstClr val="black"/>
                </a:solidFill>
              </a:rPr>
              <a:t>)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4B0E7-B6AD-C241-90FE-C243627E88D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7" name="Picture 4" descr="D:\_ATLAS\foto&amp;films@CERN_20-29June2007\Claudia_Marcelloni_foto\0706024_01-A4-at-144-dp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053" y="3284984"/>
            <a:ext cx="4517483" cy="3024336"/>
          </a:xfrm>
          <a:prstGeom prst="rect">
            <a:avLst/>
          </a:prstGeom>
          <a:noFill/>
          <a:ln w="9525">
            <a:solidFill>
              <a:srgbClr val="0000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tangolo 5"/>
          <p:cNvSpPr>
            <a:spLocks noChangeArrowheads="1"/>
          </p:cNvSpPr>
          <p:nvPr/>
        </p:nvSpPr>
        <p:spPr bwMode="auto">
          <a:xfrm>
            <a:off x="7761312" y="2453987"/>
            <a:ext cx="20320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>
            <a:spAutoFit/>
          </a:bodyPr>
          <a:lstStyle/>
          <a:p>
            <a:pPr algn="l"/>
            <a:r>
              <a:rPr lang="en-US" sz="1600" b="1" dirty="0" err="1">
                <a:solidFill>
                  <a:srgbClr val="000000"/>
                </a:solidFill>
                <a:latin typeface="Calibri" charset="0"/>
              </a:rPr>
              <a:t>Supporto</a:t>
            </a:r>
            <a:r>
              <a:rPr lang="en-US" sz="16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alibri" charset="0"/>
              </a:rPr>
              <a:t>meccanico</a:t>
            </a:r>
            <a:r>
              <a:rPr lang="en-US" sz="1600" b="1" dirty="0">
                <a:solidFill>
                  <a:srgbClr val="000000"/>
                </a:solidFill>
                <a:latin typeface="Calibri" charset="0"/>
              </a:rPr>
              <a:t> per </a:t>
            </a:r>
            <a:r>
              <a:rPr lang="en-US" sz="1600" b="1" dirty="0" err="1">
                <a:solidFill>
                  <a:srgbClr val="000000"/>
                </a:solidFill>
                <a:latin typeface="Calibri" charset="0"/>
              </a:rPr>
              <a:t>installazione</a:t>
            </a:r>
            <a:r>
              <a:rPr lang="en-US" sz="1600" b="1" dirty="0">
                <a:solidFill>
                  <a:srgbClr val="000000"/>
                </a:solidFill>
                <a:latin typeface="Calibri" charset="0"/>
              </a:rPr>
              <a:t> di ATLAS Pixel (DST) </a:t>
            </a:r>
          </a:p>
        </p:txBody>
      </p:sp>
    </p:spTree>
    <p:extLst>
      <p:ext uri="{BB962C8B-B14F-4D97-AF65-F5344CB8AC3E}">
        <p14:creationId xmlns:p14="http://schemas.microsoft.com/office/powerpoint/2010/main" val="151666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Analisi</a:t>
            </a:r>
            <a:r>
              <a:rPr lang="en-GB" dirty="0"/>
              <a:t> ad </a:t>
            </a:r>
            <a:r>
              <a:rPr lang="en-GB" dirty="0" err="1"/>
              <a:t>elementi</a:t>
            </a:r>
            <a:r>
              <a:rPr lang="en-GB" dirty="0"/>
              <a:t> </a:t>
            </a:r>
            <a:r>
              <a:rPr lang="en-GB" dirty="0" err="1"/>
              <a:t>finiti</a:t>
            </a:r>
            <a:r>
              <a:rPr lang="en-GB" dirty="0"/>
              <a:t> </a:t>
            </a:r>
            <a:r>
              <a:rPr lang="en-GB" dirty="0" smtClean="0"/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FEM per LAVORI SVOLTI per ATLAS </a:t>
            </a:r>
          </a:p>
          <a:p>
            <a:pPr lvl="1"/>
            <a:r>
              <a:rPr lang="en-GB" dirty="0" err="1"/>
              <a:t>Analisi</a:t>
            </a:r>
            <a:r>
              <a:rPr lang="en-GB" dirty="0"/>
              <a:t> stave IBL, </a:t>
            </a:r>
            <a:r>
              <a:rPr lang="en-GB" dirty="0" err="1"/>
              <a:t>progettazione</a:t>
            </a:r>
            <a:r>
              <a:rPr lang="en-GB" dirty="0"/>
              <a:t> per </a:t>
            </a:r>
            <a:r>
              <a:rPr lang="en-GB" dirty="0" err="1"/>
              <a:t>il</a:t>
            </a:r>
            <a:r>
              <a:rPr lang="en-GB" dirty="0"/>
              <a:t> TDR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4B0E7-B6AD-C241-90FE-C243627E88D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770" y="1772817"/>
            <a:ext cx="2448272" cy="307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50" y="1772816"/>
            <a:ext cx="3930302" cy="4603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tangolo 19"/>
          <p:cNvSpPr>
            <a:spLocks noChangeArrowheads="1"/>
          </p:cNvSpPr>
          <p:nvPr/>
        </p:nvSpPr>
        <p:spPr bwMode="auto">
          <a:xfrm>
            <a:off x="1670770" y="5013176"/>
            <a:ext cx="2376264" cy="646331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Ottimizzazione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termica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IBL stave</a:t>
            </a:r>
          </a:p>
        </p:txBody>
      </p:sp>
    </p:spTree>
    <p:extLst>
      <p:ext uri="{BB962C8B-B14F-4D97-AF65-F5344CB8AC3E}">
        <p14:creationId xmlns:p14="http://schemas.microsoft.com/office/powerpoint/2010/main" val="181985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Analisi</a:t>
            </a:r>
            <a:r>
              <a:rPr lang="en-GB" dirty="0"/>
              <a:t> ad </a:t>
            </a:r>
            <a:r>
              <a:rPr lang="en-GB" dirty="0" err="1"/>
              <a:t>elementi</a:t>
            </a:r>
            <a:r>
              <a:rPr lang="en-GB" dirty="0"/>
              <a:t> </a:t>
            </a:r>
            <a:r>
              <a:rPr lang="en-GB" dirty="0" err="1"/>
              <a:t>finiti</a:t>
            </a:r>
            <a:r>
              <a:rPr lang="en-GB" dirty="0"/>
              <a:t> </a:t>
            </a:r>
            <a:r>
              <a:rPr lang="en-GB" dirty="0" smtClean="0"/>
              <a:t>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LAVORI in </a:t>
            </a:r>
            <a:r>
              <a:rPr lang="en-GB" dirty="0" err="1"/>
              <a:t>corso</a:t>
            </a:r>
            <a:endParaRPr lang="en-GB" dirty="0"/>
          </a:p>
          <a:p>
            <a:pPr lvl="1"/>
            <a:r>
              <a:rPr lang="en-GB" dirty="0"/>
              <a:t>ATLAS task force per </a:t>
            </a:r>
            <a:r>
              <a:rPr lang="en-GB" dirty="0" err="1"/>
              <a:t>indagine</a:t>
            </a:r>
            <a:r>
              <a:rPr lang="en-GB" dirty="0"/>
              <a:t> </a:t>
            </a:r>
            <a:r>
              <a:rPr lang="en-GB" dirty="0" err="1"/>
              <a:t>approfondita</a:t>
            </a:r>
            <a:r>
              <a:rPr lang="en-GB" dirty="0"/>
              <a:t>  </a:t>
            </a:r>
            <a:r>
              <a:rPr lang="en-GB" dirty="0" err="1"/>
              <a:t>deformazioni</a:t>
            </a:r>
            <a:r>
              <a:rPr lang="en-GB" dirty="0"/>
              <a:t> di IBL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4B0E7-B6AD-C241-90FE-C243627E88D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16496" y="2060848"/>
            <a:ext cx="5318612" cy="4414522"/>
            <a:chOff x="416496" y="2060848"/>
            <a:chExt cx="5318612" cy="4414522"/>
          </a:xfrm>
        </p:grpSpPr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496" y="2060848"/>
              <a:ext cx="5318612" cy="4001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496" y="3717032"/>
              <a:ext cx="3672408" cy="2758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192" y="2025054"/>
            <a:ext cx="3080792" cy="23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ttangolo 3"/>
          <p:cNvSpPr>
            <a:spLocks noChangeArrowheads="1"/>
          </p:cNvSpPr>
          <p:nvPr/>
        </p:nvSpPr>
        <p:spPr bwMode="auto">
          <a:xfrm>
            <a:off x="7185248" y="4365104"/>
            <a:ext cx="2180443" cy="646331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Effetto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potenza</a:t>
            </a:r>
            <a:endParaRPr lang="en-US" sz="1800" b="1" dirty="0">
              <a:solidFill>
                <a:srgbClr val="000000"/>
              </a:solidFill>
              <a:latin typeface="Calibri" charset="0"/>
            </a:endParaRPr>
          </a:p>
          <a:p>
            <a:pPr algn="l"/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dissipata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nel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flexbus</a:t>
            </a:r>
            <a:endParaRPr lang="en-US" sz="1800" b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1" name="Rettangolo 17"/>
          <p:cNvSpPr>
            <a:spLocks noChangeArrowheads="1"/>
          </p:cNvSpPr>
          <p:nvPr/>
        </p:nvSpPr>
        <p:spPr bwMode="auto">
          <a:xfrm>
            <a:off x="4376936" y="5301208"/>
            <a:ext cx="3096344" cy="923330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Dettagli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delle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deformazioni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termiche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IBL stave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effetti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vincoli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materiali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libri" charset="0"/>
              </a:rPr>
              <a:t>etc</a:t>
            </a:r>
            <a:endParaRPr lang="en-US" sz="1800" b="1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09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Analisi</a:t>
            </a:r>
            <a:r>
              <a:rPr lang="en-GB" dirty="0"/>
              <a:t> ad </a:t>
            </a:r>
            <a:r>
              <a:rPr lang="en-GB" dirty="0" err="1"/>
              <a:t>elementi</a:t>
            </a:r>
            <a:r>
              <a:rPr lang="en-GB" dirty="0"/>
              <a:t> </a:t>
            </a:r>
            <a:r>
              <a:rPr lang="en-GB" dirty="0" err="1"/>
              <a:t>finiti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LHCb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Upgrade </a:t>
            </a:r>
            <a:r>
              <a:rPr lang="en-GB" sz="2000" dirty="0"/>
              <a:t>del tracker UT di </a:t>
            </a:r>
            <a:r>
              <a:rPr lang="en-GB" sz="2000" dirty="0" err="1"/>
              <a:t>LHCb</a:t>
            </a:r>
            <a:endParaRPr lang="en-GB" sz="2000" dirty="0"/>
          </a:p>
          <a:p>
            <a:r>
              <a:rPr lang="en-GB" sz="2000" dirty="0"/>
              <a:t>ANALISI e OTTIMIZZAZIONE </a:t>
            </a:r>
            <a:r>
              <a:rPr lang="en-GB" sz="2000" dirty="0" err="1"/>
              <a:t>termica</a:t>
            </a:r>
            <a:endParaRPr lang="en-GB" sz="2000" dirty="0"/>
          </a:p>
          <a:p>
            <a:r>
              <a:rPr lang="en-GB" sz="2000" dirty="0"/>
              <a:t>STUDIO </a:t>
            </a:r>
            <a:r>
              <a:rPr lang="en-GB" sz="2000" dirty="0" err="1"/>
              <a:t>raffreddamento</a:t>
            </a:r>
            <a:r>
              <a:rPr lang="en-GB" sz="2000" dirty="0"/>
              <a:t>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con </a:t>
            </a:r>
            <a:r>
              <a:rPr lang="en-GB" sz="2000" dirty="0"/>
              <a:t>CO</a:t>
            </a:r>
            <a:r>
              <a:rPr lang="en-GB" sz="2000" baseline="-25000" dirty="0"/>
              <a:t>2</a:t>
            </a:r>
            <a:r>
              <a:rPr lang="en-GB" sz="2000" dirty="0"/>
              <a:t> </a:t>
            </a:r>
            <a:r>
              <a:rPr lang="en-GB" sz="2000" dirty="0" err="1"/>
              <a:t>evaporante</a:t>
            </a:r>
            <a:endParaRPr lang="en-GB" sz="2000" dirty="0"/>
          </a:p>
          <a:p>
            <a:r>
              <a:rPr lang="en-GB" sz="2000" dirty="0"/>
              <a:t>68 staves, rated 5 kW @ - 35 °</a:t>
            </a:r>
            <a:r>
              <a:rPr lang="en-GB" sz="2000" dirty="0" smtClean="0"/>
              <a:t>C</a:t>
            </a:r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r>
              <a:rPr lang="en-GB" sz="2000" b="1" dirty="0" err="1" smtClean="0"/>
              <a:t>Misure</a:t>
            </a:r>
            <a:r>
              <a:rPr lang="en-GB" sz="2000" b="1" dirty="0" smtClean="0"/>
              <a:t> </a:t>
            </a:r>
            <a:r>
              <a:rPr lang="en-GB" sz="2000" b="1" dirty="0" err="1"/>
              <a:t>parametri</a:t>
            </a:r>
            <a:r>
              <a:rPr lang="en-GB" sz="2000" b="1" dirty="0"/>
              <a:t> </a:t>
            </a:r>
            <a:r>
              <a:rPr lang="en-GB" sz="2000" b="1" dirty="0" err="1"/>
              <a:t>materiali</a:t>
            </a:r>
            <a:r>
              <a:rPr lang="en-GB" sz="2000" b="1" dirty="0"/>
              <a:t> </a:t>
            </a:r>
          </a:p>
          <a:p>
            <a:pPr lvl="1"/>
            <a:r>
              <a:rPr lang="en-GB" sz="1600" dirty="0"/>
              <a:t>(Low) Thermal Conductivity measurement (i.e. glue with additives, carbon </a:t>
            </a:r>
            <a:r>
              <a:rPr lang="en-GB" sz="1600" dirty="0" err="1"/>
              <a:t>fiber</a:t>
            </a:r>
            <a:r>
              <a:rPr lang="en-GB" sz="1600" dirty="0"/>
              <a:t> pipe samples)</a:t>
            </a:r>
          </a:p>
          <a:p>
            <a:pPr lvl="1"/>
            <a:r>
              <a:rPr lang="en-GB" sz="1600" dirty="0"/>
              <a:t>I.R. photo-thermal technique (in collaboration with external company)</a:t>
            </a:r>
          </a:p>
          <a:p>
            <a:pPr lvl="1"/>
            <a:endParaRPr lang="en-GB" sz="16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D9F5F-CEE8-1E43-9303-3B19EF44B24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876" y="863600"/>
            <a:ext cx="1900237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776" y="2919413"/>
            <a:ext cx="1719262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ttangolo 5"/>
          <p:cNvSpPr>
            <a:spLocks noChangeArrowheads="1"/>
          </p:cNvSpPr>
          <p:nvPr/>
        </p:nvSpPr>
        <p:spPr bwMode="auto">
          <a:xfrm>
            <a:off x="6475288" y="2444750"/>
            <a:ext cx="2630247" cy="338554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none">
            <a:spAutoFit/>
          </a:bodyPr>
          <a:lstStyle/>
          <a:p>
            <a:r>
              <a:rPr lang="it-IT" sz="1600" b="1" dirty="0"/>
              <a:t>a tubo </a:t>
            </a:r>
            <a:r>
              <a:rPr lang="it-IT" sz="1600" b="1" dirty="0" err="1"/>
              <a:t>snake</a:t>
            </a:r>
            <a:r>
              <a:rPr lang="it-IT" sz="1600" b="1" dirty="0"/>
              <a:t> o tubi paralleli</a:t>
            </a: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813" y="863600"/>
            <a:ext cx="1844675" cy="148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913" y="2444750"/>
            <a:ext cx="2781300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" name="Rettangolo 17"/>
          <p:cNvSpPr>
            <a:spLocks noChangeArrowheads="1"/>
          </p:cNvSpPr>
          <p:nvPr/>
        </p:nvSpPr>
        <p:spPr bwMode="auto">
          <a:xfrm>
            <a:off x="560512" y="4581128"/>
            <a:ext cx="5608727" cy="338554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none">
            <a:spAutoFit/>
          </a:bodyPr>
          <a:lstStyle/>
          <a:p>
            <a:r>
              <a:rPr lang="it-IT" sz="1600" b="1" dirty="0"/>
              <a:t>Studi sistemi di distribuzione CO2 e controllo raffreddamento</a:t>
            </a:r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151" y="2584450"/>
            <a:ext cx="782637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5" name="Rettangolo 9"/>
          <p:cNvSpPr>
            <a:spLocks noChangeArrowheads="1"/>
          </p:cNvSpPr>
          <p:nvPr/>
        </p:nvSpPr>
        <p:spPr bwMode="auto">
          <a:xfrm>
            <a:off x="6829301" y="4530725"/>
            <a:ext cx="3007855" cy="830997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none">
            <a:spAutoFit/>
          </a:bodyPr>
          <a:lstStyle/>
          <a:p>
            <a:r>
              <a:rPr lang="it-IT" sz="1600" b="1">
                <a:solidFill>
                  <a:srgbClr val="000000"/>
                </a:solidFill>
              </a:rPr>
              <a:t>Studi FEM dettagli </a:t>
            </a:r>
          </a:p>
          <a:p>
            <a:r>
              <a:rPr lang="it-IT" sz="1600" b="1">
                <a:solidFill>
                  <a:srgbClr val="000000"/>
                </a:solidFill>
              </a:rPr>
              <a:t>Minimizzazione hot spot</a:t>
            </a:r>
          </a:p>
          <a:p>
            <a:r>
              <a:rPr lang="it-IT" sz="1600" b="1">
                <a:solidFill>
                  <a:srgbClr val="000000"/>
                </a:solidFill>
              </a:rPr>
              <a:t>Potenza da Read-out sul sensore</a:t>
            </a:r>
            <a:endParaRPr lang="it-IT" sz="2800" b="1"/>
          </a:p>
        </p:txBody>
      </p:sp>
    </p:spTree>
    <p:extLst>
      <p:ext uri="{BB962C8B-B14F-4D97-AF65-F5344CB8AC3E}">
        <p14:creationId xmlns:p14="http://schemas.microsoft.com/office/powerpoint/2010/main" val="210497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Collaborazione</a:t>
            </a:r>
            <a:r>
              <a:rPr lang="en-GB" dirty="0" smtClean="0"/>
              <a:t> con CERN </a:t>
            </a:r>
            <a:r>
              <a:rPr lang="en-GB" dirty="0" err="1" smtClean="0"/>
              <a:t>su</a:t>
            </a:r>
            <a:r>
              <a:rPr lang="en-GB" dirty="0" smtClean="0"/>
              <a:t> CO</a:t>
            </a:r>
            <a:r>
              <a:rPr lang="en-GB" baseline="-25000" dirty="0" smtClean="0"/>
              <a:t>2</a:t>
            </a:r>
            <a:r>
              <a:rPr lang="en-GB" dirty="0" smtClean="0"/>
              <a:t> cooling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Collaboration in the design and production of the v.3 units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of </a:t>
            </a:r>
            <a:r>
              <a:rPr lang="en-GB" sz="2000" dirty="0"/>
              <a:t>the “TRACI” CO2 cooling system for prototypes test,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re</a:t>
            </a:r>
            <a:r>
              <a:rPr lang="en-GB" sz="2000" dirty="0"/>
              <a:t>-design and test </a:t>
            </a:r>
            <a:r>
              <a:rPr lang="en-GB" sz="2000" dirty="0" smtClean="0"/>
              <a:t>of </a:t>
            </a:r>
            <a:r>
              <a:rPr lang="en-GB" sz="2000" dirty="0"/>
              <a:t>the CO2 pump (M-pump version</a:t>
            </a:r>
            <a:r>
              <a:rPr lang="en-GB" sz="2000" dirty="0" smtClean="0"/>
              <a:t>)</a:t>
            </a:r>
            <a:endParaRPr lang="en-GB" sz="2000" dirty="0"/>
          </a:p>
          <a:p>
            <a:pPr lvl="1"/>
            <a:r>
              <a:rPr lang="en-GB" sz="1600" dirty="0" smtClean="0"/>
              <a:t>Studies </a:t>
            </a:r>
            <a:r>
              <a:rPr lang="en-GB" sz="1600" dirty="0"/>
              <a:t>using COBRA </a:t>
            </a:r>
            <a:r>
              <a:rPr lang="en-GB" sz="1600" dirty="0" smtClean="0"/>
              <a:t>code</a:t>
            </a:r>
            <a:endParaRPr lang="en-GB" sz="1600" dirty="0"/>
          </a:p>
          <a:p>
            <a:pPr lvl="1"/>
            <a:r>
              <a:rPr lang="en-GB" sz="1600" dirty="0"/>
              <a:t>Cooling test using Titanium pipes</a:t>
            </a:r>
          </a:p>
          <a:p>
            <a:pPr lvl="1"/>
            <a:r>
              <a:rPr lang="en-GB" sz="1600" dirty="0"/>
              <a:t>R&amp;D on cooling connection and manifolds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4B0E7-B6AD-C241-90FE-C243627E88D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4" descr="D:\_BIFASE-CO2\_CO2 cooling test with TRACI in Milano\impianto uno stave\foto\2015 MAGGIO\IMG_003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946" y="2560215"/>
            <a:ext cx="2016125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D:\_BIFASE-CO2\_CO2 cooling test with TRACI in Milano\impianto uno stave\foto\2015 MAGGIO\IMG_001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371" y="3374603"/>
            <a:ext cx="201612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_BIFASE-CO2\_CO2 cooling test with TRACI in Milano\impianto uno stave\foto\IMG_005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259" y="4879553"/>
            <a:ext cx="200025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D:\_BIFASE-CO2\_CO2- TRACI\pictures TRACI structures AND PUMP Milano\IMG_0812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96" y="1090190"/>
            <a:ext cx="182403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359" y="2690390"/>
            <a:ext cx="3222625" cy="241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" name="Rettangolo 2"/>
          <p:cNvSpPr>
            <a:spLocks noChangeArrowheads="1"/>
          </p:cNvSpPr>
          <p:nvPr/>
        </p:nvSpPr>
        <p:spPr bwMode="auto">
          <a:xfrm>
            <a:off x="1136576" y="5384378"/>
            <a:ext cx="3190029" cy="584776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r>
              <a:rPr lang="it-IT" sz="1600" b="1"/>
              <a:t>Piegatura tubo titanio per prototipo stave</a:t>
            </a:r>
          </a:p>
        </p:txBody>
      </p:sp>
      <p:sp>
        <p:nvSpPr>
          <p:cNvPr id="13" name="Rettangolo 9"/>
          <p:cNvSpPr>
            <a:spLocks noChangeArrowheads="1"/>
          </p:cNvSpPr>
          <p:nvPr/>
        </p:nvSpPr>
        <p:spPr bwMode="auto">
          <a:xfrm>
            <a:off x="4641777" y="4130253"/>
            <a:ext cx="2153915" cy="584776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r>
              <a:rPr lang="it-IT" sz="1600" b="1"/>
              <a:t>Attacco fitting al tubo e test in pressione</a:t>
            </a:r>
          </a:p>
        </p:txBody>
      </p:sp>
      <p:sp>
        <p:nvSpPr>
          <p:cNvPr id="14" name="Rettangolo 10"/>
          <p:cNvSpPr>
            <a:spLocks noChangeArrowheads="1"/>
          </p:cNvSpPr>
          <p:nvPr/>
        </p:nvSpPr>
        <p:spPr bwMode="auto">
          <a:xfrm>
            <a:off x="7451652" y="5106565"/>
            <a:ext cx="2153915" cy="1077218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r>
              <a:rPr lang="it-IT" sz="1600" b="1"/>
              <a:t>Montaggio linee e componenti  swagelok e strumentazione di misura</a:t>
            </a:r>
          </a:p>
        </p:txBody>
      </p:sp>
      <p:sp>
        <p:nvSpPr>
          <p:cNvPr id="15" name="Rettangolo 11"/>
          <p:cNvSpPr>
            <a:spLocks noChangeArrowheads="1"/>
          </p:cNvSpPr>
          <p:nvPr/>
        </p:nvSpPr>
        <p:spPr bwMode="auto">
          <a:xfrm>
            <a:off x="7416727" y="2542753"/>
            <a:ext cx="2153915" cy="584776"/>
          </a:xfrm>
          <a:prstGeom prst="rect">
            <a:avLst/>
          </a:prstGeom>
          <a:solidFill>
            <a:srgbClr val="EEF9F4"/>
          </a:solidFill>
          <a:ln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r>
              <a:rPr lang="it-IT" sz="1600" b="1" dirty="0"/>
              <a:t>Pompa </a:t>
            </a:r>
            <a:r>
              <a:rPr lang="it-IT" sz="1600" b="1" dirty="0" smtClean="0"/>
              <a:t>M-</a:t>
            </a:r>
            <a:r>
              <a:rPr lang="it-IT" sz="1600" b="1" dirty="0" err="1"/>
              <a:t>M</a:t>
            </a:r>
            <a:r>
              <a:rPr lang="it-IT" sz="1600" b="1" dirty="0" err="1" smtClean="0"/>
              <a:t>ump</a:t>
            </a:r>
            <a:r>
              <a:rPr lang="it-IT" sz="1600" b="1" dirty="0" smtClean="0"/>
              <a:t> </a:t>
            </a:r>
            <a:r>
              <a:rPr lang="it-IT" sz="1600" b="1" dirty="0"/>
              <a:t>per TRACI v.3 Milano</a:t>
            </a:r>
          </a:p>
        </p:txBody>
      </p:sp>
    </p:spTree>
    <p:extLst>
      <p:ext uri="{BB962C8B-B14F-4D97-AF65-F5344CB8AC3E}">
        <p14:creationId xmlns:p14="http://schemas.microsoft.com/office/powerpoint/2010/main" val="244251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Impianto</a:t>
            </a:r>
            <a:r>
              <a:rPr lang="en-GB" dirty="0" smtClean="0"/>
              <a:t> </a:t>
            </a:r>
            <a:r>
              <a:rPr lang="en-US" dirty="0"/>
              <a:t>con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 smtClean="0"/>
              <a:t>evaporante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D9F5F-CEE8-1E43-9303-3B19EF44B24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7" name="Picture 2" descr="D:\_BIFASE-CO2\_CO2 cooling test with TRACI in Milano\daq servizio elettronica COMPONENTI\foto DAQ connessioni\IMG_00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598" y="916980"/>
            <a:ext cx="5518150" cy="4140200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</p:pic>
      <p:sp>
        <p:nvSpPr>
          <p:cNvPr id="8" name="Rettangolo 4"/>
          <p:cNvSpPr>
            <a:spLocks noChangeArrowheads="1"/>
          </p:cNvSpPr>
          <p:nvPr/>
        </p:nvSpPr>
        <p:spPr bwMode="auto">
          <a:xfrm>
            <a:off x="771648" y="974130"/>
            <a:ext cx="1157016" cy="522288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r>
              <a:rPr lang="en-US" sz="1400" b="1"/>
              <a:t>Cold box</a:t>
            </a:r>
          </a:p>
          <a:p>
            <a:r>
              <a:rPr lang="en-US" sz="1400" b="1"/>
              <a:t>aperta</a:t>
            </a:r>
          </a:p>
        </p:txBody>
      </p:sp>
      <p:sp>
        <p:nvSpPr>
          <p:cNvPr id="9" name="Rettangolo 5"/>
          <p:cNvSpPr>
            <a:spLocks noChangeArrowheads="1"/>
          </p:cNvSpPr>
          <p:nvPr/>
        </p:nvSpPr>
        <p:spPr bwMode="auto">
          <a:xfrm>
            <a:off x="622423" y="2126655"/>
            <a:ext cx="1728788" cy="738188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>
            <a:spAutoFit/>
          </a:bodyPr>
          <a:lstStyle/>
          <a:p>
            <a:r>
              <a:rPr lang="en-US" sz="1400" b="1"/>
              <a:t>Dummy stave</a:t>
            </a:r>
          </a:p>
          <a:p>
            <a:r>
              <a:rPr lang="en-US" sz="1400" b="1"/>
              <a:t>Strumentato con termocoppie</a:t>
            </a:r>
          </a:p>
        </p:txBody>
      </p:sp>
      <p:sp>
        <p:nvSpPr>
          <p:cNvPr id="10" name="Rettangolo 2"/>
          <p:cNvSpPr>
            <a:spLocks noChangeArrowheads="1"/>
          </p:cNvSpPr>
          <p:nvPr/>
        </p:nvSpPr>
        <p:spPr bwMode="auto">
          <a:xfrm>
            <a:off x="1162173" y="5222280"/>
            <a:ext cx="2286000" cy="1169988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000000"/>
                </a:solidFill>
              </a:rPr>
              <a:t>Tubo di raffreddamanto</a:t>
            </a:r>
          </a:p>
          <a:p>
            <a:r>
              <a:rPr lang="en-US" sz="1400" b="1">
                <a:solidFill>
                  <a:srgbClr val="000000"/>
                </a:solidFill>
              </a:rPr>
              <a:t>Serpentina di titanio</a:t>
            </a:r>
          </a:p>
          <a:p>
            <a:r>
              <a:rPr lang="en-US" sz="1400" b="1">
                <a:solidFill>
                  <a:srgbClr val="000000"/>
                </a:solidFill>
              </a:rPr>
              <a:t>ID 2 mm, th 0,125 mm</a:t>
            </a:r>
          </a:p>
          <a:p>
            <a:r>
              <a:rPr lang="en-US" sz="1400" b="1">
                <a:solidFill>
                  <a:srgbClr val="000000"/>
                </a:solidFill>
              </a:rPr>
              <a:t>Routing snake verticale</a:t>
            </a:r>
          </a:p>
          <a:p>
            <a:r>
              <a:rPr lang="en-US" sz="1400" b="1">
                <a:solidFill>
                  <a:srgbClr val="000000"/>
                </a:solidFill>
              </a:rPr>
              <a:t>Tot length 3 m</a:t>
            </a:r>
          </a:p>
        </p:txBody>
      </p:sp>
      <p:sp>
        <p:nvSpPr>
          <p:cNvPr id="11" name="Rettangolo 7"/>
          <p:cNvSpPr>
            <a:spLocks noChangeArrowheads="1"/>
          </p:cNvSpPr>
          <p:nvPr/>
        </p:nvSpPr>
        <p:spPr bwMode="auto">
          <a:xfrm>
            <a:off x="3560886" y="5330230"/>
            <a:ext cx="1728787" cy="954088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>
            <a:spAutoFit/>
          </a:bodyPr>
          <a:lstStyle/>
          <a:p>
            <a:r>
              <a:rPr lang="en-US" sz="1400" b="1"/>
              <a:t>Impianto di cooling strumentato con misure di T, P fluido CO2</a:t>
            </a:r>
          </a:p>
        </p:txBody>
      </p:sp>
      <p:sp>
        <p:nvSpPr>
          <p:cNvPr id="12" name="Rettangolo 8"/>
          <p:cNvSpPr>
            <a:spLocks noChangeArrowheads="1"/>
          </p:cNvSpPr>
          <p:nvPr/>
        </p:nvSpPr>
        <p:spPr bwMode="auto">
          <a:xfrm>
            <a:off x="8193360" y="2864843"/>
            <a:ext cx="1584176" cy="738187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TRACI v1</a:t>
            </a:r>
          </a:p>
          <a:p>
            <a:r>
              <a:rPr lang="en-US" sz="1400" b="1" dirty="0" err="1"/>
              <a:t>Impianto</a:t>
            </a:r>
            <a:r>
              <a:rPr lang="en-US" sz="1400" b="1" dirty="0"/>
              <a:t> 2 PACL</a:t>
            </a:r>
          </a:p>
          <a:p>
            <a:r>
              <a:rPr lang="en-US" sz="1400" b="1" dirty="0" err="1"/>
              <a:t>Misura</a:t>
            </a:r>
            <a:r>
              <a:rPr lang="en-US" sz="1400" b="1" dirty="0"/>
              <a:t> </a:t>
            </a:r>
            <a:r>
              <a:rPr lang="en-US" sz="1400" b="1" dirty="0" err="1"/>
              <a:t>portata</a:t>
            </a:r>
            <a:endParaRPr lang="en-US" sz="1400" b="1" dirty="0"/>
          </a:p>
        </p:txBody>
      </p:sp>
      <p:sp>
        <p:nvSpPr>
          <p:cNvPr id="13" name="Rettangolo 9"/>
          <p:cNvSpPr>
            <a:spLocks noChangeArrowheads="1"/>
          </p:cNvSpPr>
          <p:nvPr/>
        </p:nvSpPr>
        <p:spPr bwMode="auto">
          <a:xfrm>
            <a:off x="5472236" y="5330230"/>
            <a:ext cx="1727200" cy="523875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>
            <a:spAutoFit/>
          </a:bodyPr>
          <a:lstStyle/>
          <a:p>
            <a:r>
              <a:rPr lang="en-US" sz="1400" b="1"/>
              <a:t>dP variabile CO2 all’ingresso</a:t>
            </a:r>
          </a:p>
        </p:txBody>
      </p:sp>
      <p:cxnSp>
        <p:nvCxnSpPr>
          <p:cNvPr id="14" name="Connettore 2 6"/>
          <p:cNvCxnSpPr>
            <a:cxnSpLocks noChangeShapeType="1"/>
          </p:cNvCxnSpPr>
          <p:nvPr/>
        </p:nvCxnSpPr>
        <p:spPr bwMode="auto">
          <a:xfrm>
            <a:off x="1954336" y="1282105"/>
            <a:ext cx="1368425" cy="628650"/>
          </a:xfrm>
          <a:prstGeom prst="straightConnector1">
            <a:avLst/>
          </a:prstGeom>
          <a:noFill/>
          <a:ln w="28575" cmpd="sng">
            <a:solidFill>
              <a:srgbClr val="000090"/>
            </a:solidFill>
            <a:round/>
            <a:headEnd/>
            <a:tailEnd type="arrow" w="med" len="med"/>
          </a:ln>
        </p:spPr>
      </p:cxnSp>
      <p:cxnSp>
        <p:nvCxnSpPr>
          <p:cNvPr id="15" name="Connettore 2 12"/>
          <p:cNvCxnSpPr>
            <a:cxnSpLocks noChangeShapeType="1"/>
          </p:cNvCxnSpPr>
          <p:nvPr/>
        </p:nvCxnSpPr>
        <p:spPr bwMode="auto">
          <a:xfrm>
            <a:off x="1620961" y="2864843"/>
            <a:ext cx="2060575" cy="485775"/>
          </a:xfrm>
          <a:prstGeom prst="straightConnector1">
            <a:avLst/>
          </a:prstGeom>
          <a:noFill/>
          <a:ln w="28575" cmpd="sng">
            <a:solidFill>
              <a:srgbClr val="000090"/>
            </a:solidFill>
            <a:round/>
            <a:headEnd/>
            <a:tailEnd type="arrow" w="med" len="med"/>
          </a:ln>
        </p:spPr>
      </p:cxnSp>
      <p:cxnSp>
        <p:nvCxnSpPr>
          <p:cNvPr id="16" name="Connettore 2 14"/>
          <p:cNvCxnSpPr>
            <a:cxnSpLocks noChangeShapeType="1"/>
          </p:cNvCxnSpPr>
          <p:nvPr/>
        </p:nvCxnSpPr>
        <p:spPr bwMode="auto">
          <a:xfrm flipV="1">
            <a:off x="1738436" y="4285655"/>
            <a:ext cx="1822450" cy="868363"/>
          </a:xfrm>
          <a:prstGeom prst="straightConnector1">
            <a:avLst/>
          </a:prstGeom>
          <a:noFill/>
          <a:ln w="28575" cmpd="sng">
            <a:solidFill>
              <a:srgbClr val="000090"/>
            </a:solidFill>
            <a:round/>
            <a:headEnd/>
            <a:tailEnd type="arrow" w="med" len="med"/>
          </a:ln>
        </p:spPr>
      </p:cxnSp>
      <p:cxnSp>
        <p:nvCxnSpPr>
          <p:cNvPr id="17" name="Connettore 2 17"/>
          <p:cNvCxnSpPr>
            <a:cxnSpLocks noChangeShapeType="1"/>
          </p:cNvCxnSpPr>
          <p:nvPr/>
        </p:nvCxnSpPr>
        <p:spPr bwMode="auto">
          <a:xfrm flipV="1">
            <a:off x="4129211" y="4784130"/>
            <a:ext cx="0" cy="546100"/>
          </a:xfrm>
          <a:prstGeom prst="straightConnector1">
            <a:avLst/>
          </a:prstGeom>
          <a:noFill/>
          <a:ln w="28575" cmpd="sng">
            <a:solidFill>
              <a:srgbClr val="000090"/>
            </a:solidFill>
            <a:round/>
            <a:headEnd/>
            <a:tailEnd type="arrow" w="med" len="med"/>
          </a:ln>
        </p:spPr>
      </p:cxnSp>
      <p:cxnSp>
        <p:nvCxnSpPr>
          <p:cNvPr id="18" name="Connettore 2 19"/>
          <p:cNvCxnSpPr>
            <a:cxnSpLocks noChangeShapeType="1"/>
          </p:cNvCxnSpPr>
          <p:nvPr/>
        </p:nvCxnSpPr>
        <p:spPr bwMode="auto">
          <a:xfrm flipH="1" flipV="1">
            <a:off x="4426073" y="4828580"/>
            <a:ext cx="1416050" cy="546100"/>
          </a:xfrm>
          <a:prstGeom prst="straightConnector1">
            <a:avLst/>
          </a:prstGeom>
          <a:noFill/>
          <a:ln w="28575" cmpd="sng">
            <a:solidFill>
              <a:srgbClr val="000090"/>
            </a:solidFill>
            <a:round/>
            <a:headEnd/>
            <a:tailEnd type="arrow" w="med" len="med"/>
          </a:ln>
        </p:spPr>
      </p:cxnSp>
      <p:cxnSp>
        <p:nvCxnSpPr>
          <p:cNvPr id="19" name="Connettore 2 21"/>
          <p:cNvCxnSpPr>
            <a:cxnSpLocks noChangeShapeType="1"/>
          </p:cNvCxnSpPr>
          <p:nvPr/>
        </p:nvCxnSpPr>
        <p:spPr bwMode="auto">
          <a:xfrm flipH="1">
            <a:off x="7642348" y="3377605"/>
            <a:ext cx="569913" cy="0"/>
          </a:xfrm>
          <a:prstGeom prst="straightConnector1">
            <a:avLst/>
          </a:prstGeom>
          <a:noFill/>
          <a:ln w="28575" cmpd="sng">
            <a:solidFill>
              <a:srgbClr val="000090"/>
            </a:solidFill>
            <a:round/>
            <a:headEnd/>
            <a:tailEnd type="arrow" w="med" len="med"/>
          </a:ln>
        </p:spPr>
      </p:cxnSp>
      <p:sp>
        <p:nvSpPr>
          <p:cNvPr id="6" name="Rettangolo 1"/>
          <p:cNvSpPr>
            <a:spLocks noChangeArrowheads="1"/>
          </p:cNvSpPr>
          <p:nvPr/>
        </p:nvSpPr>
        <p:spPr bwMode="auto">
          <a:xfrm>
            <a:off x="4780631" y="548680"/>
            <a:ext cx="4348833" cy="584776"/>
          </a:xfrm>
          <a:prstGeom prst="rect">
            <a:avLst/>
          </a:prstGeom>
          <a:solidFill>
            <a:srgbClr val="EEF9F4"/>
          </a:solidFill>
          <a:ln w="28575" cmpd="sng">
            <a:solidFill>
              <a:srgbClr val="00009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/>
              <a:t>Sistema</a:t>
            </a:r>
            <a:r>
              <a:rPr lang="en-US" sz="1600" b="1" dirty="0"/>
              <a:t> di </a:t>
            </a:r>
            <a:r>
              <a:rPr lang="en-US" sz="1600" b="1" dirty="0" err="1"/>
              <a:t>caratterizzazione</a:t>
            </a:r>
            <a:r>
              <a:rPr lang="en-US" sz="1600" b="1" dirty="0"/>
              <a:t> </a:t>
            </a:r>
            <a:r>
              <a:rPr lang="en-US" sz="1600" b="1" dirty="0" err="1" smtClean="0"/>
              <a:t>termoidraulica</a:t>
            </a:r>
            <a:r>
              <a:rPr lang="en-US" sz="1600" b="1" dirty="0" smtClean="0"/>
              <a:t>.</a:t>
            </a:r>
          </a:p>
          <a:p>
            <a:pPr algn="ctr"/>
            <a:r>
              <a:rPr lang="en-US" sz="1600" b="1" dirty="0" err="1" smtClean="0"/>
              <a:t>Misure</a:t>
            </a:r>
            <a:r>
              <a:rPr lang="en-US" sz="1600" b="1" dirty="0" smtClean="0"/>
              <a:t> in </a:t>
            </a:r>
            <a:r>
              <a:rPr lang="en-US" sz="1600" b="1" dirty="0" err="1" smtClean="0"/>
              <a:t>corso</a:t>
            </a:r>
            <a:r>
              <a:rPr lang="en-US" sz="1600" b="1" dirty="0" smtClean="0"/>
              <a:t> a Milano</a:t>
            </a:r>
            <a:endParaRPr 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33865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Manpower a Milano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24160"/>
              </p:ext>
            </p:extLst>
          </p:nvPr>
        </p:nvGraphicFramePr>
        <p:xfrm>
          <a:off x="488504" y="764704"/>
          <a:ext cx="8712969" cy="578093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536504"/>
                <a:gridCol w="2232249"/>
                <a:gridCol w="1944216"/>
              </a:tblGrid>
              <a:tr h="370840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Qualifica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Frazione</a:t>
                      </a:r>
                      <a:r>
                        <a:rPr lang="en-GB" sz="2000" baseline="0" dirty="0" smtClean="0"/>
                        <a:t> in </a:t>
                      </a:r>
                      <a:br>
                        <a:rPr lang="en-GB" sz="2000" baseline="0" dirty="0" smtClean="0"/>
                      </a:br>
                      <a:r>
                        <a:rPr lang="en-GB" sz="2000" baseline="0" dirty="0" smtClean="0"/>
                        <a:t>RD_FASE2</a:t>
                      </a:r>
                      <a:endParaRPr lang="en-GB" sz="2000" dirty="0"/>
                    </a:p>
                  </a:txBody>
                  <a:tcPr/>
                </a:tc>
              </a:tr>
              <a:tr h="721256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Simone Coelli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Tecnologo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/>
                        <a:t>Coordinatore</a:t>
                      </a:r>
                      <a:endParaRPr lang="en-GB" sz="1600" dirty="0" smtClean="0"/>
                    </a:p>
                    <a:p>
                      <a:r>
                        <a:rPr lang="en-GB" sz="2000" dirty="0" smtClean="0"/>
                        <a:t>30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Servizio di </a:t>
                      </a:r>
                      <a:r>
                        <a:rPr lang="en-GB" sz="2000" dirty="0" err="1" smtClean="0"/>
                        <a:t>progettazione</a:t>
                      </a:r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officina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meccanica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smtClean="0"/>
                        <a:t>Mauro </a:t>
                      </a:r>
                      <a:r>
                        <a:rPr lang="en-GB" sz="2000" smtClean="0"/>
                        <a:t>Monti</a:t>
                      </a:r>
                    </a:p>
                    <a:p>
                      <a:endParaRPr lang="en-GB" sz="200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Tecnico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/>
                        <a:t>Progettazione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err="1" smtClean="0"/>
                        <a:t>Analista</a:t>
                      </a:r>
                      <a:r>
                        <a:rPr lang="en-GB" sz="1600" baseline="0" dirty="0" smtClean="0"/>
                        <a:t> FEM</a:t>
                      </a:r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 smtClean="0"/>
                        <a:t>..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Carlo</a:t>
                      </a:r>
                      <a:r>
                        <a:rPr lang="en-GB" sz="2000" baseline="0" dirty="0" smtClean="0"/>
                        <a:t> Gesmundo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 smtClean="0"/>
                        <a:t>Tecnico</a:t>
                      </a:r>
                      <a:endParaRPr lang="en-GB" sz="200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Progettazione</a:t>
                      </a:r>
                      <a:endParaRPr lang="en-GB" sz="1600" dirty="0" smtClean="0"/>
                    </a:p>
                    <a:p>
                      <a:r>
                        <a:rPr lang="en-GB" sz="1600" smtClean="0"/>
                        <a:t>Montaggi</a:t>
                      </a:r>
                    </a:p>
                    <a:p>
                      <a:r>
                        <a:rPr lang="en-GB" sz="1600" smtClean="0"/>
                        <a:t>..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Andrea</a:t>
                      </a:r>
                      <a:r>
                        <a:rPr lang="en-GB" sz="2000" baseline="0" dirty="0" smtClean="0"/>
                        <a:t> Capsoni</a:t>
                      </a:r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aseline="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 smtClean="0"/>
                        <a:t>Ennio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Viscione</a:t>
                      </a:r>
                      <a:endParaRPr lang="en-GB" sz="2000" dirty="0" smtClean="0"/>
                    </a:p>
                    <a:p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 smtClean="0"/>
                        <a:t>Tecnico</a:t>
                      </a:r>
                      <a:endParaRPr lang="en-GB" sz="200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err="1" smtClean="0"/>
                        <a:t>Tecnico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/>
                        <a:t>Disegni</a:t>
                      </a:r>
                      <a:endParaRPr lang="en-GB" sz="160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/>
                        <a:t>lavorazioni</a:t>
                      </a:r>
                      <a:endParaRPr lang="en-GB" sz="160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/>
                        <a:t>Montaggi</a:t>
                      </a:r>
                      <a:endParaRPr lang="en-GB" sz="1600" dirty="0" smtClean="0"/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..</a:t>
                      </a:r>
                    </a:p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mtClean="0"/>
                        <a:t>..</a:t>
                      </a:r>
                      <a:endParaRPr lang="en-GB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687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 smtClean="0"/>
                    </a:p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x-none" smtClean="0"/>
              <a:t>Milano, 8 giugno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Coelli - RD_FASE2: Mechanics and Cooling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4B0E7-B6AD-C241-90FE-C243627E88D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5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F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TLAS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INFN.potx</Template>
  <TotalTime>37443</TotalTime>
  <Words>445</Words>
  <Application>Microsoft Office PowerPoint</Application>
  <PresentationFormat>A4 (21x29,7 cm)</PresentationFormat>
  <Paragraphs>134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1" baseType="lpstr">
      <vt:lpstr>INFN</vt:lpstr>
      <vt:lpstr>ATLAS</vt:lpstr>
      <vt:lpstr>RD_FASE2:  Mechanics and Cooling  Pixel R&amp;D Projects Meeting Milano, 8 giugno 2015</vt:lpstr>
      <vt:lpstr>Sommario</vt:lpstr>
      <vt:lpstr>Analisi ad elementi finiti (1)</vt:lpstr>
      <vt:lpstr>Analisi ad elementi finiti (2)</vt:lpstr>
      <vt:lpstr>Analisi ad elementi finiti (3)</vt:lpstr>
      <vt:lpstr>Analisi ad elementi finiti (LHCb)</vt:lpstr>
      <vt:lpstr>Collaborazione con CERN su CO2 cooling</vt:lpstr>
      <vt:lpstr>Impianto con CO2 evaporante </vt:lpstr>
      <vt:lpstr>Manpower a Milano</vt:lpstr>
    </vt:vector>
  </TitlesOfParts>
  <Company>CERN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Attilio Andreazza</dc:creator>
  <cp:lastModifiedBy>coelli</cp:lastModifiedBy>
  <cp:revision>580</cp:revision>
  <dcterms:created xsi:type="dcterms:W3CDTF">2003-02-12T10:22:35Z</dcterms:created>
  <dcterms:modified xsi:type="dcterms:W3CDTF">2015-06-08T08:33:31Z</dcterms:modified>
</cp:coreProperties>
</file>