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8"/>
  </p:notesMasterIdLst>
  <p:handoutMasterIdLst>
    <p:handoutMasterId r:id="rId9"/>
  </p:handoutMasterIdLst>
  <p:sldIdLst>
    <p:sldId id="266" r:id="rId2"/>
    <p:sldId id="275" r:id="rId3"/>
    <p:sldId id="271" r:id="rId4"/>
    <p:sldId id="274" r:id="rId5"/>
    <p:sldId id="272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34" autoAdjust="0"/>
  </p:normalViewPr>
  <p:slideViewPr>
    <p:cSldViewPr snapToGrid="0" snapToObjects="1"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CF26B-541A-E548-9A8D-D084120CED7B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4E8E5-1EB1-714C-B9BC-8C57D616A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25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06936-2AFC-2344-9015-82E660E4634B}" type="datetimeFigureOut">
              <a:rPr lang="en-US" smtClean="0"/>
              <a:t>08/06/15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39026-5059-AF42-A970-2D9B57B3B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04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030" y="0"/>
            <a:ext cx="7779970" cy="92474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Giovedi' 14 Febrraio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74" y="6528816"/>
            <a:ext cx="3145825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Csn1, </a:t>
            </a:r>
            <a:r>
              <a:rPr lang="it-IT" dirty="0" err="1" smtClean="0"/>
              <a:t>PV,Mercoledi</a:t>
            </a:r>
            <a:r>
              <a:rPr lang="it-IT" dirty="0" smtClean="0"/>
              <a:t>’ 22 gennaio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3426" y="6535346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1216" y="6535346"/>
            <a:ext cx="9127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logoinfn-piccol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309007" cy="9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rgbClr val="0000FF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ida2020.web.cern.ch/content/desy" TargetMode="External"/><Relationship Id="rId4" Type="http://schemas.openxmlformats.org/officeDocument/2006/relationships/hyperlink" Target="http://aida2020.web.cern.ch/content/uclouvain" TargetMode="External"/><Relationship Id="rId5" Type="http://schemas.openxmlformats.org/officeDocument/2006/relationships/hyperlink" Target="http://aida2020.web.cern.ch/content/kit" TargetMode="External"/><Relationship Id="rId6" Type="http://schemas.openxmlformats.org/officeDocument/2006/relationships/hyperlink" Target="http://aida2020.web.cern.ch/content/jsi" TargetMode="External"/><Relationship Id="rId7" Type="http://schemas.openxmlformats.org/officeDocument/2006/relationships/hyperlink" Target="http://aida2020.web.cern.ch/content/uob" TargetMode="External"/><Relationship Id="rId8" Type="http://schemas.openxmlformats.org/officeDocument/2006/relationships/hyperlink" Target="http://aida2020.web.cern.ch/content/rbi" TargetMode="External"/><Relationship Id="rId9" Type="http://schemas.openxmlformats.org/officeDocument/2006/relationships/hyperlink" Target="http://aida2020.web.cern.ch/content/itainnova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ida2020.web.cern.ch/content/cer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030" y="0"/>
            <a:ext cx="5379670" cy="924747"/>
          </a:xfrm>
        </p:spPr>
        <p:txBody>
          <a:bodyPr/>
          <a:lstStyle/>
          <a:p>
            <a:r>
              <a:rPr lang="en-US" dirty="0" smtClean="0"/>
              <a:t>AIDA - 2020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5080000"/>
            <a:ext cx="8534400" cy="533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1092200"/>
            <a:ext cx="8382000" cy="177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9900" y="3124200"/>
            <a:ext cx="8534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Advanced European Infrastructures for Detectors at </a:t>
            </a:r>
            <a:r>
              <a:rPr lang="en-US" dirty="0" smtClean="0"/>
              <a:t>Accelerators</a:t>
            </a:r>
          </a:p>
          <a:p>
            <a:endParaRPr lang="en-US" dirty="0"/>
          </a:p>
          <a:p>
            <a:r>
              <a:rPr lang="en-US" dirty="0" smtClean="0"/>
              <a:t>Proposal number  </a:t>
            </a:r>
            <a:r>
              <a:rPr lang="en-US" b="1" dirty="0" smtClean="0"/>
              <a:t>654168</a:t>
            </a:r>
          </a:p>
          <a:p>
            <a:endParaRPr lang="en-US" b="1" dirty="0"/>
          </a:p>
          <a:p>
            <a:r>
              <a:rPr lang="en-US" b="1" dirty="0" smtClean="0"/>
              <a:t>CUP </a:t>
            </a:r>
            <a:r>
              <a:rPr lang="en-US" dirty="0" err="1" smtClean="0"/>
              <a:t>codice</a:t>
            </a:r>
            <a:r>
              <a:rPr lang="en-US" dirty="0" smtClean="0"/>
              <a:t> </a:t>
            </a:r>
            <a:r>
              <a:rPr lang="en-US" dirty="0" err="1" smtClean="0"/>
              <a:t>unico</a:t>
            </a:r>
            <a:r>
              <a:rPr lang="en-US" dirty="0" smtClean="0"/>
              <a:t> </a:t>
            </a:r>
            <a:r>
              <a:rPr lang="en-US" dirty="0" err="1" smtClean="0"/>
              <a:t>procedimento</a:t>
            </a:r>
            <a:r>
              <a:rPr lang="en-US" b="1" dirty="0" smtClean="0"/>
              <a:t>  </a:t>
            </a:r>
            <a:r>
              <a:rPr lang="en-US" dirty="0" smtClean="0"/>
              <a:t>(</a:t>
            </a:r>
            <a:r>
              <a:rPr lang="en-US" dirty="0" err="1" smtClean="0"/>
              <a:t>richiesto</a:t>
            </a:r>
            <a:r>
              <a:rPr lang="en-US" dirty="0" smtClean="0"/>
              <a:t>)</a:t>
            </a:r>
          </a:p>
          <a:p>
            <a:endParaRPr lang="en-US" b="1" dirty="0"/>
          </a:p>
          <a:p>
            <a:r>
              <a:rPr lang="en-US" dirty="0" smtClean="0"/>
              <a:t>Budget </a:t>
            </a:r>
            <a:r>
              <a:rPr lang="en-US" dirty="0" err="1" smtClean="0"/>
              <a:t>finanziato</a:t>
            </a:r>
            <a:r>
              <a:rPr lang="en-US" dirty="0" smtClean="0"/>
              <a:t> 10ML€</a:t>
            </a:r>
          </a:p>
          <a:p>
            <a:endParaRPr lang="en-US" dirty="0"/>
          </a:p>
          <a:p>
            <a:r>
              <a:rPr lang="en-US" dirty="0" smtClean="0"/>
              <a:t>INIZIO PROGETTO 1 Maggio 2015 per 48 </a:t>
            </a:r>
            <a:r>
              <a:rPr lang="en-US" dirty="0" err="1" smtClean="0"/>
              <a:t>mesi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Kick-off meeting al CERN 3-5 </a:t>
            </a:r>
            <a:r>
              <a:rPr lang="en-US" dirty="0" err="1" smtClean="0"/>
              <a:t>giugno</a:t>
            </a:r>
            <a:endParaRPr lang="en-US" dirty="0" smtClean="0"/>
          </a:p>
        </p:txBody>
      </p:sp>
      <p:pic>
        <p:nvPicPr>
          <p:cNvPr id="7" name="Picture 6" descr="logo aida 20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0"/>
            <a:ext cx="2400300" cy="92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151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AIDA –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5080000"/>
            <a:ext cx="8534400" cy="533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9900" y="11684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2674" y="6029067"/>
            <a:ext cx="712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http://aida2020.web.cern.ch/</a:t>
            </a:r>
            <a:endParaRPr lang="en-US" dirty="0" smtClean="0"/>
          </a:p>
        </p:txBody>
      </p:sp>
      <p:pic>
        <p:nvPicPr>
          <p:cNvPr id="6" name="Picture 5" descr="Screenshot 2015-06-08 12.38.2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709" y="0"/>
            <a:ext cx="6890291" cy="572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43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030" y="0"/>
            <a:ext cx="6090870" cy="924747"/>
          </a:xfrm>
        </p:spPr>
        <p:txBody>
          <a:bodyPr/>
          <a:lstStyle/>
          <a:p>
            <a:r>
              <a:rPr lang="en-US" dirty="0" smtClean="0"/>
              <a:t>AIDA – 2020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924747"/>
            <a:ext cx="4089400" cy="5693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WP4 – </a:t>
            </a:r>
          </a:p>
          <a:p>
            <a:r>
              <a:rPr lang="en-US" sz="1400" b="1" dirty="0" smtClean="0"/>
              <a:t> NA3 </a:t>
            </a:r>
            <a:r>
              <a:rPr lang="en-US" sz="1400" b="1" dirty="0"/>
              <a:t>Micro-electronics and interconnection:    ATLAS and CMS    </a:t>
            </a:r>
          </a:p>
          <a:p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smtClean="0"/>
              <a:t>WP6 –</a:t>
            </a:r>
          </a:p>
          <a:p>
            <a:r>
              <a:rPr lang="en-US" sz="1400" b="1" dirty="0" smtClean="0"/>
              <a:t> NA5 Novel </a:t>
            </a:r>
            <a:r>
              <a:rPr lang="en-US" sz="1400" b="1" dirty="0"/>
              <a:t>high voltage and resistive CMOS sensors  ATLAS  </a:t>
            </a:r>
            <a:endParaRPr lang="en-US" sz="1400" b="1" dirty="0" smtClean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smtClean="0"/>
              <a:t>WP7 –</a:t>
            </a:r>
          </a:p>
          <a:p>
            <a:r>
              <a:rPr lang="en-US" sz="1400" b="1" dirty="0" smtClean="0"/>
              <a:t>NA6 </a:t>
            </a:r>
            <a:r>
              <a:rPr lang="en-US" sz="1400" b="1" dirty="0"/>
              <a:t> </a:t>
            </a:r>
            <a:r>
              <a:rPr lang="en-US" sz="1400" b="1" dirty="0" smtClean="0"/>
              <a:t>Advanced </a:t>
            </a:r>
            <a:r>
              <a:rPr lang="en-US" sz="1400" b="1" dirty="0"/>
              <a:t>pixel detectors  ATLAS and CMS </a:t>
            </a:r>
            <a:endParaRPr lang="en-US" sz="1400" b="1" dirty="0" smtClean="0"/>
          </a:p>
          <a:p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smtClean="0"/>
              <a:t>WP13 - JRA1 </a:t>
            </a:r>
            <a:r>
              <a:rPr lang="en-US" sz="1400" b="1" dirty="0"/>
              <a:t>Innovative gas detectors </a:t>
            </a:r>
            <a:endParaRPr lang="en-US" sz="1400" b="1" dirty="0" smtClean="0"/>
          </a:p>
          <a:p>
            <a:endParaRPr lang="en-US" sz="1400" b="1" dirty="0"/>
          </a:p>
          <a:p>
            <a:endParaRPr lang="en-US" sz="1400" b="1" dirty="0" smtClean="0"/>
          </a:p>
          <a:p>
            <a:endParaRPr lang="en-US" sz="1400" b="1" dirty="0" smtClean="0"/>
          </a:p>
          <a:p>
            <a:r>
              <a:rPr lang="en-US" sz="1400" b="1" dirty="0" smtClean="0"/>
              <a:t>WP14</a:t>
            </a:r>
            <a:endParaRPr lang="en-US" sz="1400" b="1" dirty="0"/>
          </a:p>
          <a:p>
            <a:r>
              <a:rPr lang="en-US" sz="1400" b="1" dirty="0"/>
              <a:t>JRA2 Advanced calorimeter infrastructure  CMS </a:t>
            </a:r>
          </a:p>
          <a:p>
            <a:endParaRPr lang="en-US" sz="1400" b="1" dirty="0"/>
          </a:p>
          <a:p>
            <a:r>
              <a:rPr lang="en-US" sz="1400" b="1" dirty="0" smtClean="0"/>
              <a:t>WP15</a:t>
            </a:r>
          </a:p>
          <a:p>
            <a:r>
              <a:rPr lang="en-US" sz="1400" b="1" dirty="0" smtClean="0"/>
              <a:t>JRA3 </a:t>
            </a:r>
            <a:r>
              <a:rPr lang="en-US" sz="1400" b="1" dirty="0"/>
              <a:t>Improved infrastructure for test beam and irradiation facilities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9700" y="924747"/>
            <a:ext cx="3606800" cy="590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PV</a:t>
            </a:r>
            <a:r>
              <a:rPr lang="en-US" sz="1400" b="1" dirty="0">
                <a:solidFill>
                  <a:srgbClr val="FF0000"/>
                </a:solidFill>
              </a:rPr>
              <a:t>,  Valerio Re</a:t>
            </a:r>
          </a:p>
          <a:p>
            <a:r>
              <a:rPr lang="en-US" sz="1400" b="1" dirty="0"/>
              <a:t>MI</a:t>
            </a:r>
            <a:r>
              <a:rPr lang="en-US" sz="1400" b="1"/>
              <a:t>, </a:t>
            </a:r>
            <a:r>
              <a:rPr lang="en-US" sz="1400" b="1" smtClean="0"/>
              <a:t> Valentino </a:t>
            </a:r>
            <a:r>
              <a:rPr lang="en-US" sz="1400" b="1" dirty="0" err="1" smtClean="0"/>
              <a:t>Liberali</a:t>
            </a:r>
            <a:endParaRPr lang="en-US" sz="1400" b="1" dirty="0"/>
          </a:p>
          <a:p>
            <a:r>
              <a:rPr lang="en-US" sz="1400" b="1" dirty="0"/>
              <a:t>TO, </a:t>
            </a:r>
            <a:r>
              <a:rPr lang="en-US" sz="1400" b="1" dirty="0" err="1"/>
              <a:t>Lino</a:t>
            </a:r>
            <a:r>
              <a:rPr lang="en-US" sz="1400" b="1" dirty="0"/>
              <a:t> </a:t>
            </a:r>
            <a:r>
              <a:rPr lang="en-US" sz="1400" b="1" dirty="0" err="1"/>
              <a:t>Demaria</a:t>
            </a:r>
            <a:endParaRPr lang="en-US" sz="1400" b="1" dirty="0"/>
          </a:p>
          <a:p>
            <a:r>
              <a:rPr lang="en-US" sz="1400" b="1" dirty="0"/>
              <a:t>GE, </a:t>
            </a:r>
            <a:r>
              <a:rPr lang="en-US" sz="1400" b="1" dirty="0" err="1"/>
              <a:t>Nanni</a:t>
            </a:r>
            <a:r>
              <a:rPr lang="en-US" sz="1400" b="1" dirty="0"/>
              <a:t> </a:t>
            </a:r>
            <a:r>
              <a:rPr lang="en-US" sz="1400" b="1" dirty="0" err="1"/>
              <a:t>Darbo</a:t>
            </a:r>
            <a:endParaRPr lang="en-US" sz="1400" b="1" dirty="0"/>
          </a:p>
          <a:p>
            <a:r>
              <a:rPr lang="en-US" sz="1400" b="1" dirty="0"/>
              <a:t>PG 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Bilei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Gianmario</a:t>
            </a:r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err="1" smtClean="0"/>
              <a:t>Ge</a:t>
            </a:r>
            <a:r>
              <a:rPr lang="en-US" sz="1400" b="1" dirty="0" smtClean="0"/>
              <a:t>   </a:t>
            </a:r>
            <a:r>
              <a:rPr lang="en-US" sz="1400" b="1" dirty="0" err="1" smtClean="0">
                <a:solidFill>
                  <a:srgbClr val="FF6600"/>
                </a:solidFill>
              </a:rPr>
              <a:t>Darbo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err="1" smtClean="0">
                <a:solidFill>
                  <a:srgbClr val="FF6600"/>
                </a:solidFill>
              </a:rPr>
              <a:t>Nanni</a:t>
            </a:r>
            <a:endParaRPr lang="en-US" sz="1400" b="1" dirty="0">
              <a:solidFill>
                <a:srgbClr val="FF6600"/>
              </a:solidFill>
            </a:endParaRPr>
          </a:p>
          <a:p>
            <a:endParaRPr lang="en-US" sz="1400" b="1" dirty="0" smtClean="0"/>
          </a:p>
          <a:p>
            <a:r>
              <a:rPr lang="en-US" sz="1400" b="1" dirty="0"/>
              <a:t>PG, </a:t>
            </a:r>
            <a:r>
              <a:rPr lang="en-US" sz="1400" b="1" dirty="0" err="1" smtClean="0"/>
              <a:t>Bilei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Gianmario</a:t>
            </a:r>
            <a:endParaRPr lang="en-US" sz="1400" b="1" dirty="0"/>
          </a:p>
          <a:p>
            <a:r>
              <a:rPr lang="en-US" sz="1400" b="1" dirty="0"/>
              <a:t>TN, </a:t>
            </a:r>
            <a:r>
              <a:rPr lang="en-US" sz="1400" b="1" dirty="0" err="1" smtClean="0"/>
              <a:t>Dalla</a:t>
            </a:r>
            <a:r>
              <a:rPr lang="en-US" sz="1400" b="1" dirty="0" smtClean="0"/>
              <a:t> </a:t>
            </a:r>
            <a:r>
              <a:rPr lang="en-US" sz="1400" b="1" dirty="0" err="1"/>
              <a:t>Betta</a:t>
            </a:r>
            <a:endParaRPr lang="en-US" sz="1400" b="1" dirty="0"/>
          </a:p>
          <a:p>
            <a:r>
              <a:rPr lang="en-US" sz="1400" b="1" dirty="0"/>
              <a:t>TO, </a:t>
            </a:r>
            <a:r>
              <a:rPr lang="en-US" sz="1400" b="1" dirty="0" err="1"/>
              <a:t>Nicolo</a:t>
            </a:r>
            <a:r>
              <a:rPr lang="en-US" sz="1400" b="1" dirty="0"/>
              <a:t> </a:t>
            </a:r>
            <a:r>
              <a:rPr lang="en-US" sz="1400" b="1" dirty="0" err="1"/>
              <a:t>Cartiglia</a:t>
            </a:r>
            <a:endParaRPr lang="en-US" sz="1400" b="1" dirty="0"/>
          </a:p>
          <a:p>
            <a:r>
              <a:rPr lang="en-US" sz="1400" b="1" dirty="0"/>
              <a:t>MI, </a:t>
            </a:r>
            <a:r>
              <a:rPr lang="en-US" sz="1400" b="1" dirty="0" err="1"/>
              <a:t>Gianluca</a:t>
            </a:r>
            <a:r>
              <a:rPr lang="en-US" sz="1400" b="1" dirty="0"/>
              <a:t> </a:t>
            </a:r>
            <a:r>
              <a:rPr lang="en-US" sz="1400" b="1" dirty="0" err="1"/>
              <a:t>Alimonti</a:t>
            </a:r>
            <a:endParaRPr lang="en-US" sz="1400" b="1" dirty="0"/>
          </a:p>
          <a:p>
            <a:r>
              <a:rPr lang="en-US" sz="1400" b="1" dirty="0"/>
              <a:t>FI   Marco </a:t>
            </a:r>
            <a:r>
              <a:rPr lang="en-US" sz="1400" b="1" dirty="0" err="1" smtClean="0"/>
              <a:t>Meschini</a:t>
            </a:r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err="1" smtClean="0">
                <a:solidFill>
                  <a:srgbClr val="FF0000"/>
                </a:solidFill>
              </a:rPr>
              <a:t>Ts</a:t>
            </a:r>
            <a:r>
              <a:rPr lang="en-US" sz="1400" b="1" dirty="0">
                <a:solidFill>
                  <a:srgbClr val="FF0000"/>
                </a:solidFill>
              </a:rPr>
              <a:t>, Silvia </a:t>
            </a:r>
            <a:r>
              <a:rPr lang="en-US" sz="1400" b="1" dirty="0" err="1">
                <a:solidFill>
                  <a:srgbClr val="FF0000"/>
                </a:solidFill>
              </a:rPr>
              <a:t>Dalla</a:t>
            </a:r>
            <a:r>
              <a:rPr lang="en-US" sz="1400" b="1" dirty="0">
                <a:solidFill>
                  <a:srgbClr val="FF0000"/>
                </a:solidFill>
              </a:rPr>
              <a:t> Torre</a:t>
            </a:r>
          </a:p>
          <a:p>
            <a:r>
              <a:rPr lang="en-US" sz="1400" b="1" dirty="0"/>
              <a:t>LNF, </a:t>
            </a:r>
            <a:r>
              <a:rPr lang="en-US" sz="1400" b="1" dirty="0" err="1" smtClean="0"/>
              <a:t>Benussi</a:t>
            </a:r>
            <a:r>
              <a:rPr lang="en-US" sz="1400" b="1" dirty="0" smtClean="0"/>
              <a:t> Luigi</a:t>
            </a:r>
            <a:endParaRPr lang="en-US" sz="1400" b="1" dirty="0"/>
          </a:p>
          <a:p>
            <a:r>
              <a:rPr lang="en-US" sz="1400" b="1" dirty="0"/>
              <a:t>Ba,   Antonio </a:t>
            </a:r>
            <a:r>
              <a:rPr lang="en-US" sz="1400" b="1" dirty="0" err="1"/>
              <a:t>Ranieri</a:t>
            </a:r>
            <a:endParaRPr lang="en-US" sz="1400" b="1" dirty="0"/>
          </a:p>
          <a:p>
            <a:r>
              <a:rPr lang="en-US" sz="1400" b="1" dirty="0"/>
              <a:t>RTV  Roberto </a:t>
            </a:r>
            <a:r>
              <a:rPr lang="en-US" sz="1400" b="1" dirty="0" err="1"/>
              <a:t>Cardarelli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err="1"/>
              <a:t>MiB</a:t>
            </a:r>
            <a:r>
              <a:rPr lang="en-US" sz="1400" b="1" dirty="0"/>
              <a:t>, </a:t>
            </a:r>
            <a:r>
              <a:rPr lang="en-US" sz="1400" b="1" dirty="0" err="1"/>
              <a:t>Tommaso</a:t>
            </a:r>
            <a:r>
              <a:rPr lang="en-US" sz="1400" b="1" dirty="0"/>
              <a:t> </a:t>
            </a:r>
            <a:r>
              <a:rPr lang="en-US" sz="1400" b="1" dirty="0" err="1"/>
              <a:t>Tabarelli</a:t>
            </a:r>
            <a:endParaRPr lang="en-US" sz="1400" b="1" dirty="0"/>
          </a:p>
          <a:p>
            <a:r>
              <a:rPr lang="en-US" sz="1400" b="1" dirty="0"/>
              <a:t>TO,  Nadia </a:t>
            </a:r>
            <a:r>
              <a:rPr lang="en-US" sz="1400" b="1" dirty="0" err="1" smtClean="0"/>
              <a:t>Pastrone</a:t>
            </a:r>
            <a:endParaRPr lang="en-US" sz="1400" b="1" dirty="0" smtClean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smtClean="0"/>
              <a:t>BTF </a:t>
            </a:r>
            <a:r>
              <a:rPr lang="en-US" sz="1400" b="1" dirty="0" err="1"/>
              <a:t>lnf</a:t>
            </a:r>
            <a:r>
              <a:rPr lang="en-US" sz="1400" b="1" dirty="0">
                <a:solidFill>
                  <a:srgbClr val="FF6600"/>
                </a:solidFill>
              </a:rPr>
              <a:t>,   </a:t>
            </a:r>
            <a:r>
              <a:rPr lang="en-US" sz="1400" b="1" dirty="0" smtClean="0">
                <a:solidFill>
                  <a:srgbClr val="FF6600"/>
                </a:solidFill>
              </a:rPr>
              <a:t>Valente  Paolo</a:t>
            </a:r>
            <a:endParaRPr lang="en-US" sz="1400" b="1" dirty="0">
              <a:solidFill>
                <a:srgbClr val="FF6600"/>
              </a:solidFill>
            </a:endParaRPr>
          </a:p>
          <a:p>
            <a:r>
              <a:rPr lang="en-US" sz="1400" b="1" dirty="0"/>
              <a:t>GIF++ Bo-RTV, </a:t>
            </a:r>
            <a:r>
              <a:rPr lang="en-US" sz="1400" b="1" dirty="0" err="1" smtClean="0">
                <a:solidFill>
                  <a:srgbClr val="FF6600"/>
                </a:solidFill>
              </a:rPr>
              <a:t>Boscherini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err="1" smtClean="0">
                <a:solidFill>
                  <a:srgbClr val="FF6600"/>
                </a:solidFill>
              </a:rPr>
              <a:t>Davide</a:t>
            </a:r>
            <a:endParaRPr lang="en-US" sz="1400" b="1" dirty="0">
              <a:solidFill>
                <a:srgbClr val="FF6600"/>
              </a:solidFill>
            </a:endParaRPr>
          </a:p>
          <a:p>
            <a:endParaRPr lang="en-US" sz="1400" b="1" dirty="0"/>
          </a:p>
          <a:p>
            <a:endParaRPr lang="en-US" sz="1400" dirty="0" smtClean="0"/>
          </a:p>
        </p:txBody>
      </p:sp>
      <p:pic>
        <p:nvPicPr>
          <p:cNvPr id="7" name="Picture 6" descr="logo aida 20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0"/>
            <a:ext cx="2400300" cy="92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014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AIDA – 2020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924747"/>
            <a:ext cx="8128000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Volendo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tutti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possono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contribuire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ai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vari</a:t>
            </a:r>
            <a:r>
              <a:rPr lang="en-US" sz="1400" b="1" dirty="0" smtClean="0"/>
              <a:t> WP di AIDA2020, per </a:t>
            </a:r>
            <a:r>
              <a:rPr lang="en-US" sz="1400" b="1" dirty="0" err="1" smtClean="0"/>
              <a:t>poter</a:t>
            </a:r>
            <a:r>
              <a:rPr lang="en-US" sz="1400" b="1" dirty="0"/>
              <a:t> </a:t>
            </a:r>
            <a:r>
              <a:rPr lang="en-US" sz="1400" b="1" dirty="0" err="1" smtClean="0"/>
              <a:t>accedere</a:t>
            </a:r>
            <a:r>
              <a:rPr lang="en-US" sz="1400" b="1" dirty="0" smtClean="0"/>
              <a:t> a </a:t>
            </a:r>
            <a:r>
              <a:rPr lang="en-US" sz="1400" b="1" dirty="0" err="1" smtClean="0"/>
              <a:t>strutture</a:t>
            </a:r>
            <a:r>
              <a:rPr lang="en-US" sz="1400" b="1" dirty="0" smtClean="0"/>
              <a:t> di test o </a:t>
            </a:r>
            <a:r>
              <a:rPr lang="en-US" sz="1400" b="1" dirty="0" err="1" smtClean="0"/>
              <a:t>discussione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progetti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risultati</a:t>
            </a:r>
            <a:r>
              <a:rPr lang="en-US" sz="1400" b="1" dirty="0" smtClean="0"/>
              <a:t> (INFN e’ un </a:t>
            </a:r>
            <a:r>
              <a:rPr lang="en-US" sz="1400" b="1" dirty="0" err="1" smtClean="0"/>
              <a:t>beneficiario</a:t>
            </a:r>
            <a:r>
              <a:rPr lang="en-US" sz="1400" b="1" dirty="0" smtClean="0"/>
              <a:t> del </a:t>
            </a:r>
            <a:r>
              <a:rPr lang="en-US" sz="1400" b="1" dirty="0" err="1" smtClean="0"/>
              <a:t>progetto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globale</a:t>
            </a:r>
            <a:r>
              <a:rPr lang="en-US" sz="1400" b="1" dirty="0" smtClean="0"/>
              <a:t>)</a:t>
            </a:r>
          </a:p>
          <a:p>
            <a:endParaRPr lang="en-US" sz="1400" b="1" dirty="0"/>
          </a:p>
          <a:p>
            <a:r>
              <a:rPr lang="en-US" sz="1400" b="1" dirty="0" smtClean="0"/>
              <a:t>Ad </a:t>
            </a:r>
            <a:r>
              <a:rPr lang="en-US" sz="1400" b="1" dirty="0" err="1" smtClean="0"/>
              <a:t>esempio</a:t>
            </a:r>
            <a:r>
              <a:rPr lang="en-US" sz="1400" b="1" dirty="0" smtClean="0"/>
              <a:t> ci </a:t>
            </a:r>
            <a:r>
              <a:rPr lang="en-US" sz="1400" b="1" dirty="0" err="1" smtClean="0"/>
              <a:t>sono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contributi</a:t>
            </a:r>
            <a:r>
              <a:rPr lang="en-US" sz="1400" b="1" dirty="0" smtClean="0"/>
              <a:t> al WP9 </a:t>
            </a:r>
            <a:r>
              <a:rPr lang="en-US" sz="1400" b="1" dirty="0" err="1" smtClean="0"/>
              <a:t>sul</a:t>
            </a:r>
            <a:r>
              <a:rPr lang="en-US" sz="1400" b="1" dirty="0" smtClean="0"/>
              <a:t> cooling da cui </a:t>
            </a:r>
            <a:r>
              <a:rPr lang="en-US" sz="1400" b="1" dirty="0" err="1" smtClean="0"/>
              <a:t>viene</a:t>
            </a:r>
            <a:r>
              <a:rPr lang="en-US" sz="1400" b="1" dirty="0" smtClean="0"/>
              <a:t> TRACI</a:t>
            </a:r>
          </a:p>
          <a:p>
            <a:endParaRPr lang="en-US" sz="1400" b="1" dirty="0" smtClean="0"/>
          </a:p>
          <a:p>
            <a:endParaRPr lang="en-US" sz="1400" b="1" dirty="0"/>
          </a:p>
          <a:p>
            <a:r>
              <a:rPr lang="en-US" sz="1400" b="1" dirty="0" err="1" smtClean="0"/>
              <a:t>Altri</a:t>
            </a:r>
            <a:r>
              <a:rPr lang="en-US" sz="1400" b="1" dirty="0" smtClean="0"/>
              <a:t> WP di </a:t>
            </a:r>
            <a:r>
              <a:rPr lang="en-US" sz="1400" b="1" dirty="0" err="1" smtClean="0"/>
              <a:t>interesse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sono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tutti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quelli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che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danno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fondi</a:t>
            </a:r>
            <a:r>
              <a:rPr lang="en-US" sz="1400" b="1" dirty="0" smtClean="0"/>
              <a:t> per </a:t>
            </a:r>
            <a:r>
              <a:rPr lang="en-US" sz="1400" b="1" dirty="0" err="1" smtClean="0"/>
              <a:t>accesso</a:t>
            </a:r>
            <a:r>
              <a:rPr lang="en-US" sz="1400" b="1" dirty="0" smtClean="0"/>
              <a:t> a </a:t>
            </a:r>
            <a:r>
              <a:rPr lang="en-US" sz="1400" b="1" dirty="0" err="1" smtClean="0"/>
              <a:t>fasci</a:t>
            </a:r>
            <a:r>
              <a:rPr lang="en-US" sz="1400" b="1" dirty="0" smtClean="0"/>
              <a:t> o facility per </a:t>
            </a:r>
            <a:r>
              <a:rPr lang="en-US" sz="1400" b="1" dirty="0" err="1" smtClean="0"/>
              <a:t>irraggiamento</a:t>
            </a:r>
            <a:r>
              <a:rPr lang="en-US" sz="1400" b="1" dirty="0" smtClean="0"/>
              <a:t>, Transnational Access (TA)</a:t>
            </a:r>
          </a:p>
          <a:p>
            <a:endParaRPr lang="en-US" sz="1400" b="1" dirty="0" smtClean="0"/>
          </a:p>
          <a:p>
            <a:r>
              <a:rPr lang="en-US" sz="1400" dirty="0"/>
              <a:t>The AIDA-2020 </a:t>
            </a:r>
            <a:r>
              <a:rPr lang="en-US" sz="1400" b="1" dirty="0"/>
              <a:t>Transnational Access</a:t>
            </a:r>
            <a:r>
              <a:rPr lang="en-US" sz="1400" dirty="0"/>
              <a:t> (TA) </a:t>
            </a:r>
            <a:r>
              <a:rPr lang="en-US" sz="1400" dirty="0" err="1"/>
              <a:t>programme</a:t>
            </a:r>
            <a:r>
              <a:rPr lang="en-US" sz="1400" dirty="0"/>
              <a:t> includes key facilities for beam tests (</a:t>
            </a:r>
            <a:r>
              <a:rPr lang="en-US" sz="1400" dirty="0">
                <a:hlinkClick r:id="rId2"/>
              </a:rPr>
              <a:t>CERN</a:t>
            </a:r>
            <a:r>
              <a:rPr lang="en-US" sz="1400" dirty="0"/>
              <a:t>,</a:t>
            </a:r>
            <a:r>
              <a:rPr lang="en-US" sz="1400" dirty="0">
                <a:hlinkClick r:id="rId3"/>
              </a:rPr>
              <a:t>DESY</a:t>
            </a:r>
            <a:r>
              <a:rPr lang="en-US" sz="1400" dirty="0"/>
              <a:t>), irradiations (</a:t>
            </a:r>
            <a:r>
              <a:rPr lang="en-US" sz="1400" dirty="0">
                <a:hlinkClick r:id="rId4"/>
              </a:rPr>
              <a:t>UCLouvain</a:t>
            </a:r>
            <a:r>
              <a:rPr lang="en-US" sz="1400" dirty="0"/>
              <a:t>, </a:t>
            </a:r>
            <a:r>
              <a:rPr lang="en-US" sz="1400" dirty="0">
                <a:hlinkClick r:id="rId5"/>
              </a:rPr>
              <a:t>KIT</a:t>
            </a:r>
            <a:r>
              <a:rPr lang="en-US" sz="1400" dirty="0"/>
              <a:t>, </a:t>
            </a:r>
            <a:r>
              <a:rPr lang="en-US" sz="1400" dirty="0">
                <a:hlinkClick r:id="rId6"/>
              </a:rPr>
              <a:t>JSI</a:t>
            </a:r>
            <a:r>
              <a:rPr lang="en-US" sz="1400" dirty="0"/>
              <a:t>, </a:t>
            </a:r>
            <a:r>
              <a:rPr lang="en-US" sz="1400" dirty="0">
                <a:hlinkClick r:id="rId7"/>
              </a:rPr>
              <a:t>UoB</a:t>
            </a:r>
            <a:r>
              <a:rPr lang="en-US" sz="1400" dirty="0"/>
              <a:t>, </a:t>
            </a:r>
            <a:r>
              <a:rPr lang="en-US" sz="1400" dirty="0">
                <a:hlinkClick r:id="rId2"/>
              </a:rPr>
              <a:t>CERN: IRRAD &amp; GIF++</a:t>
            </a:r>
            <a:r>
              <a:rPr lang="en-US" sz="1400" dirty="0"/>
              <a:t>) and detector </a:t>
            </a:r>
            <a:r>
              <a:rPr lang="en-US" sz="1400" dirty="0" err="1"/>
              <a:t>characterisation</a:t>
            </a:r>
            <a:r>
              <a:rPr lang="en-US" sz="1400" dirty="0"/>
              <a:t> (</a:t>
            </a:r>
            <a:r>
              <a:rPr lang="en-US" sz="1400" dirty="0">
                <a:hlinkClick r:id="rId8"/>
              </a:rPr>
              <a:t>RBI</a:t>
            </a:r>
            <a:r>
              <a:rPr lang="en-US" sz="1400" dirty="0"/>
              <a:t>, </a:t>
            </a:r>
            <a:r>
              <a:rPr lang="en-US" sz="1400" dirty="0">
                <a:hlinkClick r:id="rId9"/>
              </a:rPr>
              <a:t>ITAINNOVA</a:t>
            </a:r>
            <a:r>
              <a:rPr lang="en-US" sz="1400" dirty="0"/>
              <a:t>)</a:t>
            </a:r>
            <a:r>
              <a:rPr lang="en-US" sz="1400" dirty="0" smtClean="0"/>
              <a:t>.</a:t>
            </a:r>
          </a:p>
          <a:p>
            <a:endParaRPr lang="en-US" sz="1400" b="1" dirty="0"/>
          </a:p>
          <a:p>
            <a:endParaRPr lang="en-US" sz="1400" b="1" dirty="0" smtClean="0"/>
          </a:p>
          <a:p>
            <a:r>
              <a:rPr lang="en-US" sz="1400" b="1" dirty="0" smtClean="0"/>
              <a:t>WP4, WP6, WP7 </a:t>
            </a:r>
            <a:r>
              <a:rPr lang="en-US" sz="1400" b="1" dirty="0" err="1" smtClean="0"/>
              <a:t>sono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sinergici</a:t>
            </a:r>
            <a:r>
              <a:rPr lang="en-US" sz="1400" b="1" dirty="0" smtClean="0"/>
              <a:t> a RD53 , HV_CCPD e RD_Fase2</a:t>
            </a:r>
          </a:p>
          <a:p>
            <a:endParaRPr lang="en-US" sz="1400" b="1" dirty="0"/>
          </a:p>
          <a:p>
            <a:endParaRPr lang="en-US" sz="1400" b="1" dirty="0" smtClean="0"/>
          </a:p>
          <a:p>
            <a:endParaRPr lang="en-US" sz="1400" b="1" dirty="0"/>
          </a:p>
          <a:p>
            <a:endParaRPr lang="en-US" sz="1400" b="1" dirty="0" smtClean="0"/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589886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AIDA –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5080000"/>
            <a:ext cx="8534400" cy="533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9900" y="11684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69900" y="1076067"/>
            <a:ext cx="7124700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Contributo</a:t>
            </a:r>
            <a:r>
              <a:rPr lang="en-US" dirty="0" smtClean="0"/>
              <a:t> </a:t>
            </a:r>
            <a:r>
              <a:rPr lang="en-US" dirty="0" err="1" smtClean="0"/>
              <a:t>Totale</a:t>
            </a:r>
            <a:r>
              <a:rPr lang="en-US" dirty="0" smtClean="0"/>
              <a:t>   1221000, </a:t>
            </a:r>
            <a:r>
              <a:rPr lang="en-US" dirty="0" err="1" smtClean="0"/>
              <a:t>su</a:t>
            </a:r>
            <a:r>
              <a:rPr lang="en-US" dirty="0" smtClean="0"/>
              <a:t> 4 </a:t>
            </a:r>
            <a:r>
              <a:rPr lang="en-US" dirty="0" err="1" smtClean="0"/>
              <a:t>anni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Di cui</a:t>
            </a:r>
          </a:p>
          <a:p>
            <a:r>
              <a:rPr lang="en-US" dirty="0" err="1" smtClean="0"/>
              <a:t>Missioni</a:t>
            </a:r>
            <a:r>
              <a:rPr lang="en-US" dirty="0" smtClean="0"/>
              <a:t>       36KE</a:t>
            </a:r>
          </a:p>
          <a:p>
            <a:r>
              <a:rPr lang="en-US" dirty="0" err="1" smtClean="0"/>
              <a:t>Consumi</a:t>
            </a:r>
            <a:r>
              <a:rPr lang="en-US" dirty="0" smtClean="0"/>
              <a:t>      58KE</a:t>
            </a:r>
          </a:p>
          <a:p>
            <a:r>
              <a:rPr lang="en-US" dirty="0" smtClean="0"/>
              <a:t>AR e TD     669KE</a:t>
            </a:r>
          </a:p>
          <a:p>
            <a:r>
              <a:rPr lang="en-US" dirty="0" err="1" smtClean="0"/>
              <a:t>Costi</a:t>
            </a:r>
            <a:r>
              <a:rPr lang="en-US" dirty="0" smtClean="0"/>
              <a:t> </a:t>
            </a:r>
            <a:r>
              <a:rPr lang="en-US" dirty="0" err="1" smtClean="0"/>
              <a:t>ind.</a:t>
            </a:r>
            <a:r>
              <a:rPr lang="en-US" dirty="0" smtClean="0"/>
              <a:t>    237KE</a:t>
            </a:r>
          </a:p>
          <a:p>
            <a:endParaRPr lang="en-US" dirty="0"/>
          </a:p>
          <a:p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2 </a:t>
            </a:r>
            <a:r>
              <a:rPr lang="en-US" dirty="0" err="1" smtClean="0"/>
              <a:t>partener</a:t>
            </a:r>
            <a:r>
              <a:rPr lang="en-US" dirty="0" smtClean="0"/>
              <a:t> </a:t>
            </a:r>
            <a:r>
              <a:rPr lang="en-US" dirty="0" err="1" smtClean="0"/>
              <a:t>unibg</a:t>
            </a:r>
            <a:r>
              <a:rPr lang="en-US" dirty="0" smtClean="0"/>
              <a:t>(8KE) e </a:t>
            </a:r>
            <a:r>
              <a:rPr lang="en-US" dirty="0" err="1" smtClean="0"/>
              <a:t>unimib</a:t>
            </a:r>
            <a:r>
              <a:rPr lang="en-US" dirty="0" smtClean="0"/>
              <a:t> (25k)</a:t>
            </a:r>
          </a:p>
          <a:p>
            <a:endParaRPr lang="en-US" dirty="0"/>
          </a:p>
          <a:p>
            <a:r>
              <a:rPr lang="en-US" dirty="0" smtClean="0"/>
              <a:t>INFN come al </a:t>
            </a:r>
            <a:r>
              <a:rPr lang="en-US" dirty="0" err="1" smtClean="0"/>
              <a:t>solito</a:t>
            </a:r>
            <a:r>
              <a:rPr lang="en-US" dirty="0" smtClean="0"/>
              <a:t> </a:t>
            </a:r>
            <a:r>
              <a:rPr lang="en-US" dirty="0" err="1" smtClean="0"/>
              <a:t>anticipera</a:t>
            </a:r>
            <a:r>
              <a:rPr lang="en-US" dirty="0" smtClean="0"/>
              <a:t>’ </a:t>
            </a:r>
            <a:r>
              <a:rPr lang="en-US" dirty="0" err="1" smtClean="0"/>
              <a:t>tutto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finanziamento</a:t>
            </a:r>
            <a:r>
              <a:rPr lang="en-US" dirty="0" smtClean="0"/>
              <a:t> e </a:t>
            </a:r>
            <a:r>
              <a:rPr lang="en-US" dirty="0" err="1" smtClean="0"/>
              <a:t>incassera</a:t>
            </a:r>
            <a:r>
              <a:rPr lang="en-US" dirty="0" smtClean="0"/>
              <a:t>’ le rate man </a:t>
            </a:r>
            <a:r>
              <a:rPr lang="en-US" dirty="0" err="1" smtClean="0"/>
              <a:t>mano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arrivano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Importante</a:t>
            </a:r>
            <a:r>
              <a:rPr lang="en-US" dirty="0" smtClean="0"/>
              <a:t> la </a:t>
            </a:r>
            <a:r>
              <a:rPr lang="en-US" dirty="0" err="1" smtClean="0"/>
              <a:t>rendicontazione</a:t>
            </a:r>
            <a:r>
              <a:rPr lang="en-US" dirty="0" smtClean="0"/>
              <a:t> e I timesheet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quelli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danno</a:t>
            </a:r>
            <a:r>
              <a:rPr lang="en-US" dirty="0" smtClean="0"/>
              <a:t> del tempo </a:t>
            </a:r>
            <a:r>
              <a:rPr lang="en-US" dirty="0" err="1" smtClean="0"/>
              <a:t>devono</a:t>
            </a:r>
            <a:r>
              <a:rPr lang="en-US" dirty="0" smtClean="0"/>
              <a:t> </a:t>
            </a:r>
            <a:r>
              <a:rPr lang="en-US" dirty="0" err="1" smtClean="0"/>
              <a:t>completare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980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AIDA –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5080000"/>
            <a:ext cx="8534400" cy="533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9900" y="1168400"/>
            <a:ext cx="8534400" cy="6740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REGOLE </a:t>
            </a:r>
            <a:r>
              <a:rPr lang="en-US" dirty="0"/>
              <a:t>DI INGAGGIO</a:t>
            </a:r>
          </a:p>
          <a:p>
            <a:endParaRPr lang="en-US" dirty="0"/>
          </a:p>
          <a:p>
            <a:r>
              <a:rPr lang="en-US" dirty="0"/>
              <a:t>INFN </a:t>
            </a:r>
            <a:r>
              <a:rPr lang="en-US" dirty="0" err="1"/>
              <a:t>chiede</a:t>
            </a:r>
            <a:r>
              <a:rPr lang="en-US" dirty="0"/>
              <a:t> 20% di OVH, di cui 1/3 </a:t>
            </a:r>
            <a:r>
              <a:rPr lang="en-US" dirty="0" err="1"/>
              <a:t>torna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struttura</a:t>
            </a:r>
            <a:r>
              <a:rPr lang="en-US" dirty="0"/>
              <a:t> del PI e in parte </a:t>
            </a:r>
            <a:r>
              <a:rPr lang="en-US" dirty="0" err="1"/>
              <a:t>puo</a:t>
            </a:r>
            <a:r>
              <a:rPr lang="en-US" dirty="0"/>
              <a:t>’ </a:t>
            </a:r>
            <a:r>
              <a:rPr lang="en-US" dirty="0" err="1"/>
              <a:t>tornare</a:t>
            </a:r>
            <a:r>
              <a:rPr lang="en-US" dirty="0"/>
              <a:t> al </a:t>
            </a:r>
            <a:r>
              <a:rPr lang="en-US" dirty="0" err="1"/>
              <a:t>progetto</a:t>
            </a:r>
            <a:endParaRPr lang="en-US" dirty="0"/>
          </a:p>
          <a:p>
            <a:endParaRPr lang="en-US" dirty="0"/>
          </a:p>
          <a:p>
            <a:r>
              <a:rPr lang="en-US" dirty="0"/>
              <a:t>Sara’ </a:t>
            </a:r>
            <a:r>
              <a:rPr lang="en-US" dirty="0" err="1"/>
              <a:t>necessario</a:t>
            </a:r>
            <a:r>
              <a:rPr lang="en-US" dirty="0"/>
              <a:t> </a:t>
            </a:r>
            <a:r>
              <a:rPr lang="en-US" dirty="0" err="1"/>
              <a:t>avere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b="1" dirty="0" err="1"/>
              <a:t>personale</a:t>
            </a:r>
            <a:r>
              <a:rPr lang="en-US" b="1" dirty="0"/>
              <a:t> </a:t>
            </a:r>
            <a:r>
              <a:rPr lang="en-US" b="1" dirty="0" smtClean="0"/>
              <a:t>staff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compila</a:t>
            </a:r>
            <a:r>
              <a:rPr lang="en-US" dirty="0" smtClean="0"/>
              <a:t> I timesheet</a:t>
            </a:r>
          </a:p>
          <a:p>
            <a:endParaRPr lang="en-US" dirty="0"/>
          </a:p>
          <a:p>
            <a:r>
              <a:rPr lang="en-US" dirty="0" smtClean="0"/>
              <a:t>I timesheet </a:t>
            </a:r>
            <a:r>
              <a:rPr lang="en-US" dirty="0" err="1" smtClean="0"/>
              <a:t>sono</a:t>
            </a:r>
            <a:r>
              <a:rPr lang="en-US" dirty="0" smtClean="0"/>
              <a:t> un nightmare , </a:t>
            </a:r>
            <a:r>
              <a:rPr lang="en-US" dirty="0" err="1" smtClean="0"/>
              <a:t>quindi</a:t>
            </a:r>
            <a:r>
              <a:rPr lang="en-US" dirty="0" smtClean="0"/>
              <a:t> </a:t>
            </a:r>
            <a:r>
              <a:rPr lang="en-US" dirty="0" err="1" smtClean="0"/>
              <a:t>meglio</a:t>
            </a:r>
            <a:r>
              <a:rPr lang="en-US" dirty="0" smtClean="0"/>
              <a:t> </a:t>
            </a:r>
            <a:r>
              <a:rPr lang="en-US" dirty="0" err="1" smtClean="0"/>
              <a:t>individuare</a:t>
            </a:r>
            <a:r>
              <a:rPr lang="en-US" dirty="0" smtClean="0"/>
              <a:t> </a:t>
            </a:r>
            <a:r>
              <a:rPr lang="en-US" dirty="0" err="1" smtClean="0"/>
              <a:t>poche</a:t>
            </a:r>
            <a:r>
              <a:rPr lang="en-US" dirty="0" smtClean="0"/>
              <a:t> </a:t>
            </a:r>
            <a:r>
              <a:rPr lang="en-US" dirty="0" err="1" smtClean="0"/>
              <a:t>persone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danno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frazione</a:t>
            </a:r>
            <a:r>
              <a:rPr lang="en-US" dirty="0" smtClean="0"/>
              <a:t> </a:t>
            </a:r>
            <a:r>
              <a:rPr lang="en-US" dirty="0" err="1" smtClean="0"/>
              <a:t>significativa</a:t>
            </a:r>
            <a:r>
              <a:rPr lang="en-US" dirty="0" smtClean="0"/>
              <a:t> del </a:t>
            </a:r>
            <a:r>
              <a:rPr lang="en-US" dirty="0" err="1" smtClean="0"/>
              <a:t>loro</a:t>
            </a:r>
            <a:r>
              <a:rPr lang="en-US" dirty="0" smtClean="0"/>
              <a:t> tempo.</a:t>
            </a:r>
          </a:p>
          <a:p>
            <a:r>
              <a:rPr lang="en-US" dirty="0" err="1" smtClean="0"/>
              <a:t>Direi</a:t>
            </a:r>
            <a:r>
              <a:rPr lang="en-US" dirty="0" smtClean="0"/>
              <a:t> di </a:t>
            </a:r>
            <a:r>
              <a:rPr lang="en-US" dirty="0" err="1" smtClean="0"/>
              <a:t>individuare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staff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possa</a:t>
            </a:r>
            <a:r>
              <a:rPr lang="en-US" dirty="0" smtClean="0"/>
              <a:t> </a:t>
            </a:r>
            <a:r>
              <a:rPr lang="en-US" dirty="0" err="1" smtClean="0"/>
              <a:t>coprire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30-40% del </a:t>
            </a:r>
            <a:r>
              <a:rPr lang="en-US" dirty="0" err="1" smtClean="0"/>
              <a:t>finanziamento</a:t>
            </a:r>
            <a:r>
              <a:rPr lang="en-US" dirty="0" smtClean="0"/>
              <a:t> </a:t>
            </a:r>
            <a:r>
              <a:rPr lang="en-US" dirty="0" err="1" smtClean="0"/>
              <a:t>ricevuto</a:t>
            </a:r>
            <a:r>
              <a:rPr lang="en-US" dirty="0" smtClean="0"/>
              <a:t> per I </a:t>
            </a:r>
            <a:r>
              <a:rPr lang="en-US" dirty="0" err="1" smtClean="0"/>
              <a:t>vari</a:t>
            </a:r>
            <a:r>
              <a:rPr lang="en-US" dirty="0" smtClean="0"/>
              <a:t> WP</a:t>
            </a:r>
          </a:p>
          <a:p>
            <a:endParaRPr lang="en-US" dirty="0"/>
          </a:p>
          <a:p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 smtClean="0"/>
              <a:t>servira</a:t>
            </a:r>
            <a:r>
              <a:rPr lang="en-US" dirty="0" smtClean="0"/>
              <a:t>’ </a:t>
            </a:r>
            <a:r>
              <a:rPr lang="en-US" dirty="0" err="1" smtClean="0"/>
              <a:t>comunque</a:t>
            </a:r>
            <a:r>
              <a:rPr lang="en-US" dirty="0" smtClean="0"/>
              <a:t> un </a:t>
            </a:r>
            <a:r>
              <a:rPr lang="en-US" dirty="0" err="1" smtClean="0"/>
              <a:t>elenco</a:t>
            </a:r>
            <a:r>
              <a:rPr lang="en-US" dirty="0" smtClean="0"/>
              <a:t> </a:t>
            </a:r>
            <a:r>
              <a:rPr lang="en-US" dirty="0" err="1" smtClean="0"/>
              <a:t>aggiuntivo</a:t>
            </a:r>
            <a:r>
              <a:rPr lang="en-US" dirty="0" smtClean="0"/>
              <a:t> di </a:t>
            </a:r>
            <a:r>
              <a:rPr lang="en-US" dirty="0" err="1" smtClean="0"/>
              <a:t>persone</a:t>
            </a:r>
            <a:r>
              <a:rPr lang="en-US" dirty="0" smtClean="0"/>
              <a:t> ,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collaborano</a:t>
            </a:r>
            <a:r>
              <a:rPr lang="en-US" dirty="0" smtClean="0"/>
              <a:t> al </a:t>
            </a:r>
            <a:r>
              <a:rPr lang="en-US" dirty="0" err="1" smtClean="0"/>
              <a:t>progetto</a:t>
            </a:r>
            <a:r>
              <a:rPr lang="en-US" dirty="0" smtClean="0"/>
              <a:t> da far </a:t>
            </a:r>
            <a:r>
              <a:rPr lang="en-US" dirty="0" err="1" smtClean="0"/>
              <a:t>figurare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confronti</a:t>
            </a:r>
            <a:r>
              <a:rPr lang="en-US" dirty="0" smtClean="0"/>
              <a:t> del CERN, per la </a:t>
            </a:r>
            <a:r>
              <a:rPr lang="en-US" dirty="0" err="1" smtClean="0"/>
              <a:t>rendicontazione</a:t>
            </a:r>
            <a:r>
              <a:rPr lang="en-US" dirty="0" smtClean="0"/>
              <a:t> </a:t>
            </a:r>
            <a:r>
              <a:rPr lang="en-US" dirty="0" err="1" smtClean="0"/>
              <a:t>blanda</a:t>
            </a:r>
            <a:r>
              <a:rPr lang="en-US" dirty="0" smtClean="0"/>
              <a:t> </a:t>
            </a:r>
          </a:p>
          <a:p>
            <a:r>
              <a:rPr lang="en-US" dirty="0" smtClean="0"/>
              <a:t>Qui non ci </a:t>
            </a:r>
            <a:r>
              <a:rPr lang="en-US" dirty="0" err="1" smtClean="0"/>
              <a:t>sono</a:t>
            </a:r>
            <a:r>
              <a:rPr lang="en-US" dirty="0" smtClean="0"/>
              <a:t> time sheet da fare e PHD </a:t>
            </a:r>
            <a:r>
              <a:rPr lang="en-US" dirty="0" err="1" smtClean="0"/>
              <a:t>vanno</a:t>
            </a:r>
            <a:r>
              <a:rPr lang="en-US" dirty="0" smtClean="0"/>
              <a:t> </a:t>
            </a:r>
            <a:r>
              <a:rPr lang="en-US" dirty="0" err="1" smtClean="0"/>
              <a:t>bene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Inoltre</a:t>
            </a:r>
            <a:r>
              <a:rPr lang="en-US" dirty="0" smtClean="0"/>
              <a:t> per </a:t>
            </a:r>
            <a:r>
              <a:rPr lang="en-US" dirty="0" err="1" smtClean="0"/>
              <a:t>ogni</a:t>
            </a:r>
            <a:r>
              <a:rPr lang="en-US" dirty="0" smtClean="0"/>
              <a:t> WP </a:t>
            </a:r>
            <a:r>
              <a:rPr lang="en-US" dirty="0" err="1" smtClean="0"/>
              <a:t>sara</a:t>
            </a:r>
            <a:r>
              <a:rPr lang="en-US" dirty="0" smtClean="0"/>
              <a:t>’ </a:t>
            </a:r>
            <a:r>
              <a:rPr lang="en-US" dirty="0" err="1" smtClean="0"/>
              <a:t>necessario</a:t>
            </a:r>
            <a:r>
              <a:rPr lang="en-US" dirty="0" smtClean="0"/>
              <a:t> </a:t>
            </a:r>
            <a:r>
              <a:rPr lang="en-US" dirty="0" err="1" smtClean="0"/>
              <a:t>chiarire</a:t>
            </a:r>
            <a:r>
              <a:rPr lang="en-US" dirty="0" smtClean="0"/>
              <a:t> la </a:t>
            </a:r>
            <a:r>
              <a:rPr lang="en-US" dirty="0" err="1" smtClean="0"/>
              <a:t>strategia</a:t>
            </a:r>
            <a:r>
              <a:rPr lang="en-US" dirty="0" smtClean="0"/>
              <a:t> con cui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pensa</a:t>
            </a:r>
            <a:r>
              <a:rPr lang="en-US" dirty="0" smtClean="0"/>
              <a:t> di </a:t>
            </a:r>
            <a:r>
              <a:rPr lang="en-US" dirty="0" err="1" smtClean="0"/>
              <a:t>ottenere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finanziamenti</a:t>
            </a:r>
            <a:r>
              <a:rPr lang="en-US" dirty="0" smtClean="0"/>
              <a:t> </a:t>
            </a:r>
            <a:r>
              <a:rPr lang="en-US" dirty="0" err="1" smtClean="0"/>
              <a:t>necessari</a:t>
            </a:r>
            <a:r>
              <a:rPr lang="en-US" dirty="0" smtClean="0"/>
              <a:t> a </a:t>
            </a:r>
            <a:r>
              <a:rPr lang="en-US" dirty="0" err="1" smtClean="0"/>
              <a:t>completare</a:t>
            </a:r>
            <a:r>
              <a:rPr lang="en-US" dirty="0" smtClean="0"/>
              <a:t> </a:t>
            </a:r>
            <a:r>
              <a:rPr lang="en-US" dirty="0" err="1" smtClean="0"/>
              <a:t>davvero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proposto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6922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6733</TotalTime>
  <Words>550</Words>
  <Application>Microsoft Macintosh PowerPoint</Application>
  <PresentationFormat>On-screen Show (4:3)</PresentationFormat>
  <Paragraphs>117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AIDA - 2020</vt:lpstr>
      <vt:lpstr>AIDA – 2020</vt:lpstr>
      <vt:lpstr>AIDA – 2020</vt:lpstr>
      <vt:lpstr>AIDA – 2020</vt:lpstr>
      <vt:lpstr>AIDA – 2020</vt:lpstr>
      <vt:lpstr>AIDA – 2020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Cds luglio 2012</dc:title>
  <dc:creator>Chiara Meroni</dc:creator>
  <cp:lastModifiedBy>Clara Troncon</cp:lastModifiedBy>
  <cp:revision>181</cp:revision>
  <cp:lastPrinted>2013-01-11T08:55:55Z</cp:lastPrinted>
  <dcterms:created xsi:type="dcterms:W3CDTF">2012-07-01T07:42:44Z</dcterms:created>
  <dcterms:modified xsi:type="dcterms:W3CDTF">2015-06-08T14:04:20Z</dcterms:modified>
</cp:coreProperties>
</file>